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0" r:id="rId1"/>
    <p:sldMasterId id="2147483822" r:id="rId2"/>
  </p:sldMasterIdLst>
  <p:notesMasterIdLst>
    <p:notesMasterId r:id="rId20"/>
  </p:notesMasterIdLst>
  <p:sldIdLst>
    <p:sldId id="277" r:id="rId3"/>
    <p:sldId id="276" r:id="rId4"/>
    <p:sldId id="262" r:id="rId5"/>
    <p:sldId id="257" r:id="rId6"/>
    <p:sldId id="258" r:id="rId7"/>
    <p:sldId id="259" r:id="rId8"/>
    <p:sldId id="260" r:id="rId9"/>
    <p:sldId id="263" r:id="rId10"/>
    <p:sldId id="264" r:id="rId11"/>
    <p:sldId id="265" r:id="rId12"/>
    <p:sldId id="268" r:id="rId13"/>
    <p:sldId id="266" r:id="rId14"/>
    <p:sldId id="267" r:id="rId15"/>
    <p:sldId id="278" r:id="rId16"/>
    <p:sldId id="270" r:id="rId17"/>
    <p:sldId id="273" r:id="rId18"/>
    <p:sldId id="274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1AA55"/>
    <a:srgbClr val="99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6971"/>
    <p:restoredTop sz="94607"/>
  </p:normalViewPr>
  <p:slideViewPr>
    <p:cSldViewPr snapToGrid="0">
      <p:cViewPr varScale="1">
        <p:scale>
          <a:sx n="112" d="100"/>
          <a:sy n="112" d="100"/>
        </p:scale>
        <p:origin x="216" y="4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2CCD30-E2CC-4EB2-B95A-F7DE5D5AC345}" type="datetimeFigureOut">
              <a:rPr lang="en-US" smtClean="0"/>
              <a:t>9/17/21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6071D6-1430-4F02-BA96-E2AFEFFE26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72435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800" spc="-12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rgbClr val="262626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r>
              <a:rPr lang="en-US"/>
              <a:t>23 September 2021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9C879A57-E314-4A63-991F-9C3B52DD57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4544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23 September 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79A57-E314-4A63-991F-9C3B52DD57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45424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43950" y="695325"/>
            <a:ext cx="2628900" cy="4800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525" y="714375"/>
            <a:ext cx="7734300" cy="54006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23 September 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79A57-E314-4A63-991F-9C3B52DD57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49040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800" spc="-12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rgbClr val="262626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r>
              <a:rPr lang="en-US"/>
              <a:t>23 September 2021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9C879A57-E314-4A63-991F-9C3B52DD57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40838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23 September 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79A57-E314-4A63-991F-9C3B52DD57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19760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800" b="0" baseline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512" y="4204209"/>
            <a:ext cx="9226296" cy="1645920"/>
          </a:xfrm>
        </p:spPr>
        <p:txBody>
          <a:bodyPr anchor="t"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23 September 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79A57-E314-4A63-991F-9C3B52DD57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0639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1330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23 September 2021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79A57-E314-4A63-991F-9C3B52DD57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21092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6656" y="2753084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07608" y="2038435"/>
            <a:ext cx="4663440" cy="722376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23 September 2021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79A57-E314-4A63-991F-9C3B52DD57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553465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23 September 2021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79A57-E314-4A63-991F-9C3B52DD57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49410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23 September 2021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79A57-E314-4A63-991F-9C3B52DD57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631321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75982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23 September 2021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9C879A57-E314-4A63-991F-9C3B52DD57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40072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23 September 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79A57-E314-4A63-991F-9C3B52DD57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020385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>
              <a:defRPr sz="32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solidFill>
            <a:schemeClr val="accent1">
              <a:lumMod val="20000"/>
              <a:lumOff val="80000"/>
            </a:schemeClr>
          </a:solid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r>
              <a:rPr lang="en-US"/>
              <a:t>23 September 2021</a:t>
            </a: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9C879A57-E314-4A63-991F-9C3B52DD57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798063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23 September 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79A57-E314-4A63-991F-9C3B52DD57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54446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43950" y="695325"/>
            <a:ext cx="2628900" cy="4800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525" y="714375"/>
            <a:ext cx="7734300" cy="54006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23 September 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79A57-E314-4A63-991F-9C3B52DD57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88770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800" b="0" baseline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512" y="4204209"/>
            <a:ext cx="9226296" cy="1645920"/>
          </a:xfrm>
        </p:spPr>
        <p:txBody>
          <a:bodyPr anchor="t"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23 September 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79A57-E314-4A63-991F-9C3B52DD57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2630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1330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23 September 2021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79A57-E314-4A63-991F-9C3B52DD57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43646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6656" y="2753084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07608" y="2038435"/>
            <a:ext cx="4663440" cy="722376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23 September 2021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79A57-E314-4A63-991F-9C3B52DD57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2774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23 September 2021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79A57-E314-4A63-991F-9C3B52DD57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8742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23 September 2021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79A57-E314-4A63-991F-9C3B52DD57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74169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75982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23 September 2021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9C879A57-E314-4A63-991F-9C3B52DD57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5681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>
              <a:defRPr sz="32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solidFill>
            <a:schemeClr val="accent1">
              <a:lumMod val="20000"/>
              <a:lumOff val="80000"/>
            </a:schemeClr>
          </a:solid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r>
              <a:rPr lang="en-US"/>
              <a:t>23 September 2021</a:t>
            </a: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9C879A57-E314-4A63-991F-9C3B52DD57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18548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r>
              <a:rPr lang="en-US"/>
              <a:t>23 September 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300" b="0">
                <a:ln>
                  <a:noFill/>
                </a:ln>
                <a:solidFill>
                  <a:schemeClr val="accent1">
                    <a:alpha val="25000"/>
                  </a:schemeClr>
                </a:solidFill>
                <a:latin typeface="+mj-lt"/>
              </a:defRPr>
            </a:lvl1pPr>
          </a:lstStyle>
          <a:p>
            <a:fld id="{B46D1736-988A-479B-B21E-FE6F72337426}" type="slidenum">
              <a:rPr lang="en-US" smtClean="0"/>
              <a:t>‹#›</a:t>
            </a:fld>
            <a:endParaRPr lang="en-US"/>
          </a:p>
        </p:txBody>
      </p:sp>
      <p:sp>
        <p:nvSpPr>
          <p:cNvPr id="7" name="MSIPCMContentMarking" descr="{&quot;HashCode&quot;:418872913,&quot;Placement&quot;:&quot;Footer&quot;,&quot;Top&quot;:520.68866,&quot;Left&quot;:0.0,&quot;SlideWidth&quot;:960,&quot;SlideHeight&quot;:540}">
            <a:extLst>
              <a:ext uri="{FF2B5EF4-FFF2-40B4-BE49-F238E27FC236}">
                <a16:creationId xmlns:a16="http://schemas.microsoft.com/office/drawing/2014/main" id="{3CF3721B-6315-4803-A92D-FD8746D75FAA}"/>
              </a:ext>
            </a:extLst>
          </p:cNvPr>
          <p:cNvSpPr txBox="1"/>
          <p:nvPr userDrawn="1"/>
        </p:nvSpPr>
        <p:spPr>
          <a:xfrm>
            <a:off x="0" y="6612746"/>
            <a:ext cx="6534359" cy="24525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en-US" sz="900">
                <a:solidFill>
                  <a:srgbClr val="000000"/>
                </a:solidFill>
                <a:latin typeface="Calibri" panose="020F0502020204030204" pitchFamily="34" charset="0"/>
              </a:rPr>
              <a:t>INTERNAL. This information is accessible to ADB Management and staff. It may be shared outside ADB with appropriate permission.</a:t>
            </a:r>
          </a:p>
        </p:txBody>
      </p:sp>
    </p:spTree>
    <p:extLst>
      <p:ext uri="{BB962C8B-B14F-4D97-AF65-F5344CB8AC3E}">
        <p14:creationId xmlns:p14="http://schemas.microsoft.com/office/powerpoint/2010/main" val="22705121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1" r:id="rId1"/>
    <p:sldLayoutId id="2147483812" r:id="rId2"/>
    <p:sldLayoutId id="2147483813" r:id="rId3"/>
    <p:sldLayoutId id="2147483814" r:id="rId4"/>
    <p:sldLayoutId id="2147483815" r:id="rId5"/>
    <p:sldLayoutId id="2147483816" r:id="rId6"/>
    <p:sldLayoutId id="2147483817" r:id="rId7"/>
    <p:sldLayoutId id="2147483818" r:id="rId8"/>
    <p:sldLayoutId id="2147483819" r:id="rId9"/>
    <p:sldLayoutId id="2147483820" r:id="rId10"/>
    <p:sldLayoutId id="2147483821" r:id="rId11"/>
  </p:sldLayoutIdLst>
  <p:hf hdr="0" ftr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54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r>
              <a:rPr lang="en-US"/>
              <a:t>23 September 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300" b="0">
                <a:ln>
                  <a:noFill/>
                </a:ln>
                <a:solidFill>
                  <a:schemeClr val="accent1">
                    <a:alpha val="25000"/>
                  </a:schemeClr>
                </a:solidFill>
                <a:latin typeface="+mj-lt"/>
              </a:defRPr>
            </a:lvl1pPr>
          </a:lstStyle>
          <a:p>
            <a:fld id="{B46D1736-988A-479B-B21E-FE6F72337426}" type="slidenum">
              <a:rPr lang="en-US" smtClean="0"/>
              <a:t>‹#›</a:t>
            </a:fld>
            <a:endParaRPr lang="en-US"/>
          </a:p>
        </p:txBody>
      </p:sp>
      <p:sp>
        <p:nvSpPr>
          <p:cNvPr id="7" name="MSIPCMContentMarking" descr="{&quot;HashCode&quot;:418872913,&quot;Placement&quot;:&quot;Footer&quot;,&quot;Top&quot;:520.68866,&quot;Left&quot;:0.0,&quot;SlideWidth&quot;:960,&quot;SlideHeight&quot;:540}">
            <a:extLst>
              <a:ext uri="{FF2B5EF4-FFF2-40B4-BE49-F238E27FC236}">
                <a16:creationId xmlns:a16="http://schemas.microsoft.com/office/drawing/2014/main" id="{A8F93A21-48FC-40DB-BDD5-C383D4682233}"/>
              </a:ext>
            </a:extLst>
          </p:cNvPr>
          <p:cNvSpPr txBox="1"/>
          <p:nvPr userDrawn="1"/>
        </p:nvSpPr>
        <p:spPr>
          <a:xfrm>
            <a:off x="0" y="6612746"/>
            <a:ext cx="6534359" cy="24525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en-US" sz="900">
                <a:solidFill>
                  <a:srgbClr val="000000"/>
                </a:solidFill>
                <a:latin typeface="Calibri" panose="020F0502020204030204" pitchFamily="34" charset="0"/>
              </a:rPr>
              <a:t>INTERNAL. This information is accessible to ADB Management and staff. It may be shared outside ADB with appropriate permission.</a:t>
            </a:r>
          </a:p>
        </p:txBody>
      </p:sp>
    </p:spTree>
    <p:extLst>
      <p:ext uri="{BB962C8B-B14F-4D97-AF65-F5344CB8AC3E}">
        <p14:creationId xmlns:p14="http://schemas.microsoft.com/office/powerpoint/2010/main" val="31669491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3" r:id="rId1"/>
    <p:sldLayoutId id="2147483824" r:id="rId2"/>
    <p:sldLayoutId id="2147483825" r:id="rId3"/>
    <p:sldLayoutId id="2147483826" r:id="rId4"/>
    <p:sldLayoutId id="2147483827" r:id="rId5"/>
    <p:sldLayoutId id="2147483828" r:id="rId6"/>
    <p:sldLayoutId id="2147483829" r:id="rId7"/>
    <p:sldLayoutId id="2147483830" r:id="rId8"/>
    <p:sldLayoutId id="2147483831" r:id="rId9"/>
    <p:sldLayoutId id="2147483832" r:id="rId10"/>
    <p:sldLayoutId id="2147483833" r:id="rId11"/>
  </p:sldLayoutIdLst>
  <p:hf hdr="0" ftr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54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5" name="Rectangle 134">
            <a:extLst>
              <a:ext uri="{FF2B5EF4-FFF2-40B4-BE49-F238E27FC236}">
                <a16:creationId xmlns:a16="http://schemas.microsoft.com/office/drawing/2014/main" id="{1E24A02E-5FD2-428E-A1E4-FDF96B0B6C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137" name="Rectangle 136">
            <a:extLst>
              <a:ext uri="{FF2B5EF4-FFF2-40B4-BE49-F238E27FC236}">
                <a16:creationId xmlns:a16="http://schemas.microsoft.com/office/drawing/2014/main" id="{2808B93E-0C39-407B-943D-71F2BAFB4C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A6002E6-1E38-45F1-93C0-E601B73E15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36107" y="470346"/>
            <a:ext cx="9855893" cy="681817"/>
          </a:xfrm>
        </p:spPr>
        <p:txBody>
          <a:bodyPr vert="horz" lIns="91440" tIns="45720" rIns="91440" bIns="45720" rtlCol="0" anchor="b">
            <a:noAutofit/>
          </a:bodyPr>
          <a:lstStyle/>
          <a:p>
            <a:pPr algn="ctr"/>
            <a:r>
              <a:rPr lang="en-US" sz="3200" b="1" dirty="0">
                <a:solidFill>
                  <a:srgbClr val="FF0000"/>
                </a:solidFill>
                <a:latin typeface="Calibri Light" panose="020F0302020204030204"/>
              </a:rPr>
              <a:t>2</a:t>
            </a:r>
            <a:r>
              <a:rPr lang="en-US" sz="3200" b="1" baseline="30000" dirty="0">
                <a:solidFill>
                  <a:srgbClr val="FF0000"/>
                </a:solidFill>
                <a:latin typeface="Calibri Light" panose="020F0302020204030204"/>
              </a:rPr>
              <a:t>nd</a:t>
            </a:r>
            <a:r>
              <a:rPr lang="en-US" sz="3200" b="1" dirty="0">
                <a:solidFill>
                  <a:srgbClr val="FF0000"/>
                </a:solidFill>
                <a:latin typeface="Calibri Light" panose="020F0302020204030204"/>
              </a:rPr>
              <a:t> CONSULTATION MEETING: </a:t>
            </a:r>
            <a:r>
              <a:rPr kumimoji="0" lang="en-US" sz="3200" b="1" i="0" u="none" strike="noStrike" kern="1200" cap="none" spc="-12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CAREC DIGITAL STRATEGY 2030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139" name="Rectangle 138">
            <a:extLst>
              <a:ext uri="{FF2B5EF4-FFF2-40B4-BE49-F238E27FC236}">
                <a16:creationId xmlns:a16="http://schemas.microsoft.com/office/drawing/2014/main" id="{7C7E1896-2992-48D4-85AC-95AB8AB147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215466"/>
            <a:ext cx="12192000" cy="1642534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7BF8335-5AC5-429B-8560-7C3982105E8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67512" y="4946650"/>
            <a:ext cx="9228201" cy="1753874"/>
          </a:xfrm>
        </p:spPr>
        <p:txBody>
          <a:bodyPr vert="horz" lIns="91440" tIns="45720" rIns="91440" bIns="45720" rtlCol="0">
            <a:noAutofit/>
          </a:bodyPr>
          <a:lstStyle/>
          <a:p>
            <a:endParaRPr lang="en-US" sz="2000" dirty="0">
              <a:solidFill>
                <a:srgbClr val="FFFFFF"/>
              </a:solidFill>
            </a:endParaRPr>
          </a:p>
          <a:p>
            <a:r>
              <a:rPr lang="en-US" sz="2400" dirty="0">
                <a:solidFill>
                  <a:srgbClr val="FFFFFF"/>
                </a:solidFill>
              </a:rPr>
              <a:t>Presented by: </a:t>
            </a:r>
          </a:p>
          <a:p>
            <a:r>
              <a:rPr lang="sv-SE" sz="2400" b="1" dirty="0">
                <a:solidFill>
                  <a:srgbClr val="FFFFFF"/>
                </a:solidFill>
              </a:rPr>
              <a:t>Professor Dr. Nagy K. Hanna</a:t>
            </a:r>
            <a:endParaRPr lang="en-US" sz="2400" dirty="0">
              <a:solidFill>
                <a:srgbClr val="FFFFFF"/>
              </a:solidFill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A9FCBA22-2299-4628-964C-0E2DF2E7CB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35652" y="249861"/>
            <a:ext cx="1487696" cy="11227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662CBDF7-3D06-47AE-8AF9-06A74C145840}"/>
              </a:ext>
            </a:extLst>
          </p:cNvPr>
          <p:cNvSpPr txBox="1">
            <a:spLocks/>
          </p:cNvSpPr>
          <p:nvPr/>
        </p:nvSpPr>
        <p:spPr>
          <a:xfrm>
            <a:off x="335652" y="1679965"/>
            <a:ext cx="11501614" cy="207288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8800" kern="1200" spc="-120" baseline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4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900" b="1" i="0" u="none" strike="noStrike" kern="1200" cap="none" spc="-120" normalizeH="0" baseline="0" noProof="0" dirty="0">
                <a:ln>
                  <a:noFill/>
                </a:ln>
                <a:solidFill>
                  <a:srgbClr val="000000">
                    <a:lumMod val="95000"/>
                    <a:lumOff val="5000"/>
                  </a:srgbClr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BEST PRACTICES IN </a:t>
            </a:r>
          </a:p>
          <a:p>
            <a:pPr marL="0" marR="0" lvl="0" indent="0" algn="ctr" defTabSz="914400" rtl="0" eaLnBrk="1" fontAlgn="auto" latinLnBrk="0" hangingPunct="1">
              <a:lnSpc>
                <a:spcPct val="14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900" b="1" i="0" u="none" strike="noStrike" kern="1200" cap="none" spc="-120" normalizeH="0" baseline="0" noProof="0" dirty="0">
                <a:ln>
                  <a:noFill/>
                </a:ln>
                <a:solidFill>
                  <a:srgbClr val="000000">
                    <a:lumMod val="95000"/>
                    <a:lumOff val="5000"/>
                  </a:srgbClr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DIGITAL STRATEGIES</a:t>
            </a:r>
          </a:p>
        </p:txBody>
      </p:sp>
      <p:sp>
        <p:nvSpPr>
          <p:cNvPr id="11" name="Date Placeholder 5">
            <a:extLst>
              <a:ext uri="{FF2B5EF4-FFF2-40B4-BE49-F238E27FC236}">
                <a16:creationId xmlns:a16="http://schemas.microsoft.com/office/drawing/2014/main" id="{0AA45A7B-7A2F-4C62-9FAE-890EE48C0A5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044333" y="6193268"/>
            <a:ext cx="1957168" cy="388771"/>
          </a:xfrm>
        </p:spPr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FFFFFF">
                    <a:alpha val="80000"/>
                  </a:srgbClr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23 September 2021</a:t>
            </a:r>
          </a:p>
        </p:txBody>
      </p:sp>
    </p:spTree>
    <p:extLst>
      <p:ext uri="{BB962C8B-B14F-4D97-AF65-F5344CB8AC3E}">
        <p14:creationId xmlns:p14="http://schemas.microsoft.com/office/powerpoint/2010/main" val="3919644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882973-0A1D-4842-9FEE-68C5A2112F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>
                <a:solidFill>
                  <a:srgbClr val="FF0000"/>
                </a:solidFill>
              </a:rPr>
              <a:t>5.	Promote ICT sector, innovation and 	finance for transformation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AE91E2-A39F-4FE3-B2E7-8495F72A8A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6656" y="2011680"/>
            <a:ext cx="10753725" cy="4107766"/>
          </a:xfrm>
        </p:spPr>
        <p:txBody>
          <a:bodyPr>
            <a:normAutofit/>
          </a:bodyPr>
          <a:lstStyle/>
          <a:p>
            <a:pPr lvl="3">
              <a:lnSpc>
                <a:spcPct val="100000"/>
              </a:lnSpc>
              <a:buFont typeface="Wingdings" panose="05000000000000000000" pitchFamily="2" charset="2"/>
              <a:buChar char="Ø"/>
            </a:pPr>
            <a:endParaRPr lang="en-US" sz="2800" b="1" i="1" u="sng" dirty="0"/>
          </a:p>
          <a:p>
            <a:pPr lvl="3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n-US" sz="2800" b="1" i="1" u="sng" dirty="0"/>
              <a:t>Develop the digital sector:-</a:t>
            </a:r>
            <a:endParaRPr lang="en-US" b="1" i="1" dirty="0"/>
          </a:p>
          <a:p>
            <a:pPr marL="0" lvl="0" indent="0">
              <a:lnSpc>
                <a:spcPct val="100000"/>
              </a:lnSpc>
              <a:buNone/>
            </a:pPr>
            <a:r>
              <a:rPr lang="en-US" b="1" dirty="0"/>
              <a:t>•	</a:t>
            </a:r>
            <a:r>
              <a:rPr lang="en-US" b="1" i="1" dirty="0"/>
              <a:t>Prioritize digital sector role as enabler for transforming the economy</a:t>
            </a:r>
          </a:p>
          <a:p>
            <a:pPr marL="0" lvl="0" indent="0">
              <a:lnSpc>
                <a:spcPct val="100000"/>
              </a:lnSpc>
              <a:buNone/>
            </a:pPr>
            <a:r>
              <a:rPr lang="en-US" b="1" dirty="0"/>
              <a:t>•	</a:t>
            </a:r>
            <a:r>
              <a:rPr lang="en-US" b="1" i="1" dirty="0"/>
              <a:t>Improve business environment for dynamic digital services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b="1" dirty="0"/>
              <a:t>•	</a:t>
            </a:r>
            <a:r>
              <a:rPr lang="en-US" b="1" i="1" dirty="0"/>
              <a:t>Develop public-private partnerships to support digital industry </a:t>
            </a:r>
          </a:p>
          <a:p>
            <a:pPr marL="0" lvl="0" indent="0">
              <a:lnSpc>
                <a:spcPct val="100000"/>
              </a:lnSpc>
              <a:buNone/>
            </a:pPr>
            <a:r>
              <a:rPr lang="en-US" b="1" dirty="0"/>
              <a:t>•	Adopt open competition in public procurement of ICT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b="1" dirty="0"/>
              <a:t>•	</a:t>
            </a:r>
            <a:r>
              <a:rPr lang="en-US" b="1" i="1" dirty="0"/>
              <a:t> </a:t>
            </a:r>
            <a:r>
              <a:rPr lang="en-US" b="1" dirty="0"/>
              <a:t>Develop local digital services and content for ecosystem dynamism </a:t>
            </a:r>
          </a:p>
          <a:p>
            <a:pPr marL="0" indent="0">
              <a:lnSpc>
                <a:spcPct val="100000"/>
              </a:lnSpc>
              <a:buNone/>
            </a:pPr>
            <a:endParaRPr lang="en-US" b="1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B478B5D-FE2D-4493-AE3D-CCBED7A7B5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65920" y="5659947"/>
            <a:ext cx="2926080" cy="1397039"/>
          </a:xfrm>
        </p:spPr>
        <p:txBody>
          <a:bodyPr/>
          <a:lstStyle/>
          <a:p>
            <a:fld id="{D19E8B98-C012-4BDC-BEAF-1520E4B11CD6}" type="slidenum">
              <a:rPr lang="en-US" sz="7200" b="1" smtClean="0"/>
              <a:t>10</a:t>
            </a:fld>
            <a:endParaRPr lang="en-US" sz="7200" b="1" dirty="0"/>
          </a:p>
        </p:txBody>
      </p:sp>
    </p:spTree>
    <p:extLst>
      <p:ext uri="{BB962C8B-B14F-4D97-AF65-F5344CB8AC3E}">
        <p14:creationId xmlns:p14="http://schemas.microsoft.com/office/powerpoint/2010/main" val="7488290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EFDE96-B5F3-44BA-A240-AEE68799C5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>
                <a:solidFill>
                  <a:srgbClr val="FF0000"/>
                </a:solidFill>
              </a:rPr>
              <a:t>5.	Promote ICT sector, innovation and 	finance for transformation (Cont.)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C87A7D-FAF0-41AB-9408-ABC738A5AE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6656" y="2011680"/>
            <a:ext cx="10753725" cy="4234375"/>
          </a:xfrm>
        </p:spPr>
        <p:txBody>
          <a:bodyPr>
            <a:normAutofit fontScale="92500" lnSpcReduction="10000"/>
          </a:bodyPr>
          <a:lstStyle/>
          <a:p>
            <a:pPr lvl="3">
              <a:buFont typeface="Wingdings" panose="05000000000000000000" pitchFamily="2" charset="2"/>
              <a:buChar char="Ø"/>
            </a:pPr>
            <a:endParaRPr lang="en-US" sz="3000" b="1" i="1" u="sng" dirty="0"/>
          </a:p>
          <a:p>
            <a:pPr lvl="3">
              <a:buFont typeface="Wingdings" panose="05000000000000000000" pitchFamily="2" charset="2"/>
              <a:buChar char="Ø"/>
            </a:pPr>
            <a:r>
              <a:rPr lang="en-US" sz="3000" b="1" i="1" u="sng" dirty="0"/>
              <a:t>Promote innovation and finance:-</a:t>
            </a:r>
          </a:p>
          <a:p>
            <a:endParaRPr lang="en-US" b="1" i="1" u="sng" dirty="0"/>
          </a:p>
          <a:p>
            <a:pPr marL="0" lvl="0" indent="0">
              <a:buNone/>
            </a:pPr>
            <a:r>
              <a:rPr lang="en-US" b="1" dirty="0"/>
              <a:t>•	</a:t>
            </a:r>
            <a:r>
              <a:rPr lang="en-US" sz="2600" b="1" i="1" dirty="0"/>
              <a:t>Nurture innovation and entrepreneurship ecosystems--tech parks &amp; platforms</a:t>
            </a:r>
          </a:p>
          <a:p>
            <a:pPr marL="0" lvl="0" indent="0">
              <a:buNone/>
            </a:pPr>
            <a:r>
              <a:rPr lang="en-US" sz="2800" b="1" dirty="0"/>
              <a:t>•	</a:t>
            </a:r>
            <a:r>
              <a:rPr lang="en-US" sz="2600" b="1" i="1" dirty="0"/>
              <a:t>Develop programs to diffuse digital innovations among SMEs </a:t>
            </a:r>
          </a:p>
          <a:p>
            <a:pPr marL="0" lvl="0" indent="0">
              <a:buNone/>
            </a:pPr>
            <a:r>
              <a:rPr lang="en-US" sz="2800" b="1" dirty="0"/>
              <a:t>•	</a:t>
            </a:r>
            <a:r>
              <a:rPr lang="en-US" sz="2600" b="1" i="1" dirty="0"/>
              <a:t>Set priorities, pilots, and safeguards for emerging technologies </a:t>
            </a:r>
          </a:p>
          <a:p>
            <a:pPr marL="0" lvl="0" indent="0">
              <a:buNone/>
            </a:pPr>
            <a:r>
              <a:rPr lang="en-US" sz="2800" b="1" dirty="0"/>
              <a:t>•	</a:t>
            </a:r>
            <a:r>
              <a:rPr lang="en-US" sz="2600" b="1" dirty="0"/>
              <a:t>Prioritize inclusive and frugal innovation, and innovation networks</a:t>
            </a:r>
          </a:p>
          <a:p>
            <a:pPr marL="0" lvl="0" indent="0">
              <a:buNone/>
            </a:pPr>
            <a:r>
              <a:rPr lang="en-US" sz="2800" b="1" dirty="0"/>
              <a:t>•	</a:t>
            </a:r>
            <a:r>
              <a:rPr lang="en-US" sz="2600" b="1" dirty="0"/>
              <a:t>Promote access to finance for digital startups and SMEs </a:t>
            </a:r>
          </a:p>
          <a:p>
            <a:pPr marL="0" indent="0">
              <a:buNone/>
            </a:pPr>
            <a:r>
              <a:rPr lang="en-US" sz="2800" b="1" dirty="0"/>
              <a:t>•	</a:t>
            </a:r>
            <a:r>
              <a:rPr lang="en-US" sz="2600" b="1" dirty="0"/>
              <a:t>Promote FinTech in mobile, digital payment, money transfer, etc.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725AC6A-A98B-4BBE-92CA-011B758B92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65920" y="5659947"/>
            <a:ext cx="2926080" cy="1397039"/>
          </a:xfrm>
        </p:spPr>
        <p:txBody>
          <a:bodyPr/>
          <a:lstStyle/>
          <a:p>
            <a:fld id="{D19E8B98-C012-4BDC-BEAF-1520E4B11CD6}" type="slidenum">
              <a:rPr lang="en-US" sz="7200" b="1" smtClean="0"/>
              <a:t>11</a:t>
            </a:fld>
            <a:endParaRPr lang="en-US" sz="7200" b="1" dirty="0"/>
          </a:p>
        </p:txBody>
      </p:sp>
    </p:spTree>
    <p:extLst>
      <p:ext uri="{BB962C8B-B14F-4D97-AF65-F5344CB8AC3E}">
        <p14:creationId xmlns:p14="http://schemas.microsoft.com/office/powerpoint/2010/main" val="29877105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64E9DA-9225-48A8-9C1D-80878A9C67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200" b="1" dirty="0">
                <a:solidFill>
                  <a:srgbClr val="FF0000"/>
                </a:solidFill>
              </a:rPr>
              <a:t>Transform business and public sectors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FF4861-B10D-4547-863D-0073DA0C1C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1" y="2052918"/>
            <a:ext cx="10667998" cy="4195481"/>
          </a:xfrm>
        </p:spPr>
        <p:txBody>
          <a:bodyPr>
            <a:normAutofit/>
          </a:bodyPr>
          <a:lstStyle/>
          <a:p>
            <a:pPr lvl="3">
              <a:buFont typeface="Wingdings" panose="05000000000000000000" pitchFamily="2" charset="2"/>
              <a:buChar char="Ø"/>
            </a:pPr>
            <a:r>
              <a:rPr lang="en-US" sz="2600" b="1" i="1" u="sng" dirty="0"/>
              <a:t>Promote ICT-enabled economy and sector-wide transformation:-</a:t>
            </a:r>
          </a:p>
          <a:p>
            <a:endParaRPr lang="en-US" b="1" i="1" u="sng" dirty="0"/>
          </a:p>
          <a:p>
            <a:pPr marL="0" lvl="0" indent="0">
              <a:buNone/>
            </a:pPr>
            <a:r>
              <a:rPr lang="en-US" b="1" dirty="0"/>
              <a:t>•	</a:t>
            </a:r>
            <a:r>
              <a:rPr lang="en-US" b="1" i="1" dirty="0"/>
              <a:t>Align digital strategy with economic development &amp; sector strategies.</a:t>
            </a:r>
          </a:p>
          <a:p>
            <a:pPr marL="0" lvl="0" indent="0">
              <a:buNone/>
            </a:pPr>
            <a:r>
              <a:rPr lang="en-US" b="1" dirty="0"/>
              <a:t>•	</a:t>
            </a:r>
            <a:r>
              <a:rPr lang="en-US" b="1" i="1" dirty="0"/>
              <a:t>Prioritize  digital adoption capabilities in key user sectors </a:t>
            </a:r>
          </a:p>
          <a:p>
            <a:pPr marL="0" lvl="0" indent="0">
              <a:buNone/>
            </a:pPr>
            <a:r>
              <a:rPr lang="en-US" b="1" dirty="0"/>
              <a:t>•	</a:t>
            </a:r>
            <a:r>
              <a:rPr lang="en-US" b="1" i="1" dirty="0"/>
              <a:t>Promote digital transformation of SMEs via business associations</a:t>
            </a:r>
          </a:p>
          <a:p>
            <a:pPr marL="0" lvl="0" indent="0">
              <a:buNone/>
            </a:pPr>
            <a:r>
              <a:rPr lang="en-US" b="1" dirty="0"/>
              <a:t>•	</a:t>
            </a:r>
            <a:r>
              <a:rPr lang="en-US" b="1" i="1" dirty="0"/>
              <a:t>Emphasize sustainable, scalable digital applications</a:t>
            </a:r>
          </a:p>
          <a:p>
            <a:pPr marL="0" lvl="0" indent="0">
              <a:buNone/>
            </a:pPr>
            <a:r>
              <a:rPr lang="en-US" b="1" dirty="0"/>
              <a:t>•	Provide sector-specific complementary investments and training.</a:t>
            </a:r>
          </a:p>
          <a:p>
            <a:pPr marL="0" indent="0">
              <a:buNone/>
            </a:pPr>
            <a:r>
              <a:rPr lang="en-US" b="1" dirty="0"/>
              <a:t>•	Develop digital platforms to collaborate, coordinate, and share knowledge.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0AC32B2-D499-45CE-B4FD-0AE26FCF70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65920" y="5659947"/>
            <a:ext cx="2926080" cy="1397039"/>
          </a:xfrm>
        </p:spPr>
        <p:txBody>
          <a:bodyPr/>
          <a:lstStyle/>
          <a:p>
            <a:fld id="{D19E8B98-C012-4BDC-BEAF-1520E4B11CD6}" type="slidenum">
              <a:rPr lang="en-US" sz="7200" b="1" smtClean="0"/>
              <a:t>12</a:t>
            </a:fld>
            <a:endParaRPr lang="en-US" sz="7200" b="1" dirty="0"/>
          </a:p>
        </p:txBody>
      </p:sp>
    </p:spTree>
    <p:extLst>
      <p:ext uri="{BB962C8B-B14F-4D97-AF65-F5344CB8AC3E}">
        <p14:creationId xmlns:p14="http://schemas.microsoft.com/office/powerpoint/2010/main" val="4057635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0A233A-AF12-4A65-A519-C32BC0381D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500" b="1" dirty="0">
                <a:solidFill>
                  <a:srgbClr val="FF0000"/>
                </a:solidFill>
              </a:rPr>
              <a:t>Transform business and public sectors (Cont.)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CFC101-A962-48D9-A6A4-1C981BE99F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3">
              <a:buFont typeface="Wingdings" panose="05000000000000000000" pitchFamily="2" charset="2"/>
              <a:buChar char="Ø"/>
            </a:pPr>
            <a:r>
              <a:rPr lang="en-US" sz="2800" b="1" i="1" u="sng" dirty="0"/>
              <a:t>Engineer effective adoption of digital government:-</a:t>
            </a:r>
          </a:p>
          <a:p>
            <a:endParaRPr lang="en-US" b="1" i="1" u="sng" dirty="0"/>
          </a:p>
          <a:p>
            <a:pPr marL="0" lvl="0" indent="0">
              <a:buNone/>
            </a:pPr>
            <a:r>
              <a:rPr lang="en-US" b="1" dirty="0"/>
              <a:t>•	</a:t>
            </a:r>
            <a:r>
              <a:rPr lang="en-US" b="1" i="1" dirty="0"/>
              <a:t>Develop digital government vision and strategy</a:t>
            </a:r>
          </a:p>
          <a:p>
            <a:pPr marL="0" lvl="0" indent="0">
              <a:buNone/>
            </a:pPr>
            <a:r>
              <a:rPr lang="en-US" b="1" dirty="0"/>
              <a:t>•	</a:t>
            </a:r>
            <a:r>
              <a:rPr lang="en-US" b="1" i="1" dirty="0"/>
              <a:t>Use digital government as a platform for data and services</a:t>
            </a:r>
          </a:p>
          <a:p>
            <a:pPr marL="0" lvl="0" indent="0">
              <a:buNone/>
            </a:pPr>
            <a:r>
              <a:rPr lang="en-US" b="1" dirty="0"/>
              <a:t>•	</a:t>
            </a:r>
            <a:r>
              <a:rPr lang="en-US" b="1" i="1" dirty="0"/>
              <a:t>Mobilize demand for good government, transparency &amp; service improvement</a:t>
            </a:r>
            <a:endParaRPr lang="en-US" b="1" dirty="0"/>
          </a:p>
          <a:p>
            <a:pPr marL="0" lvl="0" indent="0">
              <a:buNone/>
            </a:pPr>
            <a:r>
              <a:rPr lang="en-US" b="1" dirty="0"/>
              <a:t>•	Support local initiatives for digitized local governments</a:t>
            </a:r>
          </a:p>
          <a:p>
            <a:pPr marL="0" indent="0">
              <a:buNone/>
            </a:pPr>
            <a:r>
              <a:rPr lang="en-US" b="1" dirty="0"/>
              <a:t>•	Adopt best practices in e-gov: whole-of-government, user-centric, etc.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6E34A10-E610-4E15-8397-ADAFC38DEB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65920" y="5689502"/>
            <a:ext cx="2926080" cy="1397039"/>
          </a:xfrm>
        </p:spPr>
        <p:txBody>
          <a:bodyPr/>
          <a:lstStyle/>
          <a:p>
            <a:fld id="{D19E8B98-C012-4BDC-BEAF-1520E4B11CD6}" type="slidenum">
              <a:rPr lang="en-US" sz="7200" b="1" smtClean="0"/>
              <a:t>13</a:t>
            </a:fld>
            <a:endParaRPr lang="en-US" sz="7200" b="1" dirty="0"/>
          </a:p>
        </p:txBody>
      </p:sp>
    </p:spTree>
    <p:extLst>
      <p:ext uri="{BB962C8B-B14F-4D97-AF65-F5344CB8AC3E}">
        <p14:creationId xmlns:p14="http://schemas.microsoft.com/office/powerpoint/2010/main" val="29559413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99285C-1323-4AB1-A782-6BAE57B8A7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Cross-cutting goals (principles)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A7BB31-0BD9-489F-90A9-E9B86F7750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3">
              <a:buFont typeface="Wingdings" panose="05000000000000000000" pitchFamily="2" charset="2"/>
              <a:buChar char="Ø"/>
            </a:pPr>
            <a:r>
              <a:rPr lang="en-US" sz="2800" b="1" i="1" u="sng" dirty="0"/>
              <a:t>Promote digital inclusion:-</a:t>
            </a:r>
          </a:p>
          <a:p>
            <a:endParaRPr lang="en-US" b="1" i="1" u="sng" dirty="0"/>
          </a:p>
          <a:p>
            <a:pPr marL="0" lvl="0" indent="0">
              <a:buNone/>
            </a:pPr>
            <a:r>
              <a:rPr lang="en-US" b="1" dirty="0"/>
              <a:t>•	</a:t>
            </a:r>
            <a:r>
              <a:rPr lang="en-US" b="1" i="1" dirty="0"/>
              <a:t>Address the digital divide, pre-existing inequalities </a:t>
            </a:r>
          </a:p>
          <a:p>
            <a:pPr marL="0" lvl="0" indent="0">
              <a:buNone/>
            </a:pPr>
            <a:r>
              <a:rPr lang="en-US" b="1" dirty="0"/>
              <a:t>•	</a:t>
            </a:r>
            <a:r>
              <a:rPr lang="en-US" b="1" i="1" dirty="0"/>
              <a:t>Use shared access &amp; community centers to reach low-resource settings</a:t>
            </a:r>
          </a:p>
          <a:p>
            <a:pPr marL="0" lvl="0" indent="0">
              <a:buNone/>
            </a:pPr>
            <a:r>
              <a:rPr lang="en-US" b="1" dirty="0"/>
              <a:t>•	</a:t>
            </a:r>
            <a:r>
              <a:rPr lang="en-US" b="1" i="1" dirty="0"/>
              <a:t>Stimulate nascent demand in lagging regions—local content</a:t>
            </a:r>
          </a:p>
          <a:p>
            <a:pPr marL="0" indent="0">
              <a:buNone/>
            </a:pPr>
            <a:r>
              <a:rPr lang="en-US" b="1" dirty="0"/>
              <a:t>•	Build capacity of weak stakeholders to participate effectively</a:t>
            </a:r>
            <a:endParaRPr lang="en-US" b="1" i="1" dirty="0"/>
          </a:p>
          <a:p>
            <a:pPr marL="0" lvl="0" indent="0">
              <a:buNone/>
            </a:pPr>
            <a:r>
              <a:rPr lang="en-US" b="1" dirty="0"/>
              <a:t>•	Promote digital culture and mobile finance literacy</a:t>
            </a:r>
          </a:p>
          <a:p>
            <a:pPr marL="0" lvl="0" indent="0">
              <a:buNone/>
            </a:pPr>
            <a:r>
              <a:rPr lang="en-US" b="1" dirty="0"/>
              <a:t>•	Prioritize affordable access and transformation capabilities of SMEs &amp; CSOs</a:t>
            </a:r>
          </a:p>
          <a:p>
            <a:endParaRPr lang="en-US" b="1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D7F4CA7-C5B0-4303-A596-9821A39791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65920" y="5659947"/>
            <a:ext cx="2926080" cy="1397039"/>
          </a:xfrm>
        </p:spPr>
        <p:txBody>
          <a:bodyPr/>
          <a:lstStyle/>
          <a:p>
            <a:fld id="{9C879A57-E314-4A63-991F-9C3B52DD57C6}" type="slidenum">
              <a:rPr lang="en-US" sz="7200" b="1" smtClean="0"/>
              <a:t>14</a:t>
            </a:fld>
            <a:endParaRPr lang="en-US" sz="7200" b="1" dirty="0"/>
          </a:p>
        </p:txBody>
      </p:sp>
    </p:spTree>
    <p:extLst>
      <p:ext uri="{BB962C8B-B14F-4D97-AF65-F5344CB8AC3E}">
        <p14:creationId xmlns:p14="http://schemas.microsoft.com/office/powerpoint/2010/main" val="3613132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80A0A5-9CBA-4837-AEBC-944DD6F32C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200" b="1" dirty="0">
                <a:solidFill>
                  <a:srgbClr val="FF0000"/>
                </a:solidFill>
              </a:rPr>
              <a:t>Cross-cutting goals (principles) (Cont.)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7ED201-8364-49BB-94C5-E49E7CAFC0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3">
              <a:buFont typeface="Wingdings" panose="05000000000000000000" pitchFamily="2" charset="2"/>
              <a:buChar char="Ø"/>
            </a:pPr>
            <a:r>
              <a:rPr lang="en-US" sz="2800" b="1" i="1" u="sng" dirty="0"/>
              <a:t>Promote ownership and partnerships:-</a:t>
            </a:r>
          </a:p>
          <a:p>
            <a:endParaRPr lang="en-US" b="1" i="1" u="sng" dirty="0"/>
          </a:p>
          <a:p>
            <a:pPr marL="0" lvl="0" indent="0">
              <a:buNone/>
            </a:pPr>
            <a:r>
              <a:rPr lang="en-US" b="1" dirty="0"/>
              <a:t>•	</a:t>
            </a:r>
            <a:r>
              <a:rPr lang="en-US" b="1" i="1" dirty="0"/>
              <a:t>Build multi-stakeholder ownership with broad, effective participation</a:t>
            </a:r>
          </a:p>
          <a:p>
            <a:pPr marL="0" lvl="0" indent="0">
              <a:buNone/>
            </a:pPr>
            <a:r>
              <a:rPr lang="en-US" b="1" dirty="0"/>
              <a:t>•	</a:t>
            </a:r>
            <a:r>
              <a:rPr lang="en-US" b="1" i="1" dirty="0"/>
              <a:t>Create CoPs and digital platforms for consultation, collaboration</a:t>
            </a:r>
          </a:p>
          <a:p>
            <a:pPr marL="0" lvl="0" indent="0">
              <a:buNone/>
            </a:pPr>
            <a:r>
              <a:rPr lang="en-US" b="1" dirty="0"/>
              <a:t>•	</a:t>
            </a:r>
            <a:r>
              <a:rPr lang="en-US" b="1" i="1" dirty="0"/>
              <a:t>Develop strategic communication strategy to generate consensus</a:t>
            </a:r>
          </a:p>
          <a:p>
            <a:pPr marL="0" lvl="0" indent="0">
              <a:buNone/>
            </a:pPr>
            <a:r>
              <a:rPr lang="en-US" b="1" dirty="0"/>
              <a:t>•	Build partnerships, among stakeholders, across sectors and levels </a:t>
            </a:r>
          </a:p>
          <a:p>
            <a:pPr marL="0" lvl="0" indent="0">
              <a:buNone/>
            </a:pPr>
            <a:r>
              <a:rPr lang="en-US" b="1" dirty="0"/>
              <a:t>•	Develop, partner with private ICT services and trade associations </a:t>
            </a:r>
          </a:p>
          <a:p>
            <a:pPr marL="0" lvl="0" indent="0">
              <a:buNone/>
            </a:pPr>
            <a:r>
              <a:rPr lang="en-US" b="1" dirty="0"/>
              <a:t>•	Develop country-led forums for digital cooperation with IFIs, UNOs</a:t>
            </a:r>
          </a:p>
          <a:p>
            <a:pPr marL="0" indent="0">
              <a:buNone/>
            </a:pPr>
            <a:endParaRPr lang="en-US" sz="1900" b="1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A2D6D1C-ADB9-4FDE-A2F2-07D1990BB7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65920" y="5659947"/>
            <a:ext cx="2926080" cy="1397039"/>
          </a:xfrm>
        </p:spPr>
        <p:txBody>
          <a:bodyPr/>
          <a:lstStyle/>
          <a:p>
            <a:fld id="{D19E8B98-C012-4BDC-BEAF-1520E4B11CD6}" type="slidenum">
              <a:rPr lang="en-US" sz="7200" b="1" smtClean="0"/>
              <a:t>15</a:t>
            </a:fld>
            <a:endParaRPr lang="en-US" sz="7200" b="1" dirty="0"/>
          </a:p>
        </p:txBody>
      </p:sp>
    </p:spTree>
    <p:extLst>
      <p:ext uri="{BB962C8B-B14F-4D97-AF65-F5344CB8AC3E}">
        <p14:creationId xmlns:p14="http://schemas.microsoft.com/office/powerpoint/2010/main" val="344071300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9A4F3F-AB3E-4E7E-9FEE-80FAB855E6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200" b="1" dirty="0">
                <a:solidFill>
                  <a:srgbClr val="FF0000"/>
                </a:solidFill>
              </a:rPr>
              <a:t>Cross-cutting goals (principles) (Cont.)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E01584-0F7F-4111-BCE7-E974AE5D7E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3">
              <a:buFont typeface="Wingdings" panose="05000000000000000000" pitchFamily="2" charset="2"/>
              <a:buChar char="Ø"/>
            </a:pPr>
            <a:r>
              <a:rPr lang="en-US" sz="2800" b="1" i="1" u="sng" dirty="0"/>
              <a:t>Maximize learning and adaptation:-</a:t>
            </a:r>
          </a:p>
          <a:p>
            <a:endParaRPr lang="en-US" sz="1400" b="1" i="1" u="sng" dirty="0"/>
          </a:p>
          <a:p>
            <a:pPr marL="0" lvl="0" indent="0">
              <a:buNone/>
            </a:pPr>
            <a:r>
              <a:rPr lang="en-US" b="1" dirty="0"/>
              <a:t>•	</a:t>
            </a:r>
            <a:r>
              <a:rPr lang="en-US" b="1" i="1" dirty="0"/>
              <a:t>Shift from rigid plans to adaptive, learning, results-driven strategies.</a:t>
            </a:r>
          </a:p>
          <a:p>
            <a:pPr marL="0" lvl="0" indent="0">
              <a:buNone/>
            </a:pPr>
            <a:r>
              <a:rPr lang="en-US" b="1" dirty="0"/>
              <a:t>•	</a:t>
            </a:r>
            <a:r>
              <a:rPr lang="en-US" b="1" i="1" dirty="0"/>
              <a:t>Capture local knowledge and grassroots innovations--scaling up mechanisms</a:t>
            </a:r>
          </a:p>
          <a:p>
            <a:pPr marL="0" lvl="0" indent="0">
              <a:buNone/>
            </a:pPr>
            <a:r>
              <a:rPr lang="en-US" b="1" dirty="0"/>
              <a:t>•	</a:t>
            </a:r>
            <a:r>
              <a:rPr lang="en-US" b="1" i="1" dirty="0"/>
              <a:t>Balance central direction with local initiative--Integrate local learning into strategies</a:t>
            </a:r>
          </a:p>
          <a:p>
            <a:pPr marL="0" lvl="0" indent="0">
              <a:buNone/>
            </a:pPr>
            <a:r>
              <a:rPr lang="en-US" b="1" dirty="0"/>
              <a:t>•	Build strategic foresight capabilities—scan and prepare for disruptive technologies </a:t>
            </a:r>
          </a:p>
          <a:p>
            <a:pPr marL="0" lvl="0" indent="0">
              <a:buNone/>
            </a:pPr>
            <a:r>
              <a:rPr lang="en-US" b="1" dirty="0"/>
              <a:t>•	Focus research on adoption, evaluation and outcomes</a:t>
            </a:r>
          </a:p>
          <a:p>
            <a:pPr marL="0" lvl="0" indent="0">
              <a:buNone/>
            </a:pPr>
            <a:r>
              <a:rPr lang="en-US" b="1" dirty="0"/>
              <a:t>•	Keep score through timely evaluation—multiple channels &amp; benchmarks</a:t>
            </a:r>
          </a:p>
          <a:p>
            <a:pPr marL="0" indent="0">
              <a:buNone/>
            </a:pPr>
            <a:r>
              <a:rPr lang="en-US" b="1" dirty="0"/>
              <a:t>•	Create platforms to capture and diffuse best practice</a:t>
            </a:r>
            <a:endParaRPr lang="en-US" sz="1400" b="1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157BA70-8943-485A-B54F-E25D4DC503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65920" y="5689502"/>
            <a:ext cx="2926080" cy="1397039"/>
          </a:xfrm>
        </p:spPr>
        <p:txBody>
          <a:bodyPr/>
          <a:lstStyle/>
          <a:p>
            <a:fld id="{D19E8B98-C012-4BDC-BEAF-1520E4B11CD6}" type="slidenum">
              <a:rPr lang="en-US" sz="7200" b="1" smtClean="0"/>
              <a:t>16</a:t>
            </a:fld>
            <a:endParaRPr lang="en-US" sz="7200" b="1" dirty="0"/>
          </a:p>
        </p:txBody>
      </p:sp>
    </p:spTree>
    <p:extLst>
      <p:ext uri="{BB962C8B-B14F-4D97-AF65-F5344CB8AC3E}">
        <p14:creationId xmlns:p14="http://schemas.microsoft.com/office/powerpoint/2010/main" val="223254569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FDC26D-5954-4F16-92B6-F20C1F443C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algn="ctr"/>
            <a:r>
              <a:rPr lang="en-US" sz="6000" b="1" dirty="0"/>
              <a:t>THANK YOU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197A0AA-E791-4E9A-A7E7-1F12EC57D4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65920" y="5689502"/>
            <a:ext cx="2926080" cy="1397039"/>
          </a:xfrm>
        </p:spPr>
        <p:txBody>
          <a:bodyPr/>
          <a:lstStyle/>
          <a:p>
            <a:fld id="{D19E8B98-C012-4BDC-BEAF-1520E4B11CD6}" type="slidenum">
              <a:rPr lang="en-US" sz="7200" b="1" smtClean="0"/>
              <a:t>17</a:t>
            </a:fld>
            <a:endParaRPr lang="en-US" sz="7200" b="1" dirty="0"/>
          </a:p>
        </p:txBody>
      </p:sp>
    </p:spTree>
    <p:extLst>
      <p:ext uri="{BB962C8B-B14F-4D97-AF65-F5344CB8AC3E}">
        <p14:creationId xmlns:p14="http://schemas.microsoft.com/office/powerpoint/2010/main" val="5384670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523CFD-68F6-F440-A3A8-82B28E0AA9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>
                <a:solidFill>
                  <a:srgbClr val="FF0000"/>
                </a:solidFill>
              </a:rPr>
              <a:t>Why move from common to best practice?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800EC0-A5EB-0948-B734-9DB77E9B8F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b="1" dirty="0"/>
              <a:t>•	Spread rapidly but benefits often unrealized, reinforcing divide. Move to best practice</a:t>
            </a:r>
          </a:p>
          <a:p>
            <a:r>
              <a:rPr lang="en-US" b="1" dirty="0"/>
              <a:t>•	From ad hoc interventions to an ecosystem view, to broaden focus and tap synergies. </a:t>
            </a:r>
          </a:p>
          <a:p>
            <a:r>
              <a:rPr lang="en-US" b="1" dirty="0"/>
              <a:t>•	From fragmented silos to coordinated leadership institutions.</a:t>
            </a:r>
          </a:p>
          <a:p>
            <a:r>
              <a:rPr lang="en-US" b="1" dirty="0"/>
              <a:t>•	From short termism, to long-term commitment.</a:t>
            </a:r>
          </a:p>
          <a:p>
            <a:r>
              <a:rPr lang="en-US" b="1" dirty="0"/>
              <a:t>•	From focus on access to tech, to prioritize digital foundations: leadership, policies, 	infrastructure, skills, and digital sector &amp; innovation– where most barriers &amp; payoffs.</a:t>
            </a:r>
          </a:p>
          <a:p>
            <a:r>
              <a:rPr lang="en-US" b="1" dirty="0"/>
              <a:t>•	From supply push to demand pull in line with adopting sector strategies.</a:t>
            </a:r>
          </a:p>
          <a:p>
            <a:r>
              <a:rPr lang="en-US" b="1" dirty="0"/>
              <a:t>•	From rigid central planning to promoting partnership, innovation, learning &amp; agility. 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E7CAF5D-91CD-421A-9CAB-AE9149BD0A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65920" y="5659947"/>
            <a:ext cx="2926080" cy="1397039"/>
          </a:xfrm>
        </p:spPr>
        <p:txBody>
          <a:bodyPr/>
          <a:lstStyle/>
          <a:p>
            <a:fld id="{D19E8B98-C012-4BDC-BEAF-1520E4B11CD6}" type="slidenum">
              <a:rPr lang="en-US" sz="7200" b="1" smtClean="0"/>
              <a:t>2</a:t>
            </a:fld>
            <a:endParaRPr lang="en-US" sz="7200" b="1" dirty="0"/>
          </a:p>
        </p:txBody>
      </p:sp>
    </p:spTree>
    <p:extLst>
      <p:ext uri="{BB962C8B-B14F-4D97-AF65-F5344CB8AC3E}">
        <p14:creationId xmlns:p14="http://schemas.microsoft.com/office/powerpoint/2010/main" val="33736967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A939180-7CA1-4A2E-850A-789E9001B034}"/>
              </a:ext>
            </a:extLst>
          </p:cNvPr>
          <p:cNvSpPr/>
          <p:nvPr/>
        </p:nvSpPr>
        <p:spPr>
          <a:xfrm>
            <a:off x="2222695" y="290425"/>
            <a:ext cx="6780628" cy="384824"/>
          </a:xfrm>
          <a:prstGeom prst="rect">
            <a:avLst/>
          </a:prstGeom>
          <a:solidFill>
            <a:srgbClr val="CCEC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Palatino Linotype" panose="02040502050505030304" pitchFamily="18" charset="0"/>
              </a:rPr>
              <a:t>Digital Dividends (</a:t>
            </a:r>
            <a:r>
              <a:rPr lang="tr-TR" b="1" dirty="0">
                <a:solidFill>
                  <a:schemeClr val="tx1"/>
                </a:solidFill>
                <a:latin typeface="Palatino Linotype" panose="02040502050505030304" pitchFamily="18" charset="0"/>
              </a:rPr>
              <a:t>growth</a:t>
            </a:r>
            <a:r>
              <a:rPr lang="en-US" b="1" dirty="0">
                <a:solidFill>
                  <a:schemeClr val="tx1"/>
                </a:solidFill>
                <a:latin typeface="Palatino Linotype" panose="02040502050505030304" pitchFamily="18" charset="0"/>
              </a:rPr>
              <a:t>, jobs, services)</a:t>
            </a:r>
          </a:p>
        </p:txBody>
      </p:sp>
      <p:sp>
        <p:nvSpPr>
          <p:cNvPr id="13" name="Arrow: Up-Down 12">
            <a:extLst>
              <a:ext uri="{FF2B5EF4-FFF2-40B4-BE49-F238E27FC236}">
                <a16:creationId xmlns:a16="http://schemas.microsoft.com/office/drawing/2014/main" id="{A97D3168-BD1D-4CB1-8BAA-84571C1961ED}"/>
              </a:ext>
            </a:extLst>
          </p:cNvPr>
          <p:cNvSpPr/>
          <p:nvPr/>
        </p:nvSpPr>
        <p:spPr>
          <a:xfrm>
            <a:off x="2229369" y="724484"/>
            <a:ext cx="155463" cy="604911"/>
          </a:xfrm>
          <a:prstGeom prst="up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4" name="Arrow: Up-Down 13">
            <a:extLst>
              <a:ext uri="{FF2B5EF4-FFF2-40B4-BE49-F238E27FC236}">
                <a16:creationId xmlns:a16="http://schemas.microsoft.com/office/drawing/2014/main" id="{C5FC92DC-C686-4805-862F-EFB0C869AD10}"/>
              </a:ext>
            </a:extLst>
          </p:cNvPr>
          <p:cNvSpPr/>
          <p:nvPr/>
        </p:nvSpPr>
        <p:spPr>
          <a:xfrm>
            <a:off x="4514208" y="724482"/>
            <a:ext cx="155463" cy="604911"/>
          </a:xfrm>
          <a:prstGeom prst="up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5" name="Arrow: Up-Down 14">
            <a:extLst>
              <a:ext uri="{FF2B5EF4-FFF2-40B4-BE49-F238E27FC236}">
                <a16:creationId xmlns:a16="http://schemas.microsoft.com/office/drawing/2014/main" id="{C223A70A-147E-4D09-8C63-0938D5D25458}"/>
              </a:ext>
            </a:extLst>
          </p:cNvPr>
          <p:cNvSpPr/>
          <p:nvPr/>
        </p:nvSpPr>
        <p:spPr>
          <a:xfrm>
            <a:off x="3388610" y="724482"/>
            <a:ext cx="155463" cy="604911"/>
          </a:xfrm>
          <a:prstGeom prst="up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6" name="Arrow: Up-Down 15">
            <a:extLst>
              <a:ext uri="{FF2B5EF4-FFF2-40B4-BE49-F238E27FC236}">
                <a16:creationId xmlns:a16="http://schemas.microsoft.com/office/drawing/2014/main" id="{5D7D1E18-5BBC-4FE8-A417-04F5BD67ECBA}"/>
              </a:ext>
            </a:extLst>
          </p:cNvPr>
          <p:cNvSpPr/>
          <p:nvPr/>
        </p:nvSpPr>
        <p:spPr>
          <a:xfrm>
            <a:off x="6726705" y="724482"/>
            <a:ext cx="155463" cy="604911"/>
          </a:xfrm>
          <a:prstGeom prst="up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7" name="Arrow: Up-Down 16">
            <a:extLst>
              <a:ext uri="{FF2B5EF4-FFF2-40B4-BE49-F238E27FC236}">
                <a16:creationId xmlns:a16="http://schemas.microsoft.com/office/drawing/2014/main" id="{8D208F83-F16D-453C-AF12-32C39CF8B945}"/>
              </a:ext>
            </a:extLst>
          </p:cNvPr>
          <p:cNvSpPr/>
          <p:nvPr/>
        </p:nvSpPr>
        <p:spPr>
          <a:xfrm>
            <a:off x="7726060" y="724482"/>
            <a:ext cx="155463" cy="604911"/>
          </a:xfrm>
          <a:prstGeom prst="up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8" name="Arrow: Up-Down 17">
            <a:extLst>
              <a:ext uri="{FF2B5EF4-FFF2-40B4-BE49-F238E27FC236}">
                <a16:creationId xmlns:a16="http://schemas.microsoft.com/office/drawing/2014/main" id="{83F9B429-2A81-4593-A8A8-9FD9FA86D18A}"/>
              </a:ext>
            </a:extLst>
          </p:cNvPr>
          <p:cNvSpPr/>
          <p:nvPr/>
        </p:nvSpPr>
        <p:spPr>
          <a:xfrm>
            <a:off x="8758219" y="724483"/>
            <a:ext cx="155463" cy="604911"/>
          </a:xfrm>
          <a:prstGeom prst="up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224B6CDC-257A-496B-BE18-CD24FABE62F2}"/>
              </a:ext>
            </a:extLst>
          </p:cNvPr>
          <p:cNvSpPr/>
          <p:nvPr/>
        </p:nvSpPr>
        <p:spPr>
          <a:xfrm rot="5400000">
            <a:off x="1546509" y="1780497"/>
            <a:ext cx="1526352" cy="62414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400" b="1" dirty="0">
                <a:solidFill>
                  <a:schemeClr val="tx1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Arial Narrow" panose="020B0606020202030204" pitchFamily="34" charset="0"/>
              </a:rPr>
              <a:t>Digital gov. systems &amp; Services</a:t>
            </a:r>
            <a:endParaRPr lang="en-US" sz="2000" b="1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4D4EB2AB-48BF-4186-A4E4-49BC18546F08}"/>
              </a:ext>
            </a:extLst>
          </p:cNvPr>
          <p:cNvSpPr/>
          <p:nvPr/>
        </p:nvSpPr>
        <p:spPr>
          <a:xfrm rot="5400000">
            <a:off x="2704884" y="1846384"/>
            <a:ext cx="1526351" cy="49236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Arial Narrow" panose="020B0606020202030204" pitchFamily="34" charset="0"/>
              </a:rPr>
              <a:t>Finance &amp; Trade </a:t>
            </a:r>
            <a:endParaRPr lang="en-US" sz="1400" b="1" dirty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9067D8DA-BCCD-4648-873B-2F36048F33B2}"/>
              </a:ext>
            </a:extLst>
          </p:cNvPr>
          <p:cNvSpPr/>
          <p:nvPr/>
        </p:nvSpPr>
        <p:spPr>
          <a:xfrm rot="5400000">
            <a:off x="3835532" y="1846384"/>
            <a:ext cx="1526351" cy="49236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400" b="1" dirty="0">
                <a:solidFill>
                  <a:schemeClr val="tx1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Arial Narrow" panose="020B0606020202030204" pitchFamily="34" charset="0"/>
              </a:rPr>
              <a:t>Business &amp; industry</a:t>
            </a:r>
            <a:endParaRPr lang="en-US" sz="2000" b="1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CB12B1F8-AE67-4121-841E-B7163AFA30CC}"/>
              </a:ext>
            </a:extLst>
          </p:cNvPr>
          <p:cNvSpPr/>
          <p:nvPr/>
        </p:nvSpPr>
        <p:spPr>
          <a:xfrm rot="5400000">
            <a:off x="4924666" y="1738241"/>
            <a:ext cx="1526352" cy="70865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400" b="1" dirty="0">
                <a:solidFill>
                  <a:schemeClr val="tx1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Arial Narrow" panose="020B0606020202030204" pitchFamily="34" charset="0"/>
              </a:rPr>
              <a:t> Agriculture &amp; rural development</a:t>
            </a:r>
            <a:endParaRPr lang="en-US" sz="2000" b="1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FF7D0FD6-93C1-429A-A358-47ABCF038B2C}"/>
              </a:ext>
            </a:extLst>
          </p:cNvPr>
          <p:cNvSpPr/>
          <p:nvPr/>
        </p:nvSpPr>
        <p:spPr>
          <a:xfrm rot="5400000">
            <a:off x="6052857" y="1846384"/>
            <a:ext cx="1526351" cy="49236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400" b="1" dirty="0">
                <a:solidFill>
                  <a:schemeClr val="tx1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Arial Narrow" panose="020B0606020202030204" pitchFamily="34" charset="0"/>
              </a:rPr>
              <a:t>Education, Health, Social </a:t>
            </a:r>
            <a:endParaRPr lang="en-US" sz="2000" b="1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CA2A817F-793A-49B0-AE44-F96FD9E3DDE8}"/>
              </a:ext>
            </a:extLst>
          </p:cNvPr>
          <p:cNvSpPr/>
          <p:nvPr/>
        </p:nvSpPr>
        <p:spPr>
          <a:xfrm rot="5400000">
            <a:off x="7064325" y="1846384"/>
            <a:ext cx="1526351" cy="49236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400" b="1" dirty="0">
                <a:solidFill>
                  <a:schemeClr val="tx1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Arial Narrow" panose="020B0606020202030204" pitchFamily="34" charset="0"/>
              </a:rPr>
              <a:t> Environment  </a:t>
            </a:r>
            <a:endParaRPr lang="en-US" sz="1400" b="1" dirty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A217A6ED-D20A-486E-8058-B731C55AAC71}"/>
              </a:ext>
            </a:extLst>
          </p:cNvPr>
          <p:cNvSpPr/>
          <p:nvPr/>
        </p:nvSpPr>
        <p:spPr>
          <a:xfrm rot="5400000">
            <a:off x="8072773" y="1846385"/>
            <a:ext cx="1526351" cy="49236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400" b="1" dirty="0">
                <a:solidFill>
                  <a:schemeClr val="tx1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Arial Narrow" panose="020B0606020202030204" pitchFamily="34" charset="0"/>
              </a:rPr>
              <a:t>Transport, energy, Urban</a:t>
            </a:r>
            <a:endParaRPr lang="en-US" sz="2000" b="1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5" name="Arrow: Up-Down 34">
            <a:extLst>
              <a:ext uri="{FF2B5EF4-FFF2-40B4-BE49-F238E27FC236}">
                <a16:creationId xmlns:a16="http://schemas.microsoft.com/office/drawing/2014/main" id="{CB038D9F-D949-4A5D-A52C-72B01DD4BB1A}"/>
              </a:ext>
            </a:extLst>
          </p:cNvPr>
          <p:cNvSpPr/>
          <p:nvPr/>
        </p:nvSpPr>
        <p:spPr>
          <a:xfrm>
            <a:off x="5611395" y="724482"/>
            <a:ext cx="155463" cy="604911"/>
          </a:xfrm>
          <a:prstGeom prst="up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6" name="Arrow: Up-Down 35">
            <a:extLst>
              <a:ext uri="{FF2B5EF4-FFF2-40B4-BE49-F238E27FC236}">
                <a16:creationId xmlns:a16="http://schemas.microsoft.com/office/drawing/2014/main" id="{4FC8CB82-2F18-4736-89A2-7E23746642AC}"/>
              </a:ext>
            </a:extLst>
          </p:cNvPr>
          <p:cNvSpPr/>
          <p:nvPr/>
        </p:nvSpPr>
        <p:spPr>
          <a:xfrm>
            <a:off x="2221835" y="2855744"/>
            <a:ext cx="155463" cy="604911"/>
          </a:xfrm>
          <a:prstGeom prst="up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7" name="Arrow: Up-Down 36">
            <a:extLst>
              <a:ext uri="{FF2B5EF4-FFF2-40B4-BE49-F238E27FC236}">
                <a16:creationId xmlns:a16="http://schemas.microsoft.com/office/drawing/2014/main" id="{CDDE6F56-8EDD-4B07-95A2-5D7483C62FE2}"/>
              </a:ext>
            </a:extLst>
          </p:cNvPr>
          <p:cNvSpPr/>
          <p:nvPr/>
        </p:nvSpPr>
        <p:spPr>
          <a:xfrm>
            <a:off x="7726060" y="2855741"/>
            <a:ext cx="155463" cy="604911"/>
          </a:xfrm>
          <a:prstGeom prst="up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8" name="Arrow: Up-Down 37">
            <a:extLst>
              <a:ext uri="{FF2B5EF4-FFF2-40B4-BE49-F238E27FC236}">
                <a16:creationId xmlns:a16="http://schemas.microsoft.com/office/drawing/2014/main" id="{850231BB-360E-4CC2-BC9A-380614EAE7C7}"/>
              </a:ext>
            </a:extLst>
          </p:cNvPr>
          <p:cNvSpPr/>
          <p:nvPr/>
        </p:nvSpPr>
        <p:spPr>
          <a:xfrm>
            <a:off x="6726009" y="2855742"/>
            <a:ext cx="155463" cy="604911"/>
          </a:xfrm>
          <a:prstGeom prst="up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9" name="Arrow: Up-Down 38">
            <a:extLst>
              <a:ext uri="{FF2B5EF4-FFF2-40B4-BE49-F238E27FC236}">
                <a16:creationId xmlns:a16="http://schemas.microsoft.com/office/drawing/2014/main" id="{22DB8E74-BABA-4489-8283-500B057D4B27}"/>
              </a:ext>
            </a:extLst>
          </p:cNvPr>
          <p:cNvSpPr/>
          <p:nvPr/>
        </p:nvSpPr>
        <p:spPr>
          <a:xfrm>
            <a:off x="5611912" y="2855743"/>
            <a:ext cx="155463" cy="604911"/>
          </a:xfrm>
          <a:prstGeom prst="up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0" name="Arrow: Up-Down 39">
            <a:extLst>
              <a:ext uri="{FF2B5EF4-FFF2-40B4-BE49-F238E27FC236}">
                <a16:creationId xmlns:a16="http://schemas.microsoft.com/office/drawing/2014/main" id="{66F97451-9DEA-4642-BF46-2A610D64EF29}"/>
              </a:ext>
            </a:extLst>
          </p:cNvPr>
          <p:cNvSpPr/>
          <p:nvPr/>
        </p:nvSpPr>
        <p:spPr>
          <a:xfrm>
            <a:off x="4514207" y="2855744"/>
            <a:ext cx="155463" cy="604911"/>
          </a:xfrm>
          <a:prstGeom prst="up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1" name="Arrow: Up-Down 40">
            <a:extLst>
              <a:ext uri="{FF2B5EF4-FFF2-40B4-BE49-F238E27FC236}">
                <a16:creationId xmlns:a16="http://schemas.microsoft.com/office/drawing/2014/main" id="{5DF87E67-E7DD-44BE-BE94-4804F4B562B8}"/>
              </a:ext>
            </a:extLst>
          </p:cNvPr>
          <p:cNvSpPr/>
          <p:nvPr/>
        </p:nvSpPr>
        <p:spPr>
          <a:xfrm>
            <a:off x="3388610" y="2855743"/>
            <a:ext cx="155463" cy="604911"/>
          </a:xfrm>
          <a:prstGeom prst="up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2" name="Arrow: Up-Down 41">
            <a:extLst>
              <a:ext uri="{FF2B5EF4-FFF2-40B4-BE49-F238E27FC236}">
                <a16:creationId xmlns:a16="http://schemas.microsoft.com/office/drawing/2014/main" id="{7FDB2A7F-531E-4F74-BF79-3D565AF6D45D}"/>
              </a:ext>
            </a:extLst>
          </p:cNvPr>
          <p:cNvSpPr/>
          <p:nvPr/>
        </p:nvSpPr>
        <p:spPr>
          <a:xfrm>
            <a:off x="8758216" y="2855741"/>
            <a:ext cx="155463" cy="604911"/>
          </a:xfrm>
          <a:prstGeom prst="up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4" name="Rectangle: Rounded Corners 43">
            <a:extLst>
              <a:ext uri="{FF2B5EF4-FFF2-40B4-BE49-F238E27FC236}">
                <a16:creationId xmlns:a16="http://schemas.microsoft.com/office/drawing/2014/main" id="{65FD2866-4E45-45BF-947D-958A6FF60F38}"/>
              </a:ext>
            </a:extLst>
          </p:cNvPr>
          <p:cNvSpPr/>
          <p:nvPr/>
        </p:nvSpPr>
        <p:spPr>
          <a:xfrm>
            <a:off x="9945741" y="1430829"/>
            <a:ext cx="1658629" cy="1118385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Palatino Linotype" panose="02040502050505030304" pitchFamily="18" charset="0"/>
              </a:rPr>
              <a:t>Digital adoption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C357CCEB-5512-42B6-879A-AAF6C100ADD7}"/>
              </a:ext>
            </a:extLst>
          </p:cNvPr>
          <p:cNvSpPr/>
          <p:nvPr/>
        </p:nvSpPr>
        <p:spPr>
          <a:xfrm>
            <a:off x="1827441" y="3478144"/>
            <a:ext cx="7780793" cy="34984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50" b="1" dirty="0">
                <a:solidFill>
                  <a:schemeClr val="bg1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	</a:t>
            </a:r>
            <a:r>
              <a:rPr lang="en-US" sz="14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Digital Governance: Leadership, Institutions, Strategies, M&amp;E</a:t>
            </a:r>
            <a:endParaRPr lang="en-US" sz="1400" b="1" dirty="0">
              <a:solidFill>
                <a:schemeClr val="bg1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FD04A6C9-D01D-41B0-AD84-30DEBE2E2745}"/>
              </a:ext>
            </a:extLst>
          </p:cNvPr>
          <p:cNvSpPr/>
          <p:nvPr/>
        </p:nvSpPr>
        <p:spPr>
          <a:xfrm>
            <a:off x="1827437" y="3861522"/>
            <a:ext cx="7780793" cy="384824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Cyber Policies, Laws, Regulations, Security  </a:t>
            </a:r>
            <a:endParaRPr lang="en-US" sz="1400" b="1" dirty="0">
              <a:solidFill>
                <a:schemeClr val="bg1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11125576-0594-4A8B-8622-6B074A6F3304}"/>
              </a:ext>
            </a:extLst>
          </p:cNvPr>
          <p:cNvSpPr/>
          <p:nvPr/>
        </p:nvSpPr>
        <p:spPr>
          <a:xfrm>
            <a:off x="1827437" y="4266173"/>
            <a:ext cx="7780793" cy="384824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Digital infrastructure: telecom &amp; Internet Access</a:t>
            </a:r>
            <a:endParaRPr lang="en-US" sz="1400" b="1" dirty="0">
              <a:solidFill>
                <a:schemeClr val="bg1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1A2EE2CC-335C-4990-9BB9-5EB31DD5270A}"/>
              </a:ext>
            </a:extLst>
          </p:cNvPr>
          <p:cNvSpPr/>
          <p:nvPr/>
        </p:nvSpPr>
        <p:spPr>
          <a:xfrm>
            <a:off x="1827437" y="4665939"/>
            <a:ext cx="7780793" cy="384824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4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Digital platforms: e-commerce, e-finance, digital ID, gov as platform</a:t>
            </a:r>
            <a:endParaRPr lang="en-US" sz="1400" b="1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8AC757F4-49A5-4A04-8B48-494316DA52EF}"/>
              </a:ext>
            </a:extLst>
          </p:cNvPr>
          <p:cNvSpPr/>
          <p:nvPr/>
        </p:nvSpPr>
        <p:spPr>
          <a:xfrm>
            <a:off x="1827437" y="5058321"/>
            <a:ext cx="7780793" cy="384824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50" b="1" dirty="0">
                <a:solidFill>
                  <a:schemeClr val="bg1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4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Digital industry: Services, Content, Media, Open &amp; Big Data, cloud</a:t>
            </a:r>
            <a:endParaRPr lang="en-US" sz="1400" b="1" dirty="0">
              <a:solidFill>
                <a:schemeClr val="bg1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EF04E3A7-6800-4027-A82D-382DAF60FA81}"/>
              </a:ext>
            </a:extLst>
          </p:cNvPr>
          <p:cNvSpPr/>
          <p:nvPr/>
        </p:nvSpPr>
        <p:spPr>
          <a:xfrm>
            <a:off x="1827437" y="5464773"/>
            <a:ext cx="7780793" cy="384824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400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Digital Innovation </a:t>
            </a:r>
            <a:r>
              <a:rPr lang="en-US" sz="14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infrastructure, policies, and entrepreneurship</a:t>
            </a:r>
            <a:r>
              <a:rPr lang="en-US" sz="1050" b="1" dirty="0">
                <a:solidFill>
                  <a:schemeClr val="bg1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n-US" sz="1400" b="1" dirty="0">
              <a:solidFill>
                <a:schemeClr val="bg1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6F1F2DC3-AB81-44EB-AB5B-46D829116EB5}"/>
              </a:ext>
            </a:extLst>
          </p:cNvPr>
          <p:cNvSpPr/>
          <p:nvPr/>
        </p:nvSpPr>
        <p:spPr>
          <a:xfrm>
            <a:off x="1827437" y="5861231"/>
            <a:ext cx="7780793" cy="384824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50" b="1" dirty="0">
                <a:solidFill>
                  <a:schemeClr val="bg1"/>
                </a:solidFill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4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Digital Skills: for users, specialists, managers, leaders</a:t>
            </a:r>
            <a:endParaRPr lang="en-US" sz="1400" b="1" dirty="0">
              <a:solidFill>
                <a:schemeClr val="bg1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F6294C87-52C8-4594-9613-A935E35D30CC}"/>
              </a:ext>
            </a:extLst>
          </p:cNvPr>
          <p:cNvSpPr/>
          <p:nvPr/>
        </p:nvSpPr>
        <p:spPr>
          <a:xfrm>
            <a:off x="1827437" y="6375163"/>
            <a:ext cx="7780793" cy="384824"/>
          </a:xfrm>
          <a:prstGeom prst="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400" b="1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Governance/political economy, competition, trade, finance, human capital, institutions, business environment, taxation, PPP, public procurement, logistics, electricity. </a:t>
            </a:r>
            <a:endParaRPr lang="en-US" sz="1400" b="1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3" name="Rectangle: Rounded Corners 52">
            <a:extLst>
              <a:ext uri="{FF2B5EF4-FFF2-40B4-BE49-F238E27FC236}">
                <a16:creationId xmlns:a16="http://schemas.microsoft.com/office/drawing/2014/main" id="{9F4464DF-4DAA-4E8C-8DCD-E5F57FDB7FEB}"/>
              </a:ext>
            </a:extLst>
          </p:cNvPr>
          <p:cNvSpPr/>
          <p:nvPr/>
        </p:nvSpPr>
        <p:spPr>
          <a:xfrm>
            <a:off x="10002129" y="3653064"/>
            <a:ext cx="1602241" cy="949572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Palatino Linotype" panose="02040502050505030304" pitchFamily="18" charset="0"/>
              </a:rPr>
              <a:t>Digital</a:t>
            </a:r>
          </a:p>
          <a:p>
            <a:pPr algn="ctr"/>
            <a:r>
              <a:rPr lang="en-US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Palatino Linotype" panose="02040502050505030304" pitchFamily="18" charset="0"/>
              </a:rPr>
              <a:t>Foundations</a:t>
            </a:r>
          </a:p>
          <a:p>
            <a:pPr algn="ctr"/>
            <a:r>
              <a:rPr lang="en-US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Palatino Linotype" panose="02040502050505030304" pitchFamily="18" charset="0"/>
              </a:rPr>
              <a:t>Hard &amp; Soft</a:t>
            </a:r>
          </a:p>
        </p:txBody>
      </p:sp>
      <p:sp>
        <p:nvSpPr>
          <p:cNvPr id="54" name="Rectangle: Rounded Corners 53">
            <a:extLst>
              <a:ext uri="{FF2B5EF4-FFF2-40B4-BE49-F238E27FC236}">
                <a16:creationId xmlns:a16="http://schemas.microsoft.com/office/drawing/2014/main" id="{DEF41429-56CA-49FF-8BAE-C54DCD80A055}"/>
              </a:ext>
            </a:extLst>
          </p:cNvPr>
          <p:cNvSpPr/>
          <p:nvPr/>
        </p:nvSpPr>
        <p:spPr>
          <a:xfrm>
            <a:off x="10002129" y="5849597"/>
            <a:ext cx="1658629" cy="893959"/>
          </a:xfrm>
          <a:prstGeom prst="roundRect">
            <a:avLst/>
          </a:prstGeom>
          <a:solidFill>
            <a:srgbClr val="CCFFCC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  <a:latin typeface="Palatino Linotype" panose="02040502050505030304" pitchFamily="18" charset="0"/>
              </a:rPr>
              <a:t>Macro policies &amp; non-digital foundations</a:t>
            </a:r>
          </a:p>
        </p:txBody>
      </p:sp>
      <p:sp>
        <p:nvSpPr>
          <p:cNvPr id="3" name="Flowchart: Punched Tape 2">
            <a:extLst>
              <a:ext uri="{FF2B5EF4-FFF2-40B4-BE49-F238E27FC236}">
                <a16:creationId xmlns:a16="http://schemas.microsoft.com/office/drawing/2014/main" id="{049A8442-491F-4D16-A348-E3A87302200D}"/>
              </a:ext>
            </a:extLst>
          </p:cNvPr>
          <p:cNvSpPr/>
          <p:nvPr/>
        </p:nvSpPr>
        <p:spPr>
          <a:xfrm>
            <a:off x="213859" y="561671"/>
            <a:ext cx="1511140" cy="1773566"/>
          </a:xfrm>
          <a:prstGeom prst="flowChartPunchedTape">
            <a:avLst/>
          </a:prstGeom>
          <a:solidFill>
            <a:srgbClr val="99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00B0F0"/>
                </a:solidFill>
              </a:rPr>
              <a:t>Digital Ecosystem 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6EEA941C-F657-4C66-989B-7479404E441B}"/>
              </a:ext>
            </a:extLst>
          </p:cNvPr>
          <p:cNvSpPr/>
          <p:nvPr/>
        </p:nvSpPr>
        <p:spPr>
          <a:xfrm>
            <a:off x="90734" y="5377373"/>
            <a:ext cx="1511140" cy="13826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900" b="1" i="0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Nagy K. Hanna (2020). "</a:t>
            </a:r>
            <a:r>
              <a:rPr lang="en-US" sz="900" b="1" i="0" dirty="0">
                <a:solidFill>
                  <a:schemeClr val="tx1"/>
                </a:solidFill>
                <a:effectLst/>
                <a:latin typeface="NdbdhsAdvTTe45e47d2"/>
              </a:rPr>
              <a:t>Assessing the digital economy.</a:t>
            </a:r>
            <a:r>
              <a:rPr lang="en-US" sz="900" b="1" dirty="0">
                <a:solidFill>
                  <a:schemeClr val="tx1"/>
                </a:solidFill>
                <a:latin typeface="NdbdhsAdvTTe45e47d2"/>
              </a:rPr>
              <a:t>” </a:t>
            </a:r>
            <a:r>
              <a:rPr lang="en-US" sz="900" b="1" i="0" dirty="0">
                <a:solidFill>
                  <a:schemeClr val="tx1"/>
                </a:solidFill>
                <a:effectLst/>
                <a:latin typeface="GynyfpAdvTT7329fd89.I"/>
              </a:rPr>
              <a:t>Journal of Innovation and Entrepreneurship </a:t>
            </a:r>
            <a:r>
              <a:rPr lang="en-US" sz="900" b="1" dirty="0">
                <a:solidFill>
                  <a:schemeClr val="tx1"/>
                </a:solidFill>
                <a:latin typeface="MyriadPro"/>
              </a:rPr>
              <a:t>2020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573058-47B3-4DC1-A652-0C85A7E904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12015" y="5706486"/>
            <a:ext cx="2926080" cy="1397039"/>
          </a:xfrm>
        </p:spPr>
        <p:txBody>
          <a:bodyPr/>
          <a:lstStyle/>
          <a:p>
            <a:fld id="{D19E8B98-C012-4BDC-BEAF-1520E4B11CD6}" type="slidenum">
              <a:rPr lang="en-US" sz="7200" b="1" smtClean="0"/>
              <a:t>3</a:t>
            </a:fld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2873471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194603-5C43-4135-8C74-828BD13669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1.	Develop leadership and governance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EBB33C-F5D9-4084-8983-9017236907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3">
              <a:buFont typeface="Wingdings" panose="05000000000000000000" pitchFamily="2" charset="2"/>
              <a:buChar char="Ø"/>
            </a:pPr>
            <a:r>
              <a:rPr lang="en-US" sz="2800" b="1" i="1" u="sng" dirty="0"/>
              <a:t>Adopt a holistic vision and ecosystem approach:-</a:t>
            </a:r>
          </a:p>
          <a:p>
            <a:endParaRPr lang="en-US" b="1" dirty="0"/>
          </a:p>
          <a:p>
            <a:pPr marL="0" indent="0">
              <a:lnSpc>
                <a:spcPct val="100000"/>
              </a:lnSpc>
              <a:buNone/>
            </a:pPr>
            <a:r>
              <a:rPr lang="en-US" b="1" dirty="0"/>
              <a:t>•	</a:t>
            </a:r>
            <a:r>
              <a:rPr lang="en-US" b="1" i="1" dirty="0"/>
              <a:t>Develop understanding of existing digital ecosystem-- holistic diagnosis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b="1" dirty="0"/>
              <a:t>•	</a:t>
            </a:r>
            <a:r>
              <a:rPr lang="en-US" b="1" i="1" dirty="0"/>
              <a:t>Prioritize digital foundations over stand-alone applications </a:t>
            </a:r>
          </a:p>
          <a:p>
            <a:pPr marL="0" lvl="0" indent="0">
              <a:lnSpc>
                <a:spcPct val="100000"/>
              </a:lnSpc>
              <a:buNone/>
            </a:pPr>
            <a:r>
              <a:rPr lang="en-US" b="1" dirty="0"/>
              <a:t>•	</a:t>
            </a:r>
            <a:r>
              <a:rPr lang="en-US" b="1" i="1" dirty="0"/>
              <a:t>Build consensus on a vision, driven by development priorities</a:t>
            </a:r>
          </a:p>
          <a:p>
            <a:pPr marL="0" lvl="0" indent="0">
              <a:lnSpc>
                <a:spcPct val="100000"/>
              </a:lnSpc>
              <a:buNone/>
            </a:pPr>
            <a:r>
              <a:rPr lang="en-US" b="1" dirty="0"/>
              <a:t>•	Develop a sense of urgency and commitment to transformation</a:t>
            </a:r>
          </a:p>
          <a:p>
            <a:pPr marL="0" lvl="0" indent="0">
              <a:lnSpc>
                <a:spcPct val="100000"/>
              </a:lnSpc>
              <a:buNone/>
            </a:pPr>
            <a:r>
              <a:rPr lang="en-US" b="1" dirty="0"/>
              <a:t>•	Use holistic digital diagnostics to set realistic targets 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9002525-F65D-4155-A741-03B855EC24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65920" y="5717638"/>
            <a:ext cx="2926080" cy="1397039"/>
          </a:xfrm>
        </p:spPr>
        <p:txBody>
          <a:bodyPr/>
          <a:lstStyle/>
          <a:p>
            <a:fld id="{D19E8B98-C012-4BDC-BEAF-1520E4B11CD6}" type="slidenum">
              <a:rPr lang="en-US" sz="7200" b="1" smtClean="0"/>
              <a:t>4</a:t>
            </a:fld>
            <a:endParaRPr lang="en-US" sz="7200" b="1" dirty="0"/>
          </a:p>
        </p:txBody>
      </p:sp>
    </p:spTree>
    <p:extLst>
      <p:ext uri="{BB962C8B-B14F-4D97-AF65-F5344CB8AC3E}">
        <p14:creationId xmlns:p14="http://schemas.microsoft.com/office/powerpoint/2010/main" val="39944041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83FE47-EF2E-4DB4-B2D6-2623E0145F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600" b="1" dirty="0">
                <a:solidFill>
                  <a:srgbClr val="FF0000"/>
                </a:solidFill>
              </a:rPr>
              <a:t>1.	Develop leadership and governance (Cont.)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FDA2F0-151E-4E3B-B8F5-A3258104B1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7225" y="2052918"/>
            <a:ext cx="10772774" cy="4195481"/>
          </a:xfrm>
        </p:spPr>
        <p:txBody>
          <a:bodyPr>
            <a:normAutofit/>
          </a:bodyPr>
          <a:lstStyle/>
          <a:p>
            <a:pPr lvl="3">
              <a:buFont typeface="Wingdings" panose="05000000000000000000" pitchFamily="2" charset="2"/>
              <a:buChar char="Ø"/>
            </a:pPr>
            <a:r>
              <a:rPr lang="en-US" sz="2800" b="1" i="1" u="sng" dirty="0"/>
              <a:t>Take a Long-term view, combined with agile implementation:-</a:t>
            </a:r>
          </a:p>
          <a:p>
            <a:endParaRPr lang="en-US" b="1" i="1" u="sng" dirty="0"/>
          </a:p>
          <a:p>
            <a:pPr marL="0" lvl="0" indent="0">
              <a:lnSpc>
                <a:spcPct val="100000"/>
              </a:lnSpc>
              <a:buNone/>
            </a:pPr>
            <a:r>
              <a:rPr lang="en-US" b="1" dirty="0"/>
              <a:t>•	</a:t>
            </a:r>
            <a:r>
              <a:rPr lang="en-US" b="1" i="1" dirty="0"/>
              <a:t>Encourage long-term thinking for outcomes and sustainability— marathon</a:t>
            </a:r>
          </a:p>
          <a:p>
            <a:pPr marL="0" lvl="0" indent="0">
              <a:lnSpc>
                <a:spcPct val="100000"/>
              </a:lnSpc>
              <a:buNone/>
            </a:pPr>
            <a:r>
              <a:rPr lang="en-US" b="1" dirty="0"/>
              <a:t>•	</a:t>
            </a:r>
            <a:r>
              <a:rPr lang="en-US" b="1" i="1" dirty="0"/>
              <a:t>Capture low-hanging-fruits to build commitment and demonstrate quick payoff</a:t>
            </a:r>
          </a:p>
          <a:p>
            <a:pPr marL="0" lvl="0" indent="0">
              <a:lnSpc>
                <a:spcPct val="100000"/>
              </a:lnSpc>
              <a:buNone/>
            </a:pPr>
            <a:r>
              <a:rPr lang="en-US" b="1" dirty="0"/>
              <a:t>•	</a:t>
            </a:r>
            <a:r>
              <a:rPr lang="en-US" b="1" i="1" dirty="0"/>
              <a:t>Build agile implementation capabilities </a:t>
            </a:r>
          </a:p>
          <a:p>
            <a:pPr marL="0" lvl="0" indent="0">
              <a:lnSpc>
                <a:spcPct val="100000"/>
              </a:lnSpc>
              <a:buNone/>
            </a:pPr>
            <a:r>
              <a:rPr lang="en-US" b="1" dirty="0"/>
              <a:t>•	Phase and sequence digital transformation in line with augmented 	capabilities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b="1" dirty="0"/>
              <a:t>•	Develop medium-term investment plans and diversify sources of finance.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518D317-867B-43C3-8D55-5444A66F32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65920" y="5659947"/>
            <a:ext cx="2926080" cy="1397039"/>
          </a:xfrm>
        </p:spPr>
        <p:txBody>
          <a:bodyPr/>
          <a:lstStyle/>
          <a:p>
            <a:fld id="{D19E8B98-C012-4BDC-BEAF-1520E4B11CD6}" type="slidenum">
              <a:rPr lang="en-US" sz="7200" b="1" smtClean="0"/>
              <a:t>5</a:t>
            </a:fld>
            <a:endParaRPr lang="en-US" sz="7200" b="1" dirty="0"/>
          </a:p>
        </p:txBody>
      </p:sp>
    </p:spTree>
    <p:extLst>
      <p:ext uri="{BB962C8B-B14F-4D97-AF65-F5344CB8AC3E}">
        <p14:creationId xmlns:p14="http://schemas.microsoft.com/office/powerpoint/2010/main" val="1865800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84F22B-1A6D-4B7F-B811-939F1C2FD0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600" b="1" dirty="0">
                <a:solidFill>
                  <a:srgbClr val="FF0000"/>
                </a:solidFill>
              </a:rPr>
              <a:t>1.	Develop leadership and governance (Cont.)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3ABC66-10B6-4B4F-BADF-D6B2BE282A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3">
              <a:buFont typeface="Wingdings" panose="05000000000000000000" pitchFamily="2" charset="2"/>
              <a:buChar char="Ø"/>
            </a:pPr>
            <a:r>
              <a:rPr lang="en-US" sz="2800" b="1" i="1" u="sng" dirty="0"/>
              <a:t>Develop digital leadership and institutions:-</a:t>
            </a:r>
          </a:p>
          <a:p>
            <a:endParaRPr lang="en-US" b="1" i="1" u="sng" dirty="0"/>
          </a:p>
          <a:p>
            <a:pPr marL="0" lvl="0" indent="0">
              <a:buNone/>
            </a:pPr>
            <a:r>
              <a:rPr lang="en-US" b="1" dirty="0"/>
              <a:t>•	</a:t>
            </a:r>
            <a:r>
              <a:rPr lang="en-US" b="1" i="1" dirty="0"/>
              <a:t>Build leadership institutions with clear roles and competencies</a:t>
            </a:r>
          </a:p>
          <a:p>
            <a:pPr marL="0" lvl="0" indent="0">
              <a:buNone/>
            </a:pPr>
            <a:r>
              <a:rPr lang="en-US" b="1" dirty="0"/>
              <a:t>•	</a:t>
            </a:r>
            <a:r>
              <a:rPr lang="en-US" b="1" i="1" dirty="0"/>
              <a:t>Develop collaborative links with adopting sectors</a:t>
            </a:r>
          </a:p>
          <a:p>
            <a:pPr marL="0" lvl="0" indent="0">
              <a:buNone/>
            </a:pPr>
            <a:r>
              <a:rPr lang="en-US" b="1" dirty="0"/>
              <a:t>•	</a:t>
            </a:r>
            <a:r>
              <a:rPr lang="en-US" b="1" i="1" dirty="0"/>
              <a:t>Build a cadre of digital transformation leaders—CIOs</a:t>
            </a:r>
          </a:p>
          <a:p>
            <a:pPr marL="0" lvl="0" indent="0">
              <a:buNone/>
            </a:pPr>
            <a:r>
              <a:rPr lang="en-US" b="1" dirty="0"/>
              <a:t>•	Develop agile, independent regulatory agencies</a:t>
            </a:r>
          </a:p>
          <a:p>
            <a:pPr marL="0" lvl="0" indent="0">
              <a:buNone/>
            </a:pPr>
            <a:r>
              <a:rPr lang="en-US" b="1" dirty="0"/>
              <a:t>•	Balance central leadership with bottom-up innovation</a:t>
            </a:r>
          </a:p>
          <a:p>
            <a:pPr marL="0" indent="0">
              <a:buNone/>
            </a:pPr>
            <a:r>
              <a:rPr lang="en-US" b="1" dirty="0"/>
              <a:t>•	Build institutions for regional and global cooperation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4F81F2C-D59A-4E7F-832D-169D073EE0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65920" y="5703570"/>
            <a:ext cx="2926080" cy="1397039"/>
          </a:xfrm>
        </p:spPr>
        <p:txBody>
          <a:bodyPr/>
          <a:lstStyle/>
          <a:p>
            <a:fld id="{D19E8B98-C012-4BDC-BEAF-1520E4B11CD6}" type="slidenum">
              <a:rPr lang="en-US" sz="7200" b="1" smtClean="0"/>
              <a:t>6</a:t>
            </a:fld>
            <a:endParaRPr lang="en-US" sz="7200" b="1" dirty="0"/>
          </a:p>
        </p:txBody>
      </p:sp>
    </p:spTree>
    <p:extLst>
      <p:ext uri="{BB962C8B-B14F-4D97-AF65-F5344CB8AC3E}">
        <p14:creationId xmlns:p14="http://schemas.microsoft.com/office/powerpoint/2010/main" val="32787028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710A46-2A98-43F9-9440-D5D5E14EBA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800" b="1" dirty="0">
                <a:solidFill>
                  <a:srgbClr val="FF0000"/>
                </a:solidFill>
              </a:rPr>
              <a:t>2.	Develop policies, regulations, data, and cybersecurity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A5F5A9-CB5D-4C74-949E-8A1D2F542B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7225" y="2220686"/>
            <a:ext cx="10357778" cy="4109906"/>
          </a:xfrm>
        </p:spPr>
        <p:txBody>
          <a:bodyPr>
            <a:normAutofit/>
          </a:bodyPr>
          <a:lstStyle/>
          <a:p>
            <a:pPr marL="0" lvl="0" indent="0">
              <a:lnSpc>
                <a:spcPct val="100000"/>
              </a:lnSpc>
              <a:buNone/>
            </a:pPr>
            <a:r>
              <a:rPr lang="en-US" sz="2800" b="1" dirty="0"/>
              <a:t>•	</a:t>
            </a:r>
            <a:r>
              <a:rPr lang="en-US" sz="2800" b="1" i="1" dirty="0"/>
              <a:t>Develop enabling policies and safeguards for competition, trust</a:t>
            </a:r>
          </a:p>
          <a:p>
            <a:pPr marL="0" lvl="0" indent="0">
              <a:lnSpc>
                <a:spcPct val="100000"/>
              </a:lnSpc>
              <a:buNone/>
            </a:pPr>
            <a:r>
              <a:rPr lang="en-US" sz="2800" b="1" dirty="0"/>
              <a:t>•	</a:t>
            </a:r>
            <a:r>
              <a:rPr lang="en-US" sz="2800" b="1" i="1" dirty="0"/>
              <a:t>Support open standards &amp; reuse of open data </a:t>
            </a:r>
          </a:p>
          <a:p>
            <a:pPr marL="0" lvl="0" indent="0">
              <a:lnSpc>
                <a:spcPct val="100000"/>
              </a:lnSpc>
              <a:buNone/>
            </a:pPr>
            <a:r>
              <a:rPr lang="en-US" sz="2800" b="1" dirty="0"/>
              <a:t>•	</a:t>
            </a:r>
            <a:r>
              <a:rPr lang="en-US" sz="2800" b="1" i="1" dirty="0"/>
              <a:t>Develop whole-of-society cybersecurity and resilience strategies.</a:t>
            </a:r>
            <a:r>
              <a:rPr lang="en-US" sz="2800" b="1" dirty="0"/>
              <a:t> </a:t>
            </a:r>
          </a:p>
          <a:p>
            <a:pPr marL="0" lvl="0" indent="0">
              <a:lnSpc>
                <a:spcPct val="100000"/>
              </a:lnSpc>
              <a:buNone/>
            </a:pPr>
            <a:r>
              <a:rPr lang="en-US" sz="2800" b="1" dirty="0"/>
              <a:t>•	Develop data and AI policy, strategy, and governance</a:t>
            </a:r>
          </a:p>
          <a:p>
            <a:pPr marL="0" lvl="0" indent="0">
              <a:lnSpc>
                <a:spcPct val="100000"/>
              </a:lnSpc>
              <a:buNone/>
            </a:pPr>
            <a:r>
              <a:rPr lang="en-US" sz="2800" b="1" dirty="0"/>
              <a:t>•	Invest in digital public goods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DBCC1AF-FE1A-4D6F-9CF5-2B9EB86CE9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65920" y="5695027"/>
            <a:ext cx="2926080" cy="1397039"/>
          </a:xfrm>
        </p:spPr>
        <p:txBody>
          <a:bodyPr/>
          <a:lstStyle/>
          <a:p>
            <a:fld id="{D19E8B98-C012-4BDC-BEAF-1520E4B11CD6}" type="slidenum">
              <a:rPr lang="en-US" sz="7200" b="1" smtClean="0"/>
              <a:t>7</a:t>
            </a:fld>
            <a:endParaRPr lang="en-US" sz="7200" b="1" dirty="0"/>
          </a:p>
        </p:txBody>
      </p:sp>
    </p:spTree>
    <p:extLst>
      <p:ext uri="{BB962C8B-B14F-4D97-AF65-F5344CB8AC3E}">
        <p14:creationId xmlns:p14="http://schemas.microsoft.com/office/powerpoint/2010/main" val="13565992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C5AA38-3556-458E-B2D8-5EAE7870D7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000" b="1" dirty="0">
                <a:solidFill>
                  <a:srgbClr val="FF0000"/>
                </a:solidFill>
              </a:rPr>
              <a:t>3.	Build digital infrastructure and platforms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A4A578-2088-4770-9D3C-7D4D01B557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b="1" dirty="0"/>
              <a:t>•	</a:t>
            </a:r>
            <a:r>
              <a:rPr lang="en-US" b="1" i="1" dirty="0"/>
              <a:t>Encourage competition to build backbone, and secure, affordable broadband. </a:t>
            </a:r>
          </a:p>
          <a:p>
            <a:pPr marL="0" lvl="0" indent="0">
              <a:buNone/>
            </a:pPr>
            <a:r>
              <a:rPr lang="en-US" b="1" dirty="0"/>
              <a:t>•	</a:t>
            </a:r>
            <a:r>
              <a:rPr lang="en-US" b="1" i="1" dirty="0"/>
              <a:t>Adopt innovative business models to drive access and usage</a:t>
            </a:r>
          </a:p>
          <a:p>
            <a:pPr marL="0" lvl="0" indent="0">
              <a:buNone/>
            </a:pPr>
            <a:r>
              <a:rPr lang="en-US" b="1" dirty="0"/>
              <a:t>•	</a:t>
            </a:r>
            <a:r>
              <a:rPr lang="en-US" b="1" i="1" dirty="0"/>
              <a:t>Develop digital platforms for identification, commerce, finance, and services</a:t>
            </a:r>
          </a:p>
          <a:p>
            <a:pPr marL="0" lvl="0" indent="0">
              <a:buNone/>
            </a:pPr>
            <a:r>
              <a:rPr lang="en-US" b="1" dirty="0"/>
              <a:t>•	Prioritize mobile connectivity and cloud infrastructure</a:t>
            </a:r>
          </a:p>
          <a:p>
            <a:pPr marL="0" lvl="0" indent="0">
              <a:buNone/>
            </a:pPr>
            <a:r>
              <a:rPr lang="en-US" b="1" dirty="0"/>
              <a:t>•	Promote sharing of infrastructure and spectrum</a:t>
            </a:r>
          </a:p>
          <a:p>
            <a:pPr marL="0" lvl="0" indent="0">
              <a:buNone/>
            </a:pPr>
            <a:r>
              <a:rPr lang="en-US" b="1" dirty="0"/>
              <a:t>•	Promote network interconnection and interoperability of platforms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20188B1-2447-4BC2-A27A-D3F5D4E2AE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65920" y="5659947"/>
            <a:ext cx="2926080" cy="1397039"/>
          </a:xfrm>
        </p:spPr>
        <p:txBody>
          <a:bodyPr/>
          <a:lstStyle/>
          <a:p>
            <a:fld id="{D19E8B98-C012-4BDC-BEAF-1520E4B11CD6}" type="slidenum">
              <a:rPr lang="en-US" sz="7200" b="1" smtClean="0"/>
              <a:t>8</a:t>
            </a:fld>
            <a:endParaRPr lang="en-US" sz="7200" b="1" dirty="0"/>
          </a:p>
        </p:txBody>
      </p:sp>
    </p:spTree>
    <p:extLst>
      <p:ext uri="{BB962C8B-B14F-4D97-AF65-F5344CB8AC3E}">
        <p14:creationId xmlns:p14="http://schemas.microsoft.com/office/powerpoint/2010/main" val="3725589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745ABE-019B-48C4-B47C-986D1C3CCB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4.	Develop skills and competencies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CF7EDD-6F1A-4F0D-A571-36F9C499BE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b="1" dirty="0"/>
              <a:t>•	</a:t>
            </a:r>
            <a:r>
              <a:rPr lang="en-US" sz="2400" b="1" i="1" dirty="0"/>
              <a:t>Promote universal digital literacy and skills through </a:t>
            </a:r>
            <a:r>
              <a:rPr lang="en-US" b="1" i="1" dirty="0"/>
              <a:t>many channels</a:t>
            </a:r>
            <a:endParaRPr lang="en-US" sz="2400" b="1" i="1" dirty="0"/>
          </a:p>
          <a:p>
            <a:pPr>
              <a:lnSpc>
                <a:spcPct val="100000"/>
              </a:lnSpc>
            </a:pPr>
            <a:r>
              <a:rPr lang="en-US" b="1" dirty="0"/>
              <a:t>•	</a:t>
            </a:r>
            <a:r>
              <a:rPr lang="en-US" sz="2400" b="1" i="1" dirty="0"/>
              <a:t>Develop data management capabilities</a:t>
            </a:r>
          </a:p>
          <a:p>
            <a:pPr>
              <a:lnSpc>
                <a:spcPct val="100000"/>
              </a:lnSpc>
            </a:pPr>
            <a:r>
              <a:rPr lang="en-US" b="1" dirty="0"/>
              <a:t>•	</a:t>
            </a:r>
            <a:r>
              <a:rPr lang="en-US" sz="2400" b="1" i="1" dirty="0"/>
              <a:t>Attract digital talents in public and private sectors—address brain drain issues</a:t>
            </a:r>
          </a:p>
          <a:p>
            <a:pPr>
              <a:lnSpc>
                <a:spcPct val="100000"/>
              </a:lnSpc>
            </a:pPr>
            <a:r>
              <a:rPr lang="en-US" b="1" dirty="0"/>
              <a:t>•	</a:t>
            </a:r>
            <a:r>
              <a:rPr lang="en-US" sz="2400" b="1" dirty="0"/>
              <a:t>Create centers of excellence for building digital capacity &amp;</a:t>
            </a:r>
            <a:r>
              <a:rPr lang="en-US" b="1" dirty="0"/>
              <a:t> </a:t>
            </a:r>
            <a:r>
              <a:rPr lang="en-US" sz="2400" b="1" dirty="0"/>
              <a:t>management</a:t>
            </a:r>
          </a:p>
          <a:p>
            <a:pPr>
              <a:lnSpc>
                <a:spcPct val="100000"/>
              </a:lnSpc>
            </a:pPr>
            <a:r>
              <a:rPr lang="en-US" b="1" dirty="0"/>
              <a:t>•	</a:t>
            </a:r>
            <a:r>
              <a:rPr lang="en-US" sz="2400" b="1" dirty="0"/>
              <a:t>Promote digital-enabled learning at all education levels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E782E86-3FA3-467D-88B3-33E916E97A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65920" y="5703570"/>
            <a:ext cx="2926080" cy="1397039"/>
          </a:xfrm>
        </p:spPr>
        <p:txBody>
          <a:bodyPr/>
          <a:lstStyle/>
          <a:p>
            <a:fld id="{D19E8B98-C012-4BDC-BEAF-1520E4B11CD6}" type="slidenum">
              <a:rPr lang="en-US" sz="7200" b="1" smtClean="0"/>
              <a:t>9</a:t>
            </a:fld>
            <a:endParaRPr lang="en-US" sz="7200" b="1" dirty="0"/>
          </a:p>
        </p:txBody>
      </p:sp>
    </p:spTree>
    <p:extLst>
      <p:ext uri="{BB962C8B-B14F-4D97-AF65-F5344CB8AC3E}">
        <p14:creationId xmlns:p14="http://schemas.microsoft.com/office/powerpoint/2010/main" val="3204853130"/>
      </p:ext>
    </p:extLst>
  </p:cSld>
  <p:clrMapOvr>
    <a:masterClrMapping/>
  </p:clrMapOvr>
</p:sld>
</file>

<file path=ppt/theme/theme1.xml><?xml version="1.0" encoding="utf-8"?>
<a:theme xmlns:a="http://schemas.openxmlformats.org/drawingml/2006/main" name="Metropolitan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Metropolita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polita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0941A018-FB9B-4401-A32C-7E04526866E0}"/>
    </a:ext>
  </a:extLst>
</a:theme>
</file>

<file path=ppt/theme/theme2.xml><?xml version="1.0" encoding="utf-8"?>
<a:theme xmlns:a="http://schemas.openxmlformats.org/drawingml/2006/main" name="1_Metropolitan">
  <a:themeElements>
    <a:clrScheme name="Metropolitan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Metropolita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polita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0941A018-FB9B-4401-A32C-7E04526866E0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962</TotalTime>
  <Words>1316</Words>
  <Application>Microsoft Macintosh PowerPoint</Application>
  <PresentationFormat>Widescreen</PresentationFormat>
  <Paragraphs>164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29" baseType="lpstr">
      <vt:lpstr>Arial</vt:lpstr>
      <vt:lpstr>Arial Narrow</vt:lpstr>
      <vt:lpstr>Calibri</vt:lpstr>
      <vt:lpstr>Calibri Light</vt:lpstr>
      <vt:lpstr>GynyfpAdvTT7329fd89.I</vt:lpstr>
      <vt:lpstr>MyriadPro</vt:lpstr>
      <vt:lpstr>NdbdhsAdvTTe45e47d2</vt:lpstr>
      <vt:lpstr>Palatino Linotype</vt:lpstr>
      <vt:lpstr>Times New Roman</vt:lpstr>
      <vt:lpstr>Wingdings</vt:lpstr>
      <vt:lpstr>Metropolitan</vt:lpstr>
      <vt:lpstr>1_Metropolitan</vt:lpstr>
      <vt:lpstr>2nd CONSULTATION MEETING: CAREC DIGITAL STRATEGY 2030</vt:lpstr>
      <vt:lpstr>Why move from common to best practice? </vt:lpstr>
      <vt:lpstr>PowerPoint Presentation</vt:lpstr>
      <vt:lpstr>1. Develop leadership and governance</vt:lpstr>
      <vt:lpstr>1. Develop leadership and governance (Cont.)</vt:lpstr>
      <vt:lpstr>1. Develop leadership and governance (Cont.)</vt:lpstr>
      <vt:lpstr>2. Develop policies, regulations, data, and cybersecurity</vt:lpstr>
      <vt:lpstr>3. Build digital infrastructure and platforms</vt:lpstr>
      <vt:lpstr>4. Develop skills and competencies </vt:lpstr>
      <vt:lpstr>5. Promote ICT sector, innovation and  finance for transformation</vt:lpstr>
      <vt:lpstr>5. Promote ICT sector, innovation and  finance for transformation (Cont.)</vt:lpstr>
      <vt:lpstr>Transform business and public sectors</vt:lpstr>
      <vt:lpstr>Transform business and public sectors (Cont.)</vt:lpstr>
      <vt:lpstr>Cross-cutting goals (principles) </vt:lpstr>
      <vt:lpstr>Cross-cutting goals (principles) (Cont.)</vt:lpstr>
      <vt:lpstr>Cross-cutting goals (principles) (Cont.)</vt:lpstr>
      <vt:lpstr>PowerPoint Presentation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Best practices in digital strategies</dc:title>
  <dc:creator>Muhammad Muddassir Naveed</dc:creator>
  <cp:lastModifiedBy>Nagy K Hanna</cp:lastModifiedBy>
  <cp:revision>168</cp:revision>
  <cp:lastPrinted>2021-09-07T18:52:26Z</cp:lastPrinted>
  <dcterms:created xsi:type="dcterms:W3CDTF">2021-08-23T06:09:37Z</dcterms:created>
  <dcterms:modified xsi:type="dcterms:W3CDTF">2021-09-17T11:19:12Z</dcterms:modified>
</cp:coreProperties>
</file>