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2" r:id="rId2"/>
  </p:sldMasterIdLst>
  <p:notesMasterIdLst>
    <p:notesMasterId r:id="rId20"/>
  </p:notesMasterIdLst>
  <p:sldIdLst>
    <p:sldId id="277" r:id="rId3"/>
    <p:sldId id="276" r:id="rId4"/>
    <p:sldId id="262" r:id="rId5"/>
    <p:sldId id="257" r:id="rId6"/>
    <p:sldId id="258" r:id="rId7"/>
    <p:sldId id="259" r:id="rId8"/>
    <p:sldId id="260" r:id="rId9"/>
    <p:sldId id="263" r:id="rId10"/>
    <p:sldId id="264" r:id="rId11"/>
    <p:sldId id="265" r:id="rId12"/>
    <p:sldId id="268" r:id="rId13"/>
    <p:sldId id="266" r:id="rId14"/>
    <p:sldId id="267" r:id="rId15"/>
    <p:sldId id="278" r:id="rId16"/>
    <p:sldId id="270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A55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71"/>
    <p:restoredTop sz="94607"/>
  </p:normalViewPr>
  <p:slideViewPr>
    <p:cSldViewPr snapToGrid="0">
      <p:cViewPr varScale="1">
        <p:scale>
          <a:sx n="112" d="100"/>
          <a:sy n="112" d="100"/>
        </p:scale>
        <p:origin x="21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CCD30-E2CC-4EB2-B95A-F7DE5D5AC345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071D6-1430-4F02-BA96-E2AFEFFE2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43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4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83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76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63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10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34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1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13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0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03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80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44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7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6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7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1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 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6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5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46D1736-988A-479B-B21E-FE6F723374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418872913,&quot;Placement&quot;:&quot;Footer&quot;,&quot;Top&quot;:520.68866,&quot;Left&quot;:0.0,&quot;SlideWidth&quot;:960,&quot;SlideHeight&quot;:540}">
            <a:extLst>
              <a:ext uri="{FF2B5EF4-FFF2-40B4-BE49-F238E27FC236}">
                <a16:creationId xmlns:a16="http://schemas.microsoft.com/office/drawing/2014/main" id="{3CF3721B-6315-4803-A92D-FD8746D75FAA}"/>
              </a:ext>
            </a:extLst>
          </p:cNvPr>
          <p:cNvSpPr txBox="1"/>
          <p:nvPr userDrawn="1"/>
        </p:nvSpPr>
        <p:spPr>
          <a:xfrm>
            <a:off x="0" y="6612746"/>
            <a:ext cx="6534359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227051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23 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46D1736-988A-479B-B21E-FE6F723374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418872913,&quot;Placement&quot;:&quot;Footer&quot;,&quot;Top&quot;:520.68866,&quot;Left&quot;:0.0,&quot;SlideWidth&quot;:960,&quot;SlideHeight&quot;:540}">
            <a:extLst>
              <a:ext uri="{FF2B5EF4-FFF2-40B4-BE49-F238E27FC236}">
                <a16:creationId xmlns:a16="http://schemas.microsoft.com/office/drawing/2014/main" id="{A8F93A21-48FC-40DB-BDD5-C383D4682233}"/>
              </a:ext>
            </a:extLst>
          </p:cNvPr>
          <p:cNvSpPr txBox="1"/>
          <p:nvPr userDrawn="1"/>
        </p:nvSpPr>
        <p:spPr>
          <a:xfrm>
            <a:off x="0" y="6612746"/>
            <a:ext cx="6534359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316694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1E24A02E-5FD2-428E-A1E4-FDF96B0B6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808B93E-0C39-407B-943D-71F2BAFB4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6002E6-1E38-45F1-93C0-E601B73E1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6107" y="470346"/>
            <a:ext cx="9855893" cy="68181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Calibri Light" panose="020F0302020204030204"/>
              </a:rPr>
              <a:t>2</a:t>
            </a:r>
            <a:r>
              <a:rPr lang="en-US" sz="3200" b="1" baseline="30000" dirty="0">
                <a:solidFill>
                  <a:srgbClr val="FF0000"/>
                </a:solidFill>
                <a:latin typeface="Calibri Light" panose="020F0302020204030204"/>
              </a:rPr>
              <a:t>nd</a:t>
            </a:r>
            <a:r>
              <a:rPr lang="en-US" sz="3200" b="1" dirty="0">
                <a:solidFill>
                  <a:srgbClr val="FF0000"/>
                </a:solidFill>
                <a:latin typeface="Calibri Light" panose="020F0302020204030204"/>
              </a:rPr>
              <a:t> CONSULTATION MEETING: </a:t>
            </a:r>
            <a:r>
              <a:rPr kumimoji="0" lang="en-US" sz="3200" b="1" i="0" u="none" strike="noStrike" kern="1200" cap="none" spc="-12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CAREC DIGITAL STRATEGY 2030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C7E1896-2992-48D4-85AC-95AB8AB1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15466"/>
            <a:ext cx="12192000" cy="16425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F8335-5AC5-429B-8560-7C3982105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946650"/>
            <a:ext cx="9228201" cy="1753874"/>
          </a:xfrm>
        </p:spPr>
        <p:txBody>
          <a:bodyPr vert="horz" lIns="91440" tIns="45720" rIns="91440" bIns="45720" rtlCol="0">
            <a:noAutofit/>
          </a:bodyPr>
          <a:lstStyle/>
          <a:p>
            <a:endParaRPr lang="en-US" sz="20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Presented by: </a:t>
            </a:r>
          </a:p>
          <a:p>
            <a:r>
              <a:rPr lang="sv-SE" sz="2400" b="1" dirty="0">
                <a:solidFill>
                  <a:srgbClr val="FFFFFF"/>
                </a:solidFill>
              </a:rPr>
              <a:t>Professor Dr. Nagy K. Hanna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FCBA22-2299-4628-964C-0E2DF2E7C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5652" y="249861"/>
            <a:ext cx="1487696" cy="1122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62CBDF7-3D06-47AE-8AF9-06A74C145840}"/>
              </a:ext>
            </a:extLst>
          </p:cNvPr>
          <p:cNvSpPr txBox="1">
            <a:spLocks/>
          </p:cNvSpPr>
          <p:nvPr/>
        </p:nvSpPr>
        <p:spPr>
          <a:xfrm>
            <a:off x="335652" y="1679965"/>
            <a:ext cx="11501614" cy="20728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900" b="1" i="0" u="none" strike="noStrike" kern="1200" cap="none" spc="-12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BEST PRACTICES IN </a:t>
            </a:r>
          </a:p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900" b="1" i="0" u="none" strike="noStrike" kern="1200" cap="none" spc="-12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DIGITAL STRATEGIES</a:t>
            </a:r>
          </a:p>
        </p:txBody>
      </p:sp>
      <p:sp>
        <p:nvSpPr>
          <p:cNvPr id="11" name="Date Placeholder 5">
            <a:extLst>
              <a:ext uri="{FF2B5EF4-FFF2-40B4-BE49-F238E27FC236}">
                <a16:creationId xmlns:a16="http://schemas.microsoft.com/office/drawing/2014/main" id="{0AA45A7B-7A2F-4C62-9FAE-890EE48C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44333" y="6193268"/>
            <a:ext cx="1957168" cy="388771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23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39196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82973-0A1D-4842-9FEE-68C5A2112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5.	Promote ICT sector, innovation and 	finance for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E91E2-A39F-4FE3-B2E7-8495F72A8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107766"/>
          </a:xfrm>
        </p:spPr>
        <p:txBody>
          <a:bodyPr>
            <a:normAutofit/>
          </a:bodyPr>
          <a:lstStyle/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800" b="1" i="1" u="sng" dirty="0"/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i="1" u="sng" dirty="0"/>
              <a:t>Develop the digital sector:-</a:t>
            </a:r>
            <a:endParaRPr lang="en-US" b="1" i="1" dirty="0"/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Prioritize digital sector role as enabler for transforming the economy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Improve business environment for dynamic digital services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Develop public-private partnerships to support digital industry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Adopt open competition in public procurement of ICT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 </a:t>
            </a:r>
            <a:r>
              <a:rPr lang="en-US" b="1" dirty="0"/>
              <a:t>Develop local digital services and content for ecosystem dynamism </a:t>
            </a:r>
          </a:p>
          <a:p>
            <a:pPr marL="0" indent="0">
              <a:lnSpc>
                <a:spcPct val="100000"/>
              </a:lnSpc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78B5D-FE2D-4493-AE3D-CCBED7A7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10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74882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FDE96-B5F3-44BA-A240-AEE68799C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5.	Promote ICT sector, innovation and 	finance for transformation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87A7D-FAF0-41AB-9408-ABC738A5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34375"/>
          </a:xfrm>
        </p:spPr>
        <p:txBody>
          <a:bodyPr>
            <a:normAutofit fontScale="92500" lnSpcReduction="10000"/>
          </a:bodyPr>
          <a:lstStyle/>
          <a:p>
            <a:pPr lvl="3">
              <a:buFont typeface="Wingdings" panose="05000000000000000000" pitchFamily="2" charset="2"/>
              <a:buChar char="Ø"/>
            </a:pPr>
            <a:endParaRPr lang="en-US" sz="3000" b="1" i="1" u="sng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000" b="1" i="1" u="sng" dirty="0"/>
              <a:t>Promote innovation and finance:-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sz="2600" b="1" i="1" dirty="0"/>
              <a:t>Nurture innovation and entrepreneurship ecosystems--tech parks &amp; platforms</a:t>
            </a:r>
          </a:p>
          <a:p>
            <a:pPr marL="0" lvl="0" indent="0">
              <a:buNone/>
            </a:pPr>
            <a:r>
              <a:rPr lang="en-US" sz="2800" b="1" dirty="0"/>
              <a:t>•	</a:t>
            </a:r>
            <a:r>
              <a:rPr lang="en-US" sz="2600" b="1" i="1" dirty="0"/>
              <a:t>Develop programs to diffuse digital innovations among SMEs </a:t>
            </a:r>
          </a:p>
          <a:p>
            <a:pPr marL="0" lvl="0" indent="0">
              <a:buNone/>
            </a:pPr>
            <a:r>
              <a:rPr lang="en-US" sz="2800" b="1" dirty="0"/>
              <a:t>•	</a:t>
            </a:r>
            <a:r>
              <a:rPr lang="en-US" sz="2600" b="1" i="1" dirty="0"/>
              <a:t>Set priorities, pilots, and safeguards for emerging technologies </a:t>
            </a:r>
          </a:p>
          <a:p>
            <a:pPr marL="0" lvl="0" indent="0">
              <a:buNone/>
            </a:pPr>
            <a:r>
              <a:rPr lang="en-US" sz="2800" b="1" dirty="0"/>
              <a:t>•	</a:t>
            </a:r>
            <a:r>
              <a:rPr lang="en-US" sz="2600" b="1" dirty="0"/>
              <a:t>Prioritize inclusive and frugal innovation, and innovation networks</a:t>
            </a:r>
          </a:p>
          <a:p>
            <a:pPr marL="0" lvl="0" indent="0">
              <a:buNone/>
            </a:pPr>
            <a:r>
              <a:rPr lang="en-US" sz="2800" b="1" dirty="0"/>
              <a:t>•	</a:t>
            </a:r>
            <a:r>
              <a:rPr lang="en-US" sz="2600" b="1" dirty="0"/>
              <a:t>Promote access to finance for digital startups and SMEs </a:t>
            </a:r>
          </a:p>
          <a:p>
            <a:pPr marL="0" indent="0">
              <a:buNone/>
            </a:pPr>
            <a:r>
              <a:rPr lang="en-US" sz="2800" b="1" dirty="0"/>
              <a:t>•	</a:t>
            </a:r>
            <a:r>
              <a:rPr lang="en-US" sz="2600" b="1" dirty="0"/>
              <a:t>Promote FinTech in mobile, digital payment, money transfer, etc.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5AC6A-A98B-4BBE-92CA-011B758B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11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987710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E9DA-9225-48A8-9C1D-80878A9C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200" b="1" dirty="0">
                <a:solidFill>
                  <a:srgbClr val="FF0000"/>
                </a:solidFill>
              </a:rPr>
              <a:t>Transform business and public sectors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4861-B10D-4547-863D-0073DA0C1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052918"/>
            <a:ext cx="10667998" cy="4195481"/>
          </a:xfrm>
        </p:spPr>
        <p:txBody>
          <a:bodyPr>
            <a:normAutofit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600" b="1" i="1" u="sng" dirty="0"/>
              <a:t>Promote ICT-enabled economy and sector-wide transformation:-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Align digital strategy with economic development &amp; sector strategies.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Prioritize  digital adoption capabilities in key user sectors 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Promote digital transformation of SMEs via business associations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Emphasize sustainable, scalable digital applications</a:t>
            </a:r>
          </a:p>
          <a:p>
            <a:pPr marL="0" lvl="0" indent="0">
              <a:buNone/>
            </a:pPr>
            <a:r>
              <a:rPr lang="en-US" b="1" dirty="0"/>
              <a:t>•	Provide sector-specific complementary investments and training.</a:t>
            </a:r>
          </a:p>
          <a:p>
            <a:pPr marL="0" indent="0">
              <a:buNone/>
            </a:pPr>
            <a:r>
              <a:rPr lang="en-US" b="1" dirty="0"/>
              <a:t>•	Develop digital platforms to collaborate, coordinate, and share knowledge.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C32B2-D499-45CE-B4FD-0AE26FCF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12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05763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A233A-AF12-4A65-A519-C32BC038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b="1" dirty="0">
                <a:solidFill>
                  <a:srgbClr val="FF0000"/>
                </a:solidFill>
              </a:rPr>
              <a:t>Transform business and public sectors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FC101-A962-48D9-A6A4-1C981BE99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800" b="1" i="1" u="sng" dirty="0"/>
              <a:t>Engineer effective adoption of digital government:-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Develop digital government vision and strategy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Use digital government as a platform for data and services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Mobilize demand for good government, transparency &amp; service improvement</a:t>
            </a:r>
            <a:endParaRPr lang="en-US" b="1" dirty="0"/>
          </a:p>
          <a:p>
            <a:pPr marL="0" lvl="0" indent="0">
              <a:buNone/>
            </a:pPr>
            <a:r>
              <a:rPr lang="en-US" b="1" dirty="0"/>
              <a:t>•	Support local initiatives for digitized local governments</a:t>
            </a:r>
          </a:p>
          <a:p>
            <a:pPr marL="0" indent="0">
              <a:buNone/>
            </a:pPr>
            <a:r>
              <a:rPr lang="en-US" b="1" dirty="0"/>
              <a:t>•	Adopt best practices in e-gov: whole-of-government, user-centric, etc.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34A10-E610-4E15-8397-ADAFC38D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89502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13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955941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9285C-1323-4AB1-A782-6BAE57B8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Cross-cutting goals (principles)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7BB31-0BD9-489F-90A9-E9B86F775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800" b="1" i="1" u="sng" dirty="0"/>
              <a:t>Promote digital inclusion:-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Address the digital divide, pre-existing inequalities 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Use shared access &amp; community centers to reach low-resource settings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Stimulate nascent demand in lagging regions—local content</a:t>
            </a:r>
          </a:p>
          <a:p>
            <a:pPr marL="0" indent="0">
              <a:buNone/>
            </a:pPr>
            <a:r>
              <a:rPr lang="en-US" b="1" dirty="0"/>
              <a:t>•	Build capacity of weak stakeholders to participate effectively</a:t>
            </a:r>
            <a:endParaRPr lang="en-US" b="1" i="1" dirty="0"/>
          </a:p>
          <a:p>
            <a:pPr marL="0" lvl="0" indent="0">
              <a:buNone/>
            </a:pPr>
            <a:r>
              <a:rPr lang="en-US" b="1" dirty="0"/>
              <a:t>•	Promote digital culture and mobile finance literacy</a:t>
            </a:r>
          </a:p>
          <a:p>
            <a:pPr marL="0" lvl="0" indent="0">
              <a:buNone/>
            </a:pPr>
            <a:r>
              <a:rPr lang="en-US" b="1" dirty="0"/>
              <a:t>•	Prioritize affordable access and transformation capabilities of SMEs &amp; CSOs</a:t>
            </a:r>
          </a:p>
          <a:p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7F4CA7-C5B0-4303-A596-9821A397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9C879A57-E314-4A63-991F-9C3B52DD57C6}" type="slidenum">
              <a:rPr lang="en-US" sz="7200" b="1" smtClean="0"/>
              <a:t>14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61313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A0A5-9CBA-4837-AEBC-944DD6F3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200" b="1" dirty="0">
                <a:solidFill>
                  <a:srgbClr val="FF0000"/>
                </a:solidFill>
              </a:rPr>
              <a:t>Cross-cutting goals (principles)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ED201-8364-49BB-94C5-E49E7CAF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800" b="1" i="1" u="sng" dirty="0"/>
              <a:t>Promote ownership and partnerships:-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Build multi-stakeholder ownership with broad, effective participation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Create CoPs and digital platforms for consultation, collaboration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Develop strategic communication strategy to generate consensus</a:t>
            </a:r>
          </a:p>
          <a:p>
            <a:pPr marL="0" lvl="0" indent="0">
              <a:buNone/>
            </a:pPr>
            <a:r>
              <a:rPr lang="en-US" b="1" dirty="0"/>
              <a:t>•	Build partnerships, among stakeholders, across sectors and levels </a:t>
            </a:r>
          </a:p>
          <a:p>
            <a:pPr marL="0" lvl="0" indent="0">
              <a:buNone/>
            </a:pPr>
            <a:r>
              <a:rPr lang="en-US" b="1" dirty="0"/>
              <a:t>•	Develop, partner with private ICT services and trade associations </a:t>
            </a:r>
          </a:p>
          <a:p>
            <a:pPr marL="0" lvl="0" indent="0">
              <a:buNone/>
            </a:pPr>
            <a:r>
              <a:rPr lang="en-US" b="1" dirty="0"/>
              <a:t>•	Develop country-led forums for digital cooperation with IFIs, UNOs</a:t>
            </a:r>
          </a:p>
          <a:p>
            <a:pPr marL="0" indent="0">
              <a:buNone/>
            </a:pPr>
            <a:endParaRPr lang="en-US" sz="19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D6D1C-ADB9-4FDE-A2F2-07D1990BB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15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440713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4F3F-AB3E-4E7E-9FEE-80FAB855E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200" b="1" dirty="0">
                <a:solidFill>
                  <a:srgbClr val="FF0000"/>
                </a:solidFill>
              </a:rPr>
              <a:t>Cross-cutting goals (principles)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01584-0F7F-4111-BCE7-E974AE5D7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800" b="1" i="1" u="sng" dirty="0"/>
              <a:t>Maximize learning and adaptation:-</a:t>
            </a:r>
          </a:p>
          <a:p>
            <a:endParaRPr lang="en-US" sz="1400" b="1" i="1" u="sng" dirty="0"/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Shift from rigid plans to adaptive, learning, results-driven strategies.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Capture local knowledge and grassroots innovations--scaling up mechanisms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Balance central direction with local initiative--Integrate local learning into strategies</a:t>
            </a:r>
          </a:p>
          <a:p>
            <a:pPr marL="0" lvl="0" indent="0">
              <a:buNone/>
            </a:pPr>
            <a:r>
              <a:rPr lang="en-US" b="1" dirty="0"/>
              <a:t>•	Build strategic foresight capabilities—scan and prepare for disruptive technologies </a:t>
            </a:r>
          </a:p>
          <a:p>
            <a:pPr marL="0" lvl="0" indent="0">
              <a:buNone/>
            </a:pPr>
            <a:r>
              <a:rPr lang="en-US" b="1" dirty="0"/>
              <a:t>•	Focus research on adoption, evaluation and outcomes</a:t>
            </a:r>
          </a:p>
          <a:p>
            <a:pPr marL="0" lvl="0" indent="0">
              <a:buNone/>
            </a:pPr>
            <a:r>
              <a:rPr lang="en-US" b="1" dirty="0"/>
              <a:t>•	Keep score through timely evaluation—multiple channels &amp; benchmarks</a:t>
            </a:r>
          </a:p>
          <a:p>
            <a:pPr marL="0" indent="0">
              <a:buNone/>
            </a:pPr>
            <a:r>
              <a:rPr lang="en-US" b="1" dirty="0"/>
              <a:t>•	Create platforms to capture and diffuse best practice</a:t>
            </a:r>
            <a:endParaRPr lang="en-US" sz="14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7BA70-8943-485A-B54F-E25D4DC50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89502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16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23254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DC26D-5954-4F16-92B6-F20C1F443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sz="6000" b="1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7A0AA-E791-4E9A-A7E7-1F12EC57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89502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17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538467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23CFD-68F6-F440-A3A8-82B28E0A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Why move from common to best practice?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00EC0-A5EB-0948-B734-9DB77E9B8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•	Spread rapidly but benefits often unrealized, reinforcing divide. Move to best practice</a:t>
            </a:r>
          </a:p>
          <a:p>
            <a:r>
              <a:rPr lang="en-US" b="1" dirty="0"/>
              <a:t>•	From ad hoc interventions to an ecosystem view, to broaden focus and tap synergies. </a:t>
            </a:r>
          </a:p>
          <a:p>
            <a:r>
              <a:rPr lang="en-US" b="1" dirty="0"/>
              <a:t>•	From fragmented silos to coordinated leadership institutions.</a:t>
            </a:r>
          </a:p>
          <a:p>
            <a:r>
              <a:rPr lang="en-US" b="1" dirty="0"/>
              <a:t>•	From short termism, to long-term commitment.</a:t>
            </a:r>
          </a:p>
          <a:p>
            <a:r>
              <a:rPr lang="en-US" b="1" dirty="0"/>
              <a:t>•	From focus on access to tech, to prioritize digital foundations: leadership, policies, 	infrastructure, skills, and digital sector &amp; innovation– where most barriers &amp; payoffs.</a:t>
            </a:r>
          </a:p>
          <a:p>
            <a:r>
              <a:rPr lang="en-US" b="1" dirty="0"/>
              <a:t>•	From supply push to demand pull in line with adopting sector strategies.</a:t>
            </a:r>
          </a:p>
          <a:p>
            <a:r>
              <a:rPr lang="en-US" b="1" dirty="0"/>
              <a:t>•	From rigid central planning to promoting partnership, innovation, learning &amp; agility.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7CAF5D-91CD-421A-9CAB-AE9149BD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2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373696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939180-7CA1-4A2E-850A-789E9001B034}"/>
              </a:ext>
            </a:extLst>
          </p:cNvPr>
          <p:cNvSpPr/>
          <p:nvPr/>
        </p:nvSpPr>
        <p:spPr>
          <a:xfrm>
            <a:off x="2222695" y="290425"/>
            <a:ext cx="6780628" cy="384824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Digital Dividends (</a:t>
            </a:r>
            <a:r>
              <a:rPr lang="tr-TR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growth</a:t>
            </a:r>
            <a:r>
              <a:rPr lang="en-US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, jobs, services)</a:t>
            </a:r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A97D3168-BD1D-4CB1-8BAA-84571C1961ED}"/>
              </a:ext>
            </a:extLst>
          </p:cNvPr>
          <p:cNvSpPr/>
          <p:nvPr/>
        </p:nvSpPr>
        <p:spPr>
          <a:xfrm>
            <a:off x="2229369" y="724484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FC92DC-C686-4805-862F-EFB0C869AD10}"/>
              </a:ext>
            </a:extLst>
          </p:cNvPr>
          <p:cNvSpPr/>
          <p:nvPr/>
        </p:nvSpPr>
        <p:spPr>
          <a:xfrm>
            <a:off x="4514208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C223A70A-147E-4D09-8C63-0938D5D25458}"/>
              </a:ext>
            </a:extLst>
          </p:cNvPr>
          <p:cNvSpPr/>
          <p:nvPr/>
        </p:nvSpPr>
        <p:spPr>
          <a:xfrm>
            <a:off x="3388610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Arrow: Up-Down 15">
            <a:extLst>
              <a:ext uri="{FF2B5EF4-FFF2-40B4-BE49-F238E27FC236}">
                <a16:creationId xmlns:a16="http://schemas.microsoft.com/office/drawing/2014/main" id="{5D7D1E18-5BBC-4FE8-A417-04F5BD67ECBA}"/>
              </a:ext>
            </a:extLst>
          </p:cNvPr>
          <p:cNvSpPr/>
          <p:nvPr/>
        </p:nvSpPr>
        <p:spPr>
          <a:xfrm>
            <a:off x="6726705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8D208F83-F16D-453C-AF12-32C39CF8B945}"/>
              </a:ext>
            </a:extLst>
          </p:cNvPr>
          <p:cNvSpPr/>
          <p:nvPr/>
        </p:nvSpPr>
        <p:spPr>
          <a:xfrm>
            <a:off x="7726060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Arrow: Up-Down 17">
            <a:extLst>
              <a:ext uri="{FF2B5EF4-FFF2-40B4-BE49-F238E27FC236}">
                <a16:creationId xmlns:a16="http://schemas.microsoft.com/office/drawing/2014/main" id="{83F9B429-2A81-4593-A8A8-9FD9FA86D18A}"/>
              </a:ext>
            </a:extLst>
          </p:cNvPr>
          <p:cNvSpPr/>
          <p:nvPr/>
        </p:nvSpPr>
        <p:spPr>
          <a:xfrm>
            <a:off x="8758219" y="724483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4B6CDC-257A-496B-BE18-CD24FABE62F2}"/>
              </a:ext>
            </a:extLst>
          </p:cNvPr>
          <p:cNvSpPr/>
          <p:nvPr/>
        </p:nvSpPr>
        <p:spPr>
          <a:xfrm rot="5400000">
            <a:off x="1546509" y="1780497"/>
            <a:ext cx="1526352" cy="6241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Digital gov. systems &amp; Services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4EB2AB-48BF-4186-A4E4-49BC18546F08}"/>
              </a:ext>
            </a:extLst>
          </p:cNvPr>
          <p:cNvSpPr/>
          <p:nvPr/>
        </p:nvSpPr>
        <p:spPr>
          <a:xfrm rot="5400000">
            <a:off x="2704884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Finance &amp; Trade </a:t>
            </a:r>
            <a:endParaRPr lang="en-US" sz="1400" b="1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67D8DA-BCCD-4648-873B-2F36048F33B2}"/>
              </a:ext>
            </a:extLst>
          </p:cNvPr>
          <p:cNvSpPr/>
          <p:nvPr/>
        </p:nvSpPr>
        <p:spPr>
          <a:xfrm rot="5400000">
            <a:off x="3835532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Business &amp; industry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12B1F8-AE67-4121-841E-B7163AFA30CC}"/>
              </a:ext>
            </a:extLst>
          </p:cNvPr>
          <p:cNvSpPr/>
          <p:nvPr/>
        </p:nvSpPr>
        <p:spPr>
          <a:xfrm rot="5400000">
            <a:off x="4924666" y="1738241"/>
            <a:ext cx="1526352" cy="708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 Agriculture &amp; rural development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7D0FD6-93C1-429A-A358-47ABCF038B2C}"/>
              </a:ext>
            </a:extLst>
          </p:cNvPr>
          <p:cNvSpPr/>
          <p:nvPr/>
        </p:nvSpPr>
        <p:spPr>
          <a:xfrm rot="5400000">
            <a:off x="6052857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Education, Health, Social 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2A817F-793A-49B0-AE44-F96FD9E3DDE8}"/>
              </a:ext>
            </a:extLst>
          </p:cNvPr>
          <p:cNvSpPr/>
          <p:nvPr/>
        </p:nvSpPr>
        <p:spPr>
          <a:xfrm rot="5400000">
            <a:off x="7064325" y="1846384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 Environment  </a:t>
            </a:r>
            <a:endParaRPr lang="en-US" sz="1400" b="1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217A6ED-D20A-486E-8058-B731C55AAC71}"/>
              </a:ext>
            </a:extLst>
          </p:cNvPr>
          <p:cNvSpPr/>
          <p:nvPr/>
        </p:nvSpPr>
        <p:spPr>
          <a:xfrm rot="5400000">
            <a:off x="8072773" y="1846385"/>
            <a:ext cx="1526351" cy="4923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 Narrow" panose="020B0606020202030204" pitchFamily="34" charset="0"/>
              </a:rPr>
              <a:t>Transport, energy, Urban</a:t>
            </a:r>
            <a:endParaRPr lang="en-US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Arrow: Up-Down 34">
            <a:extLst>
              <a:ext uri="{FF2B5EF4-FFF2-40B4-BE49-F238E27FC236}">
                <a16:creationId xmlns:a16="http://schemas.microsoft.com/office/drawing/2014/main" id="{CB038D9F-D949-4A5D-A52C-72B01DD4BB1A}"/>
              </a:ext>
            </a:extLst>
          </p:cNvPr>
          <p:cNvSpPr/>
          <p:nvPr/>
        </p:nvSpPr>
        <p:spPr>
          <a:xfrm>
            <a:off x="5611395" y="72448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Arrow: Up-Down 35">
            <a:extLst>
              <a:ext uri="{FF2B5EF4-FFF2-40B4-BE49-F238E27FC236}">
                <a16:creationId xmlns:a16="http://schemas.microsoft.com/office/drawing/2014/main" id="{4FC8CB82-2F18-4736-89A2-7E23746642AC}"/>
              </a:ext>
            </a:extLst>
          </p:cNvPr>
          <p:cNvSpPr/>
          <p:nvPr/>
        </p:nvSpPr>
        <p:spPr>
          <a:xfrm>
            <a:off x="2221835" y="2855744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Arrow: Up-Down 36">
            <a:extLst>
              <a:ext uri="{FF2B5EF4-FFF2-40B4-BE49-F238E27FC236}">
                <a16:creationId xmlns:a16="http://schemas.microsoft.com/office/drawing/2014/main" id="{CDDE6F56-8EDD-4B07-95A2-5D7483C62FE2}"/>
              </a:ext>
            </a:extLst>
          </p:cNvPr>
          <p:cNvSpPr/>
          <p:nvPr/>
        </p:nvSpPr>
        <p:spPr>
          <a:xfrm>
            <a:off x="7726060" y="2855741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Arrow: Up-Down 37">
            <a:extLst>
              <a:ext uri="{FF2B5EF4-FFF2-40B4-BE49-F238E27FC236}">
                <a16:creationId xmlns:a16="http://schemas.microsoft.com/office/drawing/2014/main" id="{850231BB-360E-4CC2-BC9A-380614EAE7C7}"/>
              </a:ext>
            </a:extLst>
          </p:cNvPr>
          <p:cNvSpPr/>
          <p:nvPr/>
        </p:nvSpPr>
        <p:spPr>
          <a:xfrm>
            <a:off x="6726009" y="2855742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Arrow: Up-Down 38">
            <a:extLst>
              <a:ext uri="{FF2B5EF4-FFF2-40B4-BE49-F238E27FC236}">
                <a16:creationId xmlns:a16="http://schemas.microsoft.com/office/drawing/2014/main" id="{22DB8E74-BABA-4489-8283-500B057D4B27}"/>
              </a:ext>
            </a:extLst>
          </p:cNvPr>
          <p:cNvSpPr/>
          <p:nvPr/>
        </p:nvSpPr>
        <p:spPr>
          <a:xfrm>
            <a:off x="5611912" y="2855743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Arrow: Up-Down 39">
            <a:extLst>
              <a:ext uri="{FF2B5EF4-FFF2-40B4-BE49-F238E27FC236}">
                <a16:creationId xmlns:a16="http://schemas.microsoft.com/office/drawing/2014/main" id="{66F97451-9DEA-4642-BF46-2A610D64EF29}"/>
              </a:ext>
            </a:extLst>
          </p:cNvPr>
          <p:cNvSpPr/>
          <p:nvPr/>
        </p:nvSpPr>
        <p:spPr>
          <a:xfrm>
            <a:off x="4514207" y="2855744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5DF87E67-E7DD-44BE-BE94-4804F4B562B8}"/>
              </a:ext>
            </a:extLst>
          </p:cNvPr>
          <p:cNvSpPr/>
          <p:nvPr/>
        </p:nvSpPr>
        <p:spPr>
          <a:xfrm>
            <a:off x="3388610" y="2855743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Arrow: Up-Down 41">
            <a:extLst>
              <a:ext uri="{FF2B5EF4-FFF2-40B4-BE49-F238E27FC236}">
                <a16:creationId xmlns:a16="http://schemas.microsoft.com/office/drawing/2014/main" id="{7FDB2A7F-531E-4F74-BF79-3D565AF6D45D}"/>
              </a:ext>
            </a:extLst>
          </p:cNvPr>
          <p:cNvSpPr/>
          <p:nvPr/>
        </p:nvSpPr>
        <p:spPr>
          <a:xfrm>
            <a:off x="8758216" y="2855741"/>
            <a:ext cx="155463" cy="604911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65FD2866-4E45-45BF-947D-958A6FF60F38}"/>
              </a:ext>
            </a:extLst>
          </p:cNvPr>
          <p:cNvSpPr/>
          <p:nvPr/>
        </p:nvSpPr>
        <p:spPr>
          <a:xfrm>
            <a:off x="9945741" y="1430829"/>
            <a:ext cx="1658629" cy="11183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Digital adoption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357CCEB-5512-42B6-879A-AAF6C100ADD7}"/>
              </a:ext>
            </a:extLst>
          </p:cNvPr>
          <p:cNvSpPr/>
          <p:nvPr/>
        </p:nvSpPr>
        <p:spPr>
          <a:xfrm>
            <a:off x="1827441" y="3478144"/>
            <a:ext cx="7780793" cy="3498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	</a:t>
            </a:r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Governance: Leadership, Institutions, Strategies, M&amp;E</a:t>
            </a:r>
            <a:endParaRPr lang="en-US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D04A6C9-D01D-41B0-AD84-30DEBE2E2745}"/>
              </a:ext>
            </a:extLst>
          </p:cNvPr>
          <p:cNvSpPr/>
          <p:nvPr/>
        </p:nvSpPr>
        <p:spPr>
          <a:xfrm>
            <a:off x="1827437" y="3861522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Cyber Policies, Laws, Regulations, Security  </a:t>
            </a:r>
            <a:endParaRPr lang="en-US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1125576-0594-4A8B-8622-6B074A6F3304}"/>
              </a:ext>
            </a:extLst>
          </p:cNvPr>
          <p:cNvSpPr/>
          <p:nvPr/>
        </p:nvSpPr>
        <p:spPr>
          <a:xfrm>
            <a:off x="1827437" y="4266173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Digital infrastructure: telecom &amp; Internet Access</a:t>
            </a:r>
            <a:endParaRPr lang="en-US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A2EE2CC-335C-4990-9BB9-5EB31DD5270A}"/>
              </a:ext>
            </a:extLst>
          </p:cNvPr>
          <p:cNvSpPr/>
          <p:nvPr/>
        </p:nvSpPr>
        <p:spPr>
          <a:xfrm>
            <a:off x="1827437" y="4665939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platforms: e-commerce, e-finance, digital ID, gov as platform</a:t>
            </a:r>
            <a:endParaRPr lang="en-US" sz="1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AC757F4-49A5-4A04-8B48-494316DA52EF}"/>
              </a:ext>
            </a:extLst>
          </p:cNvPr>
          <p:cNvSpPr/>
          <p:nvPr/>
        </p:nvSpPr>
        <p:spPr>
          <a:xfrm>
            <a:off x="1827437" y="5058321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industry: Services, Content, Media, Open &amp; Big Data, cloud</a:t>
            </a:r>
            <a:endParaRPr lang="en-US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F04E3A7-6800-4027-A82D-382DAF60FA81}"/>
              </a:ext>
            </a:extLst>
          </p:cNvPr>
          <p:cNvSpPr/>
          <p:nvPr/>
        </p:nvSpPr>
        <p:spPr>
          <a:xfrm>
            <a:off x="1827437" y="5464773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Digital Innovation </a:t>
            </a:r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infrastructure, policies, and entrepreneurship</a:t>
            </a:r>
            <a:r>
              <a:rPr lang="en-US" sz="1050" b="1" dirty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F1F2DC3-AB81-44EB-AB5B-46D829116EB5}"/>
              </a:ext>
            </a:extLst>
          </p:cNvPr>
          <p:cNvSpPr/>
          <p:nvPr/>
        </p:nvSpPr>
        <p:spPr>
          <a:xfrm>
            <a:off x="1827437" y="5861231"/>
            <a:ext cx="7780793" cy="3848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Skills: for users, specialists, managers, leaders</a:t>
            </a:r>
            <a:endParaRPr lang="en-US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294C87-52C8-4594-9613-A935E35D30CC}"/>
              </a:ext>
            </a:extLst>
          </p:cNvPr>
          <p:cNvSpPr/>
          <p:nvPr/>
        </p:nvSpPr>
        <p:spPr>
          <a:xfrm>
            <a:off x="1827437" y="6375163"/>
            <a:ext cx="7780793" cy="38482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Governance/political economy, competition, trade, finance, human capital, institutions, business environment, taxation, PPP, public procurement, logistics, electricity. </a:t>
            </a:r>
            <a:endParaRPr lang="en-US" sz="1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9F4464DF-4DAA-4E8C-8DCD-E5F57FDB7FEB}"/>
              </a:ext>
            </a:extLst>
          </p:cNvPr>
          <p:cNvSpPr/>
          <p:nvPr/>
        </p:nvSpPr>
        <p:spPr>
          <a:xfrm>
            <a:off x="10002129" y="3653064"/>
            <a:ext cx="1602241" cy="9495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alatino Linotype" panose="02040502050505030304" pitchFamily="18" charset="0"/>
              </a:rPr>
              <a:t>Digital</a:t>
            </a:r>
          </a:p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alatino Linotype" panose="02040502050505030304" pitchFamily="18" charset="0"/>
              </a:rPr>
              <a:t>Foundations</a:t>
            </a:r>
          </a:p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alatino Linotype" panose="02040502050505030304" pitchFamily="18" charset="0"/>
              </a:rPr>
              <a:t>Hard &amp; Soft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EF41429-56CA-49FF-8BAE-C54DCD80A055}"/>
              </a:ext>
            </a:extLst>
          </p:cNvPr>
          <p:cNvSpPr/>
          <p:nvPr/>
        </p:nvSpPr>
        <p:spPr>
          <a:xfrm>
            <a:off x="10002129" y="5849597"/>
            <a:ext cx="1658629" cy="893959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Macro policies &amp; non-digital foundations</a:t>
            </a:r>
          </a:p>
        </p:txBody>
      </p:sp>
      <p:sp>
        <p:nvSpPr>
          <p:cNvPr id="3" name="Flowchart: Punched Tape 2">
            <a:extLst>
              <a:ext uri="{FF2B5EF4-FFF2-40B4-BE49-F238E27FC236}">
                <a16:creationId xmlns:a16="http://schemas.microsoft.com/office/drawing/2014/main" id="{049A8442-491F-4D16-A348-E3A87302200D}"/>
              </a:ext>
            </a:extLst>
          </p:cNvPr>
          <p:cNvSpPr/>
          <p:nvPr/>
        </p:nvSpPr>
        <p:spPr>
          <a:xfrm>
            <a:off x="213859" y="561671"/>
            <a:ext cx="1511140" cy="1773566"/>
          </a:xfrm>
          <a:prstGeom prst="flowChartPunchedTap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Digital Ecosystem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EA941C-F657-4C66-989B-7479404E441B}"/>
              </a:ext>
            </a:extLst>
          </p:cNvPr>
          <p:cNvSpPr/>
          <p:nvPr/>
        </p:nvSpPr>
        <p:spPr>
          <a:xfrm>
            <a:off x="90734" y="5377373"/>
            <a:ext cx="1511140" cy="1382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Nagy K. Hanna (2020). "</a:t>
            </a:r>
            <a:r>
              <a:rPr lang="en-US" sz="900" b="1" i="0" dirty="0">
                <a:solidFill>
                  <a:schemeClr val="tx1"/>
                </a:solidFill>
                <a:effectLst/>
                <a:latin typeface="NdbdhsAdvTTe45e47d2"/>
              </a:rPr>
              <a:t>Assessing the digital economy.</a:t>
            </a:r>
            <a:r>
              <a:rPr lang="en-US" sz="900" b="1" dirty="0">
                <a:solidFill>
                  <a:schemeClr val="tx1"/>
                </a:solidFill>
                <a:latin typeface="NdbdhsAdvTTe45e47d2"/>
              </a:rPr>
              <a:t>” </a:t>
            </a:r>
            <a:r>
              <a:rPr lang="en-US" sz="900" b="1" i="0" dirty="0">
                <a:solidFill>
                  <a:schemeClr val="tx1"/>
                </a:solidFill>
                <a:effectLst/>
                <a:latin typeface="GynyfpAdvTT7329fd89.I"/>
              </a:rPr>
              <a:t>Journal of Innovation and Entrepreneurship </a:t>
            </a:r>
            <a:r>
              <a:rPr lang="en-US" sz="900" b="1" dirty="0">
                <a:solidFill>
                  <a:schemeClr val="tx1"/>
                </a:solidFill>
                <a:latin typeface="MyriadPro"/>
              </a:rPr>
              <a:t>2020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73058-47B3-4DC1-A652-0C85A7E9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2015" y="5706486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3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734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4603-5C43-4135-8C74-828BD136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1.	Develop leadership and 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BB33C-F5D9-4084-8983-901723690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800" b="1" i="1" u="sng" dirty="0"/>
              <a:t>Adopt a holistic vision and ecosystem approach:-</a:t>
            </a:r>
          </a:p>
          <a:p>
            <a:endParaRPr lang="en-US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Develop understanding of existing digital ecosystem-- holistic diagnosis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Prioritize digital foundations over stand-alone applications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Build consensus on a vision, driven by development priorities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Develop a sense of urgency and commitment to transformation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Use holistic digital diagnostics to set realistic targets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02525-F65D-4155-A741-03B855EC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717638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4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99440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3FE47-EF2E-4DB4-B2D6-2623E0145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b="1" dirty="0">
                <a:solidFill>
                  <a:srgbClr val="FF0000"/>
                </a:solidFill>
              </a:rPr>
              <a:t>1.	Develop leadership and governance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A2F0-151E-4E3B-B8F5-A3258104B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2052918"/>
            <a:ext cx="10772774" cy="4195481"/>
          </a:xfrm>
        </p:spPr>
        <p:txBody>
          <a:bodyPr>
            <a:normAutofit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800" b="1" i="1" u="sng" dirty="0"/>
              <a:t>Take a Long-term view, combined with agile implementation:-</a:t>
            </a:r>
          </a:p>
          <a:p>
            <a:endParaRPr lang="en-US" b="1" i="1" u="sng" dirty="0"/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Encourage long-term thinking for outcomes and sustainability— marathon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Capture low-hanging-fruits to build commitment and demonstrate quick payoff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</a:t>
            </a:r>
            <a:r>
              <a:rPr lang="en-US" b="1" i="1" dirty="0"/>
              <a:t>Build agile implementation capabilities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/>
              <a:t>•	Phase and sequence digital transformation in line with augmented 	capabilities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•	Develop medium-term investment plans and diversify sources of finance.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8D317-867B-43C3-8D55-5444A66F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5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8658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4F22B-1A6D-4B7F-B811-939F1C2F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b="1" dirty="0">
                <a:solidFill>
                  <a:srgbClr val="FF0000"/>
                </a:solidFill>
              </a:rPr>
              <a:t>1.	Develop leadership and governance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ABC66-10B6-4B4F-BADF-D6B2BE282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3">
              <a:buFont typeface="Wingdings" panose="05000000000000000000" pitchFamily="2" charset="2"/>
              <a:buChar char="Ø"/>
            </a:pPr>
            <a:r>
              <a:rPr lang="en-US" sz="2800" b="1" i="1" u="sng" dirty="0"/>
              <a:t>Develop digital leadership and institutions:-</a:t>
            </a:r>
          </a:p>
          <a:p>
            <a:endParaRPr lang="en-US" b="1" i="1" u="sng" dirty="0"/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Build leadership institutions with clear roles and competencies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Develop collaborative links with adopting sectors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Build a cadre of digital transformation leaders—CIOs</a:t>
            </a:r>
          </a:p>
          <a:p>
            <a:pPr marL="0" lvl="0" indent="0">
              <a:buNone/>
            </a:pPr>
            <a:r>
              <a:rPr lang="en-US" b="1" dirty="0"/>
              <a:t>•	Develop agile, independent regulatory agencies</a:t>
            </a:r>
          </a:p>
          <a:p>
            <a:pPr marL="0" lvl="0" indent="0">
              <a:buNone/>
            </a:pPr>
            <a:r>
              <a:rPr lang="en-US" b="1" dirty="0"/>
              <a:t>•	Balance central leadership with bottom-up innovation</a:t>
            </a:r>
          </a:p>
          <a:p>
            <a:pPr marL="0" indent="0">
              <a:buNone/>
            </a:pPr>
            <a:r>
              <a:rPr lang="en-US" b="1" dirty="0"/>
              <a:t>•	Build institutions for regional and global cooperation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F81F2C-D59A-4E7F-832D-169D073E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703570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6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27870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10A46-2A98-43F9-9440-D5D5E14EB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>
                <a:solidFill>
                  <a:srgbClr val="FF0000"/>
                </a:solidFill>
              </a:rPr>
              <a:t>2.	Develop policies, regulations, data, and cybersecurity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5F5A9-CB5D-4C74-949E-8A1D2F542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2220686"/>
            <a:ext cx="10357778" cy="4109906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2800" b="1" dirty="0"/>
              <a:t>•	</a:t>
            </a:r>
            <a:r>
              <a:rPr lang="en-US" sz="2800" b="1" i="1" dirty="0"/>
              <a:t>Develop enabling policies and safeguards for competition, trust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b="1" dirty="0"/>
              <a:t>•	</a:t>
            </a:r>
            <a:r>
              <a:rPr lang="en-US" sz="2800" b="1" i="1" dirty="0"/>
              <a:t>Support open standards &amp; reuse of open data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b="1" dirty="0"/>
              <a:t>•	</a:t>
            </a:r>
            <a:r>
              <a:rPr lang="en-US" sz="2800" b="1" i="1" dirty="0"/>
              <a:t>Develop whole-of-society cybersecurity and resilience strategies.</a:t>
            </a:r>
            <a:r>
              <a:rPr lang="en-US" sz="2800" b="1" dirty="0"/>
              <a:t>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b="1" dirty="0"/>
              <a:t>•	Develop data and AI policy, strategy, and governance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b="1" dirty="0"/>
              <a:t>•	Invest in digital public goods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CC1AF-FE1A-4D6F-9CF5-2B9EB86C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9502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7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356599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AA38-3556-458E-B2D8-5EAE7870D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solidFill>
                  <a:srgbClr val="FF0000"/>
                </a:solidFill>
              </a:rPr>
              <a:t>3.	Build digital infrastructure and platforms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4A578-2088-4770-9D3C-7D4D01B55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Encourage competition to build backbone, and secure, affordable broadband. 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Adopt innovative business models to drive access and usage</a:t>
            </a:r>
          </a:p>
          <a:p>
            <a:pPr marL="0" lvl="0" indent="0">
              <a:buNone/>
            </a:pPr>
            <a:r>
              <a:rPr lang="en-US" b="1" dirty="0"/>
              <a:t>•	</a:t>
            </a:r>
            <a:r>
              <a:rPr lang="en-US" b="1" i="1" dirty="0"/>
              <a:t>Develop digital platforms for identification, commerce, finance, and services</a:t>
            </a:r>
          </a:p>
          <a:p>
            <a:pPr marL="0" lvl="0" indent="0">
              <a:buNone/>
            </a:pPr>
            <a:r>
              <a:rPr lang="en-US" b="1" dirty="0"/>
              <a:t>•	Prioritize mobile connectivity and cloud infrastructure</a:t>
            </a:r>
          </a:p>
          <a:p>
            <a:pPr marL="0" lvl="0" indent="0">
              <a:buNone/>
            </a:pPr>
            <a:r>
              <a:rPr lang="en-US" b="1" dirty="0"/>
              <a:t>•	Promote sharing of infrastructure and spectrum</a:t>
            </a:r>
          </a:p>
          <a:p>
            <a:pPr marL="0" lvl="0" indent="0">
              <a:buNone/>
            </a:pPr>
            <a:r>
              <a:rPr lang="en-US" b="1" dirty="0"/>
              <a:t>•	Promote network interconnection and interoperability of platforms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188B1-2447-4BC2-A27A-D3F5D4E2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59947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8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7255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5ABE-019B-48C4-B47C-986D1C3CC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4.	Develop skills and competencies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F7EDD-6F1A-4F0D-A571-36F9C499B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•	</a:t>
            </a:r>
            <a:r>
              <a:rPr lang="en-US" sz="2400" b="1" i="1" dirty="0"/>
              <a:t>Promote universal digital literacy and skills through </a:t>
            </a:r>
            <a:r>
              <a:rPr lang="en-US" b="1" i="1" dirty="0"/>
              <a:t>many channels</a:t>
            </a:r>
            <a:endParaRPr lang="en-US" sz="2400" b="1" i="1" dirty="0"/>
          </a:p>
          <a:p>
            <a:pPr>
              <a:lnSpc>
                <a:spcPct val="100000"/>
              </a:lnSpc>
            </a:pPr>
            <a:r>
              <a:rPr lang="en-US" b="1" dirty="0"/>
              <a:t>•	</a:t>
            </a:r>
            <a:r>
              <a:rPr lang="en-US" sz="2400" b="1" i="1" dirty="0"/>
              <a:t>Develop data management capabilities</a:t>
            </a:r>
          </a:p>
          <a:p>
            <a:pPr>
              <a:lnSpc>
                <a:spcPct val="100000"/>
              </a:lnSpc>
            </a:pPr>
            <a:r>
              <a:rPr lang="en-US" b="1" dirty="0"/>
              <a:t>•	</a:t>
            </a:r>
            <a:r>
              <a:rPr lang="en-US" sz="2400" b="1" i="1" dirty="0"/>
              <a:t>Attract digital talents in public and private sectors—address brain drain issues</a:t>
            </a:r>
          </a:p>
          <a:p>
            <a:pPr>
              <a:lnSpc>
                <a:spcPct val="100000"/>
              </a:lnSpc>
            </a:pPr>
            <a:r>
              <a:rPr lang="en-US" b="1" dirty="0"/>
              <a:t>•	</a:t>
            </a:r>
            <a:r>
              <a:rPr lang="en-US" sz="2400" b="1" dirty="0"/>
              <a:t>Create centers of excellence for building digital capacity &amp;</a:t>
            </a:r>
            <a:r>
              <a:rPr lang="en-US" b="1" dirty="0"/>
              <a:t> </a:t>
            </a:r>
            <a:r>
              <a:rPr lang="en-US" sz="2400" b="1" dirty="0"/>
              <a:t>management</a:t>
            </a:r>
          </a:p>
          <a:p>
            <a:pPr>
              <a:lnSpc>
                <a:spcPct val="100000"/>
              </a:lnSpc>
            </a:pPr>
            <a:r>
              <a:rPr lang="en-US" b="1" dirty="0"/>
              <a:t>•	</a:t>
            </a:r>
            <a:r>
              <a:rPr lang="en-US" sz="2400" b="1" dirty="0"/>
              <a:t>Promote digital-enabled learning at all education levels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82E86-3FA3-467D-88B3-33E916E9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703570"/>
            <a:ext cx="2926080" cy="1397039"/>
          </a:xfrm>
        </p:spPr>
        <p:txBody>
          <a:bodyPr/>
          <a:lstStyle/>
          <a:p>
            <a:fld id="{D19E8B98-C012-4BDC-BEAF-1520E4B11CD6}" type="slidenum">
              <a:rPr lang="en-US" sz="7200" b="1" smtClean="0"/>
              <a:t>9</a:t>
            </a:fld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20485313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1316</Words>
  <Application>Microsoft Macintosh PowerPoint</Application>
  <PresentationFormat>Widescreen</PresentationFormat>
  <Paragraphs>164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GynyfpAdvTT7329fd89.I</vt:lpstr>
      <vt:lpstr>MyriadPro</vt:lpstr>
      <vt:lpstr>NdbdhsAdvTTe45e47d2</vt:lpstr>
      <vt:lpstr>Palatino Linotype</vt:lpstr>
      <vt:lpstr>Times New Roman</vt:lpstr>
      <vt:lpstr>Wingdings</vt:lpstr>
      <vt:lpstr>Metropolitan</vt:lpstr>
      <vt:lpstr>1_Metropolitan</vt:lpstr>
      <vt:lpstr>2nd CONSULTATION MEETING: CAREC DIGITAL STRATEGY 2030</vt:lpstr>
      <vt:lpstr>Why move from common to best practice? </vt:lpstr>
      <vt:lpstr>PowerPoint Presentation</vt:lpstr>
      <vt:lpstr>1. Develop leadership and governance</vt:lpstr>
      <vt:lpstr>1. Develop leadership and governance (Cont.)</vt:lpstr>
      <vt:lpstr>1. Develop leadership and governance (Cont.)</vt:lpstr>
      <vt:lpstr>2. Develop policies, regulations, data, and cybersecurity</vt:lpstr>
      <vt:lpstr>3. Build digital infrastructure and platforms</vt:lpstr>
      <vt:lpstr>4. Develop skills and competencies </vt:lpstr>
      <vt:lpstr>5. Promote ICT sector, innovation and  finance for transformation</vt:lpstr>
      <vt:lpstr>5. Promote ICT sector, innovation and  finance for transformation (Cont.)</vt:lpstr>
      <vt:lpstr>Transform business and public sectors</vt:lpstr>
      <vt:lpstr>Transform business and public sectors (Cont.)</vt:lpstr>
      <vt:lpstr>Cross-cutting goals (principles) </vt:lpstr>
      <vt:lpstr>Cross-cutting goals (principles) (Cont.)</vt:lpstr>
      <vt:lpstr>Cross-cutting goals (principles) (Cont.)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in digital strategies</dc:title>
  <dc:creator>Muhammad Muddassir Naveed</dc:creator>
  <cp:lastModifiedBy>Nagy K Hanna</cp:lastModifiedBy>
  <cp:revision>168</cp:revision>
  <cp:lastPrinted>2021-09-07T18:52:26Z</cp:lastPrinted>
  <dcterms:created xsi:type="dcterms:W3CDTF">2021-08-23T06:09:37Z</dcterms:created>
  <dcterms:modified xsi:type="dcterms:W3CDTF">2021-09-17T11:19:12Z</dcterms:modified>
</cp:coreProperties>
</file>