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0" r:id="rId5"/>
  </p:sldMasterIdLst>
  <p:notesMasterIdLst>
    <p:notesMasterId r:id="rId20"/>
  </p:notesMasterIdLst>
  <p:sldIdLst>
    <p:sldId id="1077" r:id="rId6"/>
    <p:sldId id="1078" r:id="rId7"/>
    <p:sldId id="1296" r:id="rId8"/>
    <p:sldId id="1297" r:id="rId9"/>
    <p:sldId id="1191" r:id="rId10"/>
    <p:sldId id="1172" r:id="rId11"/>
    <p:sldId id="1174" r:id="rId12"/>
    <p:sldId id="1192" r:id="rId13"/>
    <p:sldId id="1176" r:id="rId14"/>
    <p:sldId id="1179" r:id="rId15"/>
    <p:sldId id="1180" r:id="rId16"/>
    <p:sldId id="1181" r:id="rId17"/>
    <p:sldId id="1186" r:id="rId18"/>
    <p:sldId id="1048" r:id="rId19"/>
  </p:sldIdLst>
  <p:sldSz cx="12192000" cy="6858000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1">
          <p15:clr>
            <a:srgbClr val="A4A3A4"/>
          </p15:clr>
        </p15:guide>
        <p15:guide id="2" pos="267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Amy" initials="AA" lastIdx="1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537285"/>
    <a:srgbClr val="AD240D"/>
    <a:srgbClr val="FBF9DA"/>
    <a:srgbClr val="ED7D31"/>
    <a:srgbClr val="124062"/>
    <a:srgbClr val="800000"/>
    <a:srgbClr val="C9290F"/>
    <a:srgbClr val="9DC3E6"/>
    <a:srgbClr val="54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5552" autoAdjust="0"/>
  </p:normalViewPr>
  <p:slideViewPr>
    <p:cSldViewPr snapToGrid="0" showGuides="1">
      <p:cViewPr>
        <p:scale>
          <a:sx n="75" d="100"/>
          <a:sy n="75" d="100"/>
        </p:scale>
        <p:origin x="744" y="216"/>
      </p:cViewPr>
      <p:guideLst>
        <p:guide orient="horz" pos="2531"/>
        <p:guide pos="2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z Jessica A. Buen" userId="S::fbuen@adb.org::04a79cc5-8a0e-4c8c-a66b-fea9f9d28427" providerId="AD" clId="Web-{976CD4AB-27CD-D323-87BD-47B056E6DB7B}"/>
    <pc:docChg chg="mod modMainMaster">
      <pc:chgData name="Florenz Jessica A. Buen" userId="S::fbuen@adb.org::04a79cc5-8a0e-4c8c-a66b-fea9f9d28427" providerId="AD" clId="Web-{976CD4AB-27CD-D323-87BD-47B056E6DB7B}" dt="2023-11-10T07:53:28.232" v="1" actId="33475"/>
      <pc:docMkLst>
        <pc:docMk/>
      </pc:docMkLst>
      <pc:sldMasterChg chg="addSp">
        <pc:chgData name="Florenz Jessica A. Buen" userId="S::fbuen@adb.org::04a79cc5-8a0e-4c8c-a66b-fea9f9d28427" providerId="AD" clId="Web-{976CD4AB-27CD-D323-87BD-47B056E6DB7B}" dt="2023-11-10T07:53:28.232" v="0" actId="33475"/>
        <pc:sldMasterMkLst>
          <pc:docMk/>
          <pc:sldMasterMk cId="0" sldId="2147483648"/>
        </pc:sldMasterMkLst>
        <pc:spChg chg="add">
          <ac:chgData name="Florenz Jessica A. Buen" userId="S::fbuen@adb.org::04a79cc5-8a0e-4c8c-a66b-fea9f9d28427" providerId="AD" clId="Web-{976CD4AB-27CD-D323-87BD-47B056E6DB7B}" dt="2023-11-10T07:53:28.232" v="0" actId="33475"/>
          <ac:spMkLst>
            <pc:docMk/>
            <pc:sldMasterMk cId="0" sldId="2147483648"/>
            <ac:spMk id="3" creationId="{0A56BBCA-8842-6E74-C545-CD578F32A948}"/>
          </ac:spMkLst>
        </pc:spChg>
      </pc:sldMasterChg>
      <pc:sldMasterChg chg="addSp">
        <pc:chgData name="Florenz Jessica A. Buen" userId="S::fbuen@adb.org::04a79cc5-8a0e-4c8c-a66b-fea9f9d28427" providerId="AD" clId="Web-{976CD4AB-27CD-D323-87BD-47B056E6DB7B}" dt="2023-11-10T07:53:28.232" v="0" actId="33475"/>
        <pc:sldMasterMkLst>
          <pc:docMk/>
          <pc:sldMasterMk cId="0" sldId="2147483660"/>
        </pc:sldMasterMkLst>
        <pc:spChg chg="add">
          <ac:chgData name="Florenz Jessica A. Buen" userId="S::fbuen@adb.org::04a79cc5-8a0e-4c8c-a66b-fea9f9d28427" providerId="AD" clId="Web-{976CD4AB-27CD-D323-87BD-47B056E6DB7B}" dt="2023-11-10T07:53:28.232" v="0" actId="33475"/>
          <ac:spMkLst>
            <pc:docMk/>
            <pc:sldMasterMk cId="0" sldId="2147483660"/>
            <ac:spMk id="3" creationId="{9BCBE22D-CEEC-5557-1AB2-945581F4162D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/>
          </p:cNvSpPr>
          <p:nvPr>
            <p:ph type="dt"/>
          </p:nvPr>
        </p:nvSpPr>
        <p:spPr>
          <a:xfrm>
            <a:off x="4022725" y="0"/>
            <a:ext cx="3079750" cy="512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BF327-330B-407F-8399-1A19118951BB}" type="datetime1">
              <a:rPr lang="zh-CN" altLang="en-US"/>
              <a:t>2023/11/9</a:t>
            </a:fld>
            <a:fld id="{3EA10D7C-E475-4B4C-8A6D-321AD2BF1DF3}" type="datetime1">
              <a:rPr lang="zh-CN" altLang="en-US"/>
              <a:t>2023/11/9</a:t>
            </a:fld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9613" y="1277938"/>
            <a:ext cx="568325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709613" y="4924425"/>
            <a:ext cx="568325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页脚占位符 5"/>
          <p:cNvSpPr>
            <a:spLocks noGrp="1"/>
          </p:cNvSpPr>
          <p:nvPr>
            <p:ph type="ftr" sz="quarter"/>
          </p:nvPr>
        </p:nvSpPr>
        <p:spPr>
          <a:xfrm>
            <a:off x="0" y="9720263"/>
            <a:ext cx="3076575" cy="5143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/>
          </p:cNvSpPr>
          <p:nvPr>
            <p:ph type="sldNum" sz="quarter"/>
          </p:nvPr>
        </p:nvSpPr>
        <p:spPr>
          <a:xfrm>
            <a:off x="4022725" y="9720263"/>
            <a:ext cx="3079750" cy="5143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A9AC0D-B126-47D8-9139-544B248E6D28}" type="slidenum">
              <a:rPr lang="zh-CN" altLang="en-US"/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7938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9AC0D-B126-47D8-9139-544B248E6D28}" type="slidenum">
              <a:rPr lang="zh-CN" altLang="en-US" smtClean="0"/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9219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C45A-E249-4CE3-9E03-BD2D79C2EB10}" type="datetime1">
              <a:rPr lang="zh-CN" altLang="en-US" smtClean="0"/>
              <a:t>2023/11/9</a:t>
            </a:fld>
            <a:fld id="{FEA38410-B1CD-40B4-90DC-29CC8473A012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6EEA-FD07-488B-9D00-64A6E5473A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6058-C9AA-4A9B-B910-11168F809BE3}" type="datetime1">
              <a:rPr lang="zh-CN" altLang="en-US" smtClean="0"/>
              <a:t>2023/11/9</a:t>
            </a:fld>
            <a:fld id="{7492CB1B-2242-4824-B551-367A05D32B17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938BA-A693-4140-BE56-9004E891D6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9939-8B6F-49A2-86A4-CD640294F5F2}" type="datetime1">
              <a:rPr lang="zh-CN" altLang="en-US" smtClean="0"/>
              <a:t>2023/11/9</a:t>
            </a:fld>
            <a:fld id="{67526206-06B9-467C-8D65-64BDF934B75B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CFC8-5F21-42A4-BA39-3958D74450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85C96-6D53-4BB1-A38E-769B03B5F2CE}" type="datetime1">
              <a:rPr lang="zh-CN" altLang="en-US" smtClean="0"/>
              <a:t>2023/11/9</a:t>
            </a:fld>
            <a:fld id="{147D3F7C-66DD-40D6-86AC-93E9CB6C4C86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7EA7-37CB-4F5F-BC01-632E74F1E2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9C9B6-1BE4-492D-98D8-29C56340C7AD}" type="datetime1">
              <a:rPr lang="zh-CN" altLang="en-US" smtClean="0"/>
              <a:t>2023/11/9</a:t>
            </a:fld>
            <a:fld id="{B7420EBB-6A2F-4B5B-9051-B17621570CE7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EFC19-65E7-464C-9D46-8A70507E8B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8B402-8203-4537-A0FB-11410D0D13CB}" type="datetime1">
              <a:rPr lang="zh-CN" altLang="en-US" smtClean="0"/>
              <a:t>2023/11/9</a:t>
            </a:fld>
            <a:fld id="{D6F478AD-5899-43E4-8DE2-2F78B4419386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8D268-3FE4-41C9-945C-136E5F530E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E26995-F300-4966-AF7B-45E2F652304F}" type="datetime1">
              <a:rPr lang="zh-CN" altLang="en-US" smtClean="0"/>
              <a:t>2023/11/9</a:t>
            </a:fld>
            <a:fld id="{C101D886-7A0E-4BE6-AE28-C0D40E43443F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23C85-E79F-4222-ABD6-F34D3446AC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FD35F-9992-4507-9160-CF4FCF7F9BDC}" type="datetime1">
              <a:rPr lang="zh-CN" altLang="en-US" smtClean="0"/>
              <a:t>2023/11/9</a:t>
            </a:fld>
            <a:fld id="{D5103EB0-9A33-4D2B-8B04-4F6D9FCFA82C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3DEA5-D345-4617-81E6-FD1DA14766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CA0AD-966D-47E4-B3E2-86DC93A5CCB6}" type="datetime1">
              <a:rPr lang="zh-CN" altLang="en-US" smtClean="0"/>
              <a:t>2023/11/9</a:t>
            </a:fld>
            <a:fld id="{6ACD1B75-51E3-4980-8A92-0FC3DA019E08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9BAC0-80EA-46E6-B4D8-E2E5951111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7D374-750A-433B-98EC-ABDE5312A98C}" type="datetime1">
              <a:rPr lang="zh-CN" altLang="en-US" smtClean="0"/>
              <a:t>2023/11/9</a:t>
            </a:fld>
            <a:fld id="{60610350-1622-43D0-BB56-5DC9295A30C7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5D98B-5837-4F41-933C-EAB3404A1D07}" type="datetime1">
              <a:rPr lang="zh-CN" altLang="en-US" smtClean="0"/>
              <a:t>2023/11/9</a:t>
            </a:fld>
            <a:fld id="{8BF4322A-4996-4DC7-B80E-5EB1491FB09C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96EE2-2221-4619-A638-4B0A75A2E3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ECEE-0FE6-4A41-8457-669DF3C9B5B4}" type="datetime1">
              <a:rPr lang="zh-CN" altLang="en-US" smtClean="0"/>
              <a:t>2023/11/9</a:t>
            </a:fld>
            <a:fld id="{D486BBAA-3E08-4196-ACDF-E2D461CDA2BE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4090-18C3-4D14-BEAB-5A6B001DB5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DD566-8F0E-458D-94E1-2D1FE8CA0586}" type="datetime1">
              <a:rPr lang="zh-CN" altLang="en-US" smtClean="0"/>
              <a:t>2023/11/9</a:t>
            </a:fld>
            <a:fld id="{357613EA-FE1A-4F4D-A5F9-A18E58E04428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FAD1-F925-498B-918C-80A9DE05DF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EAF00-26AC-4EAB-9E40-C8F972C03DA3}" type="datetime1">
              <a:rPr lang="zh-CN" altLang="en-US" smtClean="0"/>
              <a:t>2023/11/9</a:t>
            </a:fld>
            <a:fld id="{B2367723-C380-4DD3-BD27-C20989295DA3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5FACB-E8AE-4786-8068-0AD1D3DA27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1D1F5-A496-4D68-91B3-CA4A45BC8A1D}" type="datetime1">
              <a:rPr lang="zh-CN" altLang="en-US" smtClean="0"/>
              <a:t>2023/11/9</a:t>
            </a:fld>
            <a:fld id="{4EDD6914-69EC-4FAB-9EBF-9108BB71DB3B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65BB-F820-4537-BD4C-9A0545C7C7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EAA6-A21D-4EF1-9A9E-43AAE57A51F2}" type="datetime1">
              <a:rPr lang="zh-CN" altLang="en-US" smtClean="0"/>
              <a:t>2023/11/9</a:t>
            </a:fld>
            <a:fld id="{48068E21-054E-44EE-B14D-75644A0FBAD5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298A-0D24-4DD7-B0ED-2402838D82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A42D-FC32-4482-BC80-598131F76851}" type="datetime1">
              <a:rPr lang="zh-CN" altLang="en-US" smtClean="0"/>
              <a:t>2023/11/9</a:t>
            </a:fld>
            <a:fld id="{024FE9C6-2929-4253-9A0B-F00BF125BA38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2DF9-0548-4877-A421-D8346CE415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74E9-8644-473F-946C-E3DBB078A712}" type="datetime1">
              <a:rPr lang="zh-CN" altLang="en-US" smtClean="0"/>
              <a:t>2023/11/9</a:t>
            </a:fld>
            <a:fld id="{72D835A3-9559-461C-B57D-906F6D84CEE9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0F5A-A0EB-480E-A9F2-E5FA7280BC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EECD-98E5-4231-BD41-EF910DD98569}" type="datetime1">
              <a:rPr lang="zh-CN" altLang="en-US" smtClean="0"/>
              <a:t>2023/11/9</a:t>
            </a:fld>
            <a:fld id="{2BF61F03-99AD-48EB-92BE-AAC64732BCA6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8064-9E60-43AB-9BAC-CE2E20401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0B4B-EDB0-4CC0-8BA5-38BC6B8205F1}" type="datetime1">
              <a:rPr lang="zh-CN" altLang="en-US" smtClean="0"/>
              <a:t>2023/11/9</a:t>
            </a:fld>
            <a:fld id="{6EC1F2CA-1527-477D-A920-671F8A64F010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9E2F-59A6-4DA7-A27E-8F33EA1E4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E9A6-0601-4FDB-8135-8A8C5A8DAABB}" type="datetime1">
              <a:rPr lang="zh-CN" altLang="en-US" smtClean="0"/>
              <a:t>2023/11/9</a:t>
            </a:fld>
            <a:fld id="{EF565B36-E5CB-45E4-9197-9CCB522472CD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2E3-8873-4569-8956-88C9AFDDD0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6A9A8-350D-46E0-A43D-04DA471E35E8}" type="datetime1">
              <a:rPr lang="zh-CN" altLang="en-US" smtClean="0"/>
              <a:t>2023/11/9</a:t>
            </a:fld>
            <a:fld id="{C0EC22C1-1A84-4F52-9443-52FD83A83A58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573E-A54B-4DB6-A539-C156740F69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088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证监会组合-1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42522" r="19421" b="46394"/>
          <a:stretch>
            <a:fillRect/>
          </a:stretch>
        </p:blipFill>
        <p:spPr bwMode="auto">
          <a:xfrm>
            <a:off x="358775" y="6169025"/>
            <a:ext cx="2743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3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4" name="日期占位符 1"/>
          <p:cNvSpPr>
            <a:spLocks noGrp="1"/>
          </p:cNvSpPr>
          <p:nvPr>
            <p:ph type="dt" sz="half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eaLnBrk="1" fontAlgn="base" hangingPunct="1">
              <a:buFont typeface="Arial" panose="020B0604020202020204" pitchFamily="34" charset="0"/>
              <a:buNone/>
              <a:defRPr sz="12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08E910-D438-464C-802C-3F9C8469E432}" type="datetime1">
              <a:rPr lang="zh-CN" altLang="en-US" smtClean="0"/>
              <a:t>2023/11/9</a:t>
            </a:fld>
            <a:fld id="{5B6F2CD0-D8CD-4688-873C-BA6A4C791F65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2055" name="页脚占位符 2"/>
          <p:cNvSpPr>
            <a:spLocks noGrp="1"/>
          </p:cNvSpPr>
          <p:nvPr>
            <p:ph type="ftr" sz="quarte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algn="ctr" eaLnBrk="1" fontAlgn="base" hangingPunct="1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6" name="灯片编号占位符 3"/>
          <p:cNvSpPr>
            <a:spLocks noGrp="1"/>
          </p:cNvSpPr>
          <p:nvPr>
            <p:ph type="sldNum" sz="quarter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algn="r" eaLnBrk="1" fontAlgn="base" hangingPunct="1">
              <a:buFont typeface="Arial" panose="020B0604020202020204" pitchFamily="34" charset="0"/>
              <a:buNone/>
              <a:defRPr sz="16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AA5837-C3B5-4AFE-ABC2-2EA7500984A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56BBCA-8842-6E74-C545-CD578F32A94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8108CAD-BFFC-4EAF-A550-2EDB15A4F7C9}" type="datetime1">
              <a:rPr lang="zh-CN" altLang="en-US" smtClean="0"/>
              <a:t>2023/11/9</a:t>
            </a:fld>
            <a:fld id="{A85849EF-E938-4243-A507-0A1DF02F5AE8}" type="datetime1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CA48E417-0E13-466B-9FA8-6DE3DE24B6D5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088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CBE22D-CEEC-5557-1AB2-945581F4162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4.png"/><Relationship Id="rId5" Type="http://schemas.openxmlformats.org/officeDocument/2006/relationships/tags" Target="../tags/tag37.xml"/><Relationship Id="rId10" Type="http://schemas.openxmlformats.org/officeDocument/2006/relationships/image" Target="../media/image5.jpeg"/><Relationship Id="rId4" Type="http://schemas.openxmlformats.org/officeDocument/2006/relationships/tags" Target="../tags/tag36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6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44.xml"/><Relationship Id="rId10" Type="http://schemas.openxmlformats.org/officeDocument/2006/relationships/slideLayout" Target="../slideLayouts/slideLayout18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1706154" y="1220306"/>
            <a:ext cx="84804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Leveraging the Capital Market to Support Green and Low-Carbon Transition and Development of the Economy</a:t>
            </a:r>
            <a:endParaRPr lang="zh-CN" sz="3200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06154" y="1082942"/>
            <a:ext cx="8591660" cy="5292270"/>
            <a:chOff x="6653" y="3299"/>
            <a:chExt cx="10484" cy="6794"/>
          </a:xfrm>
        </p:grpSpPr>
        <p:cxnSp>
          <p:nvCxnSpPr>
            <p:cNvPr id="7171" name="曲线连接符 4097"/>
            <p:cNvCxnSpPr>
              <a:cxnSpLocks noChangeShapeType="1"/>
            </p:cNvCxnSpPr>
            <p:nvPr/>
          </p:nvCxnSpPr>
          <p:spPr bwMode="auto">
            <a:xfrm>
              <a:off x="6653" y="3299"/>
              <a:ext cx="10452" cy="25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2" name="曲线连接符 4098"/>
            <p:cNvCxnSpPr>
              <a:cxnSpLocks noChangeShapeType="1"/>
            </p:cNvCxnSpPr>
            <p:nvPr/>
          </p:nvCxnSpPr>
          <p:spPr bwMode="auto">
            <a:xfrm flipV="1">
              <a:off x="6685" y="6167"/>
              <a:ext cx="10452" cy="35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4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6653" y="6804"/>
              <a:ext cx="10316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 b="1" dirty="0">
                  <a:solidFill>
                    <a:srgbClr val="00B0F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China Securities Regulatory Commission (CSRC)</a:t>
              </a:r>
              <a:endParaRPr lang="zh-CN" altLang="en-US" sz="2800" b="1" dirty="0">
                <a:solidFill>
                  <a:srgbClr val="00B0F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en-US" altLang="zh-CN" sz="24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October 31</a:t>
              </a:r>
              <a:r>
                <a:rPr lang="en-US" altLang="zh-CN" sz="2400" b="1" baseline="30000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st</a:t>
              </a:r>
              <a:r>
                <a:rPr lang="en-US" altLang="zh-CN" sz="2400" b="1" dirty="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, 2023</a:t>
              </a:r>
              <a:endPara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>
              <a:extLst>
                <a:ext uri="{FF2B5EF4-FFF2-40B4-BE49-F238E27FC236}">
                  <a16:creationId xmlns:a16="http://schemas.microsoft.com/office/drawing/2014/main" id="{4432104D-DD81-78A6-8242-69E817E57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8" y="8552"/>
              <a:ext cx="10019" cy="1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By Mrs. NI </a:t>
              </a:r>
              <a:r>
                <a:rPr lang="en-US" altLang="zh-CN" sz="2400" b="1" dirty="0" err="1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Gaiqin</a:t>
              </a:r>
              <a:r>
                <a:rPr lang="en-US" altLang="zh-CN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, Deputy Director General (DDG)</a:t>
              </a:r>
            </a:p>
            <a:p>
              <a:pPr algn="ctr" eaLnBrk="1" hangingPunct="1"/>
              <a:r>
                <a:rPr lang="en-US" altLang="zh-CN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and</a:t>
              </a:r>
            </a:p>
            <a:p>
              <a:pPr algn="ctr" eaLnBrk="1" hangingPunct="1"/>
              <a:r>
                <a:rPr lang="en-US" altLang="zh-CN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Mr. ZHU Fagen, Division Director</a:t>
              </a:r>
              <a:endParaRPr lang="zh-CN" altLang="en-US" sz="2400" b="1" dirty="0">
                <a:solidFill>
                  <a:srgbClr val="1F4E79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7175" name="矩形 24"/>
          <p:cNvSpPr>
            <a:spLocks noChangeArrowheads="1"/>
          </p:cNvSpPr>
          <p:nvPr/>
        </p:nvSpPr>
        <p:spPr bwMode="auto">
          <a:xfrm>
            <a:off x="-901700" y="1406525"/>
            <a:ext cx="646112" cy="957263"/>
          </a:xfrm>
          <a:prstGeom prst="rect">
            <a:avLst/>
          </a:pr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7176" name="矩形 27"/>
          <p:cNvSpPr>
            <a:spLocks noChangeArrowheads="1"/>
          </p:cNvSpPr>
          <p:nvPr/>
        </p:nvSpPr>
        <p:spPr bwMode="auto">
          <a:xfrm>
            <a:off x="-901700" y="2363788"/>
            <a:ext cx="646112" cy="955675"/>
          </a:xfrm>
          <a:prstGeom prst="rect">
            <a:avLst/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pic>
        <p:nvPicPr>
          <p:cNvPr id="7177" name="Picture 6" descr="证监会组合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42522" r="19421" b="46394"/>
          <a:stretch>
            <a:fillRect/>
          </a:stretch>
        </p:blipFill>
        <p:spPr bwMode="auto">
          <a:xfrm>
            <a:off x="7835265" y="256540"/>
            <a:ext cx="3964940" cy="54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09420" y="174843"/>
            <a:ext cx="522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55087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77789"/>
            <a:ext cx="10398760" cy="3312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339287"/>
            <a:ext cx="10144760" cy="65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(iv) Efforts have been made to promote the development of green financial standards.</a:t>
            </a:r>
            <a:endParaRPr lang="zh-CN" altLang="en-US" sz="2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69515" y="2606695"/>
            <a:ext cx="7937500" cy="1044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Following the principles of “domestic standardization, international alignment, and clear for implementation”,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CSRC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released “Carbon Financial Products” as the financial industry standard.</a:t>
            </a:r>
            <a:endParaRPr 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26335" y="4303495"/>
            <a:ext cx="864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“Catalogue of Projects Supported by Green Bonds” (2021)  was jointly issued by the PBoC, NDRC and the CSRC.</a:t>
            </a:r>
            <a:endParaRPr lang="zh-CN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32334" y="5452074"/>
            <a:ext cx="855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CSRC has guided China Green Bond Standard Committee to issue the “Green Bond Principles”.</a:t>
            </a:r>
            <a:endParaRPr 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MH_Other_5"/>
          <p:cNvSpPr/>
          <p:nvPr>
            <p:custDataLst>
              <p:tags r:id="rId1"/>
            </p:custDataLst>
          </p:nvPr>
        </p:nvSpPr>
        <p:spPr bwMode="auto">
          <a:xfrm>
            <a:off x="1371548" y="2634889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Other_3"/>
          <p:cNvSpPr/>
          <p:nvPr>
            <p:custDataLst>
              <p:tags r:id="rId2"/>
            </p:custDataLst>
          </p:nvPr>
        </p:nvSpPr>
        <p:spPr>
          <a:xfrm>
            <a:off x="1794173" y="2736184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0320" y="3591877"/>
            <a:ext cx="838200" cy="1019175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1290320" y="4841667"/>
            <a:ext cx="7934325" cy="1532255"/>
            <a:chOff x="5320229" y="5230237"/>
            <a:chExt cx="7934524" cy="1531938"/>
          </a:xfrm>
        </p:grpSpPr>
        <p:sp>
          <p:nvSpPr>
            <p:cNvPr id="30" name="MH_Other_6"/>
            <p:cNvSpPr/>
            <p:nvPr>
              <p:custDataLst>
                <p:tags r:id="rId5"/>
              </p:custDataLst>
            </p:nvPr>
          </p:nvSpPr>
          <p:spPr>
            <a:xfrm>
              <a:off x="5705991" y="53572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6"/>
              </p:custDataLst>
            </p:nvPr>
          </p:nvSpPr>
          <p:spPr>
            <a:xfrm>
              <a:off x="5705991" y="57636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_8"/>
            <p:cNvSpPr/>
            <p:nvPr>
              <p:custDataLst>
                <p:tags r:id="rId7"/>
              </p:custDataLst>
            </p:nvPr>
          </p:nvSpPr>
          <p:spPr>
            <a:xfrm>
              <a:off x="5910778" y="5560437"/>
              <a:ext cx="355600" cy="355600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Other_9"/>
            <p:cNvSpPr/>
            <p:nvPr>
              <p:custDataLst>
                <p:tags r:id="rId8"/>
              </p:custDataLst>
            </p:nvPr>
          </p:nvSpPr>
          <p:spPr>
            <a:xfrm>
              <a:off x="5320229" y="5230237"/>
              <a:ext cx="536575" cy="1017588"/>
            </a:xfrm>
            <a:custGeom>
              <a:avLst/>
              <a:gdLst>
                <a:gd name="connsiteX0" fmla="*/ 96494 w 1902905"/>
                <a:gd name="connsiteY0" fmla="*/ 0 h 3612822"/>
                <a:gd name="connsiteX1" fmla="*/ 1902905 w 1902905"/>
                <a:gd name="connsiteY1" fmla="*/ 1806411 h 3612822"/>
                <a:gd name="connsiteX2" fmla="*/ 96494 w 1902905"/>
                <a:gd name="connsiteY2" fmla="*/ 3612822 h 3612822"/>
                <a:gd name="connsiteX3" fmla="*/ 0 w 1902905"/>
                <a:gd name="connsiteY3" fmla="*/ 3516328 h 3612822"/>
                <a:gd name="connsiteX4" fmla="*/ 1709917 w 1902905"/>
                <a:gd name="connsiteY4" fmla="*/ 1806411 h 3612822"/>
                <a:gd name="connsiteX5" fmla="*/ 0 w 1902905"/>
                <a:gd name="connsiteY5" fmla="*/ 96494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2905" h="3612822">
                  <a:moveTo>
                    <a:pt x="96494" y="0"/>
                  </a:moveTo>
                  <a:lnTo>
                    <a:pt x="1902905" y="1806411"/>
                  </a:lnTo>
                  <a:lnTo>
                    <a:pt x="96494" y="3612822"/>
                  </a:lnTo>
                  <a:lnTo>
                    <a:pt x="0" y="3516328"/>
                  </a:lnTo>
                  <a:lnTo>
                    <a:pt x="1709917" y="1806411"/>
                  </a:lnTo>
                  <a:lnTo>
                    <a:pt x="0" y="9649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10"/>
            <p:cNvSpPr/>
            <p:nvPr>
              <p:custDataLst>
                <p:tags r:id="rId9"/>
              </p:custDataLst>
            </p:nvPr>
          </p:nvSpPr>
          <p:spPr>
            <a:xfrm>
              <a:off x="5411010" y="5598883"/>
              <a:ext cx="391819" cy="648942"/>
            </a:xfrm>
            <a:custGeom>
              <a:avLst/>
              <a:gdLst>
                <a:gd name="connsiteX0" fmla="*/ 451 w 1806862"/>
                <a:gd name="connsiteY0" fmla="*/ 0 h 3612822"/>
                <a:gd name="connsiteX1" fmla="*/ 1806862 w 1806862"/>
                <a:gd name="connsiteY1" fmla="*/ 1806411 h 3612822"/>
                <a:gd name="connsiteX2" fmla="*/ 451 w 1806862"/>
                <a:gd name="connsiteY2" fmla="*/ 3612822 h 3612822"/>
                <a:gd name="connsiteX3" fmla="*/ 0 w 1806862"/>
                <a:gd name="connsiteY3" fmla="*/ 3612371 h 3612822"/>
                <a:gd name="connsiteX4" fmla="*/ 0 w 1806862"/>
                <a:gd name="connsiteY4" fmla="*/ 451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862" h="3612822">
                  <a:moveTo>
                    <a:pt x="451" y="0"/>
                  </a:moveTo>
                  <a:lnTo>
                    <a:pt x="1806862" y="1806411"/>
                  </a:lnTo>
                  <a:lnTo>
                    <a:pt x="451" y="3612822"/>
                  </a:lnTo>
                  <a:lnTo>
                    <a:pt x="0" y="361237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txBody>
            <a:bodyPr lIns="0" tIns="0" rIns="144000" bIns="0" anchor="ctr">
              <a:norm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1600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Text_3"/>
            <p:cNvSpPr/>
            <p:nvPr>
              <p:custDataLst>
                <p:tags r:id="rId10"/>
              </p:custDataLst>
            </p:nvPr>
          </p:nvSpPr>
          <p:spPr>
            <a:xfrm>
              <a:off x="6266377" y="5712837"/>
              <a:ext cx="5534189" cy="1049338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MH_SubTitle_3"/>
            <p:cNvSpPr/>
            <p:nvPr>
              <p:custDataLst>
                <p:tags r:id="rId11"/>
              </p:custDataLst>
            </p:nvPr>
          </p:nvSpPr>
          <p:spPr>
            <a:xfrm>
              <a:off x="6456908" y="5267059"/>
              <a:ext cx="6797845" cy="536464"/>
            </a:xfrm>
            <a:prstGeom prst="rect">
              <a:avLst/>
            </a:prstGeom>
          </p:spPr>
          <p:txBody>
            <a:bodyPr anchor="b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C. Aligning China’s green bond standards with international ones.</a:t>
              </a:r>
              <a:endParaRPr lang="zh-CN" altLang="en-US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MH_SubTitle_2"/>
          <p:cNvSpPr/>
          <p:nvPr>
            <p:custDataLst>
              <p:tags r:id="rId3"/>
            </p:custDataLst>
          </p:nvPr>
        </p:nvSpPr>
        <p:spPr>
          <a:xfrm>
            <a:off x="2397118" y="3749609"/>
            <a:ext cx="8082294" cy="39882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CC573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</a:t>
            </a:r>
            <a:r>
              <a:rPr lang="en-US" altLang="zh-CN" b="1" kern="0" dirty="0" err="1">
                <a:solidFill>
                  <a:srgbClr val="CC573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Unifing</a:t>
            </a:r>
            <a:r>
              <a:rPr lang="en-US" altLang="zh-CN" b="1" kern="0" dirty="0">
                <a:solidFill>
                  <a:srgbClr val="CC573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the domestic criteria for identifying green bond projects.</a:t>
            </a:r>
            <a:endParaRPr lang="zh-CN" b="1" kern="0" dirty="0">
              <a:solidFill>
                <a:srgbClr val="CC573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MH_SubTitle_1"/>
          <p:cNvSpPr/>
          <p:nvPr>
            <p:custDataLst>
              <p:tags r:id="rId4"/>
            </p:custDataLst>
          </p:nvPr>
        </p:nvSpPr>
        <p:spPr>
          <a:xfrm>
            <a:off x="2397118" y="2159833"/>
            <a:ext cx="7418705" cy="3962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53728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Guiding financial institutions in identifying, utilizing, and managing carbon financial products.</a:t>
            </a:r>
            <a:endParaRPr lang="zh-CN" b="1" dirty="0">
              <a:solidFill>
                <a:srgbClr val="537285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00242" y="171961"/>
            <a:ext cx="522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557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099"/>
            <a:ext cx="10521597" cy="26006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1" y="1354617"/>
            <a:ext cx="10521596" cy="60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exchange and cooperation in green finance has been continuously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promoted.</a:t>
            </a:r>
            <a:endParaRPr lang="zh-CN" altLang="en-US" sz="2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609600" y="2194559"/>
            <a:ext cx="6041238" cy="4491480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6603819" y="1772519"/>
            <a:ext cx="557530" cy="53403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" name="TextBox 20"/>
          <p:cNvSpPr txBox="1"/>
          <p:nvPr/>
        </p:nvSpPr>
        <p:spPr>
          <a:xfrm>
            <a:off x="2035576" y="3660281"/>
            <a:ext cx="4432111" cy="1609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sz="1800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ilateral cooperation</a:t>
            </a:r>
            <a:r>
              <a:rPr lang="zh-CN" altLang="en-US" sz="1800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lang="en-US" altLang="zh-CN" sz="16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actively promoting the integration of green finance into the outcomes of bilateral financial dialogues and engaging in exchanges with relevant financial regulatory bodies of other countries.</a:t>
            </a:r>
            <a:endParaRPr lang="zh-CN" sz="1600" b="1" dirty="0">
              <a:solidFill>
                <a:schemeClr val="accent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图片 4" descr="450342508093505851"/>
          <p:cNvPicPr>
            <a:picLocks noChangeAspect="1"/>
          </p:cNvPicPr>
          <p:nvPr/>
        </p:nvPicPr>
        <p:blipFill>
          <a:blip r:embed="rId10"/>
          <a:srcRect l="11912" t="27574" r="12250" b="28032"/>
          <a:stretch>
            <a:fillRect/>
          </a:stretch>
        </p:blipFill>
        <p:spPr>
          <a:xfrm>
            <a:off x="6653032" y="1964912"/>
            <a:ext cx="455930" cy="267335"/>
          </a:xfrm>
          <a:prstGeom prst="rect">
            <a:avLst/>
          </a:prstGeom>
        </p:spPr>
      </p:pic>
      <p:sp>
        <p:nvSpPr>
          <p:cNvPr id="5" name="MH_Other_5">
            <a:extLst>
              <a:ext uri="{FF2B5EF4-FFF2-40B4-BE49-F238E27FC236}">
                <a16:creationId xmlns:a16="http://schemas.microsoft.com/office/drawing/2014/main" id="{4C2CB809-E222-7206-4D48-ED988F8B1F82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086203" y="2569737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97BA6717-44D2-86F6-C02A-F5CD652FC6B4}"/>
              </a:ext>
            </a:extLst>
          </p:cNvPr>
          <p:cNvSpPr txBox="1"/>
          <p:nvPr/>
        </p:nvSpPr>
        <p:spPr>
          <a:xfrm>
            <a:off x="1980031" y="2329217"/>
            <a:ext cx="4432111" cy="1288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Overseas green financing:</a:t>
            </a: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6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eligible green industry companies are supported in utilizing overseas capital markets for financing according to their needs.</a:t>
            </a:r>
            <a:endParaRPr lang="zh-CN" sz="1600" dirty="0">
              <a:solidFill>
                <a:schemeClr val="accent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MH_Other_3">
            <a:extLst>
              <a:ext uri="{FF2B5EF4-FFF2-40B4-BE49-F238E27FC236}">
                <a16:creationId xmlns:a16="http://schemas.microsoft.com/office/drawing/2014/main" id="{6EF78796-280D-A7FF-539B-C0937086DCB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18890" y="2458247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E5EBD57-63B6-D250-157F-A00601CEC2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6698" y="3503008"/>
            <a:ext cx="838200" cy="1019175"/>
          </a:xfrm>
          <a:prstGeom prst="rect">
            <a:avLst/>
          </a:prstGeom>
        </p:spPr>
      </p:pic>
      <p:sp>
        <p:nvSpPr>
          <p:cNvPr id="12" name="MH_Other_6">
            <a:extLst>
              <a:ext uri="{FF2B5EF4-FFF2-40B4-BE49-F238E27FC236}">
                <a16:creationId xmlns:a16="http://schemas.microsoft.com/office/drawing/2014/main" id="{98C22987-F260-D589-6D94-621BE8E871D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26083" y="5160209"/>
            <a:ext cx="355591" cy="355674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7">
            <a:extLst>
              <a:ext uri="{FF2B5EF4-FFF2-40B4-BE49-F238E27FC236}">
                <a16:creationId xmlns:a16="http://schemas.microsoft.com/office/drawing/2014/main" id="{42FF4F6D-FBF0-BCD3-22D2-148FFB99BCC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20210" y="5522990"/>
            <a:ext cx="355591" cy="355674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Other_8">
            <a:extLst>
              <a:ext uri="{FF2B5EF4-FFF2-40B4-BE49-F238E27FC236}">
                <a16:creationId xmlns:a16="http://schemas.microsoft.com/office/drawing/2014/main" id="{58661F99-2198-8AF2-DA83-2945F93FBE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634223" y="5335582"/>
            <a:ext cx="355591" cy="355674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Other_9">
            <a:extLst>
              <a:ext uri="{FF2B5EF4-FFF2-40B4-BE49-F238E27FC236}">
                <a16:creationId xmlns:a16="http://schemas.microsoft.com/office/drawing/2014/main" id="{C4FC905C-814B-0B93-3A2A-6E28BE91400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03782" y="5089744"/>
            <a:ext cx="536562" cy="1017799"/>
          </a:xfrm>
          <a:custGeom>
            <a:avLst/>
            <a:gdLst>
              <a:gd name="connsiteX0" fmla="*/ 96494 w 1902905"/>
              <a:gd name="connsiteY0" fmla="*/ 0 h 3612822"/>
              <a:gd name="connsiteX1" fmla="*/ 1902905 w 1902905"/>
              <a:gd name="connsiteY1" fmla="*/ 1806411 h 3612822"/>
              <a:gd name="connsiteX2" fmla="*/ 96494 w 1902905"/>
              <a:gd name="connsiteY2" fmla="*/ 3612822 h 3612822"/>
              <a:gd name="connsiteX3" fmla="*/ 0 w 1902905"/>
              <a:gd name="connsiteY3" fmla="*/ 3516328 h 3612822"/>
              <a:gd name="connsiteX4" fmla="*/ 1709917 w 1902905"/>
              <a:gd name="connsiteY4" fmla="*/ 1806411 h 3612822"/>
              <a:gd name="connsiteX5" fmla="*/ 0 w 1902905"/>
              <a:gd name="connsiteY5" fmla="*/ 96494 h 361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05" h="3612822">
                <a:moveTo>
                  <a:pt x="96494" y="0"/>
                </a:moveTo>
                <a:lnTo>
                  <a:pt x="1902905" y="1806411"/>
                </a:lnTo>
                <a:lnTo>
                  <a:pt x="96494" y="3612822"/>
                </a:lnTo>
                <a:lnTo>
                  <a:pt x="0" y="3516328"/>
                </a:lnTo>
                <a:lnTo>
                  <a:pt x="1709917" y="1806411"/>
                </a:lnTo>
                <a:lnTo>
                  <a:pt x="0" y="9649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MH_Other_10">
            <a:extLst>
              <a:ext uri="{FF2B5EF4-FFF2-40B4-BE49-F238E27FC236}">
                <a16:creationId xmlns:a16="http://schemas.microsoft.com/office/drawing/2014/main" id="{180F1E4A-750F-D599-4231-FD23A114567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09810" y="5397384"/>
            <a:ext cx="391809" cy="649076"/>
          </a:xfrm>
          <a:custGeom>
            <a:avLst/>
            <a:gdLst>
              <a:gd name="connsiteX0" fmla="*/ 451 w 1806862"/>
              <a:gd name="connsiteY0" fmla="*/ 0 h 3612822"/>
              <a:gd name="connsiteX1" fmla="*/ 1806862 w 1806862"/>
              <a:gd name="connsiteY1" fmla="*/ 1806411 h 3612822"/>
              <a:gd name="connsiteX2" fmla="*/ 451 w 1806862"/>
              <a:gd name="connsiteY2" fmla="*/ 3612822 h 3612822"/>
              <a:gd name="connsiteX3" fmla="*/ 0 w 1806862"/>
              <a:gd name="connsiteY3" fmla="*/ 3612371 h 3612822"/>
              <a:gd name="connsiteX4" fmla="*/ 0 w 1806862"/>
              <a:gd name="connsiteY4" fmla="*/ 451 h 361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lIns="0" tIns="0" rIns="14400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600" b="1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92D7A90C-D04F-3951-D984-E4B31E88BF6D}"/>
              </a:ext>
            </a:extLst>
          </p:cNvPr>
          <p:cNvSpPr txBox="1"/>
          <p:nvPr/>
        </p:nvSpPr>
        <p:spPr>
          <a:xfrm>
            <a:off x="2007610" y="5312073"/>
            <a:ext cx="4460077" cy="1288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 cooperation</a:t>
            </a:r>
            <a:r>
              <a:rPr lang="zh-CN" altLang="en-US" sz="1800" b="1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lang="en-US" altLang="zh-CN" sz="16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actively participating in the sustainable finance initiatives of the IOSCO, promoting the formulation and improvement of relevant international standards.</a:t>
            </a:r>
            <a:endParaRPr lang="zh-CN" sz="1600" b="1" dirty="0">
              <a:solidFill>
                <a:schemeClr val="accent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箭头: 右 30">
            <a:extLst>
              <a:ext uri="{FF2B5EF4-FFF2-40B4-BE49-F238E27FC236}">
                <a16:creationId xmlns:a16="http://schemas.microsoft.com/office/drawing/2014/main" id="{F59A2A48-7CF2-289F-1FD5-02CCBB90812C}"/>
              </a:ext>
            </a:extLst>
          </p:cNvPr>
          <p:cNvSpPr/>
          <p:nvPr/>
        </p:nvSpPr>
        <p:spPr>
          <a:xfrm>
            <a:off x="6414337" y="2685176"/>
            <a:ext cx="891143" cy="15164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">
            <a:extLst>
              <a:ext uri="{FF2B5EF4-FFF2-40B4-BE49-F238E27FC236}">
                <a16:creationId xmlns:a16="http://schemas.microsoft.com/office/drawing/2014/main" id="{D0D160B5-8A2F-9EB0-843F-B76F5BDC4C5E}"/>
              </a:ext>
            </a:extLst>
          </p:cNvPr>
          <p:cNvSpPr/>
          <p:nvPr/>
        </p:nvSpPr>
        <p:spPr>
          <a:xfrm>
            <a:off x="7137682" y="2140902"/>
            <a:ext cx="4343118" cy="3681730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20">
            <a:extLst>
              <a:ext uri="{FF2B5EF4-FFF2-40B4-BE49-F238E27FC236}">
                <a16:creationId xmlns:a16="http://schemas.microsoft.com/office/drawing/2014/main" id="{98A86E1F-9345-02E6-CCB6-3A47B85893F7}"/>
              </a:ext>
            </a:extLst>
          </p:cNvPr>
          <p:cNvSpPr txBox="1"/>
          <p:nvPr/>
        </p:nvSpPr>
        <p:spPr>
          <a:xfrm>
            <a:off x="7360128" y="2306554"/>
            <a:ext cx="3947952" cy="2360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kern="100" dirty="0">
                <a:solidFill>
                  <a:srgbClr val="AD24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2022, a total of 12 enterprises specializing in new energy, energy-saving and environmental protection have been approved by the CSRC for overseas listing, raising funds of more than 50 billion RMB yuan. </a:t>
            </a:r>
            <a:endParaRPr lang="zh-CN" altLang="en-US" sz="2000" dirty="0">
              <a:solidFill>
                <a:srgbClr val="AD240D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902960" y="316215"/>
            <a:ext cx="2220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en-US" altLang="zh-CN" sz="3200" b="1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Next Step</a:t>
            </a:r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93763" y="376238"/>
            <a:ext cx="5453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670994" cy="85588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12470" y="3052445"/>
            <a:ext cx="3315970" cy="796925"/>
            <a:chOff x="1551" y="3286"/>
            <a:chExt cx="5222" cy="1255"/>
          </a:xfrm>
        </p:grpSpPr>
        <p:sp>
          <p:nvSpPr>
            <p:cNvPr id="91" name="Oval 10"/>
            <p:cNvSpPr/>
            <p:nvPr/>
          </p:nvSpPr>
          <p:spPr>
            <a:xfrm>
              <a:off x="1551" y="3286"/>
              <a:ext cx="1255" cy="1255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3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050" y="3682"/>
              <a:ext cx="372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Positive Results</a:t>
              </a:r>
              <a:endParaRPr lang="zh-CN" altLang="en-US" sz="20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27050" y="1706880"/>
            <a:ext cx="7752517" cy="4376783"/>
            <a:chOff x="6577" y="2768"/>
            <a:chExt cx="10331" cy="3172"/>
          </a:xfrm>
        </p:grpSpPr>
        <p:sp>
          <p:nvSpPr>
            <p:cNvPr id="32" name="Line 40"/>
            <p:cNvSpPr>
              <a:spLocks noChangeShapeType="1"/>
            </p:cNvSpPr>
            <p:nvPr/>
          </p:nvSpPr>
          <p:spPr bwMode="auto">
            <a:xfrm rot="19980000" flipV="1">
              <a:off x="6620" y="3422"/>
              <a:ext cx="2242" cy="31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40"/>
            <p:cNvSpPr>
              <a:spLocks noChangeShapeType="1"/>
            </p:cNvSpPr>
            <p:nvPr/>
          </p:nvSpPr>
          <p:spPr bwMode="auto">
            <a:xfrm rot="1680000">
              <a:off x="6577" y="4601"/>
              <a:ext cx="2356" cy="118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852" y="2768"/>
              <a:ext cx="8030" cy="1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On market Structure: </a:t>
              </a:r>
              <a:r>
                <a:rPr lang="en-US" altLang="zh-CN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listed companies in green and low-carbon sectors have witnessed rapid growth, and</a:t>
              </a:r>
              <a:r>
                <a:rPr lang="en-US" altLang="zh-CN" sz="1600" b="1" dirty="0">
                  <a:solidFill>
                    <a:schemeClr val="accent4"/>
                  </a:solidFill>
                  <a:latin typeface="方正书宋_GBK" panose="02000000000000000000" charset="-122"/>
                  <a:ea typeface="方正书宋_GBK" panose="02000000000000000000" charset="-122"/>
                </a:rPr>
                <a:t> the transition from traditional fossil energy to new energy has achieved substantial progress.</a:t>
              </a:r>
              <a:endParaRPr lang="zh-CN" altLang="en-US" sz="1600" b="1" dirty="0">
                <a:solidFill>
                  <a:schemeClr val="accent4"/>
                </a:solidFill>
                <a:latin typeface="方正书宋_GBK" panose="02000000000000000000" charset="-122"/>
                <a:ea typeface="方正书宋_GBK" panose="02000000000000000000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852" y="4934"/>
              <a:ext cx="8030" cy="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On market performance: </a:t>
              </a:r>
              <a:r>
                <a:rPr lang="en-US" altLang="zh-CN" b="1" dirty="0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Green and low-carbon companies, on the whole, exhibit relatively high price-to-earnings (PE) ratios and offer attractive investment returns.</a:t>
              </a:r>
              <a:endParaRPr lang="zh-CN" altLang="en-US" b="1" dirty="0">
                <a:latin typeface="Times New Roman" panose="02020603050405020304" pitchFamily="18" charset="0"/>
                <a:ea typeface="方正书宋_GBK" panose="02000000000000000000" charset="-122"/>
                <a:cs typeface="Times New Roman" panose="02020603050405020304" pitchFamily="18" charset="0"/>
              </a:endParaRPr>
            </a:p>
          </p:txBody>
        </p:sp>
        <p:sp>
          <p:nvSpPr>
            <p:cNvPr id="3" name="Line 40"/>
            <p:cNvSpPr>
              <a:spLocks noChangeShapeType="1"/>
            </p:cNvSpPr>
            <p:nvPr/>
          </p:nvSpPr>
          <p:spPr bwMode="auto">
            <a:xfrm>
              <a:off x="6787" y="4042"/>
              <a:ext cx="2065" cy="5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878" y="3773"/>
              <a:ext cx="8030" cy="1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Tx/>
                <a:buSzTx/>
                <a:buFontTx/>
              </a:pPr>
              <a:r>
                <a:rPr lang="en-US" altLang="zh-CN" b="1" dirty="0">
                  <a:solidFill>
                    <a:srgbClr val="FF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On the operation of the listed companies: </a:t>
              </a:r>
              <a:r>
                <a:rPr lang="en-US" altLang="zh-CN" b="1" dirty="0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listed companies have generally increased their investment in green transition, and green and low-carbon companies have demonstrated good growth potential.</a:t>
              </a:r>
              <a:endParaRPr lang="zh-CN" altLang="en-US" b="1" dirty="0">
                <a:latin typeface="Times New Roman" panose="02020603050405020304" pitchFamily="18" charset="0"/>
                <a:ea typeface="方正书宋_GBK" panose="02000000000000000000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Group 78"/>
          <p:cNvGrpSpPr>
            <a:grpSpLocks noChangeAspect="1"/>
          </p:cNvGrpSpPr>
          <p:nvPr/>
        </p:nvGrpSpPr>
        <p:grpSpPr bwMode="auto">
          <a:xfrm>
            <a:off x="877570" y="3201035"/>
            <a:ext cx="523875" cy="459105"/>
            <a:chOff x="3233" y="2705"/>
            <a:chExt cx="1284" cy="1124"/>
          </a:xfrm>
          <a:solidFill>
            <a:schemeClr val="bg1"/>
          </a:solidFill>
        </p:grpSpPr>
        <p:sp>
          <p:nvSpPr>
            <p:cNvPr id="41" name="Freeform 82"/>
            <p:cNvSpPr>
              <a:spLocks noEditPoints="1"/>
            </p:cNvSpPr>
            <p:nvPr/>
          </p:nvSpPr>
          <p:spPr bwMode="auto">
            <a:xfrm>
              <a:off x="3247" y="2796"/>
              <a:ext cx="964" cy="957"/>
            </a:xfrm>
            <a:custGeom>
              <a:avLst/>
              <a:gdLst>
                <a:gd name="T0" fmla="*/ 248 w 406"/>
                <a:gd name="T1" fmla="*/ 20 h 403"/>
                <a:gd name="T2" fmla="*/ 199 w 406"/>
                <a:gd name="T3" fmla="*/ 3 h 403"/>
                <a:gd name="T4" fmla="*/ 130 w 406"/>
                <a:gd name="T5" fmla="*/ 33 h 403"/>
                <a:gd name="T6" fmla="*/ 109 w 406"/>
                <a:gd name="T7" fmla="*/ 45 h 403"/>
                <a:gd name="T8" fmla="*/ 110 w 406"/>
                <a:gd name="T9" fmla="*/ 46 h 403"/>
                <a:gd name="T10" fmla="*/ 120 w 406"/>
                <a:gd name="T11" fmla="*/ 28 h 403"/>
                <a:gd name="T12" fmla="*/ 84 w 406"/>
                <a:gd name="T13" fmla="*/ 50 h 403"/>
                <a:gd name="T14" fmla="*/ 31 w 406"/>
                <a:gd name="T15" fmla="*/ 258 h 403"/>
                <a:gd name="T16" fmla="*/ 28 w 406"/>
                <a:gd name="T17" fmla="*/ 220 h 403"/>
                <a:gd name="T18" fmla="*/ 58 w 406"/>
                <a:gd name="T19" fmla="*/ 238 h 403"/>
                <a:gd name="T20" fmla="*/ 99 w 406"/>
                <a:gd name="T21" fmla="*/ 228 h 403"/>
                <a:gd name="T22" fmla="*/ 127 w 406"/>
                <a:gd name="T23" fmla="*/ 284 h 403"/>
                <a:gd name="T24" fmla="*/ 141 w 406"/>
                <a:gd name="T25" fmla="*/ 276 h 403"/>
                <a:gd name="T26" fmla="*/ 142 w 406"/>
                <a:gd name="T27" fmla="*/ 233 h 403"/>
                <a:gd name="T28" fmla="*/ 186 w 406"/>
                <a:gd name="T29" fmla="*/ 210 h 403"/>
                <a:gd name="T30" fmla="*/ 191 w 406"/>
                <a:gd name="T31" fmla="*/ 171 h 403"/>
                <a:gd name="T32" fmla="*/ 248 w 406"/>
                <a:gd name="T33" fmla="*/ 127 h 403"/>
                <a:gd name="T34" fmla="*/ 263 w 406"/>
                <a:gd name="T35" fmla="*/ 120 h 403"/>
                <a:gd name="T36" fmla="*/ 286 w 406"/>
                <a:gd name="T37" fmla="*/ 90 h 403"/>
                <a:gd name="T38" fmla="*/ 317 w 406"/>
                <a:gd name="T39" fmla="*/ 101 h 403"/>
                <a:gd name="T40" fmla="*/ 350 w 406"/>
                <a:gd name="T41" fmla="*/ 56 h 403"/>
                <a:gd name="T42" fmla="*/ 349 w 406"/>
                <a:gd name="T43" fmla="*/ 46 h 403"/>
                <a:gd name="T44" fmla="*/ 368 w 406"/>
                <a:gd name="T45" fmla="*/ 71 h 403"/>
                <a:gd name="T46" fmla="*/ 389 w 406"/>
                <a:gd name="T47" fmla="*/ 98 h 403"/>
                <a:gd name="T48" fmla="*/ 395 w 406"/>
                <a:gd name="T49" fmla="*/ 97 h 403"/>
                <a:gd name="T50" fmla="*/ 245 w 406"/>
                <a:gd name="T51" fmla="*/ 173 h 403"/>
                <a:gd name="T52" fmla="*/ 231 w 406"/>
                <a:gd name="T53" fmla="*/ 187 h 403"/>
                <a:gd name="T54" fmla="*/ 254 w 406"/>
                <a:gd name="T55" fmla="*/ 176 h 403"/>
                <a:gd name="T56" fmla="*/ 270 w 406"/>
                <a:gd name="T57" fmla="*/ 151 h 403"/>
                <a:gd name="T58" fmla="*/ 251 w 406"/>
                <a:gd name="T59" fmla="*/ 160 h 403"/>
                <a:gd name="T60" fmla="*/ 185 w 406"/>
                <a:gd name="T61" fmla="*/ 221 h 403"/>
                <a:gd name="T62" fmla="*/ 194 w 406"/>
                <a:gd name="T63" fmla="*/ 238 h 403"/>
                <a:gd name="T64" fmla="*/ 196 w 406"/>
                <a:gd name="T65" fmla="*/ 247 h 403"/>
                <a:gd name="T66" fmla="*/ 193 w 406"/>
                <a:gd name="T67" fmla="*/ 256 h 403"/>
                <a:gd name="T68" fmla="*/ 181 w 406"/>
                <a:gd name="T69" fmla="*/ 282 h 403"/>
                <a:gd name="T70" fmla="*/ 167 w 406"/>
                <a:gd name="T71" fmla="*/ 282 h 403"/>
                <a:gd name="T72" fmla="*/ 185 w 406"/>
                <a:gd name="T73" fmla="*/ 284 h 403"/>
                <a:gd name="T74" fmla="*/ 180 w 406"/>
                <a:gd name="T75" fmla="*/ 309 h 403"/>
                <a:gd name="T76" fmla="*/ 206 w 406"/>
                <a:gd name="T77" fmla="*/ 269 h 403"/>
                <a:gd name="T78" fmla="*/ 206 w 406"/>
                <a:gd name="T79" fmla="*/ 282 h 403"/>
                <a:gd name="T80" fmla="*/ 189 w 406"/>
                <a:gd name="T81" fmla="*/ 298 h 403"/>
                <a:gd name="T82" fmla="*/ 198 w 406"/>
                <a:gd name="T83" fmla="*/ 300 h 403"/>
                <a:gd name="T84" fmla="*/ 211 w 406"/>
                <a:gd name="T85" fmla="*/ 309 h 403"/>
                <a:gd name="T86" fmla="*/ 187 w 406"/>
                <a:gd name="T87" fmla="*/ 307 h 403"/>
                <a:gd name="T88" fmla="*/ 272 w 406"/>
                <a:gd name="T89" fmla="*/ 310 h 403"/>
                <a:gd name="T90" fmla="*/ 236 w 406"/>
                <a:gd name="T91" fmla="*/ 297 h 403"/>
                <a:gd name="T92" fmla="*/ 249 w 406"/>
                <a:gd name="T93" fmla="*/ 309 h 403"/>
                <a:gd name="T94" fmla="*/ 286 w 406"/>
                <a:gd name="T95" fmla="*/ 293 h 403"/>
                <a:gd name="T96" fmla="*/ 287 w 406"/>
                <a:gd name="T97" fmla="*/ 295 h 403"/>
                <a:gd name="T98" fmla="*/ 267 w 406"/>
                <a:gd name="T99" fmla="*/ 346 h 403"/>
                <a:gd name="T100" fmla="*/ 239 w 406"/>
                <a:gd name="T101" fmla="*/ 325 h 403"/>
                <a:gd name="T102" fmla="*/ 200 w 406"/>
                <a:gd name="T103" fmla="*/ 344 h 403"/>
                <a:gd name="T104" fmla="*/ 195 w 406"/>
                <a:gd name="T105" fmla="*/ 374 h 403"/>
                <a:gd name="T106" fmla="*/ 241 w 406"/>
                <a:gd name="T107" fmla="*/ 382 h 403"/>
                <a:gd name="T108" fmla="*/ 271 w 406"/>
                <a:gd name="T109" fmla="*/ 389 h 403"/>
                <a:gd name="T110" fmla="*/ 274 w 406"/>
                <a:gd name="T111" fmla="*/ 391 h 403"/>
                <a:gd name="T112" fmla="*/ 303 w 406"/>
                <a:gd name="T113" fmla="*/ 314 h 403"/>
                <a:gd name="T114" fmla="*/ 312 w 406"/>
                <a:gd name="T115" fmla="*/ 31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03">
                  <a:moveTo>
                    <a:pt x="338" y="53"/>
                  </a:moveTo>
                  <a:cubicBezTo>
                    <a:pt x="331" y="46"/>
                    <a:pt x="331" y="46"/>
                    <a:pt x="331" y="46"/>
                  </a:cubicBezTo>
                  <a:cubicBezTo>
                    <a:pt x="311" y="39"/>
                    <a:pt x="311" y="39"/>
                    <a:pt x="311" y="39"/>
                  </a:cubicBezTo>
                  <a:cubicBezTo>
                    <a:pt x="310" y="44"/>
                    <a:pt x="310" y="44"/>
                    <a:pt x="310" y="44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296" y="36"/>
                    <a:pt x="296" y="36"/>
                    <a:pt x="296" y="36"/>
                  </a:cubicBezTo>
                  <a:cubicBezTo>
                    <a:pt x="296" y="36"/>
                    <a:pt x="288" y="37"/>
                    <a:pt x="289" y="38"/>
                  </a:cubicBezTo>
                  <a:cubicBezTo>
                    <a:pt x="289" y="39"/>
                    <a:pt x="277" y="30"/>
                    <a:pt x="277" y="30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59" y="25"/>
                    <a:pt x="259" y="25"/>
                    <a:pt x="259" y="25"/>
                  </a:cubicBezTo>
                  <a:cubicBezTo>
                    <a:pt x="255" y="26"/>
                    <a:pt x="255" y="26"/>
                    <a:pt x="255" y="26"/>
                  </a:cubicBezTo>
                  <a:cubicBezTo>
                    <a:pt x="248" y="20"/>
                    <a:pt x="248" y="20"/>
                    <a:pt x="248" y="20"/>
                  </a:cubicBezTo>
                  <a:cubicBezTo>
                    <a:pt x="241" y="26"/>
                    <a:pt x="241" y="26"/>
                    <a:pt x="241" y="26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31" y="26"/>
                    <a:pt x="231" y="26"/>
                    <a:pt x="231" y="26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21" y="20"/>
                    <a:pt x="221" y="20"/>
                    <a:pt x="221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9" y="3"/>
                    <a:pt x="199" y="3"/>
                    <a:pt x="199" y="3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2" y="7"/>
                    <a:pt x="182" y="7"/>
                    <a:pt x="182" y="7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7"/>
                    <a:pt x="164" y="12"/>
                    <a:pt x="164" y="12"/>
                  </a:cubicBezTo>
                  <a:cubicBezTo>
                    <a:pt x="163" y="13"/>
                    <a:pt x="155" y="15"/>
                    <a:pt x="154" y="15"/>
                  </a:cubicBezTo>
                  <a:cubicBezTo>
                    <a:pt x="154" y="16"/>
                    <a:pt x="148" y="22"/>
                    <a:pt x="146" y="23"/>
                  </a:cubicBezTo>
                  <a:cubicBezTo>
                    <a:pt x="144" y="24"/>
                    <a:pt x="136" y="26"/>
                    <a:pt x="135" y="27"/>
                  </a:cubicBezTo>
                  <a:cubicBezTo>
                    <a:pt x="134" y="28"/>
                    <a:pt x="131" y="32"/>
                    <a:pt x="130" y="33"/>
                  </a:cubicBezTo>
                  <a:cubicBezTo>
                    <a:pt x="130" y="34"/>
                    <a:pt x="128" y="38"/>
                    <a:pt x="128" y="39"/>
                  </a:cubicBezTo>
                  <a:cubicBezTo>
                    <a:pt x="127" y="40"/>
                    <a:pt x="122" y="44"/>
                    <a:pt x="123" y="41"/>
                  </a:cubicBezTo>
                  <a:cubicBezTo>
                    <a:pt x="124" y="39"/>
                    <a:pt x="127" y="35"/>
                    <a:pt x="127" y="34"/>
                  </a:cubicBezTo>
                  <a:cubicBezTo>
                    <a:pt x="128" y="33"/>
                    <a:pt x="129" y="31"/>
                    <a:pt x="129" y="30"/>
                  </a:cubicBezTo>
                  <a:cubicBezTo>
                    <a:pt x="129" y="28"/>
                    <a:pt x="129" y="26"/>
                    <a:pt x="129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5" y="26"/>
                    <a:pt x="122" y="29"/>
                  </a:cubicBezTo>
                  <a:cubicBezTo>
                    <a:pt x="120" y="32"/>
                    <a:pt x="116" y="35"/>
                    <a:pt x="116" y="36"/>
                  </a:cubicBezTo>
                  <a:cubicBezTo>
                    <a:pt x="115" y="36"/>
                    <a:pt x="114" y="38"/>
                    <a:pt x="112" y="40"/>
                  </a:cubicBezTo>
                  <a:cubicBezTo>
                    <a:pt x="109" y="41"/>
                    <a:pt x="107" y="43"/>
                    <a:pt x="107" y="43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6"/>
                    <a:pt x="112" y="47"/>
                    <a:pt x="112" y="48"/>
                  </a:cubicBezTo>
                  <a:cubicBezTo>
                    <a:pt x="113" y="50"/>
                    <a:pt x="115" y="51"/>
                    <a:pt x="115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08" y="55"/>
                    <a:pt x="107" y="56"/>
                  </a:cubicBezTo>
                  <a:cubicBezTo>
                    <a:pt x="107" y="57"/>
                    <a:pt x="106" y="60"/>
                    <a:pt x="106" y="60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5"/>
                    <a:pt x="105" y="54"/>
                  </a:cubicBezTo>
                  <a:cubicBezTo>
                    <a:pt x="106" y="52"/>
                    <a:pt x="104" y="53"/>
                    <a:pt x="106" y="51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09" y="48"/>
                    <a:pt x="111" y="46"/>
                    <a:pt x="110" y="46"/>
                  </a:cubicBezTo>
                  <a:cubicBezTo>
                    <a:pt x="109" y="46"/>
                    <a:pt x="105" y="46"/>
                    <a:pt x="105" y="46"/>
                  </a:cubicBezTo>
                  <a:cubicBezTo>
                    <a:pt x="105" y="46"/>
                    <a:pt x="104" y="49"/>
                    <a:pt x="103" y="50"/>
                  </a:cubicBezTo>
                  <a:cubicBezTo>
                    <a:pt x="102" y="51"/>
                    <a:pt x="99" y="55"/>
                    <a:pt x="99" y="55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55"/>
                    <a:pt x="95" y="55"/>
                    <a:pt x="95" y="53"/>
                  </a:cubicBezTo>
                  <a:cubicBezTo>
                    <a:pt x="96" y="52"/>
                    <a:pt x="99" y="50"/>
                    <a:pt x="100" y="49"/>
                  </a:cubicBezTo>
                  <a:cubicBezTo>
                    <a:pt x="101" y="47"/>
                    <a:pt x="100" y="49"/>
                    <a:pt x="101" y="47"/>
                  </a:cubicBezTo>
                  <a:cubicBezTo>
                    <a:pt x="101" y="46"/>
                    <a:pt x="102" y="43"/>
                    <a:pt x="104" y="42"/>
                  </a:cubicBezTo>
                  <a:cubicBezTo>
                    <a:pt x="105" y="42"/>
                    <a:pt x="108" y="39"/>
                    <a:pt x="108" y="39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20" y="28"/>
                    <a:pt x="120" y="28"/>
                    <a:pt x="120" y="28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18" y="27"/>
                    <a:pt x="117" y="28"/>
                  </a:cubicBezTo>
                  <a:cubicBezTo>
                    <a:pt x="116" y="28"/>
                    <a:pt x="110" y="33"/>
                    <a:pt x="110" y="33"/>
                  </a:cubicBezTo>
                  <a:cubicBezTo>
                    <a:pt x="110" y="33"/>
                    <a:pt x="106" y="35"/>
                    <a:pt x="106" y="36"/>
                  </a:cubicBezTo>
                  <a:cubicBezTo>
                    <a:pt x="105" y="36"/>
                    <a:pt x="102" y="40"/>
                    <a:pt x="102" y="40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31" y="103"/>
                    <a:pt x="20" y="15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9" y="170"/>
                    <a:pt x="0" y="270"/>
                    <a:pt x="78" y="344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35" y="265"/>
                    <a:pt x="35" y="265"/>
                    <a:pt x="35" y="265"/>
                  </a:cubicBezTo>
                  <a:cubicBezTo>
                    <a:pt x="31" y="268"/>
                    <a:pt x="31" y="268"/>
                    <a:pt x="31" y="26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31" y="258"/>
                    <a:pt x="31" y="258"/>
                    <a:pt x="31" y="258"/>
                  </a:cubicBezTo>
                  <a:cubicBezTo>
                    <a:pt x="32" y="252"/>
                    <a:pt x="32" y="252"/>
                    <a:pt x="32" y="252"/>
                  </a:cubicBezTo>
                  <a:cubicBezTo>
                    <a:pt x="35" y="249"/>
                    <a:pt x="35" y="249"/>
                    <a:pt x="35" y="249"/>
                  </a:cubicBezTo>
                  <a:cubicBezTo>
                    <a:pt x="36" y="242"/>
                    <a:pt x="36" y="242"/>
                    <a:pt x="36" y="242"/>
                  </a:cubicBezTo>
                  <a:cubicBezTo>
                    <a:pt x="38" y="236"/>
                    <a:pt x="38" y="236"/>
                    <a:pt x="38" y="236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28" y="232"/>
                    <a:pt x="28" y="232"/>
                    <a:pt x="28" y="232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3" y="221"/>
                    <a:pt x="23" y="221"/>
                    <a:pt x="23" y="22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1" y="219"/>
                    <a:pt x="31" y="219"/>
                    <a:pt x="31" y="219"/>
                  </a:cubicBezTo>
                  <a:cubicBezTo>
                    <a:pt x="32" y="222"/>
                    <a:pt x="32" y="222"/>
                    <a:pt x="32" y="222"/>
                  </a:cubicBezTo>
                  <a:cubicBezTo>
                    <a:pt x="35" y="225"/>
                    <a:pt x="35" y="225"/>
                    <a:pt x="35" y="225"/>
                  </a:cubicBezTo>
                  <a:cubicBezTo>
                    <a:pt x="37" y="228"/>
                    <a:pt x="37" y="228"/>
                    <a:pt x="37" y="228"/>
                  </a:cubicBezTo>
                  <a:cubicBezTo>
                    <a:pt x="44" y="223"/>
                    <a:pt x="44" y="223"/>
                    <a:pt x="44" y="223"/>
                  </a:cubicBezTo>
                  <a:cubicBezTo>
                    <a:pt x="50" y="227"/>
                    <a:pt x="50" y="227"/>
                    <a:pt x="50" y="227"/>
                  </a:cubicBezTo>
                  <a:cubicBezTo>
                    <a:pt x="52" y="227"/>
                    <a:pt x="52" y="227"/>
                    <a:pt x="52" y="227"/>
                  </a:cubicBezTo>
                  <a:cubicBezTo>
                    <a:pt x="53" y="232"/>
                    <a:pt x="53" y="232"/>
                    <a:pt x="53" y="232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5" y="237"/>
                    <a:pt x="55" y="237"/>
                    <a:pt x="55" y="237"/>
                  </a:cubicBezTo>
                  <a:cubicBezTo>
                    <a:pt x="55" y="237"/>
                    <a:pt x="58" y="232"/>
                    <a:pt x="58" y="232"/>
                  </a:cubicBezTo>
                  <a:cubicBezTo>
                    <a:pt x="58" y="233"/>
                    <a:pt x="58" y="237"/>
                    <a:pt x="58" y="238"/>
                  </a:cubicBezTo>
                  <a:cubicBezTo>
                    <a:pt x="58" y="239"/>
                    <a:pt x="60" y="246"/>
                    <a:pt x="60" y="246"/>
                  </a:cubicBezTo>
                  <a:cubicBezTo>
                    <a:pt x="73" y="267"/>
                    <a:pt x="73" y="267"/>
                    <a:pt x="73" y="267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0" y="269"/>
                    <a:pt x="80" y="269"/>
                    <a:pt x="80" y="269"/>
                  </a:cubicBezTo>
                  <a:cubicBezTo>
                    <a:pt x="78" y="267"/>
                    <a:pt x="78" y="267"/>
                    <a:pt x="78" y="267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77" y="252"/>
                    <a:pt x="77" y="252"/>
                    <a:pt x="77" y="252"/>
                  </a:cubicBezTo>
                  <a:cubicBezTo>
                    <a:pt x="84" y="243"/>
                    <a:pt x="84" y="243"/>
                    <a:pt x="84" y="243"/>
                  </a:cubicBezTo>
                  <a:cubicBezTo>
                    <a:pt x="91" y="235"/>
                    <a:pt x="91" y="235"/>
                    <a:pt x="91" y="235"/>
                  </a:cubicBezTo>
                  <a:cubicBezTo>
                    <a:pt x="92" y="231"/>
                    <a:pt x="92" y="231"/>
                    <a:pt x="92" y="231"/>
                  </a:cubicBezTo>
                  <a:cubicBezTo>
                    <a:pt x="95" y="231"/>
                    <a:pt x="95" y="231"/>
                    <a:pt x="95" y="231"/>
                  </a:cubicBezTo>
                  <a:cubicBezTo>
                    <a:pt x="99" y="228"/>
                    <a:pt x="99" y="228"/>
                    <a:pt x="99" y="228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4" y="231"/>
                    <a:pt x="108" y="241"/>
                    <a:pt x="110" y="242"/>
                  </a:cubicBezTo>
                  <a:cubicBezTo>
                    <a:pt x="112" y="244"/>
                    <a:pt x="111" y="247"/>
                    <a:pt x="112" y="248"/>
                  </a:cubicBezTo>
                  <a:cubicBezTo>
                    <a:pt x="113" y="248"/>
                    <a:pt x="118" y="244"/>
                    <a:pt x="119" y="244"/>
                  </a:cubicBezTo>
                  <a:cubicBezTo>
                    <a:pt x="120" y="245"/>
                    <a:pt x="122" y="252"/>
                    <a:pt x="122" y="252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32" y="278"/>
                    <a:pt x="132" y="278"/>
                    <a:pt x="132" y="278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26" y="276"/>
                    <a:pt x="126" y="276"/>
                    <a:pt x="126" y="276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1" y="276"/>
                    <a:pt x="121" y="276"/>
                    <a:pt x="121" y="276"/>
                  </a:cubicBezTo>
                  <a:cubicBezTo>
                    <a:pt x="127" y="284"/>
                    <a:pt x="127" y="284"/>
                    <a:pt x="127" y="284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142" y="299"/>
                    <a:pt x="142" y="299"/>
                    <a:pt x="142" y="299"/>
                  </a:cubicBezTo>
                  <a:cubicBezTo>
                    <a:pt x="153" y="304"/>
                    <a:pt x="153" y="304"/>
                    <a:pt x="153" y="304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138" y="282"/>
                    <a:pt x="138" y="282"/>
                    <a:pt x="138" y="282"/>
                  </a:cubicBezTo>
                  <a:cubicBezTo>
                    <a:pt x="143" y="287"/>
                    <a:pt x="143" y="287"/>
                    <a:pt x="143" y="287"/>
                  </a:cubicBezTo>
                  <a:cubicBezTo>
                    <a:pt x="147" y="288"/>
                    <a:pt x="147" y="288"/>
                    <a:pt x="147" y="288"/>
                  </a:cubicBezTo>
                  <a:cubicBezTo>
                    <a:pt x="143" y="282"/>
                    <a:pt x="143" y="282"/>
                    <a:pt x="143" y="282"/>
                  </a:cubicBezTo>
                  <a:cubicBezTo>
                    <a:pt x="141" y="276"/>
                    <a:pt x="141" y="276"/>
                    <a:pt x="141" y="276"/>
                  </a:cubicBezTo>
                  <a:cubicBezTo>
                    <a:pt x="135" y="271"/>
                    <a:pt x="135" y="271"/>
                    <a:pt x="135" y="271"/>
                  </a:cubicBezTo>
                  <a:cubicBezTo>
                    <a:pt x="130" y="268"/>
                    <a:pt x="130" y="268"/>
                    <a:pt x="130" y="268"/>
                  </a:cubicBezTo>
                  <a:cubicBezTo>
                    <a:pt x="130" y="268"/>
                    <a:pt x="127" y="265"/>
                    <a:pt x="127" y="264"/>
                  </a:cubicBezTo>
                  <a:cubicBezTo>
                    <a:pt x="127" y="262"/>
                    <a:pt x="129" y="256"/>
                    <a:pt x="129" y="256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35" y="258"/>
                    <a:pt x="135" y="258"/>
                    <a:pt x="135" y="258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148" y="255"/>
                    <a:pt x="148" y="255"/>
                    <a:pt x="148" y="255"/>
                  </a:cubicBezTo>
                  <a:cubicBezTo>
                    <a:pt x="150" y="250"/>
                    <a:pt x="150" y="250"/>
                    <a:pt x="150" y="250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52" y="244"/>
                    <a:pt x="149" y="241"/>
                    <a:pt x="148" y="240"/>
                  </a:cubicBezTo>
                  <a:cubicBezTo>
                    <a:pt x="147" y="239"/>
                    <a:pt x="142" y="233"/>
                    <a:pt x="142" y="233"/>
                  </a:cubicBezTo>
                  <a:cubicBezTo>
                    <a:pt x="148" y="230"/>
                    <a:pt x="148" y="230"/>
                    <a:pt x="148" y="230"/>
                  </a:cubicBezTo>
                  <a:cubicBezTo>
                    <a:pt x="152" y="229"/>
                    <a:pt x="152" y="229"/>
                    <a:pt x="152" y="229"/>
                  </a:cubicBezTo>
                  <a:cubicBezTo>
                    <a:pt x="154" y="231"/>
                    <a:pt x="154" y="231"/>
                    <a:pt x="154" y="231"/>
                  </a:cubicBezTo>
                  <a:cubicBezTo>
                    <a:pt x="155" y="235"/>
                    <a:pt x="155" y="235"/>
                    <a:pt x="155" y="235"/>
                  </a:cubicBezTo>
                  <a:cubicBezTo>
                    <a:pt x="161" y="230"/>
                    <a:pt x="161" y="230"/>
                    <a:pt x="161" y="230"/>
                  </a:cubicBezTo>
                  <a:cubicBezTo>
                    <a:pt x="164" y="226"/>
                    <a:pt x="164" y="226"/>
                    <a:pt x="164" y="226"/>
                  </a:cubicBezTo>
                  <a:cubicBezTo>
                    <a:pt x="167" y="224"/>
                    <a:pt x="167" y="224"/>
                    <a:pt x="167" y="224"/>
                  </a:cubicBezTo>
                  <a:cubicBezTo>
                    <a:pt x="170" y="224"/>
                    <a:pt x="170" y="224"/>
                    <a:pt x="170" y="224"/>
                  </a:cubicBezTo>
                  <a:cubicBezTo>
                    <a:pt x="178" y="219"/>
                    <a:pt x="178" y="219"/>
                    <a:pt x="178" y="219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82" y="213"/>
                    <a:pt x="182" y="213"/>
                    <a:pt x="182" y="213"/>
                  </a:cubicBezTo>
                  <a:cubicBezTo>
                    <a:pt x="186" y="210"/>
                    <a:pt x="186" y="210"/>
                    <a:pt x="186" y="210"/>
                  </a:cubicBezTo>
                  <a:cubicBezTo>
                    <a:pt x="186" y="210"/>
                    <a:pt x="188" y="208"/>
                    <a:pt x="188" y="205"/>
                  </a:cubicBezTo>
                  <a:cubicBezTo>
                    <a:pt x="188" y="202"/>
                    <a:pt x="187" y="199"/>
                    <a:pt x="187" y="199"/>
                  </a:cubicBezTo>
                  <a:cubicBezTo>
                    <a:pt x="187" y="199"/>
                    <a:pt x="188" y="195"/>
                    <a:pt x="189" y="194"/>
                  </a:cubicBezTo>
                  <a:cubicBezTo>
                    <a:pt x="190" y="193"/>
                    <a:pt x="190" y="190"/>
                    <a:pt x="190" y="190"/>
                  </a:cubicBezTo>
                  <a:cubicBezTo>
                    <a:pt x="190" y="189"/>
                    <a:pt x="186" y="185"/>
                    <a:pt x="186" y="185"/>
                  </a:cubicBezTo>
                  <a:cubicBezTo>
                    <a:pt x="186" y="181"/>
                    <a:pt x="186" y="181"/>
                    <a:pt x="186" y="181"/>
                  </a:cubicBezTo>
                  <a:cubicBezTo>
                    <a:pt x="186" y="181"/>
                    <a:pt x="188" y="181"/>
                    <a:pt x="186" y="179"/>
                  </a:cubicBezTo>
                  <a:cubicBezTo>
                    <a:pt x="185" y="177"/>
                    <a:pt x="179" y="174"/>
                    <a:pt x="179" y="174"/>
                  </a:cubicBezTo>
                  <a:cubicBezTo>
                    <a:pt x="181" y="169"/>
                    <a:pt x="181" y="169"/>
                    <a:pt x="181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91" y="170"/>
                    <a:pt x="191" y="171"/>
                  </a:cubicBezTo>
                  <a:cubicBezTo>
                    <a:pt x="191" y="171"/>
                    <a:pt x="194" y="176"/>
                    <a:pt x="195" y="175"/>
                  </a:cubicBezTo>
                  <a:cubicBezTo>
                    <a:pt x="195" y="174"/>
                    <a:pt x="200" y="168"/>
                    <a:pt x="200" y="168"/>
                  </a:cubicBezTo>
                  <a:cubicBezTo>
                    <a:pt x="204" y="173"/>
                    <a:pt x="204" y="173"/>
                    <a:pt x="204" y="173"/>
                  </a:cubicBezTo>
                  <a:cubicBezTo>
                    <a:pt x="204" y="173"/>
                    <a:pt x="205" y="173"/>
                    <a:pt x="205" y="177"/>
                  </a:cubicBezTo>
                  <a:cubicBezTo>
                    <a:pt x="204" y="182"/>
                    <a:pt x="204" y="184"/>
                    <a:pt x="204" y="184"/>
                  </a:cubicBezTo>
                  <a:cubicBezTo>
                    <a:pt x="204" y="184"/>
                    <a:pt x="216" y="182"/>
                    <a:pt x="217" y="180"/>
                  </a:cubicBezTo>
                  <a:cubicBezTo>
                    <a:pt x="217" y="178"/>
                    <a:pt x="219" y="165"/>
                    <a:pt x="219" y="165"/>
                  </a:cubicBezTo>
                  <a:cubicBezTo>
                    <a:pt x="216" y="161"/>
                    <a:pt x="216" y="161"/>
                    <a:pt x="216" y="161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34" y="146"/>
                    <a:pt x="234" y="146"/>
                    <a:pt x="234" y="146"/>
                  </a:cubicBezTo>
                  <a:cubicBezTo>
                    <a:pt x="234" y="146"/>
                    <a:pt x="235" y="152"/>
                    <a:pt x="239" y="147"/>
                  </a:cubicBezTo>
                  <a:cubicBezTo>
                    <a:pt x="243" y="142"/>
                    <a:pt x="246" y="131"/>
                    <a:pt x="248" y="127"/>
                  </a:cubicBezTo>
                  <a:cubicBezTo>
                    <a:pt x="250" y="124"/>
                    <a:pt x="257" y="115"/>
                    <a:pt x="257" y="114"/>
                  </a:cubicBezTo>
                  <a:cubicBezTo>
                    <a:pt x="257" y="114"/>
                    <a:pt x="257" y="113"/>
                    <a:pt x="258" y="111"/>
                  </a:cubicBezTo>
                  <a:cubicBezTo>
                    <a:pt x="258" y="113"/>
                    <a:pt x="259" y="116"/>
                    <a:pt x="259" y="117"/>
                  </a:cubicBezTo>
                  <a:cubicBezTo>
                    <a:pt x="259" y="118"/>
                    <a:pt x="258" y="126"/>
                    <a:pt x="258" y="126"/>
                  </a:cubicBezTo>
                  <a:cubicBezTo>
                    <a:pt x="258" y="126"/>
                    <a:pt x="258" y="132"/>
                    <a:pt x="258" y="132"/>
                  </a:cubicBezTo>
                  <a:cubicBezTo>
                    <a:pt x="258" y="133"/>
                    <a:pt x="256" y="138"/>
                    <a:pt x="256" y="138"/>
                  </a:cubicBezTo>
                  <a:cubicBezTo>
                    <a:pt x="256" y="138"/>
                    <a:pt x="261" y="140"/>
                    <a:pt x="261" y="140"/>
                  </a:cubicBezTo>
                  <a:cubicBezTo>
                    <a:pt x="262" y="140"/>
                    <a:pt x="269" y="142"/>
                    <a:pt x="267" y="139"/>
                  </a:cubicBezTo>
                  <a:cubicBezTo>
                    <a:pt x="265" y="135"/>
                    <a:pt x="264" y="133"/>
                    <a:pt x="264" y="133"/>
                  </a:cubicBezTo>
                  <a:cubicBezTo>
                    <a:pt x="264" y="133"/>
                    <a:pt x="259" y="131"/>
                    <a:pt x="261" y="129"/>
                  </a:cubicBezTo>
                  <a:cubicBezTo>
                    <a:pt x="262" y="127"/>
                    <a:pt x="263" y="127"/>
                    <a:pt x="263" y="124"/>
                  </a:cubicBezTo>
                  <a:cubicBezTo>
                    <a:pt x="263" y="122"/>
                    <a:pt x="264" y="122"/>
                    <a:pt x="263" y="120"/>
                  </a:cubicBezTo>
                  <a:cubicBezTo>
                    <a:pt x="262" y="118"/>
                    <a:pt x="261" y="119"/>
                    <a:pt x="261" y="115"/>
                  </a:cubicBezTo>
                  <a:cubicBezTo>
                    <a:pt x="260" y="112"/>
                    <a:pt x="261" y="110"/>
                    <a:pt x="261" y="110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35" y="107"/>
                    <a:pt x="236" y="107"/>
                  </a:cubicBezTo>
                  <a:cubicBezTo>
                    <a:pt x="238" y="106"/>
                    <a:pt x="248" y="97"/>
                    <a:pt x="248" y="97"/>
                  </a:cubicBezTo>
                  <a:cubicBezTo>
                    <a:pt x="248" y="97"/>
                    <a:pt x="256" y="90"/>
                    <a:pt x="257" y="89"/>
                  </a:cubicBezTo>
                  <a:cubicBezTo>
                    <a:pt x="257" y="89"/>
                    <a:pt x="261" y="87"/>
                    <a:pt x="262" y="87"/>
                  </a:cubicBezTo>
                  <a:cubicBezTo>
                    <a:pt x="264" y="87"/>
                    <a:pt x="272" y="89"/>
                    <a:pt x="272" y="89"/>
                  </a:cubicBezTo>
                  <a:cubicBezTo>
                    <a:pt x="276" y="88"/>
                    <a:pt x="276" y="88"/>
                    <a:pt x="276" y="88"/>
                  </a:cubicBezTo>
                  <a:cubicBezTo>
                    <a:pt x="286" y="90"/>
                    <a:pt x="286" y="90"/>
                    <a:pt x="286" y="90"/>
                  </a:cubicBezTo>
                  <a:cubicBezTo>
                    <a:pt x="291" y="88"/>
                    <a:pt x="291" y="88"/>
                    <a:pt x="291" y="88"/>
                  </a:cubicBezTo>
                  <a:cubicBezTo>
                    <a:pt x="291" y="88"/>
                    <a:pt x="294" y="85"/>
                    <a:pt x="294" y="84"/>
                  </a:cubicBezTo>
                  <a:cubicBezTo>
                    <a:pt x="294" y="83"/>
                    <a:pt x="296" y="81"/>
                    <a:pt x="297" y="80"/>
                  </a:cubicBezTo>
                  <a:cubicBezTo>
                    <a:pt x="298" y="79"/>
                    <a:pt x="308" y="76"/>
                    <a:pt x="308" y="76"/>
                  </a:cubicBezTo>
                  <a:cubicBezTo>
                    <a:pt x="309" y="82"/>
                    <a:pt x="309" y="82"/>
                    <a:pt x="309" y="82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1" y="92"/>
                    <a:pt x="301" y="92"/>
                    <a:pt x="301" y="92"/>
                  </a:cubicBezTo>
                  <a:cubicBezTo>
                    <a:pt x="301" y="92"/>
                    <a:pt x="292" y="99"/>
                    <a:pt x="292" y="101"/>
                  </a:cubicBezTo>
                  <a:cubicBezTo>
                    <a:pt x="293" y="102"/>
                    <a:pt x="300" y="109"/>
                    <a:pt x="300" y="109"/>
                  </a:cubicBezTo>
                  <a:cubicBezTo>
                    <a:pt x="300" y="109"/>
                    <a:pt x="300" y="116"/>
                    <a:pt x="302" y="119"/>
                  </a:cubicBezTo>
                  <a:cubicBezTo>
                    <a:pt x="304" y="122"/>
                    <a:pt x="309" y="125"/>
                    <a:pt x="309" y="125"/>
                  </a:cubicBezTo>
                  <a:cubicBezTo>
                    <a:pt x="317" y="101"/>
                    <a:pt x="317" y="101"/>
                    <a:pt x="317" y="101"/>
                  </a:cubicBezTo>
                  <a:cubicBezTo>
                    <a:pt x="317" y="101"/>
                    <a:pt x="315" y="92"/>
                    <a:pt x="315" y="91"/>
                  </a:cubicBezTo>
                  <a:cubicBezTo>
                    <a:pt x="315" y="90"/>
                    <a:pt x="325" y="83"/>
                    <a:pt x="325" y="83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3" y="74"/>
                    <a:pt x="343" y="74"/>
                    <a:pt x="343" y="74"/>
                  </a:cubicBezTo>
                  <a:cubicBezTo>
                    <a:pt x="341" y="69"/>
                    <a:pt x="341" y="69"/>
                    <a:pt x="341" y="69"/>
                  </a:cubicBezTo>
                  <a:cubicBezTo>
                    <a:pt x="334" y="63"/>
                    <a:pt x="334" y="63"/>
                    <a:pt x="334" y="63"/>
                  </a:cubicBezTo>
                  <a:cubicBezTo>
                    <a:pt x="339" y="61"/>
                    <a:pt x="339" y="61"/>
                    <a:pt x="339" y="61"/>
                  </a:cubicBezTo>
                  <a:cubicBezTo>
                    <a:pt x="339" y="61"/>
                    <a:pt x="344" y="61"/>
                    <a:pt x="344" y="62"/>
                  </a:cubicBezTo>
                  <a:cubicBezTo>
                    <a:pt x="344" y="63"/>
                    <a:pt x="350" y="66"/>
                    <a:pt x="350" y="66"/>
                  </a:cubicBezTo>
                  <a:cubicBezTo>
                    <a:pt x="350" y="66"/>
                    <a:pt x="354" y="67"/>
                    <a:pt x="354" y="66"/>
                  </a:cubicBezTo>
                  <a:cubicBezTo>
                    <a:pt x="354" y="65"/>
                    <a:pt x="354" y="60"/>
                    <a:pt x="354" y="60"/>
                  </a:cubicBezTo>
                  <a:cubicBezTo>
                    <a:pt x="350" y="56"/>
                    <a:pt x="350" y="56"/>
                    <a:pt x="350" y="56"/>
                  </a:cubicBezTo>
                  <a:lnTo>
                    <a:pt x="338" y="53"/>
                  </a:lnTo>
                  <a:close/>
                  <a:moveTo>
                    <a:pt x="406" y="101"/>
                  </a:moveTo>
                  <a:cubicBezTo>
                    <a:pt x="406" y="101"/>
                    <a:pt x="398" y="87"/>
                    <a:pt x="388" y="73"/>
                  </a:cubicBezTo>
                  <a:cubicBezTo>
                    <a:pt x="377" y="59"/>
                    <a:pt x="360" y="43"/>
                    <a:pt x="360" y="43"/>
                  </a:cubicBezTo>
                  <a:cubicBezTo>
                    <a:pt x="359" y="42"/>
                    <a:pt x="359" y="42"/>
                    <a:pt x="359" y="42"/>
                  </a:cubicBezTo>
                  <a:cubicBezTo>
                    <a:pt x="357" y="42"/>
                    <a:pt x="357" y="42"/>
                    <a:pt x="357" y="42"/>
                  </a:cubicBezTo>
                  <a:cubicBezTo>
                    <a:pt x="354" y="38"/>
                    <a:pt x="354" y="38"/>
                    <a:pt x="354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3" y="45"/>
                    <a:pt x="353" y="45"/>
                    <a:pt x="353" y="45"/>
                  </a:cubicBezTo>
                  <a:cubicBezTo>
                    <a:pt x="352" y="45"/>
                    <a:pt x="352" y="45"/>
                    <a:pt x="352" y="45"/>
                  </a:cubicBezTo>
                  <a:cubicBezTo>
                    <a:pt x="349" y="46"/>
                    <a:pt x="349" y="46"/>
                    <a:pt x="349" y="46"/>
                  </a:cubicBezTo>
                  <a:cubicBezTo>
                    <a:pt x="349" y="48"/>
                    <a:pt x="349" y="48"/>
                    <a:pt x="349" y="48"/>
                  </a:cubicBezTo>
                  <a:cubicBezTo>
                    <a:pt x="353" y="51"/>
                    <a:pt x="353" y="51"/>
                    <a:pt x="353" y="51"/>
                  </a:cubicBezTo>
                  <a:cubicBezTo>
                    <a:pt x="356" y="53"/>
                    <a:pt x="356" y="53"/>
                    <a:pt x="356" y="53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6" y="60"/>
                    <a:pt x="366" y="60"/>
                    <a:pt x="366" y="60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5" y="62"/>
                    <a:pt x="365" y="62"/>
                    <a:pt x="365" y="62"/>
                  </a:cubicBezTo>
                  <a:cubicBezTo>
                    <a:pt x="364" y="59"/>
                    <a:pt x="364" y="59"/>
                    <a:pt x="364" y="59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63" y="65"/>
                    <a:pt x="367" y="70"/>
                    <a:pt x="368" y="71"/>
                  </a:cubicBezTo>
                  <a:cubicBezTo>
                    <a:pt x="369" y="71"/>
                    <a:pt x="370" y="72"/>
                    <a:pt x="370" y="72"/>
                  </a:cubicBezTo>
                  <a:cubicBezTo>
                    <a:pt x="370" y="72"/>
                    <a:pt x="372" y="70"/>
                    <a:pt x="373" y="70"/>
                  </a:cubicBezTo>
                  <a:cubicBezTo>
                    <a:pt x="374" y="69"/>
                    <a:pt x="374" y="71"/>
                    <a:pt x="374" y="71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6" y="74"/>
                    <a:pt x="376" y="74"/>
                    <a:pt x="376" y="74"/>
                  </a:cubicBezTo>
                  <a:cubicBezTo>
                    <a:pt x="376" y="74"/>
                    <a:pt x="377" y="77"/>
                    <a:pt x="377" y="78"/>
                  </a:cubicBezTo>
                  <a:cubicBezTo>
                    <a:pt x="377" y="79"/>
                    <a:pt x="375" y="80"/>
                    <a:pt x="375" y="81"/>
                  </a:cubicBezTo>
                  <a:cubicBezTo>
                    <a:pt x="375" y="83"/>
                    <a:pt x="376" y="85"/>
                    <a:pt x="376" y="85"/>
                  </a:cubicBezTo>
                  <a:cubicBezTo>
                    <a:pt x="376" y="86"/>
                    <a:pt x="380" y="89"/>
                    <a:pt x="380" y="89"/>
                  </a:cubicBezTo>
                  <a:cubicBezTo>
                    <a:pt x="380" y="89"/>
                    <a:pt x="383" y="91"/>
                    <a:pt x="383" y="92"/>
                  </a:cubicBezTo>
                  <a:cubicBezTo>
                    <a:pt x="383" y="93"/>
                    <a:pt x="384" y="96"/>
                    <a:pt x="384" y="96"/>
                  </a:cubicBezTo>
                  <a:cubicBezTo>
                    <a:pt x="389" y="98"/>
                    <a:pt x="389" y="98"/>
                    <a:pt x="389" y="98"/>
                  </a:cubicBezTo>
                  <a:cubicBezTo>
                    <a:pt x="393" y="102"/>
                    <a:pt x="393" y="102"/>
                    <a:pt x="393" y="102"/>
                  </a:cubicBezTo>
                  <a:cubicBezTo>
                    <a:pt x="394" y="100"/>
                    <a:pt x="394" y="100"/>
                    <a:pt x="394" y="100"/>
                  </a:cubicBezTo>
                  <a:cubicBezTo>
                    <a:pt x="396" y="101"/>
                    <a:pt x="396" y="101"/>
                    <a:pt x="396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5" y="115"/>
                    <a:pt x="395" y="115"/>
                    <a:pt x="395" y="115"/>
                  </a:cubicBezTo>
                  <a:cubicBezTo>
                    <a:pt x="395" y="117"/>
                    <a:pt x="395" y="117"/>
                    <a:pt x="395" y="117"/>
                  </a:cubicBezTo>
                  <a:cubicBezTo>
                    <a:pt x="395" y="117"/>
                    <a:pt x="398" y="114"/>
                    <a:pt x="398" y="113"/>
                  </a:cubicBezTo>
                  <a:cubicBezTo>
                    <a:pt x="398" y="113"/>
                    <a:pt x="399" y="108"/>
                    <a:pt x="399" y="107"/>
                  </a:cubicBezTo>
                  <a:cubicBezTo>
                    <a:pt x="399" y="107"/>
                    <a:pt x="399" y="102"/>
                    <a:pt x="399" y="102"/>
                  </a:cubicBezTo>
                  <a:cubicBezTo>
                    <a:pt x="398" y="100"/>
                    <a:pt x="398" y="100"/>
                    <a:pt x="398" y="100"/>
                  </a:cubicBezTo>
                  <a:cubicBezTo>
                    <a:pt x="398" y="100"/>
                    <a:pt x="395" y="98"/>
                    <a:pt x="395" y="97"/>
                  </a:cubicBezTo>
                  <a:cubicBezTo>
                    <a:pt x="395" y="97"/>
                    <a:pt x="394" y="94"/>
                    <a:pt x="394" y="93"/>
                  </a:cubicBezTo>
                  <a:cubicBezTo>
                    <a:pt x="394" y="92"/>
                    <a:pt x="397" y="90"/>
                    <a:pt x="397" y="90"/>
                  </a:cubicBezTo>
                  <a:cubicBezTo>
                    <a:pt x="398" y="93"/>
                    <a:pt x="398" y="93"/>
                    <a:pt x="398" y="93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6"/>
                    <a:pt x="401" y="95"/>
                    <a:pt x="401" y="95"/>
                  </a:cubicBezTo>
                  <a:cubicBezTo>
                    <a:pt x="401" y="94"/>
                    <a:pt x="406" y="101"/>
                    <a:pt x="406" y="101"/>
                  </a:cubicBezTo>
                  <a:close/>
                  <a:moveTo>
                    <a:pt x="401" y="100"/>
                  </a:moveTo>
                  <a:cubicBezTo>
                    <a:pt x="404" y="101"/>
                    <a:pt x="404" y="101"/>
                    <a:pt x="404" y="101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8"/>
                    <a:pt x="401" y="100"/>
                    <a:pt x="401" y="100"/>
                  </a:cubicBezTo>
                  <a:close/>
                  <a:moveTo>
                    <a:pt x="250" y="172"/>
                  </a:moveTo>
                  <a:cubicBezTo>
                    <a:pt x="248" y="172"/>
                    <a:pt x="245" y="173"/>
                    <a:pt x="245" y="173"/>
                  </a:cubicBezTo>
                  <a:cubicBezTo>
                    <a:pt x="245" y="173"/>
                    <a:pt x="242" y="174"/>
                    <a:pt x="241" y="174"/>
                  </a:cubicBezTo>
                  <a:cubicBezTo>
                    <a:pt x="241" y="175"/>
                    <a:pt x="241" y="175"/>
                    <a:pt x="238" y="177"/>
                  </a:cubicBezTo>
                  <a:cubicBezTo>
                    <a:pt x="236" y="179"/>
                    <a:pt x="237" y="176"/>
                    <a:pt x="236" y="179"/>
                  </a:cubicBezTo>
                  <a:cubicBezTo>
                    <a:pt x="235" y="181"/>
                    <a:pt x="236" y="181"/>
                    <a:pt x="233" y="181"/>
                  </a:cubicBezTo>
                  <a:cubicBezTo>
                    <a:pt x="231" y="181"/>
                    <a:pt x="229" y="181"/>
                    <a:pt x="227" y="181"/>
                  </a:cubicBezTo>
                  <a:cubicBezTo>
                    <a:pt x="225" y="181"/>
                    <a:pt x="225" y="180"/>
                    <a:pt x="223" y="181"/>
                  </a:cubicBezTo>
                  <a:cubicBezTo>
                    <a:pt x="222" y="183"/>
                    <a:pt x="221" y="184"/>
                    <a:pt x="220" y="184"/>
                  </a:cubicBezTo>
                  <a:cubicBezTo>
                    <a:pt x="220" y="185"/>
                    <a:pt x="220" y="186"/>
                    <a:pt x="221" y="186"/>
                  </a:cubicBezTo>
                  <a:cubicBezTo>
                    <a:pt x="221" y="186"/>
                    <a:pt x="226" y="186"/>
                    <a:pt x="227" y="186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29" y="188"/>
                    <a:pt x="229" y="188"/>
                    <a:pt x="229" y="188"/>
                  </a:cubicBezTo>
                  <a:cubicBezTo>
                    <a:pt x="229" y="188"/>
                    <a:pt x="231" y="188"/>
                    <a:pt x="231" y="187"/>
                  </a:cubicBezTo>
                  <a:cubicBezTo>
                    <a:pt x="231" y="187"/>
                    <a:pt x="231" y="186"/>
                    <a:pt x="231" y="186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28" y="186"/>
                    <a:pt x="229" y="186"/>
                    <a:pt x="232" y="185"/>
                  </a:cubicBezTo>
                  <a:cubicBezTo>
                    <a:pt x="236" y="184"/>
                    <a:pt x="237" y="183"/>
                    <a:pt x="237" y="183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234" y="186"/>
                    <a:pt x="237" y="188"/>
                    <a:pt x="239" y="187"/>
                  </a:cubicBezTo>
                  <a:cubicBezTo>
                    <a:pt x="240" y="186"/>
                    <a:pt x="240" y="186"/>
                    <a:pt x="243" y="184"/>
                  </a:cubicBezTo>
                  <a:cubicBezTo>
                    <a:pt x="246" y="183"/>
                    <a:pt x="246" y="183"/>
                    <a:pt x="247" y="183"/>
                  </a:cubicBezTo>
                  <a:cubicBezTo>
                    <a:pt x="247" y="182"/>
                    <a:pt x="249" y="184"/>
                    <a:pt x="249" y="184"/>
                  </a:cubicBezTo>
                  <a:cubicBezTo>
                    <a:pt x="250" y="184"/>
                    <a:pt x="252" y="184"/>
                    <a:pt x="253" y="182"/>
                  </a:cubicBezTo>
                  <a:cubicBezTo>
                    <a:pt x="254" y="180"/>
                    <a:pt x="254" y="179"/>
                    <a:pt x="254" y="178"/>
                  </a:cubicBezTo>
                  <a:cubicBezTo>
                    <a:pt x="254" y="177"/>
                    <a:pt x="254" y="177"/>
                    <a:pt x="254" y="176"/>
                  </a:cubicBezTo>
                  <a:cubicBezTo>
                    <a:pt x="254" y="175"/>
                    <a:pt x="253" y="174"/>
                    <a:pt x="254" y="173"/>
                  </a:cubicBezTo>
                  <a:cubicBezTo>
                    <a:pt x="255" y="172"/>
                    <a:pt x="256" y="172"/>
                    <a:pt x="256" y="171"/>
                  </a:cubicBezTo>
                  <a:cubicBezTo>
                    <a:pt x="256" y="170"/>
                    <a:pt x="256" y="169"/>
                    <a:pt x="256" y="168"/>
                  </a:cubicBezTo>
                  <a:cubicBezTo>
                    <a:pt x="257" y="167"/>
                    <a:pt x="257" y="166"/>
                    <a:pt x="257" y="165"/>
                  </a:cubicBezTo>
                  <a:cubicBezTo>
                    <a:pt x="257" y="163"/>
                    <a:pt x="257" y="161"/>
                    <a:pt x="256" y="160"/>
                  </a:cubicBezTo>
                  <a:cubicBezTo>
                    <a:pt x="256" y="160"/>
                    <a:pt x="254" y="160"/>
                    <a:pt x="255" y="159"/>
                  </a:cubicBezTo>
                  <a:cubicBezTo>
                    <a:pt x="256" y="158"/>
                    <a:pt x="257" y="156"/>
                    <a:pt x="257" y="156"/>
                  </a:cubicBezTo>
                  <a:cubicBezTo>
                    <a:pt x="257" y="156"/>
                    <a:pt x="259" y="157"/>
                    <a:pt x="260" y="158"/>
                  </a:cubicBezTo>
                  <a:cubicBezTo>
                    <a:pt x="260" y="159"/>
                    <a:pt x="261" y="159"/>
                    <a:pt x="262" y="159"/>
                  </a:cubicBezTo>
                  <a:cubicBezTo>
                    <a:pt x="263" y="159"/>
                    <a:pt x="264" y="158"/>
                    <a:pt x="265" y="157"/>
                  </a:cubicBezTo>
                  <a:cubicBezTo>
                    <a:pt x="266" y="156"/>
                    <a:pt x="268" y="154"/>
                    <a:pt x="268" y="153"/>
                  </a:cubicBezTo>
                  <a:cubicBezTo>
                    <a:pt x="269" y="152"/>
                    <a:pt x="270" y="152"/>
                    <a:pt x="270" y="151"/>
                  </a:cubicBezTo>
                  <a:cubicBezTo>
                    <a:pt x="270" y="151"/>
                    <a:pt x="268" y="151"/>
                    <a:pt x="267" y="149"/>
                  </a:cubicBezTo>
                  <a:cubicBezTo>
                    <a:pt x="266" y="147"/>
                    <a:pt x="266" y="144"/>
                    <a:pt x="265" y="144"/>
                  </a:cubicBezTo>
                  <a:cubicBezTo>
                    <a:pt x="265" y="145"/>
                    <a:pt x="263" y="147"/>
                    <a:pt x="263" y="148"/>
                  </a:cubicBezTo>
                  <a:cubicBezTo>
                    <a:pt x="262" y="149"/>
                    <a:pt x="261" y="150"/>
                    <a:pt x="261" y="150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8" y="146"/>
                    <a:pt x="256" y="151"/>
                    <a:pt x="256" y="151"/>
                  </a:cubicBezTo>
                  <a:cubicBezTo>
                    <a:pt x="253" y="152"/>
                    <a:pt x="253" y="152"/>
                    <a:pt x="253" y="152"/>
                  </a:cubicBezTo>
                  <a:cubicBezTo>
                    <a:pt x="253" y="152"/>
                    <a:pt x="252" y="155"/>
                    <a:pt x="251" y="156"/>
                  </a:cubicBezTo>
                  <a:cubicBezTo>
                    <a:pt x="251" y="156"/>
                    <a:pt x="251" y="159"/>
                    <a:pt x="251" y="159"/>
                  </a:cubicBezTo>
                  <a:cubicBezTo>
                    <a:pt x="251" y="159"/>
                    <a:pt x="251" y="160"/>
                    <a:pt x="251" y="160"/>
                  </a:cubicBezTo>
                  <a:cubicBezTo>
                    <a:pt x="252" y="161"/>
                    <a:pt x="253" y="166"/>
                    <a:pt x="253" y="168"/>
                  </a:cubicBezTo>
                  <a:cubicBezTo>
                    <a:pt x="252" y="170"/>
                    <a:pt x="252" y="171"/>
                    <a:pt x="250" y="172"/>
                  </a:cubicBezTo>
                  <a:close/>
                  <a:moveTo>
                    <a:pt x="223" y="191"/>
                  </a:moveTo>
                  <a:cubicBezTo>
                    <a:pt x="224" y="189"/>
                    <a:pt x="224" y="189"/>
                    <a:pt x="224" y="189"/>
                  </a:cubicBezTo>
                  <a:cubicBezTo>
                    <a:pt x="224" y="188"/>
                    <a:pt x="224" y="188"/>
                    <a:pt x="224" y="188"/>
                  </a:cubicBezTo>
                  <a:cubicBezTo>
                    <a:pt x="222" y="188"/>
                    <a:pt x="222" y="188"/>
                    <a:pt x="222" y="188"/>
                  </a:cubicBezTo>
                  <a:cubicBezTo>
                    <a:pt x="220" y="189"/>
                    <a:pt x="220" y="189"/>
                    <a:pt x="220" y="189"/>
                  </a:cubicBezTo>
                  <a:cubicBezTo>
                    <a:pt x="222" y="190"/>
                    <a:pt x="222" y="190"/>
                    <a:pt x="222" y="190"/>
                  </a:cubicBezTo>
                  <a:cubicBezTo>
                    <a:pt x="221" y="194"/>
                    <a:pt x="221" y="194"/>
                    <a:pt x="221" y="194"/>
                  </a:cubicBezTo>
                  <a:lnTo>
                    <a:pt x="223" y="191"/>
                  </a:lnTo>
                  <a:close/>
                  <a:moveTo>
                    <a:pt x="187" y="217"/>
                  </a:moveTo>
                  <a:cubicBezTo>
                    <a:pt x="185" y="221"/>
                    <a:pt x="185" y="221"/>
                    <a:pt x="185" y="221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88" y="225"/>
                    <a:pt x="191" y="225"/>
                    <a:pt x="192" y="224"/>
                  </a:cubicBezTo>
                  <a:cubicBezTo>
                    <a:pt x="192" y="223"/>
                    <a:pt x="192" y="219"/>
                    <a:pt x="193" y="218"/>
                  </a:cubicBezTo>
                  <a:cubicBezTo>
                    <a:pt x="193" y="217"/>
                    <a:pt x="195" y="214"/>
                    <a:pt x="195" y="214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2" y="211"/>
                    <a:pt x="192" y="211"/>
                    <a:pt x="192" y="211"/>
                  </a:cubicBezTo>
                  <a:lnTo>
                    <a:pt x="187" y="217"/>
                  </a:lnTo>
                  <a:close/>
                  <a:moveTo>
                    <a:pt x="196" y="247"/>
                  </a:moveTo>
                  <a:cubicBezTo>
                    <a:pt x="195" y="247"/>
                    <a:pt x="192" y="249"/>
                    <a:pt x="192" y="249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92" y="245"/>
                    <a:pt x="193" y="244"/>
                    <a:pt x="194" y="242"/>
                  </a:cubicBezTo>
                  <a:cubicBezTo>
                    <a:pt x="194" y="240"/>
                    <a:pt x="194" y="239"/>
                    <a:pt x="194" y="238"/>
                  </a:cubicBezTo>
                  <a:cubicBezTo>
                    <a:pt x="194" y="237"/>
                    <a:pt x="194" y="232"/>
                    <a:pt x="194" y="232"/>
                  </a:cubicBezTo>
                  <a:cubicBezTo>
                    <a:pt x="192" y="231"/>
                    <a:pt x="192" y="231"/>
                    <a:pt x="192" y="231"/>
                  </a:cubicBezTo>
                  <a:cubicBezTo>
                    <a:pt x="190" y="238"/>
                    <a:pt x="190" y="238"/>
                    <a:pt x="190" y="238"/>
                  </a:cubicBezTo>
                  <a:cubicBezTo>
                    <a:pt x="189" y="243"/>
                    <a:pt x="189" y="243"/>
                    <a:pt x="189" y="243"/>
                  </a:cubicBezTo>
                  <a:cubicBezTo>
                    <a:pt x="186" y="244"/>
                    <a:pt x="186" y="244"/>
                    <a:pt x="186" y="244"/>
                  </a:cubicBezTo>
                  <a:cubicBezTo>
                    <a:pt x="186" y="244"/>
                    <a:pt x="187" y="250"/>
                    <a:pt x="188" y="251"/>
                  </a:cubicBezTo>
                  <a:cubicBezTo>
                    <a:pt x="188" y="251"/>
                    <a:pt x="192" y="253"/>
                    <a:pt x="192" y="253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6" y="253"/>
                    <a:pt x="198" y="252"/>
                    <a:pt x="199" y="253"/>
                  </a:cubicBezTo>
                  <a:cubicBezTo>
                    <a:pt x="199" y="254"/>
                    <a:pt x="200" y="257"/>
                    <a:pt x="200" y="256"/>
                  </a:cubicBezTo>
                  <a:cubicBezTo>
                    <a:pt x="200" y="255"/>
                    <a:pt x="200" y="252"/>
                    <a:pt x="200" y="251"/>
                  </a:cubicBezTo>
                  <a:cubicBezTo>
                    <a:pt x="199" y="250"/>
                    <a:pt x="197" y="247"/>
                    <a:pt x="196" y="247"/>
                  </a:cubicBezTo>
                  <a:close/>
                  <a:moveTo>
                    <a:pt x="180" y="266"/>
                  </a:moveTo>
                  <a:cubicBezTo>
                    <a:pt x="181" y="266"/>
                    <a:pt x="187" y="266"/>
                    <a:pt x="187" y="266"/>
                  </a:cubicBezTo>
                  <a:cubicBezTo>
                    <a:pt x="187" y="266"/>
                    <a:pt x="186" y="263"/>
                    <a:pt x="187" y="261"/>
                  </a:cubicBezTo>
                  <a:cubicBezTo>
                    <a:pt x="188" y="260"/>
                    <a:pt x="189" y="259"/>
                    <a:pt x="189" y="259"/>
                  </a:cubicBezTo>
                  <a:cubicBezTo>
                    <a:pt x="188" y="258"/>
                    <a:pt x="187" y="257"/>
                    <a:pt x="187" y="257"/>
                  </a:cubicBezTo>
                  <a:cubicBezTo>
                    <a:pt x="186" y="257"/>
                    <a:pt x="186" y="257"/>
                    <a:pt x="186" y="257"/>
                  </a:cubicBezTo>
                  <a:cubicBezTo>
                    <a:pt x="180" y="261"/>
                    <a:pt x="180" y="261"/>
                    <a:pt x="180" y="261"/>
                  </a:cubicBezTo>
                  <a:cubicBezTo>
                    <a:pt x="180" y="261"/>
                    <a:pt x="179" y="266"/>
                    <a:pt x="180" y="266"/>
                  </a:cubicBezTo>
                  <a:close/>
                  <a:moveTo>
                    <a:pt x="197" y="261"/>
                  </a:moveTo>
                  <a:cubicBezTo>
                    <a:pt x="197" y="258"/>
                    <a:pt x="197" y="258"/>
                    <a:pt x="197" y="258"/>
                  </a:cubicBezTo>
                  <a:cubicBezTo>
                    <a:pt x="197" y="258"/>
                    <a:pt x="199" y="256"/>
                    <a:pt x="197" y="256"/>
                  </a:cubicBezTo>
                  <a:cubicBezTo>
                    <a:pt x="194" y="256"/>
                    <a:pt x="193" y="256"/>
                    <a:pt x="193" y="256"/>
                  </a:cubicBezTo>
                  <a:cubicBezTo>
                    <a:pt x="192" y="259"/>
                    <a:pt x="192" y="259"/>
                    <a:pt x="192" y="259"/>
                  </a:cubicBezTo>
                  <a:cubicBezTo>
                    <a:pt x="196" y="262"/>
                    <a:pt x="196" y="262"/>
                    <a:pt x="196" y="262"/>
                  </a:cubicBezTo>
                  <a:lnTo>
                    <a:pt x="197" y="261"/>
                  </a:lnTo>
                  <a:close/>
                  <a:moveTo>
                    <a:pt x="204" y="257"/>
                  </a:moveTo>
                  <a:cubicBezTo>
                    <a:pt x="205" y="254"/>
                    <a:pt x="205" y="254"/>
                    <a:pt x="205" y="254"/>
                  </a:cubicBezTo>
                  <a:cubicBezTo>
                    <a:pt x="202" y="255"/>
                    <a:pt x="202" y="255"/>
                    <a:pt x="202" y="255"/>
                  </a:cubicBezTo>
                  <a:cubicBezTo>
                    <a:pt x="202" y="257"/>
                    <a:pt x="202" y="257"/>
                    <a:pt x="202" y="25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4" y="259"/>
                    <a:pt x="204" y="259"/>
                    <a:pt x="204" y="259"/>
                  </a:cubicBezTo>
                  <a:lnTo>
                    <a:pt x="204" y="257"/>
                  </a:lnTo>
                  <a:close/>
                  <a:moveTo>
                    <a:pt x="185" y="284"/>
                  </a:moveTo>
                  <a:cubicBezTo>
                    <a:pt x="181" y="282"/>
                    <a:pt x="181" y="282"/>
                    <a:pt x="181" y="282"/>
                  </a:cubicBezTo>
                  <a:cubicBezTo>
                    <a:pt x="185" y="279"/>
                    <a:pt x="185" y="279"/>
                    <a:pt x="185" y="279"/>
                  </a:cubicBezTo>
                  <a:cubicBezTo>
                    <a:pt x="185" y="279"/>
                    <a:pt x="186" y="278"/>
                    <a:pt x="186" y="277"/>
                  </a:cubicBezTo>
                  <a:cubicBezTo>
                    <a:pt x="186" y="276"/>
                    <a:pt x="186" y="275"/>
                    <a:pt x="186" y="274"/>
                  </a:cubicBezTo>
                  <a:cubicBezTo>
                    <a:pt x="186" y="273"/>
                    <a:pt x="184" y="271"/>
                    <a:pt x="184" y="271"/>
                  </a:cubicBezTo>
                  <a:cubicBezTo>
                    <a:pt x="182" y="270"/>
                    <a:pt x="182" y="270"/>
                    <a:pt x="182" y="270"/>
                  </a:cubicBezTo>
                  <a:cubicBezTo>
                    <a:pt x="181" y="268"/>
                    <a:pt x="181" y="268"/>
                    <a:pt x="181" y="268"/>
                  </a:cubicBezTo>
                  <a:cubicBezTo>
                    <a:pt x="179" y="269"/>
                    <a:pt x="174" y="271"/>
                    <a:pt x="174" y="271"/>
                  </a:cubicBezTo>
                  <a:cubicBezTo>
                    <a:pt x="174" y="271"/>
                    <a:pt x="176" y="273"/>
                    <a:pt x="175" y="275"/>
                  </a:cubicBezTo>
                  <a:cubicBezTo>
                    <a:pt x="174" y="276"/>
                    <a:pt x="172" y="278"/>
                    <a:pt x="172" y="278"/>
                  </a:cubicBezTo>
                  <a:cubicBezTo>
                    <a:pt x="171" y="278"/>
                    <a:pt x="171" y="278"/>
                    <a:pt x="171" y="278"/>
                  </a:cubicBezTo>
                  <a:cubicBezTo>
                    <a:pt x="171" y="278"/>
                    <a:pt x="169" y="279"/>
                    <a:pt x="169" y="279"/>
                  </a:cubicBezTo>
                  <a:cubicBezTo>
                    <a:pt x="169" y="280"/>
                    <a:pt x="168" y="282"/>
                    <a:pt x="167" y="282"/>
                  </a:cubicBezTo>
                  <a:cubicBezTo>
                    <a:pt x="167" y="283"/>
                    <a:pt x="166" y="285"/>
                    <a:pt x="166" y="285"/>
                  </a:cubicBezTo>
                  <a:cubicBezTo>
                    <a:pt x="161" y="286"/>
                    <a:pt x="161" y="286"/>
                    <a:pt x="161" y="286"/>
                  </a:cubicBezTo>
                  <a:cubicBezTo>
                    <a:pt x="161" y="286"/>
                    <a:pt x="161" y="289"/>
                    <a:pt x="160" y="290"/>
                  </a:cubicBezTo>
                  <a:cubicBezTo>
                    <a:pt x="160" y="291"/>
                    <a:pt x="160" y="294"/>
                    <a:pt x="160" y="294"/>
                  </a:cubicBezTo>
                  <a:cubicBezTo>
                    <a:pt x="161" y="294"/>
                    <a:pt x="167" y="296"/>
                    <a:pt x="167" y="296"/>
                  </a:cubicBezTo>
                  <a:cubicBezTo>
                    <a:pt x="172" y="297"/>
                    <a:pt x="172" y="297"/>
                    <a:pt x="172" y="297"/>
                  </a:cubicBezTo>
                  <a:cubicBezTo>
                    <a:pt x="175" y="297"/>
                    <a:pt x="175" y="297"/>
                    <a:pt x="175" y="297"/>
                  </a:cubicBezTo>
                  <a:cubicBezTo>
                    <a:pt x="175" y="297"/>
                    <a:pt x="177" y="299"/>
                    <a:pt x="178" y="298"/>
                  </a:cubicBezTo>
                  <a:cubicBezTo>
                    <a:pt x="179" y="296"/>
                    <a:pt x="180" y="291"/>
                    <a:pt x="180" y="290"/>
                  </a:cubicBezTo>
                  <a:cubicBezTo>
                    <a:pt x="181" y="289"/>
                    <a:pt x="184" y="287"/>
                    <a:pt x="185" y="287"/>
                  </a:cubicBezTo>
                  <a:cubicBezTo>
                    <a:pt x="186" y="287"/>
                    <a:pt x="187" y="287"/>
                    <a:pt x="187" y="287"/>
                  </a:cubicBezTo>
                  <a:lnTo>
                    <a:pt x="185" y="284"/>
                  </a:lnTo>
                  <a:close/>
                  <a:moveTo>
                    <a:pt x="173" y="306"/>
                  </a:moveTo>
                  <a:cubicBezTo>
                    <a:pt x="172" y="304"/>
                    <a:pt x="172" y="304"/>
                    <a:pt x="172" y="304"/>
                  </a:cubicBezTo>
                  <a:cubicBezTo>
                    <a:pt x="169" y="306"/>
                    <a:pt x="169" y="306"/>
                    <a:pt x="169" y="306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154" y="305"/>
                    <a:pt x="154" y="305"/>
                    <a:pt x="154" y="305"/>
                  </a:cubicBezTo>
                  <a:cubicBezTo>
                    <a:pt x="153" y="305"/>
                    <a:pt x="153" y="305"/>
                    <a:pt x="153" y="305"/>
                  </a:cubicBezTo>
                  <a:cubicBezTo>
                    <a:pt x="155" y="306"/>
                    <a:pt x="155" y="306"/>
                    <a:pt x="155" y="306"/>
                  </a:cubicBezTo>
                  <a:cubicBezTo>
                    <a:pt x="154" y="307"/>
                    <a:pt x="154" y="307"/>
                    <a:pt x="154" y="307"/>
                  </a:cubicBezTo>
                  <a:cubicBezTo>
                    <a:pt x="154" y="307"/>
                    <a:pt x="164" y="309"/>
                    <a:pt x="165" y="309"/>
                  </a:cubicBezTo>
                  <a:cubicBezTo>
                    <a:pt x="166" y="309"/>
                    <a:pt x="172" y="311"/>
                    <a:pt x="174" y="311"/>
                  </a:cubicBezTo>
                  <a:cubicBezTo>
                    <a:pt x="176" y="311"/>
                    <a:pt x="177" y="311"/>
                    <a:pt x="177" y="311"/>
                  </a:cubicBezTo>
                  <a:cubicBezTo>
                    <a:pt x="180" y="309"/>
                    <a:pt x="180" y="309"/>
                    <a:pt x="180" y="309"/>
                  </a:cubicBezTo>
                  <a:cubicBezTo>
                    <a:pt x="180" y="309"/>
                    <a:pt x="176" y="308"/>
                    <a:pt x="176" y="308"/>
                  </a:cubicBezTo>
                  <a:cubicBezTo>
                    <a:pt x="175" y="308"/>
                    <a:pt x="173" y="306"/>
                    <a:pt x="173" y="306"/>
                  </a:cubicBezTo>
                  <a:close/>
                  <a:moveTo>
                    <a:pt x="197" y="266"/>
                  </a:moveTo>
                  <a:cubicBezTo>
                    <a:pt x="197" y="266"/>
                    <a:pt x="194" y="268"/>
                    <a:pt x="194" y="269"/>
                  </a:cubicBezTo>
                  <a:cubicBezTo>
                    <a:pt x="194" y="269"/>
                    <a:pt x="196" y="270"/>
                    <a:pt x="196" y="270"/>
                  </a:cubicBezTo>
                  <a:cubicBezTo>
                    <a:pt x="198" y="269"/>
                    <a:pt x="198" y="269"/>
                    <a:pt x="198" y="269"/>
                  </a:cubicBezTo>
                  <a:cubicBezTo>
                    <a:pt x="200" y="269"/>
                    <a:pt x="200" y="269"/>
                    <a:pt x="200" y="269"/>
                  </a:cubicBezTo>
                  <a:cubicBezTo>
                    <a:pt x="200" y="269"/>
                    <a:pt x="199" y="270"/>
                    <a:pt x="199" y="272"/>
                  </a:cubicBezTo>
                  <a:cubicBezTo>
                    <a:pt x="199" y="273"/>
                    <a:pt x="200" y="274"/>
                    <a:pt x="200" y="274"/>
                  </a:cubicBezTo>
                  <a:cubicBezTo>
                    <a:pt x="200" y="274"/>
                    <a:pt x="204" y="273"/>
                    <a:pt x="205" y="273"/>
                  </a:cubicBezTo>
                  <a:cubicBezTo>
                    <a:pt x="207" y="273"/>
                    <a:pt x="205" y="271"/>
                    <a:pt x="205" y="271"/>
                  </a:cubicBezTo>
                  <a:cubicBezTo>
                    <a:pt x="205" y="271"/>
                    <a:pt x="205" y="270"/>
                    <a:pt x="206" y="269"/>
                  </a:cubicBezTo>
                  <a:cubicBezTo>
                    <a:pt x="206" y="269"/>
                    <a:pt x="206" y="268"/>
                    <a:pt x="206" y="268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9" y="266"/>
                    <a:pt x="209" y="266"/>
                  </a:cubicBezTo>
                  <a:cubicBezTo>
                    <a:pt x="209" y="265"/>
                    <a:pt x="208" y="264"/>
                    <a:pt x="208" y="264"/>
                  </a:cubicBezTo>
                  <a:cubicBezTo>
                    <a:pt x="206" y="263"/>
                    <a:pt x="206" y="263"/>
                    <a:pt x="206" y="263"/>
                  </a:cubicBezTo>
                  <a:cubicBezTo>
                    <a:pt x="203" y="263"/>
                    <a:pt x="203" y="263"/>
                    <a:pt x="203" y="263"/>
                  </a:cubicBezTo>
                  <a:cubicBezTo>
                    <a:pt x="201" y="265"/>
                    <a:pt x="201" y="265"/>
                    <a:pt x="201" y="265"/>
                  </a:cubicBezTo>
                  <a:lnTo>
                    <a:pt x="197" y="266"/>
                  </a:lnTo>
                  <a:close/>
                  <a:moveTo>
                    <a:pt x="198" y="285"/>
                  </a:moveTo>
                  <a:cubicBezTo>
                    <a:pt x="200" y="284"/>
                    <a:pt x="200" y="284"/>
                    <a:pt x="200" y="284"/>
                  </a:cubicBezTo>
                  <a:cubicBezTo>
                    <a:pt x="204" y="285"/>
                    <a:pt x="204" y="285"/>
                    <a:pt x="204" y="285"/>
                  </a:cubicBezTo>
                  <a:cubicBezTo>
                    <a:pt x="206" y="282"/>
                    <a:pt x="206" y="282"/>
                    <a:pt x="206" y="282"/>
                  </a:cubicBezTo>
                  <a:cubicBezTo>
                    <a:pt x="206" y="280"/>
                    <a:pt x="206" y="280"/>
                    <a:pt x="206" y="280"/>
                  </a:cubicBezTo>
                  <a:cubicBezTo>
                    <a:pt x="204" y="280"/>
                    <a:pt x="204" y="280"/>
                    <a:pt x="204" y="280"/>
                  </a:cubicBezTo>
                  <a:cubicBezTo>
                    <a:pt x="200" y="281"/>
                    <a:pt x="200" y="281"/>
                    <a:pt x="200" y="281"/>
                  </a:cubicBezTo>
                  <a:cubicBezTo>
                    <a:pt x="197" y="282"/>
                    <a:pt x="197" y="282"/>
                    <a:pt x="197" y="282"/>
                  </a:cubicBezTo>
                  <a:cubicBezTo>
                    <a:pt x="191" y="282"/>
                    <a:pt x="191" y="282"/>
                    <a:pt x="191" y="282"/>
                  </a:cubicBezTo>
                  <a:cubicBezTo>
                    <a:pt x="191" y="282"/>
                    <a:pt x="189" y="282"/>
                    <a:pt x="189" y="283"/>
                  </a:cubicBezTo>
                  <a:cubicBezTo>
                    <a:pt x="189" y="283"/>
                    <a:pt x="188" y="286"/>
                    <a:pt x="188" y="286"/>
                  </a:cubicBezTo>
                  <a:cubicBezTo>
                    <a:pt x="188" y="289"/>
                    <a:pt x="188" y="289"/>
                    <a:pt x="188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88" y="293"/>
                    <a:pt x="188" y="293"/>
                    <a:pt x="188" y="293"/>
                  </a:cubicBezTo>
                  <a:cubicBezTo>
                    <a:pt x="189" y="295"/>
                    <a:pt x="189" y="295"/>
                    <a:pt x="189" y="295"/>
                  </a:cubicBezTo>
                  <a:cubicBezTo>
                    <a:pt x="189" y="295"/>
                    <a:pt x="189" y="297"/>
                    <a:pt x="189" y="298"/>
                  </a:cubicBezTo>
                  <a:cubicBezTo>
                    <a:pt x="189" y="299"/>
                    <a:pt x="190" y="300"/>
                    <a:pt x="191" y="300"/>
                  </a:cubicBezTo>
                  <a:cubicBezTo>
                    <a:pt x="192" y="300"/>
                    <a:pt x="193" y="301"/>
                    <a:pt x="193" y="301"/>
                  </a:cubicBezTo>
                  <a:cubicBezTo>
                    <a:pt x="193" y="301"/>
                    <a:pt x="193" y="302"/>
                    <a:pt x="193" y="303"/>
                  </a:cubicBezTo>
                  <a:cubicBezTo>
                    <a:pt x="193" y="304"/>
                    <a:pt x="193" y="306"/>
                    <a:pt x="194" y="305"/>
                  </a:cubicBezTo>
                  <a:cubicBezTo>
                    <a:pt x="195" y="304"/>
                    <a:pt x="196" y="302"/>
                    <a:pt x="196" y="302"/>
                  </a:cubicBezTo>
                  <a:cubicBezTo>
                    <a:pt x="193" y="299"/>
                    <a:pt x="193" y="299"/>
                    <a:pt x="193" y="299"/>
                  </a:cubicBezTo>
                  <a:cubicBezTo>
                    <a:pt x="193" y="299"/>
                    <a:pt x="193" y="298"/>
                    <a:pt x="193" y="297"/>
                  </a:cubicBezTo>
                  <a:cubicBezTo>
                    <a:pt x="193" y="296"/>
                    <a:pt x="193" y="294"/>
                    <a:pt x="193" y="294"/>
                  </a:cubicBezTo>
                  <a:cubicBezTo>
                    <a:pt x="194" y="294"/>
                    <a:pt x="194" y="294"/>
                    <a:pt x="194" y="294"/>
                  </a:cubicBezTo>
                  <a:cubicBezTo>
                    <a:pt x="194" y="294"/>
                    <a:pt x="196" y="295"/>
                    <a:pt x="196" y="296"/>
                  </a:cubicBezTo>
                  <a:cubicBezTo>
                    <a:pt x="196" y="298"/>
                    <a:pt x="196" y="298"/>
                    <a:pt x="197" y="299"/>
                  </a:cubicBezTo>
                  <a:cubicBezTo>
                    <a:pt x="197" y="300"/>
                    <a:pt x="198" y="302"/>
                    <a:pt x="198" y="300"/>
                  </a:cubicBezTo>
                  <a:cubicBezTo>
                    <a:pt x="199" y="298"/>
                    <a:pt x="199" y="297"/>
                    <a:pt x="198" y="296"/>
                  </a:cubicBezTo>
                  <a:cubicBezTo>
                    <a:pt x="198" y="295"/>
                    <a:pt x="198" y="294"/>
                    <a:pt x="197" y="293"/>
                  </a:cubicBezTo>
                  <a:cubicBezTo>
                    <a:pt x="196" y="291"/>
                    <a:pt x="195" y="290"/>
                    <a:pt x="195" y="290"/>
                  </a:cubicBezTo>
                  <a:cubicBezTo>
                    <a:pt x="195" y="288"/>
                    <a:pt x="195" y="288"/>
                    <a:pt x="195" y="288"/>
                  </a:cubicBezTo>
                  <a:cubicBezTo>
                    <a:pt x="196" y="286"/>
                    <a:pt x="196" y="286"/>
                    <a:pt x="196" y="286"/>
                  </a:cubicBezTo>
                  <a:lnTo>
                    <a:pt x="198" y="285"/>
                  </a:lnTo>
                  <a:close/>
                  <a:moveTo>
                    <a:pt x="206" y="312"/>
                  </a:moveTo>
                  <a:cubicBezTo>
                    <a:pt x="206" y="312"/>
                    <a:pt x="210" y="311"/>
                    <a:pt x="210" y="311"/>
                  </a:cubicBezTo>
                  <a:cubicBezTo>
                    <a:pt x="210" y="311"/>
                    <a:pt x="213" y="310"/>
                    <a:pt x="214" y="310"/>
                  </a:cubicBezTo>
                  <a:cubicBezTo>
                    <a:pt x="214" y="310"/>
                    <a:pt x="215" y="308"/>
                    <a:pt x="215" y="308"/>
                  </a:cubicBezTo>
                  <a:cubicBezTo>
                    <a:pt x="215" y="307"/>
                    <a:pt x="214" y="308"/>
                    <a:pt x="214" y="308"/>
                  </a:cubicBezTo>
                  <a:cubicBezTo>
                    <a:pt x="214" y="308"/>
                    <a:pt x="212" y="308"/>
                    <a:pt x="211" y="309"/>
                  </a:cubicBezTo>
                  <a:cubicBezTo>
                    <a:pt x="211" y="309"/>
                    <a:pt x="209" y="308"/>
                    <a:pt x="209" y="308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1" y="311"/>
                    <a:pt x="201" y="311"/>
                    <a:pt x="201" y="311"/>
                  </a:cubicBezTo>
                  <a:cubicBezTo>
                    <a:pt x="202" y="312"/>
                    <a:pt x="202" y="312"/>
                    <a:pt x="202" y="312"/>
                  </a:cubicBezTo>
                  <a:cubicBezTo>
                    <a:pt x="202" y="312"/>
                    <a:pt x="205" y="312"/>
                    <a:pt x="206" y="312"/>
                  </a:cubicBezTo>
                  <a:close/>
                  <a:moveTo>
                    <a:pt x="186" y="310"/>
                  </a:moveTo>
                  <a:cubicBezTo>
                    <a:pt x="186" y="311"/>
                    <a:pt x="186" y="311"/>
                    <a:pt x="186" y="311"/>
                  </a:cubicBezTo>
                  <a:cubicBezTo>
                    <a:pt x="190" y="311"/>
                    <a:pt x="190" y="311"/>
                    <a:pt x="190" y="311"/>
                  </a:cubicBezTo>
                  <a:cubicBezTo>
                    <a:pt x="194" y="309"/>
                    <a:pt x="194" y="309"/>
                    <a:pt x="194" y="309"/>
                  </a:cubicBezTo>
                  <a:cubicBezTo>
                    <a:pt x="191" y="307"/>
                    <a:pt x="191" y="307"/>
                    <a:pt x="191" y="307"/>
                  </a:cubicBezTo>
                  <a:cubicBezTo>
                    <a:pt x="189" y="306"/>
                    <a:pt x="189" y="306"/>
                    <a:pt x="189" y="306"/>
                  </a:cubicBezTo>
                  <a:cubicBezTo>
                    <a:pt x="189" y="306"/>
                    <a:pt x="187" y="306"/>
                    <a:pt x="187" y="307"/>
                  </a:cubicBezTo>
                  <a:cubicBezTo>
                    <a:pt x="187" y="307"/>
                    <a:pt x="186" y="308"/>
                    <a:pt x="186" y="308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86" y="309"/>
                    <a:pt x="186" y="309"/>
                    <a:pt x="186" y="310"/>
                  </a:cubicBezTo>
                  <a:close/>
                  <a:moveTo>
                    <a:pt x="216" y="296"/>
                  </a:moveTo>
                  <a:cubicBezTo>
                    <a:pt x="216" y="298"/>
                    <a:pt x="216" y="298"/>
                    <a:pt x="216" y="298"/>
                  </a:cubicBezTo>
                  <a:cubicBezTo>
                    <a:pt x="216" y="299"/>
                    <a:pt x="216" y="299"/>
                    <a:pt x="216" y="299"/>
                  </a:cubicBezTo>
                  <a:cubicBezTo>
                    <a:pt x="221" y="299"/>
                    <a:pt x="221" y="299"/>
                    <a:pt x="221" y="299"/>
                  </a:cubicBezTo>
                  <a:cubicBezTo>
                    <a:pt x="224" y="298"/>
                    <a:pt x="224" y="298"/>
                    <a:pt x="224" y="298"/>
                  </a:cubicBezTo>
                  <a:cubicBezTo>
                    <a:pt x="222" y="297"/>
                    <a:pt x="222" y="297"/>
                    <a:pt x="222" y="297"/>
                  </a:cubicBezTo>
                  <a:cubicBezTo>
                    <a:pt x="218" y="296"/>
                    <a:pt x="218" y="296"/>
                    <a:pt x="218" y="296"/>
                  </a:cubicBezTo>
                  <a:lnTo>
                    <a:pt x="216" y="296"/>
                  </a:lnTo>
                  <a:close/>
                  <a:moveTo>
                    <a:pt x="272" y="310"/>
                  </a:moveTo>
                  <a:cubicBezTo>
                    <a:pt x="272" y="310"/>
                    <a:pt x="270" y="306"/>
                    <a:pt x="270" y="306"/>
                  </a:cubicBezTo>
                  <a:cubicBezTo>
                    <a:pt x="270" y="306"/>
                    <a:pt x="268" y="305"/>
                    <a:pt x="269" y="305"/>
                  </a:cubicBezTo>
                  <a:cubicBezTo>
                    <a:pt x="270" y="305"/>
                    <a:pt x="272" y="305"/>
                    <a:pt x="272" y="304"/>
                  </a:cubicBezTo>
                  <a:cubicBezTo>
                    <a:pt x="271" y="304"/>
                    <a:pt x="268" y="302"/>
                    <a:pt x="268" y="302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57" y="296"/>
                    <a:pt x="257" y="296"/>
                    <a:pt x="257" y="296"/>
                  </a:cubicBezTo>
                  <a:cubicBezTo>
                    <a:pt x="252" y="294"/>
                    <a:pt x="252" y="294"/>
                    <a:pt x="252" y="294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1" y="291"/>
                    <a:pt x="241" y="291"/>
                    <a:pt x="241" y="291"/>
                  </a:cubicBezTo>
                  <a:cubicBezTo>
                    <a:pt x="241" y="291"/>
                    <a:pt x="241" y="293"/>
                    <a:pt x="241" y="294"/>
                  </a:cubicBezTo>
                  <a:cubicBezTo>
                    <a:pt x="241" y="295"/>
                    <a:pt x="236" y="297"/>
                    <a:pt x="236" y="297"/>
                  </a:cubicBezTo>
                  <a:cubicBezTo>
                    <a:pt x="233" y="292"/>
                    <a:pt x="233" y="292"/>
                    <a:pt x="233" y="292"/>
                  </a:cubicBezTo>
                  <a:cubicBezTo>
                    <a:pt x="233" y="290"/>
                    <a:pt x="233" y="290"/>
                    <a:pt x="233" y="290"/>
                  </a:cubicBezTo>
                  <a:cubicBezTo>
                    <a:pt x="225" y="288"/>
                    <a:pt x="225" y="288"/>
                    <a:pt x="225" y="288"/>
                  </a:cubicBezTo>
                  <a:cubicBezTo>
                    <a:pt x="223" y="289"/>
                    <a:pt x="223" y="289"/>
                    <a:pt x="223" y="289"/>
                  </a:cubicBezTo>
                  <a:cubicBezTo>
                    <a:pt x="223" y="289"/>
                    <a:pt x="224" y="294"/>
                    <a:pt x="224" y="295"/>
                  </a:cubicBezTo>
                  <a:cubicBezTo>
                    <a:pt x="224" y="295"/>
                    <a:pt x="227" y="296"/>
                    <a:pt x="228" y="297"/>
                  </a:cubicBezTo>
                  <a:cubicBezTo>
                    <a:pt x="228" y="297"/>
                    <a:pt x="230" y="298"/>
                    <a:pt x="230" y="298"/>
                  </a:cubicBezTo>
                  <a:cubicBezTo>
                    <a:pt x="231" y="299"/>
                    <a:pt x="236" y="299"/>
                    <a:pt x="236" y="299"/>
                  </a:cubicBezTo>
                  <a:cubicBezTo>
                    <a:pt x="237" y="299"/>
                    <a:pt x="240" y="299"/>
                    <a:pt x="241" y="300"/>
                  </a:cubicBezTo>
                  <a:cubicBezTo>
                    <a:pt x="241" y="301"/>
                    <a:pt x="243" y="304"/>
                    <a:pt x="243" y="304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49" y="309"/>
                    <a:pt x="249" y="309"/>
                    <a:pt x="249" y="309"/>
                  </a:cubicBezTo>
                  <a:cubicBezTo>
                    <a:pt x="254" y="310"/>
                    <a:pt x="254" y="310"/>
                    <a:pt x="254" y="310"/>
                  </a:cubicBezTo>
                  <a:cubicBezTo>
                    <a:pt x="256" y="308"/>
                    <a:pt x="256" y="308"/>
                    <a:pt x="256" y="308"/>
                  </a:cubicBezTo>
                  <a:cubicBezTo>
                    <a:pt x="261" y="307"/>
                    <a:pt x="261" y="307"/>
                    <a:pt x="261" y="307"/>
                  </a:cubicBezTo>
                  <a:cubicBezTo>
                    <a:pt x="261" y="307"/>
                    <a:pt x="263" y="308"/>
                    <a:pt x="264" y="308"/>
                  </a:cubicBezTo>
                  <a:cubicBezTo>
                    <a:pt x="264" y="308"/>
                    <a:pt x="265" y="309"/>
                    <a:pt x="266" y="310"/>
                  </a:cubicBezTo>
                  <a:cubicBezTo>
                    <a:pt x="266" y="311"/>
                    <a:pt x="267" y="313"/>
                    <a:pt x="267" y="313"/>
                  </a:cubicBezTo>
                  <a:cubicBezTo>
                    <a:pt x="274" y="314"/>
                    <a:pt x="274" y="314"/>
                    <a:pt x="274" y="314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6" y="314"/>
                    <a:pt x="272" y="311"/>
                    <a:pt x="272" y="310"/>
                  </a:cubicBezTo>
                  <a:close/>
                  <a:moveTo>
                    <a:pt x="287" y="295"/>
                  </a:moveTo>
                  <a:cubicBezTo>
                    <a:pt x="287" y="294"/>
                    <a:pt x="287" y="293"/>
                    <a:pt x="287" y="292"/>
                  </a:cubicBezTo>
                  <a:cubicBezTo>
                    <a:pt x="286" y="292"/>
                    <a:pt x="286" y="293"/>
                    <a:pt x="286" y="293"/>
                  </a:cubicBezTo>
                  <a:cubicBezTo>
                    <a:pt x="286" y="293"/>
                    <a:pt x="282" y="296"/>
                    <a:pt x="281" y="297"/>
                  </a:cubicBezTo>
                  <a:cubicBezTo>
                    <a:pt x="279" y="297"/>
                    <a:pt x="279" y="298"/>
                    <a:pt x="279" y="298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4" y="299"/>
                    <a:pt x="274" y="299"/>
                    <a:pt x="273" y="300"/>
                  </a:cubicBezTo>
                  <a:cubicBezTo>
                    <a:pt x="271" y="302"/>
                    <a:pt x="273" y="303"/>
                    <a:pt x="273" y="303"/>
                  </a:cubicBezTo>
                  <a:cubicBezTo>
                    <a:pt x="273" y="304"/>
                    <a:pt x="273" y="305"/>
                    <a:pt x="273" y="305"/>
                  </a:cubicBezTo>
                  <a:cubicBezTo>
                    <a:pt x="275" y="304"/>
                    <a:pt x="275" y="304"/>
                    <a:pt x="275" y="304"/>
                  </a:cubicBezTo>
                  <a:cubicBezTo>
                    <a:pt x="276" y="304"/>
                    <a:pt x="276" y="304"/>
                    <a:pt x="276" y="304"/>
                  </a:cubicBezTo>
                  <a:cubicBezTo>
                    <a:pt x="276" y="304"/>
                    <a:pt x="278" y="303"/>
                    <a:pt x="279" y="303"/>
                  </a:cubicBezTo>
                  <a:cubicBezTo>
                    <a:pt x="279" y="303"/>
                    <a:pt x="281" y="302"/>
                    <a:pt x="281" y="302"/>
                  </a:cubicBezTo>
                  <a:cubicBezTo>
                    <a:pt x="284" y="300"/>
                    <a:pt x="284" y="300"/>
                    <a:pt x="284" y="300"/>
                  </a:cubicBezTo>
                  <a:cubicBezTo>
                    <a:pt x="284" y="300"/>
                    <a:pt x="287" y="296"/>
                    <a:pt x="287" y="295"/>
                  </a:cubicBezTo>
                  <a:close/>
                  <a:moveTo>
                    <a:pt x="245" y="382"/>
                  </a:moveTo>
                  <a:cubicBezTo>
                    <a:pt x="246" y="382"/>
                    <a:pt x="251" y="379"/>
                    <a:pt x="251" y="378"/>
                  </a:cubicBezTo>
                  <a:cubicBezTo>
                    <a:pt x="252" y="377"/>
                    <a:pt x="255" y="376"/>
                    <a:pt x="256" y="376"/>
                  </a:cubicBezTo>
                  <a:cubicBezTo>
                    <a:pt x="257" y="375"/>
                    <a:pt x="258" y="374"/>
                    <a:pt x="258" y="373"/>
                  </a:cubicBezTo>
                  <a:cubicBezTo>
                    <a:pt x="258" y="372"/>
                    <a:pt x="261" y="370"/>
                    <a:pt x="261" y="369"/>
                  </a:cubicBezTo>
                  <a:cubicBezTo>
                    <a:pt x="261" y="368"/>
                    <a:pt x="265" y="367"/>
                    <a:pt x="266" y="366"/>
                  </a:cubicBezTo>
                  <a:cubicBezTo>
                    <a:pt x="266" y="366"/>
                    <a:pt x="267" y="363"/>
                    <a:pt x="267" y="363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69" y="357"/>
                    <a:pt x="269" y="356"/>
                  </a:cubicBezTo>
                  <a:cubicBezTo>
                    <a:pt x="270" y="355"/>
                    <a:pt x="268" y="351"/>
                    <a:pt x="268" y="351"/>
                  </a:cubicBezTo>
                  <a:cubicBezTo>
                    <a:pt x="267" y="350"/>
                    <a:pt x="266" y="350"/>
                    <a:pt x="266" y="348"/>
                  </a:cubicBezTo>
                  <a:cubicBezTo>
                    <a:pt x="266" y="347"/>
                    <a:pt x="267" y="346"/>
                    <a:pt x="267" y="346"/>
                  </a:cubicBezTo>
                  <a:cubicBezTo>
                    <a:pt x="262" y="343"/>
                    <a:pt x="262" y="343"/>
                    <a:pt x="262" y="343"/>
                  </a:cubicBezTo>
                  <a:cubicBezTo>
                    <a:pt x="262" y="343"/>
                    <a:pt x="261" y="338"/>
                    <a:pt x="260" y="337"/>
                  </a:cubicBezTo>
                  <a:cubicBezTo>
                    <a:pt x="260" y="336"/>
                    <a:pt x="257" y="334"/>
                    <a:pt x="257" y="333"/>
                  </a:cubicBezTo>
                  <a:cubicBezTo>
                    <a:pt x="257" y="331"/>
                    <a:pt x="258" y="328"/>
                    <a:pt x="258" y="326"/>
                  </a:cubicBezTo>
                  <a:cubicBezTo>
                    <a:pt x="258" y="324"/>
                    <a:pt x="252" y="323"/>
                    <a:pt x="251" y="323"/>
                  </a:cubicBezTo>
                  <a:cubicBezTo>
                    <a:pt x="250" y="323"/>
                    <a:pt x="251" y="325"/>
                    <a:pt x="251" y="326"/>
                  </a:cubicBezTo>
                  <a:cubicBezTo>
                    <a:pt x="251" y="327"/>
                    <a:pt x="250" y="327"/>
                    <a:pt x="248" y="330"/>
                  </a:cubicBezTo>
                  <a:cubicBezTo>
                    <a:pt x="246" y="332"/>
                    <a:pt x="246" y="331"/>
                    <a:pt x="246" y="332"/>
                  </a:cubicBezTo>
                  <a:cubicBezTo>
                    <a:pt x="245" y="333"/>
                    <a:pt x="244" y="337"/>
                    <a:pt x="244" y="337"/>
                  </a:cubicBezTo>
                  <a:cubicBezTo>
                    <a:pt x="244" y="337"/>
                    <a:pt x="240" y="336"/>
                    <a:pt x="239" y="335"/>
                  </a:cubicBezTo>
                  <a:cubicBezTo>
                    <a:pt x="239" y="334"/>
                    <a:pt x="235" y="332"/>
                    <a:pt x="235" y="332"/>
                  </a:cubicBezTo>
                  <a:cubicBezTo>
                    <a:pt x="235" y="332"/>
                    <a:pt x="238" y="326"/>
                    <a:pt x="239" y="325"/>
                  </a:cubicBezTo>
                  <a:cubicBezTo>
                    <a:pt x="239" y="325"/>
                    <a:pt x="235" y="324"/>
                    <a:pt x="234" y="324"/>
                  </a:cubicBezTo>
                  <a:cubicBezTo>
                    <a:pt x="232" y="324"/>
                    <a:pt x="232" y="325"/>
                    <a:pt x="230" y="325"/>
                  </a:cubicBezTo>
                  <a:cubicBezTo>
                    <a:pt x="228" y="325"/>
                    <a:pt x="225" y="326"/>
                    <a:pt x="222" y="328"/>
                  </a:cubicBezTo>
                  <a:cubicBezTo>
                    <a:pt x="218" y="329"/>
                    <a:pt x="221" y="331"/>
                    <a:pt x="221" y="332"/>
                  </a:cubicBezTo>
                  <a:cubicBezTo>
                    <a:pt x="221" y="333"/>
                    <a:pt x="221" y="334"/>
                    <a:pt x="221" y="336"/>
                  </a:cubicBezTo>
                  <a:cubicBezTo>
                    <a:pt x="221" y="337"/>
                    <a:pt x="219" y="336"/>
                    <a:pt x="218" y="335"/>
                  </a:cubicBezTo>
                  <a:cubicBezTo>
                    <a:pt x="217" y="335"/>
                    <a:pt x="215" y="333"/>
                    <a:pt x="215" y="332"/>
                  </a:cubicBezTo>
                  <a:cubicBezTo>
                    <a:pt x="215" y="331"/>
                    <a:pt x="213" y="331"/>
                    <a:pt x="213" y="331"/>
                  </a:cubicBezTo>
                  <a:cubicBezTo>
                    <a:pt x="212" y="330"/>
                    <a:pt x="210" y="332"/>
                    <a:pt x="209" y="333"/>
                  </a:cubicBezTo>
                  <a:cubicBezTo>
                    <a:pt x="208" y="334"/>
                    <a:pt x="207" y="336"/>
                    <a:pt x="206" y="336"/>
                  </a:cubicBezTo>
                  <a:cubicBezTo>
                    <a:pt x="205" y="337"/>
                    <a:pt x="202" y="339"/>
                    <a:pt x="202" y="340"/>
                  </a:cubicBezTo>
                  <a:cubicBezTo>
                    <a:pt x="201" y="340"/>
                    <a:pt x="202" y="341"/>
                    <a:pt x="200" y="344"/>
                  </a:cubicBezTo>
                  <a:cubicBezTo>
                    <a:pt x="198" y="347"/>
                    <a:pt x="199" y="345"/>
                    <a:pt x="198" y="347"/>
                  </a:cubicBezTo>
                  <a:cubicBezTo>
                    <a:pt x="198" y="348"/>
                    <a:pt x="196" y="348"/>
                    <a:pt x="196" y="348"/>
                  </a:cubicBezTo>
                  <a:cubicBezTo>
                    <a:pt x="196" y="348"/>
                    <a:pt x="192" y="346"/>
                    <a:pt x="191" y="346"/>
                  </a:cubicBezTo>
                  <a:cubicBezTo>
                    <a:pt x="190" y="346"/>
                    <a:pt x="186" y="348"/>
                    <a:pt x="186" y="348"/>
                  </a:cubicBezTo>
                  <a:cubicBezTo>
                    <a:pt x="186" y="350"/>
                    <a:pt x="186" y="350"/>
                    <a:pt x="186" y="350"/>
                  </a:cubicBezTo>
                  <a:cubicBezTo>
                    <a:pt x="186" y="350"/>
                    <a:pt x="188" y="352"/>
                    <a:pt x="188" y="353"/>
                  </a:cubicBezTo>
                  <a:cubicBezTo>
                    <a:pt x="188" y="354"/>
                    <a:pt x="188" y="356"/>
                    <a:pt x="188" y="357"/>
                  </a:cubicBezTo>
                  <a:cubicBezTo>
                    <a:pt x="188" y="358"/>
                    <a:pt x="189" y="359"/>
                    <a:pt x="189" y="360"/>
                  </a:cubicBezTo>
                  <a:cubicBezTo>
                    <a:pt x="189" y="361"/>
                    <a:pt x="190" y="363"/>
                    <a:pt x="190" y="364"/>
                  </a:cubicBezTo>
                  <a:cubicBezTo>
                    <a:pt x="190" y="365"/>
                    <a:pt x="193" y="367"/>
                    <a:pt x="194" y="368"/>
                  </a:cubicBezTo>
                  <a:cubicBezTo>
                    <a:pt x="195" y="369"/>
                    <a:pt x="194" y="369"/>
                    <a:pt x="194" y="371"/>
                  </a:cubicBezTo>
                  <a:cubicBezTo>
                    <a:pt x="194" y="373"/>
                    <a:pt x="195" y="374"/>
                    <a:pt x="195" y="374"/>
                  </a:cubicBezTo>
                  <a:cubicBezTo>
                    <a:pt x="195" y="374"/>
                    <a:pt x="198" y="374"/>
                    <a:pt x="199" y="374"/>
                  </a:cubicBezTo>
                  <a:cubicBezTo>
                    <a:pt x="200" y="374"/>
                    <a:pt x="199" y="374"/>
                    <a:pt x="203" y="375"/>
                  </a:cubicBezTo>
                  <a:cubicBezTo>
                    <a:pt x="206" y="376"/>
                    <a:pt x="207" y="376"/>
                    <a:pt x="210" y="375"/>
                  </a:cubicBezTo>
                  <a:cubicBezTo>
                    <a:pt x="213" y="374"/>
                    <a:pt x="212" y="374"/>
                    <a:pt x="213" y="372"/>
                  </a:cubicBezTo>
                  <a:cubicBezTo>
                    <a:pt x="214" y="371"/>
                    <a:pt x="215" y="370"/>
                    <a:pt x="216" y="369"/>
                  </a:cubicBezTo>
                  <a:cubicBezTo>
                    <a:pt x="217" y="369"/>
                    <a:pt x="221" y="369"/>
                    <a:pt x="222" y="369"/>
                  </a:cubicBezTo>
                  <a:cubicBezTo>
                    <a:pt x="222" y="369"/>
                    <a:pt x="225" y="369"/>
                    <a:pt x="226" y="369"/>
                  </a:cubicBezTo>
                  <a:cubicBezTo>
                    <a:pt x="226" y="369"/>
                    <a:pt x="228" y="370"/>
                    <a:pt x="231" y="371"/>
                  </a:cubicBezTo>
                  <a:cubicBezTo>
                    <a:pt x="233" y="372"/>
                    <a:pt x="233" y="373"/>
                    <a:pt x="233" y="373"/>
                  </a:cubicBezTo>
                  <a:cubicBezTo>
                    <a:pt x="233" y="373"/>
                    <a:pt x="235" y="374"/>
                    <a:pt x="237" y="374"/>
                  </a:cubicBezTo>
                  <a:cubicBezTo>
                    <a:pt x="238" y="375"/>
                    <a:pt x="238" y="376"/>
                    <a:pt x="238" y="378"/>
                  </a:cubicBezTo>
                  <a:cubicBezTo>
                    <a:pt x="238" y="379"/>
                    <a:pt x="240" y="381"/>
                    <a:pt x="241" y="382"/>
                  </a:cubicBezTo>
                  <a:cubicBezTo>
                    <a:pt x="241" y="384"/>
                    <a:pt x="244" y="383"/>
                    <a:pt x="245" y="382"/>
                  </a:cubicBezTo>
                  <a:close/>
                  <a:moveTo>
                    <a:pt x="246" y="385"/>
                  </a:moveTo>
                  <a:cubicBezTo>
                    <a:pt x="246" y="385"/>
                    <a:pt x="245" y="388"/>
                    <a:pt x="245" y="388"/>
                  </a:cubicBezTo>
                  <a:cubicBezTo>
                    <a:pt x="244" y="387"/>
                    <a:pt x="244" y="387"/>
                    <a:pt x="244" y="387"/>
                  </a:cubicBezTo>
                  <a:cubicBezTo>
                    <a:pt x="243" y="386"/>
                    <a:pt x="243" y="386"/>
                    <a:pt x="243" y="386"/>
                  </a:cubicBezTo>
                  <a:cubicBezTo>
                    <a:pt x="243" y="386"/>
                    <a:pt x="242" y="390"/>
                    <a:pt x="242" y="390"/>
                  </a:cubicBezTo>
                  <a:cubicBezTo>
                    <a:pt x="242" y="390"/>
                    <a:pt x="245" y="394"/>
                    <a:pt x="245" y="393"/>
                  </a:cubicBezTo>
                  <a:cubicBezTo>
                    <a:pt x="245" y="392"/>
                    <a:pt x="247" y="390"/>
                    <a:pt x="247" y="390"/>
                  </a:cubicBezTo>
                  <a:cubicBezTo>
                    <a:pt x="247" y="390"/>
                    <a:pt x="248" y="386"/>
                    <a:pt x="248" y="386"/>
                  </a:cubicBezTo>
                  <a:cubicBezTo>
                    <a:pt x="248" y="386"/>
                    <a:pt x="246" y="384"/>
                    <a:pt x="246" y="385"/>
                  </a:cubicBezTo>
                  <a:close/>
                  <a:moveTo>
                    <a:pt x="272" y="386"/>
                  </a:moveTo>
                  <a:cubicBezTo>
                    <a:pt x="272" y="386"/>
                    <a:pt x="271" y="388"/>
                    <a:pt x="271" y="389"/>
                  </a:cubicBezTo>
                  <a:cubicBezTo>
                    <a:pt x="271" y="390"/>
                    <a:pt x="269" y="391"/>
                    <a:pt x="269" y="391"/>
                  </a:cubicBezTo>
                  <a:cubicBezTo>
                    <a:pt x="269" y="392"/>
                    <a:pt x="265" y="393"/>
                    <a:pt x="264" y="394"/>
                  </a:cubicBezTo>
                  <a:cubicBezTo>
                    <a:pt x="263" y="394"/>
                    <a:pt x="259" y="396"/>
                    <a:pt x="259" y="396"/>
                  </a:cubicBezTo>
                  <a:cubicBezTo>
                    <a:pt x="258" y="396"/>
                    <a:pt x="255" y="399"/>
                    <a:pt x="255" y="399"/>
                  </a:cubicBezTo>
                  <a:cubicBezTo>
                    <a:pt x="249" y="401"/>
                    <a:pt x="249" y="401"/>
                    <a:pt x="249" y="401"/>
                  </a:cubicBezTo>
                  <a:cubicBezTo>
                    <a:pt x="248" y="403"/>
                    <a:pt x="251" y="402"/>
                    <a:pt x="251" y="402"/>
                  </a:cubicBezTo>
                  <a:cubicBezTo>
                    <a:pt x="251" y="402"/>
                    <a:pt x="253" y="401"/>
                    <a:pt x="254" y="401"/>
                  </a:cubicBezTo>
                  <a:cubicBezTo>
                    <a:pt x="255" y="400"/>
                    <a:pt x="256" y="400"/>
                    <a:pt x="257" y="399"/>
                  </a:cubicBezTo>
                  <a:cubicBezTo>
                    <a:pt x="257" y="399"/>
                    <a:pt x="260" y="399"/>
                    <a:pt x="260" y="399"/>
                  </a:cubicBezTo>
                  <a:cubicBezTo>
                    <a:pt x="260" y="399"/>
                    <a:pt x="266" y="396"/>
                    <a:pt x="267" y="395"/>
                  </a:cubicBezTo>
                  <a:cubicBezTo>
                    <a:pt x="268" y="394"/>
                    <a:pt x="270" y="393"/>
                    <a:pt x="270" y="392"/>
                  </a:cubicBezTo>
                  <a:cubicBezTo>
                    <a:pt x="271" y="392"/>
                    <a:pt x="272" y="392"/>
                    <a:pt x="274" y="391"/>
                  </a:cubicBezTo>
                  <a:cubicBezTo>
                    <a:pt x="275" y="391"/>
                    <a:pt x="274" y="390"/>
                    <a:pt x="274" y="390"/>
                  </a:cubicBezTo>
                  <a:cubicBezTo>
                    <a:pt x="274" y="390"/>
                    <a:pt x="274" y="390"/>
                    <a:pt x="273" y="389"/>
                  </a:cubicBezTo>
                  <a:cubicBezTo>
                    <a:pt x="273" y="388"/>
                    <a:pt x="275" y="388"/>
                    <a:pt x="275" y="388"/>
                  </a:cubicBezTo>
                  <a:cubicBezTo>
                    <a:pt x="275" y="388"/>
                    <a:pt x="275" y="384"/>
                    <a:pt x="275" y="383"/>
                  </a:cubicBezTo>
                  <a:cubicBezTo>
                    <a:pt x="275" y="383"/>
                    <a:pt x="272" y="385"/>
                    <a:pt x="272" y="386"/>
                  </a:cubicBezTo>
                  <a:close/>
                  <a:moveTo>
                    <a:pt x="302" y="314"/>
                  </a:moveTo>
                  <a:cubicBezTo>
                    <a:pt x="301" y="310"/>
                    <a:pt x="301" y="310"/>
                    <a:pt x="301" y="310"/>
                  </a:cubicBezTo>
                  <a:cubicBezTo>
                    <a:pt x="299" y="309"/>
                    <a:pt x="299" y="309"/>
                    <a:pt x="299" y="309"/>
                  </a:cubicBezTo>
                  <a:cubicBezTo>
                    <a:pt x="299" y="312"/>
                    <a:pt x="299" y="312"/>
                    <a:pt x="299" y="312"/>
                  </a:cubicBezTo>
                  <a:cubicBezTo>
                    <a:pt x="299" y="312"/>
                    <a:pt x="299" y="313"/>
                    <a:pt x="298" y="314"/>
                  </a:cubicBezTo>
                  <a:cubicBezTo>
                    <a:pt x="297" y="315"/>
                    <a:pt x="299" y="317"/>
                    <a:pt x="299" y="317"/>
                  </a:cubicBezTo>
                  <a:cubicBezTo>
                    <a:pt x="299" y="317"/>
                    <a:pt x="303" y="315"/>
                    <a:pt x="303" y="314"/>
                  </a:cubicBezTo>
                  <a:cubicBezTo>
                    <a:pt x="304" y="313"/>
                    <a:pt x="302" y="314"/>
                    <a:pt x="302" y="314"/>
                  </a:cubicBezTo>
                  <a:close/>
                  <a:moveTo>
                    <a:pt x="312" y="312"/>
                  </a:moveTo>
                  <a:cubicBezTo>
                    <a:pt x="312" y="315"/>
                    <a:pt x="312" y="315"/>
                    <a:pt x="312" y="315"/>
                  </a:cubicBezTo>
                  <a:cubicBezTo>
                    <a:pt x="311" y="316"/>
                    <a:pt x="311" y="316"/>
                    <a:pt x="311" y="316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09" y="316"/>
                    <a:pt x="309" y="316"/>
                    <a:pt x="309" y="316"/>
                  </a:cubicBezTo>
                  <a:cubicBezTo>
                    <a:pt x="309" y="316"/>
                    <a:pt x="310" y="317"/>
                    <a:pt x="310" y="318"/>
                  </a:cubicBezTo>
                  <a:cubicBezTo>
                    <a:pt x="310" y="319"/>
                    <a:pt x="313" y="319"/>
                    <a:pt x="313" y="319"/>
                  </a:cubicBezTo>
                  <a:cubicBezTo>
                    <a:pt x="313" y="319"/>
                    <a:pt x="316" y="316"/>
                    <a:pt x="316" y="316"/>
                  </a:cubicBezTo>
                  <a:cubicBezTo>
                    <a:pt x="317" y="316"/>
                    <a:pt x="317" y="314"/>
                    <a:pt x="317" y="314"/>
                  </a:cubicBezTo>
                  <a:cubicBezTo>
                    <a:pt x="315" y="312"/>
                    <a:pt x="315" y="312"/>
                    <a:pt x="315" y="312"/>
                  </a:cubicBezTo>
                  <a:lnTo>
                    <a:pt x="312" y="312"/>
                  </a:lnTo>
                  <a:close/>
                  <a:moveTo>
                    <a:pt x="286" y="310"/>
                  </a:moveTo>
                  <a:cubicBezTo>
                    <a:pt x="286" y="310"/>
                    <a:pt x="286" y="310"/>
                    <a:pt x="286" y="309"/>
                  </a:cubicBezTo>
                  <a:cubicBezTo>
                    <a:pt x="285" y="309"/>
                    <a:pt x="284" y="310"/>
                    <a:pt x="284" y="311"/>
                  </a:cubicBezTo>
                  <a:cubicBezTo>
                    <a:pt x="284" y="311"/>
                    <a:pt x="282" y="313"/>
                    <a:pt x="281" y="313"/>
                  </a:cubicBezTo>
                  <a:cubicBezTo>
                    <a:pt x="281" y="314"/>
                    <a:pt x="288" y="314"/>
                    <a:pt x="288" y="314"/>
                  </a:cubicBezTo>
                  <a:cubicBezTo>
                    <a:pt x="289" y="314"/>
                    <a:pt x="290" y="313"/>
                    <a:pt x="290" y="313"/>
                  </a:cubicBezTo>
                  <a:cubicBezTo>
                    <a:pt x="290" y="313"/>
                    <a:pt x="290" y="311"/>
                    <a:pt x="290" y="310"/>
                  </a:cubicBezTo>
                  <a:cubicBezTo>
                    <a:pt x="290" y="310"/>
                    <a:pt x="286" y="310"/>
                    <a:pt x="286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83"/>
            <p:cNvSpPr>
              <a:spLocks noEditPoints="1"/>
            </p:cNvSpPr>
            <p:nvPr/>
          </p:nvSpPr>
          <p:spPr bwMode="auto">
            <a:xfrm>
              <a:off x="3869" y="3131"/>
              <a:ext cx="520" cy="520"/>
            </a:xfrm>
            <a:custGeom>
              <a:avLst/>
              <a:gdLst>
                <a:gd name="T0" fmla="*/ 115 w 219"/>
                <a:gd name="T1" fmla="*/ 3 h 219"/>
                <a:gd name="T2" fmla="*/ 3 w 219"/>
                <a:gd name="T3" fmla="*/ 103 h 219"/>
                <a:gd name="T4" fmla="*/ 103 w 219"/>
                <a:gd name="T5" fmla="*/ 215 h 219"/>
                <a:gd name="T6" fmla="*/ 215 w 219"/>
                <a:gd name="T7" fmla="*/ 115 h 219"/>
                <a:gd name="T8" fmla="*/ 115 w 219"/>
                <a:gd name="T9" fmla="*/ 3 h 219"/>
                <a:gd name="T10" fmla="*/ 105 w 219"/>
                <a:gd name="T11" fmla="*/ 188 h 219"/>
                <a:gd name="T12" fmla="*/ 30 w 219"/>
                <a:gd name="T13" fmla="*/ 105 h 219"/>
                <a:gd name="T14" fmla="*/ 114 w 219"/>
                <a:gd name="T15" fmla="*/ 30 h 219"/>
                <a:gd name="T16" fmla="*/ 188 w 219"/>
                <a:gd name="T17" fmla="*/ 114 h 219"/>
                <a:gd name="T18" fmla="*/ 105 w 219"/>
                <a:gd name="T19" fmla="*/ 18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19">
                  <a:moveTo>
                    <a:pt x="115" y="3"/>
                  </a:moveTo>
                  <a:cubicBezTo>
                    <a:pt x="57" y="0"/>
                    <a:pt x="6" y="45"/>
                    <a:pt x="3" y="103"/>
                  </a:cubicBezTo>
                  <a:cubicBezTo>
                    <a:pt x="0" y="162"/>
                    <a:pt x="44" y="212"/>
                    <a:pt x="103" y="215"/>
                  </a:cubicBezTo>
                  <a:cubicBezTo>
                    <a:pt x="162" y="219"/>
                    <a:pt x="212" y="174"/>
                    <a:pt x="215" y="115"/>
                  </a:cubicBezTo>
                  <a:cubicBezTo>
                    <a:pt x="219" y="57"/>
                    <a:pt x="174" y="7"/>
                    <a:pt x="115" y="3"/>
                  </a:cubicBezTo>
                  <a:close/>
                  <a:moveTo>
                    <a:pt x="105" y="188"/>
                  </a:moveTo>
                  <a:cubicBezTo>
                    <a:pt x="61" y="186"/>
                    <a:pt x="28" y="148"/>
                    <a:pt x="30" y="105"/>
                  </a:cubicBezTo>
                  <a:cubicBezTo>
                    <a:pt x="33" y="61"/>
                    <a:pt x="70" y="28"/>
                    <a:pt x="114" y="30"/>
                  </a:cubicBezTo>
                  <a:cubicBezTo>
                    <a:pt x="157" y="33"/>
                    <a:pt x="191" y="70"/>
                    <a:pt x="188" y="114"/>
                  </a:cubicBezTo>
                  <a:cubicBezTo>
                    <a:pt x="186" y="158"/>
                    <a:pt x="148" y="191"/>
                    <a:pt x="105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Freeform 84"/>
            <p:cNvSpPr/>
            <p:nvPr/>
          </p:nvSpPr>
          <p:spPr bwMode="auto">
            <a:xfrm>
              <a:off x="4280" y="3546"/>
              <a:ext cx="52" cy="52"/>
            </a:xfrm>
            <a:custGeom>
              <a:avLst/>
              <a:gdLst>
                <a:gd name="T0" fmla="*/ 20 w 22"/>
                <a:gd name="T1" fmla="*/ 2 h 22"/>
                <a:gd name="T2" fmla="*/ 19 w 22"/>
                <a:gd name="T3" fmla="*/ 11 h 22"/>
                <a:gd name="T4" fmla="*/ 11 w 22"/>
                <a:gd name="T5" fmla="*/ 19 h 22"/>
                <a:gd name="T6" fmla="*/ 2 w 22"/>
                <a:gd name="T7" fmla="*/ 19 h 22"/>
                <a:gd name="T8" fmla="*/ 2 w 22"/>
                <a:gd name="T9" fmla="*/ 19 h 22"/>
                <a:gd name="T10" fmla="*/ 3 w 22"/>
                <a:gd name="T11" fmla="*/ 11 h 22"/>
                <a:gd name="T12" fmla="*/ 12 w 22"/>
                <a:gd name="T13" fmla="*/ 3 h 22"/>
                <a:gd name="T14" fmla="*/ 20 w 22"/>
                <a:gd name="T15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2">
                  <a:moveTo>
                    <a:pt x="20" y="2"/>
                  </a:moveTo>
                  <a:cubicBezTo>
                    <a:pt x="22" y="4"/>
                    <a:pt x="22" y="8"/>
                    <a:pt x="19" y="1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21"/>
                    <a:pt x="4" y="22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7"/>
                    <a:pt x="0" y="13"/>
                    <a:pt x="3" y="1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4" y="0"/>
                    <a:pt x="18" y="0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Freeform 85"/>
            <p:cNvSpPr/>
            <p:nvPr/>
          </p:nvSpPr>
          <p:spPr bwMode="auto">
            <a:xfrm>
              <a:off x="4294" y="3563"/>
              <a:ext cx="223" cy="225"/>
            </a:xfrm>
            <a:custGeom>
              <a:avLst/>
              <a:gdLst>
                <a:gd name="T0" fmla="*/ 90 w 94"/>
                <a:gd name="T1" fmla="*/ 63 h 95"/>
                <a:gd name="T2" fmla="*/ 89 w 94"/>
                <a:gd name="T3" fmla="*/ 77 h 95"/>
                <a:gd name="T4" fmla="*/ 74 w 94"/>
                <a:gd name="T5" fmla="*/ 91 h 95"/>
                <a:gd name="T6" fmla="*/ 60 w 94"/>
                <a:gd name="T7" fmla="*/ 92 h 95"/>
                <a:gd name="T8" fmla="*/ 60 w 94"/>
                <a:gd name="T9" fmla="*/ 92 h 95"/>
                <a:gd name="T10" fmla="*/ 5 w 94"/>
                <a:gd name="T11" fmla="*/ 18 h 95"/>
                <a:gd name="T12" fmla="*/ 19 w 94"/>
                <a:gd name="T13" fmla="*/ 4 h 95"/>
                <a:gd name="T14" fmla="*/ 90 w 94"/>
                <a:gd name="T15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5">
                  <a:moveTo>
                    <a:pt x="90" y="63"/>
                  </a:moveTo>
                  <a:cubicBezTo>
                    <a:pt x="94" y="66"/>
                    <a:pt x="93" y="73"/>
                    <a:pt x="89" y="77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0" y="95"/>
                    <a:pt x="63" y="95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6" y="88"/>
                    <a:pt x="0" y="22"/>
                    <a:pt x="5" y="18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86" y="59"/>
                    <a:pt x="9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Freeform 86"/>
            <p:cNvSpPr>
              <a:spLocks noEditPoints="1"/>
            </p:cNvSpPr>
            <p:nvPr/>
          </p:nvSpPr>
          <p:spPr bwMode="auto">
            <a:xfrm>
              <a:off x="3233" y="2705"/>
              <a:ext cx="1120" cy="1124"/>
            </a:xfrm>
            <a:custGeom>
              <a:avLst/>
              <a:gdLst>
                <a:gd name="T0" fmla="*/ 446 w 472"/>
                <a:gd name="T1" fmla="*/ 292 h 473"/>
                <a:gd name="T2" fmla="*/ 446 w 472"/>
                <a:gd name="T3" fmla="*/ 288 h 473"/>
                <a:gd name="T4" fmla="*/ 443 w 472"/>
                <a:gd name="T5" fmla="*/ 267 h 473"/>
                <a:gd name="T6" fmla="*/ 413 w 472"/>
                <a:gd name="T7" fmla="*/ 347 h 473"/>
                <a:gd name="T8" fmla="*/ 446 w 472"/>
                <a:gd name="T9" fmla="*/ 292 h 473"/>
                <a:gd name="T10" fmla="*/ 370 w 472"/>
                <a:gd name="T11" fmla="*/ 404 h 473"/>
                <a:gd name="T12" fmla="*/ 362 w 472"/>
                <a:gd name="T13" fmla="*/ 403 h 473"/>
                <a:gd name="T14" fmla="*/ 237 w 472"/>
                <a:gd name="T15" fmla="*/ 445 h 473"/>
                <a:gd name="T16" fmla="*/ 89 w 472"/>
                <a:gd name="T17" fmla="*/ 384 h 473"/>
                <a:gd name="T18" fmla="*/ 28 w 472"/>
                <a:gd name="T19" fmla="*/ 236 h 473"/>
                <a:gd name="T20" fmla="*/ 89 w 472"/>
                <a:gd name="T21" fmla="*/ 89 h 473"/>
                <a:gd name="T22" fmla="*/ 237 w 472"/>
                <a:gd name="T23" fmla="*/ 28 h 473"/>
                <a:gd name="T24" fmla="*/ 384 w 472"/>
                <a:gd name="T25" fmla="*/ 89 h 473"/>
                <a:gd name="T26" fmla="*/ 440 w 472"/>
                <a:gd name="T27" fmla="*/ 191 h 473"/>
                <a:gd name="T28" fmla="*/ 472 w 472"/>
                <a:gd name="T29" fmla="*/ 222 h 473"/>
                <a:gd name="T30" fmla="*/ 237 w 472"/>
                <a:gd name="T31" fmla="*/ 0 h 473"/>
                <a:gd name="T32" fmla="*/ 0 w 472"/>
                <a:gd name="T33" fmla="*/ 236 h 473"/>
                <a:gd name="T34" fmla="*/ 237 w 472"/>
                <a:gd name="T35" fmla="*/ 473 h 473"/>
                <a:gd name="T36" fmla="*/ 406 w 472"/>
                <a:gd name="T37" fmla="*/ 401 h 473"/>
                <a:gd name="T38" fmla="*/ 377 w 472"/>
                <a:gd name="T39" fmla="*/ 404 h 473"/>
                <a:gd name="T40" fmla="*/ 370 w 472"/>
                <a:gd name="T41" fmla="*/ 40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2" h="473">
                  <a:moveTo>
                    <a:pt x="446" y="292"/>
                  </a:moveTo>
                  <a:cubicBezTo>
                    <a:pt x="446" y="291"/>
                    <a:pt x="446" y="290"/>
                    <a:pt x="446" y="288"/>
                  </a:cubicBezTo>
                  <a:cubicBezTo>
                    <a:pt x="446" y="281"/>
                    <a:pt x="445" y="274"/>
                    <a:pt x="443" y="267"/>
                  </a:cubicBezTo>
                  <a:cubicBezTo>
                    <a:pt x="439" y="296"/>
                    <a:pt x="428" y="323"/>
                    <a:pt x="413" y="347"/>
                  </a:cubicBezTo>
                  <a:cubicBezTo>
                    <a:pt x="432" y="336"/>
                    <a:pt x="445" y="316"/>
                    <a:pt x="446" y="292"/>
                  </a:cubicBezTo>
                  <a:close/>
                  <a:moveTo>
                    <a:pt x="370" y="404"/>
                  </a:moveTo>
                  <a:cubicBezTo>
                    <a:pt x="368" y="404"/>
                    <a:pt x="365" y="404"/>
                    <a:pt x="362" y="403"/>
                  </a:cubicBezTo>
                  <a:cubicBezTo>
                    <a:pt x="327" y="430"/>
                    <a:pt x="284" y="445"/>
                    <a:pt x="237" y="445"/>
                  </a:cubicBezTo>
                  <a:cubicBezTo>
                    <a:pt x="179" y="445"/>
                    <a:pt x="127" y="422"/>
                    <a:pt x="89" y="384"/>
                  </a:cubicBezTo>
                  <a:cubicBezTo>
                    <a:pt x="51" y="346"/>
                    <a:pt x="28" y="294"/>
                    <a:pt x="28" y="236"/>
                  </a:cubicBezTo>
                  <a:cubicBezTo>
                    <a:pt x="28" y="179"/>
                    <a:pt x="51" y="127"/>
                    <a:pt x="89" y="89"/>
                  </a:cubicBezTo>
                  <a:cubicBezTo>
                    <a:pt x="127" y="51"/>
                    <a:pt x="179" y="28"/>
                    <a:pt x="237" y="28"/>
                  </a:cubicBezTo>
                  <a:cubicBezTo>
                    <a:pt x="294" y="28"/>
                    <a:pt x="346" y="51"/>
                    <a:pt x="384" y="89"/>
                  </a:cubicBezTo>
                  <a:cubicBezTo>
                    <a:pt x="412" y="116"/>
                    <a:pt x="432" y="152"/>
                    <a:pt x="440" y="191"/>
                  </a:cubicBezTo>
                  <a:cubicBezTo>
                    <a:pt x="453" y="199"/>
                    <a:pt x="464" y="210"/>
                    <a:pt x="472" y="222"/>
                  </a:cubicBezTo>
                  <a:cubicBezTo>
                    <a:pt x="465" y="98"/>
                    <a:pt x="362" y="0"/>
                    <a:pt x="237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7"/>
                    <a:pt x="106" y="473"/>
                    <a:pt x="237" y="473"/>
                  </a:cubicBezTo>
                  <a:cubicBezTo>
                    <a:pt x="303" y="473"/>
                    <a:pt x="363" y="445"/>
                    <a:pt x="406" y="401"/>
                  </a:cubicBezTo>
                  <a:cubicBezTo>
                    <a:pt x="397" y="403"/>
                    <a:pt x="387" y="404"/>
                    <a:pt x="377" y="404"/>
                  </a:cubicBezTo>
                  <a:cubicBezTo>
                    <a:pt x="375" y="404"/>
                    <a:pt x="373" y="404"/>
                    <a:pt x="370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Freeform 48"/>
          <p:cNvSpPr>
            <a:spLocks noEditPoints="1"/>
          </p:cNvSpPr>
          <p:nvPr/>
        </p:nvSpPr>
        <p:spPr bwMode="auto">
          <a:xfrm>
            <a:off x="913130" y="5365115"/>
            <a:ext cx="426085" cy="400685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55775" y="356182"/>
            <a:ext cx="2220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en-US" altLang="zh-CN" sz="3200" b="1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Next Step</a:t>
            </a:r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93763" y="367983"/>
            <a:ext cx="5453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703560" cy="80312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65967" y="1309859"/>
            <a:ext cx="10764593" cy="1044370"/>
            <a:chOff x="1620507" y="2517229"/>
            <a:chExt cx="9487785" cy="860972"/>
          </a:xfrm>
        </p:grpSpPr>
        <p:sp>
          <p:nvSpPr>
            <p:cNvPr id="30" name="MH_SubTitle_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96811" y="2517229"/>
              <a:ext cx="8611481" cy="31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>
                  <a:solidFill>
                    <a:srgbClr val="375F87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</a:t>
              </a:r>
              <a:r>
                <a:rPr lang="en-US" altLang="zh-CN" sz="1800" b="1" dirty="0">
                  <a:solidFill>
                    <a:srgbClr val="375F87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romoting the formulation and publication of relevant green finance standards.</a:t>
              </a:r>
              <a:endParaRPr lang="zh-CN" altLang="en-US" sz="1800" b="1" dirty="0">
                <a:solidFill>
                  <a:srgbClr val="375F87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MH_Text_1"/>
            <p:cNvSpPr txBox="1"/>
            <p:nvPr>
              <p:custDataLst>
                <p:tags r:id="rId8"/>
              </p:custDataLst>
            </p:nvPr>
          </p:nvSpPr>
          <p:spPr>
            <a:xfrm>
              <a:off x="2496811" y="2904685"/>
              <a:ext cx="6675547" cy="281491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altLang="zh-CN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with the ongoing improvement of the green finance standard system.</a:t>
              </a:r>
              <a:endPara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MH_Other_7"/>
            <p:cNvSpPr/>
            <p:nvPr>
              <p:custDataLst>
                <p:tags r:id="rId9"/>
              </p:custDataLst>
            </p:nvPr>
          </p:nvSpPr>
          <p:spPr bwMode="auto">
            <a:xfrm>
              <a:off x="1620507" y="2981326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6234" y="2138123"/>
            <a:ext cx="6583078" cy="1727998"/>
            <a:chOff x="2531632" y="3875778"/>
            <a:chExt cx="5869355" cy="1409784"/>
          </a:xfrm>
        </p:grpSpPr>
        <p:sp>
          <p:nvSpPr>
            <p:cNvPr id="36" name="MH_SubTitle_2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31632" y="3875778"/>
              <a:ext cx="5661107" cy="292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>
                  <a:solidFill>
                    <a:srgbClr val="CC573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Enriching and enhancing the green finance product system.</a:t>
              </a:r>
              <a:endParaRPr lang="zh-CN" altLang="en-US" b="1" dirty="0">
                <a:solidFill>
                  <a:srgbClr val="CC573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MH_Text_2"/>
            <p:cNvSpPr txBox="1"/>
            <p:nvPr>
              <p:custDataLst>
                <p:tags r:id="rId6"/>
              </p:custDataLst>
            </p:nvPr>
          </p:nvSpPr>
          <p:spPr>
            <a:xfrm>
              <a:off x="2531632" y="4248164"/>
              <a:ext cx="5869355" cy="1037398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altLang="zh-CN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guide industry institutions to concentrate on their core business</a:t>
              </a:r>
            </a:p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altLang="zh-CN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align with the realities of China’s green industries</a:t>
              </a:r>
            </a:p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altLang="zh-CN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enhance their research and development capabilities for financial products and tools</a:t>
              </a:r>
              <a:endParaRPr lang="zh-CN" altLang="en-US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26" y="1692039"/>
            <a:ext cx="2987040" cy="30676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73272" y="4016002"/>
            <a:ext cx="6422919" cy="42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375F87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Supporting green and low-carbon enterprises to utilize the capital markets for growth.</a:t>
            </a:r>
            <a:endParaRPr lang="zh-CN" altLang="en-US" b="1" dirty="0">
              <a:solidFill>
                <a:srgbClr val="375F87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MH_Text_1"/>
          <p:cNvSpPr txBox="1"/>
          <p:nvPr>
            <p:custDataLst>
              <p:tags r:id="rId2"/>
            </p:custDataLst>
          </p:nvPr>
        </p:nvSpPr>
        <p:spPr>
          <a:xfrm>
            <a:off x="1016718" y="4551824"/>
            <a:ext cx="9813842" cy="103568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85750" indent="-2857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support qualified green and low-carbon enterprises in using multiple tools on the capital market, including IPO, refinancing, listing on the NEEQ, M&amp;A and reorganization, and bond issuance to raise more resources for their green development.</a:t>
            </a:r>
            <a:endParaRPr lang="zh-CN" altLang="en-US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MH_SubTitle_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3272" y="5548141"/>
            <a:ext cx="9117208" cy="35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CC57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en-US" altLang="zh-CN" sz="1800" b="1" dirty="0">
                <a:solidFill>
                  <a:srgbClr val="CC57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nhancing carbon emission disclosure requirements phase-by-phase.</a:t>
            </a:r>
            <a:endParaRPr lang="zh-CN" altLang="en-US" sz="1800" b="1" dirty="0">
              <a:solidFill>
                <a:srgbClr val="CC5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0199" y="5962177"/>
            <a:ext cx="9567161" cy="42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>
                <a:solidFill>
                  <a:srgbClr val="375F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1800" b="1" dirty="0">
                <a:solidFill>
                  <a:srgbClr val="375F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ctively engaging in international cooperation on green finance. </a:t>
            </a:r>
            <a:endParaRPr lang="zh-CN" altLang="en-US" sz="1800" b="1" dirty="0">
              <a:solidFill>
                <a:srgbClr val="375F8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251" name="直接连接符 17"/>
          <p:cNvCxnSpPr>
            <a:cxnSpLocks noChangeShapeType="1"/>
          </p:cNvCxnSpPr>
          <p:nvPr/>
        </p:nvCxnSpPr>
        <p:spPr bwMode="auto">
          <a:xfrm>
            <a:off x="4722813" y="2747963"/>
            <a:ext cx="6796087" cy="0"/>
          </a:xfrm>
          <a:prstGeom prst="line">
            <a:avLst/>
          </a:prstGeom>
          <a:noFill/>
          <a:ln w="57150">
            <a:solidFill>
              <a:srgbClr val="124062"/>
            </a:solidFill>
            <a:round/>
          </a:ln>
          <a:effectLst>
            <a:outerShdw dist="38100" dir="5400000" algn="ctr" rotWithShape="0">
              <a:srgbClr val="00000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2" name="直接连接符 18"/>
          <p:cNvCxnSpPr>
            <a:cxnSpLocks noChangeShapeType="1"/>
          </p:cNvCxnSpPr>
          <p:nvPr/>
        </p:nvCxnSpPr>
        <p:spPr bwMode="auto">
          <a:xfrm>
            <a:off x="4722813" y="4060825"/>
            <a:ext cx="6842125" cy="0"/>
          </a:xfrm>
          <a:prstGeom prst="line">
            <a:avLst/>
          </a:prstGeom>
          <a:noFill/>
          <a:ln w="57150">
            <a:solidFill>
              <a:srgbClr val="124062"/>
            </a:solidFill>
            <a:round/>
          </a:ln>
          <a:effectLst>
            <a:outerShdw dist="38100" dir="5400000" algn="ctr" rotWithShape="0">
              <a:srgbClr val="00000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5266974" y="3112007"/>
            <a:ext cx="22730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Thank you!</a:t>
            </a:r>
            <a:endParaRPr lang="zh-CN" altLang="en-US" sz="3200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pic>
        <p:nvPicPr>
          <p:cNvPr id="53254" name="图片 6" descr="证监会logo_副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616200"/>
            <a:ext cx="215741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9E2F-59A6-4DA7-A27E-8F33EA1E444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355525" y="287841"/>
            <a:ext cx="2411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Overview</a:t>
            </a:r>
            <a:endParaRPr lang="zh-CN" altLang="en-US" sz="3200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8196" name="组合 5123"/>
          <p:cNvGrpSpPr/>
          <p:nvPr/>
        </p:nvGrpSpPr>
        <p:grpSpPr bwMode="auto">
          <a:xfrm>
            <a:off x="1841403" y="1499394"/>
            <a:ext cx="623887" cy="736600"/>
            <a:chOff x="0" y="0"/>
            <a:chExt cx="624189" cy="736484"/>
          </a:xfrm>
        </p:grpSpPr>
        <p:sp>
          <p:nvSpPr>
            <p:cNvPr id="8208" name="任意多边形 20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矩形 21"/>
            <p:cNvSpPr>
              <a:spLocks noChangeArrowheads="1"/>
            </p:cNvSpPr>
            <p:nvPr/>
          </p:nvSpPr>
          <p:spPr bwMode="auto">
            <a:xfrm>
              <a:off x="162346" y="120076"/>
              <a:ext cx="297020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600" b="1" dirty="0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zh-CN" altLang="en-US" sz="2600" b="1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197" name="组合 5129"/>
          <p:cNvGrpSpPr/>
          <p:nvPr/>
        </p:nvGrpSpPr>
        <p:grpSpPr bwMode="auto">
          <a:xfrm>
            <a:off x="1839719" y="4375331"/>
            <a:ext cx="622300" cy="736600"/>
            <a:chOff x="0" y="0"/>
            <a:chExt cx="624189" cy="736484"/>
          </a:xfrm>
        </p:grpSpPr>
        <p:sp>
          <p:nvSpPr>
            <p:cNvPr id="8206" name="任意多边形 26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矩形 28"/>
            <p:cNvSpPr>
              <a:spLocks noChangeArrowheads="1"/>
            </p:cNvSpPr>
            <p:nvPr/>
          </p:nvSpPr>
          <p:spPr bwMode="auto">
            <a:xfrm>
              <a:off x="49416" y="135316"/>
              <a:ext cx="522879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600" b="1" dirty="0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III</a:t>
              </a:r>
              <a:endParaRPr lang="zh-CN" altLang="en-US" sz="2600" b="1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815685" y="1127046"/>
            <a:ext cx="86796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en-US" altLang="zh-CN" sz="3000" b="1" dirty="0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China’s capital markets play a significant role in supporting the green and low-carbon transition of the economy</a:t>
            </a:r>
            <a:endParaRPr lang="zh-CN" altLang="en-US" sz="3000" b="1" dirty="0">
              <a:solidFill>
                <a:srgbClr val="12406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00" name="矩形 38"/>
          <p:cNvSpPr>
            <a:spLocks noChangeArrowheads="1"/>
          </p:cNvSpPr>
          <p:nvPr/>
        </p:nvSpPr>
        <p:spPr bwMode="auto">
          <a:xfrm>
            <a:off x="-841375" y="801688"/>
            <a:ext cx="647700" cy="955675"/>
          </a:xfrm>
          <a:prstGeom prst="rect">
            <a:avLst/>
          </a:pr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矩形 39"/>
          <p:cNvSpPr>
            <a:spLocks noChangeArrowheads="1"/>
          </p:cNvSpPr>
          <p:nvPr/>
        </p:nvSpPr>
        <p:spPr bwMode="auto">
          <a:xfrm>
            <a:off x="-841375" y="1757363"/>
            <a:ext cx="647700" cy="957262"/>
          </a:xfrm>
          <a:prstGeom prst="rect">
            <a:avLst/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5137"/>
          <p:cNvGrpSpPr/>
          <p:nvPr/>
        </p:nvGrpSpPr>
        <p:grpSpPr bwMode="auto">
          <a:xfrm>
            <a:off x="1840164" y="3011953"/>
            <a:ext cx="623887" cy="736600"/>
            <a:chOff x="0" y="0"/>
            <a:chExt cx="624189" cy="736484"/>
          </a:xfrm>
        </p:grpSpPr>
        <p:sp>
          <p:nvSpPr>
            <p:cNvPr id="19" name="任意多边形 26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矩形 28"/>
            <p:cNvSpPr>
              <a:spLocks noChangeArrowheads="1"/>
            </p:cNvSpPr>
            <p:nvPr/>
          </p:nvSpPr>
          <p:spPr bwMode="auto">
            <a:xfrm>
              <a:off x="106213" y="135316"/>
              <a:ext cx="409284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600" b="1" dirty="0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II</a:t>
              </a:r>
              <a:endParaRPr lang="zh-CN" altLang="en-US" sz="2600" b="1" dirty="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CEE9F3A7-CFDF-1DBA-F398-EA299E13E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85" y="2872421"/>
            <a:ext cx="86796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en-US" altLang="zh-CN" sz="3000" b="1" dirty="0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 overview of green finance in China’s capital markets</a:t>
            </a:r>
            <a:endParaRPr lang="zh-CN" altLang="en-US" sz="3000" b="1" dirty="0">
              <a:solidFill>
                <a:srgbClr val="12406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8B5EE1EC-9E6F-432D-FE70-8F86C09B0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773" y="4515262"/>
            <a:ext cx="86796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en-US" altLang="zh-CN" sz="3000" b="1" dirty="0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Next step</a:t>
            </a:r>
            <a:endParaRPr lang="zh-CN" altLang="en-US" sz="3000" b="1" dirty="0">
              <a:solidFill>
                <a:srgbClr val="12406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4198" y="240342"/>
            <a:ext cx="1022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China’s capital markets play a significant role in supporting</a:t>
            </a:r>
          </a:p>
          <a:p>
            <a:pPr marL="0" lvl="1" algn="l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the green and low-carbon transition of the economy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035798" y="363915"/>
            <a:ext cx="3048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49865"/>
            <a:ext cx="11116388" cy="31236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635636" y="1331535"/>
            <a:ext cx="3227238" cy="68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Distinctive functions of the capital market</a:t>
            </a:r>
            <a:endParaRPr lang="zh-CN" altLang="en-US" sz="2000" b="1" dirty="0">
              <a:solidFill>
                <a:srgbClr val="FF6666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65655" y="2194560"/>
            <a:ext cx="9634570" cy="3597910"/>
            <a:chOff x="4392" y="1949"/>
            <a:chExt cx="11843" cy="4482"/>
          </a:xfrm>
        </p:grpSpPr>
        <p:grpSp>
          <p:nvGrpSpPr>
            <p:cNvPr id="394" name="组合 393"/>
            <p:cNvGrpSpPr/>
            <p:nvPr/>
          </p:nvGrpSpPr>
          <p:grpSpPr>
            <a:xfrm>
              <a:off x="4392" y="1949"/>
              <a:ext cx="4482" cy="448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8" name="同心圆 39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06" name="椭圆 40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407" name="组合 406"/>
            <p:cNvGrpSpPr/>
            <p:nvPr/>
          </p:nvGrpSpPr>
          <p:grpSpPr>
            <a:xfrm>
              <a:off x="7427" y="1995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8" name="同心圆 40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椭圆 40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410" name="组合 409"/>
            <p:cNvGrpSpPr/>
            <p:nvPr/>
          </p:nvGrpSpPr>
          <p:grpSpPr>
            <a:xfrm>
              <a:off x="8312" y="362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1" name="同心圆 4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2" name="椭圆 4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413" name="组合 412"/>
            <p:cNvGrpSpPr/>
            <p:nvPr/>
          </p:nvGrpSpPr>
          <p:grpSpPr>
            <a:xfrm>
              <a:off x="7427" y="535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4" name="同心圆 4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5" name="椭圆 4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8721" y="1970"/>
              <a:ext cx="7514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Guiding economic green transition through comprehensive information disclosure</a:t>
              </a:r>
              <a:r>
                <a:rPr lang="en-US" altLang="zh-CN" sz="2400" dirty="0">
                  <a:solidFill>
                    <a:schemeClr val="accent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.</a:t>
              </a:r>
              <a:endParaRPr lang="zh-CN" altLang="en-US" sz="24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9554" y="3655"/>
              <a:ext cx="6681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Supporting the technological innovation of green industries.</a:t>
              </a:r>
              <a:endParaRPr lang="zh-CN" alt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4680" y="3884"/>
              <a:ext cx="3502" cy="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TextBox 417">
              <a:extLst>
                <a:ext uri="{FF2B5EF4-FFF2-40B4-BE49-F238E27FC236}">
                  <a16:creationId xmlns:a16="http://schemas.microsoft.com/office/drawing/2014/main" id="{039FD858-75CC-4F68-CF98-179526176D10}"/>
                </a:ext>
              </a:extLst>
            </p:cNvPr>
            <p:cNvSpPr txBox="1"/>
            <p:nvPr/>
          </p:nvSpPr>
          <p:spPr>
            <a:xfrm>
              <a:off x="8721" y="5315"/>
              <a:ext cx="7514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Mobilizing capitals from across the society to promote green transition.</a:t>
              </a:r>
              <a:endParaRPr lang="zh-CN" alt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3700" y="287070"/>
            <a:ext cx="6251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686" y="400050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70011"/>
            <a:ext cx="10687180" cy="11089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522487" y="1248539"/>
            <a:ext cx="7331076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An important feature of China’s green finance is the relatively sound top-level policy design.</a:t>
            </a:r>
            <a:endParaRPr lang="zh-CN" altLang="en-US" sz="2000" b="1" dirty="0">
              <a:solidFill>
                <a:srgbClr val="FF6666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65655" y="2194560"/>
            <a:ext cx="9094390" cy="3809835"/>
            <a:chOff x="4392" y="1949"/>
            <a:chExt cx="11179" cy="4746"/>
          </a:xfrm>
        </p:grpSpPr>
        <p:grpSp>
          <p:nvGrpSpPr>
            <p:cNvPr id="394" name="组合 393"/>
            <p:cNvGrpSpPr/>
            <p:nvPr/>
          </p:nvGrpSpPr>
          <p:grpSpPr>
            <a:xfrm>
              <a:off x="4392" y="1949"/>
              <a:ext cx="4482" cy="448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8" name="同心圆 39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06" name="椭圆 40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407" name="组合 406"/>
            <p:cNvGrpSpPr/>
            <p:nvPr/>
          </p:nvGrpSpPr>
          <p:grpSpPr>
            <a:xfrm>
              <a:off x="7427" y="1995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8" name="同心圆 40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椭圆 40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410" name="组合 409"/>
            <p:cNvGrpSpPr/>
            <p:nvPr/>
          </p:nvGrpSpPr>
          <p:grpSpPr>
            <a:xfrm>
              <a:off x="8312" y="362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1" name="同心圆 4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2" name="椭圆 4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413" name="组合 412"/>
            <p:cNvGrpSpPr/>
            <p:nvPr/>
          </p:nvGrpSpPr>
          <p:grpSpPr>
            <a:xfrm>
              <a:off x="7427" y="535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4" name="同心圆 4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5" name="椭圆 4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8776" y="2069"/>
              <a:ext cx="6745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The macro guidance has been established for green finance at the national level.</a:t>
              </a:r>
              <a:endParaRPr lang="zh-CN" alt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9346" y="3487"/>
              <a:ext cx="6225" cy="1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Financial regulatory bodies </a:t>
              </a: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have issued policies to guide green financial products.</a:t>
              </a:r>
              <a:endParaRPr lang="zh-CN" alt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8813" y="5639"/>
              <a:ext cx="6708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The green financial standard system has been advancing comprehensively.</a:t>
              </a:r>
              <a:endParaRPr lang="zh-CN" alt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4680" y="3884"/>
              <a:ext cx="3502" cy="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05179" y="1287780"/>
            <a:ext cx="45692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algn="l" eaLnBrk="1" hangingPunct="1"/>
            <a:r>
              <a:rPr lang="en-US" altLang="zh-CN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Approaches taken by the CSRC</a:t>
            </a:r>
            <a:endParaRPr lang="zh-CN" altLang="en-US" sz="2000" b="1" dirty="0">
              <a:solidFill>
                <a:srgbClr val="FF6666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  <a:p>
            <a:pPr marL="0" lvl="1" algn="l" eaLnBrk="1" hangingPunct="1"/>
            <a:endParaRPr lang="zh-CN" altLang="en-US" sz="20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000439" y="357699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998002" cy="71701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219200" y="1783715"/>
            <a:ext cx="10585696" cy="4611879"/>
            <a:chOff x="2443" y="2713"/>
            <a:chExt cx="15021" cy="6580"/>
          </a:xfrm>
        </p:grpSpPr>
        <p:sp>
          <p:nvSpPr>
            <p:cNvPr id="29" name="MH_SubTitle_1"/>
            <p:cNvSpPr txBox="1"/>
            <p:nvPr>
              <p:custDataLst>
                <p:tags r:id="rId1"/>
              </p:custDataLst>
            </p:nvPr>
          </p:nvSpPr>
          <p:spPr>
            <a:xfrm>
              <a:off x="3919" y="2740"/>
              <a:ext cx="13531" cy="666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From the financing side, active support has been provided for the development of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green and low-carbon enterprises. </a:t>
              </a:r>
              <a:endPara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30" name="MH_Other_1"/>
            <p:cNvSpPr/>
            <p:nvPr>
              <p:custDataLst>
                <p:tags r:id="rId2"/>
              </p:custDataLst>
            </p:nvPr>
          </p:nvSpPr>
          <p:spPr>
            <a:xfrm>
              <a:off x="2443" y="2713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1800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i</a:t>
              </a:r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31" name="MH_Other_2"/>
            <p:cNvSpPr/>
            <p:nvPr>
              <p:custDataLst>
                <p:tags r:id="rId3"/>
              </p:custDataLst>
            </p:nvPr>
          </p:nvSpPr>
          <p:spPr>
            <a:xfrm>
              <a:off x="4430" y="3635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CC5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ii</a:t>
              </a:r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32" name="MH_SubTitle_2"/>
            <p:cNvSpPr txBox="1"/>
            <p:nvPr>
              <p:custDataLst>
                <p:tags r:id="rId4"/>
              </p:custDataLst>
            </p:nvPr>
          </p:nvSpPr>
          <p:spPr>
            <a:xfrm>
              <a:off x="5987" y="4095"/>
              <a:ext cx="11477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From the investment side, efforts have been made to encourage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securities and fund management institutions to actively participate</a:t>
              </a:r>
            </a:p>
            <a:p>
              <a:pPr>
                <a:lnSpc>
                  <a:spcPct val="110000"/>
                </a:lnSpc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in green investments.</a:t>
              </a:r>
              <a:endPara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MH_Other_3"/>
            <p:cNvSpPr/>
            <p:nvPr>
              <p:custDataLst>
                <p:tags r:id="rId5"/>
              </p:custDataLst>
            </p:nvPr>
          </p:nvSpPr>
          <p:spPr>
            <a:xfrm>
              <a:off x="5235" y="5386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iii</a:t>
              </a:r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34" name="MH_SubTitle_3"/>
            <p:cNvSpPr txBox="1"/>
            <p:nvPr>
              <p:custDataLst>
                <p:tags r:id="rId6"/>
              </p:custDataLst>
            </p:nvPr>
          </p:nvSpPr>
          <p:spPr>
            <a:xfrm>
              <a:off x="6628" y="5663"/>
              <a:ext cx="10520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Efforts have been made in information disclosure to actively support green and low-carbon transition.</a:t>
              </a:r>
              <a:endPara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MH_Other_4"/>
            <p:cNvSpPr/>
            <p:nvPr>
              <p:custDataLst>
                <p:tags r:id="rId7"/>
              </p:custDataLst>
            </p:nvPr>
          </p:nvSpPr>
          <p:spPr>
            <a:xfrm>
              <a:off x="2443" y="8035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v</a:t>
              </a:r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36" name="MH_SubTitle_5"/>
            <p:cNvSpPr txBox="1"/>
            <p:nvPr>
              <p:custDataLst>
                <p:tags r:id="rId8"/>
              </p:custDataLst>
            </p:nvPr>
          </p:nvSpPr>
          <p:spPr>
            <a:xfrm>
              <a:off x="3922" y="8453"/>
              <a:ext cx="13226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International exchange and cooperation in green finance has been continuously promoted.</a:t>
              </a:r>
              <a:endPara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MH_Other_6"/>
            <p:cNvSpPr/>
            <p:nvPr>
              <p:custDataLst>
                <p:tags r:id="rId9"/>
              </p:custDataLst>
            </p:nvPr>
          </p:nvSpPr>
          <p:spPr>
            <a:xfrm>
              <a:off x="4430" y="7028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CC5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iv</a:t>
              </a:r>
              <a:r>
                <a: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40" name="MH_SubTitle_4"/>
            <p:cNvSpPr txBox="1"/>
            <p:nvPr>
              <p:custDataLst>
                <p:tags r:id="rId10"/>
              </p:custDataLst>
            </p:nvPr>
          </p:nvSpPr>
          <p:spPr>
            <a:xfrm>
              <a:off x="5987" y="7228"/>
              <a:ext cx="11161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en-US" altLang="zh-CN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Efforts have been made to promote the development of green financial standards.</a:t>
              </a:r>
              <a:endParaRPr lang="zh-CN" alt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4198" y="252122"/>
            <a:ext cx="53405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24844" y="236192"/>
            <a:ext cx="66852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85854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998200" cy="24303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381615"/>
            <a:ext cx="1093799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</a:t>
            </a:r>
            <a:r>
              <a:rPr lang="zh-CN" altLang="en-US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）</a:t>
            </a:r>
            <a:r>
              <a:rPr lang="en-US" altLang="zh-CN" sz="24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From the financing side, active support has been provided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for the development of green and low-carbon enterprises.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41375" y="2621903"/>
            <a:ext cx="10336698" cy="3379250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625214" y="2150311"/>
            <a:ext cx="635635" cy="61214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95705" y="2962275"/>
            <a:ext cx="9767764" cy="2832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"/>
            </a:pP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CSRC has been supporting eligible green and low-carbon enterprises to utilize multiple tools on the capital market, including IPO, refinancing, listing on the National Equity Exchange and Quotation (NEEQ), mergers and acquisitions (M&amp;A) and reorganization, and bond issuance to raise more resources for their green development, which in turn has fostered more capital on green innovation.</a:t>
            </a:r>
            <a:endParaRPr lang="zh-CN" altLang="en-US" sz="2400" b="1" dirty="0">
              <a:solidFill>
                <a:schemeClr val="tx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1" descr="266879157497233526"/>
          <p:cNvPicPr>
            <a:picLocks noChangeAspect="1"/>
          </p:cNvPicPr>
          <p:nvPr/>
        </p:nvPicPr>
        <p:blipFill>
          <a:blip r:embed="rId3"/>
          <a:srcRect l="21489" t="10250" r="19966" b="12672"/>
          <a:stretch>
            <a:fillRect/>
          </a:stretch>
        </p:blipFill>
        <p:spPr>
          <a:xfrm>
            <a:off x="3759517" y="2236224"/>
            <a:ext cx="367030" cy="4838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3940" y="200698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557" y="341246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649857" cy="14537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199" y="1404128"/>
            <a:ext cx="10649857" cy="84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18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</a:t>
            </a:r>
            <a:r>
              <a:rPr lang="zh-CN" altLang="en-US" sz="18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）</a:t>
            </a: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From the financing side, active support has been provided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for the development of green and low-carbon enterprises.</a:t>
            </a:r>
            <a:r>
              <a:rPr lang="en-US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MH_Other_5"/>
          <p:cNvSpPr/>
          <p:nvPr>
            <p:custDataLst>
              <p:tags r:id="rId1"/>
            </p:custDataLst>
          </p:nvPr>
        </p:nvSpPr>
        <p:spPr bwMode="auto">
          <a:xfrm>
            <a:off x="1404914" y="2460201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Other_3"/>
          <p:cNvSpPr/>
          <p:nvPr>
            <p:custDataLst>
              <p:tags r:id="rId2"/>
            </p:custDataLst>
          </p:nvPr>
        </p:nvSpPr>
        <p:spPr>
          <a:xfrm>
            <a:off x="1886592" y="2442458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H_SubTitle_1"/>
          <p:cNvSpPr/>
          <p:nvPr>
            <p:custDataLst>
              <p:tags r:id="rId3"/>
            </p:custDataLst>
          </p:nvPr>
        </p:nvSpPr>
        <p:spPr>
          <a:xfrm>
            <a:off x="2689170" y="2779921"/>
            <a:ext cx="8948757" cy="55192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Among companies specializing in green industries, a total of 216 are listed on the STAR Market and ChiNext.</a:t>
            </a:r>
            <a:endParaRPr lang="zh-CN" altLang="en-US" sz="24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18005" y="3309620"/>
            <a:ext cx="838200" cy="1019175"/>
          </a:xfrm>
          <a:prstGeom prst="rect">
            <a:avLst/>
          </a:prstGeom>
        </p:spPr>
      </p:pic>
      <p:sp>
        <p:nvSpPr>
          <p:cNvPr id="45" name="MH_SubTitle_2"/>
          <p:cNvSpPr/>
          <p:nvPr>
            <p:custDataLst>
              <p:tags r:id="rId4"/>
            </p:custDataLst>
          </p:nvPr>
        </p:nvSpPr>
        <p:spPr>
          <a:xfrm>
            <a:off x="2937494" y="3712314"/>
            <a:ext cx="8388220" cy="563323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9 are listed on the Beijing Stock Exchange, and 255 are listed on the NEEQ. 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346960" y="4676140"/>
            <a:ext cx="8773093" cy="1532255"/>
            <a:chOff x="5320229" y="5230237"/>
            <a:chExt cx="8773312" cy="1531938"/>
          </a:xfrm>
        </p:grpSpPr>
        <p:sp>
          <p:nvSpPr>
            <p:cNvPr id="30" name="MH_Other_6"/>
            <p:cNvSpPr/>
            <p:nvPr>
              <p:custDataLst>
                <p:tags r:id="rId5"/>
              </p:custDataLst>
            </p:nvPr>
          </p:nvSpPr>
          <p:spPr>
            <a:xfrm>
              <a:off x="5705991" y="53572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6"/>
              </p:custDataLst>
            </p:nvPr>
          </p:nvSpPr>
          <p:spPr>
            <a:xfrm>
              <a:off x="5705991" y="57636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_8"/>
            <p:cNvSpPr/>
            <p:nvPr>
              <p:custDataLst>
                <p:tags r:id="rId7"/>
              </p:custDataLst>
            </p:nvPr>
          </p:nvSpPr>
          <p:spPr>
            <a:xfrm>
              <a:off x="5910778" y="5560437"/>
              <a:ext cx="355600" cy="355600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9"/>
            <p:cNvSpPr/>
            <p:nvPr>
              <p:custDataLst>
                <p:tags r:id="rId8"/>
              </p:custDataLst>
            </p:nvPr>
          </p:nvSpPr>
          <p:spPr>
            <a:xfrm>
              <a:off x="5320229" y="5230237"/>
              <a:ext cx="536575" cy="1017588"/>
            </a:xfrm>
            <a:custGeom>
              <a:avLst/>
              <a:gdLst>
                <a:gd name="connsiteX0" fmla="*/ 96494 w 1902905"/>
                <a:gd name="connsiteY0" fmla="*/ 0 h 3612822"/>
                <a:gd name="connsiteX1" fmla="*/ 1902905 w 1902905"/>
                <a:gd name="connsiteY1" fmla="*/ 1806411 h 3612822"/>
                <a:gd name="connsiteX2" fmla="*/ 96494 w 1902905"/>
                <a:gd name="connsiteY2" fmla="*/ 3612822 h 3612822"/>
                <a:gd name="connsiteX3" fmla="*/ 0 w 1902905"/>
                <a:gd name="connsiteY3" fmla="*/ 3516328 h 3612822"/>
                <a:gd name="connsiteX4" fmla="*/ 1709917 w 1902905"/>
                <a:gd name="connsiteY4" fmla="*/ 1806411 h 3612822"/>
                <a:gd name="connsiteX5" fmla="*/ 0 w 1902905"/>
                <a:gd name="connsiteY5" fmla="*/ 96494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2905" h="3612822">
                  <a:moveTo>
                    <a:pt x="96494" y="0"/>
                  </a:moveTo>
                  <a:lnTo>
                    <a:pt x="1902905" y="1806411"/>
                  </a:lnTo>
                  <a:lnTo>
                    <a:pt x="96494" y="3612822"/>
                  </a:lnTo>
                  <a:lnTo>
                    <a:pt x="0" y="3516328"/>
                  </a:lnTo>
                  <a:lnTo>
                    <a:pt x="1709917" y="1806411"/>
                  </a:lnTo>
                  <a:lnTo>
                    <a:pt x="0" y="9649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10"/>
            <p:cNvSpPr/>
            <p:nvPr>
              <p:custDataLst>
                <p:tags r:id="rId9"/>
              </p:custDataLst>
            </p:nvPr>
          </p:nvSpPr>
          <p:spPr>
            <a:xfrm>
              <a:off x="5411010" y="5598883"/>
              <a:ext cx="391819" cy="648942"/>
            </a:xfrm>
            <a:custGeom>
              <a:avLst/>
              <a:gdLst>
                <a:gd name="connsiteX0" fmla="*/ 451 w 1806862"/>
                <a:gd name="connsiteY0" fmla="*/ 0 h 3612822"/>
                <a:gd name="connsiteX1" fmla="*/ 1806862 w 1806862"/>
                <a:gd name="connsiteY1" fmla="*/ 1806411 h 3612822"/>
                <a:gd name="connsiteX2" fmla="*/ 451 w 1806862"/>
                <a:gd name="connsiteY2" fmla="*/ 3612822 h 3612822"/>
                <a:gd name="connsiteX3" fmla="*/ 0 w 1806862"/>
                <a:gd name="connsiteY3" fmla="*/ 3612371 h 3612822"/>
                <a:gd name="connsiteX4" fmla="*/ 0 w 1806862"/>
                <a:gd name="connsiteY4" fmla="*/ 451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862" h="3612822">
                  <a:moveTo>
                    <a:pt x="451" y="0"/>
                  </a:moveTo>
                  <a:lnTo>
                    <a:pt x="1806862" y="1806411"/>
                  </a:lnTo>
                  <a:lnTo>
                    <a:pt x="451" y="3612822"/>
                  </a:lnTo>
                  <a:lnTo>
                    <a:pt x="0" y="361237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txBody>
            <a:bodyPr lIns="0" tIns="0" rIns="144000" bIns="0" anchor="ctr">
              <a:norm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1600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Text_3"/>
            <p:cNvSpPr/>
            <p:nvPr>
              <p:custDataLst>
                <p:tags r:id="rId10"/>
              </p:custDataLst>
            </p:nvPr>
          </p:nvSpPr>
          <p:spPr>
            <a:xfrm>
              <a:off x="6266377" y="5712837"/>
              <a:ext cx="5534189" cy="1049338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MH_SubTitle_3"/>
            <p:cNvSpPr/>
            <p:nvPr>
              <p:custDataLst>
                <p:tags r:id="rId11"/>
              </p:custDataLst>
            </p:nvPr>
          </p:nvSpPr>
          <p:spPr>
            <a:xfrm>
              <a:off x="6320351" y="5503865"/>
              <a:ext cx="7773190" cy="536464"/>
            </a:xfrm>
            <a:prstGeom prst="rect">
              <a:avLst/>
            </a:prstGeom>
          </p:spPr>
          <p:txBody>
            <a:bodyPr anchor="b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The total issuance of green bonds in the exchange markets has reached 646.6 billion yuan.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810850" y="5565324"/>
            <a:ext cx="3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 of the end of June 2023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99633" y="279949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85854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37861"/>
            <a:ext cx="10397931" cy="43240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16482" y="1865566"/>
            <a:ext cx="10533366" cy="85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ii</a:t>
            </a:r>
            <a:r>
              <a:rPr lang="zh-CN" altLang="en-US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From the investment side, efforts have been made to encourage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     securities and fund management institutions to actively participate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     in green investments.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712290" y="2839792"/>
            <a:ext cx="10533366" cy="3405433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895739" y="3033648"/>
            <a:ext cx="10154109" cy="2898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First, the system of green financial products continues to evolve, with the existing green-themed public funds has reached 393.1 billion RMB yuan, covering areas including ESG, environmental protection, low carbon, and new energy.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Second, green indices and index-linked products have been continuously developed, with  index providers including China Securities Index have published a total of 185 green-themed indices, and fund management companies have introduced index-linked products with a total volume of more than 130 billion yuan.</a:t>
            </a:r>
            <a:endParaRPr lang="zh-CN" altLang="en-US" sz="21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FFD7376-1B92-3A5E-7EB3-C7001B1301C0}"/>
              </a:ext>
            </a:extLst>
          </p:cNvPr>
          <p:cNvSpPr txBox="1"/>
          <p:nvPr/>
        </p:nvSpPr>
        <p:spPr>
          <a:xfrm>
            <a:off x="8195252" y="5845115"/>
            <a:ext cx="305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 of the end of June 2023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39265" y="239296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An overview of green finance </a:t>
            </a:r>
          </a:p>
          <a:p>
            <a:pPr marL="0" lvl="1" eaLnBrk="1" hangingPunct="1"/>
            <a:r>
              <a:rPr lang="en-US" altLang="zh-CN" sz="2400" b="1" dirty="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in China’s capital markets</a:t>
            </a:r>
            <a:endParaRPr lang="zh-CN" altLang="en-US" sz="2400" b="1" dirty="0">
              <a:solidFill>
                <a:srgbClr val="124062"/>
              </a:solidFill>
              <a:latin typeface="Arial Black" panose="020B0A04020102020204" pitchFamily="34" charset="0"/>
              <a:ea typeface="微软雅黑" panose="020B0503020204020204" pitchFamily="34" charset="-122"/>
              <a:sym typeface="+mn-ea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6640" y="395872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705841" cy="6213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562735"/>
            <a:ext cx="10537890" cy="64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iii)</a:t>
            </a:r>
            <a:r>
              <a:rPr lang="zh-CN" altLang="en-US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Efforts have been made in information disclosure to actively support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green and low-carbon transition.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000" b="1" dirty="0">
              <a:solidFill>
                <a:schemeClr val="accent6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942975" y="2228305"/>
            <a:ext cx="796290" cy="796290"/>
            <a:chOff x="1551" y="2379"/>
            <a:chExt cx="1254" cy="1254"/>
          </a:xfrm>
        </p:grpSpPr>
        <p:sp>
          <p:nvSpPr>
            <p:cNvPr id="91" name="Oval 10"/>
            <p:cNvSpPr/>
            <p:nvPr/>
          </p:nvSpPr>
          <p:spPr>
            <a:xfrm>
              <a:off x="1551" y="2379"/>
              <a:ext cx="1255" cy="1255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" name="Freeform 23"/>
            <p:cNvSpPr>
              <a:spLocks noEditPoints="1"/>
            </p:cNvSpPr>
            <p:nvPr/>
          </p:nvSpPr>
          <p:spPr bwMode="auto">
            <a:xfrm>
              <a:off x="1948" y="2678"/>
              <a:ext cx="460" cy="726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Group 5"/>
          <p:cNvGrpSpPr/>
          <p:nvPr/>
        </p:nvGrpSpPr>
        <p:grpSpPr>
          <a:xfrm>
            <a:off x="947829" y="3983590"/>
            <a:ext cx="796925" cy="796925"/>
            <a:chOff x="935938" y="4421845"/>
            <a:chExt cx="755703" cy="755703"/>
          </a:xfrm>
          <a:solidFill>
            <a:srgbClr val="CC5732"/>
          </a:solidFill>
        </p:grpSpPr>
        <p:sp>
          <p:nvSpPr>
            <p:cNvPr id="97" name="Oval 11"/>
            <p:cNvSpPr/>
            <p:nvPr/>
          </p:nvSpPr>
          <p:spPr>
            <a:xfrm>
              <a:off x="935938" y="4421845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Freeform 25"/>
            <p:cNvSpPr>
              <a:spLocks noEditPoints="1"/>
            </p:cNvSpPr>
            <p:nvPr/>
          </p:nvSpPr>
          <p:spPr bwMode="auto">
            <a:xfrm>
              <a:off x="1089564" y="4618408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922047" y="2052045"/>
            <a:ext cx="9343766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Continuous efforts have been made to strengthen environmental information disclosure requirements for listed companies. Companies that are identified as key pollutant-emitting units by relevant environmental protection authorities or their major subsidiaries are required to disclose environmental-related information, such as pollutant emissions, pollution prevention and control measures, environmental monitoring, and responses to emergencies.</a:t>
            </a:r>
            <a:endParaRPr 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03095" y="3993740"/>
            <a:ext cx="9179070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Listed companies are encouraged to voluntarily disclose information on their practice on ecological protection, pollution prevention, and fulfillment of ESG responsibilities. </a:t>
            </a:r>
            <a:endParaRPr 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Oval 10"/>
          <p:cNvSpPr/>
          <p:nvPr/>
        </p:nvSpPr>
        <p:spPr>
          <a:xfrm>
            <a:off x="903527" y="5325110"/>
            <a:ext cx="796925" cy="796925"/>
          </a:xfrm>
          <a:prstGeom prst="ellipse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3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78"/>
          <p:cNvGrpSpPr>
            <a:grpSpLocks noChangeAspect="1"/>
          </p:cNvGrpSpPr>
          <p:nvPr/>
        </p:nvGrpSpPr>
        <p:grpSpPr bwMode="auto">
          <a:xfrm>
            <a:off x="1026160" y="5325110"/>
            <a:ext cx="523875" cy="459105"/>
            <a:chOff x="3233" y="2705"/>
            <a:chExt cx="1284" cy="1124"/>
          </a:xfrm>
          <a:solidFill>
            <a:schemeClr val="bg1"/>
          </a:solidFill>
        </p:grpSpPr>
        <p:sp>
          <p:nvSpPr>
            <p:cNvPr id="10" name="Freeform 82"/>
            <p:cNvSpPr>
              <a:spLocks noEditPoints="1"/>
            </p:cNvSpPr>
            <p:nvPr/>
          </p:nvSpPr>
          <p:spPr bwMode="auto">
            <a:xfrm>
              <a:off x="3247" y="2796"/>
              <a:ext cx="964" cy="957"/>
            </a:xfrm>
            <a:custGeom>
              <a:avLst/>
              <a:gdLst>
                <a:gd name="T0" fmla="*/ 248 w 406"/>
                <a:gd name="T1" fmla="*/ 20 h 403"/>
                <a:gd name="T2" fmla="*/ 199 w 406"/>
                <a:gd name="T3" fmla="*/ 3 h 403"/>
                <a:gd name="T4" fmla="*/ 130 w 406"/>
                <a:gd name="T5" fmla="*/ 33 h 403"/>
                <a:gd name="T6" fmla="*/ 109 w 406"/>
                <a:gd name="T7" fmla="*/ 45 h 403"/>
                <a:gd name="T8" fmla="*/ 110 w 406"/>
                <a:gd name="T9" fmla="*/ 46 h 403"/>
                <a:gd name="T10" fmla="*/ 120 w 406"/>
                <a:gd name="T11" fmla="*/ 28 h 403"/>
                <a:gd name="T12" fmla="*/ 84 w 406"/>
                <a:gd name="T13" fmla="*/ 50 h 403"/>
                <a:gd name="T14" fmla="*/ 31 w 406"/>
                <a:gd name="T15" fmla="*/ 258 h 403"/>
                <a:gd name="T16" fmla="*/ 28 w 406"/>
                <a:gd name="T17" fmla="*/ 220 h 403"/>
                <a:gd name="T18" fmla="*/ 58 w 406"/>
                <a:gd name="T19" fmla="*/ 238 h 403"/>
                <a:gd name="T20" fmla="*/ 99 w 406"/>
                <a:gd name="T21" fmla="*/ 228 h 403"/>
                <a:gd name="T22" fmla="*/ 127 w 406"/>
                <a:gd name="T23" fmla="*/ 284 h 403"/>
                <a:gd name="T24" fmla="*/ 141 w 406"/>
                <a:gd name="T25" fmla="*/ 276 h 403"/>
                <a:gd name="T26" fmla="*/ 142 w 406"/>
                <a:gd name="T27" fmla="*/ 233 h 403"/>
                <a:gd name="T28" fmla="*/ 186 w 406"/>
                <a:gd name="T29" fmla="*/ 210 h 403"/>
                <a:gd name="T30" fmla="*/ 191 w 406"/>
                <a:gd name="T31" fmla="*/ 171 h 403"/>
                <a:gd name="T32" fmla="*/ 248 w 406"/>
                <a:gd name="T33" fmla="*/ 127 h 403"/>
                <a:gd name="T34" fmla="*/ 263 w 406"/>
                <a:gd name="T35" fmla="*/ 120 h 403"/>
                <a:gd name="T36" fmla="*/ 286 w 406"/>
                <a:gd name="T37" fmla="*/ 90 h 403"/>
                <a:gd name="T38" fmla="*/ 317 w 406"/>
                <a:gd name="T39" fmla="*/ 101 h 403"/>
                <a:gd name="T40" fmla="*/ 350 w 406"/>
                <a:gd name="T41" fmla="*/ 56 h 403"/>
                <a:gd name="T42" fmla="*/ 349 w 406"/>
                <a:gd name="T43" fmla="*/ 46 h 403"/>
                <a:gd name="T44" fmla="*/ 368 w 406"/>
                <a:gd name="T45" fmla="*/ 71 h 403"/>
                <a:gd name="T46" fmla="*/ 389 w 406"/>
                <a:gd name="T47" fmla="*/ 98 h 403"/>
                <a:gd name="T48" fmla="*/ 395 w 406"/>
                <a:gd name="T49" fmla="*/ 97 h 403"/>
                <a:gd name="T50" fmla="*/ 245 w 406"/>
                <a:gd name="T51" fmla="*/ 173 h 403"/>
                <a:gd name="T52" fmla="*/ 231 w 406"/>
                <a:gd name="T53" fmla="*/ 187 h 403"/>
                <a:gd name="T54" fmla="*/ 254 w 406"/>
                <a:gd name="T55" fmla="*/ 176 h 403"/>
                <a:gd name="T56" fmla="*/ 270 w 406"/>
                <a:gd name="T57" fmla="*/ 151 h 403"/>
                <a:gd name="T58" fmla="*/ 251 w 406"/>
                <a:gd name="T59" fmla="*/ 160 h 403"/>
                <a:gd name="T60" fmla="*/ 185 w 406"/>
                <a:gd name="T61" fmla="*/ 221 h 403"/>
                <a:gd name="T62" fmla="*/ 194 w 406"/>
                <a:gd name="T63" fmla="*/ 238 h 403"/>
                <a:gd name="T64" fmla="*/ 196 w 406"/>
                <a:gd name="T65" fmla="*/ 247 h 403"/>
                <a:gd name="T66" fmla="*/ 193 w 406"/>
                <a:gd name="T67" fmla="*/ 256 h 403"/>
                <a:gd name="T68" fmla="*/ 181 w 406"/>
                <a:gd name="T69" fmla="*/ 282 h 403"/>
                <a:gd name="T70" fmla="*/ 167 w 406"/>
                <a:gd name="T71" fmla="*/ 282 h 403"/>
                <a:gd name="T72" fmla="*/ 185 w 406"/>
                <a:gd name="T73" fmla="*/ 284 h 403"/>
                <a:gd name="T74" fmla="*/ 180 w 406"/>
                <a:gd name="T75" fmla="*/ 309 h 403"/>
                <a:gd name="T76" fmla="*/ 206 w 406"/>
                <a:gd name="T77" fmla="*/ 269 h 403"/>
                <a:gd name="T78" fmla="*/ 206 w 406"/>
                <a:gd name="T79" fmla="*/ 282 h 403"/>
                <a:gd name="T80" fmla="*/ 189 w 406"/>
                <a:gd name="T81" fmla="*/ 298 h 403"/>
                <a:gd name="T82" fmla="*/ 198 w 406"/>
                <a:gd name="T83" fmla="*/ 300 h 403"/>
                <a:gd name="T84" fmla="*/ 211 w 406"/>
                <a:gd name="T85" fmla="*/ 309 h 403"/>
                <a:gd name="T86" fmla="*/ 187 w 406"/>
                <a:gd name="T87" fmla="*/ 307 h 403"/>
                <a:gd name="T88" fmla="*/ 272 w 406"/>
                <a:gd name="T89" fmla="*/ 310 h 403"/>
                <a:gd name="T90" fmla="*/ 236 w 406"/>
                <a:gd name="T91" fmla="*/ 297 h 403"/>
                <a:gd name="T92" fmla="*/ 249 w 406"/>
                <a:gd name="T93" fmla="*/ 309 h 403"/>
                <a:gd name="T94" fmla="*/ 286 w 406"/>
                <a:gd name="T95" fmla="*/ 293 h 403"/>
                <a:gd name="T96" fmla="*/ 287 w 406"/>
                <a:gd name="T97" fmla="*/ 295 h 403"/>
                <a:gd name="T98" fmla="*/ 267 w 406"/>
                <a:gd name="T99" fmla="*/ 346 h 403"/>
                <a:gd name="T100" fmla="*/ 239 w 406"/>
                <a:gd name="T101" fmla="*/ 325 h 403"/>
                <a:gd name="T102" fmla="*/ 200 w 406"/>
                <a:gd name="T103" fmla="*/ 344 h 403"/>
                <a:gd name="T104" fmla="*/ 195 w 406"/>
                <a:gd name="T105" fmla="*/ 374 h 403"/>
                <a:gd name="T106" fmla="*/ 241 w 406"/>
                <a:gd name="T107" fmla="*/ 382 h 403"/>
                <a:gd name="T108" fmla="*/ 271 w 406"/>
                <a:gd name="T109" fmla="*/ 389 h 403"/>
                <a:gd name="T110" fmla="*/ 274 w 406"/>
                <a:gd name="T111" fmla="*/ 391 h 403"/>
                <a:gd name="T112" fmla="*/ 303 w 406"/>
                <a:gd name="T113" fmla="*/ 314 h 403"/>
                <a:gd name="T114" fmla="*/ 312 w 406"/>
                <a:gd name="T115" fmla="*/ 31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03">
                  <a:moveTo>
                    <a:pt x="338" y="53"/>
                  </a:moveTo>
                  <a:cubicBezTo>
                    <a:pt x="331" y="46"/>
                    <a:pt x="331" y="46"/>
                    <a:pt x="331" y="46"/>
                  </a:cubicBezTo>
                  <a:cubicBezTo>
                    <a:pt x="311" y="39"/>
                    <a:pt x="311" y="39"/>
                    <a:pt x="311" y="39"/>
                  </a:cubicBezTo>
                  <a:cubicBezTo>
                    <a:pt x="310" y="44"/>
                    <a:pt x="310" y="44"/>
                    <a:pt x="310" y="44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296" y="36"/>
                    <a:pt x="296" y="36"/>
                    <a:pt x="296" y="36"/>
                  </a:cubicBezTo>
                  <a:cubicBezTo>
                    <a:pt x="296" y="36"/>
                    <a:pt x="288" y="37"/>
                    <a:pt x="289" y="38"/>
                  </a:cubicBezTo>
                  <a:cubicBezTo>
                    <a:pt x="289" y="39"/>
                    <a:pt x="277" y="30"/>
                    <a:pt x="277" y="30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59" y="25"/>
                    <a:pt x="259" y="25"/>
                    <a:pt x="259" y="25"/>
                  </a:cubicBezTo>
                  <a:cubicBezTo>
                    <a:pt x="255" y="26"/>
                    <a:pt x="255" y="26"/>
                    <a:pt x="255" y="26"/>
                  </a:cubicBezTo>
                  <a:cubicBezTo>
                    <a:pt x="248" y="20"/>
                    <a:pt x="248" y="20"/>
                    <a:pt x="248" y="20"/>
                  </a:cubicBezTo>
                  <a:cubicBezTo>
                    <a:pt x="241" y="26"/>
                    <a:pt x="241" y="26"/>
                    <a:pt x="241" y="26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31" y="26"/>
                    <a:pt x="231" y="26"/>
                    <a:pt x="231" y="26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21" y="20"/>
                    <a:pt x="221" y="20"/>
                    <a:pt x="221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9" y="3"/>
                    <a:pt x="199" y="3"/>
                    <a:pt x="199" y="3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2" y="7"/>
                    <a:pt x="182" y="7"/>
                    <a:pt x="182" y="7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7"/>
                    <a:pt x="164" y="12"/>
                    <a:pt x="164" y="12"/>
                  </a:cubicBezTo>
                  <a:cubicBezTo>
                    <a:pt x="163" y="13"/>
                    <a:pt x="155" y="15"/>
                    <a:pt x="154" y="15"/>
                  </a:cubicBezTo>
                  <a:cubicBezTo>
                    <a:pt x="154" y="16"/>
                    <a:pt x="148" y="22"/>
                    <a:pt x="146" y="23"/>
                  </a:cubicBezTo>
                  <a:cubicBezTo>
                    <a:pt x="144" y="24"/>
                    <a:pt x="136" y="26"/>
                    <a:pt x="135" y="27"/>
                  </a:cubicBezTo>
                  <a:cubicBezTo>
                    <a:pt x="134" y="28"/>
                    <a:pt x="131" y="32"/>
                    <a:pt x="130" y="33"/>
                  </a:cubicBezTo>
                  <a:cubicBezTo>
                    <a:pt x="130" y="34"/>
                    <a:pt x="128" y="38"/>
                    <a:pt x="128" y="39"/>
                  </a:cubicBezTo>
                  <a:cubicBezTo>
                    <a:pt x="127" y="40"/>
                    <a:pt x="122" y="44"/>
                    <a:pt x="123" y="41"/>
                  </a:cubicBezTo>
                  <a:cubicBezTo>
                    <a:pt x="124" y="39"/>
                    <a:pt x="127" y="35"/>
                    <a:pt x="127" y="34"/>
                  </a:cubicBezTo>
                  <a:cubicBezTo>
                    <a:pt x="128" y="33"/>
                    <a:pt x="129" y="31"/>
                    <a:pt x="129" y="30"/>
                  </a:cubicBezTo>
                  <a:cubicBezTo>
                    <a:pt x="129" y="28"/>
                    <a:pt x="129" y="26"/>
                    <a:pt x="129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5" y="26"/>
                    <a:pt x="122" y="29"/>
                  </a:cubicBezTo>
                  <a:cubicBezTo>
                    <a:pt x="120" y="32"/>
                    <a:pt x="116" y="35"/>
                    <a:pt x="116" y="36"/>
                  </a:cubicBezTo>
                  <a:cubicBezTo>
                    <a:pt x="115" y="36"/>
                    <a:pt x="114" y="38"/>
                    <a:pt x="112" y="40"/>
                  </a:cubicBezTo>
                  <a:cubicBezTo>
                    <a:pt x="109" y="41"/>
                    <a:pt x="107" y="43"/>
                    <a:pt x="107" y="43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6"/>
                    <a:pt x="112" y="47"/>
                    <a:pt x="112" y="48"/>
                  </a:cubicBezTo>
                  <a:cubicBezTo>
                    <a:pt x="113" y="50"/>
                    <a:pt x="115" y="51"/>
                    <a:pt x="115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08" y="55"/>
                    <a:pt x="107" y="56"/>
                  </a:cubicBezTo>
                  <a:cubicBezTo>
                    <a:pt x="107" y="57"/>
                    <a:pt x="106" y="60"/>
                    <a:pt x="106" y="60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5"/>
                    <a:pt x="105" y="54"/>
                  </a:cubicBezTo>
                  <a:cubicBezTo>
                    <a:pt x="106" y="52"/>
                    <a:pt x="104" y="53"/>
                    <a:pt x="106" y="51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09" y="48"/>
                    <a:pt x="111" y="46"/>
                    <a:pt x="110" y="46"/>
                  </a:cubicBezTo>
                  <a:cubicBezTo>
                    <a:pt x="109" y="46"/>
                    <a:pt x="105" y="46"/>
                    <a:pt x="105" y="46"/>
                  </a:cubicBezTo>
                  <a:cubicBezTo>
                    <a:pt x="105" y="46"/>
                    <a:pt x="104" y="49"/>
                    <a:pt x="103" y="50"/>
                  </a:cubicBezTo>
                  <a:cubicBezTo>
                    <a:pt x="102" y="51"/>
                    <a:pt x="99" y="55"/>
                    <a:pt x="99" y="55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55"/>
                    <a:pt x="95" y="55"/>
                    <a:pt x="95" y="53"/>
                  </a:cubicBezTo>
                  <a:cubicBezTo>
                    <a:pt x="96" y="52"/>
                    <a:pt x="99" y="50"/>
                    <a:pt x="100" y="49"/>
                  </a:cubicBezTo>
                  <a:cubicBezTo>
                    <a:pt x="101" y="47"/>
                    <a:pt x="100" y="49"/>
                    <a:pt x="101" y="47"/>
                  </a:cubicBezTo>
                  <a:cubicBezTo>
                    <a:pt x="101" y="46"/>
                    <a:pt x="102" y="43"/>
                    <a:pt x="104" y="42"/>
                  </a:cubicBezTo>
                  <a:cubicBezTo>
                    <a:pt x="105" y="42"/>
                    <a:pt x="108" y="39"/>
                    <a:pt x="108" y="39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20" y="28"/>
                    <a:pt x="120" y="28"/>
                    <a:pt x="120" y="28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18" y="27"/>
                    <a:pt x="117" y="28"/>
                  </a:cubicBezTo>
                  <a:cubicBezTo>
                    <a:pt x="116" y="28"/>
                    <a:pt x="110" y="33"/>
                    <a:pt x="110" y="33"/>
                  </a:cubicBezTo>
                  <a:cubicBezTo>
                    <a:pt x="110" y="33"/>
                    <a:pt x="106" y="35"/>
                    <a:pt x="106" y="36"/>
                  </a:cubicBezTo>
                  <a:cubicBezTo>
                    <a:pt x="105" y="36"/>
                    <a:pt x="102" y="40"/>
                    <a:pt x="102" y="40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31" y="103"/>
                    <a:pt x="20" y="15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9" y="170"/>
                    <a:pt x="0" y="270"/>
                    <a:pt x="78" y="344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35" y="265"/>
                    <a:pt x="35" y="265"/>
                    <a:pt x="35" y="265"/>
                  </a:cubicBezTo>
                  <a:cubicBezTo>
                    <a:pt x="31" y="268"/>
                    <a:pt x="31" y="268"/>
                    <a:pt x="31" y="26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31" y="258"/>
                    <a:pt x="31" y="258"/>
                    <a:pt x="31" y="258"/>
                  </a:cubicBezTo>
                  <a:cubicBezTo>
                    <a:pt x="32" y="252"/>
                    <a:pt x="32" y="252"/>
                    <a:pt x="32" y="252"/>
                  </a:cubicBezTo>
                  <a:cubicBezTo>
                    <a:pt x="35" y="249"/>
                    <a:pt x="35" y="249"/>
                    <a:pt x="35" y="249"/>
                  </a:cubicBezTo>
                  <a:cubicBezTo>
                    <a:pt x="36" y="242"/>
                    <a:pt x="36" y="242"/>
                    <a:pt x="36" y="242"/>
                  </a:cubicBezTo>
                  <a:cubicBezTo>
                    <a:pt x="38" y="236"/>
                    <a:pt x="38" y="236"/>
                    <a:pt x="38" y="236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28" y="232"/>
                    <a:pt x="28" y="232"/>
                    <a:pt x="28" y="232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3" y="221"/>
                    <a:pt x="23" y="221"/>
                    <a:pt x="23" y="22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1" y="219"/>
                    <a:pt x="31" y="219"/>
                    <a:pt x="31" y="219"/>
                  </a:cubicBezTo>
                  <a:cubicBezTo>
                    <a:pt x="32" y="222"/>
                    <a:pt x="32" y="222"/>
                    <a:pt x="32" y="222"/>
                  </a:cubicBezTo>
                  <a:cubicBezTo>
                    <a:pt x="35" y="225"/>
                    <a:pt x="35" y="225"/>
                    <a:pt x="35" y="225"/>
                  </a:cubicBezTo>
                  <a:cubicBezTo>
                    <a:pt x="37" y="228"/>
                    <a:pt x="37" y="228"/>
                    <a:pt x="37" y="228"/>
                  </a:cubicBezTo>
                  <a:cubicBezTo>
                    <a:pt x="44" y="223"/>
                    <a:pt x="44" y="223"/>
                    <a:pt x="44" y="223"/>
                  </a:cubicBezTo>
                  <a:cubicBezTo>
                    <a:pt x="50" y="227"/>
                    <a:pt x="50" y="227"/>
                    <a:pt x="50" y="227"/>
                  </a:cubicBezTo>
                  <a:cubicBezTo>
                    <a:pt x="52" y="227"/>
                    <a:pt x="52" y="227"/>
                    <a:pt x="52" y="227"/>
                  </a:cubicBezTo>
                  <a:cubicBezTo>
                    <a:pt x="53" y="232"/>
                    <a:pt x="53" y="232"/>
                    <a:pt x="53" y="232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5" y="237"/>
                    <a:pt x="55" y="237"/>
                    <a:pt x="55" y="237"/>
                  </a:cubicBezTo>
                  <a:cubicBezTo>
                    <a:pt x="55" y="237"/>
                    <a:pt x="58" y="232"/>
                    <a:pt x="58" y="232"/>
                  </a:cubicBezTo>
                  <a:cubicBezTo>
                    <a:pt x="58" y="233"/>
                    <a:pt x="58" y="237"/>
                    <a:pt x="58" y="238"/>
                  </a:cubicBezTo>
                  <a:cubicBezTo>
                    <a:pt x="58" y="239"/>
                    <a:pt x="60" y="246"/>
                    <a:pt x="60" y="246"/>
                  </a:cubicBezTo>
                  <a:cubicBezTo>
                    <a:pt x="73" y="267"/>
                    <a:pt x="73" y="267"/>
                    <a:pt x="73" y="267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0" y="269"/>
                    <a:pt x="80" y="269"/>
                    <a:pt x="80" y="269"/>
                  </a:cubicBezTo>
                  <a:cubicBezTo>
                    <a:pt x="78" y="267"/>
                    <a:pt x="78" y="267"/>
                    <a:pt x="78" y="267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77" y="252"/>
                    <a:pt x="77" y="252"/>
                    <a:pt x="77" y="252"/>
                  </a:cubicBezTo>
                  <a:cubicBezTo>
                    <a:pt x="84" y="243"/>
                    <a:pt x="84" y="243"/>
                    <a:pt x="84" y="243"/>
                  </a:cubicBezTo>
                  <a:cubicBezTo>
                    <a:pt x="91" y="235"/>
                    <a:pt x="91" y="235"/>
                    <a:pt x="91" y="235"/>
                  </a:cubicBezTo>
                  <a:cubicBezTo>
                    <a:pt x="92" y="231"/>
                    <a:pt x="92" y="231"/>
                    <a:pt x="92" y="231"/>
                  </a:cubicBezTo>
                  <a:cubicBezTo>
                    <a:pt x="95" y="231"/>
                    <a:pt x="95" y="231"/>
                    <a:pt x="95" y="231"/>
                  </a:cubicBezTo>
                  <a:cubicBezTo>
                    <a:pt x="99" y="228"/>
                    <a:pt x="99" y="228"/>
                    <a:pt x="99" y="228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4" y="231"/>
                    <a:pt x="108" y="241"/>
                    <a:pt x="110" y="242"/>
                  </a:cubicBezTo>
                  <a:cubicBezTo>
                    <a:pt x="112" y="244"/>
                    <a:pt x="111" y="247"/>
                    <a:pt x="112" y="248"/>
                  </a:cubicBezTo>
                  <a:cubicBezTo>
                    <a:pt x="113" y="248"/>
                    <a:pt x="118" y="244"/>
                    <a:pt x="119" y="244"/>
                  </a:cubicBezTo>
                  <a:cubicBezTo>
                    <a:pt x="120" y="245"/>
                    <a:pt x="122" y="252"/>
                    <a:pt x="122" y="252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32" y="278"/>
                    <a:pt x="132" y="278"/>
                    <a:pt x="132" y="278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26" y="276"/>
                    <a:pt x="126" y="276"/>
                    <a:pt x="126" y="276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1" y="276"/>
                    <a:pt x="121" y="276"/>
                    <a:pt x="121" y="276"/>
                  </a:cubicBezTo>
                  <a:cubicBezTo>
                    <a:pt x="127" y="284"/>
                    <a:pt x="127" y="284"/>
                    <a:pt x="127" y="284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142" y="299"/>
                    <a:pt x="142" y="299"/>
                    <a:pt x="142" y="299"/>
                  </a:cubicBezTo>
                  <a:cubicBezTo>
                    <a:pt x="153" y="304"/>
                    <a:pt x="153" y="304"/>
                    <a:pt x="153" y="304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138" y="282"/>
                    <a:pt x="138" y="282"/>
                    <a:pt x="138" y="282"/>
                  </a:cubicBezTo>
                  <a:cubicBezTo>
                    <a:pt x="143" y="287"/>
                    <a:pt x="143" y="287"/>
                    <a:pt x="143" y="287"/>
                  </a:cubicBezTo>
                  <a:cubicBezTo>
                    <a:pt x="147" y="288"/>
                    <a:pt x="147" y="288"/>
                    <a:pt x="147" y="288"/>
                  </a:cubicBezTo>
                  <a:cubicBezTo>
                    <a:pt x="143" y="282"/>
                    <a:pt x="143" y="282"/>
                    <a:pt x="143" y="282"/>
                  </a:cubicBezTo>
                  <a:cubicBezTo>
                    <a:pt x="141" y="276"/>
                    <a:pt x="141" y="276"/>
                    <a:pt x="141" y="276"/>
                  </a:cubicBezTo>
                  <a:cubicBezTo>
                    <a:pt x="135" y="271"/>
                    <a:pt x="135" y="271"/>
                    <a:pt x="135" y="271"/>
                  </a:cubicBezTo>
                  <a:cubicBezTo>
                    <a:pt x="130" y="268"/>
                    <a:pt x="130" y="268"/>
                    <a:pt x="130" y="268"/>
                  </a:cubicBezTo>
                  <a:cubicBezTo>
                    <a:pt x="130" y="268"/>
                    <a:pt x="127" y="265"/>
                    <a:pt x="127" y="264"/>
                  </a:cubicBezTo>
                  <a:cubicBezTo>
                    <a:pt x="127" y="262"/>
                    <a:pt x="129" y="256"/>
                    <a:pt x="129" y="256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35" y="258"/>
                    <a:pt x="135" y="258"/>
                    <a:pt x="135" y="258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148" y="255"/>
                    <a:pt x="148" y="255"/>
                    <a:pt x="148" y="255"/>
                  </a:cubicBezTo>
                  <a:cubicBezTo>
                    <a:pt x="150" y="250"/>
                    <a:pt x="150" y="250"/>
                    <a:pt x="150" y="250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52" y="244"/>
                    <a:pt x="149" y="241"/>
                    <a:pt x="148" y="240"/>
                  </a:cubicBezTo>
                  <a:cubicBezTo>
                    <a:pt x="147" y="239"/>
                    <a:pt x="142" y="233"/>
                    <a:pt x="142" y="233"/>
                  </a:cubicBezTo>
                  <a:cubicBezTo>
                    <a:pt x="148" y="230"/>
                    <a:pt x="148" y="230"/>
                    <a:pt x="148" y="230"/>
                  </a:cubicBezTo>
                  <a:cubicBezTo>
                    <a:pt x="152" y="229"/>
                    <a:pt x="152" y="229"/>
                    <a:pt x="152" y="229"/>
                  </a:cubicBezTo>
                  <a:cubicBezTo>
                    <a:pt x="154" y="231"/>
                    <a:pt x="154" y="231"/>
                    <a:pt x="154" y="231"/>
                  </a:cubicBezTo>
                  <a:cubicBezTo>
                    <a:pt x="155" y="235"/>
                    <a:pt x="155" y="235"/>
                    <a:pt x="155" y="235"/>
                  </a:cubicBezTo>
                  <a:cubicBezTo>
                    <a:pt x="161" y="230"/>
                    <a:pt x="161" y="230"/>
                    <a:pt x="161" y="230"/>
                  </a:cubicBezTo>
                  <a:cubicBezTo>
                    <a:pt x="164" y="226"/>
                    <a:pt x="164" y="226"/>
                    <a:pt x="164" y="226"/>
                  </a:cubicBezTo>
                  <a:cubicBezTo>
                    <a:pt x="167" y="224"/>
                    <a:pt x="167" y="224"/>
                    <a:pt x="167" y="224"/>
                  </a:cubicBezTo>
                  <a:cubicBezTo>
                    <a:pt x="170" y="224"/>
                    <a:pt x="170" y="224"/>
                    <a:pt x="170" y="224"/>
                  </a:cubicBezTo>
                  <a:cubicBezTo>
                    <a:pt x="178" y="219"/>
                    <a:pt x="178" y="219"/>
                    <a:pt x="178" y="219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82" y="213"/>
                    <a:pt x="182" y="213"/>
                    <a:pt x="182" y="213"/>
                  </a:cubicBezTo>
                  <a:cubicBezTo>
                    <a:pt x="186" y="210"/>
                    <a:pt x="186" y="210"/>
                    <a:pt x="186" y="210"/>
                  </a:cubicBezTo>
                  <a:cubicBezTo>
                    <a:pt x="186" y="210"/>
                    <a:pt x="188" y="208"/>
                    <a:pt x="188" y="205"/>
                  </a:cubicBezTo>
                  <a:cubicBezTo>
                    <a:pt x="188" y="202"/>
                    <a:pt x="187" y="199"/>
                    <a:pt x="187" y="199"/>
                  </a:cubicBezTo>
                  <a:cubicBezTo>
                    <a:pt x="187" y="199"/>
                    <a:pt x="188" y="195"/>
                    <a:pt x="189" y="194"/>
                  </a:cubicBezTo>
                  <a:cubicBezTo>
                    <a:pt x="190" y="193"/>
                    <a:pt x="190" y="190"/>
                    <a:pt x="190" y="190"/>
                  </a:cubicBezTo>
                  <a:cubicBezTo>
                    <a:pt x="190" y="189"/>
                    <a:pt x="186" y="185"/>
                    <a:pt x="186" y="185"/>
                  </a:cubicBezTo>
                  <a:cubicBezTo>
                    <a:pt x="186" y="181"/>
                    <a:pt x="186" y="181"/>
                    <a:pt x="186" y="181"/>
                  </a:cubicBezTo>
                  <a:cubicBezTo>
                    <a:pt x="186" y="181"/>
                    <a:pt x="188" y="181"/>
                    <a:pt x="186" y="179"/>
                  </a:cubicBezTo>
                  <a:cubicBezTo>
                    <a:pt x="185" y="177"/>
                    <a:pt x="179" y="174"/>
                    <a:pt x="179" y="174"/>
                  </a:cubicBezTo>
                  <a:cubicBezTo>
                    <a:pt x="181" y="169"/>
                    <a:pt x="181" y="169"/>
                    <a:pt x="181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91" y="170"/>
                    <a:pt x="191" y="171"/>
                  </a:cubicBezTo>
                  <a:cubicBezTo>
                    <a:pt x="191" y="171"/>
                    <a:pt x="194" y="176"/>
                    <a:pt x="195" y="175"/>
                  </a:cubicBezTo>
                  <a:cubicBezTo>
                    <a:pt x="195" y="174"/>
                    <a:pt x="200" y="168"/>
                    <a:pt x="200" y="168"/>
                  </a:cubicBezTo>
                  <a:cubicBezTo>
                    <a:pt x="204" y="173"/>
                    <a:pt x="204" y="173"/>
                    <a:pt x="204" y="173"/>
                  </a:cubicBezTo>
                  <a:cubicBezTo>
                    <a:pt x="204" y="173"/>
                    <a:pt x="205" y="173"/>
                    <a:pt x="205" y="177"/>
                  </a:cubicBezTo>
                  <a:cubicBezTo>
                    <a:pt x="204" y="182"/>
                    <a:pt x="204" y="184"/>
                    <a:pt x="204" y="184"/>
                  </a:cubicBezTo>
                  <a:cubicBezTo>
                    <a:pt x="204" y="184"/>
                    <a:pt x="216" y="182"/>
                    <a:pt x="217" y="180"/>
                  </a:cubicBezTo>
                  <a:cubicBezTo>
                    <a:pt x="217" y="178"/>
                    <a:pt x="219" y="165"/>
                    <a:pt x="219" y="165"/>
                  </a:cubicBezTo>
                  <a:cubicBezTo>
                    <a:pt x="216" y="161"/>
                    <a:pt x="216" y="161"/>
                    <a:pt x="216" y="161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34" y="146"/>
                    <a:pt x="234" y="146"/>
                    <a:pt x="234" y="146"/>
                  </a:cubicBezTo>
                  <a:cubicBezTo>
                    <a:pt x="234" y="146"/>
                    <a:pt x="235" y="152"/>
                    <a:pt x="239" y="147"/>
                  </a:cubicBezTo>
                  <a:cubicBezTo>
                    <a:pt x="243" y="142"/>
                    <a:pt x="246" y="131"/>
                    <a:pt x="248" y="127"/>
                  </a:cubicBezTo>
                  <a:cubicBezTo>
                    <a:pt x="250" y="124"/>
                    <a:pt x="257" y="115"/>
                    <a:pt x="257" y="114"/>
                  </a:cubicBezTo>
                  <a:cubicBezTo>
                    <a:pt x="257" y="114"/>
                    <a:pt x="257" y="113"/>
                    <a:pt x="258" y="111"/>
                  </a:cubicBezTo>
                  <a:cubicBezTo>
                    <a:pt x="258" y="113"/>
                    <a:pt x="259" y="116"/>
                    <a:pt x="259" y="117"/>
                  </a:cubicBezTo>
                  <a:cubicBezTo>
                    <a:pt x="259" y="118"/>
                    <a:pt x="258" y="126"/>
                    <a:pt x="258" y="126"/>
                  </a:cubicBezTo>
                  <a:cubicBezTo>
                    <a:pt x="258" y="126"/>
                    <a:pt x="258" y="132"/>
                    <a:pt x="258" y="132"/>
                  </a:cubicBezTo>
                  <a:cubicBezTo>
                    <a:pt x="258" y="133"/>
                    <a:pt x="256" y="138"/>
                    <a:pt x="256" y="138"/>
                  </a:cubicBezTo>
                  <a:cubicBezTo>
                    <a:pt x="256" y="138"/>
                    <a:pt x="261" y="140"/>
                    <a:pt x="261" y="140"/>
                  </a:cubicBezTo>
                  <a:cubicBezTo>
                    <a:pt x="262" y="140"/>
                    <a:pt x="269" y="142"/>
                    <a:pt x="267" y="139"/>
                  </a:cubicBezTo>
                  <a:cubicBezTo>
                    <a:pt x="265" y="135"/>
                    <a:pt x="264" y="133"/>
                    <a:pt x="264" y="133"/>
                  </a:cubicBezTo>
                  <a:cubicBezTo>
                    <a:pt x="264" y="133"/>
                    <a:pt x="259" y="131"/>
                    <a:pt x="261" y="129"/>
                  </a:cubicBezTo>
                  <a:cubicBezTo>
                    <a:pt x="262" y="127"/>
                    <a:pt x="263" y="127"/>
                    <a:pt x="263" y="124"/>
                  </a:cubicBezTo>
                  <a:cubicBezTo>
                    <a:pt x="263" y="122"/>
                    <a:pt x="264" y="122"/>
                    <a:pt x="263" y="120"/>
                  </a:cubicBezTo>
                  <a:cubicBezTo>
                    <a:pt x="262" y="118"/>
                    <a:pt x="261" y="119"/>
                    <a:pt x="261" y="115"/>
                  </a:cubicBezTo>
                  <a:cubicBezTo>
                    <a:pt x="260" y="112"/>
                    <a:pt x="261" y="110"/>
                    <a:pt x="261" y="110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35" y="107"/>
                    <a:pt x="236" y="107"/>
                  </a:cubicBezTo>
                  <a:cubicBezTo>
                    <a:pt x="238" y="106"/>
                    <a:pt x="248" y="97"/>
                    <a:pt x="248" y="97"/>
                  </a:cubicBezTo>
                  <a:cubicBezTo>
                    <a:pt x="248" y="97"/>
                    <a:pt x="256" y="90"/>
                    <a:pt x="257" y="89"/>
                  </a:cubicBezTo>
                  <a:cubicBezTo>
                    <a:pt x="257" y="89"/>
                    <a:pt x="261" y="87"/>
                    <a:pt x="262" y="87"/>
                  </a:cubicBezTo>
                  <a:cubicBezTo>
                    <a:pt x="264" y="87"/>
                    <a:pt x="272" y="89"/>
                    <a:pt x="272" y="89"/>
                  </a:cubicBezTo>
                  <a:cubicBezTo>
                    <a:pt x="276" y="88"/>
                    <a:pt x="276" y="88"/>
                    <a:pt x="276" y="88"/>
                  </a:cubicBezTo>
                  <a:cubicBezTo>
                    <a:pt x="286" y="90"/>
                    <a:pt x="286" y="90"/>
                    <a:pt x="286" y="90"/>
                  </a:cubicBezTo>
                  <a:cubicBezTo>
                    <a:pt x="291" y="88"/>
                    <a:pt x="291" y="88"/>
                    <a:pt x="291" y="88"/>
                  </a:cubicBezTo>
                  <a:cubicBezTo>
                    <a:pt x="291" y="88"/>
                    <a:pt x="294" y="85"/>
                    <a:pt x="294" y="84"/>
                  </a:cubicBezTo>
                  <a:cubicBezTo>
                    <a:pt x="294" y="83"/>
                    <a:pt x="296" y="81"/>
                    <a:pt x="297" y="80"/>
                  </a:cubicBezTo>
                  <a:cubicBezTo>
                    <a:pt x="298" y="79"/>
                    <a:pt x="308" y="76"/>
                    <a:pt x="308" y="76"/>
                  </a:cubicBezTo>
                  <a:cubicBezTo>
                    <a:pt x="309" y="82"/>
                    <a:pt x="309" y="82"/>
                    <a:pt x="309" y="82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1" y="92"/>
                    <a:pt x="301" y="92"/>
                    <a:pt x="301" y="92"/>
                  </a:cubicBezTo>
                  <a:cubicBezTo>
                    <a:pt x="301" y="92"/>
                    <a:pt x="292" y="99"/>
                    <a:pt x="292" y="101"/>
                  </a:cubicBezTo>
                  <a:cubicBezTo>
                    <a:pt x="293" y="102"/>
                    <a:pt x="300" y="109"/>
                    <a:pt x="300" y="109"/>
                  </a:cubicBezTo>
                  <a:cubicBezTo>
                    <a:pt x="300" y="109"/>
                    <a:pt x="300" y="116"/>
                    <a:pt x="302" y="119"/>
                  </a:cubicBezTo>
                  <a:cubicBezTo>
                    <a:pt x="304" y="122"/>
                    <a:pt x="309" y="125"/>
                    <a:pt x="309" y="125"/>
                  </a:cubicBezTo>
                  <a:cubicBezTo>
                    <a:pt x="317" y="101"/>
                    <a:pt x="317" y="101"/>
                    <a:pt x="317" y="101"/>
                  </a:cubicBezTo>
                  <a:cubicBezTo>
                    <a:pt x="317" y="101"/>
                    <a:pt x="315" y="92"/>
                    <a:pt x="315" y="91"/>
                  </a:cubicBezTo>
                  <a:cubicBezTo>
                    <a:pt x="315" y="90"/>
                    <a:pt x="325" y="83"/>
                    <a:pt x="325" y="83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3" y="74"/>
                    <a:pt x="343" y="74"/>
                    <a:pt x="343" y="74"/>
                  </a:cubicBezTo>
                  <a:cubicBezTo>
                    <a:pt x="341" y="69"/>
                    <a:pt x="341" y="69"/>
                    <a:pt x="341" y="69"/>
                  </a:cubicBezTo>
                  <a:cubicBezTo>
                    <a:pt x="334" y="63"/>
                    <a:pt x="334" y="63"/>
                    <a:pt x="334" y="63"/>
                  </a:cubicBezTo>
                  <a:cubicBezTo>
                    <a:pt x="339" y="61"/>
                    <a:pt x="339" y="61"/>
                    <a:pt x="339" y="61"/>
                  </a:cubicBezTo>
                  <a:cubicBezTo>
                    <a:pt x="339" y="61"/>
                    <a:pt x="344" y="61"/>
                    <a:pt x="344" y="62"/>
                  </a:cubicBezTo>
                  <a:cubicBezTo>
                    <a:pt x="344" y="63"/>
                    <a:pt x="350" y="66"/>
                    <a:pt x="350" y="66"/>
                  </a:cubicBezTo>
                  <a:cubicBezTo>
                    <a:pt x="350" y="66"/>
                    <a:pt x="354" y="67"/>
                    <a:pt x="354" y="66"/>
                  </a:cubicBezTo>
                  <a:cubicBezTo>
                    <a:pt x="354" y="65"/>
                    <a:pt x="354" y="60"/>
                    <a:pt x="354" y="60"/>
                  </a:cubicBezTo>
                  <a:cubicBezTo>
                    <a:pt x="350" y="56"/>
                    <a:pt x="350" y="56"/>
                    <a:pt x="350" y="56"/>
                  </a:cubicBezTo>
                  <a:lnTo>
                    <a:pt x="338" y="53"/>
                  </a:lnTo>
                  <a:close/>
                  <a:moveTo>
                    <a:pt x="406" y="101"/>
                  </a:moveTo>
                  <a:cubicBezTo>
                    <a:pt x="406" y="101"/>
                    <a:pt x="398" y="87"/>
                    <a:pt x="388" y="73"/>
                  </a:cubicBezTo>
                  <a:cubicBezTo>
                    <a:pt x="377" y="59"/>
                    <a:pt x="360" y="43"/>
                    <a:pt x="360" y="43"/>
                  </a:cubicBezTo>
                  <a:cubicBezTo>
                    <a:pt x="359" y="42"/>
                    <a:pt x="359" y="42"/>
                    <a:pt x="359" y="42"/>
                  </a:cubicBezTo>
                  <a:cubicBezTo>
                    <a:pt x="357" y="42"/>
                    <a:pt x="357" y="42"/>
                    <a:pt x="357" y="42"/>
                  </a:cubicBezTo>
                  <a:cubicBezTo>
                    <a:pt x="354" y="38"/>
                    <a:pt x="354" y="38"/>
                    <a:pt x="354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3" y="45"/>
                    <a:pt x="353" y="45"/>
                    <a:pt x="353" y="45"/>
                  </a:cubicBezTo>
                  <a:cubicBezTo>
                    <a:pt x="352" y="45"/>
                    <a:pt x="352" y="45"/>
                    <a:pt x="352" y="45"/>
                  </a:cubicBezTo>
                  <a:cubicBezTo>
                    <a:pt x="349" y="46"/>
                    <a:pt x="349" y="46"/>
                    <a:pt x="349" y="46"/>
                  </a:cubicBezTo>
                  <a:cubicBezTo>
                    <a:pt x="349" y="48"/>
                    <a:pt x="349" y="48"/>
                    <a:pt x="349" y="48"/>
                  </a:cubicBezTo>
                  <a:cubicBezTo>
                    <a:pt x="353" y="51"/>
                    <a:pt x="353" y="51"/>
                    <a:pt x="353" y="51"/>
                  </a:cubicBezTo>
                  <a:cubicBezTo>
                    <a:pt x="356" y="53"/>
                    <a:pt x="356" y="53"/>
                    <a:pt x="356" y="53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6" y="60"/>
                    <a:pt x="366" y="60"/>
                    <a:pt x="366" y="60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5" y="62"/>
                    <a:pt x="365" y="62"/>
                    <a:pt x="365" y="62"/>
                  </a:cubicBezTo>
                  <a:cubicBezTo>
                    <a:pt x="364" y="59"/>
                    <a:pt x="364" y="59"/>
                    <a:pt x="364" y="59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63" y="65"/>
                    <a:pt x="367" y="70"/>
                    <a:pt x="368" y="71"/>
                  </a:cubicBezTo>
                  <a:cubicBezTo>
                    <a:pt x="369" y="71"/>
                    <a:pt x="370" y="72"/>
                    <a:pt x="370" y="72"/>
                  </a:cubicBezTo>
                  <a:cubicBezTo>
                    <a:pt x="370" y="72"/>
                    <a:pt x="372" y="70"/>
                    <a:pt x="373" y="70"/>
                  </a:cubicBezTo>
                  <a:cubicBezTo>
                    <a:pt x="374" y="69"/>
                    <a:pt x="374" y="71"/>
                    <a:pt x="374" y="71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6" y="74"/>
                    <a:pt x="376" y="74"/>
                    <a:pt x="376" y="74"/>
                  </a:cubicBezTo>
                  <a:cubicBezTo>
                    <a:pt x="376" y="74"/>
                    <a:pt x="377" y="77"/>
                    <a:pt x="377" y="78"/>
                  </a:cubicBezTo>
                  <a:cubicBezTo>
                    <a:pt x="377" y="79"/>
                    <a:pt x="375" y="80"/>
                    <a:pt x="375" y="81"/>
                  </a:cubicBezTo>
                  <a:cubicBezTo>
                    <a:pt x="375" y="83"/>
                    <a:pt x="376" y="85"/>
                    <a:pt x="376" y="85"/>
                  </a:cubicBezTo>
                  <a:cubicBezTo>
                    <a:pt x="376" y="86"/>
                    <a:pt x="380" y="89"/>
                    <a:pt x="380" y="89"/>
                  </a:cubicBezTo>
                  <a:cubicBezTo>
                    <a:pt x="380" y="89"/>
                    <a:pt x="383" y="91"/>
                    <a:pt x="383" y="92"/>
                  </a:cubicBezTo>
                  <a:cubicBezTo>
                    <a:pt x="383" y="93"/>
                    <a:pt x="384" y="96"/>
                    <a:pt x="384" y="96"/>
                  </a:cubicBezTo>
                  <a:cubicBezTo>
                    <a:pt x="389" y="98"/>
                    <a:pt x="389" y="98"/>
                    <a:pt x="389" y="98"/>
                  </a:cubicBezTo>
                  <a:cubicBezTo>
                    <a:pt x="393" y="102"/>
                    <a:pt x="393" y="102"/>
                    <a:pt x="393" y="102"/>
                  </a:cubicBezTo>
                  <a:cubicBezTo>
                    <a:pt x="394" y="100"/>
                    <a:pt x="394" y="100"/>
                    <a:pt x="394" y="100"/>
                  </a:cubicBezTo>
                  <a:cubicBezTo>
                    <a:pt x="396" y="101"/>
                    <a:pt x="396" y="101"/>
                    <a:pt x="396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5" y="115"/>
                    <a:pt x="395" y="115"/>
                    <a:pt x="395" y="115"/>
                  </a:cubicBezTo>
                  <a:cubicBezTo>
                    <a:pt x="395" y="117"/>
                    <a:pt x="395" y="117"/>
                    <a:pt x="395" y="117"/>
                  </a:cubicBezTo>
                  <a:cubicBezTo>
                    <a:pt x="395" y="117"/>
                    <a:pt x="398" y="114"/>
                    <a:pt x="398" y="113"/>
                  </a:cubicBezTo>
                  <a:cubicBezTo>
                    <a:pt x="398" y="113"/>
                    <a:pt x="399" y="108"/>
                    <a:pt x="399" y="107"/>
                  </a:cubicBezTo>
                  <a:cubicBezTo>
                    <a:pt x="399" y="107"/>
                    <a:pt x="399" y="102"/>
                    <a:pt x="399" y="102"/>
                  </a:cubicBezTo>
                  <a:cubicBezTo>
                    <a:pt x="398" y="100"/>
                    <a:pt x="398" y="100"/>
                    <a:pt x="398" y="100"/>
                  </a:cubicBezTo>
                  <a:cubicBezTo>
                    <a:pt x="398" y="100"/>
                    <a:pt x="395" y="98"/>
                    <a:pt x="395" y="97"/>
                  </a:cubicBezTo>
                  <a:cubicBezTo>
                    <a:pt x="395" y="97"/>
                    <a:pt x="394" y="94"/>
                    <a:pt x="394" y="93"/>
                  </a:cubicBezTo>
                  <a:cubicBezTo>
                    <a:pt x="394" y="92"/>
                    <a:pt x="397" y="90"/>
                    <a:pt x="397" y="90"/>
                  </a:cubicBezTo>
                  <a:cubicBezTo>
                    <a:pt x="398" y="93"/>
                    <a:pt x="398" y="93"/>
                    <a:pt x="398" y="93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6"/>
                    <a:pt x="401" y="95"/>
                    <a:pt x="401" y="95"/>
                  </a:cubicBezTo>
                  <a:cubicBezTo>
                    <a:pt x="401" y="94"/>
                    <a:pt x="406" y="101"/>
                    <a:pt x="406" y="101"/>
                  </a:cubicBezTo>
                  <a:close/>
                  <a:moveTo>
                    <a:pt x="401" y="100"/>
                  </a:moveTo>
                  <a:cubicBezTo>
                    <a:pt x="404" y="101"/>
                    <a:pt x="404" y="101"/>
                    <a:pt x="404" y="101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8"/>
                    <a:pt x="401" y="100"/>
                    <a:pt x="401" y="100"/>
                  </a:cubicBezTo>
                  <a:close/>
                  <a:moveTo>
                    <a:pt x="250" y="172"/>
                  </a:moveTo>
                  <a:cubicBezTo>
                    <a:pt x="248" y="172"/>
                    <a:pt x="245" y="173"/>
                    <a:pt x="245" y="173"/>
                  </a:cubicBezTo>
                  <a:cubicBezTo>
                    <a:pt x="245" y="173"/>
                    <a:pt x="242" y="174"/>
                    <a:pt x="241" y="174"/>
                  </a:cubicBezTo>
                  <a:cubicBezTo>
                    <a:pt x="241" y="175"/>
                    <a:pt x="241" y="175"/>
                    <a:pt x="238" y="177"/>
                  </a:cubicBezTo>
                  <a:cubicBezTo>
                    <a:pt x="236" y="179"/>
                    <a:pt x="237" y="176"/>
                    <a:pt x="236" y="179"/>
                  </a:cubicBezTo>
                  <a:cubicBezTo>
                    <a:pt x="235" y="181"/>
                    <a:pt x="236" y="181"/>
                    <a:pt x="233" y="181"/>
                  </a:cubicBezTo>
                  <a:cubicBezTo>
                    <a:pt x="231" y="181"/>
                    <a:pt x="229" y="181"/>
                    <a:pt x="227" y="181"/>
                  </a:cubicBezTo>
                  <a:cubicBezTo>
                    <a:pt x="225" y="181"/>
                    <a:pt x="225" y="180"/>
                    <a:pt x="223" y="181"/>
                  </a:cubicBezTo>
                  <a:cubicBezTo>
                    <a:pt x="222" y="183"/>
                    <a:pt x="221" y="184"/>
                    <a:pt x="220" y="184"/>
                  </a:cubicBezTo>
                  <a:cubicBezTo>
                    <a:pt x="220" y="185"/>
                    <a:pt x="220" y="186"/>
                    <a:pt x="221" y="186"/>
                  </a:cubicBezTo>
                  <a:cubicBezTo>
                    <a:pt x="221" y="186"/>
                    <a:pt x="226" y="186"/>
                    <a:pt x="227" y="186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29" y="188"/>
                    <a:pt x="229" y="188"/>
                    <a:pt x="229" y="188"/>
                  </a:cubicBezTo>
                  <a:cubicBezTo>
                    <a:pt x="229" y="188"/>
                    <a:pt x="231" y="188"/>
                    <a:pt x="231" y="187"/>
                  </a:cubicBezTo>
                  <a:cubicBezTo>
                    <a:pt x="231" y="187"/>
                    <a:pt x="231" y="186"/>
                    <a:pt x="231" y="186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28" y="186"/>
                    <a:pt x="229" y="186"/>
                    <a:pt x="232" y="185"/>
                  </a:cubicBezTo>
                  <a:cubicBezTo>
                    <a:pt x="236" y="184"/>
                    <a:pt x="237" y="183"/>
                    <a:pt x="237" y="183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234" y="186"/>
                    <a:pt x="237" y="188"/>
                    <a:pt x="239" y="187"/>
                  </a:cubicBezTo>
                  <a:cubicBezTo>
                    <a:pt x="240" y="186"/>
                    <a:pt x="240" y="186"/>
                    <a:pt x="243" y="184"/>
                  </a:cubicBezTo>
                  <a:cubicBezTo>
                    <a:pt x="246" y="183"/>
                    <a:pt x="246" y="183"/>
                    <a:pt x="247" y="183"/>
                  </a:cubicBezTo>
                  <a:cubicBezTo>
                    <a:pt x="247" y="182"/>
                    <a:pt x="249" y="184"/>
                    <a:pt x="249" y="184"/>
                  </a:cubicBezTo>
                  <a:cubicBezTo>
                    <a:pt x="250" y="184"/>
                    <a:pt x="252" y="184"/>
                    <a:pt x="253" y="182"/>
                  </a:cubicBezTo>
                  <a:cubicBezTo>
                    <a:pt x="254" y="180"/>
                    <a:pt x="254" y="179"/>
                    <a:pt x="254" y="178"/>
                  </a:cubicBezTo>
                  <a:cubicBezTo>
                    <a:pt x="254" y="177"/>
                    <a:pt x="254" y="177"/>
                    <a:pt x="254" y="176"/>
                  </a:cubicBezTo>
                  <a:cubicBezTo>
                    <a:pt x="254" y="175"/>
                    <a:pt x="253" y="174"/>
                    <a:pt x="254" y="173"/>
                  </a:cubicBezTo>
                  <a:cubicBezTo>
                    <a:pt x="255" y="172"/>
                    <a:pt x="256" y="172"/>
                    <a:pt x="256" y="171"/>
                  </a:cubicBezTo>
                  <a:cubicBezTo>
                    <a:pt x="256" y="170"/>
                    <a:pt x="256" y="169"/>
                    <a:pt x="256" y="168"/>
                  </a:cubicBezTo>
                  <a:cubicBezTo>
                    <a:pt x="257" y="167"/>
                    <a:pt x="257" y="166"/>
                    <a:pt x="257" y="165"/>
                  </a:cubicBezTo>
                  <a:cubicBezTo>
                    <a:pt x="257" y="163"/>
                    <a:pt x="257" y="161"/>
                    <a:pt x="256" y="160"/>
                  </a:cubicBezTo>
                  <a:cubicBezTo>
                    <a:pt x="256" y="160"/>
                    <a:pt x="254" y="160"/>
                    <a:pt x="255" y="159"/>
                  </a:cubicBezTo>
                  <a:cubicBezTo>
                    <a:pt x="256" y="158"/>
                    <a:pt x="257" y="156"/>
                    <a:pt x="257" y="156"/>
                  </a:cubicBezTo>
                  <a:cubicBezTo>
                    <a:pt x="257" y="156"/>
                    <a:pt x="259" y="157"/>
                    <a:pt x="260" y="158"/>
                  </a:cubicBezTo>
                  <a:cubicBezTo>
                    <a:pt x="260" y="159"/>
                    <a:pt x="261" y="159"/>
                    <a:pt x="262" y="159"/>
                  </a:cubicBezTo>
                  <a:cubicBezTo>
                    <a:pt x="263" y="159"/>
                    <a:pt x="264" y="158"/>
                    <a:pt x="265" y="157"/>
                  </a:cubicBezTo>
                  <a:cubicBezTo>
                    <a:pt x="266" y="156"/>
                    <a:pt x="268" y="154"/>
                    <a:pt x="268" y="153"/>
                  </a:cubicBezTo>
                  <a:cubicBezTo>
                    <a:pt x="269" y="152"/>
                    <a:pt x="270" y="152"/>
                    <a:pt x="270" y="151"/>
                  </a:cubicBezTo>
                  <a:cubicBezTo>
                    <a:pt x="270" y="151"/>
                    <a:pt x="268" y="151"/>
                    <a:pt x="267" y="149"/>
                  </a:cubicBezTo>
                  <a:cubicBezTo>
                    <a:pt x="266" y="147"/>
                    <a:pt x="266" y="144"/>
                    <a:pt x="265" y="144"/>
                  </a:cubicBezTo>
                  <a:cubicBezTo>
                    <a:pt x="265" y="145"/>
                    <a:pt x="263" y="147"/>
                    <a:pt x="263" y="148"/>
                  </a:cubicBezTo>
                  <a:cubicBezTo>
                    <a:pt x="262" y="149"/>
                    <a:pt x="261" y="150"/>
                    <a:pt x="261" y="150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8" y="146"/>
                    <a:pt x="256" y="151"/>
                    <a:pt x="256" y="151"/>
                  </a:cubicBezTo>
                  <a:cubicBezTo>
                    <a:pt x="253" y="152"/>
                    <a:pt x="253" y="152"/>
                    <a:pt x="253" y="152"/>
                  </a:cubicBezTo>
                  <a:cubicBezTo>
                    <a:pt x="253" y="152"/>
                    <a:pt x="252" y="155"/>
                    <a:pt x="251" y="156"/>
                  </a:cubicBezTo>
                  <a:cubicBezTo>
                    <a:pt x="251" y="156"/>
                    <a:pt x="251" y="159"/>
                    <a:pt x="251" y="159"/>
                  </a:cubicBezTo>
                  <a:cubicBezTo>
                    <a:pt x="251" y="159"/>
                    <a:pt x="251" y="160"/>
                    <a:pt x="251" y="160"/>
                  </a:cubicBezTo>
                  <a:cubicBezTo>
                    <a:pt x="252" y="161"/>
                    <a:pt x="253" y="166"/>
                    <a:pt x="253" y="168"/>
                  </a:cubicBezTo>
                  <a:cubicBezTo>
                    <a:pt x="252" y="170"/>
                    <a:pt x="252" y="171"/>
                    <a:pt x="250" y="172"/>
                  </a:cubicBezTo>
                  <a:close/>
                  <a:moveTo>
                    <a:pt x="223" y="191"/>
                  </a:moveTo>
                  <a:cubicBezTo>
                    <a:pt x="224" y="189"/>
                    <a:pt x="224" y="189"/>
                    <a:pt x="224" y="189"/>
                  </a:cubicBezTo>
                  <a:cubicBezTo>
                    <a:pt x="224" y="188"/>
                    <a:pt x="224" y="188"/>
                    <a:pt x="224" y="188"/>
                  </a:cubicBezTo>
                  <a:cubicBezTo>
                    <a:pt x="222" y="188"/>
                    <a:pt x="222" y="188"/>
                    <a:pt x="222" y="188"/>
                  </a:cubicBezTo>
                  <a:cubicBezTo>
                    <a:pt x="220" y="189"/>
                    <a:pt x="220" y="189"/>
                    <a:pt x="220" y="189"/>
                  </a:cubicBezTo>
                  <a:cubicBezTo>
                    <a:pt x="222" y="190"/>
                    <a:pt x="222" y="190"/>
                    <a:pt x="222" y="190"/>
                  </a:cubicBezTo>
                  <a:cubicBezTo>
                    <a:pt x="221" y="194"/>
                    <a:pt x="221" y="194"/>
                    <a:pt x="221" y="194"/>
                  </a:cubicBezTo>
                  <a:lnTo>
                    <a:pt x="223" y="191"/>
                  </a:lnTo>
                  <a:close/>
                  <a:moveTo>
                    <a:pt x="187" y="217"/>
                  </a:moveTo>
                  <a:cubicBezTo>
                    <a:pt x="185" y="221"/>
                    <a:pt x="185" y="221"/>
                    <a:pt x="185" y="221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88" y="225"/>
                    <a:pt x="191" y="225"/>
                    <a:pt x="192" y="224"/>
                  </a:cubicBezTo>
                  <a:cubicBezTo>
                    <a:pt x="192" y="223"/>
                    <a:pt x="192" y="219"/>
                    <a:pt x="193" y="218"/>
                  </a:cubicBezTo>
                  <a:cubicBezTo>
                    <a:pt x="193" y="217"/>
                    <a:pt x="195" y="214"/>
                    <a:pt x="195" y="214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2" y="211"/>
                    <a:pt x="192" y="211"/>
                    <a:pt x="192" y="211"/>
                  </a:cubicBezTo>
                  <a:lnTo>
                    <a:pt x="187" y="217"/>
                  </a:lnTo>
                  <a:close/>
                  <a:moveTo>
                    <a:pt x="196" y="247"/>
                  </a:moveTo>
                  <a:cubicBezTo>
                    <a:pt x="195" y="247"/>
                    <a:pt x="192" y="249"/>
                    <a:pt x="192" y="249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92" y="245"/>
                    <a:pt x="193" y="244"/>
                    <a:pt x="194" y="242"/>
                  </a:cubicBezTo>
                  <a:cubicBezTo>
                    <a:pt x="194" y="240"/>
                    <a:pt x="194" y="239"/>
                    <a:pt x="194" y="238"/>
                  </a:cubicBezTo>
                  <a:cubicBezTo>
                    <a:pt x="194" y="237"/>
                    <a:pt x="194" y="232"/>
                    <a:pt x="194" y="232"/>
                  </a:cubicBezTo>
                  <a:cubicBezTo>
                    <a:pt x="192" y="231"/>
                    <a:pt x="192" y="231"/>
                    <a:pt x="192" y="231"/>
                  </a:cubicBezTo>
                  <a:cubicBezTo>
                    <a:pt x="190" y="238"/>
                    <a:pt x="190" y="238"/>
                    <a:pt x="190" y="238"/>
                  </a:cubicBezTo>
                  <a:cubicBezTo>
                    <a:pt x="189" y="243"/>
                    <a:pt x="189" y="243"/>
                    <a:pt x="189" y="243"/>
                  </a:cubicBezTo>
                  <a:cubicBezTo>
                    <a:pt x="186" y="244"/>
                    <a:pt x="186" y="244"/>
                    <a:pt x="186" y="244"/>
                  </a:cubicBezTo>
                  <a:cubicBezTo>
                    <a:pt x="186" y="244"/>
                    <a:pt x="187" y="250"/>
                    <a:pt x="188" y="251"/>
                  </a:cubicBezTo>
                  <a:cubicBezTo>
                    <a:pt x="188" y="251"/>
                    <a:pt x="192" y="253"/>
                    <a:pt x="192" y="253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6" y="253"/>
                    <a:pt x="198" y="252"/>
                    <a:pt x="199" y="253"/>
                  </a:cubicBezTo>
                  <a:cubicBezTo>
                    <a:pt x="199" y="254"/>
                    <a:pt x="200" y="257"/>
                    <a:pt x="200" y="256"/>
                  </a:cubicBezTo>
                  <a:cubicBezTo>
                    <a:pt x="200" y="255"/>
                    <a:pt x="200" y="252"/>
                    <a:pt x="200" y="251"/>
                  </a:cubicBezTo>
                  <a:cubicBezTo>
                    <a:pt x="199" y="250"/>
                    <a:pt x="197" y="247"/>
                    <a:pt x="196" y="247"/>
                  </a:cubicBezTo>
                  <a:close/>
                  <a:moveTo>
                    <a:pt x="180" y="266"/>
                  </a:moveTo>
                  <a:cubicBezTo>
                    <a:pt x="181" y="266"/>
                    <a:pt x="187" y="266"/>
                    <a:pt x="187" y="266"/>
                  </a:cubicBezTo>
                  <a:cubicBezTo>
                    <a:pt x="187" y="266"/>
                    <a:pt x="186" y="263"/>
                    <a:pt x="187" y="261"/>
                  </a:cubicBezTo>
                  <a:cubicBezTo>
                    <a:pt x="188" y="260"/>
                    <a:pt x="189" y="259"/>
                    <a:pt x="189" y="259"/>
                  </a:cubicBezTo>
                  <a:cubicBezTo>
                    <a:pt x="188" y="258"/>
                    <a:pt x="187" y="257"/>
                    <a:pt x="187" y="257"/>
                  </a:cubicBezTo>
                  <a:cubicBezTo>
                    <a:pt x="186" y="257"/>
                    <a:pt x="186" y="257"/>
                    <a:pt x="186" y="257"/>
                  </a:cubicBezTo>
                  <a:cubicBezTo>
                    <a:pt x="180" y="261"/>
                    <a:pt x="180" y="261"/>
                    <a:pt x="180" y="261"/>
                  </a:cubicBezTo>
                  <a:cubicBezTo>
                    <a:pt x="180" y="261"/>
                    <a:pt x="179" y="266"/>
                    <a:pt x="180" y="266"/>
                  </a:cubicBezTo>
                  <a:close/>
                  <a:moveTo>
                    <a:pt x="197" y="261"/>
                  </a:moveTo>
                  <a:cubicBezTo>
                    <a:pt x="197" y="258"/>
                    <a:pt x="197" y="258"/>
                    <a:pt x="197" y="258"/>
                  </a:cubicBezTo>
                  <a:cubicBezTo>
                    <a:pt x="197" y="258"/>
                    <a:pt x="199" y="256"/>
                    <a:pt x="197" y="256"/>
                  </a:cubicBezTo>
                  <a:cubicBezTo>
                    <a:pt x="194" y="256"/>
                    <a:pt x="193" y="256"/>
                    <a:pt x="193" y="256"/>
                  </a:cubicBezTo>
                  <a:cubicBezTo>
                    <a:pt x="192" y="259"/>
                    <a:pt x="192" y="259"/>
                    <a:pt x="192" y="259"/>
                  </a:cubicBezTo>
                  <a:cubicBezTo>
                    <a:pt x="196" y="262"/>
                    <a:pt x="196" y="262"/>
                    <a:pt x="196" y="262"/>
                  </a:cubicBezTo>
                  <a:lnTo>
                    <a:pt x="197" y="261"/>
                  </a:lnTo>
                  <a:close/>
                  <a:moveTo>
                    <a:pt x="204" y="257"/>
                  </a:moveTo>
                  <a:cubicBezTo>
                    <a:pt x="205" y="254"/>
                    <a:pt x="205" y="254"/>
                    <a:pt x="205" y="254"/>
                  </a:cubicBezTo>
                  <a:cubicBezTo>
                    <a:pt x="202" y="255"/>
                    <a:pt x="202" y="255"/>
                    <a:pt x="202" y="255"/>
                  </a:cubicBezTo>
                  <a:cubicBezTo>
                    <a:pt x="202" y="257"/>
                    <a:pt x="202" y="257"/>
                    <a:pt x="202" y="25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4" y="259"/>
                    <a:pt x="204" y="259"/>
                    <a:pt x="204" y="259"/>
                  </a:cubicBezTo>
                  <a:lnTo>
                    <a:pt x="204" y="257"/>
                  </a:lnTo>
                  <a:close/>
                  <a:moveTo>
                    <a:pt x="185" y="284"/>
                  </a:moveTo>
                  <a:cubicBezTo>
                    <a:pt x="181" y="282"/>
                    <a:pt x="181" y="282"/>
                    <a:pt x="181" y="282"/>
                  </a:cubicBezTo>
                  <a:cubicBezTo>
                    <a:pt x="185" y="279"/>
                    <a:pt x="185" y="279"/>
                    <a:pt x="185" y="279"/>
                  </a:cubicBezTo>
                  <a:cubicBezTo>
                    <a:pt x="185" y="279"/>
                    <a:pt x="186" y="278"/>
                    <a:pt x="186" y="277"/>
                  </a:cubicBezTo>
                  <a:cubicBezTo>
                    <a:pt x="186" y="276"/>
                    <a:pt x="186" y="275"/>
                    <a:pt x="186" y="274"/>
                  </a:cubicBezTo>
                  <a:cubicBezTo>
                    <a:pt x="186" y="273"/>
                    <a:pt x="184" y="271"/>
                    <a:pt x="184" y="271"/>
                  </a:cubicBezTo>
                  <a:cubicBezTo>
                    <a:pt x="182" y="270"/>
                    <a:pt x="182" y="270"/>
                    <a:pt x="182" y="270"/>
                  </a:cubicBezTo>
                  <a:cubicBezTo>
                    <a:pt x="181" y="268"/>
                    <a:pt x="181" y="268"/>
                    <a:pt x="181" y="268"/>
                  </a:cubicBezTo>
                  <a:cubicBezTo>
                    <a:pt x="179" y="269"/>
                    <a:pt x="174" y="271"/>
                    <a:pt x="174" y="271"/>
                  </a:cubicBezTo>
                  <a:cubicBezTo>
                    <a:pt x="174" y="271"/>
                    <a:pt x="176" y="273"/>
                    <a:pt x="175" y="275"/>
                  </a:cubicBezTo>
                  <a:cubicBezTo>
                    <a:pt x="174" y="276"/>
                    <a:pt x="172" y="278"/>
                    <a:pt x="172" y="278"/>
                  </a:cubicBezTo>
                  <a:cubicBezTo>
                    <a:pt x="171" y="278"/>
                    <a:pt x="171" y="278"/>
                    <a:pt x="171" y="278"/>
                  </a:cubicBezTo>
                  <a:cubicBezTo>
                    <a:pt x="171" y="278"/>
                    <a:pt x="169" y="279"/>
                    <a:pt x="169" y="279"/>
                  </a:cubicBezTo>
                  <a:cubicBezTo>
                    <a:pt x="169" y="280"/>
                    <a:pt x="168" y="282"/>
                    <a:pt x="167" y="282"/>
                  </a:cubicBezTo>
                  <a:cubicBezTo>
                    <a:pt x="167" y="283"/>
                    <a:pt x="166" y="285"/>
                    <a:pt x="166" y="285"/>
                  </a:cubicBezTo>
                  <a:cubicBezTo>
                    <a:pt x="161" y="286"/>
                    <a:pt x="161" y="286"/>
                    <a:pt x="161" y="286"/>
                  </a:cubicBezTo>
                  <a:cubicBezTo>
                    <a:pt x="161" y="286"/>
                    <a:pt x="161" y="289"/>
                    <a:pt x="160" y="290"/>
                  </a:cubicBezTo>
                  <a:cubicBezTo>
                    <a:pt x="160" y="291"/>
                    <a:pt x="160" y="294"/>
                    <a:pt x="160" y="294"/>
                  </a:cubicBezTo>
                  <a:cubicBezTo>
                    <a:pt x="161" y="294"/>
                    <a:pt x="167" y="296"/>
                    <a:pt x="167" y="296"/>
                  </a:cubicBezTo>
                  <a:cubicBezTo>
                    <a:pt x="172" y="297"/>
                    <a:pt x="172" y="297"/>
                    <a:pt x="172" y="297"/>
                  </a:cubicBezTo>
                  <a:cubicBezTo>
                    <a:pt x="175" y="297"/>
                    <a:pt x="175" y="297"/>
                    <a:pt x="175" y="297"/>
                  </a:cubicBezTo>
                  <a:cubicBezTo>
                    <a:pt x="175" y="297"/>
                    <a:pt x="177" y="299"/>
                    <a:pt x="178" y="298"/>
                  </a:cubicBezTo>
                  <a:cubicBezTo>
                    <a:pt x="179" y="296"/>
                    <a:pt x="180" y="291"/>
                    <a:pt x="180" y="290"/>
                  </a:cubicBezTo>
                  <a:cubicBezTo>
                    <a:pt x="181" y="289"/>
                    <a:pt x="184" y="287"/>
                    <a:pt x="185" y="287"/>
                  </a:cubicBezTo>
                  <a:cubicBezTo>
                    <a:pt x="186" y="287"/>
                    <a:pt x="187" y="287"/>
                    <a:pt x="187" y="287"/>
                  </a:cubicBezTo>
                  <a:lnTo>
                    <a:pt x="185" y="284"/>
                  </a:lnTo>
                  <a:close/>
                  <a:moveTo>
                    <a:pt x="173" y="306"/>
                  </a:moveTo>
                  <a:cubicBezTo>
                    <a:pt x="172" y="304"/>
                    <a:pt x="172" y="304"/>
                    <a:pt x="172" y="304"/>
                  </a:cubicBezTo>
                  <a:cubicBezTo>
                    <a:pt x="169" y="306"/>
                    <a:pt x="169" y="306"/>
                    <a:pt x="169" y="306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154" y="305"/>
                    <a:pt x="154" y="305"/>
                    <a:pt x="154" y="305"/>
                  </a:cubicBezTo>
                  <a:cubicBezTo>
                    <a:pt x="153" y="305"/>
                    <a:pt x="153" y="305"/>
                    <a:pt x="153" y="305"/>
                  </a:cubicBezTo>
                  <a:cubicBezTo>
                    <a:pt x="155" y="306"/>
                    <a:pt x="155" y="306"/>
                    <a:pt x="155" y="306"/>
                  </a:cubicBezTo>
                  <a:cubicBezTo>
                    <a:pt x="154" y="307"/>
                    <a:pt x="154" y="307"/>
                    <a:pt x="154" y="307"/>
                  </a:cubicBezTo>
                  <a:cubicBezTo>
                    <a:pt x="154" y="307"/>
                    <a:pt x="164" y="309"/>
                    <a:pt x="165" y="309"/>
                  </a:cubicBezTo>
                  <a:cubicBezTo>
                    <a:pt x="166" y="309"/>
                    <a:pt x="172" y="311"/>
                    <a:pt x="174" y="311"/>
                  </a:cubicBezTo>
                  <a:cubicBezTo>
                    <a:pt x="176" y="311"/>
                    <a:pt x="177" y="311"/>
                    <a:pt x="177" y="311"/>
                  </a:cubicBezTo>
                  <a:cubicBezTo>
                    <a:pt x="180" y="309"/>
                    <a:pt x="180" y="309"/>
                    <a:pt x="180" y="309"/>
                  </a:cubicBezTo>
                  <a:cubicBezTo>
                    <a:pt x="180" y="309"/>
                    <a:pt x="176" y="308"/>
                    <a:pt x="176" y="308"/>
                  </a:cubicBezTo>
                  <a:cubicBezTo>
                    <a:pt x="175" y="308"/>
                    <a:pt x="173" y="306"/>
                    <a:pt x="173" y="306"/>
                  </a:cubicBezTo>
                  <a:close/>
                  <a:moveTo>
                    <a:pt x="197" y="266"/>
                  </a:moveTo>
                  <a:cubicBezTo>
                    <a:pt x="197" y="266"/>
                    <a:pt x="194" y="268"/>
                    <a:pt x="194" y="269"/>
                  </a:cubicBezTo>
                  <a:cubicBezTo>
                    <a:pt x="194" y="269"/>
                    <a:pt x="196" y="270"/>
                    <a:pt x="196" y="270"/>
                  </a:cubicBezTo>
                  <a:cubicBezTo>
                    <a:pt x="198" y="269"/>
                    <a:pt x="198" y="269"/>
                    <a:pt x="198" y="269"/>
                  </a:cubicBezTo>
                  <a:cubicBezTo>
                    <a:pt x="200" y="269"/>
                    <a:pt x="200" y="269"/>
                    <a:pt x="200" y="269"/>
                  </a:cubicBezTo>
                  <a:cubicBezTo>
                    <a:pt x="200" y="269"/>
                    <a:pt x="199" y="270"/>
                    <a:pt x="199" y="272"/>
                  </a:cubicBezTo>
                  <a:cubicBezTo>
                    <a:pt x="199" y="273"/>
                    <a:pt x="200" y="274"/>
                    <a:pt x="200" y="274"/>
                  </a:cubicBezTo>
                  <a:cubicBezTo>
                    <a:pt x="200" y="274"/>
                    <a:pt x="204" y="273"/>
                    <a:pt x="205" y="273"/>
                  </a:cubicBezTo>
                  <a:cubicBezTo>
                    <a:pt x="207" y="273"/>
                    <a:pt x="205" y="271"/>
                    <a:pt x="205" y="271"/>
                  </a:cubicBezTo>
                  <a:cubicBezTo>
                    <a:pt x="205" y="271"/>
                    <a:pt x="205" y="270"/>
                    <a:pt x="206" y="269"/>
                  </a:cubicBezTo>
                  <a:cubicBezTo>
                    <a:pt x="206" y="269"/>
                    <a:pt x="206" y="268"/>
                    <a:pt x="206" y="268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9" y="266"/>
                    <a:pt x="209" y="266"/>
                  </a:cubicBezTo>
                  <a:cubicBezTo>
                    <a:pt x="209" y="265"/>
                    <a:pt x="208" y="264"/>
                    <a:pt x="208" y="264"/>
                  </a:cubicBezTo>
                  <a:cubicBezTo>
                    <a:pt x="206" y="263"/>
                    <a:pt x="206" y="263"/>
                    <a:pt x="206" y="263"/>
                  </a:cubicBezTo>
                  <a:cubicBezTo>
                    <a:pt x="203" y="263"/>
                    <a:pt x="203" y="263"/>
                    <a:pt x="203" y="263"/>
                  </a:cubicBezTo>
                  <a:cubicBezTo>
                    <a:pt x="201" y="265"/>
                    <a:pt x="201" y="265"/>
                    <a:pt x="201" y="265"/>
                  </a:cubicBezTo>
                  <a:lnTo>
                    <a:pt x="197" y="266"/>
                  </a:lnTo>
                  <a:close/>
                  <a:moveTo>
                    <a:pt x="198" y="285"/>
                  </a:moveTo>
                  <a:cubicBezTo>
                    <a:pt x="200" y="284"/>
                    <a:pt x="200" y="284"/>
                    <a:pt x="200" y="284"/>
                  </a:cubicBezTo>
                  <a:cubicBezTo>
                    <a:pt x="204" y="285"/>
                    <a:pt x="204" y="285"/>
                    <a:pt x="204" y="285"/>
                  </a:cubicBezTo>
                  <a:cubicBezTo>
                    <a:pt x="206" y="282"/>
                    <a:pt x="206" y="282"/>
                    <a:pt x="206" y="282"/>
                  </a:cubicBezTo>
                  <a:cubicBezTo>
                    <a:pt x="206" y="280"/>
                    <a:pt x="206" y="280"/>
                    <a:pt x="206" y="280"/>
                  </a:cubicBezTo>
                  <a:cubicBezTo>
                    <a:pt x="204" y="280"/>
                    <a:pt x="204" y="280"/>
                    <a:pt x="204" y="280"/>
                  </a:cubicBezTo>
                  <a:cubicBezTo>
                    <a:pt x="200" y="281"/>
                    <a:pt x="200" y="281"/>
                    <a:pt x="200" y="281"/>
                  </a:cubicBezTo>
                  <a:cubicBezTo>
                    <a:pt x="197" y="282"/>
                    <a:pt x="197" y="282"/>
                    <a:pt x="197" y="282"/>
                  </a:cubicBezTo>
                  <a:cubicBezTo>
                    <a:pt x="191" y="282"/>
                    <a:pt x="191" y="282"/>
                    <a:pt x="191" y="282"/>
                  </a:cubicBezTo>
                  <a:cubicBezTo>
                    <a:pt x="191" y="282"/>
                    <a:pt x="189" y="282"/>
                    <a:pt x="189" y="283"/>
                  </a:cubicBezTo>
                  <a:cubicBezTo>
                    <a:pt x="189" y="283"/>
                    <a:pt x="188" y="286"/>
                    <a:pt x="188" y="286"/>
                  </a:cubicBezTo>
                  <a:cubicBezTo>
                    <a:pt x="188" y="289"/>
                    <a:pt x="188" y="289"/>
                    <a:pt x="188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88" y="293"/>
                    <a:pt x="188" y="293"/>
                    <a:pt x="188" y="293"/>
                  </a:cubicBezTo>
                  <a:cubicBezTo>
                    <a:pt x="189" y="295"/>
                    <a:pt x="189" y="295"/>
                    <a:pt x="189" y="295"/>
                  </a:cubicBezTo>
                  <a:cubicBezTo>
                    <a:pt x="189" y="295"/>
                    <a:pt x="189" y="297"/>
                    <a:pt x="189" y="298"/>
                  </a:cubicBezTo>
                  <a:cubicBezTo>
                    <a:pt x="189" y="299"/>
                    <a:pt x="190" y="300"/>
                    <a:pt x="191" y="300"/>
                  </a:cubicBezTo>
                  <a:cubicBezTo>
                    <a:pt x="192" y="300"/>
                    <a:pt x="193" y="301"/>
                    <a:pt x="193" y="301"/>
                  </a:cubicBezTo>
                  <a:cubicBezTo>
                    <a:pt x="193" y="301"/>
                    <a:pt x="193" y="302"/>
                    <a:pt x="193" y="303"/>
                  </a:cubicBezTo>
                  <a:cubicBezTo>
                    <a:pt x="193" y="304"/>
                    <a:pt x="193" y="306"/>
                    <a:pt x="194" y="305"/>
                  </a:cubicBezTo>
                  <a:cubicBezTo>
                    <a:pt x="195" y="304"/>
                    <a:pt x="196" y="302"/>
                    <a:pt x="196" y="302"/>
                  </a:cubicBezTo>
                  <a:cubicBezTo>
                    <a:pt x="193" y="299"/>
                    <a:pt x="193" y="299"/>
                    <a:pt x="193" y="299"/>
                  </a:cubicBezTo>
                  <a:cubicBezTo>
                    <a:pt x="193" y="299"/>
                    <a:pt x="193" y="298"/>
                    <a:pt x="193" y="297"/>
                  </a:cubicBezTo>
                  <a:cubicBezTo>
                    <a:pt x="193" y="296"/>
                    <a:pt x="193" y="294"/>
                    <a:pt x="193" y="294"/>
                  </a:cubicBezTo>
                  <a:cubicBezTo>
                    <a:pt x="194" y="294"/>
                    <a:pt x="194" y="294"/>
                    <a:pt x="194" y="294"/>
                  </a:cubicBezTo>
                  <a:cubicBezTo>
                    <a:pt x="194" y="294"/>
                    <a:pt x="196" y="295"/>
                    <a:pt x="196" y="296"/>
                  </a:cubicBezTo>
                  <a:cubicBezTo>
                    <a:pt x="196" y="298"/>
                    <a:pt x="196" y="298"/>
                    <a:pt x="197" y="299"/>
                  </a:cubicBezTo>
                  <a:cubicBezTo>
                    <a:pt x="197" y="300"/>
                    <a:pt x="198" y="302"/>
                    <a:pt x="198" y="300"/>
                  </a:cubicBezTo>
                  <a:cubicBezTo>
                    <a:pt x="199" y="298"/>
                    <a:pt x="199" y="297"/>
                    <a:pt x="198" y="296"/>
                  </a:cubicBezTo>
                  <a:cubicBezTo>
                    <a:pt x="198" y="295"/>
                    <a:pt x="198" y="294"/>
                    <a:pt x="197" y="293"/>
                  </a:cubicBezTo>
                  <a:cubicBezTo>
                    <a:pt x="196" y="291"/>
                    <a:pt x="195" y="290"/>
                    <a:pt x="195" y="290"/>
                  </a:cubicBezTo>
                  <a:cubicBezTo>
                    <a:pt x="195" y="288"/>
                    <a:pt x="195" y="288"/>
                    <a:pt x="195" y="288"/>
                  </a:cubicBezTo>
                  <a:cubicBezTo>
                    <a:pt x="196" y="286"/>
                    <a:pt x="196" y="286"/>
                    <a:pt x="196" y="286"/>
                  </a:cubicBezTo>
                  <a:lnTo>
                    <a:pt x="198" y="285"/>
                  </a:lnTo>
                  <a:close/>
                  <a:moveTo>
                    <a:pt x="206" y="312"/>
                  </a:moveTo>
                  <a:cubicBezTo>
                    <a:pt x="206" y="312"/>
                    <a:pt x="210" y="311"/>
                    <a:pt x="210" y="311"/>
                  </a:cubicBezTo>
                  <a:cubicBezTo>
                    <a:pt x="210" y="311"/>
                    <a:pt x="213" y="310"/>
                    <a:pt x="214" y="310"/>
                  </a:cubicBezTo>
                  <a:cubicBezTo>
                    <a:pt x="214" y="310"/>
                    <a:pt x="215" y="308"/>
                    <a:pt x="215" y="308"/>
                  </a:cubicBezTo>
                  <a:cubicBezTo>
                    <a:pt x="215" y="307"/>
                    <a:pt x="214" y="308"/>
                    <a:pt x="214" y="308"/>
                  </a:cubicBezTo>
                  <a:cubicBezTo>
                    <a:pt x="214" y="308"/>
                    <a:pt x="212" y="308"/>
                    <a:pt x="211" y="309"/>
                  </a:cubicBezTo>
                  <a:cubicBezTo>
                    <a:pt x="211" y="309"/>
                    <a:pt x="209" y="308"/>
                    <a:pt x="209" y="308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1" y="311"/>
                    <a:pt x="201" y="311"/>
                    <a:pt x="201" y="311"/>
                  </a:cubicBezTo>
                  <a:cubicBezTo>
                    <a:pt x="202" y="312"/>
                    <a:pt x="202" y="312"/>
                    <a:pt x="202" y="312"/>
                  </a:cubicBezTo>
                  <a:cubicBezTo>
                    <a:pt x="202" y="312"/>
                    <a:pt x="205" y="312"/>
                    <a:pt x="206" y="312"/>
                  </a:cubicBezTo>
                  <a:close/>
                  <a:moveTo>
                    <a:pt x="186" y="310"/>
                  </a:moveTo>
                  <a:cubicBezTo>
                    <a:pt x="186" y="311"/>
                    <a:pt x="186" y="311"/>
                    <a:pt x="186" y="311"/>
                  </a:cubicBezTo>
                  <a:cubicBezTo>
                    <a:pt x="190" y="311"/>
                    <a:pt x="190" y="311"/>
                    <a:pt x="190" y="311"/>
                  </a:cubicBezTo>
                  <a:cubicBezTo>
                    <a:pt x="194" y="309"/>
                    <a:pt x="194" y="309"/>
                    <a:pt x="194" y="309"/>
                  </a:cubicBezTo>
                  <a:cubicBezTo>
                    <a:pt x="191" y="307"/>
                    <a:pt x="191" y="307"/>
                    <a:pt x="191" y="307"/>
                  </a:cubicBezTo>
                  <a:cubicBezTo>
                    <a:pt x="189" y="306"/>
                    <a:pt x="189" y="306"/>
                    <a:pt x="189" y="306"/>
                  </a:cubicBezTo>
                  <a:cubicBezTo>
                    <a:pt x="189" y="306"/>
                    <a:pt x="187" y="306"/>
                    <a:pt x="187" y="307"/>
                  </a:cubicBezTo>
                  <a:cubicBezTo>
                    <a:pt x="187" y="307"/>
                    <a:pt x="186" y="308"/>
                    <a:pt x="186" y="308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86" y="309"/>
                    <a:pt x="186" y="309"/>
                    <a:pt x="186" y="310"/>
                  </a:cubicBezTo>
                  <a:close/>
                  <a:moveTo>
                    <a:pt x="216" y="296"/>
                  </a:moveTo>
                  <a:cubicBezTo>
                    <a:pt x="216" y="298"/>
                    <a:pt x="216" y="298"/>
                    <a:pt x="216" y="298"/>
                  </a:cubicBezTo>
                  <a:cubicBezTo>
                    <a:pt x="216" y="299"/>
                    <a:pt x="216" y="299"/>
                    <a:pt x="216" y="299"/>
                  </a:cubicBezTo>
                  <a:cubicBezTo>
                    <a:pt x="221" y="299"/>
                    <a:pt x="221" y="299"/>
                    <a:pt x="221" y="299"/>
                  </a:cubicBezTo>
                  <a:cubicBezTo>
                    <a:pt x="224" y="298"/>
                    <a:pt x="224" y="298"/>
                    <a:pt x="224" y="298"/>
                  </a:cubicBezTo>
                  <a:cubicBezTo>
                    <a:pt x="222" y="297"/>
                    <a:pt x="222" y="297"/>
                    <a:pt x="222" y="297"/>
                  </a:cubicBezTo>
                  <a:cubicBezTo>
                    <a:pt x="218" y="296"/>
                    <a:pt x="218" y="296"/>
                    <a:pt x="218" y="296"/>
                  </a:cubicBezTo>
                  <a:lnTo>
                    <a:pt x="216" y="296"/>
                  </a:lnTo>
                  <a:close/>
                  <a:moveTo>
                    <a:pt x="272" y="310"/>
                  </a:moveTo>
                  <a:cubicBezTo>
                    <a:pt x="272" y="310"/>
                    <a:pt x="270" y="306"/>
                    <a:pt x="270" y="306"/>
                  </a:cubicBezTo>
                  <a:cubicBezTo>
                    <a:pt x="270" y="306"/>
                    <a:pt x="268" y="305"/>
                    <a:pt x="269" y="305"/>
                  </a:cubicBezTo>
                  <a:cubicBezTo>
                    <a:pt x="270" y="305"/>
                    <a:pt x="272" y="305"/>
                    <a:pt x="272" y="304"/>
                  </a:cubicBezTo>
                  <a:cubicBezTo>
                    <a:pt x="271" y="304"/>
                    <a:pt x="268" y="302"/>
                    <a:pt x="268" y="302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57" y="296"/>
                    <a:pt x="257" y="296"/>
                    <a:pt x="257" y="296"/>
                  </a:cubicBezTo>
                  <a:cubicBezTo>
                    <a:pt x="252" y="294"/>
                    <a:pt x="252" y="294"/>
                    <a:pt x="252" y="294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1" y="291"/>
                    <a:pt x="241" y="291"/>
                    <a:pt x="241" y="291"/>
                  </a:cubicBezTo>
                  <a:cubicBezTo>
                    <a:pt x="241" y="291"/>
                    <a:pt x="241" y="293"/>
                    <a:pt x="241" y="294"/>
                  </a:cubicBezTo>
                  <a:cubicBezTo>
                    <a:pt x="241" y="295"/>
                    <a:pt x="236" y="297"/>
                    <a:pt x="236" y="297"/>
                  </a:cubicBezTo>
                  <a:cubicBezTo>
                    <a:pt x="233" y="292"/>
                    <a:pt x="233" y="292"/>
                    <a:pt x="233" y="292"/>
                  </a:cubicBezTo>
                  <a:cubicBezTo>
                    <a:pt x="233" y="290"/>
                    <a:pt x="233" y="290"/>
                    <a:pt x="233" y="290"/>
                  </a:cubicBezTo>
                  <a:cubicBezTo>
                    <a:pt x="225" y="288"/>
                    <a:pt x="225" y="288"/>
                    <a:pt x="225" y="288"/>
                  </a:cubicBezTo>
                  <a:cubicBezTo>
                    <a:pt x="223" y="289"/>
                    <a:pt x="223" y="289"/>
                    <a:pt x="223" y="289"/>
                  </a:cubicBezTo>
                  <a:cubicBezTo>
                    <a:pt x="223" y="289"/>
                    <a:pt x="224" y="294"/>
                    <a:pt x="224" y="295"/>
                  </a:cubicBezTo>
                  <a:cubicBezTo>
                    <a:pt x="224" y="295"/>
                    <a:pt x="227" y="296"/>
                    <a:pt x="228" y="297"/>
                  </a:cubicBezTo>
                  <a:cubicBezTo>
                    <a:pt x="228" y="297"/>
                    <a:pt x="230" y="298"/>
                    <a:pt x="230" y="298"/>
                  </a:cubicBezTo>
                  <a:cubicBezTo>
                    <a:pt x="231" y="299"/>
                    <a:pt x="236" y="299"/>
                    <a:pt x="236" y="299"/>
                  </a:cubicBezTo>
                  <a:cubicBezTo>
                    <a:pt x="237" y="299"/>
                    <a:pt x="240" y="299"/>
                    <a:pt x="241" y="300"/>
                  </a:cubicBezTo>
                  <a:cubicBezTo>
                    <a:pt x="241" y="301"/>
                    <a:pt x="243" y="304"/>
                    <a:pt x="243" y="304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49" y="309"/>
                    <a:pt x="249" y="309"/>
                    <a:pt x="249" y="309"/>
                  </a:cubicBezTo>
                  <a:cubicBezTo>
                    <a:pt x="254" y="310"/>
                    <a:pt x="254" y="310"/>
                    <a:pt x="254" y="310"/>
                  </a:cubicBezTo>
                  <a:cubicBezTo>
                    <a:pt x="256" y="308"/>
                    <a:pt x="256" y="308"/>
                    <a:pt x="256" y="308"/>
                  </a:cubicBezTo>
                  <a:cubicBezTo>
                    <a:pt x="261" y="307"/>
                    <a:pt x="261" y="307"/>
                    <a:pt x="261" y="307"/>
                  </a:cubicBezTo>
                  <a:cubicBezTo>
                    <a:pt x="261" y="307"/>
                    <a:pt x="263" y="308"/>
                    <a:pt x="264" y="308"/>
                  </a:cubicBezTo>
                  <a:cubicBezTo>
                    <a:pt x="264" y="308"/>
                    <a:pt x="265" y="309"/>
                    <a:pt x="266" y="310"/>
                  </a:cubicBezTo>
                  <a:cubicBezTo>
                    <a:pt x="266" y="311"/>
                    <a:pt x="267" y="313"/>
                    <a:pt x="267" y="313"/>
                  </a:cubicBezTo>
                  <a:cubicBezTo>
                    <a:pt x="274" y="314"/>
                    <a:pt x="274" y="314"/>
                    <a:pt x="274" y="314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6" y="314"/>
                    <a:pt x="272" y="311"/>
                    <a:pt x="272" y="310"/>
                  </a:cubicBezTo>
                  <a:close/>
                  <a:moveTo>
                    <a:pt x="287" y="295"/>
                  </a:moveTo>
                  <a:cubicBezTo>
                    <a:pt x="287" y="294"/>
                    <a:pt x="287" y="293"/>
                    <a:pt x="287" y="292"/>
                  </a:cubicBezTo>
                  <a:cubicBezTo>
                    <a:pt x="286" y="292"/>
                    <a:pt x="286" y="293"/>
                    <a:pt x="286" y="293"/>
                  </a:cubicBezTo>
                  <a:cubicBezTo>
                    <a:pt x="286" y="293"/>
                    <a:pt x="282" y="296"/>
                    <a:pt x="281" y="297"/>
                  </a:cubicBezTo>
                  <a:cubicBezTo>
                    <a:pt x="279" y="297"/>
                    <a:pt x="279" y="298"/>
                    <a:pt x="279" y="298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4" y="299"/>
                    <a:pt x="274" y="299"/>
                    <a:pt x="273" y="300"/>
                  </a:cubicBezTo>
                  <a:cubicBezTo>
                    <a:pt x="271" y="302"/>
                    <a:pt x="273" y="303"/>
                    <a:pt x="273" y="303"/>
                  </a:cubicBezTo>
                  <a:cubicBezTo>
                    <a:pt x="273" y="304"/>
                    <a:pt x="273" y="305"/>
                    <a:pt x="273" y="305"/>
                  </a:cubicBezTo>
                  <a:cubicBezTo>
                    <a:pt x="275" y="304"/>
                    <a:pt x="275" y="304"/>
                    <a:pt x="275" y="304"/>
                  </a:cubicBezTo>
                  <a:cubicBezTo>
                    <a:pt x="276" y="304"/>
                    <a:pt x="276" y="304"/>
                    <a:pt x="276" y="304"/>
                  </a:cubicBezTo>
                  <a:cubicBezTo>
                    <a:pt x="276" y="304"/>
                    <a:pt x="278" y="303"/>
                    <a:pt x="279" y="303"/>
                  </a:cubicBezTo>
                  <a:cubicBezTo>
                    <a:pt x="279" y="303"/>
                    <a:pt x="281" y="302"/>
                    <a:pt x="281" y="302"/>
                  </a:cubicBezTo>
                  <a:cubicBezTo>
                    <a:pt x="284" y="300"/>
                    <a:pt x="284" y="300"/>
                    <a:pt x="284" y="300"/>
                  </a:cubicBezTo>
                  <a:cubicBezTo>
                    <a:pt x="284" y="300"/>
                    <a:pt x="287" y="296"/>
                    <a:pt x="287" y="295"/>
                  </a:cubicBezTo>
                  <a:close/>
                  <a:moveTo>
                    <a:pt x="245" y="382"/>
                  </a:moveTo>
                  <a:cubicBezTo>
                    <a:pt x="246" y="382"/>
                    <a:pt x="251" y="379"/>
                    <a:pt x="251" y="378"/>
                  </a:cubicBezTo>
                  <a:cubicBezTo>
                    <a:pt x="252" y="377"/>
                    <a:pt x="255" y="376"/>
                    <a:pt x="256" y="376"/>
                  </a:cubicBezTo>
                  <a:cubicBezTo>
                    <a:pt x="257" y="375"/>
                    <a:pt x="258" y="374"/>
                    <a:pt x="258" y="373"/>
                  </a:cubicBezTo>
                  <a:cubicBezTo>
                    <a:pt x="258" y="372"/>
                    <a:pt x="261" y="370"/>
                    <a:pt x="261" y="369"/>
                  </a:cubicBezTo>
                  <a:cubicBezTo>
                    <a:pt x="261" y="368"/>
                    <a:pt x="265" y="367"/>
                    <a:pt x="266" y="366"/>
                  </a:cubicBezTo>
                  <a:cubicBezTo>
                    <a:pt x="266" y="366"/>
                    <a:pt x="267" y="363"/>
                    <a:pt x="267" y="363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69" y="357"/>
                    <a:pt x="269" y="356"/>
                  </a:cubicBezTo>
                  <a:cubicBezTo>
                    <a:pt x="270" y="355"/>
                    <a:pt x="268" y="351"/>
                    <a:pt x="268" y="351"/>
                  </a:cubicBezTo>
                  <a:cubicBezTo>
                    <a:pt x="267" y="350"/>
                    <a:pt x="266" y="350"/>
                    <a:pt x="266" y="348"/>
                  </a:cubicBezTo>
                  <a:cubicBezTo>
                    <a:pt x="266" y="347"/>
                    <a:pt x="267" y="346"/>
                    <a:pt x="267" y="346"/>
                  </a:cubicBezTo>
                  <a:cubicBezTo>
                    <a:pt x="262" y="343"/>
                    <a:pt x="262" y="343"/>
                    <a:pt x="262" y="343"/>
                  </a:cubicBezTo>
                  <a:cubicBezTo>
                    <a:pt x="262" y="343"/>
                    <a:pt x="261" y="338"/>
                    <a:pt x="260" y="337"/>
                  </a:cubicBezTo>
                  <a:cubicBezTo>
                    <a:pt x="260" y="336"/>
                    <a:pt x="257" y="334"/>
                    <a:pt x="257" y="333"/>
                  </a:cubicBezTo>
                  <a:cubicBezTo>
                    <a:pt x="257" y="331"/>
                    <a:pt x="258" y="328"/>
                    <a:pt x="258" y="326"/>
                  </a:cubicBezTo>
                  <a:cubicBezTo>
                    <a:pt x="258" y="324"/>
                    <a:pt x="252" y="323"/>
                    <a:pt x="251" y="323"/>
                  </a:cubicBezTo>
                  <a:cubicBezTo>
                    <a:pt x="250" y="323"/>
                    <a:pt x="251" y="325"/>
                    <a:pt x="251" y="326"/>
                  </a:cubicBezTo>
                  <a:cubicBezTo>
                    <a:pt x="251" y="327"/>
                    <a:pt x="250" y="327"/>
                    <a:pt x="248" y="330"/>
                  </a:cubicBezTo>
                  <a:cubicBezTo>
                    <a:pt x="246" y="332"/>
                    <a:pt x="246" y="331"/>
                    <a:pt x="246" y="332"/>
                  </a:cubicBezTo>
                  <a:cubicBezTo>
                    <a:pt x="245" y="333"/>
                    <a:pt x="244" y="337"/>
                    <a:pt x="244" y="337"/>
                  </a:cubicBezTo>
                  <a:cubicBezTo>
                    <a:pt x="244" y="337"/>
                    <a:pt x="240" y="336"/>
                    <a:pt x="239" y="335"/>
                  </a:cubicBezTo>
                  <a:cubicBezTo>
                    <a:pt x="239" y="334"/>
                    <a:pt x="235" y="332"/>
                    <a:pt x="235" y="332"/>
                  </a:cubicBezTo>
                  <a:cubicBezTo>
                    <a:pt x="235" y="332"/>
                    <a:pt x="238" y="326"/>
                    <a:pt x="239" y="325"/>
                  </a:cubicBezTo>
                  <a:cubicBezTo>
                    <a:pt x="239" y="325"/>
                    <a:pt x="235" y="324"/>
                    <a:pt x="234" y="324"/>
                  </a:cubicBezTo>
                  <a:cubicBezTo>
                    <a:pt x="232" y="324"/>
                    <a:pt x="232" y="325"/>
                    <a:pt x="230" y="325"/>
                  </a:cubicBezTo>
                  <a:cubicBezTo>
                    <a:pt x="228" y="325"/>
                    <a:pt x="225" y="326"/>
                    <a:pt x="222" y="328"/>
                  </a:cubicBezTo>
                  <a:cubicBezTo>
                    <a:pt x="218" y="329"/>
                    <a:pt x="221" y="331"/>
                    <a:pt x="221" y="332"/>
                  </a:cubicBezTo>
                  <a:cubicBezTo>
                    <a:pt x="221" y="333"/>
                    <a:pt x="221" y="334"/>
                    <a:pt x="221" y="336"/>
                  </a:cubicBezTo>
                  <a:cubicBezTo>
                    <a:pt x="221" y="337"/>
                    <a:pt x="219" y="336"/>
                    <a:pt x="218" y="335"/>
                  </a:cubicBezTo>
                  <a:cubicBezTo>
                    <a:pt x="217" y="335"/>
                    <a:pt x="215" y="333"/>
                    <a:pt x="215" y="332"/>
                  </a:cubicBezTo>
                  <a:cubicBezTo>
                    <a:pt x="215" y="331"/>
                    <a:pt x="213" y="331"/>
                    <a:pt x="213" y="331"/>
                  </a:cubicBezTo>
                  <a:cubicBezTo>
                    <a:pt x="212" y="330"/>
                    <a:pt x="210" y="332"/>
                    <a:pt x="209" y="333"/>
                  </a:cubicBezTo>
                  <a:cubicBezTo>
                    <a:pt x="208" y="334"/>
                    <a:pt x="207" y="336"/>
                    <a:pt x="206" y="336"/>
                  </a:cubicBezTo>
                  <a:cubicBezTo>
                    <a:pt x="205" y="337"/>
                    <a:pt x="202" y="339"/>
                    <a:pt x="202" y="340"/>
                  </a:cubicBezTo>
                  <a:cubicBezTo>
                    <a:pt x="201" y="340"/>
                    <a:pt x="202" y="341"/>
                    <a:pt x="200" y="344"/>
                  </a:cubicBezTo>
                  <a:cubicBezTo>
                    <a:pt x="198" y="347"/>
                    <a:pt x="199" y="345"/>
                    <a:pt x="198" y="347"/>
                  </a:cubicBezTo>
                  <a:cubicBezTo>
                    <a:pt x="198" y="348"/>
                    <a:pt x="196" y="348"/>
                    <a:pt x="196" y="348"/>
                  </a:cubicBezTo>
                  <a:cubicBezTo>
                    <a:pt x="196" y="348"/>
                    <a:pt x="192" y="346"/>
                    <a:pt x="191" y="346"/>
                  </a:cubicBezTo>
                  <a:cubicBezTo>
                    <a:pt x="190" y="346"/>
                    <a:pt x="186" y="348"/>
                    <a:pt x="186" y="348"/>
                  </a:cubicBezTo>
                  <a:cubicBezTo>
                    <a:pt x="186" y="350"/>
                    <a:pt x="186" y="350"/>
                    <a:pt x="186" y="350"/>
                  </a:cubicBezTo>
                  <a:cubicBezTo>
                    <a:pt x="186" y="350"/>
                    <a:pt x="188" y="352"/>
                    <a:pt x="188" y="353"/>
                  </a:cubicBezTo>
                  <a:cubicBezTo>
                    <a:pt x="188" y="354"/>
                    <a:pt x="188" y="356"/>
                    <a:pt x="188" y="357"/>
                  </a:cubicBezTo>
                  <a:cubicBezTo>
                    <a:pt x="188" y="358"/>
                    <a:pt x="189" y="359"/>
                    <a:pt x="189" y="360"/>
                  </a:cubicBezTo>
                  <a:cubicBezTo>
                    <a:pt x="189" y="361"/>
                    <a:pt x="190" y="363"/>
                    <a:pt x="190" y="364"/>
                  </a:cubicBezTo>
                  <a:cubicBezTo>
                    <a:pt x="190" y="365"/>
                    <a:pt x="193" y="367"/>
                    <a:pt x="194" y="368"/>
                  </a:cubicBezTo>
                  <a:cubicBezTo>
                    <a:pt x="195" y="369"/>
                    <a:pt x="194" y="369"/>
                    <a:pt x="194" y="371"/>
                  </a:cubicBezTo>
                  <a:cubicBezTo>
                    <a:pt x="194" y="373"/>
                    <a:pt x="195" y="374"/>
                    <a:pt x="195" y="374"/>
                  </a:cubicBezTo>
                  <a:cubicBezTo>
                    <a:pt x="195" y="374"/>
                    <a:pt x="198" y="374"/>
                    <a:pt x="199" y="374"/>
                  </a:cubicBezTo>
                  <a:cubicBezTo>
                    <a:pt x="200" y="374"/>
                    <a:pt x="199" y="374"/>
                    <a:pt x="203" y="375"/>
                  </a:cubicBezTo>
                  <a:cubicBezTo>
                    <a:pt x="206" y="376"/>
                    <a:pt x="207" y="376"/>
                    <a:pt x="210" y="375"/>
                  </a:cubicBezTo>
                  <a:cubicBezTo>
                    <a:pt x="213" y="374"/>
                    <a:pt x="212" y="374"/>
                    <a:pt x="213" y="372"/>
                  </a:cubicBezTo>
                  <a:cubicBezTo>
                    <a:pt x="214" y="371"/>
                    <a:pt x="215" y="370"/>
                    <a:pt x="216" y="369"/>
                  </a:cubicBezTo>
                  <a:cubicBezTo>
                    <a:pt x="217" y="369"/>
                    <a:pt x="221" y="369"/>
                    <a:pt x="222" y="369"/>
                  </a:cubicBezTo>
                  <a:cubicBezTo>
                    <a:pt x="222" y="369"/>
                    <a:pt x="225" y="369"/>
                    <a:pt x="226" y="369"/>
                  </a:cubicBezTo>
                  <a:cubicBezTo>
                    <a:pt x="226" y="369"/>
                    <a:pt x="228" y="370"/>
                    <a:pt x="231" y="371"/>
                  </a:cubicBezTo>
                  <a:cubicBezTo>
                    <a:pt x="233" y="372"/>
                    <a:pt x="233" y="373"/>
                    <a:pt x="233" y="373"/>
                  </a:cubicBezTo>
                  <a:cubicBezTo>
                    <a:pt x="233" y="373"/>
                    <a:pt x="235" y="374"/>
                    <a:pt x="237" y="374"/>
                  </a:cubicBezTo>
                  <a:cubicBezTo>
                    <a:pt x="238" y="375"/>
                    <a:pt x="238" y="376"/>
                    <a:pt x="238" y="378"/>
                  </a:cubicBezTo>
                  <a:cubicBezTo>
                    <a:pt x="238" y="379"/>
                    <a:pt x="240" y="381"/>
                    <a:pt x="241" y="382"/>
                  </a:cubicBezTo>
                  <a:cubicBezTo>
                    <a:pt x="241" y="384"/>
                    <a:pt x="244" y="383"/>
                    <a:pt x="245" y="382"/>
                  </a:cubicBezTo>
                  <a:close/>
                  <a:moveTo>
                    <a:pt x="246" y="385"/>
                  </a:moveTo>
                  <a:cubicBezTo>
                    <a:pt x="246" y="385"/>
                    <a:pt x="245" y="388"/>
                    <a:pt x="245" y="388"/>
                  </a:cubicBezTo>
                  <a:cubicBezTo>
                    <a:pt x="244" y="387"/>
                    <a:pt x="244" y="387"/>
                    <a:pt x="244" y="387"/>
                  </a:cubicBezTo>
                  <a:cubicBezTo>
                    <a:pt x="243" y="386"/>
                    <a:pt x="243" y="386"/>
                    <a:pt x="243" y="386"/>
                  </a:cubicBezTo>
                  <a:cubicBezTo>
                    <a:pt x="243" y="386"/>
                    <a:pt x="242" y="390"/>
                    <a:pt x="242" y="390"/>
                  </a:cubicBezTo>
                  <a:cubicBezTo>
                    <a:pt x="242" y="390"/>
                    <a:pt x="245" y="394"/>
                    <a:pt x="245" y="393"/>
                  </a:cubicBezTo>
                  <a:cubicBezTo>
                    <a:pt x="245" y="392"/>
                    <a:pt x="247" y="390"/>
                    <a:pt x="247" y="390"/>
                  </a:cubicBezTo>
                  <a:cubicBezTo>
                    <a:pt x="247" y="390"/>
                    <a:pt x="248" y="386"/>
                    <a:pt x="248" y="386"/>
                  </a:cubicBezTo>
                  <a:cubicBezTo>
                    <a:pt x="248" y="386"/>
                    <a:pt x="246" y="384"/>
                    <a:pt x="246" y="385"/>
                  </a:cubicBezTo>
                  <a:close/>
                  <a:moveTo>
                    <a:pt x="272" y="386"/>
                  </a:moveTo>
                  <a:cubicBezTo>
                    <a:pt x="272" y="386"/>
                    <a:pt x="271" y="388"/>
                    <a:pt x="271" y="389"/>
                  </a:cubicBezTo>
                  <a:cubicBezTo>
                    <a:pt x="271" y="390"/>
                    <a:pt x="269" y="391"/>
                    <a:pt x="269" y="391"/>
                  </a:cubicBezTo>
                  <a:cubicBezTo>
                    <a:pt x="269" y="392"/>
                    <a:pt x="265" y="393"/>
                    <a:pt x="264" y="394"/>
                  </a:cubicBezTo>
                  <a:cubicBezTo>
                    <a:pt x="263" y="394"/>
                    <a:pt x="259" y="396"/>
                    <a:pt x="259" y="396"/>
                  </a:cubicBezTo>
                  <a:cubicBezTo>
                    <a:pt x="258" y="396"/>
                    <a:pt x="255" y="399"/>
                    <a:pt x="255" y="399"/>
                  </a:cubicBezTo>
                  <a:cubicBezTo>
                    <a:pt x="249" y="401"/>
                    <a:pt x="249" y="401"/>
                    <a:pt x="249" y="401"/>
                  </a:cubicBezTo>
                  <a:cubicBezTo>
                    <a:pt x="248" y="403"/>
                    <a:pt x="251" y="402"/>
                    <a:pt x="251" y="402"/>
                  </a:cubicBezTo>
                  <a:cubicBezTo>
                    <a:pt x="251" y="402"/>
                    <a:pt x="253" y="401"/>
                    <a:pt x="254" y="401"/>
                  </a:cubicBezTo>
                  <a:cubicBezTo>
                    <a:pt x="255" y="400"/>
                    <a:pt x="256" y="400"/>
                    <a:pt x="257" y="399"/>
                  </a:cubicBezTo>
                  <a:cubicBezTo>
                    <a:pt x="257" y="399"/>
                    <a:pt x="260" y="399"/>
                    <a:pt x="260" y="399"/>
                  </a:cubicBezTo>
                  <a:cubicBezTo>
                    <a:pt x="260" y="399"/>
                    <a:pt x="266" y="396"/>
                    <a:pt x="267" y="395"/>
                  </a:cubicBezTo>
                  <a:cubicBezTo>
                    <a:pt x="268" y="394"/>
                    <a:pt x="270" y="393"/>
                    <a:pt x="270" y="392"/>
                  </a:cubicBezTo>
                  <a:cubicBezTo>
                    <a:pt x="271" y="392"/>
                    <a:pt x="272" y="392"/>
                    <a:pt x="274" y="391"/>
                  </a:cubicBezTo>
                  <a:cubicBezTo>
                    <a:pt x="275" y="391"/>
                    <a:pt x="274" y="390"/>
                    <a:pt x="274" y="390"/>
                  </a:cubicBezTo>
                  <a:cubicBezTo>
                    <a:pt x="274" y="390"/>
                    <a:pt x="274" y="390"/>
                    <a:pt x="273" y="389"/>
                  </a:cubicBezTo>
                  <a:cubicBezTo>
                    <a:pt x="273" y="388"/>
                    <a:pt x="275" y="388"/>
                    <a:pt x="275" y="388"/>
                  </a:cubicBezTo>
                  <a:cubicBezTo>
                    <a:pt x="275" y="388"/>
                    <a:pt x="275" y="384"/>
                    <a:pt x="275" y="383"/>
                  </a:cubicBezTo>
                  <a:cubicBezTo>
                    <a:pt x="275" y="383"/>
                    <a:pt x="272" y="385"/>
                    <a:pt x="272" y="386"/>
                  </a:cubicBezTo>
                  <a:close/>
                  <a:moveTo>
                    <a:pt x="302" y="314"/>
                  </a:moveTo>
                  <a:cubicBezTo>
                    <a:pt x="301" y="310"/>
                    <a:pt x="301" y="310"/>
                    <a:pt x="301" y="310"/>
                  </a:cubicBezTo>
                  <a:cubicBezTo>
                    <a:pt x="299" y="309"/>
                    <a:pt x="299" y="309"/>
                    <a:pt x="299" y="309"/>
                  </a:cubicBezTo>
                  <a:cubicBezTo>
                    <a:pt x="299" y="312"/>
                    <a:pt x="299" y="312"/>
                    <a:pt x="299" y="312"/>
                  </a:cubicBezTo>
                  <a:cubicBezTo>
                    <a:pt x="299" y="312"/>
                    <a:pt x="299" y="313"/>
                    <a:pt x="298" y="314"/>
                  </a:cubicBezTo>
                  <a:cubicBezTo>
                    <a:pt x="297" y="315"/>
                    <a:pt x="299" y="317"/>
                    <a:pt x="299" y="317"/>
                  </a:cubicBezTo>
                  <a:cubicBezTo>
                    <a:pt x="299" y="317"/>
                    <a:pt x="303" y="315"/>
                    <a:pt x="303" y="314"/>
                  </a:cubicBezTo>
                  <a:cubicBezTo>
                    <a:pt x="304" y="313"/>
                    <a:pt x="302" y="314"/>
                    <a:pt x="302" y="314"/>
                  </a:cubicBezTo>
                  <a:close/>
                  <a:moveTo>
                    <a:pt x="312" y="312"/>
                  </a:moveTo>
                  <a:cubicBezTo>
                    <a:pt x="312" y="315"/>
                    <a:pt x="312" y="315"/>
                    <a:pt x="312" y="315"/>
                  </a:cubicBezTo>
                  <a:cubicBezTo>
                    <a:pt x="311" y="316"/>
                    <a:pt x="311" y="316"/>
                    <a:pt x="311" y="316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09" y="316"/>
                    <a:pt x="309" y="316"/>
                    <a:pt x="309" y="316"/>
                  </a:cubicBezTo>
                  <a:cubicBezTo>
                    <a:pt x="309" y="316"/>
                    <a:pt x="310" y="317"/>
                    <a:pt x="310" y="318"/>
                  </a:cubicBezTo>
                  <a:cubicBezTo>
                    <a:pt x="310" y="319"/>
                    <a:pt x="313" y="319"/>
                    <a:pt x="313" y="319"/>
                  </a:cubicBezTo>
                  <a:cubicBezTo>
                    <a:pt x="313" y="319"/>
                    <a:pt x="316" y="316"/>
                    <a:pt x="316" y="316"/>
                  </a:cubicBezTo>
                  <a:cubicBezTo>
                    <a:pt x="317" y="316"/>
                    <a:pt x="317" y="314"/>
                    <a:pt x="317" y="314"/>
                  </a:cubicBezTo>
                  <a:cubicBezTo>
                    <a:pt x="315" y="312"/>
                    <a:pt x="315" y="312"/>
                    <a:pt x="315" y="312"/>
                  </a:cubicBezTo>
                  <a:lnTo>
                    <a:pt x="312" y="312"/>
                  </a:lnTo>
                  <a:close/>
                  <a:moveTo>
                    <a:pt x="286" y="310"/>
                  </a:moveTo>
                  <a:cubicBezTo>
                    <a:pt x="286" y="310"/>
                    <a:pt x="286" y="310"/>
                    <a:pt x="286" y="309"/>
                  </a:cubicBezTo>
                  <a:cubicBezTo>
                    <a:pt x="285" y="309"/>
                    <a:pt x="284" y="310"/>
                    <a:pt x="284" y="311"/>
                  </a:cubicBezTo>
                  <a:cubicBezTo>
                    <a:pt x="284" y="311"/>
                    <a:pt x="282" y="313"/>
                    <a:pt x="281" y="313"/>
                  </a:cubicBezTo>
                  <a:cubicBezTo>
                    <a:pt x="281" y="314"/>
                    <a:pt x="288" y="314"/>
                    <a:pt x="288" y="314"/>
                  </a:cubicBezTo>
                  <a:cubicBezTo>
                    <a:pt x="289" y="314"/>
                    <a:pt x="290" y="313"/>
                    <a:pt x="290" y="313"/>
                  </a:cubicBezTo>
                  <a:cubicBezTo>
                    <a:pt x="290" y="313"/>
                    <a:pt x="290" y="311"/>
                    <a:pt x="290" y="310"/>
                  </a:cubicBezTo>
                  <a:cubicBezTo>
                    <a:pt x="290" y="310"/>
                    <a:pt x="286" y="310"/>
                    <a:pt x="286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83"/>
            <p:cNvSpPr>
              <a:spLocks noEditPoints="1"/>
            </p:cNvSpPr>
            <p:nvPr/>
          </p:nvSpPr>
          <p:spPr bwMode="auto">
            <a:xfrm>
              <a:off x="3869" y="3131"/>
              <a:ext cx="520" cy="520"/>
            </a:xfrm>
            <a:custGeom>
              <a:avLst/>
              <a:gdLst>
                <a:gd name="T0" fmla="*/ 115 w 219"/>
                <a:gd name="T1" fmla="*/ 3 h 219"/>
                <a:gd name="T2" fmla="*/ 3 w 219"/>
                <a:gd name="T3" fmla="*/ 103 h 219"/>
                <a:gd name="T4" fmla="*/ 103 w 219"/>
                <a:gd name="T5" fmla="*/ 215 h 219"/>
                <a:gd name="T6" fmla="*/ 215 w 219"/>
                <a:gd name="T7" fmla="*/ 115 h 219"/>
                <a:gd name="T8" fmla="*/ 115 w 219"/>
                <a:gd name="T9" fmla="*/ 3 h 219"/>
                <a:gd name="T10" fmla="*/ 105 w 219"/>
                <a:gd name="T11" fmla="*/ 188 h 219"/>
                <a:gd name="T12" fmla="*/ 30 w 219"/>
                <a:gd name="T13" fmla="*/ 105 h 219"/>
                <a:gd name="T14" fmla="*/ 114 w 219"/>
                <a:gd name="T15" fmla="*/ 30 h 219"/>
                <a:gd name="T16" fmla="*/ 188 w 219"/>
                <a:gd name="T17" fmla="*/ 114 h 219"/>
                <a:gd name="T18" fmla="*/ 105 w 219"/>
                <a:gd name="T19" fmla="*/ 18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19">
                  <a:moveTo>
                    <a:pt x="115" y="3"/>
                  </a:moveTo>
                  <a:cubicBezTo>
                    <a:pt x="57" y="0"/>
                    <a:pt x="6" y="45"/>
                    <a:pt x="3" y="103"/>
                  </a:cubicBezTo>
                  <a:cubicBezTo>
                    <a:pt x="0" y="162"/>
                    <a:pt x="44" y="212"/>
                    <a:pt x="103" y="215"/>
                  </a:cubicBezTo>
                  <a:cubicBezTo>
                    <a:pt x="162" y="219"/>
                    <a:pt x="212" y="174"/>
                    <a:pt x="215" y="115"/>
                  </a:cubicBezTo>
                  <a:cubicBezTo>
                    <a:pt x="219" y="57"/>
                    <a:pt x="174" y="7"/>
                    <a:pt x="115" y="3"/>
                  </a:cubicBezTo>
                  <a:close/>
                  <a:moveTo>
                    <a:pt x="105" y="188"/>
                  </a:moveTo>
                  <a:cubicBezTo>
                    <a:pt x="61" y="186"/>
                    <a:pt x="28" y="148"/>
                    <a:pt x="30" y="105"/>
                  </a:cubicBezTo>
                  <a:cubicBezTo>
                    <a:pt x="33" y="61"/>
                    <a:pt x="70" y="28"/>
                    <a:pt x="114" y="30"/>
                  </a:cubicBezTo>
                  <a:cubicBezTo>
                    <a:pt x="157" y="33"/>
                    <a:pt x="191" y="70"/>
                    <a:pt x="188" y="114"/>
                  </a:cubicBezTo>
                  <a:cubicBezTo>
                    <a:pt x="186" y="158"/>
                    <a:pt x="148" y="191"/>
                    <a:pt x="105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84"/>
            <p:cNvSpPr/>
            <p:nvPr/>
          </p:nvSpPr>
          <p:spPr bwMode="auto">
            <a:xfrm>
              <a:off x="4280" y="3546"/>
              <a:ext cx="52" cy="52"/>
            </a:xfrm>
            <a:custGeom>
              <a:avLst/>
              <a:gdLst>
                <a:gd name="T0" fmla="*/ 20 w 22"/>
                <a:gd name="T1" fmla="*/ 2 h 22"/>
                <a:gd name="T2" fmla="*/ 19 w 22"/>
                <a:gd name="T3" fmla="*/ 11 h 22"/>
                <a:gd name="T4" fmla="*/ 11 w 22"/>
                <a:gd name="T5" fmla="*/ 19 h 22"/>
                <a:gd name="T6" fmla="*/ 2 w 22"/>
                <a:gd name="T7" fmla="*/ 19 h 22"/>
                <a:gd name="T8" fmla="*/ 2 w 22"/>
                <a:gd name="T9" fmla="*/ 19 h 22"/>
                <a:gd name="T10" fmla="*/ 3 w 22"/>
                <a:gd name="T11" fmla="*/ 11 h 22"/>
                <a:gd name="T12" fmla="*/ 12 w 22"/>
                <a:gd name="T13" fmla="*/ 3 h 22"/>
                <a:gd name="T14" fmla="*/ 20 w 22"/>
                <a:gd name="T15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2">
                  <a:moveTo>
                    <a:pt x="20" y="2"/>
                  </a:moveTo>
                  <a:cubicBezTo>
                    <a:pt x="22" y="4"/>
                    <a:pt x="22" y="8"/>
                    <a:pt x="19" y="1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21"/>
                    <a:pt x="4" y="22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7"/>
                    <a:pt x="0" y="13"/>
                    <a:pt x="3" y="1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4" y="0"/>
                    <a:pt x="18" y="0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85"/>
            <p:cNvSpPr/>
            <p:nvPr/>
          </p:nvSpPr>
          <p:spPr bwMode="auto">
            <a:xfrm>
              <a:off x="4294" y="3563"/>
              <a:ext cx="223" cy="225"/>
            </a:xfrm>
            <a:custGeom>
              <a:avLst/>
              <a:gdLst>
                <a:gd name="T0" fmla="*/ 90 w 94"/>
                <a:gd name="T1" fmla="*/ 63 h 95"/>
                <a:gd name="T2" fmla="*/ 89 w 94"/>
                <a:gd name="T3" fmla="*/ 77 h 95"/>
                <a:gd name="T4" fmla="*/ 74 w 94"/>
                <a:gd name="T5" fmla="*/ 91 h 95"/>
                <a:gd name="T6" fmla="*/ 60 w 94"/>
                <a:gd name="T7" fmla="*/ 92 h 95"/>
                <a:gd name="T8" fmla="*/ 60 w 94"/>
                <a:gd name="T9" fmla="*/ 92 h 95"/>
                <a:gd name="T10" fmla="*/ 5 w 94"/>
                <a:gd name="T11" fmla="*/ 18 h 95"/>
                <a:gd name="T12" fmla="*/ 19 w 94"/>
                <a:gd name="T13" fmla="*/ 4 h 95"/>
                <a:gd name="T14" fmla="*/ 90 w 94"/>
                <a:gd name="T15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5">
                  <a:moveTo>
                    <a:pt x="90" y="63"/>
                  </a:moveTo>
                  <a:cubicBezTo>
                    <a:pt x="94" y="66"/>
                    <a:pt x="93" y="73"/>
                    <a:pt x="89" y="77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0" y="95"/>
                    <a:pt x="63" y="95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6" y="88"/>
                    <a:pt x="0" y="22"/>
                    <a:pt x="5" y="18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86" y="59"/>
                    <a:pt x="9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86"/>
            <p:cNvSpPr>
              <a:spLocks noEditPoints="1"/>
            </p:cNvSpPr>
            <p:nvPr/>
          </p:nvSpPr>
          <p:spPr bwMode="auto">
            <a:xfrm>
              <a:off x="3233" y="2705"/>
              <a:ext cx="1120" cy="1124"/>
            </a:xfrm>
            <a:custGeom>
              <a:avLst/>
              <a:gdLst>
                <a:gd name="T0" fmla="*/ 446 w 472"/>
                <a:gd name="T1" fmla="*/ 292 h 473"/>
                <a:gd name="T2" fmla="*/ 446 w 472"/>
                <a:gd name="T3" fmla="*/ 288 h 473"/>
                <a:gd name="T4" fmla="*/ 443 w 472"/>
                <a:gd name="T5" fmla="*/ 267 h 473"/>
                <a:gd name="T6" fmla="*/ 413 w 472"/>
                <a:gd name="T7" fmla="*/ 347 h 473"/>
                <a:gd name="T8" fmla="*/ 446 w 472"/>
                <a:gd name="T9" fmla="*/ 292 h 473"/>
                <a:gd name="T10" fmla="*/ 370 w 472"/>
                <a:gd name="T11" fmla="*/ 404 h 473"/>
                <a:gd name="T12" fmla="*/ 362 w 472"/>
                <a:gd name="T13" fmla="*/ 403 h 473"/>
                <a:gd name="T14" fmla="*/ 237 w 472"/>
                <a:gd name="T15" fmla="*/ 445 h 473"/>
                <a:gd name="T16" fmla="*/ 89 w 472"/>
                <a:gd name="T17" fmla="*/ 384 h 473"/>
                <a:gd name="T18" fmla="*/ 28 w 472"/>
                <a:gd name="T19" fmla="*/ 236 h 473"/>
                <a:gd name="T20" fmla="*/ 89 w 472"/>
                <a:gd name="T21" fmla="*/ 89 h 473"/>
                <a:gd name="T22" fmla="*/ 237 w 472"/>
                <a:gd name="T23" fmla="*/ 28 h 473"/>
                <a:gd name="T24" fmla="*/ 384 w 472"/>
                <a:gd name="T25" fmla="*/ 89 h 473"/>
                <a:gd name="T26" fmla="*/ 440 w 472"/>
                <a:gd name="T27" fmla="*/ 191 h 473"/>
                <a:gd name="T28" fmla="*/ 472 w 472"/>
                <a:gd name="T29" fmla="*/ 222 h 473"/>
                <a:gd name="T30" fmla="*/ 237 w 472"/>
                <a:gd name="T31" fmla="*/ 0 h 473"/>
                <a:gd name="T32" fmla="*/ 0 w 472"/>
                <a:gd name="T33" fmla="*/ 236 h 473"/>
                <a:gd name="T34" fmla="*/ 237 w 472"/>
                <a:gd name="T35" fmla="*/ 473 h 473"/>
                <a:gd name="T36" fmla="*/ 406 w 472"/>
                <a:gd name="T37" fmla="*/ 401 h 473"/>
                <a:gd name="T38" fmla="*/ 377 w 472"/>
                <a:gd name="T39" fmla="*/ 404 h 473"/>
                <a:gd name="T40" fmla="*/ 370 w 472"/>
                <a:gd name="T41" fmla="*/ 40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2" h="473">
                  <a:moveTo>
                    <a:pt x="446" y="292"/>
                  </a:moveTo>
                  <a:cubicBezTo>
                    <a:pt x="446" y="291"/>
                    <a:pt x="446" y="290"/>
                    <a:pt x="446" y="288"/>
                  </a:cubicBezTo>
                  <a:cubicBezTo>
                    <a:pt x="446" y="281"/>
                    <a:pt x="445" y="274"/>
                    <a:pt x="443" y="267"/>
                  </a:cubicBezTo>
                  <a:cubicBezTo>
                    <a:pt x="439" y="296"/>
                    <a:pt x="428" y="323"/>
                    <a:pt x="413" y="347"/>
                  </a:cubicBezTo>
                  <a:cubicBezTo>
                    <a:pt x="432" y="336"/>
                    <a:pt x="445" y="316"/>
                    <a:pt x="446" y="292"/>
                  </a:cubicBezTo>
                  <a:close/>
                  <a:moveTo>
                    <a:pt x="370" y="404"/>
                  </a:moveTo>
                  <a:cubicBezTo>
                    <a:pt x="368" y="404"/>
                    <a:pt x="365" y="404"/>
                    <a:pt x="362" y="403"/>
                  </a:cubicBezTo>
                  <a:cubicBezTo>
                    <a:pt x="327" y="430"/>
                    <a:pt x="284" y="445"/>
                    <a:pt x="237" y="445"/>
                  </a:cubicBezTo>
                  <a:cubicBezTo>
                    <a:pt x="179" y="445"/>
                    <a:pt x="127" y="422"/>
                    <a:pt x="89" y="384"/>
                  </a:cubicBezTo>
                  <a:cubicBezTo>
                    <a:pt x="51" y="346"/>
                    <a:pt x="28" y="294"/>
                    <a:pt x="28" y="236"/>
                  </a:cubicBezTo>
                  <a:cubicBezTo>
                    <a:pt x="28" y="179"/>
                    <a:pt x="51" y="127"/>
                    <a:pt x="89" y="89"/>
                  </a:cubicBezTo>
                  <a:cubicBezTo>
                    <a:pt x="127" y="51"/>
                    <a:pt x="179" y="28"/>
                    <a:pt x="237" y="28"/>
                  </a:cubicBezTo>
                  <a:cubicBezTo>
                    <a:pt x="294" y="28"/>
                    <a:pt x="346" y="51"/>
                    <a:pt x="384" y="89"/>
                  </a:cubicBezTo>
                  <a:cubicBezTo>
                    <a:pt x="412" y="116"/>
                    <a:pt x="432" y="152"/>
                    <a:pt x="440" y="191"/>
                  </a:cubicBezTo>
                  <a:cubicBezTo>
                    <a:pt x="453" y="199"/>
                    <a:pt x="464" y="210"/>
                    <a:pt x="472" y="222"/>
                  </a:cubicBezTo>
                  <a:cubicBezTo>
                    <a:pt x="465" y="98"/>
                    <a:pt x="362" y="0"/>
                    <a:pt x="237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7"/>
                    <a:pt x="106" y="473"/>
                    <a:pt x="237" y="473"/>
                  </a:cubicBezTo>
                  <a:cubicBezTo>
                    <a:pt x="303" y="473"/>
                    <a:pt x="363" y="445"/>
                    <a:pt x="406" y="401"/>
                  </a:cubicBezTo>
                  <a:cubicBezTo>
                    <a:pt x="397" y="403"/>
                    <a:pt x="387" y="404"/>
                    <a:pt x="377" y="404"/>
                  </a:cubicBezTo>
                  <a:cubicBezTo>
                    <a:pt x="375" y="404"/>
                    <a:pt x="373" y="404"/>
                    <a:pt x="370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903095" y="5184812"/>
            <a:ext cx="9343766" cy="113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1800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Since the beginning of this year, over 2,500 listed companies in A-share </a:t>
            </a:r>
            <a:r>
              <a:rPr lang="en-US" altLang="zh-CN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market </a:t>
            </a:r>
            <a:r>
              <a:rPr lang="en-US" altLang="zh-CN" sz="1800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disclosed the measures they have taken to reduce carbon emissions and its results, the number of which accounted for more than 50% for the first time.</a:t>
            </a:r>
            <a:endParaRPr lang="zh-CN" sz="1800" b="1" dirty="0">
              <a:solidFill>
                <a:srgbClr val="FF66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Text"/>
  <p:tag name="MH_ORD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Text"/>
  <p:tag name="MH_ORDER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6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DejaVu Sans"/>
        <a:ea typeface="方正书宋_GBK"/>
        <a:cs typeface=""/>
      </a:majorFont>
      <a:minorFont>
        <a:latin typeface="DejaVu Sans"/>
        <a:ea typeface="方正书宋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EB03BD-149C-46DD-B37D-8E658BBFA472}">
  <ds:schemaRefs>
    <ds:schemaRef ds:uri="http://schemas.microsoft.com/office/2006/metadata/properties"/>
    <ds:schemaRef ds:uri="http://schemas.microsoft.com/office/infopath/2007/PartnerControls"/>
    <ds:schemaRef ds:uri="4d0bf39f-aee5-4194-a8cf-9eb94d977901"/>
    <ds:schemaRef ds:uri="c1fdd505-2570-46c2-bd04-3e0f2d874cf5"/>
  </ds:schemaRefs>
</ds:datastoreItem>
</file>

<file path=customXml/itemProps2.xml><?xml version="1.0" encoding="utf-8"?>
<ds:datastoreItem xmlns:ds="http://schemas.openxmlformats.org/officeDocument/2006/customXml" ds:itemID="{E9FEF9F4-26CE-4ACE-B33F-8DDFE69B51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43BCB2-8E36-4851-90F2-DB781605AF55}"/>
</file>

<file path=docProps/app.xml><?xml version="1.0" encoding="utf-8"?>
<Properties xmlns="http://schemas.openxmlformats.org/officeDocument/2006/extended-properties" xmlns:vt="http://schemas.openxmlformats.org/officeDocument/2006/docPropsVTypes">
  <Template>A000120141203A07KPBG</Template>
  <TotalTime>584</TotalTime>
  <Words>1319</Words>
  <Application>Microsoft Office PowerPoint</Application>
  <PresentationFormat>Widescreen</PresentationFormat>
  <Paragraphs>142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主题</vt:lpstr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发根 祝</cp:lastModifiedBy>
  <cp:revision>689</cp:revision>
  <dcterms:created xsi:type="dcterms:W3CDTF">2023-10-23T08:50:47Z</dcterms:created>
  <dcterms:modified xsi:type="dcterms:W3CDTF">2023-11-10T07:53:28Z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2052-11.8.2.10422</vt:lpwstr>
  </property>
  <property fmtid="{D5CDD505-2E9C-101B-9397-08002B2CF9AE}" pid="3" name="ContentTypeId">
    <vt:lpwstr>0x0101009FDAEA74914DCF4CB1BBCF0E2E5EDB11</vt:lpwstr>
  </property>
  <property fmtid="{D5CDD505-2E9C-101B-9397-08002B2CF9AE}" pid="4" name="MediaServiceImageTags">
    <vt:lpwstr/>
  </property>
  <property fmtid="{D5CDD505-2E9C-101B-9397-08002B2CF9AE}" pid="5" name="MSIP_Label_817d4574-7375-4d17-b29c-6e4c6df0fcb0_Enabled">
    <vt:lpwstr>true</vt:lpwstr>
  </property>
  <property fmtid="{D5CDD505-2E9C-101B-9397-08002B2CF9AE}" pid="6" name="MSIP_Label_817d4574-7375-4d17-b29c-6e4c6df0fcb0_SetDate">
    <vt:lpwstr>2023-11-10T07:53:28Z</vt:lpwstr>
  </property>
  <property fmtid="{D5CDD505-2E9C-101B-9397-08002B2CF9AE}" pid="7" name="MSIP_Label_817d4574-7375-4d17-b29c-6e4c6df0fcb0_Method">
    <vt:lpwstr>Standard</vt:lpwstr>
  </property>
  <property fmtid="{D5CDD505-2E9C-101B-9397-08002B2CF9AE}" pid="8" name="MSIP_Label_817d4574-7375-4d17-b29c-6e4c6df0fcb0_Name">
    <vt:lpwstr>ADB Internal</vt:lpwstr>
  </property>
  <property fmtid="{D5CDD505-2E9C-101B-9397-08002B2CF9AE}" pid="9" name="MSIP_Label_817d4574-7375-4d17-b29c-6e4c6df0fcb0_SiteId">
    <vt:lpwstr>9495d6bb-41c2-4c58-848f-92e52cf3d640</vt:lpwstr>
  </property>
  <property fmtid="{D5CDD505-2E9C-101B-9397-08002B2CF9AE}" pid="10" name="MSIP_Label_817d4574-7375-4d17-b29c-6e4c6df0fcb0_ActionId">
    <vt:lpwstr>c3595ebc-4905-4f04-9956-1a2bd4e2700f</vt:lpwstr>
  </property>
  <property fmtid="{D5CDD505-2E9C-101B-9397-08002B2CF9AE}" pid="11" name="MSIP_Label_817d4574-7375-4d17-b29c-6e4c6df0fcb0_ContentBits">
    <vt:lpwstr>2</vt:lpwstr>
  </property>
  <property fmtid="{D5CDD505-2E9C-101B-9397-08002B2CF9AE}" pid="12" name="ClassificationContentMarkingFooterLocations">
    <vt:lpwstr>1_Office 主题:3\1_默认设计模板:3</vt:lpwstr>
  </property>
  <property fmtid="{D5CDD505-2E9C-101B-9397-08002B2CF9AE}" pid="13" name="ClassificationContentMarkingFooterText">
    <vt:lpwstr>INTERNAL. This information is accessible to ADB Management and staff. It may be shared outside ADB with appropriate permission.</vt:lpwstr>
  </property>
</Properties>
</file>