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0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0" r:id="rId5"/>
  </p:sldMasterIdLst>
  <p:notesMasterIdLst>
    <p:notesMasterId r:id="rId20"/>
  </p:notesMasterIdLst>
  <p:sldIdLst>
    <p:sldId id="1077" r:id="rId6"/>
    <p:sldId id="1078" r:id="rId7"/>
    <p:sldId id="1296" r:id="rId8"/>
    <p:sldId id="1297" r:id="rId9"/>
    <p:sldId id="1191" r:id="rId10"/>
    <p:sldId id="1172" r:id="rId11"/>
    <p:sldId id="1174" r:id="rId12"/>
    <p:sldId id="1192" r:id="rId13"/>
    <p:sldId id="1176" r:id="rId14"/>
    <p:sldId id="1179" r:id="rId15"/>
    <p:sldId id="1180" r:id="rId16"/>
    <p:sldId id="1181" r:id="rId17"/>
    <p:sldId id="1186" r:id="rId18"/>
    <p:sldId id="1048" r:id="rId19"/>
  </p:sldIdLst>
  <p:sldSz cx="12192000" cy="6858000"/>
  <p:notesSz cx="7104063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31">
          <p15:clr>
            <a:srgbClr val="A4A3A4"/>
          </p15:clr>
        </p15:guide>
        <p15:guide id="2" pos="267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Amy" initials="AA" lastIdx="1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66"/>
    <a:srgbClr val="537285"/>
    <a:srgbClr val="AD240D"/>
    <a:srgbClr val="FBF9DA"/>
    <a:srgbClr val="ED7D31"/>
    <a:srgbClr val="124062"/>
    <a:srgbClr val="800000"/>
    <a:srgbClr val="C9290F"/>
    <a:srgbClr val="9DC3E6"/>
    <a:srgbClr val="54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5552" autoAdjust="0"/>
  </p:normalViewPr>
  <p:slideViewPr>
    <p:cSldViewPr snapToGrid="0" showGuides="1">
      <p:cViewPr>
        <p:scale>
          <a:sx n="75" d="100"/>
          <a:sy n="75" d="100"/>
        </p:scale>
        <p:origin x="744" y="216"/>
      </p:cViewPr>
      <p:guideLst>
        <p:guide orient="horz" pos="2531"/>
        <p:guide pos="26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enz Jessica A. Buen" userId="S::fbuen@adb.org::04a79cc5-8a0e-4c8c-a66b-fea9f9d28427" providerId="AD" clId="Web-{976CD4AB-27CD-D323-87BD-47B056E6DB7B}"/>
    <pc:docChg chg="mod modMainMaster">
      <pc:chgData name="Florenz Jessica A. Buen" userId="S::fbuen@adb.org::04a79cc5-8a0e-4c8c-a66b-fea9f9d28427" providerId="AD" clId="Web-{976CD4AB-27CD-D323-87BD-47B056E6DB7B}" dt="2023-11-10T07:53:28.232" v="1" actId="33475"/>
      <pc:docMkLst>
        <pc:docMk/>
      </pc:docMkLst>
      <pc:sldMasterChg chg="addSp">
        <pc:chgData name="Florenz Jessica A. Buen" userId="S::fbuen@adb.org::04a79cc5-8a0e-4c8c-a66b-fea9f9d28427" providerId="AD" clId="Web-{976CD4AB-27CD-D323-87BD-47B056E6DB7B}" dt="2023-11-10T07:53:28.232" v="0" actId="33475"/>
        <pc:sldMasterMkLst>
          <pc:docMk/>
          <pc:sldMasterMk cId="0" sldId="2147483648"/>
        </pc:sldMasterMkLst>
        <pc:spChg chg="add">
          <ac:chgData name="Florenz Jessica A. Buen" userId="S::fbuen@adb.org::04a79cc5-8a0e-4c8c-a66b-fea9f9d28427" providerId="AD" clId="Web-{976CD4AB-27CD-D323-87BD-47B056E6DB7B}" dt="2023-11-10T07:53:28.232" v="0" actId="33475"/>
          <ac:spMkLst>
            <pc:docMk/>
            <pc:sldMasterMk cId="0" sldId="2147483648"/>
            <ac:spMk id="3" creationId="{0A56BBCA-8842-6E74-C545-CD578F32A948}"/>
          </ac:spMkLst>
        </pc:spChg>
      </pc:sldMasterChg>
      <pc:sldMasterChg chg="addSp">
        <pc:chgData name="Florenz Jessica A. Buen" userId="S::fbuen@adb.org::04a79cc5-8a0e-4c8c-a66b-fea9f9d28427" providerId="AD" clId="Web-{976CD4AB-27CD-D323-87BD-47B056E6DB7B}" dt="2023-11-10T07:53:28.232" v="0" actId="33475"/>
        <pc:sldMasterMkLst>
          <pc:docMk/>
          <pc:sldMasterMk cId="0" sldId="2147483660"/>
        </pc:sldMasterMkLst>
        <pc:spChg chg="add">
          <ac:chgData name="Florenz Jessica A. Buen" userId="S::fbuen@adb.org::04a79cc5-8a0e-4c8c-a66b-fea9f9d28427" providerId="AD" clId="Web-{976CD4AB-27CD-D323-87BD-47B056E6DB7B}" dt="2023-11-10T07:53:28.232" v="0" actId="33475"/>
          <ac:spMkLst>
            <pc:docMk/>
            <pc:sldMasterMk cId="0" sldId="2147483660"/>
            <ac:spMk id="3" creationId="{9BCBE22D-CEEC-5557-1AB2-945581F4162D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日期占位符 2"/>
          <p:cNvSpPr>
            <a:spLocks noGrp="1"/>
          </p:cNvSpPr>
          <p:nvPr>
            <p:ph type="dt"/>
          </p:nvPr>
        </p:nvSpPr>
        <p:spPr>
          <a:xfrm>
            <a:off x="4022725" y="0"/>
            <a:ext cx="3079750" cy="512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 eaLnBrk="1" hangingPunct="1">
              <a:buFont typeface="Arial" panose="020B0604020202020204" pitchFamily="34" charset="0"/>
              <a:buNone/>
              <a:defRPr sz="1200" noProof="1" dirty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7BF327-330B-407F-8399-1A19118951BB}" type="datetime1">
              <a:rPr lang="zh-CN" altLang="en-US"/>
              <a:t>2023/11/9</a:t>
            </a:fld>
            <a:fld id="{3EA10D7C-E475-4B4C-8A6D-321AD2BF1DF3}" type="datetime1">
              <a:rPr lang="zh-CN" altLang="en-US"/>
              <a:t>2023/11/9</a:t>
            </a:fld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148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709613" y="1277938"/>
            <a:ext cx="5683250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9" name="备注占位符 4"/>
          <p:cNvSpPr>
            <a:spLocks noGrp="1" noRot="1" noChangeArrowheads="1"/>
          </p:cNvSpPr>
          <p:nvPr>
            <p:ph type="body" sz="quarter" idx="9"/>
          </p:nvPr>
        </p:nvSpPr>
        <p:spPr bwMode="auto">
          <a:xfrm>
            <a:off x="709613" y="4924425"/>
            <a:ext cx="5683250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页脚占位符 5"/>
          <p:cNvSpPr>
            <a:spLocks noGrp="1"/>
          </p:cNvSpPr>
          <p:nvPr>
            <p:ph type="ftr" sz="quarter"/>
          </p:nvPr>
        </p:nvSpPr>
        <p:spPr>
          <a:xfrm>
            <a:off x="0" y="9720263"/>
            <a:ext cx="3076575" cy="5143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9" name="灯片编号占位符 6"/>
          <p:cNvSpPr>
            <a:spLocks noGrp="1"/>
          </p:cNvSpPr>
          <p:nvPr>
            <p:ph type="sldNum" sz="quarter"/>
          </p:nvPr>
        </p:nvSpPr>
        <p:spPr>
          <a:xfrm>
            <a:off x="4022725" y="9720263"/>
            <a:ext cx="3079750" cy="5143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 eaLnBrk="1" hangingPunct="1">
              <a:buFont typeface="Arial" panose="020B0604020202020204" pitchFamily="34" charset="0"/>
              <a:buNone/>
              <a:defRPr sz="1200" noProof="1" dirty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A9AC0D-B126-47D8-9139-544B248E6D28}" type="slidenum">
              <a:rPr lang="zh-CN" altLang="en-US"/>
              <a:t>‹#›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7938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9AC0D-B126-47D8-9139-544B248E6D28}" type="slidenum">
              <a:rPr lang="zh-CN" altLang="en-US" smtClean="0"/>
              <a:t>1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9219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81013" y="1277938"/>
            <a:ext cx="6140450" cy="3454400"/>
          </a:xfrm>
        </p:spPr>
      </p:sp>
      <p:sp>
        <p:nvSpPr>
          <p:cNvPr id="13314" name="文本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5C45A-E249-4CE3-9E03-BD2D79C2EB10}" type="datetime1">
              <a:rPr lang="zh-CN" altLang="en-US" smtClean="0"/>
              <a:t>2023/11/9</a:t>
            </a:fld>
            <a:fld id="{FEA38410-B1CD-40B4-90DC-29CC8473A012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F6EEA-FD07-488B-9D00-64A6E5473A0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D6058-C9AA-4A9B-B910-11168F809BE3}" type="datetime1">
              <a:rPr lang="zh-CN" altLang="en-US" smtClean="0"/>
              <a:t>2023/11/9</a:t>
            </a:fld>
            <a:fld id="{7492CB1B-2242-4824-B551-367A05D32B17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938BA-A693-4140-BE56-9004E891D66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69939-8B6F-49A2-86A4-CD640294F5F2}" type="datetime1">
              <a:rPr lang="zh-CN" altLang="en-US" smtClean="0"/>
              <a:t>2023/11/9</a:t>
            </a:fld>
            <a:fld id="{67526206-06B9-467C-8D65-64BDF934B75B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0CFC8-5F21-42A4-BA39-3958D74450E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85C96-6D53-4BB1-A38E-769B03B5F2CE}" type="datetime1">
              <a:rPr lang="zh-CN" altLang="en-US" smtClean="0"/>
              <a:t>2023/11/9</a:t>
            </a:fld>
            <a:fld id="{147D3F7C-66DD-40D6-86AC-93E9CB6C4C86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7EA7-37CB-4F5F-BC01-632E74F1E2F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59C9B6-1BE4-492D-98D8-29C56340C7AD}" type="datetime1">
              <a:rPr lang="zh-CN" altLang="en-US" smtClean="0"/>
              <a:t>2023/11/9</a:t>
            </a:fld>
            <a:fld id="{B7420EBB-6A2F-4B5B-9051-B17621570CE7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EFC19-65E7-464C-9D46-8A70507E8B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8B402-8203-4537-A0FB-11410D0D13CB}" type="datetime1">
              <a:rPr lang="zh-CN" altLang="en-US" smtClean="0"/>
              <a:t>2023/11/9</a:t>
            </a:fld>
            <a:fld id="{D6F478AD-5899-43E4-8DE2-2F78B4419386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8D268-3FE4-41C9-945C-136E5F530E0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E26995-F300-4966-AF7B-45E2F652304F}" type="datetime1">
              <a:rPr lang="zh-CN" altLang="en-US" smtClean="0"/>
              <a:t>2023/11/9</a:t>
            </a:fld>
            <a:fld id="{C101D886-7A0E-4BE6-AE28-C0D40E43443F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23C85-E79F-4222-ABD6-F34D3446AC2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FFD35F-9992-4507-9160-CF4FCF7F9BDC}" type="datetime1">
              <a:rPr lang="zh-CN" altLang="en-US" smtClean="0"/>
              <a:t>2023/11/9</a:t>
            </a:fld>
            <a:fld id="{D5103EB0-9A33-4D2B-8B04-4F6D9FCFA82C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83DEA5-D345-4617-81E6-FD1DA147663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CA0AD-966D-47E4-B3E2-86DC93A5CCB6}" type="datetime1">
              <a:rPr lang="zh-CN" altLang="en-US" smtClean="0"/>
              <a:t>2023/11/9</a:t>
            </a:fld>
            <a:fld id="{6ACD1B75-51E3-4980-8A92-0FC3DA019E08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9BAC0-80EA-46E6-B4D8-E2E59511116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17D374-750A-433B-98EC-ABDE5312A98C}" type="datetime1">
              <a:rPr lang="zh-CN" altLang="en-US" smtClean="0"/>
              <a:t>2023/11/9</a:t>
            </a:fld>
            <a:fld id="{60610350-1622-43D0-BB56-5DC9295A30C7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B5D98B-5837-4F41-933C-EAB3404A1D07}" type="datetime1">
              <a:rPr lang="zh-CN" altLang="en-US" smtClean="0"/>
              <a:t>2023/11/9</a:t>
            </a:fld>
            <a:fld id="{8BF4322A-4996-4DC7-B80E-5EB1491FB09C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96EE2-2221-4619-A638-4B0A75A2E38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9ECEE-0FE6-4A41-8457-669DF3C9B5B4}" type="datetime1">
              <a:rPr lang="zh-CN" altLang="en-US" smtClean="0"/>
              <a:t>2023/11/9</a:t>
            </a:fld>
            <a:fld id="{D486BBAA-3E08-4196-ACDF-E2D461CDA2BE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C4090-18C3-4D14-BEAB-5A6B001DB58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0DD566-8F0E-458D-94E1-2D1FE8CA0586}" type="datetime1">
              <a:rPr lang="zh-CN" altLang="en-US" smtClean="0"/>
              <a:t>2023/11/9</a:t>
            </a:fld>
            <a:fld id="{357613EA-FE1A-4F4D-A5F9-A18E58E04428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FFAD1-F925-498B-918C-80A9DE05DFC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0EAF00-26AC-4EAB-9E40-C8F972C03DA3}" type="datetime1">
              <a:rPr lang="zh-CN" altLang="en-US" smtClean="0"/>
              <a:t>2023/11/9</a:t>
            </a:fld>
            <a:fld id="{B2367723-C380-4DD3-BD27-C20989295DA3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5FACB-E8AE-4786-8068-0AD1D3DA27E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1D1F5-A496-4D68-91B3-CA4A45BC8A1D}" type="datetime1">
              <a:rPr lang="zh-CN" altLang="en-US" smtClean="0"/>
              <a:t>2023/11/9</a:t>
            </a:fld>
            <a:fld id="{4EDD6914-69EC-4FAB-9EBF-9108BB71DB3B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665BB-F820-4537-BD4C-9A0545C7C71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2EAA6-A21D-4EF1-9A9E-43AAE57A51F2}" type="datetime1">
              <a:rPr lang="zh-CN" altLang="en-US" smtClean="0"/>
              <a:t>2023/11/9</a:t>
            </a:fld>
            <a:fld id="{48068E21-054E-44EE-B14D-75644A0FBAD5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1298A-0D24-4DD7-B0ED-2402838D820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4A42D-FC32-4482-BC80-598131F76851}" type="datetime1">
              <a:rPr lang="zh-CN" altLang="en-US" smtClean="0"/>
              <a:t>2023/11/9</a:t>
            </a:fld>
            <a:fld id="{024FE9C6-2929-4253-9A0B-F00BF125BA38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C2DF9-0548-4877-A421-D8346CE4153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E74E9-8644-473F-946C-E3DBB078A712}" type="datetime1">
              <a:rPr lang="zh-CN" altLang="en-US" smtClean="0"/>
              <a:t>2023/11/9</a:t>
            </a:fld>
            <a:fld id="{72D835A3-9559-461C-B57D-906F6D84CEE9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B0F5A-A0EB-480E-A9F2-E5FA7280BC7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AEECD-98E5-4231-BD41-EF910DD98569}" type="datetime1">
              <a:rPr lang="zh-CN" altLang="en-US" smtClean="0"/>
              <a:t>2023/11/9</a:t>
            </a:fld>
            <a:fld id="{2BF61F03-99AD-48EB-92BE-AAC64732BCA6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08064-9E60-43AB-9BAC-CE2E2040104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10B4B-EDB0-4CC0-8BA5-38BC6B8205F1}" type="datetime1">
              <a:rPr lang="zh-CN" altLang="en-US" smtClean="0"/>
              <a:t>2023/11/9</a:t>
            </a:fld>
            <a:fld id="{6EC1F2CA-1527-477D-A920-671F8A64F010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49E2F-59A6-4DA7-A27E-8F33EA1E444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FE9A6-0601-4FDB-8135-8A8C5A8DAABB}" type="datetime1">
              <a:rPr lang="zh-CN" altLang="en-US" smtClean="0"/>
              <a:t>2023/11/9</a:t>
            </a:fld>
            <a:fld id="{EF565B36-E5CB-45E4-9197-9CCB522472CD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2E3-8873-4569-8956-88C9AFDDD07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6A9A8-350D-46E0-A43D-04DA471E35E8}" type="datetime1">
              <a:rPr lang="zh-CN" altLang="en-US" smtClean="0"/>
              <a:t>2023/11/9</a:t>
            </a:fld>
            <a:fld id="{C0EC22C1-1A84-4F52-9443-52FD83A83A58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7573E-A54B-4DB6-A539-C156740F691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0887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证监会组合-1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2" t="42522" r="19421" b="46394"/>
          <a:stretch>
            <a:fillRect/>
          </a:stretch>
        </p:blipFill>
        <p:spPr bwMode="auto">
          <a:xfrm>
            <a:off x="358775" y="6169025"/>
            <a:ext cx="27432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3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54" name="日期占位符 1"/>
          <p:cNvSpPr>
            <a:spLocks noGrp="1"/>
          </p:cNvSpPr>
          <p:nvPr>
            <p:ph type="dt" sz="half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indent="0" eaLnBrk="1" fontAlgn="base" hangingPunct="1">
              <a:buFont typeface="Arial" panose="020B0604020202020204" pitchFamily="34" charset="0"/>
              <a:buNone/>
              <a:defRPr sz="1200" noProof="1" dirty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08E910-D438-464C-802C-3F9C8469E432}" type="datetime1">
              <a:rPr lang="zh-CN" altLang="en-US" smtClean="0"/>
              <a:t>2023/11/9</a:t>
            </a:fld>
            <a:fld id="{5B6F2CD0-D8CD-4688-873C-BA6A4C791F65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2055" name="页脚占位符 2"/>
          <p:cNvSpPr>
            <a:spLocks noGrp="1"/>
          </p:cNvSpPr>
          <p:nvPr>
            <p:ph type="ftr" sz="quarte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indent="0" algn="ctr" eaLnBrk="1" fontAlgn="base" hangingPunct="1">
              <a:buFont typeface="Arial" panose="020B0604020202020204" pitchFamily="34" charset="0"/>
              <a:buNone/>
              <a:defRPr sz="1200" noProof="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6" name="灯片编号占位符 3"/>
          <p:cNvSpPr>
            <a:spLocks noGrp="1"/>
          </p:cNvSpPr>
          <p:nvPr>
            <p:ph type="sldNum" sz="quarter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indent="0" algn="r" eaLnBrk="1" fontAlgn="base" hangingPunct="1">
              <a:buFont typeface="Arial" panose="020B0604020202020204" pitchFamily="34" charset="0"/>
              <a:buNone/>
              <a:defRPr sz="1600" noProof="1" dirty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AA5837-C3B5-4AFE-ABC2-2EA7500984A1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56BBCA-8842-6E74-C545-CD578F32A94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5pPr>
      <a:lvl6pPr marL="2514600" lvl="5" indent="-228600" algn="l" defTabSz="91440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6pPr>
      <a:lvl7pPr marL="2971800" lvl="6" indent="-228600" algn="l" defTabSz="91440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7pPr>
      <a:lvl8pPr marL="3429000" lvl="7" indent="-228600" algn="l" defTabSz="91440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8pPr>
      <a:lvl9pPr marL="3886200" lvl="8" indent="-228600" algn="l" defTabSz="91440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8108CAD-BFFC-4EAF-A550-2EDB15A4F7C9}" type="datetime1">
              <a:rPr lang="zh-CN" altLang="en-US" smtClean="0"/>
              <a:t>2023/11/9</a:t>
            </a:fld>
            <a:fld id="{A85849EF-E938-4243-A507-0A1DF02F5AE8}" type="datetime1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CA48E417-0E13-466B-9FA8-6DE3DE24B6D5}" type="slidenum">
              <a:rPr lang="zh-CN" altLang="en-US"/>
              <a:t>‹#›</a:t>
            </a:fld>
            <a:endParaRPr lang="zh-CN" altLang="en-US"/>
          </a:p>
        </p:txBody>
      </p:sp>
      <p:pic>
        <p:nvPicPr>
          <p:cNvPr id="1031" name="图片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0887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CBE22D-CEEC-5557-1AB2-945581F4162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DejaVu Sans" panose="020B0603030804020204" charset="2"/>
        <a:buNone/>
        <a:defRPr b="0" i="0" u="none" kern="1200" baseline="0">
          <a:solidFill>
            <a:schemeClr val="tx1"/>
          </a:solidFill>
          <a:latin typeface="DejaVu Sans" panose="020B0603030804020204" charset="2"/>
          <a:ea typeface="方正书宋_GBK" panose="02000000000000000000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notesSlide" Target="../notesSlides/notesSlide10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slideLayout" Target="../slideLayouts/slideLayout1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image" Target="../media/image4.png"/><Relationship Id="rId5" Type="http://schemas.openxmlformats.org/officeDocument/2006/relationships/tags" Target="../tags/tag37.xml"/><Relationship Id="rId10" Type="http://schemas.openxmlformats.org/officeDocument/2006/relationships/image" Target="../media/image5.jpeg"/><Relationship Id="rId4" Type="http://schemas.openxmlformats.org/officeDocument/2006/relationships/tags" Target="../tags/tag36.xml"/><Relationship Id="rId9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image" Target="../media/image6.jpe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notesSlide" Target="../notesSlides/notesSlide13.xml"/><Relationship Id="rId5" Type="http://schemas.openxmlformats.org/officeDocument/2006/relationships/tags" Target="../tags/tag44.xml"/><Relationship Id="rId10" Type="http://schemas.openxmlformats.org/officeDocument/2006/relationships/slideLayout" Target="../slideLayouts/slideLayout18.xml"/><Relationship Id="rId4" Type="http://schemas.openxmlformats.org/officeDocument/2006/relationships/tags" Target="../tags/tag43.xml"/><Relationship Id="rId9" Type="http://schemas.openxmlformats.org/officeDocument/2006/relationships/tags" Target="../tags/tag4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18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notesSlide" Target="../notesSlides/notesSlide7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slideLayout" Target="../slideLayouts/slideLayout18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1706154" y="1220306"/>
            <a:ext cx="848042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Leveraging the Capital Market to Support Green and Low-Carbon Transition and Development of the Economy</a:t>
            </a:r>
            <a:endParaRPr lang="zh-CN" sz="3200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706154" y="1082942"/>
            <a:ext cx="8591660" cy="5292270"/>
            <a:chOff x="6653" y="3299"/>
            <a:chExt cx="10484" cy="6794"/>
          </a:xfrm>
        </p:grpSpPr>
        <p:cxnSp>
          <p:nvCxnSpPr>
            <p:cNvPr id="7171" name="曲线连接符 4097"/>
            <p:cNvCxnSpPr>
              <a:cxnSpLocks noChangeShapeType="1"/>
            </p:cNvCxnSpPr>
            <p:nvPr/>
          </p:nvCxnSpPr>
          <p:spPr bwMode="auto">
            <a:xfrm>
              <a:off x="6653" y="3299"/>
              <a:ext cx="10452" cy="25"/>
            </a:xfrm>
            <a:prstGeom prst="curvedConnector3">
              <a:avLst>
                <a:gd name="adj1" fmla="val 50000"/>
              </a:avLst>
            </a:prstGeom>
            <a:noFill/>
            <a:ln w="57150">
              <a:solidFill>
                <a:srgbClr val="124062"/>
              </a:solidFill>
              <a:round/>
            </a:ln>
            <a:effectLst>
              <a:outerShdw dist="38100" dir="5400000" algn="ctr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2" name="曲线连接符 4098"/>
            <p:cNvCxnSpPr>
              <a:cxnSpLocks noChangeShapeType="1"/>
            </p:cNvCxnSpPr>
            <p:nvPr/>
          </p:nvCxnSpPr>
          <p:spPr bwMode="auto">
            <a:xfrm flipV="1">
              <a:off x="6685" y="6167"/>
              <a:ext cx="10452" cy="35"/>
            </a:xfrm>
            <a:prstGeom prst="curvedConnector3">
              <a:avLst>
                <a:gd name="adj1" fmla="val 50000"/>
              </a:avLst>
            </a:prstGeom>
            <a:noFill/>
            <a:ln w="57150">
              <a:solidFill>
                <a:srgbClr val="124062"/>
              </a:solidFill>
              <a:round/>
            </a:ln>
            <a:effectLst>
              <a:outerShdw dist="38100" dir="5400000" algn="ctr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74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<p:cNvSpPr txBox="1">
              <a:spLocks noChangeArrowheads="1"/>
            </p:cNvSpPr>
            <p:nvPr/>
          </p:nvSpPr>
          <p:spPr bwMode="auto">
            <a:xfrm>
              <a:off x="6653" y="6804"/>
              <a:ext cx="10316" cy="1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solidFill>
                    <a:srgbClr val="00B0F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China Securities Regulatory Commission (CSRC)</a:t>
              </a:r>
              <a:endParaRPr lang="zh-CN" altLang="en-US" sz="2800" b="1" dirty="0">
                <a:solidFill>
                  <a:srgbClr val="00B0F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algn="ctr" eaLnBrk="1" hangingPunct="1"/>
              <a:r>
                <a:rPr lang="en-US" altLang="zh-CN" sz="2400" b="1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October 31</a:t>
              </a:r>
              <a:r>
                <a:rPr lang="en-US" altLang="zh-CN" sz="2400" b="1" baseline="30000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st</a:t>
              </a:r>
              <a:r>
                <a:rPr lang="en-US" altLang="zh-CN" sz="2400" b="1" dirty="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, 2023</a:t>
              </a:r>
              <a:endParaRPr lang="zh-CN" altLang="en-US" sz="24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3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>
              <a:extLst>
                <a:ext uri="{FF2B5EF4-FFF2-40B4-BE49-F238E27FC236}">
                  <a16:creationId xmlns:a16="http://schemas.microsoft.com/office/drawing/2014/main" id="{4432104D-DD81-78A6-8242-69E817E57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8" y="8552"/>
              <a:ext cx="10019" cy="1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400" b="1" dirty="0">
                  <a:solidFill>
                    <a:srgbClr val="1F4E79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By Mrs. NI </a:t>
              </a:r>
              <a:r>
                <a:rPr lang="en-US" altLang="zh-CN" sz="2400" b="1" dirty="0" err="1">
                  <a:solidFill>
                    <a:srgbClr val="1F4E79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Gaiqin</a:t>
              </a:r>
              <a:r>
                <a:rPr lang="en-US" altLang="zh-CN" sz="2400" b="1" dirty="0">
                  <a:solidFill>
                    <a:srgbClr val="1F4E79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, Deputy Director General (DDG)</a:t>
              </a:r>
            </a:p>
            <a:p>
              <a:pPr algn="ctr" eaLnBrk="1" hangingPunct="1"/>
              <a:r>
                <a:rPr lang="en-US" altLang="zh-CN" sz="2400" b="1" dirty="0">
                  <a:solidFill>
                    <a:srgbClr val="1F4E79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and</a:t>
              </a:r>
            </a:p>
            <a:p>
              <a:pPr algn="ctr" eaLnBrk="1" hangingPunct="1"/>
              <a:r>
                <a:rPr lang="en-US" altLang="zh-CN" sz="2400" b="1" dirty="0">
                  <a:solidFill>
                    <a:srgbClr val="1F4E79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Mr. ZHU Fagen, Division Director</a:t>
              </a:r>
              <a:endParaRPr lang="zh-CN" altLang="en-US" sz="2400" b="1" dirty="0">
                <a:solidFill>
                  <a:srgbClr val="1F4E79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7175" name="矩形 24"/>
          <p:cNvSpPr>
            <a:spLocks noChangeArrowheads="1"/>
          </p:cNvSpPr>
          <p:nvPr/>
        </p:nvSpPr>
        <p:spPr bwMode="auto">
          <a:xfrm>
            <a:off x="-901700" y="1406525"/>
            <a:ext cx="646112" cy="957263"/>
          </a:xfrm>
          <a:prstGeom prst="rect">
            <a:avLst/>
          </a:prstGeom>
          <a:solidFill>
            <a:srgbClr val="124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sp>
        <p:nvSpPr>
          <p:cNvPr id="7176" name="矩形 27"/>
          <p:cNvSpPr>
            <a:spLocks noChangeArrowheads="1"/>
          </p:cNvSpPr>
          <p:nvPr/>
        </p:nvSpPr>
        <p:spPr bwMode="auto">
          <a:xfrm>
            <a:off x="-901700" y="2363788"/>
            <a:ext cx="646112" cy="955675"/>
          </a:xfrm>
          <a:prstGeom prst="rect">
            <a:avLst/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/>
          </a:p>
        </p:txBody>
      </p:sp>
      <p:pic>
        <p:nvPicPr>
          <p:cNvPr id="7177" name="Picture 6" descr="证监会组合-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2" t="42522" r="19421" b="46394"/>
          <a:stretch>
            <a:fillRect/>
          </a:stretch>
        </p:blipFill>
        <p:spPr bwMode="auto">
          <a:xfrm>
            <a:off x="7835265" y="256540"/>
            <a:ext cx="3964940" cy="547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709420" y="174843"/>
            <a:ext cx="5220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55087" y="376555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 flipV="1">
            <a:off x="584200" y="1177789"/>
            <a:ext cx="10398760" cy="3312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584200" y="1339287"/>
            <a:ext cx="10144760" cy="65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(iv) Efforts have been made to promote the development of green financial standards.</a:t>
            </a:r>
            <a:endParaRPr lang="zh-CN" altLang="en-US" sz="2000" b="1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69515" y="2606695"/>
            <a:ext cx="7937500" cy="1044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Following the principles of “domestic standardization, international alignment, and clear for implementation”,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CSRC</a:t>
            </a:r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released “Carbon Financial Products” as the financial industry standard.</a:t>
            </a:r>
            <a:endParaRPr 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26335" y="4303495"/>
            <a:ext cx="8642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 “Catalogue of Projects Supported by Green Bonds” (2021)  was jointly issued by the PBoC, NDRC and the CSRC.</a:t>
            </a:r>
            <a:endParaRPr lang="zh-CN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32334" y="5452074"/>
            <a:ext cx="855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CSRC has guided China Green Bond Standard Committee to issue the “Green Bond Principles”.</a:t>
            </a:r>
            <a:endParaRPr lang="zh-C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MH_Other_5"/>
          <p:cNvSpPr/>
          <p:nvPr>
            <p:custDataLst>
              <p:tags r:id="rId1"/>
            </p:custDataLst>
          </p:nvPr>
        </p:nvSpPr>
        <p:spPr bwMode="auto">
          <a:xfrm>
            <a:off x="1371548" y="2634889"/>
            <a:ext cx="391825" cy="649820"/>
          </a:xfrm>
          <a:custGeom>
            <a:avLst/>
            <a:gdLst>
              <a:gd name="T0" fmla="*/ 36 w 1806862"/>
              <a:gd name="T1" fmla="*/ 0 h 3612822"/>
              <a:gd name="T2" fmla="*/ 143580 w 1806862"/>
              <a:gd name="T3" fmla="*/ 143580 h 3612822"/>
              <a:gd name="T4" fmla="*/ 36 w 1806862"/>
              <a:gd name="T5" fmla="*/ 287160 h 3612822"/>
              <a:gd name="T6" fmla="*/ 0 w 1806862"/>
              <a:gd name="T7" fmla="*/ 287124 h 3612822"/>
              <a:gd name="T8" fmla="*/ 0 w 1806862"/>
              <a:gd name="T9" fmla="*/ 36 h 3612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6862"/>
              <a:gd name="T16" fmla="*/ 0 h 3612822"/>
              <a:gd name="T17" fmla="*/ 1806862 w 1806862"/>
              <a:gd name="T18" fmla="*/ 3612822 h 3612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6862" h="3612822">
                <a:moveTo>
                  <a:pt x="451" y="0"/>
                </a:moveTo>
                <a:lnTo>
                  <a:pt x="1806862" y="1806411"/>
                </a:lnTo>
                <a:lnTo>
                  <a:pt x="451" y="3612822"/>
                </a:lnTo>
                <a:lnTo>
                  <a:pt x="0" y="3612371"/>
                </a:lnTo>
                <a:lnTo>
                  <a:pt x="0" y="451"/>
                </a:lnTo>
                <a:lnTo>
                  <a:pt x="451" y="0"/>
                </a:lnTo>
                <a:close/>
              </a:path>
            </a:pathLst>
          </a:custGeom>
          <a:solidFill>
            <a:srgbClr val="124062"/>
          </a:solidFill>
          <a:ln>
            <a:noFill/>
          </a:ln>
        </p:spPr>
        <p:txBody>
          <a:bodyPr lIns="0" tIns="0" rIns="14400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MH_Other_3"/>
          <p:cNvSpPr/>
          <p:nvPr>
            <p:custDataLst>
              <p:tags r:id="rId2"/>
            </p:custDataLst>
          </p:nvPr>
        </p:nvSpPr>
        <p:spPr>
          <a:xfrm>
            <a:off x="1794173" y="2736184"/>
            <a:ext cx="355605" cy="355526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90320" y="3591877"/>
            <a:ext cx="838200" cy="1019175"/>
          </a:xfrm>
          <a:prstGeom prst="rect">
            <a:avLst/>
          </a:prstGeom>
        </p:spPr>
      </p:pic>
      <p:grpSp>
        <p:nvGrpSpPr>
          <p:cNvPr id="29" name="组合 28"/>
          <p:cNvGrpSpPr/>
          <p:nvPr/>
        </p:nvGrpSpPr>
        <p:grpSpPr>
          <a:xfrm>
            <a:off x="1290320" y="4841667"/>
            <a:ext cx="7934325" cy="1532255"/>
            <a:chOff x="5320229" y="5230237"/>
            <a:chExt cx="7934524" cy="1531938"/>
          </a:xfrm>
        </p:grpSpPr>
        <p:sp>
          <p:nvSpPr>
            <p:cNvPr id="30" name="MH_Other_6"/>
            <p:cNvSpPr/>
            <p:nvPr>
              <p:custDataLst>
                <p:tags r:id="rId5"/>
              </p:custDataLst>
            </p:nvPr>
          </p:nvSpPr>
          <p:spPr>
            <a:xfrm>
              <a:off x="5705991" y="5357237"/>
              <a:ext cx="355600" cy="355600"/>
            </a:xfrm>
            <a:prstGeom prst="diamond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MH_Other_7"/>
            <p:cNvSpPr/>
            <p:nvPr>
              <p:custDataLst>
                <p:tags r:id="rId6"/>
              </p:custDataLst>
            </p:nvPr>
          </p:nvSpPr>
          <p:spPr>
            <a:xfrm>
              <a:off x="5705991" y="5763637"/>
              <a:ext cx="355600" cy="355600"/>
            </a:xfrm>
            <a:prstGeom prst="diamond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MH_Other_8"/>
            <p:cNvSpPr/>
            <p:nvPr>
              <p:custDataLst>
                <p:tags r:id="rId7"/>
              </p:custDataLst>
            </p:nvPr>
          </p:nvSpPr>
          <p:spPr>
            <a:xfrm>
              <a:off x="5910778" y="5560437"/>
              <a:ext cx="355600" cy="355600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MH_Other_9"/>
            <p:cNvSpPr/>
            <p:nvPr>
              <p:custDataLst>
                <p:tags r:id="rId8"/>
              </p:custDataLst>
            </p:nvPr>
          </p:nvSpPr>
          <p:spPr>
            <a:xfrm>
              <a:off x="5320229" y="5230237"/>
              <a:ext cx="536575" cy="1017588"/>
            </a:xfrm>
            <a:custGeom>
              <a:avLst/>
              <a:gdLst>
                <a:gd name="connsiteX0" fmla="*/ 96494 w 1902905"/>
                <a:gd name="connsiteY0" fmla="*/ 0 h 3612822"/>
                <a:gd name="connsiteX1" fmla="*/ 1902905 w 1902905"/>
                <a:gd name="connsiteY1" fmla="*/ 1806411 h 3612822"/>
                <a:gd name="connsiteX2" fmla="*/ 96494 w 1902905"/>
                <a:gd name="connsiteY2" fmla="*/ 3612822 h 3612822"/>
                <a:gd name="connsiteX3" fmla="*/ 0 w 1902905"/>
                <a:gd name="connsiteY3" fmla="*/ 3516328 h 3612822"/>
                <a:gd name="connsiteX4" fmla="*/ 1709917 w 1902905"/>
                <a:gd name="connsiteY4" fmla="*/ 1806411 h 3612822"/>
                <a:gd name="connsiteX5" fmla="*/ 0 w 1902905"/>
                <a:gd name="connsiteY5" fmla="*/ 96494 h 361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02905" h="3612822">
                  <a:moveTo>
                    <a:pt x="96494" y="0"/>
                  </a:moveTo>
                  <a:lnTo>
                    <a:pt x="1902905" y="1806411"/>
                  </a:lnTo>
                  <a:lnTo>
                    <a:pt x="96494" y="3612822"/>
                  </a:lnTo>
                  <a:lnTo>
                    <a:pt x="0" y="3516328"/>
                  </a:lnTo>
                  <a:lnTo>
                    <a:pt x="1709917" y="1806411"/>
                  </a:lnTo>
                  <a:lnTo>
                    <a:pt x="0" y="96494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MH_Other_10"/>
            <p:cNvSpPr/>
            <p:nvPr>
              <p:custDataLst>
                <p:tags r:id="rId9"/>
              </p:custDataLst>
            </p:nvPr>
          </p:nvSpPr>
          <p:spPr>
            <a:xfrm>
              <a:off x="5411010" y="5598883"/>
              <a:ext cx="391819" cy="648942"/>
            </a:xfrm>
            <a:custGeom>
              <a:avLst/>
              <a:gdLst>
                <a:gd name="connsiteX0" fmla="*/ 451 w 1806862"/>
                <a:gd name="connsiteY0" fmla="*/ 0 h 3612822"/>
                <a:gd name="connsiteX1" fmla="*/ 1806862 w 1806862"/>
                <a:gd name="connsiteY1" fmla="*/ 1806411 h 3612822"/>
                <a:gd name="connsiteX2" fmla="*/ 451 w 1806862"/>
                <a:gd name="connsiteY2" fmla="*/ 3612822 h 3612822"/>
                <a:gd name="connsiteX3" fmla="*/ 0 w 1806862"/>
                <a:gd name="connsiteY3" fmla="*/ 3612371 h 3612822"/>
                <a:gd name="connsiteX4" fmla="*/ 0 w 1806862"/>
                <a:gd name="connsiteY4" fmla="*/ 451 h 361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862" h="3612822">
                  <a:moveTo>
                    <a:pt x="451" y="0"/>
                  </a:moveTo>
                  <a:lnTo>
                    <a:pt x="1806862" y="1806411"/>
                  </a:lnTo>
                  <a:lnTo>
                    <a:pt x="451" y="3612822"/>
                  </a:lnTo>
                  <a:lnTo>
                    <a:pt x="0" y="3612371"/>
                  </a:lnTo>
                  <a:lnTo>
                    <a:pt x="0" y="45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</p:spPr>
          <p:txBody>
            <a:bodyPr lIns="0" tIns="0" rIns="144000" bIns="0" anchor="ctr">
              <a:norm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zh-CN" altLang="en-US" sz="1600" b="1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MH_Text_3"/>
            <p:cNvSpPr/>
            <p:nvPr>
              <p:custDataLst>
                <p:tags r:id="rId10"/>
              </p:custDataLst>
            </p:nvPr>
          </p:nvSpPr>
          <p:spPr>
            <a:xfrm>
              <a:off x="6266377" y="5712837"/>
              <a:ext cx="5534189" cy="1049338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285750" indent="-285750"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endPara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MH_SubTitle_3"/>
            <p:cNvSpPr/>
            <p:nvPr>
              <p:custDataLst>
                <p:tags r:id="rId11"/>
              </p:custDataLst>
            </p:nvPr>
          </p:nvSpPr>
          <p:spPr>
            <a:xfrm>
              <a:off x="6456908" y="5267059"/>
              <a:ext cx="6797845" cy="536464"/>
            </a:xfrm>
            <a:prstGeom prst="rect">
              <a:avLst/>
            </a:prstGeom>
          </p:spPr>
          <p:txBody>
            <a:bodyPr anchor="b">
              <a:norm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C. Aligning China’s green bond standards with international ones.</a:t>
              </a:r>
              <a:endParaRPr lang="zh-CN" altLang="en-US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MH_SubTitle_2"/>
          <p:cNvSpPr/>
          <p:nvPr>
            <p:custDataLst>
              <p:tags r:id="rId3"/>
            </p:custDataLst>
          </p:nvPr>
        </p:nvSpPr>
        <p:spPr>
          <a:xfrm>
            <a:off x="2397118" y="3749609"/>
            <a:ext cx="8082294" cy="398829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CC573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B. </a:t>
            </a:r>
            <a:r>
              <a:rPr lang="en-US" altLang="zh-CN" b="1" kern="0" dirty="0" err="1">
                <a:solidFill>
                  <a:srgbClr val="CC573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Unifing</a:t>
            </a:r>
            <a:r>
              <a:rPr lang="en-US" altLang="zh-CN" b="1" kern="0" dirty="0">
                <a:solidFill>
                  <a:srgbClr val="CC573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the domestic criteria for identifying green bond projects.</a:t>
            </a:r>
            <a:endParaRPr lang="zh-CN" b="1" kern="0" dirty="0">
              <a:solidFill>
                <a:srgbClr val="CC573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MH_SubTitle_1"/>
          <p:cNvSpPr/>
          <p:nvPr>
            <p:custDataLst>
              <p:tags r:id="rId4"/>
            </p:custDataLst>
          </p:nvPr>
        </p:nvSpPr>
        <p:spPr>
          <a:xfrm>
            <a:off x="2397118" y="2159833"/>
            <a:ext cx="7418705" cy="3962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rgbClr val="537285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A. Guiding financial institutions in identifying, utilizing, and managing carbon financial products.</a:t>
            </a:r>
            <a:endParaRPr lang="zh-CN" b="1" dirty="0">
              <a:solidFill>
                <a:srgbClr val="537285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700242" y="171961"/>
            <a:ext cx="5220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75557" y="376555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099"/>
            <a:ext cx="10521597" cy="26006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584201" y="1354617"/>
            <a:ext cx="10521596" cy="602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exchange and cooperation in green finance has been continuously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promoted.</a:t>
            </a:r>
            <a:endParaRPr lang="zh-CN" altLang="en-US" sz="2000" b="1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609600" y="2194559"/>
            <a:ext cx="6041238" cy="4491480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6603819" y="1772519"/>
            <a:ext cx="557530" cy="53403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8" name="TextBox 20"/>
          <p:cNvSpPr txBox="1"/>
          <p:nvPr/>
        </p:nvSpPr>
        <p:spPr>
          <a:xfrm>
            <a:off x="2035576" y="3660281"/>
            <a:ext cx="4432111" cy="1609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 dirty="0">
                <a:solidFill>
                  <a:srgbClr val="FF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lang="en-US" altLang="zh-CN" sz="1800" b="1" dirty="0">
                <a:solidFill>
                  <a:srgbClr val="FF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ilateral cooperation</a:t>
            </a:r>
            <a:r>
              <a:rPr lang="zh-CN" altLang="en-US" sz="1800" b="1" dirty="0">
                <a:solidFill>
                  <a:srgbClr val="FF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：</a:t>
            </a:r>
            <a:r>
              <a:rPr lang="en-US" altLang="zh-CN" sz="1600" b="1" dirty="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actively promoting the integration of green finance into the outcomes of bilateral financial dialogues and engaging in exchanges with relevant financial regulatory bodies of other countries.</a:t>
            </a:r>
            <a:endParaRPr lang="zh-CN" sz="1600" b="1" dirty="0">
              <a:solidFill>
                <a:schemeClr val="accent4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" name="图片 4" descr="450342508093505851"/>
          <p:cNvPicPr>
            <a:picLocks noChangeAspect="1"/>
          </p:cNvPicPr>
          <p:nvPr/>
        </p:nvPicPr>
        <p:blipFill>
          <a:blip r:embed="rId10"/>
          <a:srcRect l="11912" t="27574" r="12250" b="28032"/>
          <a:stretch>
            <a:fillRect/>
          </a:stretch>
        </p:blipFill>
        <p:spPr>
          <a:xfrm>
            <a:off x="6653032" y="1964912"/>
            <a:ext cx="455930" cy="267335"/>
          </a:xfrm>
          <a:prstGeom prst="rect">
            <a:avLst/>
          </a:prstGeom>
        </p:spPr>
      </p:pic>
      <p:sp>
        <p:nvSpPr>
          <p:cNvPr id="5" name="MH_Other_5">
            <a:extLst>
              <a:ext uri="{FF2B5EF4-FFF2-40B4-BE49-F238E27FC236}">
                <a16:creationId xmlns:a16="http://schemas.microsoft.com/office/drawing/2014/main" id="{4C2CB809-E222-7206-4D48-ED988F8B1F82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086203" y="2569737"/>
            <a:ext cx="391825" cy="649820"/>
          </a:xfrm>
          <a:custGeom>
            <a:avLst/>
            <a:gdLst>
              <a:gd name="T0" fmla="*/ 36 w 1806862"/>
              <a:gd name="T1" fmla="*/ 0 h 3612822"/>
              <a:gd name="T2" fmla="*/ 143580 w 1806862"/>
              <a:gd name="T3" fmla="*/ 143580 h 3612822"/>
              <a:gd name="T4" fmla="*/ 36 w 1806862"/>
              <a:gd name="T5" fmla="*/ 287160 h 3612822"/>
              <a:gd name="T6" fmla="*/ 0 w 1806862"/>
              <a:gd name="T7" fmla="*/ 287124 h 3612822"/>
              <a:gd name="T8" fmla="*/ 0 w 1806862"/>
              <a:gd name="T9" fmla="*/ 36 h 3612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6862"/>
              <a:gd name="T16" fmla="*/ 0 h 3612822"/>
              <a:gd name="T17" fmla="*/ 1806862 w 1806862"/>
              <a:gd name="T18" fmla="*/ 3612822 h 3612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6862" h="3612822">
                <a:moveTo>
                  <a:pt x="451" y="0"/>
                </a:moveTo>
                <a:lnTo>
                  <a:pt x="1806862" y="1806411"/>
                </a:lnTo>
                <a:lnTo>
                  <a:pt x="451" y="3612822"/>
                </a:lnTo>
                <a:lnTo>
                  <a:pt x="0" y="3612371"/>
                </a:lnTo>
                <a:lnTo>
                  <a:pt x="0" y="451"/>
                </a:lnTo>
                <a:lnTo>
                  <a:pt x="451" y="0"/>
                </a:lnTo>
                <a:close/>
              </a:path>
            </a:pathLst>
          </a:custGeom>
          <a:solidFill>
            <a:srgbClr val="124062"/>
          </a:solidFill>
          <a:ln>
            <a:noFill/>
          </a:ln>
        </p:spPr>
        <p:txBody>
          <a:bodyPr lIns="0" tIns="0" rIns="14400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20">
            <a:extLst>
              <a:ext uri="{FF2B5EF4-FFF2-40B4-BE49-F238E27FC236}">
                <a16:creationId xmlns:a16="http://schemas.microsoft.com/office/drawing/2014/main" id="{97BA6717-44D2-86F6-C02A-F5CD652FC6B4}"/>
              </a:ext>
            </a:extLst>
          </p:cNvPr>
          <p:cNvSpPr txBox="1"/>
          <p:nvPr/>
        </p:nvSpPr>
        <p:spPr>
          <a:xfrm>
            <a:off x="1980031" y="2329217"/>
            <a:ext cx="4432111" cy="12884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Overseas green financing:</a:t>
            </a: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600" b="1" dirty="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eligible green industry companies are supported in utilizing overseas capital markets for financing according to their needs.</a:t>
            </a:r>
            <a:endParaRPr lang="zh-CN" sz="1600" dirty="0">
              <a:solidFill>
                <a:schemeClr val="accent4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MH_Other_3">
            <a:extLst>
              <a:ext uri="{FF2B5EF4-FFF2-40B4-BE49-F238E27FC236}">
                <a16:creationId xmlns:a16="http://schemas.microsoft.com/office/drawing/2014/main" id="{6EF78796-280D-A7FF-539B-C0937086DCB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318890" y="2458247"/>
            <a:ext cx="355605" cy="355526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E5EBD57-63B6-D250-157F-A00601CEC2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6698" y="3503008"/>
            <a:ext cx="838200" cy="1019175"/>
          </a:xfrm>
          <a:prstGeom prst="rect">
            <a:avLst/>
          </a:prstGeom>
        </p:spPr>
      </p:pic>
      <p:sp>
        <p:nvSpPr>
          <p:cNvPr id="12" name="MH_Other_6">
            <a:extLst>
              <a:ext uri="{FF2B5EF4-FFF2-40B4-BE49-F238E27FC236}">
                <a16:creationId xmlns:a16="http://schemas.microsoft.com/office/drawing/2014/main" id="{98C22987-F260-D589-6D94-621BE8E871D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426083" y="5160209"/>
            <a:ext cx="355591" cy="355674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MH_Other_7">
            <a:extLst>
              <a:ext uri="{FF2B5EF4-FFF2-40B4-BE49-F238E27FC236}">
                <a16:creationId xmlns:a16="http://schemas.microsoft.com/office/drawing/2014/main" id="{42FF4F6D-FBF0-BCD3-22D2-148FFB99BCC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20210" y="5522990"/>
            <a:ext cx="355591" cy="355674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MH_Other_8">
            <a:extLst>
              <a:ext uri="{FF2B5EF4-FFF2-40B4-BE49-F238E27FC236}">
                <a16:creationId xmlns:a16="http://schemas.microsoft.com/office/drawing/2014/main" id="{58661F99-2198-8AF2-DA83-2945F93FBE2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634223" y="5335582"/>
            <a:ext cx="355591" cy="355674"/>
          </a:xfrm>
          <a:prstGeom prst="diamond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MH_Other_9">
            <a:extLst>
              <a:ext uri="{FF2B5EF4-FFF2-40B4-BE49-F238E27FC236}">
                <a16:creationId xmlns:a16="http://schemas.microsoft.com/office/drawing/2014/main" id="{C4FC905C-814B-0B93-3A2A-6E28BE91400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03782" y="5089744"/>
            <a:ext cx="536562" cy="1017799"/>
          </a:xfrm>
          <a:custGeom>
            <a:avLst/>
            <a:gdLst>
              <a:gd name="connsiteX0" fmla="*/ 96494 w 1902905"/>
              <a:gd name="connsiteY0" fmla="*/ 0 h 3612822"/>
              <a:gd name="connsiteX1" fmla="*/ 1902905 w 1902905"/>
              <a:gd name="connsiteY1" fmla="*/ 1806411 h 3612822"/>
              <a:gd name="connsiteX2" fmla="*/ 96494 w 1902905"/>
              <a:gd name="connsiteY2" fmla="*/ 3612822 h 3612822"/>
              <a:gd name="connsiteX3" fmla="*/ 0 w 1902905"/>
              <a:gd name="connsiteY3" fmla="*/ 3516328 h 3612822"/>
              <a:gd name="connsiteX4" fmla="*/ 1709917 w 1902905"/>
              <a:gd name="connsiteY4" fmla="*/ 1806411 h 3612822"/>
              <a:gd name="connsiteX5" fmla="*/ 0 w 1902905"/>
              <a:gd name="connsiteY5" fmla="*/ 96494 h 361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02905" h="3612822">
                <a:moveTo>
                  <a:pt x="96494" y="0"/>
                </a:moveTo>
                <a:lnTo>
                  <a:pt x="1902905" y="1806411"/>
                </a:lnTo>
                <a:lnTo>
                  <a:pt x="96494" y="3612822"/>
                </a:lnTo>
                <a:lnTo>
                  <a:pt x="0" y="3516328"/>
                </a:lnTo>
                <a:lnTo>
                  <a:pt x="1709917" y="1806411"/>
                </a:lnTo>
                <a:lnTo>
                  <a:pt x="0" y="96494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MH_Other_10">
            <a:extLst>
              <a:ext uri="{FF2B5EF4-FFF2-40B4-BE49-F238E27FC236}">
                <a16:creationId xmlns:a16="http://schemas.microsoft.com/office/drawing/2014/main" id="{180F1E4A-750F-D599-4231-FD23A114567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09810" y="5397384"/>
            <a:ext cx="391809" cy="649076"/>
          </a:xfrm>
          <a:custGeom>
            <a:avLst/>
            <a:gdLst>
              <a:gd name="connsiteX0" fmla="*/ 451 w 1806862"/>
              <a:gd name="connsiteY0" fmla="*/ 0 h 3612822"/>
              <a:gd name="connsiteX1" fmla="*/ 1806862 w 1806862"/>
              <a:gd name="connsiteY1" fmla="*/ 1806411 h 3612822"/>
              <a:gd name="connsiteX2" fmla="*/ 451 w 1806862"/>
              <a:gd name="connsiteY2" fmla="*/ 3612822 h 3612822"/>
              <a:gd name="connsiteX3" fmla="*/ 0 w 1806862"/>
              <a:gd name="connsiteY3" fmla="*/ 3612371 h 3612822"/>
              <a:gd name="connsiteX4" fmla="*/ 0 w 1806862"/>
              <a:gd name="connsiteY4" fmla="*/ 451 h 361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6862" h="3612822">
                <a:moveTo>
                  <a:pt x="451" y="0"/>
                </a:moveTo>
                <a:lnTo>
                  <a:pt x="1806862" y="1806411"/>
                </a:lnTo>
                <a:lnTo>
                  <a:pt x="451" y="3612822"/>
                </a:lnTo>
                <a:lnTo>
                  <a:pt x="0" y="3612371"/>
                </a:lnTo>
                <a:lnTo>
                  <a:pt x="0" y="45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lIns="0" tIns="0" rIns="14400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sz="1600" b="1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20">
            <a:extLst>
              <a:ext uri="{FF2B5EF4-FFF2-40B4-BE49-F238E27FC236}">
                <a16:creationId xmlns:a16="http://schemas.microsoft.com/office/drawing/2014/main" id="{92D7A90C-D04F-3951-D984-E4B31E88BF6D}"/>
              </a:ext>
            </a:extLst>
          </p:cNvPr>
          <p:cNvSpPr txBox="1"/>
          <p:nvPr/>
        </p:nvSpPr>
        <p:spPr>
          <a:xfrm>
            <a:off x="2007610" y="5312073"/>
            <a:ext cx="4460077" cy="12884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 dirty="0">
                <a:solidFill>
                  <a:schemeClr val="accent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Multilateral cooperation</a:t>
            </a:r>
            <a:r>
              <a:rPr lang="zh-CN" altLang="en-US" sz="1800" b="1" dirty="0">
                <a:solidFill>
                  <a:schemeClr val="accent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：</a:t>
            </a:r>
            <a:r>
              <a:rPr lang="en-US" altLang="zh-CN" sz="1600" b="1" dirty="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actively participating in the sustainable finance initiatives of the IOSCO, promoting the formulation and improvement of relevant international standards.</a:t>
            </a:r>
            <a:endParaRPr lang="zh-CN" sz="1600" b="1" dirty="0">
              <a:solidFill>
                <a:schemeClr val="accent4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箭头: 右 30">
            <a:extLst>
              <a:ext uri="{FF2B5EF4-FFF2-40B4-BE49-F238E27FC236}">
                <a16:creationId xmlns:a16="http://schemas.microsoft.com/office/drawing/2014/main" id="{F59A2A48-7CF2-289F-1FD5-02CCBB90812C}"/>
              </a:ext>
            </a:extLst>
          </p:cNvPr>
          <p:cNvSpPr/>
          <p:nvPr/>
        </p:nvSpPr>
        <p:spPr>
          <a:xfrm>
            <a:off x="6414337" y="2685176"/>
            <a:ext cx="891143" cy="15164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圆角矩形 3">
            <a:extLst>
              <a:ext uri="{FF2B5EF4-FFF2-40B4-BE49-F238E27FC236}">
                <a16:creationId xmlns:a16="http://schemas.microsoft.com/office/drawing/2014/main" id="{D0D160B5-8A2F-9EB0-843F-B76F5BDC4C5E}"/>
              </a:ext>
            </a:extLst>
          </p:cNvPr>
          <p:cNvSpPr/>
          <p:nvPr/>
        </p:nvSpPr>
        <p:spPr>
          <a:xfrm>
            <a:off x="7137682" y="2140902"/>
            <a:ext cx="4343118" cy="3681730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20">
            <a:extLst>
              <a:ext uri="{FF2B5EF4-FFF2-40B4-BE49-F238E27FC236}">
                <a16:creationId xmlns:a16="http://schemas.microsoft.com/office/drawing/2014/main" id="{98A86E1F-9345-02E6-CCB6-3A47B85893F7}"/>
              </a:ext>
            </a:extLst>
          </p:cNvPr>
          <p:cNvSpPr txBox="1"/>
          <p:nvPr/>
        </p:nvSpPr>
        <p:spPr>
          <a:xfrm>
            <a:off x="7360128" y="2306554"/>
            <a:ext cx="3947952" cy="23607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kern="100" dirty="0">
                <a:solidFill>
                  <a:srgbClr val="AD24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Since 2022, a total of 12 enterprises specializing in new energy, energy-saving and environmental protection have been approved by the CSRC for overseas listing, raising funds of more than 50 billion RMB yuan. </a:t>
            </a:r>
            <a:endParaRPr lang="zh-CN" altLang="en-US" sz="2000" dirty="0">
              <a:solidFill>
                <a:srgbClr val="AD240D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902960" y="316215"/>
            <a:ext cx="22200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algn="l" eaLnBrk="1" hangingPunct="1"/>
            <a:r>
              <a:rPr lang="en-US" altLang="zh-CN" sz="3200" b="1" dirty="0">
                <a:solidFill>
                  <a:srgbClr val="124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Next Step</a:t>
            </a:r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893763" y="376238"/>
            <a:ext cx="5453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100"/>
            <a:ext cx="10670994" cy="85588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12</a:t>
            </a:fld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712470" y="3052445"/>
            <a:ext cx="3315970" cy="796925"/>
            <a:chOff x="1551" y="3286"/>
            <a:chExt cx="5222" cy="1255"/>
          </a:xfrm>
        </p:grpSpPr>
        <p:sp>
          <p:nvSpPr>
            <p:cNvPr id="91" name="Oval 10"/>
            <p:cNvSpPr/>
            <p:nvPr/>
          </p:nvSpPr>
          <p:spPr>
            <a:xfrm>
              <a:off x="1551" y="3286"/>
              <a:ext cx="1255" cy="1255"/>
            </a:xfrm>
            <a:prstGeom prst="ellipse">
              <a:avLst/>
            </a:prstGeom>
            <a:solidFill>
              <a:srgbClr val="1240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36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050" y="3682"/>
              <a:ext cx="3723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Positive Results</a:t>
              </a:r>
              <a:endParaRPr lang="zh-CN" altLang="en-US" sz="20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727050" y="1706880"/>
            <a:ext cx="7752517" cy="4376783"/>
            <a:chOff x="6577" y="2768"/>
            <a:chExt cx="10331" cy="3172"/>
          </a:xfrm>
        </p:grpSpPr>
        <p:sp>
          <p:nvSpPr>
            <p:cNvPr id="32" name="Line 40"/>
            <p:cNvSpPr>
              <a:spLocks noChangeShapeType="1"/>
            </p:cNvSpPr>
            <p:nvPr/>
          </p:nvSpPr>
          <p:spPr bwMode="auto">
            <a:xfrm rot="19980000" flipV="1">
              <a:off x="6620" y="3422"/>
              <a:ext cx="2242" cy="31"/>
            </a:xfrm>
            <a:prstGeom prst="line">
              <a:avLst/>
            </a:prstGeom>
            <a:noFill/>
            <a:ln w="571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40"/>
            <p:cNvSpPr>
              <a:spLocks noChangeShapeType="1"/>
            </p:cNvSpPr>
            <p:nvPr/>
          </p:nvSpPr>
          <p:spPr bwMode="auto">
            <a:xfrm rot="1680000">
              <a:off x="6577" y="4601"/>
              <a:ext cx="2356" cy="118"/>
            </a:xfrm>
            <a:prstGeom prst="line">
              <a:avLst/>
            </a:prstGeom>
            <a:noFill/>
            <a:ln w="571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852" y="2768"/>
              <a:ext cx="8030" cy="1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On market Structure: </a:t>
              </a:r>
              <a:r>
                <a:rPr lang="en-US" altLang="zh-CN" b="1" dirty="0">
                  <a:solidFill>
                    <a:schemeClr val="accent4"/>
                  </a:solidFill>
                  <a:latin typeface="Times New Roman" panose="02020603050405020304" pitchFamily="18" charset="0"/>
                  <a:ea typeface="方正书宋_GBK" panose="02000000000000000000" charset="-122"/>
                  <a:cs typeface="Times New Roman" panose="02020603050405020304" pitchFamily="18" charset="0"/>
                </a:rPr>
                <a:t>listed companies in green and low-carbon sectors have witnessed rapid growth, and</a:t>
              </a:r>
              <a:r>
                <a:rPr lang="en-US" altLang="zh-CN" sz="1600" b="1" dirty="0">
                  <a:solidFill>
                    <a:schemeClr val="accent4"/>
                  </a:solidFill>
                  <a:latin typeface="方正书宋_GBK" panose="02000000000000000000" charset="-122"/>
                  <a:ea typeface="方正书宋_GBK" panose="02000000000000000000" charset="-122"/>
                </a:rPr>
                <a:t> the transition from traditional fossil energy to new energy has achieved substantial progress.</a:t>
              </a:r>
              <a:endParaRPr lang="zh-CN" altLang="en-US" sz="1600" b="1" dirty="0">
                <a:solidFill>
                  <a:schemeClr val="accent4"/>
                </a:solidFill>
                <a:latin typeface="方正书宋_GBK" panose="02000000000000000000" charset="-122"/>
                <a:ea typeface="方正书宋_GBK" panose="02000000000000000000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852" y="4934"/>
              <a:ext cx="8030" cy="1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On market performance: </a:t>
              </a:r>
              <a:r>
                <a:rPr lang="en-US" altLang="zh-CN" b="1" dirty="0">
                  <a:latin typeface="Times New Roman" panose="02020603050405020304" pitchFamily="18" charset="0"/>
                  <a:ea typeface="方正书宋_GBK" panose="02000000000000000000" charset="-122"/>
                  <a:cs typeface="Times New Roman" panose="02020603050405020304" pitchFamily="18" charset="0"/>
                </a:rPr>
                <a:t>Green and low-carbon companies, on the whole, exhibit relatively high price-to-earnings (PE) ratios and offer attractive investment returns.</a:t>
              </a:r>
              <a:endParaRPr lang="zh-CN" altLang="en-US" b="1" dirty="0">
                <a:latin typeface="Times New Roman" panose="02020603050405020304" pitchFamily="18" charset="0"/>
                <a:ea typeface="方正书宋_GBK" panose="02000000000000000000" charset="-122"/>
                <a:cs typeface="Times New Roman" panose="02020603050405020304" pitchFamily="18" charset="0"/>
              </a:endParaRPr>
            </a:p>
          </p:txBody>
        </p:sp>
        <p:sp>
          <p:nvSpPr>
            <p:cNvPr id="3" name="Line 40"/>
            <p:cNvSpPr>
              <a:spLocks noChangeShapeType="1"/>
            </p:cNvSpPr>
            <p:nvPr/>
          </p:nvSpPr>
          <p:spPr bwMode="auto">
            <a:xfrm>
              <a:off x="6787" y="4042"/>
              <a:ext cx="2065" cy="5"/>
            </a:xfrm>
            <a:prstGeom prst="line">
              <a:avLst/>
            </a:prstGeom>
            <a:noFill/>
            <a:ln w="57150" cap="rnd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878" y="3773"/>
              <a:ext cx="8030" cy="1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buClrTx/>
                <a:buSzTx/>
                <a:buFontTx/>
              </a:pPr>
              <a:r>
                <a:rPr lang="en-US" altLang="zh-CN" b="1" dirty="0">
                  <a:solidFill>
                    <a:srgbClr val="FF666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On the operation of the listed companies: </a:t>
              </a:r>
              <a:r>
                <a:rPr lang="en-US" altLang="zh-CN" b="1" dirty="0">
                  <a:latin typeface="Times New Roman" panose="02020603050405020304" pitchFamily="18" charset="0"/>
                  <a:ea typeface="方正书宋_GBK" panose="02000000000000000000" charset="-122"/>
                  <a:cs typeface="Times New Roman" panose="02020603050405020304" pitchFamily="18" charset="0"/>
                </a:rPr>
                <a:t>listed companies have generally increased their investment in green transition, and green and low-carbon companies have demonstrated good growth potential.</a:t>
              </a:r>
              <a:endParaRPr lang="zh-CN" altLang="en-US" b="1" dirty="0">
                <a:latin typeface="Times New Roman" panose="02020603050405020304" pitchFamily="18" charset="0"/>
                <a:ea typeface="方正书宋_GBK" panose="02000000000000000000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0" name="Group 78"/>
          <p:cNvGrpSpPr>
            <a:grpSpLocks noChangeAspect="1"/>
          </p:cNvGrpSpPr>
          <p:nvPr/>
        </p:nvGrpSpPr>
        <p:grpSpPr bwMode="auto">
          <a:xfrm>
            <a:off x="877570" y="3201035"/>
            <a:ext cx="523875" cy="459105"/>
            <a:chOff x="3233" y="2705"/>
            <a:chExt cx="1284" cy="1124"/>
          </a:xfrm>
          <a:solidFill>
            <a:schemeClr val="bg1"/>
          </a:solidFill>
        </p:grpSpPr>
        <p:sp>
          <p:nvSpPr>
            <p:cNvPr id="41" name="Freeform 82"/>
            <p:cNvSpPr>
              <a:spLocks noEditPoints="1"/>
            </p:cNvSpPr>
            <p:nvPr/>
          </p:nvSpPr>
          <p:spPr bwMode="auto">
            <a:xfrm>
              <a:off x="3247" y="2796"/>
              <a:ext cx="964" cy="957"/>
            </a:xfrm>
            <a:custGeom>
              <a:avLst/>
              <a:gdLst>
                <a:gd name="T0" fmla="*/ 248 w 406"/>
                <a:gd name="T1" fmla="*/ 20 h 403"/>
                <a:gd name="T2" fmla="*/ 199 w 406"/>
                <a:gd name="T3" fmla="*/ 3 h 403"/>
                <a:gd name="T4" fmla="*/ 130 w 406"/>
                <a:gd name="T5" fmla="*/ 33 h 403"/>
                <a:gd name="T6" fmla="*/ 109 w 406"/>
                <a:gd name="T7" fmla="*/ 45 h 403"/>
                <a:gd name="T8" fmla="*/ 110 w 406"/>
                <a:gd name="T9" fmla="*/ 46 h 403"/>
                <a:gd name="T10" fmla="*/ 120 w 406"/>
                <a:gd name="T11" fmla="*/ 28 h 403"/>
                <a:gd name="T12" fmla="*/ 84 w 406"/>
                <a:gd name="T13" fmla="*/ 50 h 403"/>
                <a:gd name="T14" fmla="*/ 31 w 406"/>
                <a:gd name="T15" fmla="*/ 258 h 403"/>
                <a:gd name="T16" fmla="*/ 28 w 406"/>
                <a:gd name="T17" fmla="*/ 220 h 403"/>
                <a:gd name="T18" fmla="*/ 58 w 406"/>
                <a:gd name="T19" fmla="*/ 238 h 403"/>
                <a:gd name="T20" fmla="*/ 99 w 406"/>
                <a:gd name="T21" fmla="*/ 228 h 403"/>
                <a:gd name="T22" fmla="*/ 127 w 406"/>
                <a:gd name="T23" fmla="*/ 284 h 403"/>
                <a:gd name="T24" fmla="*/ 141 w 406"/>
                <a:gd name="T25" fmla="*/ 276 h 403"/>
                <a:gd name="T26" fmla="*/ 142 w 406"/>
                <a:gd name="T27" fmla="*/ 233 h 403"/>
                <a:gd name="T28" fmla="*/ 186 w 406"/>
                <a:gd name="T29" fmla="*/ 210 h 403"/>
                <a:gd name="T30" fmla="*/ 191 w 406"/>
                <a:gd name="T31" fmla="*/ 171 h 403"/>
                <a:gd name="T32" fmla="*/ 248 w 406"/>
                <a:gd name="T33" fmla="*/ 127 h 403"/>
                <a:gd name="T34" fmla="*/ 263 w 406"/>
                <a:gd name="T35" fmla="*/ 120 h 403"/>
                <a:gd name="T36" fmla="*/ 286 w 406"/>
                <a:gd name="T37" fmla="*/ 90 h 403"/>
                <a:gd name="T38" fmla="*/ 317 w 406"/>
                <a:gd name="T39" fmla="*/ 101 h 403"/>
                <a:gd name="T40" fmla="*/ 350 w 406"/>
                <a:gd name="T41" fmla="*/ 56 h 403"/>
                <a:gd name="T42" fmla="*/ 349 w 406"/>
                <a:gd name="T43" fmla="*/ 46 h 403"/>
                <a:gd name="T44" fmla="*/ 368 w 406"/>
                <a:gd name="T45" fmla="*/ 71 h 403"/>
                <a:gd name="T46" fmla="*/ 389 w 406"/>
                <a:gd name="T47" fmla="*/ 98 h 403"/>
                <a:gd name="T48" fmla="*/ 395 w 406"/>
                <a:gd name="T49" fmla="*/ 97 h 403"/>
                <a:gd name="T50" fmla="*/ 245 w 406"/>
                <a:gd name="T51" fmla="*/ 173 h 403"/>
                <a:gd name="T52" fmla="*/ 231 w 406"/>
                <a:gd name="T53" fmla="*/ 187 h 403"/>
                <a:gd name="T54" fmla="*/ 254 w 406"/>
                <a:gd name="T55" fmla="*/ 176 h 403"/>
                <a:gd name="T56" fmla="*/ 270 w 406"/>
                <a:gd name="T57" fmla="*/ 151 h 403"/>
                <a:gd name="T58" fmla="*/ 251 w 406"/>
                <a:gd name="T59" fmla="*/ 160 h 403"/>
                <a:gd name="T60" fmla="*/ 185 w 406"/>
                <a:gd name="T61" fmla="*/ 221 h 403"/>
                <a:gd name="T62" fmla="*/ 194 w 406"/>
                <a:gd name="T63" fmla="*/ 238 h 403"/>
                <a:gd name="T64" fmla="*/ 196 w 406"/>
                <a:gd name="T65" fmla="*/ 247 h 403"/>
                <a:gd name="T66" fmla="*/ 193 w 406"/>
                <a:gd name="T67" fmla="*/ 256 h 403"/>
                <a:gd name="T68" fmla="*/ 181 w 406"/>
                <a:gd name="T69" fmla="*/ 282 h 403"/>
                <a:gd name="T70" fmla="*/ 167 w 406"/>
                <a:gd name="T71" fmla="*/ 282 h 403"/>
                <a:gd name="T72" fmla="*/ 185 w 406"/>
                <a:gd name="T73" fmla="*/ 284 h 403"/>
                <a:gd name="T74" fmla="*/ 180 w 406"/>
                <a:gd name="T75" fmla="*/ 309 h 403"/>
                <a:gd name="T76" fmla="*/ 206 w 406"/>
                <a:gd name="T77" fmla="*/ 269 h 403"/>
                <a:gd name="T78" fmla="*/ 206 w 406"/>
                <a:gd name="T79" fmla="*/ 282 h 403"/>
                <a:gd name="T80" fmla="*/ 189 w 406"/>
                <a:gd name="T81" fmla="*/ 298 h 403"/>
                <a:gd name="T82" fmla="*/ 198 w 406"/>
                <a:gd name="T83" fmla="*/ 300 h 403"/>
                <a:gd name="T84" fmla="*/ 211 w 406"/>
                <a:gd name="T85" fmla="*/ 309 h 403"/>
                <a:gd name="T86" fmla="*/ 187 w 406"/>
                <a:gd name="T87" fmla="*/ 307 h 403"/>
                <a:gd name="T88" fmla="*/ 272 w 406"/>
                <a:gd name="T89" fmla="*/ 310 h 403"/>
                <a:gd name="T90" fmla="*/ 236 w 406"/>
                <a:gd name="T91" fmla="*/ 297 h 403"/>
                <a:gd name="T92" fmla="*/ 249 w 406"/>
                <a:gd name="T93" fmla="*/ 309 h 403"/>
                <a:gd name="T94" fmla="*/ 286 w 406"/>
                <a:gd name="T95" fmla="*/ 293 h 403"/>
                <a:gd name="T96" fmla="*/ 287 w 406"/>
                <a:gd name="T97" fmla="*/ 295 h 403"/>
                <a:gd name="T98" fmla="*/ 267 w 406"/>
                <a:gd name="T99" fmla="*/ 346 h 403"/>
                <a:gd name="T100" fmla="*/ 239 w 406"/>
                <a:gd name="T101" fmla="*/ 325 h 403"/>
                <a:gd name="T102" fmla="*/ 200 w 406"/>
                <a:gd name="T103" fmla="*/ 344 h 403"/>
                <a:gd name="T104" fmla="*/ 195 w 406"/>
                <a:gd name="T105" fmla="*/ 374 h 403"/>
                <a:gd name="T106" fmla="*/ 241 w 406"/>
                <a:gd name="T107" fmla="*/ 382 h 403"/>
                <a:gd name="T108" fmla="*/ 271 w 406"/>
                <a:gd name="T109" fmla="*/ 389 h 403"/>
                <a:gd name="T110" fmla="*/ 274 w 406"/>
                <a:gd name="T111" fmla="*/ 391 h 403"/>
                <a:gd name="T112" fmla="*/ 303 w 406"/>
                <a:gd name="T113" fmla="*/ 314 h 403"/>
                <a:gd name="T114" fmla="*/ 312 w 406"/>
                <a:gd name="T115" fmla="*/ 31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03">
                  <a:moveTo>
                    <a:pt x="338" y="53"/>
                  </a:moveTo>
                  <a:cubicBezTo>
                    <a:pt x="331" y="46"/>
                    <a:pt x="331" y="46"/>
                    <a:pt x="331" y="46"/>
                  </a:cubicBezTo>
                  <a:cubicBezTo>
                    <a:pt x="311" y="39"/>
                    <a:pt x="311" y="39"/>
                    <a:pt x="311" y="39"/>
                  </a:cubicBezTo>
                  <a:cubicBezTo>
                    <a:pt x="310" y="44"/>
                    <a:pt x="310" y="44"/>
                    <a:pt x="310" y="44"/>
                  </a:cubicBezTo>
                  <a:cubicBezTo>
                    <a:pt x="301" y="39"/>
                    <a:pt x="301" y="39"/>
                    <a:pt x="301" y="39"/>
                  </a:cubicBezTo>
                  <a:cubicBezTo>
                    <a:pt x="296" y="36"/>
                    <a:pt x="296" y="36"/>
                    <a:pt x="296" y="36"/>
                  </a:cubicBezTo>
                  <a:cubicBezTo>
                    <a:pt x="296" y="36"/>
                    <a:pt x="288" y="37"/>
                    <a:pt x="289" y="38"/>
                  </a:cubicBezTo>
                  <a:cubicBezTo>
                    <a:pt x="289" y="39"/>
                    <a:pt x="277" y="30"/>
                    <a:pt x="277" y="30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59" y="25"/>
                    <a:pt x="259" y="25"/>
                    <a:pt x="259" y="25"/>
                  </a:cubicBezTo>
                  <a:cubicBezTo>
                    <a:pt x="255" y="26"/>
                    <a:pt x="255" y="26"/>
                    <a:pt x="255" y="26"/>
                  </a:cubicBezTo>
                  <a:cubicBezTo>
                    <a:pt x="248" y="20"/>
                    <a:pt x="248" y="20"/>
                    <a:pt x="248" y="20"/>
                  </a:cubicBezTo>
                  <a:cubicBezTo>
                    <a:pt x="241" y="26"/>
                    <a:pt x="241" y="26"/>
                    <a:pt x="241" y="26"/>
                  </a:cubicBezTo>
                  <a:cubicBezTo>
                    <a:pt x="241" y="29"/>
                    <a:pt x="241" y="29"/>
                    <a:pt x="241" y="29"/>
                  </a:cubicBezTo>
                  <a:cubicBezTo>
                    <a:pt x="231" y="26"/>
                    <a:pt x="231" y="26"/>
                    <a:pt x="231" y="26"/>
                  </a:cubicBezTo>
                  <a:cubicBezTo>
                    <a:pt x="227" y="28"/>
                    <a:pt x="227" y="28"/>
                    <a:pt x="227" y="28"/>
                  </a:cubicBezTo>
                  <a:cubicBezTo>
                    <a:pt x="221" y="20"/>
                    <a:pt x="221" y="20"/>
                    <a:pt x="221" y="20"/>
                  </a:cubicBezTo>
                  <a:cubicBezTo>
                    <a:pt x="208" y="20"/>
                    <a:pt x="208" y="20"/>
                    <a:pt x="208" y="20"/>
                  </a:cubicBezTo>
                  <a:cubicBezTo>
                    <a:pt x="196" y="17"/>
                    <a:pt x="196" y="17"/>
                    <a:pt x="196" y="17"/>
                  </a:cubicBezTo>
                  <a:cubicBezTo>
                    <a:pt x="191" y="14"/>
                    <a:pt x="191" y="14"/>
                    <a:pt x="191" y="14"/>
                  </a:cubicBezTo>
                  <a:cubicBezTo>
                    <a:pt x="183" y="17"/>
                    <a:pt x="183" y="17"/>
                    <a:pt x="183" y="17"/>
                  </a:cubicBezTo>
                  <a:cubicBezTo>
                    <a:pt x="181" y="15"/>
                    <a:pt x="181" y="15"/>
                    <a:pt x="181" y="15"/>
                  </a:cubicBezTo>
                  <a:cubicBezTo>
                    <a:pt x="196" y="9"/>
                    <a:pt x="196" y="9"/>
                    <a:pt x="196" y="9"/>
                  </a:cubicBezTo>
                  <a:cubicBezTo>
                    <a:pt x="199" y="3"/>
                    <a:pt x="199" y="3"/>
                    <a:pt x="199" y="3"/>
                  </a:cubicBezTo>
                  <a:cubicBezTo>
                    <a:pt x="190" y="4"/>
                    <a:pt x="190" y="4"/>
                    <a:pt x="190" y="4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85" y="2"/>
                    <a:pt x="185" y="2"/>
                    <a:pt x="185" y="2"/>
                  </a:cubicBezTo>
                  <a:cubicBezTo>
                    <a:pt x="182" y="7"/>
                    <a:pt x="182" y="7"/>
                    <a:pt x="182" y="7"/>
                  </a:cubicBezTo>
                  <a:cubicBezTo>
                    <a:pt x="179" y="10"/>
                    <a:pt x="179" y="10"/>
                    <a:pt x="179" y="10"/>
                  </a:cubicBezTo>
                  <a:cubicBezTo>
                    <a:pt x="176" y="6"/>
                    <a:pt x="176" y="6"/>
                    <a:pt x="176" y="6"/>
                  </a:cubicBezTo>
                  <a:cubicBezTo>
                    <a:pt x="168" y="7"/>
                    <a:pt x="168" y="7"/>
                    <a:pt x="168" y="7"/>
                  </a:cubicBezTo>
                  <a:cubicBezTo>
                    <a:pt x="168" y="7"/>
                    <a:pt x="164" y="12"/>
                    <a:pt x="164" y="12"/>
                  </a:cubicBezTo>
                  <a:cubicBezTo>
                    <a:pt x="163" y="13"/>
                    <a:pt x="155" y="15"/>
                    <a:pt x="154" y="15"/>
                  </a:cubicBezTo>
                  <a:cubicBezTo>
                    <a:pt x="154" y="16"/>
                    <a:pt x="148" y="22"/>
                    <a:pt x="146" y="23"/>
                  </a:cubicBezTo>
                  <a:cubicBezTo>
                    <a:pt x="144" y="24"/>
                    <a:pt x="136" y="26"/>
                    <a:pt x="135" y="27"/>
                  </a:cubicBezTo>
                  <a:cubicBezTo>
                    <a:pt x="134" y="28"/>
                    <a:pt x="131" y="32"/>
                    <a:pt x="130" y="33"/>
                  </a:cubicBezTo>
                  <a:cubicBezTo>
                    <a:pt x="130" y="34"/>
                    <a:pt x="128" y="38"/>
                    <a:pt x="128" y="39"/>
                  </a:cubicBezTo>
                  <a:cubicBezTo>
                    <a:pt x="127" y="40"/>
                    <a:pt x="122" y="44"/>
                    <a:pt x="123" y="41"/>
                  </a:cubicBezTo>
                  <a:cubicBezTo>
                    <a:pt x="124" y="39"/>
                    <a:pt x="127" y="35"/>
                    <a:pt x="127" y="34"/>
                  </a:cubicBezTo>
                  <a:cubicBezTo>
                    <a:pt x="128" y="33"/>
                    <a:pt x="129" y="31"/>
                    <a:pt x="129" y="30"/>
                  </a:cubicBezTo>
                  <a:cubicBezTo>
                    <a:pt x="129" y="28"/>
                    <a:pt x="129" y="26"/>
                    <a:pt x="129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3" y="26"/>
                    <a:pt x="125" y="26"/>
                    <a:pt x="122" y="29"/>
                  </a:cubicBezTo>
                  <a:cubicBezTo>
                    <a:pt x="120" y="32"/>
                    <a:pt x="116" y="35"/>
                    <a:pt x="116" y="36"/>
                  </a:cubicBezTo>
                  <a:cubicBezTo>
                    <a:pt x="115" y="36"/>
                    <a:pt x="114" y="38"/>
                    <a:pt x="112" y="40"/>
                  </a:cubicBezTo>
                  <a:cubicBezTo>
                    <a:pt x="109" y="41"/>
                    <a:pt x="107" y="43"/>
                    <a:pt x="107" y="43"/>
                  </a:cubicBezTo>
                  <a:cubicBezTo>
                    <a:pt x="109" y="45"/>
                    <a:pt x="109" y="45"/>
                    <a:pt x="109" y="45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113" y="46"/>
                    <a:pt x="112" y="47"/>
                    <a:pt x="112" y="48"/>
                  </a:cubicBezTo>
                  <a:cubicBezTo>
                    <a:pt x="113" y="50"/>
                    <a:pt x="115" y="51"/>
                    <a:pt x="115" y="51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2" y="53"/>
                    <a:pt x="108" y="55"/>
                    <a:pt x="107" y="56"/>
                  </a:cubicBezTo>
                  <a:cubicBezTo>
                    <a:pt x="107" y="57"/>
                    <a:pt x="106" y="60"/>
                    <a:pt x="106" y="60"/>
                  </a:cubicBezTo>
                  <a:cubicBezTo>
                    <a:pt x="103" y="57"/>
                    <a:pt x="103" y="57"/>
                    <a:pt x="103" y="57"/>
                  </a:cubicBezTo>
                  <a:cubicBezTo>
                    <a:pt x="103" y="57"/>
                    <a:pt x="103" y="55"/>
                    <a:pt x="105" y="54"/>
                  </a:cubicBezTo>
                  <a:cubicBezTo>
                    <a:pt x="106" y="52"/>
                    <a:pt x="104" y="53"/>
                    <a:pt x="106" y="51"/>
                  </a:cubicBezTo>
                  <a:cubicBezTo>
                    <a:pt x="109" y="48"/>
                    <a:pt x="109" y="48"/>
                    <a:pt x="109" y="48"/>
                  </a:cubicBezTo>
                  <a:cubicBezTo>
                    <a:pt x="109" y="48"/>
                    <a:pt x="111" y="46"/>
                    <a:pt x="110" y="46"/>
                  </a:cubicBezTo>
                  <a:cubicBezTo>
                    <a:pt x="109" y="46"/>
                    <a:pt x="105" y="46"/>
                    <a:pt x="105" y="46"/>
                  </a:cubicBezTo>
                  <a:cubicBezTo>
                    <a:pt x="105" y="46"/>
                    <a:pt x="104" y="49"/>
                    <a:pt x="103" y="50"/>
                  </a:cubicBezTo>
                  <a:cubicBezTo>
                    <a:pt x="102" y="51"/>
                    <a:pt x="99" y="55"/>
                    <a:pt x="99" y="55"/>
                  </a:cubicBezTo>
                  <a:cubicBezTo>
                    <a:pt x="93" y="57"/>
                    <a:pt x="93" y="57"/>
                    <a:pt x="93" y="57"/>
                  </a:cubicBezTo>
                  <a:cubicBezTo>
                    <a:pt x="93" y="55"/>
                    <a:pt x="95" y="55"/>
                    <a:pt x="95" y="53"/>
                  </a:cubicBezTo>
                  <a:cubicBezTo>
                    <a:pt x="96" y="52"/>
                    <a:pt x="99" y="50"/>
                    <a:pt x="100" y="49"/>
                  </a:cubicBezTo>
                  <a:cubicBezTo>
                    <a:pt x="101" y="47"/>
                    <a:pt x="100" y="49"/>
                    <a:pt x="101" y="47"/>
                  </a:cubicBezTo>
                  <a:cubicBezTo>
                    <a:pt x="101" y="46"/>
                    <a:pt x="102" y="43"/>
                    <a:pt x="104" y="42"/>
                  </a:cubicBezTo>
                  <a:cubicBezTo>
                    <a:pt x="105" y="42"/>
                    <a:pt x="108" y="39"/>
                    <a:pt x="108" y="39"/>
                  </a:cubicBezTo>
                  <a:cubicBezTo>
                    <a:pt x="111" y="36"/>
                    <a:pt x="111" y="36"/>
                    <a:pt x="111" y="36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20" y="28"/>
                    <a:pt x="120" y="28"/>
                    <a:pt x="120" y="28"/>
                  </a:cubicBezTo>
                  <a:cubicBezTo>
                    <a:pt x="122" y="26"/>
                    <a:pt x="122" y="26"/>
                    <a:pt x="122" y="26"/>
                  </a:cubicBezTo>
                  <a:cubicBezTo>
                    <a:pt x="122" y="26"/>
                    <a:pt x="118" y="27"/>
                    <a:pt x="117" y="28"/>
                  </a:cubicBezTo>
                  <a:cubicBezTo>
                    <a:pt x="116" y="28"/>
                    <a:pt x="110" y="33"/>
                    <a:pt x="110" y="33"/>
                  </a:cubicBezTo>
                  <a:cubicBezTo>
                    <a:pt x="110" y="33"/>
                    <a:pt x="106" y="35"/>
                    <a:pt x="106" y="36"/>
                  </a:cubicBezTo>
                  <a:cubicBezTo>
                    <a:pt x="105" y="36"/>
                    <a:pt x="102" y="40"/>
                    <a:pt x="102" y="40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5"/>
                    <a:pt x="99" y="45"/>
                    <a:pt x="99" y="45"/>
                  </a:cubicBezTo>
                  <a:cubicBezTo>
                    <a:pt x="97" y="42"/>
                    <a:pt x="97" y="42"/>
                    <a:pt x="97" y="42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61"/>
                    <a:pt x="31" y="103"/>
                    <a:pt x="20" y="157"/>
                  </a:cubicBezTo>
                  <a:cubicBezTo>
                    <a:pt x="20" y="177"/>
                    <a:pt x="20" y="177"/>
                    <a:pt x="20" y="177"/>
                  </a:cubicBezTo>
                  <a:cubicBezTo>
                    <a:pt x="17" y="177"/>
                    <a:pt x="17" y="177"/>
                    <a:pt x="17" y="177"/>
                  </a:cubicBezTo>
                  <a:cubicBezTo>
                    <a:pt x="19" y="170"/>
                    <a:pt x="0" y="270"/>
                    <a:pt x="78" y="344"/>
                  </a:cubicBezTo>
                  <a:cubicBezTo>
                    <a:pt x="65" y="326"/>
                    <a:pt x="65" y="326"/>
                    <a:pt x="65" y="326"/>
                  </a:cubicBezTo>
                  <a:cubicBezTo>
                    <a:pt x="49" y="302"/>
                    <a:pt x="49" y="302"/>
                    <a:pt x="49" y="302"/>
                  </a:cubicBezTo>
                  <a:cubicBezTo>
                    <a:pt x="35" y="265"/>
                    <a:pt x="35" y="265"/>
                    <a:pt x="35" y="265"/>
                  </a:cubicBezTo>
                  <a:cubicBezTo>
                    <a:pt x="31" y="268"/>
                    <a:pt x="31" y="268"/>
                    <a:pt x="31" y="268"/>
                  </a:cubicBezTo>
                  <a:cubicBezTo>
                    <a:pt x="22" y="237"/>
                    <a:pt x="22" y="237"/>
                    <a:pt x="22" y="237"/>
                  </a:cubicBezTo>
                  <a:cubicBezTo>
                    <a:pt x="31" y="258"/>
                    <a:pt x="31" y="258"/>
                    <a:pt x="31" y="258"/>
                  </a:cubicBezTo>
                  <a:cubicBezTo>
                    <a:pt x="32" y="252"/>
                    <a:pt x="32" y="252"/>
                    <a:pt x="32" y="252"/>
                  </a:cubicBezTo>
                  <a:cubicBezTo>
                    <a:pt x="35" y="249"/>
                    <a:pt x="35" y="249"/>
                    <a:pt x="35" y="249"/>
                  </a:cubicBezTo>
                  <a:cubicBezTo>
                    <a:pt x="36" y="242"/>
                    <a:pt x="36" y="242"/>
                    <a:pt x="36" y="242"/>
                  </a:cubicBezTo>
                  <a:cubicBezTo>
                    <a:pt x="38" y="236"/>
                    <a:pt x="38" y="236"/>
                    <a:pt x="38" y="236"/>
                  </a:cubicBezTo>
                  <a:cubicBezTo>
                    <a:pt x="38" y="231"/>
                    <a:pt x="38" y="231"/>
                    <a:pt x="38" y="231"/>
                  </a:cubicBezTo>
                  <a:cubicBezTo>
                    <a:pt x="28" y="232"/>
                    <a:pt x="28" y="232"/>
                    <a:pt x="28" y="232"/>
                  </a:cubicBezTo>
                  <a:cubicBezTo>
                    <a:pt x="28" y="228"/>
                    <a:pt x="28" y="228"/>
                    <a:pt x="28" y="228"/>
                  </a:cubicBezTo>
                  <a:cubicBezTo>
                    <a:pt x="23" y="221"/>
                    <a:pt x="23" y="221"/>
                    <a:pt x="23" y="221"/>
                  </a:cubicBezTo>
                  <a:cubicBezTo>
                    <a:pt x="20" y="214"/>
                    <a:pt x="20" y="214"/>
                    <a:pt x="20" y="214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5" y="218"/>
                    <a:pt x="25" y="218"/>
                    <a:pt x="25" y="218"/>
                  </a:cubicBezTo>
                  <a:cubicBezTo>
                    <a:pt x="28" y="220"/>
                    <a:pt x="28" y="220"/>
                    <a:pt x="28" y="220"/>
                  </a:cubicBezTo>
                  <a:cubicBezTo>
                    <a:pt x="31" y="219"/>
                    <a:pt x="31" y="219"/>
                    <a:pt x="31" y="219"/>
                  </a:cubicBezTo>
                  <a:cubicBezTo>
                    <a:pt x="32" y="222"/>
                    <a:pt x="32" y="222"/>
                    <a:pt x="32" y="222"/>
                  </a:cubicBezTo>
                  <a:cubicBezTo>
                    <a:pt x="35" y="225"/>
                    <a:pt x="35" y="225"/>
                    <a:pt x="35" y="225"/>
                  </a:cubicBezTo>
                  <a:cubicBezTo>
                    <a:pt x="37" y="228"/>
                    <a:pt x="37" y="228"/>
                    <a:pt x="37" y="228"/>
                  </a:cubicBezTo>
                  <a:cubicBezTo>
                    <a:pt x="44" y="223"/>
                    <a:pt x="44" y="223"/>
                    <a:pt x="44" y="223"/>
                  </a:cubicBezTo>
                  <a:cubicBezTo>
                    <a:pt x="50" y="227"/>
                    <a:pt x="50" y="227"/>
                    <a:pt x="50" y="227"/>
                  </a:cubicBezTo>
                  <a:cubicBezTo>
                    <a:pt x="52" y="227"/>
                    <a:pt x="52" y="227"/>
                    <a:pt x="52" y="227"/>
                  </a:cubicBezTo>
                  <a:cubicBezTo>
                    <a:pt x="53" y="232"/>
                    <a:pt x="53" y="232"/>
                    <a:pt x="53" y="232"/>
                  </a:cubicBezTo>
                  <a:cubicBezTo>
                    <a:pt x="53" y="235"/>
                    <a:pt x="53" y="235"/>
                    <a:pt x="53" y="235"/>
                  </a:cubicBezTo>
                  <a:cubicBezTo>
                    <a:pt x="55" y="237"/>
                    <a:pt x="55" y="237"/>
                    <a:pt x="55" y="237"/>
                  </a:cubicBezTo>
                  <a:cubicBezTo>
                    <a:pt x="55" y="237"/>
                    <a:pt x="58" y="232"/>
                    <a:pt x="58" y="232"/>
                  </a:cubicBezTo>
                  <a:cubicBezTo>
                    <a:pt x="58" y="233"/>
                    <a:pt x="58" y="237"/>
                    <a:pt x="58" y="238"/>
                  </a:cubicBezTo>
                  <a:cubicBezTo>
                    <a:pt x="58" y="239"/>
                    <a:pt x="60" y="246"/>
                    <a:pt x="60" y="246"/>
                  </a:cubicBezTo>
                  <a:cubicBezTo>
                    <a:pt x="73" y="267"/>
                    <a:pt x="73" y="267"/>
                    <a:pt x="73" y="267"/>
                  </a:cubicBezTo>
                  <a:cubicBezTo>
                    <a:pt x="72" y="271"/>
                    <a:pt x="72" y="271"/>
                    <a:pt x="72" y="271"/>
                  </a:cubicBezTo>
                  <a:cubicBezTo>
                    <a:pt x="80" y="269"/>
                    <a:pt x="80" y="269"/>
                    <a:pt x="80" y="269"/>
                  </a:cubicBezTo>
                  <a:cubicBezTo>
                    <a:pt x="78" y="267"/>
                    <a:pt x="78" y="267"/>
                    <a:pt x="78" y="267"/>
                  </a:cubicBezTo>
                  <a:cubicBezTo>
                    <a:pt x="80" y="260"/>
                    <a:pt x="80" y="260"/>
                    <a:pt x="80" y="260"/>
                  </a:cubicBezTo>
                  <a:cubicBezTo>
                    <a:pt x="77" y="252"/>
                    <a:pt x="77" y="252"/>
                    <a:pt x="77" y="252"/>
                  </a:cubicBezTo>
                  <a:cubicBezTo>
                    <a:pt x="84" y="243"/>
                    <a:pt x="84" y="243"/>
                    <a:pt x="84" y="243"/>
                  </a:cubicBezTo>
                  <a:cubicBezTo>
                    <a:pt x="91" y="235"/>
                    <a:pt x="91" y="235"/>
                    <a:pt x="91" y="235"/>
                  </a:cubicBezTo>
                  <a:cubicBezTo>
                    <a:pt x="92" y="231"/>
                    <a:pt x="92" y="231"/>
                    <a:pt x="92" y="231"/>
                  </a:cubicBezTo>
                  <a:cubicBezTo>
                    <a:pt x="95" y="231"/>
                    <a:pt x="95" y="231"/>
                    <a:pt x="95" y="231"/>
                  </a:cubicBezTo>
                  <a:cubicBezTo>
                    <a:pt x="99" y="228"/>
                    <a:pt x="99" y="228"/>
                    <a:pt x="99" y="228"/>
                  </a:cubicBezTo>
                  <a:cubicBezTo>
                    <a:pt x="104" y="231"/>
                    <a:pt x="104" y="231"/>
                    <a:pt x="104" y="231"/>
                  </a:cubicBezTo>
                  <a:cubicBezTo>
                    <a:pt x="104" y="231"/>
                    <a:pt x="108" y="241"/>
                    <a:pt x="110" y="242"/>
                  </a:cubicBezTo>
                  <a:cubicBezTo>
                    <a:pt x="112" y="244"/>
                    <a:pt x="111" y="247"/>
                    <a:pt x="112" y="248"/>
                  </a:cubicBezTo>
                  <a:cubicBezTo>
                    <a:pt x="113" y="248"/>
                    <a:pt x="118" y="244"/>
                    <a:pt x="119" y="244"/>
                  </a:cubicBezTo>
                  <a:cubicBezTo>
                    <a:pt x="120" y="245"/>
                    <a:pt x="122" y="252"/>
                    <a:pt x="122" y="252"/>
                  </a:cubicBezTo>
                  <a:cubicBezTo>
                    <a:pt x="124" y="267"/>
                    <a:pt x="124" y="267"/>
                    <a:pt x="124" y="267"/>
                  </a:cubicBezTo>
                  <a:cubicBezTo>
                    <a:pt x="132" y="278"/>
                    <a:pt x="132" y="278"/>
                    <a:pt x="132" y="278"/>
                  </a:cubicBezTo>
                  <a:cubicBezTo>
                    <a:pt x="131" y="280"/>
                    <a:pt x="131" y="280"/>
                    <a:pt x="131" y="280"/>
                  </a:cubicBezTo>
                  <a:cubicBezTo>
                    <a:pt x="126" y="276"/>
                    <a:pt x="126" y="276"/>
                    <a:pt x="126" y="276"/>
                  </a:cubicBezTo>
                  <a:cubicBezTo>
                    <a:pt x="123" y="273"/>
                    <a:pt x="123" y="273"/>
                    <a:pt x="123" y="273"/>
                  </a:cubicBezTo>
                  <a:cubicBezTo>
                    <a:pt x="121" y="276"/>
                    <a:pt x="121" y="276"/>
                    <a:pt x="121" y="276"/>
                  </a:cubicBezTo>
                  <a:cubicBezTo>
                    <a:pt x="127" y="284"/>
                    <a:pt x="127" y="284"/>
                    <a:pt x="127" y="284"/>
                  </a:cubicBezTo>
                  <a:cubicBezTo>
                    <a:pt x="136" y="291"/>
                    <a:pt x="136" y="291"/>
                    <a:pt x="136" y="291"/>
                  </a:cubicBezTo>
                  <a:cubicBezTo>
                    <a:pt x="142" y="299"/>
                    <a:pt x="142" y="299"/>
                    <a:pt x="142" y="299"/>
                  </a:cubicBezTo>
                  <a:cubicBezTo>
                    <a:pt x="153" y="304"/>
                    <a:pt x="153" y="304"/>
                    <a:pt x="153" y="304"/>
                  </a:cubicBezTo>
                  <a:cubicBezTo>
                    <a:pt x="152" y="296"/>
                    <a:pt x="152" y="296"/>
                    <a:pt x="152" y="296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3" y="282"/>
                    <a:pt x="133" y="282"/>
                    <a:pt x="133" y="282"/>
                  </a:cubicBezTo>
                  <a:cubicBezTo>
                    <a:pt x="135" y="281"/>
                    <a:pt x="135" y="281"/>
                    <a:pt x="135" y="281"/>
                  </a:cubicBezTo>
                  <a:cubicBezTo>
                    <a:pt x="138" y="282"/>
                    <a:pt x="138" y="282"/>
                    <a:pt x="138" y="282"/>
                  </a:cubicBezTo>
                  <a:cubicBezTo>
                    <a:pt x="143" y="287"/>
                    <a:pt x="143" y="287"/>
                    <a:pt x="143" y="287"/>
                  </a:cubicBezTo>
                  <a:cubicBezTo>
                    <a:pt x="147" y="288"/>
                    <a:pt x="147" y="288"/>
                    <a:pt x="147" y="288"/>
                  </a:cubicBezTo>
                  <a:cubicBezTo>
                    <a:pt x="143" y="282"/>
                    <a:pt x="143" y="282"/>
                    <a:pt x="143" y="282"/>
                  </a:cubicBezTo>
                  <a:cubicBezTo>
                    <a:pt x="141" y="276"/>
                    <a:pt x="141" y="276"/>
                    <a:pt x="141" y="276"/>
                  </a:cubicBezTo>
                  <a:cubicBezTo>
                    <a:pt x="135" y="271"/>
                    <a:pt x="135" y="271"/>
                    <a:pt x="135" y="271"/>
                  </a:cubicBezTo>
                  <a:cubicBezTo>
                    <a:pt x="130" y="268"/>
                    <a:pt x="130" y="268"/>
                    <a:pt x="130" y="268"/>
                  </a:cubicBezTo>
                  <a:cubicBezTo>
                    <a:pt x="130" y="268"/>
                    <a:pt x="127" y="265"/>
                    <a:pt x="127" y="264"/>
                  </a:cubicBezTo>
                  <a:cubicBezTo>
                    <a:pt x="127" y="262"/>
                    <a:pt x="129" y="256"/>
                    <a:pt x="129" y="256"/>
                  </a:cubicBezTo>
                  <a:cubicBezTo>
                    <a:pt x="130" y="252"/>
                    <a:pt x="130" y="252"/>
                    <a:pt x="130" y="252"/>
                  </a:cubicBezTo>
                  <a:cubicBezTo>
                    <a:pt x="135" y="258"/>
                    <a:pt x="135" y="258"/>
                    <a:pt x="135" y="258"/>
                  </a:cubicBezTo>
                  <a:cubicBezTo>
                    <a:pt x="141" y="262"/>
                    <a:pt x="141" y="262"/>
                    <a:pt x="141" y="262"/>
                  </a:cubicBezTo>
                  <a:cubicBezTo>
                    <a:pt x="148" y="255"/>
                    <a:pt x="148" y="255"/>
                    <a:pt x="148" y="255"/>
                  </a:cubicBezTo>
                  <a:cubicBezTo>
                    <a:pt x="150" y="250"/>
                    <a:pt x="150" y="250"/>
                    <a:pt x="150" y="250"/>
                  </a:cubicBezTo>
                  <a:cubicBezTo>
                    <a:pt x="152" y="244"/>
                    <a:pt x="152" y="244"/>
                    <a:pt x="152" y="244"/>
                  </a:cubicBezTo>
                  <a:cubicBezTo>
                    <a:pt x="152" y="244"/>
                    <a:pt x="149" y="241"/>
                    <a:pt x="148" y="240"/>
                  </a:cubicBezTo>
                  <a:cubicBezTo>
                    <a:pt x="147" y="239"/>
                    <a:pt x="142" y="233"/>
                    <a:pt x="142" y="233"/>
                  </a:cubicBezTo>
                  <a:cubicBezTo>
                    <a:pt x="148" y="230"/>
                    <a:pt x="148" y="230"/>
                    <a:pt x="148" y="230"/>
                  </a:cubicBezTo>
                  <a:cubicBezTo>
                    <a:pt x="152" y="229"/>
                    <a:pt x="152" y="229"/>
                    <a:pt x="152" y="229"/>
                  </a:cubicBezTo>
                  <a:cubicBezTo>
                    <a:pt x="154" y="231"/>
                    <a:pt x="154" y="231"/>
                    <a:pt x="154" y="231"/>
                  </a:cubicBezTo>
                  <a:cubicBezTo>
                    <a:pt x="155" y="235"/>
                    <a:pt x="155" y="235"/>
                    <a:pt x="155" y="235"/>
                  </a:cubicBezTo>
                  <a:cubicBezTo>
                    <a:pt x="161" y="230"/>
                    <a:pt x="161" y="230"/>
                    <a:pt x="161" y="230"/>
                  </a:cubicBezTo>
                  <a:cubicBezTo>
                    <a:pt x="164" y="226"/>
                    <a:pt x="164" y="226"/>
                    <a:pt x="164" y="226"/>
                  </a:cubicBezTo>
                  <a:cubicBezTo>
                    <a:pt x="167" y="224"/>
                    <a:pt x="167" y="224"/>
                    <a:pt x="167" y="224"/>
                  </a:cubicBezTo>
                  <a:cubicBezTo>
                    <a:pt x="170" y="224"/>
                    <a:pt x="170" y="224"/>
                    <a:pt x="170" y="224"/>
                  </a:cubicBezTo>
                  <a:cubicBezTo>
                    <a:pt x="178" y="219"/>
                    <a:pt x="178" y="219"/>
                    <a:pt x="178" y="219"/>
                  </a:cubicBezTo>
                  <a:cubicBezTo>
                    <a:pt x="178" y="216"/>
                    <a:pt x="178" y="216"/>
                    <a:pt x="178" y="216"/>
                  </a:cubicBezTo>
                  <a:cubicBezTo>
                    <a:pt x="182" y="213"/>
                    <a:pt x="182" y="213"/>
                    <a:pt x="182" y="213"/>
                  </a:cubicBezTo>
                  <a:cubicBezTo>
                    <a:pt x="186" y="210"/>
                    <a:pt x="186" y="210"/>
                    <a:pt x="186" y="210"/>
                  </a:cubicBezTo>
                  <a:cubicBezTo>
                    <a:pt x="186" y="210"/>
                    <a:pt x="188" y="208"/>
                    <a:pt x="188" y="205"/>
                  </a:cubicBezTo>
                  <a:cubicBezTo>
                    <a:pt x="188" y="202"/>
                    <a:pt x="187" y="199"/>
                    <a:pt x="187" y="199"/>
                  </a:cubicBezTo>
                  <a:cubicBezTo>
                    <a:pt x="187" y="199"/>
                    <a:pt x="188" y="195"/>
                    <a:pt x="189" y="194"/>
                  </a:cubicBezTo>
                  <a:cubicBezTo>
                    <a:pt x="190" y="193"/>
                    <a:pt x="190" y="190"/>
                    <a:pt x="190" y="190"/>
                  </a:cubicBezTo>
                  <a:cubicBezTo>
                    <a:pt x="190" y="189"/>
                    <a:pt x="186" y="185"/>
                    <a:pt x="186" y="185"/>
                  </a:cubicBezTo>
                  <a:cubicBezTo>
                    <a:pt x="186" y="181"/>
                    <a:pt x="186" y="181"/>
                    <a:pt x="186" y="181"/>
                  </a:cubicBezTo>
                  <a:cubicBezTo>
                    <a:pt x="186" y="181"/>
                    <a:pt x="188" y="181"/>
                    <a:pt x="186" y="179"/>
                  </a:cubicBezTo>
                  <a:cubicBezTo>
                    <a:pt x="185" y="177"/>
                    <a:pt x="179" y="174"/>
                    <a:pt x="179" y="174"/>
                  </a:cubicBezTo>
                  <a:cubicBezTo>
                    <a:pt x="181" y="169"/>
                    <a:pt x="181" y="169"/>
                    <a:pt x="181" y="169"/>
                  </a:cubicBezTo>
                  <a:cubicBezTo>
                    <a:pt x="182" y="168"/>
                    <a:pt x="182" y="168"/>
                    <a:pt x="182" y="168"/>
                  </a:cubicBezTo>
                  <a:cubicBezTo>
                    <a:pt x="187" y="168"/>
                    <a:pt x="187" y="168"/>
                    <a:pt x="187" y="168"/>
                  </a:cubicBezTo>
                  <a:cubicBezTo>
                    <a:pt x="187" y="168"/>
                    <a:pt x="191" y="170"/>
                    <a:pt x="191" y="171"/>
                  </a:cubicBezTo>
                  <a:cubicBezTo>
                    <a:pt x="191" y="171"/>
                    <a:pt x="194" y="176"/>
                    <a:pt x="195" y="175"/>
                  </a:cubicBezTo>
                  <a:cubicBezTo>
                    <a:pt x="195" y="174"/>
                    <a:pt x="200" y="168"/>
                    <a:pt x="200" y="168"/>
                  </a:cubicBezTo>
                  <a:cubicBezTo>
                    <a:pt x="204" y="173"/>
                    <a:pt x="204" y="173"/>
                    <a:pt x="204" y="173"/>
                  </a:cubicBezTo>
                  <a:cubicBezTo>
                    <a:pt x="204" y="173"/>
                    <a:pt x="205" y="173"/>
                    <a:pt x="205" y="177"/>
                  </a:cubicBezTo>
                  <a:cubicBezTo>
                    <a:pt x="204" y="182"/>
                    <a:pt x="204" y="184"/>
                    <a:pt x="204" y="184"/>
                  </a:cubicBezTo>
                  <a:cubicBezTo>
                    <a:pt x="204" y="184"/>
                    <a:pt x="216" y="182"/>
                    <a:pt x="217" y="180"/>
                  </a:cubicBezTo>
                  <a:cubicBezTo>
                    <a:pt x="217" y="178"/>
                    <a:pt x="219" y="165"/>
                    <a:pt x="219" y="165"/>
                  </a:cubicBezTo>
                  <a:cubicBezTo>
                    <a:pt x="216" y="161"/>
                    <a:pt x="216" y="161"/>
                    <a:pt x="216" y="161"/>
                  </a:cubicBezTo>
                  <a:cubicBezTo>
                    <a:pt x="227" y="149"/>
                    <a:pt x="227" y="149"/>
                    <a:pt x="227" y="149"/>
                  </a:cubicBezTo>
                  <a:cubicBezTo>
                    <a:pt x="234" y="146"/>
                    <a:pt x="234" y="146"/>
                    <a:pt x="234" y="146"/>
                  </a:cubicBezTo>
                  <a:cubicBezTo>
                    <a:pt x="234" y="146"/>
                    <a:pt x="235" y="152"/>
                    <a:pt x="239" y="147"/>
                  </a:cubicBezTo>
                  <a:cubicBezTo>
                    <a:pt x="243" y="142"/>
                    <a:pt x="246" y="131"/>
                    <a:pt x="248" y="127"/>
                  </a:cubicBezTo>
                  <a:cubicBezTo>
                    <a:pt x="250" y="124"/>
                    <a:pt x="257" y="115"/>
                    <a:pt x="257" y="114"/>
                  </a:cubicBezTo>
                  <a:cubicBezTo>
                    <a:pt x="257" y="114"/>
                    <a:pt x="257" y="113"/>
                    <a:pt x="258" y="111"/>
                  </a:cubicBezTo>
                  <a:cubicBezTo>
                    <a:pt x="258" y="113"/>
                    <a:pt x="259" y="116"/>
                    <a:pt x="259" y="117"/>
                  </a:cubicBezTo>
                  <a:cubicBezTo>
                    <a:pt x="259" y="118"/>
                    <a:pt x="258" y="126"/>
                    <a:pt x="258" y="126"/>
                  </a:cubicBezTo>
                  <a:cubicBezTo>
                    <a:pt x="258" y="126"/>
                    <a:pt x="258" y="132"/>
                    <a:pt x="258" y="132"/>
                  </a:cubicBezTo>
                  <a:cubicBezTo>
                    <a:pt x="258" y="133"/>
                    <a:pt x="256" y="138"/>
                    <a:pt x="256" y="138"/>
                  </a:cubicBezTo>
                  <a:cubicBezTo>
                    <a:pt x="256" y="138"/>
                    <a:pt x="261" y="140"/>
                    <a:pt x="261" y="140"/>
                  </a:cubicBezTo>
                  <a:cubicBezTo>
                    <a:pt x="262" y="140"/>
                    <a:pt x="269" y="142"/>
                    <a:pt x="267" y="139"/>
                  </a:cubicBezTo>
                  <a:cubicBezTo>
                    <a:pt x="265" y="135"/>
                    <a:pt x="264" y="133"/>
                    <a:pt x="264" y="133"/>
                  </a:cubicBezTo>
                  <a:cubicBezTo>
                    <a:pt x="264" y="133"/>
                    <a:pt x="259" y="131"/>
                    <a:pt x="261" y="129"/>
                  </a:cubicBezTo>
                  <a:cubicBezTo>
                    <a:pt x="262" y="127"/>
                    <a:pt x="263" y="127"/>
                    <a:pt x="263" y="124"/>
                  </a:cubicBezTo>
                  <a:cubicBezTo>
                    <a:pt x="263" y="122"/>
                    <a:pt x="264" y="122"/>
                    <a:pt x="263" y="120"/>
                  </a:cubicBezTo>
                  <a:cubicBezTo>
                    <a:pt x="262" y="118"/>
                    <a:pt x="261" y="119"/>
                    <a:pt x="261" y="115"/>
                  </a:cubicBezTo>
                  <a:cubicBezTo>
                    <a:pt x="260" y="112"/>
                    <a:pt x="261" y="110"/>
                    <a:pt x="261" y="110"/>
                  </a:cubicBezTo>
                  <a:cubicBezTo>
                    <a:pt x="261" y="106"/>
                    <a:pt x="261" y="106"/>
                    <a:pt x="261" y="106"/>
                  </a:cubicBezTo>
                  <a:cubicBezTo>
                    <a:pt x="258" y="107"/>
                    <a:pt x="258" y="107"/>
                    <a:pt x="258" y="107"/>
                  </a:cubicBezTo>
                  <a:cubicBezTo>
                    <a:pt x="248" y="103"/>
                    <a:pt x="248" y="103"/>
                    <a:pt x="248" y="103"/>
                  </a:cubicBezTo>
                  <a:cubicBezTo>
                    <a:pt x="248" y="103"/>
                    <a:pt x="235" y="107"/>
                    <a:pt x="236" y="107"/>
                  </a:cubicBezTo>
                  <a:cubicBezTo>
                    <a:pt x="238" y="106"/>
                    <a:pt x="248" y="97"/>
                    <a:pt x="248" y="97"/>
                  </a:cubicBezTo>
                  <a:cubicBezTo>
                    <a:pt x="248" y="97"/>
                    <a:pt x="256" y="90"/>
                    <a:pt x="257" y="89"/>
                  </a:cubicBezTo>
                  <a:cubicBezTo>
                    <a:pt x="257" y="89"/>
                    <a:pt x="261" y="87"/>
                    <a:pt x="262" y="87"/>
                  </a:cubicBezTo>
                  <a:cubicBezTo>
                    <a:pt x="264" y="87"/>
                    <a:pt x="272" y="89"/>
                    <a:pt x="272" y="89"/>
                  </a:cubicBezTo>
                  <a:cubicBezTo>
                    <a:pt x="276" y="88"/>
                    <a:pt x="276" y="88"/>
                    <a:pt x="276" y="88"/>
                  </a:cubicBezTo>
                  <a:cubicBezTo>
                    <a:pt x="286" y="90"/>
                    <a:pt x="286" y="90"/>
                    <a:pt x="286" y="90"/>
                  </a:cubicBezTo>
                  <a:cubicBezTo>
                    <a:pt x="291" y="88"/>
                    <a:pt x="291" y="88"/>
                    <a:pt x="291" y="88"/>
                  </a:cubicBezTo>
                  <a:cubicBezTo>
                    <a:pt x="291" y="88"/>
                    <a:pt x="294" y="85"/>
                    <a:pt x="294" y="84"/>
                  </a:cubicBezTo>
                  <a:cubicBezTo>
                    <a:pt x="294" y="83"/>
                    <a:pt x="296" y="81"/>
                    <a:pt x="297" y="80"/>
                  </a:cubicBezTo>
                  <a:cubicBezTo>
                    <a:pt x="298" y="79"/>
                    <a:pt x="308" y="76"/>
                    <a:pt x="308" y="76"/>
                  </a:cubicBezTo>
                  <a:cubicBezTo>
                    <a:pt x="309" y="82"/>
                    <a:pt x="309" y="82"/>
                    <a:pt x="309" y="82"/>
                  </a:cubicBezTo>
                  <a:cubicBezTo>
                    <a:pt x="305" y="90"/>
                    <a:pt x="305" y="90"/>
                    <a:pt x="305" y="90"/>
                  </a:cubicBezTo>
                  <a:cubicBezTo>
                    <a:pt x="301" y="92"/>
                    <a:pt x="301" y="92"/>
                    <a:pt x="301" y="92"/>
                  </a:cubicBezTo>
                  <a:cubicBezTo>
                    <a:pt x="301" y="92"/>
                    <a:pt x="292" y="99"/>
                    <a:pt x="292" y="101"/>
                  </a:cubicBezTo>
                  <a:cubicBezTo>
                    <a:pt x="293" y="102"/>
                    <a:pt x="300" y="109"/>
                    <a:pt x="300" y="109"/>
                  </a:cubicBezTo>
                  <a:cubicBezTo>
                    <a:pt x="300" y="109"/>
                    <a:pt x="300" y="116"/>
                    <a:pt x="302" y="119"/>
                  </a:cubicBezTo>
                  <a:cubicBezTo>
                    <a:pt x="304" y="122"/>
                    <a:pt x="309" y="125"/>
                    <a:pt x="309" y="125"/>
                  </a:cubicBezTo>
                  <a:cubicBezTo>
                    <a:pt x="317" y="101"/>
                    <a:pt x="317" y="101"/>
                    <a:pt x="317" y="101"/>
                  </a:cubicBezTo>
                  <a:cubicBezTo>
                    <a:pt x="317" y="101"/>
                    <a:pt x="315" y="92"/>
                    <a:pt x="315" y="91"/>
                  </a:cubicBezTo>
                  <a:cubicBezTo>
                    <a:pt x="315" y="90"/>
                    <a:pt x="325" y="83"/>
                    <a:pt x="325" y="83"/>
                  </a:cubicBezTo>
                  <a:cubicBezTo>
                    <a:pt x="341" y="78"/>
                    <a:pt x="341" y="78"/>
                    <a:pt x="341" y="78"/>
                  </a:cubicBezTo>
                  <a:cubicBezTo>
                    <a:pt x="343" y="74"/>
                    <a:pt x="343" y="74"/>
                    <a:pt x="343" y="74"/>
                  </a:cubicBezTo>
                  <a:cubicBezTo>
                    <a:pt x="341" y="69"/>
                    <a:pt x="341" y="69"/>
                    <a:pt x="341" y="69"/>
                  </a:cubicBezTo>
                  <a:cubicBezTo>
                    <a:pt x="334" y="63"/>
                    <a:pt x="334" y="63"/>
                    <a:pt x="334" y="63"/>
                  </a:cubicBezTo>
                  <a:cubicBezTo>
                    <a:pt x="339" y="61"/>
                    <a:pt x="339" y="61"/>
                    <a:pt x="339" y="61"/>
                  </a:cubicBezTo>
                  <a:cubicBezTo>
                    <a:pt x="339" y="61"/>
                    <a:pt x="344" y="61"/>
                    <a:pt x="344" y="62"/>
                  </a:cubicBezTo>
                  <a:cubicBezTo>
                    <a:pt x="344" y="63"/>
                    <a:pt x="350" y="66"/>
                    <a:pt x="350" y="66"/>
                  </a:cubicBezTo>
                  <a:cubicBezTo>
                    <a:pt x="350" y="66"/>
                    <a:pt x="354" y="67"/>
                    <a:pt x="354" y="66"/>
                  </a:cubicBezTo>
                  <a:cubicBezTo>
                    <a:pt x="354" y="65"/>
                    <a:pt x="354" y="60"/>
                    <a:pt x="354" y="60"/>
                  </a:cubicBezTo>
                  <a:cubicBezTo>
                    <a:pt x="350" y="56"/>
                    <a:pt x="350" y="56"/>
                    <a:pt x="350" y="56"/>
                  </a:cubicBezTo>
                  <a:lnTo>
                    <a:pt x="338" y="53"/>
                  </a:lnTo>
                  <a:close/>
                  <a:moveTo>
                    <a:pt x="406" y="101"/>
                  </a:moveTo>
                  <a:cubicBezTo>
                    <a:pt x="406" y="101"/>
                    <a:pt x="398" y="87"/>
                    <a:pt x="388" y="73"/>
                  </a:cubicBezTo>
                  <a:cubicBezTo>
                    <a:pt x="377" y="59"/>
                    <a:pt x="360" y="43"/>
                    <a:pt x="360" y="43"/>
                  </a:cubicBezTo>
                  <a:cubicBezTo>
                    <a:pt x="359" y="42"/>
                    <a:pt x="359" y="42"/>
                    <a:pt x="359" y="42"/>
                  </a:cubicBezTo>
                  <a:cubicBezTo>
                    <a:pt x="357" y="42"/>
                    <a:pt x="357" y="42"/>
                    <a:pt x="357" y="42"/>
                  </a:cubicBezTo>
                  <a:cubicBezTo>
                    <a:pt x="354" y="38"/>
                    <a:pt x="354" y="38"/>
                    <a:pt x="354" y="38"/>
                  </a:cubicBezTo>
                  <a:cubicBezTo>
                    <a:pt x="350" y="39"/>
                    <a:pt x="350" y="39"/>
                    <a:pt x="350" y="39"/>
                  </a:cubicBezTo>
                  <a:cubicBezTo>
                    <a:pt x="351" y="41"/>
                    <a:pt x="351" y="41"/>
                    <a:pt x="351" y="41"/>
                  </a:cubicBezTo>
                  <a:cubicBezTo>
                    <a:pt x="353" y="45"/>
                    <a:pt x="353" y="45"/>
                    <a:pt x="353" y="45"/>
                  </a:cubicBezTo>
                  <a:cubicBezTo>
                    <a:pt x="352" y="45"/>
                    <a:pt x="352" y="45"/>
                    <a:pt x="352" y="45"/>
                  </a:cubicBezTo>
                  <a:cubicBezTo>
                    <a:pt x="349" y="46"/>
                    <a:pt x="349" y="46"/>
                    <a:pt x="349" y="46"/>
                  </a:cubicBezTo>
                  <a:cubicBezTo>
                    <a:pt x="349" y="48"/>
                    <a:pt x="349" y="48"/>
                    <a:pt x="349" y="48"/>
                  </a:cubicBezTo>
                  <a:cubicBezTo>
                    <a:pt x="353" y="51"/>
                    <a:pt x="353" y="51"/>
                    <a:pt x="353" y="51"/>
                  </a:cubicBezTo>
                  <a:cubicBezTo>
                    <a:pt x="356" y="53"/>
                    <a:pt x="356" y="53"/>
                    <a:pt x="356" y="53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4" y="57"/>
                    <a:pt x="364" y="57"/>
                    <a:pt x="364" y="57"/>
                  </a:cubicBezTo>
                  <a:cubicBezTo>
                    <a:pt x="366" y="60"/>
                    <a:pt x="366" y="60"/>
                    <a:pt x="366" y="60"/>
                  </a:cubicBezTo>
                  <a:cubicBezTo>
                    <a:pt x="368" y="62"/>
                    <a:pt x="368" y="62"/>
                    <a:pt x="368" y="62"/>
                  </a:cubicBezTo>
                  <a:cubicBezTo>
                    <a:pt x="365" y="62"/>
                    <a:pt x="365" y="62"/>
                    <a:pt x="365" y="62"/>
                  </a:cubicBezTo>
                  <a:cubicBezTo>
                    <a:pt x="364" y="59"/>
                    <a:pt x="364" y="59"/>
                    <a:pt x="364" y="59"/>
                  </a:cubicBezTo>
                  <a:cubicBezTo>
                    <a:pt x="360" y="61"/>
                    <a:pt x="360" y="61"/>
                    <a:pt x="360" y="61"/>
                  </a:cubicBezTo>
                  <a:cubicBezTo>
                    <a:pt x="363" y="65"/>
                    <a:pt x="363" y="65"/>
                    <a:pt x="363" y="65"/>
                  </a:cubicBezTo>
                  <a:cubicBezTo>
                    <a:pt x="363" y="65"/>
                    <a:pt x="367" y="70"/>
                    <a:pt x="368" y="71"/>
                  </a:cubicBezTo>
                  <a:cubicBezTo>
                    <a:pt x="369" y="71"/>
                    <a:pt x="370" y="72"/>
                    <a:pt x="370" y="72"/>
                  </a:cubicBezTo>
                  <a:cubicBezTo>
                    <a:pt x="370" y="72"/>
                    <a:pt x="372" y="70"/>
                    <a:pt x="373" y="70"/>
                  </a:cubicBezTo>
                  <a:cubicBezTo>
                    <a:pt x="374" y="69"/>
                    <a:pt x="374" y="71"/>
                    <a:pt x="374" y="71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6" y="74"/>
                    <a:pt x="376" y="74"/>
                    <a:pt x="376" y="74"/>
                  </a:cubicBezTo>
                  <a:cubicBezTo>
                    <a:pt x="376" y="74"/>
                    <a:pt x="377" y="77"/>
                    <a:pt x="377" y="78"/>
                  </a:cubicBezTo>
                  <a:cubicBezTo>
                    <a:pt x="377" y="79"/>
                    <a:pt x="375" y="80"/>
                    <a:pt x="375" y="81"/>
                  </a:cubicBezTo>
                  <a:cubicBezTo>
                    <a:pt x="375" y="83"/>
                    <a:pt x="376" y="85"/>
                    <a:pt x="376" y="85"/>
                  </a:cubicBezTo>
                  <a:cubicBezTo>
                    <a:pt x="376" y="86"/>
                    <a:pt x="380" y="89"/>
                    <a:pt x="380" y="89"/>
                  </a:cubicBezTo>
                  <a:cubicBezTo>
                    <a:pt x="380" y="89"/>
                    <a:pt x="383" y="91"/>
                    <a:pt x="383" y="92"/>
                  </a:cubicBezTo>
                  <a:cubicBezTo>
                    <a:pt x="383" y="93"/>
                    <a:pt x="384" y="96"/>
                    <a:pt x="384" y="96"/>
                  </a:cubicBezTo>
                  <a:cubicBezTo>
                    <a:pt x="389" y="98"/>
                    <a:pt x="389" y="98"/>
                    <a:pt x="389" y="98"/>
                  </a:cubicBezTo>
                  <a:cubicBezTo>
                    <a:pt x="393" y="102"/>
                    <a:pt x="393" y="102"/>
                    <a:pt x="393" y="102"/>
                  </a:cubicBezTo>
                  <a:cubicBezTo>
                    <a:pt x="394" y="100"/>
                    <a:pt x="394" y="100"/>
                    <a:pt x="394" y="100"/>
                  </a:cubicBezTo>
                  <a:cubicBezTo>
                    <a:pt x="396" y="101"/>
                    <a:pt x="396" y="101"/>
                    <a:pt x="396" y="101"/>
                  </a:cubicBezTo>
                  <a:cubicBezTo>
                    <a:pt x="397" y="105"/>
                    <a:pt x="397" y="105"/>
                    <a:pt x="397" y="105"/>
                  </a:cubicBezTo>
                  <a:cubicBezTo>
                    <a:pt x="396" y="108"/>
                    <a:pt x="396" y="108"/>
                    <a:pt x="396" y="108"/>
                  </a:cubicBezTo>
                  <a:cubicBezTo>
                    <a:pt x="395" y="115"/>
                    <a:pt x="395" y="115"/>
                    <a:pt x="395" y="115"/>
                  </a:cubicBezTo>
                  <a:cubicBezTo>
                    <a:pt x="395" y="117"/>
                    <a:pt x="395" y="117"/>
                    <a:pt x="395" y="117"/>
                  </a:cubicBezTo>
                  <a:cubicBezTo>
                    <a:pt x="395" y="117"/>
                    <a:pt x="398" y="114"/>
                    <a:pt x="398" y="113"/>
                  </a:cubicBezTo>
                  <a:cubicBezTo>
                    <a:pt x="398" y="113"/>
                    <a:pt x="399" y="108"/>
                    <a:pt x="399" y="107"/>
                  </a:cubicBezTo>
                  <a:cubicBezTo>
                    <a:pt x="399" y="107"/>
                    <a:pt x="399" y="102"/>
                    <a:pt x="399" y="102"/>
                  </a:cubicBezTo>
                  <a:cubicBezTo>
                    <a:pt x="398" y="100"/>
                    <a:pt x="398" y="100"/>
                    <a:pt x="398" y="100"/>
                  </a:cubicBezTo>
                  <a:cubicBezTo>
                    <a:pt x="398" y="100"/>
                    <a:pt x="395" y="98"/>
                    <a:pt x="395" y="97"/>
                  </a:cubicBezTo>
                  <a:cubicBezTo>
                    <a:pt x="395" y="97"/>
                    <a:pt x="394" y="94"/>
                    <a:pt x="394" y="93"/>
                  </a:cubicBezTo>
                  <a:cubicBezTo>
                    <a:pt x="394" y="92"/>
                    <a:pt x="397" y="90"/>
                    <a:pt x="397" y="90"/>
                  </a:cubicBezTo>
                  <a:cubicBezTo>
                    <a:pt x="398" y="93"/>
                    <a:pt x="398" y="93"/>
                    <a:pt x="398" y="93"/>
                  </a:cubicBezTo>
                  <a:cubicBezTo>
                    <a:pt x="401" y="97"/>
                    <a:pt x="401" y="97"/>
                    <a:pt x="401" y="97"/>
                  </a:cubicBezTo>
                  <a:cubicBezTo>
                    <a:pt x="401" y="96"/>
                    <a:pt x="401" y="95"/>
                    <a:pt x="401" y="95"/>
                  </a:cubicBezTo>
                  <a:cubicBezTo>
                    <a:pt x="401" y="94"/>
                    <a:pt x="406" y="101"/>
                    <a:pt x="406" y="101"/>
                  </a:cubicBezTo>
                  <a:close/>
                  <a:moveTo>
                    <a:pt x="401" y="100"/>
                  </a:moveTo>
                  <a:cubicBezTo>
                    <a:pt x="404" y="101"/>
                    <a:pt x="404" y="101"/>
                    <a:pt x="404" y="101"/>
                  </a:cubicBezTo>
                  <a:cubicBezTo>
                    <a:pt x="401" y="97"/>
                    <a:pt x="401" y="97"/>
                    <a:pt x="401" y="97"/>
                  </a:cubicBezTo>
                  <a:cubicBezTo>
                    <a:pt x="401" y="98"/>
                    <a:pt x="401" y="100"/>
                    <a:pt x="401" y="100"/>
                  </a:cubicBezTo>
                  <a:close/>
                  <a:moveTo>
                    <a:pt x="250" y="172"/>
                  </a:moveTo>
                  <a:cubicBezTo>
                    <a:pt x="248" y="172"/>
                    <a:pt x="245" y="173"/>
                    <a:pt x="245" y="173"/>
                  </a:cubicBezTo>
                  <a:cubicBezTo>
                    <a:pt x="245" y="173"/>
                    <a:pt x="242" y="174"/>
                    <a:pt x="241" y="174"/>
                  </a:cubicBezTo>
                  <a:cubicBezTo>
                    <a:pt x="241" y="175"/>
                    <a:pt x="241" y="175"/>
                    <a:pt x="238" y="177"/>
                  </a:cubicBezTo>
                  <a:cubicBezTo>
                    <a:pt x="236" y="179"/>
                    <a:pt x="237" y="176"/>
                    <a:pt x="236" y="179"/>
                  </a:cubicBezTo>
                  <a:cubicBezTo>
                    <a:pt x="235" y="181"/>
                    <a:pt x="236" y="181"/>
                    <a:pt x="233" y="181"/>
                  </a:cubicBezTo>
                  <a:cubicBezTo>
                    <a:pt x="231" y="181"/>
                    <a:pt x="229" y="181"/>
                    <a:pt x="227" y="181"/>
                  </a:cubicBezTo>
                  <a:cubicBezTo>
                    <a:pt x="225" y="181"/>
                    <a:pt x="225" y="180"/>
                    <a:pt x="223" y="181"/>
                  </a:cubicBezTo>
                  <a:cubicBezTo>
                    <a:pt x="222" y="183"/>
                    <a:pt x="221" y="184"/>
                    <a:pt x="220" y="184"/>
                  </a:cubicBezTo>
                  <a:cubicBezTo>
                    <a:pt x="220" y="185"/>
                    <a:pt x="220" y="186"/>
                    <a:pt x="221" y="186"/>
                  </a:cubicBezTo>
                  <a:cubicBezTo>
                    <a:pt x="221" y="186"/>
                    <a:pt x="226" y="186"/>
                    <a:pt x="227" y="186"/>
                  </a:cubicBezTo>
                  <a:cubicBezTo>
                    <a:pt x="227" y="189"/>
                    <a:pt x="227" y="189"/>
                    <a:pt x="227" y="189"/>
                  </a:cubicBezTo>
                  <a:cubicBezTo>
                    <a:pt x="229" y="188"/>
                    <a:pt x="229" y="188"/>
                    <a:pt x="229" y="188"/>
                  </a:cubicBezTo>
                  <a:cubicBezTo>
                    <a:pt x="229" y="188"/>
                    <a:pt x="231" y="188"/>
                    <a:pt x="231" y="187"/>
                  </a:cubicBezTo>
                  <a:cubicBezTo>
                    <a:pt x="231" y="187"/>
                    <a:pt x="231" y="186"/>
                    <a:pt x="231" y="186"/>
                  </a:cubicBezTo>
                  <a:cubicBezTo>
                    <a:pt x="228" y="186"/>
                    <a:pt x="228" y="186"/>
                    <a:pt x="228" y="186"/>
                  </a:cubicBezTo>
                  <a:cubicBezTo>
                    <a:pt x="228" y="186"/>
                    <a:pt x="229" y="186"/>
                    <a:pt x="232" y="185"/>
                  </a:cubicBezTo>
                  <a:cubicBezTo>
                    <a:pt x="236" y="184"/>
                    <a:pt x="237" y="183"/>
                    <a:pt x="237" y="183"/>
                  </a:cubicBezTo>
                  <a:cubicBezTo>
                    <a:pt x="234" y="186"/>
                    <a:pt x="234" y="186"/>
                    <a:pt x="234" y="186"/>
                  </a:cubicBezTo>
                  <a:cubicBezTo>
                    <a:pt x="234" y="186"/>
                    <a:pt x="237" y="188"/>
                    <a:pt x="239" y="187"/>
                  </a:cubicBezTo>
                  <a:cubicBezTo>
                    <a:pt x="240" y="186"/>
                    <a:pt x="240" y="186"/>
                    <a:pt x="243" y="184"/>
                  </a:cubicBezTo>
                  <a:cubicBezTo>
                    <a:pt x="246" y="183"/>
                    <a:pt x="246" y="183"/>
                    <a:pt x="247" y="183"/>
                  </a:cubicBezTo>
                  <a:cubicBezTo>
                    <a:pt x="247" y="182"/>
                    <a:pt x="249" y="184"/>
                    <a:pt x="249" y="184"/>
                  </a:cubicBezTo>
                  <a:cubicBezTo>
                    <a:pt x="250" y="184"/>
                    <a:pt x="252" y="184"/>
                    <a:pt x="253" y="182"/>
                  </a:cubicBezTo>
                  <a:cubicBezTo>
                    <a:pt x="254" y="180"/>
                    <a:pt x="254" y="179"/>
                    <a:pt x="254" y="178"/>
                  </a:cubicBezTo>
                  <a:cubicBezTo>
                    <a:pt x="254" y="177"/>
                    <a:pt x="254" y="177"/>
                    <a:pt x="254" y="176"/>
                  </a:cubicBezTo>
                  <a:cubicBezTo>
                    <a:pt x="254" y="175"/>
                    <a:pt x="253" y="174"/>
                    <a:pt x="254" y="173"/>
                  </a:cubicBezTo>
                  <a:cubicBezTo>
                    <a:pt x="255" y="172"/>
                    <a:pt x="256" y="172"/>
                    <a:pt x="256" y="171"/>
                  </a:cubicBezTo>
                  <a:cubicBezTo>
                    <a:pt x="256" y="170"/>
                    <a:pt x="256" y="169"/>
                    <a:pt x="256" y="168"/>
                  </a:cubicBezTo>
                  <a:cubicBezTo>
                    <a:pt x="257" y="167"/>
                    <a:pt x="257" y="166"/>
                    <a:pt x="257" y="165"/>
                  </a:cubicBezTo>
                  <a:cubicBezTo>
                    <a:pt x="257" y="163"/>
                    <a:pt x="257" y="161"/>
                    <a:pt x="256" y="160"/>
                  </a:cubicBezTo>
                  <a:cubicBezTo>
                    <a:pt x="256" y="160"/>
                    <a:pt x="254" y="160"/>
                    <a:pt x="255" y="159"/>
                  </a:cubicBezTo>
                  <a:cubicBezTo>
                    <a:pt x="256" y="158"/>
                    <a:pt x="257" y="156"/>
                    <a:pt x="257" y="156"/>
                  </a:cubicBezTo>
                  <a:cubicBezTo>
                    <a:pt x="257" y="156"/>
                    <a:pt x="259" y="157"/>
                    <a:pt x="260" y="158"/>
                  </a:cubicBezTo>
                  <a:cubicBezTo>
                    <a:pt x="260" y="159"/>
                    <a:pt x="261" y="159"/>
                    <a:pt x="262" y="159"/>
                  </a:cubicBezTo>
                  <a:cubicBezTo>
                    <a:pt x="263" y="159"/>
                    <a:pt x="264" y="158"/>
                    <a:pt x="265" y="157"/>
                  </a:cubicBezTo>
                  <a:cubicBezTo>
                    <a:pt x="266" y="156"/>
                    <a:pt x="268" y="154"/>
                    <a:pt x="268" y="153"/>
                  </a:cubicBezTo>
                  <a:cubicBezTo>
                    <a:pt x="269" y="152"/>
                    <a:pt x="270" y="152"/>
                    <a:pt x="270" y="151"/>
                  </a:cubicBezTo>
                  <a:cubicBezTo>
                    <a:pt x="270" y="151"/>
                    <a:pt x="268" y="151"/>
                    <a:pt x="267" y="149"/>
                  </a:cubicBezTo>
                  <a:cubicBezTo>
                    <a:pt x="266" y="147"/>
                    <a:pt x="266" y="144"/>
                    <a:pt x="265" y="144"/>
                  </a:cubicBezTo>
                  <a:cubicBezTo>
                    <a:pt x="265" y="145"/>
                    <a:pt x="263" y="147"/>
                    <a:pt x="263" y="148"/>
                  </a:cubicBezTo>
                  <a:cubicBezTo>
                    <a:pt x="262" y="149"/>
                    <a:pt x="261" y="150"/>
                    <a:pt x="261" y="150"/>
                  </a:cubicBezTo>
                  <a:cubicBezTo>
                    <a:pt x="258" y="147"/>
                    <a:pt x="258" y="147"/>
                    <a:pt x="258" y="147"/>
                  </a:cubicBezTo>
                  <a:cubicBezTo>
                    <a:pt x="259" y="144"/>
                    <a:pt x="259" y="144"/>
                    <a:pt x="259" y="144"/>
                  </a:cubicBezTo>
                  <a:cubicBezTo>
                    <a:pt x="257" y="144"/>
                    <a:pt x="257" y="144"/>
                    <a:pt x="257" y="144"/>
                  </a:cubicBezTo>
                  <a:cubicBezTo>
                    <a:pt x="258" y="146"/>
                    <a:pt x="256" y="151"/>
                    <a:pt x="256" y="151"/>
                  </a:cubicBezTo>
                  <a:cubicBezTo>
                    <a:pt x="253" y="152"/>
                    <a:pt x="253" y="152"/>
                    <a:pt x="253" y="152"/>
                  </a:cubicBezTo>
                  <a:cubicBezTo>
                    <a:pt x="253" y="152"/>
                    <a:pt x="252" y="155"/>
                    <a:pt x="251" y="156"/>
                  </a:cubicBezTo>
                  <a:cubicBezTo>
                    <a:pt x="251" y="156"/>
                    <a:pt x="251" y="159"/>
                    <a:pt x="251" y="159"/>
                  </a:cubicBezTo>
                  <a:cubicBezTo>
                    <a:pt x="251" y="159"/>
                    <a:pt x="251" y="160"/>
                    <a:pt x="251" y="160"/>
                  </a:cubicBezTo>
                  <a:cubicBezTo>
                    <a:pt x="252" y="161"/>
                    <a:pt x="253" y="166"/>
                    <a:pt x="253" y="168"/>
                  </a:cubicBezTo>
                  <a:cubicBezTo>
                    <a:pt x="252" y="170"/>
                    <a:pt x="252" y="171"/>
                    <a:pt x="250" y="172"/>
                  </a:cubicBezTo>
                  <a:close/>
                  <a:moveTo>
                    <a:pt x="223" y="191"/>
                  </a:moveTo>
                  <a:cubicBezTo>
                    <a:pt x="224" y="189"/>
                    <a:pt x="224" y="189"/>
                    <a:pt x="224" y="189"/>
                  </a:cubicBezTo>
                  <a:cubicBezTo>
                    <a:pt x="224" y="188"/>
                    <a:pt x="224" y="188"/>
                    <a:pt x="224" y="188"/>
                  </a:cubicBezTo>
                  <a:cubicBezTo>
                    <a:pt x="222" y="188"/>
                    <a:pt x="222" y="188"/>
                    <a:pt x="222" y="188"/>
                  </a:cubicBezTo>
                  <a:cubicBezTo>
                    <a:pt x="220" y="189"/>
                    <a:pt x="220" y="189"/>
                    <a:pt x="220" y="189"/>
                  </a:cubicBezTo>
                  <a:cubicBezTo>
                    <a:pt x="222" y="190"/>
                    <a:pt x="222" y="190"/>
                    <a:pt x="222" y="190"/>
                  </a:cubicBezTo>
                  <a:cubicBezTo>
                    <a:pt x="221" y="194"/>
                    <a:pt x="221" y="194"/>
                    <a:pt x="221" y="194"/>
                  </a:cubicBezTo>
                  <a:lnTo>
                    <a:pt x="223" y="191"/>
                  </a:lnTo>
                  <a:close/>
                  <a:moveTo>
                    <a:pt x="187" y="217"/>
                  </a:moveTo>
                  <a:cubicBezTo>
                    <a:pt x="185" y="221"/>
                    <a:pt x="185" y="221"/>
                    <a:pt x="185" y="221"/>
                  </a:cubicBezTo>
                  <a:cubicBezTo>
                    <a:pt x="188" y="225"/>
                    <a:pt x="188" y="225"/>
                    <a:pt x="188" y="225"/>
                  </a:cubicBezTo>
                  <a:cubicBezTo>
                    <a:pt x="188" y="225"/>
                    <a:pt x="191" y="225"/>
                    <a:pt x="192" y="224"/>
                  </a:cubicBezTo>
                  <a:cubicBezTo>
                    <a:pt x="192" y="223"/>
                    <a:pt x="192" y="219"/>
                    <a:pt x="193" y="218"/>
                  </a:cubicBezTo>
                  <a:cubicBezTo>
                    <a:pt x="193" y="217"/>
                    <a:pt x="195" y="214"/>
                    <a:pt x="195" y="214"/>
                  </a:cubicBezTo>
                  <a:cubicBezTo>
                    <a:pt x="195" y="212"/>
                    <a:pt x="195" y="212"/>
                    <a:pt x="195" y="212"/>
                  </a:cubicBezTo>
                  <a:cubicBezTo>
                    <a:pt x="192" y="211"/>
                    <a:pt x="192" y="211"/>
                    <a:pt x="192" y="211"/>
                  </a:cubicBezTo>
                  <a:lnTo>
                    <a:pt x="187" y="217"/>
                  </a:lnTo>
                  <a:close/>
                  <a:moveTo>
                    <a:pt x="196" y="247"/>
                  </a:moveTo>
                  <a:cubicBezTo>
                    <a:pt x="195" y="247"/>
                    <a:pt x="192" y="249"/>
                    <a:pt x="192" y="249"/>
                  </a:cubicBezTo>
                  <a:cubicBezTo>
                    <a:pt x="192" y="245"/>
                    <a:pt x="192" y="245"/>
                    <a:pt x="192" y="245"/>
                  </a:cubicBezTo>
                  <a:cubicBezTo>
                    <a:pt x="192" y="245"/>
                    <a:pt x="193" y="244"/>
                    <a:pt x="194" y="242"/>
                  </a:cubicBezTo>
                  <a:cubicBezTo>
                    <a:pt x="194" y="240"/>
                    <a:pt x="194" y="239"/>
                    <a:pt x="194" y="238"/>
                  </a:cubicBezTo>
                  <a:cubicBezTo>
                    <a:pt x="194" y="237"/>
                    <a:pt x="194" y="232"/>
                    <a:pt x="194" y="232"/>
                  </a:cubicBezTo>
                  <a:cubicBezTo>
                    <a:pt x="192" y="231"/>
                    <a:pt x="192" y="231"/>
                    <a:pt x="192" y="231"/>
                  </a:cubicBezTo>
                  <a:cubicBezTo>
                    <a:pt x="190" y="238"/>
                    <a:pt x="190" y="238"/>
                    <a:pt x="190" y="238"/>
                  </a:cubicBezTo>
                  <a:cubicBezTo>
                    <a:pt x="189" y="243"/>
                    <a:pt x="189" y="243"/>
                    <a:pt x="189" y="243"/>
                  </a:cubicBezTo>
                  <a:cubicBezTo>
                    <a:pt x="186" y="244"/>
                    <a:pt x="186" y="244"/>
                    <a:pt x="186" y="244"/>
                  </a:cubicBezTo>
                  <a:cubicBezTo>
                    <a:pt x="186" y="244"/>
                    <a:pt x="187" y="250"/>
                    <a:pt x="188" y="251"/>
                  </a:cubicBezTo>
                  <a:cubicBezTo>
                    <a:pt x="188" y="251"/>
                    <a:pt x="192" y="253"/>
                    <a:pt x="192" y="253"/>
                  </a:cubicBezTo>
                  <a:cubicBezTo>
                    <a:pt x="196" y="253"/>
                    <a:pt x="196" y="253"/>
                    <a:pt x="196" y="253"/>
                  </a:cubicBezTo>
                  <a:cubicBezTo>
                    <a:pt x="196" y="253"/>
                    <a:pt x="198" y="252"/>
                    <a:pt x="199" y="253"/>
                  </a:cubicBezTo>
                  <a:cubicBezTo>
                    <a:pt x="199" y="254"/>
                    <a:pt x="200" y="257"/>
                    <a:pt x="200" y="256"/>
                  </a:cubicBezTo>
                  <a:cubicBezTo>
                    <a:pt x="200" y="255"/>
                    <a:pt x="200" y="252"/>
                    <a:pt x="200" y="251"/>
                  </a:cubicBezTo>
                  <a:cubicBezTo>
                    <a:pt x="199" y="250"/>
                    <a:pt x="197" y="247"/>
                    <a:pt x="196" y="247"/>
                  </a:cubicBezTo>
                  <a:close/>
                  <a:moveTo>
                    <a:pt x="180" y="266"/>
                  </a:moveTo>
                  <a:cubicBezTo>
                    <a:pt x="181" y="266"/>
                    <a:pt x="187" y="266"/>
                    <a:pt x="187" y="266"/>
                  </a:cubicBezTo>
                  <a:cubicBezTo>
                    <a:pt x="187" y="266"/>
                    <a:pt x="186" y="263"/>
                    <a:pt x="187" y="261"/>
                  </a:cubicBezTo>
                  <a:cubicBezTo>
                    <a:pt x="188" y="260"/>
                    <a:pt x="189" y="259"/>
                    <a:pt x="189" y="259"/>
                  </a:cubicBezTo>
                  <a:cubicBezTo>
                    <a:pt x="188" y="258"/>
                    <a:pt x="187" y="257"/>
                    <a:pt x="187" y="257"/>
                  </a:cubicBezTo>
                  <a:cubicBezTo>
                    <a:pt x="186" y="257"/>
                    <a:pt x="186" y="257"/>
                    <a:pt x="186" y="257"/>
                  </a:cubicBezTo>
                  <a:cubicBezTo>
                    <a:pt x="180" y="261"/>
                    <a:pt x="180" y="261"/>
                    <a:pt x="180" y="261"/>
                  </a:cubicBezTo>
                  <a:cubicBezTo>
                    <a:pt x="180" y="261"/>
                    <a:pt x="179" y="266"/>
                    <a:pt x="180" y="266"/>
                  </a:cubicBezTo>
                  <a:close/>
                  <a:moveTo>
                    <a:pt x="197" y="261"/>
                  </a:moveTo>
                  <a:cubicBezTo>
                    <a:pt x="197" y="258"/>
                    <a:pt x="197" y="258"/>
                    <a:pt x="197" y="258"/>
                  </a:cubicBezTo>
                  <a:cubicBezTo>
                    <a:pt x="197" y="258"/>
                    <a:pt x="199" y="256"/>
                    <a:pt x="197" y="256"/>
                  </a:cubicBezTo>
                  <a:cubicBezTo>
                    <a:pt x="194" y="256"/>
                    <a:pt x="193" y="256"/>
                    <a:pt x="193" y="256"/>
                  </a:cubicBezTo>
                  <a:cubicBezTo>
                    <a:pt x="192" y="259"/>
                    <a:pt x="192" y="259"/>
                    <a:pt x="192" y="259"/>
                  </a:cubicBezTo>
                  <a:cubicBezTo>
                    <a:pt x="196" y="262"/>
                    <a:pt x="196" y="262"/>
                    <a:pt x="196" y="262"/>
                  </a:cubicBezTo>
                  <a:lnTo>
                    <a:pt x="197" y="261"/>
                  </a:lnTo>
                  <a:close/>
                  <a:moveTo>
                    <a:pt x="204" y="257"/>
                  </a:moveTo>
                  <a:cubicBezTo>
                    <a:pt x="205" y="254"/>
                    <a:pt x="205" y="254"/>
                    <a:pt x="205" y="254"/>
                  </a:cubicBezTo>
                  <a:cubicBezTo>
                    <a:pt x="202" y="255"/>
                    <a:pt x="202" y="255"/>
                    <a:pt x="202" y="255"/>
                  </a:cubicBezTo>
                  <a:cubicBezTo>
                    <a:pt x="202" y="257"/>
                    <a:pt x="202" y="257"/>
                    <a:pt x="202" y="257"/>
                  </a:cubicBezTo>
                  <a:cubicBezTo>
                    <a:pt x="203" y="259"/>
                    <a:pt x="203" y="259"/>
                    <a:pt x="203" y="259"/>
                  </a:cubicBezTo>
                  <a:cubicBezTo>
                    <a:pt x="204" y="259"/>
                    <a:pt x="204" y="259"/>
                    <a:pt x="204" y="259"/>
                  </a:cubicBezTo>
                  <a:lnTo>
                    <a:pt x="204" y="257"/>
                  </a:lnTo>
                  <a:close/>
                  <a:moveTo>
                    <a:pt x="185" y="284"/>
                  </a:moveTo>
                  <a:cubicBezTo>
                    <a:pt x="181" y="282"/>
                    <a:pt x="181" y="282"/>
                    <a:pt x="181" y="282"/>
                  </a:cubicBezTo>
                  <a:cubicBezTo>
                    <a:pt x="185" y="279"/>
                    <a:pt x="185" y="279"/>
                    <a:pt x="185" y="279"/>
                  </a:cubicBezTo>
                  <a:cubicBezTo>
                    <a:pt x="185" y="279"/>
                    <a:pt x="186" y="278"/>
                    <a:pt x="186" y="277"/>
                  </a:cubicBezTo>
                  <a:cubicBezTo>
                    <a:pt x="186" y="276"/>
                    <a:pt x="186" y="275"/>
                    <a:pt x="186" y="274"/>
                  </a:cubicBezTo>
                  <a:cubicBezTo>
                    <a:pt x="186" y="273"/>
                    <a:pt x="184" y="271"/>
                    <a:pt x="184" y="271"/>
                  </a:cubicBezTo>
                  <a:cubicBezTo>
                    <a:pt x="182" y="270"/>
                    <a:pt x="182" y="270"/>
                    <a:pt x="182" y="270"/>
                  </a:cubicBezTo>
                  <a:cubicBezTo>
                    <a:pt x="181" y="268"/>
                    <a:pt x="181" y="268"/>
                    <a:pt x="181" y="268"/>
                  </a:cubicBezTo>
                  <a:cubicBezTo>
                    <a:pt x="179" y="269"/>
                    <a:pt x="174" y="271"/>
                    <a:pt x="174" y="271"/>
                  </a:cubicBezTo>
                  <a:cubicBezTo>
                    <a:pt x="174" y="271"/>
                    <a:pt x="176" y="273"/>
                    <a:pt x="175" y="275"/>
                  </a:cubicBezTo>
                  <a:cubicBezTo>
                    <a:pt x="174" y="276"/>
                    <a:pt x="172" y="278"/>
                    <a:pt x="172" y="278"/>
                  </a:cubicBezTo>
                  <a:cubicBezTo>
                    <a:pt x="171" y="278"/>
                    <a:pt x="171" y="278"/>
                    <a:pt x="171" y="278"/>
                  </a:cubicBezTo>
                  <a:cubicBezTo>
                    <a:pt x="171" y="278"/>
                    <a:pt x="169" y="279"/>
                    <a:pt x="169" y="279"/>
                  </a:cubicBezTo>
                  <a:cubicBezTo>
                    <a:pt x="169" y="280"/>
                    <a:pt x="168" y="282"/>
                    <a:pt x="167" y="282"/>
                  </a:cubicBezTo>
                  <a:cubicBezTo>
                    <a:pt x="167" y="283"/>
                    <a:pt x="166" y="285"/>
                    <a:pt x="166" y="285"/>
                  </a:cubicBezTo>
                  <a:cubicBezTo>
                    <a:pt x="161" y="286"/>
                    <a:pt x="161" y="286"/>
                    <a:pt x="161" y="286"/>
                  </a:cubicBezTo>
                  <a:cubicBezTo>
                    <a:pt x="161" y="286"/>
                    <a:pt x="161" y="289"/>
                    <a:pt x="160" y="290"/>
                  </a:cubicBezTo>
                  <a:cubicBezTo>
                    <a:pt x="160" y="291"/>
                    <a:pt x="160" y="294"/>
                    <a:pt x="160" y="294"/>
                  </a:cubicBezTo>
                  <a:cubicBezTo>
                    <a:pt x="161" y="294"/>
                    <a:pt x="167" y="296"/>
                    <a:pt x="167" y="296"/>
                  </a:cubicBezTo>
                  <a:cubicBezTo>
                    <a:pt x="172" y="297"/>
                    <a:pt x="172" y="297"/>
                    <a:pt x="172" y="297"/>
                  </a:cubicBezTo>
                  <a:cubicBezTo>
                    <a:pt x="175" y="297"/>
                    <a:pt x="175" y="297"/>
                    <a:pt x="175" y="297"/>
                  </a:cubicBezTo>
                  <a:cubicBezTo>
                    <a:pt x="175" y="297"/>
                    <a:pt x="177" y="299"/>
                    <a:pt x="178" y="298"/>
                  </a:cubicBezTo>
                  <a:cubicBezTo>
                    <a:pt x="179" y="296"/>
                    <a:pt x="180" y="291"/>
                    <a:pt x="180" y="290"/>
                  </a:cubicBezTo>
                  <a:cubicBezTo>
                    <a:pt x="181" y="289"/>
                    <a:pt x="184" y="287"/>
                    <a:pt x="185" y="287"/>
                  </a:cubicBezTo>
                  <a:cubicBezTo>
                    <a:pt x="186" y="287"/>
                    <a:pt x="187" y="287"/>
                    <a:pt x="187" y="287"/>
                  </a:cubicBezTo>
                  <a:lnTo>
                    <a:pt x="185" y="284"/>
                  </a:lnTo>
                  <a:close/>
                  <a:moveTo>
                    <a:pt x="173" y="306"/>
                  </a:moveTo>
                  <a:cubicBezTo>
                    <a:pt x="172" y="304"/>
                    <a:pt x="172" y="304"/>
                    <a:pt x="172" y="304"/>
                  </a:cubicBezTo>
                  <a:cubicBezTo>
                    <a:pt x="169" y="306"/>
                    <a:pt x="169" y="306"/>
                    <a:pt x="169" y="306"/>
                  </a:cubicBezTo>
                  <a:cubicBezTo>
                    <a:pt x="164" y="305"/>
                    <a:pt x="164" y="305"/>
                    <a:pt x="164" y="305"/>
                  </a:cubicBezTo>
                  <a:cubicBezTo>
                    <a:pt x="154" y="305"/>
                    <a:pt x="154" y="305"/>
                    <a:pt x="154" y="305"/>
                  </a:cubicBezTo>
                  <a:cubicBezTo>
                    <a:pt x="153" y="305"/>
                    <a:pt x="153" y="305"/>
                    <a:pt x="153" y="305"/>
                  </a:cubicBezTo>
                  <a:cubicBezTo>
                    <a:pt x="155" y="306"/>
                    <a:pt x="155" y="306"/>
                    <a:pt x="155" y="306"/>
                  </a:cubicBezTo>
                  <a:cubicBezTo>
                    <a:pt x="154" y="307"/>
                    <a:pt x="154" y="307"/>
                    <a:pt x="154" y="307"/>
                  </a:cubicBezTo>
                  <a:cubicBezTo>
                    <a:pt x="154" y="307"/>
                    <a:pt x="164" y="309"/>
                    <a:pt x="165" y="309"/>
                  </a:cubicBezTo>
                  <a:cubicBezTo>
                    <a:pt x="166" y="309"/>
                    <a:pt x="172" y="311"/>
                    <a:pt x="174" y="311"/>
                  </a:cubicBezTo>
                  <a:cubicBezTo>
                    <a:pt x="176" y="311"/>
                    <a:pt x="177" y="311"/>
                    <a:pt x="177" y="311"/>
                  </a:cubicBezTo>
                  <a:cubicBezTo>
                    <a:pt x="180" y="309"/>
                    <a:pt x="180" y="309"/>
                    <a:pt x="180" y="309"/>
                  </a:cubicBezTo>
                  <a:cubicBezTo>
                    <a:pt x="180" y="309"/>
                    <a:pt x="176" y="308"/>
                    <a:pt x="176" y="308"/>
                  </a:cubicBezTo>
                  <a:cubicBezTo>
                    <a:pt x="175" y="308"/>
                    <a:pt x="173" y="306"/>
                    <a:pt x="173" y="306"/>
                  </a:cubicBezTo>
                  <a:close/>
                  <a:moveTo>
                    <a:pt x="197" y="266"/>
                  </a:moveTo>
                  <a:cubicBezTo>
                    <a:pt x="197" y="266"/>
                    <a:pt x="194" y="268"/>
                    <a:pt x="194" y="269"/>
                  </a:cubicBezTo>
                  <a:cubicBezTo>
                    <a:pt x="194" y="269"/>
                    <a:pt x="196" y="270"/>
                    <a:pt x="196" y="270"/>
                  </a:cubicBezTo>
                  <a:cubicBezTo>
                    <a:pt x="198" y="269"/>
                    <a:pt x="198" y="269"/>
                    <a:pt x="198" y="269"/>
                  </a:cubicBezTo>
                  <a:cubicBezTo>
                    <a:pt x="200" y="269"/>
                    <a:pt x="200" y="269"/>
                    <a:pt x="200" y="269"/>
                  </a:cubicBezTo>
                  <a:cubicBezTo>
                    <a:pt x="200" y="269"/>
                    <a:pt x="199" y="270"/>
                    <a:pt x="199" y="272"/>
                  </a:cubicBezTo>
                  <a:cubicBezTo>
                    <a:pt x="199" y="273"/>
                    <a:pt x="200" y="274"/>
                    <a:pt x="200" y="274"/>
                  </a:cubicBezTo>
                  <a:cubicBezTo>
                    <a:pt x="200" y="274"/>
                    <a:pt x="204" y="273"/>
                    <a:pt x="205" y="273"/>
                  </a:cubicBezTo>
                  <a:cubicBezTo>
                    <a:pt x="207" y="273"/>
                    <a:pt x="205" y="271"/>
                    <a:pt x="205" y="271"/>
                  </a:cubicBezTo>
                  <a:cubicBezTo>
                    <a:pt x="205" y="271"/>
                    <a:pt x="205" y="270"/>
                    <a:pt x="206" y="269"/>
                  </a:cubicBezTo>
                  <a:cubicBezTo>
                    <a:pt x="206" y="269"/>
                    <a:pt x="206" y="268"/>
                    <a:pt x="206" y="268"/>
                  </a:cubicBezTo>
                  <a:cubicBezTo>
                    <a:pt x="208" y="270"/>
                    <a:pt x="208" y="270"/>
                    <a:pt x="208" y="270"/>
                  </a:cubicBezTo>
                  <a:cubicBezTo>
                    <a:pt x="208" y="270"/>
                    <a:pt x="209" y="266"/>
                    <a:pt x="209" y="266"/>
                  </a:cubicBezTo>
                  <a:cubicBezTo>
                    <a:pt x="209" y="265"/>
                    <a:pt x="208" y="264"/>
                    <a:pt x="208" y="264"/>
                  </a:cubicBezTo>
                  <a:cubicBezTo>
                    <a:pt x="206" y="263"/>
                    <a:pt x="206" y="263"/>
                    <a:pt x="206" y="263"/>
                  </a:cubicBezTo>
                  <a:cubicBezTo>
                    <a:pt x="203" y="263"/>
                    <a:pt x="203" y="263"/>
                    <a:pt x="203" y="263"/>
                  </a:cubicBezTo>
                  <a:cubicBezTo>
                    <a:pt x="201" y="265"/>
                    <a:pt x="201" y="265"/>
                    <a:pt x="201" y="265"/>
                  </a:cubicBezTo>
                  <a:lnTo>
                    <a:pt x="197" y="266"/>
                  </a:lnTo>
                  <a:close/>
                  <a:moveTo>
                    <a:pt x="198" y="285"/>
                  </a:moveTo>
                  <a:cubicBezTo>
                    <a:pt x="200" y="284"/>
                    <a:pt x="200" y="284"/>
                    <a:pt x="200" y="284"/>
                  </a:cubicBezTo>
                  <a:cubicBezTo>
                    <a:pt x="204" y="285"/>
                    <a:pt x="204" y="285"/>
                    <a:pt x="204" y="285"/>
                  </a:cubicBezTo>
                  <a:cubicBezTo>
                    <a:pt x="206" y="282"/>
                    <a:pt x="206" y="282"/>
                    <a:pt x="206" y="282"/>
                  </a:cubicBezTo>
                  <a:cubicBezTo>
                    <a:pt x="206" y="280"/>
                    <a:pt x="206" y="280"/>
                    <a:pt x="206" y="280"/>
                  </a:cubicBezTo>
                  <a:cubicBezTo>
                    <a:pt x="204" y="280"/>
                    <a:pt x="204" y="280"/>
                    <a:pt x="204" y="280"/>
                  </a:cubicBezTo>
                  <a:cubicBezTo>
                    <a:pt x="200" y="281"/>
                    <a:pt x="200" y="281"/>
                    <a:pt x="200" y="281"/>
                  </a:cubicBezTo>
                  <a:cubicBezTo>
                    <a:pt x="197" y="282"/>
                    <a:pt x="197" y="282"/>
                    <a:pt x="197" y="282"/>
                  </a:cubicBezTo>
                  <a:cubicBezTo>
                    <a:pt x="191" y="282"/>
                    <a:pt x="191" y="282"/>
                    <a:pt x="191" y="282"/>
                  </a:cubicBezTo>
                  <a:cubicBezTo>
                    <a:pt x="191" y="282"/>
                    <a:pt x="189" y="282"/>
                    <a:pt x="189" y="283"/>
                  </a:cubicBezTo>
                  <a:cubicBezTo>
                    <a:pt x="189" y="283"/>
                    <a:pt x="188" y="286"/>
                    <a:pt x="188" y="286"/>
                  </a:cubicBezTo>
                  <a:cubicBezTo>
                    <a:pt x="188" y="289"/>
                    <a:pt x="188" y="289"/>
                    <a:pt x="188" y="289"/>
                  </a:cubicBezTo>
                  <a:cubicBezTo>
                    <a:pt x="188" y="291"/>
                    <a:pt x="188" y="291"/>
                    <a:pt x="188" y="291"/>
                  </a:cubicBezTo>
                  <a:cubicBezTo>
                    <a:pt x="188" y="293"/>
                    <a:pt x="188" y="293"/>
                    <a:pt x="188" y="293"/>
                  </a:cubicBezTo>
                  <a:cubicBezTo>
                    <a:pt x="189" y="295"/>
                    <a:pt x="189" y="295"/>
                    <a:pt x="189" y="295"/>
                  </a:cubicBezTo>
                  <a:cubicBezTo>
                    <a:pt x="189" y="295"/>
                    <a:pt x="189" y="297"/>
                    <a:pt x="189" y="298"/>
                  </a:cubicBezTo>
                  <a:cubicBezTo>
                    <a:pt x="189" y="299"/>
                    <a:pt x="190" y="300"/>
                    <a:pt x="191" y="300"/>
                  </a:cubicBezTo>
                  <a:cubicBezTo>
                    <a:pt x="192" y="300"/>
                    <a:pt x="193" y="301"/>
                    <a:pt x="193" y="301"/>
                  </a:cubicBezTo>
                  <a:cubicBezTo>
                    <a:pt x="193" y="301"/>
                    <a:pt x="193" y="302"/>
                    <a:pt x="193" y="303"/>
                  </a:cubicBezTo>
                  <a:cubicBezTo>
                    <a:pt x="193" y="304"/>
                    <a:pt x="193" y="306"/>
                    <a:pt x="194" y="305"/>
                  </a:cubicBezTo>
                  <a:cubicBezTo>
                    <a:pt x="195" y="304"/>
                    <a:pt x="196" y="302"/>
                    <a:pt x="196" y="302"/>
                  </a:cubicBezTo>
                  <a:cubicBezTo>
                    <a:pt x="193" y="299"/>
                    <a:pt x="193" y="299"/>
                    <a:pt x="193" y="299"/>
                  </a:cubicBezTo>
                  <a:cubicBezTo>
                    <a:pt x="193" y="299"/>
                    <a:pt x="193" y="298"/>
                    <a:pt x="193" y="297"/>
                  </a:cubicBezTo>
                  <a:cubicBezTo>
                    <a:pt x="193" y="296"/>
                    <a:pt x="193" y="294"/>
                    <a:pt x="193" y="294"/>
                  </a:cubicBezTo>
                  <a:cubicBezTo>
                    <a:pt x="194" y="294"/>
                    <a:pt x="194" y="294"/>
                    <a:pt x="194" y="294"/>
                  </a:cubicBezTo>
                  <a:cubicBezTo>
                    <a:pt x="194" y="294"/>
                    <a:pt x="196" y="295"/>
                    <a:pt x="196" y="296"/>
                  </a:cubicBezTo>
                  <a:cubicBezTo>
                    <a:pt x="196" y="298"/>
                    <a:pt x="196" y="298"/>
                    <a:pt x="197" y="299"/>
                  </a:cubicBezTo>
                  <a:cubicBezTo>
                    <a:pt x="197" y="300"/>
                    <a:pt x="198" y="302"/>
                    <a:pt x="198" y="300"/>
                  </a:cubicBezTo>
                  <a:cubicBezTo>
                    <a:pt x="199" y="298"/>
                    <a:pt x="199" y="297"/>
                    <a:pt x="198" y="296"/>
                  </a:cubicBezTo>
                  <a:cubicBezTo>
                    <a:pt x="198" y="295"/>
                    <a:pt x="198" y="294"/>
                    <a:pt x="197" y="293"/>
                  </a:cubicBezTo>
                  <a:cubicBezTo>
                    <a:pt x="196" y="291"/>
                    <a:pt x="195" y="290"/>
                    <a:pt x="195" y="290"/>
                  </a:cubicBezTo>
                  <a:cubicBezTo>
                    <a:pt x="195" y="288"/>
                    <a:pt x="195" y="288"/>
                    <a:pt x="195" y="288"/>
                  </a:cubicBezTo>
                  <a:cubicBezTo>
                    <a:pt x="196" y="286"/>
                    <a:pt x="196" y="286"/>
                    <a:pt x="196" y="286"/>
                  </a:cubicBezTo>
                  <a:lnTo>
                    <a:pt x="198" y="285"/>
                  </a:lnTo>
                  <a:close/>
                  <a:moveTo>
                    <a:pt x="206" y="312"/>
                  </a:moveTo>
                  <a:cubicBezTo>
                    <a:pt x="206" y="312"/>
                    <a:pt x="210" y="311"/>
                    <a:pt x="210" y="311"/>
                  </a:cubicBezTo>
                  <a:cubicBezTo>
                    <a:pt x="210" y="311"/>
                    <a:pt x="213" y="310"/>
                    <a:pt x="214" y="310"/>
                  </a:cubicBezTo>
                  <a:cubicBezTo>
                    <a:pt x="214" y="310"/>
                    <a:pt x="215" y="308"/>
                    <a:pt x="215" y="308"/>
                  </a:cubicBezTo>
                  <a:cubicBezTo>
                    <a:pt x="215" y="307"/>
                    <a:pt x="214" y="308"/>
                    <a:pt x="214" y="308"/>
                  </a:cubicBezTo>
                  <a:cubicBezTo>
                    <a:pt x="214" y="308"/>
                    <a:pt x="212" y="308"/>
                    <a:pt x="211" y="309"/>
                  </a:cubicBezTo>
                  <a:cubicBezTo>
                    <a:pt x="211" y="309"/>
                    <a:pt x="209" y="308"/>
                    <a:pt x="209" y="308"/>
                  </a:cubicBezTo>
                  <a:cubicBezTo>
                    <a:pt x="206" y="309"/>
                    <a:pt x="206" y="309"/>
                    <a:pt x="206" y="309"/>
                  </a:cubicBezTo>
                  <a:cubicBezTo>
                    <a:pt x="201" y="311"/>
                    <a:pt x="201" y="311"/>
                    <a:pt x="201" y="311"/>
                  </a:cubicBezTo>
                  <a:cubicBezTo>
                    <a:pt x="202" y="312"/>
                    <a:pt x="202" y="312"/>
                    <a:pt x="202" y="312"/>
                  </a:cubicBezTo>
                  <a:cubicBezTo>
                    <a:pt x="202" y="312"/>
                    <a:pt x="205" y="312"/>
                    <a:pt x="206" y="312"/>
                  </a:cubicBezTo>
                  <a:close/>
                  <a:moveTo>
                    <a:pt x="186" y="310"/>
                  </a:moveTo>
                  <a:cubicBezTo>
                    <a:pt x="186" y="311"/>
                    <a:pt x="186" y="311"/>
                    <a:pt x="186" y="311"/>
                  </a:cubicBezTo>
                  <a:cubicBezTo>
                    <a:pt x="190" y="311"/>
                    <a:pt x="190" y="311"/>
                    <a:pt x="190" y="311"/>
                  </a:cubicBezTo>
                  <a:cubicBezTo>
                    <a:pt x="194" y="309"/>
                    <a:pt x="194" y="309"/>
                    <a:pt x="194" y="309"/>
                  </a:cubicBezTo>
                  <a:cubicBezTo>
                    <a:pt x="191" y="307"/>
                    <a:pt x="191" y="307"/>
                    <a:pt x="191" y="307"/>
                  </a:cubicBezTo>
                  <a:cubicBezTo>
                    <a:pt x="189" y="306"/>
                    <a:pt x="189" y="306"/>
                    <a:pt x="189" y="306"/>
                  </a:cubicBezTo>
                  <a:cubicBezTo>
                    <a:pt x="189" y="306"/>
                    <a:pt x="187" y="306"/>
                    <a:pt x="187" y="307"/>
                  </a:cubicBezTo>
                  <a:cubicBezTo>
                    <a:pt x="187" y="307"/>
                    <a:pt x="186" y="308"/>
                    <a:pt x="186" y="308"/>
                  </a:cubicBezTo>
                  <a:cubicBezTo>
                    <a:pt x="186" y="309"/>
                    <a:pt x="186" y="309"/>
                    <a:pt x="186" y="309"/>
                  </a:cubicBezTo>
                  <a:cubicBezTo>
                    <a:pt x="186" y="309"/>
                    <a:pt x="186" y="309"/>
                    <a:pt x="186" y="310"/>
                  </a:cubicBezTo>
                  <a:close/>
                  <a:moveTo>
                    <a:pt x="216" y="296"/>
                  </a:moveTo>
                  <a:cubicBezTo>
                    <a:pt x="216" y="298"/>
                    <a:pt x="216" y="298"/>
                    <a:pt x="216" y="298"/>
                  </a:cubicBezTo>
                  <a:cubicBezTo>
                    <a:pt x="216" y="299"/>
                    <a:pt x="216" y="299"/>
                    <a:pt x="216" y="299"/>
                  </a:cubicBezTo>
                  <a:cubicBezTo>
                    <a:pt x="221" y="299"/>
                    <a:pt x="221" y="299"/>
                    <a:pt x="221" y="299"/>
                  </a:cubicBezTo>
                  <a:cubicBezTo>
                    <a:pt x="224" y="298"/>
                    <a:pt x="224" y="298"/>
                    <a:pt x="224" y="298"/>
                  </a:cubicBezTo>
                  <a:cubicBezTo>
                    <a:pt x="222" y="297"/>
                    <a:pt x="222" y="297"/>
                    <a:pt x="222" y="297"/>
                  </a:cubicBezTo>
                  <a:cubicBezTo>
                    <a:pt x="218" y="296"/>
                    <a:pt x="218" y="296"/>
                    <a:pt x="218" y="296"/>
                  </a:cubicBezTo>
                  <a:lnTo>
                    <a:pt x="216" y="296"/>
                  </a:lnTo>
                  <a:close/>
                  <a:moveTo>
                    <a:pt x="272" y="310"/>
                  </a:moveTo>
                  <a:cubicBezTo>
                    <a:pt x="272" y="310"/>
                    <a:pt x="270" y="306"/>
                    <a:pt x="270" y="306"/>
                  </a:cubicBezTo>
                  <a:cubicBezTo>
                    <a:pt x="270" y="306"/>
                    <a:pt x="268" y="305"/>
                    <a:pt x="269" y="305"/>
                  </a:cubicBezTo>
                  <a:cubicBezTo>
                    <a:pt x="270" y="305"/>
                    <a:pt x="272" y="305"/>
                    <a:pt x="272" y="304"/>
                  </a:cubicBezTo>
                  <a:cubicBezTo>
                    <a:pt x="271" y="304"/>
                    <a:pt x="268" y="302"/>
                    <a:pt x="268" y="302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1" y="297"/>
                    <a:pt x="261" y="297"/>
                    <a:pt x="261" y="297"/>
                  </a:cubicBezTo>
                  <a:cubicBezTo>
                    <a:pt x="257" y="296"/>
                    <a:pt x="257" y="296"/>
                    <a:pt x="257" y="296"/>
                  </a:cubicBezTo>
                  <a:cubicBezTo>
                    <a:pt x="252" y="294"/>
                    <a:pt x="252" y="294"/>
                    <a:pt x="252" y="294"/>
                  </a:cubicBezTo>
                  <a:cubicBezTo>
                    <a:pt x="247" y="293"/>
                    <a:pt x="247" y="293"/>
                    <a:pt x="247" y="293"/>
                  </a:cubicBezTo>
                  <a:cubicBezTo>
                    <a:pt x="241" y="291"/>
                    <a:pt x="241" y="291"/>
                    <a:pt x="241" y="291"/>
                  </a:cubicBezTo>
                  <a:cubicBezTo>
                    <a:pt x="241" y="291"/>
                    <a:pt x="241" y="293"/>
                    <a:pt x="241" y="294"/>
                  </a:cubicBezTo>
                  <a:cubicBezTo>
                    <a:pt x="241" y="295"/>
                    <a:pt x="236" y="297"/>
                    <a:pt x="236" y="297"/>
                  </a:cubicBezTo>
                  <a:cubicBezTo>
                    <a:pt x="233" y="292"/>
                    <a:pt x="233" y="292"/>
                    <a:pt x="233" y="292"/>
                  </a:cubicBezTo>
                  <a:cubicBezTo>
                    <a:pt x="233" y="290"/>
                    <a:pt x="233" y="290"/>
                    <a:pt x="233" y="290"/>
                  </a:cubicBezTo>
                  <a:cubicBezTo>
                    <a:pt x="225" y="288"/>
                    <a:pt x="225" y="288"/>
                    <a:pt x="225" y="288"/>
                  </a:cubicBezTo>
                  <a:cubicBezTo>
                    <a:pt x="223" y="289"/>
                    <a:pt x="223" y="289"/>
                    <a:pt x="223" y="289"/>
                  </a:cubicBezTo>
                  <a:cubicBezTo>
                    <a:pt x="223" y="289"/>
                    <a:pt x="224" y="294"/>
                    <a:pt x="224" y="295"/>
                  </a:cubicBezTo>
                  <a:cubicBezTo>
                    <a:pt x="224" y="295"/>
                    <a:pt x="227" y="296"/>
                    <a:pt x="228" y="297"/>
                  </a:cubicBezTo>
                  <a:cubicBezTo>
                    <a:pt x="228" y="297"/>
                    <a:pt x="230" y="298"/>
                    <a:pt x="230" y="298"/>
                  </a:cubicBezTo>
                  <a:cubicBezTo>
                    <a:pt x="231" y="299"/>
                    <a:pt x="236" y="299"/>
                    <a:pt x="236" y="299"/>
                  </a:cubicBezTo>
                  <a:cubicBezTo>
                    <a:pt x="237" y="299"/>
                    <a:pt x="240" y="299"/>
                    <a:pt x="241" y="300"/>
                  </a:cubicBezTo>
                  <a:cubicBezTo>
                    <a:pt x="241" y="301"/>
                    <a:pt x="243" y="304"/>
                    <a:pt x="243" y="304"/>
                  </a:cubicBezTo>
                  <a:cubicBezTo>
                    <a:pt x="245" y="306"/>
                    <a:pt x="245" y="306"/>
                    <a:pt x="245" y="306"/>
                  </a:cubicBezTo>
                  <a:cubicBezTo>
                    <a:pt x="249" y="309"/>
                    <a:pt x="249" y="309"/>
                    <a:pt x="249" y="309"/>
                  </a:cubicBezTo>
                  <a:cubicBezTo>
                    <a:pt x="254" y="310"/>
                    <a:pt x="254" y="310"/>
                    <a:pt x="254" y="310"/>
                  </a:cubicBezTo>
                  <a:cubicBezTo>
                    <a:pt x="256" y="308"/>
                    <a:pt x="256" y="308"/>
                    <a:pt x="256" y="308"/>
                  </a:cubicBezTo>
                  <a:cubicBezTo>
                    <a:pt x="261" y="307"/>
                    <a:pt x="261" y="307"/>
                    <a:pt x="261" y="307"/>
                  </a:cubicBezTo>
                  <a:cubicBezTo>
                    <a:pt x="261" y="307"/>
                    <a:pt x="263" y="308"/>
                    <a:pt x="264" y="308"/>
                  </a:cubicBezTo>
                  <a:cubicBezTo>
                    <a:pt x="264" y="308"/>
                    <a:pt x="265" y="309"/>
                    <a:pt x="266" y="310"/>
                  </a:cubicBezTo>
                  <a:cubicBezTo>
                    <a:pt x="266" y="311"/>
                    <a:pt x="267" y="313"/>
                    <a:pt x="267" y="313"/>
                  </a:cubicBezTo>
                  <a:cubicBezTo>
                    <a:pt x="274" y="314"/>
                    <a:pt x="274" y="314"/>
                    <a:pt x="274" y="314"/>
                  </a:cubicBezTo>
                  <a:cubicBezTo>
                    <a:pt x="276" y="314"/>
                    <a:pt x="276" y="314"/>
                    <a:pt x="276" y="314"/>
                  </a:cubicBezTo>
                  <a:cubicBezTo>
                    <a:pt x="276" y="314"/>
                    <a:pt x="272" y="311"/>
                    <a:pt x="272" y="310"/>
                  </a:cubicBezTo>
                  <a:close/>
                  <a:moveTo>
                    <a:pt x="287" y="295"/>
                  </a:moveTo>
                  <a:cubicBezTo>
                    <a:pt x="287" y="294"/>
                    <a:pt x="287" y="293"/>
                    <a:pt x="287" y="292"/>
                  </a:cubicBezTo>
                  <a:cubicBezTo>
                    <a:pt x="286" y="292"/>
                    <a:pt x="286" y="293"/>
                    <a:pt x="286" y="293"/>
                  </a:cubicBezTo>
                  <a:cubicBezTo>
                    <a:pt x="286" y="293"/>
                    <a:pt x="282" y="296"/>
                    <a:pt x="281" y="297"/>
                  </a:cubicBezTo>
                  <a:cubicBezTo>
                    <a:pt x="279" y="297"/>
                    <a:pt x="279" y="298"/>
                    <a:pt x="279" y="298"/>
                  </a:cubicBezTo>
                  <a:cubicBezTo>
                    <a:pt x="274" y="299"/>
                    <a:pt x="274" y="299"/>
                    <a:pt x="274" y="299"/>
                  </a:cubicBezTo>
                  <a:cubicBezTo>
                    <a:pt x="274" y="299"/>
                    <a:pt x="274" y="299"/>
                    <a:pt x="273" y="300"/>
                  </a:cubicBezTo>
                  <a:cubicBezTo>
                    <a:pt x="271" y="302"/>
                    <a:pt x="273" y="303"/>
                    <a:pt x="273" y="303"/>
                  </a:cubicBezTo>
                  <a:cubicBezTo>
                    <a:pt x="273" y="304"/>
                    <a:pt x="273" y="305"/>
                    <a:pt x="273" y="305"/>
                  </a:cubicBezTo>
                  <a:cubicBezTo>
                    <a:pt x="275" y="304"/>
                    <a:pt x="275" y="304"/>
                    <a:pt x="275" y="304"/>
                  </a:cubicBezTo>
                  <a:cubicBezTo>
                    <a:pt x="276" y="304"/>
                    <a:pt x="276" y="304"/>
                    <a:pt x="276" y="304"/>
                  </a:cubicBezTo>
                  <a:cubicBezTo>
                    <a:pt x="276" y="304"/>
                    <a:pt x="278" y="303"/>
                    <a:pt x="279" y="303"/>
                  </a:cubicBezTo>
                  <a:cubicBezTo>
                    <a:pt x="279" y="303"/>
                    <a:pt x="281" y="302"/>
                    <a:pt x="281" y="302"/>
                  </a:cubicBezTo>
                  <a:cubicBezTo>
                    <a:pt x="284" y="300"/>
                    <a:pt x="284" y="300"/>
                    <a:pt x="284" y="300"/>
                  </a:cubicBezTo>
                  <a:cubicBezTo>
                    <a:pt x="284" y="300"/>
                    <a:pt x="287" y="296"/>
                    <a:pt x="287" y="295"/>
                  </a:cubicBezTo>
                  <a:close/>
                  <a:moveTo>
                    <a:pt x="245" y="382"/>
                  </a:moveTo>
                  <a:cubicBezTo>
                    <a:pt x="246" y="382"/>
                    <a:pt x="251" y="379"/>
                    <a:pt x="251" y="378"/>
                  </a:cubicBezTo>
                  <a:cubicBezTo>
                    <a:pt x="252" y="377"/>
                    <a:pt x="255" y="376"/>
                    <a:pt x="256" y="376"/>
                  </a:cubicBezTo>
                  <a:cubicBezTo>
                    <a:pt x="257" y="375"/>
                    <a:pt x="258" y="374"/>
                    <a:pt x="258" y="373"/>
                  </a:cubicBezTo>
                  <a:cubicBezTo>
                    <a:pt x="258" y="372"/>
                    <a:pt x="261" y="370"/>
                    <a:pt x="261" y="369"/>
                  </a:cubicBezTo>
                  <a:cubicBezTo>
                    <a:pt x="261" y="368"/>
                    <a:pt x="265" y="367"/>
                    <a:pt x="266" y="366"/>
                  </a:cubicBezTo>
                  <a:cubicBezTo>
                    <a:pt x="266" y="366"/>
                    <a:pt x="267" y="363"/>
                    <a:pt x="267" y="363"/>
                  </a:cubicBezTo>
                  <a:cubicBezTo>
                    <a:pt x="269" y="360"/>
                    <a:pt x="269" y="360"/>
                    <a:pt x="269" y="360"/>
                  </a:cubicBezTo>
                  <a:cubicBezTo>
                    <a:pt x="269" y="360"/>
                    <a:pt x="269" y="357"/>
                    <a:pt x="269" y="356"/>
                  </a:cubicBezTo>
                  <a:cubicBezTo>
                    <a:pt x="270" y="355"/>
                    <a:pt x="268" y="351"/>
                    <a:pt x="268" y="351"/>
                  </a:cubicBezTo>
                  <a:cubicBezTo>
                    <a:pt x="267" y="350"/>
                    <a:pt x="266" y="350"/>
                    <a:pt x="266" y="348"/>
                  </a:cubicBezTo>
                  <a:cubicBezTo>
                    <a:pt x="266" y="347"/>
                    <a:pt x="267" y="346"/>
                    <a:pt x="267" y="346"/>
                  </a:cubicBezTo>
                  <a:cubicBezTo>
                    <a:pt x="262" y="343"/>
                    <a:pt x="262" y="343"/>
                    <a:pt x="262" y="343"/>
                  </a:cubicBezTo>
                  <a:cubicBezTo>
                    <a:pt x="262" y="343"/>
                    <a:pt x="261" y="338"/>
                    <a:pt x="260" y="337"/>
                  </a:cubicBezTo>
                  <a:cubicBezTo>
                    <a:pt x="260" y="336"/>
                    <a:pt x="257" y="334"/>
                    <a:pt x="257" y="333"/>
                  </a:cubicBezTo>
                  <a:cubicBezTo>
                    <a:pt x="257" y="331"/>
                    <a:pt x="258" y="328"/>
                    <a:pt x="258" y="326"/>
                  </a:cubicBezTo>
                  <a:cubicBezTo>
                    <a:pt x="258" y="324"/>
                    <a:pt x="252" y="323"/>
                    <a:pt x="251" y="323"/>
                  </a:cubicBezTo>
                  <a:cubicBezTo>
                    <a:pt x="250" y="323"/>
                    <a:pt x="251" y="325"/>
                    <a:pt x="251" y="326"/>
                  </a:cubicBezTo>
                  <a:cubicBezTo>
                    <a:pt x="251" y="327"/>
                    <a:pt x="250" y="327"/>
                    <a:pt x="248" y="330"/>
                  </a:cubicBezTo>
                  <a:cubicBezTo>
                    <a:pt x="246" y="332"/>
                    <a:pt x="246" y="331"/>
                    <a:pt x="246" y="332"/>
                  </a:cubicBezTo>
                  <a:cubicBezTo>
                    <a:pt x="245" y="333"/>
                    <a:pt x="244" y="337"/>
                    <a:pt x="244" y="337"/>
                  </a:cubicBezTo>
                  <a:cubicBezTo>
                    <a:pt x="244" y="337"/>
                    <a:pt x="240" y="336"/>
                    <a:pt x="239" y="335"/>
                  </a:cubicBezTo>
                  <a:cubicBezTo>
                    <a:pt x="239" y="334"/>
                    <a:pt x="235" y="332"/>
                    <a:pt x="235" y="332"/>
                  </a:cubicBezTo>
                  <a:cubicBezTo>
                    <a:pt x="235" y="332"/>
                    <a:pt x="238" y="326"/>
                    <a:pt x="239" y="325"/>
                  </a:cubicBezTo>
                  <a:cubicBezTo>
                    <a:pt x="239" y="325"/>
                    <a:pt x="235" y="324"/>
                    <a:pt x="234" y="324"/>
                  </a:cubicBezTo>
                  <a:cubicBezTo>
                    <a:pt x="232" y="324"/>
                    <a:pt x="232" y="325"/>
                    <a:pt x="230" y="325"/>
                  </a:cubicBezTo>
                  <a:cubicBezTo>
                    <a:pt x="228" y="325"/>
                    <a:pt x="225" y="326"/>
                    <a:pt x="222" y="328"/>
                  </a:cubicBezTo>
                  <a:cubicBezTo>
                    <a:pt x="218" y="329"/>
                    <a:pt x="221" y="331"/>
                    <a:pt x="221" y="332"/>
                  </a:cubicBezTo>
                  <a:cubicBezTo>
                    <a:pt x="221" y="333"/>
                    <a:pt x="221" y="334"/>
                    <a:pt x="221" y="336"/>
                  </a:cubicBezTo>
                  <a:cubicBezTo>
                    <a:pt x="221" y="337"/>
                    <a:pt x="219" y="336"/>
                    <a:pt x="218" y="335"/>
                  </a:cubicBezTo>
                  <a:cubicBezTo>
                    <a:pt x="217" y="335"/>
                    <a:pt x="215" y="333"/>
                    <a:pt x="215" y="332"/>
                  </a:cubicBezTo>
                  <a:cubicBezTo>
                    <a:pt x="215" y="331"/>
                    <a:pt x="213" y="331"/>
                    <a:pt x="213" y="331"/>
                  </a:cubicBezTo>
                  <a:cubicBezTo>
                    <a:pt x="212" y="330"/>
                    <a:pt x="210" y="332"/>
                    <a:pt x="209" y="333"/>
                  </a:cubicBezTo>
                  <a:cubicBezTo>
                    <a:pt x="208" y="334"/>
                    <a:pt x="207" y="336"/>
                    <a:pt x="206" y="336"/>
                  </a:cubicBezTo>
                  <a:cubicBezTo>
                    <a:pt x="205" y="337"/>
                    <a:pt x="202" y="339"/>
                    <a:pt x="202" y="340"/>
                  </a:cubicBezTo>
                  <a:cubicBezTo>
                    <a:pt x="201" y="340"/>
                    <a:pt x="202" y="341"/>
                    <a:pt x="200" y="344"/>
                  </a:cubicBezTo>
                  <a:cubicBezTo>
                    <a:pt x="198" y="347"/>
                    <a:pt x="199" y="345"/>
                    <a:pt x="198" y="347"/>
                  </a:cubicBezTo>
                  <a:cubicBezTo>
                    <a:pt x="198" y="348"/>
                    <a:pt x="196" y="348"/>
                    <a:pt x="196" y="348"/>
                  </a:cubicBezTo>
                  <a:cubicBezTo>
                    <a:pt x="196" y="348"/>
                    <a:pt x="192" y="346"/>
                    <a:pt x="191" y="346"/>
                  </a:cubicBezTo>
                  <a:cubicBezTo>
                    <a:pt x="190" y="346"/>
                    <a:pt x="186" y="348"/>
                    <a:pt x="186" y="348"/>
                  </a:cubicBezTo>
                  <a:cubicBezTo>
                    <a:pt x="186" y="350"/>
                    <a:pt x="186" y="350"/>
                    <a:pt x="186" y="350"/>
                  </a:cubicBezTo>
                  <a:cubicBezTo>
                    <a:pt x="186" y="350"/>
                    <a:pt x="188" y="352"/>
                    <a:pt x="188" y="353"/>
                  </a:cubicBezTo>
                  <a:cubicBezTo>
                    <a:pt x="188" y="354"/>
                    <a:pt x="188" y="356"/>
                    <a:pt x="188" y="357"/>
                  </a:cubicBezTo>
                  <a:cubicBezTo>
                    <a:pt x="188" y="358"/>
                    <a:pt x="189" y="359"/>
                    <a:pt x="189" y="360"/>
                  </a:cubicBezTo>
                  <a:cubicBezTo>
                    <a:pt x="189" y="361"/>
                    <a:pt x="190" y="363"/>
                    <a:pt x="190" y="364"/>
                  </a:cubicBezTo>
                  <a:cubicBezTo>
                    <a:pt x="190" y="365"/>
                    <a:pt x="193" y="367"/>
                    <a:pt x="194" y="368"/>
                  </a:cubicBezTo>
                  <a:cubicBezTo>
                    <a:pt x="195" y="369"/>
                    <a:pt x="194" y="369"/>
                    <a:pt x="194" y="371"/>
                  </a:cubicBezTo>
                  <a:cubicBezTo>
                    <a:pt x="194" y="373"/>
                    <a:pt x="195" y="374"/>
                    <a:pt x="195" y="374"/>
                  </a:cubicBezTo>
                  <a:cubicBezTo>
                    <a:pt x="195" y="374"/>
                    <a:pt x="198" y="374"/>
                    <a:pt x="199" y="374"/>
                  </a:cubicBezTo>
                  <a:cubicBezTo>
                    <a:pt x="200" y="374"/>
                    <a:pt x="199" y="374"/>
                    <a:pt x="203" y="375"/>
                  </a:cubicBezTo>
                  <a:cubicBezTo>
                    <a:pt x="206" y="376"/>
                    <a:pt x="207" y="376"/>
                    <a:pt x="210" y="375"/>
                  </a:cubicBezTo>
                  <a:cubicBezTo>
                    <a:pt x="213" y="374"/>
                    <a:pt x="212" y="374"/>
                    <a:pt x="213" y="372"/>
                  </a:cubicBezTo>
                  <a:cubicBezTo>
                    <a:pt x="214" y="371"/>
                    <a:pt x="215" y="370"/>
                    <a:pt x="216" y="369"/>
                  </a:cubicBezTo>
                  <a:cubicBezTo>
                    <a:pt x="217" y="369"/>
                    <a:pt x="221" y="369"/>
                    <a:pt x="222" y="369"/>
                  </a:cubicBezTo>
                  <a:cubicBezTo>
                    <a:pt x="222" y="369"/>
                    <a:pt x="225" y="369"/>
                    <a:pt x="226" y="369"/>
                  </a:cubicBezTo>
                  <a:cubicBezTo>
                    <a:pt x="226" y="369"/>
                    <a:pt x="228" y="370"/>
                    <a:pt x="231" y="371"/>
                  </a:cubicBezTo>
                  <a:cubicBezTo>
                    <a:pt x="233" y="372"/>
                    <a:pt x="233" y="373"/>
                    <a:pt x="233" y="373"/>
                  </a:cubicBezTo>
                  <a:cubicBezTo>
                    <a:pt x="233" y="373"/>
                    <a:pt x="235" y="374"/>
                    <a:pt x="237" y="374"/>
                  </a:cubicBezTo>
                  <a:cubicBezTo>
                    <a:pt x="238" y="375"/>
                    <a:pt x="238" y="376"/>
                    <a:pt x="238" y="378"/>
                  </a:cubicBezTo>
                  <a:cubicBezTo>
                    <a:pt x="238" y="379"/>
                    <a:pt x="240" y="381"/>
                    <a:pt x="241" y="382"/>
                  </a:cubicBezTo>
                  <a:cubicBezTo>
                    <a:pt x="241" y="384"/>
                    <a:pt x="244" y="383"/>
                    <a:pt x="245" y="382"/>
                  </a:cubicBezTo>
                  <a:close/>
                  <a:moveTo>
                    <a:pt x="246" y="385"/>
                  </a:moveTo>
                  <a:cubicBezTo>
                    <a:pt x="246" y="385"/>
                    <a:pt x="245" y="388"/>
                    <a:pt x="245" y="388"/>
                  </a:cubicBezTo>
                  <a:cubicBezTo>
                    <a:pt x="244" y="387"/>
                    <a:pt x="244" y="387"/>
                    <a:pt x="244" y="387"/>
                  </a:cubicBezTo>
                  <a:cubicBezTo>
                    <a:pt x="243" y="386"/>
                    <a:pt x="243" y="386"/>
                    <a:pt x="243" y="386"/>
                  </a:cubicBezTo>
                  <a:cubicBezTo>
                    <a:pt x="243" y="386"/>
                    <a:pt x="242" y="390"/>
                    <a:pt x="242" y="390"/>
                  </a:cubicBezTo>
                  <a:cubicBezTo>
                    <a:pt x="242" y="390"/>
                    <a:pt x="245" y="394"/>
                    <a:pt x="245" y="393"/>
                  </a:cubicBezTo>
                  <a:cubicBezTo>
                    <a:pt x="245" y="392"/>
                    <a:pt x="247" y="390"/>
                    <a:pt x="247" y="390"/>
                  </a:cubicBezTo>
                  <a:cubicBezTo>
                    <a:pt x="247" y="390"/>
                    <a:pt x="248" y="386"/>
                    <a:pt x="248" y="386"/>
                  </a:cubicBezTo>
                  <a:cubicBezTo>
                    <a:pt x="248" y="386"/>
                    <a:pt x="246" y="384"/>
                    <a:pt x="246" y="385"/>
                  </a:cubicBezTo>
                  <a:close/>
                  <a:moveTo>
                    <a:pt x="272" y="386"/>
                  </a:moveTo>
                  <a:cubicBezTo>
                    <a:pt x="272" y="386"/>
                    <a:pt x="271" y="388"/>
                    <a:pt x="271" y="389"/>
                  </a:cubicBezTo>
                  <a:cubicBezTo>
                    <a:pt x="271" y="390"/>
                    <a:pt x="269" y="391"/>
                    <a:pt x="269" y="391"/>
                  </a:cubicBezTo>
                  <a:cubicBezTo>
                    <a:pt x="269" y="392"/>
                    <a:pt x="265" y="393"/>
                    <a:pt x="264" y="394"/>
                  </a:cubicBezTo>
                  <a:cubicBezTo>
                    <a:pt x="263" y="394"/>
                    <a:pt x="259" y="396"/>
                    <a:pt x="259" y="396"/>
                  </a:cubicBezTo>
                  <a:cubicBezTo>
                    <a:pt x="258" y="396"/>
                    <a:pt x="255" y="399"/>
                    <a:pt x="255" y="399"/>
                  </a:cubicBezTo>
                  <a:cubicBezTo>
                    <a:pt x="249" y="401"/>
                    <a:pt x="249" y="401"/>
                    <a:pt x="249" y="401"/>
                  </a:cubicBezTo>
                  <a:cubicBezTo>
                    <a:pt x="248" y="403"/>
                    <a:pt x="251" y="402"/>
                    <a:pt x="251" y="402"/>
                  </a:cubicBezTo>
                  <a:cubicBezTo>
                    <a:pt x="251" y="402"/>
                    <a:pt x="253" y="401"/>
                    <a:pt x="254" y="401"/>
                  </a:cubicBezTo>
                  <a:cubicBezTo>
                    <a:pt x="255" y="400"/>
                    <a:pt x="256" y="400"/>
                    <a:pt x="257" y="399"/>
                  </a:cubicBezTo>
                  <a:cubicBezTo>
                    <a:pt x="257" y="399"/>
                    <a:pt x="260" y="399"/>
                    <a:pt x="260" y="399"/>
                  </a:cubicBezTo>
                  <a:cubicBezTo>
                    <a:pt x="260" y="399"/>
                    <a:pt x="266" y="396"/>
                    <a:pt x="267" y="395"/>
                  </a:cubicBezTo>
                  <a:cubicBezTo>
                    <a:pt x="268" y="394"/>
                    <a:pt x="270" y="393"/>
                    <a:pt x="270" y="392"/>
                  </a:cubicBezTo>
                  <a:cubicBezTo>
                    <a:pt x="271" y="392"/>
                    <a:pt x="272" y="392"/>
                    <a:pt x="274" y="391"/>
                  </a:cubicBezTo>
                  <a:cubicBezTo>
                    <a:pt x="275" y="391"/>
                    <a:pt x="274" y="390"/>
                    <a:pt x="274" y="390"/>
                  </a:cubicBezTo>
                  <a:cubicBezTo>
                    <a:pt x="274" y="390"/>
                    <a:pt x="274" y="390"/>
                    <a:pt x="273" y="389"/>
                  </a:cubicBezTo>
                  <a:cubicBezTo>
                    <a:pt x="273" y="388"/>
                    <a:pt x="275" y="388"/>
                    <a:pt x="275" y="388"/>
                  </a:cubicBezTo>
                  <a:cubicBezTo>
                    <a:pt x="275" y="388"/>
                    <a:pt x="275" y="384"/>
                    <a:pt x="275" y="383"/>
                  </a:cubicBezTo>
                  <a:cubicBezTo>
                    <a:pt x="275" y="383"/>
                    <a:pt x="272" y="385"/>
                    <a:pt x="272" y="386"/>
                  </a:cubicBezTo>
                  <a:close/>
                  <a:moveTo>
                    <a:pt x="302" y="314"/>
                  </a:moveTo>
                  <a:cubicBezTo>
                    <a:pt x="301" y="310"/>
                    <a:pt x="301" y="310"/>
                    <a:pt x="301" y="310"/>
                  </a:cubicBezTo>
                  <a:cubicBezTo>
                    <a:pt x="299" y="309"/>
                    <a:pt x="299" y="309"/>
                    <a:pt x="299" y="309"/>
                  </a:cubicBezTo>
                  <a:cubicBezTo>
                    <a:pt x="299" y="312"/>
                    <a:pt x="299" y="312"/>
                    <a:pt x="299" y="312"/>
                  </a:cubicBezTo>
                  <a:cubicBezTo>
                    <a:pt x="299" y="312"/>
                    <a:pt x="299" y="313"/>
                    <a:pt x="298" y="314"/>
                  </a:cubicBezTo>
                  <a:cubicBezTo>
                    <a:pt x="297" y="315"/>
                    <a:pt x="299" y="317"/>
                    <a:pt x="299" y="317"/>
                  </a:cubicBezTo>
                  <a:cubicBezTo>
                    <a:pt x="299" y="317"/>
                    <a:pt x="303" y="315"/>
                    <a:pt x="303" y="314"/>
                  </a:cubicBezTo>
                  <a:cubicBezTo>
                    <a:pt x="304" y="313"/>
                    <a:pt x="302" y="314"/>
                    <a:pt x="302" y="314"/>
                  </a:cubicBezTo>
                  <a:close/>
                  <a:moveTo>
                    <a:pt x="312" y="312"/>
                  </a:moveTo>
                  <a:cubicBezTo>
                    <a:pt x="312" y="315"/>
                    <a:pt x="312" y="315"/>
                    <a:pt x="312" y="315"/>
                  </a:cubicBezTo>
                  <a:cubicBezTo>
                    <a:pt x="311" y="316"/>
                    <a:pt x="311" y="316"/>
                    <a:pt x="311" y="316"/>
                  </a:cubicBezTo>
                  <a:cubicBezTo>
                    <a:pt x="310" y="315"/>
                    <a:pt x="310" y="315"/>
                    <a:pt x="310" y="315"/>
                  </a:cubicBezTo>
                  <a:cubicBezTo>
                    <a:pt x="309" y="316"/>
                    <a:pt x="309" y="316"/>
                    <a:pt x="309" y="316"/>
                  </a:cubicBezTo>
                  <a:cubicBezTo>
                    <a:pt x="309" y="316"/>
                    <a:pt x="310" y="317"/>
                    <a:pt x="310" y="318"/>
                  </a:cubicBezTo>
                  <a:cubicBezTo>
                    <a:pt x="310" y="319"/>
                    <a:pt x="313" y="319"/>
                    <a:pt x="313" y="319"/>
                  </a:cubicBezTo>
                  <a:cubicBezTo>
                    <a:pt x="313" y="319"/>
                    <a:pt x="316" y="316"/>
                    <a:pt x="316" y="316"/>
                  </a:cubicBezTo>
                  <a:cubicBezTo>
                    <a:pt x="317" y="316"/>
                    <a:pt x="317" y="314"/>
                    <a:pt x="317" y="314"/>
                  </a:cubicBezTo>
                  <a:cubicBezTo>
                    <a:pt x="315" y="312"/>
                    <a:pt x="315" y="312"/>
                    <a:pt x="315" y="312"/>
                  </a:cubicBezTo>
                  <a:lnTo>
                    <a:pt x="312" y="312"/>
                  </a:lnTo>
                  <a:close/>
                  <a:moveTo>
                    <a:pt x="286" y="310"/>
                  </a:moveTo>
                  <a:cubicBezTo>
                    <a:pt x="286" y="310"/>
                    <a:pt x="286" y="310"/>
                    <a:pt x="286" y="309"/>
                  </a:cubicBezTo>
                  <a:cubicBezTo>
                    <a:pt x="285" y="309"/>
                    <a:pt x="284" y="310"/>
                    <a:pt x="284" y="311"/>
                  </a:cubicBezTo>
                  <a:cubicBezTo>
                    <a:pt x="284" y="311"/>
                    <a:pt x="282" y="313"/>
                    <a:pt x="281" y="313"/>
                  </a:cubicBezTo>
                  <a:cubicBezTo>
                    <a:pt x="281" y="314"/>
                    <a:pt x="288" y="314"/>
                    <a:pt x="288" y="314"/>
                  </a:cubicBezTo>
                  <a:cubicBezTo>
                    <a:pt x="289" y="314"/>
                    <a:pt x="290" y="313"/>
                    <a:pt x="290" y="313"/>
                  </a:cubicBezTo>
                  <a:cubicBezTo>
                    <a:pt x="290" y="313"/>
                    <a:pt x="290" y="311"/>
                    <a:pt x="290" y="310"/>
                  </a:cubicBezTo>
                  <a:cubicBezTo>
                    <a:pt x="290" y="310"/>
                    <a:pt x="286" y="310"/>
                    <a:pt x="286" y="3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Freeform 83"/>
            <p:cNvSpPr>
              <a:spLocks noEditPoints="1"/>
            </p:cNvSpPr>
            <p:nvPr/>
          </p:nvSpPr>
          <p:spPr bwMode="auto">
            <a:xfrm>
              <a:off x="3869" y="3131"/>
              <a:ext cx="520" cy="520"/>
            </a:xfrm>
            <a:custGeom>
              <a:avLst/>
              <a:gdLst>
                <a:gd name="T0" fmla="*/ 115 w 219"/>
                <a:gd name="T1" fmla="*/ 3 h 219"/>
                <a:gd name="T2" fmla="*/ 3 w 219"/>
                <a:gd name="T3" fmla="*/ 103 h 219"/>
                <a:gd name="T4" fmla="*/ 103 w 219"/>
                <a:gd name="T5" fmla="*/ 215 h 219"/>
                <a:gd name="T6" fmla="*/ 215 w 219"/>
                <a:gd name="T7" fmla="*/ 115 h 219"/>
                <a:gd name="T8" fmla="*/ 115 w 219"/>
                <a:gd name="T9" fmla="*/ 3 h 219"/>
                <a:gd name="T10" fmla="*/ 105 w 219"/>
                <a:gd name="T11" fmla="*/ 188 h 219"/>
                <a:gd name="T12" fmla="*/ 30 w 219"/>
                <a:gd name="T13" fmla="*/ 105 h 219"/>
                <a:gd name="T14" fmla="*/ 114 w 219"/>
                <a:gd name="T15" fmla="*/ 30 h 219"/>
                <a:gd name="T16" fmla="*/ 188 w 219"/>
                <a:gd name="T17" fmla="*/ 114 h 219"/>
                <a:gd name="T18" fmla="*/ 105 w 219"/>
                <a:gd name="T19" fmla="*/ 18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9" h="219">
                  <a:moveTo>
                    <a:pt x="115" y="3"/>
                  </a:moveTo>
                  <a:cubicBezTo>
                    <a:pt x="57" y="0"/>
                    <a:pt x="6" y="45"/>
                    <a:pt x="3" y="103"/>
                  </a:cubicBezTo>
                  <a:cubicBezTo>
                    <a:pt x="0" y="162"/>
                    <a:pt x="44" y="212"/>
                    <a:pt x="103" y="215"/>
                  </a:cubicBezTo>
                  <a:cubicBezTo>
                    <a:pt x="162" y="219"/>
                    <a:pt x="212" y="174"/>
                    <a:pt x="215" y="115"/>
                  </a:cubicBezTo>
                  <a:cubicBezTo>
                    <a:pt x="219" y="57"/>
                    <a:pt x="174" y="7"/>
                    <a:pt x="115" y="3"/>
                  </a:cubicBezTo>
                  <a:close/>
                  <a:moveTo>
                    <a:pt x="105" y="188"/>
                  </a:moveTo>
                  <a:cubicBezTo>
                    <a:pt x="61" y="186"/>
                    <a:pt x="28" y="148"/>
                    <a:pt x="30" y="105"/>
                  </a:cubicBezTo>
                  <a:cubicBezTo>
                    <a:pt x="33" y="61"/>
                    <a:pt x="70" y="28"/>
                    <a:pt x="114" y="30"/>
                  </a:cubicBezTo>
                  <a:cubicBezTo>
                    <a:pt x="157" y="33"/>
                    <a:pt x="191" y="70"/>
                    <a:pt x="188" y="114"/>
                  </a:cubicBezTo>
                  <a:cubicBezTo>
                    <a:pt x="186" y="158"/>
                    <a:pt x="148" y="191"/>
                    <a:pt x="105" y="1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" name="Freeform 84"/>
            <p:cNvSpPr/>
            <p:nvPr/>
          </p:nvSpPr>
          <p:spPr bwMode="auto">
            <a:xfrm>
              <a:off x="4280" y="3546"/>
              <a:ext cx="52" cy="52"/>
            </a:xfrm>
            <a:custGeom>
              <a:avLst/>
              <a:gdLst>
                <a:gd name="T0" fmla="*/ 20 w 22"/>
                <a:gd name="T1" fmla="*/ 2 h 22"/>
                <a:gd name="T2" fmla="*/ 19 w 22"/>
                <a:gd name="T3" fmla="*/ 11 h 22"/>
                <a:gd name="T4" fmla="*/ 11 w 22"/>
                <a:gd name="T5" fmla="*/ 19 h 22"/>
                <a:gd name="T6" fmla="*/ 2 w 22"/>
                <a:gd name="T7" fmla="*/ 19 h 22"/>
                <a:gd name="T8" fmla="*/ 2 w 22"/>
                <a:gd name="T9" fmla="*/ 19 h 22"/>
                <a:gd name="T10" fmla="*/ 3 w 22"/>
                <a:gd name="T11" fmla="*/ 11 h 22"/>
                <a:gd name="T12" fmla="*/ 12 w 22"/>
                <a:gd name="T13" fmla="*/ 3 h 22"/>
                <a:gd name="T14" fmla="*/ 20 w 22"/>
                <a:gd name="T15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22">
                  <a:moveTo>
                    <a:pt x="20" y="2"/>
                  </a:moveTo>
                  <a:cubicBezTo>
                    <a:pt x="22" y="4"/>
                    <a:pt x="22" y="8"/>
                    <a:pt x="19" y="11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21"/>
                    <a:pt x="4" y="22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17"/>
                    <a:pt x="0" y="13"/>
                    <a:pt x="3" y="1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4" y="0"/>
                    <a:pt x="18" y="0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Freeform 85"/>
            <p:cNvSpPr/>
            <p:nvPr/>
          </p:nvSpPr>
          <p:spPr bwMode="auto">
            <a:xfrm>
              <a:off x="4294" y="3563"/>
              <a:ext cx="223" cy="225"/>
            </a:xfrm>
            <a:custGeom>
              <a:avLst/>
              <a:gdLst>
                <a:gd name="T0" fmla="*/ 90 w 94"/>
                <a:gd name="T1" fmla="*/ 63 h 95"/>
                <a:gd name="T2" fmla="*/ 89 w 94"/>
                <a:gd name="T3" fmla="*/ 77 h 95"/>
                <a:gd name="T4" fmla="*/ 74 w 94"/>
                <a:gd name="T5" fmla="*/ 91 h 95"/>
                <a:gd name="T6" fmla="*/ 60 w 94"/>
                <a:gd name="T7" fmla="*/ 92 h 95"/>
                <a:gd name="T8" fmla="*/ 60 w 94"/>
                <a:gd name="T9" fmla="*/ 92 h 95"/>
                <a:gd name="T10" fmla="*/ 5 w 94"/>
                <a:gd name="T11" fmla="*/ 18 h 95"/>
                <a:gd name="T12" fmla="*/ 19 w 94"/>
                <a:gd name="T13" fmla="*/ 4 h 95"/>
                <a:gd name="T14" fmla="*/ 90 w 94"/>
                <a:gd name="T15" fmla="*/ 6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95">
                  <a:moveTo>
                    <a:pt x="90" y="63"/>
                  </a:moveTo>
                  <a:cubicBezTo>
                    <a:pt x="94" y="66"/>
                    <a:pt x="93" y="73"/>
                    <a:pt x="89" y="77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0" y="95"/>
                    <a:pt x="63" y="95"/>
                    <a:pt x="60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6" y="88"/>
                    <a:pt x="0" y="22"/>
                    <a:pt x="5" y="18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4" y="0"/>
                    <a:pt x="86" y="59"/>
                    <a:pt x="90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Freeform 86"/>
            <p:cNvSpPr>
              <a:spLocks noEditPoints="1"/>
            </p:cNvSpPr>
            <p:nvPr/>
          </p:nvSpPr>
          <p:spPr bwMode="auto">
            <a:xfrm>
              <a:off x="3233" y="2705"/>
              <a:ext cx="1120" cy="1124"/>
            </a:xfrm>
            <a:custGeom>
              <a:avLst/>
              <a:gdLst>
                <a:gd name="T0" fmla="*/ 446 w 472"/>
                <a:gd name="T1" fmla="*/ 292 h 473"/>
                <a:gd name="T2" fmla="*/ 446 w 472"/>
                <a:gd name="T3" fmla="*/ 288 h 473"/>
                <a:gd name="T4" fmla="*/ 443 w 472"/>
                <a:gd name="T5" fmla="*/ 267 h 473"/>
                <a:gd name="T6" fmla="*/ 413 w 472"/>
                <a:gd name="T7" fmla="*/ 347 h 473"/>
                <a:gd name="T8" fmla="*/ 446 w 472"/>
                <a:gd name="T9" fmla="*/ 292 h 473"/>
                <a:gd name="T10" fmla="*/ 370 w 472"/>
                <a:gd name="T11" fmla="*/ 404 h 473"/>
                <a:gd name="T12" fmla="*/ 362 w 472"/>
                <a:gd name="T13" fmla="*/ 403 h 473"/>
                <a:gd name="T14" fmla="*/ 237 w 472"/>
                <a:gd name="T15" fmla="*/ 445 h 473"/>
                <a:gd name="T16" fmla="*/ 89 w 472"/>
                <a:gd name="T17" fmla="*/ 384 h 473"/>
                <a:gd name="T18" fmla="*/ 28 w 472"/>
                <a:gd name="T19" fmla="*/ 236 h 473"/>
                <a:gd name="T20" fmla="*/ 89 w 472"/>
                <a:gd name="T21" fmla="*/ 89 h 473"/>
                <a:gd name="T22" fmla="*/ 237 w 472"/>
                <a:gd name="T23" fmla="*/ 28 h 473"/>
                <a:gd name="T24" fmla="*/ 384 w 472"/>
                <a:gd name="T25" fmla="*/ 89 h 473"/>
                <a:gd name="T26" fmla="*/ 440 w 472"/>
                <a:gd name="T27" fmla="*/ 191 h 473"/>
                <a:gd name="T28" fmla="*/ 472 w 472"/>
                <a:gd name="T29" fmla="*/ 222 h 473"/>
                <a:gd name="T30" fmla="*/ 237 w 472"/>
                <a:gd name="T31" fmla="*/ 0 h 473"/>
                <a:gd name="T32" fmla="*/ 0 w 472"/>
                <a:gd name="T33" fmla="*/ 236 h 473"/>
                <a:gd name="T34" fmla="*/ 237 w 472"/>
                <a:gd name="T35" fmla="*/ 473 h 473"/>
                <a:gd name="T36" fmla="*/ 406 w 472"/>
                <a:gd name="T37" fmla="*/ 401 h 473"/>
                <a:gd name="T38" fmla="*/ 377 w 472"/>
                <a:gd name="T39" fmla="*/ 404 h 473"/>
                <a:gd name="T40" fmla="*/ 370 w 472"/>
                <a:gd name="T41" fmla="*/ 40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2" h="473">
                  <a:moveTo>
                    <a:pt x="446" y="292"/>
                  </a:moveTo>
                  <a:cubicBezTo>
                    <a:pt x="446" y="291"/>
                    <a:pt x="446" y="290"/>
                    <a:pt x="446" y="288"/>
                  </a:cubicBezTo>
                  <a:cubicBezTo>
                    <a:pt x="446" y="281"/>
                    <a:pt x="445" y="274"/>
                    <a:pt x="443" y="267"/>
                  </a:cubicBezTo>
                  <a:cubicBezTo>
                    <a:pt x="439" y="296"/>
                    <a:pt x="428" y="323"/>
                    <a:pt x="413" y="347"/>
                  </a:cubicBezTo>
                  <a:cubicBezTo>
                    <a:pt x="432" y="336"/>
                    <a:pt x="445" y="316"/>
                    <a:pt x="446" y="292"/>
                  </a:cubicBezTo>
                  <a:close/>
                  <a:moveTo>
                    <a:pt x="370" y="404"/>
                  </a:moveTo>
                  <a:cubicBezTo>
                    <a:pt x="368" y="404"/>
                    <a:pt x="365" y="404"/>
                    <a:pt x="362" y="403"/>
                  </a:cubicBezTo>
                  <a:cubicBezTo>
                    <a:pt x="327" y="430"/>
                    <a:pt x="284" y="445"/>
                    <a:pt x="237" y="445"/>
                  </a:cubicBezTo>
                  <a:cubicBezTo>
                    <a:pt x="179" y="445"/>
                    <a:pt x="127" y="422"/>
                    <a:pt x="89" y="384"/>
                  </a:cubicBezTo>
                  <a:cubicBezTo>
                    <a:pt x="51" y="346"/>
                    <a:pt x="28" y="294"/>
                    <a:pt x="28" y="236"/>
                  </a:cubicBezTo>
                  <a:cubicBezTo>
                    <a:pt x="28" y="179"/>
                    <a:pt x="51" y="127"/>
                    <a:pt x="89" y="89"/>
                  </a:cubicBezTo>
                  <a:cubicBezTo>
                    <a:pt x="127" y="51"/>
                    <a:pt x="179" y="28"/>
                    <a:pt x="237" y="28"/>
                  </a:cubicBezTo>
                  <a:cubicBezTo>
                    <a:pt x="294" y="28"/>
                    <a:pt x="346" y="51"/>
                    <a:pt x="384" y="89"/>
                  </a:cubicBezTo>
                  <a:cubicBezTo>
                    <a:pt x="412" y="116"/>
                    <a:pt x="432" y="152"/>
                    <a:pt x="440" y="191"/>
                  </a:cubicBezTo>
                  <a:cubicBezTo>
                    <a:pt x="453" y="199"/>
                    <a:pt x="464" y="210"/>
                    <a:pt x="472" y="222"/>
                  </a:cubicBezTo>
                  <a:cubicBezTo>
                    <a:pt x="465" y="98"/>
                    <a:pt x="362" y="0"/>
                    <a:pt x="237" y="0"/>
                  </a:cubicBezTo>
                  <a:cubicBezTo>
                    <a:pt x="106" y="0"/>
                    <a:pt x="0" y="106"/>
                    <a:pt x="0" y="236"/>
                  </a:cubicBezTo>
                  <a:cubicBezTo>
                    <a:pt x="0" y="367"/>
                    <a:pt x="106" y="473"/>
                    <a:pt x="237" y="473"/>
                  </a:cubicBezTo>
                  <a:cubicBezTo>
                    <a:pt x="303" y="473"/>
                    <a:pt x="363" y="445"/>
                    <a:pt x="406" y="401"/>
                  </a:cubicBezTo>
                  <a:cubicBezTo>
                    <a:pt x="397" y="403"/>
                    <a:pt x="387" y="404"/>
                    <a:pt x="377" y="404"/>
                  </a:cubicBezTo>
                  <a:cubicBezTo>
                    <a:pt x="375" y="404"/>
                    <a:pt x="373" y="404"/>
                    <a:pt x="370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7" name="Freeform 48"/>
          <p:cNvSpPr>
            <a:spLocks noEditPoints="1"/>
          </p:cNvSpPr>
          <p:nvPr/>
        </p:nvSpPr>
        <p:spPr bwMode="auto">
          <a:xfrm>
            <a:off x="913130" y="5365115"/>
            <a:ext cx="426085" cy="400685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0" tIns="48216" rIns="96430" bIns="48216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5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755775" y="356182"/>
            <a:ext cx="22200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algn="l" eaLnBrk="1" hangingPunct="1"/>
            <a:r>
              <a:rPr lang="en-US" altLang="zh-CN" sz="3200" b="1" dirty="0">
                <a:solidFill>
                  <a:srgbClr val="124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Next Step</a:t>
            </a:r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893763" y="367983"/>
            <a:ext cx="5453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100"/>
            <a:ext cx="10703560" cy="80312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13</a:t>
            </a:fld>
            <a:endParaRPr lang="zh-CN" altLang="en-US"/>
          </a:p>
        </p:txBody>
      </p:sp>
      <p:grpSp>
        <p:nvGrpSpPr>
          <p:cNvPr id="26" name="组合 25"/>
          <p:cNvGrpSpPr/>
          <p:nvPr/>
        </p:nvGrpSpPr>
        <p:grpSpPr>
          <a:xfrm>
            <a:off x="65967" y="1309859"/>
            <a:ext cx="10764593" cy="1044370"/>
            <a:chOff x="1620507" y="2517229"/>
            <a:chExt cx="9487785" cy="860972"/>
          </a:xfrm>
        </p:grpSpPr>
        <p:sp>
          <p:nvSpPr>
            <p:cNvPr id="30" name="MH_SubTitle_1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496811" y="2517229"/>
              <a:ext cx="8611481" cy="31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>
                  <a:solidFill>
                    <a:srgbClr val="375F87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P</a:t>
              </a:r>
              <a:r>
                <a:rPr lang="en-US" altLang="zh-CN" sz="1800" b="1" dirty="0">
                  <a:solidFill>
                    <a:srgbClr val="375F87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romoting the formulation and publication of relevant green finance standards.</a:t>
              </a:r>
              <a:endParaRPr lang="zh-CN" altLang="en-US" sz="1800" b="1" dirty="0">
                <a:solidFill>
                  <a:srgbClr val="375F87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MH_Text_1"/>
            <p:cNvSpPr txBox="1"/>
            <p:nvPr>
              <p:custDataLst>
                <p:tags r:id="rId8"/>
              </p:custDataLst>
            </p:nvPr>
          </p:nvSpPr>
          <p:spPr>
            <a:xfrm>
              <a:off x="2496811" y="2904685"/>
              <a:ext cx="6675547" cy="281491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/>
            <a:p>
              <a:pPr marL="285750" indent="-285750"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en-US" altLang="zh-CN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with the ongoing improvement of the green finance standard system.</a:t>
              </a:r>
              <a:endPara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MH_Other_7"/>
            <p:cNvSpPr/>
            <p:nvPr>
              <p:custDataLst>
                <p:tags r:id="rId9"/>
              </p:custDataLst>
            </p:nvPr>
          </p:nvSpPr>
          <p:spPr bwMode="auto">
            <a:xfrm>
              <a:off x="1620507" y="2981326"/>
              <a:ext cx="398463" cy="396875"/>
            </a:xfrm>
            <a:custGeom>
              <a:avLst/>
              <a:gdLst>
                <a:gd name="T0" fmla="*/ 984018 w 1589088"/>
                <a:gd name="T1" fmla="*/ 589506 h 1589088"/>
                <a:gd name="T2" fmla="*/ 955171 w 1589088"/>
                <a:gd name="T3" fmla="*/ 645802 h 1589088"/>
                <a:gd name="T4" fmla="*/ 898294 w 1589088"/>
                <a:gd name="T5" fmla="*/ 673272 h 1589088"/>
                <a:gd name="T6" fmla="*/ 881422 w 1589088"/>
                <a:gd name="T7" fmla="*/ 964824 h 1589088"/>
                <a:gd name="T8" fmla="*/ 873530 w 1589088"/>
                <a:gd name="T9" fmla="*/ 1040159 h 1589088"/>
                <a:gd name="T10" fmla="*/ 824817 w 1589088"/>
                <a:gd name="T11" fmla="*/ 1084490 h 1589088"/>
                <a:gd name="T12" fmla="*/ 756238 w 1589088"/>
                <a:gd name="T13" fmla="*/ 1088026 h 1589088"/>
                <a:gd name="T14" fmla="*/ 703444 w 1589088"/>
                <a:gd name="T15" fmla="*/ 1048590 h 1589088"/>
                <a:gd name="T16" fmla="*/ 686571 w 1589088"/>
                <a:gd name="T17" fmla="*/ 985493 h 1589088"/>
                <a:gd name="T18" fmla="*/ 486007 w 1589088"/>
                <a:gd name="T19" fmla="*/ 893024 h 1589088"/>
                <a:gd name="T20" fmla="*/ 398106 w 1589088"/>
                <a:gd name="T21" fmla="*/ 820680 h 1589088"/>
                <a:gd name="T22" fmla="*/ 402189 w 1589088"/>
                <a:gd name="T23" fmla="*/ 755134 h 1589088"/>
                <a:gd name="T24" fmla="*/ 446547 w 1589088"/>
                <a:gd name="T25" fmla="*/ 706452 h 1589088"/>
                <a:gd name="T26" fmla="*/ 514037 w 1589088"/>
                <a:gd name="T27" fmla="*/ 696389 h 1589088"/>
                <a:gd name="T28" fmla="*/ 570641 w 1589088"/>
                <a:gd name="T29" fmla="*/ 730385 h 1589088"/>
                <a:gd name="T30" fmla="*/ 593501 w 1589088"/>
                <a:gd name="T31" fmla="*/ 794027 h 1589088"/>
                <a:gd name="T32" fmla="*/ 818558 w 1589088"/>
                <a:gd name="T33" fmla="*/ 648522 h 1589088"/>
                <a:gd name="T34" fmla="*/ 785901 w 1589088"/>
                <a:gd name="T35" fmla="*/ 575091 h 1589088"/>
                <a:gd name="T36" fmla="*/ 808761 w 1589088"/>
                <a:gd name="T37" fmla="*/ 511721 h 1589088"/>
                <a:gd name="T38" fmla="*/ 865365 w 1589088"/>
                <a:gd name="T39" fmla="*/ 477726 h 1589088"/>
                <a:gd name="T40" fmla="*/ 728574 w 1589088"/>
                <a:gd name="T41" fmla="*/ 144010 h 1589088"/>
                <a:gd name="T42" fmla="*/ 531280 w 1589088"/>
                <a:gd name="T43" fmla="*/ 182593 h 1589088"/>
                <a:gd name="T44" fmla="*/ 353281 w 1589088"/>
                <a:gd name="T45" fmla="*/ 288291 h 1589088"/>
                <a:gd name="T46" fmla="*/ 219577 w 1589088"/>
                <a:gd name="T47" fmla="*/ 451592 h 1589088"/>
                <a:gd name="T48" fmla="*/ 152454 w 1589088"/>
                <a:gd name="T49" fmla="*/ 642880 h 1589088"/>
                <a:gd name="T50" fmla="*/ 152454 w 1589088"/>
                <a:gd name="T51" fmla="*/ 843135 h 1589088"/>
                <a:gd name="T52" fmla="*/ 219577 w 1589088"/>
                <a:gd name="T53" fmla="*/ 1034422 h 1589088"/>
                <a:gd name="T54" fmla="*/ 353281 w 1589088"/>
                <a:gd name="T55" fmla="*/ 1197724 h 1589088"/>
                <a:gd name="T56" fmla="*/ 531280 w 1589088"/>
                <a:gd name="T57" fmla="*/ 1303421 h 1589088"/>
                <a:gd name="T58" fmla="*/ 728574 w 1589088"/>
                <a:gd name="T59" fmla="*/ 1341734 h 1589088"/>
                <a:gd name="T60" fmla="*/ 927227 w 1589088"/>
                <a:gd name="T61" fmla="*/ 1312931 h 1589088"/>
                <a:gd name="T62" fmla="*/ 1109302 w 1589088"/>
                <a:gd name="T63" fmla="*/ 1217015 h 1589088"/>
                <a:gd name="T64" fmla="*/ 1251431 w 1589088"/>
                <a:gd name="T65" fmla="*/ 1059964 h 1589088"/>
                <a:gd name="T66" fmla="*/ 1328065 w 1589088"/>
                <a:gd name="T67" fmla="*/ 871393 h 1589088"/>
                <a:gd name="T68" fmla="*/ 1337576 w 1589088"/>
                <a:gd name="T69" fmla="*/ 671410 h 1589088"/>
                <a:gd name="T70" fmla="*/ 1280237 w 1589088"/>
                <a:gd name="T71" fmla="*/ 477677 h 1589088"/>
                <a:gd name="T72" fmla="*/ 1155500 w 1589088"/>
                <a:gd name="T73" fmla="*/ 308670 h 1589088"/>
                <a:gd name="T74" fmla="*/ 981849 w 1589088"/>
                <a:gd name="T75" fmla="*/ 193462 h 1589088"/>
                <a:gd name="T76" fmla="*/ 785915 w 1589088"/>
                <a:gd name="T77" fmla="*/ 145640 h 1589088"/>
                <a:gd name="T78" fmla="*/ 902226 w 1589088"/>
                <a:gd name="T79" fmla="*/ 17390 h 1589088"/>
                <a:gd name="T80" fmla="*/ 1136207 w 1589088"/>
                <a:gd name="T81" fmla="*/ 112491 h 1589088"/>
                <a:gd name="T82" fmla="*/ 1320999 w 1589088"/>
                <a:gd name="T83" fmla="*/ 276063 h 1589088"/>
                <a:gd name="T84" fmla="*/ 1429702 w 1589088"/>
                <a:gd name="T85" fmla="*/ 459201 h 1589088"/>
                <a:gd name="T86" fmla="*/ 1481334 w 1589088"/>
                <a:gd name="T87" fmla="*/ 660270 h 1589088"/>
                <a:gd name="T88" fmla="*/ 1475356 w 1589088"/>
                <a:gd name="T89" fmla="*/ 866502 h 1589088"/>
                <a:gd name="T90" fmla="*/ 1412581 w 1589088"/>
                <a:gd name="T91" fmla="*/ 1064855 h 1589088"/>
                <a:gd name="T92" fmla="*/ 1892771 w 1589088"/>
                <a:gd name="T93" fmla="*/ 1636001 h 1589088"/>
                <a:gd name="T94" fmla="*/ 1896304 w 1589088"/>
                <a:gd name="T95" fmla="*/ 1759632 h 1589088"/>
                <a:gd name="T96" fmla="*/ 1783798 w 1589088"/>
                <a:gd name="T97" fmla="*/ 1885980 h 1589088"/>
                <a:gd name="T98" fmla="*/ 1662866 w 1589088"/>
                <a:gd name="T99" fmla="*/ 1900381 h 1589088"/>
                <a:gd name="T100" fmla="*/ 1104954 w 1589088"/>
                <a:gd name="T101" fmla="*/ 1391458 h 1589088"/>
                <a:gd name="T102" fmla="*/ 909835 w 1589088"/>
                <a:gd name="T103" fmla="*/ 1466451 h 1589088"/>
                <a:gd name="T104" fmla="*/ 704388 w 1589088"/>
                <a:gd name="T105" fmla="*/ 1484656 h 1589088"/>
                <a:gd name="T106" fmla="*/ 501116 w 1589088"/>
                <a:gd name="T107" fmla="*/ 1445528 h 1589088"/>
                <a:gd name="T108" fmla="*/ 313061 w 1589088"/>
                <a:gd name="T109" fmla="*/ 1349069 h 1589088"/>
                <a:gd name="T110" fmla="*/ 143758 w 1589088"/>
                <a:gd name="T111" fmla="*/ 1181965 h 1589088"/>
                <a:gd name="T112" fmla="*/ 30708 w 1589088"/>
                <a:gd name="T113" fmla="*/ 954538 h 1589088"/>
                <a:gd name="T114" fmla="*/ 815 w 1589088"/>
                <a:gd name="T115" fmla="*/ 707277 h 1589088"/>
                <a:gd name="T116" fmla="*/ 54351 w 1589088"/>
                <a:gd name="T117" fmla="*/ 463275 h 1589088"/>
                <a:gd name="T118" fmla="*/ 191315 w 1589088"/>
                <a:gd name="T119" fmla="*/ 245360 h 1589088"/>
                <a:gd name="T120" fmla="*/ 397577 w 1589088"/>
                <a:gd name="T121" fmla="*/ 85319 h 1589088"/>
                <a:gd name="T122" fmla="*/ 636177 w 1589088"/>
                <a:gd name="T123" fmla="*/ 7880 h 158908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589088" h="1589088">
                  <a:moveTo>
                    <a:pt x="916859" y="288925"/>
                  </a:moveTo>
                  <a:lnTo>
                    <a:pt x="954088" y="332030"/>
                  </a:lnTo>
                  <a:lnTo>
                    <a:pt x="816067" y="450682"/>
                  </a:lnTo>
                  <a:lnTo>
                    <a:pt x="817430" y="454085"/>
                  </a:lnTo>
                  <a:lnTo>
                    <a:pt x="818338" y="457488"/>
                  </a:lnTo>
                  <a:lnTo>
                    <a:pt x="819246" y="461118"/>
                  </a:lnTo>
                  <a:lnTo>
                    <a:pt x="820381" y="464748"/>
                  </a:lnTo>
                  <a:lnTo>
                    <a:pt x="820835" y="468378"/>
                  </a:lnTo>
                  <a:lnTo>
                    <a:pt x="821289" y="472008"/>
                  </a:lnTo>
                  <a:lnTo>
                    <a:pt x="821743" y="475865"/>
                  </a:lnTo>
                  <a:lnTo>
                    <a:pt x="821743" y="479722"/>
                  </a:lnTo>
                  <a:lnTo>
                    <a:pt x="821743" y="483805"/>
                  </a:lnTo>
                  <a:lnTo>
                    <a:pt x="821289" y="487662"/>
                  </a:lnTo>
                  <a:lnTo>
                    <a:pt x="820835" y="491746"/>
                  </a:lnTo>
                  <a:lnTo>
                    <a:pt x="820154" y="495602"/>
                  </a:lnTo>
                  <a:lnTo>
                    <a:pt x="819246" y="499459"/>
                  </a:lnTo>
                  <a:lnTo>
                    <a:pt x="818338" y="503089"/>
                  </a:lnTo>
                  <a:lnTo>
                    <a:pt x="816976" y="506946"/>
                  </a:lnTo>
                  <a:lnTo>
                    <a:pt x="815840" y="510349"/>
                  </a:lnTo>
                  <a:lnTo>
                    <a:pt x="814251" y="513979"/>
                  </a:lnTo>
                  <a:lnTo>
                    <a:pt x="812662" y="517382"/>
                  </a:lnTo>
                  <a:lnTo>
                    <a:pt x="810619" y="520785"/>
                  </a:lnTo>
                  <a:lnTo>
                    <a:pt x="808803" y="523961"/>
                  </a:lnTo>
                  <a:lnTo>
                    <a:pt x="806760" y="527137"/>
                  </a:lnTo>
                  <a:lnTo>
                    <a:pt x="804263" y="530313"/>
                  </a:lnTo>
                  <a:lnTo>
                    <a:pt x="801993" y="533036"/>
                  </a:lnTo>
                  <a:lnTo>
                    <a:pt x="799496" y="535985"/>
                  </a:lnTo>
                  <a:lnTo>
                    <a:pt x="796772" y="538707"/>
                  </a:lnTo>
                  <a:lnTo>
                    <a:pt x="794048" y="541203"/>
                  </a:lnTo>
                  <a:lnTo>
                    <a:pt x="791324" y="543698"/>
                  </a:lnTo>
                  <a:lnTo>
                    <a:pt x="788146" y="545967"/>
                  </a:lnTo>
                  <a:lnTo>
                    <a:pt x="785194" y="548009"/>
                  </a:lnTo>
                  <a:lnTo>
                    <a:pt x="781789" y="550051"/>
                  </a:lnTo>
                  <a:lnTo>
                    <a:pt x="778611" y="552093"/>
                  </a:lnTo>
                  <a:lnTo>
                    <a:pt x="775433" y="553908"/>
                  </a:lnTo>
                  <a:lnTo>
                    <a:pt x="771801" y="555496"/>
                  </a:lnTo>
                  <a:lnTo>
                    <a:pt x="768396" y="556857"/>
                  </a:lnTo>
                  <a:lnTo>
                    <a:pt x="764537" y="558218"/>
                  </a:lnTo>
                  <a:lnTo>
                    <a:pt x="760905" y="559352"/>
                  </a:lnTo>
                  <a:lnTo>
                    <a:pt x="757046" y="560260"/>
                  </a:lnTo>
                  <a:lnTo>
                    <a:pt x="753413" y="560940"/>
                  </a:lnTo>
                  <a:lnTo>
                    <a:pt x="749327" y="561621"/>
                  </a:lnTo>
                  <a:lnTo>
                    <a:pt x="745241" y="562075"/>
                  </a:lnTo>
                  <a:lnTo>
                    <a:pt x="692121" y="754005"/>
                  </a:lnTo>
                  <a:lnTo>
                    <a:pt x="697343" y="756728"/>
                  </a:lnTo>
                  <a:lnTo>
                    <a:pt x="702110" y="759904"/>
                  </a:lnTo>
                  <a:lnTo>
                    <a:pt x="706650" y="763080"/>
                  </a:lnTo>
                  <a:lnTo>
                    <a:pt x="710963" y="766937"/>
                  </a:lnTo>
                  <a:lnTo>
                    <a:pt x="715049" y="770794"/>
                  </a:lnTo>
                  <a:lnTo>
                    <a:pt x="718908" y="774877"/>
                  </a:lnTo>
                  <a:lnTo>
                    <a:pt x="722313" y="779188"/>
                  </a:lnTo>
                  <a:lnTo>
                    <a:pt x="725718" y="783952"/>
                  </a:lnTo>
                  <a:lnTo>
                    <a:pt x="728670" y="788943"/>
                  </a:lnTo>
                  <a:lnTo>
                    <a:pt x="731167" y="793934"/>
                  </a:lnTo>
                  <a:lnTo>
                    <a:pt x="733437" y="799379"/>
                  </a:lnTo>
                  <a:lnTo>
                    <a:pt x="735253" y="804824"/>
                  </a:lnTo>
                  <a:lnTo>
                    <a:pt x="736615" y="810496"/>
                  </a:lnTo>
                  <a:lnTo>
                    <a:pt x="737750" y="816167"/>
                  </a:lnTo>
                  <a:lnTo>
                    <a:pt x="738431" y="822066"/>
                  </a:lnTo>
                  <a:lnTo>
                    <a:pt x="738658" y="828191"/>
                  </a:lnTo>
                  <a:lnTo>
                    <a:pt x="738658" y="832729"/>
                  </a:lnTo>
                  <a:lnTo>
                    <a:pt x="738431" y="836812"/>
                  </a:lnTo>
                  <a:lnTo>
                    <a:pt x="737523" y="840896"/>
                  </a:lnTo>
                  <a:lnTo>
                    <a:pt x="736842" y="844980"/>
                  </a:lnTo>
                  <a:lnTo>
                    <a:pt x="735934" y="849063"/>
                  </a:lnTo>
                  <a:lnTo>
                    <a:pt x="734799" y="852920"/>
                  </a:lnTo>
                  <a:lnTo>
                    <a:pt x="733664" y="856777"/>
                  </a:lnTo>
                  <a:lnTo>
                    <a:pt x="732075" y="860407"/>
                  </a:lnTo>
                  <a:lnTo>
                    <a:pt x="730259" y="864263"/>
                  </a:lnTo>
                  <a:lnTo>
                    <a:pt x="728670" y="867666"/>
                  </a:lnTo>
                  <a:lnTo>
                    <a:pt x="726626" y="871296"/>
                  </a:lnTo>
                  <a:lnTo>
                    <a:pt x="724583" y="874699"/>
                  </a:lnTo>
                  <a:lnTo>
                    <a:pt x="722086" y="877876"/>
                  </a:lnTo>
                  <a:lnTo>
                    <a:pt x="719589" y="881052"/>
                  </a:lnTo>
                  <a:lnTo>
                    <a:pt x="717092" y="884228"/>
                  </a:lnTo>
                  <a:lnTo>
                    <a:pt x="714141" y="886950"/>
                  </a:lnTo>
                  <a:lnTo>
                    <a:pt x="711417" y="889673"/>
                  </a:lnTo>
                  <a:lnTo>
                    <a:pt x="708239" y="892395"/>
                  </a:lnTo>
                  <a:lnTo>
                    <a:pt x="705288" y="894891"/>
                  </a:lnTo>
                  <a:lnTo>
                    <a:pt x="702110" y="896933"/>
                  </a:lnTo>
                  <a:lnTo>
                    <a:pt x="698705" y="899428"/>
                  </a:lnTo>
                  <a:lnTo>
                    <a:pt x="695299" y="901243"/>
                  </a:lnTo>
                  <a:lnTo>
                    <a:pt x="691440" y="903058"/>
                  </a:lnTo>
                  <a:lnTo>
                    <a:pt x="688035" y="904646"/>
                  </a:lnTo>
                  <a:lnTo>
                    <a:pt x="684176" y="906234"/>
                  </a:lnTo>
                  <a:lnTo>
                    <a:pt x="680317" y="907595"/>
                  </a:lnTo>
                  <a:lnTo>
                    <a:pt x="676231" y="908730"/>
                  </a:lnTo>
                  <a:lnTo>
                    <a:pt x="672372" y="909637"/>
                  </a:lnTo>
                  <a:lnTo>
                    <a:pt x="668286" y="910318"/>
                  </a:lnTo>
                  <a:lnTo>
                    <a:pt x="664199" y="910771"/>
                  </a:lnTo>
                  <a:lnTo>
                    <a:pt x="659886" y="911225"/>
                  </a:lnTo>
                  <a:lnTo>
                    <a:pt x="655573" y="911225"/>
                  </a:lnTo>
                  <a:lnTo>
                    <a:pt x="651260" y="911225"/>
                  </a:lnTo>
                  <a:lnTo>
                    <a:pt x="646947" y="910771"/>
                  </a:lnTo>
                  <a:lnTo>
                    <a:pt x="643088" y="910318"/>
                  </a:lnTo>
                  <a:lnTo>
                    <a:pt x="638775" y="909637"/>
                  </a:lnTo>
                  <a:lnTo>
                    <a:pt x="634915" y="908730"/>
                  </a:lnTo>
                  <a:lnTo>
                    <a:pt x="630829" y="907595"/>
                  </a:lnTo>
                  <a:lnTo>
                    <a:pt x="627197" y="906234"/>
                  </a:lnTo>
                  <a:lnTo>
                    <a:pt x="623338" y="904646"/>
                  </a:lnTo>
                  <a:lnTo>
                    <a:pt x="619706" y="903058"/>
                  </a:lnTo>
                  <a:lnTo>
                    <a:pt x="616074" y="901243"/>
                  </a:lnTo>
                  <a:lnTo>
                    <a:pt x="612669" y="899428"/>
                  </a:lnTo>
                  <a:lnTo>
                    <a:pt x="609037" y="896933"/>
                  </a:lnTo>
                  <a:lnTo>
                    <a:pt x="605858" y="894891"/>
                  </a:lnTo>
                  <a:lnTo>
                    <a:pt x="602680" y="892395"/>
                  </a:lnTo>
                  <a:lnTo>
                    <a:pt x="599729" y="889673"/>
                  </a:lnTo>
                  <a:lnTo>
                    <a:pt x="596778" y="886950"/>
                  </a:lnTo>
                  <a:lnTo>
                    <a:pt x="594054" y="884228"/>
                  </a:lnTo>
                  <a:lnTo>
                    <a:pt x="591557" y="881052"/>
                  </a:lnTo>
                  <a:lnTo>
                    <a:pt x="588833" y="877876"/>
                  </a:lnTo>
                  <a:lnTo>
                    <a:pt x="586790" y="874699"/>
                  </a:lnTo>
                  <a:lnTo>
                    <a:pt x="584520" y="871296"/>
                  </a:lnTo>
                  <a:lnTo>
                    <a:pt x="582704" y="867666"/>
                  </a:lnTo>
                  <a:lnTo>
                    <a:pt x="580661" y="864263"/>
                  </a:lnTo>
                  <a:lnTo>
                    <a:pt x="579072" y="860407"/>
                  </a:lnTo>
                  <a:lnTo>
                    <a:pt x="577710" y="856777"/>
                  </a:lnTo>
                  <a:lnTo>
                    <a:pt x="576348" y="852920"/>
                  </a:lnTo>
                  <a:lnTo>
                    <a:pt x="575212" y="849063"/>
                  </a:lnTo>
                  <a:lnTo>
                    <a:pt x="574077" y="844980"/>
                  </a:lnTo>
                  <a:lnTo>
                    <a:pt x="573396" y="840896"/>
                  </a:lnTo>
                  <a:lnTo>
                    <a:pt x="572942" y="836812"/>
                  </a:lnTo>
                  <a:lnTo>
                    <a:pt x="572488" y="832729"/>
                  </a:lnTo>
                  <a:lnTo>
                    <a:pt x="572488" y="828191"/>
                  </a:lnTo>
                  <a:lnTo>
                    <a:pt x="572488" y="825242"/>
                  </a:lnTo>
                  <a:lnTo>
                    <a:pt x="572715" y="822066"/>
                  </a:lnTo>
                  <a:lnTo>
                    <a:pt x="573623" y="815940"/>
                  </a:lnTo>
                  <a:lnTo>
                    <a:pt x="574986" y="810042"/>
                  </a:lnTo>
                  <a:lnTo>
                    <a:pt x="576575" y="804370"/>
                  </a:lnTo>
                  <a:lnTo>
                    <a:pt x="454445" y="733134"/>
                  </a:lnTo>
                  <a:lnTo>
                    <a:pt x="449904" y="736083"/>
                  </a:lnTo>
                  <a:lnTo>
                    <a:pt x="444910" y="738352"/>
                  </a:lnTo>
                  <a:lnTo>
                    <a:pt x="439689" y="740166"/>
                  </a:lnTo>
                  <a:lnTo>
                    <a:pt x="434468" y="741981"/>
                  </a:lnTo>
                  <a:lnTo>
                    <a:pt x="429020" y="743569"/>
                  </a:lnTo>
                  <a:lnTo>
                    <a:pt x="423571" y="744477"/>
                  </a:lnTo>
                  <a:lnTo>
                    <a:pt x="417669" y="745158"/>
                  </a:lnTo>
                  <a:lnTo>
                    <a:pt x="412221" y="745384"/>
                  </a:lnTo>
                  <a:lnTo>
                    <a:pt x="408589" y="745158"/>
                  </a:lnTo>
                  <a:lnTo>
                    <a:pt x="405411" y="744931"/>
                  </a:lnTo>
                  <a:lnTo>
                    <a:pt x="398828" y="744023"/>
                  </a:lnTo>
                  <a:lnTo>
                    <a:pt x="305755" y="898294"/>
                  </a:lnTo>
                  <a:lnTo>
                    <a:pt x="257175" y="869255"/>
                  </a:lnTo>
                  <a:lnTo>
                    <a:pt x="349113" y="716118"/>
                  </a:lnTo>
                  <a:lnTo>
                    <a:pt x="347070" y="713396"/>
                  </a:lnTo>
                  <a:lnTo>
                    <a:pt x="344573" y="710220"/>
                  </a:lnTo>
                  <a:lnTo>
                    <a:pt x="342757" y="707497"/>
                  </a:lnTo>
                  <a:lnTo>
                    <a:pt x="340714" y="704321"/>
                  </a:lnTo>
                  <a:lnTo>
                    <a:pt x="339125" y="701145"/>
                  </a:lnTo>
                  <a:lnTo>
                    <a:pt x="337536" y="697969"/>
                  </a:lnTo>
                  <a:lnTo>
                    <a:pt x="335720" y="694793"/>
                  </a:lnTo>
                  <a:lnTo>
                    <a:pt x="334358" y="691390"/>
                  </a:lnTo>
                  <a:lnTo>
                    <a:pt x="333223" y="687987"/>
                  </a:lnTo>
                  <a:lnTo>
                    <a:pt x="332087" y="684584"/>
                  </a:lnTo>
                  <a:lnTo>
                    <a:pt x="331179" y="680954"/>
                  </a:lnTo>
                  <a:lnTo>
                    <a:pt x="330498" y="677324"/>
                  </a:lnTo>
                  <a:lnTo>
                    <a:pt x="329590" y="673467"/>
                  </a:lnTo>
                  <a:lnTo>
                    <a:pt x="329136" y="670064"/>
                  </a:lnTo>
                  <a:lnTo>
                    <a:pt x="328909" y="665981"/>
                  </a:lnTo>
                  <a:lnTo>
                    <a:pt x="328909" y="662351"/>
                  </a:lnTo>
                  <a:lnTo>
                    <a:pt x="328909" y="658040"/>
                  </a:lnTo>
                  <a:lnTo>
                    <a:pt x="329363" y="653730"/>
                  </a:lnTo>
                  <a:lnTo>
                    <a:pt x="330044" y="649646"/>
                  </a:lnTo>
                  <a:lnTo>
                    <a:pt x="330725" y="645335"/>
                  </a:lnTo>
                  <a:lnTo>
                    <a:pt x="331633" y="641479"/>
                  </a:lnTo>
                  <a:lnTo>
                    <a:pt x="332768" y="637395"/>
                  </a:lnTo>
                  <a:lnTo>
                    <a:pt x="333904" y="633765"/>
                  </a:lnTo>
                  <a:lnTo>
                    <a:pt x="335493" y="629908"/>
                  </a:lnTo>
                  <a:lnTo>
                    <a:pt x="337082" y="626279"/>
                  </a:lnTo>
                  <a:lnTo>
                    <a:pt x="339125" y="622649"/>
                  </a:lnTo>
                  <a:lnTo>
                    <a:pt x="340941" y="619246"/>
                  </a:lnTo>
                  <a:lnTo>
                    <a:pt x="342984" y="615843"/>
                  </a:lnTo>
                  <a:lnTo>
                    <a:pt x="345481" y="612666"/>
                  </a:lnTo>
                  <a:lnTo>
                    <a:pt x="347978" y="609263"/>
                  </a:lnTo>
                  <a:lnTo>
                    <a:pt x="350475" y="606314"/>
                  </a:lnTo>
                  <a:lnTo>
                    <a:pt x="353426" y="603592"/>
                  </a:lnTo>
                  <a:lnTo>
                    <a:pt x="356150" y="600642"/>
                  </a:lnTo>
                  <a:lnTo>
                    <a:pt x="359101" y="598147"/>
                  </a:lnTo>
                  <a:lnTo>
                    <a:pt x="362279" y="595878"/>
                  </a:lnTo>
                  <a:lnTo>
                    <a:pt x="365458" y="593383"/>
                  </a:lnTo>
                  <a:lnTo>
                    <a:pt x="369090" y="591341"/>
                  </a:lnTo>
                  <a:lnTo>
                    <a:pt x="372495" y="589299"/>
                  </a:lnTo>
                  <a:lnTo>
                    <a:pt x="376127" y="587484"/>
                  </a:lnTo>
                  <a:lnTo>
                    <a:pt x="379759" y="585669"/>
                  </a:lnTo>
                  <a:lnTo>
                    <a:pt x="383618" y="584308"/>
                  </a:lnTo>
                  <a:lnTo>
                    <a:pt x="387250" y="582947"/>
                  </a:lnTo>
                  <a:lnTo>
                    <a:pt x="391336" y="581812"/>
                  </a:lnTo>
                  <a:lnTo>
                    <a:pt x="395196" y="580905"/>
                  </a:lnTo>
                  <a:lnTo>
                    <a:pt x="399509" y="580224"/>
                  </a:lnTo>
                  <a:lnTo>
                    <a:pt x="403368" y="579544"/>
                  </a:lnTo>
                  <a:lnTo>
                    <a:pt x="407681" y="579317"/>
                  </a:lnTo>
                  <a:lnTo>
                    <a:pt x="412221" y="579090"/>
                  </a:lnTo>
                  <a:lnTo>
                    <a:pt x="416307" y="579317"/>
                  </a:lnTo>
                  <a:lnTo>
                    <a:pt x="420620" y="579544"/>
                  </a:lnTo>
                  <a:lnTo>
                    <a:pt x="424707" y="580224"/>
                  </a:lnTo>
                  <a:lnTo>
                    <a:pt x="428793" y="580905"/>
                  </a:lnTo>
                  <a:lnTo>
                    <a:pt x="432652" y="581812"/>
                  </a:lnTo>
                  <a:lnTo>
                    <a:pt x="436738" y="582947"/>
                  </a:lnTo>
                  <a:lnTo>
                    <a:pt x="440597" y="584308"/>
                  </a:lnTo>
                  <a:lnTo>
                    <a:pt x="444456" y="585669"/>
                  </a:lnTo>
                  <a:lnTo>
                    <a:pt x="447861" y="587484"/>
                  </a:lnTo>
                  <a:lnTo>
                    <a:pt x="451720" y="589299"/>
                  </a:lnTo>
                  <a:lnTo>
                    <a:pt x="454899" y="591341"/>
                  </a:lnTo>
                  <a:lnTo>
                    <a:pt x="458531" y="593383"/>
                  </a:lnTo>
                  <a:lnTo>
                    <a:pt x="461709" y="595878"/>
                  </a:lnTo>
                  <a:lnTo>
                    <a:pt x="464887" y="598147"/>
                  </a:lnTo>
                  <a:lnTo>
                    <a:pt x="467838" y="600642"/>
                  </a:lnTo>
                  <a:lnTo>
                    <a:pt x="470562" y="603592"/>
                  </a:lnTo>
                  <a:lnTo>
                    <a:pt x="473513" y="606314"/>
                  </a:lnTo>
                  <a:lnTo>
                    <a:pt x="476010" y="609263"/>
                  </a:lnTo>
                  <a:lnTo>
                    <a:pt x="478734" y="612666"/>
                  </a:lnTo>
                  <a:lnTo>
                    <a:pt x="481004" y="615843"/>
                  </a:lnTo>
                  <a:lnTo>
                    <a:pt x="483047" y="619246"/>
                  </a:lnTo>
                  <a:lnTo>
                    <a:pt x="484864" y="622649"/>
                  </a:lnTo>
                  <a:lnTo>
                    <a:pt x="486907" y="626279"/>
                  </a:lnTo>
                  <a:lnTo>
                    <a:pt x="488496" y="629908"/>
                  </a:lnTo>
                  <a:lnTo>
                    <a:pt x="490085" y="633765"/>
                  </a:lnTo>
                  <a:lnTo>
                    <a:pt x="491220" y="637395"/>
                  </a:lnTo>
                  <a:lnTo>
                    <a:pt x="492355" y="641479"/>
                  </a:lnTo>
                  <a:lnTo>
                    <a:pt x="493490" y="645335"/>
                  </a:lnTo>
                  <a:lnTo>
                    <a:pt x="494171" y="649646"/>
                  </a:lnTo>
                  <a:lnTo>
                    <a:pt x="494625" y="653730"/>
                  </a:lnTo>
                  <a:lnTo>
                    <a:pt x="495079" y="658040"/>
                  </a:lnTo>
                  <a:lnTo>
                    <a:pt x="495079" y="662351"/>
                  </a:lnTo>
                  <a:lnTo>
                    <a:pt x="495079" y="665527"/>
                  </a:lnTo>
                  <a:lnTo>
                    <a:pt x="494852" y="669157"/>
                  </a:lnTo>
                  <a:lnTo>
                    <a:pt x="494398" y="672333"/>
                  </a:lnTo>
                  <a:lnTo>
                    <a:pt x="493944" y="675509"/>
                  </a:lnTo>
                  <a:lnTo>
                    <a:pt x="492355" y="682088"/>
                  </a:lnTo>
                  <a:lnTo>
                    <a:pt x="490539" y="688214"/>
                  </a:lnTo>
                  <a:lnTo>
                    <a:pt x="610853" y="758543"/>
                  </a:lnTo>
                  <a:lnTo>
                    <a:pt x="616528" y="755140"/>
                  </a:lnTo>
                  <a:lnTo>
                    <a:pt x="622430" y="752417"/>
                  </a:lnTo>
                  <a:lnTo>
                    <a:pt x="628559" y="749922"/>
                  </a:lnTo>
                  <a:lnTo>
                    <a:pt x="634915" y="748107"/>
                  </a:lnTo>
                  <a:lnTo>
                    <a:pt x="690305" y="547101"/>
                  </a:lnTo>
                  <a:lnTo>
                    <a:pt x="686673" y="544152"/>
                  </a:lnTo>
                  <a:lnTo>
                    <a:pt x="682814" y="540976"/>
                  </a:lnTo>
                  <a:lnTo>
                    <a:pt x="679409" y="537800"/>
                  </a:lnTo>
                  <a:lnTo>
                    <a:pt x="676004" y="533943"/>
                  </a:lnTo>
                  <a:lnTo>
                    <a:pt x="673053" y="530540"/>
                  </a:lnTo>
                  <a:lnTo>
                    <a:pt x="670102" y="526456"/>
                  </a:lnTo>
                  <a:lnTo>
                    <a:pt x="667605" y="522373"/>
                  </a:lnTo>
                  <a:lnTo>
                    <a:pt x="665107" y="518062"/>
                  </a:lnTo>
                  <a:lnTo>
                    <a:pt x="662837" y="513979"/>
                  </a:lnTo>
                  <a:lnTo>
                    <a:pt x="661021" y="509214"/>
                  </a:lnTo>
                  <a:lnTo>
                    <a:pt x="659432" y="504450"/>
                  </a:lnTo>
                  <a:lnTo>
                    <a:pt x="658070" y="499913"/>
                  </a:lnTo>
                  <a:lnTo>
                    <a:pt x="657162" y="494922"/>
                  </a:lnTo>
                  <a:lnTo>
                    <a:pt x="656027" y="489931"/>
                  </a:lnTo>
                  <a:lnTo>
                    <a:pt x="655573" y="484940"/>
                  </a:lnTo>
                  <a:lnTo>
                    <a:pt x="655573" y="479722"/>
                  </a:lnTo>
                  <a:lnTo>
                    <a:pt x="655573" y="475411"/>
                  </a:lnTo>
                  <a:lnTo>
                    <a:pt x="655800" y="471327"/>
                  </a:lnTo>
                  <a:lnTo>
                    <a:pt x="656708" y="467017"/>
                  </a:lnTo>
                  <a:lnTo>
                    <a:pt x="657389" y="463160"/>
                  </a:lnTo>
                  <a:lnTo>
                    <a:pt x="658297" y="458850"/>
                  </a:lnTo>
                  <a:lnTo>
                    <a:pt x="659432" y="455220"/>
                  </a:lnTo>
                  <a:lnTo>
                    <a:pt x="660567" y="451136"/>
                  </a:lnTo>
                  <a:lnTo>
                    <a:pt x="661929" y="447506"/>
                  </a:lnTo>
                  <a:lnTo>
                    <a:pt x="663745" y="443649"/>
                  </a:lnTo>
                  <a:lnTo>
                    <a:pt x="665561" y="440246"/>
                  </a:lnTo>
                  <a:lnTo>
                    <a:pt x="667605" y="436617"/>
                  </a:lnTo>
                  <a:lnTo>
                    <a:pt x="669648" y="433440"/>
                  </a:lnTo>
                  <a:lnTo>
                    <a:pt x="672145" y="430037"/>
                  </a:lnTo>
                  <a:lnTo>
                    <a:pt x="674642" y="426861"/>
                  </a:lnTo>
                  <a:lnTo>
                    <a:pt x="677139" y="423912"/>
                  </a:lnTo>
                  <a:lnTo>
                    <a:pt x="679863" y="420963"/>
                  </a:lnTo>
                  <a:lnTo>
                    <a:pt x="682814" y="418240"/>
                  </a:lnTo>
                  <a:lnTo>
                    <a:pt x="685765" y="415518"/>
                  </a:lnTo>
                  <a:lnTo>
                    <a:pt x="688943" y="413249"/>
                  </a:lnTo>
                  <a:lnTo>
                    <a:pt x="692121" y="410980"/>
                  </a:lnTo>
                  <a:lnTo>
                    <a:pt x="695526" y="408712"/>
                  </a:lnTo>
                  <a:lnTo>
                    <a:pt x="698932" y="406670"/>
                  </a:lnTo>
                  <a:lnTo>
                    <a:pt x="702791" y="404855"/>
                  </a:lnTo>
                  <a:lnTo>
                    <a:pt x="706196" y="403267"/>
                  </a:lnTo>
                  <a:lnTo>
                    <a:pt x="710055" y="401679"/>
                  </a:lnTo>
                  <a:lnTo>
                    <a:pt x="713914" y="400318"/>
                  </a:lnTo>
                  <a:lnTo>
                    <a:pt x="718000" y="399410"/>
                  </a:lnTo>
                  <a:lnTo>
                    <a:pt x="721859" y="398503"/>
                  </a:lnTo>
                  <a:lnTo>
                    <a:pt x="725945" y="397595"/>
                  </a:lnTo>
                  <a:lnTo>
                    <a:pt x="730032" y="397141"/>
                  </a:lnTo>
                  <a:lnTo>
                    <a:pt x="734345" y="396915"/>
                  </a:lnTo>
                  <a:lnTo>
                    <a:pt x="738658" y="396688"/>
                  </a:lnTo>
                  <a:lnTo>
                    <a:pt x="744106" y="396915"/>
                  </a:lnTo>
                  <a:lnTo>
                    <a:pt x="749554" y="397595"/>
                  </a:lnTo>
                  <a:lnTo>
                    <a:pt x="754775" y="398276"/>
                  </a:lnTo>
                  <a:lnTo>
                    <a:pt x="759770" y="399637"/>
                  </a:lnTo>
                  <a:lnTo>
                    <a:pt x="764764" y="400998"/>
                  </a:lnTo>
                  <a:lnTo>
                    <a:pt x="769758" y="403040"/>
                  </a:lnTo>
                  <a:lnTo>
                    <a:pt x="774298" y="405082"/>
                  </a:lnTo>
                  <a:lnTo>
                    <a:pt x="778838" y="407577"/>
                  </a:lnTo>
                  <a:lnTo>
                    <a:pt x="916859" y="288925"/>
                  </a:lnTo>
                  <a:close/>
                  <a:moveTo>
                    <a:pt x="607752" y="120128"/>
                  </a:moveTo>
                  <a:lnTo>
                    <a:pt x="595738" y="120581"/>
                  </a:lnTo>
                  <a:lnTo>
                    <a:pt x="583950" y="121488"/>
                  </a:lnTo>
                  <a:lnTo>
                    <a:pt x="571936" y="122621"/>
                  </a:lnTo>
                  <a:lnTo>
                    <a:pt x="559921" y="123755"/>
                  </a:lnTo>
                  <a:lnTo>
                    <a:pt x="548133" y="125341"/>
                  </a:lnTo>
                  <a:lnTo>
                    <a:pt x="536119" y="127154"/>
                  </a:lnTo>
                  <a:lnTo>
                    <a:pt x="524331" y="129421"/>
                  </a:lnTo>
                  <a:lnTo>
                    <a:pt x="512543" y="131688"/>
                  </a:lnTo>
                  <a:lnTo>
                    <a:pt x="500755" y="134407"/>
                  </a:lnTo>
                  <a:lnTo>
                    <a:pt x="489194" y="137581"/>
                  </a:lnTo>
                  <a:lnTo>
                    <a:pt x="477406" y="140754"/>
                  </a:lnTo>
                  <a:lnTo>
                    <a:pt x="466072" y="144380"/>
                  </a:lnTo>
                  <a:lnTo>
                    <a:pt x="454511" y="148234"/>
                  </a:lnTo>
                  <a:lnTo>
                    <a:pt x="443176" y="152313"/>
                  </a:lnTo>
                  <a:lnTo>
                    <a:pt x="431615" y="156620"/>
                  </a:lnTo>
                  <a:lnTo>
                    <a:pt x="420508" y="161380"/>
                  </a:lnTo>
                  <a:lnTo>
                    <a:pt x="409400" y="166593"/>
                  </a:lnTo>
                  <a:lnTo>
                    <a:pt x="398519" y="171579"/>
                  </a:lnTo>
                  <a:lnTo>
                    <a:pt x="387411" y="177246"/>
                  </a:lnTo>
                  <a:lnTo>
                    <a:pt x="376530" y="183139"/>
                  </a:lnTo>
                  <a:lnTo>
                    <a:pt x="365876" y="189485"/>
                  </a:lnTo>
                  <a:lnTo>
                    <a:pt x="355221" y="195831"/>
                  </a:lnTo>
                  <a:lnTo>
                    <a:pt x="344794" y="202631"/>
                  </a:lnTo>
                  <a:lnTo>
                    <a:pt x="334593" y="209431"/>
                  </a:lnTo>
                  <a:lnTo>
                    <a:pt x="324392" y="216684"/>
                  </a:lnTo>
                  <a:lnTo>
                    <a:pt x="314191" y="224163"/>
                  </a:lnTo>
                  <a:lnTo>
                    <a:pt x="304443" y="232323"/>
                  </a:lnTo>
                  <a:lnTo>
                    <a:pt x="294695" y="240483"/>
                  </a:lnTo>
                  <a:lnTo>
                    <a:pt x="284948" y="248869"/>
                  </a:lnTo>
                  <a:lnTo>
                    <a:pt x="275654" y="257482"/>
                  </a:lnTo>
                  <a:lnTo>
                    <a:pt x="266359" y="266548"/>
                  </a:lnTo>
                  <a:lnTo>
                    <a:pt x="257518" y="275614"/>
                  </a:lnTo>
                  <a:lnTo>
                    <a:pt x="248678" y="285134"/>
                  </a:lnTo>
                  <a:lnTo>
                    <a:pt x="240290" y="294654"/>
                  </a:lnTo>
                  <a:lnTo>
                    <a:pt x="232129" y="304400"/>
                  </a:lnTo>
                  <a:lnTo>
                    <a:pt x="224195" y="314373"/>
                  </a:lnTo>
                  <a:lnTo>
                    <a:pt x="216714" y="324346"/>
                  </a:lnTo>
                  <a:lnTo>
                    <a:pt x="209460" y="334545"/>
                  </a:lnTo>
                  <a:lnTo>
                    <a:pt x="202433" y="344971"/>
                  </a:lnTo>
                  <a:lnTo>
                    <a:pt x="195632" y="355397"/>
                  </a:lnTo>
                  <a:lnTo>
                    <a:pt x="189058" y="366050"/>
                  </a:lnTo>
                  <a:lnTo>
                    <a:pt x="183164" y="376703"/>
                  </a:lnTo>
                  <a:lnTo>
                    <a:pt x="177271" y="387583"/>
                  </a:lnTo>
                  <a:lnTo>
                    <a:pt x="171603" y="398462"/>
                  </a:lnTo>
                  <a:lnTo>
                    <a:pt x="166390" y="409342"/>
                  </a:lnTo>
                  <a:lnTo>
                    <a:pt x="161402" y="420448"/>
                  </a:lnTo>
                  <a:lnTo>
                    <a:pt x="156642" y="431554"/>
                  </a:lnTo>
                  <a:lnTo>
                    <a:pt x="152108" y="443114"/>
                  </a:lnTo>
                  <a:lnTo>
                    <a:pt x="148028" y="454673"/>
                  </a:lnTo>
                  <a:lnTo>
                    <a:pt x="144174" y="466006"/>
                  </a:lnTo>
                  <a:lnTo>
                    <a:pt x="140774" y="477565"/>
                  </a:lnTo>
                  <a:lnTo>
                    <a:pt x="137373" y="489125"/>
                  </a:lnTo>
                  <a:lnTo>
                    <a:pt x="134426" y="500911"/>
                  </a:lnTo>
                  <a:lnTo>
                    <a:pt x="131706" y="512470"/>
                  </a:lnTo>
                  <a:lnTo>
                    <a:pt x="129213" y="524256"/>
                  </a:lnTo>
                  <a:lnTo>
                    <a:pt x="127172" y="536269"/>
                  </a:lnTo>
                  <a:lnTo>
                    <a:pt x="125359" y="548055"/>
                  </a:lnTo>
                  <a:lnTo>
                    <a:pt x="123772" y="560068"/>
                  </a:lnTo>
                  <a:lnTo>
                    <a:pt x="122185" y="571854"/>
                  </a:lnTo>
                  <a:lnTo>
                    <a:pt x="121278" y="583867"/>
                  </a:lnTo>
                  <a:lnTo>
                    <a:pt x="120598" y="595880"/>
                  </a:lnTo>
                  <a:lnTo>
                    <a:pt x="120145" y="607666"/>
                  </a:lnTo>
                  <a:lnTo>
                    <a:pt x="120145" y="619905"/>
                  </a:lnTo>
                  <a:lnTo>
                    <a:pt x="120145" y="631918"/>
                  </a:lnTo>
                  <a:lnTo>
                    <a:pt x="120598" y="643704"/>
                  </a:lnTo>
                  <a:lnTo>
                    <a:pt x="121278" y="655717"/>
                  </a:lnTo>
                  <a:lnTo>
                    <a:pt x="122185" y="667503"/>
                  </a:lnTo>
                  <a:lnTo>
                    <a:pt x="123772" y="679516"/>
                  </a:lnTo>
                  <a:lnTo>
                    <a:pt x="125359" y="691529"/>
                  </a:lnTo>
                  <a:lnTo>
                    <a:pt x="127172" y="703315"/>
                  </a:lnTo>
                  <a:lnTo>
                    <a:pt x="129213" y="715328"/>
                  </a:lnTo>
                  <a:lnTo>
                    <a:pt x="131706" y="726887"/>
                  </a:lnTo>
                  <a:lnTo>
                    <a:pt x="134426" y="738673"/>
                  </a:lnTo>
                  <a:lnTo>
                    <a:pt x="137373" y="750460"/>
                  </a:lnTo>
                  <a:lnTo>
                    <a:pt x="140774" y="762019"/>
                  </a:lnTo>
                  <a:lnTo>
                    <a:pt x="144174" y="773579"/>
                  </a:lnTo>
                  <a:lnTo>
                    <a:pt x="148028" y="784911"/>
                  </a:lnTo>
                  <a:lnTo>
                    <a:pt x="152108" y="796471"/>
                  </a:lnTo>
                  <a:lnTo>
                    <a:pt x="156642" y="807804"/>
                  </a:lnTo>
                  <a:lnTo>
                    <a:pt x="161402" y="819136"/>
                  </a:lnTo>
                  <a:lnTo>
                    <a:pt x="166390" y="830016"/>
                  </a:lnTo>
                  <a:lnTo>
                    <a:pt x="171603" y="841122"/>
                  </a:lnTo>
                  <a:lnTo>
                    <a:pt x="177271" y="852002"/>
                  </a:lnTo>
                  <a:lnTo>
                    <a:pt x="183164" y="862881"/>
                  </a:lnTo>
                  <a:lnTo>
                    <a:pt x="189058" y="873534"/>
                  </a:lnTo>
                  <a:lnTo>
                    <a:pt x="195632" y="884187"/>
                  </a:lnTo>
                  <a:lnTo>
                    <a:pt x="202433" y="894613"/>
                  </a:lnTo>
                  <a:lnTo>
                    <a:pt x="209460" y="904813"/>
                  </a:lnTo>
                  <a:lnTo>
                    <a:pt x="216714" y="915239"/>
                  </a:lnTo>
                  <a:lnTo>
                    <a:pt x="224195" y="925212"/>
                  </a:lnTo>
                  <a:lnTo>
                    <a:pt x="232129" y="934958"/>
                  </a:lnTo>
                  <a:lnTo>
                    <a:pt x="240290" y="944931"/>
                  </a:lnTo>
                  <a:lnTo>
                    <a:pt x="248678" y="954450"/>
                  </a:lnTo>
                  <a:lnTo>
                    <a:pt x="257518" y="963743"/>
                  </a:lnTo>
                  <a:lnTo>
                    <a:pt x="266359" y="973036"/>
                  </a:lnTo>
                  <a:lnTo>
                    <a:pt x="275654" y="982102"/>
                  </a:lnTo>
                  <a:lnTo>
                    <a:pt x="284948" y="990715"/>
                  </a:lnTo>
                  <a:lnTo>
                    <a:pt x="294695" y="999102"/>
                  </a:lnTo>
                  <a:lnTo>
                    <a:pt x="304443" y="1007261"/>
                  </a:lnTo>
                  <a:lnTo>
                    <a:pt x="314191" y="1015194"/>
                  </a:lnTo>
                  <a:lnTo>
                    <a:pt x="324392" y="1022674"/>
                  </a:lnTo>
                  <a:lnTo>
                    <a:pt x="334593" y="1029927"/>
                  </a:lnTo>
                  <a:lnTo>
                    <a:pt x="344794" y="1036953"/>
                  </a:lnTo>
                  <a:lnTo>
                    <a:pt x="355221" y="1043753"/>
                  </a:lnTo>
                  <a:lnTo>
                    <a:pt x="365876" y="1050099"/>
                  </a:lnTo>
                  <a:lnTo>
                    <a:pt x="376530" y="1056446"/>
                  </a:lnTo>
                  <a:lnTo>
                    <a:pt x="387411" y="1062339"/>
                  </a:lnTo>
                  <a:lnTo>
                    <a:pt x="398292" y="1067779"/>
                  </a:lnTo>
                  <a:lnTo>
                    <a:pt x="409400" y="1072992"/>
                  </a:lnTo>
                  <a:lnTo>
                    <a:pt x="420508" y="1078205"/>
                  </a:lnTo>
                  <a:lnTo>
                    <a:pt x="431615" y="1082738"/>
                  </a:lnTo>
                  <a:lnTo>
                    <a:pt x="443176" y="1087271"/>
                  </a:lnTo>
                  <a:lnTo>
                    <a:pt x="454511" y="1091351"/>
                  </a:lnTo>
                  <a:lnTo>
                    <a:pt x="466072" y="1095204"/>
                  </a:lnTo>
                  <a:lnTo>
                    <a:pt x="477406" y="1098830"/>
                  </a:lnTo>
                  <a:lnTo>
                    <a:pt x="489194" y="1102004"/>
                  </a:lnTo>
                  <a:lnTo>
                    <a:pt x="500755" y="1104950"/>
                  </a:lnTo>
                  <a:lnTo>
                    <a:pt x="512543" y="1107897"/>
                  </a:lnTo>
                  <a:lnTo>
                    <a:pt x="524331" y="1110163"/>
                  </a:lnTo>
                  <a:lnTo>
                    <a:pt x="536119" y="1112203"/>
                  </a:lnTo>
                  <a:lnTo>
                    <a:pt x="548133" y="1114243"/>
                  </a:lnTo>
                  <a:lnTo>
                    <a:pt x="559921" y="1115830"/>
                  </a:lnTo>
                  <a:lnTo>
                    <a:pt x="571936" y="1116963"/>
                  </a:lnTo>
                  <a:lnTo>
                    <a:pt x="583950" y="1118096"/>
                  </a:lnTo>
                  <a:lnTo>
                    <a:pt x="595738" y="1118776"/>
                  </a:lnTo>
                  <a:lnTo>
                    <a:pt x="607752" y="1119230"/>
                  </a:lnTo>
                  <a:lnTo>
                    <a:pt x="619540" y="1119230"/>
                  </a:lnTo>
                  <a:lnTo>
                    <a:pt x="631782" y="1119230"/>
                  </a:lnTo>
                  <a:lnTo>
                    <a:pt x="643796" y="1118776"/>
                  </a:lnTo>
                  <a:lnTo>
                    <a:pt x="655584" y="1118096"/>
                  </a:lnTo>
                  <a:lnTo>
                    <a:pt x="667598" y="1116963"/>
                  </a:lnTo>
                  <a:lnTo>
                    <a:pt x="679613" y="1115830"/>
                  </a:lnTo>
                  <a:lnTo>
                    <a:pt x="691401" y="1114243"/>
                  </a:lnTo>
                  <a:lnTo>
                    <a:pt x="703415" y="1112203"/>
                  </a:lnTo>
                  <a:lnTo>
                    <a:pt x="715203" y="1110163"/>
                  </a:lnTo>
                  <a:lnTo>
                    <a:pt x="726991" y="1107897"/>
                  </a:lnTo>
                  <a:lnTo>
                    <a:pt x="738779" y="1104950"/>
                  </a:lnTo>
                  <a:lnTo>
                    <a:pt x="750340" y="1102004"/>
                  </a:lnTo>
                  <a:lnTo>
                    <a:pt x="762128" y="1098830"/>
                  </a:lnTo>
                  <a:lnTo>
                    <a:pt x="773462" y="1095204"/>
                  </a:lnTo>
                  <a:lnTo>
                    <a:pt x="785023" y="1091351"/>
                  </a:lnTo>
                  <a:lnTo>
                    <a:pt x="796358" y="1087271"/>
                  </a:lnTo>
                  <a:lnTo>
                    <a:pt x="807692" y="1082738"/>
                  </a:lnTo>
                  <a:lnTo>
                    <a:pt x="819026" y="1078205"/>
                  </a:lnTo>
                  <a:lnTo>
                    <a:pt x="830134" y="1072992"/>
                  </a:lnTo>
                  <a:lnTo>
                    <a:pt x="841015" y="1067779"/>
                  </a:lnTo>
                  <a:lnTo>
                    <a:pt x="852123" y="1062339"/>
                  </a:lnTo>
                  <a:lnTo>
                    <a:pt x="862777" y="1056446"/>
                  </a:lnTo>
                  <a:lnTo>
                    <a:pt x="873658" y="1050099"/>
                  </a:lnTo>
                  <a:lnTo>
                    <a:pt x="884086" y="1043753"/>
                  </a:lnTo>
                  <a:lnTo>
                    <a:pt x="894740" y="1036953"/>
                  </a:lnTo>
                  <a:lnTo>
                    <a:pt x="904941" y="1029927"/>
                  </a:lnTo>
                  <a:lnTo>
                    <a:pt x="915142" y="1022674"/>
                  </a:lnTo>
                  <a:lnTo>
                    <a:pt x="925343" y="1015194"/>
                  </a:lnTo>
                  <a:lnTo>
                    <a:pt x="935091" y="1007261"/>
                  </a:lnTo>
                  <a:lnTo>
                    <a:pt x="944839" y="999102"/>
                  </a:lnTo>
                  <a:lnTo>
                    <a:pt x="954586" y="990715"/>
                  </a:lnTo>
                  <a:lnTo>
                    <a:pt x="963880" y="982102"/>
                  </a:lnTo>
                  <a:lnTo>
                    <a:pt x="972948" y="973036"/>
                  </a:lnTo>
                  <a:lnTo>
                    <a:pt x="982016" y="963743"/>
                  </a:lnTo>
                  <a:lnTo>
                    <a:pt x="990856" y="954450"/>
                  </a:lnTo>
                  <a:lnTo>
                    <a:pt x="999244" y="944931"/>
                  </a:lnTo>
                  <a:lnTo>
                    <a:pt x="1007405" y="934958"/>
                  </a:lnTo>
                  <a:lnTo>
                    <a:pt x="1015339" y="925212"/>
                  </a:lnTo>
                  <a:lnTo>
                    <a:pt x="1022820" y="915239"/>
                  </a:lnTo>
                  <a:lnTo>
                    <a:pt x="1030074" y="904813"/>
                  </a:lnTo>
                  <a:lnTo>
                    <a:pt x="1037101" y="894613"/>
                  </a:lnTo>
                  <a:lnTo>
                    <a:pt x="1043902" y="884187"/>
                  </a:lnTo>
                  <a:lnTo>
                    <a:pt x="1050249" y="873534"/>
                  </a:lnTo>
                  <a:lnTo>
                    <a:pt x="1056370" y="862881"/>
                  </a:lnTo>
                  <a:lnTo>
                    <a:pt x="1062263" y="852002"/>
                  </a:lnTo>
                  <a:lnTo>
                    <a:pt x="1067931" y="841122"/>
                  </a:lnTo>
                  <a:lnTo>
                    <a:pt x="1073144" y="830016"/>
                  </a:lnTo>
                  <a:lnTo>
                    <a:pt x="1078132" y="819136"/>
                  </a:lnTo>
                  <a:lnTo>
                    <a:pt x="1082892" y="807804"/>
                  </a:lnTo>
                  <a:lnTo>
                    <a:pt x="1087426" y="796471"/>
                  </a:lnTo>
                  <a:lnTo>
                    <a:pt x="1091280" y="784911"/>
                  </a:lnTo>
                  <a:lnTo>
                    <a:pt x="1095360" y="773579"/>
                  </a:lnTo>
                  <a:lnTo>
                    <a:pt x="1098760" y="762019"/>
                  </a:lnTo>
                  <a:lnTo>
                    <a:pt x="1102161" y="750460"/>
                  </a:lnTo>
                  <a:lnTo>
                    <a:pt x="1105108" y="738673"/>
                  </a:lnTo>
                  <a:lnTo>
                    <a:pt x="1107828" y="726887"/>
                  </a:lnTo>
                  <a:lnTo>
                    <a:pt x="1110321" y="715328"/>
                  </a:lnTo>
                  <a:lnTo>
                    <a:pt x="1112362" y="703315"/>
                  </a:lnTo>
                  <a:lnTo>
                    <a:pt x="1114175" y="691529"/>
                  </a:lnTo>
                  <a:lnTo>
                    <a:pt x="1115762" y="679516"/>
                  </a:lnTo>
                  <a:lnTo>
                    <a:pt x="1117122" y="667503"/>
                  </a:lnTo>
                  <a:lnTo>
                    <a:pt x="1118256" y="655717"/>
                  </a:lnTo>
                  <a:lnTo>
                    <a:pt x="1118936" y="643704"/>
                  </a:lnTo>
                  <a:lnTo>
                    <a:pt x="1119389" y="631918"/>
                  </a:lnTo>
                  <a:lnTo>
                    <a:pt x="1119389" y="619905"/>
                  </a:lnTo>
                  <a:lnTo>
                    <a:pt x="1119389" y="607666"/>
                  </a:lnTo>
                  <a:lnTo>
                    <a:pt x="1118936" y="595880"/>
                  </a:lnTo>
                  <a:lnTo>
                    <a:pt x="1118256" y="583867"/>
                  </a:lnTo>
                  <a:lnTo>
                    <a:pt x="1117122" y="571854"/>
                  </a:lnTo>
                  <a:lnTo>
                    <a:pt x="1115762" y="560068"/>
                  </a:lnTo>
                  <a:lnTo>
                    <a:pt x="1114175" y="548055"/>
                  </a:lnTo>
                  <a:lnTo>
                    <a:pt x="1112362" y="536269"/>
                  </a:lnTo>
                  <a:lnTo>
                    <a:pt x="1110321" y="524256"/>
                  </a:lnTo>
                  <a:lnTo>
                    <a:pt x="1107828" y="512470"/>
                  </a:lnTo>
                  <a:lnTo>
                    <a:pt x="1105108" y="500911"/>
                  </a:lnTo>
                  <a:lnTo>
                    <a:pt x="1102161" y="489125"/>
                  </a:lnTo>
                  <a:lnTo>
                    <a:pt x="1098760" y="477565"/>
                  </a:lnTo>
                  <a:lnTo>
                    <a:pt x="1095360" y="466006"/>
                  </a:lnTo>
                  <a:lnTo>
                    <a:pt x="1091280" y="454673"/>
                  </a:lnTo>
                  <a:lnTo>
                    <a:pt x="1087426" y="443114"/>
                  </a:lnTo>
                  <a:lnTo>
                    <a:pt x="1082892" y="431554"/>
                  </a:lnTo>
                  <a:lnTo>
                    <a:pt x="1078132" y="420448"/>
                  </a:lnTo>
                  <a:lnTo>
                    <a:pt x="1073144" y="409342"/>
                  </a:lnTo>
                  <a:lnTo>
                    <a:pt x="1067931" y="398462"/>
                  </a:lnTo>
                  <a:lnTo>
                    <a:pt x="1062263" y="387583"/>
                  </a:lnTo>
                  <a:lnTo>
                    <a:pt x="1056370" y="376703"/>
                  </a:lnTo>
                  <a:lnTo>
                    <a:pt x="1050249" y="366050"/>
                  </a:lnTo>
                  <a:lnTo>
                    <a:pt x="1043902" y="355397"/>
                  </a:lnTo>
                  <a:lnTo>
                    <a:pt x="1037101" y="344971"/>
                  </a:lnTo>
                  <a:lnTo>
                    <a:pt x="1030074" y="334545"/>
                  </a:lnTo>
                  <a:lnTo>
                    <a:pt x="1022820" y="324346"/>
                  </a:lnTo>
                  <a:lnTo>
                    <a:pt x="1015339" y="314373"/>
                  </a:lnTo>
                  <a:lnTo>
                    <a:pt x="1007405" y="304400"/>
                  </a:lnTo>
                  <a:lnTo>
                    <a:pt x="999244" y="294654"/>
                  </a:lnTo>
                  <a:lnTo>
                    <a:pt x="990856" y="285134"/>
                  </a:lnTo>
                  <a:lnTo>
                    <a:pt x="982016" y="275614"/>
                  </a:lnTo>
                  <a:lnTo>
                    <a:pt x="972948" y="266548"/>
                  </a:lnTo>
                  <a:lnTo>
                    <a:pt x="963880" y="257482"/>
                  </a:lnTo>
                  <a:lnTo>
                    <a:pt x="954586" y="248869"/>
                  </a:lnTo>
                  <a:lnTo>
                    <a:pt x="944839" y="240483"/>
                  </a:lnTo>
                  <a:lnTo>
                    <a:pt x="935091" y="232323"/>
                  </a:lnTo>
                  <a:lnTo>
                    <a:pt x="925343" y="224163"/>
                  </a:lnTo>
                  <a:lnTo>
                    <a:pt x="915142" y="216684"/>
                  </a:lnTo>
                  <a:lnTo>
                    <a:pt x="904941" y="209431"/>
                  </a:lnTo>
                  <a:lnTo>
                    <a:pt x="894740" y="202631"/>
                  </a:lnTo>
                  <a:lnTo>
                    <a:pt x="884086" y="195831"/>
                  </a:lnTo>
                  <a:lnTo>
                    <a:pt x="873658" y="189485"/>
                  </a:lnTo>
                  <a:lnTo>
                    <a:pt x="862777" y="183139"/>
                  </a:lnTo>
                  <a:lnTo>
                    <a:pt x="852123" y="177246"/>
                  </a:lnTo>
                  <a:lnTo>
                    <a:pt x="841015" y="171579"/>
                  </a:lnTo>
                  <a:lnTo>
                    <a:pt x="830134" y="166593"/>
                  </a:lnTo>
                  <a:lnTo>
                    <a:pt x="819026" y="161380"/>
                  </a:lnTo>
                  <a:lnTo>
                    <a:pt x="807692" y="156620"/>
                  </a:lnTo>
                  <a:lnTo>
                    <a:pt x="796358" y="152313"/>
                  </a:lnTo>
                  <a:lnTo>
                    <a:pt x="785023" y="148234"/>
                  </a:lnTo>
                  <a:lnTo>
                    <a:pt x="773462" y="144380"/>
                  </a:lnTo>
                  <a:lnTo>
                    <a:pt x="762128" y="140754"/>
                  </a:lnTo>
                  <a:lnTo>
                    <a:pt x="750340" y="137581"/>
                  </a:lnTo>
                  <a:lnTo>
                    <a:pt x="738779" y="134407"/>
                  </a:lnTo>
                  <a:lnTo>
                    <a:pt x="726991" y="131688"/>
                  </a:lnTo>
                  <a:lnTo>
                    <a:pt x="715203" y="129421"/>
                  </a:lnTo>
                  <a:lnTo>
                    <a:pt x="703415" y="127154"/>
                  </a:lnTo>
                  <a:lnTo>
                    <a:pt x="691401" y="125341"/>
                  </a:lnTo>
                  <a:lnTo>
                    <a:pt x="679613" y="123755"/>
                  </a:lnTo>
                  <a:lnTo>
                    <a:pt x="667598" y="122621"/>
                  </a:lnTo>
                  <a:lnTo>
                    <a:pt x="655584" y="121488"/>
                  </a:lnTo>
                  <a:lnTo>
                    <a:pt x="643796" y="120581"/>
                  </a:lnTo>
                  <a:lnTo>
                    <a:pt x="631782" y="120128"/>
                  </a:lnTo>
                  <a:lnTo>
                    <a:pt x="619540" y="120128"/>
                  </a:lnTo>
                  <a:lnTo>
                    <a:pt x="607752" y="120128"/>
                  </a:lnTo>
                  <a:close/>
                  <a:moveTo>
                    <a:pt x="619540" y="0"/>
                  </a:moveTo>
                  <a:lnTo>
                    <a:pt x="634502" y="227"/>
                  </a:lnTo>
                  <a:lnTo>
                    <a:pt x="649690" y="907"/>
                  </a:lnTo>
                  <a:lnTo>
                    <a:pt x="664198" y="1587"/>
                  </a:lnTo>
                  <a:lnTo>
                    <a:pt x="678933" y="3173"/>
                  </a:lnTo>
                  <a:lnTo>
                    <a:pt x="694121" y="4533"/>
                  </a:lnTo>
                  <a:lnTo>
                    <a:pt x="708629" y="6573"/>
                  </a:lnTo>
                  <a:lnTo>
                    <a:pt x="723364" y="8840"/>
                  </a:lnTo>
                  <a:lnTo>
                    <a:pt x="738098" y="11560"/>
                  </a:lnTo>
                  <a:lnTo>
                    <a:pt x="752607" y="14506"/>
                  </a:lnTo>
                  <a:lnTo>
                    <a:pt x="767115" y="17906"/>
                  </a:lnTo>
                  <a:lnTo>
                    <a:pt x="781623" y="21533"/>
                  </a:lnTo>
                  <a:lnTo>
                    <a:pt x="796131" y="25839"/>
                  </a:lnTo>
                  <a:lnTo>
                    <a:pt x="810412" y="30146"/>
                  </a:lnTo>
                  <a:lnTo>
                    <a:pt x="824694" y="34905"/>
                  </a:lnTo>
                  <a:lnTo>
                    <a:pt x="838975" y="40118"/>
                  </a:lnTo>
                  <a:lnTo>
                    <a:pt x="853030" y="45558"/>
                  </a:lnTo>
                  <a:lnTo>
                    <a:pt x="866858" y="51451"/>
                  </a:lnTo>
                  <a:lnTo>
                    <a:pt x="880686" y="57571"/>
                  </a:lnTo>
                  <a:lnTo>
                    <a:pt x="894514" y="64144"/>
                  </a:lnTo>
                  <a:lnTo>
                    <a:pt x="907888" y="71170"/>
                  </a:lnTo>
                  <a:lnTo>
                    <a:pt x="921263" y="78423"/>
                  </a:lnTo>
                  <a:lnTo>
                    <a:pt x="934638" y="85903"/>
                  </a:lnTo>
                  <a:lnTo>
                    <a:pt x="947786" y="93836"/>
                  </a:lnTo>
                  <a:lnTo>
                    <a:pt x="960934" y="102222"/>
                  </a:lnTo>
                  <a:lnTo>
                    <a:pt x="973401" y="110835"/>
                  </a:lnTo>
                  <a:lnTo>
                    <a:pt x="986096" y="119901"/>
                  </a:lnTo>
                  <a:lnTo>
                    <a:pt x="998791" y="129421"/>
                  </a:lnTo>
                  <a:lnTo>
                    <a:pt x="1010805" y="139167"/>
                  </a:lnTo>
                  <a:lnTo>
                    <a:pt x="1023046" y="149140"/>
                  </a:lnTo>
                  <a:lnTo>
                    <a:pt x="1034607" y="159793"/>
                  </a:lnTo>
                  <a:lnTo>
                    <a:pt x="1046395" y="170446"/>
                  </a:lnTo>
                  <a:lnTo>
                    <a:pt x="1057956" y="181779"/>
                  </a:lnTo>
                  <a:lnTo>
                    <a:pt x="1067251" y="191072"/>
                  </a:lnTo>
                  <a:lnTo>
                    <a:pt x="1076318" y="200591"/>
                  </a:lnTo>
                  <a:lnTo>
                    <a:pt x="1084932" y="210564"/>
                  </a:lnTo>
                  <a:lnTo>
                    <a:pt x="1093546" y="220310"/>
                  </a:lnTo>
                  <a:lnTo>
                    <a:pt x="1101934" y="230283"/>
                  </a:lnTo>
                  <a:lnTo>
                    <a:pt x="1110095" y="240709"/>
                  </a:lnTo>
                  <a:lnTo>
                    <a:pt x="1117802" y="250909"/>
                  </a:lnTo>
                  <a:lnTo>
                    <a:pt x="1125510" y="261108"/>
                  </a:lnTo>
                  <a:lnTo>
                    <a:pt x="1132764" y="271988"/>
                  </a:lnTo>
                  <a:lnTo>
                    <a:pt x="1139791" y="282414"/>
                  </a:lnTo>
                  <a:lnTo>
                    <a:pt x="1146592" y="293294"/>
                  </a:lnTo>
                  <a:lnTo>
                    <a:pt x="1153166" y="304173"/>
                  </a:lnTo>
                  <a:lnTo>
                    <a:pt x="1159513" y="315279"/>
                  </a:lnTo>
                  <a:lnTo>
                    <a:pt x="1165634" y="326159"/>
                  </a:lnTo>
                  <a:lnTo>
                    <a:pt x="1171527" y="337492"/>
                  </a:lnTo>
                  <a:lnTo>
                    <a:pt x="1177195" y="348598"/>
                  </a:lnTo>
                  <a:lnTo>
                    <a:pt x="1182408" y="360157"/>
                  </a:lnTo>
                  <a:lnTo>
                    <a:pt x="1187622" y="371490"/>
                  </a:lnTo>
                  <a:lnTo>
                    <a:pt x="1192610" y="383050"/>
                  </a:lnTo>
                  <a:lnTo>
                    <a:pt x="1197143" y="394609"/>
                  </a:lnTo>
                  <a:lnTo>
                    <a:pt x="1201677" y="406395"/>
                  </a:lnTo>
                  <a:lnTo>
                    <a:pt x="1205984" y="418181"/>
                  </a:lnTo>
                  <a:lnTo>
                    <a:pt x="1209611" y="429741"/>
                  </a:lnTo>
                  <a:lnTo>
                    <a:pt x="1213465" y="441754"/>
                  </a:lnTo>
                  <a:lnTo>
                    <a:pt x="1216865" y="453540"/>
                  </a:lnTo>
                  <a:lnTo>
                    <a:pt x="1219812" y="465552"/>
                  </a:lnTo>
                  <a:lnTo>
                    <a:pt x="1222986" y="477792"/>
                  </a:lnTo>
                  <a:lnTo>
                    <a:pt x="1225706" y="489578"/>
                  </a:lnTo>
                  <a:lnTo>
                    <a:pt x="1228200" y="501818"/>
                  </a:lnTo>
                  <a:lnTo>
                    <a:pt x="1230240" y="514057"/>
                  </a:lnTo>
                  <a:lnTo>
                    <a:pt x="1232280" y="526070"/>
                  </a:lnTo>
                  <a:lnTo>
                    <a:pt x="1233867" y="538536"/>
                  </a:lnTo>
                  <a:lnTo>
                    <a:pt x="1235680" y="550775"/>
                  </a:lnTo>
                  <a:lnTo>
                    <a:pt x="1236814" y="563015"/>
                  </a:lnTo>
                  <a:lnTo>
                    <a:pt x="1237720" y="575254"/>
                  </a:lnTo>
                  <a:lnTo>
                    <a:pt x="1238401" y="587720"/>
                  </a:lnTo>
                  <a:lnTo>
                    <a:pt x="1239081" y="599733"/>
                  </a:lnTo>
                  <a:lnTo>
                    <a:pt x="1239307" y="612199"/>
                  </a:lnTo>
                  <a:lnTo>
                    <a:pt x="1239307" y="624665"/>
                  </a:lnTo>
                  <a:lnTo>
                    <a:pt x="1239081" y="636678"/>
                  </a:lnTo>
                  <a:lnTo>
                    <a:pt x="1238627" y="649144"/>
                  </a:lnTo>
                  <a:lnTo>
                    <a:pt x="1237947" y="661610"/>
                  </a:lnTo>
                  <a:lnTo>
                    <a:pt x="1237040" y="673623"/>
                  </a:lnTo>
                  <a:lnTo>
                    <a:pt x="1235907" y="686089"/>
                  </a:lnTo>
                  <a:lnTo>
                    <a:pt x="1234320" y="698102"/>
                  </a:lnTo>
                  <a:lnTo>
                    <a:pt x="1232507" y="710341"/>
                  </a:lnTo>
                  <a:lnTo>
                    <a:pt x="1230693" y="722807"/>
                  </a:lnTo>
                  <a:lnTo>
                    <a:pt x="1228653" y="734820"/>
                  </a:lnTo>
                  <a:lnTo>
                    <a:pt x="1226159" y="746833"/>
                  </a:lnTo>
                  <a:lnTo>
                    <a:pt x="1223439" y="759073"/>
                  </a:lnTo>
                  <a:lnTo>
                    <a:pt x="1220719" y="771085"/>
                  </a:lnTo>
                  <a:lnTo>
                    <a:pt x="1217545" y="783098"/>
                  </a:lnTo>
                  <a:lnTo>
                    <a:pt x="1214145" y="795111"/>
                  </a:lnTo>
                  <a:lnTo>
                    <a:pt x="1210518" y="806897"/>
                  </a:lnTo>
                  <a:lnTo>
                    <a:pt x="1206664" y="818683"/>
                  </a:lnTo>
                  <a:lnTo>
                    <a:pt x="1202357" y="830469"/>
                  </a:lnTo>
                  <a:lnTo>
                    <a:pt x="1198277" y="842255"/>
                  </a:lnTo>
                  <a:lnTo>
                    <a:pt x="1193516" y="853588"/>
                  </a:lnTo>
                  <a:lnTo>
                    <a:pt x="1188529" y="865374"/>
                  </a:lnTo>
                  <a:lnTo>
                    <a:pt x="1183769" y="876934"/>
                  </a:lnTo>
                  <a:lnTo>
                    <a:pt x="1178328" y="888267"/>
                  </a:lnTo>
                  <a:lnTo>
                    <a:pt x="1172661" y="899599"/>
                  </a:lnTo>
                  <a:lnTo>
                    <a:pt x="1166767" y="910706"/>
                  </a:lnTo>
                  <a:lnTo>
                    <a:pt x="1160646" y="921812"/>
                  </a:lnTo>
                  <a:lnTo>
                    <a:pt x="1534229" y="1295115"/>
                  </a:lnTo>
                  <a:lnTo>
                    <a:pt x="1540350" y="1301461"/>
                  </a:lnTo>
                  <a:lnTo>
                    <a:pt x="1545790" y="1308034"/>
                  </a:lnTo>
                  <a:lnTo>
                    <a:pt x="1551231" y="1314607"/>
                  </a:lnTo>
                  <a:lnTo>
                    <a:pt x="1556445" y="1321407"/>
                  </a:lnTo>
                  <a:lnTo>
                    <a:pt x="1560752" y="1328433"/>
                  </a:lnTo>
                  <a:lnTo>
                    <a:pt x="1565286" y="1335460"/>
                  </a:lnTo>
                  <a:lnTo>
                    <a:pt x="1569366" y="1342713"/>
                  </a:lnTo>
                  <a:lnTo>
                    <a:pt x="1572766" y="1349966"/>
                  </a:lnTo>
                  <a:lnTo>
                    <a:pt x="1576167" y="1357219"/>
                  </a:lnTo>
                  <a:lnTo>
                    <a:pt x="1578887" y="1364698"/>
                  </a:lnTo>
                  <a:lnTo>
                    <a:pt x="1581381" y="1372178"/>
                  </a:lnTo>
                  <a:lnTo>
                    <a:pt x="1583648" y="1379658"/>
                  </a:lnTo>
                  <a:lnTo>
                    <a:pt x="1585461" y="1387137"/>
                  </a:lnTo>
                  <a:lnTo>
                    <a:pt x="1586821" y="1394617"/>
                  </a:lnTo>
                  <a:lnTo>
                    <a:pt x="1587955" y="1402323"/>
                  </a:lnTo>
                  <a:lnTo>
                    <a:pt x="1588635" y="1409803"/>
                  </a:lnTo>
                  <a:lnTo>
                    <a:pt x="1589088" y="1417283"/>
                  </a:lnTo>
                  <a:lnTo>
                    <a:pt x="1589088" y="1424762"/>
                  </a:lnTo>
                  <a:lnTo>
                    <a:pt x="1588861" y="1432242"/>
                  </a:lnTo>
                  <a:lnTo>
                    <a:pt x="1588181" y="1439495"/>
                  </a:lnTo>
                  <a:lnTo>
                    <a:pt x="1587274" y="1446748"/>
                  </a:lnTo>
                  <a:lnTo>
                    <a:pt x="1585914" y="1454001"/>
                  </a:lnTo>
                  <a:lnTo>
                    <a:pt x="1584101" y="1461027"/>
                  </a:lnTo>
                  <a:lnTo>
                    <a:pt x="1581834" y="1467827"/>
                  </a:lnTo>
                  <a:lnTo>
                    <a:pt x="1579340" y="1474627"/>
                  </a:lnTo>
                  <a:lnTo>
                    <a:pt x="1576620" y="1481200"/>
                  </a:lnTo>
                  <a:lnTo>
                    <a:pt x="1573220" y="1487773"/>
                  </a:lnTo>
                  <a:lnTo>
                    <a:pt x="1569593" y="1494119"/>
                  </a:lnTo>
                  <a:lnTo>
                    <a:pt x="1565512" y="1500239"/>
                  </a:lnTo>
                  <a:lnTo>
                    <a:pt x="1561432" y="1506132"/>
                  </a:lnTo>
                  <a:lnTo>
                    <a:pt x="1556445" y="1511572"/>
                  </a:lnTo>
                  <a:lnTo>
                    <a:pt x="1551231" y="1517011"/>
                  </a:lnTo>
                  <a:lnTo>
                    <a:pt x="1517228" y="1551237"/>
                  </a:lnTo>
                  <a:lnTo>
                    <a:pt x="1511787" y="1556223"/>
                  </a:lnTo>
                  <a:lnTo>
                    <a:pt x="1506120" y="1561209"/>
                  </a:lnTo>
                  <a:lnTo>
                    <a:pt x="1500226" y="1565516"/>
                  </a:lnTo>
                  <a:lnTo>
                    <a:pt x="1494106" y="1569369"/>
                  </a:lnTo>
                  <a:lnTo>
                    <a:pt x="1487985" y="1573222"/>
                  </a:lnTo>
                  <a:lnTo>
                    <a:pt x="1481411" y="1576395"/>
                  </a:lnTo>
                  <a:lnTo>
                    <a:pt x="1474837" y="1579342"/>
                  </a:lnTo>
                  <a:lnTo>
                    <a:pt x="1468036" y="1581835"/>
                  </a:lnTo>
                  <a:lnTo>
                    <a:pt x="1461009" y="1583875"/>
                  </a:lnTo>
                  <a:lnTo>
                    <a:pt x="1453982" y="1585688"/>
                  </a:lnTo>
                  <a:lnTo>
                    <a:pt x="1446728" y="1587275"/>
                  </a:lnTo>
                  <a:lnTo>
                    <a:pt x="1439474" y="1588182"/>
                  </a:lnTo>
                  <a:lnTo>
                    <a:pt x="1432219" y="1588862"/>
                  </a:lnTo>
                  <a:lnTo>
                    <a:pt x="1424739" y="1589088"/>
                  </a:lnTo>
                  <a:lnTo>
                    <a:pt x="1417258" y="1589088"/>
                  </a:lnTo>
                  <a:lnTo>
                    <a:pt x="1409777" y="1588862"/>
                  </a:lnTo>
                  <a:lnTo>
                    <a:pt x="1402296" y="1587955"/>
                  </a:lnTo>
                  <a:lnTo>
                    <a:pt x="1394589" y="1587048"/>
                  </a:lnTo>
                  <a:lnTo>
                    <a:pt x="1387108" y="1585235"/>
                  </a:lnTo>
                  <a:lnTo>
                    <a:pt x="1379628" y="1583422"/>
                  </a:lnTo>
                  <a:lnTo>
                    <a:pt x="1372147" y="1581382"/>
                  </a:lnTo>
                  <a:lnTo>
                    <a:pt x="1364666" y="1578662"/>
                  </a:lnTo>
                  <a:lnTo>
                    <a:pt x="1357186" y="1575942"/>
                  </a:lnTo>
                  <a:lnTo>
                    <a:pt x="1349931" y="1572769"/>
                  </a:lnTo>
                  <a:lnTo>
                    <a:pt x="1342677" y="1569142"/>
                  </a:lnTo>
                  <a:lnTo>
                    <a:pt x="1335423" y="1565289"/>
                  </a:lnTo>
                  <a:lnTo>
                    <a:pt x="1328396" y="1560756"/>
                  </a:lnTo>
                  <a:lnTo>
                    <a:pt x="1321369" y="1556223"/>
                  </a:lnTo>
                  <a:lnTo>
                    <a:pt x="1314568" y="1551237"/>
                  </a:lnTo>
                  <a:lnTo>
                    <a:pt x="1307994" y="1545797"/>
                  </a:lnTo>
                  <a:lnTo>
                    <a:pt x="1301420" y="1540130"/>
                  </a:lnTo>
                  <a:lnTo>
                    <a:pt x="1295299" y="1534011"/>
                  </a:lnTo>
                  <a:lnTo>
                    <a:pt x="921716" y="1160708"/>
                  </a:lnTo>
                  <a:lnTo>
                    <a:pt x="910835" y="1166827"/>
                  </a:lnTo>
                  <a:lnTo>
                    <a:pt x="899501" y="1172720"/>
                  </a:lnTo>
                  <a:lnTo>
                    <a:pt x="888166" y="1178160"/>
                  </a:lnTo>
                  <a:lnTo>
                    <a:pt x="876832" y="1183600"/>
                  </a:lnTo>
                  <a:lnTo>
                    <a:pt x="865498" y="1188586"/>
                  </a:lnTo>
                  <a:lnTo>
                    <a:pt x="853710" y="1193346"/>
                  </a:lnTo>
                  <a:lnTo>
                    <a:pt x="842375" y="1198106"/>
                  </a:lnTo>
                  <a:lnTo>
                    <a:pt x="830588" y="1202412"/>
                  </a:lnTo>
                  <a:lnTo>
                    <a:pt x="818573" y="1206492"/>
                  </a:lnTo>
                  <a:lnTo>
                    <a:pt x="807012" y="1210572"/>
                  </a:lnTo>
                  <a:lnTo>
                    <a:pt x="794997" y="1213972"/>
                  </a:lnTo>
                  <a:lnTo>
                    <a:pt x="783210" y="1217598"/>
                  </a:lnTo>
                  <a:lnTo>
                    <a:pt x="771195" y="1220545"/>
                  </a:lnTo>
                  <a:lnTo>
                    <a:pt x="758954" y="1223265"/>
                  </a:lnTo>
                  <a:lnTo>
                    <a:pt x="746939" y="1226211"/>
                  </a:lnTo>
                  <a:lnTo>
                    <a:pt x="734698" y="1228478"/>
                  </a:lnTo>
                  <a:lnTo>
                    <a:pt x="722457" y="1230518"/>
                  </a:lnTo>
                  <a:lnTo>
                    <a:pt x="710442" y="1232784"/>
                  </a:lnTo>
                  <a:lnTo>
                    <a:pt x="698201" y="1234371"/>
                  </a:lnTo>
                  <a:lnTo>
                    <a:pt x="685960" y="1235731"/>
                  </a:lnTo>
                  <a:lnTo>
                    <a:pt x="673719" y="1236864"/>
                  </a:lnTo>
                  <a:lnTo>
                    <a:pt x="661478" y="1237771"/>
                  </a:lnTo>
                  <a:lnTo>
                    <a:pt x="649010" y="1238451"/>
                  </a:lnTo>
                  <a:lnTo>
                    <a:pt x="636769" y="1239131"/>
                  </a:lnTo>
                  <a:lnTo>
                    <a:pt x="624527" y="1239357"/>
                  </a:lnTo>
                  <a:lnTo>
                    <a:pt x="612060" y="1239357"/>
                  </a:lnTo>
                  <a:lnTo>
                    <a:pt x="599818" y="1239131"/>
                  </a:lnTo>
                  <a:lnTo>
                    <a:pt x="587577" y="1238451"/>
                  </a:lnTo>
                  <a:lnTo>
                    <a:pt x="575109" y="1237544"/>
                  </a:lnTo>
                  <a:lnTo>
                    <a:pt x="562868" y="1236638"/>
                  </a:lnTo>
                  <a:lnTo>
                    <a:pt x="550627" y="1235504"/>
                  </a:lnTo>
                  <a:lnTo>
                    <a:pt x="538612" y="1233918"/>
                  </a:lnTo>
                  <a:lnTo>
                    <a:pt x="526145" y="1232331"/>
                  </a:lnTo>
                  <a:lnTo>
                    <a:pt x="513903" y="1230291"/>
                  </a:lnTo>
                  <a:lnTo>
                    <a:pt x="501889" y="1228025"/>
                  </a:lnTo>
                  <a:lnTo>
                    <a:pt x="489648" y="1225758"/>
                  </a:lnTo>
                  <a:lnTo>
                    <a:pt x="477633" y="1222811"/>
                  </a:lnTo>
                  <a:lnTo>
                    <a:pt x="465619" y="1219865"/>
                  </a:lnTo>
                  <a:lnTo>
                    <a:pt x="453604" y="1216918"/>
                  </a:lnTo>
                  <a:lnTo>
                    <a:pt x="441590" y="1213292"/>
                  </a:lnTo>
                  <a:lnTo>
                    <a:pt x="429802" y="1209665"/>
                  </a:lnTo>
                  <a:lnTo>
                    <a:pt x="418014" y="1205812"/>
                  </a:lnTo>
                  <a:lnTo>
                    <a:pt x="406453" y="1201506"/>
                  </a:lnTo>
                  <a:lnTo>
                    <a:pt x="394665" y="1197199"/>
                  </a:lnTo>
                  <a:lnTo>
                    <a:pt x="383104" y="1192440"/>
                  </a:lnTo>
                  <a:lnTo>
                    <a:pt x="371543" y="1187680"/>
                  </a:lnTo>
                  <a:lnTo>
                    <a:pt x="359982" y="1182467"/>
                  </a:lnTo>
                  <a:lnTo>
                    <a:pt x="348647" y="1177027"/>
                  </a:lnTo>
                  <a:lnTo>
                    <a:pt x="337313" y="1171360"/>
                  </a:lnTo>
                  <a:lnTo>
                    <a:pt x="326205" y="1165694"/>
                  </a:lnTo>
                  <a:lnTo>
                    <a:pt x="315097" y="1159574"/>
                  </a:lnTo>
                  <a:lnTo>
                    <a:pt x="304216" y="1153228"/>
                  </a:lnTo>
                  <a:lnTo>
                    <a:pt x="293109" y="1146655"/>
                  </a:lnTo>
                  <a:lnTo>
                    <a:pt x="282454" y="1139629"/>
                  </a:lnTo>
                  <a:lnTo>
                    <a:pt x="272026" y="1132602"/>
                  </a:lnTo>
                  <a:lnTo>
                    <a:pt x="261145" y="1125349"/>
                  </a:lnTo>
                  <a:lnTo>
                    <a:pt x="250944" y="1117643"/>
                  </a:lnTo>
                  <a:lnTo>
                    <a:pt x="240517" y="1109937"/>
                  </a:lnTo>
                  <a:lnTo>
                    <a:pt x="230316" y="1101777"/>
                  </a:lnTo>
                  <a:lnTo>
                    <a:pt x="220341" y="1093617"/>
                  </a:lnTo>
                  <a:lnTo>
                    <a:pt x="210367" y="1085004"/>
                  </a:lnTo>
                  <a:lnTo>
                    <a:pt x="200620" y="1076391"/>
                  </a:lnTo>
                  <a:lnTo>
                    <a:pt x="191099" y="1067099"/>
                  </a:lnTo>
                  <a:lnTo>
                    <a:pt x="181578" y="1057806"/>
                  </a:lnTo>
                  <a:lnTo>
                    <a:pt x="170470" y="1046473"/>
                  </a:lnTo>
                  <a:lnTo>
                    <a:pt x="159589" y="1034913"/>
                  </a:lnTo>
                  <a:lnTo>
                    <a:pt x="149161" y="1022901"/>
                  </a:lnTo>
                  <a:lnTo>
                    <a:pt x="139187" y="1010888"/>
                  </a:lnTo>
                  <a:lnTo>
                    <a:pt x="129213" y="998648"/>
                  </a:lnTo>
                  <a:lnTo>
                    <a:pt x="119918" y="985956"/>
                  </a:lnTo>
                  <a:lnTo>
                    <a:pt x="110851" y="973489"/>
                  </a:lnTo>
                  <a:lnTo>
                    <a:pt x="102237" y="960797"/>
                  </a:lnTo>
                  <a:lnTo>
                    <a:pt x="93849" y="947651"/>
                  </a:lnTo>
                  <a:lnTo>
                    <a:pt x="85688" y="934505"/>
                  </a:lnTo>
                  <a:lnTo>
                    <a:pt x="78208" y="921358"/>
                  </a:lnTo>
                  <a:lnTo>
                    <a:pt x="70954" y="907986"/>
                  </a:lnTo>
                  <a:lnTo>
                    <a:pt x="64153" y="894386"/>
                  </a:lnTo>
                  <a:lnTo>
                    <a:pt x="57579" y="880560"/>
                  </a:lnTo>
                  <a:lnTo>
                    <a:pt x="51232" y="866734"/>
                  </a:lnTo>
                  <a:lnTo>
                    <a:pt x="45338" y="852908"/>
                  </a:lnTo>
                  <a:lnTo>
                    <a:pt x="39897" y="838856"/>
                  </a:lnTo>
                  <a:lnTo>
                    <a:pt x="34910" y="824803"/>
                  </a:lnTo>
                  <a:lnTo>
                    <a:pt x="30150" y="810524"/>
                  </a:lnTo>
                  <a:lnTo>
                    <a:pt x="25616" y="796244"/>
                  </a:lnTo>
                  <a:lnTo>
                    <a:pt x="21535" y="781738"/>
                  </a:lnTo>
                  <a:lnTo>
                    <a:pt x="17682" y="767232"/>
                  </a:lnTo>
                  <a:lnTo>
                    <a:pt x="14508" y="752726"/>
                  </a:lnTo>
                  <a:lnTo>
                    <a:pt x="11334" y="738220"/>
                  </a:lnTo>
                  <a:lnTo>
                    <a:pt x="8841" y="723487"/>
                  </a:lnTo>
                  <a:lnTo>
                    <a:pt x="6574" y="708755"/>
                  </a:lnTo>
                  <a:lnTo>
                    <a:pt x="4307" y="694022"/>
                  </a:lnTo>
                  <a:lnTo>
                    <a:pt x="2947" y="679289"/>
                  </a:lnTo>
                  <a:lnTo>
                    <a:pt x="1587" y="664330"/>
                  </a:lnTo>
                  <a:lnTo>
                    <a:pt x="680" y="649597"/>
                  </a:lnTo>
                  <a:lnTo>
                    <a:pt x="227" y="634638"/>
                  </a:lnTo>
                  <a:lnTo>
                    <a:pt x="0" y="619905"/>
                  </a:lnTo>
                  <a:lnTo>
                    <a:pt x="227" y="604946"/>
                  </a:lnTo>
                  <a:lnTo>
                    <a:pt x="680" y="589987"/>
                  </a:lnTo>
                  <a:lnTo>
                    <a:pt x="1587" y="575254"/>
                  </a:lnTo>
                  <a:lnTo>
                    <a:pt x="2947" y="560295"/>
                  </a:lnTo>
                  <a:lnTo>
                    <a:pt x="4307" y="545562"/>
                  </a:lnTo>
                  <a:lnTo>
                    <a:pt x="6574" y="530830"/>
                  </a:lnTo>
                  <a:lnTo>
                    <a:pt x="8841" y="516097"/>
                  </a:lnTo>
                  <a:lnTo>
                    <a:pt x="11334" y="501364"/>
                  </a:lnTo>
                  <a:lnTo>
                    <a:pt x="14508" y="486858"/>
                  </a:lnTo>
                  <a:lnTo>
                    <a:pt x="17682" y="472352"/>
                  </a:lnTo>
                  <a:lnTo>
                    <a:pt x="21535" y="457846"/>
                  </a:lnTo>
                  <a:lnTo>
                    <a:pt x="25616" y="443340"/>
                  </a:lnTo>
                  <a:lnTo>
                    <a:pt x="30150" y="429061"/>
                  </a:lnTo>
                  <a:lnTo>
                    <a:pt x="34910" y="414781"/>
                  </a:lnTo>
                  <a:lnTo>
                    <a:pt x="39897" y="400502"/>
                  </a:lnTo>
                  <a:lnTo>
                    <a:pt x="45338" y="386449"/>
                  </a:lnTo>
                  <a:lnTo>
                    <a:pt x="51232" y="372850"/>
                  </a:lnTo>
                  <a:lnTo>
                    <a:pt x="57579" y="359024"/>
                  </a:lnTo>
                  <a:lnTo>
                    <a:pt x="64153" y="345198"/>
                  </a:lnTo>
                  <a:lnTo>
                    <a:pt x="70954" y="331599"/>
                  </a:lnTo>
                  <a:lnTo>
                    <a:pt x="78208" y="318226"/>
                  </a:lnTo>
                  <a:lnTo>
                    <a:pt x="85688" y="304853"/>
                  </a:lnTo>
                  <a:lnTo>
                    <a:pt x="93849" y="291934"/>
                  </a:lnTo>
                  <a:lnTo>
                    <a:pt x="102237" y="278788"/>
                  </a:lnTo>
                  <a:lnTo>
                    <a:pt x="110851" y="266095"/>
                  </a:lnTo>
                  <a:lnTo>
                    <a:pt x="119918" y="253402"/>
                  </a:lnTo>
                  <a:lnTo>
                    <a:pt x="129213" y="240936"/>
                  </a:lnTo>
                  <a:lnTo>
                    <a:pt x="139187" y="228697"/>
                  </a:lnTo>
                  <a:lnTo>
                    <a:pt x="149161" y="216457"/>
                  </a:lnTo>
                  <a:lnTo>
                    <a:pt x="159589" y="204671"/>
                  </a:lnTo>
                  <a:lnTo>
                    <a:pt x="170470" y="193111"/>
                  </a:lnTo>
                  <a:lnTo>
                    <a:pt x="181578" y="181779"/>
                  </a:lnTo>
                  <a:lnTo>
                    <a:pt x="193139" y="170446"/>
                  </a:lnTo>
                  <a:lnTo>
                    <a:pt x="204473" y="159793"/>
                  </a:lnTo>
                  <a:lnTo>
                    <a:pt x="216488" y="149140"/>
                  </a:lnTo>
                  <a:lnTo>
                    <a:pt x="228729" y="139167"/>
                  </a:lnTo>
                  <a:lnTo>
                    <a:pt x="240743" y="129421"/>
                  </a:lnTo>
                  <a:lnTo>
                    <a:pt x="253438" y="119901"/>
                  </a:lnTo>
                  <a:lnTo>
                    <a:pt x="266133" y="110835"/>
                  </a:lnTo>
                  <a:lnTo>
                    <a:pt x="278600" y="102222"/>
                  </a:lnTo>
                  <a:lnTo>
                    <a:pt x="291748" y="93836"/>
                  </a:lnTo>
                  <a:lnTo>
                    <a:pt x="304896" y="85903"/>
                  </a:lnTo>
                  <a:lnTo>
                    <a:pt x="318271" y="78423"/>
                  </a:lnTo>
                  <a:lnTo>
                    <a:pt x="331646" y="71170"/>
                  </a:lnTo>
                  <a:lnTo>
                    <a:pt x="345020" y="64144"/>
                  </a:lnTo>
                  <a:lnTo>
                    <a:pt x="358848" y="57571"/>
                  </a:lnTo>
                  <a:lnTo>
                    <a:pt x="372676" y="51451"/>
                  </a:lnTo>
                  <a:lnTo>
                    <a:pt x="386504" y="45558"/>
                  </a:lnTo>
                  <a:lnTo>
                    <a:pt x="400559" y="40118"/>
                  </a:lnTo>
                  <a:lnTo>
                    <a:pt x="414840" y="34905"/>
                  </a:lnTo>
                  <a:lnTo>
                    <a:pt x="429122" y="30146"/>
                  </a:lnTo>
                  <a:lnTo>
                    <a:pt x="443403" y="25839"/>
                  </a:lnTo>
                  <a:lnTo>
                    <a:pt x="457911" y="21533"/>
                  </a:lnTo>
                  <a:lnTo>
                    <a:pt x="472419" y="17906"/>
                  </a:lnTo>
                  <a:lnTo>
                    <a:pt x="486927" y="14506"/>
                  </a:lnTo>
                  <a:lnTo>
                    <a:pt x="501435" y="11560"/>
                  </a:lnTo>
                  <a:lnTo>
                    <a:pt x="515944" y="8840"/>
                  </a:lnTo>
                  <a:lnTo>
                    <a:pt x="530678" y="6573"/>
                  </a:lnTo>
                  <a:lnTo>
                    <a:pt x="545413" y="4533"/>
                  </a:lnTo>
                  <a:lnTo>
                    <a:pt x="560148" y="3173"/>
                  </a:lnTo>
                  <a:lnTo>
                    <a:pt x="575109" y="1587"/>
                  </a:lnTo>
                  <a:lnTo>
                    <a:pt x="589844" y="907"/>
                  </a:lnTo>
                  <a:lnTo>
                    <a:pt x="604806" y="227"/>
                  </a:lnTo>
                  <a:lnTo>
                    <a:pt x="6195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086234" y="2138123"/>
            <a:ext cx="6583078" cy="1727998"/>
            <a:chOff x="2531632" y="3875778"/>
            <a:chExt cx="5869355" cy="1409784"/>
          </a:xfrm>
        </p:grpSpPr>
        <p:sp>
          <p:nvSpPr>
            <p:cNvPr id="36" name="MH_SubTitle_2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531632" y="3875778"/>
              <a:ext cx="5661107" cy="292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>
                  <a:solidFill>
                    <a:srgbClr val="CC573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Enriching and enhancing the green finance product system.</a:t>
              </a:r>
              <a:endParaRPr lang="zh-CN" altLang="en-US" b="1" dirty="0">
                <a:solidFill>
                  <a:srgbClr val="CC573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7" name="MH_Text_2"/>
            <p:cNvSpPr txBox="1"/>
            <p:nvPr>
              <p:custDataLst>
                <p:tags r:id="rId6"/>
              </p:custDataLst>
            </p:nvPr>
          </p:nvSpPr>
          <p:spPr>
            <a:xfrm>
              <a:off x="2531632" y="4248164"/>
              <a:ext cx="5869355" cy="1037398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marL="285750" indent="-285750"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en-US" altLang="zh-CN" b="1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guide industry institutions to concentrate on their core business</a:t>
              </a:r>
            </a:p>
            <a:p>
              <a:pPr marL="285750" indent="-285750"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en-US" altLang="zh-CN" b="1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align with the realities of China’s green industries</a:t>
              </a:r>
            </a:p>
            <a:p>
              <a:pPr marL="285750" indent="-285750"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en-US" altLang="zh-CN" b="1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enhance their research and development capabilities for financial products and tools</a:t>
              </a:r>
              <a:endParaRPr lang="zh-CN" alt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40" name="图片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726" y="1692039"/>
            <a:ext cx="2987040" cy="30676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73272" y="4016002"/>
            <a:ext cx="6422919" cy="42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rgbClr val="375F87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Supporting green and low-carbon enterprises to utilize the capital markets for growth.</a:t>
            </a:r>
            <a:endParaRPr lang="zh-CN" altLang="en-US" b="1" dirty="0">
              <a:solidFill>
                <a:srgbClr val="375F87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MH_Text_1"/>
          <p:cNvSpPr txBox="1"/>
          <p:nvPr>
            <p:custDataLst>
              <p:tags r:id="rId2"/>
            </p:custDataLst>
          </p:nvPr>
        </p:nvSpPr>
        <p:spPr>
          <a:xfrm>
            <a:off x="1016718" y="4551824"/>
            <a:ext cx="9813842" cy="103568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285750" indent="-2857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support qualified green and low-carbon enterprises in using multiple tools on the capital market, including IPO, refinancing, listing on the NEEQ, M&amp;A and reorganization, and bond issuance to raise more resources for their green development.</a:t>
            </a:r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MH_SubTitle_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3272" y="5548141"/>
            <a:ext cx="9117208" cy="358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rgbClr val="CC57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en-US" altLang="zh-CN" sz="1800" b="1" dirty="0">
                <a:solidFill>
                  <a:srgbClr val="CC573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nhancing carbon emission disclosure requirements phase-by-phase.</a:t>
            </a:r>
            <a:endParaRPr lang="zh-CN" altLang="en-US" sz="1800" b="1" dirty="0">
              <a:solidFill>
                <a:srgbClr val="CC573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MH_SubTitle_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060199" y="5962177"/>
            <a:ext cx="9567161" cy="42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rgbClr val="375F8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altLang="zh-CN" sz="1800" b="1" dirty="0">
                <a:solidFill>
                  <a:srgbClr val="375F8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ctively engaging in international cooperation on green finance. </a:t>
            </a:r>
            <a:endParaRPr lang="zh-CN" altLang="en-US" sz="1800" b="1" dirty="0">
              <a:solidFill>
                <a:srgbClr val="375F8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251" name="直接连接符 17"/>
          <p:cNvCxnSpPr>
            <a:cxnSpLocks noChangeShapeType="1"/>
          </p:cNvCxnSpPr>
          <p:nvPr/>
        </p:nvCxnSpPr>
        <p:spPr bwMode="auto">
          <a:xfrm>
            <a:off x="4722813" y="2747963"/>
            <a:ext cx="6796087" cy="0"/>
          </a:xfrm>
          <a:prstGeom prst="line">
            <a:avLst/>
          </a:prstGeom>
          <a:noFill/>
          <a:ln w="57150">
            <a:solidFill>
              <a:srgbClr val="124062"/>
            </a:solidFill>
            <a:round/>
          </a:ln>
          <a:effectLst>
            <a:outerShdw dist="38100" dir="5400000" algn="ctr" rotWithShape="0">
              <a:srgbClr val="000000">
                <a:alpha val="2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52" name="直接连接符 18"/>
          <p:cNvCxnSpPr>
            <a:cxnSpLocks noChangeShapeType="1"/>
          </p:cNvCxnSpPr>
          <p:nvPr/>
        </p:nvCxnSpPr>
        <p:spPr bwMode="auto">
          <a:xfrm>
            <a:off x="4722813" y="4060825"/>
            <a:ext cx="6842125" cy="0"/>
          </a:xfrm>
          <a:prstGeom prst="line">
            <a:avLst/>
          </a:prstGeom>
          <a:noFill/>
          <a:ln w="57150">
            <a:solidFill>
              <a:srgbClr val="124062"/>
            </a:solidFill>
            <a:round/>
          </a:ln>
          <a:effectLst>
            <a:outerShdw dist="38100" dir="5400000" algn="ctr" rotWithShape="0">
              <a:srgbClr val="000000">
                <a:alpha val="2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53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5266974" y="3112007"/>
            <a:ext cx="22730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12406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Thank you!</a:t>
            </a:r>
            <a:endParaRPr lang="zh-CN" altLang="en-US" sz="3200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pic>
        <p:nvPicPr>
          <p:cNvPr id="53254" name="图片 6" descr="证监会logo_副本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00" y="2616200"/>
            <a:ext cx="2157413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49E2F-59A6-4DA7-A27E-8F33EA1E4440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355525" y="287841"/>
            <a:ext cx="24110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Overview</a:t>
            </a:r>
            <a:endParaRPr lang="zh-CN" altLang="en-US" sz="3200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8196" name="组合 5123"/>
          <p:cNvGrpSpPr/>
          <p:nvPr/>
        </p:nvGrpSpPr>
        <p:grpSpPr bwMode="auto">
          <a:xfrm>
            <a:off x="1841403" y="1499394"/>
            <a:ext cx="623887" cy="736600"/>
            <a:chOff x="0" y="0"/>
            <a:chExt cx="624189" cy="736484"/>
          </a:xfrm>
        </p:grpSpPr>
        <p:sp>
          <p:nvSpPr>
            <p:cNvPr id="8208" name="任意多边形 20"/>
            <p:cNvSpPr>
              <a:spLocks noChangeArrowheads="1"/>
            </p:cNvSpPr>
            <p:nvPr/>
          </p:nvSpPr>
          <p:spPr bwMode="auto">
            <a:xfrm>
              <a:off x="0" y="0"/>
              <a:ext cx="624189" cy="736484"/>
            </a:xfrm>
            <a:custGeom>
              <a:avLst/>
              <a:gdLst>
                <a:gd name="T0" fmla="*/ 315488 w 1506469"/>
                <a:gd name="T1" fmla="*/ 0 h 1365148"/>
                <a:gd name="T2" fmla="*/ 624189 w 1506469"/>
                <a:gd name="T3" fmla="*/ 179932 h 1365148"/>
                <a:gd name="T4" fmla="*/ 624189 w 1506469"/>
                <a:gd name="T5" fmla="*/ 579428 h 1365148"/>
                <a:gd name="T6" fmla="*/ 312095 w 1506469"/>
                <a:gd name="T7" fmla="*/ 736484 h 1365148"/>
                <a:gd name="T8" fmla="*/ 0 w 1506469"/>
                <a:gd name="T9" fmla="*/ 579428 h 1365148"/>
                <a:gd name="T10" fmla="*/ 0 w 1506469"/>
                <a:gd name="T11" fmla="*/ 179932 h 1365148"/>
                <a:gd name="T12" fmla="*/ 315488 w 1506469"/>
                <a:gd name="T13" fmla="*/ 0 h 1365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  <a:round/>
            </a:ln>
            <a:effectLst>
              <a:outerShdw dist="38100" dir="5400000" algn="ctr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9" name="矩形 21"/>
            <p:cNvSpPr>
              <a:spLocks noChangeArrowheads="1"/>
            </p:cNvSpPr>
            <p:nvPr/>
          </p:nvSpPr>
          <p:spPr bwMode="auto">
            <a:xfrm>
              <a:off x="162346" y="120076"/>
              <a:ext cx="297020" cy="492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600" b="1" dirty="0">
                  <a:solidFill>
                    <a:srgbClr val="124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</a:t>
              </a:r>
              <a:endParaRPr lang="zh-CN" altLang="en-US" sz="2600" b="1" dirty="0">
                <a:solidFill>
                  <a:srgbClr val="124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197" name="组合 5129"/>
          <p:cNvGrpSpPr/>
          <p:nvPr/>
        </p:nvGrpSpPr>
        <p:grpSpPr bwMode="auto">
          <a:xfrm>
            <a:off x="1839719" y="4375331"/>
            <a:ext cx="622300" cy="736600"/>
            <a:chOff x="0" y="0"/>
            <a:chExt cx="624189" cy="736484"/>
          </a:xfrm>
        </p:grpSpPr>
        <p:sp>
          <p:nvSpPr>
            <p:cNvPr id="8206" name="任意多边形 26"/>
            <p:cNvSpPr>
              <a:spLocks noChangeArrowheads="1"/>
            </p:cNvSpPr>
            <p:nvPr/>
          </p:nvSpPr>
          <p:spPr bwMode="auto">
            <a:xfrm>
              <a:off x="0" y="0"/>
              <a:ext cx="624189" cy="736484"/>
            </a:xfrm>
            <a:custGeom>
              <a:avLst/>
              <a:gdLst>
                <a:gd name="T0" fmla="*/ 315488 w 1506469"/>
                <a:gd name="T1" fmla="*/ 0 h 1365148"/>
                <a:gd name="T2" fmla="*/ 624189 w 1506469"/>
                <a:gd name="T3" fmla="*/ 179932 h 1365148"/>
                <a:gd name="T4" fmla="*/ 624189 w 1506469"/>
                <a:gd name="T5" fmla="*/ 579428 h 1365148"/>
                <a:gd name="T6" fmla="*/ 312095 w 1506469"/>
                <a:gd name="T7" fmla="*/ 736484 h 1365148"/>
                <a:gd name="T8" fmla="*/ 0 w 1506469"/>
                <a:gd name="T9" fmla="*/ 579428 h 1365148"/>
                <a:gd name="T10" fmla="*/ 0 w 1506469"/>
                <a:gd name="T11" fmla="*/ 179932 h 1365148"/>
                <a:gd name="T12" fmla="*/ 315488 w 1506469"/>
                <a:gd name="T13" fmla="*/ 0 h 1365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  <a:round/>
            </a:ln>
            <a:effectLst>
              <a:outerShdw dist="38100" dir="5400000" algn="ctr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7" name="矩形 28"/>
            <p:cNvSpPr>
              <a:spLocks noChangeArrowheads="1"/>
            </p:cNvSpPr>
            <p:nvPr/>
          </p:nvSpPr>
          <p:spPr bwMode="auto">
            <a:xfrm>
              <a:off x="49416" y="135316"/>
              <a:ext cx="522879" cy="492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600" b="1" dirty="0">
                  <a:solidFill>
                    <a:srgbClr val="124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III</a:t>
              </a:r>
              <a:endParaRPr lang="zh-CN" altLang="en-US" sz="2600" b="1" dirty="0">
                <a:solidFill>
                  <a:srgbClr val="124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2815685" y="1127046"/>
            <a:ext cx="867962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1" eaLnBrk="1" hangingPunct="1"/>
            <a:r>
              <a:rPr lang="en-US" altLang="zh-CN" sz="3000" b="1" dirty="0">
                <a:solidFill>
                  <a:srgbClr val="12406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China’s capital markets play a significant role in supporting the green and low-carbon transition of the economy</a:t>
            </a:r>
            <a:endParaRPr lang="zh-CN" altLang="en-US" sz="3000" b="1" dirty="0">
              <a:solidFill>
                <a:srgbClr val="12406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200" name="矩形 38"/>
          <p:cNvSpPr>
            <a:spLocks noChangeArrowheads="1"/>
          </p:cNvSpPr>
          <p:nvPr/>
        </p:nvSpPr>
        <p:spPr bwMode="auto">
          <a:xfrm>
            <a:off x="-841375" y="801688"/>
            <a:ext cx="647700" cy="955675"/>
          </a:xfrm>
          <a:prstGeom prst="rect">
            <a:avLst/>
          </a:prstGeom>
          <a:solidFill>
            <a:srgbClr val="124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1" name="矩形 39"/>
          <p:cNvSpPr>
            <a:spLocks noChangeArrowheads="1"/>
          </p:cNvSpPr>
          <p:nvPr/>
        </p:nvSpPr>
        <p:spPr bwMode="auto">
          <a:xfrm>
            <a:off x="-841375" y="1757363"/>
            <a:ext cx="647700" cy="957262"/>
          </a:xfrm>
          <a:prstGeom prst="rect">
            <a:avLst/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5137"/>
          <p:cNvGrpSpPr/>
          <p:nvPr/>
        </p:nvGrpSpPr>
        <p:grpSpPr bwMode="auto">
          <a:xfrm>
            <a:off x="1840164" y="3011953"/>
            <a:ext cx="623887" cy="736600"/>
            <a:chOff x="0" y="0"/>
            <a:chExt cx="624189" cy="736484"/>
          </a:xfrm>
        </p:grpSpPr>
        <p:sp>
          <p:nvSpPr>
            <p:cNvPr id="19" name="任意多边形 26"/>
            <p:cNvSpPr>
              <a:spLocks noChangeArrowheads="1"/>
            </p:cNvSpPr>
            <p:nvPr/>
          </p:nvSpPr>
          <p:spPr bwMode="auto">
            <a:xfrm>
              <a:off x="0" y="0"/>
              <a:ext cx="624189" cy="736484"/>
            </a:xfrm>
            <a:custGeom>
              <a:avLst/>
              <a:gdLst>
                <a:gd name="T0" fmla="*/ 315488 w 1506469"/>
                <a:gd name="T1" fmla="*/ 0 h 1365148"/>
                <a:gd name="T2" fmla="*/ 624189 w 1506469"/>
                <a:gd name="T3" fmla="*/ 179932 h 1365148"/>
                <a:gd name="T4" fmla="*/ 624189 w 1506469"/>
                <a:gd name="T5" fmla="*/ 579428 h 1365148"/>
                <a:gd name="T6" fmla="*/ 312095 w 1506469"/>
                <a:gd name="T7" fmla="*/ 736484 h 1365148"/>
                <a:gd name="T8" fmla="*/ 0 w 1506469"/>
                <a:gd name="T9" fmla="*/ 579428 h 1365148"/>
                <a:gd name="T10" fmla="*/ 0 w 1506469"/>
                <a:gd name="T11" fmla="*/ 179932 h 1365148"/>
                <a:gd name="T12" fmla="*/ 315488 w 1506469"/>
                <a:gd name="T13" fmla="*/ 0 h 1365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  <a:round/>
            </a:ln>
            <a:effectLst>
              <a:outerShdw dist="38100" dir="5400000" algn="ctr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矩形 28"/>
            <p:cNvSpPr>
              <a:spLocks noChangeArrowheads="1"/>
            </p:cNvSpPr>
            <p:nvPr/>
          </p:nvSpPr>
          <p:spPr bwMode="auto">
            <a:xfrm>
              <a:off x="106213" y="135316"/>
              <a:ext cx="409284" cy="492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600" b="1" dirty="0">
                  <a:solidFill>
                    <a:srgbClr val="124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II</a:t>
              </a:r>
              <a:endParaRPr lang="zh-CN" altLang="en-US" sz="2600" b="1" dirty="0">
                <a:solidFill>
                  <a:srgbClr val="124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CEE9F3A7-CFDF-1DBA-F398-EA299E13E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685" y="2872421"/>
            <a:ext cx="867962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1" eaLnBrk="1" hangingPunct="1"/>
            <a:r>
              <a:rPr lang="en-US" altLang="zh-CN" sz="3000" b="1" dirty="0">
                <a:solidFill>
                  <a:srgbClr val="12406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 overview of green finance in China’s capital markets</a:t>
            </a:r>
            <a:endParaRPr lang="zh-CN" altLang="en-US" sz="3000" b="1" dirty="0">
              <a:solidFill>
                <a:srgbClr val="12406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8B5EE1EC-9E6F-432D-FE70-8F86C09B0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773" y="4515262"/>
            <a:ext cx="867962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1" eaLnBrk="1" hangingPunct="1"/>
            <a:r>
              <a:rPr lang="en-US" altLang="zh-CN" sz="3000" b="1" dirty="0">
                <a:solidFill>
                  <a:srgbClr val="12406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Next step</a:t>
            </a:r>
            <a:endParaRPr lang="zh-CN" altLang="en-US" sz="3000" b="1" dirty="0">
              <a:solidFill>
                <a:srgbClr val="12406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664198" y="240342"/>
            <a:ext cx="10229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algn="l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China’s capital markets play a significant role in supporting</a:t>
            </a:r>
          </a:p>
          <a:p>
            <a:pPr marL="0" lvl="1" algn="l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the green and low-carbon transition of the economy</a:t>
            </a: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035798" y="363915"/>
            <a:ext cx="3048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 flipV="1">
            <a:off x="584200" y="1149865"/>
            <a:ext cx="11116388" cy="31236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635636" y="1331535"/>
            <a:ext cx="3227238" cy="68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rgbClr val="FF666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Distinctive functions of the capital market</a:t>
            </a:r>
            <a:endParaRPr lang="zh-CN" altLang="en-US" sz="2000" b="1" dirty="0">
              <a:solidFill>
                <a:srgbClr val="FF6666"/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65655" y="2194560"/>
            <a:ext cx="9634570" cy="3597910"/>
            <a:chOff x="4392" y="1949"/>
            <a:chExt cx="11843" cy="4482"/>
          </a:xfrm>
        </p:grpSpPr>
        <p:grpSp>
          <p:nvGrpSpPr>
            <p:cNvPr id="394" name="组合 393"/>
            <p:cNvGrpSpPr/>
            <p:nvPr/>
          </p:nvGrpSpPr>
          <p:grpSpPr>
            <a:xfrm>
              <a:off x="4392" y="1949"/>
              <a:ext cx="4482" cy="448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98" name="同心圆 39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06" name="椭圆 405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  <p:grpSp>
          <p:nvGrpSpPr>
            <p:cNvPr id="407" name="组合 406"/>
            <p:cNvGrpSpPr/>
            <p:nvPr/>
          </p:nvGrpSpPr>
          <p:grpSpPr>
            <a:xfrm>
              <a:off x="7427" y="1995"/>
              <a:ext cx="983" cy="983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08" name="同心圆 40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09" name="椭圆 40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12406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</a:p>
            </p:txBody>
          </p:sp>
        </p:grpSp>
        <p:grpSp>
          <p:nvGrpSpPr>
            <p:cNvPr id="410" name="组合 409"/>
            <p:cNvGrpSpPr/>
            <p:nvPr/>
          </p:nvGrpSpPr>
          <p:grpSpPr>
            <a:xfrm>
              <a:off x="8312" y="3621"/>
              <a:ext cx="983" cy="983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1" name="同心圆 41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2" name="椭圆 41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12406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</a:p>
            </p:txBody>
          </p:sp>
        </p:grpSp>
        <p:grpSp>
          <p:nvGrpSpPr>
            <p:cNvPr id="413" name="组合 412"/>
            <p:cNvGrpSpPr/>
            <p:nvPr/>
          </p:nvGrpSpPr>
          <p:grpSpPr>
            <a:xfrm>
              <a:off x="7427" y="5351"/>
              <a:ext cx="983" cy="983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4" name="同心圆 4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5" name="椭圆 4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12406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</a:p>
            </p:txBody>
          </p:sp>
        </p:grpSp>
        <p:sp>
          <p:nvSpPr>
            <p:cNvPr id="417" name="TextBox 416"/>
            <p:cNvSpPr txBox="1"/>
            <p:nvPr/>
          </p:nvSpPr>
          <p:spPr>
            <a:xfrm>
              <a:off x="8721" y="1970"/>
              <a:ext cx="7514" cy="10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Guiding economic green transition through comprehensive information disclosure</a:t>
              </a:r>
              <a:r>
                <a:rPr lang="en-US" altLang="zh-CN" sz="2400" dirty="0">
                  <a:solidFill>
                    <a:schemeClr val="accent6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.</a:t>
              </a:r>
              <a:endParaRPr lang="zh-CN" altLang="en-US" sz="2400" dirty="0">
                <a:solidFill>
                  <a:schemeClr val="accent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8" name="TextBox 417"/>
            <p:cNvSpPr txBox="1"/>
            <p:nvPr/>
          </p:nvSpPr>
          <p:spPr>
            <a:xfrm>
              <a:off x="9554" y="3655"/>
              <a:ext cx="6681" cy="10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Supporting the technological innovation of green industries.</a:t>
              </a:r>
              <a:endParaRPr lang="zh-CN" alt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sp>
          <p:nvSpPr>
            <p:cNvPr id="420" name="TextBox 419"/>
            <p:cNvSpPr txBox="1"/>
            <p:nvPr/>
          </p:nvSpPr>
          <p:spPr>
            <a:xfrm>
              <a:off x="4680" y="3884"/>
              <a:ext cx="3502" cy="5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TextBox 417">
              <a:extLst>
                <a:ext uri="{FF2B5EF4-FFF2-40B4-BE49-F238E27FC236}">
                  <a16:creationId xmlns:a16="http://schemas.microsoft.com/office/drawing/2014/main" id="{039FD858-75CC-4F68-CF98-179526176D10}"/>
                </a:ext>
              </a:extLst>
            </p:cNvPr>
            <p:cNvSpPr txBox="1"/>
            <p:nvPr/>
          </p:nvSpPr>
          <p:spPr>
            <a:xfrm>
              <a:off x="8721" y="5315"/>
              <a:ext cx="7514" cy="10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Mobilizing capitals from across the society to promote green transition.</a:t>
              </a:r>
              <a:endParaRPr lang="zh-CN" alt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663700" y="287070"/>
            <a:ext cx="6251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75686" y="400050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 flipV="1">
            <a:off x="584200" y="1170011"/>
            <a:ext cx="10687180" cy="11089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522487" y="1248539"/>
            <a:ext cx="7331076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rgbClr val="FF666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An important feature of China’s green finance is the relatively sound top-level policy design.</a:t>
            </a:r>
            <a:endParaRPr lang="zh-CN" altLang="en-US" sz="2000" b="1" dirty="0">
              <a:solidFill>
                <a:srgbClr val="FF6666"/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65655" y="2194560"/>
            <a:ext cx="9094390" cy="3809835"/>
            <a:chOff x="4392" y="1949"/>
            <a:chExt cx="11179" cy="4746"/>
          </a:xfrm>
        </p:grpSpPr>
        <p:grpSp>
          <p:nvGrpSpPr>
            <p:cNvPr id="394" name="组合 393"/>
            <p:cNvGrpSpPr/>
            <p:nvPr/>
          </p:nvGrpSpPr>
          <p:grpSpPr>
            <a:xfrm>
              <a:off x="4392" y="1949"/>
              <a:ext cx="4482" cy="448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98" name="同心圆 39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406" name="椭圆 405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  <p:grpSp>
          <p:nvGrpSpPr>
            <p:cNvPr id="407" name="组合 406"/>
            <p:cNvGrpSpPr/>
            <p:nvPr/>
          </p:nvGrpSpPr>
          <p:grpSpPr>
            <a:xfrm>
              <a:off x="7427" y="1995"/>
              <a:ext cx="983" cy="983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08" name="同心圆 40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09" name="椭圆 40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12406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</a:p>
            </p:txBody>
          </p:sp>
        </p:grpSp>
        <p:grpSp>
          <p:nvGrpSpPr>
            <p:cNvPr id="410" name="组合 409"/>
            <p:cNvGrpSpPr/>
            <p:nvPr/>
          </p:nvGrpSpPr>
          <p:grpSpPr>
            <a:xfrm>
              <a:off x="8312" y="3621"/>
              <a:ext cx="983" cy="983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1" name="同心圆 41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2" name="椭圆 41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12406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</a:p>
            </p:txBody>
          </p:sp>
        </p:grpSp>
        <p:grpSp>
          <p:nvGrpSpPr>
            <p:cNvPr id="413" name="组合 412"/>
            <p:cNvGrpSpPr/>
            <p:nvPr/>
          </p:nvGrpSpPr>
          <p:grpSpPr>
            <a:xfrm>
              <a:off x="7427" y="5351"/>
              <a:ext cx="983" cy="983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4" name="同心圆 4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5" name="椭圆 4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12406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</a:p>
            </p:txBody>
          </p:sp>
        </p:grpSp>
        <p:sp>
          <p:nvSpPr>
            <p:cNvPr id="417" name="TextBox 416"/>
            <p:cNvSpPr txBox="1"/>
            <p:nvPr/>
          </p:nvSpPr>
          <p:spPr>
            <a:xfrm>
              <a:off x="8776" y="2069"/>
              <a:ext cx="6745" cy="10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The macro guidance has been established for green finance at the national level.</a:t>
              </a:r>
              <a:endParaRPr lang="zh-CN" alt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sp>
          <p:nvSpPr>
            <p:cNvPr id="418" name="TextBox 417"/>
            <p:cNvSpPr txBox="1"/>
            <p:nvPr/>
          </p:nvSpPr>
          <p:spPr>
            <a:xfrm>
              <a:off x="9346" y="3487"/>
              <a:ext cx="6225" cy="1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Financial regulatory bodies </a:t>
              </a: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have issued policies to guide green financial products.</a:t>
              </a:r>
              <a:endParaRPr lang="zh-CN" alt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sp>
          <p:nvSpPr>
            <p:cNvPr id="419" name="TextBox 418"/>
            <p:cNvSpPr txBox="1"/>
            <p:nvPr/>
          </p:nvSpPr>
          <p:spPr>
            <a:xfrm>
              <a:off x="8813" y="5639"/>
              <a:ext cx="6708" cy="10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24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The green financial standard system has been advancing comprehensively.</a:t>
              </a:r>
              <a:endParaRPr lang="zh-CN" alt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20" name="TextBox 419"/>
            <p:cNvSpPr txBox="1"/>
            <p:nvPr/>
          </p:nvSpPr>
          <p:spPr>
            <a:xfrm>
              <a:off x="4680" y="3884"/>
              <a:ext cx="3502" cy="5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805179" y="1287780"/>
            <a:ext cx="45692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lvl="1" algn="l" eaLnBrk="1" hangingPunct="1"/>
            <a:r>
              <a:rPr lang="en-US" altLang="zh-CN" sz="2000" b="1" dirty="0">
                <a:solidFill>
                  <a:srgbClr val="FF666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Approaches taken by the CSRC</a:t>
            </a:r>
            <a:endParaRPr lang="zh-CN" altLang="en-US" sz="2000" b="1" dirty="0">
              <a:solidFill>
                <a:srgbClr val="FF6666"/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  <a:p>
            <a:pPr marL="0" lvl="1" algn="l" eaLnBrk="1" hangingPunct="1"/>
            <a:endParaRPr lang="zh-CN" altLang="en-US" sz="20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000439" y="357699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100"/>
            <a:ext cx="10998002" cy="71701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5</a:t>
            </a:fld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219200" y="1783715"/>
            <a:ext cx="10585696" cy="4611879"/>
            <a:chOff x="2443" y="2713"/>
            <a:chExt cx="15021" cy="6580"/>
          </a:xfrm>
        </p:grpSpPr>
        <p:sp>
          <p:nvSpPr>
            <p:cNvPr id="29" name="MH_SubTitle_1"/>
            <p:cNvSpPr txBox="1"/>
            <p:nvPr>
              <p:custDataLst>
                <p:tags r:id="rId1"/>
              </p:custDataLst>
            </p:nvPr>
          </p:nvSpPr>
          <p:spPr>
            <a:xfrm>
              <a:off x="3919" y="2740"/>
              <a:ext cx="13531" cy="666"/>
            </a:xfrm>
            <a:prstGeom prst="rect">
              <a:avLst/>
            </a:prstGeom>
            <a:noFill/>
          </p:spPr>
          <p:txBody>
            <a:bodyPr wrap="square" rtlCol="0" anchor="ctr" anchorCtr="0"/>
            <a:lstStyle/>
            <a:p>
              <a:pPr marL="285750" indent="-285750">
                <a:lnSpc>
                  <a:spcPct val="110000"/>
                </a:lnSpc>
                <a:buFont typeface="Wingdings" panose="05000000000000000000" pitchFamily="2" charset="2"/>
                <a:buChar char="Ø"/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From the financing side, active support has been provided for the development of</a:t>
              </a:r>
            </a:p>
            <a:p>
              <a:pPr>
                <a:lnSpc>
                  <a:spcPct val="110000"/>
                </a:lnSpc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    green and low-carbon enterprises. </a:t>
              </a:r>
              <a:endParaRPr lang="zh-CN" alt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sp>
          <p:nvSpPr>
            <p:cNvPr id="30" name="MH_Other_1"/>
            <p:cNvSpPr/>
            <p:nvPr>
              <p:custDataLst>
                <p:tags r:id="rId2"/>
              </p:custDataLst>
            </p:nvPr>
          </p:nvSpPr>
          <p:spPr>
            <a:xfrm>
              <a:off x="2443" y="2713"/>
              <a:ext cx="1395" cy="1258"/>
            </a:xfrm>
            <a:custGeom>
              <a:avLst/>
              <a:gdLst>
                <a:gd name="connsiteX0" fmla="*/ 260058 w 520118"/>
                <a:gd name="connsiteY0" fmla="*/ 54528 h 520118"/>
                <a:gd name="connsiteX1" fmla="*/ 465588 w 520118"/>
                <a:gd name="connsiteY1" fmla="*/ 260058 h 520118"/>
                <a:gd name="connsiteX2" fmla="*/ 260058 w 520118"/>
                <a:gd name="connsiteY2" fmla="*/ 465588 h 520118"/>
                <a:gd name="connsiteX3" fmla="*/ 54528 w 520118"/>
                <a:gd name="connsiteY3" fmla="*/ 260058 h 520118"/>
                <a:gd name="connsiteX4" fmla="*/ 260058 w 520118"/>
                <a:gd name="connsiteY4" fmla="*/ 54528 h 520118"/>
                <a:gd name="connsiteX5" fmla="*/ 260058 w 520118"/>
                <a:gd name="connsiteY5" fmla="*/ 16504 h 520118"/>
                <a:gd name="connsiteX6" fmla="*/ 16503 w 520118"/>
                <a:gd name="connsiteY6" fmla="*/ 260059 h 520118"/>
                <a:gd name="connsiteX7" fmla="*/ 260058 w 520118"/>
                <a:gd name="connsiteY7" fmla="*/ 503614 h 520118"/>
                <a:gd name="connsiteX8" fmla="*/ 503613 w 520118"/>
                <a:gd name="connsiteY8" fmla="*/ 260059 h 520118"/>
                <a:gd name="connsiteX9" fmla="*/ 260058 w 520118"/>
                <a:gd name="connsiteY9" fmla="*/ 16504 h 520118"/>
                <a:gd name="connsiteX10" fmla="*/ 260059 w 520118"/>
                <a:gd name="connsiteY10" fmla="*/ 0 h 520118"/>
                <a:gd name="connsiteX11" fmla="*/ 520118 w 520118"/>
                <a:gd name="connsiteY11" fmla="*/ 260059 h 520118"/>
                <a:gd name="connsiteX12" fmla="*/ 260059 w 520118"/>
                <a:gd name="connsiteY12" fmla="*/ 520118 h 520118"/>
                <a:gd name="connsiteX13" fmla="*/ 0 w 520118"/>
                <a:gd name="connsiteY13" fmla="*/ 260059 h 520118"/>
                <a:gd name="connsiteX14" fmla="*/ 260059 w 520118"/>
                <a:gd name="connsiteY14" fmla="*/ 0 h 520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0118" h="520118">
                  <a:moveTo>
                    <a:pt x="260058" y="54528"/>
                  </a:moveTo>
                  <a:cubicBezTo>
                    <a:pt x="373569" y="54528"/>
                    <a:pt x="465588" y="146547"/>
                    <a:pt x="465588" y="260058"/>
                  </a:cubicBezTo>
                  <a:cubicBezTo>
                    <a:pt x="465588" y="373569"/>
                    <a:pt x="373569" y="465588"/>
                    <a:pt x="260058" y="465588"/>
                  </a:cubicBezTo>
                  <a:cubicBezTo>
                    <a:pt x="146547" y="465588"/>
                    <a:pt x="54528" y="373569"/>
                    <a:pt x="54528" y="260058"/>
                  </a:cubicBezTo>
                  <a:cubicBezTo>
                    <a:pt x="54528" y="146547"/>
                    <a:pt x="146547" y="54528"/>
                    <a:pt x="260058" y="54528"/>
                  </a:cubicBezTo>
                  <a:close/>
                  <a:moveTo>
                    <a:pt x="260058" y="16504"/>
                  </a:moveTo>
                  <a:cubicBezTo>
                    <a:pt x="125546" y="16504"/>
                    <a:pt x="16503" y="125547"/>
                    <a:pt x="16503" y="260059"/>
                  </a:cubicBezTo>
                  <a:cubicBezTo>
                    <a:pt x="16503" y="394571"/>
                    <a:pt x="125546" y="503614"/>
                    <a:pt x="260058" y="503614"/>
                  </a:cubicBezTo>
                  <a:cubicBezTo>
                    <a:pt x="394570" y="503614"/>
                    <a:pt x="503613" y="394571"/>
                    <a:pt x="503613" y="260059"/>
                  </a:cubicBezTo>
                  <a:cubicBezTo>
                    <a:pt x="503613" y="125547"/>
                    <a:pt x="394570" y="16504"/>
                    <a:pt x="260058" y="16504"/>
                  </a:cubicBezTo>
                  <a:close/>
                  <a:moveTo>
                    <a:pt x="260059" y="0"/>
                  </a:moveTo>
                  <a:cubicBezTo>
                    <a:pt x="403686" y="0"/>
                    <a:pt x="520118" y="116432"/>
                    <a:pt x="520118" y="260059"/>
                  </a:cubicBezTo>
                  <a:cubicBezTo>
                    <a:pt x="520118" y="403686"/>
                    <a:pt x="403686" y="520118"/>
                    <a:pt x="260059" y="520118"/>
                  </a:cubicBezTo>
                  <a:cubicBezTo>
                    <a:pt x="116432" y="520118"/>
                    <a:pt x="0" y="403686"/>
                    <a:pt x="0" y="260059"/>
                  </a:cubicBezTo>
                  <a:cubicBezTo>
                    <a:pt x="0" y="116432"/>
                    <a:pt x="116432" y="0"/>
                    <a:pt x="260059" y="0"/>
                  </a:cubicBezTo>
                  <a:close/>
                </a:path>
              </a:pathLst>
            </a:custGeom>
            <a:solidFill>
              <a:srgbClr val="1240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1800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i</a:t>
              </a:r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</a:p>
          </p:txBody>
        </p:sp>
        <p:sp>
          <p:nvSpPr>
            <p:cNvPr id="31" name="MH_Other_2"/>
            <p:cNvSpPr/>
            <p:nvPr>
              <p:custDataLst>
                <p:tags r:id="rId3"/>
              </p:custDataLst>
            </p:nvPr>
          </p:nvSpPr>
          <p:spPr>
            <a:xfrm>
              <a:off x="4430" y="3635"/>
              <a:ext cx="1395" cy="1258"/>
            </a:xfrm>
            <a:custGeom>
              <a:avLst/>
              <a:gdLst>
                <a:gd name="connsiteX0" fmla="*/ 260058 w 520118"/>
                <a:gd name="connsiteY0" fmla="*/ 54528 h 520118"/>
                <a:gd name="connsiteX1" fmla="*/ 465588 w 520118"/>
                <a:gd name="connsiteY1" fmla="*/ 260058 h 520118"/>
                <a:gd name="connsiteX2" fmla="*/ 260058 w 520118"/>
                <a:gd name="connsiteY2" fmla="*/ 465588 h 520118"/>
                <a:gd name="connsiteX3" fmla="*/ 54528 w 520118"/>
                <a:gd name="connsiteY3" fmla="*/ 260058 h 520118"/>
                <a:gd name="connsiteX4" fmla="*/ 260058 w 520118"/>
                <a:gd name="connsiteY4" fmla="*/ 54528 h 520118"/>
                <a:gd name="connsiteX5" fmla="*/ 260058 w 520118"/>
                <a:gd name="connsiteY5" fmla="*/ 16504 h 520118"/>
                <a:gd name="connsiteX6" fmla="*/ 16503 w 520118"/>
                <a:gd name="connsiteY6" fmla="*/ 260059 h 520118"/>
                <a:gd name="connsiteX7" fmla="*/ 260058 w 520118"/>
                <a:gd name="connsiteY7" fmla="*/ 503614 h 520118"/>
                <a:gd name="connsiteX8" fmla="*/ 503613 w 520118"/>
                <a:gd name="connsiteY8" fmla="*/ 260059 h 520118"/>
                <a:gd name="connsiteX9" fmla="*/ 260058 w 520118"/>
                <a:gd name="connsiteY9" fmla="*/ 16504 h 520118"/>
                <a:gd name="connsiteX10" fmla="*/ 260059 w 520118"/>
                <a:gd name="connsiteY10" fmla="*/ 0 h 520118"/>
                <a:gd name="connsiteX11" fmla="*/ 520118 w 520118"/>
                <a:gd name="connsiteY11" fmla="*/ 260059 h 520118"/>
                <a:gd name="connsiteX12" fmla="*/ 260059 w 520118"/>
                <a:gd name="connsiteY12" fmla="*/ 520118 h 520118"/>
                <a:gd name="connsiteX13" fmla="*/ 0 w 520118"/>
                <a:gd name="connsiteY13" fmla="*/ 260059 h 520118"/>
                <a:gd name="connsiteX14" fmla="*/ 260059 w 520118"/>
                <a:gd name="connsiteY14" fmla="*/ 0 h 520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0118" h="520118">
                  <a:moveTo>
                    <a:pt x="260058" y="54528"/>
                  </a:moveTo>
                  <a:cubicBezTo>
                    <a:pt x="373569" y="54528"/>
                    <a:pt x="465588" y="146547"/>
                    <a:pt x="465588" y="260058"/>
                  </a:cubicBezTo>
                  <a:cubicBezTo>
                    <a:pt x="465588" y="373569"/>
                    <a:pt x="373569" y="465588"/>
                    <a:pt x="260058" y="465588"/>
                  </a:cubicBezTo>
                  <a:cubicBezTo>
                    <a:pt x="146547" y="465588"/>
                    <a:pt x="54528" y="373569"/>
                    <a:pt x="54528" y="260058"/>
                  </a:cubicBezTo>
                  <a:cubicBezTo>
                    <a:pt x="54528" y="146547"/>
                    <a:pt x="146547" y="54528"/>
                    <a:pt x="260058" y="54528"/>
                  </a:cubicBezTo>
                  <a:close/>
                  <a:moveTo>
                    <a:pt x="260058" y="16504"/>
                  </a:moveTo>
                  <a:cubicBezTo>
                    <a:pt x="125546" y="16504"/>
                    <a:pt x="16503" y="125547"/>
                    <a:pt x="16503" y="260059"/>
                  </a:cubicBezTo>
                  <a:cubicBezTo>
                    <a:pt x="16503" y="394571"/>
                    <a:pt x="125546" y="503614"/>
                    <a:pt x="260058" y="503614"/>
                  </a:cubicBezTo>
                  <a:cubicBezTo>
                    <a:pt x="394570" y="503614"/>
                    <a:pt x="503613" y="394571"/>
                    <a:pt x="503613" y="260059"/>
                  </a:cubicBezTo>
                  <a:cubicBezTo>
                    <a:pt x="503613" y="125547"/>
                    <a:pt x="394570" y="16504"/>
                    <a:pt x="260058" y="16504"/>
                  </a:cubicBezTo>
                  <a:close/>
                  <a:moveTo>
                    <a:pt x="260059" y="0"/>
                  </a:moveTo>
                  <a:cubicBezTo>
                    <a:pt x="403686" y="0"/>
                    <a:pt x="520118" y="116432"/>
                    <a:pt x="520118" y="260059"/>
                  </a:cubicBezTo>
                  <a:cubicBezTo>
                    <a:pt x="520118" y="403686"/>
                    <a:pt x="403686" y="520118"/>
                    <a:pt x="260059" y="520118"/>
                  </a:cubicBezTo>
                  <a:cubicBezTo>
                    <a:pt x="116432" y="520118"/>
                    <a:pt x="0" y="403686"/>
                    <a:pt x="0" y="260059"/>
                  </a:cubicBezTo>
                  <a:cubicBezTo>
                    <a:pt x="0" y="116432"/>
                    <a:pt x="116432" y="0"/>
                    <a:pt x="260059" y="0"/>
                  </a:cubicBezTo>
                  <a:close/>
                </a:path>
              </a:pathLst>
            </a:custGeom>
            <a:solidFill>
              <a:srgbClr val="CC57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ii</a:t>
              </a:r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</a:p>
          </p:txBody>
        </p:sp>
        <p:sp>
          <p:nvSpPr>
            <p:cNvPr id="32" name="MH_SubTitle_2"/>
            <p:cNvSpPr txBox="1"/>
            <p:nvPr>
              <p:custDataLst>
                <p:tags r:id="rId4"/>
              </p:custDataLst>
            </p:nvPr>
          </p:nvSpPr>
          <p:spPr>
            <a:xfrm>
              <a:off x="5987" y="4095"/>
              <a:ext cx="11477" cy="655"/>
            </a:xfrm>
            <a:prstGeom prst="rect">
              <a:avLst/>
            </a:prstGeom>
            <a:noFill/>
          </p:spPr>
          <p:txBody>
            <a:bodyPr wrap="square" rtlCol="0" anchor="ctr" anchorCtr="0"/>
            <a:lstStyle/>
            <a:p>
              <a:pPr marL="285750" indent="-285750">
                <a:lnSpc>
                  <a:spcPct val="110000"/>
                </a:lnSpc>
                <a:buFont typeface="Wingdings" panose="05000000000000000000" pitchFamily="2" charset="2"/>
                <a:buChar char="Ø"/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From the investment side, efforts have been made to encourage</a:t>
              </a:r>
            </a:p>
            <a:p>
              <a:pPr>
                <a:lnSpc>
                  <a:spcPct val="110000"/>
                </a:lnSpc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    securities and fund management institutions to actively participate</a:t>
              </a:r>
            </a:p>
            <a:p>
              <a:pPr>
                <a:lnSpc>
                  <a:spcPct val="110000"/>
                </a:lnSpc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    in green investments.</a:t>
              </a:r>
              <a:endParaRPr lang="zh-CN" alt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MH_Other_3"/>
            <p:cNvSpPr/>
            <p:nvPr>
              <p:custDataLst>
                <p:tags r:id="rId5"/>
              </p:custDataLst>
            </p:nvPr>
          </p:nvSpPr>
          <p:spPr>
            <a:xfrm>
              <a:off x="5235" y="5386"/>
              <a:ext cx="1395" cy="1258"/>
            </a:xfrm>
            <a:custGeom>
              <a:avLst/>
              <a:gdLst>
                <a:gd name="connsiteX0" fmla="*/ 260058 w 520118"/>
                <a:gd name="connsiteY0" fmla="*/ 54528 h 520118"/>
                <a:gd name="connsiteX1" fmla="*/ 465588 w 520118"/>
                <a:gd name="connsiteY1" fmla="*/ 260058 h 520118"/>
                <a:gd name="connsiteX2" fmla="*/ 260058 w 520118"/>
                <a:gd name="connsiteY2" fmla="*/ 465588 h 520118"/>
                <a:gd name="connsiteX3" fmla="*/ 54528 w 520118"/>
                <a:gd name="connsiteY3" fmla="*/ 260058 h 520118"/>
                <a:gd name="connsiteX4" fmla="*/ 260058 w 520118"/>
                <a:gd name="connsiteY4" fmla="*/ 54528 h 520118"/>
                <a:gd name="connsiteX5" fmla="*/ 260058 w 520118"/>
                <a:gd name="connsiteY5" fmla="*/ 16504 h 520118"/>
                <a:gd name="connsiteX6" fmla="*/ 16503 w 520118"/>
                <a:gd name="connsiteY6" fmla="*/ 260059 h 520118"/>
                <a:gd name="connsiteX7" fmla="*/ 260058 w 520118"/>
                <a:gd name="connsiteY7" fmla="*/ 503614 h 520118"/>
                <a:gd name="connsiteX8" fmla="*/ 503613 w 520118"/>
                <a:gd name="connsiteY8" fmla="*/ 260059 h 520118"/>
                <a:gd name="connsiteX9" fmla="*/ 260058 w 520118"/>
                <a:gd name="connsiteY9" fmla="*/ 16504 h 520118"/>
                <a:gd name="connsiteX10" fmla="*/ 260059 w 520118"/>
                <a:gd name="connsiteY10" fmla="*/ 0 h 520118"/>
                <a:gd name="connsiteX11" fmla="*/ 520118 w 520118"/>
                <a:gd name="connsiteY11" fmla="*/ 260059 h 520118"/>
                <a:gd name="connsiteX12" fmla="*/ 260059 w 520118"/>
                <a:gd name="connsiteY12" fmla="*/ 520118 h 520118"/>
                <a:gd name="connsiteX13" fmla="*/ 0 w 520118"/>
                <a:gd name="connsiteY13" fmla="*/ 260059 h 520118"/>
                <a:gd name="connsiteX14" fmla="*/ 260059 w 520118"/>
                <a:gd name="connsiteY14" fmla="*/ 0 h 520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0118" h="520118">
                  <a:moveTo>
                    <a:pt x="260058" y="54528"/>
                  </a:moveTo>
                  <a:cubicBezTo>
                    <a:pt x="373569" y="54528"/>
                    <a:pt x="465588" y="146547"/>
                    <a:pt x="465588" y="260058"/>
                  </a:cubicBezTo>
                  <a:cubicBezTo>
                    <a:pt x="465588" y="373569"/>
                    <a:pt x="373569" y="465588"/>
                    <a:pt x="260058" y="465588"/>
                  </a:cubicBezTo>
                  <a:cubicBezTo>
                    <a:pt x="146547" y="465588"/>
                    <a:pt x="54528" y="373569"/>
                    <a:pt x="54528" y="260058"/>
                  </a:cubicBezTo>
                  <a:cubicBezTo>
                    <a:pt x="54528" y="146547"/>
                    <a:pt x="146547" y="54528"/>
                    <a:pt x="260058" y="54528"/>
                  </a:cubicBezTo>
                  <a:close/>
                  <a:moveTo>
                    <a:pt x="260058" y="16504"/>
                  </a:moveTo>
                  <a:cubicBezTo>
                    <a:pt x="125546" y="16504"/>
                    <a:pt x="16503" y="125547"/>
                    <a:pt x="16503" y="260059"/>
                  </a:cubicBezTo>
                  <a:cubicBezTo>
                    <a:pt x="16503" y="394571"/>
                    <a:pt x="125546" y="503614"/>
                    <a:pt x="260058" y="503614"/>
                  </a:cubicBezTo>
                  <a:cubicBezTo>
                    <a:pt x="394570" y="503614"/>
                    <a:pt x="503613" y="394571"/>
                    <a:pt x="503613" y="260059"/>
                  </a:cubicBezTo>
                  <a:cubicBezTo>
                    <a:pt x="503613" y="125547"/>
                    <a:pt x="394570" y="16504"/>
                    <a:pt x="260058" y="16504"/>
                  </a:cubicBezTo>
                  <a:close/>
                  <a:moveTo>
                    <a:pt x="260059" y="0"/>
                  </a:moveTo>
                  <a:cubicBezTo>
                    <a:pt x="403686" y="0"/>
                    <a:pt x="520118" y="116432"/>
                    <a:pt x="520118" y="260059"/>
                  </a:cubicBezTo>
                  <a:cubicBezTo>
                    <a:pt x="520118" y="403686"/>
                    <a:pt x="403686" y="520118"/>
                    <a:pt x="260059" y="520118"/>
                  </a:cubicBezTo>
                  <a:cubicBezTo>
                    <a:pt x="116432" y="520118"/>
                    <a:pt x="0" y="403686"/>
                    <a:pt x="0" y="260059"/>
                  </a:cubicBezTo>
                  <a:cubicBezTo>
                    <a:pt x="0" y="116432"/>
                    <a:pt x="116432" y="0"/>
                    <a:pt x="260059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iii</a:t>
              </a:r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</a:p>
          </p:txBody>
        </p:sp>
        <p:sp>
          <p:nvSpPr>
            <p:cNvPr id="34" name="MH_SubTitle_3"/>
            <p:cNvSpPr txBox="1"/>
            <p:nvPr>
              <p:custDataLst>
                <p:tags r:id="rId6"/>
              </p:custDataLst>
            </p:nvPr>
          </p:nvSpPr>
          <p:spPr>
            <a:xfrm>
              <a:off x="6628" y="5663"/>
              <a:ext cx="10520" cy="655"/>
            </a:xfrm>
            <a:prstGeom prst="rect">
              <a:avLst/>
            </a:prstGeom>
            <a:noFill/>
          </p:spPr>
          <p:txBody>
            <a:bodyPr wrap="square" rtlCol="0" anchor="ctr" anchorCtr="0"/>
            <a:lstStyle/>
            <a:p>
              <a:pPr marL="285750" indent="-285750">
                <a:lnSpc>
                  <a:spcPct val="110000"/>
                </a:lnSpc>
                <a:buFont typeface="Wingdings" panose="05000000000000000000" pitchFamily="2" charset="2"/>
                <a:buChar char="Ø"/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Efforts have been made in information disclosure to actively support green and low-carbon transition.</a:t>
              </a:r>
              <a:endParaRPr lang="zh-CN" alt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MH_Other_4"/>
            <p:cNvSpPr/>
            <p:nvPr>
              <p:custDataLst>
                <p:tags r:id="rId7"/>
              </p:custDataLst>
            </p:nvPr>
          </p:nvSpPr>
          <p:spPr>
            <a:xfrm>
              <a:off x="2443" y="8035"/>
              <a:ext cx="1395" cy="1258"/>
            </a:xfrm>
            <a:custGeom>
              <a:avLst/>
              <a:gdLst>
                <a:gd name="connsiteX0" fmla="*/ 260058 w 520118"/>
                <a:gd name="connsiteY0" fmla="*/ 54528 h 520118"/>
                <a:gd name="connsiteX1" fmla="*/ 465588 w 520118"/>
                <a:gd name="connsiteY1" fmla="*/ 260058 h 520118"/>
                <a:gd name="connsiteX2" fmla="*/ 260058 w 520118"/>
                <a:gd name="connsiteY2" fmla="*/ 465588 h 520118"/>
                <a:gd name="connsiteX3" fmla="*/ 54528 w 520118"/>
                <a:gd name="connsiteY3" fmla="*/ 260058 h 520118"/>
                <a:gd name="connsiteX4" fmla="*/ 260058 w 520118"/>
                <a:gd name="connsiteY4" fmla="*/ 54528 h 520118"/>
                <a:gd name="connsiteX5" fmla="*/ 260058 w 520118"/>
                <a:gd name="connsiteY5" fmla="*/ 16504 h 520118"/>
                <a:gd name="connsiteX6" fmla="*/ 16503 w 520118"/>
                <a:gd name="connsiteY6" fmla="*/ 260059 h 520118"/>
                <a:gd name="connsiteX7" fmla="*/ 260058 w 520118"/>
                <a:gd name="connsiteY7" fmla="*/ 503614 h 520118"/>
                <a:gd name="connsiteX8" fmla="*/ 503613 w 520118"/>
                <a:gd name="connsiteY8" fmla="*/ 260059 h 520118"/>
                <a:gd name="connsiteX9" fmla="*/ 260058 w 520118"/>
                <a:gd name="connsiteY9" fmla="*/ 16504 h 520118"/>
                <a:gd name="connsiteX10" fmla="*/ 260059 w 520118"/>
                <a:gd name="connsiteY10" fmla="*/ 0 h 520118"/>
                <a:gd name="connsiteX11" fmla="*/ 520118 w 520118"/>
                <a:gd name="connsiteY11" fmla="*/ 260059 h 520118"/>
                <a:gd name="connsiteX12" fmla="*/ 260059 w 520118"/>
                <a:gd name="connsiteY12" fmla="*/ 520118 h 520118"/>
                <a:gd name="connsiteX13" fmla="*/ 0 w 520118"/>
                <a:gd name="connsiteY13" fmla="*/ 260059 h 520118"/>
                <a:gd name="connsiteX14" fmla="*/ 260059 w 520118"/>
                <a:gd name="connsiteY14" fmla="*/ 0 h 520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0118" h="520118">
                  <a:moveTo>
                    <a:pt x="260058" y="54528"/>
                  </a:moveTo>
                  <a:cubicBezTo>
                    <a:pt x="373569" y="54528"/>
                    <a:pt x="465588" y="146547"/>
                    <a:pt x="465588" y="260058"/>
                  </a:cubicBezTo>
                  <a:cubicBezTo>
                    <a:pt x="465588" y="373569"/>
                    <a:pt x="373569" y="465588"/>
                    <a:pt x="260058" y="465588"/>
                  </a:cubicBezTo>
                  <a:cubicBezTo>
                    <a:pt x="146547" y="465588"/>
                    <a:pt x="54528" y="373569"/>
                    <a:pt x="54528" y="260058"/>
                  </a:cubicBezTo>
                  <a:cubicBezTo>
                    <a:pt x="54528" y="146547"/>
                    <a:pt x="146547" y="54528"/>
                    <a:pt x="260058" y="54528"/>
                  </a:cubicBezTo>
                  <a:close/>
                  <a:moveTo>
                    <a:pt x="260058" y="16504"/>
                  </a:moveTo>
                  <a:cubicBezTo>
                    <a:pt x="125546" y="16504"/>
                    <a:pt x="16503" y="125547"/>
                    <a:pt x="16503" y="260059"/>
                  </a:cubicBezTo>
                  <a:cubicBezTo>
                    <a:pt x="16503" y="394571"/>
                    <a:pt x="125546" y="503614"/>
                    <a:pt x="260058" y="503614"/>
                  </a:cubicBezTo>
                  <a:cubicBezTo>
                    <a:pt x="394570" y="503614"/>
                    <a:pt x="503613" y="394571"/>
                    <a:pt x="503613" y="260059"/>
                  </a:cubicBezTo>
                  <a:cubicBezTo>
                    <a:pt x="503613" y="125547"/>
                    <a:pt x="394570" y="16504"/>
                    <a:pt x="260058" y="16504"/>
                  </a:cubicBezTo>
                  <a:close/>
                  <a:moveTo>
                    <a:pt x="260059" y="0"/>
                  </a:moveTo>
                  <a:cubicBezTo>
                    <a:pt x="403686" y="0"/>
                    <a:pt x="520118" y="116432"/>
                    <a:pt x="520118" y="260059"/>
                  </a:cubicBezTo>
                  <a:cubicBezTo>
                    <a:pt x="520118" y="403686"/>
                    <a:pt x="403686" y="520118"/>
                    <a:pt x="260059" y="520118"/>
                  </a:cubicBezTo>
                  <a:cubicBezTo>
                    <a:pt x="116432" y="520118"/>
                    <a:pt x="0" y="403686"/>
                    <a:pt x="0" y="260059"/>
                  </a:cubicBezTo>
                  <a:cubicBezTo>
                    <a:pt x="0" y="116432"/>
                    <a:pt x="116432" y="0"/>
                    <a:pt x="260059" y="0"/>
                  </a:cubicBezTo>
                  <a:close/>
                </a:path>
              </a:pathLst>
            </a:custGeom>
            <a:solidFill>
              <a:srgbClr val="1240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v</a:t>
              </a:r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</a:p>
          </p:txBody>
        </p:sp>
        <p:sp>
          <p:nvSpPr>
            <p:cNvPr id="36" name="MH_SubTitle_5"/>
            <p:cNvSpPr txBox="1"/>
            <p:nvPr>
              <p:custDataLst>
                <p:tags r:id="rId8"/>
              </p:custDataLst>
            </p:nvPr>
          </p:nvSpPr>
          <p:spPr>
            <a:xfrm>
              <a:off x="3922" y="8453"/>
              <a:ext cx="13226" cy="655"/>
            </a:xfrm>
            <a:prstGeom prst="rect">
              <a:avLst/>
            </a:prstGeom>
            <a:noFill/>
          </p:spPr>
          <p:txBody>
            <a:bodyPr wrap="square" rtlCol="0" anchor="ctr" anchorCtr="0"/>
            <a:lstStyle/>
            <a:p>
              <a:pPr marL="285750" indent="-285750">
                <a:lnSpc>
                  <a:spcPct val="110000"/>
                </a:lnSpc>
                <a:buFont typeface="Wingdings" panose="05000000000000000000" pitchFamily="2" charset="2"/>
                <a:buChar char="Ø"/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International exchange and cooperation in green finance has been continuously promoted.</a:t>
              </a:r>
              <a:endParaRPr lang="zh-CN" alt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9" name="MH_Other_6"/>
            <p:cNvSpPr/>
            <p:nvPr>
              <p:custDataLst>
                <p:tags r:id="rId9"/>
              </p:custDataLst>
            </p:nvPr>
          </p:nvSpPr>
          <p:spPr>
            <a:xfrm>
              <a:off x="4430" y="7028"/>
              <a:ext cx="1395" cy="1258"/>
            </a:xfrm>
            <a:custGeom>
              <a:avLst/>
              <a:gdLst>
                <a:gd name="connsiteX0" fmla="*/ 260058 w 520118"/>
                <a:gd name="connsiteY0" fmla="*/ 54528 h 520118"/>
                <a:gd name="connsiteX1" fmla="*/ 465588 w 520118"/>
                <a:gd name="connsiteY1" fmla="*/ 260058 h 520118"/>
                <a:gd name="connsiteX2" fmla="*/ 260058 w 520118"/>
                <a:gd name="connsiteY2" fmla="*/ 465588 h 520118"/>
                <a:gd name="connsiteX3" fmla="*/ 54528 w 520118"/>
                <a:gd name="connsiteY3" fmla="*/ 260058 h 520118"/>
                <a:gd name="connsiteX4" fmla="*/ 260058 w 520118"/>
                <a:gd name="connsiteY4" fmla="*/ 54528 h 520118"/>
                <a:gd name="connsiteX5" fmla="*/ 260058 w 520118"/>
                <a:gd name="connsiteY5" fmla="*/ 16504 h 520118"/>
                <a:gd name="connsiteX6" fmla="*/ 16503 w 520118"/>
                <a:gd name="connsiteY6" fmla="*/ 260059 h 520118"/>
                <a:gd name="connsiteX7" fmla="*/ 260058 w 520118"/>
                <a:gd name="connsiteY7" fmla="*/ 503614 h 520118"/>
                <a:gd name="connsiteX8" fmla="*/ 503613 w 520118"/>
                <a:gd name="connsiteY8" fmla="*/ 260059 h 520118"/>
                <a:gd name="connsiteX9" fmla="*/ 260058 w 520118"/>
                <a:gd name="connsiteY9" fmla="*/ 16504 h 520118"/>
                <a:gd name="connsiteX10" fmla="*/ 260059 w 520118"/>
                <a:gd name="connsiteY10" fmla="*/ 0 h 520118"/>
                <a:gd name="connsiteX11" fmla="*/ 520118 w 520118"/>
                <a:gd name="connsiteY11" fmla="*/ 260059 h 520118"/>
                <a:gd name="connsiteX12" fmla="*/ 260059 w 520118"/>
                <a:gd name="connsiteY12" fmla="*/ 520118 h 520118"/>
                <a:gd name="connsiteX13" fmla="*/ 0 w 520118"/>
                <a:gd name="connsiteY13" fmla="*/ 260059 h 520118"/>
                <a:gd name="connsiteX14" fmla="*/ 260059 w 520118"/>
                <a:gd name="connsiteY14" fmla="*/ 0 h 520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0118" h="520118">
                  <a:moveTo>
                    <a:pt x="260058" y="54528"/>
                  </a:moveTo>
                  <a:cubicBezTo>
                    <a:pt x="373569" y="54528"/>
                    <a:pt x="465588" y="146547"/>
                    <a:pt x="465588" y="260058"/>
                  </a:cubicBezTo>
                  <a:cubicBezTo>
                    <a:pt x="465588" y="373569"/>
                    <a:pt x="373569" y="465588"/>
                    <a:pt x="260058" y="465588"/>
                  </a:cubicBezTo>
                  <a:cubicBezTo>
                    <a:pt x="146547" y="465588"/>
                    <a:pt x="54528" y="373569"/>
                    <a:pt x="54528" y="260058"/>
                  </a:cubicBezTo>
                  <a:cubicBezTo>
                    <a:pt x="54528" y="146547"/>
                    <a:pt x="146547" y="54528"/>
                    <a:pt x="260058" y="54528"/>
                  </a:cubicBezTo>
                  <a:close/>
                  <a:moveTo>
                    <a:pt x="260058" y="16504"/>
                  </a:moveTo>
                  <a:cubicBezTo>
                    <a:pt x="125546" y="16504"/>
                    <a:pt x="16503" y="125547"/>
                    <a:pt x="16503" y="260059"/>
                  </a:cubicBezTo>
                  <a:cubicBezTo>
                    <a:pt x="16503" y="394571"/>
                    <a:pt x="125546" y="503614"/>
                    <a:pt x="260058" y="503614"/>
                  </a:cubicBezTo>
                  <a:cubicBezTo>
                    <a:pt x="394570" y="503614"/>
                    <a:pt x="503613" y="394571"/>
                    <a:pt x="503613" y="260059"/>
                  </a:cubicBezTo>
                  <a:cubicBezTo>
                    <a:pt x="503613" y="125547"/>
                    <a:pt x="394570" y="16504"/>
                    <a:pt x="260058" y="16504"/>
                  </a:cubicBezTo>
                  <a:close/>
                  <a:moveTo>
                    <a:pt x="260059" y="0"/>
                  </a:moveTo>
                  <a:cubicBezTo>
                    <a:pt x="403686" y="0"/>
                    <a:pt x="520118" y="116432"/>
                    <a:pt x="520118" y="260059"/>
                  </a:cubicBezTo>
                  <a:cubicBezTo>
                    <a:pt x="520118" y="403686"/>
                    <a:pt x="403686" y="520118"/>
                    <a:pt x="260059" y="520118"/>
                  </a:cubicBezTo>
                  <a:cubicBezTo>
                    <a:pt x="116432" y="520118"/>
                    <a:pt x="0" y="403686"/>
                    <a:pt x="0" y="260059"/>
                  </a:cubicBezTo>
                  <a:cubicBezTo>
                    <a:pt x="0" y="116432"/>
                    <a:pt x="116432" y="0"/>
                    <a:pt x="260059" y="0"/>
                  </a:cubicBezTo>
                  <a:close/>
                </a:path>
              </a:pathLst>
            </a:custGeom>
            <a:solidFill>
              <a:srgbClr val="CC57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</a:t>
              </a:r>
              <a:r>
                <a:rPr lang="en-US" altLang="zh-CN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iv</a:t>
              </a:r>
              <a:r>
                <a:rPr lang="zh-CN" altLang="en-US" sz="1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）</a:t>
              </a:r>
            </a:p>
          </p:txBody>
        </p:sp>
        <p:sp>
          <p:nvSpPr>
            <p:cNvPr id="40" name="MH_SubTitle_4"/>
            <p:cNvSpPr txBox="1"/>
            <p:nvPr>
              <p:custDataLst>
                <p:tags r:id="rId10"/>
              </p:custDataLst>
            </p:nvPr>
          </p:nvSpPr>
          <p:spPr>
            <a:xfrm>
              <a:off x="5987" y="7228"/>
              <a:ext cx="11161" cy="655"/>
            </a:xfrm>
            <a:prstGeom prst="rect">
              <a:avLst/>
            </a:prstGeom>
            <a:noFill/>
          </p:spPr>
          <p:txBody>
            <a:bodyPr wrap="square" rtlCol="0" anchor="ctr" anchorCtr="0"/>
            <a:lstStyle/>
            <a:p>
              <a:pPr marL="285750" indent="-285750">
                <a:lnSpc>
                  <a:spcPct val="110000"/>
                </a:lnSpc>
                <a:buFont typeface="Wingdings" panose="05000000000000000000" pitchFamily="2" charset="2"/>
                <a:buChar char="Ø"/>
              </a:pPr>
              <a:r>
                <a:rPr lang="en-US" altLang="zh-CN" sz="2000" b="1" dirty="0">
                  <a:solidFill>
                    <a:schemeClr val="accent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Efforts have been made to promote the development of green financial standards.</a:t>
              </a:r>
              <a:endParaRPr lang="zh-CN" alt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664198" y="252122"/>
            <a:ext cx="53405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624844" y="236192"/>
            <a:ext cx="66852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  <a:p>
            <a:pPr marL="0" lvl="1" algn="l" eaLnBrk="1" hangingPunct="1"/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 algn="l" eaLnBrk="1" hangingPunct="1"/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85854" y="376555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100"/>
            <a:ext cx="10998200" cy="24303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584200" y="1381615"/>
            <a:ext cx="10937992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000" b="1" dirty="0" err="1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i</a:t>
            </a:r>
            <a:r>
              <a:rPr lang="zh-CN" altLang="en-US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）</a:t>
            </a:r>
            <a:r>
              <a:rPr lang="en-US" altLang="zh-CN" sz="24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From the financing side, active support has been provided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      for the development of green and low-carbon enterprises. 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841375" y="2621903"/>
            <a:ext cx="10336698" cy="3379250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625214" y="2150311"/>
            <a:ext cx="635635" cy="61214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95705" y="2962275"/>
            <a:ext cx="9767764" cy="2832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charset="0"/>
              <a:buChar char=""/>
            </a:pPr>
            <a:r>
              <a:rPr lang="en-US" altLang="zh-CN" sz="2400" b="1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CSRC has been supporting eligible green and low-carbon enterprises to utilize multiple tools on the capital market, including IPO, refinancing, listing on the National Equity Exchange and Quotation (NEEQ), mergers and acquisitions (M&amp;A) and reorganization, and bond issuance to raise more resources for their green development, which in turn has fostered more capital on green innovation.</a:t>
            </a:r>
            <a:endParaRPr lang="zh-CN" altLang="en-US" sz="2400" b="1" dirty="0">
              <a:solidFill>
                <a:schemeClr val="tx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图片 1" descr="266879157497233526"/>
          <p:cNvPicPr>
            <a:picLocks noChangeAspect="1"/>
          </p:cNvPicPr>
          <p:nvPr/>
        </p:nvPicPr>
        <p:blipFill>
          <a:blip r:embed="rId3"/>
          <a:srcRect l="21489" t="10250" r="19966" b="12672"/>
          <a:stretch>
            <a:fillRect/>
          </a:stretch>
        </p:blipFill>
        <p:spPr>
          <a:xfrm>
            <a:off x="3759517" y="2236224"/>
            <a:ext cx="367030" cy="48387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663940" y="200698"/>
            <a:ext cx="52202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  <a:p>
            <a:pPr marL="0" lvl="1" algn="l" eaLnBrk="1" hangingPunct="1"/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75557" y="341246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100"/>
            <a:ext cx="10649857" cy="14537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584199" y="1404128"/>
            <a:ext cx="10649857" cy="847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1800" b="1" dirty="0" err="1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i</a:t>
            </a:r>
            <a:r>
              <a:rPr lang="zh-CN" altLang="en-US" sz="18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）</a:t>
            </a: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From the financing side, active support has been provided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      for the development of green and low-carbon enterprises.</a:t>
            </a:r>
            <a:r>
              <a:rPr lang="en-US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MH_Other_5"/>
          <p:cNvSpPr/>
          <p:nvPr>
            <p:custDataLst>
              <p:tags r:id="rId1"/>
            </p:custDataLst>
          </p:nvPr>
        </p:nvSpPr>
        <p:spPr bwMode="auto">
          <a:xfrm>
            <a:off x="1404914" y="2460201"/>
            <a:ext cx="391825" cy="649820"/>
          </a:xfrm>
          <a:custGeom>
            <a:avLst/>
            <a:gdLst>
              <a:gd name="T0" fmla="*/ 36 w 1806862"/>
              <a:gd name="T1" fmla="*/ 0 h 3612822"/>
              <a:gd name="T2" fmla="*/ 143580 w 1806862"/>
              <a:gd name="T3" fmla="*/ 143580 h 3612822"/>
              <a:gd name="T4" fmla="*/ 36 w 1806862"/>
              <a:gd name="T5" fmla="*/ 287160 h 3612822"/>
              <a:gd name="T6" fmla="*/ 0 w 1806862"/>
              <a:gd name="T7" fmla="*/ 287124 h 3612822"/>
              <a:gd name="T8" fmla="*/ 0 w 1806862"/>
              <a:gd name="T9" fmla="*/ 36 h 3612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6862"/>
              <a:gd name="T16" fmla="*/ 0 h 3612822"/>
              <a:gd name="T17" fmla="*/ 1806862 w 1806862"/>
              <a:gd name="T18" fmla="*/ 3612822 h 3612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6862" h="3612822">
                <a:moveTo>
                  <a:pt x="451" y="0"/>
                </a:moveTo>
                <a:lnTo>
                  <a:pt x="1806862" y="1806411"/>
                </a:lnTo>
                <a:lnTo>
                  <a:pt x="451" y="3612822"/>
                </a:lnTo>
                <a:lnTo>
                  <a:pt x="0" y="3612371"/>
                </a:lnTo>
                <a:lnTo>
                  <a:pt x="0" y="451"/>
                </a:lnTo>
                <a:lnTo>
                  <a:pt x="451" y="0"/>
                </a:lnTo>
                <a:close/>
              </a:path>
            </a:pathLst>
          </a:custGeom>
          <a:solidFill>
            <a:srgbClr val="124062"/>
          </a:solidFill>
          <a:ln>
            <a:noFill/>
          </a:ln>
        </p:spPr>
        <p:txBody>
          <a:bodyPr lIns="0" tIns="0" rIns="14400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MH_Other_3"/>
          <p:cNvSpPr/>
          <p:nvPr>
            <p:custDataLst>
              <p:tags r:id="rId2"/>
            </p:custDataLst>
          </p:nvPr>
        </p:nvSpPr>
        <p:spPr>
          <a:xfrm>
            <a:off x="1886592" y="2442458"/>
            <a:ext cx="355605" cy="355526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algn="just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 err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MH_SubTitle_1"/>
          <p:cNvSpPr/>
          <p:nvPr>
            <p:custDataLst>
              <p:tags r:id="rId3"/>
            </p:custDataLst>
          </p:nvPr>
        </p:nvSpPr>
        <p:spPr>
          <a:xfrm>
            <a:off x="2689170" y="2779921"/>
            <a:ext cx="8948757" cy="55192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Among companies specializing in green industries, a total of 216 are listed on the STAR Market and ChiNext.</a:t>
            </a:r>
            <a:endParaRPr lang="zh-CN" altLang="en-US" sz="2400" b="1" dirty="0">
              <a:solidFill>
                <a:schemeClr val="accent6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18005" y="3309620"/>
            <a:ext cx="838200" cy="1019175"/>
          </a:xfrm>
          <a:prstGeom prst="rect">
            <a:avLst/>
          </a:prstGeom>
        </p:spPr>
      </p:pic>
      <p:sp>
        <p:nvSpPr>
          <p:cNvPr id="45" name="MH_SubTitle_2"/>
          <p:cNvSpPr/>
          <p:nvPr>
            <p:custDataLst>
              <p:tags r:id="rId4"/>
            </p:custDataLst>
          </p:nvPr>
        </p:nvSpPr>
        <p:spPr>
          <a:xfrm>
            <a:off x="2937494" y="3712314"/>
            <a:ext cx="8388220" cy="563323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9 are listed on the Beijing Stock Exchange, and 255 are listed on the NEEQ. </a:t>
            </a:r>
            <a:endParaRPr lang="zh-CN" altLang="en-US" sz="2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2346960" y="4676140"/>
            <a:ext cx="8773093" cy="1532255"/>
            <a:chOff x="5320229" y="5230237"/>
            <a:chExt cx="8773312" cy="1531938"/>
          </a:xfrm>
        </p:grpSpPr>
        <p:sp>
          <p:nvSpPr>
            <p:cNvPr id="30" name="MH_Other_6"/>
            <p:cNvSpPr/>
            <p:nvPr>
              <p:custDataLst>
                <p:tags r:id="rId5"/>
              </p:custDataLst>
            </p:nvPr>
          </p:nvSpPr>
          <p:spPr>
            <a:xfrm>
              <a:off x="5705991" y="5357237"/>
              <a:ext cx="355600" cy="355600"/>
            </a:xfrm>
            <a:prstGeom prst="diamond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MH_Other_7"/>
            <p:cNvSpPr/>
            <p:nvPr>
              <p:custDataLst>
                <p:tags r:id="rId6"/>
              </p:custDataLst>
            </p:nvPr>
          </p:nvSpPr>
          <p:spPr>
            <a:xfrm>
              <a:off x="5705991" y="5763637"/>
              <a:ext cx="355600" cy="355600"/>
            </a:xfrm>
            <a:prstGeom prst="diamond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MH_Other_8"/>
            <p:cNvSpPr/>
            <p:nvPr>
              <p:custDataLst>
                <p:tags r:id="rId7"/>
              </p:custDataLst>
            </p:nvPr>
          </p:nvSpPr>
          <p:spPr>
            <a:xfrm>
              <a:off x="5910778" y="5560437"/>
              <a:ext cx="355600" cy="355600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MH_Other_9"/>
            <p:cNvSpPr/>
            <p:nvPr>
              <p:custDataLst>
                <p:tags r:id="rId8"/>
              </p:custDataLst>
            </p:nvPr>
          </p:nvSpPr>
          <p:spPr>
            <a:xfrm>
              <a:off x="5320229" y="5230237"/>
              <a:ext cx="536575" cy="1017588"/>
            </a:xfrm>
            <a:custGeom>
              <a:avLst/>
              <a:gdLst>
                <a:gd name="connsiteX0" fmla="*/ 96494 w 1902905"/>
                <a:gd name="connsiteY0" fmla="*/ 0 h 3612822"/>
                <a:gd name="connsiteX1" fmla="*/ 1902905 w 1902905"/>
                <a:gd name="connsiteY1" fmla="*/ 1806411 h 3612822"/>
                <a:gd name="connsiteX2" fmla="*/ 96494 w 1902905"/>
                <a:gd name="connsiteY2" fmla="*/ 3612822 h 3612822"/>
                <a:gd name="connsiteX3" fmla="*/ 0 w 1902905"/>
                <a:gd name="connsiteY3" fmla="*/ 3516328 h 3612822"/>
                <a:gd name="connsiteX4" fmla="*/ 1709917 w 1902905"/>
                <a:gd name="connsiteY4" fmla="*/ 1806411 h 3612822"/>
                <a:gd name="connsiteX5" fmla="*/ 0 w 1902905"/>
                <a:gd name="connsiteY5" fmla="*/ 96494 h 361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02905" h="3612822">
                  <a:moveTo>
                    <a:pt x="96494" y="0"/>
                  </a:moveTo>
                  <a:lnTo>
                    <a:pt x="1902905" y="1806411"/>
                  </a:lnTo>
                  <a:lnTo>
                    <a:pt x="96494" y="3612822"/>
                  </a:lnTo>
                  <a:lnTo>
                    <a:pt x="0" y="3516328"/>
                  </a:lnTo>
                  <a:lnTo>
                    <a:pt x="1709917" y="1806411"/>
                  </a:lnTo>
                  <a:lnTo>
                    <a:pt x="0" y="96494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txBody>
            <a:bodyPr anchor="ctr"/>
            <a:lstStyle/>
            <a:p>
              <a:pPr algn="just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MH_Other_10"/>
            <p:cNvSpPr/>
            <p:nvPr>
              <p:custDataLst>
                <p:tags r:id="rId9"/>
              </p:custDataLst>
            </p:nvPr>
          </p:nvSpPr>
          <p:spPr>
            <a:xfrm>
              <a:off x="5411010" y="5598883"/>
              <a:ext cx="391819" cy="648942"/>
            </a:xfrm>
            <a:custGeom>
              <a:avLst/>
              <a:gdLst>
                <a:gd name="connsiteX0" fmla="*/ 451 w 1806862"/>
                <a:gd name="connsiteY0" fmla="*/ 0 h 3612822"/>
                <a:gd name="connsiteX1" fmla="*/ 1806862 w 1806862"/>
                <a:gd name="connsiteY1" fmla="*/ 1806411 h 3612822"/>
                <a:gd name="connsiteX2" fmla="*/ 451 w 1806862"/>
                <a:gd name="connsiteY2" fmla="*/ 3612822 h 3612822"/>
                <a:gd name="connsiteX3" fmla="*/ 0 w 1806862"/>
                <a:gd name="connsiteY3" fmla="*/ 3612371 h 3612822"/>
                <a:gd name="connsiteX4" fmla="*/ 0 w 1806862"/>
                <a:gd name="connsiteY4" fmla="*/ 451 h 361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862" h="3612822">
                  <a:moveTo>
                    <a:pt x="451" y="0"/>
                  </a:moveTo>
                  <a:lnTo>
                    <a:pt x="1806862" y="1806411"/>
                  </a:lnTo>
                  <a:lnTo>
                    <a:pt x="451" y="3612822"/>
                  </a:lnTo>
                  <a:lnTo>
                    <a:pt x="0" y="3612371"/>
                  </a:lnTo>
                  <a:lnTo>
                    <a:pt x="0" y="45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</p:spPr>
          <p:txBody>
            <a:bodyPr lIns="0" tIns="0" rIns="144000" bIns="0" anchor="ctr">
              <a:norm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zh-CN" altLang="en-US" sz="1600" b="1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MH_Text_3"/>
            <p:cNvSpPr/>
            <p:nvPr>
              <p:custDataLst>
                <p:tags r:id="rId10"/>
              </p:custDataLst>
            </p:nvPr>
          </p:nvSpPr>
          <p:spPr>
            <a:xfrm>
              <a:off x="6266377" y="5712837"/>
              <a:ext cx="5534189" cy="1049338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285750" indent="-285750"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endPara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MH_SubTitle_3"/>
            <p:cNvSpPr/>
            <p:nvPr>
              <p:custDataLst>
                <p:tags r:id="rId11"/>
              </p:custDataLst>
            </p:nvPr>
          </p:nvSpPr>
          <p:spPr>
            <a:xfrm>
              <a:off x="6320351" y="5503865"/>
              <a:ext cx="7773190" cy="536464"/>
            </a:xfrm>
            <a:prstGeom prst="rect">
              <a:avLst/>
            </a:prstGeom>
          </p:spPr>
          <p:txBody>
            <a:bodyPr anchor="b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The total issuance of green bonds in the exchange markets has reached 646.6 billion yuan.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7810850" y="5565324"/>
            <a:ext cx="3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As of the end of June 2023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799633" y="279949"/>
            <a:ext cx="52202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  <a:p>
            <a:pPr marL="0" lvl="1" algn="l" eaLnBrk="1" hangingPunct="1"/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85854" y="376555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 flipV="1">
            <a:off x="584200" y="1137861"/>
            <a:ext cx="10397931" cy="43240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516482" y="1865566"/>
            <a:ext cx="10533366" cy="85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ii</a:t>
            </a:r>
            <a:r>
              <a:rPr lang="zh-CN" altLang="en-US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From the investment side, efforts have been made to encourage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     securities and fund management institutions to actively participate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     in green investments.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712290" y="2839792"/>
            <a:ext cx="10533366" cy="3405433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895739" y="3033648"/>
            <a:ext cx="10154109" cy="28988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First, the system of green financial products continues to evolve, with the existing green-themed public funds has reached 393.1 billion RMB yuan, covering areas including ESG, environmental protection, low carbon, and new energy.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Second, green indices and index-linked products have been continuously developed, with  index providers including China Securities Index have published a total of 185 green-themed indices, and fund management companies have introduced index-linked products with a total volume of more than 130 billion yuan.</a:t>
            </a:r>
            <a:endParaRPr lang="zh-CN" alt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FD7376-1B92-3A5E-7EB3-C7001B1301C0}"/>
              </a:ext>
            </a:extLst>
          </p:cNvPr>
          <p:cNvSpPr txBox="1"/>
          <p:nvPr/>
        </p:nvSpPr>
        <p:spPr>
          <a:xfrm>
            <a:off x="8195252" y="5845115"/>
            <a:ext cx="3050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As of the end of June 2023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圆角矩形 27"/>
          <p:cNvSpPr>
            <a:spLocks noChangeArrowheads="1"/>
          </p:cNvSpPr>
          <p:nvPr/>
        </p:nvSpPr>
        <p:spPr bwMode="auto">
          <a:xfrm rot="2700000">
            <a:off x="604838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圆角矩形 28"/>
          <p:cNvSpPr>
            <a:spLocks noChangeArrowheads="1"/>
          </p:cNvSpPr>
          <p:nvPr/>
        </p:nvSpPr>
        <p:spPr bwMode="auto">
          <a:xfrm rot="2700000">
            <a:off x="868363" y="288925"/>
            <a:ext cx="639762" cy="706438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文本框 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1739265" y="239296"/>
            <a:ext cx="52202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An overview of green finance </a:t>
            </a:r>
          </a:p>
          <a:p>
            <a:pPr marL="0" lvl="1" eaLnBrk="1" hangingPunct="1"/>
            <a:r>
              <a:rPr lang="en-US" altLang="zh-CN" sz="2400" b="1" dirty="0">
                <a:solidFill>
                  <a:srgbClr val="124062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in China’s capital markets</a:t>
            </a:r>
            <a:endParaRPr lang="zh-CN" altLang="en-US" sz="2400" b="1" dirty="0">
              <a:solidFill>
                <a:srgbClr val="124062"/>
              </a:solidFill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  <a:p>
            <a:pPr marL="0" lvl="1" algn="l" eaLnBrk="1" hangingPunct="1"/>
            <a:endParaRPr lang="zh-CN" altLang="en-US" sz="3200" b="1" dirty="0">
              <a:solidFill>
                <a:srgbClr val="1240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文本框 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>
            <a:spLocks noChangeArrowheads="1"/>
          </p:cNvSpPr>
          <p:nvPr/>
        </p:nvSpPr>
        <p:spPr bwMode="auto">
          <a:xfrm>
            <a:off x="976640" y="395872"/>
            <a:ext cx="425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直接连接符 8204"/>
          <p:cNvSpPr>
            <a:spLocks noChangeShapeType="1"/>
          </p:cNvSpPr>
          <p:nvPr/>
        </p:nvSpPr>
        <p:spPr bwMode="auto">
          <a:xfrm>
            <a:off x="584200" y="1181100"/>
            <a:ext cx="10705841" cy="6213"/>
          </a:xfrm>
          <a:prstGeom prst="line">
            <a:avLst/>
          </a:prstGeom>
          <a:noFill/>
          <a:ln w="47625">
            <a:solidFill>
              <a:schemeClr val="tx2"/>
            </a:solidFill>
            <a:round/>
          </a:ln>
          <a:effectLst>
            <a:outerShdw dist="38100" dir="5400000" sx="89999" sy="-19000" rotWithShape="0">
              <a:schemeClr val="tx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5C40-D13F-424D-9CF1-ED56ED4FACB1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584200" y="1562735"/>
            <a:ext cx="10537890" cy="64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iii)</a:t>
            </a:r>
            <a:r>
              <a:rPr lang="zh-CN" altLang="en-US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Efforts have been made in information disclosure to actively support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solidFill>
                  <a:schemeClr val="accent6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      green and low-carbon transition.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000" b="1" dirty="0">
              <a:solidFill>
                <a:schemeClr val="accent6"/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114" name="组合 113"/>
          <p:cNvGrpSpPr/>
          <p:nvPr/>
        </p:nvGrpSpPr>
        <p:grpSpPr>
          <a:xfrm>
            <a:off x="942975" y="2228305"/>
            <a:ext cx="796290" cy="796290"/>
            <a:chOff x="1551" y="2379"/>
            <a:chExt cx="1254" cy="1254"/>
          </a:xfrm>
        </p:grpSpPr>
        <p:sp>
          <p:nvSpPr>
            <p:cNvPr id="91" name="Oval 10"/>
            <p:cNvSpPr/>
            <p:nvPr/>
          </p:nvSpPr>
          <p:spPr>
            <a:xfrm>
              <a:off x="1551" y="2379"/>
              <a:ext cx="1255" cy="1255"/>
            </a:xfrm>
            <a:prstGeom prst="ellipse">
              <a:avLst/>
            </a:prstGeom>
            <a:solidFill>
              <a:srgbClr val="1240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2" name="Freeform 23"/>
            <p:cNvSpPr>
              <a:spLocks noEditPoints="1"/>
            </p:cNvSpPr>
            <p:nvPr/>
          </p:nvSpPr>
          <p:spPr bwMode="auto">
            <a:xfrm>
              <a:off x="1948" y="2678"/>
              <a:ext cx="460" cy="726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endParaRPr lang="zh-CN" altLang="en-US" sz="19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6" name="Group 5"/>
          <p:cNvGrpSpPr/>
          <p:nvPr/>
        </p:nvGrpSpPr>
        <p:grpSpPr>
          <a:xfrm>
            <a:off x="947829" y="3983590"/>
            <a:ext cx="796925" cy="796925"/>
            <a:chOff x="935938" y="4421845"/>
            <a:chExt cx="755703" cy="755703"/>
          </a:xfrm>
          <a:solidFill>
            <a:srgbClr val="CC5732"/>
          </a:solidFill>
        </p:grpSpPr>
        <p:sp>
          <p:nvSpPr>
            <p:cNvPr id="97" name="Oval 11"/>
            <p:cNvSpPr/>
            <p:nvPr/>
          </p:nvSpPr>
          <p:spPr>
            <a:xfrm>
              <a:off x="935938" y="4421845"/>
              <a:ext cx="755703" cy="7557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8" name="Freeform 25"/>
            <p:cNvSpPr>
              <a:spLocks noEditPoints="1"/>
            </p:cNvSpPr>
            <p:nvPr/>
          </p:nvSpPr>
          <p:spPr bwMode="auto">
            <a:xfrm>
              <a:off x="1089564" y="4618408"/>
              <a:ext cx="448449" cy="362576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endParaRPr lang="zh-CN" altLang="en-US" sz="19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922047" y="2052045"/>
            <a:ext cx="9343766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30000"/>
              </a:lnSpc>
              <a:buClrTx/>
              <a:buSzTx/>
              <a:buFontTx/>
            </a:pP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Continuous efforts have been made to strengthen environmental information disclosure requirements for listed companies. Companies that are identified as key pollutant-emitting units by relevant environmental protection authorities or their major subsidiaries are required to disclose environmental-related information, such as pollutant emissions, pollution prevention and control measures, environmental monitoring, and responses to emergencies.</a:t>
            </a:r>
            <a:endParaRPr 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03095" y="3993740"/>
            <a:ext cx="9179070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30000"/>
              </a:lnSpc>
              <a:buClrTx/>
              <a:buSzTx/>
              <a:buFontTx/>
            </a:pP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Listed companies are encouraged to voluntarily disclose information on their practice on ecological protection, pollution prevention, and fulfillment of ESG responsibilities. </a:t>
            </a:r>
            <a:endParaRPr 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Oval 10"/>
          <p:cNvSpPr/>
          <p:nvPr/>
        </p:nvSpPr>
        <p:spPr>
          <a:xfrm>
            <a:off x="903527" y="5325110"/>
            <a:ext cx="796925" cy="796925"/>
          </a:xfrm>
          <a:prstGeom prst="ellipse">
            <a:avLst/>
          </a:prstGeom>
          <a:solidFill>
            <a:srgbClr val="12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3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Group 78"/>
          <p:cNvGrpSpPr>
            <a:grpSpLocks noChangeAspect="1"/>
          </p:cNvGrpSpPr>
          <p:nvPr/>
        </p:nvGrpSpPr>
        <p:grpSpPr bwMode="auto">
          <a:xfrm>
            <a:off x="1026160" y="5325110"/>
            <a:ext cx="523875" cy="459105"/>
            <a:chOff x="3233" y="2705"/>
            <a:chExt cx="1284" cy="1124"/>
          </a:xfrm>
          <a:solidFill>
            <a:schemeClr val="bg1"/>
          </a:solidFill>
        </p:grpSpPr>
        <p:sp>
          <p:nvSpPr>
            <p:cNvPr id="10" name="Freeform 82"/>
            <p:cNvSpPr>
              <a:spLocks noEditPoints="1"/>
            </p:cNvSpPr>
            <p:nvPr/>
          </p:nvSpPr>
          <p:spPr bwMode="auto">
            <a:xfrm>
              <a:off x="3247" y="2796"/>
              <a:ext cx="964" cy="957"/>
            </a:xfrm>
            <a:custGeom>
              <a:avLst/>
              <a:gdLst>
                <a:gd name="T0" fmla="*/ 248 w 406"/>
                <a:gd name="T1" fmla="*/ 20 h 403"/>
                <a:gd name="T2" fmla="*/ 199 w 406"/>
                <a:gd name="T3" fmla="*/ 3 h 403"/>
                <a:gd name="T4" fmla="*/ 130 w 406"/>
                <a:gd name="T5" fmla="*/ 33 h 403"/>
                <a:gd name="T6" fmla="*/ 109 w 406"/>
                <a:gd name="T7" fmla="*/ 45 h 403"/>
                <a:gd name="T8" fmla="*/ 110 w 406"/>
                <a:gd name="T9" fmla="*/ 46 h 403"/>
                <a:gd name="T10" fmla="*/ 120 w 406"/>
                <a:gd name="T11" fmla="*/ 28 h 403"/>
                <a:gd name="T12" fmla="*/ 84 w 406"/>
                <a:gd name="T13" fmla="*/ 50 h 403"/>
                <a:gd name="T14" fmla="*/ 31 w 406"/>
                <a:gd name="T15" fmla="*/ 258 h 403"/>
                <a:gd name="T16" fmla="*/ 28 w 406"/>
                <a:gd name="T17" fmla="*/ 220 h 403"/>
                <a:gd name="T18" fmla="*/ 58 w 406"/>
                <a:gd name="T19" fmla="*/ 238 h 403"/>
                <a:gd name="T20" fmla="*/ 99 w 406"/>
                <a:gd name="T21" fmla="*/ 228 h 403"/>
                <a:gd name="T22" fmla="*/ 127 w 406"/>
                <a:gd name="T23" fmla="*/ 284 h 403"/>
                <a:gd name="T24" fmla="*/ 141 w 406"/>
                <a:gd name="T25" fmla="*/ 276 h 403"/>
                <a:gd name="T26" fmla="*/ 142 w 406"/>
                <a:gd name="T27" fmla="*/ 233 h 403"/>
                <a:gd name="T28" fmla="*/ 186 w 406"/>
                <a:gd name="T29" fmla="*/ 210 h 403"/>
                <a:gd name="T30" fmla="*/ 191 w 406"/>
                <a:gd name="T31" fmla="*/ 171 h 403"/>
                <a:gd name="T32" fmla="*/ 248 w 406"/>
                <a:gd name="T33" fmla="*/ 127 h 403"/>
                <a:gd name="T34" fmla="*/ 263 w 406"/>
                <a:gd name="T35" fmla="*/ 120 h 403"/>
                <a:gd name="T36" fmla="*/ 286 w 406"/>
                <a:gd name="T37" fmla="*/ 90 h 403"/>
                <a:gd name="T38" fmla="*/ 317 w 406"/>
                <a:gd name="T39" fmla="*/ 101 h 403"/>
                <a:gd name="T40" fmla="*/ 350 w 406"/>
                <a:gd name="T41" fmla="*/ 56 h 403"/>
                <a:gd name="T42" fmla="*/ 349 w 406"/>
                <a:gd name="T43" fmla="*/ 46 h 403"/>
                <a:gd name="T44" fmla="*/ 368 w 406"/>
                <a:gd name="T45" fmla="*/ 71 h 403"/>
                <a:gd name="T46" fmla="*/ 389 w 406"/>
                <a:gd name="T47" fmla="*/ 98 h 403"/>
                <a:gd name="T48" fmla="*/ 395 w 406"/>
                <a:gd name="T49" fmla="*/ 97 h 403"/>
                <a:gd name="T50" fmla="*/ 245 w 406"/>
                <a:gd name="T51" fmla="*/ 173 h 403"/>
                <a:gd name="T52" fmla="*/ 231 w 406"/>
                <a:gd name="T53" fmla="*/ 187 h 403"/>
                <a:gd name="T54" fmla="*/ 254 w 406"/>
                <a:gd name="T55" fmla="*/ 176 h 403"/>
                <a:gd name="T56" fmla="*/ 270 w 406"/>
                <a:gd name="T57" fmla="*/ 151 h 403"/>
                <a:gd name="T58" fmla="*/ 251 w 406"/>
                <a:gd name="T59" fmla="*/ 160 h 403"/>
                <a:gd name="T60" fmla="*/ 185 w 406"/>
                <a:gd name="T61" fmla="*/ 221 h 403"/>
                <a:gd name="T62" fmla="*/ 194 w 406"/>
                <a:gd name="T63" fmla="*/ 238 h 403"/>
                <a:gd name="T64" fmla="*/ 196 w 406"/>
                <a:gd name="T65" fmla="*/ 247 h 403"/>
                <a:gd name="T66" fmla="*/ 193 w 406"/>
                <a:gd name="T67" fmla="*/ 256 h 403"/>
                <a:gd name="T68" fmla="*/ 181 w 406"/>
                <a:gd name="T69" fmla="*/ 282 h 403"/>
                <a:gd name="T70" fmla="*/ 167 w 406"/>
                <a:gd name="T71" fmla="*/ 282 h 403"/>
                <a:gd name="T72" fmla="*/ 185 w 406"/>
                <a:gd name="T73" fmla="*/ 284 h 403"/>
                <a:gd name="T74" fmla="*/ 180 w 406"/>
                <a:gd name="T75" fmla="*/ 309 h 403"/>
                <a:gd name="T76" fmla="*/ 206 w 406"/>
                <a:gd name="T77" fmla="*/ 269 h 403"/>
                <a:gd name="T78" fmla="*/ 206 w 406"/>
                <a:gd name="T79" fmla="*/ 282 h 403"/>
                <a:gd name="T80" fmla="*/ 189 w 406"/>
                <a:gd name="T81" fmla="*/ 298 h 403"/>
                <a:gd name="T82" fmla="*/ 198 w 406"/>
                <a:gd name="T83" fmla="*/ 300 h 403"/>
                <a:gd name="T84" fmla="*/ 211 w 406"/>
                <a:gd name="T85" fmla="*/ 309 h 403"/>
                <a:gd name="T86" fmla="*/ 187 w 406"/>
                <a:gd name="T87" fmla="*/ 307 h 403"/>
                <a:gd name="T88" fmla="*/ 272 w 406"/>
                <a:gd name="T89" fmla="*/ 310 h 403"/>
                <a:gd name="T90" fmla="*/ 236 w 406"/>
                <a:gd name="T91" fmla="*/ 297 h 403"/>
                <a:gd name="T92" fmla="*/ 249 w 406"/>
                <a:gd name="T93" fmla="*/ 309 h 403"/>
                <a:gd name="T94" fmla="*/ 286 w 406"/>
                <a:gd name="T95" fmla="*/ 293 h 403"/>
                <a:gd name="T96" fmla="*/ 287 w 406"/>
                <a:gd name="T97" fmla="*/ 295 h 403"/>
                <a:gd name="T98" fmla="*/ 267 w 406"/>
                <a:gd name="T99" fmla="*/ 346 h 403"/>
                <a:gd name="T100" fmla="*/ 239 w 406"/>
                <a:gd name="T101" fmla="*/ 325 h 403"/>
                <a:gd name="T102" fmla="*/ 200 w 406"/>
                <a:gd name="T103" fmla="*/ 344 h 403"/>
                <a:gd name="T104" fmla="*/ 195 w 406"/>
                <a:gd name="T105" fmla="*/ 374 h 403"/>
                <a:gd name="T106" fmla="*/ 241 w 406"/>
                <a:gd name="T107" fmla="*/ 382 h 403"/>
                <a:gd name="T108" fmla="*/ 271 w 406"/>
                <a:gd name="T109" fmla="*/ 389 h 403"/>
                <a:gd name="T110" fmla="*/ 274 w 406"/>
                <a:gd name="T111" fmla="*/ 391 h 403"/>
                <a:gd name="T112" fmla="*/ 303 w 406"/>
                <a:gd name="T113" fmla="*/ 314 h 403"/>
                <a:gd name="T114" fmla="*/ 312 w 406"/>
                <a:gd name="T115" fmla="*/ 31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" h="403">
                  <a:moveTo>
                    <a:pt x="338" y="53"/>
                  </a:moveTo>
                  <a:cubicBezTo>
                    <a:pt x="331" y="46"/>
                    <a:pt x="331" y="46"/>
                    <a:pt x="331" y="46"/>
                  </a:cubicBezTo>
                  <a:cubicBezTo>
                    <a:pt x="311" y="39"/>
                    <a:pt x="311" y="39"/>
                    <a:pt x="311" y="39"/>
                  </a:cubicBezTo>
                  <a:cubicBezTo>
                    <a:pt x="310" y="44"/>
                    <a:pt x="310" y="44"/>
                    <a:pt x="310" y="44"/>
                  </a:cubicBezTo>
                  <a:cubicBezTo>
                    <a:pt x="301" y="39"/>
                    <a:pt x="301" y="39"/>
                    <a:pt x="301" y="39"/>
                  </a:cubicBezTo>
                  <a:cubicBezTo>
                    <a:pt x="296" y="36"/>
                    <a:pt x="296" y="36"/>
                    <a:pt x="296" y="36"/>
                  </a:cubicBezTo>
                  <a:cubicBezTo>
                    <a:pt x="296" y="36"/>
                    <a:pt x="288" y="37"/>
                    <a:pt x="289" y="38"/>
                  </a:cubicBezTo>
                  <a:cubicBezTo>
                    <a:pt x="289" y="39"/>
                    <a:pt x="277" y="30"/>
                    <a:pt x="277" y="30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59" y="25"/>
                    <a:pt x="259" y="25"/>
                    <a:pt x="259" y="25"/>
                  </a:cubicBezTo>
                  <a:cubicBezTo>
                    <a:pt x="255" y="26"/>
                    <a:pt x="255" y="26"/>
                    <a:pt x="255" y="26"/>
                  </a:cubicBezTo>
                  <a:cubicBezTo>
                    <a:pt x="248" y="20"/>
                    <a:pt x="248" y="20"/>
                    <a:pt x="248" y="20"/>
                  </a:cubicBezTo>
                  <a:cubicBezTo>
                    <a:pt x="241" y="26"/>
                    <a:pt x="241" y="26"/>
                    <a:pt x="241" y="26"/>
                  </a:cubicBezTo>
                  <a:cubicBezTo>
                    <a:pt x="241" y="29"/>
                    <a:pt x="241" y="29"/>
                    <a:pt x="241" y="29"/>
                  </a:cubicBezTo>
                  <a:cubicBezTo>
                    <a:pt x="231" y="26"/>
                    <a:pt x="231" y="26"/>
                    <a:pt x="231" y="26"/>
                  </a:cubicBezTo>
                  <a:cubicBezTo>
                    <a:pt x="227" y="28"/>
                    <a:pt x="227" y="28"/>
                    <a:pt x="227" y="28"/>
                  </a:cubicBezTo>
                  <a:cubicBezTo>
                    <a:pt x="221" y="20"/>
                    <a:pt x="221" y="20"/>
                    <a:pt x="221" y="20"/>
                  </a:cubicBezTo>
                  <a:cubicBezTo>
                    <a:pt x="208" y="20"/>
                    <a:pt x="208" y="20"/>
                    <a:pt x="208" y="20"/>
                  </a:cubicBezTo>
                  <a:cubicBezTo>
                    <a:pt x="196" y="17"/>
                    <a:pt x="196" y="17"/>
                    <a:pt x="196" y="17"/>
                  </a:cubicBezTo>
                  <a:cubicBezTo>
                    <a:pt x="191" y="14"/>
                    <a:pt x="191" y="14"/>
                    <a:pt x="191" y="14"/>
                  </a:cubicBezTo>
                  <a:cubicBezTo>
                    <a:pt x="183" y="17"/>
                    <a:pt x="183" y="17"/>
                    <a:pt x="183" y="17"/>
                  </a:cubicBezTo>
                  <a:cubicBezTo>
                    <a:pt x="181" y="15"/>
                    <a:pt x="181" y="15"/>
                    <a:pt x="181" y="15"/>
                  </a:cubicBezTo>
                  <a:cubicBezTo>
                    <a:pt x="196" y="9"/>
                    <a:pt x="196" y="9"/>
                    <a:pt x="196" y="9"/>
                  </a:cubicBezTo>
                  <a:cubicBezTo>
                    <a:pt x="199" y="3"/>
                    <a:pt x="199" y="3"/>
                    <a:pt x="199" y="3"/>
                  </a:cubicBezTo>
                  <a:cubicBezTo>
                    <a:pt x="190" y="4"/>
                    <a:pt x="190" y="4"/>
                    <a:pt x="190" y="4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85" y="2"/>
                    <a:pt x="185" y="2"/>
                    <a:pt x="185" y="2"/>
                  </a:cubicBezTo>
                  <a:cubicBezTo>
                    <a:pt x="182" y="7"/>
                    <a:pt x="182" y="7"/>
                    <a:pt x="182" y="7"/>
                  </a:cubicBezTo>
                  <a:cubicBezTo>
                    <a:pt x="179" y="10"/>
                    <a:pt x="179" y="10"/>
                    <a:pt x="179" y="10"/>
                  </a:cubicBezTo>
                  <a:cubicBezTo>
                    <a:pt x="176" y="6"/>
                    <a:pt x="176" y="6"/>
                    <a:pt x="176" y="6"/>
                  </a:cubicBezTo>
                  <a:cubicBezTo>
                    <a:pt x="168" y="7"/>
                    <a:pt x="168" y="7"/>
                    <a:pt x="168" y="7"/>
                  </a:cubicBezTo>
                  <a:cubicBezTo>
                    <a:pt x="168" y="7"/>
                    <a:pt x="164" y="12"/>
                    <a:pt x="164" y="12"/>
                  </a:cubicBezTo>
                  <a:cubicBezTo>
                    <a:pt x="163" y="13"/>
                    <a:pt x="155" y="15"/>
                    <a:pt x="154" y="15"/>
                  </a:cubicBezTo>
                  <a:cubicBezTo>
                    <a:pt x="154" y="16"/>
                    <a:pt x="148" y="22"/>
                    <a:pt x="146" y="23"/>
                  </a:cubicBezTo>
                  <a:cubicBezTo>
                    <a:pt x="144" y="24"/>
                    <a:pt x="136" y="26"/>
                    <a:pt x="135" y="27"/>
                  </a:cubicBezTo>
                  <a:cubicBezTo>
                    <a:pt x="134" y="28"/>
                    <a:pt x="131" y="32"/>
                    <a:pt x="130" y="33"/>
                  </a:cubicBezTo>
                  <a:cubicBezTo>
                    <a:pt x="130" y="34"/>
                    <a:pt x="128" y="38"/>
                    <a:pt x="128" y="39"/>
                  </a:cubicBezTo>
                  <a:cubicBezTo>
                    <a:pt x="127" y="40"/>
                    <a:pt x="122" y="44"/>
                    <a:pt x="123" y="41"/>
                  </a:cubicBezTo>
                  <a:cubicBezTo>
                    <a:pt x="124" y="39"/>
                    <a:pt x="127" y="35"/>
                    <a:pt x="127" y="34"/>
                  </a:cubicBezTo>
                  <a:cubicBezTo>
                    <a:pt x="128" y="33"/>
                    <a:pt x="129" y="31"/>
                    <a:pt x="129" y="30"/>
                  </a:cubicBezTo>
                  <a:cubicBezTo>
                    <a:pt x="129" y="28"/>
                    <a:pt x="129" y="26"/>
                    <a:pt x="129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3" y="26"/>
                    <a:pt x="125" y="26"/>
                    <a:pt x="122" y="29"/>
                  </a:cubicBezTo>
                  <a:cubicBezTo>
                    <a:pt x="120" y="32"/>
                    <a:pt x="116" y="35"/>
                    <a:pt x="116" y="36"/>
                  </a:cubicBezTo>
                  <a:cubicBezTo>
                    <a:pt x="115" y="36"/>
                    <a:pt x="114" y="38"/>
                    <a:pt x="112" y="40"/>
                  </a:cubicBezTo>
                  <a:cubicBezTo>
                    <a:pt x="109" y="41"/>
                    <a:pt x="107" y="43"/>
                    <a:pt x="107" y="43"/>
                  </a:cubicBezTo>
                  <a:cubicBezTo>
                    <a:pt x="109" y="45"/>
                    <a:pt x="109" y="45"/>
                    <a:pt x="109" y="45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113" y="46"/>
                    <a:pt x="112" y="47"/>
                    <a:pt x="112" y="48"/>
                  </a:cubicBezTo>
                  <a:cubicBezTo>
                    <a:pt x="113" y="50"/>
                    <a:pt x="115" y="51"/>
                    <a:pt x="115" y="51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2" y="53"/>
                    <a:pt x="108" y="55"/>
                    <a:pt x="107" y="56"/>
                  </a:cubicBezTo>
                  <a:cubicBezTo>
                    <a:pt x="107" y="57"/>
                    <a:pt x="106" y="60"/>
                    <a:pt x="106" y="60"/>
                  </a:cubicBezTo>
                  <a:cubicBezTo>
                    <a:pt x="103" y="57"/>
                    <a:pt x="103" y="57"/>
                    <a:pt x="103" y="57"/>
                  </a:cubicBezTo>
                  <a:cubicBezTo>
                    <a:pt x="103" y="57"/>
                    <a:pt x="103" y="55"/>
                    <a:pt x="105" y="54"/>
                  </a:cubicBezTo>
                  <a:cubicBezTo>
                    <a:pt x="106" y="52"/>
                    <a:pt x="104" y="53"/>
                    <a:pt x="106" y="51"/>
                  </a:cubicBezTo>
                  <a:cubicBezTo>
                    <a:pt x="109" y="48"/>
                    <a:pt x="109" y="48"/>
                    <a:pt x="109" y="48"/>
                  </a:cubicBezTo>
                  <a:cubicBezTo>
                    <a:pt x="109" y="48"/>
                    <a:pt x="111" y="46"/>
                    <a:pt x="110" y="46"/>
                  </a:cubicBezTo>
                  <a:cubicBezTo>
                    <a:pt x="109" y="46"/>
                    <a:pt x="105" y="46"/>
                    <a:pt x="105" y="46"/>
                  </a:cubicBezTo>
                  <a:cubicBezTo>
                    <a:pt x="105" y="46"/>
                    <a:pt x="104" y="49"/>
                    <a:pt x="103" y="50"/>
                  </a:cubicBezTo>
                  <a:cubicBezTo>
                    <a:pt x="102" y="51"/>
                    <a:pt x="99" y="55"/>
                    <a:pt x="99" y="55"/>
                  </a:cubicBezTo>
                  <a:cubicBezTo>
                    <a:pt x="93" y="57"/>
                    <a:pt x="93" y="57"/>
                    <a:pt x="93" y="57"/>
                  </a:cubicBezTo>
                  <a:cubicBezTo>
                    <a:pt x="93" y="55"/>
                    <a:pt x="95" y="55"/>
                    <a:pt x="95" y="53"/>
                  </a:cubicBezTo>
                  <a:cubicBezTo>
                    <a:pt x="96" y="52"/>
                    <a:pt x="99" y="50"/>
                    <a:pt x="100" y="49"/>
                  </a:cubicBezTo>
                  <a:cubicBezTo>
                    <a:pt x="101" y="47"/>
                    <a:pt x="100" y="49"/>
                    <a:pt x="101" y="47"/>
                  </a:cubicBezTo>
                  <a:cubicBezTo>
                    <a:pt x="101" y="46"/>
                    <a:pt x="102" y="43"/>
                    <a:pt x="104" y="42"/>
                  </a:cubicBezTo>
                  <a:cubicBezTo>
                    <a:pt x="105" y="42"/>
                    <a:pt x="108" y="39"/>
                    <a:pt x="108" y="39"/>
                  </a:cubicBezTo>
                  <a:cubicBezTo>
                    <a:pt x="111" y="36"/>
                    <a:pt x="111" y="36"/>
                    <a:pt x="111" y="36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20" y="28"/>
                    <a:pt x="120" y="28"/>
                    <a:pt x="120" y="28"/>
                  </a:cubicBezTo>
                  <a:cubicBezTo>
                    <a:pt x="122" y="26"/>
                    <a:pt x="122" y="26"/>
                    <a:pt x="122" y="26"/>
                  </a:cubicBezTo>
                  <a:cubicBezTo>
                    <a:pt x="122" y="26"/>
                    <a:pt x="118" y="27"/>
                    <a:pt x="117" y="28"/>
                  </a:cubicBezTo>
                  <a:cubicBezTo>
                    <a:pt x="116" y="28"/>
                    <a:pt x="110" y="33"/>
                    <a:pt x="110" y="33"/>
                  </a:cubicBezTo>
                  <a:cubicBezTo>
                    <a:pt x="110" y="33"/>
                    <a:pt x="106" y="35"/>
                    <a:pt x="106" y="36"/>
                  </a:cubicBezTo>
                  <a:cubicBezTo>
                    <a:pt x="105" y="36"/>
                    <a:pt x="102" y="40"/>
                    <a:pt x="102" y="40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5"/>
                    <a:pt x="99" y="45"/>
                    <a:pt x="99" y="45"/>
                  </a:cubicBezTo>
                  <a:cubicBezTo>
                    <a:pt x="97" y="42"/>
                    <a:pt x="97" y="42"/>
                    <a:pt x="97" y="42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61"/>
                    <a:pt x="31" y="103"/>
                    <a:pt x="20" y="157"/>
                  </a:cubicBezTo>
                  <a:cubicBezTo>
                    <a:pt x="20" y="177"/>
                    <a:pt x="20" y="177"/>
                    <a:pt x="20" y="177"/>
                  </a:cubicBezTo>
                  <a:cubicBezTo>
                    <a:pt x="17" y="177"/>
                    <a:pt x="17" y="177"/>
                    <a:pt x="17" y="177"/>
                  </a:cubicBezTo>
                  <a:cubicBezTo>
                    <a:pt x="19" y="170"/>
                    <a:pt x="0" y="270"/>
                    <a:pt x="78" y="344"/>
                  </a:cubicBezTo>
                  <a:cubicBezTo>
                    <a:pt x="65" y="326"/>
                    <a:pt x="65" y="326"/>
                    <a:pt x="65" y="326"/>
                  </a:cubicBezTo>
                  <a:cubicBezTo>
                    <a:pt x="49" y="302"/>
                    <a:pt x="49" y="302"/>
                    <a:pt x="49" y="302"/>
                  </a:cubicBezTo>
                  <a:cubicBezTo>
                    <a:pt x="35" y="265"/>
                    <a:pt x="35" y="265"/>
                    <a:pt x="35" y="265"/>
                  </a:cubicBezTo>
                  <a:cubicBezTo>
                    <a:pt x="31" y="268"/>
                    <a:pt x="31" y="268"/>
                    <a:pt x="31" y="268"/>
                  </a:cubicBezTo>
                  <a:cubicBezTo>
                    <a:pt x="22" y="237"/>
                    <a:pt x="22" y="237"/>
                    <a:pt x="22" y="237"/>
                  </a:cubicBezTo>
                  <a:cubicBezTo>
                    <a:pt x="31" y="258"/>
                    <a:pt x="31" y="258"/>
                    <a:pt x="31" y="258"/>
                  </a:cubicBezTo>
                  <a:cubicBezTo>
                    <a:pt x="32" y="252"/>
                    <a:pt x="32" y="252"/>
                    <a:pt x="32" y="252"/>
                  </a:cubicBezTo>
                  <a:cubicBezTo>
                    <a:pt x="35" y="249"/>
                    <a:pt x="35" y="249"/>
                    <a:pt x="35" y="249"/>
                  </a:cubicBezTo>
                  <a:cubicBezTo>
                    <a:pt x="36" y="242"/>
                    <a:pt x="36" y="242"/>
                    <a:pt x="36" y="242"/>
                  </a:cubicBezTo>
                  <a:cubicBezTo>
                    <a:pt x="38" y="236"/>
                    <a:pt x="38" y="236"/>
                    <a:pt x="38" y="236"/>
                  </a:cubicBezTo>
                  <a:cubicBezTo>
                    <a:pt x="38" y="231"/>
                    <a:pt x="38" y="231"/>
                    <a:pt x="38" y="231"/>
                  </a:cubicBezTo>
                  <a:cubicBezTo>
                    <a:pt x="28" y="232"/>
                    <a:pt x="28" y="232"/>
                    <a:pt x="28" y="232"/>
                  </a:cubicBezTo>
                  <a:cubicBezTo>
                    <a:pt x="28" y="228"/>
                    <a:pt x="28" y="228"/>
                    <a:pt x="28" y="228"/>
                  </a:cubicBezTo>
                  <a:cubicBezTo>
                    <a:pt x="23" y="221"/>
                    <a:pt x="23" y="221"/>
                    <a:pt x="23" y="221"/>
                  </a:cubicBezTo>
                  <a:cubicBezTo>
                    <a:pt x="20" y="214"/>
                    <a:pt x="20" y="214"/>
                    <a:pt x="20" y="214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5" y="218"/>
                    <a:pt x="25" y="218"/>
                    <a:pt x="25" y="218"/>
                  </a:cubicBezTo>
                  <a:cubicBezTo>
                    <a:pt x="28" y="220"/>
                    <a:pt x="28" y="220"/>
                    <a:pt x="28" y="220"/>
                  </a:cubicBezTo>
                  <a:cubicBezTo>
                    <a:pt x="31" y="219"/>
                    <a:pt x="31" y="219"/>
                    <a:pt x="31" y="219"/>
                  </a:cubicBezTo>
                  <a:cubicBezTo>
                    <a:pt x="32" y="222"/>
                    <a:pt x="32" y="222"/>
                    <a:pt x="32" y="222"/>
                  </a:cubicBezTo>
                  <a:cubicBezTo>
                    <a:pt x="35" y="225"/>
                    <a:pt x="35" y="225"/>
                    <a:pt x="35" y="225"/>
                  </a:cubicBezTo>
                  <a:cubicBezTo>
                    <a:pt x="37" y="228"/>
                    <a:pt x="37" y="228"/>
                    <a:pt x="37" y="228"/>
                  </a:cubicBezTo>
                  <a:cubicBezTo>
                    <a:pt x="44" y="223"/>
                    <a:pt x="44" y="223"/>
                    <a:pt x="44" y="223"/>
                  </a:cubicBezTo>
                  <a:cubicBezTo>
                    <a:pt x="50" y="227"/>
                    <a:pt x="50" y="227"/>
                    <a:pt x="50" y="227"/>
                  </a:cubicBezTo>
                  <a:cubicBezTo>
                    <a:pt x="52" y="227"/>
                    <a:pt x="52" y="227"/>
                    <a:pt x="52" y="227"/>
                  </a:cubicBezTo>
                  <a:cubicBezTo>
                    <a:pt x="53" y="232"/>
                    <a:pt x="53" y="232"/>
                    <a:pt x="53" y="232"/>
                  </a:cubicBezTo>
                  <a:cubicBezTo>
                    <a:pt x="53" y="235"/>
                    <a:pt x="53" y="235"/>
                    <a:pt x="53" y="235"/>
                  </a:cubicBezTo>
                  <a:cubicBezTo>
                    <a:pt x="55" y="237"/>
                    <a:pt x="55" y="237"/>
                    <a:pt x="55" y="237"/>
                  </a:cubicBezTo>
                  <a:cubicBezTo>
                    <a:pt x="55" y="237"/>
                    <a:pt x="58" y="232"/>
                    <a:pt x="58" y="232"/>
                  </a:cubicBezTo>
                  <a:cubicBezTo>
                    <a:pt x="58" y="233"/>
                    <a:pt x="58" y="237"/>
                    <a:pt x="58" y="238"/>
                  </a:cubicBezTo>
                  <a:cubicBezTo>
                    <a:pt x="58" y="239"/>
                    <a:pt x="60" y="246"/>
                    <a:pt x="60" y="246"/>
                  </a:cubicBezTo>
                  <a:cubicBezTo>
                    <a:pt x="73" y="267"/>
                    <a:pt x="73" y="267"/>
                    <a:pt x="73" y="267"/>
                  </a:cubicBezTo>
                  <a:cubicBezTo>
                    <a:pt x="72" y="271"/>
                    <a:pt x="72" y="271"/>
                    <a:pt x="72" y="271"/>
                  </a:cubicBezTo>
                  <a:cubicBezTo>
                    <a:pt x="80" y="269"/>
                    <a:pt x="80" y="269"/>
                    <a:pt x="80" y="269"/>
                  </a:cubicBezTo>
                  <a:cubicBezTo>
                    <a:pt x="78" y="267"/>
                    <a:pt x="78" y="267"/>
                    <a:pt x="78" y="267"/>
                  </a:cubicBezTo>
                  <a:cubicBezTo>
                    <a:pt x="80" y="260"/>
                    <a:pt x="80" y="260"/>
                    <a:pt x="80" y="260"/>
                  </a:cubicBezTo>
                  <a:cubicBezTo>
                    <a:pt x="77" y="252"/>
                    <a:pt x="77" y="252"/>
                    <a:pt x="77" y="252"/>
                  </a:cubicBezTo>
                  <a:cubicBezTo>
                    <a:pt x="84" y="243"/>
                    <a:pt x="84" y="243"/>
                    <a:pt x="84" y="243"/>
                  </a:cubicBezTo>
                  <a:cubicBezTo>
                    <a:pt x="91" y="235"/>
                    <a:pt x="91" y="235"/>
                    <a:pt x="91" y="235"/>
                  </a:cubicBezTo>
                  <a:cubicBezTo>
                    <a:pt x="92" y="231"/>
                    <a:pt x="92" y="231"/>
                    <a:pt x="92" y="231"/>
                  </a:cubicBezTo>
                  <a:cubicBezTo>
                    <a:pt x="95" y="231"/>
                    <a:pt x="95" y="231"/>
                    <a:pt x="95" y="231"/>
                  </a:cubicBezTo>
                  <a:cubicBezTo>
                    <a:pt x="99" y="228"/>
                    <a:pt x="99" y="228"/>
                    <a:pt x="99" y="228"/>
                  </a:cubicBezTo>
                  <a:cubicBezTo>
                    <a:pt x="104" y="231"/>
                    <a:pt x="104" y="231"/>
                    <a:pt x="104" y="231"/>
                  </a:cubicBezTo>
                  <a:cubicBezTo>
                    <a:pt x="104" y="231"/>
                    <a:pt x="108" y="241"/>
                    <a:pt x="110" y="242"/>
                  </a:cubicBezTo>
                  <a:cubicBezTo>
                    <a:pt x="112" y="244"/>
                    <a:pt x="111" y="247"/>
                    <a:pt x="112" y="248"/>
                  </a:cubicBezTo>
                  <a:cubicBezTo>
                    <a:pt x="113" y="248"/>
                    <a:pt x="118" y="244"/>
                    <a:pt x="119" y="244"/>
                  </a:cubicBezTo>
                  <a:cubicBezTo>
                    <a:pt x="120" y="245"/>
                    <a:pt x="122" y="252"/>
                    <a:pt x="122" y="252"/>
                  </a:cubicBezTo>
                  <a:cubicBezTo>
                    <a:pt x="124" y="267"/>
                    <a:pt x="124" y="267"/>
                    <a:pt x="124" y="267"/>
                  </a:cubicBezTo>
                  <a:cubicBezTo>
                    <a:pt x="132" y="278"/>
                    <a:pt x="132" y="278"/>
                    <a:pt x="132" y="278"/>
                  </a:cubicBezTo>
                  <a:cubicBezTo>
                    <a:pt x="131" y="280"/>
                    <a:pt x="131" y="280"/>
                    <a:pt x="131" y="280"/>
                  </a:cubicBezTo>
                  <a:cubicBezTo>
                    <a:pt x="126" y="276"/>
                    <a:pt x="126" y="276"/>
                    <a:pt x="126" y="276"/>
                  </a:cubicBezTo>
                  <a:cubicBezTo>
                    <a:pt x="123" y="273"/>
                    <a:pt x="123" y="273"/>
                    <a:pt x="123" y="273"/>
                  </a:cubicBezTo>
                  <a:cubicBezTo>
                    <a:pt x="121" y="276"/>
                    <a:pt x="121" y="276"/>
                    <a:pt x="121" y="276"/>
                  </a:cubicBezTo>
                  <a:cubicBezTo>
                    <a:pt x="127" y="284"/>
                    <a:pt x="127" y="284"/>
                    <a:pt x="127" y="284"/>
                  </a:cubicBezTo>
                  <a:cubicBezTo>
                    <a:pt x="136" y="291"/>
                    <a:pt x="136" y="291"/>
                    <a:pt x="136" y="291"/>
                  </a:cubicBezTo>
                  <a:cubicBezTo>
                    <a:pt x="142" y="299"/>
                    <a:pt x="142" y="299"/>
                    <a:pt x="142" y="299"/>
                  </a:cubicBezTo>
                  <a:cubicBezTo>
                    <a:pt x="153" y="304"/>
                    <a:pt x="153" y="304"/>
                    <a:pt x="153" y="304"/>
                  </a:cubicBezTo>
                  <a:cubicBezTo>
                    <a:pt x="152" y="296"/>
                    <a:pt x="152" y="296"/>
                    <a:pt x="152" y="296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3" y="282"/>
                    <a:pt x="133" y="282"/>
                    <a:pt x="133" y="282"/>
                  </a:cubicBezTo>
                  <a:cubicBezTo>
                    <a:pt x="135" y="281"/>
                    <a:pt x="135" y="281"/>
                    <a:pt x="135" y="281"/>
                  </a:cubicBezTo>
                  <a:cubicBezTo>
                    <a:pt x="138" y="282"/>
                    <a:pt x="138" y="282"/>
                    <a:pt x="138" y="282"/>
                  </a:cubicBezTo>
                  <a:cubicBezTo>
                    <a:pt x="143" y="287"/>
                    <a:pt x="143" y="287"/>
                    <a:pt x="143" y="287"/>
                  </a:cubicBezTo>
                  <a:cubicBezTo>
                    <a:pt x="147" y="288"/>
                    <a:pt x="147" y="288"/>
                    <a:pt x="147" y="288"/>
                  </a:cubicBezTo>
                  <a:cubicBezTo>
                    <a:pt x="143" y="282"/>
                    <a:pt x="143" y="282"/>
                    <a:pt x="143" y="282"/>
                  </a:cubicBezTo>
                  <a:cubicBezTo>
                    <a:pt x="141" y="276"/>
                    <a:pt x="141" y="276"/>
                    <a:pt x="141" y="276"/>
                  </a:cubicBezTo>
                  <a:cubicBezTo>
                    <a:pt x="135" y="271"/>
                    <a:pt x="135" y="271"/>
                    <a:pt x="135" y="271"/>
                  </a:cubicBezTo>
                  <a:cubicBezTo>
                    <a:pt x="130" y="268"/>
                    <a:pt x="130" y="268"/>
                    <a:pt x="130" y="268"/>
                  </a:cubicBezTo>
                  <a:cubicBezTo>
                    <a:pt x="130" y="268"/>
                    <a:pt x="127" y="265"/>
                    <a:pt x="127" y="264"/>
                  </a:cubicBezTo>
                  <a:cubicBezTo>
                    <a:pt x="127" y="262"/>
                    <a:pt x="129" y="256"/>
                    <a:pt x="129" y="256"/>
                  </a:cubicBezTo>
                  <a:cubicBezTo>
                    <a:pt x="130" y="252"/>
                    <a:pt x="130" y="252"/>
                    <a:pt x="130" y="252"/>
                  </a:cubicBezTo>
                  <a:cubicBezTo>
                    <a:pt x="135" y="258"/>
                    <a:pt x="135" y="258"/>
                    <a:pt x="135" y="258"/>
                  </a:cubicBezTo>
                  <a:cubicBezTo>
                    <a:pt x="141" y="262"/>
                    <a:pt x="141" y="262"/>
                    <a:pt x="141" y="262"/>
                  </a:cubicBezTo>
                  <a:cubicBezTo>
                    <a:pt x="148" y="255"/>
                    <a:pt x="148" y="255"/>
                    <a:pt x="148" y="255"/>
                  </a:cubicBezTo>
                  <a:cubicBezTo>
                    <a:pt x="150" y="250"/>
                    <a:pt x="150" y="250"/>
                    <a:pt x="150" y="250"/>
                  </a:cubicBezTo>
                  <a:cubicBezTo>
                    <a:pt x="152" y="244"/>
                    <a:pt x="152" y="244"/>
                    <a:pt x="152" y="244"/>
                  </a:cubicBezTo>
                  <a:cubicBezTo>
                    <a:pt x="152" y="244"/>
                    <a:pt x="149" y="241"/>
                    <a:pt x="148" y="240"/>
                  </a:cubicBezTo>
                  <a:cubicBezTo>
                    <a:pt x="147" y="239"/>
                    <a:pt x="142" y="233"/>
                    <a:pt x="142" y="233"/>
                  </a:cubicBezTo>
                  <a:cubicBezTo>
                    <a:pt x="148" y="230"/>
                    <a:pt x="148" y="230"/>
                    <a:pt x="148" y="230"/>
                  </a:cubicBezTo>
                  <a:cubicBezTo>
                    <a:pt x="152" y="229"/>
                    <a:pt x="152" y="229"/>
                    <a:pt x="152" y="229"/>
                  </a:cubicBezTo>
                  <a:cubicBezTo>
                    <a:pt x="154" y="231"/>
                    <a:pt x="154" y="231"/>
                    <a:pt x="154" y="231"/>
                  </a:cubicBezTo>
                  <a:cubicBezTo>
                    <a:pt x="155" y="235"/>
                    <a:pt x="155" y="235"/>
                    <a:pt x="155" y="235"/>
                  </a:cubicBezTo>
                  <a:cubicBezTo>
                    <a:pt x="161" y="230"/>
                    <a:pt x="161" y="230"/>
                    <a:pt x="161" y="230"/>
                  </a:cubicBezTo>
                  <a:cubicBezTo>
                    <a:pt x="164" y="226"/>
                    <a:pt x="164" y="226"/>
                    <a:pt x="164" y="226"/>
                  </a:cubicBezTo>
                  <a:cubicBezTo>
                    <a:pt x="167" y="224"/>
                    <a:pt x="167" y="224"/>
                    <a:pt x="167" y="224"/>
                  </a:cubicBezTo>
                  <a:cubicBezTo>
                    <a:pt x="170" y="224"/>
                    <a:pt x="170" y="224"/>
                    <a:pt x="170" y="224"/>
                  </a:cubicBezTo>
                  <a:cubicBezTo>
                    <a:pt x="178" y="219"/>
                    <a:pt x="178" y="219"/>
                    <a:pt x="178" y="219"/>
                  </a:cubicBezTo>
                  <a:cubicBezTo>
                    <a:pt x="178" y="216"/>
                    <a:pt x="178" y="216"/>
                    <a:pt x="178" y="216"/>
                  </a:cubicBezTo>
                  <a:cubicBezTo>
                    <a:pt x="182" y="213"/>
                    <a:pt x="182" y="213"/>
                    <a:pt x="182" y="213"/>
                  </a:cubicBezTo>
                  <a:cubicBezTo>
                    <a:pt x="186" y="210"/>
                    <a:pt x="186" y="210"/>
                    <a:pt x="186" y="210"/>
                  </a:cubicBezTo>
                  <a:cubicBezTo>
                    <a:pt x="186" y="210"/>
                    <a:pt x="188" y="208"/>
                    <a:pt x="188" y="205"/>
                  </a:cubicBezTo>
                  <a:cubicBezTo>
                    <a:pt x="188" y="202"/>
                    <a:pt x="187" y="199"/>
                    <a:pt x="187" y="199"/>
                  </a:cubicBezTo>
                  <a:cubicBezTo>
                    <a:pt x="187" y="199"/>
                    <a:pt x="188" y="195"/>
                    <a:pt x="189" y="194"/>
                  </a:cubicBezTo>
                  <a:cubicBezTo>
                    <a:pt x="190" y="193"/>
                    <a:pt x="190" y="190"/>
                    <a:pt x="190" y="190"/>
                  </a:cubicBezTo>
                  <a:cubicBezTo>
                    <a:pt x="190" y="189"/>
                    <a:pt x="186" y="185"/>
                    <a:pt x="186" y="185"/>
                  </a:cubicBezTo>
                  <a:cubicBezTo>
                    <a:pt x="186" y="181"/>
                    <a:pt x="186" y="181"/>
                    <a:pt x="186" y="181"/>
                  </a:cubicBezTo>
                  <a:cubicBezTo>
                    <a:pt x="186" y="181"/>
                    <a:pt x="188" y="181"/>
                    <a:pt x="186" y="179"/>
                  </a:cubicBezTo>
                  <a:cubicBezTo>
                    <a:pt x="185" y="177"/>
                    <a:pt x="179" y="174"/>
                    <a:pt x="179" y="174"/>
                  </a:cubicBezTo>
                  <a:cubicBezTo>
                    <a:pt x="181" y="169"/>
                    <a:pt x="181" y="169"/>
                    <a:pt x="181" y="169"/>
                  </a:cubicBezTo>
                  <a:cubicBezTo>
                    <a:pt x="182" y="168"/>
                    <a:pt x="182" y="168"/>
                    <a:pt x="182" y="168"/>
                  </a:cubicBezTo>
                  <a:cubicBezTo>
                    <a:pt x="187" y="168"/>
                    <a:pt x="187" y="168"/>
                    <a:pt x="187" y="168"/>
                  </a:cubicBezTo>
                  <a:cubicBezTo>
                    <a:pt x="187" y="168"/>
                    <a:pt x="191" y="170"/>
                    <a:pt x="191" y="171"/>
                  </a:cubicBezTo>
                  <a:cubicBezTo>
                    <a:pt x="191" y="171"/>
                    <a:pt x="194" y="176"/>
                    <a:pt x="195" y="175"/>
                  </a:cubicBezTo>
                  <a:cubicBezTo>
                    <a:pt x="195" y="174"/>
                    <a:pt x="200" y="168"/>
                    <a:pt x="200" y="168"/>
                  </a:cubicBezTo>
                  <a:cubicBezTo>
                    <a:pt x="204" y="173"/>
                    <a:pt x="204" y="173"/>
                    <a:pt x="204" y="173"/>
                  </a:cubicBezTo>
                  <a:cubicBezTo>
                    <a:pt x="204" y="173"/>
                    <a:pt x="205" y="173"/>
                    <a:pt x="205" y="177"/>
                  </a:cubicBezTo>
                  <a:cubicBezTo>
                    <a:pt x="204" y="182"/>
                    <a:pt x="204" y="184"/>
                    <a:pt x="204" y="184"/>
                  </a:cubicBezTo>
                  <a:cubicBezTo>
                    <a:pt x="204" y="184"/>
                    <a:pt x="216" y="182"/>
                    <a:pt x="217" y="180"/>
                  </a:cubicBezTo>
                  <a:cubicBezTo>
                    <a:pt x="217" y="178"/>
                    <a:pt x="219" y="165"/>
                    <a:pt x="219" y="165"/>
                  </a:cubicBezTo>
                  <a:cubicBezTo>
                    <a:pt x="216" y="161"/>
                    <a:pt x="216" y="161"/>
                    <a:pt x="216" y="161"/>
                  </a:cubicBezTo>
                  <a:cubicBezTo>
                    <a:pt x="227" y="149"/>
                    <a:pt x="227" y="149"/>
                    <a:pt x="227" y="149"/>
                  </a:cubicBezTo>
                  <a:cubicBezTo>
                    <a:pt x="234" y="146"/>
                    <a:pt x="234" y="146"/>
                    <a:pt x="234" y="146"/>
                  </a:cubicBezTo>
                  <a:cubicBezTo>
                    <a:pt x="234" y="146"/>
                    <a:pt x="235" y="152"/>
                    <a:pt x="239" y="147"/>
                  </a:cubicBezTo>
                  <a:cubicBezTo>
                    <a:pt x="243" y="142"/>
                    <a:pt x="246" y="131"/>
                    <a:pt x="248" y="127"/>
                  </a:cubicBezTo>
                  <a:cubicBezTo>
                    <a:pt x="250" y="124"/>
                    <a:pt x="257" y="115"/>
                    <a:pt x="257" y="114"/>
                  </a:cubicBezTo>
                  <a:cubicBezTo>
                    <a:pt x="257" y="114"/>
                    <a:pt x="257" y="113"/>
                    <a:pt x="258" y="111"/>
                  </a:cubicBezTo>
                  <a:cubicBezTo>
                    <a:pt x="258" y="113"/>
                    <a:pt x="259" y="116"/>
                    <a:pt x="259" y="117"/>
                  </a:cubicBezTo>
                  <a:cubicBezTo>
                    <a:pt x="259" y="118"/>
                    <a:pt x="258" y="126"/>
                    <a:pt x="258" y="126"/>
                  </a:cubicBezTo>
                  <a:cubicBezTo>
                    <a:pt x="258" y="126"/>
                    <a:pt x="258" y="132"/>
                    <a:pt x="258" y="132"/>
                  </a:cubicBezTo>
                  <a:cubicBezTo>
                    <a:pt x="258" y="133"/>
                    <a:pt x="256" y="138"/>
                    <a:pt x="256" y="138"/>
                  </a:cubicBezTo>
                  <a:cubicBezTo>
                    <a:pt x="256" y="138"/>
                    <a:pt x="261" y="140"/>
                    <a:pt x="261" y="140"/>
                  </a:cubicBezTo>
                  <a:cubicBezTo>
                    <a:pt x="262" y="140"/>
                    <a:pt x="269" y="142"/>
                    <a:pt x="267" y="139"/>
                  </a:cubicBezTo>
                  <a:cubicBezTo>
                    <a:pt x="265" y="135"/>
                    <a:pt x="264" y="133"/>
                    <a:pt x="264" y="133"/>
                  </a:cubicBezTo>
                  <a:cubicBezTo>
                    <a:pt x="264" y="133"/>
                    <a:pt x="259" y="131"/>
                    <a:pt x="261" y="129"/>
                  </a:cubicBezTo>
                  <a:cubicBezTo>
                    <a:pt x="262" y="127"/>
                    <a:pt x="263" y="127"/>
                    <a:pt x="263" y="124"/>
                  </a:cubicBezTo>
                  <a:cubicBezTo>
                    <a:pt x="263" y="122"/>
                    <a:pt x="264" y="122"/>
                    <a:pt x="263" y="120"/>
                  </a:cubicBezTo>
                  <a:cubicBezTo>
                    <a:pt x="262" y="118"/>
                    <a:pt x="261" y="119"/>
                    <a:pt x="261" y="115"/>
                  </a:cubicBezTo>
                  <a:cubicBezTo>
                    <a:pt x="260" y="112"/>
                    <a:pt x="261" y="110"/>
                    <a:pt x="261" y="110"/>
                  </a:cubicBezTo>
                  <a:cubicBezTo>
                    <a:pt x="261" y="106"/>
                    <a:pt x="261" y="106"/>
                    <a:pt x="261" y="106"/>
                  </a:cubicBezTo>
                  <a:cubicBezTo>
                    <a:pt x="258" y="107"/>
                    <a:pt x="258" y="107"/>
                    <a:pt x="258" y="107"/>
                  </a:cubicBezTo>
                  <a:cubicBezTo>
                    <a:pt x="248" y="103"/>
                    <a:pt x="248" y="103"/>
                    <a:pt x="248" y="103"/>
                  </a:cubicBezTo>
                  <a:cubicBezTo>
                    <a:pt x="248" y="103"/>
                    <a:pt x="235" y="107"/>
                    <a:pt x="236" y="107"/>
                  </a:cubicBezTo>
                  <a:cubicBezTo>
                    <a:pt x="238" y="106"/>
                    <a:pt x="248" y="97"/>
                    <a:pt x="248" y="97"/>
                  </a:cubicBezTo>
                  <a:cubicBezTo>
                    <a:pt x="248" y="97"/>
                    <a:pt x="256" y="90"/>
                    <a:pt x="257" y="89"/>
                  </a:cubicBezTo>
                  <a:cubicBezTo>
                    <a:pt x="257" y="89"/>
                    <a:pt x="261" y="87"/>
                    <a:pt x="262" y="87"/>
                  </a:cubicBezTo>
                  <a:cubicBezTo>
                    <a:pt x="264" y="87"/>
                    <a:pt x="272" y="89"/>
                    <a:pt x="272" y="89"/>
                  </a:cubicBezTo>
                  <a:cubicBezTo>
                    <a:pt x="276" y="88"/>
                    <a:pt x="276" y="88"/>
                    <a:pt x="276" y="88"/>
                  </a:cubicBezTo>
                  <a:cubicBezTo>
                    <a:pt x="286" y="90"/>
                    <a:pt x="286" y="90"/>
                    <a:pt x="286" y="90"/>
                  </a:cubicBezTo>
                  <a:cubicBezTo>
                    <a:pt x="291" y="88"/>
                    <a:pt x="291" y="88"/>
                    <a:pt x="291" y="88"/>
                  </a:cubicBezTo>
                  <a:cubicBezTo>
                    <a:pt x="291" y="88"/>
                    <a:pt x="294" y="85"/>
                    <a:pt x="294" y="84"/>
                  </a:cubicBezTo>
                  <a:cubicBezTo>
                    <a:pt x="294" y="83"/>
                    <a:pt x="296" y="81"/>
                    <a:pt x="297" y="80"/>
                  </a:cubicBezTo>
                  <a:cubicBezTo>
                    <a:pt x="298" y="79"/>
                    <a:pt x="308" y="76"/>
                    <a:pt x="308" y="76"/>
                  </a:cubicBezTo>
                  <a:cubicBezTo>
                    <a:pt x="309" y="82"/>
                    <a:pt x="309" y="82"/>
                    <a:pt x="309" y="82"/>
                  </a:cubicBezTo>
                  <a:cubicBezTo>
                    <a:pt x="305" y="90"/>
                    <a:pt x="305" y="90"/>
                    <a:pt x="305" y="90"/>
                  </a:cubicBezTo>
                  <a:cubicBezTo>
                    <a:pt x="301" y="92"/>
                    <a:pt x="301" y="92"/>
                    <a:pt x="301" y="92"/>
                  </a:cubicBezTo>
                  <a:cubicBezTo>
                    <a:pt x="301" y="92"/>
                    <a:pt x="292" y="99"/>
                    <a:pt x="292" y="101"/>
                  </a:cubicBezTo>
                  <a:cubicBezTo>
                    <a:pt x="293" y="102"/>
                    <a:pt x="300" y="109"/>
                    <a:pt x="300" y="109"/>
                  </a:cubicBezTo>
                  <a:cubicBezTo>
                    <a:pt x="300" y="109"/>
                    <a:pt x="300" y="116"/>
                    <a:pt x="302" y="119"/>
                  </a:cubicBezTo>
                  <a:cubicBezTo>
                    <a:pt x="304" y="122"/>
                    <a:pt x="309" y="125"/>
                    <a:pt x="309" y="125"/>
                  </a:cubicBezTo>
                  <a:cubicBezTo>
                    <a:pt x="317" y="101"/>
                    <a:pt x="317" y="101"/>
                    <a:pt x="317" y="101"/>
                  </a:cubicBezTo>
                  <a:cubicBezTo>
                    <a:pt x="317" y="101"/>
                    <a:pt x="315" y="92"/>
                    <a:pt x="315" y="91"/>
                  </a:cubicBezTo>
                  <a:cubicBezTo>
                    <a:pt x="315" y="90"/>
                    <a:pt x="325" y="83"/>
                    <a:pt x="325" y="83"/>
                  </a:cubicBezTo>
                  <a:cubicBezTo>
                    <a:pt x="341" y="78"/>
                    <a:pt x="341" y="78"/>
                    <a:pt x="341" y="78"/>
                  </a:cubicBezTo>
                  <a:cubicBezTo>
                    <a:pt x="343" y="74"/>
                    <a:pt x="343" y="74"/>
                    <a:pt x="343" y="74"/>
                  </a:cubicBezTo>
                  <a:cubicBezTo>
                    <a:pt x="341" y="69"/>
                    <a:pt x="341" y="69"/>
                    <a:pt x="341" y="69"/>
                  </a:cubicBezTo>
                  <a:cubicBezTo>
                    <a:pt x="334" y="63"/>
                    <a:pt x="334" y="63"/>
                    <a:pt x="334" y="63"/>
                  </a:cubicBezTo>
                  <a:cubicBezTo>
                    <a:pt x="339" y="61"/>
                    <a:pt x="339" y="61"/>
                    <a:pt x="339" y="61"/>
                  </a:cubicBezTo>
                  <a:cubicBezTo>
                    <a:pt x="339" y="61"/>
                    <a:pt x="344" y="61"/>
                    <a:pt x="344" y="62"/>
                  </a:cubicBezTo>
                  <a:cubicBezTo>
                    <a:pt x="344" y="63"/>
                    <a:pt x="350" y="66"/>
                    <a:pt x="350" y="66"/>
                  </a:cubicBezTo>
                  <a:cubicBezTo>
                    <a:pt x="350" y="66"/>
                    <a:pt x="354" y="67"/>
                    <a:pt x="354" y="66"/>
                  </a:cubicBezTo>
                  <a:cubicBezTo>
                    <a:pt x="354" y="65"/>
                    <a:pt x="354" y="60"/>
                    <a:pt x="354" y="60"/>
                  </a:cubicBezTo>
                  <a:cubicBezTo>
                    <a:pt x="350" y="56"/>
                    <a:pt x="350" y="56"/>
                    <a:pt x="350" y="56"/>
                  </a:cubicBezTo>
                  <a:lnTo>
                    <a:pt x="338" y="53"/>
                  </a:lnTo>
                  <a:close/>
                  <a:moveTo>
                    <a:pt x="406" y="101"/>
                  </a:moveTo>
                  <a:cubicBezTo>
                    <a:pt x="406" y="101"/>
                    <a:pt x="398" y="87"/>
                    <a:pt x="388" y="73"/>
                  </a:cubicBezTo>
                  <a:cubicBezTo>
                    <a:pt x="377" y="59"/>
                    <a:pt x="360" y="43"/>
                    <a:pt x="360" y="43"/>
                  </a:cubicBezTo>
                  <a:cubicBezTo>
                    <a:pt x="359" y="42"/>
                    <a:pt x="359" y="42"/>
                    <a:pt x="359" y="42"/>
                  </a:cubicBezTo>
                  <a:cubicBezTo>
                    <a:pt x="357" y="42"/>
                    <a:pt x="357" y="42"/>
                    <a:pt x="357" y="42"/>
                  </a:cubicBezTo>
                  <a:cubicBezTo>
                    <a:pt x="354" y="38"/>
                    <a:pt x="354" y="38"/>
                    <a:pt x="354" y="38"/>
                  </a:cubicBezTo>
                  <a:cubicBezTo>
                    <a:pt x="350" y="39"/>
                    <a:pt x="350" y="39"/>
                    <a:pt x="350" y="39"/>
                  </a:cubicBezTo>
                  <a:cubicBezTo>
                    <a:pt x="351" y="41"/>
                    <a:pt x="351" y="41"/>
                    <a:pt x="351" y="41"/>
                  </a:cubicBezTo>
                  <a:cubicBezTo>
                    <a:pt x="353" y="45"/>
                    <a:pt x="353" y="45"/>
                    <a:pt x="353" y="45"/>
                  </a:cubicBezTo>
                  <a:cubicBezTo>
                    <a:pt x="352" y="45"/>
                    <a:pt x="352" y="45"/>
                    <a:pt x="352" y="45"/>
                  </a:cubicBezTo>
                  <a:cubicBezTo>
                    <a:pt x="349" y="46"/>
                    <a:pt x="349" y="46"/>
                    <a:pt x="349" y="46"/>
                  </a:cubicBezTo>
                  <a:cubicBezTo>
                    <a:pt x="349" y="48"/>
                    <a:pt x="349" y="48"/>
                    <a:pt x="349" y="48"/>
                  </a:cubicBezTo>
                  <a:cubicBezTo>
                    <a:pt x="353" y="51"/>
                    <a:pt x="353" y="51"/>
                    <a:pt x="353" y="51"/>
                  </a:cubicBezTo>
                  <a:cubicBezTo>
                    <a:pt x="356" y="53"/>
                    <a:pt x="356" y="53"/>
                    <a:pt x="356" y="53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4" y="57"/>
                    <a:pt x="364" y="57"/>
                    <a:pt x="364" y="57"/>
                  </a:cubicBezTo>
                  <a:cubicBezTo>
                    <a:pt x="366" y="60"/>
                    <a:pt x="366" y="60"/>
                    <a:pt x="366" y="60"/>
                  </a:cubicBezTo>
                  <a:cubicBezTo>
                    <a:pt x="368" y="62"/>
                    <a:pt x="368" y="62"/>
                    <a:pt x="368" y="62"/>
                  </a:cubicBezTo>
                  <a:cubicBezTo>
                    <a:pt x="365" y="62"/>
                    <a:pt x="365" y="62"/>
                    <a:pt x="365" y="62"/>
                  </a:cubicBezTo>
                  <a:cubicBezTo>
                    <a:pt x="364" y="59"/>
                    <a:pt x="364" y="59"/>
                    <a:pt x="364" y="59"/>
                  </a:cubicBezTo>
                  <a:cubicBezTo>
                    <a:pt x="360" y="61"/>
                    <a:pt x="360" y="61"/>
                    <a:pt x="360" y="61"/>
                  </a:cubicBezTo>
                  <a:cubicBezTo>
                    <a:pt x="363" y="65"/>
                    <a:pt x="363" y="65"/>
                    <a:pt x="363" y="65"/>
                  </a:cubicBezTo>
                  <a:cubicBezTo>
                    <a:pt x="363" y="65"/>
                    <a:pt x="367" y="70"/>
                    <a:pt x="368" y="71"/>
                  </a:cubicBezTo>
                  <a:cubicBezTo>
                    <a:pt x="369" y="71"/>
                    <a:pt x="370" y="72"/>
                    <a:pt x="370" y="72"/>
                  </a:cubicBezTo>
                  <a:cubicBezTo>
                    <a:pt x="370" y="72"/>
                    <a:pt x="372" y="70"/>
                    <a:pt x="373" y="70"/>
                  </a:cubicBezTo>
                  <a:cubicBezTo>
                    <a:pt x="374" y="69"/>
                    <a:pt x="374" y="71"/>
                    <a:pt x="374" y="71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6" y="74"/>
                    <a:pt x="376" y="74"/>
                    <a:pt x="376" y="74"/>
                  </a:cubicBezTo>
                  <a:cubicBezTo>
                    <a:pt x="376" y="74"/>
                    <a:pt x="377" y="77"/>
                    <a:pt x="377" y="78"/>
                  </a:cubicBezTo>
                  <a:cubicBezTo>
                    <a:pt x="377" y="79"/>
                    <a:pt x="375" y="80"/>
                    <a:pt x="375" y="81"/>
                  </a:cubicBezTo>
                  <a:cubicBezTo>
                    <a:pt x="375" y="83"/>
                    <a:pt x="376" y="85"/>
                    <a:pt x="376" y="85"/>
                  </a:cubicBezTo>
                  <a:cubicBezTo>
                    <a:pt x="376" y="86"/>
                    <a:pt x="380" y="89"/>
                    <a:pt x="380" y="89"/>
                  </a:cubicBezTo>
                  <a:cubicBezTo>
                    <a:pt x="380" y="89"/>
                    <a:pt x="383" y="91"/>
                    <a:pt x="383" y="92"/>
                  </a:cubicBezTo>
                  <a:cubicBezTo>
                    <a:pt x="383" y="93"/>
                    <a:pt x="384" y="96"/>
                    <a:pt x="384" y="96"/>
                  </a:cubicBezTo>
                  <a:cubicBezTo>
                    <a:pt x="389" y="98"/>
                    <a:pt x="389" y="98"/>
                    <a:pt x="389" y="98"/>
                  </a:cubicBezTo>
                  <a:cubicBezTo>
                    <a:pt x="393" y="102"/>
                    <a:pt x="393" y="102"/>
                    <a:pt x="393" y="102"/>
                  </a:cubicBezTo>
                  <a:cubicBezTo>
                    <a:pt x="394" y="100"/>
                    <a:pt x="394" y="100"/>
                    <a:pt x="394" y="100"/>
                  </a:cubicBezTo>
                  <a:cubicBezTo>
                    <a:pt x="396" y="101"/>
                    <a:pt x="396" y="101"/>
                    <a:pt x="396" y="101"/>
                  </a:cubicBezTo>
                  <a:cubicBezTo>
                    <a:pt x="397" y="105"/>
                    <a:pt x="397" y="105"/>
                    <a:pt x="397" y="105"/>
                  </a:cubicBezTo>
                  <a:cubicBezTo>
                    <a:pt x="396" y="108"/>
                    <a:pt x="396" y="108"/>
                    <a:pt x="396" y="108"/>
                  </a:cubicBezTo>
                  <a:cubicBezTo>
                    <a:pt x="395" y="115"/>
                    <a:pt x="395" y="115"/>
                    <a:pt x="395" y="115"/>
                  </a:cubicBezTo>
                  <a:cubicBezTo>
                    <a:pt x="395" y="117"/>
                    <a:pt x="395" y="117"/>
                    <a:pt x="395" y="117"/>
                  </a:cubicBezTo>
                  <a:cubicBezTo>
                    <a:pt x="395" y="117"/>
                    <a:pt x="398" y="114"/>
                    <a:pt x="398" y="113"/>
                  </a:cubicBezTo>
                  <a:cubicBezTo>
                    <a:pt x="398" y="113"/>
                    <a:pt x="399" y="108"/>
                    <a:pt x="399" y="107"/>
                  </a:cubicBezTo>
                  <a:cubicBezTo>
                    <a:pt x="399" y="107"/>
                    <a:pt x="399" y="102"/>
                    <a:pt x="399" y="102"/>
                  </a:cubicBezTo>
                  <a:cubicBezTo>
                    <a:pt x="398" y="100"/>
                    <a:pt x="398" y="100"/>
                    <a:pt x="398" y="100"/>
                  </a:cubicBezTo>
                  <a:cubicBezTo>
                    <a:pt x="398" y="100"/>
                    <a:pt x="395" y="98"/>
                    <a:pt x="395" y="97"/>
                  </a:cubicBezTo>
                  <a:cubicBezTo>
                    <a:pt x="395" y="97"/>
                    <a:pt x="394" y="94"/>
                    <a:pt x="394" y="93"/>
                  </a:cubicBezTo>
                  <a:cubicBezTo>
                    <a:pt x="394" y="92"/>
                    <a:pt x="397" y="90"/>
                    <a:pt x="397" y="90"/>
                  </a:cubicBezTo>
                  <a:cubicBezTo>
                    <a:pt x="398" y="93"/>
                    <a:pt x="398" y="93"/>
                    <a:pt x="398" y="93"/>
                  </a:cubicBezTo>
                  <a:cubicBezTo>
                    <a:pt x="401" y="97"/>
                    <a:pt x="401" y="97"/>
                    <a:pt x="401" y="97"/>
                  </a:cubicBezTo>
                  <a:cubicBezTo>
                    <a:pt x="401" y="96"/>
                    <a:pt x="401" y="95"/>
                    <a:pt x="401" y="95"/>
                  </a:cubicBezTo>
                  <a:cubicBezTo>
                    <a:pt x="401" y="94"/>
                    <a:pt x="406" y="101"/>
                    <a:pt x="406" y="101"/>
                  </a:cubicBezTo>
                  <a:close/>
                  <a:moveTo>
                    <a:pt x="401" y="100"/>
                  </a:moveTo>
                  <a:cubicBezTo>
                    <a:pt x="404" y="101"/>
                    <a:pt x="404" y="101"/>
                    <a:pt x="404" y="101"/>
                  </a:cubicBezTo>
                  <a:cubicBezTo>
                    <a:pt x="401" y="97"/>
                    <a:pt x="401" y="97"/>
                    <a:pt x="401" y="97"/>
                  </a:cubicBezTo>
                  <a:cubicBezTo>
                    <a:pt x="401" y="98"/>
                    <a:pt x="401" y="100"/>
                    <a:pt x="401" y="100"/>
                  </a:cubicBezTo>
                  <a:close/>
                  <a:moveTo>
                    <a:pt x="250" y="172"/>
                  </a:moveTo>
                  <a:cubicBezTo>
                    <a:pt x="248" y="172"/>
                    <a:pt x="245" y="173"/>
                    <a:pt x="245" y="173"/>
                  </a:cubicBezTo>
                  <a:cubicBezTo>
                    <a:pt x="245" y="173"/>
                    <a:pt x="242" y="174"/>
                    <a:pt x="241" y="174"/>
                  </a:cubicBezTo>
                  <a:cubicBezTo>
                    <a:pt x="241" y="175"/>
                    <a:pt x="241" y="175"/>
                    <a:pt x="238" y="177"/>
                  </a:cubicBezTo>
                  <a:cubicBezTo>
                    <a:pt x="236" y="179"/>
                    <a:pt x="237" y="176"/>
                    <a:pt x="236" y="179"/>
                  </a:cubicBezTo>
                  <a:cubicBezTo>
                    <a:pt x="235" y="181"/>
                    <a:pt x="236" y="181"/>
                    <a:pt x="233" y="181"/>
                  </a:cubicBezTo>
                  <a:cubicBezTo>
                    <a:pt x="231" y="181"/>
                    <a:pt x="229" y="181"/>
                    <a:pt x="227" y="181"/>
                  </a:cubicBezTo>
                  <a:cubicBezTo>
                    <a:pt x="225" y="181"/>
                    <a:pt x="225" y="180"/>
                    <a:pt x="223" y="181"/>
                  </a:cubicBezTo>
                  <a:cubicBezTo>
                    <a:pt x="222" y="183"/>
                    <a:pt x="221" y="184"/>
                    <a:pt x="220" y="184"/>
                  </a:cubicBezTo>
                  <a:cubicBezTo>
                    <a:pt x="220" y="185"/>
                    <a:pt x="220" y="186"/>
                    <a:pt x="221" y="186"/>
                  </a:cubicBezTo>
                  <a:cubicBezTo>
                    <a:pt x="221" y="186"/>
                    <a:pt x="226" y="186"/>
                    <a:pt x="227" y="186"/>
                  </a:cubicBezTo>
                  <a:cubicBezTo>
                    <a:pt x="227" y="189"/>
                    <a:pt x="227" y="189"/>
                    <a:pt x="227" y="189"/>
                  </a:cubicBezTo>
                  <a:cubicBezTo>
                    <a:pt x="229" y="188"/>
                    <a:pt x="229" y="188"/>
                    <a:pt x="229" y="188"/>
                  </a:cubicBezTo>
                  <a:cubicBezTo>
                    <a:pt x="229" y="188"/>
                    <a:pt x="231" y="188"/>
                    <a:pt x="231" y="187"/>
                  </a:cubicBezTo>
                  <a:cubicBezTo>
                    <a:pt x="231" y="187"/>
                    <a:pt x="231" y="186"/>
                    <a:pt x="231" y="186"/>
                  </a:cubicBezTo>
                  <a:cubicBezTo>
                    <a:pt x="228" y="186"/>
                    <a:pt x="228" y="186"/>
                    <a:pt x="228" y="186"/>
                  </a:cubicBezTo>
                  <a:cubicBezTo>
                    <a:pt x="228" y="186"/>
                    <a:pt x="229" y="186"/>
                    <a:pt x="232" y="185"/>
                  </a:cubicBezTo>
                  <a:cubicBezTo>
                    <a:pt x="236" y="184"/>
                    <a:pt x="237" y="183"/>
                    <a:pt x="237" y="183"/>
                  </a:cubicBezTo>
                  <a:cubicBezTo>
                    <a:pt x="234" y="186"/>
                    <a:pt x="234" y="186"/>
                    <a:pt x="234" y="186"/>
                  </a:cubicBezTo>
                  <a:cubicBezTo>
                    <a:pt x="234" y="186"/>
                    <a:pt x="237" y="188"/>
                    <a:pt x="239" y="187"/>
                  </a:cubicBezTo>
                  <a:cubicBezTo>
                    <a:pt x="240" y="186"/>
                    <a:pt x="240" y="186"/>
                    <a:pt x="243" y="184"/>
                  </a:cubicBezTo>
                  <a:cubicBezTo>
                    <a:pt x="246" y="183"/>
                    <a:pt x="246" y="183"/>
                    <a:pt x="247" y="183"/>
                  </a:cubicBezTo>
                  <a:cubicBezTo>
                    <a:pt x="247" y="182"/>
                    <a:pt x="249" y="184"/>
                    <a:pt x="249" y="184"/>
                  </a:cubicBezTo>
                  <a:cubicBezTo>
                    <a:pt x="250" y="184"/>
                    <a:pt x="252" y="184"/>
                    <a:pt x="253" y="182"/>
                  </a:cubicBezTo>
                  <a:cubicBezTo>
                    <a:pt x="254" y="180"/>
                    <a:pt x="254" y="179"/>
                    <a:pt x="254" y="178"/>
                  </a:cubicBezTo>
                  <a:cubicBezTo>
                    <a:pt x="254" y="177"/>
                    <a:pt x="254" y="177"/>
                    <a:pt x="254" y="176"/>
                  </a:cubicBezTo>
                  <a:cubicBezTo>
                    <a:pt x="254" y="175"/>
                    <a:pt x="253" y="174"/>
                    <a:pt x="254" y="173"/>
                  </a:cubicBezTo>
                  <a:cubicBezTo>
                    <a:pt x="255" y="172"/>
                    <a:pt x="256" y="172"/>
                    <a:pt x="256" y="171"/>
                  </a:cubicBezTo>
                  <a:cubicBezTo>
                    <a:pt x="256" y="170"/>
                    <a:pt x="256" y="169"/>
                    <a:pt x="256" y="168"/>
                  </a:cubicBezTo>
                  <a:cubicBezTo>
                    <a:pt x="257" y="167"/>
                    <a:pt x="257" y="166"/>
                    <a:pt x="257" y="165"/>
                  </a:cubicBezTo>
                  <a:cubicBezTo>
                    <a:pt x="257" y="163"/>
                    <a:pt x="257" y="161"/>
                    <a:pt x="256" y="160"/>
                  </a:cubicBezTo>
                  <a:cubicBezTo>
                    <a:pt x="256" y="160"/>
                    <a:pt x="254" y="160"/>
                    <a:pt x="255" y="159"/>
                  </a:cubicBezTo>
                  <a:cubicBezTo>
                    <a:pt x="256" y="158"/>
                    <a:pt x="257" y="156"/>
                    <a:pt x="257" y="156"/>
                  </a:cubicBezTo>
                  <a:cubicBezTo>
                    <a:pt x="257" y="156"/>
                    <a:pt x="259" y="157"/>
                    <a:pt x="260" y="158"/>
                  </a:cubicBezTo>
                  <a:cubicBezTo>
                    <a:pt x="260" y="159"/>
                    <a:pt x="261" y="159"/>
                    <a:pt x="262" y="159"/>
                  </a:cubicBezTo>
                  <a:cubicBezTo>
                    <a:pt x="263" y="159"/>
                    <a:pt x="264" y="158"/>
                    <a:pt x="265" y="157"/>
                  </a:cubicBezTo>
                  <a:cubicBezTo>
                    <a:pt x="266" y="156"/>
                    <a:pt x="268" y="154"/>
                    <a:pt x="268" y="153"/>
                  </a:cubicBezTo>
                  <a:cubicBezTo>
                    <a:pt x="269" y="152"/>
                    <a:pt x="270" y="152"/>
                    <a:pt x="270" y="151"/>
                  </a:cubicBezTo>
                  <a:cubicBezTo>
                    <a:pt x="270" y="151"/>
                    <a:pt x="268" y="151"/>
                    <a:pt x="267" y="149"/>
                  </a:cubicBezTo>
                  <a:cubicBezTo>
                    <a:pt x="266" y="147"/>
                    <a:pt x="266" y="144"/>
                    <a:pt x="265" y="144"/>
                  </a:cubicBezTo>
                  <a:cubicBezTo>
                    <a:pt x="265" y="145"/>
                    <a:pt x="263" y="147"/>
                    <a:pt x="263" y="148"/>
                  </a:cubicBezTo>
                  <a:cubicBezTo>
                    <a:pt x="262" y="149"/>
                    <a:pt x="261" y="150"/>
                    <a:pt x="261" y="150"/>
                  </a:cubicBezTo>
                  <a:cubicBezTo>
                    <a:pt x="258" y="147"/>
                    <a:pt x="258" y="147"/>
                    <a:pt x="258" y="147"/>
                  </a:cubicBezTo>
                  <a:cubicBezTo>
                    <a:pt x="259" y="144"/>
                    <a:pt x="259" y="144"/>
                    <a:pt x="259" y="144"/>
                  </a:cubicBezTo>
                  <a:cubicBezTo>
                    <a:pt x="257" y="144"/>
                    <a:pt x="257" y="144"/>
                    <a:pt x="257" y="144"/>
                  </a:cubicBezTo>
                  <a:cubicBezTo>
                    <a:pt x="258" y="146"/>
                    <a:pt x="256" y="151"/>
                    <a:pt x="256" y="151"/>
                  </a:cubicBezTo>
                  <a:cubicBezTo>
                    <a:pt x="253" y="152"/>
                    <a:pt x="253" y="152"/>
                    <a:pt x="253" y="152"/>
                  </a:cubicBezTo>
                  <a:cubicBezTo>
                    <a:pt x="253" y="152"/>
                    <a:pt x="252" y="155"/>
                    <a:pt x="251" y="156"/>
                  </a:cubicBezTo>
                  <a:cubicBezTo>
                    <a:pt x="251" y="156"/>
                    <a:pt x="251" y="159"/>
                    <a:pt x="251" y="159"/>
                  </a:cubicBezTo>
                  <a:cubicBezTo>
                    <a:pt x="251" y="159"/>
                    <a:pt x="251" y="160"/>
                    <a:pt x="251" y="160"/>
                  </a:cubicBezTo>
                  <a:cubicBezTo>
                    <a:pt x="252" y="161"/>
                    <a:pt x="253" y="166"/>
                    <a:pt x="253" y="168"/>
                  </a:cubicBezTo>
                  <a:cubicBezTo>
                    <a:pt x="252" y="170"/>
                    <a:pt x="252" y="171"/>
                    <a:pt x="250" y="172"/>
                  </a:cubicBezTo>
                  <a:close/>
                  <a:moveTo>
                    <a:pt x="223" y="191"/>
                  </a:moveTo>
                  <a:cubicBezTo>
                    <a:pt x="224" y="189"/>
                    <a:pt x="224" y="189"/>
                    <a:pt x="224" y="189"/>
                  </a:cubicBezTo>
                  <a:cubicBezTo>
                    <a:pt x="224" y="188"/>
                    <a:pt x="224" y="188"/>
                    <a:pt x="224" y="188"/>
                  </a:cubicBezTo>
                  <a:cubicBezTo>
                    <a:pt x="222" y="188"/>
                    <a:pt x="222" y="188"/>
                    <a:pt x="222" y="188"/>
                  </a:cubicBezTo>
                  <a:cubicBezTo>
                    <a:pt x="220" y="189"/>
                    <a:pt x="220" y="189"/>
                    <a:pt x="220" y="189"/>
                  </a:cubicBezTo>
                  <a:cubicBezTo>
                    <a:pt x="222" y="190"/>
                    <a:pt x="222" y="190"/>
                    <a:pt x="222" y="190"/>
                  </a:cubicBezTo>
                  <a:cubicBezTo>
                    <a:pt x="221" y="194"/>
                    <a:pt x="221" y="194"/>
                    <a:pt x="221" y="194"/>
                  </a:cubicBezTo>
                  <a:lnTo>
                    <a:pt x="223" y="191"/>
                  </a:lnTo>
                  <a:close/>
                  <a:moveTo>
                    <a:pt x="187" y="217"/>
                  </a:moveTo>
                  <a:cubicBezTo>
                    <a:pt x="185" y="221"/>
                    <a:pt x="185" y="221"/>
                    <a:pt x="185" y="221"/>
                  </a:cubicBezTo>
                  <a:cubicBezTo>
                    <a:pt x="188" y="225"/>
                    <a:pt x="188" y="225"/>
                    <a:pt x="188" y="225"/>
                  </a:cubicBezTo>
                  <a:cubicBezTo>
                    <a:pt x="188" y="225"/>
                    <a:pt x="191" y="225"/>
                    <a:pt x="192" y="224"/>
                  </a:cubicBezTo>
                  <a:cubicBezTo>
                    <a:pt x="192" y="223"/>
                    <a:pt x="192" y="219"/>
                    <a:pt x="193" y="218"/>
                  </a:cubicBezTo>
                  <a:cubicBezTo>
                    <a:pt x="193" y="217"/>
                    <a:pt x="195" y="214"/>
                    <a:pt x="195" y="214"/>
                  </a:cubicBezTo>
                  <a:cubicBezTo>
                    <a:pt x="195" y="212"/>
                    <a:pt x="195" y="212"/>
                    <a:pt x="195" y="212"/>
                  </a:cubicBezTo>
                  <a:cubicBezTo>
                    <a:pt x="192" y="211"/>
                    <a:pt x="192" y="211"/>
                    <a:pt x="192" y="211"/>
                  </a:cubicBezTo>
                  <a:lnTo>
                    <a:pt x="187" y="217"/>
                  </a:lnTo>
                  <a:close/>
                  <a:moveTo>
                    <a:pt x="196" y="247"/>
                  </a:moveTo>
                  <a:cubicBezTo>
                    <a:pt x="195" y="247"/>
                    <a:pt x="192" y="249"/>
                    <a:pt x="192" y="249"/>
                  </a:cubicBezTo>
                  <a:cubicBezTo>
                    <a:pt x="192" y="245"/>
                    <a:pt x="192" y="245"/>
                    <a:pt x="192" y="245"/>
                  </a:cubicBezTo>
                  <a:cubicBezTo>
                    <a:pt x="192" y="245"/>
                    <a:pt x="193" y="244"/>
                    <a:pt x="194" y="242"/>
                  </a:cubicBezTo>
                  <a:cubicBezTo>
                    <a:pt x="194" y="240"/>
                    <a:pt x="194" y="239"/>
                    <a:pt x="194" y="238"/>
                  </a:cubicBezTo>
                  <a:cubicBezTo>
                    <a:pt x="194" y="237"/>
                    <a:pt x="194" y="232"/>
                    <a:pt x="194" y="232"/>
                  </a:cubicBezTo>
                  <a:cubicBezTo>
                    <a:pt x="192" y="231"/>
                    <a:pt x="192" y="231"/>
                    <a:pt x="192" y="231"/>
                  </a:cubicBezTo>
                  <a:cubicBezTo>
                    <a:pt x="190" y="238"/>
                    <a:pt x="190" y="238"/>
                    <a:pt x="190" y="238"/>
                  </a:cubicBezTo>
                  <a:cubicBezTo>
                    <a:pt x="189" y="243"/>
                    <a:pt x="189" y="243"/>
                    <a:pt x="189" y="243"/>
                  </a:cubicBezTo>
                  <a:cubicBezTo>
                    <a:pt x="186" y="244"/>
                    <a:pt x="186" y="244"/>
                    <a:pt x="186" y="244"/>
                  </a:cubicBezTo>
                  <a:cubicBezTo>
                    <a:pt x="186" y="244"/>
                    <a:pt x="187" y="250"/>
                    <a:pt x="188" y="251"/>
                  </a:cubicBezTo>
                  <a:cubicBezTo>
                    <a:pt x="188" y="251"/>
                    <a:pt x="192" y="253"/>
                    <a:pt x="192" y="253"/>
                  </a:cubicBezTo>
                  <a:cubicBezTo>
                    <a:pt x="196" y="253"/>
                    <a:pt x="196" y="253"/>
                    <a:pt x="196" y="253"/>
                  </a:cubicBezTo>
                  <a:cubicBezTo>
                    <a:pt x="196" y="253"/>
                    <a:pt x="198" y="252"/>
                    <a:pt x="199" y="253"/>
                  </a:cubicBezTo>
                  <a:cubicBezTo>
                    <a:pt x="199" y="254"/>
                    <a:pt x="200" y="257"/>
                    <a:pt x="200" y="256"/>
                  </a:cubicBezTo>
                  <a:cubicBezTo>
                    <a:pt x="200" y="255"/>
                    <a:pt x="200" y="252"/>
                    <a:pt x="200" y="251"/>
                  </a:cubicBezTo>
                  <a:cubicBezTo>
                    <a:pt x="199" y="250"/>
                    <a:pt x="197" y="247"/>
                    <a:pt x="196" y="247"/>
                  </a:cubicBezTo>
                  <a:close/>
                  <a:moveTo>
                    <a:pt x="180" y="266"/>
                  </a:moveTo>
                  <a:cubicBezTo>
                    <a:pt x="181" y="266"/>
                    <a:pt x="187" y="266"/>
                    <a:pt x="187" y="266"/>
                  </a:cubicBezTo>
                  <a:cubicBezTo>
                    <a:pt x="187" y="266"/>
                    <a:pt x="186" y="263"/>
                    <a:pt x="187" y="261"/>
                  </a:cubicBezTo>
                  <a:cubicBezTo>
                    <a:pt x="188" y="260"/>
                    <a:pt x="189" y="259"/>
                    <a:pt x="189" y="259"/>
                  </a:cubicBezTo>
                  <a:cubicBezTo>
                    <a:pt x="188" y="258"/>
                    <a:pt x="187" y="257"/>
                    <a:pt x="187" y="257"/>
                  </a:cubicBezTo>
                  <a:cubicBezTo>
                    <a:pt x="186" y="257"/>
                    <a:pt x="186" y="257"/>
                    <a:pt x="186" y="257"/>
                  </a:cubicBezTo>
                  <a:cubicBezTo>
                    <a:pt x="180" y="261"/>
                    <a:pt x="180" y="261"/>
                    <a:pt x="180" y="261"/>
                  </a:cubicBezTo>
                  <a:cubicBezTo>
                    <a:pt x="180" y="261"/>
                    <a:pt x="179" y="266"/>
                    <a:pt x="180" y="266"/>
                  </a:cubicBezTo>
                  <a:close/>
                  <a:moveTo>
                    <a:pt x="197" y="261"/>
                  </a:moveTo>
                  <a:cubicBezTo>
                    <a:pt x="197" y="258"/>
                    <a:pt x="197" y="258"/>
                    <a:pt x="197" y="258"/>
                  </a:cubicBezTo>
                  <a:cubicBezTo>
                    <a:pt x="197" y="258"/>
                    <a:pt x="199" y="256"/>
                    <a:pt x="197" y="256"/>
                  </a:cubicBezTo>
                  <a:cubicBezTo>
                    <a:pt x="194" y="256"/>
                    <a:pt x="193" y="256"/>
                    <a:pt x="193" y="256"/>
                  </a:cubicBezTo>
                  <a:cubicBezTo>
                    <a:pt x="192" y="259"/>
                    <a:pt x="192" y="259"/>
                    <a:pt x="192" y="259"/>
                  </a:cubicBezTo>
                  <a:cubicBezTo>
                    <a:pt x="196" y="262"/>
                    <a:pt x="196" y="262"/>
                    <a:pt x="196" y="262"/>
                  </a:cubicBezTo>
                  <a:lnTo>
                    <a:pt x="197" y="261"/>
                  </a:lnTo>
                  <a:close/>
                  <a:moveTo>
                    <a:pt x="204" y="257"/>
                  </a:moveTo>
                  <a:cubicBezTo>
                    <a:pt x="205" y="254"/>
                    <a:pt x="205" y="254"/>
                    <a:pt x="205" y="254"/>
                  </a:cubicBezTo>
                  <a:cubicBezTo>
                    <a:pt x="202" y="255"/>
                    <a:pt x="202" y="255"/>
                    <a:pt x="202" y="255"/>
                  </a:cubicBezTo>
                  <a:cubicBezTo>
                    <a:pt x="202" y="257"/>
                    <a:pt x="202" y="257"/>
                    <a:pt x="202" y="257"/>
                  </a:cubicBezTo>
                  <a:cubicBezTo>
                    <a:pt x="203" y="259"/>
                    <a:pt x="203" y="259"/>
                    <a:pt x="203" y="259"/>
                  </a:cubicBezTo>
                  <a:cubicBezTo>
                    <a:pt x="204" y="259"/>
                    <a:pt x="204" y="259"/>
                    <a:pt x="204" y="259"/>
                  </a:cubicBezTo>
                  <a:lnTo>
                    <a:pt x="204" y="257"/>
                  </a:lnTo>
                  <a:close/>
                  <a:moveTo>
                    <a:pt x="185" y="284"/>
                  </a:moveTo>
                  <a:cubicBezTo>
                    <a:pt x="181" y="282"/>
                    <a:pt x="181" y="282"/>
                    <a:pt x="181" y="282"/>
                  </a:cubicBezTo>
                  <a:cubicBezTo>
                    <a:pt x="185" y="279"/>
                    <a:pt x="185" y="279"/>
                    <a:pt x="185" y="279"/>
                  </a:cubicBezTo>
                  <a:cubicBezTo>
                    <a:pt x="185" y="279"/>
                    <a:pt x="186" y="278"/>
                    <a:pt x="186" y="277"/>
                  </a:cubicBezTo>
                  <a:cubicBezTo>
                    <a:pt x="186" y="276"/>
                    <a:pt x="186" y="275"/>
                    <a:pt x="186" y="274"/>
                  </a:cubicBezTo>
                  <a:cubicBezTo>
                    <a:pt x="186" y="273"/>
                    <a:pt x="184" y="271"/>
                    <a:pt x="184" y="271"/>
                  </a:cubicBezTo>
                  <a:cubicBezTo>
                    <a:pt x="182" y="270"/>
                    <a:pt x="182" y="270"/>
                    <a:pt x="182" y="270"/>
                  </a:cubicBezTo>
                  <a:cubicBezTo>
                    <a:pt x="181" y="268"/>
                    <a:pt x="181" y="268"/>
                    <a:pt x="181" y="268"/>
                  </a:cubicBezTo>
                  <a:cubicBezTo>
                    <a:pt x="179" y="269"/>
                    <a:pt x="174" y="271"/>
                    <a:pt x="174" y="271"/>
                  </a:cubicBezTo>
                  <a:cubicBezTo>
                    <a:pt x="174" y="271"/>
                    <a:pt x="176" y="273"/>
                    <a:pt x="175" y="275"/>
                  </a:cubicBezTo>
                  <a:cubicBezTo>
                    <a:pt x="174" y="276"/>
                    <a:pt x="172" y="278"/>
                    <a:pt x="172" y="278"/>
                  </a:cubicBezTo>
                  <a:cubicBezTo>
                    <a:pt x="171" y="278"/>
                    <a:pt x="171" y="278"/>
                    <a:pt x="171" y="278"/>
                  </a:cubicBezTo>
                  <a:cubicBezTo>
                    <a:pt x="171" y="278"/>
                    <a:pt x="169" y="279"/>
                    <a:pt x="169" y="279"/>
                  </a:cubicBezTo>
                  <a:cubicBezTo>
                    <a:pt x="169" y="280"/>
                    <a:pt x="168" y="282"/>
                    <a:pt x="167" y="282"/>
                  </a:cubicBezTo>
                  <a:cubicBezTo>
                    <a:pt x="167" y="283"/>
                    <a:pt x="166" y="285"/>
                    <a:pt x="166" y="285"/>
                  </a:cubicBezTo>
                  <a:cubicBezTo>
                    <a:pt x="161" y="286"/>
                    <a:pt x="161" y="286"/>
                    <a:pt x="161" y="286"/>
                  </a:cubicBezTo>
                  <a:cubicBezTo>
                    <a:pt x="161" y="286"/>
                    <a:pt x="161" y="289"/>
                    <a:pt x="160" y="290"/>
                  </a:cubicBezTo>
                  <a:cubicBezTo>
                    <a:pt x="160" y="291"/>
                    <a:pt x="160" y="294"/>
                    <a:pt x="160" y="294"/>
                  </a:cubicBezTo>
                  <a:cubicBezTo>
                    <a:pt x="161" y="294"/>
                    <a:pt x="167" y="296"/>
                    <a:pt x="167" y="296"/>
                  </a:cubicBezTo>
                  <a:cubicBezTo>
                    <a:pt x="172" y="297"/>
                    <a:pt x="172" y="297"/>
                    <a:pt x="172" y="297"/>
                  </a:cubicBezTo>
                  <a:cubicBezTo>
                    <a:pt x="175" y="297"/>
                    <a:pt x="175" y="297"/>
                    <a:pt x="175" y="297"/>
                  </a:cubicBezTo>
                  <a:cubicBezTo>
                    <a:pt x="175" y="297"/>
                    <a:pt x="177" y="299"/>
                    <a:pt x="178" y="298"/>
                  </a:cubicBezTo>
                  <a:cubicBezTo>
                    <a:pt x="179" y="296"/>
                    <a:pt x="180" y="291"/>
                    <a:pt x="180" y="290"/>
                  </a:cubicBezTo>
                  <a:cubicBezTo>
                    <a:pt x="181" y="289"/>
                    <a:pt x="184" y="287"/>
                    <a:pt x="185" y="287"/>
                  </a:cubicBezTo>
                  <a:cubicBezTo>
                    <a:pt x="186" y="287"/>
                    <a:pt x="187" y="287"/>
                    <a:pt x="187" y="287"/>
                  </a:cubicBezTo>
                  <a:lnTo>
                    <a:pt x="185" y="284"/>
                  </a:lnTo>
                  <a:close/>
                  <a:moveTo>
                    <a:pt x="173" y="306"/>
                  </a:moveTo>
                  <a:cubicBezTo>
                    <a:pt x="172" y="304"/>
                    <a:pt x="172" y="304"/>
                    <a:pt x="172" y="304"/>
                  </a:cubicBezTo>
                  <a:cubicBezTo>
                    <a:pt x="169" y="306"/>
                    <a:pt x="169" y="306"/>
                    <a:pt x="169" y="306"/>
                  </a:cubicBezTo>
                  <a:cubicBezTo>
                    <a:pt x="164" y="305"/>
                    <a:pt x="164" y="305"/>
                    <a:pt x="164" y="305"/>
                  </a:cubicBezTo>
                  <a:cubicBezTo>
                    <a:pt x="154" y="305"/>
                    <a:pt x="154" y="305"/>
                    <a:pt x="154" y="305"/>
                  </a:cubicBezTo>
                  <a:cubicBezTo>
                    <a:pt x="153" y="305"/>
                    <a:pt x="153" y="305"/>
                    <a:pt x="153" y="305"/>
                  </a:cubicBezTo>
                  <a:cubicBezTo>
                    <a:pt x="155" y="306"/>
                    <a:pt x="155" y="306"/>
                    <a:pt x="155" y="306"/>
                  </a:cubicBezTo>
                  <a:cubicBezTo>
                    <a:pt x="154" y="307"/>
                    <a:pt x="154" y="307"/>
                    <a:pt x="154" y="307"/>
                  </a:cubicBezTo>
                  <a:cubicBezTo>
                    <a:pt x="154" y="307"/>
                    <a:pt x="164" y="309"/>
                    <a:pt x="165" y="309"/>
                  </a:cubicBezTo>
                  <a:cubicBezTo>
                    <a:pt x="166" y="309"/>
                    <a:pt x="172" y="311"/>
                    <a:pt x="174" y="311"/>
                  </a:cubicBezTo>
                  <a:cubicBezTo>
                    <a:pt x="176" y="311"/>
                    <a:pt x="177" y="311"/>
                    <a:pt x="177" y="311"/>
                  </a:cubicBezTo>
                  <a:cubicBezTo>
                    <a:pt x="180" y="309"/>
                    <a:pt x="180" y="309"/>
                    <a:pt x="180" y="309"/>
                  </a:cubicBezTo>
                  <a:cubicBezTo>
                    <a:pt x="180" y="309"/>
                    <a:pt x="176" y="308"/>
                    <a:pt x="176" y="308"/>
                  </a:cubicBezTo>
                  <a:cubicBezTo>
                    <a:pt x="175" y="308"/>
                    <a:pt x="173" y="306"/>
                    <a:pt x="173" y="306"/>
                  </a:cubicBezTo>
                  <a:close/>
                  <a:moveTo>
                    <a:pt x="197" y="266"/>
                  </a:moveTo>
                  <a:cubicBezTo>
                    <a:pt x="197" y="266"/>
                    <a:pt x="194" y="268"/>
                    <a:pt x="194" y="269"/>
                  </a:cubicBezTo>
                  <a:cubicBezTo>
                    <a:pt x="194" y="269"/>
                    <a:pt x="196" y="270"/>
                    <a:pt x="196" y="270"/>
                  </a:cubicBezTo>
                  <a:cubicBezTo>
                    <a:pt x="198" y="269"/>
                    <a:pt x="198" y="269"/>
                    <a:pt x="198" y="269"/>
                  </a:cubicBezTo>
                  <a:cubicBezTo>
                    <a:pt x="200" y="269"/>
                    <a:pt x="200" y="269"/>
                    <a:pt x="200" y="269"/>
                  </a:cubicBezTo>
                  <a:cubicBezTo>
                    <a:pt x="200" y="269"/>
                    <a:pt x="199" y="270"/>
                    <a:pt x="199" y="272"/>
                  </a:cubicBezTo>
                  <a:cubicBezTo>
                    <a:pt x="199" y="273"/>
                    <a:pt x="200" y="274"/>
                    <a:pt x="200" y="274"/>
                  </a:cubicBezTo>
                  <a:cubicBezTo>
                    <a:pt x="200" y="274"/>
                    <a:pt x="204" y="273"/>
                    <a:pt x="205" y="273"/>
                  </a:cubicBezTo>
                  <a:cubicBezTo>
                    <a:pt x="207" y="273"/>
                    <a:pt x="205" y="271"/>
                    <a:pt x="205" y="271"/>
                  </a:cubicBezTo>
                  <a:cubicBezTo>
                    <a:pt x="205" y="271"/>
                    <a:pt x="205" y="270"/>
                    <a:pt x="206" y="269"/>
                  </a:cubicBezTo>
                  <a:cubicBezTo>
                    <a:pt x="206" y="269"/>
                    <a:pt x="206" y="268"/>
                    <a:pt x="206" y="268"/>
                  </a:cubicBezTo>
                  <a:cubicBezTo>
                    <a:pt x="208" y="270"/>
                    <a:pt x="208" y="270"/>
                    <a:pt x="208" y="270"/>
                  </a:cubicBezTo>
                  <a:cubicBezTo>
                    <a:pt x="208" y="270"/>
                    <a:pt x="209" y="266"/>
                    <a:pt x="209" y="266"/>
                  </a:cubicBezTo>
                  <a:cubicBezTo>
                    <a:pt x="209" y="265"/>
                    <a:pt x="208" y="264"/>
                    <a:pt x="208" y="264"/>
                  </a:cubicBezTo>
                  <a:cubicBezTo>
                    <a:pt x="206" y="263"/>
                    <a:pt x="206" y="263"/>
                    <a:pt x="206" y="263"/>
                  </a:cubicBezTo>
                  <a:cubicBezTo>
                    <a:pt x="203" y="263"/>
                    <a:pt x="203" y="263"/>
                    <a:pt x="203" y="263"/>
                  </a:cubicBezTo>
                  <a:cubicBezTo>
                    <a:pt x="201" y="265"/>
                    <a:pt x="201" y="265"/>
                    <a:pt x="201" y="265"/>
                  </a:cubicBezTo>
                  <a:lnTo>
                    <a:pt x="197" y="266"/>
                  </a:lnTo>
                  <a:close/>
                  <a:moveTo>
                    <a:pt x="198" y="285"/>
                  </a:moveTo>
                  <a:cubicBezTo>
                    <a:pt x="200" y="284"/>
                    <a:pt x="200" y="284"/>
                    <a:pt x="200" y="284"/>
                  </a:cubicBezTo>
                  <a:cubicBezTo>
                    <a:pt x="204" y="285"/>
                    <a:pt x="204" y="285"/>
                    <a:pt x="204" y="285"/>
                  </a:cubicBezTo>
                  <a:cubicBezTo>
                    <a:pt x="206" y="282"/>
                    <a:pt x="206" y="282"/>
                    <a:pt x="206" y="282"/>
                  </a:cubicBezTo>
                  <a:cubicBezTo>
                    <a:pt x="206" y="280"/>
                    <a:pt x="206" y="280"/>
                    <a:pt x="206" y="280"/>
                  </a:cubicBezTo>
                  <a:cubicBezTo>
                    <a:pt x="204" y="280"/>
                    <a:pt x="204" y="280"/>
                    <a:pt x="204" y="280"/>
                  </a:cubicBezTo>
                  <a:cubicBezTo>
                    <a:pt x="200" y="281"/>
                    <a:pt x="200" y="281"/>
                    <a:pt x="200" y="281"/>
                  </a:cubicBezTo>
                  <a:cubicBezTo>
                    <a:pt x="197" y="282"/>
                    <a:pt x="197" y="282"/>
                    <a:pt x="197" y="282"/>
                  </a:cubicBezTo>
                  <a:cubicBezTo>
                    <a:pt x="191" y="282"/>
                    <a:pt x="191" y="282"/>
                    <a:pt x="191" y="282"/>
                  </a:cubicBezTo>
                  <a:cubicBezTo>
                    <a:pt x="191" y="282"/>
                    <a:pt x="189" y="282"/>
                    <a:pt x="189" y="283"/>
                  </a:cubicBezTo>
                  <a:cubicBezTo>
                    <a:pt x="189" y="283"/>
                    <a:pt x="188" y="286"/>
                    <a:pt x="188" y="286"/>
                  </a:cubicBezTo>
                  <a:cubicBezTo>
                    <a:pt x="188" y="289"/>
                    <a:pt x="188" y="289"/>
                    <a:pt x="188" y="289"/>
                  </a:cubicBezTo>
                  <a:cubicBezTo>
                    <a:pt x="188" y="291"/>
                    <a:pt x="188" y="291"/>
                    <a:pt x="188" y="291"/>
                  </a:cubicBezTo>
                  <a:cubicBezTo>
                    <a:pt x="188" y="293"/>
                    <a:pt x="188" y="293"/>
                    <a:pt x="188" y="293"/>
                  </a:cubicBezTo>
                  <a:cubicBezTo>
                    <a:pt x="189" y="295"/>
                    <a:pt x="189" y="295"/>
                    <a:pt x="189" y="295"/>
                  </a:cubicBezTo>
                  <a:cubicBezTo>
                    <a:pt x="189" y="295"/>
                    <a:pt x="189" y="297"/>
                    <a:pt x="189" y="298"/>
                  </a:cubicBezTo>
                  <a:cubicBezTo>
                    <a:pt x="189" y="299"/>
                    <a:pt x="190" y="300"/>
                    <a:pt x="191" y="300"/>
                  </a:cubicBezTo>
                  <a:cubicBezTo>
                    <a:pt x="192" y="300"/>
                    <a:pt x="193" y="301"/>
                    <a:pt x="193" y="301"/>
                  </a:cubicBezTo>
                  <a:cubicBezTo>
                    <a:pt x="193" y="301"/>
                    <a:pt x="193" y="302"/>
                    <a:pt x="193" y="303"/>
                  </a:cubicBezTo>
                  <a:cubicBezTo>
                    <a:pt x="193" y="304"/>
                    <a:pt x="193" y="306"/>
                    <a:pt x="194" y="305"/>
                  </a:cubicBezTo>
                  <a:cubicBezTo>
                    <a:pt x="195" y="304"/>
                    <a:pt x="196" y="302"/>
                    <a:pt x="196" y="302"/>
                  </a:cubicBezTo>
                  <a:cubicBezTo>
                    <a:pt x="193" y="299"/>
                    <a:pt x="193" y="299"/>
                    <a:pt x="193" y="299"/>
                  </a:cubicBezTo>
                  <a:cubicBezTo>
                    <a:pt x="193" y="299"/>
                    <a:pt x="193" y="298"/>
                    <a:pt x="193" y="297"/>
                  </a:cubicBezTo>
                  <a:cubicBezTo>
                    <a:pt x="193" y="296"/>
                    <a:pt x="193" y="294"/>
                    <a:pt x="193" y="294"/>
                  </a:cubicBezTo>
                  <a:cubicBezTo>
                    <a:pt x="194" y="294"/>
                    <a:pt x="194" y="294"/>
                    <a:pt x="194" y="294"/>
                  </a:cubicBezTo>
                  <a:cubicBezTo>
                    <a:pt x="194" y="294"/>
                    <a:pt x="196" y="295"/>
                    <a:pt x="196" y="296"/>
                  </a:cubicBezTo>
                  <a:cubicBezTo>
                    <a:pt x="196" y="298"/>
                    <a:pt x="196" y="298"/>
                    <a:pt x="197" y="299"/>
                  </a:cubicBezTo>
                  <a:cubicBezTo>
                    <a:pt x="197" y="300"/>
                    <a:pt x="198" y="302"/>
                    <a:pt x="198" y="300"/>
                  </a:cubicBezTo>
                  <a:cubicBezTo>
                    <a:pt x="199" y="298"/>
                    <a:pt x="199" y="297"/>
                    <a:pt x="198" y="296"/>
                  </a:cubicBezTo>
                  <a:cubicBezTo>
                    <a:pt x="198" y="295"/>
                    <a:pt x="198" y="294"/>
                    <a:pt x="197" y="293"/>
                  </a:cubicBezTo>
                  <a:cubicBezTo>
                    <a:pt x="196" y="291"/>
                    <a:pt x="195" y="290"/>
                    <a:pt x="195" y="290"/>
                  </a:cubicBezTo>
                  <a:cubicBezTo>
                    <a:pt x="195" y="288"/>
                    <a:pt x="195" y="288"/>
                    <a:pt x="195" y="288"/>
                  </a:cubicBezTo>
                  <a:cubicBezTo>
                    <a:pt x="196" y="286"/>
                    <a:pt x="196" y="286"/>
                    <a:pt x="196" y="286"/>
                  </a:cubicBezTo>
                  <a:lnTo>
                    <a:pt x="198" y="285"/>
                  </a:lnTo>
                  <a:close/>
                  <a:moveTo>
                    <a:pt x="206" y="312"/>
                  </a:moveTo>
                  <a:cubicBezTo>
                    <a:pt x="206" y="312"/>
                    <a:pt x="210" y="311"/>
                    <a:pt x="210" y="311"/>
                  </a:cubicBezTo>
                  <a:cubicBezTo>
                    <a:pt x="210" y="311"/>
                    <a:pt x="213" y="310"/>
                    <a:pt x="214" y="310"/>
                  </a:cubicBezTo>
                  <a:cubicBezTo>
                    <a:pt x="214" y="310"/>
                    <a:pt x="215" y="308"/>
                    <a:pt x="215" y="308"/>
                  </a:cubicBezTo>
                  <a:cubicBezTo>
                    <a:pt x="215" y="307"/>
                    <a:pt x="214" y="308"/>
                    <a:pt x="214" y="308"/>
                  </a:cubicBezTo>
                  <a:cubicBezTo>
                    <a:pt x="214" y="308"/>
                    <a:pt x="212" y="308"/>
                    <a:pt x="211" y="309"/>
                  </a:cubicBezTo>
                  <a:cubicBezTo>
                    <a:pt x="211" y="309"/>
                    <a:pt x="209" y="308"/>
                    <a:pt x="209" y="308"/>
                  </a:cubicBezTo>
                  <a:cubicBezTo>
                    <a:pt x="206" y="309"/>
                    <a:pt x="206" y="309"/>
                    <a:pt x="206" y="309"/>
                  </a:cubicBezTo>
                  <a:cubicBezTo>
                    <a:pt x="201" y="311"/>
                    <a:pt x="201" y="311"/>
                    <a:pt x="201" y="311"/>
                  </a:cubicBezTo>
                  <a:cubicBezTo>
                    <a:pt x="202" y="312"/>
                    <a:pt x="202" y="312"/>
                    <a:pt x="202" y="312"/>
                  </a:cubicBezTo>
                  <a:cubicBezTo>
                    <a:pt x="202" y="312"/>
                    <a:pt x="205" y="312"/>
                    <a:pt x="206" y="312"/>
                  </a:cubicBezTo>
                  <a:close/>
                  <a:moveTo>
                    <a:pt x="186" y="310"/>
                  </a:moveTo>
                  <a:cubicBezTo>
                    <a:pt x="186" y="311"/>
                    <a:pt x="186" y="311"/>
                    <a:pt x="186" y="311"/>
                  </a:cubicBezTo>
                  <a:cubicBezTo>
                    <a:pt x="190" y="311"/>
                    <a:pt x="190" y="311"/>
                    <a:pt x="190" y="311"/>
                  </a:cubicBezTo>
                  <a:cubicBezTo>
                    <a:pt x="194" y="309"/>
                    <a:pt x="194" y="309"/>
                    <a:pt x="194" y="309"/>
                  </a:cubicBezTo>
                  <a:cubicBezTo>
                    <a:pt x="191" y="307"/>
                    <a:pt x="191" y="307"/>
                    <a:pt x="191" y="307"/>
                  </a:cubicBezTo>
                  <a:cubicBezTo>
                    <a:pt x="189" y="306"/>
                    <a:pt x="189" y="306"/>
                    <a:pt x="189" y="306"/>
                  </a:cubicBezTo>
                  <a:cubicBezTo>
                    <a:pt x="189" y="306"/>
                    <a:pt x="187" y="306"/>
                    <a:pt x="187" y="307"/>
                  </a:cubicBezTo>
                  <a:cubicBezTo>
                    <a:pt x="187" y="307"/>
                    <a:pt x="186" y="308"/>
                    <a:pt x="186" y="308"/>
                  </a:cubicBezTo>
                  <a:cubicBezTo>
                    <a:pt x="186" y="309"/>
                    <a:pt x="186" y="309"/>
                    <a:pt x="186" y="309"/>
                  </a:cubicBezTo>
                  <a:cubicBezTo>
                    <a:pt x="186" y="309"/>
                    <a:pt x="186" y="309"/>
                    <a:pt x="186" y="310"/>
                  </a:cubicBezTo>
                  <a:close/>
                  <a:moveTo>
                    <a:pt x="216" y="296"/>
                  </a:moveTo>
                  <a:cubicBezTo>
                    <a:pt x="216" y="298"/>
                    <a:pt x="216" y="298"/>
                    <a:pt x="216" y="298"/>
                  </a:cubicBezTo>
                  <a:cubicBezTo>
                    <a:pt x="216" y="299"/>
                    <a:pt x="216" y="299"/>
                    <a:pt x="216" y="299"/>
                  </a:cubicBezTo>
                  <a:cubicBezTo>
                    <a:pt x="221" y="299"/>
                    <a:pt x="221" y="299"/>
                    <a:pt x="221" y="299"/>
                  </a:cubicBezTo>
                  <a:cubicBezTo>
                    <a:pt x="224" y="298"/>
                    <a:pt x="224" y="298"/>
                    <a:pt x="224" y="298"/>
                  </a:cubicBezTo>
                  <a:cubicBezTo>
                    <a:pt x="222" y="297"/>
                    <a:pt x="222" y="297"/>
                    <a:pt x="222" y="297"/>
                  </a:cubicBezTo>
                  <a:cubicBezTo>
                    <a:pt x="218" y="296"/>
                    <a:pt x="218" y="296"/>
                    <a:pt x="218" y="296"/>
                  </a:cubicBezTo>
                  <a:lnTo>
                    <a:pt x="216" y="296"/>
                  </a:lnTo>
                  <a:close/>
                  <a:moveTo>
                    <a:pt x="272" y="310"/>
                  </a:moveTo>
                  <a:cubicBezTo>
                    <a:pt x="272" y="310"/>
                    <a:pt x="270" y="306"/>
                    <a:pt x="270" y="306"/>
                  </a:cubicBezTo>
                  <a:cubicBezTo>
                    <a:pt x="270" y="306"/>
                    <a:pt x="268" y="305"/>
                    <a:pt x="269" y="305"/>
                  </a:cubicBezTo>
                  <a:cubicBezTo>
                    <a:pt x="270" y="305"/>
                    <a:pt x="272" y="305"/>
                    <a:pt x="272" y="304"/>
                  </a:cubicBezTo>
                  <a:cubicBezTo>
                    <a:pt x="271" y="304"/>
                    <a:pt x="268" y="302"/>
                    <a:pt x="268" y="302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1" y="297"/>
                    <a:pt x="261" y="297"/>
                    <a:pt x="261" y="297"/>
                  </a:cubicBezTo>
                  <a:cubicBezTo>
                    <a:pt x="257" y="296"/>
                    <a:pt x="257" y="296"/>
                    <a:pt x="257" y="296"/>
                  </a:cubicBezTo>
                  <a:cubicBezTo>
                    <a:pt x="252" y="294"/>
                    <a:pt x="252" y="294"/>
                    <a:pt x="252" y="294"/>
                  </a:cubicBezTo>
                  <a:cubicBezTo>
                    <a:pt x="247" y="293"/>
                    <a:pt x="247" y="293"/>
                    <a:pt x="247" y="293"/>
                  </a:cubicBezTo>
                  <a:cubicBezTo>
                    <a:pt x="241" y="291"/>
                    <a:pt x="241" y="291"/>
                    <a:pt x="241" y="291"/>
                  </a:cubicBezTo>
                  <a:cubicBezTo>
                    <a:pt x="241" y="291"/>
                    <a:pt x="241" y="293"/>
                    <a:pt x="241" y="294"/>
                  </a:cubicBezTo>
                  <a:cubicBezTo>
                    <a:pt x="241" y="295"/>
                    <a:pt x="236" y="297"/>
                    <a:pt x="236" y="297"/>
                  </a:cubicBezTo>
                  <a:cubicBezTo>
                    <a:pt x="233" y="292"/>
                    <a:pt x="233" y="292"/>
                    <a:pt x="233" y="292"/>
                  </a:cubicBezTo>
                  <a:cubicBezTo>
                    <a:pt x="233" y="290"/>
                    <a:pt x="233" y="290"/>
                    <a:pt x="233" y="290"/>
                  </a:cubicBezTo>
                  <a:cubicBezTo>
                    <a:pt x="225" y="288"/>
                    <a:pt x="225" y="288"/>
                    <a:pt x="225" y="288"/>
                  </a:cubicBezTo>
                  <a:cubicBezTo>
                    <a:pt x="223" y="289"/>
                    <a:pt x="223" y="289"/>
                    <a:pt x="223" y="289"/>
                  </a:cubicBezTo>
                  <a:cubicBezTo>
                    <a:pt x="223" y="289"/>
                    <a:pt x="224" y="294"/>
                    <a:pt x="224" y="295"/>
                  </a:cubicBezTo>
                  <a:cubicBezTo>
                    <a:pt x="224" y="295"/>
                    <a:pt x="227" y="296"/>
                    <a:pt x="228" y="297"/>
                  </a:cubicBezTo>
                  <a:cubicBezTo>
                    <a:pt x="228" y="297"/>
                    <a:pt x="230" y="298"/>
                    <a:pt x="230" y="298"/>
                  </a:cubicBezTo>
                  <a:cubicBezTo>
                    <a:pt x="231" y="299"/>
                    <a:pt x="236" y="299"/>
                    <a:pt x="236" y="299"/>
                  </a:cubicBezTo>
                  <a:cubicBezTo>
                    <a:pt x="237" y="299"/>
                    <a:pt x="240" y="299"/>
                    <a:pt x="241" y="300"/>
                  </a:cubicBezTo>
                  <a:cubicBezTo>
                    <a:pt x="241" y="301"/>
                    <a:pt x="243" y="304"/>
                    <a:pt x="243" y="304"/>
                  </a:cubicBezTo>
                  <a:cubicBezTo>
                    <a:pt x="245" y="306"/>
                    <a:pt x="245" y="306"/>
                    <a:pt x="245" y="306"/>
                  </a:cubicBezTo>
                  <a:cubicBezTo>
                    <a:pt x="249" y="309"/>
                    <a:pt x="249" y="309"/>
                    <a:pt x="249" y="309"/>
                  </a:cubicBezTo>
                  <a:cubicBezTo>
                    <a:pt x="254" y="310"/>
                    <a:pt x="254" y="310"/>
                    <a:pt x="254" y="310"/>
                  </a:cubicBezTo>
                  <a:cubicBezTo>
                    <a:pt x="256" y="308"/>
                    <a:pt x="256" y="308"/>
                    <a:pt x="256" y="308"/>
                  </a:cubicBezTo>
                  <a:cubicBezTo>
                    <a:pt x="261" y="307"/>
                    <a:pt x="261" y="307"/>
                    <a:pt x="261" y="307"/>
                  </a:cubicBezTo>
                  <a:cubicBezTo>
                    <a:pt x="261" y="307"/>
                    <a:pt x="263" y="308"/>
                    <a:pt x="264" y="308"/>
                  </a:cubicBezTo>
                  <a:cubicBezTo>
                    <a:pt x="264" y="308"/>
                    <a:pt x="265" y="309"/>
                    <a:pt x="266" y="310"/>
                  </a:cubicBezTo>
                  <a:cubicBezTo>
                    <a:pt x="266" y="311"/>
                    <a:pt x="267" y="313"/>
                    <a:pt x="267" y="313"/>
                  </a:cubicBezTo>
                  <a:cubicBezTo>
                    <a:pt x="274" y="314"/>
                    <a:pt x="274" y="314"/>
                    <a:pt x="274" y="314"/>
                  </a:cubicBezTo>
                  <a:cubicBezTo>
                    <a:pt x="276" y="314"/>
                    <a:pt x="276" y="314"/>
                    <a:pt x="276" y="314"/>
                  </a:cubicBezTo>
                  <a:cubicBezTo>
                    <a:pt x="276" y="314"/>
                    <a:pt x="272" y="311"/>
                    <a:pt x="272" y="310"/>
                  </a:cubicBezTo>
                  <a:close/>
                  <a:moveTo>
                    <a:pt x="287" y="295"/>
                  </a:moveTo>
                  <a:cubicBezTo>
                    <a:pt x="287" y="294"/>
                    <a:pt x="287" y="293"/>
                    <a:pt x="287" y="292"/>
                  </a:cubicBezTo>
                  <a:cubicBezTo>
                    <a:pt x="286" y="292"/>
                    <a:pt x="286" y="293"/>
                    <a:pt x="286" y="293"/>
                  </a:cubicBezTo>
                  <a:cubicBezTo>
                    <a:pt x="286" y="293"/>
                    <a:pt x="282" y="296"/>
                    <a:pt x="281" y="297"/>
                  </a:cubicBezTo>
                  <a:cubicBezTo>
                    <a:pt x="279" y="297"/>
                    <a:pt x="279" y="298"/>
                    <a:pt x="279" y="298"/>
                  </a:cubicBezTo>
                  <a:cubicBezTo>
                    <a:pt x="274" y="299"/>
                    <a:pt x="274" y="299"/>
                    <a:pt x="274" y="299"/>
                  </a:cubicBezTo>
                  <a:cubicBezTo>
                    <a:pt x="274" y="299"/>
                    <a:pt x="274" y="299"/>
                    <a:pt x="273" y="300"/>
                  </a:cubicBezTo>
                  <a:cubicBezTo>
                    <a:pt x="271" y="302"/>
                    <a:pt x="273" y="303"/>
                    <a:pt x="273" y="303"/>
                  </a:cubicBezTo>
                  <a:cubicBezTo>
                    <a:pt x="273" y="304"/>
                    <a:pt x="273" y="305"/>
                    <a:pt x="273" y="305"/>
                  </a:cubicBezTo>
                  <a:cubicBezTo>
                    <a:pt x="275" y="304"/>
                    <a:pt x="275" y="304"/>
                    <a:pt x="275" y="304"/>
                  </a:cubicBezTo>
                  <a:cubicBezTo>
                    <a:pt x="276" y="304"/>
                    <a:pt x="276" y="304"/>
                    <a:pt x="276" y="304"/>
                  </a:cubicBezTo>
                  <a:cubicBezTo>
                    <a:pt x="276" y="304"/>
                    <a:pt x="278" y="303"/>
                    <a:pt x="279" y="303"/>
                  </a:cubicBezTo>
                  <a:cubicBezTo>
                    <a:pt x="279" y="303"/>
                    <a:pt x="281" y="302"/>
                    <a:pt x="281" y="302"/>
                  </a:cubicBezTo>
                  <a:cubicBezTo>
                    <a:pt x="284" y="300"/>
                    <a:pt x="284" y="300"/>
                    <a:pt x="284" y="300"/>
                  </a:cubicBezTo>
                  <a:cubicBezTo>
                    <a:pt x="284" y="300"/>
                    <a:pt x="287" y="296"/>
                    <a:pt x="287" y="295"/>
                  </a:cubicBezTo>
                  <a:close/>
                  <a:moveTo>
                    <a:pt x="245" y="382"/>
                  </a:moveTo>
                  <a:cubicBezTo>
                    <a:pt x="246" y="382"/>
                    <a:pt x="251" y="379"/>
                    <a:pt x="251" y="378"/>
                  </a:cubicBezTo>
                  <a:cubicBezTo>
                    <a:pt x="252" y="377"/>
                    <a:pt x="255" y="376"/>
                    <a:pt x="256" y="376"/>
                  </a:cubicBezTo>
                  <a:cubicBezTo>
                    <a:pt x="257" y="375"/>
                    <a:pt x="258" y="374"/>
                    <a:pt x="258" y="373"/>
                  </a:cubicBezTo>
                  <a:cubicBezTo>
                    <a:pt x="258" y="372"/>
                    <a:pt x="261" y="370"/>
                    <a:pt x="261" y="369"/>
                  </a:cubicBezTo>
                  <a:cubicBezTo>
                    <a:pt x="261" y="368"/>
                    <a:pt x="265" y="367"/>
                    <a:pt x="266" y="366"/>
                  </a:cubicBezTo>
                  <a:cubicBezTo>
                    <a:pt x="266" y="366"/>
                    <a:pt x="267" y="363"/>
                    <a:pt x="267" y="363"/>
                  </a:cubicBezTo>
                  <a:cubicBezTo>
                    <a:pt x="269" y="360"/>
                    <a:pt x="269" y="360"/>
                    <a:pt x="269" y="360"/>
                  </a:cubicBezTo>
                  <a:cubicBezTo>
                    <a:pt x="269" y="360"/>
                    <a:pt x="269" y="357"/>
                    <a:pt x="269" y="356"/>
                  </a:cubicBezTo>
                  <a:cubicBezTo>
                    <a:pt x="270" y="355"/>
                    <a:pt x="268" y="351"/>
                    <a:pt x="268" y="351"/>
                  </a:cubicBezTo>
                  <a:cubicBezTo>
                    <a:pt x="267" y="350"/>
                    <a:pt x="266" y="350"/>
                    <a:pt x="266" y="348"/>
                  </a:cubicBezTo>
                  <a:cubicBezTo>
                    <a:pt x="266" y="347"/>
                    <a:pt x="267" y="346"/>
                    <a:pt x="267" y="346"/>
                  </a:cubicBezTo>
                  <a:cubicBezTo>
                    <a:pt x="262" y="343"/>
                    <a:pt x="262" y="343"/>
                    <a:pt x="262" y="343"/>
                  </a:cubicBezTo>
                  <a:cubicBezTo>
                    <a:pt x="262" y="343"/>
                    <a:pt x="261" y="338"/>
                    <a:pt x="260" y="337"/>
                  </a:cubicBezTo>
                  <a:cubicBezTo>
                    <a:pt x="260" y="336"/>
                    <a:pt x="257" y="334"/>
                    <a:pt x="257" y="333"/>
                  </a:cubicBezTo>
                  <a:cubicBezTo>
                    <a:pt x="257" y="331"/>
                    <a:pt x="258" y="328"/>
                    <a:pt x="258" y="326"/>
                  </a:cubicBezTo>
                  <a:cubicBezTo>
                    <a:pt x="258" y="324"/>
                    <a:pt x="252" y="323"/>
                    <a:pt x="251" y="323"/>
                  </a:cubicBezTo>
                  <a:cubicBezTo>
                    <a:pt x="250" y="323"/>
                    <a:pt x="251" y="325"/>
                    <a:pt x="251" y="326"/>
                  </a:cubicBezTo>
                  <a:cubicBezTo>
                    <a:pt x="251" y="327"/>
                    <a:pt x="250" y="327"/>
                    <a:pt x="248" y="330"/>
                  </a:cubicBezTo>
                  <a:cubicBezTo>
                    <a:pt x="246" y="332"/>
                    <a:pt x="246" y="331"/>
                    <a:pt x="246" y="332"/>
                  </a:cubicBezTo>
                  <a:cubicBezTo>
                    <a:pt x="245" y="333"/>
                    <a:pt x="244" y="337"/>
                    <a:pt x="244" y="337"/>
                  </a:cubicBezTo>
                  <a:cubicBezTo>
                    <a:pt x="244" y="337"/>
                    <a:pt x="240" y="336"/>
                    <a:pt x="239" y="335"/>
                  </a:cubicBezTo>
                  <a:cubicBezTo>
                    <a:pt x="239" y="334"/>
                    <a:pt x="235" y="332"/>
                    <a:pt x="235" y="332"/>
                  </a:cubicBezTo>
                  <a:cubicBezTo>
                    <a:pt x="235" y="332"/>
                    <a:pt x="238" y="326"/>
                    <a:pt x="239" y="325"/>
                  </a:cubicBezTo>
                  <a:cubicBezTo>
                    <a:pt x="239" y="325"/>
                    <a:pt x="235" y="324"/>
                    <a:pt x="234" y="324"/>
                  </a:cubicBezTo>
                  <a:cubicBezTo>
                    <a:pt x="232" y="324"/>
                    <a:pt x="232" y="325"/>
                    <a:pt x="230" y="325"/>
                  </a:cubicBezTo>
                  <a:cubicBezTo>
                    <a:pt x="228" y="325"/>
                    <a:pt x="225" y="326"/>
                    <a:pt x="222" y="328"/>
                  </a:cubicBezTo>
                  <a:cubicBezTo>
                    <a:pt x="218" y="329"/>
                    <a:pt x="221" y="331"/>
                    <a:pt x="221" y="332"/>
                  </a:cubicBezTo>
                  <a:cubicBezTo>
                    <a:pt x="221" y="333"/>
                    <a:pt x="221" y="334"/>
                    <a:pt x="221" y="336"/>
                  </a:cubicBezTo>
                  <a:cubicBezTo>
                    <a:pt x="221" y="337"/>
                    <a:pt x="219" y="336"/>
                    <a:pt x="218" y="335"/>
                  </a:cubicBezTo>
                  <a:cubicBezTo>
                    <a:pt x="217" y="335"/>
                    <a:pt x="215" y="333"/>
                    <a:pt x="215" y="332"/>
                  </a:cubicBezTo>
                  <a:cubicBezTo>
                    <a:pt x="215" y="331"/>
                    <a:pt x="213" y="331"/>
                    <a:pt x="213" y="331"/>
                  </a:cubicBezTo>
                  <a:cubicBezTo>
                    <a:pt x="212" y="330"/>
                    <a:pt x="210" y="332"/>
                    <a:pt x="209" y="333"/>
                  </a:cubicBezTo>
                  <a:cubicBezTo>
                    <a:pt x="208" y="334"/>
                    <a:pt x="207" y="336"/>
                    <a:pt x="206" y="336"/>
                  </a:cubicBezTo>
                  <a:cubicBezTo>
                    <a:pt x="205" y="337"/>
                    <a:pt x="202" y="339"/>
                    <a:pt x="202" y="340"/>
                  </a:cubicBezTo>
                  <a:cubicBezTo>
                    <a:pt x="201" y="340"/>
                    <a:pt x="202" y="341"/>
                    <a:pt x="200" y="344"/>
                  </a:cubicBezTo>
                  <a:cubicBezTo>
                    <a:pt x="198" y="347"/>
                    <a:pt x="199" y="345"/>
                    <a:pt x="198" y="347"/>
                  </a:cubicBezTo>
                  <a:cubicBezTo>
                    <a:pt x="198" y="348"/>
                    <a:pt x="196" y="348"/>
                    <a:pt x="196" y="348"/>
                  </a:cubicBezTo>
                  <a:cubicBezTo>
                    <a:pt x="196" y="348"/>
                    <a:pt x="192" y="346"/>
                    <a:pt x="191" y="346"/>
                  </a:cubicBezTo>
                  <a:cubicBezTo>
                    <a:pt x="190" y="346"/>
                    <a:pt x="186" y="348"/>
                    <a:pt x="186" y="348"/>
                  </a:cubicBezTo>
                  <a:cubicBezTo>
                    <a:pt x="186" y="350"/>
                    <a:pt x="186" y="350"/>
                    <a:pt x="186" y="350"/>
                  </a:cubicBezTo>
                  <a:cubicBezTo>
                    <a:pt x="186" y="350"/>
                    <a:pt x="188" y="352"/>
                    <a:pt x="188" y="353"/>
                  </a:cubicBezTo>
                  <a:cubicBezTo>
                    <a:pt x="188" y="354"/>
                    <a:pt x="188" y="356"/>
                    <a:pt x="188" y="357"/>
                  </a:cubicBezTo>
                  <a:cubicBezTo>
                    <a:pt x="188" y="358"/>
                    <a:pt x="189" y="359"/>
                    <a:pt x="189" y="360"/>
                  </a:cubicBezTo>
                  <a:cubicBezTo>
                    <a:pt x="189" y="361"/>
                    <a:pt x="190" y="363"/>
                    <a:pt x="190" y="364"/>
                  </a:cubicBezTo>
                  <a:cubicBezTo>
                    <a:pt x="190" y="365"/>
                    <a:pt x="193" y="367"/>
                    <a:pt x="194" y="368"/>
                  </a:cubicBezTo>
                  <a:cubicBezTo>
                    <a:pt x="195" y="369"/>
                    <a:pt x="194" y="369"/>
                    <a:pt x="194" y="371"/>
                  </a:cubicBezTo>
                  <a:cubicBezTo>
                    <a:pt x="194" y="373"/>
                    <a:pt x="195" y="374"/>
                    <a:pt x="195" y="374"/>
                  </a:cubicBezTo>
                  <a:cubicBezTo>
                    <a:pt x="195" y="374"/>
                    <a:pt x="198" y="374"/>
                    <a:pt x="199" y="374"/>
                  </a:cubicBezTo>
                  <a:cubicBezTo>
                    <a:pt x="200" y="374"/>
                    <a:pt x="199" y="374"/>
                    <a:pt x="203" y="375"/>
                  </a:cubicBezTo>
                  <a:cubicBezTo>
                    <a:pt x="206" y="376"/>
                    <a:pt x="207" y="376"/>
                    <a:pt x="210" y="375"/>
                  </a:cubicBezTo>
                  <a:cubicBezTo>
                    <a:pt x="213" y="374"/>
                    <a:pt x="212" y="374"/>
                    <a:pt x="213" y="372"/>
                  </a:cubicBezTo>
                  <a:cubicBezTo>
                    <a:pt x="214" y="371"/>
                    <a:pt x="215" y="370"/>
                    <a:pt x="216" y="369"/>
                  </a:cubicBezTo>
                  <a:cubicBezTo>
                    <a:pt x="217" y="369"/>
                    <a:pt x="221" y="369"/>
                    <a:pt x="222" y="369"/>
                  </a:cubicBezTo>
                  <a:cubicBezTo>
                    <a:pt x="222" y="369"/>
                    <a:pt x="225" y="369"/>
                    <a:pt x="226" y="369"/>
                  </a:cubicBezTo>
                  <a:cubicBezTo>
                    <a:pt x="226" y="369"/>
                    <a:pt x="228" y="370"/>
                    <a:pt x="231" y="371"/>
                  </a:cubicBezTo>
                  <a:cubicBezTo>
                    <a:pt x="233" y="372"/>
                    <a:pt x="233" y="373"/>
                    <a:pt x="233" y="373"/>
                  </a:cubicBezTo>
                  <a:cubicBezTo>
                    <a:pt x="233" y="373"/>
                    <a:pt x="235" y="374"/>
                    <a:pt x="237" y="374"/>
                  </a:cubicBezTo>
                  <a:cubicBezTo>
                    <a:pt x="238" y="375"/>
                    <a:pt x="238" y="376"/>
                    <a:pt x="238" y="378"/>
                  </a:cubicBezTo>
                  <a:cubicBezTo>
                    <a:pt x="238" y="379"/>
                    <a:pt x="240" y="381"/>
                    <a:pt x="241" y="382"/>
                  </a:cubicBezTo>
                  <a:cubicBezTo>
                    <a:pt x="241" y="384"/>
                    <a:pt x="244" y="383"/>
                    <a:pt x="245" y="382"/>
                  </a:cubicBezTo>
                  <a:close/>
                  <a:moveTo>
                    <a:pt x="246" y="385"/>
                  </a:moveTo>
                  <a:cubicBezTo>
                    <a:pt x="246" y="385"/>
                    <a:pt x="245" y="388"/>
                    <a:pt x="245" y="388"/>
                  </a:cubicBezTo>
                  <a:cubicBezTo>
                    <a:pt x="244" y="387"/>
                    <a:pt x="244" y="387"/>
                    <a:pt x="244" y="387"/>
                  </a:cubicBezTo>
                  <a:cubicBezTo>
                    <a:pt x="243" y="386"/>
                    <a:pt x="243" y="386"/>
                    <a:pt x="243" y="386"/>
                  </a:cubicBezTo>
                  <a:cubicBezTo>
                    <a:pt x="243" y="386"/>
                    <a:pt x="242" y="390"/>
                    <a:pt x="242" y="390"/>
                  </a:cubicBezTo>
                  <a:cubicBezTo>
                    <a:pt x="242" y="390"/>
                    <a:pt x="245" y="394"/>
                    <a:pt x="245" y="393"/>
                  </a:cubicBezTo>
                  <a:cubicBezTo>
                    <a:pt x="245" y="392"/>
                    <a:pt x="247" y="390"/>
                    <a:pt x="247" y="390"/>
                  </a:cubicBezTo>
                  <a:cubicBezTo>
                    <a:pt x="247" y="390"/>
                    <a:pt x="248" y="386"/>
                    <a:pt x="248" y="386"/>
                  </a:cubicBezTo>
                  <a:cubicBezTo>
                    <a:pt x="248" y="386"/>
                    <a:pt x="246" y="384"/>
                    <a:pt x="246" y="385"/>
                  </a:cubicBezTo>
                  <a:close/>
                  <a:moveTo>
                    <a:pt x="272" y="386"/>
                  </a:moveTo>
                  <a:cubicBezTo>
                    <a:pt x="272" y="386"/>
                    <a:pt x="271" y="388"/>
                    <a:pt x="271" y="389"/>
                  </a:cubicBezTo>
                  <a:cubicBezTo>
                    <a:pt x="271" y="390"/>
                    <a:pt x="269" y="391"/>
                    <a:pt x="269" y="391"/>
                  </a:cubicBezTo>
                  <a:cubicBezTo>
                    <a:pt x="269" y="392"/>
                    <a:pt x="265" y="393"/>
                    <a:pt x="264" y="394"/>
                  </a:cubicBezTo>
                  <a:cubicBezTo>
                    <a:pt x="263" y="394"/>
                    <a:pt x="259" y="396"/>
                    <a:pt x="259" y="396"/>
                  </a:cubicBezTo>
                  <a:cubicBezTo>
                    <a:pt x="258" y="396"/>
                    <a:pt x="255" y="399"/>
                    <a:pt x="255" y="399"/>
                  </a:cubicBezTo>
                  <a:cubicBezTo>
                    <a:pt x="249" y="401"/>
                    <a:pt x="249" y="401"/>
                    <a:pt x="249" y="401"/>
                  </a:cubicBezTo>
                  <a:cubicBezTo>
                    <a:pt x="248" y="403"/>
                    <a:pt x="251" y="402"/>
                    <a:pt x="251" y="402"/>
                  </a:cubicBezTo>
                  <a:cubicBezTo>
                    <a:pt x="251" y="402"/>
                    <a:pt x="253" y="401"/>
                    <a:pt x="254" y="401"/>
                  </a:cubicBezTo>
                  <a:cubicBezTo>
                    <a:pt x="255" y="400"/>
                    <a:pt x="256" y="400"/>
                    <a:pt x="257" y="399"/>
                  </a:cubicBezTo>
                  <a:cubicBezTo>
                    <a:pt x="257" y="399"/>
                    <a:pt x="260" y="399"/>
                    <a:pt x="260" y="399"/>
                  </a:cubicBezTo>
                  <a:cubicBezTo>
                    <a:pt x="260" y="399"/>
                    <a:pt x="266" y="396"/>
                    <a:pt x="267" y="395"/>
                  </a:cubicBezTo>
                  <a:cubicBezTo>
                    <a:pt x="268" y="394"/>
                    <a:pt x="270" y="393"/>
                    <a:pt x="270" y="392"/>
                  </a:cubicBezTo>
                  <a:cubicBezTo>
                    <a:pt x="271" y="392"/>
                    <a:pt x="272" y="392"/>
                    <a:pt x="274" y="391"/>
                  </a:cubicBezTo>
                  <a:cubicBezTo>
                    <a:pt x="275" y="391"/>
                    <a:pt x="274" y="390"/>
                    <a:pt x="274" y="390"/>
                  </a:cubicBezTo>
                  <a:cubicBezTo>
                    <a:pt x="274" y="390"/>
                    <a:pt x="274" y="390"/>
                    <a:pt x="273" y="389"/>
                  </a:cubicBezTo>
                  <a:cubicBezTo>
                    <a:pt x="273" y="388"/>
                    <a:pt x="275" y="388"/>
                    <a:pt x="275" y="388"/>
                  </a:cubicBezTo>
                  <a:cubicBezTo>
                    <a:pt x="275" y="388"/>
                    <a:pt x="275" y="384"/>
                    <a:pt x="275" y="383"/>
                  </a:cubicBezTo>
                  <a:cubicBezTo>
                    <a:pt x="275" y="383"/>
                    <a:pt x="272" y="385"/>
                    <a:pt x="272" y="386"/>
                  </a:cubicBezTo>
                  <a:close/>
                  <a:moveTo>
                    <a:pt x="302" y="314"/>
                  </a:moveTo>
                  <a:cubicBezTo>
                    <a:pt x="301" y="310"/>
                    <a:pt x="301" y="310"/>
                    <a:pt x="301" y="310"/>
                  </a:cubicBezTo>
                  <a:cubicBezTo>
                    <a:pt x="299" y="309"/>
                    <a:pt x="299" y="309"/>
                    <a:pt x="299" y="309"/>
                  </a:cubicBezTo>
                  <a:cubicBezTo>
                    <a:pt x="299" y="312"/>
                    <a:pt x="299" y="312"/>
                    <a:pt x="299" y="312"/>
                  </a:cubicBezTo>
                  <a:cubicBezTo>
                    <a:pt x="299" y="312"/>
                    <a:pt x="299" y="313"/>
                    <a:pt x="298" y="314"/>
                  </a:cubicBezTo>
                  <a:cubicBezTo>
                    <a:pt x="297" y="315"/>
                    <a:pt x="299" y="317"/>
                    <a:pt x="299" y="317"/>
                  </a:cubicBezTo>
                  <a:cubicBezTo>
                    <a:pt x="299" y="317"/>
                    <a:pt x="303" y="315"/>
                    <a:pt x="303" y="314"/>
                  </a:cubicBezTo>
                  <a:cubicBezTo>
                    <a:pt x="304" y="313"/>
                    <a:pt x="302" y="314"/>
                    <a:pt x="302" y="314"/>
                  </a:cubicBezTo>
                  <a:close/>
                  <a:moveTo>
                    <a:pt x="312" y="312"/>
                  </a:moveTo>
                  <a:cubicBezTo>
                    <a:pt x="312" y="315"/>
                    <a:pt x="312" y="315"/>
                    <a:pt x="312" y="315"/>
                  </a:cubicBezTo>
                  <a:cubicBezTo>
                    <a:pt x="311" y="316"/>
                    <a:pt x="311" y="316"/>
                    <a:pt x="311" y="316"/>
                  </a:cubicBezTo>
                  <a:cubicBezTo>
                    <a:pt x="310" y="315"/>
                    <a:pt x="310" y="315"/>
                    <a:pt x="310" y="315"/>
                  </a:cubicBezTo>
                  <a:cubicBezTo>
                    <a:pt x="309" y="316"/>
                    <a:pt x="309" y="316"/>
                    <a:pt x="309" y="316"/>
                  </a:cubicBezTo>
                  <a:cubicBezTo>
                    <a:pt x="309" y="316"/>
                    <a:pt x="310" y="317"/>
                    <a:pt x="310" y="318"/>
                  </a:cubicBezTo>
                  <a:cubicBezTo>
                    <a:pt x="310" y="319"/>
                    <a:pt x="313" y="319"/>
                    <a:pt x="313" y="319"/>
                  </a:cubicBezTo>
                  <a:cubicBezTo>
                    <a:pt x="313" y="319"/>
                    <a:pt x="316" y="316"/>
                    <a:pt x="316" y="316"/>
                  </a:cubicBezTo>
                  <a:cubicBezTo>
                    <a:pt x="317" y="316"/>
                    <a:pt x="317" y="314"/>
                    <a:pt x="317" y="314"/>
                  </a:cubicBezTo>
                  <a:cubicBezTo>
                    <a:pt x="315" y="312"/>
                    <a:pt x="315" y="312"/>
                    <a:pt x="315" y="312"/>
                  </a:cubicBezTo>
                  <a:lnTo>
                    <a:pt x="312" y="312"/>
                  </a:lnTo>
                  <a:close/>
                  <a:moveTo>
                    <a:pt x="286" y="310"/>
                  </a:moveTo>
                  <a:cubicBezTo>
                    <a:pt x="286" y="310"/>
                    <a:pt x="286" y="310"/>
                    <a:pt x="286" y="309"/>
                  </a:cubicBezTo>
                  <a:cubicBezTo>
                    <a:pt x="285" y="309"/>
                    <a:pt x="284" y="310"/>
                    <a:pt x="284" y="311"/>
                  </a:cubicBezTo>
                  <a:cubicBezTo>
                    <a:pt x="284" y="311"/>
                    <a:pt x="282" y="313"/>
                    <a:pt x="281" y="313"/>
                  </a:cubicBezTo>
                  <a:cubicBezTo>
                    <a:pt x="281" y="314"/>
                    <a:pt x="288" y="314"/>
                    <a:pt x="288" y="314"/>
                  </a:cubicBezTo>
                  <a:cubicBezTo>
                    <a:pt x="289" y="314"/>
                    <a:pt x="290" y="313"/>
                    <a:pt x="290" y="313"/>
                  </a:cubicBezTo>
                  <a:cubicBezTo>
                    <a:pt x="290" y="313"/>
                    <a:pt x="290" y="311"/>
                    <a:pt x="290" y="310"/>
                  </a:cubicBezTo>
                  <a:cubicBezTo>
                    <a:pt x="290" y="310"/>
                    <a:pt x="286" y="310"/>
                    <a:pt x="286" y="3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83"/>
            <p:cNvSpPr>
              <a:spLocks noEditPoints="1"/>
            </p:cNvSpPr>
            <p:nvPr/>
          </p:nvSpPr>
          <p:spPr bwMode="auto">
            <a:xfrm>
              <a:off x="3869" y="3131"/>
              <a:ext cx="520" cy="520"/>
            </a:xfrm>
            <a:custGeom>
              <a:avLst/>
              <a:gdLst>
                <a:gd name="T0" fmla="*/ 115 w 219"/>
                <a:gd name="T1" fmla="*/ 3 h 219"/>
                <a:gd name="T2" fmla="*/ 3 w 219"/>
                <a:gd name="T3" fmla="*/ 103 h 219"/>
                <a:gd name="T4" fmla="*/ 103 w 219"/>
                <a:gd name="T5" fmla="*/ 215 h 219"/>
                <a:gd name="T6" fmla="*/ 215 w 219"/>
                <a:gd name="T7" fmla="*/ 115 h 219"/>
                <a:gd name="T8" fmla="*/ 115 w 219"/>
                <a:gd name="T9" fmla="*/ 3 h 219"/>
                <a:gd name="T10" fmla="*/ 105 w 219"/>
                <a:gd name="T11" fmla="*/ 188 h 219"/>
                <a:gd name="T12" fmla="*/ 30 w 219"/>
                <a:gd name="T13" fmla="*/ 105 h 219"/>
                <a:gd name="T14" fmla="*/ 114 w 219"/>
                <a:gd name="T15" fmla="*/ 30 h 219"/>
                <a:gd name="T16" fmla="*/ 188 w 219"/>
                <a:gd name="T17" fmla="*/ 114 h 219"/>
                <a:gd name="T18" fmla="*/ 105 w 219"/>
                <a:gd name="T19" fmla="*/ 18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9" h="219">
                  <a:moveTo>
                    <a:pt x="115" y="3"/>
                  </a:moveTo>
                  <a:cubicBezTo>
                    <a:pt x="57" y="0"/>
                    <a:pt x="6" y="45"/>
                    <a:pt x="3" y="103"/>
                  </a:cubicBezTo>
                  <a:cubicBezTo>
                    <a:pt x="0" y="162"/>
                    <a:pt x="44" y="212"/>
                    <a:pt x="103" y="215"/>
                  </a:cubicBezTo>
                  <a:cubicBezTo>
                    <a:pt x="162" y="219"/>
                    <a:pt x="212" y="174"/>
                    <a:pt x="215" y="115"/>
                  </a:cubicBezTo>
                  <a:cubicBezTo>
                    <a:pt x="219" y="57"/>
                    <a:pt x="174" y="7"/>
                    <a:pt x="115" y="3"/>
                  </a:cubicBezTo>
                  <a:close/>
                  <a:moveTo>
                    <a:pt x="105" y="188"/>
                  </a:moveTo>
                  <a:cubicBezTo>
                    <a:pt x="61" y="186"/>
                    <a:pt x="28" y="148"/>
                    <a:pt x="30" y="105"/>
                  </a:cubicBezTo>
                  <a:cubicBezTo>
                    <a:pt x="33" y="61"/>
                    <a:pt x="70" y="28"/>
                    <a:pt x="114" y="30"/>
                  </a:cubicBezTo>
                  <a:cubicBezTo>
                    <a:pt x="157" y="33"/>
                    <a:pt x="191" y="70"/>
                    <a:pt x="188" y="114"/>
                  </a:cubicBezTo>
                  <a:cubicBezTo>
                    <a:pt x="186" y="158"/>
                    <a:pt x="148" y="191"/>
                    <a:pt x="105" y="1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84"/>
            <p:cNvSpPr/>
            <p:nvPr/>
          </p:nvSpPr>
          <p:spPr bwMode="auto">
            <a:xfrm>
              <a:off x="4280" y="3546"/>
              <a:ext cx="52" cy="52"/>
            </a:xfrm>
            <a:custGeom>
              <a:avLst/>
              <a:gdLst>
                <a:gd name="T0" fmla="*/ 20 w 22"/>
                <a:gd name="T1" fmla="*/ 2 h 22"/>
                <a:gd name="T2" fmla="*/ 19 w 22"/>
                <a:gd name="T3" fmla="*/ 11 h 22"/>
                <a:gd name="T4" fmla="*/ 11 w 22"/>
                <a:gd name="T5" fmla="*/ 19 h 22"/>
                <a:gd name="T6" fmla="*/ 2 w 22"/>
                <a:gd name="T7" fmla="*/ 19 h 22"/>
                <a:gd name="T8" fmla="*/ 2 w 22"/>
                <a:gd name="T9" fmla="*/ 19 h 22"/>
                <a:gd name="T10" fmla="*/ 3 w 22"/>
                <a:gd name="T11" fmla="*/ 11 h 22"/>
                <a:gd name="T12" fmla="*/ 12 w 22"/>
                <a:gd name="T13" fmla="*/ 3 h 22"/>
                <a:gd name="T14" fmla="*/ 20 w 22"/>
                <a:gd name="T15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22">
                  <a:moveTo>
                    <a:pt x="20" y="2"/>
                  </a:moveTo>
                  <a:cubicBezTo>
                    <a:pt x="22" y="4"/>
                    <a:pt x="22" y="8"/>
                    <a:pt x="19" y="11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21"/>
                    <a:pt x="4" y="22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17"/>
                    <a:pt x="0" y="13"/>
                    <a:pt x="3" y="1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4" y="0"/>
                    <a:pt x="18" y="0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85"/>
            <p:cNvSpPr/>
            <p:nvPr/>
          </p:nvSpPr>
          <p:spPr bwMode="auto">
            <a:xfrm>
              <a:off x="4294" y="3563"/>
              <a:ext cx="223" cy="225"/>
            </a:xfrm>
            <a:custGeom>
              <a:avLst/>
              <a:gdLst>
                <a:gd name="T0" fmla="*/ 90 w 94"/>
                <a:gd name="T1" fmla="*/ 63 h 95"/>
                <a:gd name="T2" fmla="*/ 89 w 94"/>
                <a:gd name="T3" fmla="*/ 77 h 95"/>
                <a:gd name="T4" fmla="*/ 74 w 94"/>
                <a:gd name="T5" fmla="*/ 91 h 95"/>
                <a:gd name="T6" fmla="*/ 60 w 94"/>
                <a:gd name="T7" fmla="*/ 92 h 95"/>
                <a:gd name="T8" fmla="*/ 60 w 94"/>
                <a:gd name="T9" fmla="*/ 92 h 95"/>
                <a:gd name="T10" fmla="*/ 5 w 94"/>
                <a:gd name="T11" fmla="*/ 18 h 95"/>
                <a:gd name="T12" fmla="*/ 19 w 94"/>
                <a:gd name="T13" fmla="*/ 4 h 95"/>
                <a:gd name="T14" fmla="*/ 90 w 94"/>
                <a:gd name="T15" fmla="*/ 6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95">
                  <a:moveTo>
                    <a:pt x="90" y="63"/>
                  </a:moveTo>
                  <a:cubicBezTo>
                    <a:pt x="94" y="66"/>
                    <a:pt x="93" y="73"/>
                    <a:pt x="89" y="77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0" y="95"/>
                    <a:pt x="63" y="95"/>
                    <a:pt x="60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6" y="88"/>
                    <a:pt x="0" y="22"/>
                    <a:pt x="5" y="18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4" y="0"/>
                    <a:pt x="86" y="59"/>
                    <a:pt x="90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Freeform 86"/>
            <p:cNvSpPr>
              <a:spLocks noEditPoints="1"/>
            </p:cNvSpPr>
            <p:nvPr/>
          </p:nvSpPr>
          <p:spPr bwMode="auto">
            <a:xfrm>
              <a:off x="3233" y="2705"/>
              <a:ext cx="1120" cy="1124"/>
            </a:xfrm>
            <a:custGeom>
              <a:avLst/>
              <a:gdLst>
                <a:gd name="T0" fmla="*/ 446 w 472"/>
                <a:gd name="T1" fmla="*/ 292 h 473"/>
                <a:gd name="T2" fmla="*/ 446 w 472"/>
                <a:gd name="T3" fmla="*/ 288 h 473"/>
                <a:gd name="T4" fmla="*/ 443 w 472"/>
                <a:gd name="T5" fmla="*/ 267 h 473"/>
                <a:gd name="T6" fmla="*/ 413 w 472"/>
                <a:gd name="T7" fmla="*/ 347 h 473"/>
                <a:gd name="T8" fmla="*/ 446 w 472"/>
                <a:gd name="T9" fmla="*/ 292 h 473"/>
                <a:gd name="T10" fmla="*/ 370 w 472"/>
                <a:gd name="T11" fmla="*/ 404 h 473"/>
                <a:gd name="T12" fmla="*/ 362 w 472"/>
                <a:gd name="T13" fmla="*/ 403 h 473"/>
                <a:gd name="T14" fmla="*/ 237 w 472"/>
                <a:gd name="T15" fmla="*/ 445 h 473"/>
                <a:gd name="T16" fmla="*/ 89 w 472"/>
                <a:gd name="T17" fmla="*/ 384 h 473"/>
                <a:gd name="T18" fmla="*/ 28 w 472"/>
                <a:gd name="T19" fmla="*/ 236 h 473"/>
                <a:gd name="T20" fmla="*/ 89 w 472"/>
                <a:gd name="T21" fmla="*/ 89 h 473"/>
                <a:gd name="T22" fmla="*/ 237 w 472"/>
                <a:gd name="T23" fmla="*/ 28 h 473"/>
                <a:gd name="T24" fmla="*/ 384 w 472"/>
                <a:gd name="T25" fmla="*/ 89 h 473"/>
                <a:gd name="T26" fmla="*/ 440 w 472"/>
                <a:gd name="T27" fmla="*/ 191 h 473"/>
                <a:gd name="T28" fmla="*/ 472 w 472"/>
                <a:gd name="T29" fmla="*/ 222 h 473"/>
                <a:gd name="T30" fmla="*/ 237 w 472"/>
                <a:gd name="T31" fmla="*/ 0 h 473"/>
                <a:gd name="T32" fmla="*/ 0 w 472"/>
                <a:gd name="T33" fmla="*/ 236 h 473"/>
                <a:gd name="T34" fmla="*/ 237 w 472"/>
                <a:gd name="T35" fmla="*/ 473 h 473"/>
                <a:gd name="T36" fmla="*/ 406 w 472"/>
                <a:gd name="T37" fmla="*/ 401 h 473"/>
                <a:gd name="T38" fmla="*/ 377 w 472"/>
                <a:gd name="T39" fmla="*/ 404 h 473"/>
                <a:gd name="T40" fmla="*/ 370 w 472"/>
                <a:gd name="T41" fmla="*/ 40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2" h="473">
                  <a:moveTo>
                    <a:pt x="446" y="292"/>
                  </a:moveTo>
                  <a:cubicBezTo>
                    <a:pt x="446" y="291"/>
                    <a:pt x="446" y="290"/>
                    <a:pt x="446" y="288"/>
                  </a:cubicBezTo>
                  <a:cubicBezTo>
                    <a:pt x="446" y="281"/>
                    <a:pt x="445" y="274"/>
                    <a:pt x="443" y="267"/>
                  </a:cubicBezTo>
                  <a:cubicBezTo>
                    <a:pt x="439" y="296"/>
                    <a:pt x="428" y="323"/>
                    <a:pt x="413" y="347"/>
                  </a:cubicBezTo>
                  <a:cubicBezTo>
                    <a:pt x="432" y="336"/>
                    <a:pt x="445" y="316"/>
                    <a:pt x="446" y="292"/>
                  </a:cubicBezTo>
                  <a:close/>
                  <a:moveTo>
                    <a:pt x="370" y="404"/>
                  </a:moveTo>
                  <a:cubicBezTo>
                    <a:pt x="368" y="404"/>
                    <a:pt x="365" y="404"/>
                    <a:pt x="362" y="403"/>
                  </a:cubicBezTo>
                  <a:cubicBezTo>
                    <a:pt x="327" y="430"/>
                    <a:pt x="284" y="445"/>
                    <a:pt x="237" y="445"/>
                  </a:cubicBezTo>
                  <a:cubicBezTo>
                    <a:pt x="179" y="445"/>
                    <a:pt x="127" y="422"/>
                    <a:pt x="89" y="384"/>
                  </a:cubicBezTo>
                  <a:cubicBezTo>
                    <a:pt x="51" y="346"/>
                    <a:pt x="28" y="294"/>
                    <a:pt x="28" y="236"/>
                  </a:cubicBezTo>
                  <a:cubicBezTo>
                    <a:pt x="28" y="179"/>
                    <a:pt x="51" y="127"/>
                    <a:pt x="89" y="89"/>
                  </a:cubicBezTo>
                  <a:cubicBezTo>
                    <a:pt x="127" y="51"/>
                    <a:pt x="179" y="28"/>
                    <a:pt x="237" y="28"/>
                  </a:cubicBezTo>
                  <a:cubicBezTo>
                    <a:pt x="294" y="28"/>
                    <a:pt x="346" y="51"/>
                    <a:pt x="384" y="89"/>
                  </a:cubicBezTo>
                  <a:cubicBezTo>
                    <a:pt x="412" y="116"/>
                    <a:pt x="432" y="152"/>
                    <a:pt x="440" y="191"/>
                  </a:cubicBezTo>
                  <a:cubicBezTo>
                    <a:pt x="453" y="199"/>
                    <a:pt x="464" y="210"/>
                    <a:pt x="472" y="222"/>
                  </a:cubicBezTo>
                  <a:cubicBezTo>
                    <a:pt x="465" y="98"/>
                    <a:pt x="362" y="0"/>
                    <a:pt x="237" y="0"/>
                  </a:cubicBezTo>
                  <a:cubicBezTo>
                    <a:pt x="106" y="0"/>
                    <a:pt x="0" y="106"/>
                    <a:pt x="0" y="236"/>
                  </a:cubicBezTo>
                  <a:cubicBezTo>
                    <a:pt x="0" y="367"/>
                    <a:pt x="106" y="473"/>
                    <a:pt x="237" y="473"/>
                  </a:cubicBezTo>
                  <a:cubicBezTo>
                    <a:pt x="303" y="473"/>
                    <a:pt x="363" y="445"/>
                    <a:pt x="406" y="401"/>
                  </a:cubicBezTo>
                  <a:cubicBezTo>
                    <a:pt x="397" y="403"/>
                    <a:pt x="387" y="404"/>
                    <a:pt x="377" y="404"/>
                  </a:cubicBezTo>
                  <a:cubicBezTo>
                    <a:pt x="375" y="404"/>
                    <a:pt x="373" y="404"/>
                    <a:pt x="370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903095" y="5184812"/>
            <a:ext cx="9343766" cy="113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30000"/>
              </a:lnSpc>
              <a:buClrTx/>
              <a:buSzTx/>
              <a:buFontTx/>
            </a:pPr>
            <a:r>
              <a:rPr lang="en-US" altLang="zh-CN" sz="1800" b="1" dirty="0">
                <a:solidFill>
                  <a:srgbClr val="FF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Since the beginning of this year, over 2,500 listed companies in A-share </a:t>
            </a:r>
            <a:r>
              <a:rPr lang="en-US" altLang="zh-CN" b="1" dirty="0">
                <a:solidFill>
                  <a:srgbClr val="FF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market </a:t>
            </a:r>
            <a:r>
              <a:rPr lang="en-US" altLang="zh-CN" sz="1800" b="1" dirty="0">
                <a:solidFill>
                  <a:srgbClr val="FF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have disclosed the measures they have taken to reduce carbon emissions and its results, the number of which accounted for more than 50% for the first time.</a:t>
            </a:r>
            <a:endParaRPr lang="zh-CN" sz="1800" b="1" dirty="0">
              <a:solidFill>
                <a:srgbClr val="FF66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SubTitle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SubTitle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SubTitle"/>
  <p:tag name="MH_ORDER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SubTitle"/>
  <p:tag name="MH_ORDER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Other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Text"/>
  <p:tag name="MH_ORDER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SubTitle"/>
  <p:tag name="MH_ORDER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SubTitle"/>
  <p:tag name="MH_ORDER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SubTitle"/>
  <p:tag name="MH_ORDER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Other"/>
  <p:tag name="MH_ORDER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1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Text"/>
  <p:tag name="MH_ORDER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SubTitle"/>
  <p:tag name="MH_ORDER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6093751"/>
  <p:tag name="MH_LIBRARY" val="GRAPHIC"/>
  <p:tag name="MH_TYPE" val="Other"/>
  <p:tag name="MH_ORDER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SubTitle"/>
  <p:tag name="MH_ORDER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SubTitle"/>
  <p:tag name="MH_ORDER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Text"/>
  <p:tag name="MH_ORDER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SubTitle"/>
  <p:tag name="MH_ORDER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SubTitle"/>
  <p:tag name="MH_ORDER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SubTitle"/>
  <p:tag name="MH_ORDER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Text"/>
  <p:tag name="MH_ORDER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SubTitle"/>
  <p:tag name="MH_ORDER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Text"/>
  <p:tag name="MH_ORDER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44212"/>
  <p:tag name="MH_LIBRARY" val="GRAPHIC"/>
  <p:tag name="MH_TYPE" val="Other"/>
  <p:tag name="MH_ORDER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Other"/>
  <p:tag name="MH_ORDER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SubTitle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Other"/>
  <p:tag name="MH_ORDER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SubTitle"/>
  <p:tag name="MH_ORDER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0419151040"/>
  <p:tag name="MH_LIBRARY" val="GRAPHIC"/>
  <p:tag name="MH_TYPE" val="Other"/>
  <p:tag name="MH_ORDER" val="6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DejaVu Sans"/>
        <a:ea typeface="方正书宋_GBK"/>
        <a:cs typeface=""/>
      </a:majorFont>
      <a:minorFont>
        <a:latin typeface="DejaVu Sans"/>
        <a:ea typeface="方正书宋_GBK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8" ma:contentTypeDescription="Create a new document." ma:contentTypeScope="" ma:versionID="ce1f601c6877ba0bf1136af46ec868c9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f5eb3e334fd21af34244d6855410a1e7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EB03BD-149C-46DD-B37D-8E658BBFA472}">
  <ds:schemaRefs>
    <ds:schemaRef ds:uri="http://schemas.microsoft.com/office/2006/metadata/properties"/>
    <ds:schemaRef ds:uri="http://schemas.microsoft.com/office/infopath/2007/PartnerControls"/>
    <ds:schemaRef ds:uri="4d0bf39f-aee5-4194-a8cf-9eb94d977901"/>
    <ds:schemaRef ds:uri="c1fdd505-2570-46c2-bd04-3e0f2d874cf5"/>
  </ds:schemaRefs>
</ds:datastoreItem>
</file>

<file path=customXml/itemProps2.xml><?xml version="1.0" encoding="utf-8"?>
<ds:datastoreItem xmlns:ds="http://schemas.openxmlformats.org/officeDocument/2006/customXml" ds:itemID="{E9FEF9F4-26CE-4ACE-B33F-8DDFE69B51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43BCB2-8E36-4851-90F2-DB781605AF55}"/>
</file>

<file path=docProps/app.xml><?xml version="1.0" encoding="utf-8"?>
<Properties xmlns="http://schemas.openxmlformats.org/officeDocument/2006/extended-properties" xmlns:vt="http://schemas.openxmlformats.org/officeDocument/2006/docPropsVTypes">
  <Template>A000120141203A07KPBG</Template>
  <TotalTime>584</TotalTime>
  <Words>1319</Words>
  <Application>Microsoft Office PowerPoint</Application>
  <PresentationFormat>Widescreen</PresentationFormat>
  <Paragraphs>142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1_Office 主题</vt:lpstr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发根 祝</cp:lastModifiedBy>
  <cp:revision>689</cp:revision>
  <dcterms:created xsi:type="dcterms:W3CDTF">2023-10-23T08:50:47Z</dcterms:created>
  <dcterms:modified xsi:type="dcterms:W3CDTF">2023-11-10T07:53:28Z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2052-11.8.2.10422</vt:lpwstr>
  </property>
  <property fmtid="{D5CDD505-2E9C-101B-9397-08002B2CF9AE}" pid="3" name="ContentTypeId">
    <vt:lpwstr>0x0101009FDAEA74914DCF4CB1BBCF0E2E5EDB11</vt:lpwstr>
  </property>
  <property fmtid="{D5CDD505-2E9C-101B-9397-08002B2CF9AE}" pid="4" name="MediaServiceImageTags">
    <vt:lpwstr/>
  </property>
  <property fmtid="{D5CDD505-2E9C-101B-9397-08002B2CF9AE}" pid="5" name="MSIP_Label_817d4574-7375-4d17-b29c-6e4c6df0fcb0_Enabled">
    <vt:lpwstr>true</vt:lpwstr>
  </property>
  <property fmtid="{D5CDD505-2E9C-101B-9397-08002B2CF9AE}" pid="6" name="MSIP_Label_817d4574-7375-4d17-b29c-6e4c6df0fcb0_SetDate">
    <vt:lpwstr>2023-11-10T07:53:28Z</vt:lpwstr>
  </property>
  <property fmtid="{D5CDD505-2E9C-101B-9397-08002B2CF9AE}" pid="7" name="MSIP_Label_817d4574-7375-4d17-b29c-6e4c6df0fcb0_Method">
    <vt:lpwstr>Standard</vt:lpwstr>
  </property>
  <property fmtid="{D5CDD505-2E9C-101B-9397-08002B2CF9AE}" pid="8" name="MSIP_Label_817d4574-7375-4d17-b29c-6e4c6df0fcb0_Name">
    <vt:lpwstr>ADB Internal</vt:lpwstr>
  </property>
  <property fmtid="{D5CDD505-2E9C-101B-9397-08002B2CF9AE}" pid="9" name="MSIP_Label_817d4574-7375-4d17-b29c-6e4c6df0fcb0_SiteId">
    <vt:lpwstr>9495d6bb-41c2-4c58-848f-92e52cf3d640</vt:lpwstr>
  </property>
  <property fmtid="{D5CDD505-2E9C-101B-9397-08002B2CF9AE}" pid="10" name="MSIP_Label_817d4574-7375-4d17-b29c-6e4c6df0fcb0_ActionId">
    <vt:lpwstr>c3595ebc-4905-4f04-9956-1a2bd4e2700f</vt:lpwstr>
  </property>
  <property fmtid="{D5CDD505-2E9C-101B-9397-08002B2CF9AE}" pid="11" name="MSIP_Label_817d4574-7375-4d17-b29c-6e4c6df0fcb0_ContentBits">
    <vt:lpwstr>2</vt:lpwstr>
  </property>
  <property fmtid="{D5CDD505-2E9C-101B-9397-08002B2CF9AE}" pid="12" name="ClassificationContentMarkingFooterLocations">
    <vt:lpwstr>1_Office 主题:3\1_默认设计模板:3</vt:lpwstr>
  </property>
  <property fmtid="{D5CDD505-2E9C-101B-9397-08002B2CF9AE}" pid="13" name="ClassificationContentMarkingFooterText">
    <vt:lpwstr>INTERNAL. This information is accessible to ADB Management and staff. It may be shared outside ADB with appropriate permission.</vt:lpwstr>
  </property>
</Properties>
</file>