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1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6" r:id="rId6"/>
    <p:sldId id="264" r:id="rId7"/>
    <p:sldId id="262" r:id="rId8"/>
    <p:sldId id="266" r:id="rId9"/>
    <p:sldId id="268" r:id="rId10"/>
    <p:sldId id="267" r:id="rId11"/>
    <p:sldId id="269" r:id="rId12"/>
    <p:sldId id="271" r:id="rId13"/>
    <p:sldId id="270" r:id="rId14"/>
    <p:sldId id="263" r:id="rId15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A95"/>
    <a:srgbClr val="76AB5E"/>
    <a:srgbClr val="FF9300"/>
    <a:srgbClr val="FD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474" autoAdjust="0"/>
    <p:restoredTop sz="94694"/>
  </p:normalViewPr>
  <p:slideViewPr>
    <p:cSldViewPr snapToGrid="0">
      <p:cViewPr varScale="1">
        <p:scale>
          <a:sx n="42" d="100"/>
          <a:sy n="42" d="100"/>
        </p:scale>
        <p:origin x="64" y="6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25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Oil!$B$2</c:f>
              <c:strCache>
                <c:ptCount val="1"/>
                <c:pt idx="0">
                  <c:v>AZE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Oil!$C$1:$AG$1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Oil!$C$2:$AG$2</c:f>
              <c:numCache>
                <c:formatCode>0.00%</c:formatCode>
                <c:ptCount val="31"/>
                <c:pt idx="0">
                  <c:v>-7.0000017569957192E-3</c:v>
                </c:pt>
                <c:pt idx="1">
                  <c:v>-0.22600000326444397</c:v>
                </c:pt>
                <c:pt idx="2">
                  <c:v>-0.23099998718838702</c:v>
                </c:pt>
                <c:pt idx="3">
                  <c:v>-0.19700001239923801</c:v>
                </c:pt>
                <c:pt idx="4">
                  <c:v>-0.11799999107681799</c:v>
                </c:pt>
                <c:pt idx="5">
                  <c:v>1.2999994046382699E-2</c:v>
                </c:pt>
                <c:pt idx="6">
                  <c:v>5.8000001479578296E-2</c:v>
                </c:pt>
                <c:pt idx="7">
                  <c:v>9.9999996115369111E-2</c:v>
                </c:pt>
                <c:pt idx="8">
                  <c:v>7.4000012995856401E-2</c:v>
                </c:pt>
                <c:pt idx="9">
                  <c:v>0.110999991434346</c:v>
                </c:pt>
                <c:pt idx="10">
                  <c:v>9.8999998653364299E-2</c:v>
                </c:pt>
                <c:pt idx="11">
                  <c:v>9.43891626906561E-2</c:v>
                </c:pt>
                <c:pt idx="12">
                  <c:v>0.102082994004776</c:v>
                </c:pt>
                <c:pt idx="13">
                  <c:v>9.2538017972890699E-2</c:v>
                </c:pt>
                <c:pt idx="14">
                  <c:v>0.27961538108213102</c:v>
                </c:pt>
                <c:pt idx="15">
                  <c:v>0.34499999999999997</c:v>
                </c:pt>
                <c:pt idx="16">
                  <c:v>0.249999998515683</c:v>
                </c:pt>
                <c:pt idx="17">
                  <c:v>0.10758978060468401</c:v>
                </c:pt>
                <c:pt idx="18">
                  <c:v>9.2963637444709091E-2</c:v>
                </c:pt>
                <c:pt idx="19">
                  <c:v>5.04894451349574E-2</c:v>
                </c:pt>
                <c:pt idx="20">
                  <c:v>1.0000013782458001E-3</c:v>
                </c:pt>
                <c:pt idx="21">
                  <c:v>2.1652394748416001E-2</c:v>
                </c:pt>
                <c:pt idx="22">
                  <c:v>5.8098008426820801E-2</c:v>
                </c:pt>
                <c:pt idx="23">
                  <c:v>2.75050681535518E-2</c:v>
                </c:pt>
                <c:pt idx="24">
                  <c:v>1.09397591627469E-2</c:v>
                </c:pt>
                <c:pt idx="25">
                  <c:v>-3.09999988037266E-2</c:v>
                </c:pt>
                <c:pt idx="26">
                  <c:v>1.9999993895865502E-3</c:v>
                </c:pt>
                <c:pt idx="27">
                  <c:v>1.4999999999999901E-2</c:v>
                </c:pt>
                <c:pt idx="28">
                  <c:v>2.5000000674373402E-2</c:v>
                </c:pt>
                <c:pt idx="29">
                  <c:v>-4.3000001023073706E-2</c:v>
                </c:pt>
                <c:pt idx="30">
                  <c:v>5.6164510285302803E-2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BF-4646-A5DB-6B6D65329105}"/>
            </c:ext>
          </c:extLst>
        </c:ser>
        <c:ser>
          <c:idx val="1"/>
          <c:order val="1"/>
          <c:tx>
            <c:strRef>
              <c:f>Oil!$B$3</c:f>
              <c:strCache>
                <c:ptCount val="1"/>
                <c:pt idx="0">
                  <c:v>KAZ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Oil!$C$1:$AG$1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Oil!$C$3:$AG$3</c:f>
              <c:numCache>
                <c:formatCode>0.00%</c:formatCode>
                <c:ptCount val="31"/>
                <c:pt idx="0">
                  <c:v>-0.110000000016926</c:v>
                </c:pt>
                <c:pt idx="1">
                  <c:v>-5.2999999989346805E-2</c:v>
                </c:pt>
                <c:pt idx="2">
                  <c:v>-9.2000000020330805E-2</c:v>
                </c:pt>
                <c:pt idx="3">
                  <c:v>-0.12599999998316799</c:v>
                </c:pt>
                <c:pt idx="4">
                  <c:v>-8.200000001182399E-2</c:v>
                </c:pt>
                <c:pt idx="5">
                  <c:v>5.0000000207350605E-3</c:v>
                </c:pt>
                <c:pt idx="6">
                  <c:v>1.69999999949513E-2</c:v>
                </c:pt>
                <c:pt idx="7">
                  <c:v>-1.8999999994247899E-2</c:v>
                </c:pt>
                <c:pt idx="8">
                  <c:v>2.6999999978419901E-2</c:v>
                </c:pt>
                <c:pt idx="9">
                  <c:v>9.8000000021415609E-2</c:v>
                </c:pt>
                <c:pt idx="10">
                  <c:v>0.13499999998435799</c:v>
                </c:pt>
                <c:pt idx="11">
                  <c:v>9.7999999996084206E-2</c:v>
                </c:pt>
                <c:pt idx="12">
                  <c:v>9.3000000003375896E-2</c:v>
                </c:pt>
                <c:pt idx="13">
                  <c:v>9.6000000013685402E-2</c:v>
                </c:pt>
                <c:pt idx="14">
                  <c:v>9.6999999992268202E-2</c:v>
                </c:pt>
                <c:pt idx="15">
                  <c:v>0.107</c:v>
                </c:pt>
                <c:pt idx="16">
                  <c:v>8.8999999999940502E-2</c:v>
                </c:pt>
                <c:pt idx="17">
                  <c:v>3.3000000002109099E-2</c:v>
                </c:pt>
                <c:pt idx="18">
                  <c:v>1.1999999994287301E-2</c:v>
                </c:pt>
                <c:pt idx="19">
                  <c:v>7.3000000001620199E-2</c:v>
                </c:pt>
                <c:pt idx="20">
                  <c:v>7.4000000006839303E-2</c:v>
                </c:pt>
                <c:pt idx="21">
                  <c:v>4.7999999999927496E-2</c:v>
                </c:pt>
                <c:pt idx="22">
                  <c:v>5.9999999992556098E-2</c:v>
                </c:pt>
                <c:pt idx="23">
                  <c:v>4.20000000063038E-2</c:v>
                </c:pt>
                <c:pt idx="24">
                  <c:v>1.19999999976802E-2</c:v>
                </c:pt>
                <c:pt idx="25">
                  <c:v>1.0999999999016401E-2</c:v>
                </c:pt>
                <c:pt idx="26">
                  <c:v>4.1000000003385405E-2</c:v>
                </c:pt>
                <c:pt idx="27">
                  <c:v>4.0999999998712296E-2</c:v>
                </c:pt>
                <c:pt idx="28">
                  <c:v>4.5000000000848105E-2</c:v>
                </c:pt>
                <c:pt idx="29">
                  <c:v>-2.5000000002874598E-2</c:v>
                </c:pt>
                <c:pt idx="30">
                  <c:v>4.3000000001588601E-2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BF-4646-A5DB-6B6D65329105}"/>
            </c:ext>
          </c:extLst>
        </c:ser>
        <c:ser>
          <c:idx val="2"/>
          <c:order val="2"/>
          <c:tx>
            <c:strRef>
              <c:f>Oil!$B$4</c:f>
              <c:strCache>
                <c:ptCount val="1"/>
                <c:pt idx="0">
                  <c:v>TKM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Oil!$C$1:$AG$1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Oil!$C$4:$AG$4</c:f>
              <c:numCache>
                <c:formatCode>0.00%</c:formatCode>
                <c:ptCount val="31"/>
                <c:pt idx="0">
                  <c:v>-4.6052632135837497E-2</c:v>
                </c:pt>
                <c:pt idx="1">
                  <c:v>-0.14965986595767999</c:v>
                </c:pt>
                <c:pt idx="2">
                  <c:v>1.50000017391807E-2</c:v>
                </c:pt>
                <c:pt idx="3">
                  <c:v>-0.17299860472134099</c:v>
                </c:pt>
                <c:pt idx="4">
                  <c:v>-7.2000409344549002E-2</c:v>
                </c:pt>
                <c:pt idx="5">
                  <c:v>6.6999921606475402E-2</c:v>
                </c:pt>
                <c:pt idx="6">
                  <c:v>-0.114000002276613</c:v>
                </c:pt>
                <c:pt idx="7">
                  <c:v>7.1000003438649303E-2</c:v>
                </c:pt>
                <c:pt idx="8">
                  <c:v>0.16499999497227102</c:v>
                </c:pt>
                <c:pt idx="9">
                  <c:v>5.4690641325285394E-2</c:v>
                </c:pt>
                <c:pt idx="10">
                  <c:v>4.3438457143272699E-2</c:v>
                </c:pt>
                <c:pt idx="11">
                  <c:v>2.5717992500628398E-3</c:v>
                </c:pt>
                <c:pt idx="12">
                  <c:v>3.2688285595534404E-2</c:v>
                </c:pt>
                <c:pt idx="13">
                  <c:v>5.0004074376674798E-2</c:v>
                </c:pt>
                <c:pt idx="14">
                  <c:v>0.13034034870021999</c:v>
                </c:pt>
                <c:pt idx="15">
                  <c:v>0.109733083254017</c:v>
                </c:pt>
                <c:pt idx="16">
                  <c:v>0.1105929947045</c:v>
                </c:pt>
                <c:pt idx="17">
                  <c:v>0.14699999999999999</c:v>
                </c:pt>
                <c:pt idx="18">
                  <c:v>6.1000001148564298E-2</c:v>
                </c:pt>
                <c:pt idx="19">
                  <c:v>9.1999999880548314E-2</c:v>
                </c:pt>
                <c:pt idx="20">
                  <c:v>0.14699999927872301</c:v>
                </c:pt>
                <c:pt idx="21">
                  <c:v>0.11099999961554501</c:v>
                </c:pt>
                <c:pt idx="22">
                  <c:v>0.10200000101399001</c:v>
                </c:pt>
                <c:pt idx="23">
                  <c:v>0.10299999970545899</c:v>
                </c:pt>
                <c:pt idx="24">
                  <c:v>6.49999990951666E-2</c:v>
                </c:pt>
                <c:pt idx="25">
                  <c:v>6.1999999664301003E-2</c:v>
                </c:pt>
                <c:pt idx="26">
                  <c:v>6.50000004682975E-2</c:v>
                </c:pt>
                <c:pt idx="27">
                  <c:v>6.1999999413711898E-2</c:v>
                </c:pt>
                <c:pt idx="28">
                  <c:v>6.3000000422671093E-2</c:v>
                </c:pt>
                <c:pt idx="29">
                  <c:v>-3.40000000000001E-2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BF-4646-A5DB-6B6D65329105}"/>
            </c:ext>
          </c:extLst>
        </c:ser>
        <c:ser>
          <c:idx val="3"/>
          <c:order val="3"/>
          <c:tx>
            <c:strRef>
              <c:f>Oil!$B$5</c:f>
              <c:strCache>
                <c:ptCount val="1"/>
                <c:pt idx="0">
                  <c:v>UZB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Oil!$C$1:$AG$1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Oil!$C$5:$AG$5</c:f>
              <c:numCache>
                <c:formatCode>0.00%</c:formatCode>
                <c:ptCount val="31"/>
                <c:pt idx="0">
                  <c:v>-4.9200000444254502E-3</c:v>
                </c:pt>
                <c:pt idx="1">
                  <c:v>-0.11199999997476301</c:v>
                </c:pt>
                <c:pt idx="2">
                  <c:v>-2.3000000054644702E-2</c:v>
                </c:pt>
                <c:pt idx="3">
                  <c:v>-5.1999999922613699E-2</c:v>
                </c:pt>
                <c:pt idx="4">
                  <c:v>-9.0000000604574405E-3</c:v>
                </c:pt>
                <c:pt idx="5">
                  <c:v>1.7000000036593098E-2</c:v>
                </c:pt>
                <c:pt idx="6">
                  <c:v>5.1999999971312702E-2</c:v>
                </c:pt>
                <c:pt idx="7">
                  <c:v>4.3000000001967902E-2</c:v>
                </c:pt>
                <c:pt idx="8">
                  <c:v>4.3000000028554801E-2</c:v>
                </c:pt>
                <c:pt idx="9">
                  <c:v>3.8349999993379805E-2</c:v>
                </c:pt>
                <c:pt idx="10">
                  <c:v>4.1638382499786998E-2</c:v>
                </c:pt>
                <c:pt idx="11">
                  <c:v>3.9734881923478904E-2</c:v>
                </c:pt>
                <c:pt idx="12">
                  <c:v>4.2326273815340702E-2</c:v>
                </c:pt>
                <c:pt idx="13">
                  <c:v>7.4490006051463192E-2</c:v>
                </c:pt>
                <c:pt idx="14">
                  <c:v>6.9500071967151203E-2</c:v>
                </c:pt>
                <c:pt idx="15">
                  <c:v>7.4514184757836097E-2</c:v>
                </c:pt>
                <c:pt idx="16">
                  <c:v>9.4730053048847102E-2</c:v>
                </c:pt>
                <c:pt idx="17">
                  <c:v>9.029161017219961E-2</c:v>
                </c:pt>
                <c:pt idx="18">
                  <c:v>8.0509333282826112E-2</c:v>
                </c:pt>
                <c:pt idx="19">
                  <c:v>7.5971679608549503E-2</c:v>
                </c:pt>
                <c:pt idx="20">
                  <c:v>7.5251398942297695E-2</c:v>
                </c:pt>
                <c:pt idx="21">
                  <c:v>7.1024448870695492E-2</c:v>
                </c:pt>
                <c:pt idx="22">
                  <c:v>7.2965503696402298E-2</c:v>
                </c:pt>
                <c:pt idx="23">
                  <c:v>6.8738384408295897E-2</c:v>
                </c:pt>
                <c:pt idx="24">
                  <c:v>7.2187735082605398E-2</c:v>
                </c:pt>
                <c:pt idx="25">
                  <c:v>5.9321507999214401E-2</c:v>
                </c:pt>
                <c:pt idx="26">
                  <c:v>4.3952746334570802E-2</c:v>
                </c:pt>
                <c:pt idx="27">
                  <c:v>5.87974287282617E-2</c:v>
                </c:pt>
                <c:pt idx="28">
                  <c:v>5.9815619435781703E-2</c:v>
                </c:pt>
                <c:pt idx="29">
                  <c:v>1.99558507835501E-2</c:v>
                </c:pt>
                <c:pt idx="30">
                  <c:v>7.40336813612439E-2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BF-4646-A5DB-6B6D65329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790800"/>
        <c:axId val="282242656"/>
      </c:lineChart>
      <c:lineChart>
        <c:grouping val="stacked"/>
        <c:varyColors val="0"/>
        <c:ser>
          <c:idx val="4"/>
          <c:order val="4"/>
          <c:tx>
            <c:strRef>
              <c:f>Oil!$B$6</c:f>
              <c:strCache>
                <c:ptCount val="1"/>
                <c:pt idx="0">
                  <c:v>OPEC - ORB $/B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Oil!$C$1:$AG$1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Oil!$C$6:$AG$6</c:f>
              <c:numCache>
                <c:formatCode>General</c:formatCode>
                <c:ptCount val="31"/>
                <c:pt idx="0">
                  <c:v>40.363</c:v>
                </c:pt>
                <c:pt idx="1">
                  <c:v>45.372999999999998</c:v>
                </c:pt>
                <c:pt idx="2">
                  <c:v>38.96</c:v>
                </c:pt>
                <c:pt idx="3">
                  <c:v>35.703000000000003</c:v>
                </c:pt>
                <c:pt idx="4">
                  <c:v>40.234999999999999</c:v>
                </c:pt>
                <c:pt idx="5">
                  <c:v>41.674999999999997</c:v>
                </c:pt>
                <c:pt idx="6">
                  <c:v>49.073999999999998</c:v>
                </c:pt>
                <c:pt idx="7">
                  <c:v>49.633000000000003</c:v>
                </c:pt>
                <c:pt idx="8">
                  <c:v>46.96</c:v>
                </c:pt>
                <c:pt idx="9">
                  <c:v>52.037999999999997</c:v>
                </c:pt>
                <c:pt idx="10">
                  <c:v>53.133000000000003</c:v>
                </c:pt>
                <c:pt idx="11">
                  <c:v>57.819000000000003</c:v>
                </c:pt>
                <c:pt idx="12">
                  <c:v>57.881999999999998</c:v>
                </c:pt>
                <c:pt idx="13">
                  <c:v>54.628</c:v>
                </c:pt>
                <c:pt idx="14">
                  <c:v>51.292999999999999</c:v>
                </c:pt>
                <c:pt idx="15">
                  <c:v>52.649000000000001</c:v>
                </c:pt>
                <c:pt idx="16">
                  <c:v>58.482999999999997</c:v>
                </c:pt>
                <c:pt idx="17">
                  <c:v>56.616999999999997</c:v>
                </c:pt>
                <c:pt idx="18">
                  <c:v>57.871000000000002</c:v>
                </c:pt>
                <c:pt idx="19">
                  <c:v>64.44</c:v>
                </c:pt>
                <c:pt idx="20">
                  <c:v>65.113</c:v>
                </c:pt>
                <c:pt idx="21">
                  <c:v>64.596999999999994</c:v>
                </c:pt>
                <c:pt idx="22">
                  <c:v>68.888000000000005</c:v>
                </c:pt>
                <c:pt idx="23">
                  <c:v>68.805999999999997</c:v>
                </c:pt>
                <c:pt idx="24">
                  <c:v>59.343000000000004</c:v>
                </c:pt>
                <c:pt idx="25">
                  <c:v>54.97</c:v>
                </c:pt>
                <c:pt idx="26">
                  <c:v>55.421999999999997</c:v>
                </c:pt>
                <c:pt idx="27">
                  <c:v>57.948</c:v>
                </c:pt>
                <c:pt idx="28">
                  <c:v>50.79</c:v>
                </c:pt>
                <c:pt idx="29">
                  <c:v>54.56</c:v>
                </c:pt>
                <c:pt idx="30">
                  <c:v>58.59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BF-4646-A5DB-6B6D65329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682336"/>
        <c:axId val="845615424"/>
      </c:lineChart>
      <c:catAx>
        <c:axId val="604790800"/>
        <c:scaling>
          <c:orientation val="minMax"/>
        </c:scaling>
        <c:delete val="0"/>
        <c:axPos val="b"/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242656"/>
        <c:crosses val="autoZero"/>
        <c:auto val="1"/>
        <c:lblAlgn val="ctr"/>
        <c:lblOffset val="100"/>
        <c:tickLblSkip val="1"/>
        <c:noMultiLvlLbl val="0"/>
      </c:catAx>
      <c:valAx>
        <c:axId val="28224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790800"/>
        <c:crosses val="autoZero"/>
        <c:crossBetween val="between"/>
      </c:valAx>
      <c:valAx>
        <c:axId val="8456154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9682336"/>
        <c:crosses val="max"/>
        <c:crossBetween val="between"/>
      </c:valAx>
      <c:catAx>
        <c:axId val="999682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5615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metal!$B$2</c:f>
              <c:strCache>
                <c:ptCount val="1"/>
                <c:pt idx="0">
                  <c:v>KGZ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metal!$C$1:$AG$1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metal!$C$2:$AG$2</c:f>
              <c:numCache>
                <c:formatCode>0.00%</c:formatCode>
                <c:ptCount val="31"/>
                <c:pt idx="0">
                  <c:v>-7.9439252272878499E-2</c:v>
                </c:pt>
                <c:pt idx="1">
                  <c:v>-0.13837837818252502</c:v>
                </c:pt>
                <c:pt idx="2">
                  <c:v>-0.15459328221823601</c:v>
                </c:pt>
                <c:pt idx="3">
                  <c:v>-0.20085158836150899</c:v>
                </c:pt>
                <c:pt idx="4">
                  <c:v>-5.4238219104016397E-2</c:v>
                </c:pt>
                <c:pt idx="5">
                  <c:v>7.0845024080290198E-2</c:v>
                </c:pt>
                <c:pt idx="6">
                  <c:v>9.9152538938728704E-2</c:v>
                </c:pt>
                <c:pt idx="7">
                  <c:v>2.1218352638201699E-2</c:v>
                </c:pt>
                <c:pt idx="8">
                  <c:v>3.65578939041502E-2</c:v>
                </c:pt>
                <c:pt idx="9">
                  <c:v>5.4433366331404498E-2</c:v>
                </c:pt>
                <c:pt idx="10">
                  <c:v>5.3216214220863395E-2</c:v>
                </c:pt>
                <c:pt idx="11">
                  <c:v>-1.73246019510174E-4</c:v>
                </c:pt>
                <c:pt idx="12">
                  <c:v>7.0302932008787303E-2</c:v>
                </c:pt>
                <c:pt idx="13">
                  <c:v>7.0268124154416703E-2</c:v>
                </c:pt>
                <c:pt idx="14">
                  <c:v>-1.75515412534793E-3</c:v>
                </c:pt>
                <c:pt idx="15">
                  <c:v>3.10289874533464E-2</c:v>
                </c:pt>
                <c:pt idx="16">
                  <c:v>8.542874764451909E-2</c:v>
                </c:pt>
                <c:pt idx="17">
                  <c:v>8.4016160598996803E-2</c:v>
                </c:pt>
                <c:pt idx="18">
                  <c:v>2.8862945753759001E-2</c:v>
                </c:pt>
                <c:pt idx="19">
                  <c:v>-4.7156660113014896E-3</c:v>
                </c:pt>
                <c:pt idx="20">
                  <c:v>5.9562743086264601E-2</c:v>
                </c:pt>
                <c:pt idx="21">
                  <c:v>-8.8150201010634506E-4</c:v>
                </c:pt>
                <c:pt idx="22">
                  <c:v>0.109154694543144</c:v>
                </c:pt>
                <c:pt idx="23">
                  <c:v>4.0240386257686105E-2</c:v>
                </c:pt>
                <c:pt idx="24">
                  <c:v>3.8758254482140202E-2</c:v>
                </c:pt>
                <c:pt idx="25">
                  <c:v>4.3358559171596804E-2</c:v>
                </c:pt>
                <c:pt idx="26">
                  <c:v>4.7399372253946595E-2</c:v>
                </c:pt>
                <c:pt idx="27">
                  <c:v>3.7579101248048398E-2</c:v>
                </c:pt>
                <c:pt idx="28">
                  <c:v>4.6006256664676198E-2</c:v>
                </c:pt>
                <c:pt idx="29">
                  <c:v>-8.3983642956172291E-2</c:v>
                </c:pt>
                <c:pt idx="30">
                  <c:v>6.1676384275106001E-2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2F-4A78-92DE-EDCCE72B6054}"/>
            </c:ext>
          </c:extLst>
        </c:ser>
        <c:ser>
          <c:idx val="1"/>
          <c:order val="1"/>
          <c:tx>
            <c:strRef>
              <c:f>metal!$B$3</c:f>
              <c:strCache>
                <c:ptCount val="1"/>
                <c:pt idx="0">
                  <c:v>MON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metal!$C$1:$AG$1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metal!$C$3:$AG$3</c:f>
              <c:numCache>
                <c:formatCode>0.00%</c:formatCode>
                <c:ptCount val="31"/>
                <c:pt idx="0">
                  <c:v>-8.6935447312655803E-2</c:v>
                </c:pt>
                <c:pt idx="1">
                  <c:v>-9.2564657038290393E-2</c:v>
                </c:pt>
                <c:pt idx="2">
                  <c:v>-3.1687915502782403E-2</c:v>
                </c:pt>
                <c:pt idx="3">
                  <c:v>2.1343826947323698E-2</c:v>
                </c:pt>
                <c:pt idx="4">
                  <c:v>6.3764268864666004E-2</c:v>
                </c:pt>
                <c:pt idx="5">
                  <c:v>2.2350938433866499E-2</c:v>
                </c:pt>
                <c:pt idx="6">
                  <c:v>3.8967135837791898E-2</c:v>
                </c:pt>
                <c:pt idx="7">
                  <c:v>3.3399365993581703E-2</c:v>
                </c:pt>
                <c:pt idx="8">
                  <c:v>3.07036901086266E-2</c:v>
                </c:pt>
                <c:pt idx="9">
                  <c:v>1.1460621370910799E-2</c:v>
                </c:pt>
                <c:pt idx="10">
                  <c:v>2.95271054338117E-2</c:v>
                </c:pt>
                <c:pt idx="11">
                  <c:v>4.7329784659011095E-2</c:v>
                </c:pt>
                <c:pt idx="12">
                  <c:v>7.00463457384886E-2</c:v>
                </c:pt>
                <c:pt idx="13">
                  <c:v>0.106254059599309</c:v>
                </c:pt>
                <c:pt idx="14">
                  <c:v>7.25366544108519E-2</c:v>
                </c:pt>
                <c:pt idx="15">
                  <c:v>8.55623480959571E-2</c:v>
                </c:pt>
                <c:pt idx="16">
                  <c:v>0.102480163584778</c:v>
                </c:pt>
                <c:pt idx="17">
                  <c:v>8.9003679467172692E-2</c:v>
                </c:pt>
                <c:pt idx="18">
                  <c:v>-1.2685989405350899E-2</c:v>
                </c:pt>
                <c:pt idx="19">
                  <c:v>6.3651616848614298E-2</c:v>
                </c:pt>
                <c:pt idx="20">
                  <c:v>0.17290777583626302</c:v>
                </c:pt>
                <c:pt idx="21">
                  <c:v>0.123198198481932</c:v>
                </c:pt>
                <c:pt idx="22">
                  <c:v>0.11648916190172499</c:v>
                </c:pt>
                <c:pt idx="23">
                  <c:v>7.8852254814891193E-2</c:v>
                </c:pt>
                <c:pt idx="24">
                  <c:v>2.3798358068594001E-2</c:v>
                </c:pt>
                <c:pt idx="25">
                  <c:v>1.4897844850486499E-2</c:v>
                </c:pt>
                <c:pt idx="26">
                  <c:v>5.6368763896269505E-2</c:v>
                </c:pt>
                <c:pt idx="27">
                  <c:v>7.7448806201856998E-2</c:v>
                </c:pt>
                <c:pt idx="28">
                  <c:v>5.60224421870959E-2</c:v>
                </c:pt>
                <c:pt idx="29">
                  <c:v>-4.5577519733768501E-2</c:v>
                </c:pt>
                <c:pt idx="30">
                  <c:v>1.6367695758414302E-2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2F-4A78-92DE-EDCCE72B6054}"/>
            </c:ext>
          </c:extLst>
        </c:ser>
        <c:ser>
          <c:idx val="2"/>
          <c:order val="2"/>
          <c:tx>
            <c:strRef>
              <c:f>metal!$B$4</c:f>
              <c:strCache>
                <c:ptCount val="1"/>
                <c:pt idx="0">
                  <c:v>TAJ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metal!$C$1:$AG$1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metal!$C$4:$AG$4</c:f>
              <c:numCache>
                <c:formatCode>0.00%</c:formatCode>
                <c:ptCount val="31"/>
                <c:pt idx="0">
                  <c:v>-7.0999990962252499E-2</c:v>
                </c:pt>
                <c:pt idx="1">
                  <c:v>-0.290000010554471</c:v>
                </c:pt>
                <c:pt idx="2">
                  <c:v>-0.16399999844882199</c:v>
                </c:pt>
                <c:pt idx="3">
                  <c:v>-0.21299998013094901</c:v>
                </c:pt>
                <c:pt idx="4">
                  <c:v>-0.12416322231899</c:v>
                </c:pt>
                <c:pt idx="5">
                  <c:v>-0.16699998435338903</c:v>
                </c:pt>
                <c:pt idx="6">
                  <c:v>1.6806741358806599E-2</c:v>
                </c:pt>
                <c:pt idx="7">
                  <c:v>5.31286765940042E-2</c:v>
                </c:pt>
                <c:pt idx="8">
                  <c:v>3.6995507166585104E-2</c:v>
                </c:pt>
                <c:pt idx="9">
                  <c:v>8.32432449473859E-2</c:v>
                </c:pt>
                <c:pt idx="10">
                  <c:v>9.580836178429511E-2</c:v>
                </c:pt>
                <c:pt idx="11">
                  <c:v>0.108000037591665</c:v>
                </c:pt>
                <c:pt idx="12">
                  <c:v>0.109999990780572</c:v>
                </c:pt>
                <c:pt idx="13">
                  <c:v>0.102999989410117</c:v>
                </c:pt>
                <c:pt idx="14">
                  <c:v>6.6999985165540898E-2</c:v>
                </c:pt>
                <c:pt idx="15">
                  <c:v>7.0000032110899599E-2</c:v>
                </c:pt>
                <c:pt idx="16">
                  <c:v>7.8000001187216103E-2</c:v>
                </c:pt>
                <c:pt idx="17">
                  <c:v>7.8999982715493897E-2</c:v>
                </c:pt>
                <c:pt idx="18">
                  <c:v>3.9000011482649602E-2</c:v>
                </c:pt>
                <c:pt idx="19">
                  <c:v>6.4999990858523496E-2</c:v>
                </c:pt>
                <c:pt idx="20">
                  <c:v>7.4000005995671095E-2</c:v>
                </c:pt>
                <c:pt idx="21">
                  <c:v>7.4999994632152497E-2</c:v>
                </c:pt>
                <c:pt idx="22">
                  <c:v>7.3999997470037895E-2</c:v>
                </c:pt>
                <c:pt idx="23">
                  <c:v>6.7000006901625303E-2</c:v>
                </c:pt>
                <c:pt idx="24">
                  <c:v>6.0193033177118604E-2</c:v>
                </c:pt>
                <c:pt idx="25">
                  <c:v>6.8999999999999895E-2</c:v>
                </c:pt>
                <c:pt idx="26">
                  <c:v>7.0999999999999897E-2</c:v>
                </c:pt>
                <c:pt idx="27">
                  <c:v>7.6000000000000109E-2</c:v>
                </c:pt>
                <c:pt idx="28">
                  <c:v>7.3999999999999608E-2</c:v>
                </c:pt>
                <c:pt idx="29">
                  <c:v>4.4000000000000802E-2</c:v>
                </c:pt>
                <c:pt idx="30">
                  <c:v>9.3999999999999501E-2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2F-4A78-92DE-EDCCE72B6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3969376"/>
        <c:axId val="504310352"/>
      </c:lineChart>
      <c:lineChart>
        <c:grouping val="stacked"/>
        <c:varyColors val="0"/>
        <c:ser>
          <c:idx val="3"/>
          <c:order val="3"/>
          <c:tx>
            <c:strRef>
              <c:f>metal!$B$5</c:f>
              <c:strCache>
                <c:ptCount val="1"/>
                <c:pt idx="0">
                  <c:v>Copper $/oz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metal!$C$1:$AG$1</c:f>
              <c:numCache>
                <c:formatCode>General</c:formatCode>
                <c:ptCount val="3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</c:numCache>
            </c:numRef>
          </c:cat>
          <c:val>
            <c:numRef>
              <c:f>metal!$C$5:$AG$5</c:f>
              <c:numCache>
                <c:formatCode>General</c:formatCode>
                <c:ptCount val="31"/>
                <c:pt idx="0">
                  <c:v>1.0414000000000001</c:v>
                </c:pt>
                <c:pt idx="1">
                  <c:v>1.0311999999999999</c:v>
                </c:pt>
                <c:pt idx="2">
                  <c:v>0.85650000000000004</c:v>
                </c:pt>
                <c:pt idx="3">
                  <c:v>1.0652999999999999</c:v>
                </c:pt>
                <c:pt idx="4">
                  <c:v>1.3262</c:v>
                </c:pt>
                <c:pt idx="5">
                  <c:v>1.0385</c:v>
                </c:pt>
                <c:pt idx="6">
                  <c:v>1.028</c:v>
                </c:pt>
                <c:pt idx="7">
                  <c:v>0.75470000000000004</c:v>
                </c:pt>
                <c:pt idx="8">
                  <c:v>0.72650000000000003</c:v>
                </c:pt>
                <c:pt idx="9">
                  <c:v>0.84370000000000001</c:v>
                </c:pt>
                <c:pt idx="10">
                  <c:v>0.72950000000000004</c:v>
                </c:pt>
                <c:pt idx="11">
                  <c:v>0.71989999999999998</c:v>
                </c:pt>
                <c:pt idx="12">
                  <c:v>0.81259999999999999</c:v>
                </c:pt>
                <c:pt idx="13">
                  <c:v>1.2854000000000001</c:v>
                </c:pt>
                <c:pt idx="14">
                  <c:v>1.6254</c:v>
                </c:pt>
                <c:pt idx="15">
                  <c:v>3.0596999999999999</c:v>
                </c:pt>
                <c:pt idx="16">
                  <c:v>3.2317</c:v>
                </c:pt>
                <c:pt idx="17">
                  <c:v>3.1145</c:v>
                </c:pt>
                <c:pt idx="18">
                  <c:v>2.3721000000000001</c:v>
                </c:pt>
                <c:pt idx="19">
                  <c:v>3.4361000000000002</c:v>
                </c:pt>
                <c:pt idx="20">
                  <c:v>4.0038999999999998</c:v>
                </c:pt>
                <c:pt idx="21">
                  <c:v>3.6101000000000001</c:v>
                </c:pt>
                <c:pt idx="22">
                  <c:v>3.3384999999999998</c:v>
                </c:pt>
                <c:pt idx="23">
                  <c:v>3.1057999999999999</c:v>
                </c:pt>
                <c:pt idx="24">
                  <c:v>2.4946999999999999</c:v>
                </c:pt>
                <c:pt idx="25">
                  <c:v>2.2010000000000001</c:v>
                </c:pt>
                <c:pt idx="26">
                  <c:v>2.8128000000000002</c:v>
                </c:pt>
                <c:pt idx="27">
                  <c:v>2.9333</c:v>
                </c:pt>
                <c:pt idx="28">
                  <c:v>2.7218</c:v>
                </c:pt>
                <c:pt idx="29">
                  <c:v>2.8012999999999999</c:v>
                </c:pt>
                <c:pt idx="30">
                  <c:v>4.2445000000000004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2F-4A78-92DE-EDCCE72B6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403632"/>
        <c:axId val="279684288"/>
      </c:lineChart>
      <c:catAx>
        <c:axId val="27396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310352"/>
        <c:crosses val="autoZero"/>
        <c:auto val="1"/>
        <c:lblAlgn val="ctr"/>
        <c:lblOffset val="100"/>
        <c:noMultiLvlLbl val="0"/>
      </c:catAx>
      <c:valAx>
        <c:axId val="50431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3969376"/>
        <c:crosses val="autoZero"/>
        <c:crossBetween val="between"/>
      </c:valAx>
      <c:valAx>
        <c:axId val="2796842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403632"/>
        <c:crosses val="max"/>
        <c:crossBetween val="between"/>
      </c:valAx>
      <c:catAx>
        <c:axId val="509403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96842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1408E3-3912-57D8-48A0-C031617E9B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0345-2153-52C3-3B82-FEA1ACDD17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9C3D-14F7-AB4E-B531-EAFBBE7E685C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ADD6B-A2A3-5EF4-1A84-E39F186A41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8C5CB-069C-D0C4-715E-05BB893CC3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B2B1-C9B7-5D4A-B2D7-0F08A31A1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A1C4A-BB8C-DD41-983E-13E02FE80C18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1B8B-CBC5-9045-B19D-CD7CEC57D1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1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82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71B8B-CBC5-9045-B19D-CD7CEC57D1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407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1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6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0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71B8B-CBC5-9045-B19D-CD7CEC57D1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37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71B8B-CBC5-9045-B19D-CD7CEC57D1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660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71B8B-CBC5-9045-B19D-CD7CEC57D1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948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71B8B-CBC5-9045-B19D-CD7CEC57D1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197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71B8B-CBC5-9045-B19D-CD7CEC57D1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31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73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60529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012" y="870279"/>
            <a:ext cx="6172200" cy="454859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17047"/>
            <a:ext cx="3932237" cy="320182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9482DA-D287-420E-8C33-E81D02771D56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91535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73045" y="983440"/>
            <a:ext cx="8631044" cy="170382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40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presentation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73044" y="3960597"/>
            <a:ext cx="5290365" cy="88970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6AB5E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presenter name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5694CA-5393-4099-950F-E9D52D250B13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41654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617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139"/>
            <a:ext cx="10515600" cy="36722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0E8672-EAEA-43B8-9EE9-59ABD7D1EB54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90386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345" y="679242"/>
            <a:ext cx="9552105" cy="2613025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345" y="3292268"/>
            <a:ext cx="9552106" cy="1766887"/>
          </a:xfrm>
        </p:spPr>
        <p:txBody>
          <a:bodyPr/>
          <a:lstStyle>
            <a:lvl1pPr marL="0" indent="0">
              <a:buNone/>
              <a:defRPr sz="2400">
                <a:solidFill>
                  <a:srgbClr val="76AB5E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727E20-9791-4107-876D-5BE956429D9B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29305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0409"/>
            <a:ext cx="10515600" cy="12104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50908"/>
            <a:ext cx="5181600" cy="3210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50908"/>
            <a:ext cx="5181600" cy="3210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80AD7-82F7-41DF-B259-C2E9940625BD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62521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38468"/>
            <a:ext cx="10515600" cy="12662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02898"/>
            <a:ext cx="5157787" cy="787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726812"/>
            <a:ext cx="5157787" cy="2503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902898"/>
            <a:ext cx="5183188" cy="787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726812"/>
            <a:ext cx="5183188" cy="2503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8BA3E7-6239-4B9B-8F20-F86A6D480D76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24479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556" y="1972450"/>
            <a:ext cx="9469244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0B9934-60B9-4B9A-ACD6-C45960C678A8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48020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48EB45-2D09-47E5-B052-50BEC17E4D81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4736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9330"/>
            <a:ext cx="3932237" cy="155355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651623"/>
            <a:ext cx="6172200" cy="4691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9531"/>
            <a:ext cx="3932237" cy="328364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15ED-EFEE-1547-B498-AF47AAAD3140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F40566-6886-4F7E-A727-7442B2B386CD}"/>
              </a:ext>
            </a:extLst>
          </p:cNvPr>
          <p:cNvSpPr txBox="1"/>
          <p:nvPr userDrawn="1"/>
        </p:nvSpPr>
        <p:spPr>
          <a:xfrm>
            <a:off x="2863156" y="6023950"/>
            <a:ext cx="5403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</a:t>
            </a:r>
          </a:p>
          <a:p>
            <a:r>
              <a:rPr lang="ru" sz="11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66347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731764"/>
            <a:ext cx="10515600" cy="475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6234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16815ED-EFEE-1547-B498-AF47AAAD3140}" type="datetimeFigureOut">
              <a:rPr lang="en-US" smtClean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6234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6234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09C89-E760-E743-8004-FFE52D13F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9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stopexport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ommons.org/" TargetMode="Externa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.xml"/><Relationship Id="rId5" Type="http://schemas.openxmlformats.org/officeDocument/2006/relationships/hyperlink" Target="https://www.macrotrends.net/1476/copper-prices-historical-chart-data" TargetMode="External"/><Relationship Id="rId4" Type="http://schemas.openxmlformats.org/officeDocument/2006/relationships/hyperlink" Target="https://asb.opec.org/data/ASB_Data.ph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C8FD13-BB73-9BE4-AEF6-3B8EC07F5FFB}"/>
              </a:ext>
            </a:extLst>
          </p:cNvPr>
          <p:cNvSpPr txBox="1"/>
          <p:nvPr/>
        </p:nvSpPr>
        <p:spPr>
          <a:xfrm>
            <a:off x="3848549" y="5292430"/>
            <a:ext cx="7191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2-й Форум регуляторов рынков капитала ЦАРЭС (ФРРК):</a:t>
            </a:r>
          </a:p>
          <a:p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Совместная работа над реформами и инновациями </a:t>
            </a:r>
            <a:b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для устойчивого развития</a:t>
            </a:r>
          </a:p>
          <a:p>
            <a:r>
              <a:rPr lang="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31 октября – 1 ноября 2023 г., Алматы, Казахстан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B686C-A77E-2DC1-8031-95DA7CFAA875}"/>
              </a:ext>
            </a:extLst>
          </p:cNvPr>
          <p:cNvSpPr txBox="1"/>
          <p:nvPr/>
        </p:nvSpPr>
        <p:spPr>
          <a:xfrm>
            <a:off x="3174128" y="1484237"/>
            <a:ext cx="859459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Управление товарными рисками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Сессия 3: Инновации в инфраструктуре рынков капитала для эффективного регионального сотрудничества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28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– Управление товарными рисками</a:t>
            </a:r>
          </a:p>
        </p:txBody>
      </p:sp>
    </p:spTree>
    <p:extLst>
      <p:ext uri="{BB962C8B-B14F-4D97-AF65-F5344CB8AC3E}">
        <p14:creationId xmlns:p14="http://schemas.microsoft.com/office/powerpoint/2010/main" val="17425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054" y="8965"/>
            <a:ext cx="10076033" cy="1210499"/>
          </a:xfrm>
        </p:spPr>
        <p:txBody>
          <a:bodyPr anchor="ctr" anchorCtr="0">
            <a:normAutofit/>
          </a:bodyPr>
          <a:lstStyle/>
          <a:p>
            <a:pPr algn="ctr"/>
            <a:r>
              <a:rPr lang="ru" dirty="0"/>
              <a:t>Применимость </a:t>
            </a:r>
            <a:r>
              <a:rPr lang="ru" dirty="0" err="1"/>
              <a:t>CLB </a:t>
            </a:r>
            <a:r>
              <a:rPr lang="ru" dirty="0"/>
              <a:t>для стран ЦАРЭС</a:t>
            </a:r>
            <a:endParaRPr lang="en-D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193AD9A-F970-229F-6D55-6DDAA91494DC}"/>
              </a:ext>
            </a:extLst>
          </p:cNvPr>
          <p:cNvSpPr txBox="1">
            <a:spLocks/>
          </p:cNvSpPr>
          <p:nvPr/>
        </p:nvSpPr>
        <p:spPr>
          <a:xfrm>
            <a:off x="345982" y="1192794"/>
            <a:ext cx="11553826" cy="44370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Страны ЦАРЭС и крупные корпорации в регионе ЦАРЭС могут рассмотреть возможность выпуска облигаций в национальной валюте или </a:t>
            </a:r>
            <a:r>
              <a:rPr lang="ru-RU" sz="2400" dirty="0">
                <a:solidFill>
                  <a:srgbClr val="0F6FC6"/>
                </a:solidFill>
                <a:latin typeface="Franklin Gothic Book" panose="020B0503020102020204"/>
              </a:rPr>
              <a:t>долларовых </a:t>
            </a: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облигаций, привязанных к их основным экспортным товарам – таким как нефть, медь, уголь и т. д.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Эти облигации предлагают странам ЦАРЭС естественные возможности хеджирования, сглаживая циклы бума и спада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Кредитные рейтинги этих облигаций также будут повышены, что частично решает основную обеспокоенность инвесторов в регионе и во всем мире по поводу рейтингов ниже инвестиционного уровня для многих эмиссий облигаций субъектами ЦАРЭС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>
                <a:solidFill>
                  <a:srgbClr val="0F6FC6"/>
                </a:solidFill>
                <a:latin typeface="Franklin Gothic Book" panose="020B0503020102020204"/>
              </a:rPr>
              <a:t>Надеемся, что у инвесторов будет хороший аппетит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7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AB686C-A77E-2DC1-8031-95DA7CFAA875}"/>
              </a:ext>
            </a:extLst>
          </p:cNvPr>
          <p:cNvSpPr txBox="1"/>
          <p:nvPr/>
        </p:nvSpPr>
        <p:spPr>
          <a:xfrm>
            <a:off x="2994829" y="1627671"/>
            <a:ext cx="67900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Спасибо</a:t>
            </a:r>
            <a:r>
              <a:rPr lang="en-US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за внимание!</a:t>
            </a:r>
            <a:endParaRPr lang="ru" sz="4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endParaRPr lang="en-US" sz="4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4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endParaRPr lang="en-US" sz="44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5943600" algn="r"/>
              </a:tabLst>
            </a:pPr>
            <a:r>
              <a:rPr lang="ru" sz="4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Вопросы?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0499"/>
          </a:xfrm>
        </p:spPr>
        <p:txBody>
          <a:bodyPr anchor="ctr" anchorCtr="0">
            <a:normAutofit/>
          </a:bodyPr>
          <a:lstStyle/>
          <a:p>
            <a:pPr algn="ctr"/>
            <a:r>
              <a:rPr lang="ru" dirty="0"/>
              <a:t>Содержание</a:t>
            </a:r>
            <a:endParaRPr lang="en-D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193AD9A-F970-229F-6D55-6DDAA91494DC}"/>
              </a:ext>
            </a:extLst>
          </p:cNvPr>
          <p:cNvSpPr txBox="1">
            <a:spLocks/>
          </p:cNvSpPr>
          <p:nvPr/>
        </p:nvSpPr>
        <p:spPr>
          <a:xfrm>
            <a:off x="1215219" y="1432064"/>
            <a:ext cx="10005702" cy="35097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Концентрация экспорта</a:t>
            </a:r>
          </a:p>
          <a:p>
            <a:pPr marL="341313" indent="-341313"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Циклы бума и спада</a:t>
            </a:r>
          </a:p>
          <a:p>
            <a:pPr marL="341313" indent="-341313"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Управление товарными рисками</a:t>
            </a:r>
          </a:p>
          <a:p>
            <a:pPr marL="341313" indent="-341313"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/>
                </a:solidFill>
              </a:rPr>
              <a:t>О</a:t>
            </a:r>
            <a:r>
              <a:rPr lang="ru" dirty="0">
                <a:solidFill>
                  <a:schemeClr val="accent1"/>
                </a:solidFill>
              </a:rPr>
              <a:t>блигаци</a:t>
            </a:r>
            <a:r>
              <a:rPr lang="ru-RU" dirty="0">
                <a:solidFill>
                  <a:schemeClr val="accent1"/>
                </a:solidFill>
              </a:rPr>
              <a:t>и</a:t>
            </a:r>
            <a:r>
              <a:rPr lang="ru" dirty="0">
                <a:solidFill>
                  <a:schemeClr val="accent1"/>
                </a:solidFill>
              </a:rPr>
              <a:t>,</a:t>
            </a:r>
            <a:r>
              <a:rPr lang="ru-RU" dirty="0">
                <a:solidFill>
                  <a:schemeClr val="accent1"/>
                </a:solidFill>
              </a:rPr>
              <a:t> при</a:t>
            </a:r>
            <a:r>
              <a:rPr lang="ru" dirty="0">
                <a:solidFill>
                  <a:schemeClr val="accent1"/>
                </a:solidFill>
              </a:rPr>
              <a:t>вязанные</a:t>
            </a:r>
            <a:r>
              <a:rPr lang="ru-RU" dirty="0">
                <a:solidFill>
                  <a:schemeClr val="accent1"/>
                </a:solidFill>
              </a:rPr>
              <a:t> к ценам на товары</a:t>
            </a:r>
            <a:r>
              <a:rPr lang="ru" dirty="0">
                <a:solidFill>
                  <a:schemeClr val="accent1"/>
                </a:solidFill>
              </a:rPr>
              <a:t> (CLB)</a:t>
            </a:r>
          </a:p>
          <a:p>
            <a:pPr marL="341313" indent="-341313"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Привлекательность для инвесторов</a:t>
            </a:r>
          </a:p>
          <a:p>
            <a:pPr marL="341313" indent="-341313"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Практический пример: страны Африки к югу от Сахары</a:t>
            </a:r>
          </a:p>
          <a:p>
            <a:pPr marL="341313" indent="-341313"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Применимость CLB для стран ЦАРЭС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2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506"/>
            <a:ext cx="12192000" cy="751625"/>
          </a:xfrm>
        </p:spPr>
        <p:txBody>
          <a:bodyPr anchor="ctr" anchorCtr="0">
            <a:noAutofit/>
          </a:bodyPr>
          <a:lstStyle/>
          <a:p>
            <a:pPr algn="ctr"/>
            <a:r>
              <a:rPr lang="ru" sz="3600" dirty="0"/>
              <a:t>Концентрация экспорта – 3 крупнейшие статьи экспорта</a:t>
            </a:r>
            <a:endParaRPr lang="en-DE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7F49C-DE34-F925-29FC-2E82218B5145}"/>
              </a:ext>
            </a:extLst>
          </p:cNvPr>
          <p:cNvSpPr txBox="1"/>
          <p:nvPr/>
        </p:nvSpPr>
        <p:spPr>
          <a:xfrm>
            <a:off x="600584" y="5403495"/>
            <a:ext cx="25852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" sz="1200" dirty="0">
                <a:hlinkClick r:id="rId3"/>
              </a:rPr>
              <a:t>https://www.worldstopexports.com/</a:t>
            </a:r>
            <a:r>
              <a:rPr lang="ru" sz="1200" dirty="0"/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1E6B56-7160-AF0A-BC68-E869C6A77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361958"/>
              </p:ext>
            </p:extLst>
          </p:nvPr>
        </p:nvGraphicFramePr>
        <p:xfrm>
          <a:off x="257174" y="741942"/>
          <a:ext cx="11648697" cy="460422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37770">
                  <a:extLst>
                    <a:ext uri="{9D8B030D-6E8A-4147-A177-3AD203B41FA5}">
                      <a16:colId xmlns:a16="http://schemas.microsoft.com/office/drawing/2014/main" val="1859374577"/>
                    </a:ext>
                  </a:extLst>
                </a:gridCol>
                <a:gridCol w="3876675">
                  <a:extLst>
                    <a:ext uri="{9D8B030D-6E8A-4147-A177-3AD203B41FA5}">
                      <a16:colId xmlns:a16="http://schemas.microsoft.com/office/drawing/2014/main" val="1082566932"/>
                    </a:ext>
                  </a:extLst>
                </a:gridCol>
                <a:gridCol w="152401">
                  <a:extLst>
                    <a:ext uri="{9D8B030D-6E8A-4147-A177-3AD203B41FA5}">
                      <a16:colId xmlns:a16="http://schemas.microsoft.com/office/drawing/2014/main" val="2775621149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2680261226"/>
                    </a:ext>
                  </a:extLst>
                </a:gridCol>
                <a:gridCol w="95251">
                  <a:extLst>
                    <a:ext uri="{9D8B030D-6E8A-4147-A177-3AD203B41FA5}">
                      <a16:colId xmlns:a16="http://schemas.microsoft.com/office/drawing/2014/main" val="863441404"/>
                    </a:ext>
                  </a:extLst>
                </a:gridCol>
                <a:gridCol w="3164944">
                  <a:extLst>
                    <a:ext uri="{9D8B030D-6E8A-4147-A177-3AD203B41FA5}">
                      <a16:colId xmlns:a16="http://schemas.microsoft.com/office/drawing/2014/main" val="270783413"/>
                    </a:ext>
                  </a:extLst>
                </a:gridCol>
                <a:gridCol w="949857">
                  <a:extLst>
                    <a:ext uri="{9D8B030D-6E8A-4147-A177-3AD203B41FA5}">
                      <a16:colId xmlns:a16="http://schemas.microsoft.com/office/drawing/2014/main" val="4057033046"/>
                    </a:ext>
                  </a:extLst>
                </a:gridCol>
              </a:tblGrid>
              <a:tr h="166131">
                <a:tc>
                  <a:txBody>
                    <a:bodyPr/>
                    <a:lstStyle/>
                    <a:p>
                      <a:pPr lvl="0" algn="l" fontAlgn="b"/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 anchor="b"/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 anchor="b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Топ 3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3300672652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АЗЕ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Минеральное топливо, включая нефть: 35,3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(92,5%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Фрукты, орехи: 448,7 млн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(1,2%)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Пластмассы, пластиковые изделия:</a:t>
                      </a:r>
                      <a:br>
                        <a:rPr lang="ru" sz="1300" u="none" strike="noStrike" dirty="0">
                          <a:effectLst/>
                        </a:rPr>
                      </a:br>
                      <a:r>
                        <a:rPr lang="ru" sz="1300" u="none" strike="noStrike" dirty="0">
                          <a:effectLst/>
                        </a:rPr>
                        <a:t>386,2 млн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(1%)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94,7%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2765512435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КНР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Электромашины, оборудование: 954,8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(26,6%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Машины, включая компьютеры: 552 </a:t>
                      </a:r>
                      <a:r>
                        <a:rPr lang="ru-RU" sz="1300" u="none" strike="noStrike" dirty="0">
                          <a:effectLst/>
                        </a:rPr>
                        <a:t>млрд долл. США</a:t>
                      </a:r>
                      <a:r>
                        <a:rPr lang="ru" sz="1300" u="none" strike="noStrike" dirty="0">
                          <a:effectLst/>
                        </a:rPr>
                        <a:t> (15,4%).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Транспортные средства: 150,2 </a:t>
                      </a:r>
                      <a:r>
                        <a:rPr lang="ru-RU" sz="1300" u="none" strike="noStrike" dirty="0">
                          <a:effectLst/>
                        </a:rPr>
                        <a:t>млрд долл. США</a:t>
                      </a:r>
                      <a:r>
                        <a:rPr lang="ru" sz="1300" u="none" strike="noStrike" dirty="0">
                          <a:effectLst/>
                        </a:rPr>
                        <a:t> (4,2%)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46,2%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1475499972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ГРУ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Гражданские самолеты, двигатели и детали: 7,5 миллиардов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(15,8% от общего экспорта Грузии).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Автомобили среднего размера (поршневой двигатель): 1,9 </a:t>
                      </a:r>
                      <a:r>
                        <a:rPr lang="ru-RU" sz="1300" u="none" strike="noStrike" dirty="0">
                          <a:effectLst/>
                        </a:rPr>
                        <a:t>млрд долл. США</a:t>
                      </a:r>
                      <a:r>
                        <a:rPr lang="ru" sz="1300" u="none" strike="noStrike" dirty="0">
                          <a:effectLst/>
                        </a:rPr>
                        <a:t> (4%)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Химическая древесная масса (хвойная): 1,7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(3,6%)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23,4%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1092424516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КАЗ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Минеральное топливо, включая нефть: 43,1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(56,8%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Драгоценные камни, драгоценные металлы: 11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(14,5%)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Руда, шлак, зола: 4,3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(5,7%)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77,0%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2965245770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КЫР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Минеральное топливо, включая нефть: 194,6 млн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(8,9%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Хлопок: 169,9 </a:t>
                      </a:r>
                      <a:r>
                        <a:rPr lang="ru-RU" sz="1300" u="none" strike="noStrike" dirty="0">
                          <a:effectLst/>
                        </a:rPr>
                        <a:t>млн долл. США</a:t>
                      </a:r>
                      <a:r>
                        <a:rPr lang="ru" sz="1300" u="none" strike="noStrike" dirty="0">
                          <a:effectLst/>
                        </a:rPr>
                        <a:t> (7,8%)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Руда, шлак, зола: 138,5 млн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(6,3%)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23%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551201993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МОН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Минеральное топливо, включая нефть: 6,8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(53,9%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Руда, шлак, зола: 3,7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(29,3%)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Драгоценные камни, драгоценные металлы: 1,1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(8,9%)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92,1%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1403135944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ПАК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Одежда и аксессуары, связанные крючком или спицами: 5,9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(18,8%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Разный текстиль, ношеная одежда: 5,8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(18,6%).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Одежда и аксессуары (не связанные спицами и крючком): 4,8 </a:t>
                      </a:r>
                      <a:r>
                        <a:rPr lang="ru-RU" sz="1300" u="none" strike="noStrike" dirty="0">
                          <a:effectLst/>
                        </a:rPr>
                        <a:t>млрд долл. США</a:t>
                      </a:r>
                      <a:r>
                        <a:rPr lang="ru" sz="1300" u="none" strike="noStrike" dirty="0">
                          <a:effectLst/>
                        </a:rPr>
                        <a:t> (15,3%)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52,7%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2177260891"/>
                  </a:ext>
                </a:extLst>
              </a:tr>
              <a:tr h="327687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ТАД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Драгоценные камни и драгоценные металлы: 665,9 млн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(37,3%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Руда, шлак, зола: 343,9 млн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(19,2%)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Хлопок: 256,3 </a:t>
                      </a:r>
                      <a:r>
                        <a:rPr lang="ru-RU" sz="1300" u="none" strike="noStrike" dirty="0">
                          <a:effectLst/>
                        </a:rPr>
                        <a:t>млн долл. США</a:t>
                      </a:r>
                      <a:r>
                        <a:rPr lang="ru" sz="1300" u="none" strike="noStrike" dirty="0">
                          <a:effectLst/>
                        </a:rPr>
                        <a:t> (14,3%)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70,8%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1498804325"/>
                  </a:ext>
                </a:extLst>
              </a:tr>
              <a:tr h="382414">
                <a:tc>
                  <a:txBody>
                    <a:bodyPr/>
                    <a:lstStyle/>
                    <a:p>
                      <a:pPr algn="l" fontAlgn="t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ТКМ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Минеральное топливо, включая нефть: 1,8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(59,6%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Хлопок: 334,3 </a:t>
                      </a:r>
                      <a:r>
                        <a:rPr lang="ru-RU" sz="1300" u="none" strike="noStrike" dirty="0">
                          <a:effectLst/>
                        </a:rPr>
                        <a:t>млн долл. США</a:t>
                      </a:r>
                      <a:r>
                        <a:rPr lang="ru" sz="1300" u="none" strike="noStrike" dirty="0">
                          <a:effectLst/>
                        </a:rPr>
                        <a:t> (10,8%)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Удобрения: 321,3 млн </a:t>
                      </a:r>
                      <a:r>
                        <a:rPr lang="ru-RU" sz="1300" u="none" strike="noStrike" dirty="0">
                          <a:effectLst/>
                        </a:rPr>
                        <a:t>долл. США </a:t>
                      </a:r>
                      <a:r>
                        <a:rPr lang="ru" sz="1300" u="none" strike="noStrike" dirty="0">
                          <a:effectLst/>
                        </a:rPr>
                        <a:t>(10,4%)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80,8%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216641606"/>
                  </a:ext>
                </a:extLst>
              </a:tr>
              <a:tr h="327687">
                <a:tc>
                  <a:txBody>
                    <a:bodyPr/>
                    <a:lstStyle/>
                    <a:p>
                      <a:pPr algn="l" fontAlgn="t"/>
                      <a:r>
                        <a:rPr lang="ru" sz="13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УЗБ</a:t>
                      </a:r>
                      <a:endParaRPr lang="en-US" sz="13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Драгоценные камни и драгоценные металлы: 4,3 млрд </a:t>
                      </a:r>
                      <a:r>
                        <a:rPr lang="ru-RU" sz="1300" u="none" strike="noStrike" dirty="0">
                          <a:effectLst/>
                        </a:rPr>
                        <a:t>долл. США</a:t>
                      </a:r>
                      <a:r>
                        <a:rPr lang="ru" sz="1300" u="none" strike="noStrike" dirty="0">
                          <a:effectLst/>
                        </a:rPr>
                        <a:t> (28,2% от общего объема экспорта).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Хлопок: 1,6 </a:t>
                      </a:r>
                      <a:r>
                        <a:rPr lang="ru-RU" sz="1300" u="none" strike="noStrike" dirty="0">
                          <a:effectLst/>
                        </a:rPr>
                        <a:t>млрд долл. США</a:t>
                      </a:r>
                      <a:r>
                        <a:rPr lang="ru" sz="1300" u="none" strike="noStrike" dirty="0">
                          <a:effectLst/>
                        </a:rPr>
                        <a:t> (10,5%)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" sz="1300" u="none" strike="noStrike" dirty="0">
                          <a:effectLst/>
                        </a:rPr>
                        <a:t>Минеральное топливо, включая нефть:</a:t>
                      </a:r>
                      <a:br>
                        <a:rPr lang="ru" sz="1300" u="none" strike="noStrike" dirty="0">
                          <a:effectLst/>
                        </a:rPr>
                      </a:br>
                      <a:r>
                        <a:rPr lang="ru" sz="1300" u="none" strike="noStrike" dirty="0">
                          <a:effectLst/>
                        </a:rPr>
                        <a:t>1,2 </a:t>
                      </a:r>
                      <a:r>
                        <a:rPr lang="ru-RU" sz="1300" u="none" strike="noStrike" dirty="0">
                          <a:effectLst/>
                        </a:rPr>
                        <a:t>млрд долл. США</a:t>
                      </a:r>
                      <a:r>
                        <a:rPr lang="ru" sz="1300" u="none" strike="noStrike" dirty="0">
                          <a:effectLst/>
                        </a:rPr>
                        <a:t> (8%)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" sz="1300" u="none" strike="noStrike" dirty="0">
                          <a:effectLst/>
                        </a:rPr>
                        <a:t>46,7%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15" marR="4315" marT="4315" marB="0"/>
                </a:tc>
                <a:extLst>
                  <a:ext uri="{0D108BD9-81ED-4DB2-BD59-A6C34878D82A}">
                    <a16:rowId xmlns:a16="http://schemas.microsoft.com/office/drawing/2014/main" val="3998045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19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385" y="39451"/>
            <a:ext cx="8327299" cy="826787"/>
          </a:xfrm>
        </p:spPr>
        <p:txBody>
          <a:bodyPr anchor="ctr" anchorCtr="0">
            <a:normAutofit/>
          </a:bodyPr>
          <a:lstStyle/>
          <a:p>
            <a:pPr algn="ctr"/>
            <a:r>
              <a:rPr lang="ru" dirty="0"/>
              <a:t>Циклы бума и спада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D60B50-71B2-B7B9-74D7-06F3706FCF46}"/>
              </a:ext>
            </a:extLst>
          </p:cNvPr>
          <p:cNvSpPr txBox="1"/>
          <p:nvPr/>
        </p:nvSpPr>
        <p:spPr>
          <a:xfrm>
            <a:off x="490924" y="4852772"/>
            <a:ext cx="105444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" sz="1400" dirty="0">
                <a:hlinkClick r:id="rId3"/>
              </a:rPr>
              <a:t>https://datacommons.org/</a:t>
            </a:r>
            <a:endParaRPr lang="en-US" sz="1400" dirty="0"/>
          </a:p>
          <a:p>
            <a:r>
              <a:rPr lang="ru" sz="1400" dirty="0">
                <a:hlinkClick r:id="rId4"/>
              </a:rPr>
              <a:t>https://asb.opec.org/data/ASB_Data.php</a:t>
            </a:r>
            <a:r>
              <a:rPr lang="ru" sz="1400" dirty="0"/>
              <a:t> </a:t>
            </a:r>
          </a:p>
          <a:p>
            <a:r>
              <a:rPr lang="ru" sz="1400" dirty="0">
                <a:hlinkClick r:id="rId5"/>
              </a:rPr>
              <a:t>https://www.macrotrends.net/1476/copper-prices-historical-chart-data</a:t>
            </a:r>
            <a:endParaRPr lang="en-US" sz="14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138C3-E515-A517-0272-CDA1FD957048}"/>
              </a:ext>
            </a:extLst>
          </p:cNvPr>
          <p:cNvSpPr txBox="1">
            <a:spLocks/>
          </p:cNvSpPr>
          <p:nvPr/>
        </p:nvSpPr>
        <p:spPr>
          <a:xfrm>
            <a:off x="919291" y="1088419"/>
            <a:ext cx="4756579" cy="320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r>
              <a:rPr lang="ru" b="1" dirty="0">
                <a:solidFill>
                  <a:schemeClr val="accent1"/>
                </a:solidFill>
              </a:rPr>
              <a:t>Темпы роста ВВП по сравнению с ценой на нефть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B52E2D-6B78-711C-9C59-76873D0C1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392802"/>
              </p:ext>
            </p:extLst>
          </p:nvPr>
        </p:nvGraphicFramePr>
        <p:xfrm>
          <a:off x="490923" y="1408670"/>
          <a:ext cx="5465033" cy="3444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D31185E-A740-3274-5D6B-D489322DC8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912486"/>
              </p:ext>
            </p:extLst>
          </p:nvPr>
        </p:nvGraphicFramePr>
        <p:xfrm>
          <a:off x="6303232" y="1408670"/>
          <a:ext cx="5249177" cy="3444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9BA4EE43-8AF9-7474-8236-EE6B6AECF8D3}"/>
              </a:ext>
            </a:extLst>
          </p:cNvPr>
          <p:cNvSpPr txBox="1">
            <a:spLocks/>
          </p:cNvSpPr>
          <p:nvPr/>
        </p:nvSpPr>
        <p:spPr>
          <a:xfrm>
            <a:off x="6597220" y="1088419"/>
            <a:ext cx="4756579" cy="320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r>
              <a:rPr lang="ru" b="1" dirty="0">
                <a:solidFill>
                  <a:schemeClr val="accent1"/>
                </a:solidFill>
              </a:rPr>
              <a:t>Темпы роста ВВП по сравнению с ценой на медь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6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125" y="84278"/>
            <a:ext cx="9160030" cy="826787"/>
          </a:xfrm>
        </p:spPr>
        <p:txBody>
          <a:bodyPr anchor="ctr" anchorCtr="0">
            <a:normAutofit/>
          </a:bodyPr>
          <a:lstStyle/>
          <a:p>
            <a:pPr algn="ctr"/>
            <a:r>
              <a:rPr lang="ru" dirty="0"/>
              <a:t>Управление товарными рисками</a:t>
            </a:r>
            <a:endParaRPr lang="en-D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193AD9A-F970-229F-6D55-6DDAA91494DC}"/>
              </a:ext>
            </a:extLst>
          </p:cNvPr>
          <p:cNvSpPr txBox="1">
            <a:spLocks/>
          </p:cNvSpPr>
          <p:nvPr/>
        </p:nvSpPr>
        <p:spPr>
          <a:xfrm>
            <a:off x="44716" y="874827"/>
            <a:ext cx="12106899" cy="47856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Товарные форвардные контракты позволяют производителям/экспортерам фиксировать цены</a:t>
            </a: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Товарные фьючерсы и опционы позволяют производителям/экспортерам формировать естественные хеджевые позиции и более эффективно управлять ценовыми рисками</a:t>
            </a: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Однако большинство этих товарных контрактов являются краткосрочными – например, самый продолжительный контракт на Лондонской </a:t>
            </a:r>
            <a:r>
              <a:rPr lang="ru-RU" dirty="0">
                <a:solidFill>
                  <a:schemeClr val="accent1"/>
                </a:solidFill>
              </a:rPr>
              <a:t>товарной бирже (</a:t>
            </a:r>
            <a:r>
              <a:rPr lang="ru" dirty="0">
                <a:solidFill>
                  <a:schemeClr val="accent1"/>
                </a:solidFill>
              </a:rPr>
              <a:t>LME) составляет 15 месяцев, а на </a:t>
            </a:r>
            <a:r>
              <a:rPr lang="ru-RU" dirty="0">
                <a:solidFill>
                  <a:schemeClr val="accent1"/>
                </a:solidFill>
              </a:rPr>
              <a:t>Чикагской товарной бирже (</a:t>
            </a:r>
            <a:r>
              <a:rPr lang="ru" dirty="0">
                <a:solidFill>
                  <a:schemeClr val="accent1"/>
                </a:solidFill>
              </a:rPr>
              <a:t>CME) – 6 месяцев</a:t>
            </a:r>
          </a:p>
          <a:p>
            <a:pPr marL="341313" indent="-341313">
              <a:lnSpc>
                <a:spcPct val="10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v"/>
            </a:pPr>
            <a:r>
              <a:rPr lang="ru" dirty="0">
                <a:solidFill>
                  <a:schemeClr val="accent1"/>
                </a:solidFill>
              </a:rPr>
              <a:t>Коэффициент хеджирования (корреляция между ценами товаров, торгуемых на фьючерсной бирже, и ценами для экспортеров) может быть недостаточно высоким</a:t>
            </a:r>
          </a:p>
        </p:txBody>
      </p:sp>
    </p:spTree>
    <p:extLst>
      <p:ext uri="{BB962C8B-B14F-4D97-AF65-F5344CB8AC3E}">
        <p14:creationId xmlns:p14="http://schemas.microsoft.com/office/powerpoint/2010/main" val="52022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2" y="-42733"/>
            <a:ext cx="11083636" cy="1000413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dirty="0"/>
              <a:t>Облигация, привязанная к цене товара</a:t>
            </a:r>
            <a:endParaRPr lang="en-D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193AD9A-F970-229F-6D55-6DDAA91494DC}"/>
              </a:ext>
            </a:extLst>
          </p:cNvPr>
          <p:cNvSpPr txBox="1">
            <a:spLocks/>
          </p:cNvSpPr>
          <p:nvPr/>
        </p:nvSpPr>
        <p:spPr>
          <a:xfrm>
            <a:off x="41998" y="764393"/>
            <a:ext cx="12150001" cy="536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МВФ начал обращать внимание на использование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ситуационно зависимых долговых инструментов </a:t>
            </a: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(SCDI) после пандемии. SCDI корректируют будущие выплаты кредиторам в зависимости от экономического и финансового состояния эмитента, измеряемого ВВП, экспортом, заработной платой или ценами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на товары</a:t>
            </a: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, которые могут помочь разорвать цикл бума и спада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Облигации, привязанные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к цене товара</a:t>
            </a: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(CLB) — это облигации, доходность которых зависит от цены конкретного товара или индекса цен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на товары</a:t>
            </a: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.</a:t>
            </a: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 </a:t>
            </a: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CLB могут быть хорошим выбором для SCDI, поскольку они не подвержены ошибкам измерения и моральному риску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CLB могут использоваться в качестве противоциклического инструмента для стран-производителей и экспортеров сырьевых товаров благодаря естественному хеджированию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343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9"/>
            <a:ext cx="12192000" cy="621177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ru" dirty="0"/>
              <a:t>Облигация, привязанная к цене товара (примеры)</a:t>
            </a:r>
            <a:endParaRPr lang="en-D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51FBEC-F070-116D-9215-2E3462369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25309"/>
              </p:ext>
            </p:extLst>
          </p:nvPr>
        </p:nvGraphicFramePr>
        <p:xfrm>
          <a:off x="238684" y="680709"/>
          <a:ext cx="11696709" cy="4506207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00152">
                  <a:extLst>
                    <a:ext uri="{9D8B030D-6E8A-4147-A177-3AD203B41FA5}">
                      <a16:colId xmlns:a16="http://schemas.microsoft.com/office/drawing/2014/main" val="3334501525"/>
                    </a:ext>
                  </a:extLst>
                </a:gridCol>
                <a:gridCol w="85725">
                  <a:extLst>
                    <a:ext uri="{9D8B030D-6E8A-4147-A177-3AD203B41FA5}">
                      <a16:colId xmlns:a16="http://schemas.microsoft.com/office/drawing/2014/main" val="10738052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3343660106"/>
                    </a:ext>
                  </a:extLst>
                </a:gridCol>
                <a:gridCol w="104775">
                  <a:extLst>
                    <a:ext uri="{9D8B030D-6E8A-4147-A177-3AD203B41FA5}">
                      <a16:colId xmlns:a16="http://schemas.microsoft.com/office/drawing/2014/main" val="1599207436"/>
                    </a:ext>
                  </a:extLst>
                </a:gridCol>
                <a:gridCol w="1566133">
                  <a:extLst>
                    <a:ext uri="{9D8B030D-6E8A-4147-A177-3AD203B41FA5}">
                      <a16:colId xmlns:a16="http://schemas.microsoft.com/office/drawing/2014/main" val="2792117317"/>
                    </a:ext>
                  </a:extLst>
                </a:gridCol>
                <a:gridCol w="91217">
                  <a:extLst>
                    <a:ext uri="{9D8B030D-6E8A-4147-A177-3AD203B41FA5}">
                      <a16:colId xmlns:a16="http://schemas.microsoft.com/office/drawing/2014/main" val="3074558366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167226692"/>
                    </a:ext>
                  </a:extLst>
                </a:gridCol>
                <a:gridCol w="85727">
                  <a:extLst>
                    <a:ext uri="{9D8B030D-6E8A-4147-A177-3AD203B41FA5}">
                      <a16:colId xmlns:a16="http://schemas.microsoft.com/office/drawing/2014/main" val="2143543608"/>
                    </a:ext>
                  </a:extLst>
                </a:gridCol>
                <a:gridCol w="1123948">
                  <a:extLst>
                    <a:ext uri="{9D8B030D-6E8A-4147-A177-3AD203B41FA5}">
                      <a16:colId xmlns:a16="http://schemas.microsoft.com/office/drawing/2014/main" val="3835566102"/>
                    </a:ext>
                  </a:extLst>
                </a:gridCol>
                <a:gridCol w="95250">
                  <a:extLst>
                    <a:ext uri="{9D8B030D-6E8A-4147-A177-3AD203B41FA5}">
                      <a16:colId xmlns:a16="http://schemas.microsoft.com/office/drawing/2014/main" val="2057868717"/>
                    </a:ext>
                  </a:extLst>
                </a:gridCol>
                <a:gridCol w="1156559">
                  <a:extLst>
                    <a:ext uri="{9D8B030D-6E8A-4147-A177-3AD203B41FA5}">
                      <a16:colId xmlns:a16="http://schemas.microsoft.com/office/drawing/2014/main" val="4243980423"/>
                    </a:ext>
                  </a:extLst>
                </a:gridCol>
                <a:gridCol w="34068">
                  <a:extLst>
                    <a:ext uri="{9D8B030D-6E8A-4147-A177-3AD203B41FA5}">
                      <a16:colId xmlns:a16="http://schemas.microsoft.com/office/drawing/2014/main" val="1122628767"/>
                    </a:ext>
                  </a:extLst>
                </a:gridCol>
                <a:gridCol w="2190748">
                  <a:extLst>
                    <a:ext uri="{9D8B030D-6E8A-4147-A177-3AD203B41FA5}">
                      <a16:colId xmlns:a16="http://schemas.microsoft.com/office/drawing/2014/main" val="2455250109"/>
                    </a:ext>
                  </a:extLst>
                </a:gridCol>
                <a:gridCol w="95250">
                  <a:extLst>
                    <a:ext uri="{9D8B030D-6E8A-4147-A177-3AD203B41FA5}">
                      <a16:colId xmlns:a16="http://schemas.microsoft.com/office/drawing/2014/main" val="3777668143"/>
                    </a:ext>
                  </a:extLst>
                </a:gridCol>
                <a:gridCol w="1438282">
                  <a:extLst>
                    <a:ext uri="{9D8B030D-6E8A-4147-A177-3AD203B41FA5}">
                      <a16:colId xmlns:a16="http://schemas.microsoft.com/office/drawing/2014/main" val="607293194"/>
                    </a:ext>
                  </a:extLst>
                </a:gridCol>
              </a:tblGrid>
              <a:tr h="100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Инструмент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Страна (период)</a:t>
                      </a: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Регулировка: дискретная/</a:t>
                      </a:r>
                      <a:b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непрерывная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Валюта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 (лет)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Переменная состояния/</a:t>
                      </a:r>
                      <a:b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триггера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Тип выплаты/отсрочки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Торгуемая/</a:t>
                      </a:r>
                      <a:b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Неторгуемая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extLst>
                  <a:ext uri="{0D108BD9-81ED-4DB2-BD59-A6C34878D82A}">
                    <a16:rowId xmlns:a16="http://schemas.microsoft.com/office/drawing/2014/main" val="1381008984"/>
                  </a:ext>
                </a:extLst>
              </a:tr>
              <a:tr h="7524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Золотая облигация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Индия (2015-)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Непрерывная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</a:t>
                      </a:r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ациональная валюта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 (подлежит погашению за 5)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Цена золота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Основная сумма привязана к ценам на золото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Неторгуемая (розничная торговля)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extLst>
                  <a:ext uri="{0D108BD9-81ED-4DB2-BD59-A6C34878D82A}">
                    <a16:rowId xmlns:a16="http://schemas.microsoft.com/office/drawing/2014/main" val="83178013"/>
                  </a:ext>
                </a:extLst>
              </a:tr>
              <a:tr h="1001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Нефтяная облигация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Мексика (1977-1980)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Непрерывная</a:t>
                      </a:r>
                      <a:b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(с купонным полом)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</a:t>
                      </a:r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ациональная валюта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Экспортная цена нефти в долларах США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Основная сумма привязана к цене нефти в национальной валюте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Торгуемая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extLst>
                  <a:ext uri="{0D108BD9-81ED-4DB2-BD59-A6C34878D82A}">
                    <a16:rowId xmlns:a16="http://schemas.microsoft.com/office/drawing/2014/main" val="4049844131"/>
                  </a:ext>
                </a:extLst>
              </a:tr>
              <a:tr h="17500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Петро-карибские займы из Венесуэлы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Стороны соглашения Петро-Карибе* (2005-)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Гибридная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Доллар США/ национальная валюта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Цена нефти в долларах США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Доля первоначального взноса, процентная ставка и льготный период привязана к ценам на нефть и обменному курсу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Неторгуемая (официальная)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34" marR="4334" marT="4334" marB="0" anchor="ctr"/>
                </a:tc>
                <a:extLst>
                  <a:ext uri="{0D108BD9-81ED-4DB2-BD59-A6C34878D82A}">
                    <a16:rowId xmlns:a16="http://schemas.microsoft.com/office/drawing/2014/main" val="34373706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76B7CC-32C9-4835-8B4B-25E01CD813D8}"/>
              </a:ext>
            </a:extLst>
          </p:cNvPr>
          <p:cNvSpPr txBox="1"/>
          <p:nvPr/>
        </p:nvSpPr>
        <p:spPr>
          <a:xfrm>
            <a:off x="364588" y="5321130"/>
            <a:ext cx="10799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Petrocaribe — региональное соглашение о закупках нефти между Венесуэлой и государствами-членами Карибского бассейна</a:t>
            </a:r>
          </a:p>
        </p:txBody>
      </p:sp>
    </p:spTree>
    <p:extLst>
      <p:ext uri="{BB962C8B-B14F-4D97-AF65-F5344CB8AC3E}">
        <p14:creationId xmlns:p14="http://schemas.microsoft.com/office/powerpoint/2010/main" val="427437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055" y="164961"/>
            <a:ext cx="9160030" cy="826787"/>
          </a:xfrm>
        </p:spPr>
        <p:txBody>
          <a:bodyPr anchor="ctr" anchorCtr="0">
            <a:normAutofit/>
          </a:bodyPr>
          <a:lstStyle/>
          <a:p>
            <a:pPr algn="ctr"/>
            <a:r>
              <a:rPr lang="ru" dirty="0"/>
              <a:t>Привлекательность для инвесторов</a:t>
            </a:r>
            <a:endParaRPr lang="en-D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193AD9A-F970-229F-6D55-6DDAA91494DC}"/>
              </a:ext>
            </a:extLst>
          </p:cNvPr>
          <p:cNvSpPr txBox="1">
            <a:spLocks/>
          </p:cNvSpPr>
          <p:nvPr/>
        </p:nvSpPr>
        <p:spPr>
          <a:xfrm>
            <a:off x="319087" y="1201759"/>
            <a:ext cx="11553826" cy="4437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Повышение кредитного качества</a:t>
            </a:r>
            <a:r>
              <a:rPr kumimoji="0" lang="ru" sz="2400" b="1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.</a:t>
            </a: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«Противоциклический» характер CLB соответствует способности страны-производителя сырья обслуживать долг, тем самым снижая кредитный риск для кредитора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lang="ru" sz="2400" b="1" dirty="0">
                <a:solidFill>
                  <a:srgbClr val="0F6FC6"/>
                </a:solidFill>
                <a:latin typeface="Franklin Gothic Book" panose="020B0503020102020204"/>
              </a:rPr>
              <a:t>Естественная </a:t>
            </a:r>
            <a:r>
              <a:rPr kumimoji="0" lang="ru" sz="2400" b="1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защита для инвесторов.</a:t>
            </a: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Например, у авиакомпаний и энергетических компаний есть причины инвестировать в облигации, привязанные к ценам на сырую нефть, у сталелитейных компаний — к ценам на железную руду, у производителей шоколада — к ценам на какао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kumimoji="0" lang="ru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CLB также может быть привлекательной альтернативой для более широкого круга инвесторов, позволяющей им улучшить структуру своего портфеля с различными странами, профилями погашения с приемлемыми кредитными рейтингами</a:t>
            </a:r>
          </a:p>
        </p:txBody>
      </p:sp>
    </p:spTree>
    <p:extLst>
      <p:ext uri="{BB962C8B-B14F-4D97-AF65-F5344CB8AC3E}">
        <p14:creationId xmlns:p14="http://schemas.microsoft.com/office/powerpoint/2010/main" val="259498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B5E796-4C86-AD42-B8C6-A68922A6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985" y="125510"/>
            <a:ext cx="9160030" cy="1210499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ru" dirty="0"/>
              <a:t>Практический пример:</a:t>
            </a:r>
            <a:br>
              <a:rPr lang="ru" dirty="0"/>
            </a:br>
            <a:r>
              <a:rPr lang="ru" dirty="0"/>
              <a:t>страны Африки к югу от Сахары</a:t>
            </a:r>
            <a:endParaRPr lang="en-DE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193AD9A-F970-229F-6D55-6DDAA91494DC}"/>
              </a:ext>
            </a:extLst>
          </p:cNvPr>
          <p:cNvSpPr txBox="1">
            <a:spLocks/>
          </p:cNvSpPr>
          <p:nvPr/>
        </p:nvSpPr>
        <p:spPr>
          <a:xfrm>
            <a:off x="319087" y="1789330"/>
            <a:ext cx="11553826" cy="3333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kumimoji="0" lang="ru" sz="240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Минимизирующий риск </a:t>
            </a: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долговой </a:t>
            </a:r>
            <a:r>
              <a:rPr kumimoji="0" lang="ru" sz="240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портфель стран Африки к югу от Сахары должен был лишь примерно на 30% состоять из </a:t>
            </a:r>
            <a:r>
              <a:rPr lang="ru-RU" sz="2400" dirty="0">
                <a:solidFill>
                  <a:srgbClr val="0F6FC6"/>
                </a:solidFill>
                <a:latin typeface="Franklin Gothic Book" panose="020B0503020102020204"/>
              </a:rPr>
              <a:t>традиционных (с фиксированной ставкой и обычной срочностью) </a:t>
            </a:r>
            <a:r>
              <a:rPr lang="ru" sz="2400" dirty="0">
                <a:solidFill>
                  <a:srgbClr val="0F6FC6"/>
                </a:solidFill>
                <a:latin typeface="Franklin Gothic Book" panose="020B0503020102020204"/>
              </a:rPr>
              <a:t>кредитов или </a:t>
            </a:r>
            <a:r>
              <a:rPr kumimoji="0" lang="ru" sz="240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облигаций, обязательства по погашению примерно 70% которых должны быть индексированы по цене самой важной статьи экспорта стран Африки к югу от Сахары: какао, кофе, хлопка, меди и нефти</a:t>
            </a:r>
          </a:p>
          <a:p>
            <a:pPr marL="285750" marR="0" lvl="0" indent="-285750" algn="l" defTabSz="91437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60000"/>
              <a:buFont typeface="Wingdings" panose="05000000000000000000" pitchFamily="2" charset="2"/>
              <a:buChar char="v"/>
              <a:tabLst/>
              <a:defRPr/>
            </a:pPr>
            <a:r>
              <a:rPr kumimoji="0" lang="ru" sz="2400" i="0" u="none" strike="noStrike" kern="1200" cap="none" spc="0" normalizeH="0" baseline="0" noProof="0" dirty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Этот портфель снижает примерно 90% волатильности бюджетных ресурсов стран Африки к югу от Сахары</a:t>
            </a:r>
          </a:p>
        </p:txBody>
      </p:sp>
    </p:spTree>
    <p:extLst>
      <p:ext uri="{BB962C8B-B14F-4D97-AF65-F5344CB8AC3E}">
        <p14:creationId xmlns:p14="http://schemas.microsoft.com/office/powerpoint/2010/main" val="1846704254"/>
      </p:ext>
    </p:extLst>
  </p:cSld>
  <p:clrMapOvr>
    <a:masterClrMapping/>
  </p:clrMapOvr>
</p:sld>
</file>

<file path=ppt/theme/theme1.xml><?xml version="1.0" encoding="utf-8"?>
<a:theme xmlns:a="http://schemas.openxmlformats.org/drawingml/2006/main" name="FTA Workshop Theme 2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REC Trade Week ppt 16x9 (light)" id="{D728CA33-718D-9149-90A0-BB060D4A2990}" vid="{23A98B85-A06E-1F4B-A385-293DE34621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8" ma:contentTypeDescription="Create a new document." ma:contentTypeScope="" ma:versionID="ce1f601c6877ba0bf1136af46ec868c9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f5eb3e334fd21af34244d6855410a1e7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6E5E2201-AB01-4231-ABBC-4891D7E7C879}"/>
</file>

<file path=customXml/itemProps2.xml><?xml version="1.0" encoding="utf-8"?>
<ds:datastoreItem xmlns:ds="http://schemas.openxmlformats.org/officeDocument/2006/customXml" ds:itemID="{84C0D9AB-0839-4915-87DC-2C0B16DE08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B801B5-549C-4D02-8B7A-124A55700944}">
  <ds:schemaRefs>
    <ds:schemaRef ds:uri="http://purl.org/dc/terms/"/>
    <ds:schemaRef ds:uri="http://schemas.openxmlformats.org/package/2006/metadata/core-properties"/>
    <ds:schemaRef ds:uri="bfc3d794-f474-4e3b-ac9c-26d99714d35c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bbeafd8-838d-484f-836c-4627ed3edf10"/>
    <ds:schemaRef ds:uri="c1fdd505-2570-46c2-bd04-3e0f2d874c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FTA Workshop Theme 2</Template>
  <TotalTime>9304</TotalTime>
  <Words>1308</Words>
  <Application>Microsoft Office PowerPoint</Application>
  <PresentationFormat>Широкоэкранный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Wingdings</vt:lpstr>
      <vt:lpstr>FTA Workshop Theme 2</vt:lpstr>
      <vt:lpstr>Презентация PowerPoint</vt:lpstr>
      <vt:lpstr>Содержание</vt:lpstr>
      <vt:lpstr>Концентрация экспорта – 3 крупнейшие статьи экспорта</vt:lpstr>
      <vt:lpstr>Циклы бума и спада</vt:lpstr>
      <vt:lpstr>Управление товарными рисками</vt:lpstr>
      <vt:lpstr>Облигация, привязанная к цене товара</vt:lpstr>
      <vt:lpstr>Облигация, привязанная к цене товара (примеры)</vt:lpstr>
      <vt:lpstr>Привлекательность для инвесторов</vt:lpstr>
      <vt:lpstr>Практический пример: страны Африки к югу от Сахары</vt:lpstr>
      <vt:lpstr>Применимость CLB для стран ЦАРЭС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Christian Fischer</dc:creator>
  <cp:keywords/>
  <dc:description/>
  <cp:lastModifiedBy>Рустам Сатаев</cp:lastModifiedBy>
  <cp:revision>87</cp:revision>
  <dcterms:created xsi:type="dcterms:W3CDTF">2021-09-20T00:00:39Z</dcterms:created>
  <dcterms:modified xsi:type="dcterms:W3CDTF">2023-10-29T13:58:01Z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3;#EARD|285068fb-56a1-4780-9bb2-e37fa6deb6dc;#2;#EARD|285068fb-56a1-4780-9bb2-e37fa6deb6dc;#1;#English|16ac8743-31bb-43f8-9a73-533a041667d6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p030e467f78f45b4ae8f7e2c17ea4d82">
    <vt:lpwstr/>
  </property>
  <property fmtid="{D5CDD505-2E9C-101B-9397-08002B2CF9AE}" pid="6" name="k985dbdc596c44d7acaf8184f33920f0">
    <vt:lpwstr/>
  </property>
  <property fmtid="{D5CDD505-2E9C-101B-9397-08002B2CF9AE}" pid="7" name="a37ff23a602146d4934a49238d370ca5">
    <vt:lpwstr/>
  </property>
  <property fmtid="{D5CDD505-2E9C-101B-9397-08002B2CF9AE}" pid="8" name="ADBCountry">
    <vt:lpwstr/>
  </property>
  <property fmtid="{D5CDD505-2E9C-101B-9397-08002B2CF9AE}" pid="9" name="d61536b25a8a4fedb48bb564279be82a">
    <vt:lpwstr>EARD|285068fb-56a1-4780-9bb2-e37fa6deb6dc</vt:lpwstr>
  </property>
  <property fmtid="{D5CDD505-2E9C-101B-9397-08002B2CF9AE}" pid="10" name="ADBContentGroup">
    <vt:lpwstr>2;#EARD|285068fb-56a1-4780-9bb2-e37fa6deb6dc</vt:lpwstr>
  </property>
  <property fmtid="{D5CDD505-2E9C-101B-9397-08002B2CF9AE}" pid="11" name="ADBSector">
    <vt:lpwstr/>
  </property>
  <property fmtid="{D5CDD505-2E9C-101B-9397-08002B2CF9AE}" pid="12" name="ADBDocumentSecurity">
    <vt:lpwstr/>
  </property>
  <property fmtid="{D5CDD505-2E9C-101B-9397-08002B2CF9AE}" pid="13" name="d01a0ce1b141461dbfb235a3ab729a2c">
    <vt:lpwstr/>
  </property>
  <property fmtid="{D5CDD505-2E9C-101B-9397-08002B2CF9AE}" pid="14" name="ADBDocumentLanguage">
    <vt:lpwstr>1;#English|16ac8743-31bb-43f8-9a73-533a041667d6</vt:lpwstr>
  </property>
  <property fmtid="{D5CDD505-2E9C-101B-9397-08002B2CF9AE}" pid="15" name="ADBDocumentType">
    <vt:lpwstr/>
  </property>
  <property fmtid="{D5CDD505-2E9C-101B-9397-08002B2CF9AE}" pid="16" name="ADBDepartmentOwner">
    <vt:lpwstr>3;#EARD|285068fb-56a1-4780-9bb2-e37fa6deb6dc</vt:lpwstr>
  </property>
  <property fmtid="{D5CDD505-2E9C-101B-9397-08002B2CF9AE}" pid="17" name="MSIP_Label_817d4574-7375-4d17-b29c-6e4c6df0fcb0_Enabled">
    <vt:lpwstr>true</vt:lpwstr>
  </property>
  <property fmtid="{D5CDD505-2E9C-101B-9397-08002B2CF9AE}" pid="18" name="MSIP_Label_817d4574-7375-4d17-b29c-6e4c6df0fcb0_SetDate">
    <vt:lpwstr>2022-04-27T00:36:43Z</vt:lpwstr>
  </property>
  <property fmtid="{D5CDD505-2E9C-101B-9397-08002B2CF9AE}" pid="19" name="MSIP_Label_817d4574-7375-4d17-b29c-6e4c6df0fcb0_Method">
    <vt:lpwstr>Standard</vt:lpwstr>
  </property>
  <property fmtid="{D5CDD505-2E9C-101B-9397-08002B2CF9AE}" pid="20" name="MSIP_Label_817d4574-7375-4d17-b29c-6e4c6df0fcb0_Name">
    <vt:lpwstr>ADB Internal</vt:lpwstr>
  </property>
  <property fmtid="{D5CDD505-2E9C-101B-9397-08002B2CF9AE}" pid="21" name="MSIP_Label_817d4574-7375-4d17-b29c-6e4c6df0fcb0_SiteId">
    <vt:lpwstr>9495d6bb-41c2-4c58-848f-92e52cf3d640</vt:lpwstr>
  </property>
  <property fmtid="{D5CDD505-2E9C-101B-9397-08002B2CF9AE}" pid="22" name="MSIP_Label_817d4574-7375-4d17-b29c-6e4c6df0fcb0_ActionId">
    <vt:lpwstr>5c4c3594-0edc-42d8-8289-c5d7c41128f8</vt:lpwstr>
  </property>
  <property fmtid="{D5CDD505-2E9C-101B-9397-08002B2CF9AE}" pid="23" name="MSIP_Label_817d4574-7375-4d17-b29c-6e4c6df0fcb0_ContentBits">
    <vt:lpwstr>2</vt:lpwstr>
  </property>
  <property fmtid="{D5CDD505-2E9C-101B-9397-08002B2CF9AE}" pid="24" name="ClassificationContentMarkingFooterLocations">
    <vt:lpwstr>FTA Workshop Theme 2:7</vt:lpwstr>
  </property>
  <property fmtid="{D5CDD505-2E9C-101B-9397-08002B2CF9AE}" pid="25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26" name="MediaServiceImageTags">
    <vt:lpwstr/>
  </property>
</Properties>
</file>