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71" r:id="rId4"/>
  </p:sldMasterIdLst>
  <p:notesMasterIdLst>
    <p:notesMasterId r:id="rId16"/>
  </p:notesMasterIdLst>
  <p:handoutMasterIdLst>
    <p:handoutMasterId r:id="rId17"/>
  </p:handoutMasterIdLst>
  <p:sldIdLst>
    <p:sldId id="257" r:id="rId5"/>
    <p:sldId id="256" r:id="rId6"/>
    <p:sldId id="264" r:id="rId7"/>
    <p:sldId id="262" r:id="rId8"/>
    <p:sldId id="266" r:id="rId9"/>
    <p:sldId id="268" r:id="rId10"/>
    <p:sldId id="267" r:id="rId11"/>
    <p:sldId id="269" r:id="rId12"/>
    <p:sldId id="271" r:id="rId13"/>
    <p:sldId id="270"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6A95"/>
    <a:srgbClr val="76AB5E"/>
    <a:srgbClr val="FF9300"/>
    <a:srgbClr val="FDD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74"/>
    <p:restoredTop sz="94694"/>
  </p:normalViewPr>
  <p:slideViewPr>
    <p:cSldViewPr snapToGrid="0">
      <p:cViewPr varScale="1">
        <p:scale>
          <a:sx n="58" d="100"/>
          <a:sy n="58" d="100"/>
        </p:scale>
        <p:origin x="441" y="45"/>
      </p:cViewPr>
      <p:guideLst>
        <p:guide orient="horz" pos="2160"/>
        <p:guide pos="3840"/>
      </p:guideLst>
    </p:cSldViewPr>
  </p:slideViewPr>
  <p:notesTextViewPr>
    <p:cViewPr>
      <p:scale>
        <a:sx n="1" d="1"/>
        <a:sy n="1" d="1"/>
      </p:scale>
      <p:origin x="0" y="0"/>
    </p:cViewPr>
  </p:notesTextViewPr>
  <p:notesViewPr>
    <p:cSldViewPr snapToGrid="0">
      <p:cViewPr varScale="1">
        <p:scale>
          <a:sx n="47" d="100"/>
          <a:sy n="47" d="100"/>
        </p:scale>
        <p:origin x="225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Oil!$B$2</c:f>
              <c:strCache>
                <c:ptCount val="1"/>
                <c:pt idx="0">
                  <c:v>AZE</c:v>
                </c:pt>
              </c:strCache>
            </c:strRef>
          </c:tx>
          <c:spPr>
            <a:ln w="28575" cap="rnd">
              <a:solidFill>
                <a:schemeClr val="accent1"/>
              </a:solidFill>
              <a:round/>
            </a:ln>
            <a:effectLst/>
          </c:spPr>
          <c:marker>
            <c:symbol val="none"/>
          </c:marker>
          <c:cat>
            <c:numRef>
              <c:f>Oil!$C$1:$AG$1</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Oil!$C$2:$AG$2</c:f>
              <c:numCache>
                <c:formatCode>0.00%</c:formatCode>
                <c:ptCount val="31"/>
                <c:pt idx="0">
                  <c:v>-7.0000017569957192E-3</c:v>
                </c:pt>
                <c:pt idx="1">
                  <c:v>-0.22600000326444397</c:v>
                </c:pt>
                <c:pt idx="2">
                  <c:v>-0.23099998718838702</c:v>
                </c:pt>
                <c:pt idx="3">
                  <c:v>-0.19700001239923801</c:v>
                </c:pt>
                <c:pt idx="4">
                  <c:v>-0.11799999107681799</c:v>
                </c:pt>
                <c:pt idx="5">
                  <c:v>1.2999994046382699E-2</c:v>
                </c:pt>
                <c:pt idx="6">
                  <c:v>5.8000001479578296E-2</c:v>
                </c:pt>
                <c:pt idx="7">
                  <c:v>9.9999996115369111E-2</c:v>
                </c:pt>
                <c:pt idx="8">
                  <c:v>7.4000012995856401E-2</c:v>
                </c:pt>
                <c:pt idx="9">
                  <c:v>0.110999991434346</c:v>
                </c:pt>
                <c:pt idx="10">
                  <c:v>9.8999998653364299E-2</c:v>
                </c:pt>
                <c:pt idx="11">
                  <c:v>9.43891626906561E-2</c:v>
                </c:pt>
                <c:pt idx="12">
                  <c:v>0.102082994004776</c:v>
                </c:pt>
                <c:pt idx="13">
                  <c:v>9.2538017972890699E-2</c:v>
                </c:pt>
                <c:pt idx="14">
                  <c:v>0.27961538108213102</c:v>
                </c:pt>
                <c:pt idx="15">
                  <c:v>0.34499999999999997</c:v>
                </c:pt>
                <c:pt idx="16">
                  <c:v>0.249999998515683</c:v>
                </c:pt>
                <c:pt idx="17">
                  <c:v>0.10758978060468401</c:v>
                </c:pt>
                <c:pt idx="18">
                  <c:v>9.2963637444709091E-2</c:v>
                </c:pt>
                <c:pt idx="19">
                  <c:v>5.04894451349574E-2</c:v>
                </c:pt>
                <c:pt idx="20">
                  <c:v>1.0000013782458001E-3</c:v>
                </c:pt>
                <c:pt idx="21">
                  <c:v>2.1652394748416001E-2</c:v>
                </c:pt>
                <c:pt idx="22">
                  <c:v>5.8098008426820801E-2</c:v>
                </c:pt>
                <c:pt idx="23">
                  <c:v>2.75050681535518E-2</c:v>
                </c:pt>
                <c:pt idx="24">
                  <c:v>1.09397591627469E-2</c:v>
                </c:pt>
                <c:pt idx="25">
                  <c:v>-3.09999988037266E-2</c:v>
                </c:pt>
                <c:pt idx="26">
                  <c:v>1.9999993895865502E-3</c:v>
                </c:pt>
                <c:pt idx="27">
                  <c:v>1.4999999999999901E-2</c:v>
                </c:pt>
                <c:pt idx="28">
                  <c:v>2.5000000674373402E-2</c:v>
                </c:pt>
                <c:pt idx="29">
                  <c:v>-4.3000001023073706E-2</c:v>
                </c:pt>
                <c:pt idx="30">
                  <c:v>5.6164510285302803E-2</c:v>
                </c:pt>
              </c:numCache>
            </c:numRef>
          </c:val>
          <c:smooth val="0"/>
          <c:extLst>
            <c:ext xmlns:c16="http://schemas.microsoft.com/office/drawing/2014/chart" uri="{C3380CC4-5D6E-409C-BE32-E72D297353CC}">
              <c16:uniqueId val="{00000000-CEBF-4646-A5DB-6B6D65329105}"/>
            </c:ext>
          </c:extLst>
        </c:ser>
        <c:ser>
          <c:idx val="1"/>
          <c:order val="1"/>
          <c:tx>
            <c:strRef>
              <c:f>Oil!$B$3</c:f>
              <c:strCache>
                <c:ptCount val="1"/>
                <c:pt idx="0">
                  <c:v>KAZ</c:v>
                </c:pt>
              </c:strCache>
            </c:strRef>
          </c:tx>
          <c:spPr>
            <a:ln w="28575" cap="rnd">
              <a:solidFill>
                <a:schemeClr val="accent2"/>
              </a:solidFill>
              <a:round/>
            </a:ln>
            <a:effectLst/>
          </c:spPr>
          <c:marker>
            <c:symbol val="none"/>
          </c:marker>
          <c:cat>
            <c:numRef>
              <c:f>Oil!$C$1:$AG$1</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Oil!$C$3:$AG$3</c:f>
              <c:numCache>
                <c:formatCode>0.00%</c:formatCode>
                <c:ptCount val="31"/>
                <c:pt idx="0">
                  <c:v>-0.110000000016926</c:v>
                </c:pt>
                <c:pt idx="1">
                  <c:v>-5.2999999989346805E-2</c:v>
                </c:pt>
                <c:pt idx="2">
                  <c:v>-9.2000000020330805E-2</c:v>
                </c:pt>
                <c:pt idx="3">
                  <c:v>-0.12599999998316799</c:v>
                </c:pt>
                <c:pt idx="4">
                  <c:v>-8.200000001182399E-2</c:v>
                </c:pt>
                <c:pt idx="5">
                  <c:v>5.0000000207350605E-3</c:v>
                </c:pt>
                <c:pt idx="6">
                  <c:v>1.69999999949513E-2</c:v>
                </c:pt>
                <c:pt idx="7">
                  <c:v>-1.8999999994247899E-2</c:v>
                </c:pt>
                <c:pt idx="8">
                  <c:v>2.6999999978419901E-2</c:v>
                </c:pt>
                <c:pt idx="9">
                  <c:v>9.8000000021415609E-2</c:v>
                </c:pt>
                <c:pt idx="10">
                  <c:v>0.13499999998435799</c:v>
                </c:pt>
                <c:pt idx="11">
                  <c:v>9.7999999996084206E-2</c:v>
                </c:pt>
                <c:pt idx="12">
                  <c:v>9.3000000003375896E-2</c:v>
                </c:pt>
                <c:pt idx="13">
                  <c:v>9.6000000013685402E-2</c:v>
                </c:pt>
                <c:pt idx="14">
                  <c:v>9.6999999992268202E-2</c:v>
                </c:pt>
                <c:pt idx="15">
                  <c:v>0.107</c:v>
                </c:pt>
                <c:pt idx="16">
                  <c:v>8.8999999999940502E-2</c:v>
                </c:pt>
                <c:pt idx="17">
                  <c:v>3.3000000002109099E-2</c:v>
                </c:pt>
                <c:pt idx="18">
                  <c:v>1.1999999994287301E-2</c:v>
                </c:pt>
                <c:pt idx="19">
                  <c:v>7.3000000001620199E-2</c:v>
                </c:pt>
                <c:pt idx="20">
                  <c:v>7.4000000006839303E-2</c:v>
                </c:pt>
                <c:pt idx="21">
                  <c:v>4.7999999999927496E-2</c:v>
                </c:pt>
                <c:pt idx="22">
                  <c:v>5.9999999992556098E-2</c:v>
                </c:pt>
                <c:pt idx="23">
                  <c:v>4.20000000063038E-2</c:v>
                </c:pt>
                <c:pt idx="24">
                  <c:v>1.19999999976802E-2</c:v>
                </c:pt>
                <c:pt idx="25">
                  <c:v>1.0999999999016401E-2</c:v>
                </c:pt>
                <c:pt idx="26">
                  <c:v>4.1000000003385405E-2</c:v>
                </c:pt>
                <c:pt idx="27">
                  <c:v>4.0999999998712296E-2</c:v>
                </c:pt>
                <c:pt idx="28">
                  <c:v>4.5000000000848105E-2</c:v>
                </c:pt>
                <c:pt idx="29">
                  <c:v>-2.5000000002874598E-2</c:v>
                </c:pt>
                <c:pt idx="30">
                  <c:v>4.3000000001588601E-2</c:v>
                </c:pt>
              </c:numCache>
            </c:numRef>
          </c:val>
          <c:smooth val="0"/>
          <c:extLst>
            <c:ext xmlns:c16="http://schemas.microsoft.com/office/drawing/2014/chart" uri="{C3380CC4-5D6E-409C-BE32-E72D297353CC}">
              <c16:uniqueId val="{00000001-CEBF-4646-A5DB-6B6D65329105}"/>
            </c:ext>
          </c:extLst>
        </c:ser>
        <c:ser>
          <c:idx val="2"/>
          <c:order val="2"/>
          <c:tx>
            <c:strRef>
              <c:f>Oil!$B$4</c:f>
              <c:strCache>
                <c:ptCount val="1"/>
                <c:pt idx="0">
                  <c:v>TKM</c:v>
                </c:pt>
              </c:strCache>
            </c:strRef>
          </c:tx>
          <c:spPr>
            <a:ln w="28575" cap="rnd">
              <a:solidFill>
                <a:schemeClr val="accent3"/>
              </a:solidFill>
              <a:round/>
            </a:ln>
            <a:effectLst/>
          </c:spPr>
          <c:marker>
            <c:symbol val="none"/>
          </c:marker>
          <c:cat>
            <c:numRef>
              <c:f>Oil!$C$1:$AG$1</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Oil!$C$4:$AG$4</c:f>
              <c:numCache>
                <c:formatCode>0.00%</c:formatCode>
                <c:ptCount val="31"/>
                <c:pt idx="0">
                  <c:v>-4.6052632135837497E-2</c:v>
                </c:pt>
                <c:pt idx="1">
                  <c:v>-0.14965986595767999</c:v>
                </c:pt>
                <c:pt idx="2">
                  <c:v>1.50000017391807E-2</c:v>
                </c:pt>
                <c:pt idx="3">
                  <c:v>-0.17299860472134099</c:v>
                </c:pt>
                <c:pt idx="4">
                  <c:v>-7.2000409344549002E-2</c:v>
                </c:pt>
                <c:pt idx="5">
                  <c:v>6.6999921606475402E-2</c:v>
                </c:pt>
                <c:pt idx="6">
                  <c:v>-0.114000002276613</c:v>
                </c:pt>
                <c:pt idx="7">
                  <c:v>7.1000003438649303E-2</c:v>
                </c:pt>
                <c:pt idx="8">
                  <c:v>0.16499999497227102</c:v>
                </c:pt>
                <c:pt idx="9">
                  <c:v>5.4690641325285394E-2</c:v>
                </c:pt>
                <c:pt idx="10">
                  <c:v>4.3438457143272699E-2</c:v>
                </c:pt>
                <c:pt idx="11">
                  <c:v>2.5717992500628398E-3</c:v>
                </c:pt>
                <c:pt idx="12">
                  <c:v>3.2688285595534404E-2</c:v>
                </c:pt>
                <c:pt idx="13">
                  <c:v>5.0004074376674798E-2</c:v>
                </c:pt>
                <c:pt idx="14">
                  <c:v>0.13034034870021999</c:v>
                </c:pt>
                <c:pt idx="15">
                  <c:v>0.109733083254017</c:v>
                </c:pt>
                <c:pt idx="16">
                  <c:v>0.1105929947045</c:v>
                </c:pt>
                <c:pt idx="17">
                  <c:v>0.14699999999999999</c:v>
                </c:pt>
                <c:pt idx="18">
                  <c:v>6.1000001148564298E-2</c:v>
                </c:pt>
                <c:pt idx="19">
                  <c:v>9.1999999880548314E-2</c:v>
                </c:pt>
                <c:pt idx="20">
                  <c:v>0.14699999927872301</c:v>
                </c:pt>
                <c:pt idx="21">
                  <c:v>0.11099999961554501</c:v>
                </c:pt>
                <c:pt idx="22">
                  <c:v>0.10200000101399001</c:v>
                </c:pt>
                <c:pt idx="23">
                  <c:v>0.10299999970545899</c:v>
                </c:pt>
                <c:pt idx="24">
                  <c:v>6.49999990951666E-2</c:v>
                </c:pt>
                <c:pt idx="25">
                  <c:v>6.1999999664301003E-2</c:v>
                </c:pt>
                <c:pt idx="26">
                  <c:v>6.50000004682975E-2</c:v>
                </c:pt>
                <c:pt idx="27">
                  <c:v>6.1999999413711898E-2</c:v>
                </c:pt>
                <c:pt idx="28">
                  <c:v>6.3000000422671093E-2</c:v>
                </c:pt>
                <c:pt idx="29">
                  <c:v>-3.40000000000001E-2</c:v>
                </c:pt>
                <c:pt idx="30">
                  <c:v>0</c:v>
                </c:pt>
              </c:numCache>
            </c:numRef>
          </c:val>
          <c:smooth val="0"/>
          <c:extLst>
            <c:ext xmlns:c16="http://schemas.microsoft.com/office/drawing/2014/chart" uri="{C3380CC4-5D6E-409C-BE32-E72D297353CC}">
              <c16:uniqueId val="{00000002-CEBF-4646-A5DB-6B6D65329105}"/>
            </c:ext>
          </c:extLst>
        </c:ser>
        <c:ser>
          <c:idx val="3"/>
          <c:order val="3"/>
          <c:tx>
            <c:strRef>
              <c:f>Oil!$B$5</c:f>
              <c:strCache>
                <c:ptCount val="1"/>
                <c:pt idx="0">
                  <c:v>UZB</c:v>
                </c:pt>
              </c:strCache>
            </c:strRef>
          </c:tx>
          <c:spPr>
            <a:ln w="28575" cap="rnd">
              <a:solidFill>
                <a:schemeClr val="accent4"/>
              </a:solidFill>
              <a:round/>
            </a:ln>
            <a:effectLst/>
          </c:spPr>
          <c:marker>
            <c:symbol val="none"/>
          </c:marker>
          <c:cat>
            <c:numRef>
              <c:f>Oil!$C$1:$AG$1</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Oil!$C$5:$AG$5</c:f>
              <c:numCache>
                <c:formatCode>0.00%</c:formatCode>
                <c:ptCount val="31"/>
                <c:pt idx="0">
                  <c:v>-4.9200000444254502E-3</c:v>
                </c:pt>
                <c:pt idx="1">
                  <c:v>-0.11199999997476301</c:v>
                </c:pt>
                <c:pt idx="2">
                  <c:v>-2.3000000054644702E-2</c:v>
                </c:pt>
                <c:pt idx="3">
                  <c:v>-5.1999999922613699E-2</c:v>
                </c:pt>
                <c:pt idx="4">
                  <c:v>-9.0000000604574405E-3</c:v>
                </c:pt>
                <c:pt idx="5">
                  <c:v>1.7000000036593098E-2</c:v>
                </c:pt>
                <c:pt idx="6">
                  <c:v>5.1999999971312702E-2</c:v>
                </c:pt>
                <c:pt idx="7">
                  <c:v>4.3000000001967902E-2</c:v>
                </c:pt>
                <c:pt idx="8">
                  <c:v>4.3000000028554801E-2</c:v>
                </c:pt>
                <c:pt idx="9">
                  <c:v>3.8349999993379805E-2</c:v>
                </c:pt>
                <c:pt idx="10">
                  <c:v>4.1638382499786998E-2</c:v>
                </c:pt>
                <c:pt idx="11">
                  <c:v>3.9734881923478904E-2</c:v>
                </c:pt>
                <c:pt idx="12">
                  <c:v>4.2326273815340702E-2</c:v>
                </c:pt>
                <c:pt idx="13">
                  <c:v>7.4490006051463192E-2</c:v>
                </c:pt>
                <c:pt idx="14">
                  <c:v>6.9500071967151203E-2</c:v>
                </c:pt>
                <c:pt idx="15">
                  <c:v>7.4514184757836097E-2</c:v>
                </c:pt>
                <c:pt idx="16">
                  <c:v>9.4730053048847102E-2</c:v>
                </c:pt>
                <c:pt idx="17">
                  <c:v>9.029161017219961E-2</c:v>
                </c:pt>
                <c:pt idx="18">
                  <c:v>8.0509333282826112E-2</c:v>
                </c:pt>
                <c:pt idx="19">
                  <c:v>7.5971679608549503E-2</c:v>
                </c:pt>
                <c:pt idx="20">
                  <c:v>7.5251398942297695E-2</c:v>
                </c:pt>
                <c:pt idx="21">
                  <c:v>7.1024448870695492E-2</c:v>
                </c:pt>
                <c:pt idx="22">
                  <c:v>7.2965503696402298E-2</c:v>
                </c:pt>
                <c:pt idx="23">
                  <c:v>6.8738384408295897E-2</c:v>
                </c:pt>
                <c:pt idx="24">
                  <c:v>7.2187735082605398E-2</c:v>
                </c:pt>
                <c:pt idx="25">
                  <c:v>5.9321507999214401E-2</c:v>
                </c:pt>
                <c:pt idx="26">
                  <c:v>4.3952746334570802E-2</c:v>
                </c:pt>
                <c:pt idx="27">
                  <c:v>5.87974287282617E-2</c:v>
                </c:pt>
                <c:pt idx="28">
                  <c:v>5.9815619435781703E-2</c:v>
                </c:pt>
                <c:pt idx="29">
                  <c:v>1.99558507835501E-2</c:v>
                </c:pt>
                <c:pt idx="30">
                  <c:v>7.40336813612439E-2</c:v>
                </c:pt>
              </c:numCache>
            </c:numRef>
          </c:val>
          <c:smooth val="0"/>
          <c:extLst>
            <c:ext xmlns:c16="http://schemas.microsoft.com/office/drawing/2014/chart" uri="{C3380CC4-5D6E-409C-BE32-E72D297353CC}">
              <c16:uniqueId val="{00000003-CEBF-4646-A5DB-6B6D65329105}"/>
            </c:ext>
          </c:extLst>
        </c:ser>
        <c:dLbls>
          <c:showLegendKey val="0"/>
          <c:showVal val="0"/>
          <c:showCatName val="0"/>
          <c:showSerName val="0"/>
          <c:showPercent val="0"/>
          <c:showBubbleSize val="0"/>
        </c:dLbls>
        <c:marker val="1"/>
        <c:smooth val="0"/>
        <c:axId val="604790800"/>
        <c:axId val="282242656"/>
      </c:lineChart>
      <c:lineChart>
        <c:grouping val="stacked"/>
        <c:varyColors val="0"/>
        <c:ser>
          <c:idx val="4"/>
          <c:order val="4"/>
          <c:tx>
            <c:strRef>
              <c:f>Oil!$B$6</c:f>
              <c:strCache>
                <c:ptCount val="1"/>
                <c:pt idx="0">
                  <c:v>OPEC - ORB $/B</c:v>
                </c:pt>
              </c:strCache>
            </c:strRef>
          </c:tx>
          <c:spPr>
            <a:ln w="28575" cap="rnd">
              <a:solidFill>
                <a:schemeClr val="accent5"/>
              </a:solidFill>
              <a:round/>
            </a:ln>
            <a:effectLst/>
          </c:spPr>
          <c:marker>
            <c:symbol val="none"/>
          </c:marker>
          <c:cat>
            <c:numRef>
              <c:f>Oil!$C$1:$AG$1</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Oil!$C$6:$AG$6</c:f>
              <c:numCache>
                <c:formatCode>General</c:formatCode>
                <c:ptCount val="31"/>
                <c:pt idx="0">
                  <c:v>40.363</c:v>
                </c:pt>
                <c:pt idx="1">
                  <c:v>45.372999999999998</c:v>
                </c:pt>
                <c:pt idx="2">
                  <c:v>38.96</c:v>
                </c:pt>
                <c:pt idx="3">
                  <c:v>35.703000000000003</c:v>
                </c:pt>
                <c:pt idx="4">
                  <c:v>40.234999999999999</c:v>
                </c:pt>
                <c:pt idx="5">
                  <c:v>41.674999999999997</c:v>
                </c:pt>
                <c:pt idx="6">
                  <c:v>49.073999999999998</c:v>
                </c:pt>
                <c:pt idx="7">
                  <c:v>49.633000000000003</c:v>
                </c:pt>
                <c:pt idx="8">
                  <c:v>46.96</c:v>
                </c:pt>
                <c:pt idx="9">
                  <c:v>52.037999999999997</c:v>
                </c:pt>
                <c:pt idx="10">
                  <c:v>53.133000000000003</c:v>
                </c:pt>
                <c:pt idx="11">
                  <c:v>57.819000000000003</c:v>
                </c:pt>
                <c:pt idx="12">
                  <c:v>57.881999999999998</c:v>
                </c:pt>
                <c:pt idx="13">
                  <c:v>54.628</c:v>
                </c:pt>
                <c:pt idx="14">
                  <c:v>51.292999999999999</c:v>
                </c:pt>
                <c:pt idx="15">
                  <c:v>52.649000000000001</c:v>
                </c:pt>
                <c:pt idx="16">
                  <c:v>58.482999999999997</c:v>
                </c:pt>
                <c:pt idx="17">
                  <c:v>56.616999999999997</c:v>
                </c:pt>
                <c:pt idx="18">
                  <c:v>57.871000000000002</c:v>
                </c:pt>
                <c:pt idx="19">
                  <c:v>64.44</c:v>
                </c:pt>
                <c:pt idx="20">
                  <c:v>65.113</c:v>
                </c:pt>
                <c:pt idx="21">
                  <c:v>64.596999999999994</c:v>
                </c:pt>
                <c:pt idx="22">
                  <c:v>68.888000000000005</c:v>
                </c:pt>
                <c:pt idx="23">
                  <c:v>68.805999999999997</c:v>
                </c:pt>
                <c:pt idx="24">
                  <c:v>59.343000000000004</c:v>
                </c:pt>
                <c:pt idx="25">
                  <c:v>54.97</c:v>
                </c:pt>
                <c:pt idx="26">
                  <c:v>55.421999999999997</c:v>
                </c:pt>
                <c:pt idx="27">
                  <c:v>57.948</c:v>
                </c:pt>
                <c:pt idx="28">
                  <c:v>50.79</c:v>
                </c:pt>
                <c:pt idx="29">
                  <c:v>54.56</c:v>
                </c:pt>
                <c:pt idx="30">
                  <c:v>58.59</c:v>
                </c:pt>
              </c:numCache>
            </c:numRef>
          </c:val>
          <c:smooth val="0"/>
          <c:extLst>
            <c:ext xmlns:c16="http://schemas.microsoft.com/office/drawing/2014/chart" uri="{C3380CC4-5D6E-409C-BE32-E72D297353CC}">
              <c16:uniqueId val="{00000004-CEBF-4646-A5DB-6B6D65329105}"/>
            </c:ext>
          </c:extLst>
        </c:ser>
        <c:dLbls>
          <c:showLegendKey val="0"/>
          <c:showVal val="0"/>
          <c:showCatName val="0"/>
          <c:showSerName val="0"/>
          <c:showPercent val="0"/>
          <c:showBubbleSize val="0"/>
        </c:dLbls>
        <c:marker val="1"/>
        <c:smooth val="0"/>
        <c:axId val="999682336"/>
        <c:axId val="845615424"/>
      </c:lineChart>
      <c:catAx>
        <c:axId val="604790800"/>
        <c:scaling>
          <c:orientation val="minMax"/>
        </c:scaling>
        <c:delete val="0"/>
        <c:axPos val="b"/>
        <c:numFmt formatCode="General" sourceLinked="1"/>
        <c:majorTickMark val="in"/>
        <c:minorTickMark val="in"/>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2242656"/>
        <c:crosses val="autoZero"/>
        <c:auto val="1"/>
        <c:lblAlgn val="ctr"/>
        <c:lblOffset val="100"/>
        <c:tickLblSkip val="1"/>
        <c:noMultiLvlLbl val="0"/>
      </c:catAx>
      <c:valAx>
        <c:axId val="2822426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4790800"/>
        <c:crosses val="autoZero"/>
        <c:crossBetween val="between"/>
      </c:valAx>
      <c:valAx>
        <c:axId val="84561542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99682336"/>
        <c:crosses val="max"/>
        <c:crossBetween val="between"/>
      </c:valAx>
      <c:catAx>
        <c:axId val="999682336"/>
        <c:scaling>
          <c:orientation val="minMax"/>
        </c:scaling>
        <c:delete val="1"/>
        <c:axPos val="b"/>
        <c:numFmt formatCode="General" sourceLinked="1"/>
        <c:majorTickMark val="out"/>
        <c:minorTickMark val="none"/>
        <c:tickLblPos val="nextTo"/>
        <c:crossAx val="8456154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metal!$B$2</c:f>
              <c:strCache>
                <c:ptCount val="1"/>
                <c:pt idx="0">
                  <c:v>KGZ</c:v>
                </c:pt>
              </c:strCache>
            </c:strRef>
          </c:tx>
          <c:spPr>
            <a:ln w="28575" cap="rnd">
              <a:solidFill>
                <a:schemeClr val="accent1"/>
              </a:solidFill>
              <a:round/>
            </a:ln>
            <a:effectLst/>
          </c:spPr>
          <c:marker>
            <c:symbol val="none"/>
          </c:marker>
          <c:cat>
            <c:numRef>
              <c:f>metal!$C$1:$AG$1</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metal!$C$2:$AG$2</c:f>
              <c:numCache>
                <c:formatCode>0.00%</c:formatCode>
                <c:ptCount val="31"/>
                <c:pt idx="0">
                  <c:v>-7.9439252272878499E-2</c:v>
                </c:pt>
                <c:pt idx="1">
                  <c:v>-0.13837837818252502</c:v>
                </c:pt>
                <c:pt idx="2">
                  <c:v>-0.15459328221823601</c:v>
                </c:pt>
                <c:pt idx="3">
                  <c:v>-0.20085158836150899</c:v>
                </c:pt>
                <c:pt idx="4">
                  <c:v>-5.4238219104016397E-2</c:v>
                </c:pt>
                <c:pt idx="5">
                  <c:v>7.0845024080290198E-2</c:v>
                </c:pt>
                <c:pt idx="6">
                  <c:v>9.9152538938728704E-2</c:v>
                </c:pt>
                <c:pt idx="7">
                  <c:v>2.1218352638201699E-2</c:v>
                </c:pt>
                <c:pt idx="8">
                  <c:v>3.65578939041502E-2</c:v>
                </c:pt>
                <c:pt idx="9">
                  <c:v>5.4433366331404498E-2</c:v>
                </c:pt>
                <c:pt idx="10">
                  <c:v>5.3216214220863395E-2</c:v>
                </c:pt>
                <c:pt idx="11">
                  <c:v>-1.73246019510174E-4</c:v>
                </c:pt>
                <c:pt idx="12">
                  <c:v>7.0302932008787303E-2</c:v>
                </c:pt>
                <c:pt idx="13">
                  <c:v>7.0268124154416703E-2</c:v>
                </c:pt>
                <c:pt idx="14">
                  <c:v>-1.75515412534793E-3</c:v>
                </c:pt>
                <c:pt idx="15">
                  <c:v>3.10289874533464E-2</c:v>
                </c:pt>
                <c:pt idx="16">
                  <c:v>8.542874764451909E-2</c:v>
                </c:pt>
                <c:pt idx="17">
                  <c:v>8.4016160598996803E-2</c:v>
                </c:pt>
                <c:pt idx="18">
                  <c:v>2.8862945753759001E-2</c:v>
                </c:pt>
                <c:pt idx="19">
                  <c:v>-4.7156660113014896E-3</c:v>
                </c:pt>
                <c:pt idx="20">
                  <c:v>5.9562743086264601E-2</c:v>
                </c:pt>
                <c:pt idx="21">
                  <c:v>-8.8150201010634506E-4</c:v>
                </c:pt>
                <c:pt idx="22">
                  <c:v>0.109154694543144</c:v>
                </c:pt>
                <c:pt idx="23">
                  <c:v>4.0240386257686105E-2</c:v>
                </c:pt>
                <c:pt idx="24">
                  <c:v>3.8758254482140202E-2</c:v>
                </c:pt>
                <c:pt idx="25">
                  <c:v>4.3358559171596804E-2</c:v>
                </c:pt>
                <c:pt idx="26">
                  <c:v>4.7399372253946595E-2</c:v>
                </c:pt>
                <c:pt idx="27">
                  <c:v>3.7579101248048398E-2</c:v>
                </c:pt>
                <c:pt idx="28">
                  <c:v>4.6006256664676198E-2</c:v>
                </c:pt>
                <c:pt idx="29">
                  <c:v>-8.3983642956172291E-2</c:v>
                </c:pt>
                <c:pt idx="30">
                  <c:v>6.1676384275106001E-2</c:v>
                </c:pt>
              </c:numCache>
            </c:numRef>
          </c:val>
          <c:smooth val="0"/>
          <c:extLst>
            <c:ext xmlns:c16="http://schemas.microsoft.com/office/drawing/2014/chart" uri="{C3380CC4-5D6E-409C-BE32-E72D297353CC}">
              <c16:uniqueId val="{00000000-622F-4A78-92DE-EDCCE72B6054}"/>
            </c:ext>
          </c:extLst>
        </c:ser>
        <c:ser>
          <c:idx val="1"/>
          <c:order val="1"/>
          <c:tx>
            <c:strRef>
              <c:f>metal!$B$3</c:f>
              <c:strCache>
                <c:ptCount val="1"/>
                <c:pt idx="0">
                  <c:v>MON</c:v>
                </c:pt>
              </c:strCache>
            </c:strRef>
          </c:tx>
          <c:spPr>
            <a:ln w="28575" cap="rnd">
              <a:solidFill>
                <a:schemeClr val="accent2"/>
              </a:solidFill>
              <a:round/>
            </a:ln>
            <a:effectLst/>
          </c:spPr>
          <c:marker>
            <c:symbol val="none"/>
          </c:marker>
          <c:cat>
            <c:numRef>
              <c:f>metal!$C$1:$AG$1</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metal!$C$3:$AG$3</c:f>
              <c:numCache>
                <c:formatCode>0.00%</c:formatCode>
                <c:ptCount val="31"/>
                <c:pt idx="0">
                  <c:v>-8.6935447312655803E-2</c:v>
                </c:pt>
                <c:pt idx="1">
                  <c:v>-9.2564657038290393E-2</c:v>
                </c:pt>
                <c:pt idx="2">
                  <c:v>-3.1687915502782403E-2</c:v>
                </c:pt>
                <c:pt idx="3">
                  <c:v>2.1343826947323698E-2</c:v>
                </c:pt>
                <c:pt idx="4">
                  <c:v>6.3764268864666004E-2</c:v>
                </c:pt>
                <c:pt idx="5">
                  <c:v>2.2350938433866499E-2</c:v>
                </c:pt>
                <c:pt idx="6">
                  <c:v>3.8967135837791898E-2</c:v>
                </c:pt>
                <c:pt idx="7">
                  <c:v>3.3399365993581703E-2</c:v>
                </c:pt>
                <c:pt idx="8">
                  <c:v>3.07036901086266E-2</c:v>
                </c:pt>
                <c:pt idx="9">
                  <c:v>1.1460621370910799E-2</c:v>
                </c:pt>
                <c:pt idx="10">
                  <c:v>2.95271054338117E-2</c:v>
                </c:pt>
                <c:pt idx="11">
                  <c:v>4.7329784659011095E-2</c:v>
                </c:pt>
                <c:pt idx="12">
                  <c:v>7.00463457384886E-2</c:v>
                </c:pt>
                <c:pt idx="13">
                  <c:v>0.106254059599309</c:v>
                </c:pt>
                <c:pt idx="14">
                  <c:v>7.25366544108519E-2</c:v>
                </c:pt>
                <c:pt idx="15">
                  <c:v>8.55623480959571E-2</c:v>
                </c:pt>
                <c:pt idx="16">
                  <c:v>0.102480163584778</c:v>
                </c:pt>
                <c:pt idx="17">
                  <c:v>8.9003679467172692E-2</c:v>
                </c:pt>
                <c:pt idx="18">
                  <c:v>-1.2685989405350899E-2</c:v>
                </c:pt>
                <c:pt idx="19">
                  <c:v>6.3651616848614298E-2</c:v>
                </c:pt>
                <c:pt idx="20">
                  <c:v>0.17290777583626302</c:v>
                </c:pt>
                <c:pt idx="21">
                  <c:v>0.123198198481932</c:v>
                </c:pt>
                <c:pt idx="22">
                  <c:v>0.11648916190172499</c:v>
                </c:pt>
                <c:pt idx="23">
                  <c:v>7.8852254814891193E-2</c:v>
                </c:pt>
                <c:pt idx="24">
                  <c:v>2.3798358068594001E-2</c:v>
                </c:pt>
                <c:pt idx="25">
                  <c:v>1.4897844850486499E-2</c:v>
                </c:pt>
                <c:pt idx="26">
                  <c:v>5.6368763896269505E-2</c:v>
                </c:pt>
                <c:pt idx="27">
                  <c:v>7.7448806201856998E-2</c:v>
                </c:pt>
                <c:pt idx="28">
                  <c:v>5.60224421870959E-2</c:v>
                </c:pt>
                <c:pt idx="29">
                  <c:v>-4.5577519733768501E-2</c:v>
                </c:pt>
                <c:pt idx="30">
                  <c:v>1.6367695758414302E-2</c:v>
                </c:pt>
              </c:numCache>
            </c:numRef>
          </c:val>
          <c:smooth val="0"/>
          <c:extLst>
            <c:ext xmlns:c16="http://schemas.microsoft.com/office/drawing/2014/chart" uri="{C3380CC4-5D6E-409C-BE32-E72D297353CC}">
              <c16:uniqueId val="{00000001-622F-4A78-92DE-EDCCE72B6054}"/>
            </c:ext>
          </c:extLst>
        </c:ser>
        <c:ser>
          <c:idx val="2"/>
          <c:order val="2"/>
          <c:tx>
            <c:strRef>
              <c:f>metal!$B$4</c:f>
              <c:strCache>
                <c:ptCount val="1"/>
                <c:pt idx="0">
                  <c:v>TAJ</c:v>
                </c:pt>
              </c:strCache>
            </c:strRef>
          </c:tx>
          <c:spPr>
            <a:ln w="28575" cap="rnd">
              <a:solidFill>
                <a:schemeClr val="accent3"/>
              </a:solidFill>
              <a:round/>
            </a:ln>
            <a:effectLst/>
          </c:spPr>
          <c:marker>
            <c:symbol val="none"/>
          </c:marker>
          <c:cat>
            <c:numRef>
              <c:f>metal!$C$1:$AG$1</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metal!$C$4:$AG$4</c:f>
              <c:numCache>
                <c:formatCode>0.00%</c:formatCode>
                <c:ptCount val="31"/>
                <c:pt idx="0">
                  <c:v>-7.0999990962252499E-2</c:v>
                </c:pt>
                <c:pt idx="1">
                  <c:v>-0.290000010554471</c:v>
                </c:pt>
                <c:pt idx="2">
                  <c:v>-0.16399999844882199</c:v>
                </c:pt>
                <c:pt idx="3">
                  <c:v>-0.21299998013094901</c:v>
                </c:pt>
                <c:pt idx="4">
                  <c:v>-0.12416322231899</c:v>
                </c:pt>
                <c:pt idx="5">
                  <c:v>-0.16699998435338903</c:v>
                </c:pt>
                <c:pt idx="6">
                  <c:v>1.6806741358806599E-2</c:v>
                </c:pt>
                <c:pt idx="7">
                  <c:v>5.31286765940042E-2</c:v>
                </c:pt>
                <c:pt idx="8">
                  <c:v>3.6995507166585104E-2</c:v>
                </c:pt>
                <c:pt idx="9">
                  <c:v>8.32432449473859E-2</c:v>
                </c:pt>
                <c:pt idx="10">
                  <c:v>9.580836178429511E-2</c:v>
                </c:pt>
                <c:pt idx="11">
                  <c:v>0.108000037591665</c:v>
                </c:pt>
                <c:pt idx="12">
                  <c:v>0.109999990780572</c:v>
                </c:pt>
                <c:pt idx="13">
                  <c:v>0.102999989410117</c:v>
                </c:pt>
                <c:pt idx="14">
                  <c:v>6.6999985165540898E-2</c:v>
                </c:pt>
                <c:pt idx="15">
                  <c:v>7.0000032110899599E-2</c:v>
                </c:pt>
                <c:pt idx="16">
                  <c:v>7.8000001187216103E-2</c:v>
                </c:pt>
                <c:pt idx="17">
                  <c:v>7.8999982715493897E-2</c:v>
                </c:pt>
                <c:pt idx="18">
                  <c:v>3.9000011482649602E-2</c:v>
                </c:pt>
                <c:pt idx="19">
                  <c:v>6.4999990858523496E-2</c:v>
                </c:pt>
                <c:pt idx="20">
                  <c:v>7.4000005995671095E-2</c:v>
                </c:pt>
                <c:pt idx="21">
                  <c:v>7.4999994632152497E-2</c:v>
                </c:pt>
                <c:pt idx="22">
                  <c:v>7.3999997470037895E-2</c:v>
                </c:pt>
                <c:pt idx="23">
                  <c:v>6.7000006901625303E-2</c:v>
                </c:pt>
                <c:pt idx="24">
                  <c:v>6.0193033177118604E-2</c:v>
                </c:pt>
                <c:pt idx="25">
                  <c:v>6.8999999999999895E-2</c:v>
                </c:pt>
                <c:pt idx="26">
                  <c:v>7.0999999999999897E-2</c:v>
                </c:pt>
                <c:pt idx="27">
                  <c:v>7.6000000000000109E-2</c:v>
                </c:pt>
                <c:pt idx="28">
                  <c:v>7.3999999999999608E-2</c:v>
                </c:pt>
                <c:pt idx="29">
                  <c:v>4.4000000000000802E-2</c:v>
                </c:pt>
                <c:pt idx="30">
                  <c:v>9.3999999999999501E-2</c:v>
                </c:pt>
              </c:numCache>
            </c:numRef>
          </c:val>
          <c:smooth val="0"/>
          <c:extLst>
            <c:ext xmlns:c16="http://schemas.microsoft.com/office/drawing/2014/chart" uri="{C3380CC4-5D6E-409C-BE32-E72D297353CC}">
              <c16:uniqueId val="{00000002-622F-4A78-92DE-EDCCE72B6054}"/>
            </c:ext>
          </c:extLst>
        </c:ser>
        <c:dLbls>
          <c:showLegendKey val="0"/>
          <c:showVal val="0"/>
          <c:showCatName val="0"/>
          <c:showSerName val="0"/>
          <c:showPercent val="0"/>
          <c:showBubbleSize val="0"/>
        </c:dLbls>
        <c:marker val="1"/>
        <c:smooth val="0"/>
        <c:axId val="273969376"/>
        <c:axId val="504310352"/>
      </c:lineChart>
      <c:lineChart>
        <c:grouping val="stacked"/>
        <c:varyColors val="0"/>
        <c:ser>
          <c:idx val="3"/>
          <c:order val="3"/>
          <c:tx>
            <c:strRef>
              <c:f>metal!$B$5</c:f>
              <c:strCache>
                <c:ptCount val="1"/>
                <c:pt idx="0">
                  <c:v>Copper $/oz</c:v>
                </c:pt>
              </c:strCache>
            </c:strRef>
          </c:tx>
          <c:spPr>
            <a:ln w="28575" cap="rnd">
              <a:solidFill>
                <a:schemeClr val="accent4"/>
              </a:solidFill>
              <a:round/>
            </a:ln>
            <a:effectLst/>
          </c:spPr>
          <c:marker>
            <c:symbol val="none"/>
          </c:marker>
          <c:cat>
            <c:numRef>
              <c:f>metal!$C$1:$AG$1</c:f>
              <c:numCache>
                <c:formatCode>General</c:formatCode>
                <c:ptCount val="31"/>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numCache>
            </c:numRef>
          </c:cat>
          <c:val>
            <c:numRef>
              <c:f>metal!$C$5:$AG$5</c:f>
              <c:numCache>
                <c:formatCode>General</c:formatCode>
                <c:ptCount val="31"/>
                <c:pt idx="0">
                  <c:v>1.0414000000000001</c:v>
                </c:pt>
                <c:pt idx="1">
                  <c:v>1.0311999999999999</c:v>
                </c:pt>
                <c:pt idx="2">
                  <c:v>0.85650000000000004</c:v>
                </c:pt>
                <c:pt idx="3">
                  <c:v>1.0652999999999999</c:v>
                </c:pt>
                <c:pt idx="4">
                  <c:v>1.3262</c:v>
                </c:pt>
                <c:pt idx="5">
                  <c:v>1.0385</c:v>
                </c:pt>
                <c:pt idx="6">
                  <c:v>1.028</c:v>
                </c:pt>
                <c:pt idx="7">
                  <c:v>0.75470000000000004</c:v>
                </c:pt>
                <c:pt idx="8">
                  <c:v>0.72650000000000003</c:v>
                </c:pt>
                <c:pt idx="9">
                  <c:v>0.84370000000000001</c:v>
                </c:pt>
                <c:pt idx="10">
                  <c:v>0.72950000000000004</c:v>
                </c:pt>
                <c:pt idx="11">
                  <c:v>0.71989999999999998</c:v>
                </c:pt>
                <c:pt idx="12">
                  <c:v>0.81259999999999999</c:v>
                </c:pt>
                <c:pt idx="13">
                  <c:v>1.2854000000000001</c:v>
                </c:pt>
                <c:pt idx="14">
                  <c:v>1.6254</c:v>
                </c:pt>
                <c:pt idx="15">
                  <c:v>3.0596999999999999</c:v>
                </c:pt>
                <c:pt idx="16">
                  <c:v>3.2317</c:v>
                </c:pt>
                <c:pt idx="17">
                  <c:v>3.1145</c:v>
                </c:pt>
                <c:pt idx="18">
                  <c:v>2.3721000000000001</c:v>
                </c:pt>
                <c:pt idx="19">
                  <c:v>3.4361000000000002</c:v>
                </c:pt>
                <c:pt idx="20">
                  <c:v>4.0038999999999998</c:v>
                </c:pt>
                <c:pt idx="21">
                  <c:v>3.6101000000000001</c:v>
                </c:pt>
                <c:pt idx="22">
                  <c:v>3.3384999999999998</c:v>
                </c:pt>
                <c:pt idx="23">
                  <c:v>3.1057999999999999</c:v>
                </c:pt>
                <c:pt idx="24">
                  <c:v>2.4946999999999999</c:v>
                </c:pt>
                <c:pt idx="25">
                  <c:v>2.2010000000000001</c:v>
                </c:pt>
                <c:pt idx="26">
                  <c:v>2.8128000000000002</c:v>
                </c:pt>
                <c:pt idx="27">
                  <c:v>2.9333</c:v>
                </c:pt>
                <c:pt idx="28">
                  <c:v>2.7218</c:v>
                </c:pt>
                <c:pt idx="29">
                  <c:v>2.8012999999999999</c:v>
                </c:pt>
                <c:pt idx="30">
                  <c:v>4.2445000000000004</c:v>
                </c:pt>
              </c:numCache>
            </c:numRef>
          </c:val>
          <c:smooth val="0"/>
          <c:extLst>
            <c:ext xmlns:c16="http://schemas.microsoft.com/office/drawing/2014/chart" uri="{C3380CC4-5D6E-409C-BE32-E72D297353CC}">
              <c16:uniqueId val="{00000003-622F-4A78-92DE-EDCCE72B6054}"/>
            </c:ext>
          </c:extLst>
        </c:ser>
        <c:dLbls>
          <c:showLegendKey val="0"/>
          <c:showVal val="0"/>
          <c:showCatName val="0"/>
          <c:showSerName val="0"/>
          <c:showPercent val="0"/>
          <c:showBubbleSize val="0"/>
        </c:dLbls>
        <c:marker val="1"/>
        <c:smooth val="0"/>
        <c:axId val="509403632"/>
        <c:axId val="279684288"/>
      </c:lineChart>
      <c:catAx>
        <c:axId val="27396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310352"/>
        <c:crosses val="autoZero"/>
        <c:auto val="1"/>
        <c:lblAlgn val="ctr"/>
        <c:lblOffset val="100"/>
        <c:noMultiLvlLbl val="0"/>
      </c:catAx>
      <c:valAx>
        <c:axId val="5043103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3969376"/>
        <c:crosses val="autoZero"/>
        <c:crossBetween val="between"/>
      </c:valAx>
      <c:valAx>
        <c:axId val="279684288"/>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9403632"/>
        <c:crosses val="max"/>
        <c:crossBetween val="between"/>
      </c:valAx>
      <c:catAx>
        <c:axId val="509403632"/>
        <c:scaling>
          <c:orientation val="minMax"/>
        </c:scaling>
        <c:delete val="1"/>
        <c:axPos val="b"/>
        <c:numFmt formatCode="General" sourceLinked="1"/>
        <c:majorTickMark val="out"/>
        <c:minorTickMark val="none"/>
        <c:tickLblPos val="nextTo"/>
        <c:crossAx val="27968428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01408E3-3912-57D8-48A0-C031617E9B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F540345-2153-52C3-3B82-FEA1ACDD172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D39C3D-14F7-AB4E-B531-EAFBBE7E685C}" type="datetimeFigureOut">
              <a:rPr lang="en-US" smtClean="0"/>
              <a:t>10/29/2023</a:t>
            </a:fld>
            <a:endParaRPr lang="en-US"/>
          </a:p>
        </p:txBody>
      </p:sp>
      <p:sp>
        <p:nvSpPr>
          <p:cNvPr id="4" name="Footer Placeholder 3">
            <a:extLst>
              <a:ext uri="{FF2B5EF4-FFF2-40B4-BE49-F238E27FC236}">
                <a16:creationId xmlns:a16="http://schemas.microsoft.com/office/drawing/2014/main" id="{931ADD6B-A2A3-5EF4-1A84-E39F186A416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4C8C5CB-069C-D0C4-715E-05BB893CC36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6CB2B1-C9B7-5D4A-B2D7-0F08A31A1AF0}" type="slidenum">
              <a:rPr lang="en-US" smtClean="0"/>
              <a:t>‹#›</a:t>
            </a:fld>
            <a:endParaRPr lang="en-US"/>
          </a:p>
        </p:txBody>
      </p:sp>
    </p:spTree>
    <p:extLst>
      <p:ext uri="{BB962C8B-B14F-4D97-AF65-F5344CB8AC3E}">
        <p14:creationId xmlns:p14="http://schemas.microsoft.com/office/powerpoint/2010/main" val="357226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8A1C4A-BB8C-DD41-983E-13E02FE80C18}" type="datetimeFigureOut">
              <a:rPr lang="en-US" smtClean="0"/>
              <a:t>10/29/2023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571B8B-CBC5-9045-B19D-CD7CEC57D1EA}" type="slidenum">
              <a:rPr lang="en-US" smtClean="0"/>
              <a:t>‹#›</a:t>
            </a:fld>
            <a:endParaRPr lang="en-US"/>
          </a:p>
        </p:txBody>
      </p:sp>
    </p:spTree>
    <p:extLst>
      <p:ext uri="{BB962C8B-B14F-4D97-AF65-F5344CB8AC3E}">
        <p14:creationId xmlns:p14="http://schemas.microsoft.com/office/powerpoint/2010/main" val="1773310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1</a:t>
            </a:fld>
            <a:endParaRPr lang="en-US"/>
          </a:p>
        </p:txBody>
      </p:sp>
    </p:spTree>
    <p:extLst>
      <p:ext uri="{BB962C8B-B14F-4D97-AF65-F5344CB8AC3E}">
        <p14:creationId xmlns:p14="http://schemas.microsoft.com/office/powerpoint/2010/main" val="4045082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571B8B-CBC5-9045-B19D-CD7CEC57D1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9407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11</a:t>
            </a:fld>
            <a:endParaRPr lang="en-US"/>
          </a:p>
        </p:txBody>
      </p:sp>
    </p:spTree>
    <p:extLst>
      <p:ext uri="{BB962C8B-B14F-4D97-AF65-F5344CB8AC3E}">
        <p14:creationId xmlns:p14="http://schemas.microsoft.com/office/powerpoint/2010/main" val="2651415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2</a:t>
            </a:fld>
            <a:endParaRPr lang="en-US"/>
          </a:p>
        </p:txBody>
      </p:sp>
    </p:spTree>
    <p:extLst>
      <p:ext uri="{BB962C8B-B14F-4D97-AF65-F5344CB8AC3E}">
        <p14:creationId xmlns:p14="http://schemas.microsoft.com/office/powerpoint/2010/main" val="1422066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571B8B-CBC5-9045-B19D-CD7CEC57D1EA}" type="slidenum">
              <a:rPr lang="en-US" smtClean="0"/>
              <a:t>3</a:t>
            </a:fld>
            <a:endParaRPr lang="en-US"/>
          </a:p>
        </p:txBody>
      </p:sp>
    </p:spTree>
    <p:extLst>
      <p:ext uri="{BB962C8B-B14F-4D97-AF65-F5344CB8AC3E}">
        <p14:creationId xmlns:p14="http://schemas.microsoft.com/office/powerpoint/2010/main" val="829500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571B8B-CBC5-9045-B19D-CD7CEC57D1EA}" type="slidenum">
              <a:rPr lang="en-US" smtClean="0"/>
              <a:t>4</a:t>
            </a:fld>
            <a:endParaRPr lang="en-US"/>
          </a:p>
        </p:txBody>
      </p:sp>
    </p:spTree>
    <p:extLst>
      <p:ext uri="{BB962C8B-B14F-4D97-AF65-F5344CB8AC3E}">
        <p14:creationId xmlns:p14="http://schemas.microsoft.com/office/powerpoint/2010/main" val="1613794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571B8B-CBC5-9045-B19D-CD7CEC57D1EA}" type="slidenum">
              <a:rPr lang="en-US" smtClean="0"/>
              <a:t>5</a:t>
            </a:fld>
            <a:endParaRPr lang="en-US"/>
          </a:p>
        </p:txBody>
      </p:sp>
    </p:spTree>
    <p:extLst>
      <p:ext uri="{BB962C8B-B14F-4D97-AF65-F5344CB8AC3E}">
        <p14:creationId xmlns:p14="http://schemas.microsoft.com/office/powerpoint/2010/main" val="1821137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571B8B-CBC5-9045-B19D-CD7CEC57D1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2660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571B8B-CBC5-9045-B19D-CD7CEC57D1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5948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571B8B-CBC5-9045-B19D-CD7CEC57D1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3197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F571B8B-CBC5-9045-B19D-CD7CEC57D1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93182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9732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60529"/>
            <a:ext cx="3932237" cy="1600200"/>
          </a:xfrm>
          <a:prstGeom prst="rect">
            <a:avLst/>
          </a:prstGeom>
        </p:spPr>
        <p:txBody>
          <a:bodyPr anchor="b"/>
          <a:lstStyle>
            <a:lvl1pPr>
              <a:defRPr sz="320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5180012" y="870279"/>
            <a:ext cx="6172200" cy="4548592"/>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839788" y="2217047"/>
            <a:ext cx="3932237" cy="3201825"/>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6815ED-EFEE-1547-B498-AF47AAAD3140}"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09C89-E760-E743-8004-FFE52D13F1E8}" type="slidenum">
              <a:rPr lang="en-US" smtClean="0"/>
              <a:t>‹#›</a:t>
            </a:fld>
            <a:endParaRPr lang="en-US"/>
          </a:p>
        </p:txBody>
      </p:sp>
      <p:sp>
        <p:nvSpPr>
          <p:cNvPr id="8" name="Date Placeholder 1">
            <a:extLst>
              <a:ext uri="{FF2B5EF4-FFF2-40B4-BE49-F238E27FC236}">
                <a16:creationId xmlns:a16="http://schemas.microsoft.com/office/drawing/2014/main" id="{E969822E-1C27-F8EB-6DFB-4F746E11DF0B}"/>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915355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773045" y="983440"/>
            <a:ext cx="8631044" cy="1703827"/>
          </a:xfrm>
          <a:prstGeom prst="rect">
            <a:avLst/>
          </a:prstGeom>
        </p:spPr>
        <p:txBody>
          <a:bodyPr anchor="t"/>
          <a:lstStyle>
            <a:lvl1pPr algn="l">
              <a:lnSpc>
                <a:spcPts val="4400"/>
              </a:lnSpc>
              <a:defRPr sz="4200">
                <a:solidFill>
                  <a:schemeClr val="accent1"/>
                </a:solidFill>
              </a:defRPr>
            </a:lvl1pPr>
          </a:lstStyle>
          <a:p>
            <a:r>
              <a:rPr lang="en-US" dirty="0"/>
              <a:t>Click to edit presentation title style</a:t>
            </a:r>
          </a:p>
        </p:txBody>
      </p:sp>
      <p:sp>
        <p:nvSpPr>
          <p:cNvPr id="3" name="Subtitle 2"/>
          <p:cNvSpPr>
            <a:spLocks noGrp="1"/>
          </p:cNvSpPr>
          <p:nvPr>
            <p:ph type="subTitle" idx="1" hasCustomPrompt="1"/>
          </p:nvPr>
        </p:nvSpPr>
        <p:spPr>
          <a:xfrm>
            <a:off x="1773044" y="3960597"/>
            <a:ext cx="5290365" cy="889700"/>
          </a:xfrm>
        </p:spPr>
        <p:txBody>
          <a:bodyPr/>
          <a:lstStyle>
            <a:lvl1pPr marL="0" indent="0" algn="l">
              <a:buNone/>
              <a:defRPr sz="2400">
                <a:solidFill>
                  <a:srgbClr val="76AB5E"/>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presenter name style</a:t>
            </a:r>
          </a:p>
        </p:txBody>
      </p:sp>
      <p:sp>
        <p:nvSpPr>
          <p:cNvPr id="5" name="Date Placeholder 1">
            <a:extLst>
              <a:ext uri="{FF2B5EF4-FFF2-40B4-BE49-F238E27FC236}">
                <a16:creationId xmlns:a16="http://schemas.microsoft.com/office/drawing/2014/main" id="{B03394D1-A068-2FBC-59ED-6B4F347D5EB7}"/>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416542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06170"/>
            <a:ext cx="10515600" cy="1325563"/>
          </a:xfrm>
          <a:prstGeom prst="rect">
            <a:avLst/>
          </a:prstGeom>
        </p:spPr>
        <p:txBody>
          <a:bodyPr/>
          <a:lstStyle>
            <a:lvl1pPr>
              <a:defRPr>
                <a:solidFill>
                  <a:schemeClr val="accent1"/>
                </a:solidFill>
              </a:defRPr>
            </a:lvl1pPr>
          </a:lstStyle>
          <a:p>
            <a:r>
              <a:rPr lang="en-US"/>
              <a:t>Click to edit Master title style</a:t>
            </a:r>
          </a:p>
        </p:txBody>
      </p:sp>
      <p:sp>
        <p:nvSpPr>
          <p:cNvPr id="3" name="Content Placeholder 2"/>
          <p:cNvSpPr>
            <a:spLocks noGrp="1"/>
          </p:cNvSpPr>
          <p:nvPr>
            <p:ph idx="1"/>
          </p:nvPr>
        </p:nvSpPr>
        <p:spPr>
          <a:xfrm>
            <a:off x="838200" y="1814139"/>
            <a:ext cx="10515600" cy="36722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6815ED-EFEE-1547-B498-AF47AAAD3140}"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09C89-E760-E743-8004-FFE52D13F1E8}" type="slidenum">
              <a:rPr lang="en-US" smtClean="0"/>
              <a:t>‹#›</a:t>
            </a:fld>
            <a:endParaRPr lang="en-US"/>
          </a:p>
        </p:txBody>
      </p:sp>
      <p:sp>
        <p:nvSpPr>
          <p:cNvPr id="9" name="Date Placeholder 1">
            <a:extLst>
              <a:ext uri="{FF2B5EF4-FFF2-40B4-BE49-F238E27FC236}">
                <a16:creationId xmlns:a16="http://schemas.microsoft.com/office/drawing/2014/main" id="{9A02C04C-ACC3-6A3F-37B7-A1772D872467}"/>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2903865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95345" y="679242"/>
            <a:ext cx="9552105" cy="2613025"/>
          </a:xfrm>
          <a:prstGeom prst="rect">
            <a:avLst/>
          </a:prstGeom>
        </p:spPr>
        <p:txBody>
          <a:bodyPr anchor="b"/>
          <a:lstStyle>
            <a:lvl1pPr>
              <a:defRPr sz="600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1795345" y="3292268"/>
            <a:ext cx="9552106" cy="1766887"/>
          </a:xfrm>
        </p:spPr>
        <p:txBody>
          <a:bodyPr/>
          <a:lstStyle>
            <a:lvl1pPr marL="0" indent="0">
              <a:buNone/>
              <a:defRPr sz="2400">
                <a:solidFill>
                  <a:srgbClr val="76AB5E"/>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6815ED-EFEE-1547-B498-AF47AAAD3140}"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09C89-E760-E743-8004-FFE52D13F1E8}" type="slidenum">
              <a:rPr lang="en-US" smtClean="0"/>
              <a:t>‹#›</a:t>
            </a:fld>
            <a:endParaRPr lang="en-US"/>
          </a:p>
        </p:txBody>
      </p:sp>
      <p:sp>
        <p:nvSpPr>
          <p:cNvPr id="9" name="Date Placeholder 1">
            <a:extLst>
              <a:ext uri="{FF2B5EF4-FFF2-40B4-BE49-F238E27FC236}">
                <a16:creationId xmlns:a16="http://schemas.microsoft.com/office/drawing/2014/main" id="{655C6656-5DC0-8C93-C024-DB908DAD2631}"/>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2293051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40409"/>
            <a:ext cx="10515600" cy="1210499"/>
          </a:xfrm>
          <a:prstGeom prst="rect">
            <a:avLst/>
          </a:prstGeom>
        </p:spPr>
        <p:txBody>
          <a:bodyPr/>
          <a:lstStyle>
            <a:lvl1pPr>
              <a:defRPr>
                <a:solidFill>
                  <a:schemeClr val="accent1"/>
                </a:solidFill>
              </a:defRPr>
            </a:lvl1pPr>
          </a:lstStyle>
          <a:p>
            <a:r>
              <a:rPr lang="en-US"/>
              <a:t>Click to edit Master title style</a:t>
            </a:r>
          </a:p>
        </p:txBody>
      </p:sp>
      <p:sp>
        <p:nvSpPr>
          <p:cNvPr id="3" name="Content Placeholder 2"/>
          <p:cNvSpPr>
            <a:spLocks noGrp="1"/>
          </p:cNvSpPr>
          <p:nvPr>
            <p:ph sz="half" idx="1"/>
          </p:nvPr>
        </p:nvSpPr>
        <p:spPr>
          <a:xfrm>
            <a:off x="838200" y="1950908"/>
            <a:ext cx="5181600" cy="3210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950908"/>
            <a:ext cx="5181600" cy="3210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6815ED-EFEE-1547-B498-AF47AAAD3140}"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09C89-E760-E743-8004-FFE52D13F1E8}" type="slidenum">
              <a:rPr lang="en-US" smtClean="0"/>
              <a:t>‹#›</a:t>
            </a:fld>
            <a:endParaRPr lang="en-US"/>
          </a:p>
        </p:txBody>
      </p:sp>
      <p:sp>
        <p:nvSpPr>
          <p:cNvPr id="8" name="Date Placeholder 1">
            <a:extLst>
              <a:ext uri="{FF2B5EF4-FFF2-40B4-BE49-F238E27FC236}">
                <a16:creationId xmlns:a16="http://schemas.microsoft.com/office/drawing/2014/main" id="{6BDF0D67-FE45-B761-6D35-E8ED73CDD92C}"/>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3625211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738468"/>
            <a:ext cx="10515600" cy="1266221"/>
          </a:xfrm>
          <a:prstGeom prst="rect">
            <a:avLst/>
          </a:prstGeom>
        </p:spPr>
        <p:txBody>
          <a:bodyPr/>
          <a:lstStyle>
            <a:lvl1pPr>
              <a:defRPr>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839789" y="1902898"/>
            <a:ext cx="5157787" cy="787028"/>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726812"/>
            <a:ext cx="5157787" cy="2503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902898"/>
            <a:ext cx="5183188" cy="787028"/>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2" y="2726812"/>
            <a:ext cx="5183188" cy="2503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6815ED-EFEE-1547-B498-AF47AAAD3140}" type="datetimeFigureOut">
              <a:rPr lang="en-US" smtClean="0"/>
              <a:t>10/29/2023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A09C89-E760-E743-8004-FFE52D13F1E8}" type="slidenum">
              <a:rPr lang="en-US" smtClean="0"/>
              <a:t>‹#›</a:t>
            </a:fld>
            <a:endParaRPr lang="en-US"/>
          </a:p>
        </p:txBody>
      </p:sp>
      <p:sp>
        <p:nvSpPr>
          <p:cNvPr id="12" name="Date Placeholder 1">
            <a:extLst>
              <a:ext uri="{FF2B5EF4-FFF2-40B4-BE49-F238E27FC236}">
                <a16:creationId xmlns:a16="http://schemas.microsoft.com/office/drawing/2014/main" id="{B44334F0-9395-2FE9-CE12-183537957CF6}"/>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2244797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84556" y="1972450"/>
            <a:ext cx="9469244" cy="1325563"/>
          </a:xfrm>
          <a:prstGeom prst="rect">
            <a:avLst/>
          </a:prstGeom>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416815ED-EFEE-1547-B498-AF47AAAD3140}" type="datetimeFigureOut">
              <a:rPr lang="en-US" smtClean="0"/>
              <a:t>10/29/2023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A09C89-E760-E743-8004-FFE52D13F1E8}" type="slidenum">
              <a:rPr lang="en-US" smtClean="0"/>
              <a:t>‹#›</a:t>
            </a:fld>
            <a:endParaRPr lang="en-US"/>
          </a:p>
        </p:txBody>
      </p:sp>
      <p:sp>
        <p:nvSpPr>
          <p:cNvPr id="8" name="Date Placeholder 1">
            <a:extLst>
              <a:ext uri="{FF2B5EF4-FFF2-40B4-BE49-F238E27FC236}">
                <a16:creationId xmlns:a16="http://schemas.microsoft.com/office/drawing/2014/main" id="{B6351BE1-F101-98C4-B356-4432059FBBF5}"/>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2480200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815ED-EFEE-1547-B498-AF47AAAD3140}" type="datetimeFigureOut">
              <a:rPr lang="en-US" smtClean="0"/>
              <a:t>10/29/2023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A09C89-E760-E743-8004-FFE52D13F1E8}" type="slidenum">
              <a:rPr lang="en-US" smtClean="0"/>
              <a:t>‹#›</a:t>
            </a:fld>
            <a:endParaRPr lang="en-US"/>
          </a:p>
        </p:txBody>
      </p:sp>
      <p:sp>
        <p:nvSpPr>
          <p:cNvPr id="5" name="Date Placeholder 1">
            <a:extLst>
              <a:ext uri="{FF2B5EF4-FFF2-40B4-BE49-F238E27FC236}">
                <a16:creationId xmlns:a16="http://schemas.microsoft.com/office/drawing/2014/main" id="{1C2A16EA-9967-85CA-90C3-F802C8B746E5}"/>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347362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9330"/>
            <a:ext cx="3932237" cy="1553559"/>
          </a:xfrm>
          <a:prstGeom prst="rect">
            <a:avLst/>
          </a:prstGeom>
        </p:spPr>
        <p:txBody>
          <a:bodyPr anchor="b"/>
          <a:lstStyle>
            <a:lvl1pPr>
              <a:defRPr sz="3200">
                <a:solidFill>
                  <a:schemeClr val="accent1"/>
                </a:solidFill>
              </a:defRPr>
            </a:lvl1pPr>
          </a:lstStyle>
          <a:p>
            <a:r>
              <a:rPr lang="en-US"/>
              <a:t>Click to edit Master title style</a:t>
            </a:r>
          </a:p>
        </p:txBody>
      </p:sp>
      <p:sp>
        <p:nvSpPr>
          <p:cNvPr id="3" name="Content Placeholder 2"/>
          <p:cNvSpPr>
            <a:spLocks noGrp="1"/>
          </p:cNvSpPr>
          <p:nvPr>
            <p:ph idx="1"/>
          </p:nvPr>
        </p:nvSpPr>
        <p:spPr>
          <a:xfrm>
            <a:off x="5183188" y="651623"/>
            <a:ext cx="6172200" cy="4691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9531"/>
            <a:ext cx="3932237" cy="3283647"/>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6815ED-EFEE-1547-B498-AF47AAAD3140}"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09C89-E760-E743-8004-FFE52D13F1E8}" type="slidenum">
              <a:rPr lang="en-US" smtClean="0"/>
              <a:t>‹#›</a:t>
            </a:fld>
            <a:endParaRPr lang="en-US"/>
          </a:p>
        </p:txBody>
      </p:sp>
      <p:sp>
        <p:nvSpPr>
          <p:cNvPr id="8" name="Date Placeholder 1">
            <a:extLst>
              <a:ext uri="{FF2B5EF4-FFF2-40B4-BE49-F238E27FC236}">
                <a16:creationId xmlns:a16="http://schemas.microsoft.com/office/drawing/2014/main" id="{6B208D53-5154-5847-0547-2BED643B1D2A}"/>
              </a:ext>
            </a:extLst>
          </p:cNvPr>
          <p:cNvSpPr txBox="1">
            <a:spLocks/>
          </p:cNvSpPr>
          <p:nvPr userDrawn="1"/>
        </p:nvSpPr>
        <p:spPr>
          <a:xfrm>
            <a:off x="2829048" y="6032402"/>
            <a:ext cx="8856221" cy="53115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tabLst>
                <a:tab pos="5943600" algn="r"/>
              </a:tabLst>
            </a:pPr>
            <a:r>
              <a:rPr lang="en-US" sz="1400" b="1" dirty="0">
                <a:solidFill>
                  <a:srgbClr val="FFFFFF"/>
                </a:solidFill>
                <a:latin typeface="Arial" panose="020B0604020202020204" pitchFamily="34" charset="0"/>
                <a:ea typeface="Calibri" panose="020F0502020204030204" pitchFamily="34" charset="0"/>
              </a:rPr>
              <a:t>2nd CAREC Capital Markets Regulators Forum (CMRF)</a:t>
            </a:r>
          </a:p>
          <a:p>
            <a:pPr>
              <a:tabLst>
                <a:tab pos="5943600" algn="r"/>
              </a:tabLst>
            </a:pPr>
            <a:r>
              <a:rPr lang="en-US" sz="1000" b="0" dirty="0">
                <a:solidFill>
                  <a:srgbClr val="FFFFFF"/>
                </a:solidFill>
                <a:latin typeface="Arial" panose="020B0604020202020204" pitchFamily="34" charset="0"/>
                <a:ea typeface="Calibri" panose="020F0502020204030204" pitchFamily="34" charset="0"/>
              </a:rPr>
              <a:t>31 October – 1 November 2023, Almaty, Kazakhstan</a:t>
            </a:r>
          </a:p>
        </p:txBody>
      </p:sp>
    </p:spTree>
    <p:extLst>
      <p:ext uri="{BB962C8B-B14F-4D97-AF65-F5344CB8AC3E}">
        <p14:creationId xmlns:p14="http://schemas.microsoft.com/office/powerpoint/2010/main" val="66347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731764"/>
            <a:ext cx="10515600" cy="4754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5623458"/>
            <a:ext cx="2743200" cy="365125"/>
          </a:xfrm>
          <a:prstGeom prst="rect">
            <a:avLst/>
          </a:prstGeom>
        </p:spPr>
        <p:txBody>
          <a:bodyPr vert="horz" lIns="91440" tIns="45720" rIns="91440" bIns="45720" rtlCol="0" anchor="ctr"/>
          <a:lstStyle>
            <a:lvl1pPr algn="l">
              <a:defRPr sz="1200">
                <a:solidFill>
                  <a:schemeClr val="bg1">
                    <a:lumMod val="95000"/>
                  </a:schemeClr>
                </a:solidFill>
              </a:defRPr>
            </a:lvl1pPr>
          </a:lstStyle>
          <a:p>
            <a:fld id="{416815ED-EFEE-1547-B498-AF47AAAD3140}" type="datetimeFigureOut">
              <a:rPr lang="en-US" smtClean="0"/>
              <a:pPr/>
              <a:t>10/29/2023</a:t>
            </a:fld>
            <a:endParaRPr lang="en-US"/>
          </a:p>
        </p:txBody>
      </p:sp>
      <p:sp>
        <p:nvSpPr>
          <p:cNvPr id="5" name="Footer Placeholder 4"/>
          <p:cNvSpPr>
            <a:spLocks noGrp="1"/>
          </p:cNvSpPr>
          <p:nvPr>
            <p:ph type="ftr" sz="quarter" idx="3"/>
          </p:nvPr>
        </p:nvSpPr>
        <p:spPr>
          <a:xfrm>
            <a:off x="4038600" y="5623458"/>
            <a:ext cx="4114800" cy="365125"/>
          </a:xfrm>
          <a:prstGeom prst="rect">
            <a:avLst/>
          </a:prstGeom>
        </p:spPr>
        <p:txBody>
          <a:bodyPr vert="horz" lIns="91440" tIns="45720" rIns="91440" bIns="45720" rtlCol="0" anchor="ctr"/>
          <a:lstStyle>
            <a:lvl1pPr algn="ctr">
              <a:defRPr sz="1200">
                <a:solidFill>
                  <a:schemeClr val="bg1">
                    <a:lumMod val="95000"/>
                  </a:schemeClr>
                </a:solidFill>
              </a:defRPr>
            </a:lvl1pPr>
          </a:lstStyle>
          <a:p>
            <a:endParaRPr lang="en-US"/>
          </a:p>
        </p:txBody>
      </p:sp>
      <p:sp>
        <p:nvSpPr>
          <p:cNvPr id="6" name="Slide Number Placeholder 5"/>
          <p:cNvSpPr>
            <a:spLocks noGrp="1"/>
          </p:cNvSpPr>
          <p:nvPr>
            <p:ph type="sldNum" sz="quarter" idx="4"/>
          </p:nvPr>
        </p:nvSpPr>
        <p:spPr>
          <a:xfrm>
            <a:off x="8610600" y="56234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09C89-E760-E743-8004-FFE52D13F1E8}" type="slidenum">
              <a:rPr lang="en-US" smtClean="0"/>
              <a:t>‹#›</a:t>
            </a:fld>
            <a:endParaRPr lang="en-US"/>
          </a:p>
        </p:txBody>
      </p:sp>
    </p:spTree>
    <p:extLst>
      <p:ext uri="{BB962C8B-B14F-4D97-AF65-F5344CB8AC3E}">
        <p14:creationId xmlns:p14="http://schemas.microsoft.com/office/powerpoint/2010/main" val="757998460"/>
      </p:ext>
    </p:extLst>
  </p:cSld>
  <p:clrMap bg1="lt1" tx1="dk1" bg2="lt2" tx2="dk2" accent1="accent1" accent2="accent2" accent3="accent3" accent4="accent4" accent5="accent5" accent6="accent6" hlink="hlink" folHlink="folHlink"/>
  <p:sldLayoutIdLst>
    <p:sldLayoutId id="214748368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worldstopexports.com/"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datacommons.org/" TargetMode="External"/><Relationship Id="rId7"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chart" Target="../charts/chart1.xml"/><Relationship Id="rId5" Type="http://schemas.openxmlformats.org/officeDocument/2006/relationships/hyperlink" Target="https://www.macrotrends.net/1476/copper-prices-historical-chart-data" TargetMode="External"/><Relationship Id="rId4" Type="http://schemas.openxmlformats.org/officeDocument/2006/relationships/hyperlink" Target="https://asb.opec.org/data/ASB_Data.php"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C8FD13-BB73-9BE4-AEF6-3B8EC07F5FFB}"/>
              </a:ext>
            </a:extLst>
          </p:cNvPr>
          <p:cNvSpPr txBox="1"/>
          <p:nvPr/>
        </p:nvSpPr>
        <p:spPr>
          <a:xfrm>
            <a:off x="2806574" y="4458710"/>
            <a:ext cx="8701685" cy="923330"/>
          </a:xfrm>
          <a:prstGeom prst="rect">
            <a:avLst/>
          </a:prstGeom>
          <a:noFill/>
        </p:spPr>
        <p:txBody>
          <a:bodyPr wrap="square" rtlCol="0">
            <a:spAutoFit/>
          </a:bodyPr>
          <a:lstStyle/>
          <a:p>
            <a:r>
              <a:rPr lang="en-US" sz="1800" b="1" dirty="0">
                <a:solidFill>
                  <a:schemeClr val="bg1"/>
                </a:solidFill>
                <a:effectLst/>
                <a:latin typeface="Arial" panose="020B0604020202020204" pitchFamily="34" charset="0"/>
                <a:ea typeface="Calibri" panose="020F0502020204030204" pitchFamily="34" charset="0"/>
              </a:rPr>
              <a:t>2nd CAREC Capital Markets Regulators Forum (CMRF): </a:t>
            </a:r>
          </a:p>
          <a:p>
            <a:r>
              <a:rPr lang="en-US" sz="1800" b="1" dirty="0">
                <a:solidFill>
                  <a:schemeClr val="bg1"/>
                </a:solidFill>
                <a:effectLst/>
                <a:latin typeface="Arial" panose="020B0604020202020204" pitchFamily="34" charset="0"/>
                <a:ea typeface="Calibri" panose="020F0502020204030204" pitchFamily="34" charset="0"/>
              </a:rPr>
              <a:t>Working Together on Reforms and Innovation for Sustainable Development</a:t>
            </a:r>
          </a:p>
          <a:p>
            <a:r>
              <a:rPr lang="en-US" sz="1800" b="1" dirty="0">
                <a:solidFill>
                  <a:schemeClr val="bg1"/>
                </a:solidFill>
                <a:effectLst/>
                <a:latin typeface="Arial" panose="020B0604020202020204" pitchFamily="34" charset="0"/>
                <a:ea typeface="Calibri" panose="020F0502020204030204" pitchFamily="34" charset="0"/>
              </a:rPr>
              <a:t>31 October – 1 November 2023, Almaty, Kazakhstan</a:t>
            </a:r>
          </a:p>
        </p:txBody>
      </p:sp>
      <p:sp>
        <p:nvSpPr>
          <p:cNvPr id="3" name="TextBox 2">
            <a:extLst>
              <a:ext uri="{FF2B5EF4-FFF2-40B4-BE49-F238E27FC236}">
                <a16:creationId xmlns:a16="http://schemas.microsoft.com/office/drawing/2014/main" id="{A2AB686C-A77E-2DC1-8031-95DA7CFAA875}"/>
              </a:ext>
            </a:extLst>
          </p:cNvPr>
          <p:cNvSpPr txBox="1"/>
          <p:nvPr/>
        </p:nvSpPr>
        <p:spPr>
          <a:xfrm>
            <a:off x="2806574" y="1582847"/>
            <a:ext cx="8594594" cy="2492990"/>
          </a:xfrm>
          <a:prstGeom prst="rect">
            <a:avLst/>
          </a:prstGeom>
          <a:noFill/>
        </p:spPr>
        <p:txBody>
          <a:bodyPr wrap="square" rtlCol="0">
            <a:spAutoFit/>
          </a:bodyPr>
          <a:lstStyle/>
          <a:p>
            <a:pPr marL="0" marR="0">
              <a:spcBef>
                <a:spcPts val="0"/>
              </a:spcBef>
              <a:spcAft>
                <a:spcPts val="0"/>
              </a:spcAft>
              <a:tabLst>
                <a:tab pos="5943600" algn="r"/>
              </a:tabLst>
            </a:pPr>
            <a:r>
              <a:rPr lang="en-US" sz="4400" b="1" dirty="0">
                <a:solidFill>
                  <a:srgbClr val="FFFFFF"/>
                </a:solidFill>
                <a:effectLst/>
                <a:latin typeface="Arial" panose="020B0604020202020204" pitchFamily="34" charset="0"/>
                <a:ea typeface="Calibri" panose="020F0502020204030204" pitchFamily="34" charset="0"/>
              </a:rPr>
              <a:t>Commodity Risk Management</a:t>
            </a:r>
          </a:p>
          <a:p>
            <a:pPr marL="0" marR="0">
              <a:spcBef>
                <a:spcPts val="0"/>
              </a:spcBef>
              <a:spcAft>
                <a:spcPts val="0"/>
              </a:spcAft>
              <a:tabLst>
                <a:tab pos="5943600" algn="r"/>
              </a:tabLst>
            </a:pPr>
            <a:endParaRPr lang="en-US" sz="2800" b="1" dirty="0">
              <a:solidFill>
                <a:srgbClr val="FFFFFF"/>
              </a:solidFill>
              <a:latin typeface="Arial" panose="020B0604020202020204" pitchFamily="34" charset="0"/>
              <a:ea typeface="Calibri" panose="020F0502020204030204" pitchFamily="34" charset="0"/>
            </a:endParaRPr>
          </a:p>
          <a:p>
            <a:pPr marL="0" marR="0">
              <a:spcBef>
                <a:spcPts val="0"/>
              </a:spcBef>
              <a:spcAft>
                <a:spcPts val="0"/>
              </a:spcAft>
              <a:tabLst>
                <a:tab pos="5943600" algn="r"/>
              </a:tabLst>
            </a:pPr>
            <a:r>
              <a:rPr lang="en-US" sz="2800" b="1" dirty="0">
                <a:solidFill>
                  <a:srgbClr val="FFFFFF"/>
                </a:solidFill>
                <a:latin typeface="Arial" panose="020B0604020202020204" pitchFamily="34" charset="0"/>
                <a:ea typeface="Calibri" panose="020F0502020204030204" pitchFamily="34" charset="0"/>
              </a:rPr>
              <a:t>Session 3: Innovations in Capital Markets Infrastructure for Effective Regional Cooperation</a:t>
            </a:r>
          </a:p>
          <a:p>
            <a:pPr marL="0" marR="0">
              <a:spcBef>
                <a:spcPts val="0"/>
              </a:spcBef>
              <a:spcAft>
                <a:spcPts val="0"/>
              </a:spcAft>
              <a:tabLst>
                <a:tab pos="5943600" algn="r"/>
              </a:tabLst>
            </a:pPr>
            <a:r>
              <a:rPr lang="en-US" sz="2800" b="1" dirty="0">
                <a:solidFill>
                  <a:srgbClr val="FFFFFF"/>
                </a:solidFill>
                <a:latin typeface="Arial" panose="020B0604020202020204" pitchFamily="34" charset="0"/>
                <a:ea typeface="Calibri" panose="020F0502020204030204" pitchFamily="34" charset="0"/>
              </a:rPr>
              <a:t>–  Commodity Risk Management</a:t>
            </a:r>
          </a:p>
        </p:txBody>
      </p:sp>
    </p:spTree>
    <p:extLst>
      <p:ext uri="{BB962C8B-B14F-4D97-AF65-F5344CB8AC3E}">
        <p14:creationId xmlns:p14="http://schemas.microsoft.com/office/powerpoint/2010/main" val="174256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0" y="0"/>
            <a:ext cx="12192000" cy="1210499"/>
          </a:xfrm>
        </p:spPr>
        <p:txBody>
          <a:bodyPr anchor="ctr" anchorCtr="0">
            <a:normAutofit/>
          </a:bodyPr>
          <a:lstStyle/>
          <a:p>
            <a:pPr algn="ctr"/>
            <a:r>
              <a:rPr lang="en-US" dirty="0"/>
              <a:t>Applicability of </a:t>
            </a:r>
            <a:r>
              <a:rPr lang="en-US" dirty="0" err="1"/>
              <a:t>CLBs</a:t>
            </a:r>
            <a:r>
              <a:rPr lang="en-US" dirty="0"/>
              <a:t> for CAREC Countries</a:t>
            </a:r>
            <a:endParaRPr lang="en-DE" dirty="0"/>
          </a:p>
        </p:txBody>
      </p:sp>
      <p:sp>
        <p:nvSpPr>
          <p:cNvPr id="8" name="Content Placeholder 5">
            <a:extLst>
              <a:ext uri="{FF2B5EF4-FFF2-40B4-BE49-F238E27FC236}">
                <a16:creationId xmlns:a16="http://schemas.microsoft.com/office/drawing/2014/main" id="{1193AD9A-F970-229F-6D55-6DDAA91494DC}"/>
              </a:ext>
            </a:extLst>
          </p:cNvPr>
          <p:cNvSpPr txBox="1">
            <a:spLocks/>
          </p:cNvSpPr>
          <p:nvPr/>
        </p:nvSpPr>
        <p:spPr>
          <a:xfrm>
            <a:off x="319087" y="1376547"/>
            <a:ext cx="11553826" cy="4033653"/>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lang="en-US" sz="2400" dirty="0">
                <a:solidFill>
                  <a:srgbClr val="0F6FC6"/>
                </a:solidFill>
                <a:latin typeface="Franklin Gothic Book" panose="020B0503020102020204"/>
              </a:rPr>
              <a:t>CAREC countries and major corporations in the CAREC region can consider issue local currency or $ bonds linked to their major export commodities, such as oil, copper, coal, etc., </a:t>
            </a:r>
          </a:p>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lang="en-US" sz="2400" dirty="0">
                <a:solidFill>
                  <a:srgbClr val="0F6FC6"/>
                </a:solidFill>
                <a:latin typeface="Franklin Gothic Book" panose="020B0503020102020204"/>
              </a:rPr>
              <a:t>These bonds offer natural hedge opportunities for CAREC countries smooth out boom-bust cycles </a:t>
            </a:r>
          </a:p>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lang="en-US" sz="2400" dirty="0">
                <a:solidFill>
                  <a:srgbClr val="0F6FC6"/>
                </a:solidFill>
                <a:latin typeface="Franklin Gothic Book" panose="020B0503020102020204"/>
              </a:rPr>
              <a:t>Credit ratings of these bonds will also be enhanced, which partially addresses the major concern of investors in the region and globally about lower than investment grade rating for many bonds issues by CAREC entities</a:t>
            </a:r>
          </a:p>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kumimoji="0" lang="en-US" sz="2400" i="0" u="none" strike="noStrike" kern="1200" cap="none" spc="0" normalizeH="0" baseline="0" noProof="0" dirty="0">
                <a:ln>
                  <a:noFill/>
                </a:ln>
                <a:solidFill>
                  <a:srgbClr val="0F6FC6"/>
                </a:solidFill>
                <a:effectLst/>
                <a:uLnTx/>
                <a:uFillTx/>
                <a:latin typeface="Franklin Gothic Book" panose="020B0503020102020204"/>
                <a:ea typeface="+mn-ea"/>
                <a:cs typeface="+mn-cs"/>
              </a:rPr>
              <a:t>Hopefully there will</a:t>
            </a:r>
            <a:r>
              <a:rPr lang="en-US" sz="2400" dirty="0">
                <a:solidFill>
                  <a:srgbClr val="0F6FC6"/>
                </a:solidFill>
                <a:latin typeface="Franklin Gothic Book" panose="020B0503020102020204"/>
              </a:rPr>
              <a:t> be good appetite from investors</a:t>
            </a:r>
            <a:endParaRPr kumimoji="0" lang="en-US" sz="2400" i="0" u="none" strike="noStrike" kern="1200" cap="none" spc="0" normalizeH="0" baseline="0" noProof="0" dirty="0">
              <a:ln>
                <a:noFill/>
              </a:ln>
              <a:solidFill>
                <a:srgbClr val="0F6FC6"/>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30770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AB686C-A77E-2DC1-8031-95DA7CFAA875}"/>
              </a:ext>
            </a:extLst>
          </p:cNvPr>
          <p:cNvSpPr txBox="1"/>
          <p:nvPr/>
        </p:nvSpPr>
        <p:spPr>
          <a:xfrm>
            <a:off x="2806574" y="1582847"/>
            <a:ext cx="6790099" cy="3477875"/>
          </a:xfrm>
          <a:prstGeom prst="rect">
            <a:avLst/>
          </a:prstGeom>
          <a:noFill/>
        </p:spPr>
        <p:txBody>
          <a:bodyPr wrap="square" rtlCol="0">
            <a:spAutoFit/>
          </a:bodyPr>
          <a:lstStyle/>
          <a:p>
            <a:pPr marL="0" marR="0">
              <a:spcBef>
                <a:spcPts val="0"/>
              </a:spcBef>
              <a:spcAft>
                <a:spcPts val="0"/>
              </a:spcAft>
              <a:tabLst>
                <a:tab pos="5943600" algn="r"/>
              </a:tabLst>
            </a:pPr>
            <a:r>
              <a:rPr lang="en-US" sz="4400" b="1" dirty="0">
                <a:solidFill>
                  <a:srgbClr val="FFFFFF"/>
                </a:solidFill>
                <a:effectLst/>
                <a:latin typeface="Arial" panose="020B0604020202020204" pitchFamily="34" charset="0"/>
                <a:ea typeface="Calibri" panose="020F0502020204030204" pitchFamily="34" charset="0"/>
              </a:rPr>
              <a:t>Thank You</a:t>
            </a:r>
          </a:p>
          <a:p>
            <a:pPr marL="0" marR="0">
              <a:spcBef>
                <a:spcPts val="0"/>
              </a:spcBef>
              <a:spcAft>
                <a:spcPts val="0"/>
              </a:spcAft>
              <a:tabLst>
                <a:tab pos="5943600" algn="r"/>
              </a:tabLst>
            </a:pPr>
            <a:endParaRPr lang="en-US" sz="4400" b="1" dirty="0">
              <a:solidFill>
                <a:srgbClr val="FFFFFF"/>
              </a:solidFill>
              <a:effectLst/>
              <a:latin typeface="Arial" panose="020B0604020202020204" pitchFamily="34" charset="0"/>
              <a:ea typeface="Calibri" panose="020F0502020204030204" pitchFamily="34" charset="0"/>
            </a:endParaRPr>
          </a:p>
          <a:p>
            <a:pPr marL="0" marR="0">
              <a:spcBef>
                <a:spcPts val="0"/>
              </a:spcBef>
              <a:spcAft>
                <a:spcPts val="0"/>
              </a:spcAft>
              <a:tabLst>
                <a:tab pos="5943600" algn="r"/>
              </a:tabLst>
            </a:pPr>
            <a:r>
              <a:rPr lang="en-US" sz="4400" b="1" dirty="0">
                <a:solidFill>
                  <a:srgbClr val="FFFFFF"/>
                </a:solidFill>
                <a:latin typeface="Arial" panose="020B0604020202020204" pitchFamily="34" charset="0"/>
                <a:ea typeface="Calibri" panose="020F0502020204030204" pitchFamily="34" charset="0"/>
              </a:rPr>
              <a:t>&amp;</a:t>
            </a:r>
          </a:p>
          <a:p>
            <a:pPr marL="0" marR="0">
              <a:spcBef>
                <a:spcPts val="0"/>
              </a:spcBef>
              <a:spcAft>
                <a:spcPts val="0"/>
              </a:spcAft>
              <a:tabLst>
                <a:tab pos="5943600" algn="r"/>
              </a:tabLst>
            </a:pPr>
            <a:endParaRPr lang="en-US" sz="4400" b="1" dirty="0">
              <a:solidFill>
                <a:srgbClr val="FFFFFF"/>
              </a:solidFill>
              <a:effectLst/>
              <a:latin typeface="Arial" panose="020B0604020202020204" pitchFamily="34" charset="0"/>
              <a:ea typeface="Calibri" panose="020F0502020204030204" pitchFamily="34" charset="0"/>
            </a:endParaRPr>
          </a:p>
          <a:p>
            <a:pPr marL="0" marR="0">
              <a:spcBef>
                <a:spcPts val="0"/>
              </a:spcBef>
              <a:spcAft>
                <a:spcPts val="0"/>
              </a:spcAft>
              <a:tabLst>
                <a:tab pos="5943600" algn="r"/>
              </a:tabLst>
            </a:pPr>
            <a:r>
              <a:rPr lang="en-US" sz="4400" b="1" dirty="0">
                <a:solidFill>
                  <a:srgbClr val="FFFFFF"/>
                </a:solidFill>
                <a:effectLst/>
                <a:latin typeface="Arial" panose="020B0604020202020204" pitchFamily="34" charset="0"/>
                <a:ea typeface="Calibri" panose="020F0502020204030204" pitchFamily="34" charset="0"/>
              </a:rPr>
              <a:t>Questions?</a:t>
            </a:r>
            <a:endParaRPr lang="en-US" sz="4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03949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0" y="0"/>
            <a:ext cx="12192000" cy="1210499"/>
          </a:xfrm>
        </p:spPr>
        <p:txBody>
          <a:bodyPr anchor="ctr" anchorCtr="0">
            <a:normAutofit/>
          </a:bodyPr>
          <a:lstStyle/>
          <a:p>
            <a:pPr algn="ctr"/>
            <a:r>
              <a:rPr lang="en-US" dirty="0"/>
              <a:t>Contents</a:t>
            </a:r>
            <a:endParaRPr lang="en-DE" dirty="0"/>
          </a:p>
        </p:txBody>
      </p:sp>
      <p:sp>
        <p:nvSpPr>
          <p:cNvPr id="8" name="Content Placeholder 5">
            <a:extLst>
              <a:ext uri="{FF2B5EF4-FFF2-40B4-BE49-F238E27FC236}">
                <a16:creationId xmlns:a16="http://schemas.microsoft.com/office/drawing/2014/main" id="{1193AD9A-F970-229F-6D55-6DDAA91494DC}"/>
              </a:ext>
            </a:extLst>
          </p:cNvPr>
          <p:cNvSpPr txBox="1">
            <a:spLocks/>
          </p:cNvSpPr>
          <p:nvPr/>
        </p:nvSpPr>
        <p:spPr>
          <a:xfrm>
            <a:off x="723899" y="1674111"/>
            <a:ext cx="11006272" cy="3509778"/>
          </a:xfrm>
          <a:prstGeom prst="rect">
            <a:avLst/>
          </a:prstGeom>
        </p:spPr>
        <p:txBody>
          <a:bodyPr vert="horz" lIns="91440" tIns="45720" rIns="91440" bIns="45720" rtlCol="0">
            <a:normAutofit fontScale="92500" lnSpcReduction="10000"/>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1313" indent="-341313">
              <a:lnSpc>
                <a:spcPct val="130000"/>
              </a:lnSpc>
              <a:spcBef>
                <a:spcPts val="0"/>
              </a:spcBef>
              <a:buSzPct val="60000"/>
              <a:buFont typeface="Wingdings" panose="05000000000000000000" pitchFamily="2" charset="2"/>
              <a:buChar char="v"/>
            </a:pPr>
            <a:r>
              <a:rPr lang="en-US" dirty="0">
                <a:solidFill>
                  <a:schemeClr val="accent1"/>
                </a:solidFill>
              </a:rPr>
              <a:t>Exports Concentration</a:t>
            </a:r>
          </a:p>
          <a:p>
            <a:pPr marL="341313" indent="-341313">
              <a:lnSpc>
                <a:spcPct val="130000"/>
              </a:lnSpc>
              <a:spcBef>
                <a:spcPts val="0"/>
              </a:spcBef>
              <a:buSzPct val="60000"/>
              <a:buFont typeface="Wingdings" panose="05000000000000000000" pitchFamily="2" charset="2"/>
              <a:buChar char="v"/>
            </a:pPr>
            <a:r>
              <a:rPr lang="en-US" dirty="0">
                <a:solidFill>
                  <a:schemeClr val="accent1"/>
                </a:solidFill>
              </a:rPr>
              <a:t>Boom bust cycles</a:t>
            </a:r>
          </a:p>
          <a:p>
            <a:pPr marL="341313" indent="-341313">
              <a:lnSpc>
                <a:spcPct val="130000"/>
              </a:lnSpc>
              <a:spcBef>
                <a:spcPts val="0"/>
              </a:spcBef>
              <a:buSzPct val="60000"/>
              <a:buFont typeface="Wingdings" panose="05000000000000000000" pitchFamily="2" charset="2"/>
              <a:buChar char="v"/>
            </a:pPr>
            <a:r>
              <a:rPr lang="en-US" dirty="0">
                <a:solidFill>
                  <a:schemeClr val="accent1"/>
                </a:solidFill>
              </a:rPr>
              <a:t>Commodity Risk Management</a:t>
            </a:r>
          </a:p>
          <a:p>
            <a:pPr marL="341313" indent="-341313">
              <a:lnSpc>
                <a:spcPct val="130000"/>
              </a:lnSpc>
              <a:spcBef>
                <a:spcPts val="0"/>
              </a:spcBef>
              <a:buSzPct val="60000"/>
              <a:buFont typeface="Wingdings" panose="05000000000000000000" pitchFamily="2" charset="2"/>
              <a:buChar char="v"/>
            </a:pPr>
            <a:r>
              <a:rPr lang="en-US" dirty="0">
                <a:solidFill>
                  <a:schemeClr val="accent1"/>
                </a:solidFill>
              </a:rPr>
              <a:t>Commodity-price Linked Bonds (</a:t>
            </a:r>
            <a:r>
              <a:rPr lang="en-US" dirty="0" err="1">
                <a:solidFill>
                  <a:schemeClr val="accent1"/>
                </a:solidFill>
              </a:rPr>
              <a:t>CLBs</a:t>
            </a:r>
            <a:r>
              <a:rPr lang="en-US" dirty="0">
                <a:solidFill>
                  <a:schemeClr val="accent1"/>
                </a:solidFill>
              </a:rPr>
              <a:t>)</a:t>
            </a:r>
          </a:p>
          <a:p>
            <a:pPr marL="341313" indent="-341313">
              <a:lnSpc>
                <a:spcPct val="130000"/>
              </a:lnSpc>
              <a:spcBef>
                <a:spcPts val="0"/>
              </a:spcBef>
              <a:buSzPct val="60000"/>
              <a:buFont typeface="Wingdings" panose="05000000000000000000" pitchFamily="2" charset="2"/>
              <a:buChar char="v"/>
            </a:pPr>
            <a:r>
              <a:rPr lang="en-US" dirty="0">
                <a:solidFill>
                  <a:schemeClr val="accent1"/>
                </a:solidFill>
              </a:rPr>
              <a:t>Attractiveness to Investors</a:t>
            </a:r>
          </a:p>
          <a:p>
            <a:pPr marL="341313" indent="-341313">
              <a:lnSpc>
                <a:spcPct val="130000"/>
              </a:lnSpc>
              <a:spcBef>
                <a:spcPts val="0"/>
              </a:spcBef>
              <a:buSzPct val="60000"/>
              <a:buFont typeface="Wingdings" panose="05000000000000000000" pitchFamily="2" charset="2"/>
              <a:buChar char="v"/>
            </a:pPr>
            <a:r>
              <a:rPr lang="en-US" dirty="0">
                <a:solidFill>
                  <a:schemeClr val="accent1"/>
                </a:solidFill>
              </a:rPr>
              <a:t>Case Study: Sub-Saharan Africa</a:t>
            </a:r>
          </a:p>
          <a:p>
            <a:pPr marL="341313" indent="-341313">
              <a:lnSpc>
                <a:spcPct val="130000"/>
              </a:lnSpc>
              <a:spcBef>
                <a:spcPts val="0"/>
              </a:spcBef>
              <a:buSzPct val="60000"/>
              <a:buFont typeface="Wingdings" panose="05000000000000000000" pitchFamily="2" charset="2"/>
              <a:buChar char="v"/>
            </a:pPr>
            <a:r>
              <a:rPr lang="en-US" dirty="0">
                <a:solidFill>
                  <a:schemeClr val="accent1"/>
                </a:solidFill>
              </a:rPr>
              <a:t>Applicability of </a:t>
            </a:r>
            <a:r>
              <a:rPr lang="en-US" dirty="0" err="1">
                <a:solidFill>
                  <a:schemeClr val="accent1"/>
                </a:solidFill>
              </a:rPr>
              <a:t>CLBs</a:t>
            </a:r>
            <a:r>
              <a:rPr lang="en-US" dirty="0">
                <a:solidFill>
                  <a:schemeClr val="accent1"/>
                </a:solidFill>
              </a:rPr>
              <a:t> for CAREC Countries</a:t>
            </a:r>
            <a:endParaRPr lang="en-US" sz="2400" dirty="0">
              <a:solidFill>
                <a:schemeClr val="accent1"/>
              </a:solidFill>
            </a:endParaRPr>
          </a:p>
          <a:p>
            <a:pPr marL="227013" indent="-227013">
              <a:lnSpc>
                <a:spcPct val="100000"/>
              </a:lnSpc>
              <a:spcBef>
                <a:spcPts val="0"/>
              </a:spcBef>
              <a:buSzPct val="60000"/>
              <a:buFont typeface="Wingdings" panose="05000000000000000000" pitchFamily="2" charset="2"/>
              <a:buChar char="v"/>
            </a:pPr>
            <a:endParaRPr lang="en-US" sz="2400" dirty="0">
              <a:solidFill>
                <a:schemeClr val="accent1"/>
              </a:solidFill>
            </a:endParaRPr>
          </a:p>
        </p:txBody>
      </p:sp>
    </p:spTree>
    <p:extLst>
      <p:ext uri="{BB962C8B-B14F-4D97-AF65-F5344CB8AC3E}">
        <p14:creationId xmlns:p14="http://schemas.microsoft.com/office/powerpoint/2010/main" val="1887329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0" y="0"/>
            <a:ext cx="12192000" cy="1210499"/>
          </a:xfrm>
        </p:spPr>
        <p:txBody>
          <a:bodyPr anchor="ctr" anchorCtr="0">
            <a:normAutofit/>
          </a:bodyPr>
          <a:lstStyle/>
          <a:p>
            <a:pPr algn="ctr"/>
            <a:r>
              <a:rPr lang="en-US" dirty="0"/>
              <a:t>Export Concentration - Top 3 Exports</a:t>
            </a:r>
            <a:endParaRPr lang="en-DE" dirty="0"/>
          </a:p>
        </p:txBody>
      </p:sp>
      <p:sp>
        <p:nvSpPr>
          <p:cNvPr id="4" name="TextBox 3">
            <a:extLst>
              <a:ext uri="{FF2B5EF4-FFF2-40B4-BE49-F238E27FC236}">
                <a16:creationId xmlns:a16="http://schemas.microsoft.com/office/drawing/2014/main" id="{15F7F49C-DE34-F925-29FC-2E82218B5145}"/>
              </a:ext>
            </a:extLst>
          </p:cNvPr>
          <p:cNvSpPr txBox="1"/>
          <p:nvPr/>
        </p:nvSpPr>
        <p:spPr>
          <a:xfrm>
            <a:off x="180975" y="5349707"/>
            <a:ext cx="6096000" cy="276999"/>
          </a:xfrm>
          <a:prstGeom prst="rect">
            <a:avLst/>
          </a:prstGeom>
          <a:noFill/>
        </p:spPr>
        <p:txBody>
          <a:bodyPr wrap="square">
            <a:spAutoFit/>
          </a:bodyPr>
          <a:lstStyle/>
          <a:p>
            <a:r>
              <a:rPr lang="en-US" sz="1200" dirty="0">
                <a:hlinkClick r:id="rId3"/>
              </a:rPr>
              <a:t>https://www.worldstopexports.com/</a:t>
            </a:r>
            <a:r>
              <a:rPr lang="en-US" sz="1200" dirty="0"/>
              <a:t> </a:t>
            </a:r>
          </a:p>
        </p:txBody>
      </p:sp>
      <p:graphicFrame>
        <p:nvGraphicFramePr>
          <p:cNvPr id="2" name="Table 1">
            <a:extLst>
              <a:ext uri="{FF2B5EF4-FFF2-40B4-BE49-F238E27FC236}">
                <a16:creationId xmlns:a16="http://schemas.microsoft.com/office/drawing/2014/main" id="{231E6B56-7160-AF0A-BC68-E869C6A77D98}"/>
              </a:ext>
            </a:extLst>
          </p:cNvPr>
          <p:cNvGraphicFramePr>
            <a:graphicFrameLocks noGrp="1"/>
          </p:cNvGraphicFramePr>
          <p:nvPr>
            <p:extLst>
              <p:ext uri="{D42A27DB-BD31-4B8C-83A1-F6EECF244321}">
                <p14:modId xmlns:p14="http://schemas.microsoft.com/office/powerpoint/2010/main" val="3029777924"/>
              </p:ext>
            </p:extLst>
          </p:nvPr>
        </p:nvGraphicFramePr>
        <p:xfrm>
          <a:off x="257174" y="1190172"/>
          <a:ext cx="11677653" cy="4207985"/>
        </p:xfrm>
        <a:graphic>
          <a:graphicData uri="http://schemas.openxmlformats.org/drawingml/2006/table">
            <a:tbl>
              <a:tblPr>
                <a:tableStyleId>{B301B821-A1FF-4177-AEE7-76D212191A09}</a:tableStyleId>
              </a:tblPr>
              <a:tblGrid>
                <a:gridCol w="466726">
                  <a:extLst>
                    <a:ext uri="{9D8B030D-6E8A-4147-A177-3AD203B41FA5}">
                      <a16:colId xmlns:a16="http://schemas.microsoft.com/office/drawing/2014/main" val="1859374577"/>
                    </a:ext>
                  </a:extLst>
                </a:gridCol>
                <a:gridCol w="3876675">
                  <a:extLst>
                    <a:ext uri="{9D8B030D-6E8A-4147-A177-3AD203B41FA5}">
                      <a16:colId xmlns:a16="http://schemas.microsoft.com/office/drawing/2014/main" val="1082566932"/>
                    </a:ext>
                  </a:extLst>
                </a:gridCol>
                <a:gridCol w="152401">
                  <a:extLst>
                    <a:ext uri="{9D8B030D-6E8A-4147-A177-3AD203B41FA5}">
                      <a16:colId xmlns:a16="http://schemas.microsoft.com/office/drawing/2014/main" val="2775621149"/>
                    </a:ext>
                  </a:extLst>
                </a:gridCol>
                <a:gridCol w="2971799">
                  <a:extLst>
                    <a:ext uri="{9D8B030D-6E8A-4147-A177-3AD203B41FA5}">
                      <a16:colId xmlns:a16="http://schemas.microsoft.com/office/drawing/2014/main" val="2680261226"/>
                    </a:ext>
                  </a:extLst>
                </a:gridCol>
                <a:gridCol w="95251">
                  <a:extLst>
                    <a:ext uri="{9D8B030D-6E8A-4147-A177-3AD203B41FA5}">
                      <a16:colId xmlns:a16="http://schemas.microsoft.com/office/drawing/2014/main" val="863441404"/>
                    </a:ext>
                  </a:extLst>
                </a:gridCol>
                <a:gridCol w="3164944">
                  <a:extLst>
                    <a:ext uri="{9D8B030D-6E8A-4147-A177-3AD203B41FA5}">
                      <a16:colId xmlns:a16="http://schemas.microsoft.com/office/drawing/2014/main" val="270783413"/>
                    </a:ext>
                  </a:extLst>
                </a:gridCol>
                <a:gridCol w="949857">
                  <a:extLst>
                    <a:ext uri="{9D8B030D-6E8A-4147-A177-3AD203B41FA5}">
                      <a16:colId xmlns:a16="http://schemas.microsoft.com/office/drawing/2014/main" val="4057033046"/>
                    </a:ext>
                  </a:extLst>
                </a:gridCol>
              </a:tblGrid>
              <a:tr h="166131">
                <a:tc>
                  <a:txBody>
                    <a:bodyPr/>
                    <a:lstStyle/>
                    <a:p>
                      <a:pPr lvl="0" algn="l" fontAlgn="b"/>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315" marR="4315" marT="4315" marB="0" anchor="b"/>
                </a:tc>
                <a:tc gridSpan="2">
                  <a:txBody>
                    <a:bodyPr/>
                    <a:lstStyle/>
                    <a:p>
                      <a:pPr lvl="0" algn="ctr" fontAlgn="b"/>
                      <a:r>
                        <a:rPr lang="en-US" sz="1300" b="1" u="none" strike="noStrike" dirty="0">
                          <a:solidFill>
                            <a:schemeClr val="accent1"/>
                          </a:solidFill>
                          <a:effectLst/>
                        </a:rPr>
                        <a:t>1</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315" marR="4315" marT="4315" marB="0" anchor="b"/>
                </a:tc>
                <a:tc hMerge="1">
                  <a:txBody>
                    <a:bodyPr/>
                    <a:lstStyle/>
                    <a:p>
                      <a:endParaRPr lang="en-US"/>
                    </a:p>
                  </a:txBody>
                  <a:tcPr/>
                </a:tc>
                <a:tc gridSpan="2">
                  <a:txBody>
                    <a:bodyPr/>
                    <a:lstStyle/>
                    <a:p>
                      <a:pPr lvl="0" algn="ctr" fontAlgn="b"/>
                      <a:r>
                        <a:rPr lang="en-US" sz="1300" b="1" u="none" strike="noStrike" dirty="0">
                          <a:solidFill>
                            <a:schemeClr val="accent1"/>
                          </a:solidFill>
                          <a:effectLst/>
                        </a:rPr>
                        <a:t>2</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315" marR="4315" marT="4315" marB="0" anchor="b"/>
                </a:tc>
                <a:tc hMerge="1">
                  <a:txBody>
                    <a:bodyPr/>
                    <a:lstStyle/>
                    <a:p>
                      <a:endParaRPr lang="en-US"/>
                    </a:p>
                  </a:txBody>
                  <a:tcPr/>
                </a:tc>
                <a:tc>
                  <a:txBody>
                    <a:bodyPr/>
                    <a:lstStyle/>
                    <a:p>
                      <a:pPr lvl="0" algn="ctr" fontAlgn="b"/>
                      <a:r>
                        <a:rPr lang="en-US" sz="1300" b="1" u="none" strike="noStrike" dirty="0">
                          <a:solidFill>
                            <a:schemeClr val="accent1"/>
                          </a:solidFill>
                          <a:effectLst/>
                        </a:rPr>
                        <a:t>3</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315" marR="4315" marT="4315" marB="0" anchor="b"/>
                </a:tc>
                <a:tc>
                  <a:txBody>
                    <a:bodyPr/>
                    <a:lstStyle/>
                    <a:p>
                      <a:pPr lvl="0" algn="ctr" fontAlgn="t"/>
                      <a:r>
                        <a:rPr lang="en-US" sz="1300" b="1" u="none" strike="noStrike" dirty="0">
                          <a:solidFill>
                            <a:schemeClr val="accent1"/>
                          </a:solidFill>
                          <a:effectLst/>
                        </a:rPr>
                        <a:t>Top 3</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3300672652"/>
                  </a:ext>
                </a:extLst>
              </a:tr>
              <a:tr h="382414">
                <a:tc>
                  <a:txBody>
                    <a:bodyPr/>
                    <a:lstStyle/>
                    <a:p>
                      <a:pPr algn="l" fontAlgn="t"/>
                      <a:r>
                        <a:rPr lang="en-US" sz="1300" b="1" u="none" strike="noStrike" dirty="0">
                          <a:solidFill>
                            <a:schemeClr val="accent1"/>
                          </a:solidFill>
                          <a:effectLst/>
                        </a:rPr>
                        <a:t>AZE</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Mineral fuels including oil: US$35.3 billion (92.5% of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Fruits, nuts: $448.7 million (1.2%)</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Plastics, plastic articles: $386.2 million (1%)</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94.7%</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2765512435"/>
                  </a:ext>
                </a:extLst>
              </a:tr>
              <a:tr h="382414">
                <a:tc>
                  <a:txBody>
                    <a:bodyPr/>
                    <a:lstStyle/>
                    <a:p>
                      <a:pPr algn="l" fontAlgn="t"/>
                      <a:r>
                        <a:rPr lang="en-US" sz="1300" b="1" u="none" strike="noStrike" dirty="0">
                          <a:solidFill>
                            <a:schemeClr val="accent1"/>
                          </a:solidFill>
                          <a:effectLst/>
                        </a:rPr>
                        <a:t>PRC</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Electrical machinery, equipment: US$954.8 billion (26.6% of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Machinery including computers: $552 billion (15.4%)</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Vehicles: $150.2 billion (4.2%)</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46.2%</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1475499972"/>
                  </a:ext>
                </a:extLst>
              </a:tr>
              <a:tr h="382414">
                <a:tc>
                  <a:txBody>
                    <a:bodyPr/>
                    <a:lstStyle/>
                    <a:p>
                      <a:pPr algn="l" fontAlgn="t"/>
                      <a:r>
                        <a:rPr lang="en-US" sz="1300" b="1" u="none" strike="noStrike" dirty="0">
                          <a:solidFill>
                            <a:schemeClr val="accent1"/>
                          </a:solidFill>
                          <a:effectLst/>
                        </a:rPr>
                        <a:t>GEO</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Civilian aircraft, engines and parts: US$7.5 billion (15.8% of Georgia’s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Mid-sized automobiles (piston engine): $1.9 billion (4%)</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Chemical </a:t>
                      </a:r>
                      <a:r>
                        <a:rPr lang="en-US" sz="1300" u="none" strike="noStrike" dirty="0" err="1">
                          <a:effectLst/>
                        </a:rPr>
                        <a:t>woodpulp</a:t>
                      </a:r>
                      <a:r>
                        <a:rPr lang="en-US" sz="1300" u="none" strike="noStrike" dirty="0">
                          <a:effectLst/>
                        </a:rPr>
                        <a:t> (coniferous): $1.7 billion (3.6%)</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23.4%</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1092424516"/>
                  </a:ext>
                </a:extLst>
              </a:tr>
              <a:tr h="382414">
                <a:tc>
                  <a:txBody>
                    <a:bodyPr/>
                    <a:lstStyle/>
                    <a:p>
                      <a:pPr algn="l" fontAlgn="t"/>
                      <a:r>
                        <a:rPr lang="en-US" sz="1300" b="1" u="none" strike="noStrike" dirty="0">
                          <a:solidFill>
                            <a:schemeClr val="accent1"/>
                          </a:solidFill>
                          <a:effectLst/>
                        </a:rPr>
                        <a:t>KAZ</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Mineral fuels including oil: US$43.1 billion (56.8% of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Gems, precious metals: $11 billion (14.5%)</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a:effectLst/>
                        </a:rPr>
                        <a:t>Ores, slag, ash: $4.3 billion (5.7%)</a:t>
                      </a:r>
                      <a:endParaRPr lang="en-US" sz="1300" b="0" i="0" u="none" strike="noStrike">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77.0%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2965245770"/>
                  </a:ext>
                </a:extLst>
              </a:tr>
              <a:tr h="382414">
                <a:tc>
                  <a:txBody>
                    <a:bodyPr/>
                    <a:lstStyle/>
                    <a:p>
                      <a:pPr algn="l" fontAlgn="t"/>
                      <a:r>
                        <a:rPr lang="en-US" sz="1300" b="1" u="none" strike="noStrike" dirty="0">
                          <a:solidFill>
                            <a:schemeClr val="accent1"/>
                          </a:solidFill>
                          <a:effectLst/>
                        </a:rPr>
                        <a:t>KGZ</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Mineral fuels including oil: US$194.6 million (8.9% of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Cotton: $169.9 million (7.8%)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a:effectLst/>
                        </a:rPr>
                        <a:t>Ores, slag, ash: $138.5 million (6.3%)</a:t>
                      </a:r>
                      <a:endParaRPr lang="en-US" sz="1300" b="0" i="0" u="none" strike="noStrike">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23%</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551201993"/>
                  </a:ext>
                </a:extLst>
              </a:tr>
              <a:tr h="382414">
                <a:tc>
                  <a:txBody>
                    <a:bodyPr/>
                    <a:lstStyle/>
                    <a:p>
                      <a:pPr algn="l" fontAlgn="t"/>
                      <a:r>
                        <a:rPr lang="en-US" sz="1300" b="1" u="none" strike="noStrike" dirty="0">
                          <a:solidFill>
                            <a:schemeClr val="accent1"/>
                          </a:solidFill>
                          <a:effectLst/>
                        </a:rPr>
                        <a:t>MON</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Mineral fuels including oil: US$6.8 billion (53.9% of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Ores, slag, ash: $3.7 billion (29.3%)</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a:effectLst/>
                        </a:rPr>
                        <a:t>Gems, precious metals: $1.1 billion (8.9%)</a:t>
                      </a:r>
                      <a:endParaRPr lang="en-US" sz="1300" b="0" i="0" u="none" strike="noStrike">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92.1%</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1403135944"/>
                  </a:ext>
                </a:extLst>
              </a:tr>
              <a:tr h="382414">
                <a:tc>
                  <a:txBody>
                    <a:bodyPr/>
                    <a:lstStyle/>
                    <a:p>
                      <a:pPr algn="l" fontAlgn="t"/>
                      <a:r>
                        <a:rPr lang="en-US" sz="1300" b="1" u="none" strike="noStrike" dirty="0">
                          <a:solidFill>
                            <a:schemeClr val="accent1"/>
                          </a:solidFill>
                          <a:effectLst/>
                        </a:rPr>
                        <a:t>PAK</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Knit or crochet clothing, accessories: US$5.9 billion (18.8% of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Miscellaneous textiles, worn clothing: $5.8 billion (18.6%)</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Clothing, accessories (not knit or crochet): $4.8 billion (15.3%)</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52.7%</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2177260891"/>
                  </a:ext>
                </a:extLst>
              </a:tr>
              <a:tr h="327687">
                <a:tc>
                  <a:txBody>
                    <a:bodyPr/>
                    <a:lstStyle/>
                    <a:p>
                      <a:pPr algn="l" fontAlgn="t"/>
                      <a:r>
                        <a:rPr lang="en-US" sz="1300" b="1" u="none" strike="noStrike" dirty="0">
                          <a:solidFill>
                            <a:schemeClr val="accent1"/>
                          </a:solidFill>
                          <a:effectLst/>
                        </a:rPr>
                        <a:t>TAJ</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Gems, precious metals: US$665.9 million (37.3% of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Ores, slag, ash: $343.9 million (19.2%)</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Cotton: $256.3 million (14.3%)</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70.8%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1498804325"/>
                  </a:ext>
                </a:extLst>
              </a:tr>
              <a:tr h="382414">
                <a:tc>
                  <a:txBody>
                    <a:bodyPr/>
                    <a:lstStyle/>
                    <a:p>
                      <a:pPr algn="l" fontAlgn="t"/>
                      <a:r>
                        <a:rPr lang="en-US" sz="1300" b="1" u="none" strike="noStrike" dirty="0">
                          <a:solidFill>
                            <a:schemeClr val="accent1"/>
                          </a:solidFill>
                          <a:effectLst/>
                        </a:rPr>
                        <a:t>TKM</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Mineral fuels including oil: US$1.8 billion (59.6% of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Cotton: $334.3 million (10.8%)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Fertilizers: $321.3 million (10.4%)</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80.8%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216641606"/>
                  </a:ext>
                </a:extLst>
              </a:tr>
              <a:tr h="327687">
                <a:tc>
                  <a:txBody>
                    <a:bodyPr/>
                    <a:lstStyle/>
                    <a:p>
                      <a:pPr algn="l" fontAlgn="t"/>
                      <a:r>
                        <a:rPr lang="en-US" sz="1300" b="1" u="none" strike="noStrike" dirty="0">
                          <a:solidFill>
                            <a:schemeClr val="accent1"/>
                          </a:solidFill>
                          <a:effectLst/>
                        </a:rPr>
                        <a:t>UZB</a:t>
                      </a:r>
                      <a:endParaRPr lang="en-US" sz="1300" b="1" i="0" u="none" strike="noStrike" dirty="0">
                        <a:solidFill>
                          <a:schemeClr val="accent1"/>
                        </a:solidFill>
                        <a:effectLst/>
                        <a:latin typeface="Calibri" panose="020F0502020204030204" pitchFamily="34" charset="0"/>
                        <a:cs typeface="Calibri" panose="020F0502020204030204" pitchFamily="34" charset="0"/>
                      </a:endParaRPr>
                    </a:p>
                  </a:txBody>
                  <a:tcPr marL="4763" marR="4763" marT="4763" marB="0"/>
                </a:tc>
                <a:tc>
                  <a:txBody>
                    <a:bodyPr/>
                    <a:lstStyle/>
                    <a:p>
                      <a:pPr lvl="0" algn="l" fontAlgn="t"/>
                      <a:r>
                        <a:rPr lang="en-US" sz="1300" u="none" strike="noStrike" dirty="0">
                          <a:effectLst/>
                        </a:rPr>
                        <a:t>Gems, precious metals: US$4.3 billion (28.2% of total exports)</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Cotton: $1.6 billion (10.5%)</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l" fontAlgn="t"/>
                      <a:r>
                        <a:rPr lang="en-US" sz="1300" u="none" strike="noStrike" dirty="0">
                          <a:effectLst/>
                        </a:rPr>
                        <a:t>Mineral fuels including oil: $1.2 billion (8%)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tc>
                  <a:txBody>
                    <a:bodyPr/>
                    <a:lstStyle/>
                    <a:p>
                      <a:pPr lvl="0" algn="ctr" fontAlgn="t"/>
                      <a:r>
                        <a:rPr lang="en-US" sz="1300" u="none" strike="noStrike" dirty="0">
                          <a:effectLst/>
                        </a:rPr>
                        <a:t>46.7%</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4315" marR="4315" marT="4315" marB="0"/>
                </a:tc>
                <a:extLst>
                  <a:ext uri="{0D108BD9-81ED-4DB2-BD59-A6C34878D82A}">
                    <a16:rowId xmlns:a16="http://schemas.microsoft.com/office/drawing/2014/main" val="3998045883"/>
                  </a:ext>
                </a:extLst>
              </a:tr>
            </a:tbl>
          </a:graphicData>
        </a:graphic>
      </p:graphicFrame>
    </p:spTree>
    <p:extLst>
      <p:ext uri="{BB962C8B-B14F-4D97-AF65-F5344CB8AC3E}">
        <p14:creationId xmlns:p14="http://schemas.microsoft.com/office/powerpoint/2010/main" val="3902191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0" y="0"/>
            <a:ext cx="12191999" cy="1210499"/>
          </a:xfrm>
        </p:spPr>
        <p:txBody>
          <a:bodyPr anchor="ctr" anchorCtr="0">
            <a:normAutofit/>
          </a:bodyPr>
          <a:lstStyle/>
          <a:p>
            <a:pPr algn="ctr"/>
            <a:r>
              <a:rPr lang="en-US" dirty="0"/>
              <a:t>Boom-bust cycles</a:t>
            </a:r>
          </a:p>
        </p:txBody>
      </p:sp>
      <p:sp>
        <p:nvSpPr>
          <p:cNvPr id="4" name="TextBox 3">
            <a:extLst>
              <a:ext uri="{FF2B5EF4-FFF2-40B4-BE49-F238E27FC236}">
                <a16:creationId xmlns:a16="http://schemas.microsoft.com/office/drawing/2014/main" id="{05D60B50-71B2-B7B9-74D7-06F3706FCF46}"/>
              </a:ext>
            </a:extLst>
          </p:cNvPr>
          <p:cNvSpPr txBox="1"/>
          <p:nvPr/>
        </p:nvSpPr>
        <p:spPr>
          <a:xfrm>
            <a:off x="490924" y="4852772"/>
            <a:ext cx="10544433" cy="1015663"/>
          </a:xfrm>
          <a:prstGeom prst="rect">
            <a:avLst/>
          </a:prstGeom>
          <a:noFill/>
        </p:spPr>
        <p:txBody>
          <a:bodyPr wrap="square">
            <a:spAutoFit/>
          </a:bodyPr>
          <a:lstStyle/>
          <a:p>
            <a:r>
              <a:rPr lang="en-US" sz="1400" dirty="0">
                <a:hlinkClick r:id="rId3"/>
              </a:rPr>
              <a:t>https://datacommons.org/</a:t>
            </a:r>
            <a:endParaRPr lang="en-US" sz="1400" dirty="0"/>
          </a:p>
          <a:p>
            <a:r>
              <a:rPr lang="en-US" sz="1400" dirty="0">
                <a:hlinkClick r:id="rId4"/>
              </a:rPr>
              <a:t>https://asb.opec.org/data/ASB_Data.php</a:t>
            </a:r>
            <a:r>
              <a:rPr lang="en-US" sz="1400" dirty="0"/>
              <a:t> </a:t>
            </a:r>
          </a:p>
          <a:p>
            <a:r>
              <a:rPr lang="en-US" sz="1400" dirty="0">
                <a:hlinkClick r:id="rId5"/>
              </a:rPr>
              <a:t>https://www.macrotrends.net/1476/copper-prices-historical-chart-data</a:t>
            </a:r>
            <a:endParaRPr lang="en-US" sz="1400" dirty="0"/>
          </a:p>
          <a:p>
            <a:endParaRPr lang="en-US" dirty="0"/>
          </a:p>
        </p:txBody>
      </p:sp>
      <p:sp>
        <p:nvSpPr>
          <p:cNvPr id="6" name="Content Placeholder 5">
            <a:extLst>
              <a:ext uri="{FF2B5EF4-FFF2-40B4-BE49-F238E27FC236}">
                <a16:creationId xmlns:a16="http://schemas.microsoft.com/office/drawing/2014/main" id="{51E138C3-E515-A517-0272-CDA1FD957048}"/>
              </a:ext>
            </a:extLst>
          </p:cNvPr>
          <p:cNvSpPr txBox="1">
            <a:spLocks/>
          </p:cNvSpPr>
          <p:nvPr/>
        </p:nvSpPr>
        <p:spPr>
          <a:xfrm>
            <a:off x="919291" y="1088419"/>
            <a:ext cx="4756579" cy="320251"/>
          </a:xfrm>
          <a:prstGeom prst="rect">
            <a:avLst/>
          </a:prstGeom>
        </p:spPr>
        <p:txBody>
          <a:bodyPr vert="horz" lIns="91440" tIns="45720" rIns="91440" bIns="45720" rtlCol="0">
            <a:normAutofit fontScale="62500" lnSpcReduction="20000"/>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SzPct val="60000"/>
              <a:buNone/>
            </a:pPr>
            <a:r>
              <a:rPr lang="en-US" b="1" dirty="0">
                <a:solidFill>
                  <a:schemeClr val="accent1"/>
                </a:solidFill>
              </a:rPr>
              <a:t>GDP Growth Rate vs. Oil Price</a:t>
            </a:r>
            <a:endParaRPr lang="en-US" sz="2400" b="1" dirty="0">
              <a:solidFill>
                <a:schemeClr val="accent1"/>
              </a:solidFill>
            </a:endParaRPr>
          </a:p>
          <a:p>
            <a:pPr marL="227013" indent="-227013">
              <a:lnSpc>
                <a:spcPct val="100000"/>
              </a:lnSpc>
              <a:spcBef>
                <a:spcPts val="0"/>
              </a:spcBef>
              <a:buSzPct val="60000"/>
              <a:buFont typeface="Wingdings" panose="05000000000000000000" pitchFamily="2" charset="2"/>
              <a:buChar char="v"/>
            </a:pPr>
            <a:endParaRPr lang="en-US" sz="2400" dirty="0">
              <a:solidFill>
                <a:schemeClr val="accent1"/>
              </a:solidFill>
            </a:endParaRPr>
          </a:p>
        </p:txBody>
      </p:sp>
      <p:graphicFrame>
        <p:nvGraphicFramePr>
          <p:cNvPr id="7" name="Chart 6">
            <a:extLst>
              <a:ext uri="{FF2B5EF4-FFF2-40B4-BE49-F238E27FC236}">
                <a16:creationId xmlns:a16="http://schemas.microsoft.com/office/drawing/2014/main" id="{E2B52E2D-6B78-711C-9C59-76873D0C1A37}"/>
              </a:ext>
            </a:extLst>
          </p:cNvPr>
          <p:cNvGraphicFramePr>
            <a:graphicFrameLocks/>
          </p:cNvGraphicFramePr>
          <p:nvPr>
            <p:extLst>
              <p:ext uri="{D42A27DB-BD31-4B8C-83A1-F6EECF244321}">
                <p14:modId xmlns:p14="http://schemas.microsoft.com/office/powerpoint/2010/main" val="2742392802"/>
              </p:ext>
            </p:extLst>
          </p:nvPr>
        </p:nvGraphicFramePr>
        <p:xfrm>
          <a:off x="490923" y="1408670"/>
          <a:ext cx="5465033" cy="34441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8" name="Chart 7">
            <a:extLst>
              <a:ext uri="{FF2B5EF4-FFF2-40B4-BE49-F238E27FC236}">
                <a16:creationId xmlns:a16="http://schemas.microsoft.com/office/drawing/2014/main" id="{DD31185E-A740-3274-5D6B-D489322DC8FC}"/>
              </a:ext>
            </a:extLst>
          </p:cNvPr>
          <p:cNvGraphicFramePr>
            <a:graphicFrameLocks/>
          </p:cNvGraphicFramePr>
          <p:nvPr>
            <p:extLst>
              <p:ext uri="{D42A27DB-BD31-4B8C-83A1-F6EECF244321}">
                <p14:modId xmlns:p14="http://schemas.microsoft.com/office/powerpoint/2010/main" val="971912486"/>
              </p:ext>
            </p:extLst>
          </p:nvPr>
        </p:nvGraphicFramePr>
        <p:xfrm>
          <a:off x="6303232" y="1408670"/>
          <a:ext cx="5249177" cy="3444102"/>
        </p:xfrm>
        <a:graphic>
          <a:graphicData uri="http://schemas.openxmlformats.org/drawingml/2006/chart">
            <c:chart xmlns:c="http://schemas.openxmlformats.org/drawingml/2006/chart" xmlns:r="http://schemas.openxmlformats.org/officeDocument/2006/relationships" r:id="rId7"/>
          </a:graphicData>
        </a:graphic>
      </p:graphicFrame>
      <p:sp>
        <p:nvSpPr>
          <p:cNvPr id="9" name="Content Placeholder 5">
            <a:extLst>
              <a:ext uri="{FF2B5EF4-FFF2-40B4-BE49-F238E27FC236}">
                <a16:creationId xmlns:a16="http://schemas.microsoft.com/office/drawing/2014/main" id="{9BA4EE43-8AF9-7474-8236-EE6B6AECF8D3}"/>
              </a:ext>
            </a:extLst>
          </p:cNvPr>
          <p:cNvSpPr txBox="1">
            <a:spLocks/>
          </p:cNvSpPr>
          <p:nvPr/>
        </p:nvSpPr>
        <p:spPr>
          <a:xfrm>
            <a:off x="6597220" y="1088419"/>
            <a:ext cx="4756579" cy="320251"/>
          </a:xfrm>
          <a:prstGeom prst="rect">
            <a:avLst/>
          </a:prstGeom>
        </p:spPr>
        <p:txBody>
          <a:bodyPr vert="horz" lIns="91440" tIns="45720" rIns="91440" bIns="45720" rtlCol="0">
            <a:normAutofit fontScale="62500" lnSpcReduction="20000"/>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SzPct val="60000"/>
              <a:buNone/>
            </a:pPr>
            <a:r>
              <a:rPr lang="en-US" b="1" dirty="0">
                <a:solidFill>
                  <a:schemeClr val="accent1"/>
                </a:solidFill>
              </a:rPr>
              <a:t>GDP Growth Rate vs. Copper Price</a:t>
            </a:r>
            <a:endParaRPr lang="en-US" sz="2400" b="1" dirty="0">
              <a:solidFill>
                <a:schemeClr val="accent1"/>
              </a:solidFill>
            </a:endParaRPr>
          </a:p>
          <a:p>
            <a:pPr marL="227013" indent="-227013">
              <a:lnSpc>
                <a:spcPct val="100000"/>
              </a:lnSpc>
              <a:spcBef>
                <a:spcPts val="0"/>
              </a:spcBef>
              <a:buSzPct val="60000"/>
              <a:buFont typeface="Wingdings" panose="05000000000000000000" pitchFamily="2" charset="2"/>
              <a:buChar char="v"/>
            </a:pPr>
            <a:endParaRPr lang="en-US" sz="2400" dirty="0">
              <a:solidFill>
                <a:schemeClr val="accent1"/>
              </a:solidFill>
            </a:endParaRPr>
          </a:p>
        </p:txBody>
      </p:sp>
    </p:spTree>
    <p:extLst>
      <p:ext uri="{BB962C8B-B14F-4D97-AF65-F5344CB8AC3E}">
        <p14:creationId xmlns:p14="http://schemas.microsoft.com/office/powerpoint/2010/main" val="92726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0" y="0"/>
            <a:ext cx="12192000" cy="1210499"/>
          </a:xfrm>
        </p:spPr>
        <p:txBody>
          <a:bodyPr anchor="ctr" anchorCtr="0">
            <a:normAutofit/>
          </a:bodyPr>
          <a:lstStyle/>
          <a:p>
            <a:pPr algn="ctr"/>
            <a:r>
              <a:rPr lang="en-US" dirty="0"/>
              <a:t>Commodity Risk Management</a:t>
            </a:r>
            <a:endParaRPr lang="en-DE" dirty="0"/>
          </a:p>
        </p:txBody>
      </p:sp>
      <p:sp>
        <p:nvSpPr>
          <p:cNvPr id="8" name="Content Placeholder 5">
            <a:extLst>
              <a:ext uri="{FF2B5EF4-FFF2-40B4-BE49-F238E27FC236}">
                <a16:creationId xmlns:a16="http://schemas.microsoft.com/office/drawing/2014/main" id="{1193AD9A-F970-229F-6D55-6DDAA91494DC}"/>
              </a:ext>
            </a:extLst>
          </p:cNvPr>
          <p:cNvSpPr txBox="1">
            <a:spLocks/>
          </p:cNvSpPr>
          <p:nvPr/>
        </p:nvSpPr>
        <p:spPr>
          <a:xfrm>
            <a:off x="666749" y="1631248"/>
            <a:ext cx="11006272" cy="3595503"/>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1313" indent="-341313">
              <a:lnSpc>
                <a:spcPct val="100000"/>
              </a:lnSpc>
              <a:spcBef>
                <a:spcPts val="0"/>
              </a:spcBef>
              <a:buSzPct val="60000"/>
              <a:buFont typeface="Wingdings" panose="05000000000000000000" pitchFamily="2" charset="2"/>
              <a:buChar char="v"/>
            </a:pPr>
            <a:r>
              <a:rPr lang="en-US" dirty="0">
                <a:solidFill>
                  <a:schemeClr val="accent1"/>
                </a:solidFill>
              </a:rPr>
              <a:t>Commodity forwards contracts allow producers/exporters lock in prices</a:t>
            </a:r>
          </a:p>
          <a:p>
            <a:pPr marL="341313" indent="-341313">
              <a:lnSpc>
                <a:spcPct val="100000"/>
              </a:lnSpc>
              <a:spcBef>
                <a:spcPts val="0"/>
              </a:spcBef>
              <a:buSzPct val="60000"/>
              <a:buFont typeface="Wingdings" panose="05000000000000000000" pitchFamily="2" charset="2"/>
              <a:buChar char="v"/>
            </a:pPr>
            <a:r>
              <a:rPr lang="en-US" dirty="0">
                <a:solidFill>
                  <a:schemeClr val="accent1"/>
                </a:solidFill>
              </a:rPr>
              <a:t>Commodity futures and options allow producers/exporters form natural hedge positions and more efficiently manage price exposures</a:t>
            </a:r>
          </a:p>
          <a:p>
            <a:pPr marL="341313" indent="-341313">
              <a:lnSpc>
                <a:spcPct val="100000"/>
              </a:lnSpc>
              <a:spcBef>
                <a:spcPts val="0"/>
              </a:spcBef>
              <a:buSzPct val="60000"/>
              <a:buFont typeface="Wingdings" panose="05000000000000000000" pitchFamily="2" charset="2"/>
              <a:buChar char="v"/>
            </a:pPr>
            <a:r>
              <a:rPr lang="en-US" dirty="0">
                <a:solidFill>
                  <a:schemeClr val="accent1"/>
                </a:solidFill>
              </a:rPr>
              <a:t>But most of these commodity contracts are short dated, e.g., longest LME contact is 15 months, and CME 6 months</a:t>
            </a:r>
          </a:p>
          <a:p>
            <a:pPr marL="341313" indent="-341313">
              <a:lnSpc>
                <a:spcPct val="100000"/>
              </a:lnSpc>
              <a:spcBef>
                <a:spcPts val="0"/>
              </a:spcBef>
              <a:buSzPct val="60000"/>
              <a:buFont typeface="Wingdings" panose="05000000000000000000" pitchFamily="2" charset="2"/>
              <a:buChar char="v"/>
            </a:pPr>
            <a:r>
              <a:rPr lang="en-US" dirty="0">
                <a:solidFill>
                  <a:schemeClr val="accent1"/>
                </a:solidFill>
              </a:rPr>
              <a:t>The hedge ratio (correlation between prices of commodities traded on futures exchange and prices for exporters) may not be high enough</a:t>
            </a:r>
          </a:p>
        </p:txBody>
      </p:sp>
    </p:spTree>
    <p:extLst>
      <p:ext uri="{BB962C8B-B14F-4D97-AF65-F5344CB8AC3E}">
        <p14:creationId xmlns:p14="http://schemas.microsoft.com/office/powerpoint/2010/main" val="520229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0" y="0"/>
            <a:ext cx="12192000" cy="1210499"/>
          </a:xfrm>
        </p:spPr>
        <p:txBody>
          <a:bodyPr anchor="ctr" anchorCtr="0">
            <a:normAutofit/>
          </a:bodyPr>
          <a:lstStyle/>
          <a:p>
            <a:pPr algn="ctr"/>
            <a:r>
              <a:rPr lang="en-US" dirty="0"/>
              <a:t>Commodity-price Linked Bond </a:t>
            </a:r>
            <a:endParaRPr lang="en-DE" dirty="0"/>
          </a:p>
        </p:txBody>
      </p:sp>
      <p:sp>
        <p:nvSpPr>
          <p:cNvPr id="8" name="Content Placeholder 5">
            <a:extLst>
              <a:ext uri="{FF2B5EF4-FFF2-40B4-BE49-F238E27FC236}">
                <a16:creationId xmlns:a16="http://schemas.microsoft.com/office/drawing/2014/main" id="{1193AD9A-F970-229F-6D55-6DDAA91494DC}"/>
              </a:ext>
            </a:extLst>
          </p:cNvPr>
          <p:cNvSpPr txBox="1">
            <a:spLocks/>
          </p:cNvSpPr>
          <p:nvPr/>
        </p:nvSpPr>
        <p:spPr>
          <a:xfrm>
            <a:off x="319087" y="1376547"/>
            <a:ext cx="11553826" cy="4033653"/>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IMF started to pay attention to the use of State-contingent debt instruments (</a:t>
            </a:r>
            <a:r>
              <a:rPr kumimoji="0" lang="en-US" sz="2400" b="0" i="0" u="none" strike="noStrike" kern="1200" cap="none" spc="0" normalizeH="0" baseline="0" noProof="0" dirty="0" err="1">
                <a:ln>
                  <a:noFill/>
                </a:ln>
                <a:solidFill>
                  <a:srgbClr val="0F6FC6"/>
                </a:solidFill>
                <a:effectLst/>
                <a:uLnTx/>
                <a:uFillTx/>
                <a:latin typeface="Franklin Gothic Book" panose="020B0503020102020204"/>
                <a:ea typeface="+mn-ea"/>
                <a:cs typeface="+mn-cs"/>
              </a:rPr>
              <a:t>SCDIs</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 after the Pandemic, </a:t>
            </a:r>
            <a:r>
              <a:rPr kumimoji="0" lang="en-US" sz="2400" b="0" i="0" u="none" strike="noStrike" kern="1200" cap="none" spc="0" normalizeH="0" baseline="0" noProof="0" dirty="0" err="1">
                <a:ln>
                  <a:noFill/>
                </a:ln>
                <a:solidFill>
                  <a:srgbClr val="0F6FC6"/>
                </a:solidFill>
                <a:effectLst/>
                <a:uLnTx/>
                <a:uFillTx/>
                <a:latin typeface="Franklin Gothic Book" panose="020B0503020102020204"/>
                <a:ea typeface="+mn-ea"/>
                <a:cs typeface="+mn-cs"/>
              </a:rPr>
              <a:t>SCDIs</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 adjust future payouts to creditors contingent on the issuer's economic and financial health — measured either by GDP, exports, wages, or commodity prices, which could help break the boom-bust cycle</a:t>
            </a:r>
          </a:p>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Commodity-price linked bonds (</a:t>
            </a:r>
            <a:r>
              <a:rPr kumimoji="0" lang="en-US" sz="2400" b="0" i="0" u="none" strike="noStrike" kern="1200" cap="none" spc="0" normalizeH="0" baseline="0" noProof="0" dirty="0" err="1">
                <a:ln>
                  <a:noFill/>
                </a:ln>
                <a:solidFill>
                  <a:srgbClr val="0F6FC6"/>
                </a:solidFill>
                <a:effectLst/>
                <a:uLnTx/>
                <a:uFillTx/>
                <a:latin typeface="Franklin Gothic Book" panose="020B0503020102020204"/>
                <a:ea typeface="+mn-ea"/>
                <a:cs typeface="+mn-cs"/>
              </a:rPr>
              <a:t>CLBs</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 are bonds whose yield depends on the price of a specific commodity or a commodity price index</a:t>
            </a:r>
            <a:r>
              <a:rPr lang="en-US" sz="2400" dirty="0">
                <a:solidFill>
                  <a:srgbClr val="0F6FC6"/>
                </a:solidFill>
                <a:latin typeface="Franklin Gothic Book" panose="020B0503020102020204"/>
              </a:rPr>
              <a:t>, </a:t>
            </a:r>
            <a:r>
              <a:rPr kumimoji="0" lang="en-US" sz="2400" b="0" i="0" u="none" strike="noStrike" kern="1200" cap="none" spc="0" normalizeH="0" baseline="0" noProof="0" dirty="0" err="1">
                <a:ln>
                  <a:noFill/>
                </a:ln>
                <a:solidFill>
                  <a:srgbClr val="0F6FC6"/>
                </a:solidFill>
                <a:effectLst/>
                <a:uLnTx/>
                <a:uFillTx/>
                <a:latin typeface="Franklin Gothic Book" panose="020B0503020102020204"/>
                <a:ea typeface="+mn-ea"/>
                <a:cs typeface="+mn-cs"/>
              </a:rPr>
              <a:t>CLBs</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 can be a good choice for </a:t>
            </a:r>
            <a:r>
              <a:rPr kumimoji="0" lang="en-US" sz="2400" b="0" i="0" u="none" strike="noStrike" kern="1200" cap="none" spc="0" normalizeH="0" baseline="0" noProof="0" dirty="0" err="1">
                <a:ln>
                  <a:noFill/>
                </a:ln>
                <a:solidFill>
                  <a:srgbClr val="0F6FC6"/>
                </a:solidFill>
                <a:effectLst/>
                <a:uLnTx/>
                <a:uFillTx/>
                <a:latin typeface="Franklin Gothic Book" panose="020B0503020102020204"/>
                <a:ea typeface="+mn-ea"/>
                <a:cs typeface="+mn-cs"/>
              </a:rPr>
              <a:t>SCDIs</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 as they are not subject to measuring errors and moral hazards</a:t>
            </a:r>
          </a:p>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lang="en-US" sz="2400" dirty="0" err="1">
                <a:solidFill>
                  <a:srgbClr val="0F6FC6"/>
                </a:solidFill>
                <a:latin typeface="Franklin Gothic Book" panose="020B0503020102020204"/>
              </a:rPr>
              <a:t>CLBs</a:t>
            </a:r>
            <a:r>
              <a:rPr lang="en-US" sz="2400" dirty="0">
                <a:solidFill>
                  <a:srgbClr val="0F6FC6"/>
                </a:solidFill>
                <a:latin typeface="Franklin Gothic Book" panose="020B0503020102020204"/>
              </a:rPr>
              <a:t> can be used as a counter-cyclical tool for primary commodity producing and exporting countries because of the natural hedge</a:t>
            </a:r>
            <a:endPar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913431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0" y="0"/>
            <a:ext cx="12192000" cy="1210499"/>
          </a:xfrm>
        </p:spPr>
        <p:txBody>
          <a:bodyPr anchor="ctr" anchorCtr="0">
            <a:normAutofit/>
          </a:bodyPr>
          <a:lstStyle/>
          <a:p>
            <a:pPr algn="ctr"/>
            <a:r>
              <a:rPr lang="en-US" dirty="0"/>
              <a:t>Commodity-price-linked Bond (examples) </a:t>
            </a:r>
            <a:endParaRPr lang="en-DE" dirty="0"/>
          </a:p>
        </p:txBody>
      </p:sp>
      <p:graphicFrame>
        <p:nvGraphicFramePr>
          <p:cNvPr id="6" name="Table 5">
            <a:extLst>
              <a:ext uri="{FF2B5EF4-FFF2-40B4-BE49-F238E27FC236}">
                <a16:creationId xmlns:a16="http://schemas.microsoft.com/office/drawing/2014/main" id="{9151FBEC-F070-116D-9215-2E346236917E}"/>
              </a:ext>
            </a:extLst>
          </p:cNvPr>
          <p:cNvGraphicFramePr>
            <a:graphicFrameLocks noGrp="1"/>
          </p:cNvGraphicFramePr>
          <p:nvPr>
            <p:extLst>
              <p:ext uri="{D42A27DB-BD31-4B8C-83A1-F6EECF244321}">
                <p14:modId xmlns:p14="http://schemas.microsoft.com/office/powerpoint/2010/main" val="3975513601"/>
              </p:ext>
            </p:extLst>
          </p:nvPr>
        </p:nvGraphicFramePr>
        <p:xfrm>
          <a:off x="247648" y="1852613"/>
          <a:ext cx="11696709" cy="3655676"/>
        </p:xfrm>
        <a:graphic>
          <a:graphicData uri="http://schemas.openxmlformats.org/drawingml/2006/table">
            <a:tbl>
              <a:tblPr firstRow="1" firstCol="1" bandRow="1">
                <a:tableStyleId>{72833802-FEF1-4C79-8D5D-14CF1EAF98D9}</a:tableStyleId>
              </a:tblPr>
              <a:tblGrid>
                <a:gridCol w="1200152">
                  <a:extLst>
                    <a:ext uri="{9D8B030D-6E8A-4147-A177-3AD203B41FA5}">
                      <a16:colId xmlns:a16="http://schemas.microsoft.com/office/drawing/2014/main" val="3334501525"/>
                    </a:ext>
                  </a:extLst>
                </a:gridCol>
                <a:gridCol w="85725">
                  <a:extLst>
                    <a:ext uri="{9D8B030D-6E8A-4147-A177-3AD203B41FA5}">
                      <a16:colId xmlns:a16="http://schemas.microsoft.com/office/drawing/2014/main" val="1073805202"/>
                    </a:ext>
                  </a:extLst>
                </a:gridCol>
                <a:gridCol w="1390650">
                  <a:extLst>
                    <a:ext uri="{9D8B030D-6E8A-4147-A177-3AD203B41FA5}">
                      <a16:colId xmlns:a16="http://schemas.microsoft.com/office/drawing/2014/main" val="3343660106"/>
                    </a:ext>
                  </a:extLst>
                </a:gridCol>
                <a:gridCol w="104775">
                  <a:extLst>
                    <a:ext uri="{9D8B030D-6E8A-4147-A177-3AD203B41FA5}">
                      <a16:colId xmlns:a16="http://schemas.microsoft.com/office/drawing/2014/main" val="1599207436"/>
                    </a:ext>
                  </a:extLst>
                </a:gridCol>
                <a:gridCol w="1566133">
                  <a:extLst>
                    <a:ext uri="{9D8B030D-6E8A-4147-A177-3AD203B41FA5}">
                      <a16:colId xmlns:a16="http://schemas.microsoft.com/office/drawing/2014/main" val="2792117317"/>
                    </a:ext>
                  </a:extLst>
                </a:gridCol>
                <a:gridCol w="91217">
                  <a:extLst>
                    <a:ext uri="{9D8B030D-6E8A-4147-A177-3AD203B41FA5}">
                      <a16:colId xmlns:a16="http://schemas.microsoft.com/office/drawing/2014/main" val="3074558366"/>
                    </a:ext>
                  </a:extLst>
                </a:gridCol>
                <a:gridCol w="1038225">
                  <a:extLst>
                    <a:ext uri="{9D8B030D-6E8A-4147-A177-3AD203B41FA5}">
                      <a16:colId xmlns:a16="http://schemas.microsoft.com/office/drawing/2014/main" val="3167226692"/>
                    </a:ext>
                  </a:extLst>
                </a:gridCol>
                <a:gridCol w="85727">
                  <a:extLst>
                    <a:ext uri="{9D8B030D-6E8A-4147-A177-3AD203B41FA5}">
                      <a16:colId xmlns:a16="http://schemas.microsoft.com/office/drawing/2014/main" val="2143543608"/>
                    </a:ext>
                  </a:extLst>
                </a:gridCol>
                <a:gridCol w="1123948">
                  <a:extLst>
                    <a:ext uri="{9D8B030D-6E8A-4147-A177-3AD203B41FA5}">
                      <a16:colId xmlns:a16="http://schemas.microsoft.com/office/drawing/2014/main" val="3835566102"/>
                    </a:ext>
                  </a:extLst>
                </a:gridCol>
                <a:gridCol w="95250">
                  <a:extLst>
                    <a:ext uri="{9D8B030D-6E8A-4147-A177-3AD203B41FA5}">
                      <a16:colId xmlns:a16="http://schemas.microsoft.com/office/drawing/2014/main" val="2057868717"/>
                    </a:ext>
                  </a:extLst>
                </a:gridCol>
                <a:gridCol w="1104900">
                  <a:extLst>
                    <a:ext uri="{9D8B030D-6E8A-4147-A177-3AD203B41FA5}">
                      <a16:colId xmlns:a16="http://schemas.microsoft.com/office/drawing/2014/main" val="4243980423"/>
                    </a:ext>
                  </a:extLst>
                </a:gridCol>
                <a:gridCol w="85727">
                  <a:extLst>
                    <a:ext uri="{9D8B030D-6E8A-4147-A177-3AD203B41FA5}">
                      <a16:colId xmlns:a16="http://schemas.microsoft.com/office/drawing/2014/main" val="1122628767"/>
                    </a:ext>
                  </a:extLst>
                </a:gridCol>
                <a:gridCol w="2190748">
                  <a:extLst>
                    <a:ext uri="{9D8B030D-6E8A-4147-A177-3AD203B41FA5}">
                      <a16:colId xmlns:a16="http://schemas.microsoft.com/office/drawing/2014/main" val="2455250109"/>
                    </a:ext>
                  </a:extLst>
                </a:gridCol>
                <a:gridCol w="95250">
                  <a:extLst>
                    <a:ext uri="{9D8B030D-6E8A-4147-A177-3AD203B41FA5}">
                      <a16:colId xmlns:a16="http://schemas.microsoft.com/office/drawing/2014/main" val="3777668143"/>
                    </a:ext>
                  </a:extLst>
                </a:gridCol>
                <a:gridCol w="1438282">
                  <a:extLst>
                    <a:ext uri="{9D8B030D-6E8A-4147-A177-3AD203B41FA5}">
                      <a16:colId xmlns:a16="http://schemas.microsoft.com/office/drawing/2014/main" val="607293194"/>
                    </a:ext>
                  </a:extLst>
                </a:gridCol>
              </a:tblGrid>
              <a:tr h="490537">
                <a:tc>
                  <a:txBody>
                    <a:bodyPr/>
                    <a:lstStyle/>
                    <a:p>
                      <a:pPr algn="ctr" rtl="0" fontAlgn="ctr"/>
                      <a:r>
                        <a:rPr lang="en-US" sz="1800" u="none" strike="noStrike" dirty="0">
                          <a:solidFill>
                            <a:schemeClr val="bg1"/>
                          </a:solidFill>
                          <a:effectLst/>
                        </a:rPr>
                        <a:t>Instrument</a:t>
                      </a: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bg1"/>
                          </a:solidFill>
                          <a:effectLst/>
                        </a:rPr>
                        <a:t>Country (period)</a:t>
                      </a:r>
                    </a:p>
                  </a:txBody>
                  <a:tcPr marL="4334" marR="4334" marT="4334" marB="0" anchor="ctr"/>
                </a:tc>
                <a:tc>
                  <a:txBody>
                    <a:bodyPr/>
                    <a:lstStyle/>
                    <a:p>
                      <a:pPr algn="ctr" rtl="0" fontAlgn="ctr"/>
                      <a:endParaRPr lang="en-US" sz="1800" u="none" strike="noStrike" dirty="0">
                        <a:solidFill>
                          <a:schemeClr val="bg1"/>
                        </a:solidFill>
                        <a:effectLst/>
                      </a:endParaRPr>
                    </a:p>
                  </a:txBody>
                  <a:tcPr marL="4334" marR="4334" marT="4334" marB="0" anchor="ctr"/>
                </a:tc>
                <a:tc>
                  <a:txBody>
                    <a:bodyPr/>
                    <a:lstStyle/>
                    <a:p>
                      <a:pPr algn="ctr" rtl="0" fontAlgn="ctr"/>
                      <a:r>
                        <a:rPr lang="en-US" sz="1800" u="none" strike="noStrike" dirty="0">
                          <a:solidFill>
                            <a:schemeClr val="bg1"/>
                          </a:solidFill>
                          <a:effectLst/>
                        </a:rPr>
                        <a:t>Adjustment: Discrete/ Continuous</a:t>
                      </a: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bg1"/>
                          </a:solidFill>
                          <a:effectLst/>
                        </a:rPr>
                        <a:t>Currency</a:t>
                      </a: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bg1"/>
                          </a:solidFill>
                          <a:effectLst/>
                        </a:rPr>
                        <a:t>Tenor (years)</a:t>
                      </a: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bg1"/>
                          </a:solidFill>
                          <a:effectLst/>
                        </a:rPr>
                        <a:t>State/ trigger variable</a:t>
                      </a: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bg1"/>
                          </a:solidFill>
                          <a:effectLst/>
                        </a:rPr>
                        <a:t>Payout / deferral type</a:t>
                      </a: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bg1"/>
                          </a:solidFill>
                          <a:effectLst/>
                        </a:rPr>
                        <a:t>Tradeable/ Non-tradeable</a:t>
                      </a: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4334" marR="4334" marT="4334" marB="0" anchor="ctr"/>
                </a:tc>
                <a:extLst>
                  <a:ext uri="{0D108BD9-81ED-4DB2-BD59-A6C34878D82A}">
                    <a16:rowId xmlns:a16="http://schemas.microsoft.com/office/drawing/2014/main" val="1381008984"/>
                  </a:ext>
                </a:extLst>
              </a:tr>
              <a:tr h="85907">
                <a:tc>
                  <a:txBody>
                    <a:bodyPr/>
                    <a:lstStyle/>
                    <a:p>
                      <a:pPr algn="ctr" rtl="0" fontAlgn="ctr"/>
                      <a:r>
                        <a:rPr lang="en-US" sz="1800" u="none" strike="noStrike" dirty="0">
                          <a:solidFill>
                            <a:schemeClr val="tx1"/>
                          </a:solidFill>
                          <a:effectLst/>
                        </a:rPr>
                        <a:t>Gold bond</a:t>
                      </a:r>
                      <a:endParaRPr lang="en-US" sz="1800" b="1"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1"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India (2015-)</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Continuous</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err="1">
                          <a:solidFill>
                            <a:schemeClr val="tx1"/>
                          </a:solidFill>
                          <a:effectLst/>
                        </a:rPr>
                        <a:t>LCY</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8 (redeem able at 5)</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Price of gold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Principal linked to price of gold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a:solidFill>
                            <a:schemeClr val="tx1"/>
                          </a:solidFill>
                          <a:effectLst/>
                        </a:rPr>
                        <a:t>Non-tradeable (retail)</a:t>
                      </a:r>
                      <a:endParaRPr lang="en-US" sz="1800" b="0" i="0" u="none" strike="noStrike">
                        <a:solidFill>
                          <a:schemeClr val="tx1"/>
                        </a:solidFill>
                        <a:effectLst/>
                        <a:latin typeface="Calibri" panose="020F0502020204030204" pitchFamily="34" charset="0"/>
                        <a:cs typeface="Calibri" panose="020F0502020204030204" pitchFamily="34" charset="0"/>
                      </a:endParaRPr>
                    </a:p>
                  </a:txBody>
                  <a:tcPr marL="4334" marR="4334" marT="4334" marB="0" anchor="ctr"/>
                </a:tc>
                <a:extLst>
                  <a:ext uri="{0D108BD9-81ED-4DB2-BD59-A6C34878D82A}">
                    <a16:rowId xmlns:a16="http://schemas.microsoft.com/office/drawing/2014/main" val="83178013"/>
                  </a:ext>
                </a:extLst>
              </a:tr>
              <a:tr h="462094">
                <a:tc>
                  <a:txBody>
                    <a:bodyPr/>
                    <a:lstStyle/>
                    <a:p>
                      <a:pPr algn="ctr" rtl="0" fontAlgn="ctr"/>
                      <a:r>
                        <a:rPr lang="en-US" sz="1800" u="none" strike="noStrike" dirty="0">
                          <a:solidFill>
                            <a:schemeClr val="tx1"/>
                          </a:solidFill>
                          <a:effectLst/>
                        </a:rPr>
                        <a:t>Oil-linked bond</a:t>
                      </a:r>
                      <a:endParaRPr lang="en-US" sz="1800" b="1"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1"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Mexico (1977-1980)</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Continuous (with coupon floor)</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err="1">
                          <a:solidFill>
                            <a:schemeClr val="tx1"/>
                          </a:solidFill>
                          <a:effectLst/>
                        </a:rPr>
                        <a:t>LCY</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3</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Export price of oil in $</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Principal linked to local currency price of oil</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a:solidFill>
                            <a:schemeClr val="tx1"/>
                          </a:solidFill>
                          <a:effectLst/>
                        </a:rPr>
                        <a:t>Tradeable</a:t>
                      </a:r>
                      <a:endParaRPr lang="en-US" sz="1800" b="0" i="0" u="none" strike="noStrike">
                        <a:solidFill>
                          <a:schemeClr val="tx1"/>
                        </a:solidFill>
                        <a:effectLst/>
                        <a:latin typeface="Calibri" panose="020F0502020204030204" pitchFamily="34" charset="0"/>
                        <a:cs typeface="Calibri" panose="020F0502020204030204" pitchFamily="34" charset="0"/>
                      </a:endParaRPr>
                    </a:p>
                  </a:txBody>
                  <a:tcPr marL="4334" marR="4334" marT="4334" marB="0" anchor="ctr"/>
                </a:tc>
                <a:extLst>
                  <a:ext uri="{0D108BD9-81ED-4DB2-BD59-A6C34878D82A}">
                    <a16:rowId xmlns:a16="http://schemas.microsoft.com/office/drawing/2014/main" val="4049844131"/>
                  </a:ext>
                </a:extLst>
              </a:tr>
              <a:tr h="1448114">
                <a:tc>
                  <a:txBody>
                    <a:bodyPr/>
                    <a:lstStyle/>
                    <a:p>
                      <a:pPr algn="ctr" rtl="0" fontAlgn="ctr"/>
                      <a:r>
                        <a:rPr lang="en-US" sz="1800" u="none" strike="noStrike" dirty="0">
                          <a:solidFill>
                            <a:schemeClr val="tx1"/>
                          </a:solidFill>
                          <a:effectLst/>
                        </a:rPr>
                        <a:t>Petrocaribe loans from Venezuela</a:t>
                      </a:r>
                      <a:endParaRPr lang="en-US" sz="1800" b="1"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1"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Petro-caribe members (2005-)</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Hybrid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USD/</a:t>
                      </a:r>
                      <a:r>
                        <a:rPr lang="en-US" sz="1800" u="none" strike="noStrike" dirty="0" err="1">
                          <a:solidFill>
                            <a:schemeClr val="tx1"/>
                          </a:solidFill>
                          <a:effectLst/>
                        </a:rPr>
                        <a:t>LCY</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25</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Price of oil in USD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Down payment share, interest rate, and grace period linked to price of oil &amp; exchange rate</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tc>
                  <a:txBody>
                    <a:bodyPr/>
                    <a:lstStyle/>
                    <a:p>
                      <a:pPr algn="ctr" rtl="0" fontAlgn="ctr"/>
                      <a:r>
                        <a:rPr lang="en-US" sz="1800" u="none" strike="noStrike" dirty="0">
                          <a:solidFill>
                            <a:schemeClr val="tx1"/>
                          </a:solidFill>
                          <a:effectLst/>
                        </a:rPr>
                        <a:t>Non-tradeable (Official)</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4334" marR="4334" marT="4334" marB="0" anchor="ctr"/>
                </a:tc>
                <a:extLst>
                  <a:ext uri="{0D108BD9-81ED-4DB2-BD59-A6C34878D82A}">
                    <a16:rowId xmlns:a16="http://schemas.microsoft.com/office/drawing/2014/main" val="3437370688"/>
                  </a:ext>
                </a:extLst>
              </a:tr>
            </a:tbl>
          </a:graphicData>
        </a:graphic>
      </p:graphicFrame>
    </p:spTree>
    <p:extLst>
      <p:ext uri="{BB962C8B-B14F-4D97-AF65-F5344CB8AC3E}">
        <p14:creationId xmlns:p14="http://schemas.microsoft.com/office/powerpoint/2010/main" val="4274370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0" y="0"/>
            <a:ext cx="12192000" cy="1210499"/>
          </a:xfrm>
        </p:spPr>
        <p:txBody>
          <a:bodyPr anchor="ctr" anchorCtr="0">
            <a:normAutofit/>
          </a:bodyPr>
          <a:lstStyle/>
          <a:p>
            <a:pPr algn="ctr"/>
            <a:r>
              <a:rPr lang="en-US" dirty="0"/>
              <a:t>Attractiveness to Investors</a:t>
            </a:r>
            <a:endParaRPr lang="en-DE" dirty="0"/>
          </a:p>
        </p:txBody>
      </p:sp>
      <p:sp>
        <p:nvSpPr>
          <p:cNvPr id="8" name="Content Placeholder 5">
            <a:extLst>
              <a:ext uri="{FF2B5EF4-FFF2-40B4-BE49-F238E27FC236}">
                <a16:creationId xmlns:a16="http://schemas.microsoft.com/office/drawing/2014/main" id="{1193AD9A-F970-229F-6D55-6DDAA91494DC}"/>
              </a:ext>
            </a:extLst>
          </p:cNvPr>
          <p:cNvSpPr txBox="1">
            <a:spLocks/>
          </p:cNvSpPr>
          <p:nvPr/>
        </p:nvSpPr>
        <p:spPr>
          <a:xfrm>
            <a:off x="319087" y="1376547"/>
            <a:ext cx="11553826" cy="4033653"/>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kumimoji="0" lang="en-US" sz="2400" b="1" i="0" u="none" strike="noStrike" kern="1200" cap="none" spc="0" normalizeH="0" baseline="0" noProof="0" dirty="0">
                <a:ln>
                  <a:noFill/>
                </a:ln>
                <a:solidFill>
                  <a:srgbClr val="0F6FC6"/>
                </a:solidFill>
                <a:effectLst/>
                <a:uLnTx/>
                <a:uFillTx/>
                <a:latin typeface="Franklin Gothic Book" panose="020B0503020102020204"/>
                <a:ea typeface="+mn-ea"/>
                <a:cs typeface="+mn-cs"/>
              </a:rPr>
              <a:t>Credit Enhancement.</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 </a:t>
            </a:r>
            <a:r>
              <a:rPr kumimoji="0" lang="en-US" sz="2400" b="0" i="0" u="none" strike="noStrike" kern="1200" cap="none" spc="0" normalizeH="0" baseline="0" noProof="0" dirty="0" err="1">
                <a:ln>
                  <a:noFill/>
                </a:ln>
                <a:solidFill>
                  <a:srgbClr val="0F6FC6"/>
                </a:solidFill>
                <a:effectLst/>
                <a:uLnTx/>
                <a:uFillTx/>
                <a:latin typeface="Franklin Gothic Book" panose="020B0503020102020204"/>
                <a:ea typeface="+mn-ea"/>
                <a:cs typeface="+mn-cs"/>
              </a:rPr>
              <a:t>CLB’s</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 “counter-cyclical” nature matches a primary commodity producing country’s ability to service the debt, thus reducing the credit risk for the creditor</a:t>
            </a:r>
          </a:p>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lang="en-US" sz="2400" b="1" dirty="0">
                <a:solidFill>
                  <a:srgbClr val="0F6FC6"/>
                </a:solidFill>
                <a:latin typeface="Franklin Gothic Book" panose="020B0503020102020204"/>
              </a:rPr>
              <a:t>N</a:t>
            </a:r>
            <a:r>
              <a:rPr kumimoji="0" lang="en-US" sz="2400" b="1" i="0" u="none" strike="noStrike" kern="1200" cap="none" spc="0" normalizeH="0" baseline="0" noProof="0" dirty="0" err="1">
                <a:ln>
                  <a:noFill/>
                </a:ln>
                <a:solidFill>
                  <a:srgbClr val="0F6FC6"/>
                </a:solidFill>
                <a:effectLst/>
                <a:uLnTx/>
                <a:uFillTx/>
                <a:latin typeface="Franklin Gothic Book" panose="020B0503020102020204"/>
                <a:ea typeface="+mn-ea"/>
                <a:cs typeface="+mn-cs"/>
              </a:rPr>
              <a:t>atural</a:t>
            </a:r>
            <a:r>
              <a:rPr kumimoji="0" lang="en-US" sz="2400" b="1" i="0" u="none" strike="noStrike" kern="1200" cap="none" spc="0" normalizeH="0" baseline="0" noProof="0" dirty="0">
                <a:ln>
                  <a:noFill/>
                </a:ln>
                <a:solidFill>
                  <a:srgbClr val="0F6FC6"/>
                </a:solidFill>
                <a:effectLst/>
                <a:uLnTx/>
                <a:uFillTx/>
                <a:latin typeface="Franklin Gothic Book" panose="020B0503020102020204"/>
                <a:ea typeface="+mn-ea"/>
                <a:cs typeface="+mn-cs"/>
              </a:rPr>
              <a:t> hedge </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for investors. For example, airlines and power utility companies have reasons to invest in crude oil price-linked bonds, steelmakers in iron ore, chocolate makers </a:t>
            </a:r>
            <a:r>
              <a:rPr lang="en-US" sz="2400" dirty="0">
                <a:solidFill>
                  <a:srgbClr val="0F6FC6"/>
                </a:solidFill>
                <a:latin typeface="Franklin Gothic Book" panose="020B0503020102020204"/>
              </a:rPr>
              <a:t>in </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cocoa</a:t>
            </a:r>
          </a:p>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kumimoji="0" lang="en-US" sz="2400" b="0" i="0" u="none" strike="noStrike" kern="1200" cap="none" spc="0" normalizeH="0" baseline="0" noProof="0" dirty="0" err="1">
                <a:ln>
                  <a:noFill/>
                </a:ln>
                <a:solidFill>
                  <a:srgbClr val="0F6FC6"/>
                </a:solidFill>
                <a:effectLst/>
                <a:uLnTx/>
                <a:uFillTx/>
                <a:latin typeface="Franklin Gothic Book" panose="020B0503020102020204"/>
                <a:ea typeface="+mn-ea"/>
                <a:cs typeface="+mn-cs"/>
              </a:rPr>
              <a:t>CLB</a:t>
            </a:r>
            <a:r>
              <a:rPr kumimoji="0" lang="en-US" sz="2400" b="0" i="0" u="none" strike="noStrike" kern="1200" cap="none" spc="0" normalizeH="0" baseline="0" noProof="0" dirty="0">
                <a:ln>
                  <a:noFill/>
                </a:ln>
                <a:solidFill>
                  <a:srgbClr val="0F6FC6"/>
                </a:solidFill>
                <a:effectLst/>
                <a:uLnTx/>
                <a:uFillTx/>
                <a:latin typeface="Franklin Gothic Book" panose="020B0503020102020204"/>
                <a:ea typeface="+mn-ea"/>
                <a:cs typeface="+mn-cs"/>
              </a:rPr>
              <a:t> can also be an attractive alternative for a broader array of investors to improve their portfolio mix with different country and repayment profile at acceptable credit ratings</a:t>
            </a:r>
          </a:p>
        </p:txBody>
      </p:sp>
    </p:spTree>
    <p:extLst>
      <p:ext uri="{BB962C8B-B14F-4D97-AF65-F5344CB8AC3E}">
        <p14:creationId xmlns:p14="http://schemas.microsoft.com/office/powerpoint/2010/main" val="2594985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B5E796-4C86-AD42-B8C6-A68922A6EBFA}"/>
              </a:ext>
            </a:extLst>
          </p:cNvPr>
          <p:cNvSpPr>
            <a:spLocks noGrp="1"/>
          </p:cNvSpPr>
          <p:nvPr>
            <p:ph type="title"/>
          </p:nvPr>
        </p:nvSpPr>
        <p:spPr>
          <a:xfrm>
            <a:off x="0" y="0"/>
            <a:ext cx="12192000" cy="1210499"/>
          </a:xfrm>
        </p:spPr>
        <p:txBody>
          <a:bodyPr anchor="ctr" anchorCtr="0">
            <a:normAutofit/>
          </a:bodyPr>
          <a:lstStyle/>
          <a:p>
            <a:pPr algn="ctr"/>
            <a:r>
              <a:rPr lang="en-US" dirty="0"/>
              <a:t>Case Study: Sub-Saharan Africa</a:t>
            </a:r>
            <a:endParaRPr lang="en-DE" dirty="0"/>
          </a:p>
        </p:txBody>
      </p:sp>
      <p:sp>
        <p:nvSpPr>
          <p:cNvPr id="8" name="Content Placeholder 5">
            <a:extLst>
              <a:ext uri="{FF2B5EF4-FFF2-40B4-BE49-F238E27FC236}">
                <a16:creationId xmlns:a16="http://schemas.microsoft.com/office/drawing/2014/main" id="{1193AD9A-F970-229F-6D55-6DDAA91494DC}"/>
              </a:ext>
            </a:extLst>
          </p:cNvPr>
          <p:cNvSpPr txBox="1">
            <a:spLocks/>
          </p:cNvSpPr>
          <p:nvPr/>
        </p:nvSpPr>
        <p:spPr>
          <a:xfrm>
            <a:off x="319087" y="1376547"/>
            <a:ext cx="11553826" cy="4033653"/>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lang="en-US" sz="2400" dirty="0">
                <a:solidFill>
                  <a:srgbClr val="0F6FC6"/>
                </a:solidFill>
                <a:latin typeface="Franklin Gothic Book" panose="020B0503020102020204"/>
              </a:rPr>
              <a:t>A</a:t>
            </a:r>
            <a:r>
              <a:rPr kumimoji="0" lang="en-US" sz="2400" i="0" u="none" strike="noStrike" kern="1200" cap="none" spc="0" normalizeH="0" baseline="0" noProof="0" dirty="0">
                <a:ln>
                  <a:noFill/>
                </a:ln>
                <a:solidFill>
                  <a:srgbClr val="0F6FC6"/>
                </a:solidFill>
                <a:effectLst/>
                <a:uLnTx/>
                <a:uFillTx/>
                <a:latin typeface="Franklin Gothic Book" panose="020B0503020102020204"/>
                <a:ea typeface="+mn-ea"/>
                <a:cs typeface="+mn-cs"/>
              </a:rPr>
              <a:t> risk-minimizing debt portfolio for Sub-Saharan Africa should have comprised only about 30% of</a:t>
            </a:r>
            <a:r>
              <a:rPr lang="en-US" sz="2400" dirty="0">
                <a:solidFill>
                  <a:srgbClr val="0F6FC6"/>
                </a:solidFill>
                <a:latin typeface="Franklin Gothic Book" panose="020B0503020102020204"/>
              </a:rPr>
              <a:t> plain vanilla loans or </a:t>
            </a:r>
            <a:r>
              <a:rPr kumimoji="0" lang="en-US" sz="2400" i="0" u="none" strike="noStrike" kern="1200" cap="none" spc="0" normalizeH="0" baseline="0" noProof="0" dirty="0">
                <a:ln>
                  <a:noFill/>
                </a:ln>
                <a:solidFill>
                  <a:srgbClr val="0F6FC6"/>
                </a:solidFill>
                <a:effectLst/>
                <a:uLnTx/>
                <a:uFillTx/>
                <a:latin typeface="Franklin Gothic Book" panose="020B0503020102020204"/>
                <a:ea typeface="+mn-ea"/>
                <a:cs typeface="+mn-cs"/>
              </a:rPr>
              <a:t>bonds, and about 70% for which, repayment obligations should be indexed to the price of Sub-Saharan Africa's most important exports: cocoa, coffee, cotton, copper, and oil</a:t>
            </a:r>
          </a:p>
          <a:p>
            <a:pPr marL="285750" marR="0" lvl="0" indent="-285750" algn="l" defTabSz="914377" rtl="0" eaLnBrk="1" fontAlgn="auto" latinLnBrk="0" hangingPunct="1">
              <a:lnSpc>
                <a:spcPct val="110000"/>
              </a:lnSpc>
              <a:spcBef>
                <a:spcPts val="0"/>
              </a:spcBef>
              <a:spcAft>
                <a:spcPts val="0"/>
              </a:spcAft>
              <a:buClrTx/>
              <a:buSzPct val="60000"/>
              <a:buFont typeface="Wingdings" panose="05000000000000000000" pitchFamily="2" charset="2"/>
              <a:buChar char="v"/>
              <a:tabLst/>
              <a:defRPr/>
            </a:pPr>
            <a:r>
              <a:rPr kumimoji="0" lang="en-US" sz="2400" i="0" u="none" strike="noStrike" kern="1200" cap="none" spc="0" normalizeH="0" baseline="0" noProof="0" dirty="0">
                <a:ln>
                  <a:noFill/>
                </a:ln>
                <a:solidFill>
                  <a:srgbClr val="0F6FC6"/>
                </a:solidFill>
                <a:effectLst/>
                <a:uLnTx/>
                <a:uFillTx/>
                <a:latin typeface="Franklin Gothic Book" panose="020B0503020102020204"/>
                <a:ea typeface="+mn-ea"/>
                <a:cs typeface="+mn-cs"/>
              </a:rPr>
              <a:t>This portfolio reduces about 90% of the volatility of Sub-Saharan African countries’ fiscal resources</a:t>
            </a:r>
          </a:p>
        </p:txBody>
      </p:sp>
    </p:spTree>
    <p:extLst>
      <p:ext uri="{BB962C8B-B14F-4D97-AF65-F5344CB8AC3E}">
        <p14:creationId xmlns:p14="http://schemas.microsoft.com/office/powerpoint/2010/main" val="1846704254"/>
      </p:ext>
    </p:extLst>
  </p:cSld>
  <p:clrMapOvr>
    <a:masterClrMapping/>
  </p:clrMapOvr>
</p:sld>
</file>

<file path=ppt/theme/theme1.xml><?xml version="1.0" encoding="utf-8"?>
<a:theme xmlns:a="http://schemas.openxmlformats.org/drawingml/2006/main" name="FTA Workshop Theme 2">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REC Trade Week ppt 16x9 (light)" id="{D728CA33-718D-9149-90A0-BB060D4A2990}" vid="{23A98B85-A06E-1F4B-A385-293DE34621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d0bf39f-aee5-4194-a8cf-9eb94d977901">
      <Terms xmlns="http://schemas.microsoft.com/office/infopath/2007/PartnerControls"/>
    </lcf76f155ced4ddcb4097134ff3c332f>
    <TaxCatchAll xmlns="c1fdd505-2570-46c2-bd04-3e0f2d874cf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FDAEA74914DCF4CB1BBCF0E2E5EDB11" ma:contentTypeVersion="18" ma:contentTypeDescription="Create a new document." ma:contentTypeScope="" ma:versionID="ce1f601c6877ba0bf1136af46ec868c9">
  <xsd:schema xmlns:xsd="http://www.w3.org/2001/XMLSchema" xmlns:xs="http://www.w3.org/2001/XMLSchema" xmlns:p="http://schemas.microsoft.com/office/2006/metadata/properties" xmlns:ns2="f668aa56-9285-4561-92d6-d6343913a899" xmlns:ns3="4d0bf39f-aee5-4194-a8cf-9eb94d977901" xmlns:ns4="c1fdd505-2570-46c2-bd04-3e0f2d874cf5" targetNamespace="http://schemas.microsoft.com/office/2006/metadata/properties" ma:root="true" ma:fieldsID="f5eb3e334fd21af34244d6855410a1e7" ns2:_="" ns3:_="" ns4:_="">
    <xsd:import namespace="f668aa56-9285-4561-92d6-d6343913a899"/>
    <xsd:import namespace="4d0bf39f-aee5-4194-a8cf-9eb94d977901"/>
    <xsd:import namespace="c1fdd505-2570-46c2-bd04-3e0f2d874cf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LengthInSeconds" minOccurs="0"/>
                <xsd:element ref="ns3:MediaServiceLocation"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68aa56-9285-4561-92d6-d6343913a8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0bf39f-aee5-4194-a8cf-9eb94d97790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15af50e-efb3-4a0e-b425-875ff625e0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cf1b58bf-0af3-43f6-8149-3fc5501c152c}" ma:internalName="TaxCatchAll" ma:showField="CatchAllData" ma:web="f668aa56-9285-4561-92d6-d6343913a8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B801B5-549C-4D02-8B7A-124A55700944}">
  <ds:schemaRefs>
    <ds:schemaRef ds:uri="http://purl.org/dc/terms/"/>
    <ds:schemaRef ds:uri="http://schemas.openxmlformats.org/package/2006/metadata/core-properties"/>
    <ds:schemaRef ds:uri="bfc3d794-f474-4e3b-ac9c-26d99714d35c"/>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cbbeafd8-838d-484f-836c-4627ed3edf10"/>
    <ds:schemaRef ds:uri="c1fdd505-2570-46c2-bd04-3e0f2d874cf5"/>
    <ds:schemaRef ds:uri="http://www.w3.org/XML/1998/namespace"/>
  </ds:schemaRefs>
</ds:datastoreItem>
</file>

<file path=customXml/itemProps2.xml><?xml version="1.0" encoding="utf-8"?>
<ds:datastoreItem xmlns:ds="http://schemas.openxmlformats.org/officeDocument/2006/customXml" ds:itemID="{84C0D9AB-0839-4915-87DC-2C0B16DE08D1}">
  <ds:schemaRefs>
    <ds:schemaRef ds:uri="http://schemas.microsoft.com/sharepoint/v3/contenttype/forms"/>
  </ds:schemaRefs>
</ds:datastoreItem>
</file>

<file path=customXml/itemProps3.xml><?xml version="1.0" encoding="utf-8"?>
<ds:datastoreItem xmlns:ds="http://schemas.openxmlformats.org/officeDocument/2006/customXml" ds:itemID="{A9B850F1-01ED-4A45-A032-22310E3C35EE}"/>
</file>

<file path=docProps/app.xml><?xml version="1.0" encoding="utf-8"?>
<Properties xmlns="http://schemas.openxmlformats.org/officeDocument/2006/extended-properties" xmlns:vt="http://schemas.openxmlformats.org/officeDocument/2006/docPropsVTypes">
  <Template>FTA Workshop Theme 2</Template>
  <TotalTime>9271</TotalTime>
  <Words>1155</Words>
  <Application>Microsoft Office PowerPoint</Application>
  <PresentationFormat>Widescreen</PresentationFormat>
  <Paragraphs>147</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Franklin Gothic Book</vt:lpstr>
      <vt:lpstr>Franklin Gothic Medium</vt:lpstr>
      <vt:lpstr>Wingdings</vt:lpstr>
      <vt:lpstr>FTA Workshop Theme 2</vt:lpstr>
      <vt:lpstr>PowerPoint Presentation</vt:lpstr>
      <vt:lpstr>Contents</vt:lpstr>
      <vt:lpstr>Export Concentration - Top 3 Exports</vt:lpstr>
      <vt:lpstr>Boom-bust cycles</vt:lpstr>
      <vt:lpstr>Commodity Risk Management</vt:lpstr>
      <vt:lpstr>Commodity-price Linked Bond </vt:lpstr>
      <vt:lpstr>Commodity-price-linked Bond (examples) </vt:lpstr>
      <vt:lpstr>Attractiveness to Investors</vt:lpstr>
      <vt:lpstr>Case Study: Sub-Saharan Africa</vt:lpstr>
      <vt:lpstr>Applicability of CLBs for CAREC Countries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Christian Fischer</dc:creator>
  <cp:keywords/>
  <dc:description/>
  <cp:lastModifiedBy>Ying Qian</cp:lastModifiedBy>
  <cp:revision>64</cp:revision>
  <dcterms:created xsi:type="dcterms:W3CDTF">2021-09-20T00:00:39Z</dcterms:created>
  <dcterms:modified xsi:type="dcterms:W3CDTF">2023-10-29T13:00:04Z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0x0101009FDAEA74914DCF4CB1BBCF0E2E5EDB11</vt:lpwstr>
  </property>
  <property fmtid="{D5CDD505-2E9C-101B-9397-08002B2CF9AE}" pid="3" name="TaxCatchAll">
    <vt:lpwstr>3;#EARD|285068fb-56a1-4780-9bb2-e37fa6deb6dc;#2;#EARD|285068fb-56a1-4780-9bb2-e37fa6deb6dc;#1;#English|16ac8743-31bb-43f8-9a73-533a041667d6</vt:lpwstr>
  </property>
  <property fmtid="{D5CDD505-2E9C-101B-9397-08002B2CF9AE}" pid="4" name="h00e4aaaf4624e24a7df7f06faa038c6">
    <vt:lpwstr>English|16ac8743-31bb-43f8-9a73-533a041667d6</vt:lpwstr>
  </property>
  <property fmtid="{D5CDD505-2E9C-101B-9397-08002B2CF9AE}" pid="5" name="p030e467f78f45b4ae8f7e2c17ea4d82">
    <vt:lpwstr/>
  </property>
  <property fmtid="{D5CDD505-2E9C-101B-9397-08002B2CF9AE}" pid="6" name="k985dbdc596c44d7acaf8184f33920f0">
    <vt:lpwstr/>
  </property>
  <property fmtid="{D5CDD505-2E9C-101B-9397-08002B2CF9AE}" pid="7" name="a37ff23a602146d4934a49238d370ca5">
    <vt:lpwstr/>
  </property>
  <property fmtid="{D5CDD505-2E9C-101B-9397-08002B2CF9AE}" pid="8" name="ADBCountry">
    <vt:lpwstr/>
  </property>
  <property fmtid="{D5CDD505-2E9C-101B-9397-08002B2CF9AE}" pid="9" name="d61536b25a8a4fedb48bb564279be82a">
    <vt:lpwstr>EARD|285068fb-56a1-4780-9bb2-e37fa6deb6dc</vt:lpwstr>
  </property>
  <property fmtid="{D5CDD505-2E9C-101B-9397-08002B2CF9AE}" pid="10" name="ADBContentGroup">
    <vt:lpwstr>2;#EARD|285068fb-56a1-4780-9bb2-e37fa6deb6dc</vt:lpwstr>
  </property>
  <property fmtid="{D5CDD505-2E9C-101B-9397-08002B2CF9AE}" pid="11" name="ADBSector">
    <vt:lpwstr/>
  </property>
  <property fmtid="{D5CDD505-2E9C-101B-9397-08002B2CF9AE}" pid="12" name="ADBDocumentSecurity">
    <vt:lpwstr/>
  </property>
  <property fmtid="{D5CDD505-2E9C-101B-9397-08002B2CF9AE}" pid="13" name="d01a0ce1b141461dbfb235a3ab729a2c">
    <vt:lpwstr/>
  </property>
  <property fmtid="{D5CDD505-2E9C-101B-9397-08002B2CF9AE}" pid="14" name="ADBDocumentLanguage">
    <vt:lpwstr>1;#English|16ac8743-31bb-43f8-9a73-533a041667d6</vt:lpwstr>
  </property>
  <property fmtid="{D5CDD505-2E9C-101B-9397-08002B2CF9AE}" pid="15" name="ADBDocumentType">
    <vt:lpwstr/>
  </property>
  <property fmtid="{D5CDD505-2E9C-101B-9397-08002B2CF9AE}" pid="16" name="ADBDepartmentOwner">
    <vt:lpwstr>3;#EARD|285068fb-56a1-4780-9bb2-e37fa6deb6dc</vt:lpwstr>
  </property>
  <property fmtid="{D5CDD505-2E9C-101B-9397-08002B2CF9AE}" pid="17" name="MSIP_Label_817d4574-7375-4d17-b29c-6e4c6df0fcb0_Enabled">
    <vt:lpwstr>true</vt:lpwstr>
  </property>
  <property fmtid="{D5CDD505-2E9C-101B-9397-08002B2CF9AE}" pid="18" name="MSIP_Label_817d4574-7375-4d17-b29c-6e4c6df0fcb0_SetDate">
    <vt:lpwstr>2022-04-27T00:36:43Z</vt:lpwstr>
  </property>
  <property fmtid="{D5CDD505-2E9C-101B-9397-08002B2CF9AE}" pid="19" name="MSIP_Label_817d4574-7375-4d17-b29c-6e4c6df0fcb0_Method">
    <vt:lpwstr>Standard</vt:lpwstr>
  </property>
  <property fmtid="{D5CDD505-2E9C-101B-9397-08002B2CF9AE}" pid="20" name="MSIP_Label_817d4574-7375-4d17-b29c-6e4c6df0fcb0_Name">
    <vt:lpwstr>ADB Internal</vt:lpwstr>
  </property>
  <property fmtid="{D5CDD505-2E9C-101B-9397-08002B2CF9AE}" pid="21" name="MSIP_Label_817d4574-7375-4d17-b29c-6e4c6df0fcb0_SiteId">
    <vt:lpwstr>9495d6bb-41c2-4c58-848f-92e52cf3d640</vt:lpwstr>
  </property>
  <property fmtid="{D5CDD505-2E9C-101B-9397-08002B2CF9AE}" pid="22" name="MSIP_Label_817d4574-7375-4d17-b29c-6e4c6df0fcb0_ActionId">
    <vt:lpwstr>5c4c3594-0edc-42d8-8289-c5d7c41128f8</vt:lpwstr>
  </property>
  <property fmtid="{D5CDD505-2E9C-101B-9397-08002B2CF9AE}" pid="23" name="MSIP_Label_817d4574-7375-4d17-b29c-6e4c6df0fcb0_ContentBits">
    <vt:lpwstr>2</vt:lpwstr>
  </property>
  <property fmtid="{D5CDD505-2E9C-101B-9397-08002B2CF9AE}" pid="24" name="ClassificationContentMarkingFooterLocations">
    <vt:lpwstr>FTA Workshop Theme 2:7</vt:lpwstr>
  </property>
  <property fmtid="{D5CDD505-2E9C-101B-9397-08002B2CF9AE}" pid="25" name="ClassificationContentMarkingFooterText">
    <vt:lpwstr>INTERNAL. This information is accessible to ADB Management and staff. It may be shared outside ADB with appropriate permission.</vt:lpwstr>
  </property>
  <property fmtid="{D5CDD505-2E9C-101B-9397-08002B2CF9AE}" pid="26" name="MediaServiceImageTags">
    <vt:lpwstr/>
  </property>
</Properties>
</file>