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66.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4" r:id="rId6"/>
    <p:sldMasterId id="2147483696" r:id="rId7"/>
    <p:sldMasterId id="2147483708" r:id="rId8"/>
    <p:sldMasterId id="2147483720" r:id="rId9"/>
    <p:sldMasterId id="2147483744" r:id="rId10"/>
    <p:sldMasterId id="2147483768" r:id="rId11"/>
    <p:sldMasterId id="2147483774" r:id="rId12"/>
    <p:sldMasterId id="2147483780" r:id="rId13"/>
    <p:sldMasterId id="2147483786" r:id="rId14"/>
    <p:sldMasterId id="2147483792" r:id="rId15"/>
    <p:sldMasterId id="2147483798" r:id="rId16"/>
    <p:sldMasterId id="2147483810" r:id="rId17"/>
  </p:sldMasterIdLst>
  <p:notesMasterIdLst>
    <p:notesMasterId r:id="rId49"/>
  </p:notesMasterIdLst>
  <p:sldIdLst>
    <p:sldId id="256" r:id="rId18"/>
    <p:sldId id="257" r:id="rId19"/>
    <p:sldId id="258" r:id="rId20"/>
    <p:sldId id="259" r:id="rId21"/>
    <p:sldId id="260" r:id="rId22"/>
    <p:sldId id="261" r:id="rId23"/>
    <p:sldId id="262" r:id="rId24"/>
    <p:sldId id="286" r:id="rId25"/>
    <p:sldId id="271" r:id="rId26"/>
    <p:sldId id="273" r:id="rId27"/>
    <p:sldId id="283" r:id="rId28"/>
    <p:sldId id="265" r:id="rId29"/>
    <p:sldId id="268" r:id="rId30"/>
    <p:sldId id="270" r:id="rId31"/>
    <p:sldId id="269" r:id="rId32"/>
    <p:sldId id="287" r:id="rId33"/>
    <p:sldId id="288" r:id="rId34"/>
    <p:sldId id="289" r:id="rId35"/>
    <p:sldId id="275" r:id="rId36"/>
    <p:sldId id="276" r:id="rId37"/>
    <p:sldId id="278" r:id="rId38"/>
    <p:sldId id="277" r:id="rId39"/>
    <p:sldId id="279" r:id="rId40"/>
    <p:sldId id="293" r:id="rId41"/>
    <p:sldId id="284" r:id="rId42"/>
    <p:sldId id="280" r:id="rId43"/>
    <p:sldId id="282" r:id="rId44"/>
    <p:sldId id="290" r:id="rId45"/>
    <p:sldId id="285" r:id="rId46"/>
    <p:sldId id="294" r:id="rId47"/>
    <p:sldId id="29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566" autoAdjust="0"/>
  </p:normalViewPr>
  <p:slideViewPr>
    <p:cSldViewPr snapToGrid="0">
      <p:cViewPr varScale="1">
        <p:scale>
          <a:sx n="57" d="100"/>
          <a:sy n="57" d="100"/>
        </p:scale>
        <p:origin x="9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0" Type="http://schemas.openxmlformats.org/officeDocument/2006/relationships/slide" Target="slides/slide3.xml"/><Relationship Id="rId41"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81A04E-2B96-4783-A104-C71F5E648D13}" type="datetimeFigureOut">
              <a:rPr lang="en-US" smtClean="0"/>
              <a:t>10/30/2023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CAC97-7260-41AB-A0B8-C1E5827DFC9D}" type="slidenum">
              <a:rPr lang="en-US" smtClean="0"/>
              <a:t>‹#›</a:t>
            </a:fld>
            <a:endParaRPr lang="en-US" dirty="0"/>
          </a:p>
        </p:txBody>
      </p:sp>
    </p:spTree>
    <p:extLst>
      <p:ext uri="{BB962C8B-B14F-4D97-AF65-F5344CB8AC3E}">
        <p14:creationId xmlns:p14="http://schemas.microsoft.com/office/powerpoint/2010/main" val="1297524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diagram above illustrates the inter-related nature and convergence of technology trends. ‘Cloud technology’ and ‘Process and service externalization’ are universal trends that could underpin any, and all, aspects of innovation.</a:t>
            </a:r>
          </a:p>
          <a:p>
            <a:r>
              <a:rPr lang="en-US" sz="1200" kern="1200" dirty="0">
                <a:solidFill>
                  <a:schemeClr val="tx1"/>
                </a:solidFill>
                <a:effectLst/>
                <a:latin typeface="+mn-lt"/>
                <a:ea typeface="+mn-ea"/>
                <a:cs typeface="+mn-cs"/>
              </a:rPr>
              <a:t>Fintech has the potential to change financial intermediation structures substantially. It could disrupt existing financial intermediation with new business models empowered by intelligent algorithms, big data, cloud computing,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artificial intelligence etc. Lower costs and potentially better consumer experiences could be the driving forces.</a:t>
            </a:r>
            <a:endParaRPr lang="en-US" dirty="0"/>
          </a:p>
        </p:txBody>
      </p:sp>
      <p:sp>
        <p:nvSpPr>
          <p:cNvPr id="4" name="Slide Number Placeholder 3"/>
          <p:cNvSpPr>
            <a:spLocks noGrp="1"/>
          </p:cNvSpPr>
          <p:nvPr>
            <p:ph type="sldNum" sz="quarter" idx="10"/>
          </p:nvPr>
        </p:nvSpPr>
        <p:spPr/>
        <p:txBody>
          <a:bodyPr/>
          <a:lstStyle/>
          <a:p>
            <a:fld id="{477CAC97-7260-41AB-A0B8-C1E5827DFC9D}" type="slidenum">
              <a:rPr lang="en-US" smtClean="0"/>
              <a:t>2</a:t>
            </a:fld>
            <a:endParaRPr lang="en-US" dirty="0"/>
          </a:p>
        </p:txBody>
      </p:sp>
    </p:spTree>
    <p:extLst>
      <p:ext uri="{BB962C8B-B14F-4D97-AF65-F5344CB8AC3E}">
        <p14:creationId xmlns:p14="http://schemas.microsoft.com/office/powerpoint/2010/main" val="2733024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Pillars of CAREC regional</a:t>
            </a:r>
            <a:r>
              <a:rPr lang="en-US" baseline="0" dirty="0"/>
              <a:t> </a:t>
            </a:r>
            <a:r>
              <a:rPr lang="en-US" dirty="0"/>
              <a:t>cooperation among capital market ecosystems to</a:t>
            </a:r>
            <a:r>
              <a:rPr lang="en-US" baseline="0" dirty="0"/>
              <a:t> </a:t>
            </a:r>
            <a:r>
              <a:rPr lang="en-US" dirty="0"/>
              <a:t>enable better scale-up opportunities for </a:t>
            </a:r>
            <a:r>
              <a:rPr lang="en-US" baseline="0" dirty="0"/>
              <a:t>fintec capital market companies.</a:t>
            </a:r>
            <a:endParaRPr lang="en-US" dirty="0"/>
          </a:p>
        </p:txBody>
      </p:sp>
      <p:sp>
        <p:nvSpPr>
          <p:cNvPr id="4" name="Slide Number Placeholder 3"/>
          <p:cNvSpPr>
            <a:spLocks noGrp="1"/>
          </p:cNvSpPr>
          <p:nvPr>
            <p:ph type="sldNum" sz="quarter" idx="10"/>
          </p:nvPr>
        </p:nvSpPr>
        <p:spPr/>
        <p:txBody>
          <a:bodyPr/>
          <a:lstStyle/>
          <a:p>
            <a:fld id="{477CAC97-7260-41AB-A0B8-C1E5827DFC9D}" type="slidenum">
              <a:rPr lang="en-US" smtClean="0"/>
              <a:t>29</a:t>
            </a:fld>
            <a:endParaRPr lang="en-US" dirty="0"/>
          </a:p>
        </p:txBody>
      </p:sp>
    </p:spTree>
    <p:extLst>
      <p:ext uri="{BB962C8B-B14F-4D97-AF65-F5344CB8AC3E}">
        <p14:creationId xmlns:p14="http://schemas.microsoft.com/office/powerpoint/2010/main" val="2089388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7CAC97-7260-41AB-A0B8-C1E5827DFC9D}" type="slidenum">
              <a:rPr lang="en-US" smtClean="0"/>
              <a:t>30</a:t>
            </a:fld>
            <a:endParaRPr lang="en-US" dirty="0"/>
          </a:p>
        </p:txBody>
      </p:sp>
    </p:spTree>
    <p:extLst>
      <p:ext uri="{BB962C8B-B14F-4D97-AF65-F5344CB8AC3E}">
        <p14:creationId xmlns:p14="http://schemas.microsoft.com/office/powerpoint/2010/main" val="3076487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a:t>
            </a:r>
            <a:r>
              <a:rPr lang="en-US" baseline="0" dirty="0"/>
              <a:t> slide presented</a:t>
            </a:r>
            <a:r>
              <a:rPr lang="en-US" dirty="0"/>
              <a:t> the technology trends that will shape the investment banking landscape over the coming years, This one breaks down the front-to-back business capabilities of an investment bank and sets out the opportunities that those technologies present.</a:t>
            </a:r>
          </a:p>
        </p:txBody>
      </p:sp>
      <p:sp>
        <p:nvSpPr>
          <p:cNvPr id="4" name="Slide Number Placeholder 3"/>
          <p:cNvSpPr>
            <a:spLocks noGrp="1"/>
          </p:cNvSpPr>
          <p:nvPr>
            <p:ph type="sldNum" sz="quarter" idx="10"/>
          </p:nvPr>
        </p:nvSpPr>
        <p:spPr/>
        <p:txBody>
          <a:bodyPr/>
          <a:lstStyle/>
          <a:p>
            <a:fld id="{477CAC97-7260-41AB-A0B8-C1E5827DFC9D}" type="slidenum">
              <a:rPr lang="en-US" smtClean="0"/>
              <a:t>3</a:t>
            </a:fld>
            <a:endParaRPr lang="en-US" dirty="0"/>
          </a:p>
        </p:txBody>
      </p:sp>
    </p:spTree>
    <p:extLst>
      <p:ext uri="{BB962C8B-B14F-4D97-AF65-F5344CB8AC3E}">
        <p14:creationId xmlns:p14="http://schemas.microsoft.com/office/powerpoint/2010/main" val="788707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changes in the ability of firms to access capital, combined with a global regulatory model that has focused on risk mitigation and deleveraging, has put significant pressure on incumbents’ margins and negotiation power, creating a generational shift in the relationship between the sell side, buy side, and infrastructure firms.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Fintech in the capital markets is driven by the needs of incumbent market participants who want to gain deep insight into technologies and alternate business models. Only those actively partnering with and supporting fintech innovators have gained a competitive edge.</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first phase, fintech was seen as a disrupter for large established financial companies. Now that these companies as well as regulators are responding to raise the level of customer protection, we are at the cusp of a next wave, where the financial incumbents become platforms- hosting and interoperating with newer, smaller players.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Recent funding and innovation are centered on creating a better and more robust financial center, impacting the core of trading, markets and security servicing — the entire value chain of the capital markets.</a:t>
            </a:r>
          </a:p>
          <a:p>
            <a:endParaRPr lang="en-US" sz="1200" kern="1200" dirty="0">
              <a:solidFill>
                <a:schemeClr val="tx1"/>
              </a:solidFill>
              <a:effectLst/>
              <a:latin typeface="+mn-lt"/>
              <a:ea typeface="+mn-ea"/>
              <a:cs typeface="+mn-cs"/>
            </a:endParaRPr>
          </a:p>
          <a:p>
            <a:r>
              <a:rPr lang="en-US" dirty="0"/>
              <a:t>Incumbents offer expertise, connectivity, infrastructure, scale, and regulatory licensing and know-how. Fintech firms bring innovative business models, deployed through state of the art tools and technology stacks. Not only does the ability of the fintechs to leverage cloud-based technology increase, their go to market speed increases and capital requirements drop, but new APIs allow them to collaborate more easily with both incumbents and clients. Financial innovators are looking to drive efficiencies and increase proximity with direct and indirect customers across all financial verticals.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7CAC97-7260-41AB-A0B8-C1E5827DFC9D}" type="slidenum">
              <a:rPr lang="en-US" smtClean="0"/>
              <a:t>4</a:t>
            </a:fld>
            <a:endParaRPr lang="en-US" dirty="0"/>
          </a:p>
        </p:txBody>
      </p:sp>
    </p:spTree>
    <p:extLst>
      <p:ext uri="{BB962C8B-B14F-4D97-AF65-F5344CB8AC3E}">
        <p14:creationId xmlns:p14="http://schemas.microsoft.com/office/powerpoint/2010/main" val="1564753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Core Market Infrastructure: Creating safer and more transparent access to liquidity; developing efficient and intelligent platforms for trading and clearing; creating/ expanding new asset classes; leveraging new technologies in the cloud and API interactivity in order to seamlessly manage market infrastructure or connectivity as a service.</a:t>
            </a:r>
          </a:p>
          <a:p>
            <a:r>
              <a:rPr lang="en-US" dirty="0"/>
              <a:t>• Post-Trade Digitization: Automating the heavily manual processes that still exist within the compliance, regulatory, collateral management, and securities lending; increasing capital efficiencies, clearing and settlement businesses; and launching innovative solutions to manage enterprisewide stress testing, risk attribution, and reporting processes.</a:t>
            </a:r>
          </a:p>
          <a:p>
            <a:r>
              <a:rPr lang="en-US" dirty="0"/>
              <a:t>• AI &amp; Analytics: Developing solutions that that utilize in-memory computing and machine learning to leverage the massive swell of structured and unstructured data to make predictions, and build analytics at the point of trade. Similarly, innovation is changing the way investment and funding is provided and consumed:</a:t>
            </a:r>
          </a:p>
          <a:p>
            <a:r>
              <a:rPr lang="en-US" dirty="0"/>
              <a:t>• Investment Technology Digitization: Software and tools that enhance investment decision-making, as well as contribute to accelerate the shift towards passive investments.</a:t>
            </a:r>
          </a:p>
          <a:p>
            <a:r>
              <a:rPr lang="en-US" dirty="0"/>
              <a:t>• Alternative Funding Platforms: Platforms that allow alternative models for capital formation across the capital structure of both large institutions and SMEs.</a:t>
            </a:r>
          </a:p>
        </p:txBody>
      </p:sp>
      <p:sp>
        <p:nvSpPr>
          <p:cNvPr id="4" name="Slide Number Placeholder 3"/>
          <p:cNvSpPr>
            <a:spLocks noGrp="1"/>
          </p:cNvSpPr>
          <p:nvPr>
            <p:ph type="sldNum" sz="quarter" idx="10"/>
          </p:nvPr>
        </p:nvSpPr>
        <p:spPr/>
        <p:txBody>
          <a:bodyPr/>
          <a:lstStyle/>
          <a:p>
            <a:fld id="{477CAC97-7260-41AB-A0B8-C1E5827DFC9D}" type="slidenum">
              <a:rPr lang="en-US" smtClean="0"/>
              <a:t>5</a:t>
            </a:fld>
            <a:endParaRPr lang="en-US" dirty="0"/>
          </a:p>
        </p:txBody>
      </p:sp>
    </p:spTree>
    <p:extLst>
      <p:ext uri="{BB962C8B-B14F-4D97-AF65-F5344CB8AC3E}">
        <p14:creationId xmlns:p14="http://schemas.microsoft.com/office/powerpoint/2010/main" val="1640280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Due to its decentralized character, blockchain enables direct peer-to-peer interactions and thus removes complexity of value chains through disintermediation of existing players.</a:t>
            </a:r>
          </a:p>
          <a:p>
            <a:r>
              <a:rPr lang="en-US" dirty="0"/>
              <a:t>The potential implications of DLT on core market infrastructure are far-reaching for the capital markets, offering a path to a more efficient market infrastructure. A report from Goldman Sachs Investment Research projects that the implementation of blockchain technology could streamline the clearing and settlement of cash securities, saving capital markets USD 11-12 billion globally on an annual basis. Changing models in technologies directly impact the capital market value chain, changing the nature of issuance, and changing the exchange’s role in price discovery, creating a network of firms, accessing liquidity, diminishing frictional costs by mitigating capital usage, and speeding settlement. There have been numerous use cases reported and proofs of concept (POCs) across the spectrum of the capital markets, and the reasons make sense. Blockchain, with its built-in tracking and tracing of data, is a natural solution to many of the challenges that capital market firms are faced with on a daily basis.</a:t>
            </a:r>
          </a:p>
        </p:txBody>
      </p:sp>
      <p:sp>
        <p:nvSpPr>
          <p:cNvPr id="4" name="Slide Number Placeholder 3"/>
          <p:cNvSpPr>
            <a:spLocks noGrp="1"/>
          </p:cNvSpPr>
          <p:nvPr>
            <p:ph type="sldNum" sz="quarter" idx="10"/>
          </p:nvPr>
        </p:nvSpPr>
        <p:spPr/>
        <p:txBody>
          <a:bodyPr/>
          <a:lstStyle/>
          <a:p>
            <a:fld id="{477CAC97-7260-41AB-A0B8-C1E5827DFC9D}" type="slidenum">
              <a:rPr lang="en-US" smtClean="0"/>
              <a:t>6</a:t>
            </a:fld>
            <a:endParaRPr lang="en-US" dirty="0"/>
          </a:p>
        </p:txBody>
      </p:sp>
    </p:spTree>
    <p:extLst>
      <p:ext uri="{BB962C8B-B14F-4D97-AF65-F5344CB8AC3E}">
        <p14:creationId xmlns:p14="http://schemas.microsoft.com/office/powerpoint/2010/main" val="2902675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its core, a financial market infrastructure organization is also a data company. New methods of data delivery and tools for insight and prediction will serve issuing companies, trading firms, clearing houses, and central depositories to make better decisions around capital allocation and risk. Better data insights will provide investors with a next generation of index products, ETFs, and other innovative trading and investment products. Big Data has given us a means of processing new data sets and artificial intelligence is giving us the tools to predict and monetize the insights.</a:t>
            </a:r>
          </a:p>
        </p:txBody>
      </p:sp>
      <p:sp>
        <p:nvSpPr>
          <p:cNvPr id="4" name="Slide Number Placeholder 3"/>
          <p:cNvSpPr>
            <a:spLocks noGrp="1"/>
          </p:cNvSpPr>
          <p:nvPr>
            <p:ph type="sldNum" sz="quarter" idx="10"/>
          </p:nvPr>
        </p:nvSpPr>
        <p:spPr/>
        <p:txBody>
          <a:bodyPr/>
          <a:lstStyle/>
          <a:p>
            <a:fld id="{477CAC97-7260-41AB-A0B8-C1E5827DFC9D}" type="slidenum">
              <a:rPr lang="en-US" smtClean="0"/>
              <a:t>7</a:t>
            </a:fld>
            <a:endParaRPr lang="en-US" dirty="0"/>
          </a:p>
        </p:txBody>
      </p:sp>
    </p:spTree>
    <p:extLst>
      <p:ext uri="{BB962C8B-B14F-4D97-AF65-F5344CB8AC3E}">
        <p14:creationId xmlns:p14="http://schemas.microsoft.com/office/powerpoint/2010/main" val="1453179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Fintech-led innovation can be found in all five major parts of the CMI value chain: </a:t>
            </a:r>
          </a:p>
          <a:p>
            <a:r>
              <a:rPr lang="en-US" sz="1200" kern="1200" dirty="0">
                <a:solidFill>
                  <a:schemeClr val="tx1"/>
                </a:solidFill>
                <a:effectLst/>
                <a:latin typeface="+mn-lt"/>
                <a:ea typeface="+mn-ea"/>
                <a:cs typeface="+mn-cs"/>
              </a:rPr>
              <a:t>Access to capital—creating innovative ways to reach and serve issuers and investors, and broadening the range of asset classes offered;</a:t>
            </a:r>
          </a:p>
          <a:p>
            <a:r>
              <a:rPr lang="en-US" sz="1200" kern="1200" dirty="0">
                <a:solidFill>
                  <a:schemeClr val="tx1"/>
                </a:solidFill>
                <a:effectLst/>
                <a:latin typeface="+mn-lt"/>
                <a:ea typeface="+mn-ea"/>
                <a:cs typeface="+mn-cs"/>
              </a:rPr>
              <a:t>Trade execution—gaining new efficiencies;</a:t>
            </a:r>
          </a:p>
          <a:p>
            <a:r>
              <a:rPr lang="en-US" sz="1200" kern="1200" dirty="0">
                <a:solidFill>
                  <a:schemeClr val="tx1"/>
                </a:solidFill>
                <a:effectLst/>
                <a:latin typeface="+mn-lt"/>
                <a:ea typeface="+mn-ea"/>
                <a:cs typeface="+mn-cs"/>
              </a:rPr>
              <a:t>Post-trade services—bringing simplification, automation, and improved security to incumbents’ operations;</a:t>
            </a:r>
          </a:p>
          <a:p>
            <a:r>
              <a:rPr lang="en-US" sz="1200" kern="1200" dirty="0">
                <a:solidFill>
                  <a:schemeClr val="tx1"/>
                </a:solidFill>
                <a:effectLst/>
                <a:latin typeface="+mn-lt"/>
                <a:ea typeface="+mn-ea"/>
                <a:cs typeface="+mn-cs"/>
              </a:rPr>
              <a:t>Data, analytics, and information services—developing new techniques to mine and interpret data to its full potential;</a:t>
            </a:r>
          </a:p>
          <a:p>
            <a:r>
              <a:rPr lang="en-US" sz="1200" kern="1200" dirty="0">
                <a:solidFill>
                  <a:schemeClr val="tx1"/>
                </a:solidFill>
                <a:effectLst/>
                <a:latin typeface="+mn-lt"/>
                <a:ea typeface="+mn-ea"/>
                <a:cs typeface="+mn-cs"/>
              </a:rPr>
              <a:t>Operations and technology—creating greater cost efficiency, lower latency, and reduced operational risk.</a:t>
            </a:r>
            <a:endParaRPr lang="en-US" dirty="0"/>
          </a:p>
        </p:txBody>
      </p:sp>
      <p:sp>
        <p:nvSpPr>
          <p:cNvPr id="4" name="Slide Number Placeholder 3"/>
          <p:cNvSpPr>
            <a:spLocks noGrp="1"/>
          </p:cNvSpPr>
          <p:nvPr>
            <p:ph type="sldNum" sz="quarter" idx="10"/>
          </p:nvPr>
        </p:nvSpPr>
        <p:spPr/>
        <p:txBody>
          <a:bodyPr/>
          <a:lstStyle/>
          <a:p>
            <a:fld id="{477CAC97-7260-41AB-A0B8-C1E5827DFC9D}" type="slidenum">
              <a:rPr lang="en-US" smtClean="0"/>
              <a:t>8</a:t>
            </a:fld>
            <a:endParaRPr lang="en-US" dirty="0"/>
          </a:p>
        </p:txBody>
      </p:sp>
    </p:spTree>
    <p:extLst>
      <p:ext uri="{BB962C8B-B14F-4D97-AF65-F5344CB8AC3E}">
        <p14:creationId xmlns:p14="http://schemas.microsoft.com/office/powerpoint/2010/main" val="1823582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numerous overlaps between banks</a:t>
            </a:r>
            <a:r>
              <a:rPr lang="en-US" sz="1200" kern="1200" baseline="0" dirty="0">
                <a:solidFill>
                  <a:schemeClr val="tx1"/>
                </a:solidFill>
                <a:effectLst/>
                <a:latin typeface="+mn-lt"/>
                <a:ea typeface="+mn-ea"/>
                <a:cs typeface="+mn-cs"/>
              </a:rPr>
              <a:t> and capital markets</a:t>
            </a:r>
            <a:r>
              <a:rPr lang="en-US" sz="1200" kern="1200" dirty="0">
                <a:solidFill>
                  <a:schemeClr val="tx1"/>
                </a:solidFill>
                <a:effectLst/>
                <a:latin typeface="+mn-lt"/>
                <a:ea typeface="+mn-ea"/>
                <a:cs typeface="+mn-cs"/>
              </a:rPr>
              <a:t>. For example, banks and other actors offer transaction services to households so they can invest their savings in stocks. The stock exchange itself is not only the marketplace organizer for trading but also provides transaction services. New fin tech business models combined with new technologies have the potential disrupt the banks offering the service, the transaction service provider and the marketplace organizer. Each of these players will respond to the new players by adapting, competing and taking them over. This could fundamentally change the shape of financial intermediation. In sum, the fintech transformation could affect the entire financial intermediation chain.</a:t>
            </a:r>
          </a:p>
          <a:p>
            <a:r>
              <a:rPr lang="en-US" sz="1200" kern="1200" dirty="0">
                <a:solidFill>
                  <a:schemeClr val="tx1"/>
                </a:solidFill>
                <a:effectLst/>
                <a:latin typeface="+mn-lt"/>
                <a:ea typeface="+mn-ea"/>
                <a:cs typeface="+mn-cs"/>
              </a:rPr>
              <a:t>The fintech challenge is to foster ‘good’ disruption while preventing ‘bad’ disruption. Any major technological innovation combined with a viable business model has the potential to disrupt established companies by providing better services. It can also bypass regulation that is primarily intended to protect the incumbents. However, it can also bypass useful regulation. Thus, disruption could be harmful if its profitability is a result of arbitrage against useful and perhaps even systemically important regulation.</a:t>
            </a:r>
          </a:p>
        </p:txBody>
      </p:sp>
      <p:sp>
        <p:nvSpPr>
          <p:cNvPr id="4" name="Slide Number Placeholder 3"/>
          <p:cNvSpPr>
            <a:spLocks noGrp="1"/>
          </p:cNvSpPr>
          <p:nvPr>
            <p:ph type="sldNum" sz="quarter" idx="10"/>
          </p:nvPr>
        </p:nvSpPr>
        <p:spPr/>
        <p:txBody>
          <a:bodyPr/>
          <a:lstStyle/>
          <a:p>
            <a:fld id="{477CAC97-7260-41AB-A0B8-C1E5827DFC9D}" type="slidenum">
              <a:rPr lang="en-US">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195510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1">
                    <a:lumMod val="50000"/>
                  </a:schemeClr>
                </a:solidFill>
              </a:rPr>
              <a:t>Strong need for well-coordinated Public-Private partnership in solving integration problems, which inherently mandates closer coordination and oversight over larger groups with complex compositions. Currently this is an area of challenge, and though the dynamics of the individual groups/ forums/organizations drives aggressive action plans, at a holistic level there is a large gap to be covered in streamlining, concentrating and orchestrating the end results successfully</a:t>
            </a: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35C2269-4DC4-874D-AA7D-BDF339C57016}"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236499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F476A9C-E017-435B-953A-765817A6E9B9}" type="datetimeFigureOut">
              <a:rPr lang="en-US" smtClean="0"/>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51B3F8-845F-4801-99CE-312C6EE9EF02}" type="slidenum">
              <a:rPr lang="en-US" smtClean="0"/>
              <a:t>‹#›</a:t>
            </a:fld>
            <a:endParaRPr lang="en-US" dirty="0"/>
          </a:p>
        </p:txBody>
      </p:sp>
    </p:spTree>
    <p:extLst>
      <p:ext uri="{BB962C8B-B14F-4D97-AF65-F5344CB8AC3E}">
        <p14:creationId xmlns:p14="http://schemas.microsoft.com/office/powerpoint/2010/main" val="1041237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476A9C-E017-435B-953A-765817A6E9B9}" type="datetimeFigureOut">
              <a:rPr lang="en-US" smtClean="0"/>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51B3F8-845F-4801-99CE-312C6EE9EF02}" type="slidenum">
              <a:rPr lang="en-US" smtClean="0"/>
              <a:t>‹#›</a:t>
            </a:fld>
            <a:endParaRPr lang="en-US" dirty="0"/>
          </a:p>
        </p:txBody>
      </p:sp>
    </p:spTree>
    <p:extLst>
      <p:ext uri="{BB962C8B-B14F-4D97-AF65-F5344CB8AC3E}">
        <p14:creationId xmlns:p14="http://schemas.microsoft.com/office/powerpoint/2010/main" val="38744697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580613" y="3766037"/>
            <a:ext cx="5030773" cy="389787"/>
          </a:xfrm>
        </p:spPr>
        <p:txBody>
          <a:bodyPr lIns="0" tIns="0" rIns="0" bIns="0"/>
          <a:lstStyle>
            <a:lvl1pPr>
              <a:defRPr sz="2533" b="0" i="0">
                <a:solidFill>
                  <a:schemeClr val="bg1"/>
                </a:solidFill>
                <a:latin typeface="Lucida Sans Unicode"/>
                <a:cs typeface="Lucida Sans Unicode"/>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13852298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580613" y="3766037"/>
            <a:ext cx="5030773" cy="389787"/>
          </a:xfrm>
        </p:spPr>
        <p:txBody>
          <a:bodyPr lIns="0" tIns="0" rIns="0" bIns="0"/>
          <a:lstStyle>
            <a:lvl1pPr>
              <a:defRPr sz="2533" b="0" i="0">
                <a:solidFill>
                  <a:schemeClr val="bg1"/>
                </a:solidFill>
                <a:latin typeface="Lucida Sans Unicode"/>
                <a:cs typeface="Lucida Sans Unicod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22080961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1932287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90D6-233C-3E49-927E-4FF4AF3F69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F8E5AA-C299-014D-ADA2-3AC2FA0482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23107D-9A0E-6746-A07E-30373CD6FF15}"/>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88C4DD0A-E6E3-5A4C-A554-5C49730A865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F4F0F18D-F48F-C647-8AC3-3C2E6BF7C753}"/>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32845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3A9E-4436-2242-BE86-1135E4BC13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A32A7C-DEF2-034F-875B-FE00C8EF23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60FDA4-92ED-7241-96C3-C3A5530D6FF4}"/>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A222BF7-0797-B04A-BB71-0C19C7DA14AB}"/>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450136FF-9ABF-FD4B-AB9D-C949BD807215}"/>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08652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AB59-3673-4C41-94F0-6B70E32111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2B79C6-6AB0-E248-8C07-916586C3F0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D2D21E-38C2-194C-8CA1-A45A19D48C96}"/>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9C3D4EED-13A2-4B45-848F-55ED1AC3014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A353E9E1-6D62-DD4B-90A7-79A7FDAD4401}"/>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31239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47E3F-0747-9547-B3C8-C099A14C8B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02DA2B-0141-E14F-BEB1-3A10DB2694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1C77CF-6DD1-304E-A51D-A828A4FCA0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EEA12F-45EC-BE4C-A14F-A1F0B35CF4E4}"/>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832F9A57-A257-A042-ABC8-BC17F02A3E39}"/>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E9B0A27A-BAD1-6F4A-9CE2-272BC3A9D763}"/>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07528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47244-95A4-3A4A-976D-AA11678E0D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D426EF-AF83-6648-81FF-EC2E5E6D75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5F4DBE-3A01-B44E-AD3C-3E4E3119BB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697D8D-FE29-F24F-B8D9-CC4ED951B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F0A80-DD4E-DE4F-9B28-E169A104DD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A228D5-B60F-1C46-A0C4-7669F236EF56}"/>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82C64926-6F28-E340-83B8-7BCACFEAD32A}"/>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E2F9BF3E-E729-0144-A9AC-8681276384B7}"/>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21180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C7E02-D0D5-8C44-B260-63C9F2BEF1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44EC00-D2EA-2A45-8C44-6C6EEC586EBB}"/>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066D45C8-92B0-A543-B296-D51008B94F09}"/>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2CD0B37B-5A27-5246-8D56-6A913A998E28}"/>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86336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EADD51-7E65-654F-9A4F-A08BB1B86C87}"/>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AAC85B7F-74A4-6E46-92EE-907B5CD9D198}"/>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88698C7A-7698-3945-8D99-44F2EC467F2C}"/>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5420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476A9C-E017-435B-953A-765817A6E9B9}" type="datetimeFigureOut">
              <a:rPr lang="en-US" smtClean="0"/>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51B3F8-845F-4801-99CE-312C6EE9EF02}" type="slidenum">
              <a:rPr lang="en-US" smtClean="0"/>
              <a:t>‹#›</a:t>
            </a:fld>
            <a:endParaRPr lang="en-US" dirty="0"/>
          </a:p>
        </p:txBody>
      </p:sp>
    </p:spTree>
    <p:extLst>
      <p:ext uri="{BB962C8B-B14F-4D97-AF65-F5344CB8AC3E}">
        <p14:creationId xmlns:p14="http://schemas.microsoft.com/office/powerpoint/2010/main" val="26949827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E0D22-8426-6A4E-AB39-D0BEE5AF0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99F967-3146-6C42-BC14-EDC19ECF42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BCE91F-4104-1444-AE16-010B18ED8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8F7953-BB42-9447-B4A7-71DE38158430}"/>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E4824553-EA2E-FC45-8A3F-BBFF97677103}"/>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9C47B54B-5B04-1F4B-AB25-6F4BFC3728F4}"/>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6268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5D9AA-1959-1144-9180-DD70446240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CB4E64-AA12-DF41-9682-DEA7629A9F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2B02EE4-B0F3-5344-9650-2B3BE5C3EF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BC405F-167A-6540-854F-7B2D60680EF2}"/>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D182538C-C3F5-6D47-B94F-C28EC18CF1EF}"/>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1F3B91A0-08A5-3B40-AFEA-B74DE5CDCCF8}"/>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18609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1E70D-7254-3A4F-82EC-6E55E3F326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986F9D-B63A-B34A-A688-22166BBED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1FC826-312C-B148-9FD7-FE5B63EA37DA}"/>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575CF4ED-FB17-C444-B550-1D6F0DCB45A1}"/>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B2E2AB56-0819-1848-B2ED-8AE3B6938389}"/>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7417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DBA809-7573-6E4C-B39C-420F31ECCC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9091E-0CD1-4B4C-BD07-90273A51F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3A224-ADC9-9044-80EC-65A5CFE46A62}"/>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215EABED-92D1-2D41-8BAD-2C8853E3B32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1DE2256E-9E63-E446-8E83-9FC7B9707E84}"/>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63041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90D6-233C-3E49-927E-4FF4AF3F69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F8E5AA-C299-014D-ADA2-3AC2FA0482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23107D-9A0E-6746-A07E-30373CD6FF15}"/>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88C4DD0A-E6E3-5A4C-A554-5C49730A865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F4F0F18D-F48F-C647-8AC3-3C2E6BF7C753}"/>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43781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3A9E-4436-2242-BE86-1135E4BC13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A32A7C-DEF2-034F-875B-FE00C8EF23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60FDA4-92ED-7241-96C3-C3A5530D6FF4}"/>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A222BF7-0797-B04A-BB71-0C19C7DA14AB}"/>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450136FF-9ABF-FD4B-AB9D-C949BD807215}"/>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7909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AB59-3673-4C41-94F0-6B70E32111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2B79C6-6AB0-E248-8C07-916586C3F0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D2D21E-38C2-194C-8CA1-A45A19D48C96}"/>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9C3D4EED-13A2-4B45-848F-55ED1AC3014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A353E9E1-6D62-DD4B-90A7-79A7FDAD4401}"/>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39650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47E3F-0747-9547-B3C8-C099A14C8B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02DA2B-0141-E14F-BEB1-3A10DB2694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1C77CF-6DD1-304E-A51D-A828A4FCA0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EEA12F-45EC-BE4C-A14F-A1F0B35CF4E4}"/>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832F9A57-A257-A042-ABC8-BC17F02A3E39}"/>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E9B0A27A-BAD1-6F4A-9CE2-272BC3A9D763}"/>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13523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47244-95A4-3A4A-976D-AA11678E0D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D426EF-AF83-6648-81FF-EC2E5E6D75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5F4DBE-3A01-B44E-AD3C-3E4E3119BB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697D8D-FE29-F24F-B8D9-CC4ED951B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F0A80-DD4E-DE4F-9B28-E169A104DD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A228D5-B60F-1C46-A0C4-7669F236EF56}"/>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82C64926-6F28-E340-83B8-7BCACFEAD32A}"/>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E2F9BF3E-E729-0144-A9AC-8681276384B7}"/>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31839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C7E02-D0D5-8C44-B260-63C9F2BEF1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44EC00-D2EA-2A45-8C44-6C6EEC586EBB}"/>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066D45C8-92B0-A543-B296-D51008B94F09}"/>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2CD0B37B-5A27-5246-8D56-6A913A998E28}"/>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1730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401"/>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160"/>
            </a:lvl1pPr>
            <a:lvl2pPr marL="411571" indent="0" algn="ctr">
              <a:buNone/>
              <a:defRPr sz="1800"/>
            </a:lvl2pPr>
            <a:lvl3pPr marL="823143" indent="0" algn="ctr">
              <a:buNone/>
              <a:defRPr sz="1620"/>
            </a:lvl3pPr>
            <a:lvl4pPr marL="1234714" indent="0" algn="ctr">
              <a:buNone/>
              <a:defRPr sz="1440"/>
            </a:lvl4pPr>
            <a:lvl5pPr marL="1646286" indent="0" algn="ctr">
              <a:buNone/>
              <a:defRPr sz="1440"/>
            </a:lvl5pPr>
            <a:lvl6pPr marL="2057857" indent="0" algn="ctr">
              <a:buNone/>
              <a:defRPr sz="1440"/>
            </a:lvl6pPr>
            <a:lvl7pPr marL="2469429" indent="0" algn="ctr">
              <a:buNone/>
              <a:defRPr sz="1440"/>
            </a:lvl7pPr>
            <a:lvl8pPr marL="2881000" indent="0" algn="ctr">
              <a:buNone/>
              <a:defRPr sz="1440"/>
            </a:lvl8pPr>
            <a:lvl9pPr marL="3292572" indent="0" algn="ctr">
              <a:buNone/>
              <a:defRPr sz="14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AFC442-D790-4617-AEC1-C1E34AF656B3}" type="datetime1">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83651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EADD51-7E65-654F-9A4F-A08BB1B86C87}"/>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AAC85B7F-74A4-6E46-92EE-907B5CD9D198}"/>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88698C7A-7698-3945-8D99-44F2EC467F2C}"/>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11062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E0D22-8426-6A4E-AB39-D0BEE5AF0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99F967-3146-6C42-BC14-EDC19ECF42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BCE91F-4104-1444-AE16-010B18ED8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8F7953-BB42-9447-B4A7-71DE38158430}"/>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E4824553-EA2E-FC45-8A3F-BBFF97677103}"/>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9C47B54B-5B04-1F4B-AB25-6F4BFC3728F4}"/>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14460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5D9AA-1959-1144-9180-DD70446240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CB4E64-AA12-DF41-9682-DEA7629A9F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2B02EE4-B0F3-5344-9650-2B3BE5C3EF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BC405F-167A-6540-854F-7B2D60680EF2}"/>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D182538C-C3F5-6D47-B94F-C28EC18CF1EF}"/>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1F3B91A0-08A5-3B40-AFEA-B74DE5CDCCF8}"/>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46323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1E70D-7254-3A4F-82EC-6E55E3F326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986F9D-B63A-B34A-A688-22166BBED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1FC826-312C-B148-9FD7-FE5B63EA37DA}"/>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575CF4ED-FB17-C444-B550-1D6F0DCB45A1}"/>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B2E2AB56-0819-1848-B2ED-8AE3B6938389}"/>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62903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DBA809-7573-6E4C-B39C-420F31ECCC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9091E-0CD1-4B4C-BD07-90273A51F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3A224-ADC9-9044-80EC-65A5CFE46A62}"/>
              </a:ext>
            </a:extLst>
          </p:cNvPr>
          <p:cNvSpPr>
            <a:spLocks noGrp="1"/>
          </p:cNvSpPr>
          <p:nvPr>
            <p:ph type="dt" sz="half" idx="10"/>
          </p:nvPr>
        </p:nvSpPr>
        <p:spPr/>
        <p:txBody>
          <a:body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215EABED-92D1-2D41-8BAD-2C8853E3B32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1DE2256E-9E63-E446-8E83-9FC7B9707E84}"/>
              </a:ext>
            </a:extLst>
          </p:cNvPr>
          <p:cNvSpPr>
            <a:spLocks noGrp="1"/>
          </p:cNvSpPr>
          <p:nvPr>
            <p:ph type="sldNum" sz="quarter" idx="12"/>
          </p:nvPr>
        </p:nvSpPr>
        <p:spPr/>
        <p:txBody>
          <a:body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9971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1AD2AC-A55E-49A4-923A-ED2B4A3F3C57}" type="datetime1">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029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401"/>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160">
                <a:solidFill>
                  <a:schemeClr val="tx1">
                    <a:tint val="75000"/>
                  </a:schemeClr>
                </a:solidFill>
              </a:defRPr>
            </a:lvl1pPr>
            <a:lvl2pPr marL="411571" indent="0">
              <a:buNone/>
              <a:defRPr sz="1800">
                <a:solidFill>
                  <a:schemeClr val="tx1">
                    <a:tint val="75000"/>
                  </a:schemeClr>
                </a:solidFill>
              </a:defRPr>
            </a:lvl2pPr>
            <a:lvl3pPr marL="823143" indent="0">
              <a:buNone/>
              <a:defRPr sz="1620">
                <a:solidFill>
                  <a:schemeClr val="tx1">
                    <a:tint val="75000"/>
                  </a:schemeClr>
                </a:solidFill>
              </a:defRPr>
            </a:lvl3pPr>
            <a:lvl4pPr marL="1234714" indent="0">
              <a:buNone/>
              <a:defRPr sz="1440">
                <a:solidFill>
                  <a:schemeClr val="tx1">
                    <a:tint val="75000"/>
                  </a:schemeClr>
                </a:solidFill>
              </a:defRPr>
            </a:lvl4pPr>
            <a:lvl5pPr marL="1646286" indent="0">
              <a:buNone/>
              <a:defRPr sz="1440">
                <a:solidFill>
                  <a:schemeClr val="tx1">
                    <a:tint val="75000"/>
                  </a:schemeClr>
                </a:solidFill>
              </a:defRPr>
            </a:lvl5pPr>
            <a:lvl6pPr marL="2057857" indent="0">
              <a:buNone/>
              <a:defRPr sz="1440">
                <a:solidFill>
                  <a:schemeClr val="tx1">
                    <a:tint val="75000"/>
                  </a:schemeClr>
                </a:solidFill>
              </a:defRPr>
            </a:lvl6pPr>
            <a:lvl7pPr marL="2469429" indent="0">
              <a:buNone/>
              <a:defRPr sz="1440">
                <a:solidFill>
                  <a:schemeClr val="tx1">
                    <a:tint val="75000"/>
                  </a:schemeClr>
                </a:solidFill>
              </a:defRPr>
            </a:lvl7pPr>
            <a:lvl8pPr marL="2881000" indent="0">
              <a:buNone/>
              <a:defRPr sz="1440">
                <a:solidFill>
                  <a:schemeClr val="tx1">
                    <a:tint val="75000"/>
                  </a:schemeClr>
                </a:solidFill>
              </a:defRPr>
            </a:lvl8pPr>
            <a:lvl9pPr marL="3292572" indent="0">
              <a:buNone/>
              <a:defRPr sz="14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C15B2-19F8-4DCD-805C-4B2CACCEA82E}" type="datetime1">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7640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9CBD00-693E-4F3E-8E18-2EB1DC8D2569}" type="datetime1">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3092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160" b="1"/>
            </a:lvl1pPr>
            <a:lvl2pPr marL="411571" indent="0">
              <a:buNone/>
              <a:defRPr sz="1800" b="1"/>
            </a:lvl2pPr>
            <a:lvl3pPr marL="823143" indent="0">
              <a:buNone/>
              <a:defRPr sz="1620" b="1"/>
            </a:lvl3pPr>
            <a:lvl4pPr marL="1234714" indent="0">
              <a:buNone/>
              <a:defRPr sz="1440" b="1"/>
            </a:lvl4pPr>
            <a:lvl5pPr marL="1646286" indent="0">
              <a:buNone/>
              <a:defRPr sz="1440" b="1"/>
            </a:lvl5pPr>
            <a:lvl6pPr marL="2057857" indent="0">
              <a:buNone/>
              <a:defRPr sz="1440" b="1"/>
            </a:lvl6pPr>
            <a:lvl7pPr marL="2469429" indent="0">
              <a:buNone/>
              <a:defRPr sz="1440" b="1"/>
            </a:lvl7pPr>
            <a:lvl8pPr marL="2881000" indent="0">
              <a:buNone/>
              <a:defRPr sz="1440" b="1"/>
            </a:lvl8pPr>
            <a:lvl9pPr marL="3292572" indent="0">
              <a:buNone/>
              <a:defRPr sz="144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160" b="1"/>
            </a:lvl1pPr>
            <a:lvl2pPr marL="411571" indent="0">
              <a:buNone/>
              <a:defRPr sz="1800" b="1"/>
            </a:lvl2pPr>
            <a:lvl3pPr marL="823143" indent="0">
              <a:buNone/>
              <a:defRPr sz="1620" b="1"/>
            </a:lvl3pPr>
            <a:lvl4pPr marL="1234714" indent="0">
              <a:buNone/>
              <a:defRPr sz="1440" b="1"/>
            </a:lvl4pPr>
            <a:lvl5pPr marL="1646286" indent="0">
              <a:buNone/>
              <a:defRPr sz="1440" b="1"/>
            </a:lvl5pPr>
            <a:lvl6pPr marL="2057857" indent="0">
              <a:buNone/>
              <a:defRPr sz="1440" b="1"/>
            </a:lvl6pPr>
            <a:lvl7pPr marL="2469429" indent="0">
              <a:buNone/>
              <a:defRPr sz="1440" b="1"/>
            </a:lvl7pPr>
            <a:lvl8pPr marL="2881000" indent="0">
              <a:buNone/>
              <a:defRPr sz="1440" b="1"/>
            </a:lvl8pPr>
            <a:lvl9pPr marL="3292572"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AF8FEE-AE40-4426-A1B7-278DB90491AB}" type="datetime1">
              <a:rPr lang="en-US" smtClean="0">
                <a:solidFill>
                  <a:prstClr val="black">
                    <a:tint val="75000"/>
                  </a:prstClr>
                </a:solidFill>
              </a:rPr>
              <a:pPr/>
              <a:t>10/30/2023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4863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D0FD56-0D94-45F4-8852-38513B180FEC}" type="datetime1">
              <a:rPr lang="en-US" smtClean="0">
                <a:solidFill>
                  <a:prstClr val="black">
                    <a:tint val="75000"/>
                  </a:prstClr>
                </a:solidFill>
              </a:rPr>
              <a:pPr/>
              <a:t>10/30/2023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4737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2AA97E-A5AD-4DAD-9702-F9F4C26AF424}" type="datetime1">
              <a:rPr lang="en-US" smtClean="0">
                <a:solidFill>
                  <a:prstClr val="black">
                    <a:tint val="75000"/>
                  </a:prstClr>
                </a:solidFill>
              </a:rPr>
              <a:pPr/>
              <a:t>10/30/2023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3627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881"/>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2881"/>
            </a:lvl1pPr>
            <a:lvl2pPr>
              <a:defRPr sz="2521"/>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440"/>
            </a:lvl1pPr>
            <a:lvl2pPr marL="411571" indent="0">
              <a:buNone/>
              <a:defRPr sz="1260"/>
            </a:lvl2pPr>
            <a:lvl3pPr marL="823143" indent="0">
              <a:buNone/>
              <a:defRPr sz="1080"/>
            </a:lvl3pPr>
            <a:lvl4pPr marL="1234714" indent="0">
              <a:buNone/>
              <a:defRPr sz="900"/>
            </a:lvl4pPr>
            <a:lvl5pPr marL="1646286" indent="0">
              <a:buNone/>
              <a:defRPr sz="900"/>
            </a:lvl5pPr>
            <a:lvl6pPr marL="2057857" indent="0">
              <a:buNone/>
              <a:defRPr sz="900"/>
            </a:lvl6pPr>
            <a:lvl7pPr marL="2469429" indent="0">
              <a:buNone/>
              <a:defRPr sz="900"/>
            </a:lvl7pPr>
            <a:lvl8pPr marL="2881000" indent="0">
              <a:buNone/>
              <a:defRPr sz="900"/>
            </a:lvl8pPr>
            <a:lvl9pPr marL="32925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20357D-BA12-4342-82B3-C168C5E6D5B6}" type="datetime1">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9815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476A9C-E017-435B-953A-765817A6E9B9}" type="datetimeFigureOut">
              <a:rPr lang="en-US" smtClean="0"/>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51B3F8-845F-4801-99CE-312C6EE9EF02}" type="slidenum">
              <a:rPr lang="en-US" smtClean="0"/>
              <a:t>‹#›</a:t>
            </a:fld>
            <a:endParaRPr lang="en-US" dirty="0"/>
          </a:p>
        </p:txBody>
      </p:sp>
    </p:spTree>
    <p:extLst>
      <p:ext uri="{BB962C8B-B14F-4D97-AF65-F5344CB8AC3E}">
        <p14:creationId xmlns:p14="http://schemas.microsoft.com/office/powerpoint/2010/main" val="1604684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881"/>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2881"/>
            </a:lvl1pPr>
            <a:lvl2pPr marL="411571" indent="0">
              <a:buNone/>
              <a:defRPr sz="2521"/>
            </a:lvl2pPr>
            <a:lvl3pPr marL="823143" indent="0">
              <a:buNone/>
              <a:defRPr sz="2160"/>
            </a:lvl3pPr>
            <a:lvl4pPr marL="1234714" indent="0">
              <a:buNone/>
              <a:defRPr sz="1800"/>
            </a:lvl4pPr>
            <a:lvl5pPr marL="1646286" indent="0">
              <a:buNone/>
              <a:defRPr sz="1800"/>
            </a:lvl5pPr>
            <a:lvl6pPr marL="2057857" indent="0">
              <a:buNone/>
              <a:defRPr sz="1800"/>
            </a:lvl6pPr>
            <a:lvl7pPr marL="2469429" indent="0">
              <a:buNone/>
              <a:defRPr sz="1800"/>
            </a:lvl7pPr>
            <a:lvl8pPr marL="2881000" indent="0">
              <a:buNone/>
              <a:defRPr sz="1800"/>
            </a:lvl8pPr>
            <a:lvl9pPr marL="3292572" indent="0">
              <a:buNone/>
              <a:defRPr sz="1800"/>
            </a:lvl9pPr>
          </a:lstStyle>
          <a:p>
            <a:r>
              <a:rPr lang="en-US" dirty="0"/>
              <a:t>Click icon to add picture</a:t>
            </a:r>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440"/>
            </a:lvl1pPr>
            <a:lvl2pPr marL="411571" indent="0">
              <a:buNone/>
              <a:defRPr sz="1260"/>
            </a:lvl2pPr>
            <a:lvl3pPr marL="823143" indent="0">
              <a:buNone/>
              <a:defRPr sz="1080"/>
            </a:lvl3pPr>
            <a:lvl4pPr marL="1234714" indent="0">
              <a:buNone/>
              <a:defRPr sz="900"/>
            </a:lvl4pPr>
            <a:lvl5pPr marL="1646286" indent="0">
              <a:buNone/>
              <a:defRPr sz="900"/>
            </a:lvl5pPr>
            <a:lvl6pPr marL="2057857" indent="0">
              <a:buNone/>
              <a:defRPr sz="900"/>
            </a:lvl6pPr>
            <a:lvl7pPr marL="2469429" indent="0">
              <a:buNone/>
              <a:defRPr sz="900"/>
            </a:lvl7pPr>
            <a:lvl8pPr marL="2881000" indent="0">
              <a:buNone/>
              <a:defRPr sz="900"/>
            </a:lvl8pPr>
            <a:lvl9pPr marL="32925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803C6F-D7CB-4CB0-B6BE-3243A0A8508F}" type="datetime1">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9650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28BFB6-DC15-44E5-9B67-9C0EA29EEEC7}" type="datetime1">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4637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FB4825-68A5-4F32-BB0A-65309FAE268C}" type="datetime1">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3688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401"/>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160"/>
            </a:lvl1pPr>
            <a:lvl2pPr marL="411571" indent="0" algn="ctr">
              <a:buNone/>
              <a:defRPr sz="1800"/>
            </a:lvl2pPr>
            <a:lvl3pPr marL="823143" indent="0" algn="ctr">
              <a:buNone/>
              <a:defRPr sz="1620"/>
            </a:lvl3pPr>
            <a:lvl4pPr marL="1234714" indent="0" algn="ctr">
              <a:buNone/>
              <a:defRPr sz="1440"/>
            </a:lvl4pPr>
            <a:lvl5pPr marL="1646286" indent="0" algn="ctr">
              <a:buNone/>
              <a:defRPr sz="1440"/>
            </a:lvl5pPr>
            <a:lvl6pPr marL="2057857" indent="0" algn="ctr">
              <a:buNone/>
              <a:defRPr sz="1440"/>
            </a:lvl6pPr>
            <a:lvl7pPr marL="2469429" indent="0" algn="ctr">
              <a:buNone/>
              <a:defRPr sz="1440"/>
            </a:lvl7pPr>
            <a:lvl8pPr marL="2881000" indent="0" algn="ctr">
              <a:buNone/>
              <a:defRPr sz="1440"/>
            </a:lvl8pPr>
            <a:lvl9pPr marL="3292572" indent="0" algn="ctr">
              <a:buNone/>
              <a:defRPr sz="14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AFC442-D790-4617-AEC1-C1E34AF656B3}" type="datetime1">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9316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1AD2AC-A55E-49A4-923A-ED2B4A3F3C57}" type="datetime1">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9660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401"/>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160">
                <a:solidFill>
                  <a:schemeClr val="tx1">
                    <a:tint val="75000"/>
                  </a:schemeClr>
                </a:solidFill>
              </a:defRPr>
            </a:lvl1pPr>
            <a:lvl2pPr marL="411571" indent="0">
              <a:buNone/>
              <a:defRPr sz="1800">
                <a:solidFill>
                  <a:schemeClr val="tx1">
                    <a:tint val="75000"/>
                  </a:schemeClr>
                </a:solidFill>
              </a:defRPr>
            </a:lvl2pPr>
            <a:lvl3pPr marL="823143" indent="0">
              <a:buNone/>
              <a:defRPr sz="1620">
                <a:solidFill>
                  <a:schemeClr val="tx1">
                    <a:tint val="75000"/>
                  </a:schemeClr>
                </a:solidFill>
              </a:defRPr>
            </a:lvl3pPr>
            <a:lvl4pPr marL="1234714" indent="0">
              <a:buNone/>
              <a:defRPr sz="1440">
                <a:solidFill>
                  <a:schemeClr val="tx1">
                    <a:tint val="75000"/>
                  </a:schemeClr>
                </a:solidFill>
              </a:defRPr>
            </a:lvl4pPr>
            <a:lvl5pPr marL="1646286" indent="0">
              <a:buNone/>
              <a:defRPr sz="1440">
                <a:solidFill>
                  <a:schemeClr val="tx1">
                    <a:tint val="75000"/>
                  </a:schemeClr>
                </a:solidFill>
              </a:defRPr>
            </a:lvl5pPr>
            <a:lvl6pPr marL="2057857" indent="0">
              <a:buNone/>
              <a:defRPr sz="1440">
                <a:solidFill>
                  <a:schemeClr val="tx1">
                    <a:tint val="75000"/>
                  </a:schemeClr>
                </a:solidFill>
              </a:defRPr>
            </a:lvl6pPr>
            <a:lvl7pPr marL="2469429" indent="0">
              <a:buNone/>
              <a:defRPr sz="1440">
                <a:solidFill>
                  <a:schemeClr val="tx1">
                    <a:tint val="75000"/>
                  </a:schemeClr>
                </a:solidFill>
              </a:defRPr>
            </a:lvl7pPr>
            <a:lvl8pPr marL="2881000" indent="0">
              <a:buNone/>
              <a:defRPr sz="1440">
                <a:solidFill>
                  <a:schemeClr val="tx1">
                    <a:tint val="75000"/>
                  </a:schemeClr>
                </a:solidFill>
              </a:defRPr>
            </a:lvl8pPr>
            <a:lvl9pPr marL="3292572" indent="0">
              <a:buNone/>
              <a:defRPr sz="14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C15B2-19F8-4DCD-805C-4B2CACCEA82E}" type="datetime1">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2134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9CBD00-693E-4F3E-8E18-2EB1DC8D2569}" type="datetime1">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7091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160" b="1"/>
            </a:lvl1pPr>
            <a:lvl2pPr marL="411571" indent="0">
              <a:buNone/>
              <a:defRPr sz="1800" b="1"/>
            </a:lvl2pPr>
            <a:lvl3pPr marL="823143" indent="0">
              <a:buNone/>
              <a:defRPr sz="1620" b="1"/>
            </a:lvl3pPr>
            <a:lvl4pPr marL="1234714" indent="0">
              <a:buNone/>
              <a:defRPr sz="1440" b="1"/>
            </a:lvl4pPr>
            <a:lvl5pPr marL="1646286" indent="0">
              <a:buNone/>
              <a:defRPr sz="1440" b="1"/>
            </a:lvl5pPr>
            <a:lvl6pPr marL="2057857" indent="0">
              <a:buNone/>
              <a:defRPr sz="1440" b="1"/>
            </a:lvl6pPr>
            <a:lvl7pPr marL="2469429" indent="0">
              <a:buNone/>
              <a:defRPr sz="1440" b="1"/>
            </a:lvl7pPr>
            <a:lvl8pPr marL="2881000" indent="0">
              <a:buNone/>
              <a:defRPr sz="1440" b="1"/>
            </a:lvl8pPr>
            <a:lvl9pPr marL="3292572" indent="0">
              <a:buNone/>
              <a:defRPr sz="144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160" b="1"/>
            </a:lvl1pPr>
            <a:lvl2pPr marL="411571" indent="0">
              <a:buNone/>
              <a:defRPr sz="1800" b="1"/>
            </a:lvl2pPr>
            <a:lvl3pPr marL="823143" indent="0">
              <a:buNone/>
              <a:defRPr sz="1620" b="1"/>
            </a:lvl3pPr>
            <a:lvl4pPr marL="1234714" indent="0">
              <a:buNone/>
              <a:defRPr sz="1440" b="1"/>
            </a:lvl4pPr>
            <a:lvl5pPr marL="1646286" indent="0">
              <a:buNone/>
              <a:defRPr sz="1440" b="1"/>
            </a:lvl5pPr>
            <a:lvl6pPr marL="2057857" indent="0">
              <a:buNone/>
              <a:defRPr sz="1440" b="1"/>
            </a:lvl6pPr>
            <a:lvl7pPr marL="2469429" indent="0">
              <a:buNone/>
              <a:defRPr sz="1440" b="1"/>
            </a:lvl7pPr>
            <a:lvl8pPr marL="2881000" indent="0">
              <a:buNone/>
              <a:defRPr sz="1440" b="1"/>
            </a:lvl8pPr>
            <a:lvl9pPr marL="3292572"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AF8FEE-AE40-4426-A1B7-278DB90491AB}" type="datetime1">
              <a:rPr lang="en-US" smtClean="0">
                <a:solidFill>
                  <a:prstClr val="black">
                    <a:tint val="75000"/>
                  </a:prstClr>
                </a:solidFill>
              </a:rPr>
              <a:pPr/>
              <a:t>10/30/2023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6005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D0FD56-0D94-45F4-8852-38513B180FEC}" type="datetime1">
              <a:rPr lang="en-US" smtClean="0">
                <a:solidFill>
                  <a:prstClr val="black">
                    <a:tint val="75000"/>
                  </a:prstClr>
                </a:solidFill>
              </a:rPr>
              <a:pPr/>
              <a:t>10/30/2023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60630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2AA97E-A5AD-4DAD-9702-F9F4C26AF424}" type="datetime1">
              <a:rPr lang="en-US" smtClean="0">
                <a:solidFill>
                  <a:prstClr val="black">
                    <a:tint val="75000"/>
                  </a:prstClr>
                </a:solidFill>
              </a:rPr>
              <a:pPr/>
              <a:t>10/30/2023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4366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476A9C-E017-435B-953A-765817A6E9B9}" type="datetimeFigureOut">
              <a:rPr lang="en-US" smtClean="0"/>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51B3F8-845F-4801-99CE-312C6EE9EF02}" type="slidenum">
              <a:rPr lang="en-US" smtClean="0"/>
              <a:t>‹#›</a:t>
            </a:fld>
            <a:endParaRPr lang="en-US" dirty="0"/>
          </a:p>
        </p:txBody>
      </p:sp>
    </p:spTree>
    <p:extLst>
      <p:ext uri="{BB962C8B-B14F-4D97-AF65-F5344CB8AC3E}">
        <p14:creationId xmlns:p14="http://schemas.microsoft.com/office/powerpoint/2010/main" val="3153621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881"/>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2881"/>
            </a:lvl1pPr>
            <a:lvl2pPr>
              <a:defRPr sz="2521"/>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440"/>
            </a:lvl1pPr>
            <a:lvl2pPr marL="411571" indent="0">
              <a:buNone/>
              <a:defRPr sz="1260"/>
            </a:lvl2pPr>
            <a:lvl3pPr marL="823143" indent="0">
              <a:buNone/>
              <a:defRPr sz="1080"/>
            </a:lvl3pPr>
            <a:lvl4pPr marL="1234714" indent="0">
              <a:buNone/>
              <a:defRPr sz="900"/>
            </a:lvl4pPr>
            <a:lvl5pPr marL="1646286" indent="0">
              <a:buNone/>
              <a:defRPr sz="900"/>
            </a:lvl5pPr>
            <a:lvl6pPr marL="2057857" indent="0">
              <a:buNone/>
              <a:defRPr sz="900"/>
            </a:lvl6pPr>
            <a:lvl7pPr marL="2469429" indent="0">
              <a:buNone/>
              <a:defRPr sz="900"/>
            </a:lvl7pPr>
            <a:lvl8pPr marL="2881000" indent="0">
              <a:buNone/>
              <a:defRPr sz="900"/>
            </a:lvl8pPr>
            <a:lvl9pPr marL="32925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20357D-BA12-4342-82B3-C168C5E6D5B6}" type="datetime1">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7529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881"/>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2881"/>
            </a:lvl1pPr>
            <a:lvl2pPr marL="411571" indent="0">
              <a:buNone/>
              <a:defRPr sz="2521"/>
            </a:lvl2pPr>
            <a:lvl3pPr marL="823143" indent="0">
              <a:buNone/>
              <a:defRPr sz="2160"/>
            </a:lvl3pPr>
            <a:lvl4pPr marL="1234714" indent="0">
              <a:buNone/>
              <a:defRPr sz="1800"/>
            </a:lvl4pPr>
            <a:lvl5pPr marL="1646286" indent="0">
              <a:buNone/>
              <a:defRPr sz="1800"/>
            </a:lvl5pPr>
            <a:lvl6pPr marL="2057857" indent="0">
              <a:buNone/>
              <a:defRPr sz="1800"/>
            </a:lvl6pPr>
            <a:lvl7pPr marL="2469429" indent="0">
              <a:buNone/>
              <a:defRPr sz="1800"/>
            </a:lvl7pPr>
            <a:lvl8pPr marL="2881000" indent="0">
              <a:buNone/>
              <a:defRPr sz="1800"/>
            </a:lvl8pPr>
            <a:lvl9pPr marL="3292572" indent="0">
              <a:buNone/>
              <a:defRPr sz="1800"/>
            </a:lvl9pPr>
          </a:lstStyle>
          <a:p>
            <a:r>
              <a:rPr lang="en-US" dirty="0"/>
              <a:t>Click icon to add picture</a:t>
            </a:r>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440"/>
            </a:lvl1pPr>
            <a:lvl2pPr marL="411571" indent="0">
              <a:buNone/>
              <a:defRPr sz="1260"/>
            </a:lvl2pPr>
            <a:lvl3pPr marL="823143" indent="0">
              <a:buNone/>
              <a:defRPr sz="1080"/>
            </a:lvl3pPr>
            <a:lvl4pPr marL="1234714" indent="0">
              <a:buNone/>
              <a:defRPr sz="900"/>
            </a:lvl4pPr>
            <a:lvl5pPr marL="1646286" indent="0">
              <a:buNone/>
              <a:defRPr sz="900"/>
            </a:lvl5pPr>
            <a:lvl6pPr marL="2057857" indent="0">
              <a:buNone/>
              <a:defRPr sz="900"/>
            </a:lvl6pPr>
            <a:lvl7pPr marL="2469429" indent="0">
              <a:buNone/>
              <a:defRPr sz="900"/>
            </a:lvl7pPr>
            <a:lvl8pPr marL="2881000" indent="0">
              <a:buNone/>
              <a:defRPr sz="900"/>
            </a:lvl8pPr>
            <a:lvl9pPr marL="32925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803C6F-D7CB-4CB0-B6BE-3243A0A8508F}" type="datetime1">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4710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28BFB6-DC15-44E5-9B67-9C0EA29EEEC7}" type="datetime1">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7398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FB4825-68A5-4F32-BB0A-65309FAE268C}" type="datetime1">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2102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401"/>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160"/>
            </a:lvl1pPr>
            <a:lvl2pPr marL="411571" indent="0" algn="ctr">
              <a:buNone/>
              <a:defRPr sz="1800"/>
            </a:lvl2pPr>
            <a:lvl3pPr marL="823143" indent="0" algn="ctr">
              <a:buNone/>
              <a:defRPr sz="1620"/>
            </a:lvl3pPr>
            <a:lvl4pPr marL="1234714" indent="0" algn="ctr">
              <a:buNone/>
              <a:defRPr sz="1440"/>
            </a:lvl4pPr>
            <a:lvl5pPr marL="1646286" indent="0" algn="ctr">
              <a:buNone/>
              <a:defRPr sz="1440"/>
            </a:lvl5pPr>
            <a:lvl6pPr marL="2057857" indent="0" algn="ctr">
              <a:buNone/>
              <a:defRPr sz="1440"/>
            </a:lvl6pPr>
            <a:lvl7pPr marL="2469429" indent="0" algn="ctr">
              <a:buNone/>
              <a:defRPr sz="1440"/>
            </a:lvl7pPr>
            <a:lvl8pPr marL="2881000" indent="0" algn="ctr">
              <a:buNone/>
              <a:defRPr sz="1440"/>
            </a:lvl8pPr>
            <a:lvl9pPr marL="3292572" indent="0" algn="ctr">
              <a:buNone/>
              <a:defRPr sz="14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AFC442-D790-4617-AEC1-C1E34AF656B3}" type="datetime1">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1946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1AD2AC-A55E-49A4-923A-ED2B4A3F3C57}" type="datetime1">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46927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401"/>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160">
                <a:solidFill>
                  <a:schemeClr val="tx1">
                    <a:tint val="75000"/>
                  </a:schemeClr>
                </a:solidFill>
              </a:defRPr>
            </a:lvl1pPr>
            <a:lvl2pPr marL="411571" indent="0">
              <a:buNone/>
              <a:defRPr sz="1800">
                <a:solidFill>
                  <a:schemeClr val="tx1">
                    <a:tint val="75000"/>
                  </a:schemeClr>
                </a:solidFill>
              </a:defRPr>
            </a:lvl2pPr>
            <a:lvl3pPr marL="823143" indent="0">
              <a:buNone/>
              <a:defRPr sz="1620">
                <a:solidFill>
                  <a:schemeClr val="tx1">
                    <a:tint val="75000"/>
                  </a:schemeClr>
                </a:solidFill>
              </a:defRPr>
            </a:lvl3pPr>
            <a:lvl4pPr marL="1234714" indent="0">
              <a:buNone/>
              <a:defRPr sz="1440">
                <a:solidFill>
                  <a:schemeClr val="tx1">
                    <a:tint val="75000"/>
                  </a:schemeClr>
                </a:solidFill>
              </a:defRPr>
            </a:lvl4pPr>
            <a:lvl5pPr marL="1646286" indent="0">
              <a:buNone/>
              <a:defRPr sz="1440">
                <a:solidFill>
                  <a:schemeClr val="tx1">
                    <a:tint val="75000"/>
                  </a:schemeClr>
                </a:solidFill>
              </a:defRPr>
            </a:lvl5pPr>
            <a:lvl6pPr marL="2057857" indent="0">
              <a:buNone/>
              <a:defRPr sz="1440">
                <a:solidFill>
                  <a:schemeClr val="tx1">
                    <a:tint val="75000"/>
                  </a:schemeClr>
                </a:solidFill>
              </a:defRPr>
            </a:lvl6pPr>
            <a:lvl7pPr marL="2469429" indent="0">
              <a:buNone/>
              <a:defRPr sz="1440">
                <a:solidFill>
                  <a:schemeClr val="tx1">
                    <a:tint val="75000"/>
                  </a:schemeClr>
                </a:solidFill>
              </a:defRPr>
            </a:lvl7pPr>
            <a:lvl8pPr marL="2881000" indent="0">
              <a:buNone/>
              <a:defRPr sz="1440">
                <a:solidFill>
                  <a:schemeClr val="tx1">
                    <a:tint val="75000"/>
                  </a:schemeClr>
                </a:solidFill>
              </a:defRPr>
            </a:lvl8pPr>
            <a:lvl9pPr marL="3292572" indent="0">
              <a:buNone/>
              <a:defRPr sz="14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C15B2-19F8-4DCD-805C-4B2CACCEA82E}" type="datetime1">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828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9CBD00-693E-4F3E-8E18-2EB1DC8D2569}" type="datetime1">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9416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160" b="1"/>
            </a:lvl1pPr>
            <a:lvl2pPr marL="411571" indent="0">
              <a:buNone/>
              <a:defRPr sz="1800" b="1"/>
            </a:lvl2pPr>
            <a:lvl3pPr marL="823143" indent="0">
              <a:buNone/>
              <a:defRPr sz="1620" b="1"/>
            </a:lvl3pPr>
            <a:lvl4pPr marL="1234714" indent="0">
              <a:buNone/>
              <a:defRPr sz="1440" b="1"/>
            </a:lvl4pPr>
            <a:lvl5pPr marL="1646286" indent="0">
              <a:buNone/>
              <a:defRPr sz="1440" b="1"/>
            </a:lvl5pPr>
            <a:lvl6pPr marL="2057857" indent="0">
              <a:buNone/>
              <a:defRPr sz="1440" b="1"/>
            </a:lvl6pPr>
            <a:lvl7pPr marL="2469429" indent="0">
              <a:buNone/>
              <a:defRPr sz="1440" b="1"/>
            </a:lvl7pPr>
            <a:lvl8pPr marL="2881000" indent="0">
              <a:buNone/>
              <a:defRPr sz="1440" b="1"/>
            </a:lvl8pPr>
            <a:lvl9pPr marL="3292572" indent="0">
              <a:buNone/>
              <a:defRPr sz="144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160" b="1"/>
            </a:lvl1pPr>
            <a:lvl2pPr marL="411571" indent="0">
              <a:buNone/>
              <a:defRPr sz="1800" b="1"/>
            </a:lvl2pPr>
            <a:lvl3pPr marL="823143" indent="0">
              <a:buNone/>
              <a:defRPr sz="1620" b="1"/>
            </a:lvl3pPr>
            <a:lvl4pPr marL="1234714" indent="0">
              <a:buNone/>
              <a:defRPr sz="1440" b="1"/>
            </a:lvl4pPr>
            <a:lvl5pPr marL="1646286" indent="0">
              <a:buNone/>
              <a:defRPr sz="1440" b="1"/>
            </a:lvl5pPr>
            <a:lvl6pPr marL="2057857" indent="0">
              <a:buNone/>
              <a:defRPr sz="1440" b="1"/>
            </a:lvl6pPr>
            <a:lvl7pPr marL="2469429" indent="0">
              <a:buNone/>
              <a:defRPr sz="1440" b="1"/>
            </a:lvl7pPr>
            <a:lvl8pPr marL="2881000" indent="0">
              <a:buNone/>
              <a:defRPr sz="1440" b="1"/>
            </a:lvl8pPr>
            <a:lvl9pPr marL="3292572"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AF8FEE-AE40-4426-A1B7-278DB90491AB}" type="datetime1">
              <a:rPr lang="en-US" smtClean="0">
                <a:solidFill>
                  <a:prstClr val="black">
                    <a:tint val="75000"/>
                  </a:prstClr>
                </a:solidFill>
              </a:rPr>
              <a:pPr/>
              <a:t>10/30/2023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5118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D0FD56-0D94-45F4-8852-38513B180FEC}" type="datetime1">
              <a:rPr lang="en-US" smtClean="0">
                <a:solidFill>
                  <a:prstClr val="black">
                    <a:tint val="75000"/>
                  </a:prstClr>
                </a:solidFill>
              </a:rPr>
              <a:pPr/>
              <a:t>10/30/2023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7841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476A9C-E017-435B-953A-765817A6E9B9}" type="datetimeFigureOut">
              <a:rPr lang="en-US" smtClean="0"/>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51B3F8-845F-4801-99CE-312C6EE9EF02}" type="slidenum">
              <a:rPr lang="en-US" smtClean="0"/>
              <a:t>‹#›</a:t>
            </a:fld>
            <a:endParaRPr lang="en-US" dirty="0"/>
          </a:p>
        </p:txBody>
      </p:sp>
    </p:spTree>
    <p:extLst>
      <p:ext uri="{BB962C8B-B14F-4D97-AF65-F5344CB8AC3E}">
        <p14:creationId xmlns:p14="http://schemas.microsoft.com/office/powerpoint/2010/main" val="28200680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2AA97E-A5AD-4DAD-9702-F9F4C26AF424}" type="datetime1">
              <a:rPr lang="en-US" smtClean="0">
                <a:solidFill>
                  <a:prstClr val="black">
                    <a:tint val="75000"/>
                  </a:prstClr>
                </a:solidFill>
              </a:rPr>
              <a:pPr/>
              <a:t>10/30/2023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69735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881"/>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2881"/>
            </a:lvl1pPr>
            <a:lvl2pPr>
              <a:defRPr sz="2521"/>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440"/>
            </a:lvl1pPr>
            <a:lvl2pPr marL="411571" indent="0">
              <a:buNone/>
              <a:defRPr sz="1260"/>
            </a:lvl2pPr>
            <a:lvl3pPr marL="823143" indent="0">
              <a:buNone/>
              <a:defRPr sz="1080"/>
            </a:lvl3pPr>
            <a:lvl4pPr marL="1234714" indent="0">
              <a:buNone/>
              <a:defRPr sz="900"/>
            </a:lvl4pPr>
            <a:lvl5pPr marL="1646286" indent="0">
              <a:buNone/>
              <a:defRPr sz="900"/>
            </a:lvl5pPr>
            <a:lvl6pPr marL="2057857" indent="0">
              <a:buNone/>
              <a:defRPr sz="900"/>
            </a:lvl6pPr>
            <a:lvl7pPr marL="2469429" indent="0">
              <a:buNone/>
              <a:defRPr sz="900"/>
            </a:lvl7pPr>
            <a:lvl8pPr marL="2881000" indent="0">
              <a:buNone/>
              <a:defRPr sz="900"/>
            </a:lvl8pPr>
            <a:lvl9pPr marL="32925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20357D-BA12-4342-82B3-C168C5E6D5B6}" type="datetime1">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6802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881"/>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2881"/>
            </a:lvl1pPr>
            <a:lvl2pPr marL="411571" indent="0">
              <a:buNone/>
              <a:defRPr sz="2521"/>
            </a:lvl2pPr>
            <a:lvl3pPr marL="823143" indent="0">
              <a:buNone/>
              <a:defRPr sz="2160"/>
            </a:lvl3pPr>
            <a:lvl4pPr marL="1234714" indent="0">
              <a:buNone/>
              <a:defRPr sz="1800"/>
            </a:lvl4pPr>
            <a:lvl5pPr marL="1646286" indent="0">
              <a:buNone/>
              <a:defRPr sz="1800"/>
            </a:lvl5pPr>
            <a:lvl6pPr marL="2057857" indent="0">
              <a:buNone/>
              <a:defRPr sz="1800"/>
            </a:lvl6pPr>
            <a:lvl7pPr marL="2469429" indent="0">
              <a:buNone/>
              <a:defRPr sz="1800"/>
            </a:lvl7pPr>
            <a:lvl8pPr marL="2881000" indent="0">
              <a:buNone/>
              <a:defRPr sz="1800"/>
            </a:lvl8pPr>
            <a:lvl9pPr marL="3292572" indent="0">
              <a:buNone/>
              <a:defRPr sz="1800"/>
            </a:lvl9pPr>
          </a:lstStyle>
          <a:p>
            <a:r>
              <a:rPr lang="en-US" dirty="0"/>
              <a:t>Click icon to add picture</a:t>
            </a:r>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440"/>
            </a:lvl1pPr>
            <a:lvl2pPr marL="411571" indent="0">
              <a:buNone/>
              <a:defRPr sz="1260"/>
            </a:lvl2pPr>
            <a:lvl3pPr marL="823143" indent="0">
              <a:buNone/>
              <a:defRPr sz="1080"/>
            </a:lvl3pPr>
            <a:lvl4pPr marL="1234714" indent="0">
              <a:buNone/>
              <a:defRPr sz="900"/>
            </a:lvl4pPr>
            <a:lvl5pPr marL="1646286" indent="0">
              <a:buNone/>
              <a:defRPr sz="900"/>
            </a:lvl5pPr>
            <a:lvl6pPr marL="2057857" indent="0">
              <a:buNone/>
              <a:defRPr sz="900"/>
            </a:lvl6pPr>
            <a:lvl7pPr marL="2469429" indent="0">
              <a:buNone/>
              <a:defRPr sz="900"/>
            </a:lvl7pPr>
            <a:lvl8pPr marL="2881000" indent="0">
              <a:buNone/>
              <a:defRPr sz="900"/>
            </a:lvl8pPr>
            <a:lvl9pPr marL="32925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803C6F-D7CB-4CB0-B6BE-3243A0A8508F}" type="datetime1">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5993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28BFB6-DC15-44E5-9B67-9C0EA29EEEC7}" type="datetime1">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97951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FB4825-68A5-4F32-BB0A-65309FAE268C}" type="datetime1">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5229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401"/>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160"/>
            </a:lvl1pPr>
            <a:lvl2pPr marL="411571" indent="0" algn="ctr">
              <a:buNone/>
              <a:defRPr sz="1800"/>
            </a:lvl2pPr>
            <a:lvl3pPr marL="823143" indent="0" algn="ctr">
              <a:buNone/>
              <a:defRPr sz="1620"/>
            </a:lvl3pPr>
            <a:lvl4pPr marL="1234714" indent="0" algn="ctr">
              <a:buNone/>
              <a:defRPr sz="1440"/>
            </a:lvl4pPr>
            <a:lvl5pPr marL="1646286" indent="0" algn="ctr">
              <a:buNone/>
              <a:defRPr sz="1440"/>
            </a:lvl5pPr>
            <a:lvl6pPr marL="2057857" indent="0" algn="ctr">
              <a:buNone/>
              <a:defRPr sz="1440"/>
            </a:lvl6pPr>
            <a:lvl7pPr marL="2469429" indent="0" algn="ctr">
              <a:buNone/>
              <a:defRPr sz="1440"/>
            </a:lvl7pPr>
            <a:lvl8pPr marL="2881000" indent="0" algn="ctr">
              <a:buNone/>
              <a:defRPr sz="1440"/>
            </a:lvl8pPr>
            <a:lvl9pPr marL="3292572" indent="0" algn="ctr">
              <a:buNone/>
              <a:defRPr sz="14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AFC442-D790-4617-AEC1-C1E34AF656B3}" type="datetime1">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3580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1AD2AC-A55E-49A4-923A-ED2B4A3F3C57}" type="datetime1">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74575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401"/>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160">
                <a:solidFill>
                  <a:schemeClr val="tx1">
                    <a:tint val="75000"/>
                  </a:schemeClr>
                </a:solidFill>
              </a:defRPr>
            </a:lvl1pPr>
            <a:lvl2pPr marL="411571" indent="0">
              <a:buNone/>
              <a:defRPr sz="1800">
                <a:solidFill>
                  <a:schemeClr val="tx1">
                    <a:tint val="75000"/>
                  </a:schemeClr>
                </a:solidFill>
              </a:defRPr>
            </a:lvl2pPr>
            <a:lvl3pPr marL="823143" indent="0">
              <a:buNone/>
              <a:defRPr sz="1620">
                <a:solidFill>
                  <a:schemeClr val="tx1">
                    <a:tint val="75000"/>
                  </a:schemeClr>
                </a:solidFill>
              </a:defRPr>
            </a:lvl3pPr>
            <a:lvl4pPr marL="1234714" indent="0">
              <a:buNone/>
              <a:defRPr sz="1440">
                <a:solidFill>
                  <a:schemeClr val="tx1">
                    <a:tint val="75000"/>
                  </a:schemeClr>
                </a:solidFill>
              </a:defRPr>
            </a:lvl4pPr>
            <a:lvl5pPr marL="1646286" indent="0">
              <a:buNone/>
              <a:defRPr sz="1440">
                <a:solidFill>
                  <a:schemeClr val="tx1">
                    <a:tint val="75000"/>
                  </a:schemeClr>
                </a:solidFill>
              </a:defRPr>
            </a:lvl5pPr>
            <a:lvl6pPr marL="2057857" indent="0">
              <a:buNone/>
              <a:defRPr sz="1440">
                <a:solidFill>
                  <a:schemeClr val="tx1">
                    <a:tint val="75000"/>
                  </a:schemeClr>
                </a:solidFill>
              </a:defRPr>
            </a:lvl6pPr>
            <a:lvl7pPr marL="2469429" indent="0">
              <a:buNone/>
              <a:defRPr sz="1440">
                <a:solidFill>
                  <a:schemeClr val="tx1">
                    <a:tint val="75000"/>
                  </a:schemeClr>
                </a:solidFill>
              </a:defRPr>
            </a:lvl7pPr>
            <a:lvl8pPr marL="2881000" indent="0">
              <a:buNone/>
              <a:defRPr sz="1440">
                <a:solidFill>
                  <a:schemeClr val="tx1">
                    <a:tint val="75000"/>
                  </a:schemeClr>
                </a:solidFill>
              </a:defRPr>
            </a:lvl8pPr>
            <a:lvl9pPr marL="3292572" indent="0">
              <a:buNone/>
              <a:defRPr sz="14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C15B2-19F8-4DCD-805C-4B2CACCEA82E}" type="datetime1">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0814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9CBD00-693E-4F3E-8E18-2EB1DC8D2569}" type="datetime1">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85047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160" b="1"/>
            </a:lvl1pPr>
            <a:lvl2pPr marL="411571" indent="0">
              <a:buNone/>
              <a:defRPr sz="1800" b="1"/>
            </a:lvl2pPr>
            <a:lvl3pPr marL="823143" indent="0">
              <a:buNone/>
              <a:defRPr sz="1620" b="1"/>
            </a:lvl3pPr>
            <a:lvl4pPr marL="1234714" indent="0">
              <a:buNone/>
              <a:defRPr sz="1440" b="1"/>
            </a:lvl4pPr>
            <a:lvl5pPr marL="1646286" indent="0">
              <a:buNone/>
              <a:defRPr sz="1440" b="1"/>
            </a:lvl5pPr>
            <a:lvl6pPr marL="2057857" indent="0">
              <a:buNone/>
              <a:defRPr sz="1440" b="1"/>
            </a:lvl6pPr>
            <a:lvl7pPr marL="2469429" indent="0">
              <a:buNone/>
              <a:defRPr sz="1440" b="1"/>
            </a:lvl7pPr>
            <a:lvl8pPr marL="2881000" indent="0">
              <a:buNone/>
              <a:defRPr sz="1440" b="1"/>
            </a:lvl8pPr>
            <a:lvl9pPr marL="3292572" indent="0">
              <a:buNone/>
              <a:defRPr sz="144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160" b="1"/>
            </a:lvl1pPr>
            <a:lvl2pPr marL="411571" indent="0">
              <a:buNone/>
              <a:defRPr sz="1800" b="1"/>
            </a:lvl2pPr>
            <a:lvl3pPr marL="823143" indent="0">
              <a:buNone/>
              <a:defRPr sz="1620" b="1"/>
            </a:lvl3pPr>
            <a:lvl4pPr marL="1234714" indent="0">
              <a:buNone/>
              <a:defRPr sz="1440" b="1"/>
            </a:lvl4pPr>
            <a:lvl5pPr marL="1646286" indent="0">
              <a:buNone/>
              <a:defRPr sz="1440" b="1"/>
            </a:lvl5pPr>
            <a:lvl6pPr marL="2057857" indent="0">
              <a:buNone/>
              <a:defRPr sz="1440" b="1"/>
            </a:lvl6pPr>
            <a:lvl7pPr marL="2469429" indent="0">
              <a:buNone/>
              <a:defRPr sz="1440" b="1"/>
            </a:lvl7pPr>
            <a:lvl8pPr marL="2881000" indent="0">
              <a:buNone/>
              <a:defRPr sz="1440" b="1"/>
            </a:lvl8pPr>
            <a:lvl9pPr marL="3292572"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AF8FEE-AE40-4426-A1B7-278DB90491AB}" type="datetime1">
              <a:rPr lang="en-US" smtClean="0">
                <a:solidFill>
                  <a:prstClr val="black">
                    <a:tint val="75000"/>
                  </a:prstClr>
                </a:solidFill>
              </a:rPr>
              <a:pPr/>
              <a:t>10/30/2023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0633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476A9C-E017-435B-953A-765817A6E9B9}" type="datetimeFigureOut">
              <a:rPr lang="en-US" smtClean="0"/>
              <a:t>10/30/2023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51B3F8-845F-4801-99CE-312C6EE9EF02}" type="slidenum">
              <a:rPr lang="en-US" smtClean="0"/>
              <a:t>‹#›</a:t>
            </a:fld>
            <a:endParaRPr lang="en-US" dirty="0"/>
          </a:p>
        </p:txBody>
      </p:sp>
    </p:spTree>
    <p:extLst>
      <p:ext uri="{BB962C8B-B14F-4D97-AF65-F5344CB8AC3E}">
        <p14:creationId xmlns:p14="http://schemas.microsoft.com/office/powerpoint/2010/main" val="40442667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D0FD56-0D94-45F4-8852-38513B180FEC}" type="datetime1">
              <a:rPr lang="en-US" smtClean="0">
                <a:solidFill>
                  <a:prstClr val="black">
                    <a:tint val="75000"/>
                  </a:prstClr>
                </a:solidFill>
              </a:rPr>
              <a:pPr/>
              <a:t>10/30/2023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56330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2AA97E-A5AD-4DAD-9702-F9F4C26AF424}" type="datetime1">
              <a:rPr lang="en-US" smtClean="0">
                <a:solidFill>
                  <a:prstClr val="black">
                    <a:tint val="75000"/>
                  </a:prstClr>
                </a:solidFill>
              </a:rPr>
              <a:pPr/>
              <a:t>10/30/2023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70776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881"/>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2881"/>
            </a:lvl1pPr>
            <a:lvl2pPr>
              <a:defRPr sz="2521"/>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440"/>
            </a:lvl1pPr>
            <a:lvl2pPr marL="411571" indent="0">
              <a:buNone/>
              <a:defRPr sz="1260"/>
            </a:lvl2pPr>
            <a:lvl3pPr marL="823143" indent="0">
              <a:buNone/>
              <a:defRPr sz="1080"/>
            </a:lvl3pPr>
            <a:lvl4pPr marL="1234714" indent="0">
              <a:buNone/>
              <a:defRPr sz="900"/>
            </a:lvl4pPr>
            <a:lvl5pPr marL="1646286" indent="0">
              <a:buNone/>
              <a:defRPr sz="900"/>
            </a:lvl5pPr>
            <a:lvl6pPr marL="2057857" indent="0">
              <a:buNone/>
              <a:defRPr sz="900"/>
            </a:lvl6pPr>
            <a:lvl7pPr marL="2469429" indent="0">
              <a:buNone/>
              <a:defRPr sz="900"/>
            </a:lvl7pPr>
            <a:lvl8pPr marL="2881000" indent="0">
              <a:buNone/>
              <a:defRPr sz="900"/>
            </a:lvl8pPr>
            <a:lvl9pPr marL="32925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20357D-BA12-4342-82B3-C168C5E6D5B6}" type="datetime1">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8297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881"/>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2881"/>
            </a:lvl1pPr>
            <a:lvl2pPr marL="411571" indent="0">
              <a:buNone/>
              <a:defRPr sz="2521"/>
            </a:lvl2pPr>
            <a:lvl3pPr marL="823143" indent="0">
              <a:buNone/>
              <a:defRPr sz="2160"/>
            </a:lvl3pPr>
            <a:lvl4pPr marL="1234714" indent="0">
              <a:buNone/>
              <a:defRPr sz="1800"/>
            </a:lvl4pPr>
            <a:lvl5pPr marL="1646286" indent="0">
              <a:buNone/>
              <a:defRPr sz="1800"/>
            </a:lvl5pPr>
            <a:lvl6pPr marL="2057857" indent="0">
              <a:buNone/>
              <a:defRPr sz="1800"/>
            </a:lvl6pPr>
            <a:lvl7pPr marL="2469429" indent="0">
              <a:buNone/>
              <a:defRPr sz="1800"/>
            </a:lvl7pPr>
            <a:lvl8pPr marL="2881000" indent="0">
              <a:buNone/>
              <a:defRPr sz="1800"/>
            </a:lvl8pPr>
            <a:lvl9pPr marL="3292572" indent="0">
              <a:buNone/>
              <a:defRPr sz="1800"/>
            </a:lvl9pPr>
          </a:lstStyle>
          <a:p>
            <a:r>
              <a:rPr lang="en-US" dirty="0"/>
              <a:t>Click icon to add picture</a:t>
            </a:r>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440"/>
            </a:lvl1pPr>
            <a:lvl2pPr marL="411571" indent="0">
              <a:buNone/>
              <a:defRPr sz="1260"/>
            </a:lvl2pPr>
            <a:lvl3pPr marL="823143" indent="0">
              <a:buNone/>
              <a:defRPr sz="1080"/>
            </a:lvl3pPr>
            <a:lvl4pPr marL="1234714" indent="0">
              <a:buNone/>
              <a:defRPr sz="900"/>
            </a:lvl4pPr>
            <a:lvl5pPr marL="1646286" indent="0">
              <a:buNone/>
              <a:defRPr sz="900"/>
            </a:lvl5pPr>
            <a:lvl6pPr marL="2057857" indent="0">
              <a:buNone/>
              <a:defRPr sz="900"/>
            </a:lvl6pPr>
            <a:lvl7pPr marL="2469429" indent="0">
              <a:buNone/>
              <a:defRPr sz="900"/>
            </a:lvl7pPr>
            <a:lvl8pPr marL="2881000" indent="0">
              <a:buNone/>
              <a:defRPr sz="900"/>
            </a:lvl8pPr>
            <a:lvl9pPr marL="32925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803C6F-D7CB-4CB0-B6BE-3243A0A8508F}" type="datetime1">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01007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28BFB6-DC15-44E5-9B67-9C0EA29EEEC7}" type="datetime1">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1678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FB4825-68A5-4F32-BB0A-65309FAE268C}" type="datetime1">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454D3D-1EAC-47C7-A31D-960AC97F406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64248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3081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4272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53079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614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476A9C-E017-435B-953A-765817A6E9B9}" type="datetimeFigureOut">
              <a:rPr lang="en-US" smtClean="0"/>
              <a:t>10/30/2023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51B3F8-845F-4801-99CE-312C6EE9EF02}" type="slidenum">
              <a:rPr lang="en-US" smtClean="0"/>
              <a:t>‹#›</a:t>
            </a:fld>
            <a:endParaRPr lang="en-US" dirty="0"/>
          </a:p>
        </p:txBody>
      </p:sp>
    </p:spTree>
    <p:extLst>
      <p:ext uri="{BB962C8B-B14F-4D97-AF65-F5344CB8AC3E}">
        <p14:creationId xmlns:p14="http://schemas.microsoft.com/office/powerpoint/2010/main" val="9159784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42008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09788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8190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90491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27140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8764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42774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5382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79294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6834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476A9C-E017-435B-953A-765817A6E9B9}" type="datetimeFigureOut">
              <a:rPr lang="en-US" smtClean="0"/>
              <a:t>10/30/2023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51B3F8-845F-4801-99CE-312C6EE9EF02}" type="slidenum">
              <a:rPr lang="en-US" smtClean="0"/>
              <a:t>‹#›</a:t>
            </a:fld>
            <a:endParaRPr lang="en-US" dirty="0"/>
          </a:p>
        </p:txBody>
      </p:sp>
    </p:spTree>
    <p:extLst>
      <p:ext uri="{BB962C8B-B14F-4D97-AF65-F5344CB8AC3E}">
        <p14:creationId xmlns:p14="http://schemas.microsoft.com/office/powerpoint/2010/main" val="20248045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0296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03951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09974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23493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29918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25596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36783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16866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8477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27215560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80613" y="3766037"/>
            <a:ext cx="5030773" cy="389787"/>
          </a:xfrm>
        </p:spPr>
        <p:txBody>
          <a:bodyPr lIns="0" tIns="0" rIns="0" bIns="0"/>
          <a:lstStyle>
            <a:lvl1pPr>
              <a:defRPr sz="2533" b="0" i="0">
                <a:solidFill>
                  <a:schemeClr val="bg1"/>
                </a:solidFill>
                <a:latin typeface="Lucida Sans Unicode"/>
                <a:cs typeface="Lucida Sans Unicode"/>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542814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476A9C-E017-435B-953A-765817A6E9B9}" type="datetimeFigureOut">
              <a:rPr lang="en-US" smtClean="0"/>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51B3F8-845F-4801-99CE-312C6EE9EF02}" type="slidenum">
              <a:rPr lang="en-US" smtClean="0"/>
              <a:t>‹#›</a:t>
            </a:fld>
            <a:endParaRPr lang="en-US" dirty="0"/>
          </a:p>
        </p:txBody>
      </p:sp>
    </p:spTree>
    <p:extLst>
      <p:ext uri="{BB962C8B-B14F-4D97-AF65-F5344CB8AC3E}">
        <p14:creationId xmlns:p14="http://schemas.microsoft.com/office/powerpoint/2010/main" val="17320931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580613" y="3766037"/>
            <a:ext cx="5030773" cy="389787"/>
          </a:xfrm>
        </p:spPr>
        <p:txBody>
          <a:bodyPr lIns="0" tIns="0" rIns="0" bIns="0"/>
          <a:lstStyle>
            <a:lvl1pPr>
              <a:defRPr sz="2533" b="0" i="0">
                <a:solidFill>
                  <a:schemeClr val="bg1"/>
                </a:solidFill>
                <a:latin typeface="Lucida Sans Unicode"/>
                <a:cs typeface="Lucida Sans Unicode"/>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20291952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580613" y="3766037"/>
            <a:ext cx="5030773" cy="389787"/>
          </a:xfrm>
        </p:spPr>
        <p:txBody>
          <a:bodyPr lIns="0" tIns="0" rIns="0" bIns="0"/>
          <a:lstStyle>
            <a:lvl1pPr>
              <a:defRPr sz="2533" b="0" i="0">
                <a:solidFill>
                  <a:schemeClr val="bg1"/>
                </a:solidFill>
                <a:latin typeface="Lucida Sans Unicode"/>
                <a:cs typeface="Lucida Sans Unicod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3776167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31279015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8477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12474900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80613" y="3766037"/>
            <a:ext cx="5030773" cy="389787"/>
          </a:xfrm>
        </p:spPr>
        <p:txBody>
          <a:bodyPr lIns="0" tIns="0" rIns="0" bIns="0"/>
          <a:lstStyle>
            <a:lvl1pPr>
              <a:defRPr sz="2533" b="0" i="0">
                <a:solidFill>
                  <a:schemeClr val="bg1"/>
                </a:solidFill>
                <a:latin typeface="Lucida Sans Unicode"/>
                <a:cs typeface="Lucida Sans Unicode"/>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41577995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580613" y="3766037"/>
            <a:ext cx="5030773" cy="389787"/>
          </a:xfrm>
        </p:spPr>
        <p:txBody>
          <a:bodyPr lIns="0" tIns="0" rIns="0" bIns="0"/>
          <a:lstStyle>
            <a:lvl1pPr>
              <a:defRPr sz="2533" b="0" i="0">
                <a:solidFill>
                  <a:schemeClr val="bg1"/>
                </a:solidFill>
                <a:latin typeface="Lucida Sans Unicode"/>
                <a:cs typeface="Lucida Sans Unicode"/>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34780167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580613" y="3766037"/>
            <a:ext cx="5030773" cy="389787"/>
          </a:xfrm>
        </p:spPr>
        <p:txBody>
          <a:bodyPr lIns="0" tIns="0" rIns="0" bIns="0"/>
          <a:lstStyle>
            <a:lvl1pPr>
              <a:defRPr sz="2533" b="0" i="0">
                <a:solidFill>
                  <a:schemeClr val="bg1"/>
                </a:solidFill>
                <a:latin typeface="Lucida Sans Unicode"/>
                <a:cs typeface="Lucida Sans Unicod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42301208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38494042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8477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10504360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80613" y="3766037"/>
            <a:ext cx="5030773" cy="389787"/>
          </a:xfrm>
        </p:spPr>
        <p:txBody>
          <a:bodyPr lIns="0" tIns="0" rIns="0" bIns="0"/>
          <a:lstStyle>
            <a:lvl1pPr>
              <a:defRPr sz="2533" b="0" i="0">
                <a:solidFill>
                  <a:schemeClr val="bg1"/>
                </a:solidFill>
                <a:latin typeface="Lucida Sans Unicode"/>
                <a:cs typeface="Lucida Sans Unicode"/>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3790009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476A9C-E017-435B-953A-765817A6E9B9}" type="datetimeFigureOut">
              <a:rPr lang="en-US" smtClean="0"/>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51B3F8-845F-4801-99CE-312C6EE9EF02}" type="slidenum">
              <a:rPr lang="en-US" smtClean="0"/>
              <a:t>‹#›</a:t>
            </a:fld>
            <a:endParaRPr lang="en-US" dirty="0"/>
          </a:p>
        </p:txBody>
      </p:sp>
    </p:spTree>
    <p:extLst>
      <p:ext uri="{BB962C8B-B14F-4D97-AF65-F5344CB8AC3E}">
        <p14:creationId xmlns:p14="http://schemas.microsoft.com/office/powerpoint/2010/main" val="37439047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580613" y="3766037"/>
            <a:ext cx="5030773" cy="389787"/>
          </a:xfrm>
        </p:spPr>
        <p:txBody>
          <a:bodyPr lIns="0" tIns="0" rIns="0" bIns="0"/>
          <a:lstStyle>
            <a:lvl1pPr>
              <a:defRPr sz="2533" b="0" i="0">
                <a:solidFill>
                  <a:schemeClr val="bg1"/>
                </a:solidFill>
                <a:latin typeface="Lucida Sans Unicode"/>
                <a:cs typeface="Lucida Sans Unicode"/>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26974269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580613" y="3766037"/>
            <a:ext cx="5030773" cy="389787"/>
          </a:xfrm>
        </p:spPr>
        <p:txBody>
          <a:bodyPr lIns="0" tIns="0" rIns="0" bIns="0"/>
          <a:lstStyle>
            <a:lvl1pPr>
              <a:defRPr sz="2533" b="0" i="0">
                <a:solidFill>
                  <a:schemeClr val="bg1"/>
                </a:solidFill>
                <a:latin typeface="Lucida Sans Unicode"/>
                <a:cs typeface="Lucida Sans Unicod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17243082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22642169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8477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7679248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80613" y="3766037"/>
            <a:ext cx="5030773" cy="389787"/>
          </a:xfrm>
        </p:spPr>
        <p:txBody>
          <a:bodyPr lIns="0" tIns="0" rIns="0" bIns="0"/>
          <a:lstStyle>
            <a:lvl1pPr>
              <a:defRPr sz="2533" b="0" i="0">
                <a:solidFill>
                  <a:schemeClr val="bg1"/>
                </a:solidFill>
                <a:latin typeface="Lucida Sans Unicode"/>
                <a:cs typeface="Lucida Sans Unicode"/>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20848022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580613" y="3766037"/>
            <a:ext cx="5030773" cy="389787"/>
          </a:xfrm>
        </p:spPr>
        <p:txBody>
          <a:bodyPr lIns="0" tIns="0" rIns="0" bIns="0"/>
          <a:lstStyle>
            <a:lvl1pPr>
              <a:defRPr sz="2533" b="0" i="0">
                <a:solidFill>
                  <a:schemeClr val="bg1"/>
                </a:solidFill>
                <a:latin typeface="Lucida Sans Unicode"/>
                <a:cs typeface="Lucida Sans Unicode"/>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644921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580613" y="3766037"/>
            <a:ext cx="5030773" cy="389787"/>
          </a:xfrm>
        </p:spPr>
        <p:txBody>
          <a:bodyPr lIns="0" tIns="0" rIns="0" bIns="0"/>
          <a:lstStyle>
            <a:lvl1pPr>
              <a:defRPr sz="2533" b="0" i="0">
                <a:solidFill>
                  <a:schemeClr val="bg1"/>
                </a:solidFill>
                <a:latin typeface="Lucida Sans Unicode"/>
                <a:cs typeface="Lucida Sans Unicod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9037990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26538815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8477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30325572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80613" y="3766037"/>
            <a:ext cx="5030773" cy="389787"/>
          </a:xfrm>
        </p:spPr>
        <p:txBody>
          <a:bodyPr lIns="0" tIns="0" rIns="0" bIns="0"/>
          <a:lstStyle>
            <a:lvl1pPr>
              <a:defRPr sz="2533" b="0" i="0">
                <a:solidFill>
                  <a:schemeClr val="bg1"/>
                </a:solidFill>
                <a:latin typeface="Lucida Sans Unicode"/>
                <a:cs typeface="Lucida Sans Unicode"/>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3697342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0.xml"/><Relationship Id="rId7" Type="http://schemas.openxmlformats.org/officeDocument/2006/relationships/image" Target="../media/image1.png"/><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10.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5.xml"/><Relationship Id="rId7" Type="http://schemas.openxmlformats.org/officeDocument/2006/relationships/image" Target="../media/image1.png"/><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theme" Target="../theme/theme11.xml"/><Relationship Id="rId5" Type="http://schemas.openxmlformats.org/officeDocument/2006/relationships/slideLayout" Target="../slideLayouts/slideLayout97.xml"/><Relationship Id="rId4" Type="http://schemas.openxmlformats.org/officeDocument/2006/relationships/slideLayout" Target="../slideLayouts/slideLayout96.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0.xml"/><Relationship Id="rId7" Type="http://schemas.openxmlformats.org/officeDocument/2006/relationships/image" Target="../media/image1.png"/><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theme" Target="../theme/theme12.xml"/><Relationship Id="rId5" Type="http://schemas.openxmlformats.org/officeDocument/2006/relationships/slideLayout" Target="../slideLayouts/slideLayout102.xml"/><Relationship Id="rId4" Type="http://schemas.openxmlformats.org/officeDocument/2006/relationships/slideLayout" Target="../slideLayouts/slideLayout10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3.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4.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image" Target="../media/image1.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8.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image" Target="../media/image1.png"/><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9.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476A9C-E017-435B-953A-765817A6E9B9}" type="datetimeFigureOut">
              <a:rPr lang="en-US" smtClean="0"/>
              <a:t>10/30/2023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1B3F8-845F-4801-99CE-312C6EE9EF02}" type="slidenum">
              <a:rPr lang="en-US" smtClean="0"/>
              <a:t>‹#›</a:t>
            </a:fld>
            <a:endParaRPr lang="en-US" dirty="0"/>
          </a:p>
        </p:txBody>
      </p:sp>
    </p:spTree>
    <p:extLst>
      <p:ext uri="{BB962C8B-B14F-4D97-AF65-F5344CB8AC3E}">
        <p14:creationId xmlns:p14="http://schemas.microsoft.com/office/powerpoint/2010/main" val="2668954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2000" cy="6858000"/>
          </a:xfrm>
          <a:prstGeom prst="rect">
            <a:avLst/>
          </a:prstGeom>
        </p:spPr>
      </p:pic>
      <p:sp>
        <p:nvSpPr>
          <p:cNvPr id="2" name="Holder 2"/>
          <p:cNvSpPr>
            <a:spLocks noGrp="1"/>
          </p:cNvSpPr>
          <p:nvPr>
            <p:ph type="title"/>
          </p:nvPr>
        </p:nvSpPr>
        <p:spPr>
          <a:xfrm>
            <a:off x="3580613" y="3766037"/>
            <a:ext cx="5030773" cy="584775"/>
          </a:xfrm>
          <a:prstGeom prst="rect">
            <a:avLst/>
          </a:prstGeom>
        </p:spPr>
        <p:txBody>
          <a:bodyPr wrap="square" lIns="0" tIns="0" rIns="0" bIns="0">
            <a:spAutoFit/>
          </a:bodyPr>
          <a:lstStyle>
            <a:lvl1pPr>
              <a:defRPr sz="3800" b="0" i="0">
                <a:solidFill>
                  <a:schemeClr val="bg1"/>
                </a:solidFill>
                <a:latin typeface="Lucida Sans Unicode"/>
                <a:cs typeface="Lucida Sans Unicode"/>
              </a:defRPr>
            </a:lvl1pPr>
          </a:lstStyle>
          <a:p>
            <a:endParaRPr/>
          </a:p>
        </p:txBody>
      </p:sp>
      <p:sp>
        <p:nvSpPr>
          <p:cNvPr id="3" name="Holder 3"/>
          <p:cNvSpPr>
            <a:spLocks noGrp="1"/>
          </p:cNvSpPr>
          <p:nvPr>
            <p:ph type="body" idx="1"/>
          </p:nvPr>
        </p:nvSpPr>
        <p:spPr>
          <a:xfrm>
            <a:off x="2109487" y="1814567"/>
            <a:ext cx="756031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6" name="Holder 6"/>
          <p:cNvSpPr>
            <a:spLocks noGrp="1"/>
          </p:cNvSpPr>
          <p:nvPr>
            <p:ph type="sldNum" sz="quarter" idx="7"/>
          </p:nvPr>
        </p:nvSpPr>
        <p:spPr>
          <a:xfrm>
            <a:off x="11397682" y="6078927"/>
            <a:ext cx="186689" cy="102592"/>
          </a:xfrm>
          <a:prstGeom prst="rect">
            <a:avLst/>
          </a:prstGeom>
        </p:spPr>
        <p:txBody>
          <a:bodyPr wrap="square" lIns="0" tIns="0" rIns="0" bIns="0">
            <a:spAutoFit/>
          </a:bodyPr>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199577008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2000" cy="6858000"/>
          </a:xfrm>
          <a:prstGeom prst="rect">
            <a:avLst/>
          </a:prstGeom>
        </p:spPr>
      </p:pic>
      <p:sp>
        <p:nvSpPr>
          <p:cNvPr id="2" name="Holder 2"/>
          <p:cNvSpPr>
            <a:spLocks noGrp="1"/>
          </p:cNvSpPr>
          <p:nvPr>
            <p:ph type="title"/>
          </p:nvPr>
        </p:nvSpPr>
        <p:spPr>
          <a:xfrm>
            <a:off x="3580613" y="3766037"/>
            <a:ext cx="5030773" cy="584775"/>
          </a:xfrm>
          <a:prstGeom prst="rect">
            <a:avLst/>
          </a:prstGeom>
        </p:spPr>
        <p:txBody>
          <a:bodyPr wrap="square" lIns="0" tIns="0" rIns="0" bIns="0">
            <a:spAutoFit/>
          </a:bodyPr>
          <a:lstStyle>
            <a:lvl1pPr>
              <a:defRPr sz="3800" b="0" i="0">
                <a:solidFill>
                  <a:schemeClr val="bg1"/>
                </a:solidFill>
                <a:latin typeface="Lucida Sans Unicode"/>
                <a:cs typeface="Lucida Sans Unicode"/>
              </a:defRPr>
            </a:lvl1pPr>
          </a:lstStyle>
          <a:p>
            <a:endParaRPr/>
          </a:p>
        </p:txBody>
      </p:sp>
      <p:sp>
        <p:nvSpPr>
          <p:cNvPr id="3" name="Holder 3"/>
          <p:cNvSpPr>
            <a:spLocks noGrp="1"/>
          </p:cNvSpPr>
          <p:nvPr>
            <p:ph type="body" idx="1"/>
          </p:nvPr>
        </p:nvSpPr>
        <p:spPr>
          <a:xfrm>
            <a:off x="2109487" y="1814567"/>
            <a:ext cx="756031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6" name="Holder 6"/>
          <p:cNvSpPr>
            <a:spLocks noGrp="1"/>
          </p:cNvSpPr>
          <p:nvPr>
            <p:ph type="sldNum" sz="quarter" idx="7"/>
          </p:nvPr>
        </p:nvSpPr>
        <p:spPr>
          <a:xfrm>
            <a:off x="11397682" y="6078927"/>
            <a:ext cx="186689" cy="102592"/>
          </a:xfrm>
          <a:prstGeom prst="rect">
            <a:avLst/>
          </a:prstGeom>
        </p:spPr>
        <p:txBody>
          <a:bodyPr wrap="square" lIns="0" tIns="0" rIns="0" bIns="0">
            <a:spAutoFit/>
          </a:bodyPr>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411198320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2000" cy="6858000"/>
          </a:xfrm>
          <a:prstGeom prst="rect">
            <a:avLst/>
          </a:prstGeom>
        </p:spPr>
      </p:pic>
      <p:sp>
        <p:nvSpPr>
          <p:cNvPr id="2" name="Holder 2"/>
          <p:cNvSpPr>
            <a:spLocks noGrp="1"/>
          </p:cNvSpPr>
          <p:nvPr>
            <p:ph type="title"/>
          </p:nvPr>
        </p:nvSpPr>
        <p:spPr>
          <a:xfrm>
            <a:off x="3580613" y="3766037"/>
            <a:ext cx="5030773" cy="584775"/>
          </a:xfrm>
          <a:prstGeom prst="rect">
            <a:avLst/>
          </a:prstGeom>
        </p:spPr>
        <p:txBody>
          <a:bodyPr wrap="square" lIns="0" tIns="0" rIns="0" bIns="0">
            <a:spAutoFit/>
          </a:bodyPr>
          <a:lstStyle>
            <a:lvl1pPr>
              <a:defRPr sz="3800" b="0" i="0">
                <a:solidFill>
                  <a:schemeClr val="bg1"/>
                </a:solidFill>
                <a:latin typeface="Lucida Sans Unicode"/>
                <a:cs typeface="Lucida Sans Unicode"/>
              </a:defRPr>
            </a:lvl1pPr>
          </a:lstStyle>
          <a:p>
            <a:endParaRPr/>
          </a:p>
        </p:txBody>
      </p:sp>
      <p:sp>
        <p:nvSpPr>
          <p:cNvPr id="3" name="Holder 3"/>
          <p:cNvSpPr>
            <a:spLocks noGrp="1"/>
          </p:cNvSpPr>
          <p:nvPr>
            <p:ph type="body" idx="1"/>
          </p:nvPr>
        </p:nvSpPr>
        <p:spPr>
          <a:xfrm>
            <a:off x="2109487" y="1814567"/>
            <a:ext cx="756031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6" name="Holder 6"/>
          <p:cNvSpPr>
            <a:spLocks noGrp="1"/>
          </p:cNvSpPr>
          <p:nvPr>
            <p:ph type="sldNum" sz="quarter" idx="7"/>
          </p:nvPr>
        </p:nvSpPr>
        <p:spPr>
          <a:xfrm>
            <a:off x="11397682" y="6078927"/>
            <a:ext cx="186689" cy="102592"/>
          </a:xfrm>
          <a:prstGeom prst="rect">
            <a:avLst/>
          </a:prstGeom>
        </p:spPr>
        <p:txBody>
          <a:bodyPr wrap="square" lIns="0" tIns="0" rIns="0" bIns="0">
            <a:spAutoFit/>
          </a:bodyPr>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60807152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D54E8E-36B1-3E4E-9622-453E908506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66A0FC-4F91-464E-8323-22921C30E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EA32BD-C511-A248-94BD-3541C01ABA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54F0A7D7-91AC-5F4C-B524-AD5EB7AE1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F42E7B0A-29D0-2E47-BED8-0014577EB6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829050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D54E8E-36B1-3E4E-9622-453E908506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66A0FC-4F91-464E-8323-22921C30E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EA32BD-C511-A248-94BD-3541C01ABA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6A56F9-F8F4-B04C-A398-E58F70B5D57A}"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54F0A7D7-91AC-5F4C-B524-AD5EB7AE1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F42E7B0A-29D0-2E47-BED8-0014577EB6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1D67A5-A52D-0949-AC23-EBE05E3EC1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3148019"/>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F223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pPr defTabSz="411571"/>
            <a:fld id="{C50096F8-0B70-4609-AFA0-2052DD57C3B6}" type="datetime1">
              <a:rPr lang="en-US" smtClean="0">
                <a:solidFill>
                  <a:prstClr val="black">
                    <a:tint val="75000"/>
                  </a:prstClr>
                </a:solidFill>
              </a:rPr>
              <a:pPr defTabSz="411571"/>
              <a:t>10/30/2023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pPr defTabSz="411571"/>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defTabSz="411571"/>
            <a:fld id="{EB454D3D-1EAC-47C7-A31D-960AC97F406D}" type="slidenum">
              <a:rPr lang="en-US" smtClean="0">
                <a:solidFill>
                  <a:prstClr val="black">
                    <a:tint val="75000"/>
                  </a:prstClr>
                </a:solidFill>
              </a:rPr>
              <a:pPr defTabSz="411571"/>
              <a:t>‹#›</a:t>
            </a:fld>
            <a:endParaRPr lang="en-US" dirty="0">
              <a:solidFill>
                <a:prstClr val="black">
                  <a:tint val="75000"/>
                </a:prstClr>
              </a:solidFill>
            </a:endParaRPr>
          </a:p>
        </p:txBody>
      </p:sp>
    </p:spTree>
    <p:extLst>
      <p:ext uri="{BB962C8B-B14F-4D97-AF65-F5344CB8AC3E}">
        <p14:creationId xmlns:p14="http://schemas.microsoft.com/office/powerpoint/2010/main" val="29042963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823143" rtl="0" eaLnBrk="1" latinLnBrk="0" hangingPunct="1">
        <a:lnSpc>
          <a:spcPct val="90000"/>
        </a:lnSpc>
        <a:spcBef>
          <a:spcPct val="0"/>
        </a:spcBef>
        <a:buNone/>
        <a:defRPr sz="3961" kern="1200">
          <a:solidFill>
            <a:schemeClr val="tx1"/>
          </a:solidFill>
          <a:latin typeface="+mj-lt"/>
          <a:ea typeface="+mj-ea"/>
          <a:cs typeface="+mj-cs"/>
        </a:defRPr>
      </a:lvl1pPr>
    </p:titleStyle>
    <p:bodyStyle>
      <a:lvl1pPr marL="205786" indent="-205786" algn="l" defTabSz="823143" rtl="0" eaLnBrk="1" latinLnBrk="0" hangingPunct="1">
        <a:lnSpc>
          <a:spcPct val="90000"/>
        </a:lnSpc>
        <a:spcBef>
          <a:spcPts val="900"/>
        </a:spcBef>
        <a:buFont typeface="Arial" panose="020B0604020202020204" pitchFamily="34" charset="0"/>
        <a:buChar char="•"/>
        <a:defRPr sz="2521" kern="1200">
          <a:solidFill>
            <a:schemeClr val="tx1"/>
          </a:solidFill>
          <a:latin typeface="+mn-lt"/>
          <a:ea typeface="+mn-ea"/>
          <a:cs typeface="+mn-cs"/>
        </a:defRPr>
      </a:lvl1pPr>
      <a:lvl2pPr marL="617357" indent="-205786" algn="l" defTabSz="823143"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929" indent="-205786" algn="l" defTabSz="823143"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500"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2071"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643"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5214"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786"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8357"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3143" rtl="0" eaLnBrk="1" latinLnBrk="0" hangingPunct="1">
        <a:defRPr sz="1620" kern="1200">
          <a:solidFill>
            <a:schemeClr val="tx1"/>
          </a:solidFill>
          <a:latin typeface="+mn-lt"/>
          <a:ea typeface="+mn-ea"/>
          <a:cs typeface="+mn-cs"/>
        </a:defRPr>
      </a:lvl1pPr>
      <a:lvl2pPr marL="411571" algn="l" defTabSz="823143" rtl="0" eaLnBrk="1" latinLnBrk="0" hangingPunct="1">
        <a:defRPr sz="1620" kern="1200">
          <a:solidFill>
            <a:schemeClr val="tx1"/>
          </a:solidFill>
          <a:latin typeface="+mn-lt"/>
          <a:ea typeface="+mn-ea"/>
          <a:cs typeface="+mn-cs"/>
        </a:defRPr>
      </a:lvl2pPr>
      <a:lvl3pPr marL="823143" algn="l" defTabSz="823143" rtl="0" eaLnBrk="1" latinLnBrk="0" hangingPunct="1">
        <a:defRPr sz="1620" kern="1200">
          <a:solidFill>
            <a:schemeClr val="tx1"/>
          </a:solidFill>
          <a:latin typeface="+mn-lt"/>
          <a:ea typeface="+mn-ea"/>
          <a:cs typeface="+mn-cs"/>
        </a:defRPr>
      </a:lvl3pPr>
      <a:lvl4pPr marL="1234714" algn="l" defTabSz="823143" rtl="0" eaLnBrk="1" latinLnBrk="0" hangingPunct="1">
        <a:defRPr sz="1620" kern="1200">
          <a:solidFill>
            <a:schemeClr val="tx1"/>
          </a:solidFill>
          <a:latin typeface="+mn-lt"/>
          <a:ea typeface="+mn-ea"/>
          <a:cs typeface="+mn-cs"/>
        </a:defRPr>
      </a:lvl4pPr>
      <a:lvl5pPr marL="1646286" algn="l" defTabSz="823143" rtl="0" eaLnBrk="1" latinLnBrk="0" hangingPunct="1">
        <a:defRPr sz="1620" kern="1200">
          <a:solidFill>
            <a:schemeClr val="tx1"/>
          </a:solidFill>
          <a:latin typeface="+mn-lt"/>
          <a:ea typeface="+mn-ea"/>
          <a:cs typeface="+mn-cs"/>
        </a:defRPr>
      </a:lvl5pPr>
      <a:lvl6pPr marL="2057857" algn="l" defTabSz="823143" rtl="0" eaLnBrk="1" latinLnBrk="0" hangingPunct="1">
        <a:defRPr sz="1620" kern="1200">
          <a:solidFill>
            <a:schemeClr val="tx1"/>
          </a:solidFill>
          <a:latin typeface="+mn-lt"/>
          <a:ea typeface="+mn-ea"/>
          <a:cs typeface="+mn-cs"/>
        </a:defRPr>
      </a:lvl6pPr>
      <a:lvl7pPr marL="2469429" algn="l" defTabSz="823143" rtl="0" eaLnBrk="1" latinLnBrk="0" hangingPunct="1">
        <a:defRPr sz="1620" kern="1200">
          <a:solidFill>
            <a:schemeClr val="tx1"/>
          </a:solidFill>
          <a:latin typeface="+mn-lt"/>
          <a:ea typeface="+mn-ea"/>
          <a:cs typeface="+mn-cs"/>
        </a:defRPr>
      </a:lvl7pPr>
      <a:lvl8pPr marL="2881000" algn="l" defTabSz="823143" rtl="0" eaLnBrk="1" latinLnBrk="0" hangingPunct="1">
        <a:defRPr sz="1620" kern="1200">
          <a:solidFill>
            <a:schemeClr val="tx1"/>
          </a:solidFill>
          <a:latin typeface="+mn-lt"/>
          <a:ea typeface="+mn-ea"/>
          <a:cs typeface="+mn-cs"/>
        </a:defRPr>
      </a:lvl8pPr>
      <a:lvl9pPr marL="3292572" algn="l" defTabSz="823143" rtl="0" eaLnBrk="1" latinLnBrk="0" hangingPunct="1">
        <a:defRPr sz="16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F223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pPr defTabSz="411571"/>
            <a:fld id="{C50096F8-0B70-4609-AFA0-2052DD57C3B6}" type="datetime1">
              <a:rPr lang="en-US" smtClean="0">
                <a:solidFill>
                  <a:prstClr val="black">
                    <a:tint val="75000"/>
                  </a:prstClr>
                </a:solidFill>
              </a:rPr>
              <a:pPr defTabSz="411571"/>
              <a:t>10/30/2023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pPr defTabSz="411571"/>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defTabSz="411571"/>
            <a:fld id="{EB454D3D-1EAC-47C7-A31D-960AC97F406D}" type="slidenum">
              <a:rPr lang="en-US" smtClean="0">
                <a:solidFill>
                  <a:prstClr val="black">
                    <a:tint val="75000"/>
                  </a:prstClr>
                </a:solidFill>
              </a:rPr>
              <a:pPr defTabSz="411571"/>
              <a:t>‹#›</a:t>
            </a:fld>
            <a:endParaRPr lang="en-US" dirty="0">
              <a:solidFill>
                <a:prstClr val="black">
                  <a:tint val="75000"/>
                </a:prstClr>
              </a:solidFill>
            </a:endParaRPr>
          </a:p>
        </p:txBody>
      </p:sp>
    </p:spTree>
    <p:extLst>
      <p:ext uri="{BB962C8B-B14F-4D97-AF65-F5344CB8AC3E}">
        <p14:creationId xmlns:p14="http://schemas.microsoft.com/office/powerpoint/2010/main" val="1495830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823143" rtl="0" eaLnBrk="1" latinLnBrk="0" hangingPunct="1">
        <a:lnSpc>
          <a:spcPct val="90000"/>
        </a:lnSpc>
        <a:spcBef>
          <a:spcPct val="0"/>
        </a:spcBef>
        <a:buNone/>
        <a:defRPr sz="3961" kern="1200">
          <a:solidFill>
            <a:schemeClr val="tx1"/>
          </a:solidFill>
          <a:latin typeface="+mj-lt"/>
          <a:ea typeface="+mj-ea"/>
          <a:cs typeface="+mj-cs"/>
        </a:defRPr>
      </a:lvl1pPr>
    </p:titleStyle>
    <p:bodyStyle>
      <a:lvl1pPr marL="205786" indent="-205786" algn="l" defTabSz="823143" rtl="0" eaLnBrk="1" latinLnBrk="0" hangingPunct="1">
        <a:lnSpc>
          <a:spcPct val="90000"/>
        </a:lnSpc>
        <a:spcBef>
          <a:spcPts val="900"/>
        </a:spcBef>
        <a:buFont typeface="Arial" panose="020B0604020202020204" pitchFamily="34" charset="0"/>
        <a:buChar char="•"/>
        <a:defRPr sz="2521" kern="1200">
          <a:solidFill>
            <a:schemeClr val="tx1"/>
          </a:solidFill>
          <a:latin typeface="+mn-lt"/>
          <a:ea typeface="+mn-ea"/>
          <a:cs typeface="+mn-cs"/>
        </a:defRPr>
      </a:lvl1pPr>
      <a:lvl2pPr marL="617357" indent="-205786" algn="l" defTabSz="823143"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929" indent="-205786" algn="l" defTabSz="823143"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500"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2071"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643"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5214"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786"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8357"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3143" rtl="0" eaLnBrk="1" latinLnBrk="0" hangingPunct="1">
        <a:defRPr sz="1620" kern="1200">
          <a:solidFill>
            <a:schemeClr val="tx1"/>
          </a:solidFill>
          <a:latin typeface="+mn-lt"/>
          <a:ea typeface="+mn-ea"/>
          <a:cs typeface="+mn-cs"/>
        </a:defRPr>
      </a:lvl1pPr>
      <a:lvl2pPr marL="411571" algn="l" defTabSz="823143" rtl="0" eaLnBrk="1" latinLnBrk="0" hangingPunct="1">
        <a:defRPr sz="1620" kern="1200">
          <a:solidFill>
            <a:schemeClr val="tx1"/>
          </a:solidFill>
          <a:latin typeface="+mn-lt"/>
          <a:ea typeface="+mn-ea"/>
          <a:cs typeface="+mn-cs"/>
        </a:defRPr>
      </a:lvl2pPr>
      <a:lvl3pPr marL="823143" algn="l" defTabSz="823143" rtl="0" eaLnBrk="1" latinLnBrk="0" hangingPunct="1">
        <a:defRPr sz="1620" kern="1200">
          <a:solidFill>
            <a:schemeClr val="tx1"/>
          </a:solidFill>
          <a:latin typeface="+mn-lt"/>
          <a:ea typeface="+mn-ea"/>
          <a:cs typeface="+mn-cs"/>
        </a:defRPr>
      </a:lvl3pPr>
      <a:lvl4pPr marL="1234714" algn="l" defTabSz="823143" rtl="0" eaLnBrk="1" latinLnBrk="0" hangingPunct="1">
        <a:defRPr sz="1620" kern="1200">
          <a:solidFill>
            <a:schemeClr val="tx1"/>
          </a:solidFill>
          <a:latin typeface="+mn-lt"/>
          <a:ea typeface="+mn-ea"/>
          <a:cs typeface="+mn-cs"/>
        </a:defRPr>
      </a:lvl4pPr>
      <a:lvl5pPr marL="1646286" algn="l" defTabSz="823143" rtl="0" eaLnBrk="1" latinLnBrk="0" hangingPunct="1">
        <a:defRPr sz="1620" kern="1200">
          <a:solidFill>
            <a:schemeClr val="tx1"/>
          </a:solidFill>
          <a:latin typeface="+mn-lt"/>
          <a:ea typeface="+mn-ea"/>
          <a:cs typeface="+mn-cs"/>
        </a:defRPr>
      </a:lvl5pPr>
      <a:lvl6pPr marL="2057857" algn="l" defTabSz="823143" rtl="0" eaLnBrk="1" latinLnBrk="0" hangingPunct="1">
        <a:defRPr sz="1620" kern="1200">
          <a:solidFill>
            <a:schemeClr val="tx1"/>
          </a:solidFill>
          <a:latin typeface="+mn-lt"/>
          <a:ea typeface="+mn-ea"/>
          <a:cs typeface="+mn-cs"/>
        </a:defRPr>
      </a:lvl6pPr>
      <a:lvl7pPr marL="2469429" algn="l" defTabSz="823143" rtl="0" eaLnBrk="1" latinLnBrk="0" hangingPunct="1">
        <a:defRPr sz="1620" kern="1200">
          <a:solidFill>
            <a:schemeClr val="tx1"/>
          </a:solidFill>
          <a:latin typeface="+mn-lt"/>
          <a:ea typeface="+mn-ea"/>
          <a:cs typeface="+mn-cs"/>
        </a:defRPr>
      </a:lvl7pPr>
      <a:lvl8pPr marL="2881000" algn="l" defTabSz="823143" rtl="0" eaLnBrk="1" latinLnBrk="0" hangingPunct="1">
        <a:defRPr sz="1620" kern="1200">
          <a:solidFill>
            <a:schemeClr val="tx1"/>
          </a:solidFill>
          <a:latin typeface="+mn-lt"/>
          <a:ea typeface="+mn-ea"/>
          <a:cs typeface="+mn-cs"/>
        </a:defRPr>
      </a:lvl8pPr>
      <a:lvl9pPr marL="3292572" algn="l" defTabSz="823143" rtl="0" eaLnBrk="1" latinLnBrk="0" hangingPunct="1">
        <a:defRPr sz="16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F223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pPr defTabSz="411571"/>
            <a:fld id="{C50096F8-0B70-4609-AFA0-2052DD57C3B6}" type="datetime1">
              <a:rPr lang="en-US" smtClean="0">
                <a:solidFill>
                  <a:prstClr val="black">
                    <a:tint val="75000"/>
                  </a:prstClr>
                </a:solidFill>
              </a:rPr>
              <a:pPr defTabSz="411571"/>
              <a:t>10/30/2023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pPr defTabSz="411571"/>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defTabSz="411571"/>
            <a:fld id="{EB454D3D-1EAC-47C7-A31D-960AC97F406D}" type="slidenum">
              <a:rPr lang="en-US" smtClean="0">
                <a:solidFill>
                  <a:prstClr val="black">
                    <a:tint val="75000"/>
                  </a:prstClr>
                </a:solidFill>
              </a:rPr>
              <a:pPr defTabSz="411571"/>
              <a:t>‹#›</a:t>
            </a:fld>
            <a:endParaRPr lang="en-US" dirty="0">
              <a:solidFill>
                <a:prstClr val="black">
                  <a:tint val="75000"/>
                </a:prstClr>
              </a:solidFill>
            </a:endParaRPr>
          </a:p>
        </p:txBody>
      </p:sp>
    </p:spTree>
    <p:extLst>
      <p:ext uri="{BB962C8B-B14F-4D97-AF65-F5344CB8AC3E}">
        <p14:creationId xmlns:p14="http://schemas.microsoft.com/office/powerpoint/2010/main" val="5055621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823143" rtl="0" eaLnBrk="1" latinLnBrk="0" hangingPunct="1">
        <a:lnSpc>
          <a:spcPct val="90000"/>
        </a:lnSpc>
        <a:spcBef>
          <a:spcPct val="0"/>
        </a:spcBef>
        <a:buNone/>
        <a:defRPr sz="3961" kern="1200">
          <a:solidFill>
            <a:schemeClr val="tx1"/>
          </a:solidFill>
          <a:latin typeface="+mj-lt"/>
          <a:ea typeface="+mj-ea"/>
          <a:cs typeface="+mj-cs"/>
        </a:defRPr>
      </a:lvl1pPr>
    </p:titleStyle>
    <p:bodyStyle>
      <a:lvl1pPr marL="205786" indent="-205786" algn="l" defTabSz="823143" rtl="0" eaLnBrk="1" latinLnBrk="0" hangingPunct="1">
        <a:lnSpc>
          <a:spcPct val="90000"/>
        </a:lnSpc>
        <a:spcBef>
          <a:spcPts val="900"/>
        </a:spcBef>
        <a:buFont typeface="Arial" panose="020B0604020202020204" pitchFamily="34" charset="0"/>
        <a:buChar char="•"/>
        <a:defRPr sz="2521" kern="1200">
          <a:solidFill>
            <a:schemeClr val="tx1"/>
          </a:solidFill>
          <a:latin typeface="+mn-lt"/>
          <a:ea typeface="+mn-ea"/>
          <a:cs typeface="+mn-cs"/>
        </a:defRPr>
      </a:lvl1pPr>
      <a:lvl2pPr marL="617357" indent="-205786" algn="l" defTabSz="823143"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929" indent="-205786" algn="l" defTabSz="823143"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500"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2071"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643"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5214"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786"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8357"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3143" rtl="0" eaLnBrk="1" latinLnBrk="0" hangingPunct="1">
        <a:defRPr sz="1620" kern="1200">
          <a:solidFill>
            <a:schemeClr val="tx1"/>
          </a:solidFill>
          <a:latin typeface="+mn-lt"/>
          <a:ea typeface="+mn-ea"/>
          <a:cs typeface="+mn-cs"/>
        </a:defRPr>
      </a:lvl1pPr>
      <a:lvl2pPr marL="411571" algn="l" defTabSz="823143" rtl="0" eaLnBrk="1" latinLnBrk="0" hangingPunct="1">
        <a:defRPr sz="1620" kern="1200">
          <a:solidFill>
            <a:schemeClr val="tx1"/>
          </a:solidFill>
          <a:latin typeface="+mn-lt"/>
          <a:ea typeface="+mn-ea"/>
          <a:cs typeface="+mn-cs"/>
        </a:defRPr>
      </a:lvl2pPr>
      <a:lvl3pPr marL="823143" algn="l" defTabSz="823143" rtl="0" eaLnBrk="1" latinLnBrk="0" hangingPunct="1">
        <a:defRPr sz="1620" kern="1200">
          <a:solidFill>
            <a:schemeClr val="tx1"/>
          </a:solidFill>
          <a:latin typeface="+mn-lt"/>
          <a:ea typeface="+mn-ea"/>
          <a:cs typeface="+mn-cs"/>
        </a:defRPr>
      </a:lvl3pPr>
      <a:lvl4pPr marL="1234714" algn="l" defTabSz="823143" rtl="0" eaLnBrk="1" latinLnBrk="0" hangingPunct="1">
        <a:defRPr sz="1620" kern="1200">
          <a:solidFill>
            <a:schemeClr val="tx1"/>
          </a:solidFill>
          <a:latin typeface="+mn-lt"/>
          <a:ea typeface="+mn-ea"/>
          <a:cs typeface="+mn-cs"/>
        </a:defRPr>
      </a:lvl4pPr>
      <a:lvl5pPr marL="1646286" algn="l" defTabSz="823143" rtl="0" eaLnBrk="1" latinLnBrk="0" hangingPunct="1">
        <a:defRPr sz="1620" kern="1200">
          <a:solidFill>
            <a:schemeClr val="tx1"/>
          </a:solidFill>
          <a:latin typeface="+mn-lt"/>
          <a:ea typeface="+mn-ea"/>
          <a:cs typeface="+mn-cs"/>
        </a:defRPr>
      </a:lvl5pPr>
      <a:lvl6pPr marL="2057857" algn="l" defTabSz="823143" rtl="0" eaLnBrk="1" latinLnBrk="0" hangingPunct="1">
        <a:defRPr sz="1620" kern="1200">
          <a:solidFill>
            <a:schemeClr val="tx1"/>
          </a:solidFill>
          <a:latin typeface="+mn-lt"/>
          <a:ea typeface="+mn-ea"/>
          <a:cs typeface="+mn-cs"/>
        </a:defRPr>
      </a:lvl6pPr>
      <a:lvl7pPr marL="2469429" algn="l" defTabSz="823143" rtl="0" eaLnBrk="1" latinLnBrk="0" hangingPunct="1">
        <a:defRPr sz="1620" kern="1200">
          <a:solidFill>
            <a:schemeClr val="tx1"/>
          </a:solidFill>
          <a:latin typeface="+mn-lt"/>
          <a:ea typeface="+mn-ea"/>
          <a:cs typeface="+mn-cs"/>
        </a:defRPr>
      </a:lvl7pPr>
      <a:lvl8pPr marL="2881000" algn="l" defTabSz="823143" rtl="0" eaLnBrk="1" latinLnBrk="0" hangingPunct="1">
        <a:defRPr sz="1620" kern="1200">
          <a:solidFill>
            <a:schemeClr val="tx1"/>
          </a:solidFill>
          <a:latin typeface="+mn-lt"/>
          <a:ea typeface="+mn-ea"/>
          <a:cs typeface="+mn-cs"/>
        </a:defRPr>
      </a:lvl8pPr>
      <a:lvl9pPr marL="3292572" algn="l" defTabSz="823143" rtl="0" eaLnBrk="1" latinLnBrk="0" hangingPunct="1">
        <a:defRPr sz="16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F223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pPr defTabSz="411571"/>
            <a:fld id="{C50096F8-0B70-4609-AFA0-2052DD57C3B6}" type="datetime1">
              <a:rPr lang="en-US" smtClean="0">
                <a:solidFill>
                  <a:prstClr val="black">
                    <a:tint val="75000"/>
                  </a:prstClr>
                </a:solidFill>
              </a:rPr>
              <a:pPr defTabSz="411571"/>
              <a:t>10/30/2023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pPr defTabSz="411571"/>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defTabSz="411571"/>
            <a:fld id="{EB454D3D-1EAC-47C7-A31D-960AC97F406D}" type="slidenum">
              <a:rPr lang="en-US" smtClean="0">
                <a:solidFill>
                  <a:prstClr val="black">
                    <a:tint val="75000"/>
                  </a:prstClr>
                </a:solidFill>
              </a:rPr>
              <a:pPr defTabSz="411571"/>
              <a:t>‹#›</a:t>
            </a:fld>
            <a:endParaRPr lang="en-US" dirty="0">
              <a:solidFill>
                <a:prstClr val="black">
                  <a:tint val="75000"/>
                </a:prstClr>
              </a:solidFill>
            </a:endParaRPr>
          </a:p>
        </p:txBody>
      </p:sp>
    </p:spTree>
    <p:extLst>
      <p:ext uri="{BB962C8B-B14F-4D97-AF65-F5344CB8AC3E}">
        <p14:creationId xmlns:p14="http://schemas.microsoft.com/office/powerpoint/2010/main" val="326158588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823143" rtl="0" eaLnBrk="1" latinLnBrk="0" hangingPunct="1">
        <a:lnSpc>
          <a:spcPct val="90000"/>
        </a:lnSpc>
        <a:spcBef>
          <a:spcPct val="0"/>
        </a:spcBef>
        <a:buNone/>
        <a:defRPr sz="3961" kern="1200">
          <a:solidFill>
            <a:schemeClr val="tx1"/>
          </a:solidFill>
          <a:latin typeface="+mj-lt"/>
          <a:ea typeface="+mj-ea"/>
          <a:cs typeface="+mj-cs"/>
        </a:defRPr>
      </a:lvl1pPr>
    </p:titleStyle>
    <p:bodyStyle>
      <a:lvl1pPr marL="205786" indent="-205786" algn="l" defTabSz="823143" rtl="0" eaLnBrk="1" latinLnBrk="0" hangingPunct="1">
        <a:lnSpc>
          <a:spcPct val="90000"/>
        </a:lnSpc>
        <a:spcBef>
          <a:spcPts val="900"/>
        </a:spcBef>
        <a:buFont typeface="Arial" panose="020B0604020202020204" pitchFamily="34" charset="0"/>
        <a:buChar char="•"/>
        <a:defRPr sz="2521" kern="1200">
          <a:solidFill>
            <a:schemeClr val="tx1"/>
          </a:solidFill>
          <a:latin typeface="+mn-lt"/>
          <a:ea typeface="+mn-ea"/>
          <a:cs typeface="+mn-cs"/>
        </a:defRPr>
      </a:lvl1pPr>
      <a:lvl2pPr marL="617357" indent="-205786" algn="l" defTabSz="823143"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929" indent="-205786" algn="l" defTabSz="823143"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500"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2071"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643"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5214"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786"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8357" indent="-205786" algn="l" defTabSz="823143"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3143" rtl="0" eaLnBrk="1" latinLnBrk="0" hangingPunct="1">
        <a:defRPr sz="1620" kern="1200">
          <a:solidFill>
            <a:schemeClr val="tx1"/>
          </a:solidFill>
          <a:latin typeface="+mn-lt"/>
          <a:ea typeface="+mn-ea"/>
          <a:cs typeface="+mn-cs"/>
        </a:defRPr>
      </a:lvl1pPr>
      <a:lvl2pPr marL="411571" algn="l" defTabSz="823143" rtl="0" eaLnBrk="1" latinLnBrk="0" hangingPunct="1">
        <a:defRPr sz="1620" kern="1200">
          <a:solidFill>
            <a:schemeClr val="tx1"/>
          </a:solidFill>
          <a:latin typeface="+mn-lt"/>
          <a:ea typeface="+mn-ea"/>
          <a:cs typeface="+mn-cs"/>
        </a:defRPr>
      </a:lvl2pPr>
      <a:lvl3pPr marL="823143" algn="l" defTabSz="823143" rtl="0" eaLnBrk="1" latinLnBrk="0" hangingPunct="1">
        <a:defRPr sz="1620" kern="1200">
          <a:solidFill>
            <a:schemeClr val="tx1"/>
          </a:solidFill>
          <a:latin typeface="+mn-lt"/>
          <a:ea typeface="+mn-ea"/>
          <a:cs typeface="+mn-cs"/>
        </a:defRPr>
      </a:lvl3pPr>
      <a:lvl4pPr marL="1234714" algn="l" defTabSz="823143" rtl="0" eaLnBrk="1" latinLnBrk="0" hangingPunct="1">
        <a:defRPr sz="1620" kern="1200">
          <a:solidFill>
            <a:schemeClr val="tx1"/>
          </a:solidFill>
          <a:latin typeface="+mn-lt"/>
          <a:ea typeface="+mn-ea"/>
          <a:cs typeface="+mn-cs"/>
        </a:defRPr>
      </a:lvl4pPr>
      <a:lvl5pPr marL="1646286" algn="l" defTabSz="823143" rtl="0" eaLnBrk="1" latinLnBrk="0" hangingPunct="1">
        <a:defRPr sz="1620" kern="1200">
          <a:solidFill>
            <a:schemeClr val="tx1"/>
          </a:solidFill>
          <a:latin typeface="+mn-lt"/>
          <a:ea typeface="+mn-ea"/>
          <a:cs typeface="+mn-cs"/>
        </a:defRPr>
      </a:lvl5pPr>
      <a:lvl6pPr marL="2057857" algn="l" defTabSz="823143" rtl="0" eaLnBrk="1" latinLnBrk="0" hangingPunct="1">
        <a:defRPr sz="1620" kern="1200">
          <a:solidFill>
            <a:schemeClr val="tx1"/>
          </a:solidFill>
          <a:latin typeface="+mn-lt"/>
          <a:ea typeface="+mn-ea"/>
          <a:cs typeface="+mn-cs"/>
        </a:defRPr>
      </a:lvl6pPr>
      <a:lvl7pPr marL="2469429" algn="l" defTabSz="823143" rtl="0" eaLnBrk="1" latinLnBrk="0" hangingPunct="1">
        <a:defRPr sz="1620" kern="1200">
          <a:solidFill>
            <a:schemeClr val="tx1"/>
          </a:solidFill>
          <a:latin typeface="+mn-lt"/>
          <a:ea typeface="+mn-ea"/>
          <a:cs typeface="+mn-cs"/>
        </a:defRPr>
      </a:lvl7pPr>
      <a:lvl8pPr marL="2881000" algn="l" defTabSz="823143" rtl="0" eaLnBrk="1" latinLnBrk="0" hangingPunct="1">
        <a:defRPr sz="1620" kern="1200">
          <a:solidFill>
            <a:schemeClr val="tx1"/>
          </a:solidFill>
          <a:latin typeface="+mn-lt"/>
          <a:ea typeface="+mn-ea"/>
          <a:cs typeface="+mn-cs"/>
        </a:defRPr>
      </a:lvl8pPr>
      <a:lvl9pPr marL="3292572" algn="l" defTabSz="823143" rtl="0" eaLnBrk="1" latinLnBrk="0" hangingPunct="1">
        <a:defRPr sz="16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969787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1339B-3891-4D80-BDAE-A2F89D4B3F6F}" type="datetimeFigureOut">
              <a:rPr lang="en-US" smtClean="0">
                <a:solidFill>
                  <a:prstClr val="black">
                    <a:tint val="75000"/>
                  </a:prstClr>
                </a:solidFill>
              </a:rPr>
              <a:pPr/>
              <a:t>10/30/2023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6F405F-2D10-4F73-83DF-0E32FC46CE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099004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2000" cy="6858000"/>
          </a:xfrm>
          <a:prstGeom prst="rect">
            <a:avLst/>
          </a:prstGeom>
        </p:spPr>
      </p:pic>
      <p:sp>
        <p:nvSpPr>
          <p:cNvPr id="2" name="Holder 2"/>
          <p:cNvSpPr>
            <a:spLocks noGrp="1"/>
          </p:cNvSpPr>
          <p:nvPr>
            <p:ph type="title"/>
          </p:nvPr>
        </p:nvSpPr>
        <p:spPr>
          <a:xfrm>
            <a:off x="3580613" y="3766037"/>
            <a:ext cx="5030773" cy="584775"/>
          </a:xfrm>
          <a:prstGeom prst="rect">
            <a:avLst/>
          </a:prstGeom>
        </p:spPr>
        <p:txBody>
          <a:bodyPr wrap="square" lIns="0" tIns="0" rIns="0" bIns="0">
            <a:spAutoFit/>
          </a:bodyPr>
          <a:lstStyle>
            <a:lvl1pPr>
              <a:defRPr sz="3800" b="0" i="0">
                <a:solidFill>
                  <a:schemeClr val="bg1"/>
                </a:solidFill>
                <a:latin typeface="Lucida Sans Unicode"/>
                <a:cs typeface="Lucida Sans Unicode"/>
              </a:defRPr>
            </a:lvl1pPr>
          </a:lstStyle>
          <a:p>
            <a:endParaRPr/>
          </a:p>
        </p:txBody>
      </p:sp>
      <p:sp>
        <p:nvSpPr>
          <p:cNvPr id="3" name="Holder 3"/>
          <p:cNvSpPr>
            <a:spLocks noGrp="1"/>
          </p:cNvSpPr>
          <p:nvPr>
            <p:ph type="body" idx="1"/>
          </p:nvPr>
        </p:nvSpPr>
        <p:spPr>
          <a:xfrm>
            <a:off x="2109487" y="1814567"/>
            <a:ext cx="756031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6" name="Holder 6"/>
          <p:cNvSpPr>
            <a:spLocks noGrp="1"/>
          </p:cNvSpPr>
          <p:nvPr>
            <p:ph type="sldNum" sz="quarter" idx="7"/>
          </p:nvPr>
        </p:nvSpPr>
        <p:spPr>
          <a:xfrm>
            <a:off x="11397682" y="6078927"/>
            <a:ext cx="186689" cy="102592"/>
          </a:xfrm>
          <a:prstGeom prst="rect">
            <a:avLst/>
          </a:prstGeom>
        </p:spPr>
        <p:txBody>
          <a:bodyPr wrap="square" lIns="0" tIns="0" rIns="0" bIns="0">
            <a:spAutoFit/>
          </a:bodyPr>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77594535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2000" cy="6858000"/>
          </a:xfrm>
          <a:prstGeom prst="rect">
            <a:avLst/>
          </a:prstGeom>
        </p:spPr>
      </p:pic>
      <p:sp>
        <p:nvSpPr>
          <p:cNvPr id="2" name="Holder 2"/>
          <p:cNvSpPr>
            <a:spLocks noGrp="1"/>
          </p:cNvSpPr>
          <p:nvPr>
            <p:ph type="title"/>
          </p:nvPr>
        </p:nvSpPr>
        <p:spPr>
          <a:xfrm>
            <a:off x="3580613" y="3766037"/>
            <a:ext cx="5030773" cy="584775"/>
          </a:xfrm>
          <a:prstGeom prst="rect">
            <a:avLst/>
          </a:prstGeom>
        </p:spPr>
        <p:txBody>
          <a:bodyPr wrap="square" lIns="0" tIns="0" rIns="0" bIns="0">
            <a:spAutoFit/>
          </a:bodyPr>
          <a:lstStyle>
            <a:lvl1pPr>
              <a:defRPr sz="3800" b="0" i="0">
                <a:solidFill>
                  <a:schemeClr val="bg1"/>
                </a:solidFill>
                <a:latin typeface="Lucida Sans Unicode"/>
                <a:cs typeface="Lucida Sans Unicode"/>
              </a:defRPr>
            </a:lvl1pPr>
          </a:lstStyle>
          <a:p>
            <a:endParaRPr/>
          </a:p>
        </p:txBody>
      </p:sp>
      <p:sp>
        <p:nvSpPr>
          <p:cNvPr id="3" name="Holder 3"/>
          <p:cNvSpPr>
            <a:spLocks noGrp="1"/>
          </p:cNvSpPr>
          <p:nvPr>
            <p:ph type="body" idx="1"/>
          </p:nvPr>
        </p:nvSpPr>
        <p:spPr>
          <a:xfrm>
            <a:off x="2109487" y="1814567"/>
            <a:ext cx="756031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10/30/2023</a:t>
            </a:fld>
            <a:endParaRPr lang="en-US" dirty="0">
              <a:solidFill>
                <a:prstClr val="black">
                  <a:tint val="75000"/>
                </a:prstClr>
              </a:solidFill>
            </a:endParaRPr>
          </a:p>
        </p:txBody>
      </p:sp>
      <p:sp>
        <p:nvSpPr>
          <p:cNvPr id="6" name="Holder 6"/>
          <p:cNvSpPr>
            <a:spLocks noGrp="1"/>
          </p:cNvSpPr>
          <p:nvPr>
            <p:ph type="sldNum" sz="quarter" idx="7"/>
          </p:nvPr>
        </p:nvSpPr>
        <p:spPr>
          <a:xfrm>
            <a:off x="11397682" y="6078927"/>
            <a:ext cx="186689" cy="102592"/>
          </a:xfrm>
          <a:prstGeom prst="rect">
            <a:avLst/>
          </a:prstGeom>
        </p:spPr>
        <p:txBody>
          <a:bodyPr wrap="square" lIns="0" tIns="0" rIns="0" bIns="0">
            <a:spAutoFit/>
          </a:bodyPr>
          <a:lstStyle>
            <a:lvl1pPr>
              <a:defRPr sz="700" b="0" i="0">
                <a:solidFill>
                  <a:srgbClr val="DEDEDE"/>
                </a:solidFill>
                <a:latin typeface="Microsoft Sans Serif"/>
                <a:cs typeface="Microsoft Sans Serif"/>
              </a:defRPr>
            </a:lvl1pPr>
          </a:lstStyle>
          <a:p>
            <a:pPr marL="25401">
              <a:lnSpc>
                <a:spcPts val="780"/>
              </a:lnSpc>
              <a:spcBef>
                <a:spcPts val="76"/>
              </a:spcBef>
            </a:pPr>
            <a:fld id="{81D60167-4931-47E6-BA6A-407CBD079E47}" type="slidenum">
              <a:rPr lang="en-US" spc="-27" smtClean="0"/>
              <a:pPr marL="25401">
                <a:lnSpc>
                  <a:spcPts val="780"/>
                </a:lnSpc>
                <a:spcBef>
                  <a:spcPts val="76"/>
                </a:spcBef>
              </a:pPr>
              <a:t>‹#›</a:t>
            </a:fld>
            <a:endParaRPr lang="en-US" spc="-27" dirty="0"/>
          </a:p>
        </p:txBody>
      </p:sp>
    </p:spTree>
    <p:extLst>
      <p:ext uri="{BB962C8B-B14F-4D97-AF65-F5344CB8AC3E}">
        <p14:creationId xmlns:p14="http://schemas.microsoft.com/office/powerpoint/2010/main" val="21426712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7.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svg"/><Relationship Id="rId3" Type="http://schemas.openxmlformats.org/officeDocument/2006/relationships/image" Target="../media/image22.sv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Layout" Target="../slideLayouts/slideLayout40.xml"/><Relationship Id="rId6" Type="http://schemas.openxmlformats.org/officeDocument/2006/relationships/image" Target="../media/image20.png"/><Relationship Id="rId11" Type="http://schemas.openxmlformats.org/officeDocument/2006/relationships/image" Target="../media/image29.png"/><Relationship Id="rId5" Type="http://schemas.openxmlformats.org/officeDocument/2006/relationships/image" Target="../media/image24.svg"/><Relationship Id="rId15" Type="http://schemas.openxmlformats.org/officeDocument/2006/relationships/image" Target="../media/image33.svg"/><Relationship Id="rId10"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8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8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5.png"/><Relationship Id="rId7"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94.xml"/><Relationship Id="rId6" Type="http://schemas.openxmlformats.org/officeDocument/2006/relationships/image" Target="../media/image52.jp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jpg"/><Relationship Id="rId4" Type="http://schemas.openxmlformats.org/officeDocument/2006/relationships/image" Target="../media/image50.jpg"/><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99.xml"/><Relationship Id="rId6" Type="http://schemas.openxmlformats.org/officeDocument/2006/relationships/hyperlink" Target="https://www.mastercard.com/news/eemea/en/newsroom/press-releases/press-releases/en/2022/august/mastercard-new-payments-index-2022-consumers-in-mena-embrace-digital-payments/" TargetMode="External"/><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2097723"/>
            <a:ext cx="9144000" cy="2662554"/>
          </a:xfrm>
          <a:prstGeom prst="rect">
            <a:avLst/>
          </a:prstGeom>
        </p:spPr>
      </p:pic>
      <p:sp>
        <p:nvSpPr>
          <p:cNvPr id="3" name="Subtitle 2"/>
          <p:cNvSpPr>
            <a:spLocks noGrp="1"/>
          </p:cNvSpPr>
          <p:nvPr>
            <p:ph type="subTitle" idx="1"/>
          </p:nvPr>
        </p:nvSpPr>
        <p:spPr>
          <a:xfrm>
            <a:off x="1524000" y="5006334"/>
            <a:ext cx="9144000" cy="1244183"/>
          </a:xfrm>
        </p:spPr>
        <p:txBody>
          <a:bodyPr>
            <a:noAutofit/>
          </a:bodyPr>
          <a:lstStyle/>
          <a:p>
            <a:pPr algn="r"/>
            <a:r>
              <a:rPr lang="ru-RU" dirty="0"/>
              <a:t>Новейшие разработки на рынке капитала: </a:t>
            </a:r>
            <a:br>
              <a:rPr lang="ru-RU" dirty="0"/>
            </a:br>
            <a:r>
              <a:rPr lang="ru-RU" dirty="0"/>
              <a:t>ФинТех в странах ЦАРЭС</a:t>
            </a:r>
          </a:p>
          <a:p>
            <a:pPr algn="r"/>
            <a:r>
              <a:rPr lang="ru-RU" dirty="0"/>
              <a:t>Георгий Квирикашвили</a:t>
            </a:r>
          </a:p>
          <a:p>
            <a:pPr algn="r"/>
            <a:endParaRPr lang="en-US" dirty="0"/>
          </a:p>
          <a:p>
            <a:pPr algn="r"/>
            <a:endParaRPr lang="en-US" dirty="0"/>
          </a:p>
          <a:p>
            <a:pPr algn="r"/>
            <a:endParaRPr lang="en-US" dirty="0"/>
          </a:p>
        </p:txBody>
      </p:sp>
      <p:sp>
        <p:nvSpPr>
          <p:cNvPr id="2" name="TextBox 1">
            <a:extLst>
              <a:ext uri="{FF2B5EF4-FFF2-40B4-BE49-F238E27FC236}">
                <a16:creationId xmlns:a16="http://schemas.microsoft.com/office/drawing/2014/main" id="{1E443CAE-56CA-7546-B663-0E28780DC107}"/>
              </a:ext>
            </a:extLst>
          </p:cNvPr>
          <p:cNvSpPr txBox="1"/>
          <p:nvPr/>
        </p:nvSpPr>
        <p:spPr>
          <a:xfrm>
            <a:off x="432487" y="582769"/>
            <a:ext cx="11640064" cy="1200329"/>
          </a:xfrm>
          <a:prstGeom prst="rect">
            <a:avLst/>
          </a:prstGeom>
          <a:noFill/>
        </p:spPr>
        <p:txBody>
          <a:bodyPr wrap="square" rtlCol="0">
            <a:spAutoFit/>
          </a:bodyPr>
          <a:lstStyle/>
          <a:p>
            <a:pPr algn="ctr"/>
            <a:r>
              <a:rPr lang="ru-RU" b="1" dirty="0"/>
              <a:t>ВТОРОЙ ФОРУМ РЕГУЛЯТОРОВ РЫНКА КАПИТАЛА ПРОГРАММЫ ЦАРЭС:</a:t>
            </a:r>
          </a:p>
          <a:p>
            <a:pPr algn="ctr"/>
            <a:r>
              <a:rPr lang="ru-RU" b="1" dirty="0"/>
              <a:t>СОВМЕСТНАЯ РАБОТА НАД РЕФОРМАМИ И ИННОВАЦИЯМИ ДЛЯ УСТОЙЧИВОГО РАЗВИТИЯ</a:t>
            </a:r>
          </a:p>
          <a:p>
            <a:pPr algn="ctr"/>
            <a:r>
              <a:rPr lang="ru-RU" b="1" dirty="0"/>
              <a:t>31 ОКТЯБРЯ – 1 НОЯБРЯ 2023 Г.</a:t>
            </a:r>
          </a:p>
          <a:p>
            <a:pPr algn="ctr"/>
            <a:r>
              <a:rPr lang="ru-RU" b="1" dirty="0"/>
              <a:t>АЛМАТЫ, КАЗАХСТАН</a:t>
            </a:r>
          </a:p>
        </p:txBody>
      </p:sp>
    </p:spTree>
    <p:extLst>
      <p:ext uri="{BB962C8B-B14F-4D97-AF65-F5344CB8AC3E}">
        <p14:creationId xmlns:p14="http://schemas.microsoft.com/office/powerpoint/2010/main" val="1669261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728" y="57476"/>
            <a:ext cx="10515600" cy="1325563"/>
          </a:xfrm>
        </p:spPr>
        <p:txBody>
          <a:bodyPr>
            <a:noAutofit/>
          </a:bodyPr>
          <a:lstStyle/>
          <a:p>
            <a:pPr algn="l"/>
            <a:r>
              <a:rPr lang="ru-RU" sz="2800" b="1" dirty="0">
                <a:solidFill>
                  <a:schemeClr val="tx1">
                    <a:lumMod val="65000"/>
                    <a:lumOff val="35000"/>
                  </a:schemeClr>
                </a:solidFill>
                <a:latin typeface="+mn-lt"/>
              </a:rPr>
              <a:t>Грузия:  Возможности рынков капитала, обеспеченные благодаря банковскому обслуживанию в открытом формате</a:t>
            </a:r>
          </a:p>
        </p:txBody>
      </p:sp>
      <p:sp>
        <p:nvSpPr>
          <p:cNvPr id="3" name="Content Placeholder 2"/>
          <p:cNvSpPr>
            <a:spLocks noGrp="1"/>
          </p:cNvSpPr>
          <p:nvPr>
            <p:ph idx="1"/>
          </p:nvPr>
        </p:nvSpPr>
        <p:spPr>
          <a:xfrm>
            <a:off x="692359" y="1312195"/>
            <a:ext cx="4772891" cy="4686269"/>
          </a:xfrm>
        </p:spPr>
        <p:txBody>
          <a:bodyPr>
            <a:noAutofit/>
          </a:bodyPr>
          <a:lstStyle/>
          <a:p>
            <a:pPr marL="0" indent="0" algn="ctr">
              <a:spcBef>
                <a:spcPts val="600"/>
              </a:spcBef>
              <a:spcAft>
                <a:spcPts val="600"/>
              </a:spcAft>
              <a:buNone/>
            </a:pPr>
            <a:r>
              <a:rPr lang="ru-RU" sz="2000" b="1" u="sng" dirty="0">
                <a:solidFill>
                  <a:schemeClr val="tx1">
                    <a:lumMod val="65000"/>
                    <a:lumOff val="35000"/>
                  </a:schemeClr>
                </a:solidFill>
              </a:rPr>
              <a:t>Возможности, обеспеченные банковскому обслуживанию в открытом формате</a:t>
            </a:r>
          </a:p>
          <a:p>
            <a:pPr marL="457200" indent="-457200">
              <a:spcBef>
                <a:spcPts val="600"/>
              </a:spcBef>
              <a:spcAft>
                <a:spcPts val="600"/>
              </a:spcAft>
              <a:buFont typeface="+mj-lt"/>
              <a:buAutoNum type="arabicPeriod"/>
            </a:pPr>
            <a:r>
              <a:rPr lang="ru-RU" sz="2000" b="1" dirty="0">
                <a:solidFill>
                  <a:schemeClr val="tx1">
                    <a:lumMod val="65000"/>
                    <a:lumOff val="35000"/>
                  </a:schemeClr>
                </a:solidFill>
              </a:rPr>
              <a:t>Опыт</a:t>
            </a:r>
            <a:r>
              <a:rPr lang="ru-RU" sz="2000" dirty="0">
                <a:solidFill>
                  <a:schemeClr val="tx1">
                    <a:lumMod val="65000"/>
                    <a:lumOff val="35000"/>
                  </a:schemeClr>
                </a:solidFill>
              </a:rPr>
              <a:t> </a:t>
            </a:r>
            <a:r>
              <a:rPr lang="ru-RU" sz="2000" b="1" dirty="0">
                <a:solidFill>
                  <a:schemeClr val="tx1">
                    <a:lumMod val="65000"/>
                    <a:lumOff val="35000"/>
                  </a:schemeClr>
                </a:solidFill>
              </a:rPr>
              <a:t>мультибанкинга</a:t>
            </a:r>
            <a:r>
              <a:rPr lang="ru-RU" sz="2000" dirty="0">
                <a:solidFill>
                  <a:schemeClr val="tx1">
                    <a:lumMod val="65000"/>
                    <a:lumOff val="35000"/>
                  </a:schemeClr>
                </a:solidFill>
              </a:rPr>
              <a:t> в цифровых каналах – контроль и всесторонний обзор собственных финансовых продуктов;</a:t>
            </a:r>
          </a:p>
          <a:p>
            <a:pPr marL="457200" indent="-457200">
              <a:spcBef>
                <a:spcPts val="600"/>
              </a:spcBef>
              <a:spcAft>
                <a:spcPts val="600"/>
              </a:spcAft>
              <a:buFont typeface="+mj-lt"/>
              <a:buAutoNum type="arabicPeriod"/>
            </a:pPr>
            <a:r>
              <a:rPr lang="ru-RU" sz="2000" b="1" dirty="0">
                <a:solidFill>
                  <a:schemeClr val="tx1">
                    <a:lumMod val="65000"/>
                    <a:lumOff val="35000"/>
                  </a:schemeClr>
                </a:solidFill>
              </a:rPr>
              <a:t>Предложение продуктов</a:t>
            </a:r>
            <a:r>
              <a:rPr lang="ru-RU" sz="2000" dirty="0">
                <a:solidFill>
                  <a:schemeClr val="tx1">
                    <a:lumMod val="65000"/>
                    <a:lumOff val="35000"/>
                  </a:schemeClr>
                </a:solidFill>
              </a:rPr>
              <a:t>, адаптированных к потребностям пользователя.</a:t>
            </a:r>
          </a:p>
          <a:p>
            <a:pPr marL="457200" indent="-457200">
              <a:spcBef>
                <a:spcPts val="600"/>
              </a:spcBef>
              <a:spcAft>
                <a:spcPts val="600"/>
              </a:spcAft>
              <a:buFont typeface="+mj-lt"/>
              <a:buAutoNum type="arabicPeriod"/>
            </a:pPr>
            <a:r>
              <a:rPr lang="ru-RU" sz="2000" dirty="0">
                <a:solidFill>
                  <a:schemeClr val="tx1">
                    <a:lumMod val="65000"/>
                    <a:lumOff val="35000"/>
                  </a:schemeClr>
                </a:solidFill>
                <a:highlight>
                  <a:srgbClr val="FFFF00"/>
                </a:highlight>
              </a:rPr>
              <a:t>Потенциал API позволяет банку </a:t>
            </a:r>
            <a:r>
              <a:rPr lang="ru-RU" sz="2000" b="1" dirty="0">
                <a:solidFill>
                  <a:schemeClr val="tx1">
                    <a:lumMod val="65000"/>
                    <a:lumOff val="35000"/>
                  </a:schemeClr>
                </a:solidFill>
                <a:highlight>
                  <a:srgbClr val="FFFF00"/>
                </a:highlight>
              </a:rPr>
              <a:t>сотрудничать с новыми ФинТех-компаниями, предлагающими</a:t>
            </a:r>
            <a:r>
              <a:rPr lang="ru-RU" sz="2000" dirty="0">
                <a:solidFill>
                  <a:schemeClr val="tx1">
                    <a:lumMod val="65000"/>
                    <a:lumOff val="35000"/>
                  </a:schemeClr>
                </a:solidFill>
                <a:highlight>
                  <a:srgbClr val="FFFF00"/>
                </a:highlight>
              </a:rPr>
              <a:t> инновационные продукты и услуги;</a:t>
            </a:r>
          </a:p>
          <a:p>
            <a:pPr marL="457200" indent="-457200">
              <a:spcBef>
                <a:spcPts val="600"/>
              </a:spcBef>
              <a:spcAft>
                <a:spcPts val="600"/>
              </a:spcAft>
              <a:buFont typeface="+mj-lt"/>
              <a:buAutoNum type="arabicPeriod"/>
            </a:pPr>
            <a:r>
              <a:rPr lang="ru-RU" sz="2000" b="1" dirty="0">
                <a:solidFill>
                  <a:schemeClr val="tx1">
                    <a:lumMod val="65000"/>
                    <a:lumOff val="35000"/>
                  </a:schemeClr>
                </a:solidFill>
                <a:highlight>
                  <a:srgbClr val="FFFF00"/>
                </a:highlight>
              </a:rPr>
              <a:t>Монетизация премиальных API</a:t>
            </a:r>
            <a:r>
              <a:rPr lang="ru-RU" sz="2000" dirty="0">
                <a:solidFill>
                  <a:schemeClr val="tx1">
                    <a:lumMod val="65000"/>
                    <a:lumOff val="35000"/>
                  </a:schemeClr>
                </a:solidFill>
                <a:highlight>
                  <a:srgbClr val="FFFF00"/>
                </a:highlight>
              </a:rPr>
              <a:t>, разработанных для ФинТех-компаний.</a:t>
            </a:r>
          </a:p>
          <a:p>
            <a:pPr marL="0" indent="0">
              <a:spcBef>
                <a:spcPts val="600"/>
              </a:spcBef>
              <a:spcAft>
                <a:spcPts val="600"/>
              </a:spcAft>
              <a:buNone/>
            </a:pPr>
            <a:endParaRPr lang="en-US" sz="2000" dirty="0">
              <a:solidFill>
                <a:schemeClr val="tx1">
                  <a:lumMod val="65000"/>
                  <a:lumOff val="35000"/>
                </a:schemeClr>
              </a:solidFill>
            </a:endParaRPr>
          </a:p>
        </p:txBody>
      </p:sp>
      <p:sp>
        <p:nvSpPr>
          <p:cNvPr id="4" name="Content Placeholder 2"/>
          <p:cNvSpPr txBox="1">
            <a:spLocks/>
          </p:cNvSpPr>
          <p:nvPr/>
        </p:nvSpPr>
        <p:spPr>
          <a:xfrm>
            <a:off x="6911505" y="1403634"/>
            <a:ext cx="4944163" cy="41042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600"/>
              </a:spcAft>
              <a:buFont typeface="Arial" panose="020B0604020202020204" pitchFamily="34" charset="0"/>
              <a:buNone/>
            </a:pPr>
            <a:r>
              <a:rPr lang="ru-RU" sz="2000" b="1" u="sng" dirty="0">
                <a:solidFill>
                  <a:prstClr val="black">
                    <a:lumMod val="65000"/>
                    <a:lumOff val="35000"/>
                  </a:prstClr>
                </a:solidFill>
              </a:rPr>
              <a:t>Более конкурентный рынок</a:t>
            </a:r>
          </a:p>
          <a:p>
            <a:pPr marL="342900" indent="-342900">
              <a:spcBef>
                <a:spcPts val="600"/>
              </a:spcBef>
              <a:spcAft>
                <a:spcPts val="600"/>
              </a:spcAft>
              <a:buFont typeface="+mj-lt"/>
              <a:buAutoNum type="arabicPeriod"/>
            </a:pPr>
            <a:r>
              <a:rPr lang="ru-RU" sz="2000" b="1" dirty="0">
                <a:solidFill>
                  <a:prstClr val="black">
                    <a:lumMod val="65000"/>
                    <a:lumOff val="35000"/>
                  </a:prstClr>
                </a:solidFill>
              </a:rPr>
              <a:t>Банковские услуги для кошельков, банковских и ФинТех-приложений</a:t>
            </a:r>
            <a:br>
              <a:rPr lang="ru-RU" sz="2000" b="1" dirty="0">
                <a:solidFill>
                  <a:prstClr val="black">
                    <a:lumMod val="65000"/>
                    <a:lumOff val="35000"/>
                  </a:prstClr>
                </a:solidFill>
              </a:rPr>
            </a:br>
            <a:endParaRPr lang="ru-RU" sz="2000" b="1" dirty="0">
              <a:solidFill>
                <a:prstClr val="black">
                  <a:lumMod val="65000"/>
                  <a:lumOff val="35000"/>
                </a:prstClr>
              </a:solidFill>
            </a:endParaRPr>
          </a:p>
          <a:p>
            <a:pPr marL="342900" indent="-342900">
              <a:spcBef>
                <a:spcPts val="600"/>
              </a:spcBef>
              <a:spcAft>
                <a:spcPts val="600"/>
              </a:spcAft>
              <a:buFont typeface="+mj-lt"/>
              <a:buAutoNum type="arabicPeriod"/>
            </a:pPr>
            <a:r>
              <a:rPr lang="ru-RU" sz="2000" b="1" dirty="0">
                <a:solidFill>
                  <a:prstClr val="black">
                    <a:lumMod val="65000"/>
                    <a:lumOff val="35000"/>
                  </a:prstClr>
                </a:solidFill>
                <a:highlight>
                  <a:srgbClr val="FFFF00"/>
                </a:highlight>
              </a:rPr>
              <a:t>Возможность для бизнес-моделей API-агрегатора (PLAID)</a:t>
            </a:r>
            <a:br>
              <a:rPr lang="ru-RU" sz="2000" b="1" dirty="0">
                <a:solidFill>
                  <a:prstClr val="black">
                    <a:lumMod val="65000"/>
                    <a:lumOff val="35000"/>
                  </a:prstClr>
                </a:solidFill>
                <a:highlight>
                  <a:srgbClr val="FFFF00"/>
                </a:highlight>
              </a:rPr>
            </a:br>
            <a:endParaRPr lang="ru-RU" sz="2000" b="1" dirty="0">
              <a:solidFill>
                <a:prstClr val="black">
                  <a:lumMod val="65000"/>
                  <a:lumOff val="35000"/>
                </a:prstClr>
              </a:solidFill>
              <a:highlight>
                <a:srgbClr val="FFFF00"/>
              </a:highlight>
            </a:endParaRPr>
          </a:p>
          <a:p>
            <a:pPr marL="342900" indent="-342900">
              <a:spcBef>
                <a:spcPts val="600"/>
              </a:spcBef>
              <a:spcAft>
                <a:spcPts val="600"/>
              </a:spcAft>
              <a:buFont typeface="+mj-lt"/>
              <a:buAutoNum type="arabicPeriod"/>
            </a:pPr>
            <a:r>
              <a:rPr lang="ru-RU" sz="2000" b="1" dirty="0">
                <a:solidFill>
                  <a:prstClr val="black">
                    <a:lumMod val="65000"/>
                    <a:lumOff val="35000"/>
                  </a:prstClr>
                </a:solidFill>
              </a:rPr>
              <a:t>Маркетплейсы продуктов:</a:t>
            </a:r>
            <a:br>
              <a:rPr lang="ru-RU" sz="2000" b="1" dirty="0">
                <a:solidFill>
                  <a:prstClr val="black">
                    <a:lumMod val="65000"/>
                    <a:lumOff val="35000"/>
                  </a:prstClr>
                </a:solidFill>
              </a:rPr>
            </a:br>
            <a:r>
              <a:rPr lang="ru-RU" sz="2000" dirty="0">
                <a:solidFill>
                  <a:prstClr val="black">
                    <a:lumMod val="65000"/>
                    <a:lumOff val="35000"/>
                  </a:prstClr>
                </a:solidFill>
              </a:rPr>
              <a:t>-</a:t>
            </a:r>
            <a:r>
              <a:rPr lang="ru-RU" sz="2000" b="1" dirty="0">
                <a:solidFill>
                  <a:prstClr val="black">
                    <a:lumMod val="65000"/>
                    <a:lumOff val="35000"/>
                  </a:prstClr>
                </a:solidFill>
              </a:rPr>
              <a:t> </a:t>
            </a:r>
            <a:r>
              <a:rPr lang="ru-RU" sz="2000" dirty="0">
                <a:solidFill>
                  <a:prstClr val="black">
                    <a:lumMod val="65000"/>
                    <a:lumOff val="35000"/>
                  </a:prstClr>
                </a:solidFill>
              </a:rPr>
              <a:t>Возможности для новых рынков банковских продуктов, таких как кредиты, депозиты и т. д. </a:t>
            </a:r>
            <a:br>
              <a:rPr lang="ru-RU" sz="2000" dirty="0">
                <a:solidFill>
                  <a:prstClr val="black">
                    <a:lumMod val="65000"/>
                    <a:lumOff val="35000"/>
                  </a:prstClr>
                </a:solidFill>
              </a:rPr>
            </a:br>
            <a:r>
              <a:rPr lang="ru-RU" sz="2000" dirty="0">
                <a:solidFill>
                  <a:prstClr val="black">
                    <a:lumMod val="65000"/>
                    <a:lumOff val="35000"/>
                  </a:prstClr>
                </a:solidFill>
              </a:rPr>
              <a:t>(Бизнес-модель «Raisin»)</a:t>
            </a:r>
          </a:p>
        </p:txBody>
      </p:sp>
      <p:sp>
        <p:nvSpPr>
          <p:cNvPr id="5" name="Right Arrow 4"/>
          <p:cNvSpPr/>
          <p:nvPr/>
        </p:nvSpPr>
        <p:spPr>
          <a:xfrm>
            <a:off x="5465250" y="3027544"/>
            <a:ext cx="714556" cy="48307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954513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phone showing a graph&#10;&#10;Description automatically generated">
            <a:extLst>
              <a:ext uri="{FF2B5EF4-FFF2-40B4-BE49-F238E27FC236}">
                <a16:creationId xmlns:a16="http://schemas.microsoft.com/office/drawing/2014/main" id="{545C09F6-4563-3A64-8719-5C2AE8EC29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24" b="3417"/>
          <a:stretch/>
        </p:blipFill>
        <p:spPr>
          <a:xfrm>
            <a:off x="9547394" y="1149750"/>
            <a:ext cx="2484317" cy="5049178"/>
          </a:xfrm>
          <a:prstGeom prst="rect">
            <a:avLst/>
          </a:prstGeom>
          <a:ln>
            <a:noFill/>
          </a:ln>
          <a:effectLst>
            <a:outerShdw blurRad="292100" dist="139700" dir="2700000" algn="tl" rotWithShape="0">
              <a:srgbClr val="333333">
                <a:alpha val="65000"/>
              </a:srgbClr>
            </a:outerShdw>
          </a:effectLst>
        </p:spPr>
      </p:pic>
      <p:pic>
        <p:nvPicPr>
          <p:cNvPr id="13" name="Picture 12" descr="A screenshot of a phone&#10;&#10;Description automatically generated">
            <a:extLst>
              <a:ext uri="{FF2B5EF4-FFF2-40B4-BE49-F238E27FC236}">
                <a16:creationId xmlns:a16="http://schemas.microsoft.com/office/drawing/2014/main" id="{956E2925-BB5C-1A26-4218-D8359DC29F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07" b="3607"/>
          <a:stretch/>
        </p:blipFill>
        <p:spPr>
          <a:xfrm>
            <a:off x="6993459" y="1127211"/>
            <a:ext cx="2448772" cy="504917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84034" y="59849"/>
            <a:ext cx="11707966" cy="1325563"/>
          </a:xfrm>
        </p:spPr>
        <p:txBody>
          <a:bodyPr>
            <a:noAutofit/>
          </a:bodyPr>
          <a:lstStyle/>
          <a:p>
            <a:pPr algn="l"/>
            <a:r>
              <a:rPr lang="ru-RU" sz="2800" b="1" dirty="0">
                <a:solidFill>
                  <a:schemeClr val="tx1">
                    <a:lumMod val="65000"/>
                    <a:lumOff val="35000"/>
                  </a:schemeClr>
                </a:solidFill>
                <a:latin typeface="+mn-lt"/>
              </a:rPr>
              <a:t>Банк Грузии:  Первая платформа массовых розничных инвестиций в ценные бумаги</a:t>
            </a:r>
          </a:p>
        </p:txBody>
      </p:sp>
      <p:sp>
        <p:nvSpPr>
          <p:cNvPr id="11" name="Content Placeholder 2">
            <a:extLst>
              <a:ext uri="{FF2B5EF4-FFF2-40B4-BE49-F238E27FC236}">
                <a16:creationId xmlns:a16="http://schemas.microsoft.com/office/drawing/2014/main" id="{D13FAF0A-6AFF-970A-8D2D-A92A2E074A68}"/>
              </a:ext>
            </a:extLst>
          </p:cNvPr>
          <p:cNvSpPr>
            <a:spLocks noGrp="1"/>
          </p:cNvSpPr>
          <p:nvPr>
            <p:ph idx="1"/>
          </p:nvPr>
        </p:nvSpPr>
        <p:spPr>
          <a:xfrm>
            <a:off x="324623" y="2270956"/>
            <a:ext cx="4039439" cy="4207611"/>
          </a:xfrm>
        </p:spPr>
        <p:txBody>
          <a:bodyPr>
            <a:normAutofit/>
          </a:bodyPr>
          <a:lstStyle/>
          <a:p>
            <a:pPr marL="0" indent="0" algn="ctr">
              <a:buNone/>
            </a:pPr>
            <a:r>
              <a:rPr lang="ru-RU" sz="1800" b="1" u="sng" dirty="0">
                <a:solidFill>
                  <a:schemeClr val="tx1">
                    <a:lumMod val="65000"/>
                    <a:lumOff val="35000"/>
                  </a:schemeClr>
                </a:solidFill>
              </a:rPr>
              <a:t>Инвестиции в рынок США благодаря мобильному банкингу Банка Грузии</a:t>
            </a:r>
          </a:p>
          <a:p>
            <a:pPr marL="457200" indent="-457200">
              <a:buFont typeface="+mj-lt"/>
              <a:buAutoNum type="arabicPeriod"/>
            </a:pPr>
            <a:r>
              <a:rPr lang="ru-RU" sz="1800" b="1" dirty="0">
                <a:solidFill>
                  <a:schemeClr val="tx1">
                    <a:lumMod val="65000"/>
                    <a:lumOff val="35000"/>
                  </a:schemeClr>
                </a:solidFill>
              </a:rPr>
              <a:t>Доступ к рынку США – </a:t>
            </a:r>
            <a:r>
              <a:rPr lang="ru-RU" sz="1800" dirty="0">
                <a:solidFill>
                  <a:schemeClr val="tx1">
                    <a:lumMod val="65000"/>
                    <a:lumOff val="35000"/>
                  </a:schemeClr>
                </a:solidFill>
              </a:rPr>
              <a:t>акций более 6 тыс. компаний</a:t>
            </a:r>
          </a:p>
          <a:p>
            <a:pPr marL="457200" indent="-457200">
              <a:buFont typeface="+mj-lt"/>
              <a:buAutoNum type="arabicPeriod"/>
            </a:pPr>
            <a:r>
              <a:rPr lang="ru-RU" sz="1800" b="1" dirty="0">
                <a:solidFill>
                  <a:schemeClr val="tx1">
                    <a:lumMod val="65000"/>
                    <a:lumOff val="35000"/>
                  </a:schemeClr>
                </a:solidFill>
              </a:rPr>
              <a:t>Фракционная торговля </a:t>
            </a:r>
            <a:r>
              <a:rPr lang="ru-RU" sz="1800" dirty="0">
                <a:solidFill>
                  <a:schemeClr val="tx1">
                    <a:lumMod val="65000"/>
                    <a:lumOff val="35000"/>
                  </a:schemeClr>
                </a:solidFill>
              </a:rPr>
              <a:t> при наличии всего лишь 1 доллара</a:t>
            </a:r>
          </a:p>
          <a:p>
            <a:pPr marL="457200" indent="-457200">
              <a:buFont typeface="+mj-lt"/>
              <a:buAutoNum type="arabicPeriod"/>
            </a:pPr>
            <a:r>
              <a:rPr lang="ru-RU" sz="1800" b="1" dirty="0">
                <a:solidFill>
                  <a:schemeClr val="tx1">
                    <a:lumMod val="65000"/>
                    <a:lumOff val="35000"/>
                  </a:schemeClr>
                </a:solidFill>
              </a:rPr>
              <a:t>Анализ</a:t>
            </a:r>
            <a:r>
              <a:rPr lang="ru-RU" sz="1800" dirty="0">
                <a:solidFill>
                  <a:schemeClr val="tx1">
                    <a:lumMod val="65000"/>
                    <a:lumOff val="35000"/>
                  </a:schemeClr>
                </a:solidFill>
              </a:rPr>
              <a:t> акций/торгуемых инвестиционных фондов и информации о компании</a:t>
            </a:r>
          </a:p>
          <a:p>
            <a:pPr marL="457200" indent="-457200">
              <a:buFont typeface="+mj-lt"/>
              <a:buAutoNum type="arabicPeriod"/>
            </a:pPr>
            <a:r>
              <a:rPr lang="ru-RU" sz="1800" dirty="0">
                <a:solidFill>
                  <a:schemeClr val="tx1">
                    <a:lumMod val="65000"/>
                    <a:lumOff val="35000"/>
                  </a:schemeClr>
                </a:solidFill>
              </a:rPr>
              <a:t>Пользователь  </a:t>
            </a:r>
            <a:r>
              <a:rPr lang="ru-RU" sz="1800" b="1" dirty="0">
                <a:solidFill>
                  <a:schemeClr val="tx1">
                    <a:lumMod val="65000"/>
                    <a:lumOff val="35000"/>
                  </a:schemeClr>
                </a:solidFill>
              </a:rPr>
              <a:t>мгновенно</a:t>
            </a:r>
            <a:r>
              <a:rPr lang="ru-RU" sz="1800" dirty="0">
                <a:solidFill>
                  <a:schemeClr val="tx1">
                    <a:lumMod val="65000"/>
                    <a:lumOff val="35000"/>
                  </a:schemeClr>
                </a:solidFill>
              </a:rPr>
              <a:t> получает деньги </a:t>
            </a:r>
            <a:r>
              <a:rPr lang="ru-RU" sz="1800" b="1" dirty="0">
                <a:solidFill>
                  <a:schemeClr val="tx1">
                    <a:lumMod val="65000"/>
                    <a:lumOff val="35000"/>
                  </a:schemeClr>
                </a:solidFill>
              </a:rPr>
              <a:t>на свой банковский счет</a:t>
            </a:r>
          </a:p>
          <a:p>
            <a:pPr marL="457200" indent="-457200">
              <a:buFont typeface="+mj-lt"/>
              <a:buAutoNum type="arabicPeriod"/>
            </a:pPr>
            <a:endParaRPr lang="en-US" sz="1800" dirty="0">
              <a:solidFill>
                <a:schemeClr val="tx1">
                  <a:lumMod val="65000"/>
                  <a:lumOff val="35000"/>
                </a:schemeClr>
              </a:solidFill>
            </a:endParaRPr>
          </a:p>
          <a:p>
            <a:pPr marL="0" indent="0">
              <a:buNone/>
            </a:pPr>
            <a:endParaRPr lang="en-US" sz="1800" dirty="0">
              <a:solidFill>
                <a:schemeClr val="tx1">
                  <a:lumMod val="65000"/>
                  <a:lumOff val="35000"/>
                </a:schemeClr>
              </a:solidFill>
            </a:endParaRPr>
          </a:p>
        </p:txBody>
      </p:sp>
      <p:pic>
        <p:nvPicPr>
          <p:cNvPr id="15" name="Picture 14" descr="A screenshot of a phone&#10;&#10;Description automatically generated">
            <a:extLst>
              <a:ext uri="{FF2B5EF4-FFF2-40B4-BE49-F238E27FC236}">
                <a16:creationId xmlns:a16="http://schemas.microsoft.com/office/drawing/2014/main" id="{6B30B4FD-ECE1-3D47-E5E2-4AC11E4F7D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91" b="3891"/>
          <a:stretch/>
        </p:blipFill>
        <p:spPr>
          <a:xfrm>
            <a:off x="4425143" y="1108155"/>
            <a:ext cx="2463823" cy="5049178"/>
          </a:xfrm>
          <a:prstGeom prst="rect">
            <a:avLst/>
          </a:prstGeom>
          <a:ln>
            <a:noFill/>
          </a:ln>
          <a:effectLst>
            <a:outerShdw blurRad="292100" dist="139700" dir="2700000" algn="tl" rotWithShape="0">
              <a:srgbClr val="333333">
                <a:alpha val="65000"/>
              </a:srgbClr>
            </a:outerShdw>
          </a:effectLst>
        </p:spPr>
      </p:pic>
      <p:pic>
        <p:nvPicPr>
          <p:cNvPr id="4" name="Picture 3" descr="C:\Users\g.kintsurashvili\Desktop\download.png">
            <a:extLst>
              <a:ext uri="{FF2B5EF4-FFF2-40B4-BE49-F238E27FC236}">
                <a16:creationId xmlns:a16="http://schemas.microsoft.com/office/drawing/2014/main" id="{0B1DACE7-D61D-60E5-A6BF-D9EC4553C7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8919" y="1108155"/>
            <a:ext cx="1334125" cy="107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652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74557A-E8E7-80D8-6E0F-E5489E0037FF}"/>
              </a:ext>
            </a:extLst>
          </p:cNvPr>
          <p:cNvSpPr txBox="1"/>
          <p:nvPr/>
        </p:nvSpPr>
        <p:spPr>
          <a:xfrm>
            <a:off x="1206242" y="5016237"/>
            <a:ext cx="5761920" cy="923586"/>
          </a:xfrm>
          <a:prstGeom prst="rect">
            <a:avLst/>
          </a:prstGeom>
          <a:noFill/>
        </p:spPr>
        <p:txBody>
          <a:bodyPr wrap="square" rtlCol="0">
            <a:spAutoFit/>
          </a:bodyPr>
          <a:lstStyle/>
          <a:p>
            <a:pPr marL="0" marR="0" lvl="0" indent="0" algn="l" defTabSz="411571" rtl="0" eaLnBrk="1" fontAlgn="auto" latinLnBrk="0" hangingPunct="1">
              <a:lnSpc>
                <a:spcPct val="100000"/>
              </a:lnSpc>
              <a:spcBef>
                <a:spcPts val="0"/>
              </a:spcBef>
              <a:spcAft>
                <a:spcPts val="0"/>
              </a:spcAft>
              <a:buClrTx/>
              <a:buSzTx/>
              <a:buFontTx/>
              <a:buNone/>
              <a:tabLst/>
              <a:defRPr/>
            </a:pPr>
            <a:r>
              <a:rPr kumimoji="0" lang="ru-RU" sz="2701" b="1" i="0" u="none" strike="noStrike" cap="none" normalizeH="0" baseline="0" noProof="0" dirty="0">
                <a:ln>
                  <a:noFill/>
                </a:ln>
                <a:solidFill>
                  <a:prstClr val="white"/>
                </a:solidFill>
                <a:effectLst/>
                <a:uLnTx/>
                <a:uFillTx/>
                <a:latin typeface="TBC X Black" panose="00000A00000000000000" pitchFamily="50" charset="0"/>
                <a:ea typeface="+mn-ea"/>
                <a:cs typeface="+mn-cs"/>
              </a:rPr>
              <a:t>Грузия</a:t>
            </a:r>
          </a:p>
          <a:p>
            <a:pPr marL="0" marR="0" lvl="0" indent="0" algn="l" defTabSz="411571" rtl="0" eaLnBrk="1" fontAlgn="auto" latinLnBrk="0" hangingPunct="1">
              <a:lnSpc>
                <a:spcPct val="100000"/>
              </a:lnSpc>
              <a:spcBef>
                <a:spcPts val="0"/>
              </a:spcBef>
              <a:spcAft>
                <a:spcPts val="0"/>
              </a:spcAft>
              <a:buClrTx/>
              <a:buSzTx/>
              <a:buFontTx/>
              <a:buNone/>
              <a:tabLst/>
              <a:defRPr/>
            </a:pPr>
            <a:r>
              <a:rPr kumimoji="0" lang="ru-RU" sz="2701" b="1" i="0" u="none" strike="noStrike" cap="none" normalizeH="0" baseline="0" noProof="0" dirty="0">
                <a:ln>
                  <a:noFill/>
                </a:ln>
                <a:solidFill>
                  <a:srgbClr val="0FB7D9"/>
                </a:solidFill>
                <a:effectLst/>
                <a:uLnTx/>
                <a:uFillTx/>
                <a:latin typeface="TBC X Black" panose="00000A00000000000000" pitchFamily="50" charset="0"/>
                <a:ea typeface="+mn-ea"/>
                <a:cs typeface="+mn-cs"/>
              </a:rPr>
              <a:t>и тематическое исследование ФинТех решений </a:t>
            </a:r>
          </a:p>
        </p:txBody>
      </p:sp>
      <p:pic>
        <p:nvPicPr>
          <p:cNvPr id="6" name="object 52">
            <a:extLst>
              <a:ext uri="{FF2B5EF4-FFF2-40B4-BE49-F238E27FC236}">
                <a16:creationId xmlns:a16="http://schemas.microsoft.com/office/drawing/2014/main" id="{B870EE88-C472-B872-9643-DE2AC1E1E446}"/>
              </a:ext>
            </a:extLst>
          </p:cNvPr>
          <p:cNvPicPr/>
          <p:nvPr/>
        </p:nvPicPr>
        <p:blipFill rotWithShape="1">
          <a:blip r:embed="rId2" cstate="print">
            <a:alphaModFix amt="28000"/>
            <a:extLst>
              <a:ext uri="{28A0092B-C50C-407E-A947-70E740481C1C}">
                <a14:useLocalDpi xmlns:a14="http://schemas.microsoft.com/office/drawing/2010/main"/>
              </a:ext>
            </a:extLst>
          </a:blip>
          <a:srcRect/>
          <a:stretch/>
        </p:blipFill>
        <p:spPr>
          <a:xfrm>
            <a:off x="5745215" y="1148872"/>
            <a:ext cx="5838329" cy="5709129"/>
          </a:xfrm>
          <a:prstGeom prst="rect">
            <a:avLst/>
          </a:prstGeom>
        </p:spPr>
      </p:pic>
      <p:pic>
        <p:nvPicPr>
          <p:cNvPr id="5" name="Picture 4">
            <a:extLst>
              <a:ext uri="{FF2B5EF4-FFF2-40B4-BE49-F238E27FC236}">
                <a16:creationId xmlns:a16="http://schemas.microsoft.com/office/drawing/2014/main" id="{4AFE0F1E-F5D9-FA00-1BBF-0374E3719016}"/>
              </a:ext>
            </a:extLst>
          </p:cNvPr>
          <p:cNvPicPr>
            <a:picLocks noChangeAspect="1"/>
          </p:cNvPicPr>
          <p:nvPr/>
        </p:nvPicPr>
        <p:blipFill>
          <a:blip r:embed="rId3"/>
          <a:stretch>
            <a:fillRect/>
          </a:stretch>
        </p:blipFill>
        <p:spPr>
          <a:xfrm>
            <a:off x="1277818" y="748535"/>
            <a:ext cx="2909664" cy="678921"/>
          </a:xfrm>
          <a:prstGeom prst="rect">
            <a:avLst/>
          </a:prstGeom>
        </p:spPr>
      </p:pic>
      <p:pic>
        <p:nvPicPr>
          <p:cNvPr id="14" name="Picture 13" descr="A person holding a phone&#10;&#10;Description automatically generated with low confidence">
            <a:extLst>
              <a:ext uri="{FF2B5EF4-FFF2-40B4-BE49-F238E27FC236}">
                <a16:creationId xmlns:a16="http://schemas.microsoft.com/office/drawing/2014/main" id="{BD4FDA8C-8083-C5B1-EAD9-EAC4FCD499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87482" y="451980"/>
            <a:ext cx="9706092" cy="6406021"/>
          </a:xfrm>
          <a:prstGeom prst="rect">
            <a:avLst/>
          </a:prstGeom>
        </p:spPr>
      </p:pic>
    </p:spTree>
    <p:extLst>
      <p:ext uri="{BB962C8B-B14F-4D97-AF65-F5344CB8AC3E}">
        <p14:creationId xmlns:p14="http://schemas.microsoft.com/office/powerpoint/2010/main" val="50245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7E8E9"/>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74DAF0-1ADE-4876-8AAB-FB2BE5ED799E}"/>
              </a:ext>
            </a:extLst>
          </p:cNvPr>
          <p:cNvSpPr/>
          <p:nvPr/>
        </p:nvSpPr>
        <p:spPr>
          <a:xfrm>
            <a:off x="608457" y="0"/>
            <a:ext cx="10975086" cy="1130654"/>
          </a:xfrm>
          <a:prstGeom prst="rect">
            <a:avLst/>
          </a:prstGeom>
          <a:solidFill>
            <a:srgbClr val="1F2C3D"/>
          </a:solidFill>
          <a:ln w="19050">
            <a:solidFill>
              <a:srgbClr val="1F2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571">
              <a:defRPr/>
            </a:pPr>
            <a:endParaRPr lang="en-US" sz="1620" dirty="0">
              <a:solidFill>
                <a:prstClr val="white"/>
              </a:solidFill>
            </a:endParaRPr>
          </a:p>
        </p:txBody>
      </p:sp>
      <p:sp>
        <p:nvSpPr>
          <p:cNvPr id="58" name="object 27">
            <a:extLst>
              <a:ext uri="{FF2B5EF4-FFF2-40B4-BE49-F238E27FC236}">
                <a16:creationId xmlns:a16="http://schemas.microsoft.com/office/drawing/2014/main" id="{1A3F74B1-C622-44B5-8880-25A764CE99C0}"/>
              </a:ext>
            </a:extLst>
          </p:cNvPr>
          <p:cNvSpPr/>
          <p:nvPr/>
        </p:nvSpPr>
        <p:spPr>
          <a:xfrm>
            <a:off x="608456" y="313930"/>
            <a:ext cx="9313309" cy="502795"/>
          </a:xfrm>
          <a:custGeom>
            <a:avLst/>
            <a:gdLst/>
            <a:ahLst/>
            <a:cxnLst/>
            <a:rect l="l" t="t" r="r" b="b"/>
            <a:pathLst>
              <a:path w="2606675" h="353059">
                <a:moveTo>
                  <a:pt x="2430145" y="0"/>
                </a:moveTo>
                <a:lnTo>
                  <a:pt x="0" y="0"/>
                </a:lnTo>
                <a:lnTo>
                  <a:pt x="0" y="352564"/>
                </a:lnTo>
                <a:lnTo>
                  <a:pt x="2430145" y="352564"/>
                </a:lnTo>
                <a:lnTo>
                  <a:pt x="2477008" y="346267"/>
                </a:lnTo>
                <a:lnTo>
                  <a:pt x="2519119" y="328495"/>
                </a:lnTo>
                <a:lnTo>
                  <a:pt x="2554798" y="300929"/>
                </a:lnTo>
                <a:lnTo>
                  <a:pt x="2582364" y="265250"/>
                </a:lnTo>
                <a:lnTo>
                  <a:pt x="2600136" y="223139"/>
                </a:lnTo>
                <a:lnTo>
                  <a:pt x="2606433" y="176275"/>
                </a:lnTo>
                <a:lnTo>
                  <a:pt x="2600136" y="129413"/>
                </a:lnTo>
                <a:lnTo>
                  <a:pt x="2582364" y="87304"/>
                </a:lnTo>
                <a:lnTo>
                  <a:pt x="2554798" y="51628"/>
                </a:lnTo>
                <a:lnTo>
                  <a:pt x="2519119" y="24066"/>
                </a:lnTo>
                <a:lnTo>
                  <a:pt x="2477008" y="6296"/>
                </a:lnTo>
                <a:lnTo>
                  <a:pt x="2430145" y="0"/>
                </a:lnTo>
                <a:close/>
              </a:path>
            </a:pathLst>
          </a:custGeom>
          <a:solidFill>
            <a:srgbClr val="0FB7D9"/>
          </a:solidFill>
          <a:ln>
            <a:solidFill>
              <a:srgbClr val="0FB7D9"/>
            </a:solidFill>
          </a:ln>
        </p:spPr>
        <p:txBody>
          <a:bodyPr wrap="square" lIns="0" tIns="0" rIns="0" bIns="0" rtlCol="0" anchor="ctr"/>
          <a:lstStyle/>
          <a:p>
            <a:pPr defTabSz="411571">
              <a:defRPr/>
            </a:pPr>
            <a:r>
              <a:rPr lang="ru-RU" b="1" dirty="0">
                <a:solidFill>
                  <a:srgbClr val="E7E8E9"/>
                </a:solidFill>
                <a:latin typeface="TBC X Black" panose="00000A00000000000000" pitchFamily="50" charset="0"/>
              </a:rPr>
              <a:t>   ТЕМАТИЧЕСКОЕ ИССЛЕДОВАНИЕ в Грузии: ИНВЕСТИЦИИ  В «TBC DIGITAL BANK»</a:t>
            </a:r>
          </a:p>
        </p:txBody>
      </p:sp>
      <p:sp>
        <p:nvSpPr>
          <p:cNvPr id="73" name="Rectangle 72">
            <a:extLst>
              <a:ext uri="{FF2B5EF4-FFF2-40B4-BE49-F238E27FC236}">
                <a16:creationId xmlns:a16="http://schemas.microsoft.com/office/drawing/2014/main" id="{DE7842FA-DDBC-46F8-8780-33D336288FB5}"/>
              </a:ext>
            </a:extLst>
          </p:cNvPr>
          <p:cNvSpPr/>
          <p:nvPr/>
        </p:nvSpPr>
        <p:spPr>
          <a:xfrm>
            <a:off x="608457" y="6758288"/>
            <a:ext cx="10975086" cy="128627"/>
          </a:xfrm>
          <a:prstGeom prst="rect">
            <a:avLst/>
          </a:prstGeom>
          <a:solidFill>
            <a:srgbClr val="0FB7D9"/>
          </a:solidFill>
          <a:ln w="19050">
            <a:solidFill>
              <a:srgbClr val="0FB7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571">
              <a:defRPr/>
            </a:pPr>
            <a:endParaRPr lang="en-US" sz="1620" dirty="0">
              <a:solidFill>
                <a:prstClr val="white"/>
              </a:solidFill>
            </a:endParaRPr>
          </a:p>
        </p:txBody>
      </p:sp>
      <p:sp>
        <p:nvSpPr>
          <p:cNvPr id="20" name="TextBox 19">
            <a:extLst>
              <a:ext uri="{FF2B5EF4-FFF2-40B4-BE49-F238E27FC236}">
                <a16:creationId xmlns:a16="http://schemas.microsoft.com/office/drawing/2014/main" id="{D3184E65-279C-4949-B080-7583767F4702}"/>
              </a:ext>
            </a:extLst>
          </p:cNvPr>
          <p:cNvSpPr txBox="1"/>
          <p:nvPr/>
        </p:nvSpPr>
        <p:spPr>
          <a:xfrm>
            <a:off x="694200" y="1160055"/>
            <a:ext cx="10414900" cy="1105431"/>
          </a:xfrm>
          <a:prstGeom prst="rect">
            <a:avLst/>
          </a:prstGeom>
          <a:noFill/>
        </p:spPr>
        <p:txBody>
          <a:bodyPr wrap="square">
            <a:spAutoFit/>
          </a:bodyPr>
          <a:lstStyle/>
          <a:p>
            <a:pPr marL="26675" algn="just">
              <a:lnSpc>
                <a:spcPts val="2737"/>
              </a:lnSpc>
              <a:spcBef>
                <a:spcPts val="540"/>
              </a:spcBef>
              <a:defRPr/>
            </a:pPr>
            <a:r>
              <a:rPr lang="ru-RU" b="1" dirty="0">
                <a:latin typeface="TBC X Black" panose="00000A00000000000000" pitchFamily="50" charset="0"/>
              </a:rPr>
              <a:t>«</a:t>
            </a:r>
            <a:r>
              <a:rPr lang="ru-RU" b="1" dirty="0">
                <a:solidFill>
                  <a:srgbClr val="1F2C3D"/>
                </a:solidFill>
                <a:latin typeface="TBC X Black" panose="00000A00000000000000" pitchFamily="50" charset="0"/>
              </a:rPr>
              <a:t>TBC Bank Group», крупнейшая финансовая организация в Грузии, обслуживающая </a:t>
            </a:r>
            <a:r>
              <a:rPr lang="ru-RU" b="1" dirty="0">
                <a:solidFill>
                  <a:srgbClr val="0FB7D9"/>
                </a:solidFill>
                <a:latin typeface="TBC X Black" panose="00000A00000000000000" pitchFamily="50" charset="0"/>
              </a:rPr>
              <a:t>около 1 миллиона клиентов</a:t>
            </a:r>
            <a:r>
              <a:rPr lang="ru-RU" b="1" dirty="0">
                <a:solidFill>
                  <a:srgbClr val="1F2C3D"/>
                </a:solidFill>
                <a:latin typeface="TBC X Black" panose="00000A00000000000000" pitchFamily="50" charset="0"/>
              </a:rPr>
              <a:t> через свой цифровой банк, недавно представила </a:t>
            </a:r>
            <a:r>
              <a:rPr lang="ru-RU" b="1" dirty="0">
                <a:solidFill>
                  <a:srgbClr val="0FB7D9"/>
                </a:solidFill>
                <a:latin typeface="TBC X Black" panose="00000A00000000000000" pitchFamily="50" charset="0"/>
              </a:rPr>
              <a:t>инвестиционный продукт </a:t>
            </a:r>
            <a:r>
              <a:rPr lang="ru-RU" b="1" dirty="0">
                <a:solidFill>
                  <a:srgbClr val="1F2C3D"/>
                </a:solidFill>
                <a:latin typeface="TBC X Black" panose="00000A00000000000000" pitchFamily="50" charset="0"/>
              </a:rPr>
              <a:t>в рамках своей цифровой банковской платформы при поддержке «TBC Capital».</a:t>
            </a:r>
          </a:p>
        </p:txBody>
      </p:sp>
      <p:grpSp>
        <p:nvGrpSpPr>
          <p:cNvPr id="22" name="Group 21">
            <a:extLst>
              <a:ext uri="{FF2B5EF4-FFF2-40B4-BE49-F238E27FC236}">
                <a16:creationId xmlns:a16="http://schemas.microsoft.com/office/drawing/2014/main" id="{9A45D327-B567-4A62-AB9F-3EE9AEFE312B}"/>
              </a:ext>
            </a:extLst>
          </p:cNvPr>
          <p:cNvGrpSpPr/>
          <p:nvPr/>
        </p:nvGrpSpPr>
        <p:grpSpPr>
          <a:xfrm>
            <a:off x="1335561" y="2564642"/>
            <a:ext cx="4300319" cy="4008721"/>
            <a:chOff x="798200" y="2601358"/>
            <a:chExt cx="4777137" cy="4453207"/>
          </a:xfrm>
        </p:grpSpPr>
        <p:sp>
          <p:nvSpPr>
            <p:cNvPr id="24" name="TextBox 23">
              <a:extLst>
                <a:ext uri="{FF2B5EF4-FFF2-40B4-BE49-F238E27FC236}">
                  <a16:creationId xmlns:a16="http://schemas.microsoft.com/office/drawing/2014/main" id="{244DB93F-B81D-42B9-84D9-190A426DBC5B}"/>
                </a:ext>
              </a:extLst>
            </p:cNvPr>
            <p:cNvSpPr txBox="1"/>
            <p:nvPr/>
          </p:nvSpPr>
          <p:spPr>
            <a:xfrm>
              <a:off x="3097096" y="3750139"/>
              <a:ext cx="2478241" cy="2481644"/>
            </a:xfrm>
            <a:prstGeom prst="rect">
              <a:avLst/>
            </a:prstGeom>
            <a:noFill/>
          </p:spPr>
          <p:txBody>
            <a:bodyPr wrap="square">
              <a:spAutoFit/>
            </a:bodyPr>
            <a:lstStyle/>
            <a:p>
              <a:pPr marL="26675">
                <a:lnSpc>
                  <a:spcPts val="2737"/>
                </a:lnSpc>
                <a:spcBef>
                  <a:spcPts val="540"/>
                </a:spcBef>
                <a:defRPr/>
              </a:pPr>
              <a:r>
                <a:rPr lang="ru-RU" sz="2251" dirty="0">
                  <a:solidFill>
                    <a:srgbClr val="0FB7D9"/>
                  </a:solidFill>
                  <a:latin typeface="TBC X Black" panose="00000A00000000000000" pitchFamily="50" charset="0"/>
                </a:rPr>
                <a:t>Инвестиции в акции, </a:t>
              </a:r>
            </a:p>
            <a:p>
              <a:pPr marL="26675">
                <a:lnSpc>
                  <a:spcPts val="2737"/>
                </a:lnSpc>
                <a:spcBef>
                  <a:spcPts val="540"/>
                </a:spcBef>
                <a:defRPr/>
              </a:pPr>
              <a:r>
                <a:rPr lang="ru-RU" sz="2251" dirty="0">
                  <a:solidFill>
                    <a:srgbClr val="1F2C3D"/>
                  </a:solidFill>
                  <a:latin typeface="TBC X Black" panose="00000A00000000000000" pitchFamily="50" charset="0"/>
                </a:rPr>
                <a:t>Инвестиции в  более чем 6500 акций</a:t>
              </a:r>
            </a:p>
          </p:txBody>
        </p:sp>
        <p:pic>
          <p:nvPicPr>
            <p:cNvPr id="17" name="Picture 16">
              <a:extLst>
                <a:ext uri="{FF2B5EF4-FFF2-40B4-BE49-F238E27FC236}">
                  <a16:creationId xmlns:a16="http://schemas.microsoft.com/office/drawing/2014/main" id="{B3ED155E-F2A5-4F06-80BE-66FC0E1AF2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325" t="8500" r="8467" b="15817"/>
            <a:stretch/>
          </p:blipFill>
          <p:spPr>
            <a:xfrm>
              <a:off x="798200" y="2601358"/>
              <a:ext cx="2271478" cy="4453207"/>
            </a:xfrm>
            <a:prstGeom prst="rect">
              <a:avLst/>
            </a:prstGeom>
          </p:spPr>
        </p:pic>
      </p:grpSp>
      <p:grpSp>
        <p:nvGrpSpPr>
          <p:cNvPr id="26" name="Group 25">
            <a:extLst>
              <a:ext uri="{FF2B5EF4-FFF2-40B4-BE49-F238E27FC236}">
                <a16:creationId xmlns:a16="http://schemas.microsoft.com/office/drawing/2014/main" id="{25F1C3E9-270D-4A8F-B075-AFB2ADAB3446}"/>
              </a:ext>
            </a:extLst>
          </p:cNvPr>
          <p:cNvGrpSpPr/>
          <p:nvPr/>
        </p:nvGrpSpPr>
        <p:grpSpPr>
          <a:xfrm>
            <a:off x="6457163" y="2716769"/>
            <a:ext cx="5514120" cy="3856595"/>
            <a:chOff x="6487683" y="2770352"/>
            <a:chExt cx="4906117" cy="4284213"/>
          </a:xfrm>
        </p:grpSpPr>
        <p:sp>
          <p:nvSpPr>
            <p:cNvPr id="29" name="TextBox 28">
              <a:extLst>
                <a:ext uri="{FF2B5EF4-FFF2-40B4-BE49-F238E27FC236}">
                  <a16:creationId xmlns:a16="http://schemas.microsoft.com/office/drawing/2014/main" id="{FD42AAE4-7E84-42AF-957A-5F4EA64BFF98}"/>
                </a:ext>
              </a:extLst>
            </p:cNvPr>
            <p:cNvSpPr txBox="1"/>
            <p:nvPr/>
          </p:nvSpPr>
          <p:spPr>
            <a:xfrm>
              <a:off x="8818010" y="3019169"/>
              <a:ext cx="2575790" cy="3950401"/>
            </a:xfrm>
            <a:prstGeom prst="rect">
              <a:avLst/>
            </a:prstGeom>
            <a:noFill/>
          </p:spPr>
          <p:txBody>
            <a:bodyPr wrap="square">
              <a:spAutoFit/>
            </a:bodyPr>
            <a:lstStyle/>
            <a:p>
              <a:pPr defTabSz="411571"/>
              <a:r>
                <a:rPr lang="ru-RU" sz="2251" dirty="0">
                  <a:solidFill>
                    <a:srgbClr val="0FB7D9"/>
                  </a:solidFill>
                  <a:latin typeface="TBC X Black" panose="00000A00000000000000" pitchFamily="50" charset="0"/>
                </a:rPr>
                <a:t>Инвестиции в фонды, </a:t>
              </a:r>
            </a:p>
            <a:p>
              <a:pPr defTabSz="411571"/>
              <a:r>
                <a:rPr lang="ru-RU" sz="2251" dirty="0">
                  <a:solidFill>
                    <a:srgbClr val="1F2C3D"/>
                  </a:solidFill>
                  <a:latin typeface="TBC X Black" panose="00000A00000000000000" pitchFamily="50" charset="0"/>
                </a:rPr>
                <a:t>Возможность отстраниться от эмоций в процессе инвестирования и инвестировать в целые секторы и отрасли с помощью фондов.</a:t>
              </a:r>
            </a:p>
          </p:txBody>
        </p:sp>
        <p:pic>
          <p:nvPicPr>
            <p:cNvPr id="4" name="Picture 3">
              <a:extLst>
                <a:ext uri="{FF2B5EF4-FFF2-40B4-BE49-F238E27FC236}">
                  <a16:creationId xmlns:a16="http://schemas.microsoft.com/office/drawing/2014/main" id="{78E08134-E255-420A-9D10-7966E0E25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7683" y="2770352"/>
              <a:ext cx="2114682" cy="4284213"/>
            </a:xfrm>
            <a:prstGeom prst="rect">
              <a:avLst/>
            </a:prstGeom>
          </p:spPr>
        </p:pic>
      </p:grpSp>
      <p:sp>
        <p:nvSpPr>
          <p:cNvPr id="27" name="Rectangle 26">
            <a:extLst>
              <a:ext uri="{FF2B5EF4-FFF2-40B4-BE49-F238E27FC236}">
                <a16:creationId xmlns:a16="http://schemas.microsoft.com/office/drawing/2014/main" id="{B15AB6BE-C4A5-4557-9868-49401C30BF26}"/>
              </a:ext>
            </a:extLst>
          </p:cNvPr>
          <p:cNvSpPr/>
          <p:nvPr/>
        </p:nvSpPr>
        <p:spPr>
          <a:xfrm rot="17324193">
            <a:off x="1486363" y="6380028"/>
            <a:ext cx="95134" cy="386670"/>
          </a:xfrm>
          <a:prstGeom prst="rect">
            <a:avLst/>
          </a:prstGeom>
          <a:solidFill>
            <a:srgbClr val="E7E8E9"/>
          </a:solidFill>
          <a:ln>
            <a:solidFill>
              <a:srgbClr val="E7E8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571"/>
            <a:endParaRPr lang="en-US" sz="1620" dirty="0">
              <a:solidFill>
                <a:prstClr val="white"/>
              </a:solidFill>
            </a:endParaRPr>
          </a:p>
        </p:txBody>
      </p:sp>
      <p:sp>
        <p:nvSpPr>
          <p:cNvPr id="33" name="Rectangle 32">
            <a:extLst>
              <a:ext uri="{FF2B5EF4-FFF2-40B4-BE49-F238E27FC236}">
                <a16:creationId xmlns:a16="http://schemas.microsoft.com/office/drawing/2014/main" id="{334873D7-09CB-4819-A6FD-044CDBF30692}"/>
              </a:ext>
            </a:extLst>
          </p:cNvPr>
          <p:cNvSpPr/>
          <p:nvPr/>
        </p:nvSpPr>
        <p:spPr>
          <a:xfrm rot="4587437">
            <a:off x="3132647" y="6395533"/>
            <a:ext cx="95134" cy="386670"/>
          </a:xfrm>
          <a:prstGeom prst="rect">
            <a:avLst/>
          </a:prstGeom>
          <a:solidFill>
            <a:srgbClr val="E7E8E9"/>
          </a:solidFill>
          <a:ln>
            <a:solidFill>
              <a:srgbClr val="E7E8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571"/>
            <a:endParaRPr lang="en-US" sz="1620" dirty="0">
              <a:solidFill>
                <a:prstClr val="white"/>
              </a:solidFill>
            </a:endParaRPr>
          </a:p>
        </p:txBody>
      </p:sp>
    </p:spTree>
    <p:extLst>
      <p:ext uri="{BB962C8B-B14F-4D97-AF65-F5344CB8AC3E}">
        <p14:creationId xmlns:p14="http://schemas.microsoft.com/office/powerpoint/2010/main" val="104396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7E8E9"/>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74DAF0-1ADE-4876-8AAB-FB2BE5ED799E}"/>
              </a:ext>
            </a:extLst>
          </p:cNvPr>
          <p:cNvSpPr/>
          <p:nvPr/>
        </p:nvSpPr>
        <p:spPr>
          <a:xfrm>
            <a:off x="608457" y="0"/>
            <a:ext cx="10975086" cy="1130654"/>
          </a:xfrm>
          <a:prstGeom prst="rect">
            <a:avLst/>
          </a:prstGeom>
          <a:solidFill>
            <a:srgbClr val="1F2C3D"/>
          </a:solidFill>
          <a:ln w="19050">
            <a:solidFill>
              <a:srgbClr val="1F2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571">
              <a:defRPr/>
            </a:pPr>
            <a:endParaRPr lang="en-US" sz="1620" dirty="0">
              <a:solidFill>
                <a:prstClr val="white"/>
              </a:solidFill>
            </a:endParaRPr>
          </a:p>
        </p:txBody>
      </p:sp>
      <p:sp>
        <p:nvSpPr>
          <p:cNvPr id="58" name="object 27">
            <a:extLst>
              <a:ext uri="{FF2B5EF4-FFF2-40B4-BE49-F238E27FC236}">
                <a16:creationId xmlns:a16="http://schemas.microsoft.com/office/drawing/2014/main" id="{1A3F74B1-C622-44B5-8880-25A764CE99C0}"/>
              </a:ext>
            </a:extLst>
          </p:cNvPr>
          <p:cNvSpPr/>
          <p:nvPr/>
        </p:nvSpPr>
        <p:spPr>
          <a:xfrm>
            <a:off x="608456" y="313930"/>
            <a:ext cx="8461972" cy="502795"/>
          </a:xfrm>
          <a:custGeom>
            <a:avLst/>
            <a:gdLst/>
            <a:ahLst/>
            <a:cxnLst/>
            <a:rect l="l" t="t" r="r" b="b"/>
            <a:pathLst>
              <a:path w="2606675" h="353059">
                <a:moveTo>
                  <a:pt x="2430145" y="0"/>
                </a:moveTo>
                <a:lnTo>
                  <a:pt x="0" y="0"/>
                </a:lnTo>
                <a:lnTo>
                  <a:pt x="0" y="352564"/>
                </a:lnTo>
                <a:lnTo>
                  <a:pt x="2430145" y="352564"/>
                </a:lnTo>
                <a:lnTo>
                  <a:pt x="2477008" y="346267"/>
                </a:lnTo>
                <a:lnTo>
                  <a:pt x="2519119" y="328495"/>
                </a:lnTo>
                <a:lnTo>
                  <a:pt x="2554798" y="300929"/>
                </a:lnTo>
                <a:lnTo>
                  <a:pt x="2582364" y="265250"/>
                </a:lnTo>
                <a:lnTo>
                  <a:pt x="2600136" y="223139"/>
                </a:lnTo>
                <a:lnTo>
                  <a:pt x="2606433" y="176275"/>
                </a:lnTo>
                <a:lnTo>
                  <a:pt x="2600136" y="129413"/>
                </a:lnTo>
                <a:lnTo>
                  <a:pt x="2582364" y="87304"/>
                </a:lnTo>
                <a:lnTo>
                  <a:pt x="2554798" y="51628"/>
                </a:lnTo>
                <a:lnTo>
                  <a:pt x="2519119" y="24066"/>
                </a:lnTo>
                <a:lnTo>
                  <a:pt x="2477008" y="6296"/>
                </a:lnTo>
                <a:lnTo>
                  <a:pt x="2430145" y="0"/>
                </a:lnTo>
                <a:close/>
              </a:path>
            </a:pathLst>
          </a:custGeom>
          <a:solidFill>
            <a:srgbClr val="0FB7D9"/>
          </a:solidFill>
          <a:ln>
            <a:solidFill>
              <a:srgbClr val="0FB7D9"/>
            </a:solidFill>
          </a:ln>
        </p:spPr>
        <p:txBody>
          <a:bodyPr wrap="square" lIns="0" tIns="0" rIns="0" bIns="0" rtlCol="0" anchor="ctr"/>
          <a:lstStyle/>
          <a:p>
            <a:pPr defTabSz="411571">
              <a:defRPr/>
            </a:pPr>
            <a:r>
              <a:rPr lang="ru-RU" b="1" dirty="0">
                <a:solidFill>
                  <a:srgbClr val="E7E8E9"/>
                </a:solidFill>
                <a:latin typeface="TBC X Black" panose="00000A00000000000000" pitchFamily="50" charset="0"/>
              </a:rPr>
              <a:t> ТЕМАТИЧЕСКОЕ ИССЛЕДОВАНИЕ в Грузии: Демократизация инвестиций</a:t>
            </a:r>
          </a:p>
        </p:txBody>
      </p:sp>
      <p:sp>
        <p:nvSpPr>
          <p:cNvPr id="73" name="Rectangle 72">
            <a:extLst>
              <a:ext uri="{FF2B5EF4-FFF2-40B4-BE49-F238E27FC236}">
                <a16:creationId xmlns:a16="http://schemas.microsoft.com/office/drawing/2014/main" id="{DE7842FA-DDBC-46F8-8780-33D336288FB5}"/>
              </a:ext>
            </a:extLst>
          </p:cNvPr>
          <p:cNvSpPr/>
          <p:nvPr/>
        </p:nvSpPr>
        <p:spPr>
          <a:xfrm>
            <a:off x="608457" y="6758288"/>
            <a:ext cx="10975086" cy="128627"/>
          </a:xfrm>
          <a:prstGeom prst="rect">
            <a:avLst/>
          </a:prstGeom>
          <a:solidFill>
            <a:srgbClr val="0FB7D9"/>
          </a:solidFill>
          <a:ln w="19050">
            <a:solidFill>
              <a:srgbClr val="0FB7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571">
              <a:defRPr/>
            </a:pPr>
            <a:endParaRPr lang="en-US" sz="1620" dirty="0">
              <a:solidFill>
                <a:prstClr val="white"/>
              </a:solidFill>
            </a:endParaRPr>
          </a:p>
        </p:txBody>
      </p:sp>
      <p:sp>
        <p:nvSpPr>
          <p:cNvPr id="20" name="TextBox 19">
            <a:extLst>
              <a:ext uri="{FF2B5EF4-FFF2-40B4-BE49-F238E27FC236}">
                <a16:creationId xmlns:a16="http://schemas.microsoft.com/office/drawing/2014/main" id="{D3184E65-279C-4949-B080-7583767F4702}"/>
              </a:ext>
            </a:extLst>
          </p:cNvPr>
          <p:cNvSpPr txBox="1"/>
          <p:nvPr/>
        </p:nvSpPr>
        <p:spPr>
          <a:xfrm>
            <a:off x="252698" y="1160055"/>
            <a:ext cx="11613480" cy="1797928"/>
          </a:xfrm>
          <a:prstGeom prst="rect">
            <a:avLst/>
          </a:prstGeom>
          <a:noFill/>
        </p:spPr>
        <p:txBody>
          <a:bodyPr wrap="square">
            <a:spAutoFit/>
          </a:bodyPr>
          <a:lstStyle/>
          <a:p>
            <a:pPr marL="26675" algn="just">
              <a:lnSpc>
                <a:spcPts val="2737"/>
              </a:lnSpc>
              <a:spcBef>
                <a:spcPts val="540"/>
              </a:spcBef>
              <a:defRPr/>
            </a:pPr>
            <a:r>
              <a:rPr lang="ru-RU" b="1" dirty="0">
                <a:solidFill>
                  <a:srgbClr val="1F2C3D"/>
                </a:solidFill>
                <a:latin typeface="TBC X Black" panose="00000A00000000000000" pitchFamily="50" charset="0"/>
              </a:rPr>
              <a:t>В Грузии у брокерских компаний около </a:t>
            </a:r>
            <a:r>
              <a:rPr lang="ru-RU" b="1" dirty="0">
                <a:solidFill>
                  <a:srgbClr val="0FB7D9"/>
                </a:solidFill>
                <a:latin typeface="TBC X Black" panose="00000A00000000000000" pitchFamily="50" charset="0"/>
              </a:rPr>
              <a:t>15 тыс. клиентов</a:t>
            </a:r>
            <a:r>
              <a:rPr lang="ru-RU" b="1" dirty="0">
                <a:solidFill>
                  <a:srgbClr val="1F2C3D"/>
                </a:solidFill>
                <a:latin typeface="TBC X Black" panose="00000A00000000000000" pitchFamily="50" charset="0"/>
              </a:rPr>
              <a:t>, что составляет примерно 0,4% населения. Это относительно небольшое число можно объяснить несколькими факторами, включая низкий уровень финансовой грамотности, барьеры для входа при минимальных инвестициях и бюрократические барьеры, связанные с процедурами KYC (знание своего клиента). </a:t>
            </a:r>
            <a:r>
              <a:rPr lang="ru-RU" b="1" dirty="0">
                <a:latin typeface="TBC X Black" panose="00000A00000000000000" pitchFamily="50" charset="0"/>
              </a:rPr>
              <a:t>И </a:t>
            </a:r>
            <a:r>
              <a:rPr lang="ru-RU" b="1" dirty="0">
                <a:solidFill>
                  <a:srgbClr val="1F2C3D"/>
                </a:solidFill>
                <a:latin typeface="TBC X Black" panose="00000A00000000000000" pitchFamily="50" charset="0"/>
              </a:rPr>
              <a:t>напротив, коммерческие банки в стране обслуживают около </a:t>
            </a:r>
            <a:r>
              <a:rPr lang="ru-RU" b="1" dirty="0">
                <a:solidFill>
                  <a:srgbClr val="0FB7D9"/>
                </a:solidFill>
                <a:latin typeface="TBC X Black" panose="00000A00000000000000" pitchFamily="50" charset="0"/>
              </a:rPr>
              <a:t>2 миллионов </a:t>
            </a:r>
            <a:r>
              <a:rPr lang="ru-RU" b="1" dirty="0">
                <a:solidFill>
                  <a:srgbClr val="1F2C3D"/>
                </a:solidFill>
                <a:latin typeface="TBC X Black" panose="00000A00000000000000" pitchFamily="50" charset="0"/>
              </a:rPr>
              <a:t>активных пользователей, предлагая свои услуги через </a:t>
            </a:r>
            <a:r>
              <a:rPr lang="ru-RU" b="1" dirty="0">
                <a:solidFill>
                  <a:srgbClr val="0FB7D9"/>
                </a:solidFill>
                <a:latin typeface="TBC X Black" panose="00000A00000000000000" pitchFamily="50" charset="0"/>
              </a:rPr>
              <a:t>цифровые каналы.</a:t>
            </a:r>
          </a:p>
        </p:txBody>
      </p:sp>
      <p:sp>
        <p:nvSpPr>
          <p:cNvPr id="27" name="Rectangle 26">
            <a:extLst>
              <a:ext uri="{FF2B5EF4-FFF2-40B4-BE49-F238E27FC236}">
                <a16:creationId xmlns:a16="http://schemas.microsoft.com/office/drawing/2014/main" id="{B15AB6BE-C4A5-4557-9868-49401C30BF26}"/>
              </a:ext>
            </a:extLst>
          </p:cNvPr>
          <p:cNvSpPr/>
          <p:nvPr/>
        </p:nvSpPr>
        <p:spPr>
          <a:xfrm rot="17324193">
            <a:off x="1486363" y="6380028"/>
            <a:ext cx="95134" cy="386670"/>
          </a:xfrm>
          <a:prstGeom prst="rect">
            <a:avLst/>
          </a:prstGeom>
          <a:solidFill>
            <a:srgbClr val="E7E8E9"/>
          </a:solidFill>
          <a:ln>
            <a:solidFill>
              <a:srgbClr val="E7E8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571"/>
            <a:endParaRPr lang="en-US" sz="1620" dirty="0">
              <a:solidFill>
                <a:prstClr val="white"/>
              </a:solidFill>
            </a:endParaRPr>
          </a:p>
        </p:txBody>
      </p:sp>
      <p:sp>
        <p:nvSpPr>
          <p:cNvPr id="33" name="Rectangle 32">
            <a:extLst>
              <a:ext uri="{FF2B5EF4-FFF2-40B4-BE49-F238E27FC236}">
                <a16:creationId xmlns:a16="http://schemas.microsoft.com/office/drawing/2014/main" id="{334873D7-09CB-4819-A6FD-044CDBF30692}"/>
              </a:ext>
            </a:extLst>
          </p:cNvPr>
          <p:cNvSpPr/>
          <p:nvPr/>
        </p:nvSpPr>
        <p:spPr>
          <a:xfrm rot="4587437">
            <a:off x="3132647" y="6395533"/>
            <a:ext cx="95134" cy="386670"/>
          </a:xfrm>
          <a:prstGeom prst="rect">
            <a:avLst/>
          </a:prstGeom>
          <a:solidFill>
            <a:srgbClr val="E7E8E9"/>
          </a:solidFill>
          <a:ln>
            <a:solidFill>
              <a:srgbClr val="E7E8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571"/>
            <a:endParaRPr lang="en-US" sz="1620" dirty="0">
              <a:solidFill>
                <a:prstClr val="white"/>
              </a:solidFill>
            </a:endParaRPr>
          </a:p>
        </p:txBody>
      </p:sp>
      <p:sp>
        <p:nvSpPr>
          <p:cNvPr id="14" name="object 8">
            <a:extLst>
              <a:ext uri="{FF2B5EF4-FFF2-40B4-BE49-F238E27FC236}">
                <a16:creationId xmlns:a16="http://schemas.microsoft.com/office/drawing/2014/main" id="{E29C441B-FC51-4EF7-BD2B-6FCDBB827234}"/>
              </a:ext>
            </a:extLst>
          </p:cNvPr>
          <p:cNvSpPr/>
          <p:nvPr/>
        </p:nvSpPr>
        <p:spPr>
          <a:xfrm>
            <a:off x="950475" y="4946607"/>
            <a:ext cx="10277309" cy="1518001"/>
          </a:xfrm>
          <a:custGeom>
            <a:avLst/>
            <a:gdLst/>
            <a:ahLst/>
            <a:cxnLst/>
            <a:rect l="l" t="t" r="r" b="b"/>
            <a:pathLst>
              <a:path w="13200380" h="4510405">
                <a:moveTo>
                  <a:pt x="4257167" y="218440"/>
                </a:moveTo>
                <a:lnTo>
                  <a:pt x="4251401" y="168351"/>
                </a:lnTo>
                <a:lnTo>
                  <a:pt x="4234967" y="122377"/>
                </a:lnTo>
                <a:lnTo>
                  <a:pt x="4209186" y="81826"/>
                </a:lnTo>
                <a:lnTo>
                  <a:pt x="4175353" y="47993"/>
                </a:lnTo>
                <a:lnTo>
                  <a:pt x="4134789" y="22199"/>
                </a:lnTo>
                <a:lnTo>
                  <a:pt x="4088815" y="5765"/>
                </a:lnTo>
                <a:lnTo>
                  <a:pt x="4038727" y="0"/>
                </a:lnTo>
                <a:lnTo>
                  <a:pt x="218427" y="0"/>
                </a:lnTo>
                <a:lnTo>
                  <a:pt x="168351" y="5765"/>
                </a:lnTo>
                <a:lnTo>
                  <a:pt x="122377" y="22199"/>
                </a:lnTo>
                <a:lnTo>
                  <a:pt x="81813" y="47993"/>
                </a:lnTo>
                <a:lnTo>
                  <a:pt x="47993" y="81826"/>
                </a:lnTo>
                <a:lnTo>
                  <a:pt x="22199" y="122377"/>
                </a:lnTo>
                <a:lnTo>
                  <a:pt x="5778" y="168351"/>
                </a:lnTo>
                <a:lnTo>
                  <a:pt x="0" y="218440"/>
                </a:lnTo>
                <a:lnTo>
                  <a:pt x="0" y="4291965"/>
                </a:lnTo>
                <a:lnTo>
                  <a:pt x="5778" y="4342054"/>
                </a:lnTo>
                <a:lnTo>
                  <a:pt x="22199" y="4388028"/>
                </a:lnTo>
                <a:lnTo>
                  <a:pt x="47993" y="4428591"/>
                </a:lnTo>
                <a:lnTo>
                  <a:pt x="81813" y="4462411"/>
                </a:lnTo>
                <a:lnTo>
                  <a:pt x="122377" y="4488205"/>
                </a:lnTo>
                <a:lnTo>
                  <a:pt x="168351" y="4504639"/>
                </a:lnTo>
                <a:lnTo>
                  <a:pt x="218427" y="4510405"/>
                </a:lnTo>
                <a:lnTo>
                  <a:pt x="4038727" y="4510405"/>
                </a:lnTo>
                <a:lnTo>
                  <a:pt x="4088815" y="4504639"/>
                </a:lnTo>
                <a:lnTo>
                  <a:pt x="4134789" y="4488205"/>
                </a:lnTo>
                <a:lnTo>
                  <a:pt x="4175353" y="4462411"/>
                </a:lnTo>
                <a:lnTo>
                  <a:pt x="4209186" y="4428591"/>
                </a:lnTo>
                <a:lnTo>
                  <a:pt x="4234967" y="4388028"/>
                </a:lnTo>
                <a:lnTo>
                  <a:pt x="4251401" y="4342054"/>
                </a:lnTo>
                <a:lnTo>
                  <a:pt x="4257167" y="4291965"/>
                </a:lnTo>
                <a:lnTo>
                  <a:pt x="4257167" y="218440"/>
                </a:lnTo>
                <a:close/>
              </a:path>
              <a:path w="13200380" h="4510405">
                <a:moveTo>
                  <a:pt x="8726653" y="218440"/>
                </a:moveTo>
                <a:lnTo>
                  <a:pt x="8720887" y="168351"/>
                </a:lnTo>
                <a:lnTo>
                  <a:pt x="8704453" y="122377"/>
                </a:lnTo>
                <a:lnTo>
                  <a:pt x="8678672" y="81826"/>
                </a:lnTo>
                <a:lnTo>
                  <a:pt x="8644839" y="47993"/>
                </a:lnTo>
                <a:lnTo>
                  <a:pt x="8604275" y="22199"/>
                </a:lnTo>
                <a:lnTo>
                  <a:pt x="8558301" y="5765"/>
                </a:lnTo>
                <a:lnTo>
                  <a:pt x="8508213" y="0"/>
                </a:lnTo>
                <a:lnTo>
                  <a:pt x="4687913" y="0"/>
                </a:lnTo>
                <a:lnTo>
                  <a:pt x="4637837" y="5765"/>
                </a:lnTo>
                <a:lnTo>
                  <a:pt x="4591863" y="22199"/>
                </a:lnTo>
                <a:lnTo>
                  <a:pt x="4551299" y="47993"/>
                </a:lnTo>
                <a:lnTo>
                  <a:pt x="4517479" y="81826"/>
                </a:lnTo>
                <a:lnTo>
                  <a:pt x="4491685" y="122377"/>
                </a:lnTo>
                <a:lnTo>
                  <a:pt x="4475264" y="168351"/>
                </a:lnTo>
                <a:lnTo>
                  <a:pt x="4469485" y="218440"/>
                </a:lnTo>
                <a:lnTo>
                  <a:pt x="4469485" y="4291965"/>
                </a:lnTo>
                <a:lnTo>
                  <a:pt x="4475264" y="4342054"/>
                </a:lnTo>
                <a:lnTo>
                  <a:pt x="4491685" y="4388028"/>
                </a:lnTo>
                <a:lnTo>
                  <a:pt x="4517479" y="4428591"/>
                </a:lnTo>
                <a:lnTo>
                  <a:pt x="4551299" y="4462411"/>
                </a:lnTo>
                <a:lnTo>
                  <a:pt x="4591863" y="4488205"/>
                </a:lnTo>
                <a:lnTo>
                  <a:pt x="4637837" y="4504639"/>
                </a:lnTo>
                <a:lnTo>
                  <a:pt x="4687913" y="4510405"/>
                </a:lnTo>
                <a:lnTo>
                  <a:pt x="8508213" y="4510405"/>
                </a:lnTo>
                <a:lnTo>
                  <a:pt x="8558301" y="4504639"/>
                </a:lnTo>
                <a:lnTo>
                  <a:pt x="8604275" y="4488205"/>
                </a:lnTo>
                <a:lnTo>
                  <a:pt x="8644839" y="4462411"/>
                </a:lnTo>
                <a:lnTo>
                  <a:pt x="8678672" y="4428591"/>
                </a:lnTo>
                <a:lnTo>
                  <a:pt x="8704453" y="4388028"/>
                </a:lnTo>
                <a:lnTo>
                  <a:pt x="8720887" y="4342054"/>
                </a:lnTo>
                <a:lnTo>
                  <a:pt x="8726653" y="4291965"/>
                </a:lnTo>
                <a:lnTo>
                  <a:pt x="8726653" y="218440"/>
                </a:lnTo>
                <a:close/>
              </a:path>
              <a:path w="13200380" h="4510405">
                <a:moveTo>
                  <a:pt x="13200126" y="218440"/>
                </a:moveTo>
                <a:lnTo>
                  <a:pt x="13194360" y="168351"/>
                </a:lnTo>
                <a:lnTo>
                  <a:pt x="13177927" y="122377"/>
                </a:lnTo>
                <a:lnTo>
                  <a:pt x="13152133" y="81826"/>
                </a:lnTo>
                <a:lnTo>
                  <a:pt x="13118300" y="47993"/>
                </a:lnTo>
                <a:lnTo>
                  <a:pt x="13077749" y="22199"/>
                </a:lnTo>
                <a:lnTo>
                  <a:pt x="13031775" y="5765"/>
                </a:lnTo>
                <a:lnTo>
                  <a:pt x="12981686" y="0"/>
                </a:lnTo>
                <a:lnTo>
                  <a:pt x="9161386" y="0"/>
                </a:lnTo>
                <a:lnTo>
                  <a:pt x="9111297" y="5765"/>
                </a:lnTo>
                <a:lnTo>
                  <a:pt x="9065323" y="22199"/>
                </a:lnTo>
                <a:lnTo>
                  <a:pt x="9024772" y="47993"/>
                </a:lnTo>
                <a:lnTo>
                  <a:pt x="8990940" y="81826"/>
                </a:lnTo>
                <a:lnTo>
                  <a:pt x="8965159" y="122377"/>
                </a:lnTo>
                <a:lnTo>
                  <a:pt x="8948725" y="168351"/>
                </a:lnTo>
                <a:lnTo>
                  <a:pt x="8942959" y="218440"/>
                </a:lnTo>
                <a:lnTo>
                  <a:pt x="8942959" y="4291965"/>
                </a:lnTo>
                <a:lnTo>
                  <a:pt x="8948725" y="4342054"/>
                </a:lnTo>
                <a:lnTo>
                  <a:pt x="8965159" y="4388028"/>
                </a:lnTo>
                <a:lnTo>
                  <a:pt x="8990940" y="4428591"/>
                </a:lnTo>
                <a:lnTo>
                  <a:pt x="9024772" y="4462411"/>
                </a:lnTo>
                <a:lnTo>
                  <a:pt x="9065323" y="4488205"/>
                </a:lnTo>
                <a:lnTo>
                  <a:pt x="9111297" y="4504639"/>
                </a:lnTo>
                <a:lnTo>
                  <a:pt x="9161386" y="4510405"/>
                </a:lnTo>
                <a:lnTo>
                  <a:pt x="12981686" y="4510405"/>
                </a:lnTo>
                <a:lnTo>
                  <a:pt x="13031775" y="4504639"/>
                </a:lnTo>
                <a:lnTo>
                  <a:pt x="13077749" y="4488205"/>
                </a:lnTo>
                <a:lnTo>
                  <a:pt x="13118300" y="4462411"/>
                </a:lnTo>
                <a:lnTo>
                  <a:pt x="13152133" y="4428591"/>
                </a:lnTo>
                <a:lnTo>
                  <a:pt x="13177927" y="4388028"/>
                </a:lnTo>
                <a:lnTo>
                  <a:pt x="13194360" y="4342054"/>
                </a:lnTo>
                <a:lnTo>
                  <a:pt x="13200126" y="4291965"/>
                </a:lnTo>
                <a:lnTo>
                  <a:pt x="13200126" y="218440"/>
                </a:lnTo>
                <a:close/>
              </a:path>
            </a:pathLst>
          </a:custGeom>
          <a:solidFill>
            <a:srgbClr val="FFFFFF"/>
          </a:solidFill>
        </p:spPr>
        <p:txBody>
          <a:bodyPr wrap="square" lIns="0" tIns="0" rIns="0" bIns="0" rtlCol="0"/>
          <a:lstStyle/>
          <a:p>
            <a:pPr defTabSz="685925"/>
            <a:endParaRPr sz="1350" kern="0" dirty="0">
              <a:solidFill>
                <a:sysClr val="windowText" lastClr="000000"/>
              </a:solidFill>
            </a:endParaRPr>
          </a:p>
        </p:txBody>
      </p:sp>
      <p:sp>
        <p:nvSpPr>
          <p:cNvPr id="15" name="object 8">
            <a:extLst>
              <a:ext uri="{FF2B5EF4-FFF2-40B4-BE49-F238E27FC236}">
                <a16:creationId xmlns:a16="http://schemas.microsoft.com/office/drawing/2014/main" id="{BFE71C2A-8781-4A0A-A6B0-7DC875FDF6B3}"/>
              </a:ext>
            </a:extLst>
          </p:cNvPr>
          <p:cNvSpPr/>
          <p:nvPr/>
        </p:nvSpPr>
        <p:spPr>
          <a:xfrm>
            <a:off x="950475" y="3148272"/>
            <a:ext cx="10277309" cy="1518001"/>
          </a:xfrm>
          <a:custGeom>
            <a:avLst/>
            <a:gdLst/>
            <a:ahLst/>
            <a:cxnLst/>
            <a:rect l="l" t="t" r="r" b="b"/>
            <a:pathLst>
              <a:path w="13200380" h="4510405">
                <a:moveTo>
                  <a:pt x="4257167" y="218440"/>
                </a:moveTo>
                <a:lnTo>
                  <a:pt x="4251401" y="168351"/>
                </a:lnTo>
                <a:lnTo>
                  <a:pt x="4234967" y="122377"/>
                </a:lnTo>
                <a:lnTo>
                  <a:pt x="4209186" y="81826"/>
                </a:lnTo>
                <a:lnTo>
                  <a:pt x="4175353" y="47993"/>
                </a:lnTo>
                <a:lnTo>
                  <a:pt x="4134789" y="22199"/>
                </a:lnTo>
                <a:lnTo>
                  <a:pt x="4088815" y="5765"/>
                </a:lnTo>
                <a:lnTo>
                  <a:pt x="4038727" y="0"/>
                </a:lnTo>
                <a:lnTo>
                  <a:pt x="218427" y="0"/>
                </a:lnTo>
                <a:lnTo>
                  <a:pt x="168351" y="5765"/>
                </a:lnTo>
                <a:lnTo>
                  <a:pt x="122377" y="22199"/>
                </a:lnTo>
                <a:lnTo>
                  <a:pt x="81813" y="47993"/>
                </a:lnTo>
                <a:lnTo>
                  <a:pt x="47993" y="81826"/>
                </a:lnTo>
                <a:lnTo>
                  <a:pt x="22199" y="122377"/>
                </a:lnTo>
                <a:lnTo>
                  <a:pt x="5778" y="168351"/>
                </a:lnTo>
                <a:lnTo>
                  <a:pt x="0" y="218440"/>
                </a:lnTo>
                <a:lnTo>
                  <a:pt x="0" y="4291965"/>
                </a:lnTo>
                <a:lnTo>
                  <a:pt x="5778" y="4342054"/>
                </a:lnTo>
                <a:lnTo>
                  <a:pt x="22199" y="4388028"/>
                </a:lnTo>
                <a:lnTo>
                  <a:pt x="47993" y="4428591"/>
                </a:lnTo>
                <a:lnTo>
                  <a:pt x="81813" y="4462411"/>
                </a:lnTo>
                <a:lnTo>
                  <a:pt x="122377" y="4488205"/>
                </a:lnTo>
                <a:lnTo>
                  <a:pt x="168351" y="4504639"/>
                </a:lnTo>
                <a:lnTo>
                  <a:pt x="218427" y="4510405"/>
                </a:lnTo>
                <a:lnTo>
                  <a:pt x="4038727" y="4510405"/>
                </a:lnTo>
                <a:lnTo>
                  <a:pt x="4088815" y="4504639"/>
                </a:lnTo>
                <a:lnTo>
                  <a:pt x="4134789" y="4488205"/>
                </a:lnTo>
                <a:lnTo>
                  <a:pt x="4175353" y="4462411"/>
                </a:lnTo>
                <a:lnTo>
                  <a:pt x="4209186" y="4428591"/>
                </a:lnTo>
                <a:lnTo>
                  <a:pt x="4234967" y="4388028"/>
                </a:lnTo>
                <a:lnTo>
                  <a:pt x="4251401" y="4342054"/>
                </a:lnTo>
                <a:lnTo>
                  <a:pt x="4257167" y="4291965"/>
                </a:lnTo>
                <a:lnTo>
                  <a:pt x="4257167" y="218440"/>
                </a:lnTo>
                <a:close/>
              </a:path>
              <a:path w="13200380" h="4510405">
                <a:moveTo>
                  <a:pt x="8726653" y="218440"/>
                </a:moveTo>
                <a:lnTo>
                  <a:pt x="8720887" y="168351"/>
                </a:lnTo>
                <a:lnTo>
                  <a:pt x="8704453" y="122377"/>
                </a:lnTo>
                <a:lnTo>
                  <a:pt x="8678672" y="81826"/>
                </a:lnTo>
                <a:lnTo>
                  <a:pt x="8644839" y="47993"/>
                </a:lnTo>
                <a:lnTo>
                  <a:pt x="8604275" y="22199"/>
                </a:lnTo>
                <a:lnTo>
                  <a:pt x="8558301" y="5765"/>
                </a:lnTo>
                <a:lnTo>
                  <a:pt x="8508213" y="0"/>
                </a:lnTo>
                <a:lnTo>
                  <a:pt x="4687913" y="0"/>
                </a:lnTo>
                <a:lnTo>
                  <a:pt x="4637837" y="5765"/>
                </a:lnTo>
                <a:lnTo>
                  <a:pt x="4591863" y="22199"/>
                </a:lnTo>
                <a:lnTo>
                  <a:pt x="4551299" y="47993"/>
                </a:lnTo>
                <a:lnTo>
                  <a:pt x="4517479" y="81826"/>
                </a:lnTo>
                <a:lnTo>
                  <a:pt x="4491685" y="122377"/>
                </a:lnTo>
                <a:lnTo>
                  <a:pt x="4475264" y="168351"/>
                </a:lnTo>
                <a:lnTo>
                  <a:pt x="4469485" y="218440"/>
                </a:lnTo>
                <a:lnTo>
                  <a:pt x="4469485" y="4291965"/>
                </a:lnTo>
                <a:lnTo>
                  <a:pt x="4475264" y="4342054"/>
                </a:lnTo>
                <a:lnTo>
                  <a:pt x="4491685" y="4388028"/>
                </a:lnTo>
                <a:lnTo>
                  <a:pt x="4517479" y="4428591"/>
                </a:lnTo>
                <a:lnTo>
                  <a:pt x="4551299" y="4462411"/>
                </a:lnTo>
                <a:lnTo>
                  <a:pt x="4591863" y="4488205"/>
                </a:lnTo>
                <a:lnTo>
                  <a:pt x="4637837" y="4504639"/>
                </a:lnTo>
                <a:lnTo>
                  <a:pt x="4687913" y="4510405"/>
                </a:lnTo>
                <a:lnTo>
                  <a:pt x="8508213" y="4510405"/>
                </a:lnTo>
                <a:lnTo>
                  <a:pt x="8558301" y="4504639"/>
                </a:lnTo>
                <a:lnTo>
                  <a:pt x="8604275" y="4488205"/>
                </a:lnTo>
                <a:lnTo>
                  <a:pt x="8644839" y="4462411"/>
                </a:lnTo>
                <a:lnTo>
                  <a:pt x="8678672" y="4428591"/>
                </a:lnTo>
                <a:lnTo>
                  <a:pt x="8704453" y="4388028"/>
                </a:lnTo>
                <a:lnTo>
                  <a:pt x="8720887" y="4342054"/>
                </a:lnTo>
                <a:lnTo>
                  <a:pt x="8726653" y="4291965"/>
                </a:lnTo>
                <a:lnTo>
                  <a:pt x="8726653" y="218440"/>
                </a:lnTo>
                <a:close/>
              </a:path>
              <a:path w="13200380" h="4510405">
                <a:moveTo>
                  <a:pt x="13200126" y="218440"/>
                </a:moveTo>
                <a:lnTo>
                  <a:pt x="13194360" y="168351"/>
                </a:lnTo>
                <a:lnTo>
                  <a:pt x="13177927" y="122377"/>
                </a:lnTo>
                <a:lnTo>
                  <a:pt x="13152133" y="81826"/>
                </a:lnTo>
                <a:lnTo>
                  <a:pt x="13118300" y="47993"/>
                </a:lnTo>
                <a:lnTo>
                  <a:pt x="13077749" y="22199"/>
                </a:lnTo>
                <a:lnTo>
                  <a:pt x="13031775" y="5765"/>
                </a:lnTo>
                <a:lnTo>
                  <a:pt x="12981686" y="0"/>
                </a:lnTo>
                <a:lnTo>
                  <a:pt x="9161386" y="0"/>
                </a:lnTo>
                <a:lnTo>
                  <a:pt x="9111297" y="5765"/>
                </a:lnTo>
                <a:lnTo>
                  <a:pt x="9065323" y="22199"/>
                </a:lnTo>
                <a:lnTo>
                  <a:pt x="9024772" y="47993"/>
                </a:lnTo>
                <a:lnTo>
                  <a:pt x="8990940" y="81826"/>
                </a:lnTo>
                <a:lnTo>
                  <a:pt x="8965159" y="122377"/>
                </a:lnTo>
                <a:lnTo>
                  <a:pt x="8948725" y="168351"/>
                </a:lnTo>
                <a:lnTo>
                  <a:pt x="8942959" y="218440"/>
                </a:lnTo>
                <a:lnTo>
                  <a:pt x="8942959" y="4291965"/>
                </a:lnTo>
                <a:lnTo>
                  <a:pt x="8948725" y="4342054"/>
                </a:lnTo>
                <a:lnTo>
                  <a:pt x="8965159" y="4388028"/>
                </a:lnTo>
                <a:lnTo>
                  <a:pt x="8990940" y="4428591"/>
                </a:lnTo>
                <a:lnTo>
                  <a:pt x="9024772" y="4462411"/>
                </a:lnTo>
                <a:lnTo>
                  <a:pt x="9065323" y="4488205"/>
                </a:lnTo>
                <a:lnTo>
                  <a:pt x="9111297" y="4504639"/>
                </a:lnTo>
                <a:lnTo>
                  <a:pt x="9161386" y="4510405"/>
                </a:lnTo>
                <a:lnTo>
                  <a:pt x="12981686" y="4510405"/>
                </a:lnTo>
                <a:lnTo>
                  <a:pt x="13031775" y="4504639"/>
                </a:lnTo>
                <a:lnTo>
                  <a:pt x="13077749" y="4488205"/>
                </a:lnTo>
                <a:lnTo>
                  <a:pt x="13118300" y="4462411"/>
                </a:lnTo>
                <a:lnTo>
                  <a:pt x="13152133" y="4428591"/>
                </a:lnTo>
                <a:lnTo>
                  <a:pt x="13177927" y="4388028"/>
                </a:lnTo>
                <a:lnTo>
                  <a:pt x="13194360" y="4342054"/>
                </a:lnTo>
                <a:lnTo>
                  <a:pt x="13200126" y="4291965"/>
                </a:lnTo>
                <a:lnTo>
                  <a:pt x="13200126" y="218440"/>
                </a:lnTo>
                <a:close/>
              </a:path>
            </a:pathLst>
          </a:custGeom>
          <a:solidFill>
            <a:srgbClr val="FFFFFF"/>
          </a:solidFill>
        </p:spPr>
        <p:txBody>
          <a:bodyPr wrap="square" lIns="0" tIns="0" rIns="0" bIns="0" rtlCol="0"/>
          <a:lstStyle/>
          <a:p>
            <a:pPr defTabSz="685925"/>
            <a:endParaRPr sz="1350" kern="0" dirty="0">
              <a:solidFill>
                <a:sysClr val="windowText" lastClr="000000"/>
              </a:solidFill>
            </a:endParaRPr>
          </a:p>
        </p:txBody>
      </p:sp>
      <p:sp>
        <p:nvSpPr>
          <p:cNvPr id="18" name="object 13">
            <a:extLst>
              <a:ext uri="{FF2B5EF4-FFF2-40B4-BE49-F238E27FC236}">
                <a16:creationId xmlns:a16="http://schemas.microsoft.com/office/drawing/2014/main" id="{9E37A51B-8E40-4EFB-8C95-A29C08E0D059}"/>
              </a:ext>
            </a:extLst>
          </p:cNvPr>
          <p:cNvSpPr/>
          <p:nvPr/>
        </p:nvSpPr>
        <p:spPr>
          <a:xfrm>
            <a:off x="3176443" y="3936322"/>
            <a:ext cx="204353" cy="0"/>
          </a:xfrm>
          <a:custGeom>
            <a:avLst/>
            <a:gdLst/>
            <a:ahLst/>
            <a:cxnLst/>
            <a:rect l="l" t="t" r="r" b="b"/>
            <a:pathLst>
              <a:path w="272414">
                <a:moveTo>
                  <a:pt x="0" y="0"/>
                </a:moveTo>
                <a:lnTo>
                  <a:pt x="272021" y="0"/>
                </a:lnTo>
              </a:path>
            </a:pathLst>
          </a:custGeom>
          <a:ln w="38862">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19" name="object 14">
            <a:extLst>
              <a:ext uri="{FF2B5EF4-FFF2-40B4-BE49-F238E27FC236}">
                <a16:creationId xmlns:a16="http://schemas.microsoft.com/office/drawing/2014/main" id="{F34206CA-498E-4D5A-B7E5-500548A11569}"/>
              </a:ext>
            </a:extLst>
          </p:cNvPr>
          <p:cNvSpPr/>
          <p:nvPr/>
        </p:nvSpPr>
        <p:spPr>
          <a:xfrm>
            <a:off x="3234747" y="3848867"/>
            <a:ext cx="204353" cy="0"/>
          </a:xfrm>
          <a:custGeom>
            <a:avLst/>
            <a:gdLst/>
            <a:ahLst/>
            <a:cxnLst/>
            <a:rect l="l" t="t" r="r" b="b"/>
            <a:pathLst>
              <a:path w="272414">
                <a:moveTo>
                  <a:pt x="0" y="0"/>
                </a:moveTo>
                <a:lnTo>
                  <a:pt x="272021" y="0"/>
                </a:lnTo>
              </a:path>
            </a:pathLst>
          </a:custGeom>
          <a:ln w="38862">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21" name="object 15">
            <a:extLst>
              <a:ext uri="{FF2B5EF4-FFF2-40B4-BE49-F238E27FC236}">
                <a16:creationId xmlns:a16="http://schemas.microsoft.com/office/drawing/2014/main" id="{93A49357-9B6A-4917-9449-0ECA3BD25C57}"/>
              </a:ext>
            </a:extLst>
          </p:cNvPr>
          <p:cNvSpPr/>
          <p:nvPr/>
        </p:nvSpPr>
        <p:spPr>
          <a:xfrm>
            <a:off x="3249323" y="4009201"/>
            <a:ext cx="189586" cy="0"/>
          </a:xfrm>
          <a:custGeom>
            <a:avLst/>
            <a:gdLst/>
            <a:ahLst/>
            <a:cxnLst/>
            <a:rect l="l" t="t" r="r" b="b"/>
            <a:pathLst>
              <a:path w="252729">
                <a:moveTo>
                  <a:pt x="0" y="0"/>
                </a:moveTo>
                <a:lnTo>
                  <a:pt x="252590" y="0"/>
                </a:lnTo>
              </a:path>
            </a:pathLst>
          </a:custGeom>
          <a:ln w="38862">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23" name="object 16">
            <a:extLst>
              <a:ext uri="{FF2B5EF4-FFF2-40B4-BE49-F238E27FC236}">
                <a16:creationId xmlns:a16="http://schemas.microsoft.com/office/drawing/2014/main" id="{C286B81E-B3EA-432C-80BA-D1E70B5654AA}"/>
              </a:ext>
            </a:extLst>
          </p:cNvPr>
          <p:cNvSpPr/>
          <p:nvPr/>
        </p:nvSpPr>
        <p:spPr>
          <a:xfrm>
            <a:off x="3365030" y="3673956"/>
            <a:ext cx="496832" cy="524937"/>
          </a:xfrm>
          <a:custGeom>
            <a:avLst/>
            <a:gdLst/>
            <a:ahLst/>
            <a:cxnLst/>
            <a:rect l="l" t="t" r="r" b="b"/>
            <a:pathLst>
              <a:path w="662304" h="699770">
                <a:moveTo>
                  <a:pt x="8382" y="176174"/>
                </a:moveTo>
                <a:lnTo>
                  <a:pt x="33408" y="138383"/>
                </a:lnTo>
                <a:lnTo>
                  <a:pt x="62989" y="104241"/>
                </a:lnTo>
                <a:lnTo>
                  <a:pt x="96693" y="74175"/>
                </a:lnTo>
                <a:lnTo>
                  <a:pt x="134094" y="48615"/>
                </a:lnTo>
                <a:lnTo>
                  <a:pt x="174763" y="27989"/>
                </a:lnTo>
                <a:lnTo>
                  <a:pt x="218270" y="12725"/>
                </a:lnTo>
                <a:lnTo>
                  <a:pt x="264189" y="3252"/>
                </a:lnTo>
                <a:lnTo>
                  <a:pt x="312089" y="0"/>
                </a:lnTo>
                <a:lnTo>
                  <a:pt x="359547" y="3192"/>
                </a:lnTo>
                <a:lnTo>
                  <a:pt x="405064" y="12493"/>
                </a:lnTo>
                <a:lnTo>
                  <a:pt x="448224" y="27485"/>
                </a:lnTo>
                <a:lnTo>
                  <a:pt x="488610" y="47751"/>
                </a:lnTo>
                <a:lnTo>
                  <a:pt x="525806" y="72875"/>
                </a:lnTo>
                <a:lnTo>
                  <a:pt x="559395" y="102439"/>
                </a:lnTo>
                <a:lnTo>
                  <a:pt x="588959" y="136028"/>
                </a:lnTo>
                <a:lnTo>
                  <a:pt x="614083" y="173224"/>
                </a:lnTo>
                <a:lnTo>
                  <a:pt x="634349" y="213610"/>
                </a:lnTo>
                <a:lnTo>
                  <a:pt x="649341" y="256770"/>
                </a:lnTo>
                <a:lnTo>
                  <a:pt x="658642" y="302287"/>
                </a:lnTo>
                <a:lnTo>
                  <a:pt x="661835" y="349745"/>
                </a:lnTo>
                <a:lnTo>
                  <a:pt x="658642" y="397205"/>
                </a:lnTo>
                <a:lnTo>
                  <a:pt x="649341" y="442725"/>
                </a:lnTo>
                <a:lnTo>
                  <a:pt x="634349" y="485887"/>
                </a:lnTo>
                <a:lnTo>
                  <a:pt x="614083" y="526275"/>
                </a:lnTo>
                <a:lnTo>
                  <a:pt x="588959" y="563472"/>
                </a:lnTo>
                <a:lnTo>
                  <a:pt x="559395" y="597061"/>
                </a:lnTo>
                <a:lnTo>
                  <a:pt x="525806" y="626627"/>
                </a:lnTo>
                <a:lnTo>
                  <a:pt x="488610" y="651751"/>
                </a:lnTo>
                <a:lnTo>
                  <a:pt x="448224" y="672017"/>
                </a:lnTo>
                <a:lnTo>
                  <a:pt x="405064" y="687009"/>
                </a:lnTo>
                <a:lnTo>
                  <a:pt x="359547" y="696310"/>
                </a:lnTo>
                <a:lnTo>
                  <a:pt x="312089" y="699503"/>
                </a:lnTo>
                <a:lnTo>
                  <a:pt x="261918" y="695931"/>
                </a:lnTo>
                <a:lnTo>
                  <a:pt x="213948" y="685545"/>
                </a:lnTo>
                <a:lnTo>
                  <a:pt x="168671" y="668839"/>
                </a:lnTo>
                <a:lnTo>
                  <a:pt x="126584" y="646307"/>
                </a:lnTo>
                <a:lnTo>
                  <a:pt x="88178" y="618443"/>
                </a:lnTo>
                <a:lnTo>
                  <a:pt x="53950" y="585740"/>
                </a:lnTo>
                <a:lnTo>
                  <a:pt x="24392" y="548693"/>
                </a:lnTo>
                <a:lnTo>
                  <a:pt x="0" y="507796"/>
                </a:lnTo>
              </a:path>
            </a:pathLst>
          </a:custGeom>
          <a:ln w="38862">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25" name="object 17">
            <a:extLst>
              <a:ext uri="{FF2B5EF4-FFF2-40B4-BE49-F238E27FC236}">
                <a16:creationId xmlns:a16="http://schemas.microsoft.com/office/drawing/2014/main" id="{44C9EA58-A572-444F-992C-0D8801A6AC52}"/>
              </a:ext>
            </a:extLst>
          </p:cNvPr>
          <p:cNvSpPr/>
          <p:nvPr/>
        </p:nvSpPr>
        <p:spPr>
          <a:xfrm>
            <a:off x="3599144" y="3615651"/>
            <a:ext cx="0" cy="58591"/>
          </a:xfrm>
          <a:custGeom>
            <a:avLst/>
            <a:gdLst/>
            <a:ahLst/>
            <a:cxnLst/>
            <a:rect l="l" t="t" r="r" b="b"/>
            <a:pathLst>
              <a:path h="78104">
                <a:moveTo>
                  <a:pt x="0" y="77724"/>
                </a:moveTo>
                <a:lnTo>
                  <a:pt x="0" y="0"/>
                </a:lnTo>
              </a:path>
            </a:pathLst>
          </a:custGeom>
          <a:ln w="38862">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28" name="object 18">
            <a:extLst>
              <a:ext uri="{FF2B5EF4-FFF2-40B4-BE49-F238E27FC236}">
                <a16:creationId xmlns:a16="http://schemas.microsoft.com/office/drawing/2014/main" id="{C8CB9097-F762-4BFB-8A03-C1BA303182F9}"/>
              </a:ext>
            </a:extLst>
          </p:cNvPr>
          <p:cNvSpPr/>
          <p:nvPr/>
        </p:nvSpPr>
        <p:spPr>
          <a:xfrm>
            <a:off x="3555415" y="3615652"/>
            <a:ext cx="87648" cy="0"/>
          </a:xfrm>
          <a:custGeom>
            <a:avLst/>
            <a:gdLst/>
            <a:ahLst/>
            <a:cxnLst/>
            <a:rect l="l" t="t" r="r" b="b"/>
            <a:pathLst>
              <a:path w="116839">
                <a:moveTo>
                  <a:pt x="0" y="0"/>
                </a:moveTo>
                <a:lnTo>
                  <a:pt x="116586" y="0"/>
                </a:lnTo>
              </a:path>
            </a:pathLst>
          </a:custGeom>
          <a:ln w="38862">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30" name="object 19">
            <a:extLst>
              <a:ext uri="{FF2B5EF4-FFF2-40B4-BE49-F238E27FC236}">
                <a16:creationId xmlns:a16="http://schemas.microsoft.com/office/drawing/2014/main" id="{C33CBBE5-137D-47F7-9556-01EBD4F951E4}"/>
              </a:ext>
            </a:extLst>
          </p:cNvPr>
          <p:cNvSpPr/>
          <p:nvPr/>
        </p:nvSpPr>
        <p:spPr>
          <a:xfrm>
            <a:off x="3380503" y="3688531"/>
            <a:ext cx="43823" cy="43823"/>
          </a:xfrm>
          <a:custGeom>
            <a:avLst/>
            <a:gdLst/>
            <a:ahLst/>
            <a:cxnLst/>
            <a:rect l="l" t="t" r="r" b="b"/>
            <a:pathLst>
              <a:path w="58420" h="58420">
                <a:moveTo>
                  <a:pt x="58292" y="58292"/>
                </a:moveTo>
                <a:lnTo>
                  <a:pt x="0" y="0"/>
                </a:lnTo>
              </a:path>
            </a:pathLst>
          </a:custGeom>
          <a:ln w="38862">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31" name="object 20">
            <a:extLst>
              <a:ext uri="{FF2B5EF4-FFF2-40B4-BE49-F238E27FC236}">
                <a16:creationId xmlns:a16="http://schemas.microsoft.com/office/drawing/2014/main" id="{57277C83-2F78-4624-A282-2491F59D016C}"/>
              </a:ext>
            </a:extLst>
          </p:cNvPr>
          <p:cNvSpPr/>
          <p:nvPr/>
        </p:nvSpPr>
        <p:spPr>
          <a:xfrm>
            <a:off x="3351351" y="3659381"/>
            <a:ext cx="58591" cy="58591"/>
          </a:xfrm>
          <a:custGeom>
            <a:avLst/>
            <a:gdLst/>
            <a:ahLst/>
            <a:cxnLst/>
            <a:rect l="l" t="t" r="r" b="b"/>
            <a:pathLst>
              <a:path w="78104" h="78104">
                <a:moveTo>
                  <a:pt x="77724" y="0"/>
                </a:moveTo>
                <a:lnTo>
                  <a:pt x="0" y="77724"/>
                </a:lnTo>
              </a:path>
            </a:pathLst>
          </a:custGeom>
          <a:ln w="38862">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32" name="object 21">
            <a:extLst>
              <a:ext uri="{FF2B5EF4-FFF2-40B4-BE49-F238E27FC236}">
                <a16:creationId xmlns:a16="http://schemas.microsoft.com/office/drawing/2014/main" id="{9136504B-5E3C-490E-B3D9-3602FCE3508F}"/>
              </a:ext>
            </a:extLst>
          </p:cNvPr>
          <p:cNvSpPr/>
          <p:nvPr/>
        </p:nvSpPr>
        <p:spPr>
          <a:xfrm>
            <a:off x="3759479" y="3688531"/>
            <a:ext cx="43823" cy="43823"/>
          </a:xfrm>
          <a:custGeom>
            <a:avLst/>
            <a:gdLst/>
            <a:ahLst/>
            <a:cxnLst/>
            <a:rect l="l" t="t" r="r" b="b"/>
            <a:pathLst>
              <a:path w="58420" h="58420">
                <a:moveTo>
                  <a:pt x="0" y="58292"/>
                </a:moveTo>
                <a:lnTo>
                  <a:pt x="58293" y="0"/>
                </a:lnTo>
              </a:path>
            </a:pathLst>
          </a:custGeom>
          <a:ln w="38862">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34" name="object 22">
            <a:extLst>
              <a:ext uri="{FF2B5EF4-FFF2-40B4-BE49-F238E27FC236}">
                <a16:creationId xmlns:a16="http://schemas.microsoft.com/office/drawing/2014/main" id="{5563E5A1-725F-4879-BE14-D4C1B0E28467}"/>
              </a:ext>
            </a:extLst>
          </p:cNvPr>
          <p:cNvSpPr/>
          <p:nvPr/>
        </p:nvSpPr>
        <p:spPr>
          <a:xfrm>
            <a:off x="3774055" y="3659381"/>
            <a:ext cx="58591" cy="58591"/>
          </a:xfrm>
          <a:custGeom>
            <a:avLst/>
            <a:gdLst/>
            <a:ahLst/>
            <a:cxnLst/>
            <a:rect l="l" t="t" r="r" b="b"/>
            <a:pathLst>
              <a:path w="78104" h="78104">
                <a:moveTo>
                  <a:pt x="0" y="0"/>
                </a:moveTo>
                <a:lnTo>
                  <a:pt x="77724" y="77724"/>
                </a:lnTo>
              </a:path>
            </a:pathLst>
          </a:custGeom>
          <a:ln w="38862">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35" name="object 23">
            <a:extLst>
              <a:ext uri="{FF2B5EF4-FFF2-40B4-BE49-F238E27FC236}">
                <a16:creationId xmlns:a16="http://schemas.microsoft.com/office/drawing/2014/main" id="{80F54B08-E1AC-4DAB-97BF-5135ADEB6C3D}"/>
              </a:ext>
            </a:extLst>
          </p:cNvPr>
          <p:cNvSpPr/>
          <p:nvPr/>
        </p:nvSpPr>
        <p:spPr>
          <a:xfrm>
            <a:off x="3478614" y="3746835"/>
            <a:ext cx="259134" cy="60496"/>
          </a:xfrm>
          <a:custGeom>
            <a:avLst/>
            <a:gdLst/>
            <a:ahLst/>
            <a:cxnLst/>
            <a:rect l="l" t="t" r="r" b="b"/>
            <a:pathLst>
              <a:path w="345439" h="80645">
                <a:moveTo>
                  <a:pt x="0" y="57683"/>
                </a:moveTo>
                <a:lnTo>
                  <a:pt x="34943" y="33470"/>
                </a:lnTo>
                <a:lnTo>
                  <a:pt x="73825" y="15330"/>
                </a:lnTo>
                <a:lnTo>
                  <a:pt x="115964" y="3946"/>
                </a:lnTo>
                <a:lnTo>
                  <a:pt x="160680" y="0"/>
                </a:lnTo>
                <a:lnTo>
                  <a:pt x="213772" y="5590"/>
                </a:lnTo>
                <a:lnTo>
                  <a:pt x="263007" y="21591"/>
                </a:lnTo>
                <a:lnTo>
                  <a:pt x="307227" y="46843"/>
                </a:lnTo>
                <a:lnTo>
                  <a:pt x="345274" y="80187"/>
                </a:lnTo>
              </a:path>
            </a:pathLst>
          </a:custGeom>
          <a:ln w="38862">
            <a:solidFill>
              <a:srgbClr val="0FB7D9"/>
            </a:solidFill>
          </a:ln>
        </p:spPr>
        <p:txBody>
          <a:bodyPr wrap="square" lIns="0" tIns="0" rIns="0" bIns="0" rtlCol="0"/>
          <a:lstStyle/>
          <a:p>
            <a:pPr defTabSz="685925"/>
            <a:endParaRPr sz="1350" kern="0" dirty="0">
              <a:solidFill>
                <a:sysClr val="windowText" lastClr="000000"/>
              </a:solidFill>
            </a:endParaRPr>
          </a:p>
        </p:txBody>
      </p:sp>
      <p:grpSp>
        <p:nvGrpSpPr>
          <p:cNvPr id="5" name="Group 4">
            <a:extLst>
              <a:ext uri="{FF2B5EF4-FFF2-40B4-BE49-F238E27FC236}">
                <a16:creationId xmlns:a16="http://schemas.microsoft.com/office/drawing/2014/main" id="{D1EAB8BD-1C29-434F-8B8D-53F492952A31}"/>
              </a:ext>
            </a:extLst>
          </p:cNvPr>
          <p:cNvGrpSpPr/>
          <p:nvPr/>
        </p:nvGrpSpPr>
        <p:grpSpPr>
          <a:xfrm>
            <a:off x="10348826" y="3615653"/>
            <a:ext cx="655930" cy="583240"/>
            <a:chOff x="5754606" y="-984392"/>
            <a:chExt cx="728659" cy="647909"/>
          </a:xfrm>
        </p:grpSpPr>
        <p:sp>
          <p:nvSpPr>
            <p:cNvPr id="38" name="object 26">
              <a:extLst>
                <a:ext uri="{FF2B5EF4-FFF2-40B4-BE49-F238E27FC236}">
                  <a16:creationId xmlns:a16="http://schemas.microsoft.com/office/drawing/2014/main" id="{B68A35A3-27A0-4A42-834C-8B08682A8D43}"/>
                </a:ext>
              </a:extLst>
            </p:cNvPr>
            <p:cNvSpPr/>
            <p:nvPr/>
          </p:nvSpPr>
          <p:spPr>
            <a:xfrm>
              <a:off x="5928698" y="-984392"/>
              <a:ext cx="554567" cy="485775"/>
            </a:xfrm>
            <a:custGeom>
              <a:avLst/>
              <a:gdLst/>
              <a:ahLst/>
              <a:cxnLst/>
              <a:rect l="l" t="t" r="r" b="b"/>
              <a:pathLst>
                <a:path w="665479" h="582929">
                  <a:moveTo>
                    <a:pt x="0" y="233159"/>
                  </a:moveTo>
                  <a:lnTo>
                    <a:pt x="34383" y="193909"/>
                  </a:lnTo>
                  <a:lnTo>
                    <a:pt x="75423" y="161605"/>
                  </a:lnTo>
                  <a:lnTo>
                    <a:pt x="122098" y="137268"/>
                  </a:lnTo>
                  <a:lnTo>
                    <a:pt x="173391" y="121917"/>
                  </a:lnTo>
                  <a:lnTo>
                    <a:pt x="228282" y="116573"/>
                  </a:lnTo>
                  <a:lnTo>
                    <a:pt x="273982" y="120261"/>
                  </a:lnTo>
                  <a:lnTo>
                    <a:pt x="317333" y="130937"/>
                  </a:lnTo>
                  <a:lnTo>
                    <a:pt x="357757" y="148022"/>
                  </a:lnTo>
                  <a:lnTo>
                    <a:pt x="394673" y="170936"/>
                  </a:lnTo>
                  <a:lnTo>
                    <a:pt x="427501" y="199097"/>
                  </a:lnTo>
                  <a:lnTo>
                    <a:pt x="455660" y="231927"/>
                  </a:lnTo>
                  <a:lnTo>
                    <a:pt x="478572" y="268845"/>
                  </a:lnTo>
                  <a:lnTo>
                    <a:pt x="495656" y="309270"/>
                  </a:lnTo>
                  <a:lnTo>
                    <a:pt x="506331" y="352622"/>
                  </a:lnTo>
                  <a:lnTo>
                    <a:pt x="510019" y="398322"/>
                  </a:lnTo>
                  <a:lnTo>
                    <a:pt x="510019" y="427469"/>
                  </a:lnTo>
                  <a:lnTo>
                    <a:pt x="471157" y="427469"/>
                  </a:lnTo>
                  <a:lnTo>
                    <a:pt x="568312" y="582904"/>
                  </a:lnTo>
                  <a:lnTo>
                    <a:pt x="665467" y="427469"/>
                  </a:lnTo>
                  <a:lnTo>
                    <a:pt x="626605" y="427469"/>
                  </a:lnTo>
                  <a:lnTo>
                    <a:pt x="626605" y="398322"/>
                  </a:lnTo>
                  <a:lnTo>
                    <a:pt x="623925" y="351869"/>
                  </a:lnTo>
                  <a:lnTo>
                    <a:pt x="616085" y="306990"/>
                  </a:lnTo>
                  <a:lnTo>
                    <a:pt x="603383" y="263984"/>
                  </a:lnTo>
                  <a:lnTo>
                    <a:pt x="586119" y="223149"/>
                  </a:lnTo>
                  <a:lnTo>
                    <a:pt x="564591" y="184785"/>
                  </a:lnTo>
                  <a:lnTo>
                    <a:pt x="539098" y="149191"/>
                  </a:lnTo>
                  <a:lnTo>
                    <a:pt x="509939" y="116665"/>
                  </a:lnTo>
                  <a:lnTo>
                    <a:pt x="477413" y="87506"/>
                  </a:lnTo>
                  <a:lnTo>
                    <a:pt x="441819" y="62013"/>
                  </a:lnTo>
                  <a:lnTo>
                    <a:pt x="403455" y="40485"/>
                  </a:lnTo>
                  <a:lnTo>
                    <a:pt x="362621" y="23221"/>
                  </a:lnTo>
                  <a:lnTo>
                    <a:pt x="319614" y="10519"/>
                  </a:lnTo>
                  <a:lnTo>
                    <a:pt x="274735" y="2679"/>
                  </a:lnTo>
                  <a:lnTo>
                    <a:pt x="228282" y="0"/>
                  </a:lnTo>
                </a:path>
              </a:pathLst>
            </a:custGeom>
            <a:ln w="38862">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39" name="object 27">
              <a:extLst>
                <a:ext uri="{FF2B5EF4-FFF2-40B4-BE49-F238E27FC236}">
                  <a16:creationId xmlns:a16="http://schemas.microsoft.com/office/drawing/2014/main" id="{A0E30BBD-3A61-439D-BB13-C9E9B610A7A3}"/>
                </a:ext>
              </a:extLst>
            </p:cNvPr>
            <p:cNvSpPr/>
            <p:nvPr/>
          </p:nvSpPr>
          <p:spPr>
            <a:xfrm>
              <a:off x="5754606" y="-838662"/>
              <a:ext cx="554567" cy="502179"/>
            </a:xfrm>
            <a:custGeom>
              <a:avLst/>
              <a:gdLst/>
              <a:ahLst/>
              <a:cxnLst/>
              <a:rect l="l" t="t" r="r" b="b"/>
              <a:pathLst>
                <a:path w="665479" h="602614">
                  <a:moveTo>
                    <a:pt x="665467" y="369176"/>
                  </a:moveTo>
                  <a:lnTo>
                    <a:pt x="631083" y="408426"/>
                  </a:lnTo>
                  <a:lnTo>
                    <a:pt x="590044" y="440729"/>
                  </a:lnTo>
                  <a:lnTo>
                    <a:pt x="543368" y="465067"/>
                  </a:lnTo>
                  <a:lnTo>
                    <a:pt x="492075" y="480418"/>
                  </a:lnTo>
                  <a:lnTo>
                    <a:pt x="437184" y="485762"/>
                  </a:lnTo>
                  <a:lnTo>
                    <a:pt x="391485" y="482074"/>
                  </a:lnTo>
                  <a:lnTo>
                    <a:pt x="348133" y="471397"/>
                  </a:lnTo>
                  <a:lnTo>
                    <a:pt x="307709" y="454312"/>
                  </a:lnTo>
                  <a:lnTo>
                    <a:pt x="270794" y="431399"/>
                  </a:lnTo>
                  <a:lnTo>
                    <a:pt x="237966" y="403237"/>
                  </a:lnTo>
                  <a:lnTo>
                    <a:pt x="209806" y="370407"/>
                  </a:lnTo>
                  <a:lnTo>
                    <a:pt x="186894" y="333490"/>
                  </a:lnTo>
                  <a:lnTo>
                    <a:pt x="169810" y="293065"/>
                  </a:lnTo>
                  <a:lnTo>
                    <a:pt x="159135" y="249712"/>
                  </a:lnTo>
                  <a:lnTo>
                    <a:pt x="155448" y="204012"/>
                  </a:lnTo>
                  <a:lnTo>
                    <a:pt x="155448" y="174866"/>
                  </a:lnTo>
                  <a:lnTo>
                    <a:pt x="194310" y="174866"/>
                  </a:lnTo>
                  <a:lnTo>
                    <a:pt x="97154" y="0"/>
                  </a:lnTo>
                  <a:lnTo>
                    <a:pt x="0" y="174866"/>
                  </a:lnTo>
                  <a:lnTo>
                    <a:pt x="38862" y="174866"/>
                  </a:lnTo>
                  <a:lnTo>
                    <a:pt x="38862" y="204012"/>
                  </a:lnTo>
                  <a:lnTo>
                    <a:pt x="41541" y="250465"/>
                  </a:lnTo>
                  <a:lnTo>
                    <a:pt x="49381" y="295345"/>
                  </a:lnTo>
                  <a:lnTo>
                    <a:pt x="62083" y="338351"/>
                  </a:lnTo>
                  <a:lnTo>
                    <a:pt x="79347" y="379185"/>
                  </a:lnTo>
                  <a:lnTo>
                    <a:pt x="100875" y="417549"/>
                  </a:lnTo>
                  <a:lnTo>
                    <a:pt x="126368" y="453144"/>
                  </a:lnTo>
                  <a:lnTo>
                    <a:pt x="155527" y="485670"/>
                  </a:lnTo>
                  <a:lnTo>
                    <a:pt x="188053" y="514829"/>
                  </a:lnTo>
                  <a:lnTo>
                    <a:pt x="223647" y="540321"/>
                  </a:lnTo>
                  <a:lnTo>
                    <a:pt x="262011" y="561849"/>
                  </a:lnTo>
                  <a:lnTo>
                    <a:pt x="302846" y="579114"/>
                  </a:lnTo>
                  <a:lnTo>
                    <a:pt x="345852" y="591815"/>
                  </a:lnTo>
                  <a:lnTo>
                    <a:pt x="390731" y="599655"/>
                  </a:lnTo>
                  <a:lnTo>
                    <a:pt x="437184" y="602335"/>
                  </a:lnTo>
                </a:path>
              </a:pathLst>
            </a:custGeom>
            <a:ln w="38862">
              <a:solidFill>
                <a:srgbClr val="0FB7D9"/>
              </a:solidFill>
            </a:ln>
          </p:spPr>
          <p:txBody>
            <a:bodyPr wrap="square" lIns="0" tIns="0" rIns="0" bIns="0" rtlCol="0"/>
            <a:lstStyle/>
            <a:p>
              <a:pPr defTabSz="685925"/>
              <a:endParaRPr sz="1350" kern="0" dirty="0">
                <a:solidFill>
                  <a:sysClr val="windowText" lastClr="000000"/>
                </a:solidFill>
              </a:endParaRPr>
            </a:p>
          </p:txBody>
        </p:sp>
      </p:grpSp>
      <p:grpSp>
        <p:nvGrpSpPr>
          <p:cNvPr id="8" name="Group 7">
            <a:extLst>
              <a:ext uri="{FF2B5EF4-FFF2-40B4-BE49-F238E27FC236}">
                <a16:creationId xmlns:a16="http://schemas.microsoft.com/office/drawing/2014/main" id="{075A9FCD-38AD-47B5-9DEA-6F492715E26D}"/>
              </a:ext>
            </a:extLst>
          </p:cNvPr>
          <p:cNvGrpSpPr/>
          <p:nvPr/>
        </p:nvGrpSpPr>
        <p:grpSpPr>
          <a:xfrm>
            <a:off x="6921612" y="3621761"/>
            <a:ext cx="548247" cy="571024"/>
            <a:chOff x="1714963" y="12057751"/>
            <a:chExt cx="609036" cy="634339"/>
          </a:xfrm>
        </p:grpSpPr>
        <p:sp>
          <p:nvSpPr>
            <p:cNvPr id="60" name="object 14">
              <a:extLst>
                <a:ext uri="{FF2B5EF4-FFF2-40B4-BE49-F238E27FC236}">
                  <a16:creationId xmlns:a16="http://schemas.microsoft.com/office/drawing/2014/main" id="{7782CA8E-2F77-4F21-85EF-309CA6DD90FB}"/>
                </a:ext>
              </a:extLst>
            </p:cNvPr>
            <p:cNvSpPr/>
            <p:nvPr/>
          </p:nvSpPr>
          <p:spPr>
            <a:xfrm>
              <a:off x="2120799" y="12057751"/>
              <a:ext cx="203200" cy="220133"/>
            </a:xfrm>
            <a:custGeom>
              <a:avLst/>
              <a:gdLst/>
              <a:ahLst/>
              <a:cxnLst/>
              <a:rect l="l" t="t" r="r" b="b"/>
              <a:pathLst>
                <a:path w="243839" h="264160">
                  <a:moveTo>
                    <a:pt x="60871" y="263791"/>
                  </a:moveTo>
                  <a:lnTo>
                    <a:pt x="142036" y="182626"/>
                  </a:lnTo>
                  <a:lnTo>
                    <a:pt x="202907" y="243497"/>
                  </a:lnTo>
                  <a:lnTo>
                    <a:pt x="243497" y="0"/>
                  </a:lnTo>
                  <a:lnTo>
                    <a:pt x="0" y="40589"/>
                  </a:lnTo>
                  <a:lnTo>
                    <a:pt x="60871" y="101460"/>
                  </a:lnTo>
                  <a:lnTo>
                    <a:pt x="0" y="162331"/>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61" name="object 15">
              <a:extLst>
                <a:ext uri="{FF2B5EF4-FFF2-40B4-BE49-F238E27FC236}">
                  <a16:creationId xmlns:a16="http://schemas.microsoft.com/office/drawing/2014/main" id="{E00C89CE-5EA9-4C96-98DF-65EBCBB1227D}"/>
                </a:ext>
              </a:extLst>
            </p:cNvPr>
            <p:cNvSpPr/>
            <p:nvPr/>
          </p:nvSpPr>
          <p:spPr>
            <a:xfrm>
              <a:off x="1714963" y="12159209"/>
              <a:ext cx="439738" cy="439737"/>
            </a:xfrm>
            <a:custGeom>
              <a:avLst/>
              <a:gdLst/>
              <a:ahLst/>
              <a:cxnLst/>
              <a:rect l="l" t="t" r="r" b="b"/>
              <a:pathLst>
                <a:path w="527685" h="527685">
                  <a:moveTo>
                    <a:pt x="527583" y="263791"/>
                  </a:moveTo>
                  <a:lnTo>
                    <a:pt x="523333" y="311206"/>
                  </a:lnTo>
                  <a:lnTo>
                    <a:pt x="511079" y="355834"/>
                  </a:lnTo>
                  <a:lnTo>
                    <a:pt x="491566" y="396929"/>
                  </a:lnTo>
                  <a:lnTo>
                    <a:pt x="465540" y="433746"/>
                  </a:lnTo>
                  <a:lnTo>
                    <a:pt x="433746" y="465540"/>
                  </a:lnTo>
                  <a:lnTo>
                    <a:pt x="396929" y="491566"/>
                  </a:lnTo>
                  <a:lnTo>
                    <a:pt x="355834" y="511079"/>
                  </a:lnTo>
                  <a:lnTo>
                    <a:pt x="311206" y="523333"/>
                  </a:lnTo>
                  <a:lnTo>
                    <a:pt x="263791" y="527583"/>
                  </a:lnTo>
                  <a:lnTo>
                    <a:pt x="216373" y="523333"/>
                  </a:lnTo>
                  <a:lnTo>
                    <a:pt x="171743" y="511079"/>
                  </a:lnTo>
                  <a:lnTo>
                    <a:pt x="130648" y="491566"/>
                  </a:lnTo>
                  <a:lnTo>
                    <a:pt x="93831" y="465540"/>
                  </a:lnTo>
                  <a:lnTo>
                    <a:pt x="62038" y="433746"/>
                  </a:lnTo>
                  <a:lnTo>
                    <a:pt x="36013" y="396929"/>
                  </a:lnTo>
                  <a:lnTo>
                    <a:pt x="16502" y="355834"/>
                  </a:lnTo>
                  <a:lnTo>
                    <a:pt x="4249" y="311206"/>
                  </a:lnTo>
                  <a:lnTo>
                    <a:pt x="0" y="263791"/>
                  </a:lnTo>
                  <a:lnTo>
                    <a:pt x="4249" y="216376"/>
                  </a:lnTo>
                  <a:lnTo>
                    <a:pt x="16502" y="171748"/>
                  </a:lnTo>
                  <a:lnTo>
                    <a:pt x="36013" y="130653"/>
                  </a:lnTo>
                  <a:lnTo>
                    <a:pt x="62038" y="93836"/>
                  </a:lnTo>
                  <a:lnTo>
                    <a:pt x="93831" y="62042"/>
                  </a:lnTo>
                  <a:lnTo>
                    <a:pt x="130648" y="36016"/>
                  </a:lnTo>
                  <a:lnTo>
                    <a:pt x="171743" y="16504"/>
                  </a:lnTo>
                  <a:lnTo>
                    <a:pt x="216373" y="4250"/>
                  </a:lnTo>
                  <a:lnTo>
                    <a:pt x="263791" y="0"/>
                  </a:lnTo>
                  <a:lnTo>
                    <a:pt x="311206" y="4250"/>
                  </a:lnTo>
                  <a:lnTo>
                    <a:pt x="355834" y="16504"/>
                  </a:lnTo>
                  <a:lnTo>
                    <a:pt x="396929" y="36016"/>
                  </a:lnTo>
                  <a:lnTo>
                    <a:pt x="433746" y="62042"/>
                  </a:lnTo>
                  <a:lnTo>
                    <a:pt x="465540" y="93836"/>
                  </a:lnTo>
                  <a:lnTo>
                    <a:pt x="491566" y="130653"/>
                  </a:lnTo>
                  <a:lnTo>
                    <a:pt x="511079" y="171748"/>
                  </a:lnTo>
                  <a:lnTo>
                    <a:pt x="523333" y="216376"/>
                  </a:lnTo>
                  <a:lnTo>
                    <a:pt x="527583" y="263791"/>
                  </a:lnTo>
                  <a:close/>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62" name="object 16">
              <a:extLst>
                <a:ext uri="{FF2B5EF4-FFF2-40B4-BE49-F238E27FC236}">
                  <a16:creationId xmlns:a16="http://schemas.microsoft.com/office/drawing/2014/main" id="{29C1650B-FC78-4E29-8469-EA7AD224331F}"/>
                </a:ext>
              </a:extLst>
            </p:cNvPr>
            <p:cNvSpPr/>
            <p:nvPr/>
          </p:nvSpPr>
          <p:spPr>
            <a:xfrm>
              <a:off x="2086977" y="12531223"/>
              <a:ext cx="160867" cy="160867"/>
            </a:xfrm>
            <a:custGeom>
              <a:avLst/>
              <a:gdLst/>
              <a:ahLst/>
              <a:cxnLst/>
              <a:rect l="l" t="t" r="r" b="b"/>
              <a:pathLst>
                <a:path w="193039" h="193039">
                  <a:moveTo>
                    <a:pt x="0" y="0"/>
                  </a:moveTo>
                  <a:lnTo>
                    <a:pt x="192773" y="192773"/>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63" name="object 17">
              <a:extLst>
                <a:ext uri="{FF2B5EF4-FFF2-40B4-BE49-F238E27FC236}">
                  <a16:creationId xmlns:a16="http://schemas.microsoft.com/office/drawing/2014/main" id="{094A11AC-3A63-4A60-B44E-BA936956E7EA}"/>
                </a:ext>
              </a:extLst>
            </p:cNvPr>
            <p:cNvSpPr/>
            <p:nvPr/>
          </p:nvSpPr>
          <p:spPr>
            <a:xfrm>
              <a:off x="1799506" y="12260668"/>
              <a:ext cx="254000" cy="128587"/>
            </a:xfrm>
            <a:custGeom>
              <a:avLst/>
              <a:gdLst/>
              <a:ahLst/>
              <a:cxnLst/>
              <a:rect l="l" t="t" r="r" b="b"/>
              <a:pathLst>
                <a:path w="304800" h="154304">
                  <a:moveTo>
                    <a:pt x="304380" y="0"/>
                  </a:moveTo>
                  <a:lnTo>
                    <a:pt x="156400" y="147980"/>
                  </a:lnTo>
                  <a:lnTo>
                    <a:pt x="149686" y="152438"/>
                  </a:lnTo>
                  <a:lnTo>
                    <a:pt x="142049" y="153924"/>
                  </a:lnTo>
                  <a:lnTo>
                    <a:pt x="134412" y="152438"/>
                  </a:lnTo>
                  <a:lnTo>
                    <a:pt x="127698" y="147980"/>
                  </a:lnTo>
                  <a:lnTo>
                    <a:pt x="0" y="20294"/>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64" name="object 18">
              <a:extLst>
                <a:ext uri="{FF2B5EF4-FFF2-40B4-BE49-F238E27FC236}">
                  <a16:creationId xmlns:a16="http://schemas.microsoft.com/office/drawing/2014/main" id="{8445ABF9-9DE8-463D-886A-A2934DF4F2F8}"/>
                </a:ext>
              </a:extLst>
            </p:cNvPr>
            <p:cNvSpPr/>
            <p:nvPr/>
          </p:nvSpPr>
          <p:spPr>
            <a:xfrm>
              <a:off x="1765695" y="12345216"/>
              <a:ext cx="338667" cy="165100"/>
            </a:xfrm>
            <a:custGeom>
              <a:avLst/>
              <a:gdLst/>
              <a:ahLst/>
              <a:cxnLst/>
              <a:rect l="l" t="t" r="r" b="b"/>
              <a:pathLst>
                <a:path w="406400" h="198120">
                  <a:moveTo>
                    <a:pt x="405828" y="0"/>
                  </a:moveTo>
                  <a:lnTo>
                    <a:pt x="225666" y="180162"/>
                  </a:lnTo>
                  <a:lnTo>
                    <a:pt x="205527" y="193535"/>
                  </a:lnTo>
                  <a:lnTo>
                    <a:pt x="182619" y="197993"/>
                  </a:lnTo>
                  <a:lnTo>
                    <a:pt x="159711" y="193535"/>
                  </a:lnTo>
                  <a:lnTo>
                    <a:pt x="139572" y="180162"/>
                  </a:lnTo>
                  <a:lnTo>
                    <a:pt x="0" y="40589"/>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grpSp>
      <p:grpSp>
        <p:nvGrpSpPr>
          <p:cNvPr id="9" name="Group 8">
            <a:extLst>
              <a:ext uri="{FF2B5EF4-FFF2-40B4-BE49-F238E27FC236}">
                <a16:creationId xmlns:a16="http://schemas.microsoft.com/office/drawing/2014/main" id="{05C7D414-7DFD-4EE1-976B-EDB5E3D577F4}"/>
              </a:ext>
            </a:extLst>
          </p:cNvPr>
          <p:cNvGrpSpPr/>
          <p:nvPr/>
        </p:nvGrpSpPr>
        <p:grpSpPr>
          <a:xfrm>
            <a:off x="6785206" y="5401044"/>
            <a:ext cx="731079" cy="609128"/>
            <a:chOff x="4394088" y="11962240"/>
            <a:chExt cx="812141" cy="676668"/>
          </a:xfrm>
        </p:grpSpPr>
        <p:sp>
          <p:nvSpPr>
            <p:cNvPr id="67" name="object 21">
              <a:extLst>
                <a:ext uri="{FF2B5EF4-FFF2-40B4-BE49-F238E27FC236}">
                  <a16:creationId xmlns:a16="http://schemas.microsoft.com/office/drawing/2014/main" id="{ABD373DB-8848-4186-AE81-604766F238F7}"/>
                </a:ext>
              </a:extLst>
            </p:cNvPr>
            <p:cNvSpPr/>
            <p:nvPr/>
          </p:nvSpPr>
          <p:spPr>
            <a:xfrm>
              <a:off x="4884472" y="11962240"/>
              <a:ext cx="321733" cy="186267"/>
            </a:xfrm>
            <a:custGeom>
              <a:avLst/>
              <a:gdLst/>
              <a:ahLst/>
              <a:cxnLst/>
              <a:rect l="l" t="t" r="r" b="b"/>
              <a:pathLst>
                <a:path w="386079" h="223520">
                  <a:moveTo>
                    <a:pt x="0" y="223202"/>
                  </a:moveTo>
                  <a:lnTo>
                    <a:pt x="223202" y="0"/>
                  </a:lnTo>
                  <a:lnTo>
                    <a:pt x="385546" y="0"/>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68" name="object 22">
              <a:extLst>
                <a:ext uri="{FF2B5EF4-FFF2-40B4-BE49-F238E27FC236}">
                  <a16:creationId xmlns:a16="http://schemas.microsoft.com/office/drawing/2014/main" id="{8FFC6C09-9AC0-45AE-BCDF-B8AABD989BBE}"/>
                </a:ext>
              </a:extLst>
            </p:cNvPr>
            <p:cNvSpPr/>
            <p:nvPr/>
          </p:nvSpPr>
          <p:spPr>
            <a:xfrm>
              <a:off x="4495553" y="12198971"/>
              <a:ext cx="186267" cy="123825"/>
            </a:xfrm>
            <a:custGeom>
              <a:avLst/>
              <a:gdLst/>
              <a:ahLst/>
              <a:cxnLst/>
              <a:rect l="l" t="t" r="r" b="b"/>
              <a:pathLst>
                <a:path w="223520" h="148589">
                  <a:moveTo>
                    <a:pt x="223202" y="148437"/>
                  </a:moveTo>
                  <a:lnTo>
                    <a:pt x="161015" y="133274"/>
                  </a:lnTo>
                  <a:lnTo>
                    <a:pt x="106898" y="113447"/>
                  </a:lnTo>
                  <a:lnTo>
                    <a:pt x="62295" y="89582"/>
                  </a:lnTo>
                  <a:lnTo>
                    <a:pt x="28648" y="62303"/>
                  </a:lnTo>
                  <a:lnTo>
                    <a:pt x="7402" y="32234"/>
                  </a:lnTo>
                  <a:lnTo>
                    <a:pt x="0" y="0"/>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69" name="object 23">
              <a:extLst>
                <a:ext uri="{FF2B5EF4-FFF2-40B4-BE49-F238E27FC236}">
                  <a16:creationId xmlns:a16="http://schemas.microsoft.com/office/drawing/2014/main" id="{B625D693-E9C4-4E8A-9285-C5E7116B9DFD}"/>
                </a:ext>
              </a:extLst>
            </p:cNvPr>
            <p:cNvSpPr/>
            <p:nvPr/>
          </p:nvSpPr>
          <p:spPr>
            <a:xfrm>
              <a:off x="4732270" y="12198972"/>
              <a:ext cx="388938" cy="135467"/>
            </a:xfrm>
            <a:custGeom>
              <a:avLst/>
              <a:gdLst/>
              <a:ahLst/>
              <a:cxnLst/>
              <a:rect l="l" t="t" r="r" b="b"/>
              <a:pathLst>
                <a:path w="466725" h="162560">
                  <a:moveTo>
                    <a:pt x="466725" y="0"/>
                  </a:moveTo>
                  <a:lnTo>
                    <a:pt x="443239" y="56641"/>
                  </a:lnTo>
                  <a:lnTo>
                    <a:pt x="378435" y="104586"/>
                  </a:lnTo>
                  <a:lnTo>
                    <a:pt x="333190" y="124151"/>
                  </a:lnTo>
                  <a:lnTo>
                    <a:pt x="280797" y="140167"/>
                  </a:lnTo>
                  <a:lnTo>
                    <a:pt x="222314" y="152175"/>
                  </a:lnTo>
                  <a:lnTo>
                    <a:pt x="158804" y="159715"/>
                  </a:lnTo>
                  <a:lnTo>
                    <a:pt x="91325" y="162331"/>
                  </a:lnTo>
                  <a:lnTo>
                    <a:pt x="67879" y="162020"/>
                  </a:lnTo>
                  <a:lnTo>
                    <a:pt x="44815" y="161097"/>
                  </a:lnTo>
                  <a:lnTo>
                    <a:pt x="22174" y="159582"/>
                  </a:lnTo>
                  <a:lnTo>
                    <a:pt x="0" y="157492"/>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70" name="object 24">
              <a:extLst>
                <a:ext uri="{FF2B5EF4-FFF2-40B4-BE49-F238E27FC236}">
                  <a16:creationId xmlns:a16="http://schemas.microsoft.com/office/drawing/2014/main" id="{BD155AE3-0601-4D12-BB28-880091BFBAD0}"/>
                </a:ext>
              </a:extLst>
            </p:cNvPr>
            <p:cNvSpPr/>
            <p:nvPr/>
          </p:nvSpPr>
          <p:spPr>
            <a:xfrm>
              <a:off x="4512458" y="12063693"/>
              <a:ext cx="439738" cy="91546"/>
            </a:xfrm>
            <a:custGeom>
              <a:avLst/>
              <a:gdLst/>
              <a:ahLst/>
              <a:cxnLst/>
              <a:rect l="l" t="t" r="r" b="b"/>
              <a:pathLst>
                <a:path w="527684" h="109854">
                  <a:moveTo>
                    <a:pt x="527519" y="18097"/>
                  </a:moveTo>
                  <a:lnTo>
                    <a:pt x="487540" y="10388"/>
                  </a:lnTo>
                  <a:lnTo>
                    <a:pt x="445260" y="4710"/>
                  </a:lnTo>
                  <a:lnTo>
                    <a:pt x="401005" y="1200"/>
                  </a:lnTo>
                  <a:lnTo>
                    <a:pt x="355104" y="0"/>
                  </a:lnTo>
                  <a:lnTo>
                    <a:pt x="294668" y="2092"/>
                  </a:lnTo>
                  <a:lnTo>
                    <a:pt x="237306" y="8153"/>
                  </a:lnTo>
                  <a:lnTo>
                    <a:pt x="183774" y="17855"/>
                  </a:lnTo>
                  <a:lnTo>
                    <a:pt x="134827" y="30872"/>
                  </a:lnTo>
                  <a:lnTo>
                    <a:pt x="91221" y="46876"/>
                  </a:lnTo>
                  <a:lnTo>
                    <a:pt x="53711" y="65542"/>
                  </a:lnTo>
                  <a:lnTo>
                    <a:pt x="23052" y="86542"/>
                  </a:lnTo>
                  <a:lnTo>
                    <a:pt x="0" y="109550"/>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71" name="object 25">
              <a:extLst>
                <a:ext uri="{FF2B5EF4-FFF2-40B4-BE49-F238E27FC236}">
                  <a16:creationId xmlns:a16="http://schemas.microsoft.com/office/drawing/2014/main" id="{F73564C3-2950-432D-AE00-185CF2D5A7AD}"/>
                </a:ext>
              </a:extLst>
            </p:cNvPr>
            <p:cNvSpPr/>
            <p:nvPr/>
          </p:nvSpPr>
          <p:spPr>
            <a:xfrm>
              <a:off x="4985933" y="12090340"/>
              <a:ext cx="135467" cy="406400"/>
            </a:xfrm>
            <a:custGeom>
              <a:avLst/>
              <a:gdLst/>
              <a:ahLst/>
              <a:cxnLst/>
              <a:rect l="l" t="t" r="r" b="b"/>
              <a:pathLst>
                <a:path w="162559" h="487679">
                  <a:moveTo>
                    <a:pt x="0" y="487235"/>
                  </a:moveTo>
                  <a:lnTo>
                    <a:pt x="54541" y="467409"/>
                  </a:lnTo>
                  <a:lnTo>
                    <a:pt x="99506" y="443498"/>
                  </a:lnTo>
                  <a:lnTo>
                    <a:pt x="133434" y="416132"/>
                  </a:lnTo>
                  <a:lnTo>
                    <a:pt x="162331" y="353568"/>
                  </a:lnTo>
                  <a:lnTo>
                    <a:pt x="162331" y="130352"/>
                  </a:lnTo>
                  <a:lnTo>
                    <a:pt x="151578" y="91622"/>
                  </a:lnTo>
                  <a:lnTo>
                    <a:pt x="121021" y="56251"/>
                  </a:lnTo>
                  <a:lnTo>
                    <a:pt x="73209" y="25343"/>
                  </a:lnTo>
                  <a:lnTo>
                    <a:pt x="10693" y="0"/>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72" name="object 26">
              <a:extLst>
                <a:ext uri="{FF2B5EF4-FFF2-40B4-BE49-F238E27FC236}">
                  <a16:creationId xmlns:a16="http://schemas.microsoft.com/office/drawing/2014/main" id="{1E28B2D3-3DCE-4380-911A-370D215CF57B}"/>
                </a:ext>
              </a:extLst>
            </p:cNvPr>
            <p:cNvSpPr/>
            <p:nvPr/>
          </p:nvSpPr>
          <p:spPr>
            <a:xfrm>
              <a:off x="4732285" y="12508681"/>
              <a:ext cx="203200" cy="11642"/>
            </a:xfrm>
            <a:custGeom>
              <a:avLst/>
              <a:gdLst/>
              <a:ahLst/>
              <a:cxnLst/>
              <a:rect l="l" t="t" r="r" b="b"/>
              <a:pathLst>
                <a:path w="243840" h="13970">
                  <a:moveTo>
                    <a:pt x="0" y="9055"/>
                  </a:moveTo>
                  <a:lnTo>
                    <a:pt x="22172" y="11145"/>
                  </a:lnTo>
                  <a:lnTo>
                    <a:pt x="44808" y="12660"/>
                  </a:lnTo>
                  <a:lnTo>
                    <a:pt x="67869" y="13582"/>
                  </a:lnTo>
                  <a:lnTo>
                    <a:pt x="91313" y="13893"/>
                  </a:lnTo>
                  <a:lnTo>
                    <a:pt x="131408" y="12978"/>
                  </a:lnTo>
                  <a:lnTo>
                    <a:pt x="170283" y="10294"/>
                  </a:lnTo>
                  <a:lnTo>
                    <a:pt x="207722" y="5937"/>
                  </a:lnTo>
                  <a:lnTo>
                    <a:pt x="243509" y="0"/>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74" name="object 27">
              <a:extLst>
                <a:ext uri="{FF2B5EF4-FFF2-40B4-BE49-F238E27FC236}">
                  <a16:creationId xmlns:a16="http://schemas.microsoft.com/office/drawing/2014/main" id="{4C42DBA6-FC91-44B7-A0DB-B68BA993BD9E}"/>
                </a:ext>
              </a:extLst>
            </p:cNvPr>
            <p:cNvSpPr/>
            <p:nvPr/>
          </p:nvSpPr>
          <p:spPr>
            <a:xfrm>
              <a:off x="4394088" y="12435708"/>
              <a:ext cx="237067" cy="118533"/>
            </a:xfrm>
            <a:custGeom>
              <a:avLst/>
              <a:gdLst/>
              <a:ahLst/>
              <a:cxnLst/>
              <a:rect l="l" t="t" r="r" b="b"/>
              <a:pathLst>
                <a:path w="284479" h="142239">
                  <a:moveTo>
                    <a:pt x="284086" y="0"/>
                  </a:moveTo>
                  <a:lnTo>
                    <a:pt x="142049" y="142036"/>
                  </a:lnTo>
                  <a:lnTo>
                    <a:pt x="0" y="142036"/>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75" name="object 28">
              <a:extLst>
                <a:ext uri="{FF2B5EF4-FFF2-40B4-BE49-F238E27FC236}">
                  <a16:creationId xmlns:a16="http://schemas.microsoft.com/office/drawing/2014/main" id="{6E21B85F-A31A-4CE0-9EC4-0E5443584E78}"/>
                </a:ext>
              </a:extLst>
            </p:cNvPr>
            <p:cNvSpPr/>
            <p:nvPr/>
          </p:nvSpPr>
          <p:spPr>
            <a:xfrm>
              <a:off x="4867562" y="12435708"/>
              <a:ext cx="338667" cy="203200"/>
            </a:xfrm>
            <a:custGeom>
              <a:avLst/>
              <a:gdLst/>
              <a:ahLst/>
              <a:cxnLst/>
              <a:rect l="l" t="t" r="r" b="b"/>
              <a:pathLst>
                <a:path w="406400" h="243839">
                  <a:moveTo>
                    <a:pt x="0" y="0"/>
                  </a:moveTo>
                  <a:lnTo>
                    <a:pt x="243497" y="243497"/>
                  </a:lnTo>
                  <a:lnTo>
                    <a:pt x="405828" y="243497"/>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76" name="object 29">
              <a:extLst>
                <a:ext uri="{FF2B5EF4-FFF2-40B4-BE49-F238E27FC236}">
                  <a16:creationId xmlns:a16="http://schemas.microsoft.com/office/drawing/2014/main" id="{A40110ED-DB61-44EA-80C0-10461F3A6EB6}"/>
                </a:ext>
              </a:extLst>
            </p:cNvPr>
            <p:cNvSpPr/>
            <p:nvPr/>
          </p:nvSpPr>
          <p:spPr>
            <a:xfrm>
              <a:off x="4495549" y="12198972"/>
              <a:ext cx="321733" cy="310092"/>
            </a:xfrm>
            <a:custGeom>
              <a:avLst/>
              <a:gdLst/>
              <a:ahLst/>
              <a:cxnLst/>
              <a:rect l="l" t="t" r="r" b="b"/>
              <a:pathLst>
                <a:path w="386079" h="372110">
                  <a:moveTo>
                    <a:pt x="108902" y="337540"/>
                  </a:moveTo>
                  <a:lnTo>
                    <a:pt x="63484" y="313571"/>
                  </a:lnTo>
                  <a:lnTo>
                    <a:pt x="29205" y="286097"/>
                  </a:lnTo>
                  <a:lnTo>
                    <a:pt x="7548" y="255764"/>
                  </a:lnTo>
                  <a:lnTo>
                    <a:pt x="0" y="223215"/>
                  </a:lnTo>
                  <a:lnTo>
                    <a:pt x="0" y="0"/>
                  </a:lnTo>
                  <a:lnTo>
                    <a:pt x="385546" y="0"/>
                  </a:lnTo>
                  <a:lnTo>
                    <a:pt x="223202" y="148437"/>
                  </a:lnTo>
                  <a:lnTo>
                    <a:pt x="223202" y="371652"/>
                  </a:lnTo>
                  <a:lnTo>
                    <a:pt x="205729" y="368061"/>
                  </a:lnTo>
                  <a:lnTo>
                    <a:pt x="188777" y="364097"/>
                  </a:lnTo>
                  <a:lnTo>
                    <a:pt x="172365" y="359774"/>
                  </a:lnTo>
                  <a:lnTo>
                    <a:pt x="156514" y="355104"/>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grpSp>
      <p:grpSp>
        <p:nvGrpSpPr>
          <p:cNvPr id="10" name="Group 9">
            <a:extLst>
              <a:ext uri="{FF2B5EF4-FFF2-40B4-BE49-F238E27FC236}">
                <a16:creationId xmlns:a16="http://schemas.microsoft.com/office/drawing/2014/main" id="{3C0C97DF-3300-42B4-8A28-374F2CAC20D7}"/>
              </a:ext>
            </a:extLst>
          </p:cNvPr>
          <p:cNvGrpSpPr/>
          <p:nvPr/>
        </p:nvGrpSpPr>
        <p:grpSpPr>
          <a:xfrm>
            <a:off x="10353683" y="5454391"/>
            <a:ext cx="700362" cy="502435"/>
            <a:chOff x="7147089" y="12045788"/>
            <a:chExt cx="778018" cy="558145"/>
          </a:xfrm>
        </p:grpSpPr>
        <p:sp>
          <p:nvSpPr>
            <p:cNvPr id="77" name="object 30">
              <a:extLst>
                <a:ext uri="{FF2B5EF4-FFF2-40B4-BE49-F238E27FC236}">
                  <a16:creationId xmlns:a16="http://schemas.microsoft.com/office/drawing/2014/main" id="{EA8B84D4-2591-4410-ACEC-877309B8CE62}"/>
                </a:ext>
              </a:extLst>
            </p:cNvPr>
            <p:cNvSpPr/>
            <p:nvPr/>
          </p:nvSpPr>
          <p:spPr>
            <a:xfrm>
              <a:off x="7147089" y="12045788"/>
              <a:ext cx="777875" cy="473604"/>
            </a:xfrm>
            <a:custGeom>
              <a:avLst/>
              <a:gdLst/>
              <a:ahLst/>
              <a:cxnLst/>
              <a:rect l="l" t="t" r="r" b="b"/>
              <a:pathLst>
                <a:path w="933450" h="568325">
                  <a:moveTo>
                    <a:pt x="831964" y="568172"/>
                  </a:moveTo>
                  <a:lnTo>
                    <a:pt x="20294" y="568172"/>
                  </a:lnTo>
                  <a:lnTo>
                    <a:pt x="12397" y="566578"/>
                  </a:lnTo>
                  <a:lnTo>
                    <a:pt x="5946" y="562230"/>
                  </a:lnTo>
                  <a:lnTo>
                    <a:pt x="1595" y="555779"/>
                  </a:lnTo>
                  <a:lnTo>
                    <a:pt x="0" y="547878"/>
                  </a:lnTo>
                  <a:lnTo>
                    <a:pt x="0" y="20294"/>
                  </a:lnTo>
                  <a:lnTo>
                    <a:pt x="1595" y="12397"/>
                  </a:lnTo>
                  <a:lnTo>
                    <a:pt x="5946" y="5946"/>
                  </a:lnTo>
                  <a:lnTo>
                    <a:pt x="12397" y="1595"/>
                  </a:lnTo>
                  <a:lnTo>
                    <a:pt x="20294" y="0"/>
                  </a:lnTo>
                  <a:lnTo>
                    <a:pt x="913130" y="0"/>
                  </a:lnTo>
                  <a:lnTo>
                    <a:pt x="921026" y="1595"/>
                  </a:lnTo>
                  <a:lnTo>
                    <a:pt x="927477" y="5946"/>
                  </a:lnTo>
                  <a:lnTo>
                    <a:pt x="931828" y="12397"/>
                  </a:lnTo>
                  <a:lnTo>
                    <a:pt x="933424" y="20294"/>
                  </a:lnTo>
                  <a:lnTo>
                    <a:pt x="933424" y="507301"/>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78" name="object 31">
              <a:extLst>
                <a:ext uri="{FF2B5EF4-FFF2-40B4-BE49-F238E27FC236}">
                  <a16:creationId xmlns:a16="http://schemas.microsoft.com/office/drawing/2014/main" id="{BDBDBC5D-2D4C-4BAA-BA6B-5489F9CB8000}"/>
                </a:ext>
              </a:extLst>
            </p:cNvPr>
            <p:cNvSpPr/>
            <p:nvPr/>
          </p:nvSpPr>
          <p:spPr>
            <a:xfrm>
              <a:off x="7485289" y="12519264"/>
              <a:ext cx="0" cy="84667"/>
            </a:xfrm>
            <a:custGeom>
              <a:avLst/>
              <a:gdLst/>
              <a:ahLst/>
              <a:cxnLst/>
              <a:rect l="l" t="t" r="r" b="b"/>
              <a:pathLst>
                <a:path h="101600">
                  <a:moveTo>
                    <a:pt x="0" y="101460"/>
                  </a:moveTo>
                  <a:lnTo>
                    <a:pt x="0" y="0"/>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79" name="object 32">
              <a:extLst>
                <a:ext uri="{FF2B5EF4-FFF2-40B4-BE49-F238E27FC236}">
                  <a16:creationId xmlns:a16="http://schemas.microsoft.com/office/drawing/2014/main" id="{D2A32DE7-49DB-4F7D-9928-64B2A5F04B83}"/>
                </a:ext>
              </a:extLst>
            </p:cNvPr>
            <p:cNvSpPr/>
            <p:nvPr/>
          </p:nvSpPr>
          <p:spPr>
            <a:xfrm>
              <a:off x="7586747" y="12519266"/>
              <a:ext cx="0" cy="84667"/>
            </a:xfrm>
            <a:custGeom>
              <a:avLst/>
              <a:gdLst/>
              <a:ahLst/>
              <a:cxnLst/>
              <a:rect l="l" t="t" r="r" b="b"/>
              <a:pathLst>
                <a:path h="101600">
                  <a:moveTo>
                    <a:pt x="0" y="0"/>
                  </a:moveTo>
                  <a:lnTo>
                    <a:pt x="0" y="101460"/>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80" name="object 33">
              <a:extLst>
                <a:ext uri="{FF2B5EF4-FFF2-40B4-BE49-F238E27FC236}">
                  <a16:creationId xmlns:a16="http://schemas.microsoft.com/office/drawing/2014/main" id="{308C8503-B2B7-4020-976A-0D537EB06D73}"/>
                </a:ext>
              </a:extLst>
            </p:cNvPr>
            <p:cNvSpPr/>
            <p:nvPr/>
          </p:nvSpPr>
          <p:spPr>
            <a:xfrm>
              <a:off x="7366920" y="12603815"/>
              <a:ext cx="338667" cy="0"/>
            </a:xfrm>
            <a:custGeom>
              <a:avLst/>
              <a:gdLst/>
              <a:ahLst/>
              <a:cxnLst/>
              <a:rect l="l" t="t" r="r" b="b"/>
              <a:pathLst>
                <a:path w="406400">
                  <a:moveTo>
                    <a:pt x="0" y="0"/>
                  </a:moveTo>
                  <a:lnTo>
                    <a:pt x="405828" y="0"/>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81" name="object 34">
              <a:extLst>
                <a:ext uri="{FF2B5EF4-FFF2-40B4-BE49-F238E27FC236}">
                  <a16:creationId xmlns:a16="http://schemas.microsoft.com/office/drawing/2014/main" id="{9C3E8142-D764-4DD9-A7A4-83C792DF3EBE}"/>
                </a:ext>
              </a:extLst>
            </p:cNvPr>
            <p:cNvSpPr/>
            <p:nvPr/>
          </p:nvSpPr>
          <p:spPr>
            <a:xfrm>
              <a:off x="7603652" y="12197984"/>
              <a:ext cx="254000" cy="254000"/>
            </a:xfrm>
            <a:custGeom>
              <a:avLst/>
              <a:gdLst/>
              <a:ahLst/>
              <a:cxnLst/>
              <a:rect l="l" t="t" r="r" b="b"/>
              <a:pathLst>
                <a:path w="304800" h="304800">
                  <a:moveTo>
                    <a:pt x="304380" y="152184"/>
                  </a:moveTo>
                  <a:lnTo>
                    <a:pt x="296622" y="200285"/>
                  </a:lnTo>
                  <a:lnTo>
                    <a:pt x="275018" y="242061"/>
                  </a:lnTo>
                  <a:lnTo>
                    <a:pt x="242074" y="275005"/>
                  </a:lnTo>
                  <a:lnTo>
                    <a:pt x="200298" y="296609"/>
                  </a:lnTo>
                  <a:lnTo>
                    <a:pt x="152196" y="304368"/>
                  </a:lnTo>
                  <a:lnTo>
                    <a:pt x="104093" y="296609"/>
                  </a:lnTo>
                  <a:lnTo>
                    <a:pt x="62314" y="275005"/>
                  </a:lnTo>
                  <a:lnTo>
                    <a:pt x="29367" y="242061"/>
                  </a:lnTo>
                  <a:lnTo>
                    <a:pt x="7759" y="200285"/>
                  </a:lnTo>
                  <a:lnTo>
                    <a:pt x="0" y="152184"/>
                  </a:lnTo>
                  <a:lnTo>
                    <a:pt x="7759" y="104082"/>
                  </a:lnTo>
                  <a:lnTo>
                    <a:pt x="29367" y="62306"/>
                  </a:lnTo>
                  <a:lnTo>
                    <a:pt x="62314" y="29362"/>
                  </a:lnTo>
                  <a:lnTo>
                    <a:pt x="104093" y="7758"/>
                  </a:lnTo>
                  <a:lnTo>
                    <a:pt x="152196" y="0"/>
                  </a:lnTo>
                  <a:lnTo>
                    <a:pt x="200298" y="7758"/>
                  </a:lnTo>
                  <a:lnTo>
                    <a:pt x="242074" y="29362"/>
                  </a:lnTo>
                  <a:lnTo>
                    <a:pt x="275018" y="62306"/>
                  </a:lnTo>
                  <a:lnTo>
                    <a:pt x="296622" y="104082"/>
                  </a:lnTo>
                  <a:lnTo>
                    <a:pt x="304380" y="152184"/>
                  </a:lnTo>
                  <a:close/>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82" name="object 35">
              <a:extLst>
                <a:ext uri="{FF2B5EF4-FFF2-40B4-BE49-F238E27FC236}">
                  <a16:creationId xmlns:a16="http://schemas.microsoft.com/office/drawing/2014/main" id="{456C1861-5D98-4777-AD07-8DBC846B51E0}"/>
                </a:ext>
              </a:extLst>
            </p:cNvPr>
            <p:cNvSpPr/>
            <p:nvPr/>
          </p:nvSpPr>
          <p:spPr>
            <a:xfrm>
              <a:off x="7806574" y="12417808"/>
              <a:ext cx="118533" cy="118533"/>
            </a:xfrm>
            <a:custGeom>
              <a:avLst/>
              <a:gdLst/>
              <a:ahLst/>
              <a:cxnLst/>
              <a:rect l="l" t="t" r="r" b="b"/>
              <a:pathLst>
                <a:path w="142240" h="142239">
                  <a:moveTo>
                    <a:pt x="0" y="0"/>
                  </a:moveTo>
                  <a:lnTo>
                    <a:pt x="142036" y="142036"/>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83" name="object 36">
              <a:extLst>
                <a:ext uri="{FF2B5EF4-FFF2-40B4-BE49-F238E27FC236}">
                  <a16:creationId xmlns:a16="http://schemas.microsoft.com/office/drawing/2014/main" id="{024E46F9-4198-46B2-B5A7-CAC7A21698F4}"/>
                </a:ext>
              </a:extLst>
            </p:cNvPr>
            <p:cNvSpPr/>
            <p:nvPr/>
          </p:nvSpPr>
          <p:spPr>
            <a:xfrm>
              <a:off x="7536016" y="12130343"/>
              <a:ext cx="84667" cy="338667"/>
            </a:xfrm>
            <a:custGeom>
              <a:avLst/>
              <a:gdLst/>
              <a:ahLst/>
              <a:cxnLst/>
              <a:rect l="l" t="t" r="r" b="b"/>
              <a:pathLst>
                <a:path w="101600" h="406400">
                  <a:moveTo>
                    <a:pt x="101460" y="81165"/>
                  </a:moveTo>
                  <a:lnTo>
                    <a:pt x="101460" y="0"/>
                  </a:lnTo>
                  <a:lnTo>
                    <a:pt x="0" y="0"/>
                  </a:lnTo>
                  <a:lnTo>
                    <a:pt x="0" y="405828"/>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84" name="object 37">
              <a:extLst>
                <a:ext uri="{FF2B5EF4-FFF2-40B4-BE49-F238E27FC236}">
                  <a16:creationId xmlns:a16="http://schemas.microsoft.com/office/drawing/2014/main" id="{6EBE26D0-6F03-44FD-B807-7F464DC61816}"/>
                </a:ext>
              </a:extLst>
            </p:cNvPr>
            <p:cNvSpPr/>
            <p:nvPr/>
          </p:nvSpPr>
          <p:spPr>
            <a:xfrm>
              <a:off x="7383829" y="12231798"/>
              <a:ext cx="84667" cy="237067"/>
            </a:xfrm>
            <a:custGeom>
              <a:avLst/>
              <a:gdLst/>
              <a:ahLst/>
              <a:cxnLst/>
              <a:rect l="l" t="t" r="r" b="b"/>
              <a:pathLst>
                <a:path w="101600" h="284479">
                  <a:moveTo>
                    <a:pt x="101460" y="284086"/>
                  </a:moveTo>
                  <a:lnTo>
                    <a:pt x="101460" y="0"/>
                  </a:lnTo>
                  <a:lnTo>
                    <a:pt x="0" y="0"/>
                  </a:lnTo>
                  <a:lnTo>
                    <a:pt x="0" y="284086"/>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85" name="object 38">
              <a:extLst>
                <a:ext uri="{FF2B5EF4-FFF2-40B4-BE49-F238E27FC236}">
                  <a16:creationId xmlns:a16="http://schemas.microsoft.com/office/drawing/2014/main" id="{54806695-9CEF-43C5-9B97-DC89FDB9DE16}"/>
                </a:ext>
              </a:extLst>
            </p:cNvPr>
            <p:cNvSpPr/>
            <p:nvPr/>
          </p:nvSpPr>
          <p:spPr>
            <a:xfrm>
              <a:off x="7231641" y="12316348"/>
              <a:ext cx="84667" cy="152400"/>
            </a:xfrm>
            <a:custGeom>
              <a:avLst/>
              <a:gdLst/>
              <a:ahLst/>
              <a:cxnLst/>
              <a:rect l="l" t="t" r="r" b="b"/>
              <a:pathLst>
                <a:path w="101600" h="182879">
                  <a:moveTo>
                    <a:pt x="101460" y="182625"/>
                  </a:moveTo>
                  <a:lnTo>
                    <a:pt x="101460" y="0"/>
                  </a:lnTo>
                  <a:lnTo>
                    <a:pt x="0" y="0"/>
                  </a:lnTo>
                  <a:lnTo>
                    <a:pt x="0" y="182625"/>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grpSp>
      <p:grpSp>
        <p:nvGrpSpPr>
          <p:cNvPr id="11" name="Group 10">
            <a:extLst>
              <a:ext uri="{FF2B5EF4-FFF2-40B4-BE49-F238E27FC236}">
                <a16:creationId xmlns:a16="http://schemas.microsoft.com/office/drawing/2014/main" id="{95A95C0C-8A09-473A-B3FF-48C038FB8557}"/>
              </a:ext>
            </a:extLst>
          </p:cNvPr>
          <p:cNvGrpSpPr/>
          <p:nvPr/>
        </p:nvGrpSpPr>
        <p:grpSpPr>
          <a:xfrm>
            <a:off x="3283962" y="5400936"/>
            <a:ext cx="669844" cy="624569"/>
            <a:chOff x="9962302" y="11987597"/>
            <a:chExt cx="744116" cy="693821"/>
          </a:xfrm>
        </p:grpSpPr>
        <p:sp>
          <p:nvSpPr>
            <p:cNvPr id="86" name="object 39">
              <a:extLst>
                <a:ext uri="{FF2B5EF4-FFF2-40B4-BE49-F238E27FC236}">
                  <a16:creationId xmlns:a16="http://schemas.microsoft.com/office/drawing/2014/main" id="{54E54060-311B-4673-B04B-4D2535B5F4DE}"/>
                </a:ext>
              </a:extLst>
            </p:cNvPr>
            <p:cNvSpPr/>
            <p:nvPr/>
          </p:nvSpPr>
          <p:spPr>
            <a:xfrm>
              <a:off x="10266680" y="11987597"/>
              <a:ext cx="439738" cy="473604"/>
            </a:xfrm>
            <a:custGeom>
              <a:avLst/>
              <a:gdLst/>
              <a:ahLst/>
              <a:cxnLst/>
              <a:rect l="l" t="t" r="r" b="b"/>
              <a:pathLst>
                <a:path w="527684" h="568325">
                  <a:moveTo>
                    <a:pt x="0" y="202920"/>
                  </a:moveTo>
                  <a:lnTo>
                    <a:pt x="0" y="0"/>
                  </a:lnTo>
                  <a:lnTo>
                    <a:pt x="527583" y="0"/>
                  </a:lnTo>
                  <a:lnTo>
                    <a:pt x="527583" y="568172"/>
                  </a:lnTo>
                  <a:lnTo>
                    <a:pt x="0" y="568172"/>
                  </a:lnTo>
                  <a:lnTo>
                    <a:pt x="0" y="426123"/>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88" name="object 41">
              <a:extLst>
                <a:ext uri="{FF2B5EF4-FFF2-40B4-BE49-F238E27FC236}">
                  <a16:creationId xmlns:a16="http://schemas.microsoft.com/office/drawing/2014/main" id="{AFD06A3E-1FD2-415B-AF44-5D4BBC8925D7}"/>
                </a:ext>
              </a:extLst>
            </p:cNvPr>
            <p:cNvSpPr/>
            <p:nvPr/>
          </p:nvSpPr>
          <p:spPr>
            <a:xfrm>
              <a:off x="9962302" y="12207423"/>
              <a:ext cx="405871" cy="473604"/>
            </a:xfrm>
            <a:custGeom>
              <a:avLst/>
              <a:gdLst/>
              <a:ahLst/>
              <a:cxnLst/>
              <a:rect l="l" t="t" r="r" b="b"/>
              <a:pathLst>
                <a:path w="487044" h="568325">
                  <a:moveTo>
                    <a:pt x="284086" y="568172"/>
                  </a:moveTo>
                  <a:lnTo>
                    <a:pt x="284086" y="81178"/>
                  </a:lnTo>
                  <a:lnTo>
                    <a:pt x="405841" y="81178"/>
                  </a:lnTo>
                  <a:lnTo>
                    <a:pt x="444353" y="74827"/>
                  </a:lnTo>
                  <a:lnTo>
                    <a:pt x="469384" y="57477"/>
                  </a:lnTo>
                  <a:lnTo>
                    <a:pt x="482934" y="31682"/>
                  </a:lnTo>
                  <a:lnTo>
                    <a:pt x="487006" y="0"/>
                  </a:lnTo>
                  <a:lnTo>
                    <a:pt x="101460" y="0"/>
                  </a:lnTo>
                  <a:lnTo>
                    <a:pt x="54933" y="6217"/>
                  </a:lnTo>
                  <a:lnTo>
                    <a:pt x="23464" y="26725"/>
                  </a:lnTo>
                  <a:lnTo>
                    <a:pt x="5628" y="64309"/>
                  </a:lnTo>
                  <a:lnTo>
                    <a:pt x="0" y="121754"/>
                  </a:lnTo>
                  <a:lnTo>
                    <a:pt x="0" y="263791"/>
                  </a:lnTo>
                  <a:lnTo>
                    <a:pt x="3390" y="294842"/>
                  </a:lnTo>
                  <a:lnTo>
                    <a:pt x="14116" y="320706"/>
                  </a:lnTo>
                  <a:lnTo>
                    <a:pt x="33004" y="338408"/>
                  </a:lnTo>
                  <a:lnTo>
                    <a:pt x="60883" y="344970"/>
                  </a:lnTo>
                  <a:lnTo>
                    <a:pt x="81165" y="344970"/>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89" name="object 42">
              <a:extLst>
                <a:ext uri="{FF2B5EF4-FFF2-40B4-BE49-F238E27FC236}">
                  <a16:creationId xmlns:a16="http://schemas.microsoft.com/office/drawing/2014/main" id="{8C485020-CBA6-4F99-B6D0-1EC96B2B9204}"/>
                </a:ext>
              </a:extLst>
            </p:cNvPr>
            <p:cNvSpPr/>
            <p:nvPr/>
          </p:nvSpPr>
          <p:spPr>
            <a:xfrm>
              <a:off x="10114491" y="12444163"/>
              <a:ext cx="0" cy="237067"/>
            </a:xfrm>
            <a:custGeom>
              <a:avLst/>
              <a:gdLst/>
              <a:ahLst/>
              <a:cxnLst/>
              <a:rect l="l" t="t" r="r" b="b"/>
              <a:pathLst>
                <a:path h="284479">
                  <a:moveTo>
                    <a:pt x="0" y="0"/>
                  </a:moveTo>
                  <a:lnTo>
                    <a:pt x="0" y="284086"/>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90" name="object 43">
              <a:extLst>
                <a:ext uri="{FF2B5EF4-FFF2-40B4-BE49-F238E27FC236}">
                  <a16:creationId xmlns:a16="http://schemas.microsoft.com/office/drawing/2014/main" id="{07B5E586-3BAF-4630-8E7E-E6A74BF1FFE7}"/>
                </a:ext>
              </a:extLst>
            </p:cNvPr>
            <p:cNvSpPr/>
            <p:nvPr/>
          </p:nvSpPr>
          <p:spPr>
            <a:xfrm>
              <a:off x="10029943" y="12308885"/>
              <a:ext cx="0" cy="372533"/>
            </a:xfrm>
            <a:custGeom>
              <a:avLst/>
              <a:gdLst/>
              <a:ahLst/>
              <a:cxnLst/>
              <a:rect l="l" t="t" r="r" b="b"/>
              <a:pathLst>
                <a:path h="447039">
                  <a:moveTo>
                    <a:pt x="0" y="0"/>
                  </a:moveTo>
                  <a:lnTo>
                    <a:pt x="0" y="446417"/>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sp>
          <p:nvSpPr>
            <p:cNvPr id="91" name="object 44">
              <a:extLst>
                <a:ext uri="{FF2B5EF4-FFF2-40B4-BE49-F238E27FC236}">
                  <a16:creationId xmlns:a16="http://schemas.microsoft.com/office/drawing/2014/main" id="{CF1E44AC-296E-40B7-A223-170FD2B16153}"/>
                </a:ext>
              </a:extLst>
            </p:cNvPr>
            <p:cNvSpPr/>
            <p:nvPr/>
          </p:nvSpPr>
          <p:spPr>
            <a:xfrm>
              <a:off x="10334317" y="12122877"/>
              <a:ext cx="321733" cy="237067"/>
            </a:xfrm>
            <a:custGeom>
              <a:avLst/>
              <a:gdLst/>
              <a:ahLst/>
              <a:cxnLst/>
              <a:rect l="l" t="t" r="r" b="b"/>
              <a:pathLst>
                <a:path w="386080" h="284479">
                  <a:moveTo>
                    <a:pt x="0" y="284086"/>
                  </a:moveTo>
                  <a:lnTo>
                    <a:pt x="101460" y="284086"/>
                  </a:lnTo>
                  <a:lnTo>
                    <a:pt x="142036" y="202920"/>
                  </a:lnTo>
                  <a:lnTo>
                    <a:pt x="243497" y="202920"/>
                  </a:lnTo>
                  <a:lnTo>
                    <a:pt x="324662" y="0"/>
                  </a:lnTo>
                  <a:lnTo>
                    <a:pt x="385546" y="0"/>
                  </a:lnTo>
                </a:path>
              </a:pathLst>
            </a:custGeom>
            <a:ln w="40589">
              <a:solidFill>
                <a:srgbClr val="0FB7D9"/>
              </a:solidFill>
            </a:ln>
          </p:spPr>
          <p:txBody>
            <a:bodyPr wrap="square" lIns="0" tIns="0" rIns="0" bIns="0" rtlCol="0"/>
            <a:lstStyle/>
            <a:p>
              <a:pPr defTabSz="685925"/>
              <a:endParaRPr sz="1350" kern="0" dirty="0">
                <a:solidFill>
                  <a:sysClr val="windowText" lastClr="000000"/>
                </a:solidFill>
              </a:endParaRPr>
            </a:p>
          </p:txBody>
        </p:sp>
      </p:grpSp>
      <p:sp>
        <p:nvSpPr>
          <p:cNvPr id="107" name="TextBox 106">
            <a:extLst>
              <a:ext uri="{FF2B5EF4-FFF2-40B4-BE49-F238E27FC236}">
                <a16:creationId xmlns:a16="http://schemas.microsoft.com/office/drawing/2014/main" id="{262F29E2-AAE2-42C0-927F-AF1EE20F7A6E}"/>
              </a:ext>
            </a:extLst>
          </p:cNvPr>
          <p:cNvSpPr txBox="1"/>
          <p:nvPr/>
        </p:nvSpPr>
        <p:spPr>
          <a:xfrm>
            <a:off x="1186113" y="3494573"/>
            <a:ext cx="2230882" cy="848950"/>
          </a:xfrm>
          <a:prstGeom prst="rect">
            <a:avLst/>
          </a:prstGeom>
          <a:noFill/>
        </p:spPr>
        <p:txBody>
          <a:bodyPr wrap="square">
            <a:spAutoFit/>
          </a:bodyPr>
          <a:lstStyle/>
          <a:p>
            <a:pPr marL="26675">
              <a:lnSpc>
                <a:spcPts val="2737"/>
              </a:lnSpc>
              <a:spcBef>
                <a:spcPts val="540"/>
              </a:spcBef>
              <a:defRPr/>
            </a:pPr>
            <a:r>
              <a:rPr lang="ru-RU" dirty="0">
                <a:solidFill>
                  <a:srgbClr val="1F2C3D"/>
                </a:solidFill>
                <a:latin typeface="TBC X Black" panose="00000A00000000000000" pitchFamily="50" charset="0"/>
              </a:rPr>
              <a:t>Мгновенное открытие </a:t>
            </a:r>
          </a:p>
          <a:p>
            <a:pPr marL="26675">
              <a:lnSpc>
                <a:spcPts val="2737"/>
              </a:lnSpc>
              <a:spcBef>
                <a:spcPts val="540"/>
              </a:spcBef>
              <a:defRPr/>
            </a:pPr>
            <a:endParaRPr lang="ru-RU" dirty="0">
              <a:solidFill>
                <a:srgbClr val="1F2C3D"/>
              </a:solidFill>
              <a:latin typeface="TBC X Black" panose="00000A00000000000000" pitchFamily="50" charset="0"/>
            </a:endParaRPr>
          </a:p>
        </p:txBody>
      </p:sp>
      <p:sp>
        <p:nvSpPr>
          <p:cNvPr id="108" name="TextBox 107">
            <a:extLst>
              <a:ext uri="{FF2B5EF4-FFF2-40B4-BE49-F238E27FC236}">
                <a16:creationId xmlns:a16="http://schemas.microsoft.com/office/drawing/2014/main" id="{0D437AE1-1DF0-4F67-9B80-F9222F39ED2B}"/>
              </a:ext>
            </a:extLst>
          </p:cNvPr>
          <p:cNvSpPr txBox="1"/>
          <p:nvPr/>
        </p:nvSpPr>
        <p:spPr>
          <a:xfrm>
            <a:off x="4584083" y="3519393"/>
            <a:ext cx="2230882" cy="784830"/>
          </a:xfrm>
          <a:prstGeom prst="rect">
            <a:avLst/>
          </a:prstGeom>
          <a:noFill/>
        </p:spPr>
        <p:txBody>
          <a:bodyPr wrap="square">
            <a:spAutoFit/>
          </a:bodyPr>
          <a:lstStyle/>
          <a:p>
            <a:pPr marL="26675">
              <a:lnSpc>
                <a:spcPts val="2737"/>
              </a:lnSpc>
              <a:spcBef>
                <a:spcPts val="540"/>
              </a:spcBef>
              <a:defRPr/>
            </a:pPr>
            <a:r>
              <a:rPr lang="ru-RU" dirty="0">
                <a:solidFill>
                  <a:srgbClr val="1F2C3D"/>
                </a:solidFill>
                <a:latin typeface="TBC X Black" panose="00000A00000000000000" pitchFamily="50" charset="0"/>
              </a:rPr>
              <a:t>через цифровой банк</a:t>
            </a:r>
          </a:p>
        </p:txBody>
      </p:sp>
      <p:sp>
        <p:nvSpPr>
          <p:cNvPr id="109" name="TextBox 108">
            <a:extLst>
              <a:ext uri="{FF2B5EF4-FFF2-40B4-BE49-F238E27FC236}">
                <a16:creationId xmlns:a16="http://schemas.microsoft.com/office/drawing/2014/main" id="{DE8DD796-EE63-42BC-BF4E-ADCDB1012244}"/>
              </a:ext>
            </a:extLst>
          </p:cNvPr>
          <p:cNvSpPr txBox="1"/>
          <p:nvPr/>
        </p:nvSpPr>
        <p:spPr>
          <a:xfrm>
            <a:off x="8014763" y="3484761"/>
            <a:ext cx="2207912" cy="848950"/>
          </a:xfrm>
          <a:prstGeom prst="rect">
            <a:avLst/>
          </a:prstGeom>
          <a:noFill/>
        </p:spPr>
        <p:txBody>
          <a:bodyPr wrap="square">
            <a:spAutoFit/>
          </a:bodyPr>
          <a:lstStyle/>
          <a:p>
            <a:pPr marL="26675">
              <a:lnSpc>
                <a:spcPts val="2737"/>
              </a:lnSpc>
              <a:spcBef>
                <a:spcPts val="540"/>
              </a:spcBef>
              <a:defRPr/>
            </a:pPr>
            <a:r>
              <a:rPr lang="ru-RU" dirty="0">
                <a:solidFill>
                  <a:srgbClr val="1F2C3D"/>
                </a:solidFill>
                <a:latin typeface="TBC X Black" panose="00000A00000000000000" pitchFamily="50" charset="0"/>
              </a:rPr>
              <a:t>Мгновенные переводы 24/7</a:t>
            </a:r>
          </a:p>
          <a:p>
            <a:pPr marL="26675">
              <a:lnSpc>
                <a:spcPts val="2737"/>
              </a:lnSpc>
              <a:spcBef>
                <a:spcPts val="540"/>
              </a:spcBef>
              <a:defRPr/>
            </a:pPr>
            <a:endParaRPr lang="ru-RU" dirty="0">
              <a:solidFill>
                <a:srgbClr val="1F2C3D"/>
              </a:solidFill>
              <a:latin typeface="TBC X Black" panose="00000A00000000000000" pitchFamily="50" charset="0"/>
            </a:endParaRPr>
          </a:p>
        </p:txBody>
      </p:sp>
      <p:grpSp>
        <p:nvGrpSpPr>
          <p:cNvPr id="12" name="Group 11">
            <a:extLst>
              <a:ext uri="{FF2B5EF4-FFF2-40B4-BE49-F238E27FC236}">
                <a16:creationId xmlns:a16="http://schemas.microsoft.com/office/drawing/2014/main" id="{69A559EC-C6F0-4496-B963-E53876DD7DBE}"/>
              </a:ext>
            </a:extLst>
          </p:cNvPr>
          <p:cNvGrpSpPr/>
          <p:nvPr/>
        </p:nvGrpSpPr>
        <p:grpSpPr>
          <a:xfrm>
            <a:off x="1094862" y="5292909"/>
            <a:ext cx="9178102" cy="1165711"/>
            <a:chOff x="540337" y="5512647"/>
            <a:chExt cx="10195767" cy="1294965"/>
          </a:xfrm>
        </p:grpSpPr>
        <p:sp>
          <p:nvSpPr>
            <p:cNvPr id="110" name="TextBox 109">
              <a:extLst>
                <a:ext uri="{FF2B5EF4-FFF2-40B4-BE49-F238E27FC236}">
                  <a16:creationId xmlns:a16="http://schemas.microsoft.com/office/drawing/2014/main" id="{F05841D4-DFD2-4AC3-AFBB-2267DC0410BB}"/>
                </a:ext>
              </a:extLst>
            </p:cNvPr>
            <p:cNvSpPr txBox="1"/>
            <p:nvPr/>
          </p:nvSpPr>
          <p:spPr>
            <a:xfrm>
              <a:off x="540337" y="5551119"/>
              <a:ext cx="2478241" cy="1256493"/>
            </a:xfrm>
            <a:prstGeom prst="rect">
              <a:avLst/>
            </a:prstGeom>
            <a:noFill/>
          </p:spPr>
          <p:txBody>
            <a:bodyPr wrap="square">
              <a:spAutoFit/>
            </a:bodyPr>
            <a:lstStyle/>
            <a:p>
              <a:pPr marL="26675">
                <a:lnSpc>
                  <a:spcPts val="2737"/>
                </a:lnSpc>
                <a:spcBef>
                  <a:spcPts val="540"/>
                </a:spcBef>
                <a:defRPr/>
              </a:pPr>
              <a:r>
                <a:rPr lang="ru-RU" dirty="0">
                  <a:solidFill>
                    <a:srgbClr val="1F2C3D"/>
                  </a:solidFill>
                  <a:latin typeface="TBC X Black" panose="00000A00000000000000" pitchFamily="50" charset="0"/>
                </a:rPr>
                <a:t>Возможность начать инвестировать с  1 долларом </a:t>
              </a:r>
            </a:p>
          </p:txBody>
        </p:sp>
        <p:sp>
          <p:nvSpPr>
            <p:cNvPr id="111" name="TextBox 110">
              <a:extLst>
                <a:ext uri="{FF2B5EF4-FFF2-40B4-BE49-F238E27FC236}">
                  <a16:creationId xmlns:a16="http://schemas.microsoft.com/office/drawing/2014/main" id="{8E89E0AD-25C7-497C-BA48-097F14EC5584}"/>
                </a:ext>
              </a:extLst>
            </p:cNvPr>
            <p:cNvSpPr txBox="1"/>
            <p:nvPr/>
          </p:nvSpPr>
          <p:spPr>
            <a:xfrm>
              <a:off x="4416107" y="5551119"/>
              <a:ext cx="2478241" cy="871852"/>
            </a:xfrm>
            <a:prstGeom prst="rect">
              <a:avLst/>
            </a:prstGeom>
            <a:noFill/>
          </p:spPr>
          <p:txBody>
            <a:bodyPr wrap="square">
              <a:spAutoFit/>
            </a:bodyPr>
            <a:lstStyle/>
            <a:p>
              <a:pPr marL="26675">
                <a:lnSpc>
                  <a:spcPts val="2737"/>
                </a:lnSpc>
                <a:spcBef>
                  <a:spcPts val="540"/>
                </a:spcBef>
                <a:defRPr/>
              </a:pPr>
              <a:r>
                <a:rPr lang="ru-RU" dirty="0">
                  <a:solidFill>
                    <a:srgbClr val="1F2C3D"/>
                  </a:solidFill>
                  <a:latin typeface="TBC X Black" panose="00000A00000000000000" pitchFamily="50" charset="0"/>
                </a:rPr>
                <a:t>Без комиссий</a:t>
              </a:r>
            </a:p>
          </p:txBody>
        </p:sp>
        <p:sp>
          <p:nvSpPr>
            <p:cNvPr id="112" name="TextBox 111">
              <a:extLst>
                <a:ext uri="{FF2B5EF4-FFF2-40B4-BE49-F238E27FC236}">
                  <a16:creationId xmlns:a16="http://schemas.microsoft.com/office/drawing/2014/main" id="{814B7BEB-F114-4F8B-9B61-C9D14F9BD78E}"/>
                </a:ext>
              </a:extLst>
            </p:cNvPr>
            <p:cNvSpPr txBox="1"/>
            <p:nvPr/>
          </p:nvSpPr>
          <p:spPr>
            <a:xfrm>
              <a:off x="8257863" y="5512647"/>
              <a:ext cx="2478241" cy="871852"/>
            </a:xfrm>
            <a:prstGeom prst="rect">
              <a:avLst/>
            </a:prstGeom>
            <a:noFill/>
          </p:spPr>
          <p:txBody>
            <a:bodyPr wrap="square">
              <a:spAutoFit/>
            </a:bodyPr>
            <a:lstStyle/>
            <a:p>
              <a:pPr marL="26675">
                <a:lnSpc>
                  <a:spcPts val="2737"/>
                </a:lnSpc>
                <a:spcBef>
                  <a:spcPts val="540"/>
                </a:spcBef>
                <a:defRPr/>
              </a:pPr>
              <a:r>
                <a:rPr lang="ru-RU" dirty="0">
                  <a:solidFill>
                    <a:srgbClr val="1F2C3D"/>
                  </a:solidFill>
                  <a:latin typeface="TBC X Black" panose="00000A00000000000000" pitchFamily="50" charset="0"/>
                </a:rPr>
                <a:t>Получение помощи от «TBC Bank»</a:t>
              </a:r>
            </a:p>
          </p:txBody>
        </p:sp>
      </p:grpSp>
      <p:sp>
        <p:nvSpPr>
          <p:cNvPr id="117" name="Oval 116">
            <a:extLst>
              <a:ext uri="{FF2B5EF4-FFF2-40B4-BE49-F238E27FC236}">
                <a16:creationId xmlns:a16="http://schemas.microsoft.com/office/drawing/2014/main" id="{A2917325-D403-407F-A065-3CFE77E21A5A}"/>
              </a:ext>
            </a:extLst>
          </p:cNvPr>
          <p:cNvSpPr/>
          <p:nvPr/>
        </p:nvSpPr>
        <p:spPr>
          <a:xfrm>
            <a:off x="3340204" y="5402733"/>
            <a:ext cx="147255" cy="147255"/>
          </a:xfrm>
          <a:prstGeom prst="ellipse">
            <a:avLst/>
          </a:prstGeom>
          <a:noFill/>
          <a:ln w="38100">
            <a:solidFill>
              <a:srgbClr val="0FB7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571"/>
            <a:endParaRPr lang="en-US" sz="1620" dirty="0">
              <a:solidFill>
                <a:prstClr val="white"/>
              </a:solidFill>
            </a:endParaRPr>
          </a:p>
        </p:txBody>
      </p:sp>
      <p:sp>
        <p:nvSpPr>
          <p:cNvPr id="118" name="TextBox 117">
            <a:extLst>
              <a:ext uri="{FF2B5EF4-FFF2-40B4-BE49-F238E27FC236}">
                <a16:creationId xmlns:a16="http://schemas.microsoft.com/office/drawing/2014/main" id="{FD383708-394C-4E56-B1E3-68BA942477AA}"/>
              </a:ext>
            </a:extLst>
          </p:cNvPr>
          <p:cNvSpPr txBox="1"/>
          <p:nvPr/>
        </p:nvSpPr>
        <p:spPr>
          <a:xfrm>
            <a:off x="10516941" y="3746732"/>
            <a:ext cx="322524" cy="369332"/>
          </a:xfrm>
          <a:prstGeom prst="rect">
            <a:avLst/>
          </a:prstGeom>
          <a:noFill/>
        </p:spPr>
        <p:txBody>
          <a:bodyPr wrap="none" rtlCol="0">
            <a:spAutoFit/>
          </a:bodyPr>
          <a:lstStyle/>
          <a:p>
            <a:pPr defTabSz="411571"/>
            <a:r>
              <a:rPr lang="ru-RU" b="1" dirty="0">
                <a:solidFill>
                  <a:srgbClr val="0FB7D9"/>
                </a:solidFill>
                <a:latin typeface="TBC X Black" panose="00000A00000000000000" pitchFamily="50" charset="0"/>
              </a:rPr>
              <a:t>$</a:t>
            </a:r>
          </a:p>
        </p:txBody>
      </p:sp>
      <p:cxnSp>
        <p:nvCxnSpPr>
          <p:cNvPr id="120" name="Straight Connector 119">
            <a:extLst>
              <a:ext uri="{FF2B5EF4-FFF2-40B4-BE49-F238E27FC236}">
                <a16:creationId xmlns:a16="http://schemas.microsoft.com/office/drawing/2014/main" id="{4396DCCF-2918-4103-B957-F685A05B466C}"/>
              </a:ext>
            </a:extLst>
          </p:cNvPr>
          <p:cNvCxnSpPr/>
          <p:nvPr/>
        </p:nvCxnSpPr>
        <p:spPr>
          <a:xfrm>
            <a:off x="6837928" y="3659381"/>
            <a:ext cx="88551" cy="88551"/>
          </a:xfrm>
          <a:prstGeom prst="line">
            <a:avLst/>
          </a:prstGeom>
          <a:ln w="38100">
            <a:solidFill>
              <a:srgbClr val="0FB7D9"/>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D9E9FAD-C2D6-44FF-BA33-0D117F209687}"/>
              </a:ext>
            </a:extLst>
          </p:cNvPr>
          <p:cNvCxnSpPr/>
          <p:nvPr/>
        </p:nvCxnSpPr>
        <p:spPr>
          <a:xfrm>
            <a:off x="6797749" y="3757403"/>
            <a:ext cx="88551" cy="88551"/>
          </a:xfrm>
          <a:prstGeom prst="line">
            <a:avLst/>
          </a:prstGeom>
          <a:ln w="38100">
            <a:solidFill>
              <a:srgbClr val="0FB7D9"/>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C8C006F2-01E2-4B8B-A5B4-E25E820A3AB3}"/>
              </a:ext>
            </a:extLst>
          </p:cNvPr>
          <p:cNvCxnSpPr>
            <a:cxnSpLocks/>
          </p:cNvCxnSpPr>
          <p:nvPr/>
        </p:nvCxnSpPr>
        <p:spPr>
          <a:xfrm flipH="1">
            <a:off x="3492422" y="3862004"/>
            <a:ext cx="253947" cy="141108"/>
          </a:xfrm>
          <a:prstGeom prst="line">
            <a:avLst/>
          </a:prstGeom>
          <a:ln w="38100">
            <a:solidFill>
              <a:srgbClr val="0FB7D9"/>
            </a:solidFill>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99308AA4-5DFA-46B2-B735-F2D732AEC707}"/>
              </a:ext>
            </a:extLst>
          </p:cNvPr>
          <p:cNvSpPr/>
          <p:nvPr/>
        </p:nvSpPr>
        <p:spPr>
          <a:xfrm>
            <a:off x="3546978" y="3895171"/>
            <a:ext cx="98057" cy="98057"/>
          </a:xfrm>
          <a:prstGeom prst="ellipse">
            <a:avLst/>
          </a:prstGeom>
          <a:noFill/>
          <a:ln w="38100">
            <a:solidFill>
              <a:srgbClr val="0FB7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571"/>
            <a:endParaRPr lang="en-US" sz="1620" dirty="0">
              <a:solidFill>
                <a:prstClr val="white"/>
              </a:solidFill>
            </a:endParaRPr>
          </a:p>
        </p:txBody>
      </p:sp>
    </p:spTree>
    <p:extLst>
      <p:ext uri="{BB962C8B-B14F-4D97-AF65-F5344CB8AC3E}">
        <p14:creationId xmlns:p14="http://schemas.microsoft.com/office/powerpoint/2010/main" val="4189731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E8E9"/>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74DAF0-1ADE-4876-8AAB-FB2BE5ED799E}"/>
              </a:ext>
            </a:extLst>
          </p:cNvPr>
          <p:cNvSpPr/>
          <p:nvPr/>
        </p:nvSpPr>
        <p:spPr>
          <a:xfrm>
            <a:off x="608457" y="0"/>
            <a:ext cx="10975086" cy="1130654"/>
          </a:xfrm>
          <a:prstGeom prst="rect">
            <a:avLst/>
          </a:prstGeom>
          <a:solidFill>
            <a:srgbClr val="1F2C3D"/>
          </a:solidFill>
          <a:ln w="19050">
            <a:solidFill>
              <a:srgbClr val="1F2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571">
              <a:defRPr/>
            </a:pPr>
            <a:endParaRPr lang="en-US" sz="1620" dirty="0">
              <a:solidFill>
                <a:prstClr val="white"/>
              </a:solidFill>
            </a:endParaRPr>
          </a:p>
        </p:txBody>
      </p:sp>
      <p:sp>
        <p:nvSpPr>
          <p:cNvPr id="58" name="object 27">
            <a:extLst>
              <a:ext uri="{FF2B5EF4-FFF2-40B4-BE49-F238E27FC236}">
                <a16:creationId xmlns:a16="http://schemas.microsoft.com/office/drawing/2014/main" id="{1A3F74B1-C622-44B5-8880-25A764CE99C0}"/>
              </a:ext>
            </a:extLst>
          </p:cNvPr>
          <p:cNvSpPr/>
          <p:nvPr/>
        </p:nvSpPr>
        <p:spPr>
          <a:xfrm>
            <a:off x="608456" y="313930"/>
            <a:ext cx="8646364" cy="502795"/>
          </a:xfrm>
          <a:custGeom>
            <a:avLst/>
            <a:gdLst/>
            <a:ahLst/>
            <a:cxnLst/>
            <a:rect l="l" t="t" r="r" b="b"/>
            <a:pathLst>
              <a:path w="2606675" h="353059">
                <a:moveTo>
                  <a:pt x="2430145" y="0"/>
                </a:moveTo>
                <a:lnTo>
                  <a:pt x="0" y="0"/>
                </a:lnTo>
                <a:lnTo>
                  <a:pt x="0" y="352564"/>
                </a:lnTo>
                <a:lnTo>
                  <a:pt x="2430145" y="352564"/>
                </a:lnTo>
                <a:lnTo>
                  <a:pt x="2477008" y="346267"/>
                </a:lnTo>
                <a:lnTo>
                  <a:pt x="2519119" y="328495"/>
                </a:lnTo>
                <a:lnTo>
                  <a:pt x="2554798" y="300929"/>
                </a:lnTo>
                <a:lnTo>
                  <a:pt x="2582364" y="265250"/>
                </a:lnTo>
                <a:lnTo>
                  <a:pt x="2600136" y="223139"/>
                </a:lnTo>
                <a:lnTo>
                  <a:pt x="2606433" y="176275"/>
                </a:lnTo>
                <a:lnTo>
                  <a:pt x="2600136" y="129413"/>
                </a:lnTo>
                <a:lnTo>
                  <a:pt x="2582364" y="87304"/>
                </a:lnTo>
                <a:lnTo>
                  <a:pt x="2554798" y="51628"/>
                </a:lnTo>
                <a:lnTo>
                  <a:pt x="2519119" y="24066"/>
                </a:lnTo>
                <a:lnTo>
                  <a:pt x="2477008" y="6296"/>
                </a:lnTo>
                <a:lnTo>
                  <a:pt x="2430145" y="0"/>
                </a:lnTo>
                <a:close/>
              </a:path>
            </a:pathLst>
          </a:custGeom>
          <a:solidFill>
            <a:srgbClr val="0FB7D9"/>
          </a:solidFill>
          <a:ln>
            <a:solidFill>
              <a:srgbClr val="0FB7D9"/>
            </a:solidFill>
          </a:ln>
        </p:spPr>
        <p:txBody>
          <a:bodyPr wrap="square" lIns="0" tIns="0" rIns="0" bIns="0" rtlCol="0" anchor="ctr"/>
          <a:lstStyle/>
          <a:p>
            <a:pPr defTabSz="411571">
              <a:defRPr/>
            </a:pPr>
            <a:r>
              <a:rPr lang="ru-RU" b="1" dirty="0">
                <a:solidFill>
                  <a:srgbClr val="E7E8E9"/>
                </a:solidFill>
                <a:latin typeface="TBC X Black" panose="00000A00000000000000" pitchFamily="50" charset="0"/>
              </a:rPr>
              <a:t> ТЕМАТИЧЕСКОЕ ИССЛЕДОВАНИЕ в Грузии: ОПТИМИЗИРОВАННАЯ ИНФРАСТРУКТУРА</a:t>
            </a:r>
          </a:p>
        </p:txBody>
      </p:sp>
      <p:sp>
        <p:nvSpPr>
          <p:cNvPr id="20" name="TextBox 19">
            <a:extLst>
              <a:ext uri="{FF2B5EF4-FFF2-40B4-BE49-F238E27FC236}">
                <a16:creationId xmlns:a16="http://schemas.microsoft.com/office/drawing/2014/main" id="{D3184E65-279C-4949-B080-7583767F4702}"/>
              </a:ext>
            </a:extLst>
          </p:cNvPr>
          <p:cNvSpPr txBox="1"/>
          <p:nvPr/>
        </p:nvSpPr>
        <p:spPr>
          <a:xfrm>
            <a:off x="679040" y="1246794"/>
            <a:ext cx="10801613" cy="759182"/>
          </a:xfrm>
          <a:prstGeom prst="rect">
            <a:avLst/>
          </a:prstGeom>
          <a:noFill/>
        </p:spPr>
        <p:txBody>
          <a:bodyPr wrap="square">
            <a:spAutoFit/>
          </a:bodyPr>
          <a:lstStyle/>
          <a:p>
            <a:pPr marL="26675" algn="just">
              <a:lnSpc>
                <a:spcPts val="2737"/>
              </a:lnSpc>
              <a:spcBef>
                <a:spcPts val="540"/>
              </a:spcBef>
              <a:defRPr/>
            </a:pPr>
            <a:r>
              <a:rPr lang="ru-RU" b="1" dirty="0">
                <a:solidFill>
                  <a:srgbClr val="1F2C3D"/>
                </a:solidFill>
                <a:latin typeface="TBC X Black" panose="00000A00000000000000" pitchFamily="50" charset="0"/>
              </a:rPr>
              <a:t>Оптимизированная инфраструктура играет решающую роль в </a:t>
            </a:r>
            <a:r>
              <a:rPr lang="ru-RU" b="1" dirty="0">
                <a:solidFill>
                  <a:srgbClr val="0FB7D9"/>
                </a:solidFill>
                <a:latin typeface="TBC X Black" panose="00000A00000000000000" pitchFamily="50" charset="0"/>
              </a:rPr>
              <a:t>брокерских услугах </a:t>
            </a:r>
            <a:r>
              <a:rPr lang="ru-RU" b="1" dirty="0">
                <a:solidFill>
                  <a:srgbClr val="1F2C3D"/>
                </a:solidFill>
                <a:latin typeface="TBC X Black" panose="00000A00000000000000" pitchFamily="50" charset="0"/>
              </a:rPr>
              <a:t>ФинТеха, поскольку она не только сокращает </a:t>
            </a:r>
            <a:r>
              <a:rPr lang="ru-RU" b="1" dirty="0">
                <a:solidFill>
                  <a:srgbClr val="0FB7D9"/>
                </a:solidFill>
                <a:latin typeface="TBC X Black" panose="00000A00000000000000" pitchFamily="50" charset="0"/>
              </a:rPr>
              <a:t>операционные сложности</a:t>
            </a:r>
            <a:r>
              <a:rPr lang="ru-RU" b="1" dirty="0">
                <a:latin typeface="TBC X Black" panose="00000A00000000000000" pitchFamily="50" charset="0"/>
              </a:rPr>
              <a:t>,</a:t>
            </a:r>
            <a:r>
              <a:rPr lang="ru-RU" b="1" dirty="0">
                <a:solidFill>
                  <a:srgbClr val="1F2C3D"/>
                </a:solidFill>
                <a:latin typeface="TBC X Black" panose="00000A00000000000000" pitchFamily="50" charset="0"/>
              </a:rPr>
              <a:t> но и повышает общий пользовательский опыт и эффективность услуг.</a:t>
            </a:r>
          </a:p>
        </p:txBody>
      </p:sp>
      <p:sp>
        <p:nvSpPr>
          <p:cNvPr id="27" name="Rectangle 26">
            <a:extLst>
              <a:ext uri="{FF2B5EF4-FFF2-40B4-BE49-F238E27FC236}">
                <a16:creationId xmlns:a16="http://schemas.microsoft.com/office/drawing/2014/main" id="{B15AB6BE-C4A5-4557-9868-49401C30BF26}"/>
              </a:ext>
            </a:extLst>
          </p:cNvPr>
          <p:cNvSpPr/>
          <p:nvPr/>
        </p:nvSpPr>
        <p:spPr>
          <a:xfrm rot="17324193">
            <a:off x="1486363" y="6327767"/>
            <a:ext cx="95134" cy="386670"/>
          </a:xfrm>
          <a:prstGeom prst="rect">
            <a:avLst/>
          </a:prstGeom>
          <a:solidFill>
            <a:srgbClr val="E7E8E9"/>
          </a:solidFill>
          <a:ln>
            <a:solidFill>
              <a:srgbClr val="E7E8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571">
              <a:defRPr/>
            </a:pPr>
            <a:endParaRPr lang="en-US" sz="1620" dirty="0">
              <a:solidFill>
                <a:prstClr val="white"/>
              </a:solidFill>
            </a:endParaRPr>
          </a:p>
        </p:txBody>
      </p:sp>
      <p:sp>
        <p:nvSpPr>
          <p:cNvPr id="33" name="Rectangle 32">
            <a:extLst>
              <a:ext uri="{FF2B5EF4-FFF2-40B4-BE49-F238E27FC236}">
                <a16:creationId xmlns:a16="http://schemas.microsoft.com/office/drawing/2014/main" id="{334873D7-09CB-4819-A6FD-044CDBF30692}"/>
              </a:ext>
            </a:extLst>
          </p:cNvPr>
          <p:cNvSpPr/>
          <p:nvPr/>
        </p:nvSpPr>
        <p:spPr>
          <a:xfrm rot="4587437">
            <a:off x="2628690" y="6268813"/>
            <a:ext cx="95134" cy="386670"/>
          </a:xfrm>
          <a:prstGeom prst="rect">
            <a:avLst/>
          </a:prstGeom>
          <a:solidFill>
            <a:srgbClr val="E7E8E9"/>
          </a:solidFill>
          <a:ln>
            <a:solidFill>
              <a:srgbClr val="E7E8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571">
              <a:defRPr/>
            </a:pPr>
            <a:endParaRPr lang="en-US" sz="1620" dirty="0">
              <a:solidFill>
                <a:prstClr val="white"/>
              </a:solidFill>
            </a:endParaRPr>
          </a:p>
        </p:txBody>
      </p:sp>
      <p:sp>
        <p:nvSpPr>
          <p:cNvPr id="73" name="Rectangle 72">
            <a:extLst>
              <a:ext uri="{FF2B5EF4-FFF2-40B4-BE49-F238E27FC236}">
                <a16:creationId xmlns:a16="http://schemas.microsoft.com/office/drawing/2014/main" id="{DE7842FA-DDBC-46F8-8780-33D336288FB5}"/>
              </a:ext>
            </a:extLst>
          </p:cNvPr>
          <p:cNvSpPr/>
          <p:nvPr/>
        </p:nvSpPr>
        <p:spPr>
          <a:xfrm>
            <a:off x="608457" y="6758288"/>
            <a:ext cx="10975086" cy="128627"/>
          </a:xfrm>
          <a:prstGeom prst="rect">
            <a:avLst/>
          </a:prstGeom>
          <a:solidFill>
            <a:srgbClr val="0FB7D9"/>
          </a:solidFill>
          <a:ln w="19050">
            <a:solidFill>
              <a:srgbClr val="0FB7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571">
              <a:defRPr/>
            </a:pPr>
            <a:endParaRPr lang="en-US" sz="1620" dirty="0">
              <a:solidFill>
                <a:prstClr val="white"/>
              </a:solidFill>
            </a:endParaRPr>
          </a:p>
        </p:txBody>
      </p:sp>
      <p:pic>
        <p:nvPicPr>
          <p:cNvPr id="13" name="Graphic 12" descr="Bank with solid fill">
            <a:extLst>
              <a:ext uri="{FF2B5EF4-FFF2-40B4-BE49-F238E27FC236}">
                <a16:creationId xmlns:a16="http://schemas.microsoft.com/office/drawing/2014/main" id="{D585E62D-DAD7-45E3-B105-0F1B82844A3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4804" y="5848471"/>
            <a:ext cx="834564" cy="677392"/>
          </a:xfrm>
          <a:prstGeom prst="rect">
            <a:avLst/>
          </a:prstGeom>
        </p:spPr>
      </p:pic>
      <p:sp>
        <p:nvSpPr>
          <p:cNvPr id="97" name="TextBox 96">
            <a:extLst>
              <a:ext uri="{FF2B5EF4-FFF2-40B4-BE49-F238E27FC236}">
                <a16:creationId xmlns:a16="http://schemas.microsoft.com/office/drawing/2014/main" id="{99A2EF3A-C7C6-4894-93F9-A62812C7EE2D}"/>
              </a:ext>
            </a:extLst>
          </p:cNvPr>
          <p:cNvSpPr txBox="1"/>
          <p:nvPr/>
        </p:nvSpPr>
        <p:spPr>
          <a:xfrm>
            <a:off x="2129368" y="5761703"/>
            <a:ext cx="7348600" cy="438582"/>
          </a:xfrm>
          <a:prstGeom prst="rect">
            <a:avLst/>
          </a:prstGeom>
          <a:noFill/>
        </p:spPr>
        <p:txBody>
          <a:bodyPr wrap="square">
            <a:spAutoFit/>
          </a:bodyPr>
          <a:lstStyle/>
          <a:p>
            <a:pPr algn="ctr" defTabSz="411571">
              <a:lnSpc>
                <a:spcPts val="2737"/>
              </a:lnSpc>
              <a:spcBef>
                <a:spcPts val="540"/>
              </a:spcBef>
              <a:defRPr/>
            </a:pPr>
            <a:r>
              <a:rPr lang="ru-RU" sz="1080" b="1" dirty="0">
                <a:solidFill>
                  <a:srgbClr val="1F2C3D"/>
                </a:solidFill>
                <a:latin typeface="TBC X Black" panose="00000A00000000000000" pitchFamily="50" charset="0"/>
              </a:rPr>
              <a:t>Движение и переводы денежных средств </a:t>
            </a:r>
          </a:p>
        </p:txBody>
      </p:sp>
      <p:sp>
        <p:nvSpPr>
          <p:cNvPr id="99" name="TextBox 98">
            <a:extLst>
              <a:ext uri="{FF2B5EF4-FFF2-40B4-BE49-F238E27FC236}">
                <a16:creationId xmlns:a16="http://schemas.microsoft.com/office/drawing/2014/main" id="{72F93CEF-1353-48A9-903B-D225F9D95012}"/>
              </a:ext>
            </a:extLst>
          </p:cNvPr>
          <p:cNvSpPr txBox="1"/>
          <p:nvPr/>
        </p:nvSpPr>
        <p:spPr>
          <a:xfrm>
            <a:off x="2153426" y="6236229"/>
            <a:ext cx="7389315" cy="438582"/>
          </a:xfrm>
          <a:prstGeom prst="rect">
            <a:avLst/>
          </a:prstGeom>
          <a:noFill/>
        </p:spPr>
        <p:txBody>
          <a:bodyPr wrap="square">
            <a:spAutoFit/>
          </a:bodyPr>
          <a:lstStyle/>
          <a:p>
            <a:pPr algn="ctr" defTabSz="411571">
              <a:lnSpc>
                <a:spcPts val="2737"/>
              </a:lnSpc>
              <a:spcBef>
                <a:spcPts val="540"/>
              </a:spcBef>
              <a:defRPr/>
            </a:pPr>
            <a:r>
              <a:rPr lang="ru-RU" sz="1080" b="1" dirty="0">
                <a:solidFill>
                  <a:srgbClr val="1F2C3D"/>
                </a:solidFill>
                <a:latin typeface="TBC X Black" panose="00000A00000000000000" pitchFamily="50" charset="0"/>
              </a:rPr>
              <a:t>Сверка </a:t>
            </a:r>
          </a:p>
        </p:txBody>
      </p:sp>
      <p:grpSp>
        <p:nvGrpSpPr>
          <p:cNvPr id="150" name="Group 149">
            <a:extLst>
              <a:ext uri="{FF2B5EF4-FFF2-40B4-BE49-F238E27FC236}">
                <a16:creationId xmlns:a16="http://schemas.microsoft.com/office/drawing/2014/main" id="{E4048B50-EA55-4D31-AC2E-5BF16424C7BF}"/>
              </a:ext>
            </a:extLst>
          </p:cNvPr>
          <p:cNvGrpSpPr/>
          <p:nvPr/>
        </p:nvGrpSpPr>
        <p:grpSpPr>
          <a:xfrm>
            <a:off x="1241465" y="2375133"/>
            <a:ext cx="10801612" cy="3255894"/>
            <a:chOff x="729035" y="3039297"/>
            <a:chExt cx="10511436" cy="3616907"/>
          </a:xfrm>
        </p:grpSpPr>
        <p:sp>
          <p:nvSpPr>
            <p:cNvPr id="95" name="TextBox 94">
              <a:extLst>
                <a:ext uri="{FF2B5EF4-FFF2-40B4-BE49-F238E27FC236}">
                  <a16:creationId xmlns:a16="http://schemas.microsoft.com/office/drawing/2014/main" id="{D3D081D8-23E4-40E8-9ACB-64F18331F03A}"/>
                </a:ext>
              </a:extLst>
            </p:cNvPr>
            <p:cNvSpPr txBox="1"/>
            <p:nvPr/>
          </p:nvSpPr>
          <p:spPr>
            <a:xfrm>
              <a:off x="3405126" y="3039297"/>
              <a:ext cx="4992430" cy="487212"/>
            </a:xfrm>
            <a:prstGeom prst="rect">
              <a:avLst/>
            </a:prstGeom>
            <a:noFill/>
          </p:spPr>
          <p:txBody>
            <a:bodyPr wrap="square">
              <a:spAutoFit/>
            </a:bodyPr>
            <a:lstStyle/>
            <a:p>
              <a:pPr marL="26675">
                <a:lnSpc>
                  <a:spcPts val="2737"/>
                </a:lnSpc>
                <a:spcBef>
                  <a:spcPts val="540"/>
                </a:spcBef>
                <a:defRPr/>
              </a:pPr>
              <a:r>
                <a:rPr lang="ru-RU" sz="1620" b="1" u="sng" dirty="0">
                  <a:solidFill>
                    <a:srgbClr val="1F2C3D"/>
                  </a:solidFill>
                  <a:latin typeface="TBC X Black" panose="00000A00000000000000" pitchFamily="50" charset="0"/>
                </a:rPr>
                <a:t>Клиенты инвестируют в акции/торгуемые инвестиционные фонды </a:t>
              </a:r>
            </a:p>
          </p:txBody>
        </p:sp>
        <p:cxnSp>
          <p:nvCxnSpPr>
            <p:cNvPr id="104" name="Straight Arrow Connector 103">
              <a:extLst>
                <a:ext uri="{FF2B5EF4-FFF2-40B4-BE49-F238E27FC236}">
                  <a16:creationId xmlns:a16="http://schemas.microsoft.com/office/drawing/2014/main" id="{243A3F5D-4CE3-4EE8-84E8-DF7AD5C3BACA}"/>
                </a:ext>
              </a:extLst>
            </p:cNvPr>
            <p:cNvCxnSpPr>
              <a:cxnSpLocks/>
            </p:cNvCxnSpPr>
            <p:nvPr/>
          </p:nvCxnSpPr>
          <p:spPr>
            <a:xfrm>
              <a:off x="5928304" y="4167420"/>
              <a:ext cx="944771" cy="0"/>
            </a:xfrm>
            <a:prstGeom prst="straightConnector1">
              <a:avLst/>
            </a:prstGeom>
            <a:ln w="38100">
              <a:solidFill>
                <a:srgbClr val="0FB7D9"/>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53C42CAB-250A-4568-9BB2-2474E737ADEF}"/>
                </a:ext>
              </a:extLst>
            </p:cNvPr>
            <p:cNvGrpSpPr/>
            <p:nvPr/>
          </p:nvGrpSpPr>
          <p:grpSpPr>
            <a:xfrm>
              <a:off x="729035" y="3289925"/>
              <a:ext cx="896627" cy="3052923"/>
              <a:chOff x="1064278" y="2816342"/>
              <a:chExt cx="832536" cy="3015958"/>
            </a:xfrm>
          </p:grpSpPr>
          <p:pic>
            <p:nvPicPr>
              <p:cNvPr id="92" name="Graphic 91" descr="User with solid fill">
                <a:extLst>
                  <a:ext uri="{FF2B5EF4-FFF2-40B4-BE49-F238E27FC236}">
                    <a16:creationId xmlns:a16="http://schemas.microsoft.com/office/drawing/2014/main" id="{7E32DA8F-3CFB-49ED-8FF8-CA86B94B6A9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4278" y="2816342"/>
                <a:ext cx="832536" cy="832536"/>
              </a:xfrm>
              <a:prstGeom prst="rect">
                <a:avLst/>
              </a:prstGeom>
            </p:spPr>
          </p:pic>
          <p:pic>
            <p:nvPicPr>
              <p:cNvPr id="93" name="Graphic 92" descr="User with solid fill">
                <a:extLst>
                  <a:ext uri="{FF2B5EF4-FFF2-40B4-BE49-F238E27FC236}">
                    <a16:creationId xmlns:a16="http://schemas.microsoft.com/office/drawing/2014/main" id="{E8B8EAE6-4EC2-4E45-915D-B89BB698C0C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4278" y="3908053"/>
                <a:ext cx="832536" cy="832536"/>
              </a:xfrm>
              <a:prstGeom prst="rect">
                <a:avLst/>
              </a:prstGeom>
            </p:spPr>
          </p:pic>
          <p:pic>
            <p:nvPicPr>
              <p:cNvPr id="94" name="Graphic 93" descr="User with solid fill">
                <a:extLst>
                  <a:ext uri="{FF2B5EF4-FFF2-40B4-BE49-F238E27FC236}">
                    <a16:creationId xmlns:a16="http://schemas.microsoft.com/office/drawing/2014/main" id="{6E9F5D48-1AF7-4EE8-ADB5-C05A56A2AA8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4278" y="4999764"/>
                <a:ext cx="832536" cy="832536"/>
              </a:xfrm>
              <a:prstGeom prst="rect">
                <a:avLst/>
              </a:prstGeom>
            </p:spPr>
          </p:pic>
        </p:grpSp>
        <p:pic>
          <p:nvPicPr>
            <p:cNvPr id="119" name="Picture 118">
              <a:extLst>
                <a:ext uri="{FF2B5EF4-FFF2-40B4-BE49-F238E27FC236}">
                  <a16:creationId xmlns:a16="http://schemas.microsoft.com/office/drawing/2014/main" id="{C665DF5A-B6FD-4571-8FFF-1766D511A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5662" y="3057818"/>
              <a:ext cx="1762823" cy="3571369"/>
            </a:xfrm>
            <a:prstGeom prst="rect">
              <a:avLst/>
            </a:prstGeom>
          </p:spPr>
        </p:pic>
        <p:pic>
          <p:nvPicPr>
            <p:cNvPr id="52" name="Graphic 51" descr="Cloud Computing with solid fill">
              <a:extLst>
                <a:ext uri="{FF2B5EF4-FFF2-40B4-BE49-F238E27FC236}">
                  <a16:creationId xmlns:a16="http://schemas.microsoft.com/office/drawing/2014/main" id="{BCA41247-171B-4C3F-A4A8-CD5D6BF4A0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87898" y="3711565"/>
              <a:ext cx="858883" cy="858883"/>
            </a:xfrm>
            <a:prstGeom prst="rect">
              <a:avLst/>
            </a:prstGeom>
          </p:spPr>
        </p:pic>
        <p:cxnSp>
          <p:nvCxnSpPr>
            <p:cNvPr id="125" name="Straight Arrow Connector 124">
              <a:extLst>
                <a:ext uri="{FF2B5EF4-FFF2-40B4-BE49-F238E27FC236}">
                  <a16:creationId xmlns:a16="http://schemas.microsoft.com/office/drawing/2014/main" id="{009165D5-0BF7-4E20-839D-D371A8F513F3}"/>
                </a:ext>
              </a:extLst>
            </p:cNvPr>
            <p:cNvCxnSpPr>
              <a:cxnSpLocks/>
            </p:cNvCxnSpPr>
            <p:nvPr/>
          </p:nvCxnSpPr>
          <p:spPr>
            <a:xfrm flipH="1">
              <a:off x="6792503" y="5283281"/>
              <a:ext cx="2275496" cy="618400"/>
            </a:xfrm>
            <a:prstGeom prst="straightConnector1">
              <a:avLst/>
            </a:prstGeom>
            <a:ln w="38100">
              <a:solidFill>
                <a:srgbClr val="0FB7D9"/>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8276453D-ECAD-41A8-B2DA-55F76F8B1A50}"/>
                </a:ext>
              </a:extLst>
            </p:cNvPr>
            <p:cNvCxnSpPr>
              <a:cxnSpLocks/>
            </p:cNvCxnSpPr>
            <p:nvPr/>
          </p:nvCxnSpPr>
          <p:spPr>
            <a:xfrm>
              <a:off x="8119597" y="4179349"/>
              <a:ext cx="948403" cy="457491"/>
            </a:xfrm>
            <a:prstGeom prst="straightConnector1">
              <a:avLst/>
            </a:prstGeom>
            <a:ln w="38100">
              <a:solidFill>
                <a:srgbClr val="0FB7D9"/>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518252AF-FB2B-4011-8E4D-782FD067A05C}"/>
                </a:ext>
              </a:extLst>
            </p:cNvPr>
            <p:cNvCxnSpPr>
              <a:cxnSpLocks/>
            </p:cNvCxnSpPr>
            <p:nvPr/>
          </p:nvCxnSpPr>
          <p:spPr>
            <a:xfrm>
              <a:off x="3561604" y="4167420"/>
              <a:ext cx="944771" cy="0"/>
            </a:xfrm>
            <a:prstGeom prst="straightConnector1">
              <a:avLst/>
            </a:prstGeom>
            <a:ln w="38100">
              <a:solidFill>
                <a:srgbClr val="0FB7D9"/>
              </a:solidFill>
              <a:headEnd type="oval"/>
              <a:tailEnd type="triangle"/>
            </a:ln>
          </p:spPr>
          <p:style>
            <a:lnRef idx="1">
              <a:schemeClr val="accent1"/>
            </a:lnRef>
            <a:fillRef idx="0">
              <a:schemeClr val="accent1"/>
            </a:fillRef>
            <a:effectRef idx="0">
              <a:schemeClr val="accent1"/>
            </a:effectRef>
            <a:fontRef idx="minor">
              <a:schemeClr val="tx1"/>
            </a:fontRef>
          </p:style>
        </p:cxnSp>
        <p:pic>
          <p:nvPicPr>
            <p:cNvPr id="130" name="Graphic 129" descr="Database with solid fill">
              <a:extLst>
                <a:ext uri="{FF2B5EF4-FFF2-40B4-BE49-F238E27FC236}">
                  <a16:creationId xmlns:a16="http://schemas.microsoft.com/office/drawing/2014/main" id="{916F8083-323E-47F9-9DB2-C4819E2C537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01341" y="5631459"/>
              <a:ext cx="858883" cy="682155"/>
            </a:xfrm>
            <a:prstGeom prst="rect">
              <a:avLst/>
            </a:prstGeom>
          </p:spPr>
        </p:pic>
        <p:pic>
          <p:nvPicPr>
            <p:cNvPr id="132" name="Graphic 131" descr="Social network with solid fill">
              <a:extLst>
                <a:ext uri="{FF2B5EF4-FFF2-40B4-BE49-F238E27FC236}">
                  <a16:creationId xmlns:a16="http://schemas.microsoft.com/office/drawing/2014/main" id="{F4AED2AC-69AB-42BF-91AE-AFFEF6DBBE5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01528" y="4456725"/>
              <a:ext cx="858883" cy="858883"/>
            </a:xfrm>
            <a:prstGeom prst="rect">
              <a:avLst/>
            </a:prstGeom>
          </p:spPr>
        </p:pic>
        <p:grpSp>
          <p:nvGrpSpPr>
            <p:cNvPr id="134" name="Group 133">
              <a:extLst>
                <a:ext uri="{FF2B5EF4-FFF2-40B4-BE49-F238E27FC236}">
                  <a16:creationId xmlns:a16="http://schemas.microsoft.com/office/drawing/2014/main" id="{4FAF447E-2E61-49A2-85F7-636581EF5FCC}"/>
                </a:ext>
              </a:extLst>
            </p:cNvPr>
            <p:cNvGrpSpPr/>
            <p:nvPr/>
          </p:nvGrpSpPr>
          <p:grpSpPr>
            <a:xfrm>
              <a:off x="7075667" y="3616129"/>
              <a:ext cx="870812" cy="870812"/>
              <a:chOff x="7664292" y="2871726"/>
              <a:chExt cx="927100" cy="927100"/>
            </a:xfrm>
          </p:grpSpPr>
          <p:pic>
            <p:nvPicPr>
              <p:cNvPr id="126" name="Graphic 125" descr="Bank with solid fill">
                <a:extLst>
                  <a:ext uri="{FF2B5EF4-FFF2-40B4-BE49-F238E27FC236}">
                    <a16:creationId xmlns:a16="http://schemas.microsoft.com/office/drawing/2014/main" id="{EDB53DE5-FA0A-4A60-B268-1DC702161DA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664292" y="2871726"/>
                <a:ext cx="927100" cy="927100"/>
              </a:xfrm>
              <a:prstGeom prst="rect">
                <a:avLst/>
              </a:prstGeom>
            </p:spPr>
          </p:pic>
          <p:sp>
            <p:nvSpPr>
              <p:cNvPr id="133" name="Rectangle 132">
                <a:extLst>
                  <a:ext uri="{FF2B5EF4-FFF2-40B4-BE49-F238E27FC236}">
                    <a16:creationId xmlns:a16="http://schemas.microsoft.com/office/drawing/2014/main" id="{905DF504-FABE-440A-97FC-95A9DD9966C4}"/>
                  </a:ext>
                </a:extLst>
              </p:cNvPr>
              <p:cNvSpPr/>
              <p:nvPr/>
            </p:nvSpPr>
            <p:spPr>
              <a:xfrm>
                <a:off x="7923026" y="3246933"/>
                <a:ext cx="400553" cy="332217"/>
              </a:xfrm>
              <a:prstGeom prst="rect">
                <a:avLst/>
              </a:prstGeom>
              <a:solidFill>
                <a:srgbClr val="E7E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571"/>
                <a:endParaRPr lang="en-US" sz="1620" dirty="0">
                  <a:solidFill>
                    <a:prstClr val="white"/>
                  </a:solidFill>
                </a:endParaRPr>
              </a:p>
            </p:txBody>
          </p:sp>
          <p:pic>
            <p:nvPicPr>
              <p:cNvPr id="59" name="Graphic 58" descr="Diploma roll with solid fill">
                <a:extLst>
                  <a:ext uri="{FF2B5EF4-FFF2-40B4-BE49-F238E27FC236}">
                    <a16:creationId xmlns:a16="http://schemas.microsoft.com/office/drawing/2014/main" id="{ED20554D-B4D5-4F4A-983F-8A49069B17DE}"/>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t="-2705"/>
              <a:stretch/>
            </p:blipFill>
            <p:spPr>
              <a:xfrm>
                <a:off x="7923026" y="3218572"/>
                <a:ext cx="400553" cy="411389"/>
              </a:xfrm>
              <a:prstGeom prst="rect">
                <a:avLst/>
              </a:prstGeom>
            </p:spPr>
          </p:pic>
        </p:grpSp>
        <p:cxnSp>
          <p:nvCxnSpPr>
            <p:cNvPr id="136" name="Straight Arrow Connector 135">
              <a:extLst>
                <a:ext uri="{FF2B5EF4-FFF2-40B4-BE49-F238E27FC236}">
                  <a16:creationId xmlns:a16="http://schemas.microsoft.com/office/drawing/2014/main" id="{AEEA70FD-0C6A-4BC8-9082-A1E29CCA8ACB}"/>
                </a:ext>
              </a:extLst>
            </p:cNvPr>
            <p:cNvCxnSpPr>
              <a:cxnSpLocks/>
            </p:cNvCxnSpPr>
            <p:nvPr/>
          </p:nvCxnSpPr>
          <p:spPr>
            <a:xfrm flipH="1">
              <a:off x="3528075" y="5961315"/>
              <a:ext cx="2190824" cy="0"/>
            </a:xfrm>
            <a:prstGeom prst="straightConnector1">
              <a:avLst/>
            </a:prstGeom>
            <a:ln w="38100">
              <a:solidFill>
                <a:srgbClr val="0FB7D9"/>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8BEB88C9-EF31-4929-9A8B-9EEBD25A5D48}"/>
                </a:ext>
              </a:extLst>
            </p:cNvPr>
            <p:cNvSpPr txBox="1"/>
            <p:nvPr/>
          </p:nvSpPr>
          <p:spPr>
            <a:xfrm>
              <a:off x="4354191" y="4623821"/>
              <a:ext cx="1660507" cy="656453"/>
            </a:xfrm>
            <a:prstGeom prst="rect">
              <a:avLst/>
            </a:prstGeom>
            <a:noFill/>
          </p:spPr>
          <p:txBody>
            <a:bodyPr wrap="square" rtlCol="0">
              <a:spAutoFit/>
            </a:bodyPr>
            <a:lstStyle/>
            <a:p>
              <a:pPr algn="ctr" defTabSz="411571"/>
              <a:r>
                <a:rPr lang="ru-RU" sz="1080" b="1" dirty="0">
                  <a:solidFill>
                    <a:srgbClr val="1F2C3D"/>
                  </a:solidFill>
                  <a:latin typeface="TBC X Black" panose="00000A00000000000000" pitchFamily="50" charset="0"/>
                </a:rPr>
                <a:t>Поставщик услуг API для брокерских услуг</a:t>
              </a:r>
            </a:p>
          </p:txBody>
        </p:sp>
        <p:sp>
          <p:nvSpPr>
            <p:cNvPr id="143" name="TextBox 142">
              <a:extLst>
                <a:ext uri="{FF2B5EF4-FFF2-40B4-BE49-F238E27FC236}">
                  <a16:creationId xmlns:a16="http://schemas.microsoft.com/office/drawing/2014/main" id="{8F20E90F-6CFE-41FE-8F02-124B49E2D828}"/>
                </a:ext>
              </a:extLst>
            </p:cNvPr>
            <p:cNvSpPr txBox="1"/>
            <p:nvPr/>
          </p:nvSpPr>
          <p:spPr>
            <a:xfrm>
              <a:off x="6676555" y="4599570"/>
              <a:ext cx="1660507" cy="471826"/>
            </a:xfrm>
            <a:prstGeom prst="rect">
              <a:avLst/>
            </a:prstGeom>
            <a:noFill/>
          </p:spPr>
          <p:txBody>
            <a:bodyPr wrap="square" rtlCol="0">
              <a:spAutoFit/>
            </a:bodyPr>
            <a:lstStyle/>
            <a:p>
              <a:pPr algn="ctr" defTabSz="411571"/>
              <a:r>
                <a:rPr lang="ru-RU" sz="1080" b="1" dirty="0">
                  <a:solidFill>
                    <a:srgbClr val="1F2C3D"/>
                  </a:solidFill>
                  <a:latin typeface="TBC X Black" panose="00000A00000000000000" pitchFamily="50" charset="0"/>
                </a:rPr>
                <a:t>Лицензировано в США </a:t>
              </a:r>
            </a:p>
            <a:p>
              <a:pPr algn="ctr" defTabSz="411571"/>
              <a:r>
                <a:rPr lang="ru-RU" sz="1080" b="1" dirty="0">
                  <a:solidFill>
                    <a:srgbClr val="1F2C3D"/>
                  </a:solidFill>
                  <a:latin typeface="TBC X Black" panose="00000A00000000000000" pitchFamily="50" charset="0"/>
                </a:rPr>
                <a:t>Брокер</a:t>
              </a:r>
            </a:p>
          </p:txBody>
        </p:sp>
        <p:sp>
          <p:nvSpPr>
            <p:cNvPr id="144" name="TextBox 143">
              <a:extLst>
                <a:ext uri="{FF2B5EF4-FFF2-40B4-BE49-F238E27FC236}">
                  <a16:creationId xmlns:a16="http://schemas.microsoft.com/office/drawing/2014/main" id="{F76E20FB-AE85-441A-9ECA-A670986056BA}"/>
                </a:ext>
              </a:extLst>
            </p:cNvPr>
            <p:cNvSpPr txBox="1"/>
            <p:nvPr/>
          </p:nvSpPr>
          <p:spPr>
            <a:xfrm>
              <a:off x="9579964" y="4792935"/>
              <a:ext cx="1660507" cy="471826"/>
            </a:xfrm>
            <a:prstGeom prst="rect">
              <a:avLst/>
            </a:prstGeom>
            <a:noFill/>
          </p:spPr>
          <p:txBody>
            <a:bodyPr wrap="square" rtlCol="0">
              <a:spAutoFit/>
            </a:bodyPr>
            <a:lstStyle/>
            <a:p>
              <a:pPr algn="ctr" defTabSz="411571"/>
              <a:r>
                <a:rPr lang="ru-RU" sz="1080" b="1" dirty="0">
                  <a:solidFill>
                    <a:srgbClr val="1F2C3D"/>
                  </a:solidFill>
                  <a:latin typeface="TBC X Black" panose="00000A00000000000000" pitchFamily="50" charset="0"/>
                </a:rPr>
                <a:t>Акции США </a:t>
              </a:r>
            </a:p>
            <a:p>
              <a:pPr algn="ctr" defTabSz="411571"/>
              <a:r>
                <a:rPr lang="ru-RU" sz="1080" b="1" dirty="0">
                  <a:solidFill>
                    <a:srgbClr val="1F2C3D"/>
                  </a:solidFill>
                  <a:latin typeface="TBC X Black" panose="00000A00000000000000" pitchFamily="50" charset="0"/>
                </a:rPr>
                <a:t>Обмен</a:t>
              </a:r>
            </a:p>
          </p:txBody>
        </p:sp>
        <p:sp>
          <p:nvSpPr>
            <p:cNvPr id="145" name="TextBox 144">
              <a:extLst>
                <a:ext uri="{FF2B5EF4-FFF2-40B4-BE49-F238E27FC236}">
                  <a16:creationId xmlns:a16="http://schemas.microsoft.com/office/drawing/2014/main" id="{95C59D60-4DD6-4A6F-93A8-93FB2EB86F96}"/>
                </a:ext>
              </a:extLst>
            </p:cNvPr>
            <p:cNvSpPr txBox="1"/>
            <p:nvPr/>
          </p:nvSpPr>
          <p:spPr>
            <a:xfrm>
              <a:off x="5021165" y="6369006"/>
              <a:ext cx="2619235" cy="287198"/>
            </a:xfrm>
            <a:prstGeom prst="rect">
              <a:avLst/>
            </a:prstGeom>
            <a:noFill/>
          </p:spPr>
          <p:txBody>
            <a:bodyPr wrap="square" rtlCol="0">
              <a:spAutoFit/>
            </a:bodyPr>
            <a:lstStyle/>
            <a:p>
              <a:pPr algn="ctr" defTabSz="411571"/>
              <a:r>
                <a:rPr lang="ru-RU" sz="1080" b="1" dirty="0">
                  <a:solidFill>
                    <a:srgbClr val="1F2C3D"/>
                  </a:solidFill>
                  <a:latin typeface="TBC X Black" panose="00000A00000000000000" pitchFamily="50" charset="0"/>
                </a:rPr>
                <a:t>API-службы бэк-офиса</a:t>
              </a:r>
            </a:p>
          </p:txBody>
        </p:sp>
      </p:grpSp>
      <p:sp>
        <p:nvSpPr>
          <p:cNvPr id="146" name="TextBox 145">
            <a:extLst>
              <a:ext uri="{FF2B5EF4-FFF2-40B4-BE49-F238E27FC236}">
                <a16:creationId xmlns:a16="http://schemas.microsoft.com/office/drawing/2014/main" id="{EA420F57-92F1-43E0-86EE-20AED8739D17}"/>
              </a:ext>
            </a:extLst>
          </p:cNvPr>
          <p:cNvSpPr txBox="1"/>
          <p:nvPr/>
        </p:nvSpPr>
        <p:spPr>
          <a:xfrm>
            <a:off x="1181044" y="6303869"/>
            <a:ext cx="1062084" cy="438582"/>
          </a:xfrm>
          <a:prstGeom prst="rect">
            <a:avLst/>
          </a:prstGeom>
          <a:noFill/>
        </p:spPr>
        <p:txBody>
          <a:bodyPr wrap="square" rtlCol="0">
            <a:spAutoFit/>
          </a:bodyPr>
          <a:lstStyle/>
          <a:p>
            <a:pPr algn="ctr" defTabSz="411571">
              <a:lnSpc>
                <a:spcPts val="2737"/>
              </a:lnSpc>
              <a:spcBef>
                <a:spcPts val="540"/>
              </a:spcBef>
              <a:defRPr/>
            </a:pPr>
            <a:r>
              <a:rPr lang="ru-RU" sz="1080" b="1" dirty="0">
                <a:solidFill>
                  <a:srgbClr val="1F2C3D"/>
                </a:solidFill>
                <a:latin typeface="TBC X Black" panose="00000A00000000000000" pitchFamily="50" charset="0"/>
              </a:rPr>
              <a:t>Местный банк</a:t>
            </a:r>
          </a:p>
        </p:txBody>
      </p:sp>
      <p:sp>
        <p:nvSpPr>
          <p:cNvPr id="147" name="TextBox 146">
            <a:extLst>
              <a:ext uri="{FF2B5EF4-FFF2-40B4-BE49-F238E27FC236}">
                <a16:creationId xmlns:a16="http://schemas.microsoft.com/office/drawing/2014/main" id="{6A9C9E49-EF1D-4130-90CE-2E59E8E1B1FA}"/>
              </a:ext>
            </a:extLst>
          </p:cNvPr>
          <p:cNvSpPr txBox="1"/>
          <p:nvPr/>
        </p:nvSpPr>
        <p:spPr>
          <a:xfrm>
            <a:off x="9254820" y="6339494"/>
            <a:ext cx="1601619" cy="784830"/>
          </a:xfrm>
          <a:prstGeom prst="rect">
            <a:avLst/>
          </a:prstGeom>
          <a:noFill/>
        </p:spPr>
        <p:txBody>
          <a:bodyPr wrap="square" rtlCol="0">
            <a:spAutoFit/>
          </a:bodyPr>
          <a:lstStyle/>
          <a:p>
            <a:pPr algn="ctr" defTabSz="411571">
              <a:lnSpc>
                <a:spcPts val="2737"/>
              </a:lnSpc>
              <a:spcBef>
                <a:spcPts val="540"/>
              </a:spcBef>
              <a:defRPr/>
            </a:pPr>
            <a:r>
              <a:rPr lang="ru-RU" sz="1080" b="1" dirty="0">
                <a:solidFill>
                  <a:srgbClr val="1F2C3D"/>
                </a:solidFill>
                <a:latin typeface="TBC X Black" panose="00000A00000000000000" pitchFamily="50" charset="0"/>
              </a:rPr>
              <a:t>Международный банк</a:t>
            </a:r>
          </a:p>
        </p:txBody>
      </p:sp>
      <p:pic>
        <p:nvPicPr>
          <p:cNvPr id="151" name="Graphic 150" descr="Bank with solid fill">
            <a:extLst>
              <a:ext uri="{FF2B5EF4-FFF2-40B4-BE49-F238E27FC236}">
                <a16:creationId xmlns:a16="http://schemas.microsoft.com/office/drawing/2014/main" id="{29085DE1-3FAD-4904-9D6F-02518666D27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11752" y="5878268"/>
            <a:ext cx="834564" cy="677392"/>
          </a:xfrm>
          <a:prstGeom prst="rect">
            <a:avLst/>
          </a:prstGeom>
        </p:spPr>
      </p:pic>
      <p:grpSp>
        <p:nvGrpSpPr>
          <p:cNvPr id="155" name="Group 154">
            <a:extLst>
              <a:ext uri="{FF2B5EF4-FFF2-40B4-BE49-F238E27FC236}">
                <a16:creationId xmlns:a16="http://schemas.microsoft.com/office/drawing/2014/main" id="{132B6821-1FD0-4B05-9508-6D089696A759}"/>
              </a:ext>
            </a:extLst>
          </p:cNvPr>
          <p:cNvGrpSpPr/>
          <p:nvPr/>
        </p:nvGrpSpPr>
        <p:grpSpPr>
          <a:xfrm>
            <a:off x="2076029" y="6212448"/>
            <a:ext cx="7466713" cy="127045"/>
            <a:chOff x="3542947" y="7042053"/>
            <a:chExt cx="6941804" cy="141132"/>
          </a:xfrm>
        </p:grpSpPr>
        <p:cxnSp>
          <p:nvCxnSpPr>
            <p:cNvPr id="152" name="Straight Arrow Connector 151">
              <a:extLst>
                <a:ext uri="{FF2B5EF4-FFF2-40B4-BE49-F238E27FC236}">
                  <a16:creationId xmlns:a16="http://schemas.microsoft.com/office/drawing/2014/main" id="{A2F91B41-9D30-499F-9EB8-FAF12F891A3B}"/>
                </a:ext>
              </a:extLst>
            </p:cNvPr>
            <p:cNvCxnSpPr>
              <a:cxnSpLocks/>
            </p:cNvCxnSpPr>
            <p:nvPr/>
          </p:nvCxnSpPr>
          <p:spPr>
            <a:xfrm flipH="1">
              <a:off x="3542947" y="7183185"/>
              <a:ext cx="6869847" cy="0"/>
            </a:xfrm>
            <a:prstGeom prst="straightConnector1">
              <a:avLst/>
            </a:prstGeom>
            <a:ln w="38100">
              <a:solidFill>
                <a:srgbClr val="0FB7D9"/>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8819FEA7-5916-4E5F-9F3D-C50085E6D297}"/>
                </a:ext>
              </a:extLst>
            </p:cNvPr>
            <p:cNvCxnSpPr>
              <a:cxnSpLocks/>
            </p:cNvCxnSpPr>
            <p:nvPr/>
          </p:nvCxnSpPr>
          <p:spPr>
            <a:xfrm>
              <a:off x="3614904" y="7042053"/>
              <a:ext cx="6869847" cy="0"/>
            </a:xfrm>
            <a:prstGeom prst="straightConnector1">
              <a:avLst/>
            </a:prstGeom>
            <a:ln w="38100">
              <a:solidFill>
                <a:srgbClr val="0FB7D9"/>
              </a:solidFill>
              <a:headEnd type="oval"/>
              <a:tailEnd type="triangle"/>
            </a:ln>
          </p:spPr>
          <p:style>
            <a:lnRef idx="1">
              <a:schemeClr val="accent1"/>
            </a:lnRef>
            <a:fillRef idx="0">
              <a:schemeClr val="accent1"/>
            </a:fillRef>
            <a:effectRef idx="0">
              <a:schemeClr val="accent1"/>
            </a:effectRef>
            <a:fontRef idx="minor">
              <a:schemeClr val="tx1"/>
            </a:fontRef>
          </p:style>
        </p:cxnSp>
      </p:grpSp>
      <p:cxnSp>
        <p:nvCxnSpPr>
          <p:cNvPr id="156" name="Straight Arrow Connector 155">
            <a:extLst>
              <a:ext uri="{FF2B5EF4-FFF2-40B4-BE49-F238E27FC236}">
                <a16:creationId xmlns:a16="http://schemas.microsoft.com/office/drawing/2014/main" id="{E1E3A596-5E92-41D9-9D4B-C8D47EA3E862}"/>
              </a:ext>
            </a:extLst>
          </p:cNvPr>
          <p:cNvCxnSpPr>
            <a:cxnSpLocks/>
          </p:cNvCxnSpPr>
          <p:nvPr/>
        </p:nvCxnSpPr>
        <p:spPr>
          <a:xfrm>
            <a:off x="1412709" y="5761703"/>
            <a:ext cx="9132120" cy="0"/>
          </a:xfrm>
          <a:prstGeom prst="straightConnector1">
            <a:avLst/>
          </a:prstGeom>
          <a:ln w="12700">
            <a:solidFill>
              <a:srgbClr val="0FB7D9"/>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501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5253"/>
            <a:ext cx="10515600" cy="2014000"/>
          </a:xfrm>
        </p:spPr>
        <p:txBody>
          <a:bodyPr>
            <a:normAutofit fontScale="90000"/>
          </a:bodyPr>
          <a:lstStyle/>
          <a:p>
            <a:r>
              <a:rPr lang="ru-RU" sz="2400" b="1" dirty="0">
                <a:latin typeface="+mn-lt"/>
              </a:rPr>
              <a:t>Казахстан</a:t>
            </a:r>
            <a:r>
              <a:rPr lang="ru-RU" sz="2400" dirty="0">
                <a:latin typeface="+mn-lt"/>
              </a:rPr>
              <a:t> переживает период развития экосистемы и внедрение супер-приложений, причем 86% населения активно используют мобильные банковские услуги.</a:t>
            </a:r>
            <a:br>
              <a:rPr lang="ru-RU" sz="2400" dirty="0">
                <a:latin typeface="+mn-lt"/>
              </a:rPr>
            </a:br>
            <a:r>
              <a:rPr lang="ru-RU" sz="2400" dirty="0">
                <a:latin typeface="+mn-lt"/>
              </a:rPr>
              <a:t>Примером быстрого и успешного прорыва, по всем значимым показателям, является Kaspi, который пользуется огромным успехом – у него 11,2 миллиона активных пользователей в месяц в стране при численности населения в 19,7 миллиона человек.</a:t>
            </a:r>
          </a:p>
        </p:txBody>
      </p:sp>
      <p:pic>
        <p:nvPicPr>
          <p:cNvPr id="4" name="Content Placeholder 3"/>
          <p:cNvPicPr>
            <a:picLocks noGrp="1" noChangeAspect="1"/>
          </p:cNvPicPr>
          <p:nvPr>
            <p:ph idx="1"/>
          </p:nvPr>
        </p:nvPicPr>
        <p:blipFill>
          <a:blip r:embed="rId2"/>
          <a:stretch>
            <a:fillRect/>
          </a:stretch>
        </p:blipFill>
        <p:spPr>
          <a:xfrm>
            <a:off x="838200" y="2179253"/>
            <a:ext cx="10515600" cy="3644081"/>
          </a:xfrm>
          <a:prstGeom prst="rect">
            <a:avLst/>
          </a:prstGeom>
        </p:spPr>
      </p:pic>
    </p:spTree>
    <p:extLst>
      <p:ext uri="{BB962C8B-B14F-4D97-AF65-F5344CB8AC3E}">
        <p14:creationId xmlns:p14="http://schemas.microsoft.com/office/powerpoint/2010/main" val="347356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286"/>
            <a:ext cx="10515600" cy="593342"/>
          </a:xfrm>
        </p:spPr>
        <p:txBody>
          <a:bodyPr>
            <a:normAutofit/>
          </a:bodyPr>
          <a:lstStyle/>
          <a:p>
            <a:r>
              <a:rPr lang="ru-RU" sz="2400" b="1" dirty="0"/>
              <a:t>Казахстан: Демократизация рынков капитала</a:t>
            </a:r>
          </a:p>
        </p:txBody>
      </p:sp>
      <p:pic>
        <p:nvPicPr>
          <p:cNvPr id="4" name="Content Placeholder 3"/>
          <p:cNvPicPr>
            <a:picLocks noGrp="1" noChangeAspect="1"/>
          </p:cNvPicPr>
          <p:nvPr>
            <p:ph idx="1"/>
          </p:nvPr>
        </p:nvPicPr>
        <p:blipFill>
          <a:blip r:embed="rId2"/>
          <a:stretch>
            <a:fillRect/>
          </a:stretch>
        </p:blipFill>
        <p:spPr>
          <a:xfrm>
            <a:off x="967564" y="616688"/>
            <a:ext cx="10099829" cy="5742709"/>
          </a:xfrm>
          <a:prstGeom prst="rect">
            <a:avLst/>
          </a:prstGeom>
        </p:spPr>
      </p:pic>
      <p:sp>
        <p:nvSpPr>
          <p:cNvPr id="5" name="Rectangle 4"/>
          <p:cNvSpPr/>
          <p:nvPr/>
        </p:nvSpPr>
        <p:spPr>
          <a:xfrm>
            <a:off x="2211571" y="6359397"/>
            <a:ext cx="9420447" cy="276999"/>
          </a:xfrm>
          <a:prstGeom prst="rect">
            <a:avLst/>
          </a:prstGeom>
        </p:spPr>
        <p:txBody>
          <a:bodyPr wrap="square">
            <a:spAutoFit/>
          </a:bodyPr>
          <a:lstStyle/>
          <a:p>
            <a:pPr algn="r"/>
            <a:r>
              <a:rPr lang="ru-RU" sz="1200" dirty="0">
                <a:latin typeface="Calibri" panose="020F0502020204030204" pitchFamily="34" charset="0"/>
                <a:ea typeface="Calibri" panose="020F0502020204030204" pitchFamily="34" charset="0"/>
                <a:cs typeface="Times New Roman" panose="02020603050405020304" pitchFamily="18" charset="0"/>
              </a:rPr>
              <a:t>Источник: RISE, MOST, FINTECH Consult, апрель 2023 г.: ФинТех в Казахстане, исследование рынка</a:t>
            </a:r>
          </a:p>
        </p:txBody>
      </p:sp>
    </p:spTree>
    <p:extLst>
      <p:ext uri="{BB962C8B-B14F-4D97-AF65-F5344CB8AC3E}">
        <p14:creationId xmlns:p14="http://schemas.microsoft.com/office/powerpoint/2010/main" val="2186959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42888" y="399278"/>
            <a:ext cx="11776075" cy="6043570"/>
          </a:xfrm>
          <a:prstGeom prst="rect">
            <a:avLst/>
          </a:prstGeom>
        </p:spPr>
      </p:pic>
    </p:spTree>
    <p:extLst>
      <p:ext uri="{BB962C8B-B14F-4D97-AF65-F5344CB8AC3E}">
        <p14:creationId xmlns:p14="http://schemas.microsoft.com/office/powerpoint/2010/main" val="1292043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a:spLocks noGrp="1"/>
          </p:cNvSpPr>
          <p:nvPr>
            <p:ph type="title"/>
          </p:nvPr>
        </p:nvSpPr>
        <p:spPr>
          <a:xfrm>
            <a:off x="1537988" y="1303684"/>
            <a:ext cx="9392771" cy="400473"/>
          </a:xfrm>
          <a:prstGeom prst="rect">
            <a:avLst/>
          </a:prstGeom>
        </p:spPr>
        <p:txBody>
          <a:bodyPr vert="horz" wrap="square" lIns="0" tIns="10583" rIns="0" bIns="0" rtlCol="0">
            <a:spAutoFit/>
          </a:bodyPr>
          <a:lstStyle/>
          <a:p>
            <a:pPr marL="23284">
              <a:spcBef>
                <a:spcPts val="83"/>
              </a:spcBef>
            </a:pPr>
            <a:r>
              <a:rPr lang="ru-RU" dirty="0"/>
              <a:t>Инвестиционное мини-приложение</a:t>
            </a:r>
            <a:r>
              <a:rPr lang="ru-RU" b="1" dirty="0">
                <a:latin typeface="Comic Sans MS"/>
                <a:cs typeface="Comic Sans MS"/>
              </a:rPr>
              <a:t> </a:t>
            </a:r>
            <a:r>
              <a:rPr lang="ru-RU" dirty="0"/>
              <a:t>«A</a:t>
            </a:r>
            <a:r>
              <a:rPr lang="ru-RU" b="1" dirty="0">
                <a:latin typeface="Comic Sans MS"/>
                <a:cs typeface="Comic Sans MS"/>
              </a:rPr>
              <a:t>l </a:t>
            </a:r>
            <a:r>
              <a:rPr lang="ru-RU" dirty="0"/>
              <a:t>-in-one»</a:t>
            </a:r>
          </a:p>
        </p:txBody>
      </p:sp>
      <p:sp>
        <p:nvSpPr>
          <p:cNvPr id="4" name="object 4"/>
          <p:cNvSpPr/>
          <p:nvPr/>
        </p:nvSpPr>
        <p:spPr>
          <a:xfrm>
            <a:off x="8446736" y="6019656"/>
            <a:ext cx="37253" cy="38523"/>
          </a:xfrm>
          <a:custGeom>
            <a:avLst/>
            <a:gdLst/>
            <a:ahLst/>
            <a:cxnLst/>
            <a:rect l="l" t="t" r="r" b="b"/>
            <a:pathLst>
              <a:path w="55879" h="57784">
                <a:moveTo>
                  <a:pt x="41021" y="42735"/>
                </a:moveTo>
                <a:lnTo>
                  <a:pt x="39077" y="37871"/>
                </a:lnTo>
                <a:lnTo>
                  <a:pt x="37147" y="33997"/>
                </a:lnTo>
                <a:lnTo>
                  <a:pt x="34963" y="31076"/>
                </a:lnTo>
                <a:lnTo>
                  <a:pt x="34226" y="30111"/>
                </a:lnTo>
                <a:lnTo>
                  <a:pt x="33261" y="30111"/>
                </a:lnTo>
                <a:lnTo>
                  <a:pt x="33261" y="29133"/>
                </a:lnTo>
                <a:lnTo>
                  <a:pt x="34226" y="29133"/>
                </a:lnTo>
                <a:lnTo>
                  <a:pt x="35204" y="28168"/>
                </a:lnTo>
                <a:lnTo>
                  <a:pt x="36169" y="26225"/>
                </a:lnTo>
                <a:lnTo>
                  <a:pt x="36893" y="25247"/>
                </a:lnTo>
                <a:lnTo>
                  <a:pt x="39077" y="22339"/>
                </a:lnTo>
                <a:lnTo>
                  <a:pt x="38112" y="17487"/>
                </a:lnTo>
                <a:lnTo>
                  <a:pt x="36817" y="16510"/>
                </a:lnTo>
                <a:lnTo>
                  <a:pt x="34226" y="14566"/>
                </a:lnTo>
                <a:lnTo>
                  <a:pt x="33261" y="12623"/>
                </a:lnTo>
                <a:lnTo>
                  <a:pt x="30340" y="12623"/>
                </a:lnTo>
                <a:lnTo>
                  <a:pt x="30340" y="16510"/>
                </a:lnTo>
                <a:lnTo>
                  <a:pt x="30340" y="25247"/>
                </a:lnTo>
                <a:lnTo>
                  <a:pt x="22580" y="25247"/>
                </a:lnTo>
                <a:lnTo>
                  <a:pt x="22580" y="17475"/>
                </a:lnTo>
                <a:lnTo>
                  <a:pt x="27432" y="17475"/>
                </a:lnTo>
                <a:lnTo>
                  <a:pt x="30340" y="16510"/>
                </a:lnTo>
                <a:lnTo>
                  <a:pt x="30340" y="12623"/>
                </a:lnTo>
                <a:lnTo>
                  <a:pt x="14808" y="12623"/>
                </a:lnTo>
                <a:lnTo>
                  <a:pt x="14808" y="42735"/>
                </a:lnTo>
                <a:lnTo>
                  <a:pt x="22580" y="42735"/>
                </a:lnTo>
                <a:lnTo>
                  <a:pt x="22580" y="31076"/>
                </a:lnTo>
                <a:lnTo>
                  <a:pt x="28409" y="31076"/>
                </a:lnTo>
                <a:lnTo>
                  <a:pt x="30340" y="35928"/>
                </a:lnTo>
                <a:lnTo>
                  <a:pt x="31318" y="37871"/>
                </a:lnTo>
                <a:lnTo>
                  <a:pt x="32283" y="40792"/>
                </a:lnTo>
                <a:lnTo>
                  <a:pt x="33261" y="42735"/>
                </a:lnTo>
                <a:lnTo>
                  <a:pt x="41021" y="42735"/>
                </a:lnTo>
                <a:close/>
              </a:path>
              <a:path w="55879" h="57784">
                <a:moveTo>
                  <a:pt x="55587" y="21361"/>
                </a:moveTo>
                <a:lnTo>
                  <a:pt x="52679" y="14566"/>
                </a:lnTo>
                <a:lnTo>
                  <a:pt x="49758" y="12141"/>
                </a:lnTo>
                <a:lnTo>
                  <a:pt x="49758" y="28155"/>
                </a:lnTo>
                <a:lnTo>
                  <a:pt x="48044" y="36982"/>
                </a:lnTo>
                <a:lnTo>
                  <a:pt x="43332" y="44069"/>
                </a:lnTo>
                <a:lnTo>
                  <a:pt x="36245" y="48780"/>
                </a:lnTo>
                <a:lnTo>
                  <a:pt x="27432" y="50495"/>
                </a:lnTo>
                <a:lnTo>
                  <a:pt x="26466" y="50495"/>
                </a:lnTo>
                <a:lnTo>
                  <a:pt x="18211" y="48653"/>
                </a:lnTo>
                <a:lnTo>
                  <a:pt x="11417" y="43700"/>
                </a:lnTo>
                <a:lnTo>
                  <a:pt x="6794" y="36563"/>
                </a:lnTo>
                <a:lnTo>
                  <a:pt x="5105" y="28155"/>
                </a:lnTo>
                <a:lnTo>
                  <a:pt x="6819" y="19342"/>
                </a:lnTo>
                <a:lnTo>
                  <a:pt x="11531" y="12255"/>
                </a:lnTo>
                <a:lnTo>
                  <a:pt x="18618" y="7543"/>
                </a:lnTo>
                <a:lnTo>
                  <a:pt x="27432" y="5829"/>
                </a:lnTo>
                <a:lnTo>
                  <a:pt x="36245" y="7543"/>
                </a:lnTo>
                <a:lnTo>
                  <a:pt x="43332" y="12255"/>
                </a:lnTo>
                <a:lnTo>
                  <a:pt x="48044" y="19342"/>
                </a:lnTo>
                <a:lnTo>
                  <a:pt x="49758" y="28155"/>
                </a:lnTo>
                <a:lnTo>
                  <a:pt x="49758" y="12141"/>
                </a:lnTo>
                <a:lnTo>
                  <a:pt x="46850" y="9715"/>
                </a:lnTo>
                <a:lnTo>
                  <a:pt x="42964" y="5829"/>
                </a:lnTo>
                <a:lnTo>
                  <a:pt x="38112" y="2908"/>
                </a:lnTo>
                <a:lnTo>
                  <a:pt x="33261" y="1943"/>
                </a:lnTo>
                <a:lnTo>
                  <a:pt x="27432" y="0"/>
                </a:lnTo>
                <a:lnTo>
                  <a:pt x="23545" y="0"/>
                </a:lnTo>
                <a:lnTo>
                  <a:pt x="19659" y="965"/>
                </a:lnTo>
                <a:lnTo>
                  <a:pt x="9956" y="5829"/>
                </a:lnTo>
                <a:lnTo>
                  <a:pt x="4127" y="10680"/>
                </a:lnTo>
                <a:lnTo>
                  <a:pt x="2184" y="17475"/>
                </a:lnTo>
                <a:lnTo>
                  <a:pt x="190" y="24333"/>
                </a:lnTo>
                <a:lnTo>
                  <a:pt x="0" y="31559"/>
                </a:lnTo>
                <a:lnTo>
                  <a:pt x="1638" y="38785"/>
                </a:lnTo>
                <a:lnTo>
                  <a:pt x="5105" y="45643"/>
                </a:lnTo>
                <a:lnTo>
                  <a:pt x="6070" y="46609"/>
                </a:lnTo>
                <a:lnTo>
                  <a:pt x="7048" y="48552"/>
                </a:lnTo>
                <a:lnTo>
                  <a:pt x="8013" y="49530"/>
                </a:lnTo>
                <a:lnTo>
                  <a:pt x="17233" y="55537"/>
                </a:lnTo>
                <a:lnTo>
                  <a:pt x="27914" y="57543"/>
                </a:lnTo>
                <a:lnTo>
                  <a:pt x="38595" y="55537"/>
                </a:lnTo>
                <a:lnTo>
                  <a:pt x="46329" y="50495"/>
                </a:lnTo>
                <a:lnTo>
                  <a:pt x="47828" y="49530"/>
                </a:lnTo>
                <a:lnTo>
                  <a:pt x="52679" y="43700"/>
                </a:lnTo>
                <a:lnTo>
                  <a:pt x="55562" y="36982"/>
                </a:lnTo>
                <a:lnTo>
                  <a:pt x="55587" y="21361"/>
                </a:lnTo>
                <a:close/>
              </a:path>
            </a:pathLst>
          </a:custGeom>
          <a:solidFill>
            <a:srgbClr val="FFFFFF"/>
          </a:solidFill>
        </p:spPr>
        <p:txBody>
          <a:bodyPr wrap="square" lIns="0" tIns="0" rIns="0" bIns="0" rtlCol="0"/>
          <a:lstStyle/>
          <a:p>
            <a:endParaRPr sz="1200" dirty="0">
              <a:solidFill>
                <a:prstClr val="black"/>
              </a:solidFill>
            </a:endParaRPr>
          </a:p>
        </p:txBody>
      </p:sp>
      <p:sp>
        <p:nvSpPr>
          <p:cNvPr id="5" name="object 5"/>
          <p:cNvSpPr/>
          <p:nvPr/>
        </p:nvSpPr>
        <p:spPr>
          <a:xfrm>
            <a:off x="6851320" y="6030010"/>
            <a:ext cx="1564217" cy="202777"/>
          </a:xfrm>
          <a:custGeom>
            <a:avLst/>
            <a:gdLst/>
            <a:ahLst/>
            <a:cxnLst/>
            <a:rect l="l" t="t" r="r" b="b"/>
            <a:pathLst>
              <a:path w="2346325" h="304165">
                <a:moveTo>
                  <a:pt x="613638" y="248620"/>
                </a:moveTo>
                <a:lnTo>
                  <a:pt x="578684" y="241579"/>
                </a:lnTo>
                <a:lnTo>
                  <a:pt x="551012" y="222156"/>
                </a:lnTo>
                <a:lnTo>
                  <a:pt x="532807" y="192899"/>
                </a:lnTo>
                <a:lnTo>
                  <a:pt x="526253" y="156359"/>
                </a:lnTo>
                <a:lnTo>
                  <a:pt x="532518" y="119818"/>
                </a:lnTo>
                <a:lnTo>
                  <a:pt x="550162" y="90562"/>
                </a:lnTo>
                <a:lnTo>
                  <a:pt x="577455" y="71138"/>
                </a:lnTo>
                <a:lnTo>
                  <a:pt x="612667" y="64097"/>
                </a:lnTo>
                <a:lnTo>
                  <a:pt x="627140" y="65372"/>
                </a:lnTo>
                <a:lnTo>
                  <a:pt x="641067" y="69195"/>
                </a:lnTo>
                <a:lnTo>
                  <a:pt x="653901" y="75568"/>
                </a:lnTo>
                <a:lnTo>
                  <a:pt x="665098" y="84491"/>
                </a:lnTo>
                <a:lnTo>
                  <a:pt x="716558" y="84491"/>
                </a:lnTo>
                <a:lnTo>
                  <a:pt x="716558" y="111685"/>
                </a:lnTo>
                <a:lnTo>
                  <a:pt x="619463" y="111685"/>
                </a:lnTo>
                <a:lnTo>
                  <a:pt x="603852" y="116191"/>
                </a:lnTo>
                <a:lnTo>
                  <a:pt x="591427" y="125888"/>
                </a:lnTo>
                <a:lnTo>
                  <a:pt x="583554" y="139409"/>
                </a:lnTo>
                <a:lnTo>
                  <a:pt x="581716" y="154415"/>
                </a:lnTo>
                <a:lnTo>
                  <a:pt x="581597" y="158300"/>
                </a:lnTo>
                <a:lnTo>
                  <a:pt x="584828" y="174097"/>
                </a:lnTo>
                <a:lnTo>
                  <a:pt x="593612" y="187072"/>
                </a:lnTo>
                <a:lnTo>
                  <a:pt x="606583" y="195858"/>
                </a:lnTo>
                <a:lnTo>
                  <a:pt x="622376" y="199090"/>
                </a:lnTo>
                <a:lnTo>
                  <a:pt x="716558" y="199090"/>
                </a:lnTo>
                <a:lnTo>
                  <a:pt x="716558" y="233082"/>
                </a:lnTo>
                <a:lnTo>
                  <a:pt x="660243" y="233082"/>
                </a:lnTo>
                <a:lnTo>
                  <a:pt x="649547" y="240016"/>
                </a:lnTo>
                <a:lnTo>
                  <a:pt x="638033" y="244857"/>
                </a:lnTo>
                <a:lnTo>
                  <a:pt x="625972" y="247695"/>
                </a:lnTo>
                <a:lnTo>
                  <a:pt x="613638" y="248620"/>
                </a:lnTo>
                <a:close/>
              </a:path>
              <a:path w="2346325" h="304165">
                <a:moveTo>
                  <a:pt x="716558" y="84491"/>
                </a:moveTo>
                <a:lnTo>
                  <a:pt x="665098" y="84491"/>
                </a:lnTo>
                <a:lnTo>
                  <a:pt x="665098" y="67982"/>
                </a:lnTo>
                <a:lnTo>
                  <a:pt x="716558" y="67982"/>
                </a:lnTo>
                <a:lnTo>
                  <a:pt x="716558" y="84491"/>
                </a:lnTo>
                <a:close/>
              </a:path>
              <a:path w="2346325" h="304165">
                <a:moveTo>
                  <a:pt x="716558" y="199090"/>
                </a:moveTo>
                <a:lnTo>
                  <a:pt x="624318" y="199090"/>
                </a:lnTo>
                <a:lnTo>
                  <a:pt x="625289" y="199089"/>
                </a:lnTo>
                <a:lnTo>
                  <a:pt x="627231" y="197147"/>
                </a:lnTo>
                <a:lnTo>
                  <a:pt x="661366" y="170242"/>
                </a:lnTo>
                <a:lnTo>
                  <a:pt x="663156" y="150532"/>
                </a:lnTo>
                <a:lnTo>
                  <a:pt x="659924" y="135448"/>
                </a:lnTo>
                <a:lnTo>
                  <a:pt x="651140" y="123096"/>
                </a:lnTo>
                <a:lnTo>
                  <a:pt x="638169" y="114750"/>
                </a:lnTo>
                <a:lnTo>
                  <a:pt x="622376" y="111685"/>
                </a:lnTo>
                <a:lnTo>
                  <a:pt x="716558" y="111685"/>
                </a:lnTo>
                <a:lnTo>
                  <a:pt x="716558" y="199090"/>
                </a:lnTo>
                <a:close/>
              </a:path>
              <a:path w="2346325" h="304165">
                <a:moveTo>
                  <a:pt x="716558" y="303976"/>
                </a:moveTo>
                <a:lnTo>
                  <a:pt x="661214" y="303976"/>
                </a:lnTo>
                <a:lnTo>
                  <a:pt x="660243" y="233082"/>
                </a:lnTo>
                <a:lnTo>
                  <a:pt x="716558" y="233082"/>
                </a:lnTo>
                <a:lnTo>
                  <a:pt x="716558" y="303976"/>
                </a:lnTo>
                <a:close/>
              </a:path>
              <a:path w="2346325" h="304165">
                <a:moveTo>
                  <a:pt x="54372" y="244735"/>
                </a:moveTo>
                <a:lnTo>
                  <a:pt x="0" y="244735"/>
                </a:lnTo>
                <a:lnTo>
                  <a:pt x="76704" y="12624"/>
                </a:lnTo>
                <a:lnTo>
                  <a:pt x="144670" y="12624"/>
                </a:lnTo>
                <a:lnTo>
                  <a:pt x="164000" y="71865"/>
                </a:lnTo>
                <a:lnTo>
                  <a:pt x="110687" y="71865"/>
                </a:lnTo>
                <a:lnTo>
                  <a:pt x="83501" y="154415"/>
                </a:lnTo>
                <a:lnTo>
                  <a:pt x="190934" y="154415"/>
                </a:lnTo>
                <a:lnTo>
                  <a:pt x="205828" y="200062"/>
                </a:lnTo>
                <a:lnTo>
                  <a:pt x="68936" y="200062"/>
                </a:lnTo>
                <a:lnTo>
                  <a:pt x="54372" y="244735"/>
                </a:lnTo>
                <a:close/>
              </a:path>
              <a:path w="2346325" h="304165">
                <a:moveTo>
                  <a:pt x="190934" y="154415"/>
                </a:moveTo>
                <a:lnTo>
                  <a:pt x="136903" y="154415"/>
                </a:lnTo>
                <a:lnTo>
                  <a:pt x="110687" y="71865"/>
                </a:lnTo>
                <a:lnTo>
                  <a:pt x="164000" y="71865"/>
                </a:lnTo>
                <a:lnTo>
                  <a:pt x="190934" y="154415"/>
                </a:lnTo>
                <a:close/>
              </a:path>
              <a:path w="2346325" h="304165">
                <a:moveTo>
                  <a:pt x="220404" y="244735"/>
                </a:moveTo>
                <a:lnTo>
                  <a:pt x="166031" y="244735"/>
                </a:lnTo>
                <a:lnTo>
                  <a:pt x="151467" y="200062"/>
                </a:lnTo>
                <a:lnTo>
                  <a:pt x="205828" y="200062"/>
                </a:lnTo>
                <a:lnTo>
                  <a:pt x="220404" y="244735"/>
                </a:lnTo>
                <a:close/>
              </a:path>
              <a:path w="2346325" h="304165">
                <a:moveTo>
                  <a:pt x="292253" y="244735"/>
                </a:moveTo>
                <a:lnTo>
                  <a:pt x="236910" y="244735"/>
                </a:lnTo>
                <a:lnTo>
                  <a:pt x="236910" y="0"/>
                </a:lnTo>
                <a:lnTo>
                  <a:pt x="292253" y="0"/>
                </a:lnTo>
                <a:lnTo>
                  <a:pt x="292253" y="244735"/>
                </a:lnTo>
                <a:close/>
              </a:path>
              <a:path w="2346325" h="304165">
                <a:moveTo>
                  <a:pt x="413621" y="248620"/>
                </a:moveTo>
                <a:lnTo>
                  <a:pt x="374844" y="241579"/>
                </a:lnTo>
                <a:lnTo>
                  <a:pt x="344442" y="222156"/>
                </a:lnTo>
                <a:lnTo>
                  <a:pt x="324598" y="192899"/>
                </a:lnTo>
                <a:lnTo>
                  <a:pt x="317498" y="156359"/>
                </a:lnTo>
                <a:lnTo>
                  <a:pt x="324598" y="119818"/>
                </a:lnTo>
                <a:lnTo>
                  <a:pt x="344442" y="90562"/>
                </a:lnTo>
                <a:lnTo>
                  <a:pt x="374844" y="71138"/>
                </a:lnTo>
                <a:lnTo>
                  <a:pt x="413621" y="64097"/>
                </a:lnTo>
                <a:lnTo>
                  <a:pt x="452400" y="71138"/>
                </a:lnTo>
                <a:lnTo>
                  <a:pt x="482803" y="90562"/>
                </a:lnTo>
                <a:lnTo>
                  <a:pt x="498447" y="113626"/>
                </a:lnTo>
                <a:lnTo>
                  <a:pt x="408767" y="113626"/>
                </a:lnTo>
                <a:lnTo>
                  <a:pt x="393869" y="118118"/>
                </a:lnTo>
                <a:lnTo>
                  <a:pt x="382066" y="127709"/>
                </a:lnTo>
                <a:lnTo>
                  <a:pt x="374632" y="140941"/>
                </a:lnTo>
                <a:lnTo>
                  <a:pt x="372842" y="156359"/>
                </a:lnTo>
                <a:lnTo>
                  <a:pt x="372842" y="160243"/>
                </a:lnTo>
                <a:lnTo>
                  <a:pt x="376483" y="175327"/>
                </a:lnTo>
                <a:lnTo>
                  <a:pt x="385221" y="187679"/>
                </a:lnTo>
                <a:lnTo>
                  <a:pt x="397965" y="196025"/>
                </a:lnTo>
                <a:lnTo>
                  <a:pt x="413621" y="199090"/>
                </a:lnTo>
                <a:lnTo>
                  <a:pt x="498447" y="199090"/>
                </a:lnTo>
                <a:lnTo>
                  <a:pt x="482803" y="222156"/>
                </a:lnTo>
                <a:lnTo>
                  <a:pt x="452400" y="241579"/>
                </a:lnTo>
                <a:lnTo>
                  <a:pt x="413621" y="248620"/>
                </a:lnTo>
                <a:close/>
              </a:path>
              <a:path w="2346325" h="304165">
                <a:moveTo>
                  <a:pt x="498447" y="199090"/>
                </a:moveTo>
                <a:lnTo>
                  <a:pt x="413621" y="199090"/>
                </a:lnTo>
                <a:lnTo>
                  <a:pt x="430083" y="195964"/>
                </a:lnTo>
                <a:lnTo>
                  <a:pt x="442630" y="187193"/>
                </a:lnTo>
                <a:lnTo>
                  <a:pt x="450625" y="173688"/>
                </a:lnTo>
                <a:lnTo>
                  <a:pt x="453432" y="156359"/>
                </a:lnTo>
                <a:lnTo>
                  <a:pt x="453432" y="151503"/>
                </a:lnTo>
                <a:lnTo>
                  <a:pt x="450215" y="136434"/>
                </a:lnTo>
                <a:lnTo>
                  <a:pt x="441537" y="124188"/>
                </a:lnTo>
                <a:lnTo>
                  <a:pt x="428853" y="116130"/>
                </a:lnTo>
                <a:lnTo>
                  <a:pt x="413621" y="113626"/>
                </a:lnTo>
                <a:lnTo>
                  <a:pt x="498447" y="113626"/>
                </a:lnTo>
                <a:lnTo>
                  <a:pt x="502647" y="119818"/>
                </a:lnTo>
                <a:lnTo>
                  <a:pt x="509747" y="156359"/>
                </a:lnTo>
                <a:lnTo>
                  <a:pt x="502647" y="192899"/>
                </a:lnTo>
                <a:lnTo>
                  <a:pt x="498447" y="199090"/>
                </a:lnTo>
                <a:close/>
              </a:path>
              <a:path w="2346325" h="304165">
                <a:moveTo>
                  <a:pt x="828216" y="248620"/>
                </a:moveTo>
                <a:lnTo>
                  <a:pt x="793262" y="241579"/>
                </a:lnTo>
                <a:lnTo>
                  <a:pt x="765590" y="222156"/>
                </a:lnTo>
                <a:lnTo>
                  <a:pt x="747385" y="192899"/>
                </a:lnTo>
                <a:lnTo>
                  <a:pt x="740831" y="156359"/>
                </a:lnTo>
                <a:lnTo>
                  <a:pt x="740831" y="148588"/>
                </a:lnTo>
                <a:lnTo>
                  <a:pt x="748902" y="115902"/>
                </a:lnTo>
                <a:lnTo>
                  <a:pt x="768260" y="89589"/>
                </a:lnTo>
                <a:lnTo>
                  <a:pt x="795993" y="72381"/>
                </a:lnTo>
                <a:lnTo>
                  <a:pt x="829187" y="67010"/>
                </a:lnTo>
                <a:lnTo>
                  <a:pt x="842947" y="67859"/>
                </a:lnTo>
                <a:lnTo>
                  <a:pt x="856252" y="71623"/>
                </a:lnTo>
                <a:lnTo>
                  <a:pt x="868647" y="77935"/>
                </a:lnTo>
                <a:lnTo>
                  <a:pt x="879676" y="86433"/>
                </a:lnTo>
                <a:lnTo>
                  <a:pt x="930165" y="86433"/>
                </a:lnTo>
                <a:lnTo>
                  <a:pt x="930165" y="112656"/>
                </a:lnTo>
                <a:lnTo>
                  <a:pt x="834042" y="112656"/>
                </a:lnTo>
                <a:lnTo>
                  <a:pt x="818431" y="117163"/>
                </a:lnTo>
                <a:lnTo>
                  <a:pt x="806006" y="126859"/>
                </a:lnTo>
                <a:lnTo>
                  <a:pt x="798132" y="140380"/>
                </a:lnTo>
                <a:lnTo>
                  <a:pt x="796175" y="156359"/>
                </a:lnTo>
                <a:lnTo>
                  <a:pt x="796175" y="159271"/>
                </a:lnTo>
                <a:lnTo>
                  <a:pt x="799406" y="174916"/>
                </a:lnTo>
                <a:lnTo>
                  <a:pt x="808190" y="187557"/>
                </a:lnTo>
                <a:lnTo>
                  <a:pt x="821162" y="196010"/>
                </a:lnTo>
                <a:lnTo>
                  <a:pt x="836955" y="199090"/>
                </a:lnTo>
                <a:lnTo>
                  <a:pt x="930165" y="199090"/>
                </a:lnTo>
                <a:lnTo>
                  <a:pt x="930165" y="228226"/>
                </a:lnTo>
                <a:lnTo>
                  <a:pt x="878705" y="228226"/>
                </a:lnTo>
                <a:lnTo>
                  <a:pt x="868222" y="237285"/>
                </a:lnTo>
                <a:lnTo>
                  <a:pt x="856009" y="243886"/>
                </a:lnTo>
                <a:lnTo>
                  <a:pt x="842522" y="247755"/>
                </a:lnTo>
                <a:lnTo>
                  <a:pt x="828216" y="248620"/>
                </a:lnTo>
                <a:close/>
              </a:path>
              <a:path w="2346325" h="304165">
                <a:moveTo>
                  <a:pt x="930165" y="86433"/>
                </a:moveTo>
                <a:lnTo>
                  <a:pt x="879676" y="86433"/>
                </a:lnTo>
                <a:lnTo>
                  <a:pt x="879676" y="68953"/>
                </a:lnTo>
                <a:lnTo>
                  <a:pt x="930165" y="68953"/>
                </a:lnTo>
                <a:lnTo>
                  <a:pt x="930165" y="86433"/>
                </a:lnTo>
                <a:close/>
              </a:path>
              <a:path w="2346325" h="304165">
                <a:moveTo>
                  <a:pt x="930165" y="199090"/>
                </a:moveTo>
                <a:lnTo>
                  <a:pt x="836955" y="199090"/>
                </a:lnTo>
                <a:lnTo>
                  <a:pt x="852611" y="195448"/>
                </a:lnTo>
                <a:lnTo>
                  <a:pt x="865355" y="186707"/>
                </a:lnTo>
                <a:lnTo>
                  <a:pt x="874093" y="173960"/>
                </a:lnTo>
                <a:lnTo>
                  <a:pt x="877734" y="158300"/>
                </a:lnTo>
                <a:lnTo>
                  <a:pt x="875186" y="141472"/>
                </a:lnTo>
                <a:lnTo>
                  <a:pt x="866811" y="127102"/>
                </a:lnTo>
                <a:lnTo>
                  <a:pt x="853703" y="116920"/>
                </a:lnTo>
                <a:lnTo>
                  <a:pt x="836955" y="112656"/>
                </a:lnTo>
                <a:lnTo>
                  <a:pt x="930165" y="112656"/>
                </a:lnTo>
                <a:lnTo>
                  <a:pt x="930165" y="199090"/>
                </a:lnTo>
                <a:close/>
              </a:path>
              <a:path w="2346325" h="304165">
                <a:moveTo>
                  <a:pt x="930165" y="244735"/>
                </a:moveTo>
                <a:lnTo>
                  <a:pt x="878705" y="244735"/>
                </a:lnTo>
                <a:lnTo>
                  <a:pt x="878705" y="228226"/>
                </a:lnTo>
                <a:lnTo>
                  <a:pt x="930165" y="228226"/>
                </a:lnTo>
                <a:lnTo>
                  <a:pt x="930165" y="244735"/>
                </a:lnTo>
                <a:close/>
              </a:path>
              <a:path w="2346325" h="304165">
                <a:moveTo>
                  <a:pt x="1082603" y="243764"/>
                </a:moveTo>
                <a:lnTo>
                  <a:pt x="1013666" y="243764"/>
                </a:lnTo>
                <a:lnTo>
                  <a:pt x="935020" y="11653"/>
                </a:lnTo>
                <a:lnTo>
                  <a:pt x="993277" y="11653"/>
                </a:lnTo>
                <a:lnTo>
                  <a:pt x="1047649" y="177724"/>
                </a:lnTo>
                <a:lnTo>
                  <a:pt x="1104704" y="177724"/>
                </a:lnTo>
                <a:lnTo>
                  <a:pt x="1082603" y="243764"/>
                </a:lnTo>
                <a:close/>
              </a:path>
              <a:path w="2346325" h="304165">
                <a:moveTo>
                  <a:pt x="1104704" y="177724"/>
                </a:moveTo>
                <a:lnTo>
                  <a:pt x="1047649" y="177724"/>
                </a:lnTo>
                <a:lnTo>
                  <a:pt x="1102022" y="11653"/>
                </a:lnTo>
                <a:lnTo>
                  <a:pt x="1160279" y="11653"/>
                </a:lnTo>
                <a:lnTo>
                  <a:pt x="1104704" y="177724"/>
                </a:lnTo>
                <a:close/>
              </a:path>
              <a:path w="2346325" h="304165">
                <a:moveTo>
                  <a:pt x="1241838" y="248620"/>
                </a:moveTo>
                <a:lnTo>
                  <a:pt x="1202393" y="241579"/>
                </a:lnTo>
                <a:lnTo>
                  <a:pt x="1172416" y="222156"/>
                </a:lnTo>
                <a:lnTo>
                  <a:pt x="1153361" y="192899"/>
                </a:lnTo>
                <a:lnTo>
                  <a:pt x="1146686" y="156359"/>
                </a:lnTo>
                <a:lnTo>
                  <a:pt x="1153846" y="120638"/>
                </a:lnTo>
                <a:lnTo>
                  <a:pt x="1173387" y="91290"/>
                </a:lnTo>
                <a:lnTo>
                  <a:pt x="1202393" y="71411"/>
                </a:lnTo>
                <a:lnTo>
                  <a:pt x="1237954" y="64097"/>
                </a:lnTo>
                <a:lnTo>
                  <a:pt x="1272969" y="70379"/>
                </a:lnTo>
                <a:lnTo>
                  <a:pt x="1301794" y="88862"/>
                </a:lnTo>
                <a:lnTo>
                  <a:pt x="1313785" y="105857"/>
                </a:lnTo>
                <a:lnTo>
                  <a:pt x="1231158" y="105857"/>
                </a:lnTo>
                <a:lnTo>
                  <a:pt x="1219597" y="109772"/>
                </a:lnTo>
                <a:lnTo>
                  <a:pt x="1210017" y="116814"/>
                </a:lnTo>
                <a:lnTo>
                  <a:pt x="1203031" y="126342"/>
                </a:lnTo>
                <a:lnTo>
                  <a:pt x="1199117" y="137905"/>
                </a:lnTo>
                <a:lnTo>
                  <a:pt x="1326202" y="137905"/>
                </a:lnTo>
                <a:lnTo>
                  <a:pt x="1329223" y="151503"/>
                </a:lnTo>
                <a:lnTo>
                  <a:pt x="1329223" y="167041"/>
                </a:lnTo>
                <a:lnTo>
                  <a:pt x="1328391" y="172868"/>
                </a:lnTo>
                <a:lnTo>
                  <a:pt x="1200087" y="172868"/>
                </a:lnTo>
                <a:lnTo>
                  <a:pt x="1206080" y="186039"/>
                </a:lnTo>
                <a:lnTo>
                  <a:pt x="1215987" y="195933"/>
                </a:lnTo>
                <a:lnTo>
                  <a:pt x="1228624" y="201821"/>
                </a:lnTo>
                <a:lnTo>
                  <a:pt x="1242809" y="202974"/>
                </a:lnTo>
                <a:lnTo>
                  <a:pt x="1307058" y="202974"/>
                </a:lnTo>
                <a:lnTo>
                  <a:pt x="1321455" y="212686"/>
                </a:lnTo>
                <a:lnTo>
                  <a:pt x="1309425" y="226085"/>
                </a:lnTo>
                <a:lnTo>
                  <a:pt x="1292934" y="237573"/>
                </a:lnTo>
                <a:lnTo>
                  <a:pt x="1270799" y="245600"/>
                </a:lnTo>
                <a:lnTo>
                  <a:pt x="1241838" y="248620"/>
                </a:lnTo>
                <a:close/>
              </a:path>
              <a:path w="2346325" h="304165">
                <a:moveTo>
                  <a:pt x="1326202" y="137905"/>
                </a:moveTo>
                <a:lnTo>
                  <a:pt x="1276792" y="137905"/>
                </a:lnTo>
                <a:lnTo>
                  <a:pt x="1271027" y="123338"/>
                </a:lnTo>
                <a:lnTo>
                  <a:pt x="1260529" y="112412"/>
                </a:lnTo>
                <a:lnTo>
                  <a:pt x="1246753" y="106221"/>
                </a:lnTo>
                <a:lnTo>
                  <a:pt x="1231158" y="105857"/>
                </a:lnTo>
                <a:lnTo>
                  <a:pt x="1313785" y="105857"/>
                </a:lnTo>
                <a:lnTo>
                  <a:pt x="1321516" y="116814"/>
                </a:lnTo>
                <a:lnTo>
                  <a:pt x="1326202" y="137905"/>
                </a:lnTo>
                <a:close/>
              </a:path>
              <a:path w="2346325" h="304165">
                <a:moveTo>
                  <a:pt x="1328252" y="173839"/>
                </a:moveTo>
                <a:lnTo>
                  <a:pt x="1200087" y="172868"/>
                </a:lnTo>
                <a:lnTo>
                  <a:pt x="1328391" y="172868"/>
                </a:lnTo>
                <a:lnTo>
                  <a:pt x="1328252" y="173839"/>
                </a:lnTo>
                <a:close/>
              </a:path>
              <a:path w="2346325" h="304165">
                <a:moveTo>
                  <a:pt x="1307058" y="202974"/>
                </a:moveTo>
                <a:lnTo>
                  <a:pt x="1242809" y="202974"/>
                </a:lnTo>
                <a:lnTo>
                  <a:pt x="1253626" y="202686"/>
                </a:lnTo>
                <a:lnTo>
                  <a:pt x="1263806" y="199211"/>
                </a:lnTo>
                <a:lnTo>
                  <a:pt x="1272711" y="193005"/>
                </a:lnTo>
                <a:lnTo>
                  <a:pt x="1279705" y="184523"/>
                </a:lnTo>
                <a:lnTo>
                  <a:pt x="1307058" y="202974"/>
                </a:lnTo>
                <a:close/>
              </a:path>
              <a:path w="2346325" h="304165">
                <a:moveTo>
                  <a:pt x="1503237" y="82549"/>
                </a:moveTo>
                <a:lnTo>
                  <a:pt x="1404957" y="82549"/>
                </a:lnTo>
                <a:lnTo>
                  <a:pt x="1415986" y="74203"/>
                </a:lnTo>
                <a:lnTo>
                  <a:pt x="1428381" y="68225"/>
                </a:lnTo>
                <a:lnTo>
                  <a:pt x="1441686" y="64795"/>
                </a:lnTo>
                <a:lnTo>
                  <a:pt x="1455446" y="64097"/>
                </a:lnTo>
                <a:lnTo>
                  <a:pt x="1463213" y="64097"/>
                </a:lnTo>
                <a:lnTo>
                  <a:pt x="1488200" y="71047"/>
                </a:lnTo>
                <a:lnTo>
                  <a:pt x="1503237" y="82549"/>
                </a:lnTo>
                <a:close/>
              </a:path>
              <a:path w="2346325" h="304165">
                <a:moveTo>
                  <a:pt x="1407869" y="244735"/>
                </a:moveTo>
                <a:lnTo>
                  <a:pt x="1352526" y="244735"/>
                </a:lnTo>
                <a:lnTo>
                  <a:pt x="1352526" y="68953"/>
                </a:lnTo>
                <a:lnTo>
                  <a:pt x="1404957" y="68953"/>
                </a:lnTo>
                <a:lnTo>
                  <a:pt x="1404957" y="82549"/>
                </a:lnTo>
                <a:lnTo>
                  <a:pt x="1503237" y="82549"/>
                </a:lnTo>
                <a:lnTo>
                  <a:pt x="1507998" y="86191"/>
                </a:lnTo>
                <a:lnTo>
                  <a:pt x="1520696" y="107526"/>
                </a:lnTo>
                <a:lnTo>
                  <a:pt x="1521577" y="113626"/>
                </a:lnTo>
                <a:lnTo>
                  <a:pt x="1437969" y="113626"/>
                </a:lnTo>
                <a:lnTo>
                  <a:pt x="1426439" y="115842"/>
                </a:lnTo>
                <a:lnTo>
                  <a:pt x="1417093" y="121881"/>
                </a:lnTo>
                <a:lnTo>
                  <a:pt x="1410661" y="130835"/>
                </a:lnTo>
                <a:lnTo>
                  <a:pt x="1407869" y="141791"/>
                </a:lnTo>
                <a:lnTo>
                  <a:pt x="1407869" y="244735"/>
                </a:lnTo>
                <a:close/>
              </a:path>
              <a:path w="2346325" h="304165">
                <a:moveTo>
                  <a:pt x="1524383" y="244735"/>
                </a:moveTo>
                <a:lnTo>
                  <a:pt x="1469039" y="244735"/>
                </a:lnTo>
                <a:lnTo>
                  <a:pt x="1469039" y="140820"/>
                </a:lnTo>
                <a:lnTo>
                  <a:pt x="1466111" y="129879"/>
                </a:lnTo>
                <a:lnTo>
                  <a:pt x="1459451" y="121032"/>
                </a:lnTo>
                <a:lnTo>
                  <a:pt x="1450060" y="115280"/>
                </a:lnTo>
                <a:lnTo>
                  <a:pt x="1438940" y="113626"/>
                </a:lnTo>
                <a:lnTo>
                  <a:pt x="1521577" y="113626"/>
                </a:lnTo>
                <a:lnTo>
                  <a:pt x="1524383" y="133050"/>
                </a:lnTo>
                <a:lnTo>
                  <a:pt x="1524383" y="244735"/>
                </a:lnTo>
                <a:close/>
              </a:path>
              <a:path w="2346325" h="304165">
                <a:moveTo>
                  <a:pt x="1625361" y="67982"/>
                </a:moveTo>
                <a:lnTo>
                  <a:pt x="1552540" y="67982"/>
                </a:lnTo>
                <a:lnTo>
                  <a:pt x="1560338" y="66722"/>
                </a:lnTo>
                <a:lnTo>
                  <a:pt x="1566133" y="63004"/>
                </a:lnTo>
                <a:lnTo>
                  <a:pt x="1569744" y="56919"/>
                </a:lnTo>
                <a:lnTo>
                  <a:pt x="1570988" y="48558"/>
                </a:lnTo>
                <a:lnTo>
                  <a:pt x="1570988" y="21364"/>
                </a:lnTo>
                <a:lnTo>
                  <a:pt x="1625361" y="21364"/>
                </a:lnTo>
                <a:lnTo>
                  <a:pt x="1625361" y="67982"/>
                </a:lnTo>
                <a:close/>
              </a:path>
              <a:path w="2346325" h="304165">
                <a:moveTo>
                  <a:pt x="1665169" y="115568"/>
                </a:moveTo>
                <a:lnTo>
                  <a:pt x="1538947" y="115568"/>
                </a:lnTo>
                <a:lnTo>
                  <a:pt x="1538947" y="67982"/>
                </a:lnTo>
                <a:lnTo>
                  <a:pt x="1665169" y="67982"/>
                </a:lnTo>
                <a:lnTo>
                  <a:pt x="1665169" y="115568"/>
                </a:lnTo>
                <a:close/>
              </a:path>
              <a:path w="2346325" h="304165">
                <a:moveTo>
                  <a:pt x="1667111" y="244735"/>
                </a:moveTo>
                <a:lnTo>
                  <a:pt x="1637012" y="244735"/>
                </a:lnTo>
                <a:lnTo>
                  <a:pt x="1607125" y="239848"/>
                </a:lnTo>
                <a:lnTo>
                  <a:pt x="1585795" y="226040"/>
                </a:lnTo>
                <a:lnTo>
                  <a:pt x="1572839" y="204583"/>
                </a:lnTo>
                <a:lnTo>
                  <a:pt x="1568075" y="176752"/>
                </a:lnTo>
                <a:lnTo>
                  <a:pt x="1568075" y="115568"/>
                </a:lnTo>
                <a:lnTo>
                  <a:pt x="1623419" y="115568"/>
                </a:lnTo>
                <a:lnTo>
                  <a:pt x="1623419" y="174811"/>
                </a:lnTo>
                <a:lnTo>
                  <a:pt x="1626407" y="183612"/>
                </a:lnTo>
                <a:lnTo>
                  <a:pt x="1632036" y="190592"/>
                </a:lnTo>
                <a:lnTo>
                  <a:pt x="1639667" y="195023"/>
                </a:lnTo>
                <a:lnTo>
                  <a:pt x="1648663" y="196176"/>
                </a:lnTo>
                <a:lnTo>
                  <a:pt x="1667111" y="196176"/>
                </a:lnTo>
                <a:lnTo>
                  <a:pt x="1667111" y="244735"/>
                </a:lnTo>
                <a:close/>
              </a:path>
              <a:path w="2346325" h="304165">
                <a:moveTo>
                  <a:pt x="1756438" y="248620"/>
                </a:moveTo>
                <a:lnTo>
                  <a:pt x="1726566" y="243142"/>
                </a:lnTo>
                <a:lnTo>
                  <a:pt x="1705342" y="228104"/>
                </a:lnTo>
                <a:lnTo>
                  <a:pt x="1692674" y="205599"/>
                </a:lnTo>
                <a:lnTo>
                  <a:pt x="1688472" y="177724"/>
                </a:lnTo>
                <a:lnTo>
                  <a:pt x="1688472" y="67982"/>
                </a:lnTo>
                <a:lnTo>
                  <a:pt x="1743816" y="67982"/>
                </a:lnTo>
                <a:lnTo>
                  <a:pt x="1743816" y="170926"/>
                </a:lnTo>
                <a:lnTo>
                  <a:pt x="1746031" y="181882"/>
                </a:lnTo>
                <a:lnTo>
                  <a:pt x="1752069" y="190835"/>
                </a:lnTo>
                <a:lnTo>
                  <a:pt x="1761020" y="196875"/>
                </a:lnTo>
                <a:lnTo>
                  <a:pt x="1771973" y="199090"/>
                </a:lnTo>
                <a:lnTo>
                  <a:pt x="1858387" y="199090"/>
                </a:lnTo>
                <a:lnTo>
                  <a:pt x="1858387" y="229197"/>
                </a:lnTo>
                <a:lnTo>
                  <a:pt x="1805956" y="229197"/>
                </a:lnTo>
                <a:lnTo>
                  <a:pt x="1795079" y="237558"/>
                </a:lnTo>
                <a:lnTo>
                  <a:pt x="1783018" y="243643"/>
                </a:lnTo>
                <a:lnTo>
                  <a:pt x="1770046" y="247361"/>
                </a:lnTo>
                <a:lnTo>
                  <a:pt x="1756438" y="248620"/>
                </a:lnTo>
                <a:close/>
              </a:path>
              <a:path w="2346325" h="304165">
                <a:moveTo>
                  <a:pt x="1858387" y="199090"/>
                </a:moveTo>
                <a:lnTo>
                  <a:pt x="1771973" y="199090"/>
                </a:lnTo>
                <a:lnTo>
                  <a:pt x="1783078" y="197285"/>
                </a:lnTo>
                <a:lnTo>
                  <a:pt x="1792363" y="191200"/>
                </a:lnTo>
                <a:lnTo>
                  <a:pt x="1798735" y="182019"/>
                </a:lnTo>
                <a:lnTo>
                  <a:pt x="1801101" y="170926"/>
                </a:lnTo>
                <a:lnTo>
                  <a:pt x="1801101" y="67982"/>
                </a:lnTo>
                <a:lnTo>
                  <a:pt x="1858387" y="67982"/>
                </a:lnTo>
                <a:lnTo>
                  <a:pt x="1858387" y="199090"/>
                </a:lnTo>
                <a:close/>
              </a:path>
              <a:path w="2346325" h="304165">
                <a:moveTo>
                  <a:pt x="1858387" y="243764"/>
                </a:moveTo>
                <a:lnTo>
                  <a:pt x="1805956" y="243764"/>
                </a:lnTo>
                <a:lnTo>
                  <a:pt x="1805956" y="229197"/>
                </a:lnTo>
                <a:lnTo>
                  <a:pt x="1858387" y="229197"/>
                </a:lnTo>
                <a:lnTo>
                  <a:pt x="1858387" y="243764"/>
                </a:lnTo>
                <a:close/>
              </a:path>
              <a:path w="2346325" h="304165">
                <a:moveTo>
                  <a:pt x="1989464" y="83521"/>
                </a:moveTo>
                <a:lnTo>
                  <a:pt x="1940917" y="83521"/>
                </a:lnTo>
                <a:lnTo>
                  <a:pt x="1951780" y="75159"/>
                </a:lnTo>
                <a:lnTo>
                  <a:pt x="1963734" y="69074"/>
                </a:lnTo>
                <a:lnTo>
                  <a:pt x="1976417" y="65357"/>
                </a:lnTo>
                <a:lnTo>
                  <a:pt x="1989464" y="64097"/>
                </a:lnTo>
                <a:lnTo>
                  <a:pt x="1989464" y="83521"/>
                </a:lnTo>
                <a:close/>
              </a:path>
              <a:path w="2346325" h="304165">
                <a:moveTo>
                  <a:pt x="1943830" y="244735"/>
                </a:moveTo>
                <a:lnTo>
                  <a:pt x="1888486" y="244735"/>
                </a:lnTo>
                <a:lnTo>
                  <a:pt x="1888486" y="68953"/>
                </a:lnTo>
                <a:lnTo>
                  <a:pt x="1940917" y="68953"/>
                </a:lnTo>
                <a:lnTo>
                  <a:pt x="1940917" y="83521"/>
                </a:lnTo>
                <a:lnTo>
                  <a:pt x="1989464" y="83521"/>
                </a:lnTo>
                <a:lnTo>
                  <a:pt x="1989464" y="116541"/>
                </a:lnTo>
                <a:lnTo>
                  <a:pt x="1970046" y="118574"/>
                </a:lnTo>
                <a:lnTo>
                  <a:pt x="1955724" y="124795"/>
                </a:lnTo>
                <a:lnTo>
                  <a:pt x="1946864" y="135387"/>
                </a:lnTo>
                <a:lnTo>
                  <a:pt x="1943830" y="150532"/>
                </a:lnTo>
                <a:lnTo>
                  <a:pt x="1943830" y="244735"/>
                </a:lnTo>
                <a:close/>
              </a:path>
              <a:path w="2346325" h="304165">
                <a:moveTo>
                  <a:pt x="2093355" y="247649"/>
                </a:moveTo>
                <a:lnTo>
                  <a:pt x="2053911" y="240608"/>
                </a:lnTo>
                <a:lnTo>
                  <a:pt x="2023933" y="221185"/>
                </a:lnTo>
                <a:lnTo>
                  <a:pt x="2004878" y="191928"/>
                </a:lnTo>
                <a:lnTo>
                  <a:pt x="1998203" y="155388"/>
                </a:lnTo>
                <a:lnTo>
                  <a:pt x="2004954" y="119666"/>
                </a:lnTo>
                <a:lnTo>
                  <a:pt x="2024540" y="90319"/>
                </a:lnTo>
                <a:lnTo>
                  <a:pt x="2053774" y="70440"/>
                </a:lnTo>
                <a:lnTo>
                  <a:pt x="2089472" y="63126"/>
                </a:lnTo>
                <a:lnTo>
                  <a:pt x="2091414" y="63126"/>
                </a:lnTo>
                <a:lnTo>
                  <a:pt x="2125852" y="70121"/>
                </a:lnTo>
                <a:lnTo>
                  <a:pt x="2154282" y="89226"/>
                </a:lnTo>
                <a:lnTo>
                  <a:pt x="2165604" y="105857"/>
                </a:lnTo>
                <a:lnTo>
                  <a:pt x="2097239" y="105857"/>
                </a:lnTo>
                <a:lnTo>
                  <a:pt x="2081643" y="106221"/>
                </a:lnTo>
                <a:lnTo>
                  <a:pt x="2067868" y="112412"/>
                </a:lnTo>
                <a:lnTo>
                  <a:pt x="2057370" y="123338"/>
                </a:lnTo>
                <a:lnTo>
                  <a:pt x="2051605" y="137905"/>
                </a:lnTo>
                <a:lnTo>
                  <a:pt x="2177760" y="137905"/>
                </a:lnTo>
                <a:lnTo>
                  <a:pt x="2180740" y="152473"/>
                </a:lnTo>
                <a:lnTo>
                  <a:pt x="2180740" y="166069"/>
                </a:lnTo>
                <a:lnTo>
                  <a:pt x="2179769" y="172868"/>
                </a:lnTo>
                <a:lnTo>
                  <a:pt x="2052576" y="172868"/>
                </a:lnTo>
                <a:lnTo>
                  <a:pt x="2058417" y="185614"/>
                </a:lnTo>
                <a:lnTo>
                  <a:pt x="2067990" y="195448"/>
                </a:lnTo>
                <a:lnTo>
                  <a:pt x="2080293" y="201275"/>
                </a:lnTo>
                <a:lnTo>
                  <a:pt x="2094326" y="202003"/>
                </a:lnTo>
                <a:lnTo>
                  <a:pt x="2158576" y="202003"/>
                </a:lnTo>
                <a:lnTo>
                  <a:pt x="2172973" y="211715"/>
                </a:lnTo>
                <a:lnTo>
                  <a:pt x="2160942" y="225114"/>
                </a:lnTo>
                <a:lnTo>
                  <a:pt x="2144451" y="236602"/>
                </a:lnTo>
                <a:lnTo>
                  <a:pt x="2122317" y="244629"/>
                </a:lnTo>
                <a:lnTo>
                  <a:pt x="2093355" y="247649"/>
                </a:lnTo>
                <a:close/>
              </a:path>
              <a:path w="2346325" h="304165">
                <a:moveTo>
                  <a:pt x="2177760" y="137905"/>
                </a:moveTo>
                <a:lnTo>
                  <a:pt x="2129280" y="137905"/>
                </a:lnTo>
                <a:lnTo>
                  <a:pt x="2125366" y="126342"/>
                </a:lnTo>
                <a:lnTo>
                  <a:pt x="2118357" y="116782"/>
                </a:lnTo>
                <a:lnTo>
                  <a:pt x="2108799" y="109772"/>
                </a:lnTo>
                <a:lnTo>
                  <a:pt x="2097239" y="105857"/>
                </a:lnTo>
                <a:lnTo>
                  <a:pt x="2165604" y="105857"/>
                </a:lnTo>
                <a:lnTo>
                  <a:pt x="2173610" y="117617"/>
                </a:lnTo>
                <a:lnTo>
                  <a:pt x="2177760" y="137905"/>
                </a:lnTo>
                <a:close/>
              </a:path>
              <a:path w="2346325" h="304165">
                <a:moveTo>
                  <a:pt x="2158576" y="202003"/>
                </a:moveTo>
                <a:lnTo>
                  <a:pt x="2094326" y="202003"/>
                </a:lnTo>
                <a:lnTo>
                  <a:pt x="2105553" y="201715"/>
                </a:lnTo>
                <a:lnTo>
                  <a:pt x="2115687" y="198240"/>
                </a:lnTo>
                <a:lnTo>
                  <a:pt x="2124365" y="192033"/>
                </a:lnTo>
                <a:lnTo>
                  <a:pt x="2131222" y="183551"/>
                </a:lnTo>
                <a:lnTo>
                  <a:pt x="2158576" y="202003"/>
                </a:lnTo>
                <a:close/>
              </a:path>
              <a:path w="2346325" h="304165">
                <a:moveTo>
                  <a:pt x="2342420" y="205888"/>
                </a:moveTo>
                <a:lnTo>
                  <a:pt x="2284631" y="205888"/>
                </a:lnTo>
                <a:lnTo>
                  <a:pt x="2291428" y="201032"/>
                </a:lnTo>
                <a:lnTo>
                  <a:pt x="2291428" y="193262"/>
                </a:lnTo>
                <a:lnTo>
                  <a:pt x="2277015" y="178573"/>
                </a:lnTo>
                <a:lnTo>
                  <a:pt x="2245308" y="168255"/>
                </a:lnTo>
                <a:lnTo>
                  <a:pt x="2213601" y="151745"/>
                </a:lnTo>
                <a:lnTo>
                  <a:pt x="2199188" y="118482"/>
                </a:lnTo>
                <a:lnTo>
                  <a:pt x="2204286" y="95644"/>
                </a:lnTo>
                <a:lnTo>
                  <a:pt x="2218850" y="78543"/>
                </a:lnTo>
                <a:lnTo>
                  <a:pt x="2241788" y="67815"/>
                </a:lnTo>
                <a:lnTo>
                  <a:pt x="2272009" y="64097"/>
                </a:lnTo>
                <a:lnTo>
                  <a:pt x="2296980" y="66753"/>
                </a:lnTo>
                <a:lnTo>
                  <a:pt x="2317401" y="74416"/>
                </a:lnTo>
                <a:lnTo>
                  <a:pt x="2332359" y="86631"/>
                </a:lnTo>
                <a:lnTo>
                  <a:pt x="2340946" y="102944"/>
                </a:lnTo>
                <a:lnTo>
                  <a:pt x="2336145" y="104885"/>
                </a:lnTo>
                <a:lnTo>
                  <a:pt x="2259387" y="104885"/>
                </a:lnTo>
                <a:lnTo>
                  <a:pt x="2253562" y="108771"/>
                </a:lnTo>
                <a:lnTo>
                  <a:pt x="2253561" y="116541"/>
                </a:lnTo>
                <a:lnTo>
                  <a:pt x="2267974" y="129576"/>
                </a:lnTo>
                <a:lnTo>
                  <a:pt x="2299681" y="138513"/>
                </a:lnTo>
                <a:lnTo>
                  <a:pt x="2331388" y="154917"/>
                </a:lnTo>
                <a:lnTo>
                  <a:pt x="2345801" y="190350"/>
                </a:lnTo>
                <a:lnTo>
                  <a:pt x="2342420" y="205888"/>
                </a:lnTo>
                <a:close/>
              </a:path>
              <a:path w="2346325" h="304165">
                <a:moveTo>
                  <a:pt x="2295312" y="121396"/>
                </a:moveTo>
                <a:lnTo>
                  <a:pt x="2291382" y="114173"/>
                </a:lnTo>
                <a:lnTo>
                  <a:pt x="2285724" y="108771"/>
                </a:lnTo>
                <a:lnTo>
                  <a:pt x="2278790" y="105553"/>
                </a:lnTo>
                <a:lnTo>
                  <a:pt x="2271038" y="104885"/>
                </a:lnTo>
                <a:lnTo>
                  <a:pt x="2336145" y="104885"/>
                </a:lnTo>
                <a:lnTo>
                  <a:pt x="2295312" y="121396"/>
                </a:lnTo>
                <a:close/>
              </a:path>
              <a:path w="2346325" h="304165">
                <a:moveTo>
                  <a:pt x="2270067" y="248620"/>
                </a:moveTo>
                <a:lnTo>
                  <a:pt x="2242501" y="245540"/>
                </a:lnTo>
                <a:lnTo>
                  <a:pt x="2219942" y="236359"/>
                </a:lnTo>
                <a:lnTo>
                  <a:pt x="2203026" y="221169"/>
                </a:lnTo>
                <a:lnTo>
                  <a:pt x="2192392" y="200062"/>
                </a:lnTo>
                <a:lnTo>
                  <a:pt x="2238026" y="182579"/>
                </a:lnTo>
                <a:lnTo>
                  <a:pt x="2242790" y="193050"/>
                </a:lnTo>
                <a:lnTo>
                  <a:pt x="2250648" y="200789"/>
                </a:lnTo>
                <a:lnTo>
                  <a:pt x="2260691" y="205250"/>
                </a:lnTo>
                <a:lnTo>
                  <a:pt x="2272009" y="205888"/>
                </a:lnTo>
                <a:lnTo>
                  <a:pt x="2342420" y="205888"/>
                </a:lnTo>
                <a:lnTo>
                  <a:pt x="2340521" y="214614"/>
                </a:lnTo>
                <a:lnTo>
                  <a:pt x="2325411" y="232960"/>
                </a:lnTo>
                <a:lnTo>
                  <a:pt x="2301562" y="244569"/>
                </a:lnTo>
                <a:lnTo>
                  <a:pt x="2270067" y="248620"/>
                </a:lnTo>
                <a:close/>
              </a:path>
            </a:pathLst>
          </a:custGeom>
          <a:solidFill>
            <a:srgbClr val="FFFFFF"/>
          </a:solidFill>
        </p:spPr>
        <p:txBody>
          <a:bodyPr wrap="square" lIns="0" tIns="0" rIns="0" bIns="0" rtlCol="0"/>
          <a:lstStyle/>
          <a:p>
            <a:endParaRPr sz="1200" dirty="0">
              <a:solidFill>
                <a:prstClr val="black"/>
              </a:solidFill>
            </a:endParaRPr>
          </a:p>
        </p:txBody>
      </p:sp>
      <p:sp>
        <p:nvSpPr>
          <p:cNvPr id="6" name="object 6"/>
          <p:cNvSpPr/>
          <p:nvPr/>
        </p:nvSpPr>
        <p:spPr>
          <a:xfrm>
            <a:off x="6495307" y="5907642"/>
            <a:ext cx="325120" cy="325120"/>
          </a:xfrm>
          <a:custGeom>
            <a:avLst/>
            <a:gdLst/>
            <a:ahLst/>
            <a:cxnLst/>
            <a:rect l="l" t="t" r="r" b="b"/>
            <a:pathLst>
              <a:path w="487679" h="487679">
                <a:moveTo>
                  <a:pt x="162147" y="260274"/>
                </a:moveTo>
                <a:lnTo>
                  <a:pt x="97094" y="195205"/>
                </a:lnTo>
                <a:lnTo>
                  <a:pt x="292254" y="0"/>
                </a:lnTo>
                <a:lnTo>
                  <a:pt x="422360" y="130136"/>
                </a:lnTo>
                <a:lnTo>
                  <a:pt x="292254" y="130136"/>
                </a:lnTo>
                <a:lnTo>
                  <a:pt x="162147" y="260274"/>
                </a:lnTo>
                <a:close/>
              </a:path>
              <a:path w="487679" h="487679">
                <a:moveTo>
                  <a:pt x="422360" y="260274"/>
                </a:moveTo>
                <a:lnTo>
                  <a:pt x="292254" y="130136"/>
                </a:lnTo>
                <a:lnTo>
                  <a:pt x="422360" y="130136"/>
                </a:lnTo>
                <a:lnTo>
                  <a:pt x="487413" y="195205"/>
                </a:lnTo>
                <a:lnTo>
                  <a:pt x="422360" y="260274"/>
                </a:lnTo>
                <a:close/>
              </a:path>
              <a:path w="487679" h="487679">
                <a:moveTo>
                  <a:pt x="325266" y="357391"/>
                </a:moveTo>
                <a:lnTo>
                  <a:pt x="195159" y="357391"/>
                </a:lnTo>
                <a:lnTo>
                  <a:pt x="325266" y="227254"/>
                </a:lnTo>
                <a:lnTo>
                  <a:pt x="390319" y="292323"/>
                </a:lnTo>
                <a:lnTo>
                  <a:pt x="325266" y="357391"/>
                </a:lnTo>
                <a:close/>
              </a:path>
              <a:path w="487679" h="487679">
                <a:moveTo>
                  <a:pt x="195159" y="487529"/>
                </a:moveTo>
                <a:lnTo>
                  <a:pt x="0" y="293294"/>
                </a:lnTo>
                <a:lnTo>
                  <a:pt x="65053" y="228225"/>
                </a:lnTo>
                <a:lnTo>
                  <a:pt x="195159" y="357391"/>
                </a:lnTo>
                <a:lnTo>
                  <a:pt x="325266" y="357391"/>
                </a:lnTo>
                <a:lnTo>
                  <a:pt x="195159" y="487529"/>
                </a:lnTo>
                <a:close/>
              </a:path>
            </a:pathLst>
          </a:custGeom>
          <a:solidFill>
            <a:srgbClr val="FFFFFF"/>
          </a:solidFill>
        </p:spPr>
        <p:txBody>
          <a:bodyPr wrap="square" lIns="0" tIns="0" rIns="0" bIns="0" rtlCol="0"/>
          <a:lstStyle/>
          <a:p>
            <a:endParaRPr sz="1200" dirty="0">
              <a:solidFill>
                <a:prstClr val="black"/>
              </a:solidFill>
            </a:endParaRPr>
          </a:p>
        </p:txBody>
      </p:sp>
      <p:pic>
        <p:nvPicPr>
          <p:cNvPr id="7" name="object 7"/>
          <p:cNvPicPr/>
          <p:nvPr/>
        </p:nvPicPr>
        <p:blipFill>
          <a:blip r:embed="rId3" cstate="print"/>
          <a:stretch>
            <a:fillRect/>
          </a:stretch>
        </p:blipFill>
        <p:spPr>
          <a:xfrm>
            <a:off x="4891837" y="5934314"/>
            <a:ext cx="217284" cy="359895"/>
          </a:xfrm>
          <a:prstGeom prst="rect">
            <a:avLst/>
          </a:prstGeom>
        </p:spPr>
      </p:pic>
      <p:grpSp>
        <p:nvGrpSpPr>
          <p:cNvPr id="8" name="object 8"/>
          <p:cNvGrpSpPr/>
          <p:nvPr/>
        </p:nvGrpSpPr>
        <p:grpSpPr>
          <a:xfrm>
            <a:off x="5147112" y="6051701"/>
            <a:ext cx="238760" cy="119803"/>
            <a:chOff x="7720668" y="9077550"/>
            <a:chExt cx="358140" cy="179705"/>
          </a:xfrm>
        </p:grpSpPr>
        <p:pic>
          <p:nvPicPr>
            <p:cNvPr id="9" name="object 9"/>
            <p:cNvPicPr/>
            <p:nvPr/>
          </p:nvPicPr>
          <p:blipFill>
            <a:blip r:embed="rId4" cstate="print"/>
            <a:stretch>
              <a:fillRect/>
            </a:stretch>
          </p:blipFill>
          <p:spPr>
            <a:xfrm>
              <a:off x="7720668" y="9077550"/>
              <a:ext cx="152534" cy="179385"/>
            </a:xfrm>
            <a:prstGeom prst="rect">
              <a:avLst/>
            </a:prstGeom>
          </p:spPr>
        </p:pic>
        <p:pic>
          <p:nvPicPr>
            <p:cNvPr id="10" name="object 10"/>
            <p:cNvPicPr/>
            <p:nvPr/>
          </p:nvPicPr>
          <p:blipFill>
            <a:blip r:embed="rId5" cstate="print"/>
            <a:stretch>
              <a:fillRect/>
            </a:stretch>
          </p:blipFill>
          <p:spPr>
            <a:xfrm>
              <a:off x="7900465" y="9077550"/>
              <a:ext cx="177954" cy="179385"/>
            </a:xfrm>
            <a:prstGeom prst="rect">
              <a:avLst/>
            </a:prstGeom>
          </p:spPr>
        </p:pic>
      </p:grpSp>
      <p:sp>
        <p:nvSpPr>
          <p:cNvPr id="11" name="object 11"/>
          <p:cNvSpPr/>
          <p:nvPr/>
        </p:nvSpPr>
        <p:spPr>
          <a:xfrm>
            <a:off x="5416049" y="6051700"/>
            <a:ext cx="194310" cy="118110"/>
          </a:xfrm>
          <a:custGeom>
            <a:avLst/>
            <a:gdLst/>
            <a:ahLst/>
            <a:cxnLst/>
            <a:rect l="l" t="t" r="r" b="b"/>
            <a:pathLst>
              <a:path w="291465" h="177165">
                <a:moveTo>
                  <a:pt x="291050" y="177089"/>
                </a:moveTo>
                <a:lnTo>
                  <a:pt x="250311" y="177089"/>
                </a:lnTo>
                <a:lnTo>
                  <a:pt x="250311" y="81985"/>
                </a:lnTo>
                <a:lnTo>
                  <a:pt x="247683" y="61617"/>
                </a:lnTo>
                <a:lnTo>
                  <a:pt x="240045" y="47182"/>
                </a:lnTo>
                <a:lnTo>
                  <a:pt x="227763" y="38589"/>
                </a:lnTo>
                <a:lnTo>
                  <a:pt x="211202" y="35745"/>
                </a:lnTo>
                <a:lnTo>
                  <a:pt x="192848" y="39056"/>
                </a:lnTo>
                <a:lnTo>
                  <a:pt x="178526" y="48945"/>
                </a:lnTo>
                <a:lnTo>
                  <a:pt x="169215" y="65353"/>
                </a:lnTo>
                <a:lnTo>
                  <a:pt x="165894" y="88216"/>
                </a:lnTo>
                <a:lnTo>
                  <a:pt x="165894" y="177089"/>
                </a:lnTo>
                <a:lnTo>
                  <a:pt x="125155" y="177089"/>
                </a:lnTo>
                <a:lnTo>
                  <a:pt x="125155" y="81985"/>
                </a:lnTo>
                <a:lnTo>
                  <a:pt x="122528" y="61617"/>
                </a:lnTo>
                <a:lnTo>
                  <a:pt x="114889" y="47182"/>
                </a:lnTo>
                <a:lnTo>
                  <a:pt x="102607" y="38589"/>
                </a:lnTo>
                <a:lnTo>
                  <a:pt x="86047" y="35745"/>
                </a:lnTo>
                <a:lnTo>
                  <a:pt x="67554" y="39056"/>
                </a:lnTo>
                <a:lnTo>
                  <a:pt x="53247" y="48945"/>
                </a:lnTo>
                <a:lnTo>
                  <a:pt x="44013" y="65353"/>
                </a:lnTo>
                <a:lnTo>
                  <a:pt x="40738" y="88216"/>
                </a:lnTo>
                <a:lnTo>
                  <a:pt x="40738" y="177089"/>
                </a:lnTo>
                <a:lnTo>
                  <a:pt x="0" y="177089"/>
                </a:lnTo>
                <a:lnTo>
                  <a:pt x="0" y="1967"/>
                </a:lnTo>
                <a:lnTo>
                  <a:pt x="38787" y="1967"/>
                </a:lnTo>
                <a:lnTo>
                  <a:pt x="38787" y="24268"/>
                </a:lnTo>
                <a:lnTo>
                  <a:pt x="49852" y="13835"/>
                </a:lnTo>
                <a:lnTo>
                  <a:pt x="63271" y="6231"/>
                </a:lnTo>
                <a:lnTo>
                  <a:pt x="78706" y="1578"/>
                </a:lnTo>
                <a:lnTo>
                  <a:pt x="95822" y="0"/>
                </a:lnTo>
                <a:lnTo>
                  <a:pt x="114019" y="1793"/>
                </a:lnTo>
                <a:lnTo>
                  <a:pt x="130167" y="7214"/>
                </a:lnTo>
                <a:lnTo>
                  <a:pt x="143809" y="16325"/>
                </a:lnTo>
                <a:lnTo>
                  <a:pt x="154488" y="29186"/>
                </a:lnTo>
                <a:lnTo>
                  <a:pt x="166692" y="17017"/>
                </a:lnTo>
                <a:lnTo>
                  <a:pt x="181950" y="7829"/>
                </a:lnTo>
                <a:lnTo>
                  <a:pt x="199774" y="2024"/>
                </a:lnTo>
                <a:lnTo>
                  <a:pt x="219675" y="0"/>
                </a:lnTo>
                <a:lnTo>
                  <a:pt x="248564" y="4565"/>
                </a:lnTo>
                <a:lnTo>
                  <a:pt x="271128" y="18569"/>
                </a:lnTo>
                <a:lnTo>
                  <a:pt x="285810" y="42473"/>
                </a:lnTo>
                <a:lnTo>
                  <a:pt x="291050" y="76738"/>
                </a:lnTo>
                <a:lnTo>
                  <a:pt x="291050" y="177089"/>
                </a:lnTo>
                <a:close/>
              </a:path>
            </a:pathLst>
          </a:custGeom>
          <a:solidFill>
            <a:srgbClr val="FFFFFF"/>
          </a:solidFill>
        </p:spPr>
        <p:txBody>
          <a:bodyPr wrap="square" lIns="0" tIns="0" rIns="0" bIns="0" rtlCol="0"/>
          <a:lstStyle/>
          <a:p>
            <a:endParaRPr sz="1200" dirty="0">
              <a:solidFill>
                <a:prstClr val="black"/>
              </a:solidFill>
            </a:endParaRPr>
          </a:p>
        </p:txBody>
      </p:sp>
      <p:pic>
        <p:nvPicPr>
          <p:cNvPr id="12" name="object 12"/>
          <p:cNvPicPr/>
          <p:nvPr/>
        </p:nvPicPr>
        <p:blipFill>
          <a:blip r:embed="rId6" cstate="print"/>
          <a:stretch>
            <a:fillRect/>
          </a:stretch>
        </p:blipFill>
        <p:spPr>
          <a:xfrm>
            <a:off x="5648266" y="6053012"/>
            <a:ext cx="113206" cy="118278"/>
          </a:xfrm>
          <a:prstGeom prst="rect">
            <a:avLst/>
          </a:prstGeom>
        </p:spPr>
      </p:pic>
      <p:grpSp>
        <p:nvGrpSpPr>
          <p:cNvPr id="13" name="object 13"/>
          <p:cNvGrpSpPr/>
          <p:nvPr/>
        </p:nvGrpSpPr>
        <p:grpSpPr>
          <a:xfrm>
            <a:off x="5801379" y="6051700"/>
            <a:ext cx="208703" cy="162136"/>
            <a:chOff x="8702068" y="9077550"/>
            <a:chExt cx="313055" cy="243204"/>
          </a:xfrm>
        </p:grpSpPr>
        <p:pic>
          <p:nvPicPr>
            <p:cNvPr id="14" name="object 14"/>
            <p:cNvPicPr/>
            <p:nvPr/>
          </p:nvPicPr>
          <p:blipFill>
            <a:blip r:embed="rId7" cstate="print"/>
            <a:stretch>
              <a:fillRect/>
            </a:stretch>
          </p:blipFill>
          <p:spPr>
            <a:xfrm>
              <a:off x="8827930" y="9077550"/>
              <a:ext cx="187082" cy="243005"/>
            </a:xfrm>
            <a:prstGeom prst="rect">
              <a:avLst/>
            </a:prstGeom>
          </p:spPr>
        </p:pic>
        <p:pic>
          <p:nvPicPr>
            <p:cNvPr id="15" name="object 15"/>
            <p:cNvPicPr/>
            <p:nvPr/>
          </p:nvPicPr>
          <p:blipFill>
            <a:blip r:embed="rId8" cstate="print"/>
            <a:stretch>
              <a:fillRect/>
            </a:stretch>
          </p:blipFill>
          <p:spPr>
            <a:xfrm>
              <a:off x="8702068" y="9077550"/>
              <a:ext cx="100713" cy="177089"/>
            </a:xfrm>
            <a:prstGeom prst="rect">
              <a:avLst/>
            </a:prstGeom>
          </p:spPr>
        </p:pic>
      </p:grpSp>
      <p:pic>
        <p:nvPicPr>
          <p:cNvPr id="16" name="object 16"/>
          <p:cNvPicPr/>
          <p:nvPr/>
        </p:nvPicPr>
        <p:blipFill>
          <a:blip r:embed="rId9" cstate="print"/>
          <a:stretch>
            <a:fillRect/>
          </a:stretch>
        </p:blipFill>
        <p:spPr>
          <a:xfrm>
            <a:off x="6043757" y="6053887"/>
            <a:ext cx="264019" cy="116966"/>
          </a:xfrm>
          <a:prstGeom prst="rect">
            <a:avLst/>
          </a:prstGeom>
        </p:spPr>
      </p:pic>
      <p:sp>
        <p:nvSpPr>
          <p:cNvPr id="17" name="object 17"/>
          <p:cNvSpPr txBox="1"/>
          <p:nvPr/>
        </p:nvSpPr>
        <p:spPr>
          <a:xfrm>
            <a:off x="3802074" y="5996596"/>
            <a:ext cx="876300" cy="206531"/>
          </a:xfrm>
          <a:prstGeom prst="rect">
            <a:avLst/>
          </a:prstGeom>
        </p:spPr>
        <p:txBody>
          <a:bodyPr vert="horz" wrap="square" lIns="0" tIns="11430" rIns="0" bIns="0" rtlCol="0">
            <a:spAutoFit/>
          </a:bodyPr>
          <a:lstStyle/>
          <a:p>
            <a:pPr marL="8467">
              <a:spcBef>
                <a:spcPts val="90"/>
              </a:spcBef>
            </a:pPr>
            <a:r>
              <a:rPr lang="ru-RU" sz="1267" i="1" dirty="0">
                <a:solidFill>
                  <a:srgbClr val="FFFFFF"/>
                </a:solidFill>
                <a:latin typeface="Verdana"/>
                <a:cs typeface="Verdana"/>
              </a:rPr>
              <a:t>При поддержке</a:t>
            </a:r>
          </a:p>
        </p:txBody>
      </p:sp>
      <p:sp>
        <p:nvSpPr>
          <p:cNvPr id="18" name="object 18"/>
          <p:cNvSpPr/>
          <p:nvPr/>
        </p:nvSpPr>
        <p:spPr>
          <a:xfrm>
            <a:off x="5850524" y="3053208"/>
            <a:ext cx="499533" cy="489797"/>
          </a:xfrm>
          <a:custGeom>
            <a:avLst/>
            <a:gdLst/>
            <a:ahLst/>
            <a:cxnLst/>
            <a:rect l="l" t="t" r="r" b="b"/>
            <a:pathLst>
              <a:path w="749300" h="734695">
                <a:moveTo>
                  <a:pt x="405763" y="734549"/>
                </a:moveTo>
                <a:lnTo>
                  <a:pt x="347281" y="731579"/>
                </a:lnTo>
                <a:lnTo>
                  <a:pt x="292431" y="722704"/>
                </a:lnTo>
                <a:lnTo>
                  <a:pt x="241104" y="707980"/>
                </a:lnTo>
                <a:lnTo>
                  <a:pt x="193191" y="687463"/>
                </a:lnTo>
                <a:lnTo>
                  <a:pt x="149591" y="661749"/>
                </a:lnTo>
                <a:lnTo>
                  <a:pt x="111276" y="631400"/>
                </a:lnTo>
                <a:lnTo>
                  <a:pt x="78245" y="596415"/>
                </a:lnTo>
                <a:lnTo>
                  <a:pt x="50498" y="556797"/>
                </a:lnTo>
                <a:lnTo>
                  <a:pt x="28487" y="513527"/>
                </a:lnTo>
                <a:lnTo>
                  <a:pt x="12697" y="467553"/>
                </a:lnTo>
                <a:lnTo>
                  <a:pt x="3183" y="418821"/>
                </a:lnTo>
                <a:lnTo>
                  <a:pt x="0" y="367274"/>
                </a:lnTo>
                <a:lnTo>
                  <a:pt x="3082" y="316399"/>
                </a:lnTo>
                <a:lnTo>
                  <a:pt x="12331" y="267951"/>
                </a:lnTo>
                <a:lnTo>
                  <a:pt x="27745" y="221931"/>
                </a:lnTo>
                <a:lnTo>
                  <a:pt x="49325" y="178340"/>
                </a:lnTo>
                <a:lnTo>
                  <a:pt x="76392" y="138629"/>
                </a:lnTo>
                <a:lnTo>
                  <a:pt x="108192" y="103443"/>
                </a:lnTo>
                <a:lnTo>
                  <a:pt x="144618" y="72892"/>
                </a:lnTo>
                <a:lnTo>
                  <a:pt x="185557" y="47086"/>
                </a:lnTo>
                <a:lnTo>
                  <a:pt x="230038" y="26568"/>
                </a:lnTo>
                <a:lnTo>
                  <a:pt x="277163" y="11844"/>
                </a:lnTo>
                <a:lnTo>
                  <a:pt x="326929" y="2970"/>
                </a:lnTo>
                <a:lnTo>
                  <a:pt x="379338" y="0"/>
                </a:lnTo>
                <a:lnTo>
                  <a:pt x="430435" y="2859"/>
                </a:lnTo>
                <a:lnTo>
                  <a:pt x="478944" y="11403"/>
                </a:lnTo>
                <a:lnTo>
                  <a:pt x="524921" y="25575"/>
                </a:lnTo>
                <a:lnTo>
                  <a:pt x="568420" y="45320"/>
                </a:lnTo>
                <a:lnTo>
                  <a:pt x="608397" y="70260"/>
                </a:lnTo>
                <a:lnTo>
                  <a:pt x="643804" y="100057"/>
                </a:lnTo>
                <a:lnTo>
                  <a:pt x="674696" y="134710"/>
                </a:lnTo>
                <a:lnTo>
                  <a:pt x="689316" y="156561"/>
                </a:lnTo>
                <a:lnTo>
                  <a:pt x="380514" y="156561"/>
                </a:lnTo>
                <a:lnTo>
                  <a:pt x="346712" y="158998"/>
                </a:lnTo>
                <a:lnTo>
                  <a:pt x="287696" y="178660"/>
                </a:lnTo>
                <a:lnTo>
                  <a:pt x="241012" y="217727"/>
                </a:lnTo>
                <a:lnTo>
                  <a:pt x="211946" y="272227"/>
                </a:lnTo>
                <a:lnTo>
                  <a:pt x="204350" y="304883"/>
                </a:lnTo>
                <a:lnTo>
                  <a:pt x="744385" y="304883"/>
                </a:lnTo>
                <a:lnTo>
                  <a:pt x="746301" y="315672"/>
                </a:lnTo>
                <a:lnTo>
                  <a:pt x="749283" y="369628"/>
                </a:lnTo>
                <a:lnTo>
                  <a:pt x="748723" y="374723"/>
                </a:lnTo>
                <a:lnTo>
                  <a:pt x="747888" y="385666"/>
                </a:lnTo>
                <a:lnTo>
                  <a:pt x="746723" y="402570"/>
                </a:lnTo>
                <a:lnTo>
                  <a:pt x="745173" y="425543"/>
                </a:lnTo>
                <a:lnTo>
                  <a:pt x="207285" y="425543"/>
                </a:lnTo>
                <a:lnTo>
                  <a:pt x="231728" y="484770"/>
                </a:lnTo>
                <a:lnTo>
                  <a:pt x="275990" y="530310"/>
                </a:lnTo>
                <a:lnTo>
                  <a:pt x="336912" y="559152"/>
                </a:lnTo>
                <a:lnTo>
                  <a:pt x="411046" y="568569"/>
                </a:lnTo>
                <a:lnTo>
                  <a:pt x="652849" y="568569"/>
                </a:lnTo>
                <a:lnTo>
                  <a:pt x="699368" y="619188"/>
                </a:lnTo>
                <a:lnTo>
                  <a:pt x="668776" y="649855"/>
                </a:lnTo>
                <a:lnTo>
                  <a:pt x="634382" y="675777"/>
                </a:lnTo>
                <a:lnTo>
                  <a:pt x="596198" y="696962"/>
                </a:lnTo>
                <a:lnTo>
                  <a:pt x="554234" y="713422"/>
                </a:lnTo>
                <a:lnTo>
                  <a:pt x="508500" y="725166"/>
                </a:lnTo>
                <a:lnTo>
                  <a:pt x="459006" y="732205"/>
                </a:lnTo>
                <a:lnTo>
                  <a:pt x="405763" y="734549"/>
                </a:lnTo>
                <a:close/>
              </a:path>
              <a:path w="749300" h="734695">
                <a:moveTo>
                  <a:pt x="744385" y="304883"/>
                </a:moveTo>
                <a:lnTo>
                  <a:pt x="554916" y="304883"/>
                </a:lnTo>
                <a:lnTo>
                  <a:pt x="547318" y="272659"/>
                </a:lnTo>
                <a:lnTo>
                  <a:pt x="535096" y="243966"/>
                </a:lnTo>
                <a:lnTo>
                  <a:pt x="496780" y="197174"/>
                </a:lnTo>
                <a:lnTo>
                  <a:pt x="443932" y="166715"/>
                </a:lnTo>
                <a:lnTo>
                  <a:pt x="380514" y="156561"/>
                </a:lnTo>
                <a:lnTo>
                  <a:pt x="689316" y="156561"/>
                </a:lnTo>
                <a:lnTo>
                  <a:pt x="701130" y="174220"/>
                </a:lnTo>
                <a:lnTo>
                  <a:pt x="722280" y="217913"/>
                </a:lnTo>
                <a:lnTo>
                  <a:pt x="737318" y="265082"/>
                </a:lnTo>
                <a:lnTo>
                  <a:pt x="744385" y="304883"/>
                </a:lnTo>
                <a:close/>
              </a:path>
              <a:path w="749300" h="734695">
                <a:moveTo>
                  <a:pt x="652849" y="568569"/>
                </a:moveTo>
                <a:lnTo>
                  <a:pt x="411046" y="568569"/>
                </a:lnTo>
                <a:lnTo>
                  <a:pt x="438023" y="567566"/>
                </a:lnTo>
                <a:lnTo>
                  <a:pt x="463457" y="564522"/>
                </a:lnTo>
                <a:lnTo>
                  <a:pt x="509700" y="552089"/>
                </a:lnTo>
                <a:lnTo>
                  <a:pt x="551172" y="530752"/>
                </a:lnTo>
                <a:lnTo>
                  <a:pt x="589561" y="499704"/>
                </a:lnTo>
                <a:lnTo>
                  <a:pt x="652849" y="568569"/>
                </a:lnTo>
                <a:close/>
              </a:path>
            </a:pathLst>
          </a:custGeom>
          <a:solidFill>
            <a:srgbClr val="FFFFFF"/>
          </a:solidFill>
        </p:spPr>
        <p:txBody>
          <a:bodyPr wrap="square" lIns="0" tIns="0" rIns="0" bIns="0" rtlCol="0"/>
          <a:lstStyle/>
          <a:p>
            <a:endParaRPr sz="1200" dirty="0">
              <a:solidFill>
                <a:prstClr val="black"/>
              </a:solidFill>
            </a:endParaRPr>
          </a:p>
        </p:txBody>
      </p:sp>
      <p:sp>
        <p:nvSpPr>
          <p:cNvPr id="19" name="object 19"/>
          <p:cNvSpPr/>
          <p:nvPr/>
        </p:nvSpPr>
        <p:spPr>
          <a:xfrm>
            <a:off x="6385272" y="2955112"/>
            <a:ext cx="734907" cy="587587"/>
          </a:xfrm>
          <a:custGeom>
            <a:avLst/>
            <a:gdLst/>
            <a:ahLst/>
            <a:cxnLst/>
            <a:rect l="l" t="t" r="r" b="b"/>
            <a:pathLst>
              <a:path w="1102359" h="881379">
                <a:moveTo>
                  <a:pt x="543179" y="836383"/>
                </a:moveTo>
                <a:lnTo>
                  <a:pt x="486803" y="690410"/>
                </a:lnTo>
                <a:lnTo>
                  <a:pt x="468731" y="701992"/>
                </a:lnTo>
                <a:lnTo>
                  <a:pt x="448856" y="710272"/>
                </a:lnTo>
                <a:lnTo>
                  <a:pt x="427101" y="715238"/>
                </a:lnTo>
                <a:lnTo>
                  <a:pt x="403415" y="716889"/>
                </a:lnTo>
                <a:lnTo>
                  <a:pt x="383489" y="715352"/>
                </a:lnTo>
                <a:lnTo>
                  <a:pt x="338239" y="692175"/>
                </a:lnTo>
                <a:lnTo>
                  <a:pt x="316763" y="643928"/>
                </a:lnTo>
                <a:lnTo>
                  <a:pt x="315341" y="622719"/>
                </a:lnTo>
                <a:lnTo>
                  <a:pt x="315341" y="332549"/>
                </a:lnTo>
                <a:lnTo>
                  <a:pt x="492671" y="332549"/>
                </a:lnTo>
                <a:lnTo>
                  <a:pt x="492671" y="173634"/>
                </a:lnTo>
                <a:lnTo>
                  <a:pt x="315341" y="173634"/>
                </a:lnTo>
                <a:lnTo>
                  <a:pt x="315341" y="0"/>
                </a:lnTo>
                <a:lnTo>
                  <a:pt x="109220" y="0"/>
                </a:lnTo>
                <a:lnTo>
                  <a:pt x="109220" y="173634"/>
                </a:lnTo>
                <a:lnTo>
                  <a:pt x="0" y="173634"/>
                </a:lnTo>
                <a:lnTo>
                  <a:pt x="0" y="332549"/>
                </a:lnTo>
                <a:lnTo>
                  <a:pt x="109816" y="332549"/>
                </a:lnTo>
                <a:lnTo>
                  <a:pt x="109816" y="625665"/>
                </a:lnTo>
                <a:lnTo>
                  <a:pt x="114109" y="684682"/>
                </a:lnTo>
                <a:lnTo>
                  <a:pt x="127063" y="736244"/>
                </a:lnTo>
                <a:lnTo>
                  <a:pt x="148704" y="780199"/>
                </a:lnTo>
                <a:lnTo>
                  <a:pt x="179108" y="816368"/>
                </a:lnTo>
                <a:lnTo>
                  <a:pt x="217182" y="844613"/>
                </a:lnTo>
                <a:lnTo>
                  <a:pt x="262636" y="864844"/>
                </a:lnTo>
                <a:lnTo>
                  <a:pt x="315353" y="877036"/>
                </a:lnTo>
                <a:lnTo>
                  <a:pt x="375234" y="881113"/>
                </a:lnTo>
                <a:lnTo>
                  <a:pt x="399567" y="880440"/>
                </a:lnTo>
                <a:lnTo>
                  <a:pt x="446252" y="874903"/>
                </a:lnTo>
                <a:lnTo>
                  <a:pt x="489750" y="863854"/>
                </a:lnTo>
                <a:lnTo>
                  <a:pt x="526986" y="847090"/>
                </a:lnTo>
                <a:lnTo>
                  <a:pt x="543179" y="836383"/>
                </a:lnTo>
                <a:close/>
              </a:path>
              <a:path w="1102359" h="881379">
                <a:moveTo>
                  <a:pt x="1102207" y="836383"/>
                </a:moveTo>
                <a:lnTo>
                  <a:pt x="1046416" y="690410"/>
                </a:lnTo>
                <a:lnTo>
                  <a:pt x="1028344" y="701992"/>
                </a:lnTo>
                <a:lnTo>
                  <a:pt x="1008468" y="710272"/>
                </a:lnTo>
                <a:lnTo>
                  <a:pt x="986713" y="715238"/>
                </a:lnTo>
                <a:lnTo>
                  <a:pt x="963028" y="716889"/>
                </a:lnTo>
                <a:lnTo>
                  <a:pt x="943102" y="715352"/>
                </a:lnTo>
                <a:lnTo>
                  <a:pt x="897851" y="692175"/>
                </a:lnTo>
                <a:lnTo>
                  <a:pt x="876376" y="643928"/>
                </a:lnTo>
                <a:lnTo>
                  <a:pt x="874953" y="622719"/>
                </a:lnTo>
                <a:lnTo>
                  <a:pt x="874953" y="332549"/>
                </a:lnTo>
                <a:lnTo>
                  <a:pt x="1052283" y="332549"/>
                </a:lnTo>
                <a:lnTo>
                  <a:pt x="1052283" y="173634"/>
                </a:lnTo>
                <a:lnTo>
                  <a:pt x="874953" y="173634"/>
                </a:lnTo>
                <a:lnTo>
                  <a:pt x="874953" y="0"/>
                </a:lnTo>
                <a:lnTo>
                  <a:pt x="668832" y="0"/>
                </a:lnTo>
                <a:lnTo>
                  <a:pt x="668832" y="173634"/>
                </a:lnTo>
                <a:lnTo>
                  <a:pt x="559028" y="173634"/>
                </a:lnTo>
                <a:lnTo>
                  <a:pt x="559028" y="332549"/>
                </a:lnTo>
                <a:lnTo>
                  <a:pt x="668832" y="332549"/>
                </a:lnTo>
                <a:lnTo>
                  <a:pt x="668832" y="625665"/>
                </a:lnTo>
                <a:lnTo>
                  <a:pt x="673138" y="684682"/>
                </a:lnTo>
                <a:lnTo>
                  <a:pt x="686092" y="736244"/>
                </a:lnTo>
                <a:lnTo>
                  <a:pt x="707732" y="780199"/>
                </a:lnTo>
                <a:lnTo>
                  <a:pt x="738124" y="816368"/>
                </a:lnTo>
                <a:lnTo>
                  <a:pt x="776211" y="844613"/>
                </a:lnTo>
                <a:lnTo>
                  <a:pt x="821664" y="864844"/>
                </a:lnTo>
                <a:lnTo>
                  <a:pt x="874382" y="877036"/>
                </a:lnTo>
                <a:lnTo>
                  <a:pt x="934262" y="881113"/>
                </a:lnTo>
                <a:lnTo>
                  <a:pt x="958596" y="880440"/>
                </a:lnTo>
                <a:lnTo>
                  <a:pt x="1005281" y="874903"/>
                </a:lnTo>
                <a:lnTo>
                  <a:pt x="1048778" y="863854"/>
                </a:lnTo>
                <a:lnTo>
                  <a:pt x="1086015" y="847090"/>
                </a:lnTo>
                <a:lnTo>
                  <a:pt x="1102207" y="836383"/>
                </a:lnTo>
                <a:close/>
              </a:path>
            </a:pathLst>
          </a:custGeom>
          <a:solidFill>
            <a:srgbClr val="FFFFFF"/>
          </a:solidFill>
        </p:spPr>
        <p:txBody>
          <a:bodyPr wrap="square" lIns="0" tIns="0" rIns="0" bIns="0" rtlCol="0"/>
          <a:lstStyle/>
          <a:p>
            <a:endParaRPr sz="1200" dirty="0">
              <a:solidFill>
                <a:prstClr val="black"/>
              </a:solidFill>
            </a:endParaRPr>
          </a:p>
        </p:txBody>
      </p:sp>
      <p:sp>
        <p:nvSpPr>
          <p:cNvPr id="20" name="object 20"/>
          <p:cNvSpPr/>
          <p:nvPr/>
        </p:nvSpPr>
        <p:spPr>
          <a:xfrm>
            <a:off x="5460614" y="2692603"/>
            <a:ext cx="277283" cy="850053"/>
          </a:xfrm>
          <a:custGeom>
            <a:avLst/>
            <a:gdLst/>
            <a:ahLst/>
            <a:cxnLst/>
            <a:rect l="l" t="t" r="r" b="b"/>
            <a:pathLst>
              <a:path w="415925" h="1275079">
                <a:moveTo>
                  <a:pt x="193781" y="1274866"/>
                </a:moveTo>
                <a:lnTo>
                  <a:pt x="0" y="1274866"/>
                </a:lnTo>
                <a:lnTo>
                  <a:pt x="0" y="222483"/>
                </a:lnTo>
                <a:lnTo>
                  <a:pt x="4503" y="177605"/>
                </a:lnTo>
                <a:lnTo>
                  <a:pt x="17423" y="135824"/>
                </a:lnTo>
                <a:lnTo>
                  <a:pt x="37871" y="98029"/>
                </a:lnTo>
                <a:lnTo>
                  <a:pt x="64959" y="65111"/>
                </a:lnTo>
                <a:lnTo>
                  <a:pt x="97801" y="37960"/>
                </a:lnTo>
                <a:lnTo>
                  <a:pt x="135507" y="17464"/>
                </a:lnTo>
                <a:lnTo>
                  <a:pt x="177191" y="4514"/>
                </a:lnTo>
                <a:lnTo>
                  <a:pt x="221965" y="0"/>
                </a:lnTo>
                <a:lnTo>
                  <a:pt x="415746" y="0"/>
                </a:lnTo>
                <a:lnTo>
                  <a:pt x="415746" y="1052384"/>
                </a:lnTo>
                <a:lnTo>
                  <a:pt x="411242" y="1097262"/>
                </a:lnTo>
                <a:lnTo>
                  <a:pt x="398323" y="1139043"/>
                </a:lnTo>
                <a:lnTo>
                  <a:pt x="377875" y="1176837"/>
                </a:lnTo>
                <a:lnTo>
                  <a:pt x="350786" y="1209755"/>
                </a:lnTo>
                <a:lnTo>
                  <a:pt x="317945" y="1236907"/>
                </a:lnTo>
                <a:lnTo>
                  <a:pt x="280239" y="1257402"/>
                </a:lnTo>
                <a:lnTo>
                  <a:pt x="238555" y="1270352"/>
                </a:lnTo>
                <a:lnTo>
                  <a:pt x="193781" y="1274866"/>
                </a:lnTo>
                <a:close/>
              </a:path>
            </a:pathLst>
          </a:custGeom>
          <a:solidFill>
            <a:srgbClr val="2DC894"/>
          </a:solidFill>
        </p:spPr>
        <p:txBody>
          <a:bodyPr wrap="square" lIns="0" tIns="0" rIns="0" bIns="0" rtlCol="0"/>
          <a:lstStyle/>
          <a:p>
            <a:endParaRPr sz="1200" dirty="0">
              <a:solidFill>
                <a:prstClr val="black"/>
              </a:solidFill>
            </a:endParaRPr>
          </a:p>
        </p:txBody>
      </p:sp>
      <p:sp>
        <p:nvSpPr>
          <p:cNvPr id="21" name="object 21"/>
          <p:cNvSpPr/>
          <p:nvPr/>
        </p:nvSpPr>
        <p:spPr>
          <a:xfrm>
            <a:off x="5075794" y="3227036"/>
            <a:ext cx="327237" cy="315806"/>
          </a:xfrm>
          <a:custGeom>
            <a:avLst/>
            <a:gdLst/>
            <a:ahLst/>
            <a:cxnLst/>
            <a:rect l="l" t="t" r="r" b="b"/>
            <a:pathLst>
              <a:path w="490854" h="473710">
                <a:moveTo>
                  <a:pt x="490321" y="473217"/>
                </a:moveTo>
                <a:lnTo>
                  <a:pt x="172053" y="473217"/>
                </a:lnTo>
                <a:lnTo>
                  <a:pt x="126278" y="467065"/>
                </a:lnTo>
                <a:lnTo>
                  <a:pt x="85167" y="449696"/>
                </a:lnTo>
                <a:lnTo>
                  <a:pt x="50353" y="422747"/>
                </a:lnTo>
                <a:lnTo>
                  <a:pt x="23466" y="387852"/>
                </a:lnTo>
                <a:lnTo>
                  <a:pt x="6138" y="346646"/>
                </a:lnTo>
                <a:lnTo>
                  <a:pt x="0" y="300763"/>
                </a:lnTo>
                <a:lnTo>
                  <a:pt x="0" y="0"/>
                </a:lnTo>
                <a:lnTo>
                  <a:pt x="318268" y="0"/>
                </a:lnTo>
                <a:lnTo>
                  <a:pt x="364044" y="6152"/>
                </a:lnTo>
                <a:lnTo>
                  <a:pt x="405154" y="23521"/>
                </a:lnTo>
                <a:lnTo>
                  <a:pt x="439968" y="50470"/>
                </a:lnTo>
                <a:lnTo>
                  <a:pt x="466854" y="85365"/>
                </a:lnTo>
                <a:lnTo>
                  <a:pt x="484182" y="126571"/>
                </a:lnTo>
                <a:lnTo>
                  <a:pt x="490321" y="172454"/>
                </a:lnTo>
                <a:lnTo>
                  <a:pt x="490321" y="473217"/>
                </a:lnTo>
                <a:close/>
              </a:path>
            </a:pathLst>
          </a:custGeom>
          <a:solidFill>
            <a:srgbClr val="FFFFFF"/>
          </a:solidFill>
        </p:spPr>
        <p:txBody>
          <a:bodyPr wrap="square" lIns="0" tIns="0" rIns="0" bIns="0" rtlCol="0"/>
          <a:lstStyle/>
          <a:p>
            <a:endParaRPr sz="1200" dirty="0">
              <a:solidFill>
                <a:prstClr val="black"/>
              </a:solidFill>
            </a:endParaRPr>
          </a:p>
        </p:txBody>
      </p:sp>
      <p:sp>
        <p:nvSpPr>
          <p:cNvPr id="26" name="object 3">
            <a:extLst>
              <a:ext uri="{FF2B5EF4-FFF2-40B4-BE49-F238E27FC236}">
                <a16:creationId xmlns:a16="http://schemas.microsoft.com/office/drawing/2014/main" id="{9837345F-5F61-D312-56EB-678EAF0C3F92}"/>
              </a:ext>
            </a:extLst>
          </p:cNvPr>
          <p:cNvSpPr txBox="1">
            <a:spLocks/>
          </p:cNvSpPr>
          <p:nvPr/>
        </p:nvSpPr>
        <p:spPr>
          <a:xfrm>
            <a:off x="536147" y="526696"/>
            <a:ext cx="5282439" cy="400473"/>
          </a:xfrm>
          <a:prstGeom prst="rect">
            <a:avLst/>
          </a:prstGeom>
        </p:spPr>
        <p:txBody>
          <a:bodyPr vert="horz" wrap="square" lIns="0" tIns="10583" rIns="0" bIns="0" rtlCol="0">
            <a:spAutoFit/>
          </a:bodyPr>
          <a:lstStyle>
            <a:lvl1pPr>
              <a:defRPr sz="2533" b="0" i="0">
                <a:solidFill>
                  <a:schemeClr val="bg1"/>
                </a:solidFill>
                <a:latin typeface="Lucida Sans Unicode"/>
                <a:ea typeface="+mj-ea"/>
                <a:cs typeface="Lucida Sans Unicode"/>
              </a:defRPr>
            </a:lvl1pPr>
          </a:lstStyle>
          <a:p>
            <a:pPr marL="23284">
              <a:spcBef>
                <a:spcPts val="83"/>
              </a:spcBef>
            </a:pPr>
            <a:r>
              <a:rPr lang="ru-RU" dirty="0"/>
              <a:t>Узбекистан</a:t>
            </a:r>
          </a:p>
        </p:txBody>
      </p:sp>
    </p:spTree>
    <p:extLst>
      <p:ext uri="{BB962C8B-B14F-4D97-AF65-F5344CB8AC3E}">
        <p14:creationId xmlns:p14="http://schemas.microsoft.com/office/powerpoint/2010/main" val="268019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80654" y="88135"/>
            <a:ext cx="9908771" cy="6769865"/>
          </a:xfrm>
        </p:spPr>
        <p:txBody>
          <a:bodyPr>
            <a:normAutofit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r">
              <a:buNone/>
            </a:pPr>
            <a:endParaRPr lang="en-US" sz="1100" dirty="0"/>
          </a:p>
          <a:p>
            <a:pPr marL="0" indent="0" algn="r">
              <a:buNone/>
            </a:pPr>
            <a:r>
              <a:rPr lang="ru-RU" sz="1100" dirty="0"/>
              <a:t>Источник: Анализ «Эрнст энд Янг»: Рынки капитала: инновации и ФинТех-ландшафт </a:t>
            </a:r>
          </a:p>
        </p:txBody>
      </p:sp>
      <p:pic>
        <p:nvPicPr>
          <p:cNvPr id="7" name="Picture 6"/>
          <p:cNvPicPr>
            <a:picLocks noChangeAspect="1"/>
          </p:cNvPicPr>
          <p:nvPr/>
        </p:nvPicPr>
        <p:blipFill>
          <a:blip r:embed="rId3"/>
          <a:stretch>
            <a:fillRect/>
          </a:stretch>
        </p:blipFill>
        <p:spPr>
          <a:xfrm>
            <a:off x="1584250" y="88134"/>
            <a:ext cx="8771861" cy="6356733"/>
          </a:xfrm>
          <a:prstGeom prst="rect">
            <a:avLst/>
          </a:prstGeom>
        </p:spPr>
      </p:pic>
    </p:spTree>
    <p:extLst>
      <p:ext uri="{BB962C8B-B14F-4D97-AF65-F5344CB8AC3E}">
        <p14:creationId xmlns:p14="http://schemas.microsoft.com/office/powerpoint/2010/main" val="3899101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7389" y="615668"/>
            <a:ext cx="11226079" cy="545684"/>
          </a:xfrm>
          <a:prstGeom prst="rect">
            <a:avLst/>
          </a:prstGeom>
        </p:spPr>
        <p:txBody>
          <a:bodyPr vert="horz" wrap="square" lIns="0" tIns="3387" rIns="0" bIns="0" rtlCol="0">
            <a:spAutoFit/>
          </a:bodyPr>
          <a:lstStyle/>
          <a:p>
            <a:pPr marL="8467" marR="3387">
              <a:lnSpc>
                <a:spcPct val="101899"/>
              </a:lnSpc>
              <a:spcBef>
                <a:spcPts val="27"/>
              </a:spcBef>
              <a:tabLst>
                <a:tab pos="1549054" algn="l"/>
              </a:tabLst>
            </a:pPr>
            <a:r>
              <a:rPr lang="ru-RU" sz="1800" dirty="0">
                <a:solidFill>
                  <a:srgbClr val="2DC894"/>
                </a:solidFill>
                <a:latin typeface="Verdana"/>
                <a:cs typeface="Verdana"/>
              </a:rPr>
              <a:t>[JETT]	</a:t>
            </a:r>
            <a:r>
              <a:rPr lang="ru-RU" sz="1800" dirty="0">
                <a:solidFill>
                  <a:srgbClr val="333333"/>
                </a:solidFill>
                <a:latin typeface="Verdana"/>
                <a:cs typeface="Verdana"/>
              </a:rPr>
              <a:t>Мы объединяем инвестиционные процессы и продукты  в единое вертикально-интегрированное решение</a:t>
            </a:r>
          </a:p>
        </p:txBody>
      </p:sp>
      <p:grpSp>
        <p:nvGrpSpPr>
          <p:cNvPr id="3" name="object 3"/>
          <p:cNvGrpSpPr/>
          <p:nvPr/>
        </p:nvGrpSpPr>
        <p:grpSpPr>
          <a:xfrm>
            <a:off x="634823" y="6044468"/>
            <a:ext cx="438150" cy="177800"/>
            <a:chOff x="952234" y="9066702"/>
            <a:chExt cx="657225" cy="266700"/>
          </a:xfrm>
        </p:grpSpPr>
        <p:pic>
          <p:nvPicPr>
            <p:cNvPr id="4" name="object 4"/>
            <p:cNvPicPr/>
            <p:nvPr/>
          </p:nvPicPr>
          <p:blipFill>
            <a:blip r:embed="rId2" cstate="print"/>
            <a:stretch>
              <a:fillRect/>
            </a:stretch>
          </p:blipFill>
          <p:spPr>
            <a:xfrm>
              <a:off x="1201255" y="9148972"/>
              <a:ext cx="408073" cy="184217"/>
            </a:xfrm>
            <a:prstGeom prst="rect">
              <a:avLst/>
            </a:prstGeom>
          </p:spPr>
        </p:pic>
        <p:sp>
          <p:nvSpPr>
            <p:cNvPr id="5" name="object 5"/>
            <p:cNvSpPr/>
            <p:nvPr/>
          </p:nvSpPr>
          <p:spPr>
            <a:xfrm>
              <a:off x="1075927" y="9066702"/>
              <a:ext cx="89535" cy="266700"/>
            </a:xfrm>
            <a:custGeom>
              <a:avLst/>
              <a:gdLst/>
              <a:ahLst/>
              <a:cxnLst/>
              <a:rect l="l" t="t" r="r" b="b"/>
              <a:pathLst>
                <a:path w="89534" h="266700">
                  <a:moveTo>
                    <a:pt x="41524" y="266364"/>
                  </a:moveTo>
                  <a:lnTo>
                    <a:pt x="0" y="266364"/>
                  </a:lnTo>
                  <a:lnTo>
                    <a:pt x="0" y="46484"/>
                  </a:lnTo>
                  <a:lnTo>
                    <a:pt x="3733" y="28378"/>
                  </a:lnTo>
                  <a:lnTo>
                    <a:pt x="13920" y="13604"/>
                  </a:lnTo>
                  <a:lnTo>
                    <a:pt x="29037" y="3648"/>
                  </a:lnTo>
                  <a:lnTo>
                    <a:pt x="47564" y="0"/>
                  </a:lnTo>
                  <a:lnTo>
                    <a:pt x="89089" y="0"/>
                  </a:lnTo>
                  <a:lnTo>
                    <a:pt x="89089" y="219880"/>
                  </a:lnTo>
                  <a:lnTo>
                    <a:pt x="85355" y="237986"/>
                  </a:lnTo>
                  <a:lnTo>
                    <a:pt x="75169" y="252760"/>
                  </a:lnTo>
                  <a:lnTo>
                    <a:pt x="60051" y="262715"/>
                  </a:lnTo>
                  <a:lnTo>
                    <a:pt x="41524" y="266364"/>
                  </a:lnTo>
                  <a:close/>
                </a:path>
              </a:pathLst>
            </a:custGeom>
            <a:solidFill>
              <a:srgbClr val="DEDEDE"/>
            </a:solidFill>
          </p:spPr>
          <p:txBody>
            <a:bodyPr wrap="square" lIns="0" tIns="0" rIns="0" bIns="0" rtlCol="0"/>
            <a:lstStyle/>
            <a:p>
              <a:endParaRPr sz="1200" dirty="0">
                <a:solidFill>
                  <a:prstClr val="black"/>
                </a:solidFill>
              </a:endParaRPr>
            </a:p>
          </p:txBody>
        </p:sp>
        <p:pic>
          <p:nvPicPr>
            <p:cNvPr id="6" name="object 6"/>
            <p:cNvPicPr/>
            <p:nvPr/>
          </p:nvPicPr>
          <p:blipFill>
            <a:blip r:embed="rId3" cstate="print"/>
            <a:stretch>
              <a:fillRect/>
            </a:stretch>
          </p:blipFill>
          <p:spPr>
            <a:xfrm>
              <a:off x="952234" y="9234194"/>
              <a:ext cx="105069" cy="98872"/>
            </a:xfrm>
            <a:prstGeom prst="rect">
              <a:avLst/>
            </a:prstGeom>
          </p:spPr>
        </p:pic>
      </p:grpSp>
      <p:grpSp>
        <p:nvGrpSpPr>
          <p:cNvPr id="7" name="object 7"/>
          <p:cNvGrpSpPr/>
          <p:nvPr/>
        </p:nvGrpSpPr>
        <p:grpSpPr>
          <a:xfrm>
            <a:off x="5197551" y="1642332"/>
            <a:ext cx="1797050" cy="3625850"/>
            <a:chOff x="7796326" y="2463497"/>
            <a:chExt cx="2695575" cy="5438775"/>
          </a:xfrm>
        </p:grpSpPr>
        <p:pic>
          <p:nvPicPr>
            <p:cNvPr id="8" name="object 8"/>
            <p:cNvPicPr/>
            <p:nvPr/>
          </p:nvPicPr>
          <p:blipFill>
            <a:blip r:embed="rId4" cstate="print"/>
            <a:stretch>
              <a:fillRect/>
            </a:stretch>
          </p:blipFill>
          <p:spPr>
            <a:xfrm>
              <a:off x="7947568" y="2627192"/>
              <a:ext cx="2381249" cy="5153009"/>
            </a:xfrm>
            <a:prstGeom prst="rect">
              <a:avLst/>
            </a:prstGeom>
          </p:spPr>
        </p:pic>
        <p:pic>
          <p:nvPicPr>
            <p:cNvPr id="9" name="object 9"/>
            <p:cNvPicPr/>
            <p:nvPr/>
          </p:nvPicPr>
          <p:blipFill>
            <a:blip r:embed="rId5" cstate="print"/>
            <a:stretch>
              <a:fillRect/>
            </a:stretch>
          </p:blipFill>
          <p:spPr>
            <a:xfrm>
              <a:off x="7796326" y="2463497"/>
              <a:ext cx="2695574" cy="5438759"/>
            </a:xfrm>
            <a:prstGeom prst="rect">
              <a:avLst/>
            </a:prstGeom>
          </p:spPr>
        </p:pic>
      </p:grpSp>
      <p:pic>
        <p:nvPicPr>
          <p:cNvPr id="10" name="object 10"/>
          <p:cNvPicPr/>
          <p:nvPr/>
        </p:nvPicPr>
        <p:blipFill>
          <a:blip r:embed="rId6" cstate="print"/>
          <a:stretch>
            <a:fillRect/>
          </a:stretch>
        </p:blipFill>
        <p:spPr>
          <a:xfrm>
            <a:off x="2559344" y="2242311"/>
            <a:ext cx="2261905" cy="2433472"/>
          </a:xfrm>
          <a:prstGeom prst="rect">
            <a:avLst/>
          </a:prstGeom>
        </p:spPr>
      </p:pic>
      <p:grpSp>
        <p:nvGrpSpPr>
          <p:cNvPr id="11" name="object 11"/>
          <p:cNvGrpSpPr/>
          <p:nvPr/>
        </p:nvGrpSpPr>
        <p:grpSpPr>
          <a:xfrm>
            <a:off x="1316309" y="2242474"/>
            <a:ext cx="1174750" cy="1174750"/>
            <a:chOff x="1974463" y="3363711"/>
            <a:chExt cx="1762125" cy="1762125"/>
          </a:xfrm>
        </p:grpSpPr>
        <p:sp>
          <p:nvSpPr>
            <p:cNvPr id="12" name="object 12"/>
            <p:cNvSpPr/>
            <p:nvPr/>
          </p:nvSpPr>
          <p:spPr>
            <a:xfrm>
              <a:off x="1974463" y="3363711"/>
              <a:ext cx="1762125" cy="1762125"/>
            </a:xfrm>
            <a:custGeom>
              <a:avLst/>
              <a:gdLst/>
              <a:ahLst/>
              <a:cxnLst/>
              <a:rect l="l" t="t" r="r" b="b"/>
              <a:pathLst>
                <a:path w="1762125" h="1762125">
                  <a:moveTo>
                    <a:pt x="1549031" y="1762125"/>
                  </a:moveTo>
                  <a:lnTo>
                    <a:pt x="213098" y="1762125"/>
                  </a:lnTo>
                  <a:lnTo>
                    <a:pt x="205900" y="1761772"/>
                  </a:lnTo>
                  <a:lnTo>
                    <a:pt x="163264" y="1754733"/>
                  </a:lnTo>
                  <a:lnTo>
                    <a:pt x="122822" y="1739512"/>
                  </a:lnTo>
                  <a:lnTo>
                    <a:pt x="86125" y="1716690"/>
                  </a:lnTo>
                  <a:lnTo>
                    <a:pt x="54586" y="1687153"/>
                  </a:lnTo>
                  <a:lnTo>
                    <a:pt x="29415" y="1652025"/>
                  </a:lnTo>
                  <a:lnTo>
                    <a:pt x="11581" y="1612668"/>
                  </a:lnTo>
                  <a:lnTo>
                    <a:pt x="1768" y="1570586"/>
                  </a:lnTo>
                  <a:lnTo>
                    <a:pt x="0" y="1549031"/>
                  </a:lnTo>
                  <a:lnTo>
                    <a:pt x="0" y="1541811"/>
                  </a:lnTo>
                  <a:lnTo>
                    <a:pt x="0" y="213098"/>
                  </a:lnTo>
                  <a:lnTo>
                    <a:pt x="5640" y="170255"/>
                  </a:lnTo>
                  <a:lnTo>
                    <a:pt x="19531" y="129337"/>
                  </a:lnTo>
                  <a:lnTo>
                    <a:pt x="41138" y="91914"/>
                  </a:lnTo>
                  <a:lnTo>
                    <a:pt x="69630" y="59426"/>
                  </a:lnTo>
                  <a:lnTo>
                    <a:pt x="103912" y="33120"/>
                  </a:lnTo>
                  <a:lnTo>
                    <a:pt x="142669" y="14009"/>
                  </a:lnTo>
                  <a:lnTo>
                    <a:pt x="184408" y="2825"/>
                  </a:lnTo>
                  <a:lnTo>
                    <a:pt x="213098" y="0"/>
                  </a:lnTo>
                  <a:lnTo>
                    <a:pt x="1549031" y="0"/>
                  </a:lnTo>
                  <a:lnTo>
                    <a:pt x="1591865" y="5640"/>
                  </a:lnTo>
                  <a:lnTo>
                    <a:pt x="1632785" y="19531"/>
                  </a:lnTo>
                  <a:lnTo>
                    <a:pt x="1670208" y="41138"/>
                  </a:lnTo>
                  <a:lnTo>
                    <a:pt x="1702698" y="69630"/>
                  </a:lnTo>
                  <a:lnTo>
                    <a:pt x="1729006" y="103912"/>
                  </a:lnTo>
                  <a:lnTo>
                    <a:pt x="1748113" y="142669"/>
                  </a:lnTo>
                  <a:lnTo>
                    <a:pt x="1759296" y="184408"/>
                  </a:lnTo>
                  <a:lnTo>
                    <a:pt x="1762125" y="213098"/>
                  </a:lnTo>
                  <a:lnTo>
                    <a:pt x="1762125" y="1549031"/>
                  </a:lnTo>
                  <a:lnTo>
                    <a:pt x="1756486" y="1591865"/>
                  </a:lnTo>
                  <a:lnTo>
                    <a:pt x="1742589" y="1632785"/>
                  </a:lnTo>
                  <a:lnTo>
                    <a:pt x="1720986" y="1670208"/>
                  </a:lnTo>
                  <a:lnTo>
                    <a:pt x="1692497" y="1702698"/>
                  </a:lnTo>
                  <a:lnTo>
                    <a:pt x="1658207" y="1729006"/>
                  </a:lnTo>
                  <a:lnTo>
                    <a:pt x="1619459" y="1748113"/>
                  </a:lnTo>
                  <a:lnTo>
                    <a:pt x="1577711" y="1759296"/>
                  </a:lnTo>
                  <a:lnTo>
                    <a:pt x="1556223" y="1761772"/>
                  </a:lnTo>
                  <a:lnTo>
                    <a:pt x="1549031" y="1762125"/>
                  </a:lnTo>
                  <a:close/>
                </a:path>
              </a:pathLst>
            </a:custGeom>
            <a:solidFill>
              <a:srgbClr val="2DC894"/>
            </a:solidFill>
          </p:spPr>
          <p:txBody>
            <a:bodyPr wrap="square" lIns="0" tIns="0" rIns="0" bIns="0" rtlCol="0"/>
            <a:lstStyle/>
            <a:p>
              <a:endParaRPr sz="1200" dirty="0">
                <a:solidFill>
                  <a:prstClr val="black"/>
                </a:solidFill>
              </a:endParaRPr>
            </a:p>
          </p:txBody>
        </p:sp>
        <p:sp>
          <p:nvSpPr>
            <p:cNvPr id="13" name="object 13"/>
            <p:cNvSpPr/>
            <p:nvPr/>
          </p:nvSpPr>
          <p:spPr>
            <a:xfrm>
              <a:off x="2474155" y="3637121"/>
              <a:ext cx="762000" cy="762000"/>
            </a:xfrm>
            <a:custGeom>
              <a:avLst/>
              <a:gdLst/>
              <a:ahLst/>
              <a:cxnLst/>
              <a:rect l="l" t="t" r="r" b="b"/>
              <a:pathLst>
                <a:path w="762000" h="762000">
                  <a:moveTo>
                    <a:pt x="762000" y="762000"/>
                  </a:moveTo>
                  <a:lnTo>
                    <a:pt x="0" y="762000"/>
                  </a:lnTo>
                  <a:lnTo>
                    <a:pt x="0" y="0"/>
                  </a:lnTo>
                  <a:lnTo>
                    <a:pt x="762000" y="0"/>
                  </a:lnTo>
                  <a:lnTo>
                    <a:pt x="762000" y="762000"/>
                  </a:lnTo>
                  <a:close/>
                </a:path>
              </a:pathLst>
            </a:custGeom>
            <a:solidFill>
              <a:srgbClr val="FFFFFF"/>
            </a:solidFill>
          </p:spPr>
          <p:txBody>
            <a:bodyPr wrap="square" lIns="0" tIns="0" rIns="0" bIns="0" rtlCol="0"/>
            <a:lstStyle/>
            <a:p>
              <a:endParaRPr sz="1200" dirty="0">
                <a:solidFill>
                  <a:prstClr val="black"/>
                </a:solidFill>
              </a:endParaRPr>
            </a:p>
          </p:txBody>
        </p:sp>
      </p:grpSp>
      <p:grpSp>
        <p:nvGrpSpPr>
          <p:cNvPr id="14" name="object 14"/>
          <p:cNvGrpSpPr/>
          <p:nvPr/>
        </p:nvGrpSpPr>
        <p:grpSpPr>
          <a:xfrm>
            <a:off x="1316700" y="3501177"/>
            <a:ext cx="1174750" cy="1174750"/>
            <a:chOff x="1975049" y="5251765"/>
            <a:chExt cx="1762125" cy="1762125"/>
          </a:xfrm>
        </p:grpSpPr>
        <p:sp>
          <p:nvSpPr>
            <p:cNvPr id="15" name="object 15"/>
            <p:cNvSpPr/>
            <p:nvPr/>
          </p:nvSpPr>
          <p:spPr>
            <a:xfrm>
              <a:off x="1975049" y="5251765"/>
              <a:ext cx="1762125" cy="1762125"/>
            </a:xfrm>
            <a:custGeom>
              <a:avLst/>
              <a:gdLst/>
              <a:ahLst/>
              <a:cxnLst/>
              <a:rect l="l" t="t" r="r" b="b"/>
              <a:pathLst>
                <a:path w="1762125" h="1762125">
                  <a:moveTo>
                    <a:pt x="1549031" y="1762125"/>
                  </a:moveTo>
                  <a:lnTo>
                    <a:pt x="213098" y="1762125"/>
                  </a:lnTo>
                  <a:lnTo>
                    <a:pt x="205900" y="1761772"/>
                  </a:lnTo>
                  <a:lnTo>
                    <a:pt x="163264" y="1754733"/>
                  </a:lnTo>
                  <a:lnTo>
                    <a:pt x="122822" y="1739512"/>
                  </a:lnTo>
                  <a:lnTo>
                    <a:pt x="86125" y="1716690"/>
                  </a:lnTo>
                  <a:lnTo>
                    <a:pt x="54586" y="1687153"/>
                  </a:lnTo>
                  <a:lnTo>
                    <a:pt x="29415" y="1652025"/>
                  </a:lnTo>
                  <a:lnTo>
                    <a:pt x="11581" y="1612668"/>
                  </a:lnTo>
                  <a:lnTo>
                    <a:pt x="1768" y="1570586"/>
                  </a:lnTo>
                  <a:lnTo>
                    <a:pt x="0" y="1549031"/>
                  </a:lnTo>
                  <a:lnTo>
                    <a:pt x="0" y="1541811"/>
                  </a:lnTo>
                  <a:lnTo>
                    <a:pt x="0" y="213098"/>
                  </a:lnTo>
                  <a:lnTo>
                    <a:pt x="5640" y="170255"/>
                  </a:lnTo>
                  <a:lnTo>
                    <a:pt x="19531" y="129337"/>
                  </a:lnTo>
                  <a:lnTo>
                    <a:pt x="41138" y="91914"/>
                  </a:lnTo>
                  <a:lnTo>
                    <a:pt x="69630" y="59426"/>
                  </a:lnTo>
                  <a:lnTo>
                    <a:pt x="103912" y="33120"/>
                  </a:lnTo>
                  <a:lnTo>
                    <a:pt x="142669" y="14009"/>
                  </a:lnTo>
                  <a:lnTo>
                    <a:pt x="184408" y="2825"/>
                  </a:lnTo>
                  <a:lnTo>
                    <a:pt x="213098" y="0"/>
                  </a:lnTo>
                  <a:lnTo>
                    <a:pt x="1549031" y="0"/>
                  </a:lnTo>
                  <a:lnTo>
                    <a:pt x="1591865" y="5640"/>
                  </a:lnTo>
                  <a:lnTo>
                    <a:pt x="1632785" y="19531"/>
                  </a:lnTo>
                  <a:lnTo>
                    <a:pt x="1670208" y="41138"/>
                  </a:lnTo>
                  <a:lnTo>
                    <a:pt x="1702698" y="69630"/>
                  </a:lnTo>
                  <a:lnTo>
                    <a:pt x="1729006" y="103912"/>
                  </a:lnTo>
                  <a:lnTo>
                    <a:pt x="1748113" y="142669"/>
                  </a:lnTo>
                  <a:lnTo>
                    <a:pt x="1759296" y="184408"/>
                  </a:lnTo>
                  <a:lnTo>
                    <a:pt x="1762125" y="213098"/>
                  </a:lnTo>
                  <a:lnTo>
                    <a:pt x="1762125" y="1549031"/>
                  </a:lnTo>
                  <a:lnTo>
                    <a:pt x="1756486" y="1591865"/>
                  </a:lnTo>
                  <a:lnTo>
                    <a:pt x="1742589" y="1632785"/>
                  </a:lnTo>
                  <a:lnTo>
                    <a:pt x="1720986" y="1670208"/>
                  </a:lnTo>
                  <a:lnTo>
                    <a:pt x="1692497" y="1702698"/>
                  </a:lnTo>
                  <a:lnTo>
                    <a:pt x="1658207" y="1729006"/>
                  </a:lnTo>
                  <a:lnTo>
                    <a:pt x="1619459" y="1748113"/>
                  </a:lnTo>
                  <a:lnTo>
                    <a:pt x="1577711" y="1759296"/>
                  </a:lnTo>
                  <a:lnTo>
                    <a:pt x="1556223" y="1761772"/>
                  </a:lnTo>
                  <a:lnTo>
                    <a:pt x="1549031" y="1762125"/>
                  </a:lnTo>
                  <a:close/>
                </a:path>
              </a:pathLst>
            </a:custGeom>
            <a:solidFill>
              <a:srgbClr val="2DC894"/>
            </a:solidFill>
          </p:spPr>
          <p:txBody>
            <a:bodyPr wrap="square" lIns="0" tIns="0" rIns="0" bIns="0" rtlCol="0"/>
            <a:lstStyle/>
            <a:p>
              <a:endParaRPr sz="1200" dirty="0">
                <a:solidFill>
                  <a:prstClr val="black"/>
                </a:solidFill>
              </a:endParaRPr>
            </a:p>
          </p:txBody>
        </p:sp>
        <p:sp>
          <p:nvSpPr>
            <p:cNvPr id="16" name="object 16"/>
            <p:cNvSpPr/>
            <p:nvPr/>
          </p:nvSpPr>
          <p:spPr>
            <a:xfrm>
              <a:off x="2474155" y="5537626"/>
              <a:ext cx="762000" cy="762000"/>
            </a:xfrm>
            <a:custGeom>
              <a:avLst/>
              <a:gdLst/>
              <a:ahLst/>
              <a:cxnLst/>
              <a:rect l="l" t="t" r="r" b="b"/>
              <a:pathLst>
                <a:path w="762000" h="762000">
                  <a:moveTo>
                    <a:pt x="762000" y="762000"/>
                  </a:moveTo>
                  <a:lnTo>
                    <a:pt x="0" y="762000"/>
                  </a:lnTo>
                  <a:lnTo>
                    <a:pt x="0" y="0"/>
                  </a:lnTo>
                  <a:lnTo>
                    <a:pt x="762000" y="0"/>
                  </a:lnTo>
                  <a:lnTo>
                    <a:pt x="762000" y="762000"/>
                  </a:lnTo>
                  <a:close/>
                </a:path>
              </a:pathLst>
            </a:custGeom>
            <a:solidFill>
              <a:srgbClr val="FFFFFF"/>
            </a:solidFill>
          </p:spPr>
          <p:txBody>
            <a:bodyPr wrap="square" lIns="0" tIns="0" rIns="0" bIns="0" rtlCol="0"/>
            <a:lstStyle/>
            <a:p>
              <a:endParaRPr sz="1200" dirty="0">
                <a:solidFill>
                  <a:prstClr val="black"/>
                </a:solidFill>
              </a:endParaRPr>
            </a:p>
          </p:txBody>
        </p:sp>
      </p:grpSp>
      <p:sp>
        <p:nvSpPr>
          <p:cNvPr id="17" name="object 17"/>
          <p:cNvSpPr txBox="1"/>
          <p:nvPr/>
        </p:nvSpPr>
        <p:spPr>
          <a:xfrm>
            <a:off x="1468570" y="3072868"/>
            <a:ext cx="862753" cy="120482"/>
          </a:xfrm>
          <a:prstGeom prst="rect">
            <a:avLst/>
          </a:prstGeom>
        </p:spPr>
        <p:txBody>
          <a:bodyPr vert="horz" wrap="square" lIns="0" tIns="7620" rIns="0" bIns="0" rtlCol="0">
            <a:spAutoFit/>
          </a:bodyPr>
          <a:lstStyle/>
          <a:p>
            <a:pPr marL="8467">
              <a:spcBef>
                <a:spcPts val="60"/>
              </a:spcBef>
            </a:pPr>
            <a:r>
              <a:rPr lang="ru-RU" sz="733" dirty="0">
                <a:solidFill>
                  <a:srgbClr val="FFFFFF"/>
                </a:solidFill>
                <a:latin typeface="Microsoft Sans Serif"/>
                <a:cs typeface="Microsoft Sans Serif"/>
              </a:rPr>
              <a:t>ЦБ</a:t>
            </a:r>
          </a:p>
        </p:txBody>
      </p:sp>
      <p:sp>
        <p:nvSpPr>
          <p:cNvPr id="18" name="object 18"/>
          <p:cNvSpPr txBox="1"/>
          <p:nvPr/>
        </p:nvSpPr>
        <p:spPr>
          <a:xfrm>
            <a:off x="1602929" y="4310864"/>
            <a:ext cx="599863" cy="120482"/>
          </a:xfrm>
          <a:prstGeom prst="rect">
            <a:avLst/>
          </a:prstGeom>
        </p:spPr>
        <p:txBody>
          <a:bodyPr vert="horz" wrap="square" lIns="0" tIns="7620" rIns="0" bIns="0" rtlCol="0">
            <a:spAutoFit/>
          </a:bodyPr>
          <a:lstStyle/>
          <a:p>
            <a:pPr marL="8467">
              <a:spcBef>
                <a:spcPts val="60"/>
              </a:spcBef>
            </a:pPr>
            <a:r>
              <a:rPr lang="ru-RU" sz="733" dirty="0">
                <a:solidFill>
                  <a:srgbClr val="FFFFFF"/>
                </a:solidFill>
                <a:latin typeface="Microsoft Sans Serif"/>
                <a:cs typeface="Microsoft Sans Serif"/>
              </a:rPr>
              <a:t>КРИПТОВАЛЮТА</a:t>
            </a:r>
          </a:p>
        </p:txBody>
      </p:sp>
      <p:sp>
        <p:nvSpPr>
          <p:cNvPr id="19" name="object 19"/>
          <p:cNvSpPr txBox="1"/>
          <p:nvPr/>
        </p:nvSpPr>
        <p:spPr>
          <a:xfrm>
            <a:off x="2851734" y="3070288"/>
            <a:ext cx="590973" cy="120482"/>
          </a:xfrm>
          <a:prstGeom prst="rect">
            <a:avLst/>
          </a:prstGeom>
        </p:spPr>
        <p:txBody>
          <a:bodyPr vert="horz" wrap="square" lIns="0" tIns="7620" rIns="0" bIns="0" rtlCol="0">
            <a:spAutoFit/>
          </a:bodyPr>
          <a:lstStyle/>
          <a:p>
            <a:pPr marL="8467">
              <a:spcBef>
                <a:spcPts val="60"/>
              </a:spcBef>
            </a:pPr>
            <a:r>
              <a:rPr lang="ru-RU" sz="733" dirty="0">
                <a:solidFill>
                  <a:srgbClr val="FFFFFF"/>
                </a:solidFill>
                <a:latin typeface="Microsoft Sans Serif"/>
                <a:cs typeface="Microsoft Sans Serif"/>
              </a:rPr>
              <a:t>МЕТАЛЛЫ</a:t>
            </a:r>
          </a:p>
        </p:txBody>
      </p:sp>
      <p:sp>
        <p:nvSpPr>
          <p:cNvPr id="20" name="object 20"/>
          <p:cNvSpPr txBox="1"/>
          <p:nvPr/>
        </p:nvSpPr>
        <p:spPr>
          <a:xfrm>
            <a:off x="2823816" y="4308284"/>
            <a:ext cx="652357" cy="120482"/>
          </a:xfrm>
          <a:prstGeom prst="rect">
            <a:avLst/>
          </a:prstGeom>
        </p:spPr>
        <p:txBody>
          <a:bodyPr vert="horz" wrap="square" lIns="0" tIns="7620" rIns="0" bIns="0" rtlCol="0">
            <a:spAutoFit/>
          </a:bodyPr>
          <a:lstStyle/>
          <a:p>
            <a:pPr marL="8467">
              <a:spcBef>
                <a:spcPts val="60"/>
              </a:spcBef>
            </a:pPr>
            <a:r>
              <a:rPr lang="ru-RU" sz="733" dirty="0">
                <a:solidFill>
                  <a:srgbClr val="FFFFFF"/>
                </a:solidFill>
                <a:latin typeface="Microsoft Sans Serif"/>
                <a:cs typeface="Microsoft Sans Serif"/>
              </a:rPr>
              <a:t>ДЕПОЗИТ</a:t>
            </a:r>
          </a:p>
        </p:txBody>
      </p:sp>
      <p:pic>
        <p:nvPicPr>
          <p:cNvPr id="21" name="object 21"/>
          <p:cNvPicPr/>
          <p:nvPr/>
        </p:nvPicPr>
        <p:blipFill>
          <a:blip r:embed="rId7" cstate="print"/>
          <a:stretch>
            <a:fillRect/>
          </a:stretch>
        </p:blipFill>
        <p:spPr>
          <a:xfrm>
            <a:off x="6985751" y="1913542"/>
            <a:ext cx="4188594" cy="3346055"/>
          </a:xfrm>
          <a:prstGeom prst="rect">
            <a:avLst/>
          </a:prstGeom>
        </p:spPr>
      </p:pic>
      <p:sp>
        <p:nvSpPr>
          <p:cNvPr id="22" name="object 22"/>
          <p:cNvSpPr txBox="1"/>
          <p:nvPr/>
        </p:nvSpPr>
        <p:spPr>
          <a:xfrm>
            <a:off x="8577697" y="1874413"/>
            <a:ext cx="2511589" cy="818472"/>
          </a:xfrm>
          <a:prstGeom prst="rect">
            <a:avLst/>
          </a:prstGeom>
        </p:spPr>
        <p:txBody>
          <a:bodyPr vert="horz" wrap="square" lIns="0" tIns="8043" rIns="0" bIns="0" rtlCol="0">
            <a:spAutoFit/>
          </a:bodyPr>
          <a:lstStyle/>
          <a:p>
            <a:pPr marL="8467">
              <a:spcBef>
                <a:spcPts val="63"/>
              </a:spcBef>
            </a:pPr>
            <a:r>
              <a:rPr lang="ru-RU" sz="1433" dirty="0">
                <a:solidFill>
                  <a:srgbClr val="FFFFFF"/>
                </a:solidFill>
                <a:latin typeface="Verdana"/>
                <a:cs typeface="Verdana"/>
              </a:rPr>
              <a:t>Открытие </a:t>
            </a:r>
            <a:r>
              <a:rPr lang="ru-RU" sz="1333" dirty="0">
                <a:solidFill>
                  <a:srgbClr val="FFFFFF"/>
                </a:solidFill>
                <a:latin typeface="Verdana"/>
                <a:cs typeface="Verdana"/>
              </a:rPr>
              <a:t>счета</a:t>
            </a:r>
          </a:p>
          <a:p>
            <a:endParaRPr sz="1400" dirty="0">
              <a:solidFill>
                <a:prstClr val="black"/>
              </a:solidFill>
              <a:latin typeface="Verdana"/>
              <a:cs typeface="Verdana"/>
            </a:endParaRPr>
          </a:p>
          <a:p>
            <a:pPr marL="8467">
              <a:spcBef>
                <a:spcPts val="1197"/>
              </a:spcBef>
            </a:pPr>
            <a:r>
              <a:rPr lang="ru-RU" sz="1433" dirty="0">
                <a:solidFill>
                  <a:srgbClr val="FFFFFF"/>
                </a:solidFill>
                <a:latin typeface="Verdana"/>
                <a:cs typeface="Verdana"/>
              </a:rPr>
              <a:t>Объединение  счетов </a:t>
            </a:r>
          </a:p>
        </p:txBody>
      </p:sp>
      <p:sp>
        <p:nvSpPr>
          <p:cNvPr id="23" name="object 23"/>
          <p:cNvSpPr txBox="1"/>
          <p:nvPr/>
        </p:nvSpPr>
        <p:spPr>
          <a:xfrm>
            <a:off x="8576985" y="3047743"/>
            <a:ext cx="2120174" cy="228444"/>
          </a:xfrm>
          <a:prstGeom prst="rect">
            <a:avLst/>
          </a:prstGeom>
        </p:spPr>
        <p:txBody>
          <a:bodyPr vert="horz" wrap="square" lIns="0" tIns="8043" rIns="0" bIns="0" rtlCol="0">
            <a:spAutoFit/>
          </a:bodyPr>
          <a:lstStyle/>
          <a:p>
            <a:pPr marL="8467">
              <a:spcBef>
                <a:spcPts val="63"/>
              </a:spcBef>
            </a:pPr>
            <a:r>
              <a:rPr lang="ru-RU" sz="1433" dirty="0">
                <a:solidFill>
                  <a:srgbClr val="FFFFFF"/>
                </a:solidFill>
                <a:latin typeface="Verdana"/>
                <a:cs typeface="Verdana"/>
              </a:rPr>
              <a:t>Контрольные </a:t>
            </a:r>
            <a:r>
              <a:rPr lang="ru-RU" sz="1333" dirty="0">
                <a:solidFill>
                  <a:srgbClr val="FFFFFF"/>
                </a:solidFill>
                <a:latin typeface="Verdana"/>
                <a:cs typeface="Verdana"/>
              </a:rPr>
              <a:t>активы</a:t>
            </a:r>
          </a:p>
        </p:txBody>
      </p:sp>
      <p:sp>
        <p:nvSpPr>
          <p:cNvPr id="24" name="object 24"/>
          <p:cNvSpPr txBox="1"/>
          <p:nvPr/>
        </p:nvSpPr>
        <p:spPr>
          <a:xfrm>
            <a:off x="8634868" y="3734618"/>
            <a:ext cx="2789069" cy="228444"/>
          </a:xfrm>
          <a:prstGeom prst="rect">
            <a:avLst/>
          </a:prstGeom>
        </p:spPr>
        <p:txBody>
          <a:bodyPr vert="horz" wrap="square" lIns="0" tIns="8043" rIns="0" bIns="0" rtlCol="0">
            <a:spAutoFit/>
          </a:bodyPr>
          <a:lstStyle/>
          <a:p>
            <a:pPr marL="8467">
              <a:spcBef>
                <a:spcPts val="63"/>
              </a:spcBef>
            </a:pPr>
            <a:r>
              <a:rPr lang="ru-RU" sz="1433" dirty="0">
                <a:solidFill>
                  <a:srgbClr val="FFFFFF"/>
                </a:solidFill>
                <a:latin typeface="Verdana"/>
                <a:cs typeface="Verdana"/>
              </a:rPr>
              <a:t>Инвестирование </a:t>
            </a:r>
            <a:r>
              <a:rPr lang="ru-RU" sz="1333" dirty="0">
                <a:solidFill>
                  <a:srgbClr val="FFFFFF"/>
                </a:solidFill>
                <a:latin typeface="Verdana"/>
                <a:cs typeface="Verdana"/>
              </a:rPr>
              <a:t>в активы</a:t>
            </a:r>
          </a:p>
        </p:txBody>
      </p:sp>
      <p:sp>
        <p:nvSpPr>
          <p:cNvPr id="25" name="object 25"/>
          <p:cNvSpPr txBox="1"/>
          <p:nvPr/>
        </p:nvSpPr>
        <p:spPr>
          <a:xfrm>
            <a:off x="8576985" y="4279732"/>
            <a:ext cx="2597360" cy="228631"/>
          </a:xfrm>
          <a:prstGeom prst="rect">
            <a:avLst/>
          </a:prstGeom>
        </p:spPr>
        <p:txBody>
          <a:bodyPr vert="horz" wrap="square" lIns="0" tIns="8043" rIns="0" bIns="0" rtlCol="0">
            <a:spAutoFit/>
          </a:bodyPr>
          <a:lstStyle/>
          <a:p>
            <a:pPr marL="8467">
              <a:spcBef>
                <a:spcPts val="63"/>
              </a:spcBef>
            </a:pPr>
            <a:r>
              <a:rPr lang="ru-RU" sz="1433" dirty="0">
                <a:solidFill>
                  <a:srgbClr val="FFFFFF"/>
                </a:solidFill>
                <a:latin typeface="Verdana"/>
                <a:cs typeface="Verdana"/>
              </a:rPr>
              <a:t>Инвестиции </a:t>
            </a:r>
            <a:r>
              <a:rPr lang="ru-RU" sz="1333" dirty="0">
                <a:solidFill>
                  <a:srgbClr val="FFFFFF"/>
                </a:solidFill>
                <a:latin typeface="Verdana"/>
                <a:cs typeface="Verdana"/>
              </a:rPr>
              <a:t>в IPO</a:t>
            </a:r>
          </a:p>
        </p:txBody>
      </p:sp>
      <p:sp>
        <p:nvSpPr>
          <p:cNvPr id="26" name="object 26"/>
          <p:cNvSpPr txBox="1"/>
          <p:nvPr/>
        </p:nvSpPr>
        <p:spPr>
          <a:xfrm>
            <a:off x="8606085" y="4922387"/>
            <a:ext cx="2597178" cy="228631"/>
          </a:xfrm>
          <a:prstGeom prst="rect">
            <a:avLst/>
          </a:prstGeom>
        </p:spPr>
        <p:txBody>
          <a:bodyPr vert="horz" wrap="square" lIns="0" tIns="8043" rIns="0" bIns="0" rtlCol="0">
            <a:spAutoFit/>
          </a:bodyPr>
          <a:lstStyle/>
          <a:p>
            <a:pPr marL="8467">
              <a:spcBef>
                <a:spcPts val="63"/>
              </a:spcBef>
            </a:pPr>
            <a:r>
              <a:rPr lang="ru-RU" sz="1433" dirty="0">
                <a:solidFill>
                  <a:srgbClr val="FFFFFF"/>
                </a:solidFill>
                <a:latin typeface="Verdana"/>
                <a:cs typeface="Verdana"/>
              </a:rPr>
              <a:t>Капитальные сбережения </a:t>
            </a:r>
          </a:p>
        </p:txBody>
      </p:sp>
      <p:sp>
        <p:nvSpPr>
          <p:cNvPr id="27" name="object 27"/>
          <p:cNvSpPr txBox="1"/>
          <p:nvPr/>
        </p:nvSpPr>
        <p:spPr>
          <a:xfrm>
            <a:off x="1626244" y="4801693"/>
            <a:ext cx="1903307" cy="228631"/>
          </a:xfrm>
          <a:prstGeom prst="rect">
            <a:avLst/>
          </a:prstGeom>
        </p:spPr>
        <p:txBody>
          <a:bodyPr vert="horz" wrap="square" lIns="0" tIns="8043" rIns="0" bIns="0" rtlCol="0">
            <a:spAutoFit/>
          </a:bodyPr>
          <a:lstStyle/>
          <a:p>
            <a:pPr marL="8467">
              <a:spcBef>
                <a:spcPts val="63"/>
              </a:spcBef>
            </a:pPr>
            <a:r>
              <a:rPr lang="ru-RU" sz="1433" dirty="0">
                <a:solidFill>
                  <a:srgbClr val="333333"/>
                </a:solidFill>
                <a:latin typeface="Verdana"/>
                <a:cs typeface="Verdana"/>
              </a:rPr>
              <a:t>Инвестиционные рынки</a:t>
            </a:r>
          </a:p>
        </p:txBody>
      </p:sp>
      <p:sp>
        <p:nvSpPr>
          <p:cNvPr id="28" name="object 28"/>
          <p:cNvSpPr txBox="1"/>
          <p:nvPr/>
        </p:nvSpPr>
        <p:spPr>
          <a:xfrm>
            <a:off x="5044966" y="5433789"/>
            <a:ext cx="2364827" cy="889559"/>
          </a:xfrm>
          <a:prstGeom prst="rect">
            <a:avLst/>
          </a:prstGeom>
        </p:spPr>
        <p:txBody>
          <a:bodyPr vert="horz" wrap="square" lIns="0" tIns="17356" rIns="0" bIns="0" rtlCol="0">
            <a:spAutoFit/>
          </a:bodyPr>
          <a:lstStyle/>
          <a:p>
            <a:pPr marL="8467" marR="3387" indent="82130">
              <a:lnSpc>
                <a:spcPts val="1700"/>
              </a:lnSpc>
              <a:spcBef>
                <a:spcPts val="136"/>
              </a:spcBef>
            </a:pPr>
            <a:r>
              <a:rPr lang="ru-RU" sz="1433" dirty="0">
                <a:solidFill>
                  <a:srgbClr val="333333"/>
                </a:solidFill>
                <a:latin typeface="Verdana"/>
                <a:cs typeface="Verdana"/>
              </a:rPr>
              <a:t>«Jett» живет в  ваших ежедневно используемых приложениях</a:t>
            </a:r>
          </a:p>
        </p:txBody>
      </p:sp>
      <p:sp>
        <p:nvSpPr>
          <p:cNvPr id="29" name="object 29"/>
          <p:cNvSpPr txBox="1"/>
          <p:nvPr/>
        </p:nvSpPr>
        <p:spPr>
          <a:xfrm>
            <a:off x="8230516" y="5287341"/>
            <a:ext cx="2858770" cy="228631"/>
          </a:xfrm>
          <a:prstGeom prst="rect">
            <a:avLst/>
          </a:prstGeom>
        </p:spPr>
        <p:txBody>
          <a:bodyPr vert="horz" wrap="square" lIns="0" tIns="8043" rIns="0" bIns="0" rtlCol="0">
            <a:spAutoFit/>
          </a:bodyPr>
          <a:lstStyle/>
          <a:p>
            <a:pPr marL="8467">
              <a:spcBef>
                <a:spcPts val="63"/>
              </a:spcBef>
            </a:pPr>
            <a:r>
              <a:rPr lang="ru-RU" sz="1433" dirty="0">
                <a:solidFill>
                  <a:srgbClr val="333333"/>
                </a:solidFill>
                <a:latin typeface="Verdana"/>
                <a:cs typeface="Verdana"/>
              </a:rPr>
              <a:t>Всестороннее управление инвестициями </a:t>
            </a:r>
          </a:p>
        </p:txBody>
      </p:sp>
      <p:sp>
        <p:nvSpPr>
          <p:cNvPr id="34" name="object 34"/>
          <p:cNvSpPr txBox="1"/>
          <p:nvPr/>
        </p:nvSpPr>
        <p:spPr>
          <a:xfrm>
            <a:off x="11384347" y="6078928"/>
            <a:ext cx="183303" cy="112423"/>
          </a:xfrm>
          <a:prstGeom prst="rect">
            <a:avLst/>
          </a:prstGeom>
        </p:spPr>
        <p:txBody>
          <a:bodyPr vert="horz" wrap="square" lIns="0" tIns="9736" rIns="0" bIns="0" rtlCol="0">
            <a:spAutoFit/>
          </a:bodyPr>
          <a:lstStyle/>
          <a:p>
            <a:pPr marL="8467">
              <a:lnSpc>
                <a:spcPts val="780"/>
              </a:lnSpc>
              <a:spcBef>
                <a:spcPts val="76"/>
              </a:spcBef>
            </a:pPr>
            <a:r>
              <a:rPr lang="ru-RU" sz="700" dirty="0">
                <a:solidFill>
                  <a:srgbClr val="DEDEDE"/>
                </a:solidFill>
                <a:latin typeface="Microsoft Sans Serif"/>
                <a:cs typeface="Microsoft Sans Serif"/>
              </a:rPr>
              <a:t>03</a:t>
            </a:r>
          </a:p>
        </p:txBody>
      </p:sp>
    </p:spTree>
    <p:extLst>
      <p:ext uri="{BB962C8B-B14F-4D97-AF65-F5344CB8AC3E}">
        <p14:creationId xmlns:p14="http://schemas.microsoft.com/office/powerpoint/2010/main" val="1025168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7389" y="615668"/>
            <a:ext cx="10182437" cy="545684"/>
          </a:xfrm>
          <a:prstGeom prst="rect">
            <a:avLst/>
          </a:prstGeom>
        </p:spPr>
        <p:txBody>
          <a:bodyPr vert="horz" wrap="square" lIns="0" tIns="3387" rIns="0" bIns="0" rtlCol="0">
            <a:spAutoFit/>
          </a:bodyPr>
          <a:lstStyle/>
          <a:p>
            <a:pPr marL="8467" marR="3387">
              <a:lnSpc>
                <a:spcPct val="101899"/>
              </a:lnSpc>
              <a:spcBef>
                <a:spcPts val="27"/>
              </a:spcBef>
              <a:tabLst>
                <a:tab pos="1549054" algn="l"/>
              </a:tabLst>
            </a:pPr>
            <a:r>
              <a:rPr lang="ru-RU" sz="1800" dirty="0">
                <a:solidFill>
                  <a:srgbClr val="2DC894"/>
                </a:solidFill>
                <a:latin typeface="Verdana"/>
                <a:cs typeface="Verdana"/>
              </a:rPr>
              <a:t>[Джетт]	</a:t>
            </a:r>
            <a:r>
              <a:rPr lang="ru-RU" sz="1800" dirty="0">
                <a:solidFill>
                  <a:srgbClr val="333333"/>
                </a:solidFill>
                <a:latin typeface="Verdana"/>
                <a:cs typeface="Verdana"/>
              </a:rPr>
              <a:t>Мы намеренно не выстраиваем формат «необрокера». Мы строим техническую и деловую инфраструктуру для банков, брокеров и т. д.</a:t>
            </a:r>
          </a:p>
        </p:txBody>
      </p:sp>
      <p:grpSp>
        <p:nvGrpSpPr>
          <p:cNvPr id="3" name="object 3"/>
          <p:cNvGrpSpPr/>
          <p:nvPr/>
        </p:nvGrpSpPr>
        <p:grpSpPr>
          <a:xfrm>
            <a:off x="634823" y="6044468"/>
            <a:ext cx="438150" cy="177800"/>
            <a:chOff x="952234" y="9066702"/>
            <a:chExt cx="657225" cy="266700"/>
          </a:xfrm>
        </p:grpSpPr>
        <p:pic>
          <p:nvPicPr>
            <p:cNvPr id="4" name="object 4"/>
            <p:cNvPicPr/>
            <p:nvPr/>
          </p:nvPicPr>
          <p:blipFill>
            <a:blip r:embed="rId2" cstate="print"/>
            <a:stretch>
              <a:fillRect/>
            </a:stretch>
          </p:blipFill>
          <p:spPr>
            <a:xfrm>
              <a:off x="1201255" y="9148972"/>
              <a:ext cx="408073" cy="184217"/>
            </a:xfrm>
            <a:prstGeom prst="rect">
              <a:avLst/>
            </a:prstGeom>
          </p:spPr>
        </p:pic>
        <p:sp>
          <p:nvSpPr>
            <p:cNvPr id="5" name="object 5"/>
            <p:cNvSpPr/>
            <p:nvPr/>
          </p:nvSpPr>
          <p:spPr>
            <a:xfrm>
              <a:off x="1075927" y="9066702"/>
              <a:ext cx="89535" cy="266700"/>
            </a:xfrm>
            <a:custGeom>
              <a:avLst/>
              <a:gdLst/>
              <a:ahLst/>
              <a:cxnLst/>
              <a:rect l="l" t="t" r="r" b="b"/>
              <a:pathLst>
                <a:path w="89534" h="266700">
                  <a:moveTo>
                    <a:pt x="41524" y="266364"/>
                  </a:moveTo>
                  <a:lnTo>
                    <a:pt x="0" y="266364"/>
                  </a:lnTo>
                  <a:lnTo>
                    <a:pt x="0" y="46484"/>
                  </a:lnTo>
                  <a:lnTo>
                    <a:pt x="3733" y="28378"/>
                  </a:lnTo>
                  <a:lnTo>
                    <a:pt x="13920" y="13604"/>
                  </a:lnTo>
                  <a:lnTo>
                    <a:pt x="29037" y="3648"/>
                  </a:lnTo>
                  <a:lnTo>
                    <a:pt x="47564" y="0"/>
                  </a:lnTo>
                  <a:lnTo>
                    <a:pt x="89089" y="0"/>
                  </a:lnTo>
                  <a:lnTo>
                    <a:pt x="89089" y="219880"/>
                  </a:lnTo>
                  <a:lnTo>
                    <a:pt x="85355" y="237986"/>
                  </a:lnTo>
                  <a:lnTo>
                    <a:pt x="75169" y="252760"/>
                  </a:lnTo>
                  <a:lnTo>
                    <a:pt x="60051" y="262715"/>
                  </a:lnTo>
                  <a:lnTo>
                    <a:pt x="41524" y="266364"/>
                  </a:lnTo>
                  <a:close/>
                </a:path>
              </a:pathLst>
            </a:custGeom>
            <a:solidFill>
              <a:srgbClr val="DEDEDE"/>
            </a:solidFill>
          </p:spPr>
          <p:txBody>
            <a:bodyPr wrap="square" lIns="0" tIns="0" rIns="0" bIns="0" rtlCol="0"/>
            <a:lstStyle/>
            <a:p>
              <a:endParaRPr sz="1200" dirty="0">
                <a:solidFill>
                  <a:prstClr val="black"/>
                </a:solidFill>
              </a:endParaRPr>
            </a:p>
          </p:txBody>
        </p:sp>
        <p:pic>
          <p:nvPicPr>
            <p:cNvPr id="6" name="object 6"/>
            <p:cNvPicPr/>
            <p:nvPr/>
          </p:nvPicPr>
          <p:blipFill>
            <a:blip r:embed="rId3" cstate="print"/>
            <a:stretch>
              <a:fillRect/>
            </a:stretch>
          </p:blipFill>
          <p:spPr>
            <a:xfrm>
              <a:off x="952234" y="9234194"/>
              <a:ext cx="105069" cy="98872"/>
            </a:xfrm>
            <a:prstGeom prst="rect">
              <a:avLst/>
            </a:prstGeom>
          </p:spPr>
        </p:pic>
      </p:grpSp>
      <p:grpSp>
        <p:nvGrpSpPr>
          <p:cNvPr id="7" name="object 7"/>
          <p:cNvGrpSpPr/>
          <p:nvPr/>
        </p:nvGrpSpPr>
        <p:grpSpPr>
          <a:xfrm>
            <a:off x="3875024" y="1792224"/>
            <a:ext cx="1946910" cy="4058497"/>
            <a:chOff x="5812535" y="2688335"/>
            <a:chExt cx="2920365" cy="6087745"/>
          </a:xfrm>
        </p:grpSpPr>
        <p:pic>
          <p:nvPicPr>
            <p:cNvPr id="8" name="object 8"/>
            <p:cNvPicPr/>
            <p:nvPr/>
          </p:nvPicPr>
          <p:blipFill>
            <a:blip r:embed="rId4" cstate="print"/>
            <a:stretch>
              <a:fillRect/>
            </a:stretch>
          </p:blipFill>
          <p:spPr>
            <a:xfrm>
              <a:off x="6299575" y="7956315"/>
              <a:ext cx="1781174" cy="819149"/>
            </a:xfrm>
            <a:prstGeom prst="rect">
              <a:avLst/>
            </a:prstGeom>
          </p:spPr>
        </p:pic>
        <p:pic>
          <p:nvPicPr>
            <p:cNvPr id="9" name="object 9"/>
            <p:cNvPicPr/>
            <p:nvPr/>
          </p:nvPicPr>
          <p:blipFill>
            <a:blip r:embed="rId5" cstate="print"/>
            <a:stretch>
              <a:fillRect/>
            </a:stretch>
          </p:blipFill>
          <p:spPr>
            <a:xfrm>
              <a:off x="5812535" y="2688335"/>
              <a:ext cx="2919984" cy="5522976"/>
            </a:xfrm>
            <a:prstGeom prst="rect">
              <a:avLst/>
            </a:prstGeom>
          </p:spPr>
        </p:pic>
        <p:sp>
          <p:nvSpPr>
            <p:cNvPr id="10" name="object 10"/>
            <p:cNvSpPr/>
            <p:nvPr/>
          </p:nvSpPr>
          <p:spPr>
            <a:xfrm>
              <a:off x="6367808" y="7462106"/>
              <a:ext cx="699770" cy="479425"/>
            </a:xfrm>
            <a:custGeom>
              <a:avLst/>
              <a:gdLst/>
              <a:ahLst/>
              <a:cxnLst/>
              <a:rect l="l" t="t" r="r" b="b"/>
              <a:pathLst>
                <a:path w="699770" h="479425">
                  <a:moveTo>
                    <a:pt x="699515" y="0"/>
                  </a:moveTo>
                  <a:lnTo>
                    <a:pt x="0" y="478858"/>
                  </a:lnTo>
                  <a:lnTo>
                    <a:pt x="699515" y="0"/>
                  </a:lnTo>
                  <a:close/>
                </a:path>
              </a:pathLst>
            </a:custGeom>
            <a:solidFill>
              <a:srgbClr val="BDBDBD"/>
            </a:solidFill>
          </p:spPr>
          <p:txBody>
            <a:bodyPr wrap="square" lIns="0" tIns="0" rIns="0" bIns="0" rtlCol="0"/>
            <a:lstStyle/>
            <a:p>
              <a:endParaRPr sz="1200" dirty="0">
                <a:solidFill>
                  <a:prstClr val="black"/>
                </a:solidFill>
              </a:endParaRPr>
            </a:p>
          </p:txBody>
        </p:sp>
        <p:sp>
          <p:nvSpPr>
            <p:cNvPr id="11" name="object 11"/>
            <p:cNvSpPr/>
            <p:nvPr/>
          </p:nvSpPr>
          <p:spPr>
            <a:xfrm>
              <a:off x="6357047" y="7446386"/>
              <a:ext cx="721360" cy="510540"/>
            </a:xfrm>
            <a:custGeom>
              <a:avLst/>
              <a:gdLst/>
              <a:ahLst/>
              <a:cxnLst/>
              <a:rect l="l" t="t" r="r" b="b"/>
              <a:pathLst>
                <a:path w="721359" h="510540">
                  <a:moveTo>
                    <a:pt x="21521" y="510297"/>
                  </a:moveTo>
                  <a:lnTo>
                    <a:pt x="0" y="478858"/>
                  </a:lnTo>
                  <a:lnTo>
                    <a:pt x="699514" y="0"/>
                  </a:lnTo>
                  <a:lnTo>
                    <a:pt x="721037" y="31438"/>
                  </a:lnTo>
                  <a:lnTo>
                    <a:pt x="21521" y="510297"/>
                  </a:lnTo>
                  <a:close/>
                </a:path>
              </a:pathLst>
            </a:custGeom>
            <a:solidFill>
              <a:srgbClr val="2DC894"/>
            </a:solidFill>
          </p:spPr>
          <p:txBody>
            <a:bodyPr wrap="square" lIns="0" tIns="0" rIns="0" bIns="0" rtlCol="0"/>
            <a:lstStyle/>
            <a:p>
              <a:endParaRPr sz="1200" dirty="0">
                <a:solidFill>
                  <a:prstClr val="black"/>
                </a:solidFill>
              </a:endParaRPr>
            </a:p>
          </p:txBody>
        </p:sp>
        <p:sp>
          <p:nvSpPr>
            <p:cNvPr id="12" name="object 12"/>
            <p:cNvSpPr/>
            <p:nvPr/>
          </p:nvSpPr>
          <p:spPr>
            <a:xfrm>
              <a:off x="6367791" y="7440591"/>
              <a:ext cx="731520" cy="500380"/>
            </a:xfrm>
            <a:custGeom>
              <a:avLst/>
              <a:gdLst/>
              <a:ahLst/>
              <a:cxnLst/>
              <a:rect l="l" t="t" r="r" b="b"/>
              <a:pathLst>
                <a:path w="731520" h="500379">
                  <a:moveTo>
                    <a:pt x="730960" y="0"/>
                  </a:moveTo>
                  <a:lnTo>
                    <a:pt x="0" y="500384"/>
                  </a:lnTo>
                </a:path>
              </a:pathLst>
            </a:custGeom>
            <a:solidFill>
              <a:srgbClr val="FFDF2D"/>
            </a:solidFill>
          </p:spPr>
          <p:txBody>
            <a:bodyPr wrap="square" lIns="0" tIns="0" rIns="0" bIns="0" rtlCol="0"/>
            <a:lstStyle/>
            <a:p>
              <a:endParaRPr sz="1200" dirty="0">
                <a:solidFill>
                  <a:prstClr val="black"/>
                </a:solidFill>
              </a:endParaRPr>
            </a:p>
          </p:txBody>
        </p:sp>
        <p:sp>
          <p:nvSpPr>
            <p:cNvPr id="13" name="object 13"/>
            <p:cNvSpPr/>
            <p:nvPr/>
          </p:nvSpPr>
          <p:spPr>
            <a:xfrm>
              <a:off x="6876044" y="7441231"/>
              <a:ext cx="222250" cy="201930"/>
            </a:xfrm>
            <a:custGeom>
              <a:avLst/>
              <a:gdLst/>
              <a:ahLst/>
              <a:cxnLst/>
              <a:rect l="l" t="t" r="r" b="b"/>
              <a:pathLst>
                <a:path w="222250" h="201929">
                  <a:moveTo>
                    <a:pt x="129131" y="201927"/>
                  </a:moveTo>
                  <a:lnTo>
                    <a:pt x="0" y="13291"/>
                  </a:lnTo>
                  <a:lnTo>
                    <a:pt x="221761" y="0"/>
                  </a:lnTo>
                  <a:lnTo>
                    <a:pt x="129131" y="201927"/>
                  </a:lnTo>
                  <a:close/>
                </a:path>
              </a:pathLst>
            </a:custGeom>
            <a:solidFill>
              <a:srgbClr val="2DC894"/>
            </a:solidFill>
          </p:spPr>
          <p:txBody>
            <a:bodyPr wrap="square" lIns="0" tIns="0" rIns="0" bIns="0" rtlCol="0"/>
            <a:lstStyle/>
            <a:p>
              <a:endParaRPr sz="1200" dirty="0">
                <a:solidFill>
                  <a:prstClr val="black"/>
                </a:solidFill>
              </a:endParaRPr>
            </a:p>
          </p:txBody>
        </p:sp>
      </p:grpSp>
      <p:grpSp>
        <p:nvGrpSpPr>
          <p:cNvPr id="14" name="object 14"/>
          <p:cNvGrpSpPr/>
          <p:nvPr/>
        </p:nvGrpSpPr>
        <p:grpSpPr>
          <a:xfrm>
            <a:off x="6612128" y="1792224"/>
            <a:ext cx="1946910" cy="4091093"/>
            <a:chOff x="9918192" y="2688335"/>
            <a:chExt cx="2920365" cy="6136640"/>
          </a:xfrm>
        </p:grpSpPr>
        <p:pic>
          <p:nvPicPr>
            <p:cNvPr id="15" name="object 15"/>
            <p:cNvPicPr/>
            <p:nvPr/>
          </p:nvPicPr>
          <p:blipFill>
            <a:blip r:embed="rId6" cstate="print"/>
            <a:stretch>
              <a:fillRect/>
            </a:stretch>
          </p:blipFill>
          <p:spPr>
            <a:xfrm>
              <a:off x="10323606" y="7986734"/>
              <a:ext cx="2028824" cy="838199"/>
            </a:xfrm>
            <a:prstGeom prst="rect">
              <a:avLst/>
            </a:prstGeom>
          </p:spPr>
        </p:pic>
        <p:pic>
          <p:nvPicPr>
            <p:cNvPr id="16" name="object 16"/>
            <p:cNvPicPr/>
            <p:nvPr/>
          </p:nvPicPr>
          <p:blipFill>
            <a:blip r:embed="rId7" cstate="print"/>
            <a:stretch>
              <a:fillRect/>
            </a:stretch>
          </p:blipFill>
          <p:spPr>
            <a:xfrm>
              <a:off x="9918192" y="2688335"/>
              <a:ext cx="2919983" cy="5522976"/>
            </a:xfrm>
            <a:prstGeom prst="rect">
              <a:avLst/>
            </a:prstGeom>
          </p:spPr>
        </p:pic>
        <p:sp>
          <p:nvSpPr>
            <p:cNvPr id="17" name="object 17"/>
            <p:cNvSpPr/>
            <p:nvPr/>
          </p:nvSpPr>
          <p:spPr>
            <a:xfrm>
              <a:off x="9991599" y="7194558"/>
              <a:ext cx="699770" cy="479425"/>
            </a:xfrm>
            <a:custGeom>
              <a:avLst/>
              <a:gdLst/>
              <a:ahLst/>
              <a:cxnLst/>
              <a:rect l="l" t="t" r="r" b="b"/>
              <a:pathLst>
                <a:path w="699770" h="479425">
                  <a:moveTo>
                    <a:pt x="699513" y="0"/>
                  </a:moveTo>
                  <a:lnTo>
                    <a:pt x="0" y="478857"/>
                  </a:lnTo>
                  <a:lnTo>
                    <a:pt x="699513" y="0"/>
                  </a:lnTo>
                  <a:close/>
                </a:path>
              </a:pathLst>
            </a:custGeom>
            <a:solidFill>
              <a:srgbClr val="BDBDBD"/>
            </a:solidFill>
          </p:spPr>
          <p:txBody>
            <a:bodyPr wrap="square" lIns="0" tIns="0" rIns="0" bIns="0" rtlCol="0"/>
            <a:lstStyle/>
            <a:p>
              <a:endParaRPr sz="1200" dirty="0">
                <a:solidFill>
                  <a:prstClr val="black"/>
                </a:solidFill>
              </a:endParaRPr>
            </a:p>
          </p:txBody>
        </p:sp>
        <p:sp>
          <p:nvSpPr>
            <p:cNvPr id="18" name="object 18"/>
            <p:cNvSpPr/>
            <p:nvPr/>
          </p:nvSpPr>
          <p:spPr>
            <a:xfrm>
              <a:off x="9980838" y="7178838"/>
              <a:ext cx="721360" cy="510540"/>
            </a:xfrm>
            <a:custGeom>
              <a:avLst/>
              <a:gdLst/>
              <a:ahLst/>
              <a:cxnLst/>
              <a:rect l="l" t="t" r="r" b="b"/>
              <a:pathLst>
                <a:path w="721359" h="510540">
                  <a:moveTo>
                    <a:pt x="21522" y="510296"/>
                  </a:moveTo>
                  <a:lnTo>
                    <a:pt x="0" y="478858"/>
                  </a:lnTo>
                  <a:lnTo>
                    <a:pt x="699514" y="0"/>
                  </a:lnTo>
                  <a:lnTo>
                    <a:pt x="721035" y="31439"/>
                  </a:lnTo>
                  <a:lnTo>
                    <a:pt x="21522" y="510296"/>
                  </a:lnTo>
                  <a:close/>
                </a:path>
              </a:pathLst>
            </a:custGeom>
            <a:solidFill>
              <a:srgbClr val="2DC894"/>
            </a:solidFill>
          </p:spPr>
          <p:txBody>
            <a:bodyPr wrap="square" lIns="0" tIns="0" rIns="0" bIns="0" rtlCol="0"/>
            <a:lstStyle/>
            <a:p>
              <a:endParaRPr sz="1200" dirty="0">
                <a:solidFill>
                  <a:prstClr val="black"/>
                </a:solidFill>
              </a:endParaRPr>
            </a:p>
          </p:txBody>
        </p:sp>
        <p:sp>
          <p:nvSpPr>
            <p:cNvPr id="19" name="object 19"/>
            <p:cNvSpPr/>
            <p:nvPr/>
          </p:nvSpPr>
          <p:spPr>
            <a:xfrm>
              <a:off x="9991589" y="7173038"/>
              <a:ext cx="731520" cy="500380"/>
            </a:xfrm>
            <a:custGeom>
              <a:avLst/>
              <a:gdLst/>
              <a:ahLst/>
              <a:cxnLst/>
              <a:rect l="l" t="t" r="r" b="b"/>
              <a:pathLst>
                <a:path w="731520" h="500379">
                  <a:moveTo>
                    <a:pt x="730960" y="0"/>
                  </a:moveTo>
                  <a:lnTo>
                    <a:pt x="0" y="500384"/>
                  </a:lnTo>
                </a:path>
              </a:pathLst>
            </a:custGeom>
            <a:solidFill>
              <a:srgbClr val="FFDF2D"/>
            </a:solidFill>
          </p:spPr>
          <p:txBody>
            <a:bodyPr wrap="square" lIns="0" tIns="0" rIns="0" bIns="0" rtlCol="0"/>
            <a:lstStyle/>
            <a:p>
              <a:endParaRPr sz="1200" dirty="0">
                <a:solidFill>
                  <a:prstClr val="black"/>
                </a:solidFill>
              </a:endParaRPr>
            </a:p>
          </p:txBody>
        </p:sp>
        <p:sp>
          <p:nvSpPr>
            <p:cNvPr id="20" name="object 20"/>
            <p:cNvSpPr/>
            <p:nvPr/>
          </p:nvSpPr>
          <p:spPr>
            <a:xfrm>
              <a:off x="10499842" y="7173678"/>
              <a:ext cx="222250" cy="201930"/>
            </a:xfrm>
            <a:custGeom>
              <a:avLst/>
              <a:gdLst/>
              <a:ahLst/>
              <a:cxnLst/>
              <a:rect l="l" t="t" r="r" b="b"/>
              <a:pathLst>
                <a:path w="222250" h="201929">
                  <a:moveTo>
                    <a:pt x="129131" y="201927"/>
                  </a:moveTo>
                  <a:lnTo>
                    <a:pt x="0" y="13292"/>
                  </a:lnTo>
                  <a:lnTo>
                    <a:pt x="221761" y="0"/>
                  </a:lnTo>
                  <a:lnTo>
                    <a:pt x="129131" y="201927"/>
                  </a:lnTo>
                  <a:close/>
                </a:path>
              </a:pathLst>
            </a:custGeom>
            <a:solidFill>
              <a:srgbClr val="2DC894"/>
            </a:solidFill>
          </p:spPr>
          <p:txBody>
            <a:bodyPr wrap="square" lIns="0" tIns="0" rIns="0" bIns="0" rtlCol="0"/>
            <a:lstStyle/>
            <a:p>
              <a:endParaRPr sz="1200" dirty="0">
                <a:solidFill>
                  <a:prstClr val="black"/>
                </a:solidFill>
              </a:endParaRPr>
            </a:p>
          </p:txBody>
        </p:sp>
      </p:grpSp>
      <p:grpSp>
        <p:nvGrpSpPr>
          <p:cNvPr id="21" name="object 21"/>
          <p:cNvGrpSpPr/>
          <p:nvPr/>
        </p:nvGrpSpPr>
        <p:grpSpPr>
          <a:xfrm>
            <a:off x="9347200" y="1792224"/>
            <a:ext cx="1949027" cy="4127077"/>
            <a:chOff x="14020800" y="2688335"/>
            <a:chExt cx="2923540" cy="6190615"/>
          </a:xfrm>
        </p:grpSpPr>
        <p:pic>
          <p:nvPicPr>
            <p:cNvPr id="22" name="object 22"/>
            <p:cNvPicPr/>
            <p:nvPr/>
          </p:nvPicPr>
          <p:blipFill>
            <a:blip r:embed="rId8" cstate="print"/>
            <a:stretch>
              <a:fillRect/>
            </a:stretch>
          </p:blipFill>
          <p:spPr>
            <a:xfrm>
              <a:off x="14509759" y="7954761"/>
              <a:ext cx="1857374" cy="923924"/>
            </a:xfrm>
            <a:prstGeom prst="rect">
              <a:avLst/>
            </a:prstGeom>
          </p:spPr>
        </p:pic>
        <p:pic>
          <p:nvPicPr>
            <p:cNvPr id="23" name="object 23"/>
            <p:cNvPicPr/>
            <p:nvPr/>
          </p:nvPicPr>
          <p:blipFill>
            <a:blip r:embed="rId9" cstate="print"/>
            <a:stretch>
              <a:fillRect/>
            </a:stretch>
          </p:blipFill>
          <p:spPr>
            <a:xfrm>
              <a:off x="14020800" y="2688335"/>
              <a:ext cx="2923032" cy="5519928"/>
            </a:xfrm>
            <a:prstGeom prst="rect">
              <a:avLst/>
            </a:prstGeom>
          </p:spPr>
        </p:pic>
        <p:sp>
          <p:nvSpPr>
            <p:cNvPr id="24" name="object 24"/>
            <p:cNvSpPr/>
            <p:nvPr/>
          </p:nvSpPr>
          <p:spPr>
            <a:xfrm>
              <a:off x="14056535" y="6427736"/>
              <a:ext cx="699770" cy="479425"/>
            </a:xfrm>
            <a:custGeom>
              <a:avLst/>
              <a:gdLst/>
              <a:ahLst/>
              <a:cxnLst/>
              <a:rect l="l" t="t" r="r" b="b"/>
              <a:pathLst>
                <a:path w="699769" h="479425">
                  <a:moveTo>
                    <a:pt x="699521" y="0"/>
                  </a:moveTo>
                  <a:lnTo>
                    <a:pt x="0" y="478863"/>
                  </a:lnTo>
                  <a:lnTo>
                    <a:pt x="699521" y="0"/>
                  </a:lnTo>
                  <a:close/>
                </a:path>
              </a:pathLst>
            </a:custGeom>
            <a:solidFill>
              <a:srgbClr val="BDBDBD"/>
            </a:solidFill>
          </p:spPr>
          <p:txBody>
            <a:bodyPr wrap="square" lIns="0" tIns="0" rIns="0" bIns="0" rtlCol="0"/>
            <a:lstStyle/>
            <a:p>
              <a:endParaRPr sz="1200" dirty="0">
                <a:solidFill>
                  <a:prstClr val="black"/>
                </a:solidFill>
              </a:endParaRPr>
            </a:p>
          </p:txBody>
        </p:sp>
        <p:sp>
          <p:nvSpPr>
            <p:cNvPr id="25" name="object 25"/>
            <p:cNvSpPr/>
            <p:nvPr/>
          </p:nvSpPr>
          <p:spPr>
            <a:xfrm>
              <a:off x="14045773" y="6412017"/>
              <a:ext cx="721360" cy="510540"/>
            </a:xfrm>
            <a:custGeom>
              <a:avLst/>
              <a:gdLst/>
              <a:ahLst/>
              <a:cxnLst/>
              <a:rect l="l" t="t" r="r" b="b"/>
              <a:pathLst>
                <a:path w="721359" h="510540">
                  <a:moveTo>
                    <a:pt x="21522" y="510301"/>
                  </a:moveTo>
                  <a:lnTo>
                    <a:pt x="0" y="478863"/>
                  </a:lnTo>
                  <a:lnTo>
                    <a:pt x="699521" y="0"/>
                  </a:lnTo>
                  <a:lnTo>
                    <a:pt x="721044" y="31438"/>
                  </a:lnTo>
                  <a:lnTo>
                    <a:pt x="21522" y="510301"/>
                  </a:lnTo>
                  <a:close/>
                </a:path>
              </a:pathLst>
            </a:custGeom>
            <a:solidFill>
              <a:srgbClr val="2DC894"/>
            </a:solidFill>
          </p:spPr>
          <p:txBody>
            <a:bodyPr wrap="square" lIns="0" tIns="0" rIns="0" bIns="0" rtlCol="0"/>
            <a:lstStyle/>
            <a:p>
              <a:endParaRPr sz="1200" dirty="0">
                <a:solidFill>
                  <a:prstClr val="black"/>
                </a:solidFill>
              </a:endParaRPr>
            </a:p>
          </p:txBody>
        </p:sp>
        <p:sp>
          <p:nvSpPr>
            <p:cNvPr id="26" name="object 26"/>
            <p:cNvSpPr/>
            <p:nvPr/>
          </p:nvSpPr>
          <p:spPr>
            <a:xfrm>
              <a:off x="14056524" y="6406222"/>
              <a:ext cx="731520" cy="500380"/>
            </a:xfrm>
            <a:custGeom>
              <a:avLst/>
              <a:gdLst/>
              <a:ahLst/>
              <a:cxnLst/>
              <a:rect l="l" t="t" r="r" b="b"/>
              <a:pathLst>
                <a:path w="731519" h="500379">
                  <a:moveTo>
                    <a:pt x="730960" y="0"/>
                  </a:moveTo>
                  <a:lnTo>
                    <a:pt x="0" y="500384"/>
                  </a:lnTo>
                </a:path>
              </a:pathLst>
            </a:custGeom>
            <a:solidFill>
              <a:srgbClr val="FFDF2D"/>
            </a:solidFill>
          </p:spPr>
          <p:txBody>
            <a:bodyPr wrap="square" lIns="0" tIns="0" rIns="0" bIns="0" rtlCol="0"/>
            <a:lstStyle/>
            <a:p>
              <a:endParaRPr sz="1200" dirty="0">
                <a:solidFill>
                  <a:prstClr val="black"/>
                </a:solidFill>
              </a:endParaRPr>
            </a:p>
          </p:txBody>
        </p:sp>
        <p:sp>
          <p:nvSpPr>
            <p:cNvPr id="27" name="object 27"/>
            <p:cNvSpPr/>
            <p:nvPr/>
          </p:nvSpPr>
          <p:spPr>
            <a:xfrm>
              <a:off x="14564807" y="6406862"/>
              <a:ext cx="222250" cy="201930"/>
            </a:xfrm>
            <a:custGeom>
              <a:avLst/>
              <a:gdLst/>
              <a:ahLst/>
              <a:cxnLst/>
              <a:rect l="l" t="t" r="r" b="b"/>
              <a:pathLst>
                <a:path w="222250" h="201929">
                  <a:moveTo>
                    <a:pt x="129131" y="201927"/>
                  </a:moveTo>
                  <a:lnTo>
                    <a:pt x="0" y="13292"/>
                  </a:lnTo>
                  <a:lnTo>
                    <a:pt x="221761" y="0"/>
                  </a:lnTo>
                  <a:lnTo>
                    <a:pt x="129131" y="201927"/>
                  </a:lnTo>
                  <a:close/>
                </a:path>
              </a:pathLst>
            </a:custGeom>
            <a:solidFill>
              <a:srgbClr val="2DC894"/>
            </a:solidFill>
          </p:spPr>
          <p:txBody>
            <a:bodyPr wrap="square" lIns="0" tIns="0" rIns="0" bIns="0" rtlCol="0"/>
            <a:lstStyle/>
            <a:p>
              <a:endParaRPr sz="1200" dirty="0">
                <a:solidFill>
                  <a:prstClr val="black"/>
                </a:solidFill>
              </a:endParaRPr>
            </a:p>
          </p:txBody>
        </p:sp>
      </p:grpSp>
      <p:grpSp>
        <p:nvGrpSpPr>
          <p:cNvPr id="28" name="object 28"/>
          <p:cNvGrpSpPr/>
          <p:nvPr/>
        </p:nvGrpSpPr>
        <p:grpSpPr>
          <a:xfrm>
            <a:off x="1137920" y="1792224"/>
            <a:ext cx="1946910" cy="4022090"/>
            <a:chOff x="1706879" y="2688335"/>
            <a:chExt cx="2920365" cy="6033135"/>
          </a:xfrm>
        </p:grpSpPr>
        <p:pic>
          <p:nvPicPr>
            <p:cNvPr id="29" name="object 29"/>
            <p:cNvPicPr/>
            <p:nvPr/>
          </p:nvPicPr>
          <p:blipFill>
            <a:blip r:embed="rId10" cstate="print"/>
            <a:stretch>
              <a:fillRect/>
            </a:stretch>
          </p:blipFill>
          <p:spPr>
            <a:xfrm>
              <a:off x="2206386" y="7930316"/>
              <a:ext cx="1885949" cy="790574"/>
            </a:xfrm>
            <a:prstGeom prst="rect">
              <a:avLst/>
            </a:prstGeom>
          </p:spPr>
        </p:pic>
        <p:pic>
          <p:nvPicPr>
            <p:cNvPr id="30" name="object 30"/>
            <p:cNvPicPr/>
            <p:nvPr/>
          </p:nvPicPr>
          <p:blipFill>
            <a:blip r:embed="rId11" cstate="print"/>
            <a:stretch>
              <a:fillRect/>
            </a:stretch>
          </p:blipFill>
          <p:spPr>
            <a:xfrm>
              <a:off x="1706879" y="2688335"/>
              <a:ext cx="2919984" cy="5519928"/>
            </a:xfrm>
            <a:prstGeom prst="rect">
              <a:avLst/>
            </a:prstGeom>
          </p:spPr>
        </p:pic>
        <p:sp>
          <p:nvSpPr>
            <p:cNvPr id="31" name="object 31"/>
            <p:cNvSpPr/>
            <p:nvPr/>
          </p:nvSpPr>
          <p:spPr>
            <a:xfrm>
              <a:off x="2244772" y="6356022"/>
              <a:ext cx="699770" cy="479425"/>
            </a:xfrm>
            <a:custGeom>
              <a:avLst/>
              <a:gdLst/>
              <a:ahLst/>
              <a:cxnLst/>
              <a:rect l="l" t="t" r="r" b="b"/>
              <a:pathLst>
                <a:path w="699769" h="479425">
                  <a:moveTo>
                    <a:pt x="699517" y="0"/>
                  </a:moveTo>
                  <a:lnTo>
                    <a:pt x="0" y="478860"/>
                  </a:lnTo>
                  <a:lnTo>
                    <a:pt x="699517" y="0"/>
                  </a:lnTo>
                  <a:close/>
                </a:path>
              </a:pathLst>
            </a:custGeom>
            <a:solidFill>
              <a:srgbClr val="BDBDBD"/>
            </a:solidFill>
          </p:spPr>
          <p:txBody>
            <a:bodyPr wrap="square" lIns="0" tIns="0" rIns="0" bIns="0" rtlCol="0"/>
            <a:lstStyle/>
            <a:p>
              <a:endParaRPr sz="1200" dirty="0">
                <a:solidFill>
                  <a:prstClr val="black"/>
                </a:solidFill>
              </a:endParaRPr>
            </a:p>
          </p:txBody>
        </p:sp>
        <p:sp>
          <p:nvSpPr>
            <p:cNvPr id="32" name="object 32"/>
            <p:cNvSpPr/>
            <p:nvPr/>
          </p:nvSpPr>
          <p:spPr>
            <a:xfrm>
              <a:off x="2234011" y="6340303"/>
              <a:ext cx="721360" cy="510540"/>
            </a:xfrm>
            <a:custGeom>
              <a:avLst/>
              <a:gdLst/>
              <a:ahLst/>
              <a:cxnLst/>
              <a:rect l="l" t="t" r="r" b="b"/>
              <a:pathLst>
                <a:path w="721360" h="510540">
                  <a:moveTo>
                    <a:pt x="21521" y="510299"/>
                  </a:moveTo>
                  <a:lnTo>
                    <a:pt x="0" y="478859"/>
                  </a:lnTo>
                  <a:lnTo>
                    <a:pt x="699516" y="0"/>
                  </a:lnTo>
                  <a:lnTo>
                    <a:pt x="721039" y="31438"/>
                  </a:lnTo>
                  <a:lnTo>
                    <a:pt x="21521" y="510299"/>
                  </a:lnTo>
                  <a:close/>
                </a:path>
              </a:pathLst>
            </a:custGeom>
            <a:solidFill>
              <a:srgbClr val="2DC894"/>
            </a:solidFill>
          </p:spPr>
          <p:txBody>
            <a:bodyPr wrap="square" lIns="0" tIns="0" rIns="0" bIns="0" rtlCol="0"/>
            <a:lstStyle/>
            <a:p>
              <a:endParaRPr sz="1200" dirty="0">
                <a:solidFill>
                  <a:prstClr val="black"/>
                </a:solidFill>
              </a:endParaRPr>
            </a:p>
          </p:txBody>
        </p:sp>
        <p:sp>
          <p:nvSpPr>
            <p:cNvPr id="33" name="object 33"/>
            <p:cNvSpPr/>
            <p:nvPr/>
          </p:nvSpPr>
          <p:spPr>
            <a:xfrm>
              <a:off x="2244765" y="6334503"/>
              <a:ext cx="731520" cy="500380"/>
            </a:xfrm>
            <a:custGeom>
              <a:avLst/>
              <a:gdLst/>
              <a:ahLst/>
              <a:cxnLst/>
              <a:rect l="l" t="t" r="r" b="b"/>
              <a:pathLst>
                <a:path w="731519" h="500379">
                  <a:moveTo>
                    <a:pt x="730960" y="0"/>
                  </a:moveTo>
                  <a:lnTo>
                    <a:pt x="0" y="500384"/>
                  </a:lnTo>
                </a:path>
              </a:pathLst>
            </a:custGeom>
            <a:solidFill>
              <a:srgbClr val="FFDF2D"/>
            </a:solidFill>
          </p:spPr>
          <p:txBody>
            <a:bodyPr wrap="square" lIns="0" tIns="0" rIns="0" bIns="0" rtlCol="0"/>
            <a:lstStyle/>
            <a:p>
              <a:endParaRPr sz="1200" dirty="0">
                <a:solidFill>
                  <a:prstClr val="black"/>
                </a:solidFill>
              </a:endParaRPr>
            </a:p>
          </p:txBody>
        </p:sp>
        <p:sp>
          <p:nvSpPr>
            <p:cNvPr id="34" name="object 34"/>
            <p:cNvSpPr/>
            <p:nvPr/>
          </p:nvSpPr>
          <p:spPr>
            <a:xfrm>
              <a:off x="2753017" y="6335143"/>
              <a:ext cx="222250" cy="201930"/>
            </a:xfrm>
            <a:custGeom>
              <a:avLst/>
              <a:gdLst/>
              <a:ahLst/>
              <a:cxnLst/>
              <a:rect l="l" t="t" r="r" b="b"/>
              <a:pathLst>
                <a:path w="222250" h="201929">
                  <a:moveTo>
                    <a:pt x="129131" y="201927"/>
                  </a:moveTo>
                  <a:lnTo>
                    <a:pt x="0" y="13292"/>
                  </a:lnTo>
                  <a:lnTo>
                    <a:pt x="221761" y="0"/>
                  </a:lnTo>
                  <a:lnTo>
                    <a:pt x="129131" y="201927"/>
                  </a:lnTo>
                  <a:close/>
                </a:path>
              </a:pathLst>
            </a:custGeom>
            <a:solidFill>
              <a:srgbClr val="2DC894"/>
            </a:solidFill>
          </p:spPr>
          <p:txBody>
            <a:bodyPr wrap="square" lIns="0" tIns="0" rIns="0" bIns="0" rtlCol="0"/>
            <a:lstStyle/>
            <a:p>
              <a:endParaRPr sz="1200" dirty="0">
                <a:solidFill>
                  <a:prstClr val="black"/>
                </a:solidFill>
              </a:endParaRPr>
            </a:p>
          </p:txBody>
        </p:sp>
      </p:grpSp>
      <p:sp>
        <p:nvSpPr>
          <p:cNvPr id="35" name="object 35"/>
          <p:cNvSpPr txBox="1"/>
          <p:nvPr/>
        </p:nvSpPr>
        <p:spPr>
          <a:xfrm>
            <a:off x="1696276" y="1544619"/>
            <a:ext cx="9127490" cy="196635"/>
          </a:xfrm>
          <a:prstGeom prst="rect">
            <a:avLst/>
          </a:prstGeom>
        </p:spPr>
        <p:txBody>
          <a:bodyPr vert="horz" wrap="square" lIns="0" tIns="11853" rIns="0" bIns="0" rtlCol="0">
            <a:spAutoFit/>
          </a:bodyPr>
          <a:lstStyle/>
          <a:p>
            <a:pPr marL="8467">
              <a:spcBef>
                <a:spcPts val="93"/>
              </a:spcBef>
              <a:tabLst>
                <a:tab pos="2525310" algn="l"/>
                <a:tab pos="5418514" algn="l"/>
                <a:tab pos="8075910" algn="l"/>
              </a:tabLst>
            </a:pPr>
            <a:r>
              <a:rPr lang="ru-RU" sz="1200" dirty="0">
                <a:solidFill>
                  <a:srgbClr val="2DC894"/>
                </a:solidFill>
                <a:latin typeface="Verdana"/>
                <a:cs typeface="Verdana"/>
              </a:rPr>
              <a:t>Банковское приложение	Cashback App	Wallet App	Telecom App</a:t>
            </a:r>
          </a:p>
        </p:txBody>
      </p:sp>
      <p:sp>
        <p:nvSpPr>
          <p:cNvPr id="40" name="object 40"/>
          <p:cNvSpPr txBox="1"/>
          <p:nvPr/>
        </p:nvSpPr>
        <p:spPr>
          <a:xfrm>
            <a:off x="11378294" y="6078928"/>
            <a:ext cx="189230" cy="112423"/>
          </a:xfrm>
          <a:prstGeom prst="rect">
            <a:avLst/>
          </a:prstGeom>
        </p:spPr>
        <p:txBody>
          <a:bodyPr vert="horz" wrap="square" lIns="0" tIns="9736" rIns="0" bIns="0" rtlCol="0">
            <a:spAutoFit/>
          </a:bodyPr>
          <a:lstStyle/>
          <a:p>
            <a:pPr marL="8467">
              <a:lnSpc>
                <a:spcPts val="780"/>
              </a:lnSpc>
              <a:spcBef>
                <a:spcPts val="76"/>
              </a:spcBef>
            </a:pPr>
            <a:r>
              <a:rPr lang="ru-RU" sz="700" dirty="0">
                <a:solidFill>
                  <a:srgbClr val="DEDEDE"/>
                </a:solidFill>
                <a:latin typeface="Microsoft Sans Serif"/>
                <a:cs typeface="Microsoft Sans Serif"/>
              </a:rPr>
              <a:t>04</a:t>
            </a:r>
          </a:p>
        </p:txBody>
      </p:sp>
    </p:spTree>
    <p:extLst>
      <p:ext uri="{BB962C8B-B14F-4D97-AF65-F5344CB8AC3E}">
        <p14:creationId xmlns:p14="http://schemas.microsoft.com/office/powerpoint/2010/main" val="932593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627389" y="615666"/>
            <a:ext cx="10062210" cy="545684"/>
          </a:xfrm>
          <a:prstGeom prst="rect">
            <a:avLst/>
          </a:prstGeom>
        </p:spPr>
        <p:txBody>
          <a:bodyPr vert="horz" wrap="square" lIns="0" tIns="3387" rIns="0" bIns="0" rtlCol="0">
            <a:spAutoFit/>
          </a:bodyPr>
          <a:lstStyle/>
          <a:p>
            <a:pPr marL="8467" marR="3387">
              <a:lnSpc>
                <a:spcPct val="101899"/>
              </a:lnSpc>
              <a:spcBef>
                <a:spcPts val="27"/>
              </a:spcBef>
              <a:tabLst>
                <a:tab pos="2169268" algn="l"/>
              </a:tabLst>
            </a:pPr>
            <a:r>
              <a:rPr lang="ru-RU" sz="1800" dirty="0">
                <a:solidFill>
                  <a:srgbClr val="2DC894"/>
                </a:solidFill>
                <a:latin typeface="Verdana"/>
                <a:cs typeface="Verdana"/>
              </a:rPr>
              <a:t>[Jett]	</a:t>
            </a:r>
            <a:r>
              <a:rPr lang="ru-RU" sz="1800" dirty="0">
                <a:solidFill>
                  <a:srgbClr val="333333"/>
                </a:solidFill>
                <a:latin typeface="Verdana"/>
                <a:cs typeface="Verdana"/>
              </a:rPr>
              <a:t>Решения от А до Я: «JETT» предоставляет универсальное решение  для быстрого и бесперебойного инвестиционного обслуживания</a:t>
            </a:r>
          </a:p>
        </p:txBody>
      </p:sp>
      <p:graphicFrame>
        <p:nvGraphicFramePr>
          <p:cNvPr id="6" name="object 6"/>
          <p:cNvGraphicFramePr>
            <a:graphicFrameLocks noGrp="1"/>
          </p:cNvGraphicFramePr>
          <p:nvPr>
            <p:extLst>
              <p:ext uri="{D42A27DB-BD31-4B8C-83A1-F6EECF244321}">
                <p14:modId xmlns:p14="http://schemas.microsoft.com/office/powerpoint/2010/main" val="1326873407"/>
              </p:ext>
            </p:extLst>
          </p:nvPr>
        </p:nvGraphicFramePr>
        <p:xfrm>
          <a:off x="800837" y="1412630"/>
          <a:ext cx="11170446" cy="4677360"/>
        </p:xfrm>
        <a:graphic>
          <a:graphicData uri="http://schemas.openxmlformats.org/drawingml/2006/table">
            <a:tbl>
              <a:tblPr firstRow="1" bandRow="1">
                <a:tableStyleId>{2D5ABB26-0587-4C30-8999-92F81FD0307C}</a:tableStyleId>
              </a:tblPr>
              <a:tblGrid>
                <a:gridCol w="3591707">
                  <a:extLst>
                    <a:ext uri="{9D8B030D-6E8A-4147-A177-3AD203B41FA5}">
                      <a16:colId xmlns:a16="http://schemas.microsoft.com/office/drawing/2014/main" val="20000"/>
                    </a:ext>
                  </a:extLst>
                </a:gridCol>
                <a:gridCol w="4090867">
                  <a:extLst>
                    <a:ext uri="{9D8B030D-6E8A-4147-A177-3AD203B41FA5}">
                      <a16:colId xmlns:a16="http://schemas.microsoft.com/office/drawing/2014/main" val="20001"/>
                    </a:ext>
                  </a:extLst>
                </a:gridCol>
                <a:gridCol w="3487872">
                  <a:extLst>
                    <a:ext uri="{9D8B030D-6E8A-4147-A177-3AD203B41FA5}">
                      <a16:colId xmlns:a16="http://schemas.microsoft.com/office/drawing/2014/main" val="20002"/>
                    </a:ext>
                  </a:extLst>
                </a:gridCol>
              </a:tblGrid>
              <a:tr h="301937">
                <a:tc>
                  <a:txBody>
                    <a:bodyPr/>
                    <a:lstStyle/>
                    <a:p>
                      <a:pPr marL="31750">
                        <a:lnSpc>
                          <a:spcPct val="110000"/>
                        </a:lnSpc>
                        <a:spcBef>
                          <a:spcPts val="600"/>
                        </a:spcBef>
                        <a:spcAft>
                          <a:spcPts val="1200"/>
                        </a:spcAft>
                      </a:pPr>
                      <a:r>
                        <a:rPr lang="ru-RU" sz="1600" b="1" dirty="0">
                          <a:solidFill>
                            <a:srgbClr val="141414"/>
                          </a:solidFill>
                        </a:rPr>
                        <a:t>Покрытие </a:t>
                      </a:r>
                      <a:r>
                        <a:rPr lang="ru-RU" sz="1600" b="1" dirty="0">
                          <a:solidFill>
                            <a:srgbClr val="141414"/>
                          </a:solidFill>
                          <a:latin typeface="+mn-lt"/>
                          <a:cs typeface="Verdana"/>
                        </a:rPr>
                        <a:t>брокерских </a:t>
                      </a:r>
                      <a:r>
                        <a:rPr lang="ru-RU" sz="1600" b="1" dirty="0">
                          <a:solidFill>
                            <a:srgbClr val="141414"/>
                          </a:solidFill>
                          <a:latin typeface="+mn-lt"/>
                          <a:cs typeface="Lucida Sans Unicode"/>
                        </a:rPr>
                        <a:t>услуг</a:t>
                      </a:r>
                    </a:p>
                  </a:txBody>
                  <a:tcPr marL="0" marR="0" marT="0" marB="0"/>
                </a:tc>
                <a:tc>
                  <a:txBody>
                    <a:bodyPr/>
                    <a:lstStyle/>
                    <a:p>
                      <a:pPr marL="614680">
                        <a:lnSpc>
                          <a:spcPct val="110000"/>
                        </a:lnSpc>
                        <a:spcBef>
                          <a:spcPts val="600"/>
                        </a:spcBef>
                        <a:spcAft>
                          <a:spcPts val="600"/>
                        </a:spcAft>
                      </a:pPr>
                      <a:r>
                        <a:rPr lang="ru-RU" sz="1600" b="1" dirty="0">
                          <a:solidFill>
                            <a:srgbClr val="141414"/>
                          </a:solidFill>
                          <a:latin typeface="+mn-lt"/>
                          <a:cs typeface="Verdana"/>
                        </a:rPr>
                        <a:t>Шлюз интеграции</a:t>
                      </a:r>
                    </a:p>
                  </a:txBody>
                  <a:tcPr marL="0" marR="0" marT="0" marB="0"/>
                </a:tc>
                <a:tc>
                  <a:txBody>
                    <a:bodyPr/>
                    <a:lstStyle/>
                    <a:p>
                      <a:pPr marL="689610">
                        <a:lnSpc>
                          <a:spcPct val="110000"/>
                        </a:lnSpc>
                        <a:spcBef>
                          <a:spcPts val="600"/>
                        </a:spcBef>
                        <a:spcAft>
                          <a:spcPts val="600"/>
                        </a:spcAft>
                      </a:pPr>
                      <a:r>
                        <a:rPr lang="ru-RU" sz="1600" b="1" dirty="0">
                          <a:solidFill>
                            <a:srgbClr val="141414"/>
                          </a:solidFill>
                          <a:latin typeface="+mn-lt"/>
                          <a:cs typeface="Verdana"/>
                        </a:rPr>
                        <a:t>Служба поддержки</a:t>
                      </a:r>
                    </a:p>
                  </a:txBody>
                  <a:tcPr marL="0" marR="0" marT="0" marB="0"/>
                </a:tc>
                <a:extLst>
                  <a:ext uri="{0D108BD9-81ED-4DB2-BD59-A6C34878D82A}">
                    <a16:rowId xmlns:a16="http://schemas.microsoft.com/office/drawing/2014/main" val="10000"/>
                  </a:ext>
                </a:extLst>
              </a:tr>
              <a:tr h="387283">
                <a:tc>
                  <a:txBody>
                    <a:bodyPr/>
                    <a:lstStyle/>
                    <a:p>
                      <a:pPr marL="165100">
                        <a:lnSpc>
                          <a:spcPct val="100000"/>
                        </a:lnSpc>
                        <a:spcBef>
                          <a:spcPts val="600"/>
                        </a:spcBef>
                        <a:spcAft>
                          <a:spcPts val="600"/>
                        </a:spcAft>
                      </a:pPr>
                      <a:r>
                        <a:rPr lang="ru-RU" sz="1600" dirty="0">
                          <a:solidFill>
                            <a:srgbClr val="333333"/>
                          </a:solidFill>
                          <a:latin typeface="+mn-lt"/>
                          <a:cs typeface="Lucida Sans Unicode"/>
                        </a:rPr>
                        <a:t>Законодательство</a:t>
                      </a:r>
                    </a:p>
                  </a:txBody>
                  <a:tcPr marL="0" marR="0" marT="2963" marB="0"/>
                </a:tc>
                <a:tc>
                  <a:txBody>
                    <a:bodyPr/>
                    <a:lstStyle/>
                    <a:p>
                      <a:pPr marL="739775">
                        <a:lnSpc>
                          <a:spcPct val="100000"/>
                        </a:lnSpc>
                        <a:spcBef>
                          <a:spcPts val="600"/>
                        </a:spcBef>
                        <a:spcAft>
                          <a:spcPts val="600"/>
                        </a:spcAft>
                      </a:pPr>
                      <a:r>
                        <a:rPr lang="ru-RU" sz="1600" dirty="0">
                          <a:solidFill>
                            <a:srgbClr val="333333"/>
                          </a:solidFill>
                          <a:latin typeface="+mn-lt"/>
                          <a:cs typeface="Lucida Sans Unicode"/>
                        </a:rPr>
                        <a:t>Фондовые биржи</a:t>
                      </a:r>
                    </a:p>
                  </a:txBody>
                  <a:tcPr marL="0" marR="0" marT="3387" marB="0"/>
                </a:tc>
                <a:tc>
                  <a:txBody>
                    <a:bodyPr/>
                    <a:lstStyle/>
                    <a:p>
                      <a:pPr marL="822325">
                        <a:lnSpc>
                          <a:spcPct val="100000"/>
                        </a:lnSpc>
                        <a:spcBef>
                          <a:spcPts val="600"/>
                        </a:spcBef>
                        <a:spcAft>
                          <a:spcPts val="600"/>
                        </a:spcAft>
                      </a:pPr>
                      <a:r>
                        <a:rPr lang="ru-RU" sz="1600" dirty="0">
                          <a:solidFill>
                            <a:srgbClr val="333333"/>
                          </a:solidFill>
                          <a:latin typeface="+mn-lt"/>
                          <a:cs typeface="Lucida Sans Unicode"/>
                        </a:rPr>
                        <a:t>База знаний</a:t>
                      </a:r>
                    </a:p>
                  </a:txBody>
                  <a:tcPr marL="0" marR="0" marT="4657" marB="0"/>
                </a:tc>
                <a:extLst>
                  <a:ext uri="{0D108BD9-81ED-4DB2-BD59-A6C34878D82A}">
                    <a16:rowId xmlns:a16="http://schemas.microsoft.com/office/drawing/2014/main" val="10001"/>
                  </a:ext>
                </a:extLst>
              </a:tr>
              <a:tr h="391194">
                <a:tc>
                  <a:txBody>
                    <a:bodyPr/>
                    <a:lstStyle/>
                    <a:p>
                      <a:pPr marL="165735">
                        <a:lnSpc>
                          <a:spcPct val="100000"/>
                        </a:lnSpc>
                        <a:spcBef>
                          <a:spcPts val="600"/>
                        </a:spcBef>
                        <a:spcAft>
                          <a:spcPts val="600"/>
                        </a:spcAft>
                      </a:pPr>
                      <a:r>
                        <a:rPr lang="ru-RU" sz="1600" dirty="0">
                          <a:solidFill>
                            <a:srgbClr val="333333"/>
                          </a:solidFill>
                          <a:latin typeface="+mn-lt"/>
                          <a:cs typeface="Lucida Sans Unicode"/>
                        </a:rPr>
                        <a:t>Знание своего клиента и противодействие отмыванию денег</a:t>
                      </a:r>
                    </a:p>
                  </a:txBody>
                  <a:tcPr marL="0" marR="0" marT="107103" marB="0"/>
                </a:tc>
                <a:tc>
                  <a:txBody>
                    <a:bodyPr/>
                    <a:lstStyle/>
                    <a:p>
                      <a:pPr marL="739775">
                        <a:lnSpc>
                          <a:spcPct val="100000"/>
                        </a:lnSpc>
                        <a:spcBef>
                          <a:spcPts val="600"/>
                        </a:spcBef>
                        <a:spcAft>
                          <a:spcPts val="600"/>
                        </a:spcAft>
                      </a:pPr>
                      <a:r>
                        <a:rPr lang="ru-RU" sz="1600" dirty="0">
                          <a:solidFill>
                            <a:srgbClr val="333333"/>
                          </a:solidFill>
                          <a:latin typeface="+mn-lt"/>
                          <a:cs typeface="Lucida Sans Unicode"/>
                        </a:rPr>
                        <a:t>Криптоплатформы</a:t>
                      </a:r>
                    </a:p>
                  </a:txBody>
                  <a:tcPr marL="0" marR="0" marT="108797" marB="0"/>
                </a:tc>
                <a:tc>
                  <a:txBody>
                    <a:bodyPr/>
                    <a:lstStyle/>
                    <a:p>
                      <a:pPr marL="822960">
                        <a:lnSpc>
                          <a:spcPct val="100000"/>
                        </a:lnSpc>
                        <a:spcBef>
                          <a:spcPts val="600"/>
                        </a:spcBef>
                        <a:spcAft>
                          <a:spcPts val="600"/>
                        </a:spcAft>
                      </a:pPr>
                      <a:r>
                        <a:rPr lang="ru-RU" sz="1600" dirty="0">
                          <a:solidFill>
                            <a:srgbClr val="333333"/>
                          </a:solidFill>
                          <a:latin typeface="+mn-lt"/>
                          <a:cs typeface="Lucida Sans Unicode"/>
                        </a:rPr>
                        <a:t>Управление взаимодействия с клиентами для партнеров</a:t>
                      </a:r>
                    </a:p>
                  </a:txBody>
                  <a:tcPr marL="0" marR="0" marT="105410" marB="0"/>
                </a:tc>
                <a:extLst>
                  <a:ext uri="{0D108BD9-81ED-4DB2-BD59-A6C34878D82A}">
                    <a16:rowId xmlns:a16="http://schemas.microsoft.com/office/drawing/2014/main" val="10002"/>
                  </a:ext>
                </a:extLst>
              </a:tr>
              <a:tr h="501942">
                <a:tc>
                  <a:txBody>
                    <a:bodyPr/>
                    <a:lstStyle/>
                    <a:p>
                      <a:pPr marL="165100">
                        <a:lnSpc>
                          <a:spcPct val="100000"/>
                        </a:lnSpc>
                        <a:spcBef>
                          <a:spcPts val="600"/>
                        </a:spcBef>
                        <a:spcAft>
                          <a:spcPts val="600"/>
                        </a:spcAft>
                      </a:pPr>
                      <a:r>
                        <a:rPr lang="ru-RU" sz="1600" dirty="0">
                          <a:solidFill>
                            <a:srgbClr val="333333"/>
                          </a:solidFill>
                          <a:latin typeface="+mn-lt"/>
                          <a:cs typeface="Lucida Sans Unicode"/>
                        </a:rPr>
                        <a:t>Адаптация</a:t>
                      </a:r>
                    </a:p>
                  </a:txBody>
                  <a:tcPr marL="0" marR="0" marT="110913" marB="0"/>
                </a:tc>
                <a:tc>
                  <a:txBody>
                    <a:bodyPr/>
                    <a:lstStyle/>
                    <a:p>
                      <a:pPr marL="740410">
                        <a:lnSpc>
                          <a:spcPct val="100000"/>
                        </a:lnSpc>
                        <a:spcBef>
                          <a:spcPts val="600"/>
                        </a:spcBef>
                        <a:spcAft>
                          <a:spcPts val="600"/>
                        </a:spcAft>
                      </a:pPr>
                      <a:r>
                        <a:rPr lang="ru-RU" sz="1600" dirty="0">
                          <a:solidFill>
                            <a:srgbClr val="333333"/>
                          </a:solidFill>
                          <a:latin typeface="+mn-lt"/>
                          <a:cs typeface="Lucida Sans Unicode"/>
                        </a:rPr>
                        <a:t>Платежная инфраструктура</a:t>
                      </a:r>
                    </a:p>
                  </a:txBody>
                  <a:tcPr marL="0" marR="0" marT="108797" marB="0"/>
                </a:tc>
                <a:tc>
                  <a:txBody>
                    <a:bodyPr/>
                    <a:lstStyle/>
                    <a:p>
                      <a:pPr marL="823594">
                        <a:lnSpc>
                          <a:spcPct val="100000"/>
                        </a:lnSpc>
                        <a:spcBef>
                          <a:spcPts val="600"/>
                        </a:spcBef>
                        <a:spcAft>
                          <a:spcPts val="600"/>
                        </a:spcAft>
                      </a:pPr>
                      <a:r>
                        <a:rPr lang="ru-RU" sz="1600" dirty="0">
                          <a:solidFill>
                            <a:srgbClr val="333333"/>
                          </a:solidFill>
                          <a:latin typeface="+mn-lt"/>
                          <a:cs typeface="Lucida Sans Unicode"/>
                        </a:rPr>
                        <a:t>Оформление бланков </a:t>
                      </a:r>
                    </a:p>
                  </a:txBody>
                  <a:tcPr marL="0" marR="0" marT="105410" marB="0"/>
                </a:tc>
                <a:extLst>
                  <a:ext uri="{0D108BD9-81ED-4DB2-BD59-A6C34878D82A}">
                    <a16:rowId xmlns:a16="http://schemas.microsoft.com/office/drawing/2014/main" val="10003"/>
                  </a:ext>
                </a:extLst>
              </a:tr>
              <a:tr h="662462">
                <a:tc>
                  <a:txBody>
                    <a:bodyPr/>
                    <a:lstStyle/>
                    <a:p>
                      <a:pPr marL="31750" algn="l" rtl="0">
                        <a:lnSpc>
                          <a:spcPct val="110000"/>
                        </a:lnSpc>
                        <a:spcBef>
                          <a:spcPts val="600"/>
                        </a:spcBef>
                        <a:spcAft>
                          <a:spcPts val="600"/>
                        </a:spcAft>
                      </a:pPr>
                      <a:endParaRPr lang="en-US" sz="1600" b="1" spc="-40" dirty="0">
                        <a:solidFill>
                          <a:srgbClr val="141414"/>
                        </a:solidFill>
                        <a:latin typeface="+mn-lt"/>
                        <a:cs typeface="Verdana"/>
                      </a:endParaRPr>
                    </a:p>
                    <a:p>
                      <a:pPr marL="31750">
                        <a:lnSpc>
                          <a:spcPct val="110000"/>
                        </a:lnSpc>
                        <a:spcBef>
                          <a:spcPts val="600"/>
                        </a:spcBef>
                        <a:spcAft>
                          <a:spcPts val="600"/>
                        </a:spcAft>
                      </a:pPr>
                      <a:r>
                        <a:rPr lang="ru-RU" sz="1600" b="1" dirty="0">
                          <a:solidFill>
                            <a:srgbClr val="141414"/>
                          </a:solidFill>
                          <a:latin typeface="+mn-lt"/>
                          <a:cs typeface="Verdana"/>
                        </a:rPr>
                        <a:t>Управление продукцией</a:t>
                      </a:r>
                    </a:p>
                  </a:txBody>
                  <a:tcPr marL="0" marR="0" marT="847" marB="0"/>
                </a:tc>
                <a:tc>
                  <a:txBody>
                    <a:bodyPr/>
                    <a:lstStyle/>
                    <a:p>
                      <a:pPr marL="614680" algn="l" rtl="0">
                        <a:lnSpc>
                          <a:spcPct val="110000"/>
                        </a:lnSpc>
                        <a:spcBef>
                          <a:spcPts val="600"/>
                        </a:spcBef>
                        <a:spcAft>
                          <a:spcPts val="600"/>
                        </a:spcAft>
                      </a:pPr>
                      <a:endParaRPr lang="en-US" sz="1600" b="1" spc="-50" dirty="0">
                        <a:solidFill>
                          <a:srgbClr val="141414"/>
                        </a:solidFill>
                        <a:latin typeface="+mn-lt"/>
                        <a:cs typeface="Verdana"/>
                      </a:endParaRPr>
                    </a:p>
                    <a:p>
                      <a:pPr marL="614680">
                        <a:lnSpc>
                          <a:spcPct val="110000"/>
                        </a:lnSpc>
                        <a:spcBef>
                          <a:spcPts val="600"/>
                        </a:spcBef>
                        <a:spcAft>
                          <a:spcPts val="600"/>
                        </a:spcAft>
                      </a:pPr>
                      <a:r>
                        <a:rPr lang="ru-RU" sz="1600" b="1" dirty="0">
                          <a:solidFill>
                            <a:srgbClr val="141414"/>
                          </a:solidFill>
                          <a:latin typeface="+mn-lt"/>
                          <a:cs typeface="Verdana"/>
                        </a:rPr>
                        <a:t>Партнерская сеть</a:t>
                      </a:r>
                    </a:p>
                  </a:txBody>
                  <a:tcPr marL="0" marR="0" marT="2117" marB="0"/>
                </a:tc>
                <a:tc>
                  <a:txBody>
                    <a:bodyPr/>
                    <a:lstStyle/>
                    <a:p>
                      <a:pPr marL="689610" algn="l" rtl="0">
                        <a:lnSpc>
                          <a:spcPct val="110000"/>
                        </a:lnSpc>
                        <a:spcBef>
                          <a:spcPts val="600"/>
                        </a:spcBef>
                        <a:spcAft>
                          <a:spcPts val="600"/>
                        </a:spcAft>
                      </a:pPr>
                      <a:endParaRPr lang="en-US" sz="1600" b="1" spc="-20" dirty="0">
                        <a:solidFill>
                          <a:srgbClr val="141414"/>
                        </a:solidFill>
                        <a:latin typeface="+mn-lt"/>
                        <a:cs typeface="Verdana"/>
                      </a:endParaRPr>
                    </a:p>
                    <a:p>
                      <a:pPr marL="689610">
                        <a:lnSpc>
                          <a:spcPct val="110000"/>
                        </a:lnSpc>
                        <a:spcBef>
                          <a:spcPts val="600"/>
                        </a:spcBef>
                        <a:spcAft>
                          <a:spcPts val="600"/>
                        </a:spcAft>
                      </a:pPr>
                      <a:r>
                        <a:rPr lang="ru-RU" sz="1600" b="1" dirty="0">
                          <a:solidFill>
                            <a:srgbClr val="141414"/>
                          </a:solidFill>
                          <a:latin typeface="+mn-lt"/>
                          <a:cs typeface="Verdana"/>
                        </a:rPr>
                        <a:t>Панель аналитики</a:t>
                      </a:r>
                    </a:p>
                  </a:txBody>
                  <a:tcPr marL="0" marR="0" marT="2540" marB="0"/>
                </a:tc>
                <a:extLst>
                  <a:ext uri="{0D108BD9-81ED-4DB2-BD59-A6C34878D82A}">
                    <a16:rowId xmlns:a16="http://schemas.microsoft.com/office/drawing/2014/main" val="10004"/>
                  </a:ext>
                </a:extLst>
              </a:tr>
              <a:tr h="692707">
                <a:tc>
                  <a:txBody>
                    <a:bodyPr/>
                    <a:lstStyle/>
                    <a:p>
                      <a:pPr marL="211454">
                        <a:lnSpc>
                          <a:spcPct val="110000"/>
                        </a:lnSpc>
                        <a:spcBef>
                          <a:spcPts val="600"/>
                        </a:spcBef>
                        <a:spcAft>
                          <a:spcPts val="600"/>
                        </a:spcAft>
                      </a:pPr>
                      <a:r>
                        <a:rPr lang="ru-RU" sz="1600" dirty="0">
                          <a:solidFill>
                            <a:srgbClr val="333333"/>
                          </a:solidFill>
                          <a:latin typeface="+mn-lt"/>
                          <a:cs typeface="Lucida Sans Unicode"/>
                        </a:rPr>
                        <a:t>Кастомизация продукта</a:t>
                      </a:r>
                    </a:p>
                  </a:txBody>
                  <a:tcPr marL="0" marR="0" marT="110067" marB="0"/>
                </a:tc>
                <a:tc>
                  <a:txBody>
                    <a:bodyPr/>
                    <a:lstStyle/>
                    <a:p>
                      <a:pPr marL="742315">
                        <a:lnSpc>
                          <a:spcPct val="110000"/>
                        </a:lnSpc>
                        <a:spcBef>
                          <a:spcPts val="600"/>
                        </a:spcBef>
                        <a:spcAft>
                          <a:spcPts val="600"/>
                        </a:spcAft>
                      </a:pPr>
                      <a:r>
                        <a:rPr lang="ru-RU" sz="1600" dirty="0">
                          <a:solidFill>
                            <a:srgbClr val="333333"/>
                          </a:solidFill>
                          <a:latin typeface="+mn-lt"/>
                          <a:cs typeface="Lucida Sans Unicode"/>
                        </a:rPr>
                        <a:t>Поиск партнеров</a:t>
                      </a:r>
                    </a:p>
                  </a:txBody>
                  <a:tcPr marL="0" marR="0" marT="106680" marB="0"/>
                </a:tc>
                <a:tc>
                  <a:txBody>
                    <a:bodyPr/>
                    <a:lstStyle/>
                    <a:p>
                      <a:pPr marL="824865">
                        <a:lnSpc>
                          <a:spcPct val="110000"/>
                        </a:lnSpc>
                        <a:spcBef>
                          <a:spcPts val="600"/>
                        </a:spcBef>
                        <a:spcAft>
                          <a:spcPts val="600"/>
                        </a:spcAft>
                      </a:pPr>
                      <a:r>
                        <a:rPr lang="ru-RU" sz="1600" dirty="0">
                          <a:solidFill>
                            <a:srgbClr val="333333"/>
                          </a:solidFill>
                          <a:latin typeface="+mn-lt"/>
                          <a:cs typeface="Lucida Sans Unicode"/>
                        </a:rPr>
                        <a:t>Бизнес-аналитика</a:t>
                      </a:r>
                    </a:p>
                  </a:txBody>
                  <a:tcPr marL="0" marR="0" marT="102870" marB="0"/>
                </a:tc>
                <a:extLst>
                  <a:ext uri="{0D108BD9-81ED-4DB2-BD59-A6C34878D82A}">
                    <a16:rowId xmlns:a16="http://schemas.microsoft.com/office/drawing/2014/main" val="10005"/>
                  </a:ext>
                </a:extLst>
              </a:tr>
              <a:tr h="392743">
                <a:tc>
                  <a:txBody>
                    <a:bodyPr/>
                    <a:lstStyle/>
                    <a:p>
                      <a:pPr marL="153035">
                        <a:lnSpc>
                          <a:spcPct val="110000"/>
                        </a:lnSpc>
                        <a:spcBef>
                          <a:spcPts val="600"/>
                        </a:spcBef>
                        <a:spcAft>
                          <a:spcPts val="600"/>
                        </a:spcAft>
                      </a:pPr>
                      <a:r>
                        <a:rPr lang="ru-RU" sz="1600" dirty="0">
                          <a:solidFill>
                            <a:srgbClr val="333333"/>
                          </a:solidFill>
                          <a:latin typeface="+mn-lt"/>
                          <a:cs typeface="Lucida Sans Unicode"/>
                        </a:rPr>
                        <a:t>Перекрестные продажи</a:t>
                      </a:r>
                    </a:p>
                  </a:txBody>
                  <a:tcPr marL="0" marR="0" marT="110490" marB="0"/>
                </a:tc>
                <a:tc>
                  <a:txBody>
                    <a:bodyPr/>
                    <a:lstStyle/>
                    <a:p>
                      <a:pPr marR="88265" algn="ctr">
                        <a:lnSpc>
                          <a:spcPct val="110000"/>
                        </a:lnSpc>
                        <a:spcBef>
                          <a:spcPts val="600"/>
                        </a:spcBef>
                        <a:spcAft>
                          <a:spcPts val="600"/>
                        </a:spcAft>
                      </a:pPr>
                      <a:r>
                        <a:rPr lang="ru-RU" sz="1600" dirty="0">
                          <a:solidFill>
                            <a:srgbClr val="333333"/>
                          </a:solidFill>
                          <a:latin typeface="+mn-lt"/>
                          <a:cs typeface="Lucida Sans Unicode"/>
                        </a:rPr>
                        <a:t>Контракты с партнерами</a:t>
                      </a:r>
                    </a:p>
                  </a:txBody>
                  <a:tcPr marL="0" marR="0" marT="107103" marB="0"/>
                </a:tc>
                <a:tc>
                  <a:txBody>
                    <a:bodyPr/>
                    <a:lstStyle/>
                    <a:p>
                      <a:pPr marL="825500">
                        <a:lnSpc>
                          <a:spcPct val="110000"/>
                        </a:lnSpc>
                        <a:spcBef>
                          <a:spcPts val="600"/>
                        </a:spcBef>
                        <a:spcAft>
                          <a:spcPts val="600"/>
                        </a:spcAft>
                      </a:pPr>
                      <a:r>
                        <a:rPr lang="ru-RU" sz="1600" dirty="0">
                          <a:solidFill>
                            <a:srgbClr val="333333"/>
                          </a:solidFill>
                          <a:latin typeface="+mn-lt"/>
                          <a:cs typeface="Lucida Sans Unicode"/>
                        </a:rPr>
                        <a:t>Статистика в реальном времени</a:t>
                      </a:r>
                    </a:p>
                  </a:txBody>
                  <a:tcPr marL="0" marR="0" marT="103293" marB="0"/>
                </a:tc>
                <a:extLst>
                  <a:ext uri="{0D108BD9-81ED-4DB2-BD59-A6C34878D82A}">
                    <a16:rowId xmlns:a16="http://schemas.microsoft.com/office/drawing/2014/main" val="10006"/>
                  </a:ext>
                </a:extLst>
              </a:tr>
              <a:tr h="693093">
                <a:tc>
                  <a:txBody>
                    <a:bodyPr/>
                    <a:lstStyle/>
                    <a:p>
                      <a:pPr marL="153670">
                        <a:lnSpc>
                          <a:spcPct val="110000"/>
                        </a:lnSpc>
                        <a:spcBef>
                          <a:spcPts val="600"/>
                        </a:spcBef>
                        <a:spcAft>
                          <a:spcPts val="600"/>
                        </a:spcAft>
                      </a:pPr>
                      <a:r>
                        <a:rPr lang="ru-RU" sz="1600" dirty="0">
                          <a:solidFill>
                            <a:srgbClr val="333333"/>
                          </a:solidFill>
                          <a:latin typeface="+mn-lt"/>
                          <a:cs typeface="Lucida Sans Unicode"/>
                        </a:rPr>
                        <a:t>Промоакции и рефералы</a:t>
                      </a:r>
                    </a:p>
                  </a:txBody>
                  <a:tcPr marL="0" marR="0" marT="110913" marB="0"/>
                </a:tc>
                <a:tc>
                  <a:txBody>
                    <a:bodyPr/>
                    <a:lstStyle/>
                    <a:p>
                      <a:pPr marL="742950">
                        <a:lnSpc>
                          <a:spcPct val="110000"/>
                        </a:lnSpc>
                        <a:spcBef>
                          <a:spcPts val="600"/>
                        </a:spcBef>
                        <a:spcAft>
                          <a:spcPts val="600"/>
                        </a:spcAft>
                      </a:pPr>
                      <a:r>
                        <a:rPr lang="ru-RU" sz="1600" dirty="0">
                          <a:solidFill>
                            <a:srgbClr val="333333"/>
                          </a:solidFill>
                          <a:latin typeface="+mn-lt"/>
                          <a:cs typeface="Lucida Sans Unicode"/>
                        </a:rPr>
                        <a:t>Распределение доходности</a:t>
                      </a:r>
                    </a:p>
                  </a:txBody>
                  <a:tcPr marL="0" marR="0" marT="107103" marB="0"/>
                </a:tc>
                <a:tc>
                  <a:txBody>
                    <a:bodyPr/>
                    <a:lstStyle/>
                    <a:p>
                      <a:pPr marL="826135">
                        <a:lnSpc>
                          <a:spcPct val="110000"/>
                        </a:lnSpc>
                        <a:spcBef>
                          <a:spcPts val="600"/>
                        </a:spcBef>
                        <a:spcAft>
                          <a:spcPts val="600"/>
                        </a:spcAft>
                      </a:pPr>
                      <a:r>
                        <a:rPr lang="ru-RU" sz="1600" dirty="0">
                          <a:solidFill>
                            <a:srgbClr val="333333"/>
                          </a:solidFill>
                          <a:latin typeface="+mn-lt"/>
                          <a:cs typeface="Lucida Sans Unicode"/>
                        </a:rPr>
                        <a:t>Мониторинг и противодействие мошенничеству </a:t>
                      </a:r>
                    </a:p>
                  </a:txBody>
                  <a:tcPr marL="0" marR="0" marT="103293" marB="0"/>
                </a:tc>
                <a:extLst>
                  <a:ext uri="{0D108BD9-81ED-4DB2-BD59-A6C34878D82A}">
                    <a16:rowId xmlns:a16="http://schemas.microsoft.com/office/drawing/2014/main" val="10007"/>
                  </a:ext>
                </a:extLst>
              </a:tr>
            </a:tbl>
          </a:graphicData>
        </a:graphic>
      </p:graphicFrame>
      <p:grpSp>
        <p:nvGrpSpPr>
          <p:cNvPr id="7" name="object 7"/>
          <p:cNvGrpSpPr/>
          <p:nvPr/>
        </p:nvGrpSpPr>
        <p:grpSpPr>
          <a:xfrm>
            <a:off x="634823" y="6044468"/>
            <a:ext cx="438150" cy="177800"/>
            <a:chOff x="952234" y="9066702"/>
            <a:chExt cx="657225" cy="266700"/>
          </a:xfrm>
        </p:grpSpPr>
        <p:pic>
          <p:nvPicPr>
            <p:cNvPr id="8" name="object 8"/>
            <p:cNvPicPr/>
            <p:nvPr/>
          </p:nvPicPr>
          <p:blipFill>
            <a:blip r:embed="rId2" cstate="print"/>
            <a:stretch>
              <a:fillRect/>
            </a:stretch>
          </p:blipFill>
          <p:spPr>
            <a:xfrm>
              <a:off x="1201255" y="9148972"/>
              <a:ext cx="408073" cy="184217"/>
            </a:xfrm>
            <a:prstGeom prst="rect">
              <a:avLst/>
            </a:prstGeom>
          </p:spPr>
        </p:pic>
        <p:sp>
          <p:nvSpPr>
            <p:cNvPr id="9" name="object 9"/>
            <p:cNvSpPr/>
            <p:nvPr/>
          </p:nvSpPr>
          <p:spPr>
            <a:xfrm>
              <a:off x="1075927" y="9066702"/>
              <a:ext cx="89535" cy="266700"/>
            </a:xfrm>
            <a:custGeom>
              <a:avLst/>
              <a:gdLst/>
              <a:ahLst/>
              <a:cxnLst/>
              <a:rect l="l" t="t" r="r" b="b"/>
              <a:pathLst>
                <a:path w="89534" h="266700">
                  <a:moveTo>
                    <a:pt x="41524" y="266364"/>
                  </a:moveTo>
                  <a:lnTo>
                    <a:pt x="0" y="266364"/>
                  </a:lnTo>
                  <a:lnTo>
                    <a:pt x="0" y="46484"/>
                  </a:lnTo>
                  <a:lnTo>
                    <a:pt x="3733" y="28378"/>
                  </a:lnTo>
                  <a:lnTo>
                    <a:pt x="13920" y="13604"/>
                  </a:lnTo>
                  <a:lnTo>
                    <a:pt x="29037" y="3648"/>
                  </a:lnTo>
                  <a:lnTo>
                    <a:pt x="47564" y="0"/>
                  </a:lnTo>
                  <a:lnTo>
                    <a:pt x="89089" y="0"/>
                  </a:lnTo>
                  <a:lnTo>
                    <a:pt x="89089" y="219880"/>
                  </a:lnTo>
                  <a:lnTo>
                    <a:pt x="85355" y="237986"/>
                  </a:lnTo>
                  <a:lnTo>
                    <a:pt x="75169" y="252760"/>
                  </a:lnTo>
                  <a:lnTo>
                    <a:pt x="60051" y="262715"/>
                  </a:lnTo>
                  <a:lnTo>
                    <a:pt x="41524" y="266364"/>
                  </a:lnTo>
                  <a:close/>
                </a:path>
              </a:pathLst>
            </a:custGeom>
            <a:solidFill>
              <a:srgbClr val="DEDEDE"/>
            </a:solidFill>
          </p:spPr>
          <p:txBody>
            <a:bodyPr wrap="square" lIns="0" tIns="0" rIns="0" bIns="0" rtlCol="0"/>
            <a:lstStyle/>
            <a:p>
              <a:endParaRPr sz="1200" dirty="0">
                <a:solidFill>
                  <a:prstClr val="black"/>
                </a:solidFill>
              </a:endParaRPr>
            </a:p>
          </p:txBody>
        </p:sp>
        <p:pic>
          <p:nvPicPr>
            <p:cNvPr id="10" name="object 10"/>
            <p:cNvPicPr/>
            <p:nvPr/>
          </p:nvPicPr>
          <p:blipFill>
            <a:blip r:embed="rId3" cstate="print"/>
            <a:stretch>
              <a:fillRect/>
            </a:stretch>
          </p:blipFill>
          <p:spPr>
            <a:xfrm>
              <a:off x="952234" y="9234194"/>
              <a:ext cx="105069" cy="98872"/>
            </a:xfrm>
            <a:prstGeom prst="rect">
              <a:avLst/>
            </a:prstGeom>
          </p:spPr>
        </p:pic>
      </p:grpSp>
      <p:sp>
        <p:nvSpPr>
          <p:cNvPr id="15" name="object 15"/>
          <p:cNvSpPr txBox="1"/>
          <p:nvPr/>
        </p:nvSpPr>
        <p:spPr>
          <a:xfrm>
            <a:off x="11380378" y="6078928"/>
            <a:ext cx="187113" cy="112423"/>
          </a:xfrm>
          <a:prstGeom prst="rect">
            <a:avLst/>
          </a:prstGeom>
        </p:spPr>
        <p:txBody>
          <a:bodyPr vert="horz" wrap="square" lIns="0" tIns="9736" rIns="0" bIns="0" rtlCol="0">
            <a:spAutoFit/>
          </a:bodyPr>
          <a:lstStyle/>
          <a:p>
            <a:pPr marL="8467">
              <a:lnSpc>
                <a:spcPts val="780"/>
              </a:lnSpc>
              <a:spcBef>
                <a:spcPts val="76"/>
              </a:spcBef>
            </a:pPr>
            <a:r>
              <a:rPr lang="ru-RU" sz="700" dirty="0">
                <a:solidFill>
                  <a:srgbClr val="DEDEDE"/>
                </a:solidFill>
                <a:latin typeface="Microsoft Sans Serif"/>
                <a:cs typeface="Microsoft Sans Serif"/>
              </a:rPr>
              <a:t>06</a:t>
            </a:r>
          </a:p>
        </p:txBody>
      </p:sp>
    </p:spTree>
    <p:extLst>
      <p:ext uri="{BB962C8B-B14F-4D97-AF65-F5344CB8AC3E}">
        <p14:creationId xmlns:p14="http://schemas.microsoft.com/office/powerpoint/2010/main" val="1552218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7389" y="615666"/>
            <a:ext cx="10445750" cy="286830"/>
          </a:xfrm>
          <a:prstGeom prst="rect">
            <a:avLst/>
          </a:prstGeom>
        </p:spPr>
        <p:txBody>
          <a:bodyPr vert="horz" wrap="square" lIns="0" tIns="9736" rIns="0" bIns="0" rtlCol="0">
            <a:spAutoFit/>
          </a:bodyPr>
          <a:lstStyle/>
          <a:p>
            <a:pPr marL="8467">
              <a:spcBef>
                <a:spcPts val="76"/>
              </a:spcBef>
              <a:tabLst>
                <a:tab pos="1464807" algn="l"/>
              </a:tabLst>
            </a:pPr>
            <a:r>
              <a:rPr lang="ru-RU" sz="1800" dirty="0">
                <a:solidFill>
                  <a:srgbClr val="2DC894"/>
                </a:solidFill>
                <a:latin typeface="Verdana"/>
                <a:cs typeface="Verdana"/>
              </a:rPr>
              <a:t>[JETT]	</a:t>
            </a:r>
            <a:r>
              <a:rPr lang="ru-RU" sz="1800" dirty="0">
                <a:solidFill>
                  <a:srgbClr val="333333"/>
                </a:solidFill>
                <a:latin typeface="Verdana"/>
                <a:cs typeface="Verdana"/>
              </a:rPr>
              <a:t>Стабильный рост - до 76,8% всех ордеров на фондовой бирже Узбекистана сделаны через JETT</a:t>
            </a:r>
          </a:p>
        </p:txBody>
      </p:sp>
      <p:grpSp>
        <p:nvGrpSpPr>
          <p:cNvPr id="7" name="object 7"/>
          <p:cNvGrpSpPr/>
          <p:nvPr/>
        </p:nvGrpSpPr>
        <p:grpSpPr>
          <a:xfrm>
            <a:off x="1120926" y="1622535"/>
            <a:ext cx="3107690" cy="858520"/>
            <a:chOff x="1681389" y="2433803"/>
            <a:chExt cx="4661535" cy="1287780"/>
          </a:xfrm>
        </p:grpSpPr>
        <p:sp>
          <p:nvSpPr>
            <p:cNvPr id="8" name="object 8"/>
            <p:cNvSpPr/>
            <p:nvPr/>
          </p:nvSpPr>
          <p:spPr>
            <a:xfrm>
              <a:off x="1681389" y="3706866"/>
              <a:ext cx="4661535" cy="9525"/>
            </a:xfrm>
            <a:custGeom>
              <a:avLst/>
              <a:gdLst/>
              <a:ahLst/>
              <a:cxnLst/>
              <a:rect l="l" t="t" r="r" b="b"/>
              <a:pathLst>
                <a:path w="4661535" h="9525">
                  <a:moveTo>
                    <a:pt x="0" y="0"/>
                  </a:moveTo>
                  <a:lnTo>
                    <a:pt x="971450" y="0"/>
                  </a:lnTo>
                </a:path>
                <a:path w="4661535" h="9525">
                  <a:moveTo>
                    <a:pt x="1142883" y="0"/>
                  </a:moveTo>
                  <a:lnTo>
                    <a:pt x="1400046" y="0"/>
                  </a:lnTo>
                </a:path>
                <a:path w="4661535" h="9525">
                  <a:moveTo>
                    <a:pt x="1571464" y="0"/>
                  </a:moveTo>
                  <a:lnTo>
                    <a:pt x="1819088" y="0"/>
                  </a:lnTo>
                </a:path>
                <a:path w="4661535" h="9525">
                  <a:moveTo>
                    <a:pt x="1990521" y="0"/>
                  </a:moveTo>
                  <a:lnTo>
                    <a:pt x="2247669" y="0"/>
                  </a:lnTo>
                </a:path>
                <a:path w="4661535" h="9525">
                  <a:moveTo>
                    <a:pt x="2419102" y="0"/>
                  </a:moveTo>
                  <a:lnTo>
                    <a:pt x="2666734" y="0"/>
                  </a:lnTo>
                </a:path>
                <a:path w="4661535" h="9525">
                  <a:moveTo>
                    <a:pt x="2838154" y="0"/>
                  </a:moveTo>
                  <a:lnTo>
                    <a:pt x="3095313" y="0"/>
                  </a:lnTo>
                </a:path>
                <a:path w="4661535" h="9525">
                  <a:moveTo>
                    <a:pt x="3266733" y="0"/>
                  </a:moveTo>
                  <a:lnTo>
                    <a:pt x="3514365" y="0"/>
                  </a:lnTo>
                </a:path>
                <a:path w="4661535" h="9525">
                  <a:moveTo>
                    <a:pt x="3685797" y="0"/>
                  </a:moveTo>
                  <a:lnTo>
                    <a:pt x="3942962" y="0"/>
                  </a:lnTo>
                </a:path>
                <a:path w="4661535" h="9525">
                  <a:moveTo>
                    <a:pt x="4114378" y="0"/>
                  </a:moveTo>
                  <a:lnTo>
                    <a:pt x="4362003" y="0"/>
                  </a:lnTo>
                </a:path>
                <a:path w="4661535" h="9525">
                  <a:moveTo>
                    <a:pt x="4533435" y="0"/>
                  </a:moveTo>
                  <a:lnTo>
                    <a:pt x="4661438" y="0"/>
                  </a:lnTo>
                </a:path>
                <a:path w="4661535" h="9525">
                  <a:moveTo>
                    <a:pt x="0" y="9524"/>
                  </a:moveTo>
                  <a:lnTo>
                    <a:pt x="4661438" y="9524"/>
                  </a:lnTo>
                </a:path>
              </a:pathLst>
            </a:custGeom>
            <a:ln w="9522">
              <a:solidFill>
                <a:srgbClr val="141414"/>
              </a:solidFill>
            </a:ln>
          </p:spPr>
          <p:txBody>
            <a:bodyPr wrap="square" lIns="0" tIns="0" rIns="0" bIns="0" rtlCol="0"/>
            <a:lstStyle/>
            <a:p>
              <a:endParaRPr sz="1200" dirty="0">
                <a:solidFill>
                  <a:prstClr val="black"/>
                </a:solidFill>
              </a:endParaRPr>
            </a:p>
          </p:txBody>
        </p:sp>
        <p:sp>
          <p:nvSpPr>
            <p:cNvPr id="9" name="object 9"/>
            <p:cNvSpPr/>
            <p:nvPr/>
          </p:nvSpPr>
          <p:spPr>
            <a:xfrm>
              <a:off x="1805190" y="3487063"/>
              <a:ext cx="1447800" cy="224790"/>
            </a:xfrm>
            <a:custGeom>
              <a:avLst/>
              <a:gdLst/>
              <a:ahLst/>
              <a:cxnLst/>
              <a:rect l="l" t="t" r="r" b="b"/>
              <a:pathLst>
                <a:path w="1447800" h="224789">
                  <a:moveTo>
                    <a:pt x="171437" y="194843"/>
                  </a:moveTo>
                  <a:lnTo>
                    <a:pt x="0" y="194843"/>
                  </a:lnTo>
                  <a:lnTo>
                    <a:pt x="0" y="224574"/>
                  </a:lnTo>
                  <a:lnTo>
                    <a:pt x="171437" y="224574"/>
                  </a:lnTo>
                  <a:lnTo>
                    <a:pt x="171437" y="194843"/>
                  </a:lnTo>
                  <a:close/>
                </a:path>
                <a:path w="1447800" h="224789">
                  <a:moveTo>
                    <a:pt x="600024" y="76263"/>
                  </a:moveTo>
                  <a:lnTo>
                    <a:pt x="428586" y="76263"/>
                  </a:lnTo>
                  <a:lnTo>
                    <a:pt x="428586" y="224574"/>
                  </a:lnTo>
                  <a:lnTo>
                    <a:pt x="600024" y="224574"/>
                  </a:lnTo>
                  <a:lnTo>
                    <a:pt x="600024" y="76263"/>
                  </a:lnTo>
                  <a:close/>
                </a:path>
                <a:path w="1447800" h="224789">
                  <a:moveTo>
                    <a:pt x="1019073" y="25565"/>
                  </a:moveTo>
                  <a:lnTo>
                    <a:pt x="847648" y="25565"/>
                  </a:lnTo>
                  <a:lnTo>
                    <a:pt x="847648" y="224574"/>
                  </a:lnTo>
                  <a:lnTo>
                    <a:pt x="1019073" y="224574"/>
                  </a:lnTo>
                  <a:lnTo>
                    <a:pt x="1019073" y="25565"/>
                  </a:lnTo>
                  <a:close/>
                </a:path>
                <a:path w="1447800" h="224789">
                  <a:moveTo>
                    <a:pt x="1447660" y="0"/>
                  </a:moveTo>
                  <a:lnTo>
                    <a:pt x="1276235" y="0"/>
                  </a:lnTo>
                  <a:lnTo>
                    <a:pt x="1276235" y="224574"/>
                  </a:lnTo>
                  <a:lnTo>
                    <a:pt x="1447660" y="224574"/>
                  </a:lnTo>
                  <a:lnTo>
                    <a:pt x="1447660" y="0"/>
                  </a:lnTo>
                  <a:close/>
                </a:path>
              </a:pathLst>
            </a:custGeom>
            <a:solidFill>
              <a:srgbClr val="2DC894"/>
            </a:solidFill>
          </p:spPr>
          <p:txBody>
            <a:bodyPr wrap="square" lIns="0" tIns="0" rIns="0" bIns="0" rtlCol="0"/>
            <a:lstStyle/>
            <a:p>
              <a:endParaRPr sz="1200" dirty="0">
                <a:solidFill>
                  <a:prstClr val="black"/>
                </a:solidFill>
              </a:endParaRPr>
            </a:p>
          </p:txBody>
        </p:sp>
        <p:sp>
          <p:nvSpPr>
            <p:cNvPr id="10" name="object 10"/>
            <p:cNvSpPr/>
            <p:nvPr/>
          </p:nvSpPr>
          <p:spPr>
            <a:xfrm>
              <a:off x="1681389" y="3407322"/>
              <a:ext cx="2247900" cy="9525"/>
            </a:xfrm>
            <a:custGeom>
              <a:avLst/>
              <a:gdLst/>
              <a:ahLst/>
              <a:cxnLst/>
              <a:rect l="l" t="t" r="r" b="b"/>
              <a:pathLst>
                <a:path w="2247900" h="9525">
                  <a:moveTo>
                    <a:pt x="0" y="9524"/>
                  </a:moveTo>
                  <a:lnTo>
                    <a:pt x="2247669" y="9524"/>
                  </a:lnTo>
                </a:path>
                <a:path w="2247900" h="9525">
                  <a:moveTo>
                    <a:pt x="0" y="0"/>
                  </a:moveTo>
                  <a:lnTo>
                    <a:pt x="2247669" y="0"/>
                  </a:lnTo>
                </a:path>
              </a:pathLst>
            </a:custGeom>
            <a:ln w="5724">
              <a:solidFill>
                <a:srgbClr val="141414"/>
              </a:solidFill>
            </a:ln>
          </p:spPr>
          <p:txBody>
            <a:bodyPr wrap="square" lIns="0" tIns="0" rIns="0" bIns="0" rtlCol="0"/>
            <a:lstStyle/>
            <a:p>
              <a:endParaRPr sz="1200" dirty="0">
                <a:solidFill>
                  <a:prstClr val="black"/>
                </a:solidFill>
              </a:endParaRPr>
            </a:p>
          </p:txBody>
        </p:sp>
        <p:sp>
          <p:nvSpPr>
            <p:cNvPr id="11" name="object 11"/>
            <p:cNvSpPr/>
            <p:nvPr/>
          </p:nvSpPr>
          <p:spPr>
            <a:xfrm>
              <a:off x="3500478" y="3413984"/>
              <a:ext cx="171450" cy="297815"/>
            </a:xfrm>
            <a:custGeom>
              <a:avLst/>
              <a:gdLst/>
              <a:ahLst/>
              <a:cxnLst/>
              <a:rect l="l" t="t" r="r" b="b"/>
              <a:pathLst>
                <a:path w="171450" h="297814">
                  <a:moveTo>
                    <a:pt x="0" y="0"/>
                  </a:moveTo>
                  <a:lnTo>
                    <a:pt x="171432" y="0"/>
                  </a:lnTo>
                  <a:lnTo>
                    <a:pt x="171432" y="297643"/>
                  </a:lnTo>
                  <a:lnTo>
                    <a:pt x="0" y="297643"/>
                  </a:lnTo>
                  <a:lnTo>
                    <a:pt x="0" y="0"/>
                  </a:lnTo>
                  <a:close/>
                </a:path>
              </a:pathLst>
            </a:custGeom>
            <a:solidFill>
              <a:srgbClr val="2DC894"/>
            </a:solidFill>
          </p:spPr>
          <p:txBody>
            <a:bodyPr wrap="square" lIns="0" tIns="0" rIns="0" bIns="0" rtlCol="0"/>
            <a:lstStyle/>
            <a:p>
              <a:endParaRPr sz="1200" dirty="0">
                <a:solidFill>
                  <a:prstClr val="black"/>
                </a:solidFill>
              </a:endParaRPr>
            </a:p>
          </p:txBody>
        </p:sp>
        <p:sp>
          <p:nvSpPr>
            <p:cNvPr id="12" name="object 12"/>
            <p:cNvSpPr/>
            <p:nvPr/>
          </p:nvSpPr>
          <p:spPr>
            <a:xfrm>
              <a:off x="4100491" y="3407322"/>
              <a:ext cx="247650" cy="9525"/>
            </a:xfrm>
            <a:custGeom>
              <a:avLst/>
              <a:gdLst/>
              <a:ahLst/>
              <a:cxnLst/>
              <a:rect l="l" t="t" r="r" b="b"/>
              <a:pathLst>
                <a:path w="247650" h="9525">
                  <a:moveTo>
                    <a:pt x="0" y="9524"/>
                  </a:moveTo>
                  <a:lnTo>
                    <a:pt x="247632" y="9524"/>
                  </a:lnTo>
                </a:path>
                <a:path w="247650" h="9525">
                  <a:moveTo>
                    <a:pt x="0" y="0"/>
                  </a:moveTo>
                  <a:lnTo>
                    <a:pt x="247632" y="0"/>
                  </a:lnTo>
                </a:path>
              </a:pathLst>
            </a:custGeom>
            <a:ln w="5724">
              <a:solidFill>
                <a:srgbClr val="141414"/>
              </a:solidFill>
            </a:ln>
          </p:spPr>
          <p:txBody>
            <a:bodyPr wrap="square" lIns="0" tIns="0" rIns="0" bIns="0" rtlCol="0"/>
            <a:lstStyle/>
            <a:p>
              <a:endParaRPr sz="1200" dirty="0">
                <a:solidFill>
                  <a:prstClr val="black"/>
                </a:solidFill>
              </a:endParaRPr>
            </a:p>
          </p:txBody>
        </p:sp>
        <p:sp>
          <p:nvSpPr>
            <p:cNvPr id="13" name="object 13"/>
            <p:cNvSpPr/>
            <p:nvPr/>
          </p:nvSpPr>
          <p:spPr>
            <a:xfrm>
              <a:off x="3929059" y="3259165"/>
              <a:ext cx="171450" cy="452755"/>
            </a:xfrm>
            <a:custGeom>
              <a:avLst/>
              <a:gdLst/>
              <a:ahLst/>
              <a:cxnLst/>
              <a:rect l="l" t="t" r="r" b="b"/>
              <a:pathLst>
                <a:path w="171450" h="452754">
                  <a:moveTo>
                    <a:pt x="171432" y="452461"/>
                  </a:moveTo>
                  <a:lnTo>
                    <a:pt x="0" y="452461"/>
                  </a:lnTo>
                  <a:lnTo>
                    <a:pt x="0" y="0"/>
                  </a:lnTo>
                  <a:lnTo>
                    <a:pt x="171432" y="0"/>
                  </a:lnTo>
                  <a:lnTo>
                    <a:pt x="171432" y="452461"/>
                  </a:lnTo>
                  <a:close/>
                </a:path>
              </a:pathLst>
            </a:custGeom>
            <a:solidFill>
              <a:srgbClr val="2DC894"/>
            </a:solidFill>
          </p:spPr>
          <p:txBody>
            <a:bodyPr wrap="square" lIns="0" tIns="0" rIns="0" bIns="0" rtlCol="0"/>
            <a:lstStyle/>
            <a:p>
              <a:endParaRPr sz="1200" dirty="0">
                <a:solidFill>
                  <a:prstClr val="black"/>
                </a:solidFill>
              </a:endParaRPr>
            </a:p>
          </p:txBody>
        </p:sp>
        <p:sp>
          <p:nvSpPr>
            <p:cNvPr id="14" name="object 14"/>
            <p:cNvSpPr/>
            <p:nvPr/>
          </p:nvSpPr>
          <p:spPr>
            <a:xfrm>
              <a:off x="4519543" y="3407322"/>
              <a:ext cx="257175" cy="9525"/>
            </a:xfrm>
            <a:custGeom>
              <a:avLst/>
              <a:gdLst/>
              <a:ahLst/>
              <a:cxnLst/>
              <a:rect l="l" t="t" r="r" b="b"/>
              <a:pathLst>
                <a:path w="257175" h="9525">
                  <a:moveTo>
                    <a:pt x="0" y="9524"/>
                  </a:moveTo>
                  <a:lnTo>
                    <a:pt x="257159" y="9524"/>
                  </a:lnTo>
                </a:path>
                <a:path w="257175" h="9525">
                  <a:moveTo>
                    <a:pt x="0" y="0"/>
                  </a:moveTo>
                  <a:lnTo>
                    <a:pt x="257159" y="0"/>
                  </a:lnTo>
                </a:path>
              </a:pathLst>
            </a:custGeom>
            <a:ln w="5724">
              <a:solidFill>
                <a:srgbClr val="141414"/>
              </a:solidFill>
            </a:ln>
          </p:spPr>
          <p:txBody>
            <a:bodyPr wrap="square" lIns="0" tIns="0" rIns="0" bIns="0" rtlCol="0"/>
            <a:lstStyle/>
            <a:p>
              <a:endParaRPr sz="1200" dirty="0">
                <a:solidFill>
                  <a:prstClr val="black"/>
                </a:solidFill>
              </a:endParaRPr>
            </a:p>
          </p:txBody>
        </p:sp>
        <p:sp>
          <p:nvSpPr>
            <p:cNvPr id="15" name="object 15"/>
            <p:cNvSpPr/>
            <p:nvPr/>
          </p:nvSpPr>
          <p:spPr>
            <a:xfrm>
              <a:off x="1681389" y="3105695"/>
              <a:ext cx="3095625" cy="9525"/>
            </a:xfrm>
            <a:custGeom>
              <a:avLst/>
              <a:gdLst/>
              <a:ahLst/>
              <a:cxnLst/>
              <a:rect l="l" t="t" r="r" b="b"/>
              <a:pathLst>
                <a:path w="3095625" h="9525">
                  <a:moveTo>
                    <a:pt x="0" y="9524"/>
                  </a:moveTo>
                  <a:lnTo>
                    <a:pt x="3095313" y="9524"/>
                  </a:lnTo>
                </a:path>
                <a:path w="3095625" h="9525">
                  <a:moveTo>
                    <a:pt x="0" y="0"/>
                  </a:moveTo>
                  <a:lnTo>
                    <a:pt x="3095313" y="0"/>
                  </a:lnTo>
                </a:path>
              </a:pathLst>
            </a:custGeom>
            <a:ln w="6087">
              <a:solidFill>
                <a:srgbClr val="141414"/>
              </a:solidFill>
            </a:ln>
          </p:spPr>
          <p:txBody>
            <a:bodyPr wrap="square" lIns="0" tIns="0" rIns="0" bIns="0" rtlCol="0"/>
            <a:lstStyle/>
            <a:p>
              <a:endParaRPr sz="1200" dirty="0">
                <a:solidFill>
                  <a:prstClr val="black"/>
                </a:solidFill>
              </a:endParaRPr>
            </a:p>
          </p:txBody>
        </p:sp>
        <p:sp>
          <p:nvSpPr>
            <p:cNvPr id="16" name="object 16"/>
            <p:cNvSpPr/>
            <p:nvPr/>
          </p:nvSpPr>
          <p:spPr>
            <a:xfrm>
              <a:off x="4348124" y="3112175"/>
              <a:ext cx="171450" cy="600075"/>
            </a:xfrm>
            <a:custGeom>
              <a:avLst/>
              <a:gdLst/>
              <a:ahLst/>
              <a:cxnLst/>
              <a:rect l="l" t="t" r="r" b="b"/>
              <a:pathLst>
                <a:path w="171450" h="600075">
                  <a:moveTo>
                    <a:pt x="0" y="0"/>
                  </a:moveTo>
                  <a:lnTo>
                    <a:pt x="171419" y="0"/>
                  </a:lnTo>
                  <a:lnTo>
                    <a:pt x="171419" y="599452"/>
                  </a:lnTo>
                  <a:lnTo>
                    <a:pt x="0" y="599452"/>
                  </a:lnTo>
                  <a:lnTo>
                    <a:pt x="0" y="0"/>
                  </a:lnTo>
                  <a:close/>
                </a:path>
              </a:pathLst>
            </a:custGeom>
            <a:solidFill>
              <a:srgbClr val="2DC894"/>
            </a:solidFill>
          </p:spPr>
          <p:txBody>
            <a:bodyPr wrap="square" lIns="0" tIns="0" rIns="0" bIns="0" rtlCol="0"/>
            <a:lstStyle/>
            <a:p>
              <a:endParaRPr sz="1200" dirty="0">
                <a:solidFill>
                  <a:prstClr val="black"/>
                </a:solidFill>
              </a:endParaRPr>
            </a:p>
          </p:txBody>
        </p:sp>
        <p:sp>
          <p:nvSpPr>
            <p:cNvPr id="17" name="object 17"/>
            <p:cNvSpPr/>
            <p:nvPr/>
          </p:nvSpPr>
          <p:spPr>
            <a:xfrm>
              <a:off x="4948122" y="3407322"/>
              <a:ext cx="247650" cy="9525"/>
            </a:xfrm>
            <a:custGeom>
              <a:avLst/>
              <a:gdLst/>
              <a:ahLst/>
              <a:cxnLst/>
              <a:rect l="l" t="t" r="r" b="b"/>
              <a:pathLst>
                <a:path w="247650" h="9525">
                  <a:moveTo>
                    <a:pt x="0" y="9524"/>
                  </a:moveTo>
                  <a:lnTo>
                    <a:pt x="247632" y="9524"/>
                  </a:lnTo>
                </a:path>
                <a:path w="247650" h="9525">
                  <a:moveTo>
                    <a:pt x="0" y="0"/>
                  </a:moveTo>
                  <a:lnTo>
                    <a:pt x="247632" y="0"/>
                  </a:lnTo>
                </a:path>
              </a:pathLst>
            </a:custGeom>
            <a:ln w="5724">
              <a:solidFill>
                <a:srgbClr val="141414"/>
              </a:solidFill>
            </a:ln>
          </p:spPr>
          <p:txBody>
            <a:bodyPr wrap="square" lIns="0" tIns="0" rIns="0" bIns="0" rtlCol="0"/>
            <a:lstStyle/>
            <a:p>
              <a:endParaRPr sz="1200" dirty="0">
                <a:solidFill>
                  <a:prstClr val="black"/>
                </a:solidFill>
              </a:endParaRPr>
            </a:p>
          </p:txBody>
        </p:sp>
        <p:sp>
          <p:nvSpPr>
            <p:cNvPr id="18" name="object 18"/>
            <p:cNvSpPr/>
            <p:nvPr/>
          </p:nvSpPr>
          <p:spPr>
            <a:xfrm>
              <a:off x="4948122" y="3105695"/>
              <a:ext cx="247650" cy="9525"/>
            </a:xfrm>
            <a:custGeom>
              <a:avLst/>
              <a:gdLst/>
              <a:ahLst/>
              <a:cxnLst/>
              <a:rect l="l" t="t" r="r" b="b"/>
              <a:pathLst>
                <a:path w="247650" h="9525">
                  <a:moveTo>
                    <a:pt x="0" y="9524"/>
                  </a:moveTo>
                  <a:lnTo>
                    <a:pt x="247632" y="9524"/>
                  </a:lnTo>
                </a:path>
                <a:path w="247650" h="9525">
                  <a:moveTo>
                    <a:pt x="0" y="0"/>
                  </a:moveTo>
                  <a:lnTo>
                    <a:pt x="247632" y="0"/>
                  </a:lnTo>
                </a:path>
              </a:pathLst>
            </a:custGeom>
            <a:ln w="6087">
              <a:solidFill>
                <a:srgbClr val="141414"/>
              </a:solidFill>
            </a:ln>
          </p:spPr>
          <p:txBody>
            <a:bodyPr wrap="square" lIns="0" tIns="0" rIns="0" bIns="0" rtlCol="0"/>
            <a:lstStyle/>
            <a:p>
              <a:endParaRPr sz="1200" dirty="0">
                <a:solidFill>
                  <a:prstClr val="black"/>
                </a:solidFill>
              </a:endParaRPr>
            </a:p>
          </p:txBody>
        </p:sp>
        <p:sp>
          <p:nvSpPr>
            <p:cNvPr id="19" name="object 19"/>
            <p:cNvSpPr/>
            <p:nvPr/>
          </p:nvSpPr>
          <p:spPr>
            <a:xfrm>
              <a:off x="4776703" y="2973029"/>
              <a:ext cx="171450" cy="739140"/>
            </a:xfrm>
            <a:custGeom>
              <a:avLst/>
              <a:gdLst/>
              <a:ahLst/>
              <a:cxnLst/>
              <a:rect l="l" t="t" r="r" b="b"/>
              <a:pathLst>
                <a:path w="171450" h="739139">
                  <a:moveTo>
                    <a:pt x="0" y="0"/>
                  </a:moveTo>
                  <a:lnTo>
                    <a:pt x="171419" y="0"/>
                  </a:lnTo>
                  <a:lnTo>
                    <a:pt x="171419" y="738599"/>
                  </a:lnTo>
                  <a:lnTo>
                    <a:pt x="0" y="738599"/>
                  </a:lnTo>
                  <a:lnTo>
                    <a:pt x="0" y="0"/>
                  </a:lnTo>
                  <a:close/>
                </a:path>
              </a:pathLst>
            </a:custGeom>
            <a:solidFill>
              <a:srgbClr val="2DC894"/>
            </a:solidFill>
          </p:spPr>
          <p:txBody>
            <a:bodyPr wrap="square" lIns="0" tIns="0" rIns="0" bIns="0" rtlCol="0"/>
            <a:lstStyle/>
            <a:p>
              <a:endParaRPr sz="1200" dirty="0">
                <a:solidFill>
                  <a:prstClr val="black"/>
                </a:solidFill>
              </a:endParaRPr>
            </a:p>
          </p:txBody>
        </p:sp>
        <p:sp>
          <p:nvSpPr>
            <p:cNvPr id="20" name="object 20"/>
            <p:cNvSpPr/>
            <p:nvPr/>
          </p:nvSpPr>
          <p:spPr>
            <a:xfrm>
              <a:off x="5367187" y="3407322"/>
              <a:ext cx="257175" cy="9525"/>
            </a:xfrm>
            <a:custGeom>
              <a:avLst/>
              <a:gdLst/>
              <a:ahLst/>
              <a:cxnLst/>
              <a:rect l="l" t="t" r="r" b="b"/>
              <a:pathLst>
                <a:path w="257175" h="9525">
                  <a:moveTo>
                    <a:pt x="0" y="9524"/>
                  </a:moveTo>
                  <a:lnTo>
                    <a:pt x="257164" y="9524"/>
                  </a:lnTo>
                </a:path>
                <a:path w="257175" h="9525">
                  <a:moveTo>
                    <a:pt x="0" y="0"/>
                  </a:moveTo>
                  <a:lnTo>
                    <a:pt x="257164" y="0"/>
                  </a:lnTo>
                </a:path>
              </a:pathLst>
            </a:custGeom>
            <a:ln w="5724">
              <a:solidFill>
                <a:srgbClr val="141414"/>
              </a:solidFill>
            </a:ln>
          </p:spPr>
          <p:txBody>
            <a:bodyPr wrap="square" lIns="0" tIns="0" rIns="0" bIns="0" rtlCol="0"/>
            <a:lstStyle/>
            <a:p>
              <a:endParaRPr sz="1200" dirty="0">
                <a:solidFill>
                  <a:prstClr val="black"/>
                </a:solidFill>
              </a:endParaRPr>
            </a:p>
          </p:txBody>
        </p:sp>
        <p:sp>
          <p:nvSpPr>
            <p:cNvPr id="21" name="object 21"/>
            <p:cNvSpPr/>
            <p:nvPr/>
          </p:nvSpPr>
          <p:spPr>
            <a:xfrm>
              <a:off x="5367187" y="3105695"/>
              <a:ext cx="257175" cy="9525"/>
            </a:xfrm>
            <a:custGeom>
              <a:avLst/>
              <a:gdLst/>
              <a:ahLst/>
              <a:cxnLst/>
              <a:rect l="l" t="t" r="r" b="b"/>
              <a:pathLst>
                <a:path w="257175" h="9525">
                  <a:moveTo>
                    <a:pt x="0" y="9524"/>
                  </a:moveTo>
                  <a:lnTo>
                    <a:pt x="257164" y="9524"/>
                  </a:lnTo>
                </a:path>
                <a:path w="257175" h="9525">
                  <a:moveTo>
                    <a:pt x="0" y="0"/>
                  </a:moveTo>
                  <a:lnTo>
                    <a:pt x="257164" y="0"/>
                  </a:lnTo>
                </a:path>
              </a:pathLst>
            </a:custGeom>
            <a:ln w="6087">
              <a:solidFill>
                <a:srgbClr val="141414"/>
              </a:solidFill>
            </a:ln>
          </p:spPr>
          <p:txBody>
            <a:bodyPr wrap="square" lIns="0" tIns="0" rIns="0" bIns="0" rtlCol="0"/>
            <a:lstStyle/>
            <a:p>
              <a:endParaRPr sz="1200" dirty="0">
                <a:solidFill>
                  <a:prstClr val="black"/>
                </a:solidFill>
              </a:endParaRPr>
            </a:p>
          </p:txBody>
        </p:sp>
        <p:sp>
          <p:nvSpPr>
            <p:cNvPr id="22" name="object 22"/>
            <p:cNvSpPr/>
            <p:nvPr/>
          </p:nvSpPr>
          <p:spPr>
            <a:xfrm>
              <a:off x="1681389" y="2806782"/>
              <a:ext cx="3943350" cy="9525"/>
            </a:xfrm>
            <a:custGeom>
              <a:avLst/>
              <a:gdLst/>
              <a:ahLst/>
              <a:cxnLst/>
              <a:rect l="l" t="t" r="r" b="b"/>
              <a:pathLst>
                <a:path w="3943350" h="9525">
                  <a:moveTo>
                    <a:pt x="0" y="9524"/>
                  </a:moveTo>
                  <a:lnTo>
                    <a:pt x="3942962" y="9524"/>
                  </a:lnTo>
                </a:path>
                <a:path w="3943350" h="9525">
                  <a:moveTo>
                    <a:pt x="0" y="0"/>
                  </a:moveTo>
                  <a:lnTo>
                    <a:pt x="3942962" y="0"/>
                  </a:lnTo>
                </a:path>
              </a:pathLst>
            </a:custGeom>
            <a:ln w="3175">
              <a:solidFill>
                <a:srgbClr val="141414"/>
              </a:solidFill>
            </a:ln>
          </p:spPr>
          <p:txBody>
            <a:bodyPr wrap="square" lIns="0" tIns="0" rIns="0" bIns="0" rtlCol="0"/>
            <a:lstStyle/>
            <a:p>
              <a:endParaRPr sz="1200" dirty="0">
                <a:solidFill>
                  <a:prstClr val="black"/>
                </a:solidFill>
              </a:endParaRPr>
            </a:p>
          </p:txBody>
        </p:sp>
        <p:sp>
          <p:nvSpPr>
            <p:cNvPr id="23" name="object 23"/>
            <p:cNvSpPr/>
            <p:nvPr/>
          </p:nvSpPr>
          <p:spPr>
            <a:xfrm>
              <a:off x="5195754" y="2815794"/>
              <a:ext cx="171450" cy="895985"/>
            </a:xfrm>
            <a:custGeom>
              <a:avLst/>
              <a:gdLst/>
              <a:ahLst/>
              <a:cxnLst/>
              <a:rect l="l" t="t" r="r" b="b"/>
              <a:pathLst>
                <a:path w="171450" h="895985">
                  <a:moveTo>
                    <a:pt x="0" y="0"/>
                  </a:moveTo>
                  <a:lnTo>
                    <a:pt x="171432" y="0"/>
                  </a:lnTo>
                  <a:lnTo>
                    <a:pt x="171432" y="895833"/>
                  </a:lnTo>
                  <a:lnTo>
                    <a:pt x="0" y="895833"/>
                  </a:lnTo>
                  <a:lnTo>
                    <a:pt x="0" y="0"/>
                  </a:lnTo>
                  <a:close/>
                </a:path>
              </a:pathLst>
            </a:custGeom>
            <a:solidFill>
              <a:srgbClr val="2DC894"/>
            </a:solidFill>
          </p:spPr>
          <p:txBody>
            <a:bodyPr wrap="square" lIns="0" tIns="0" rIns="0" bIns="0" rtlCol="0"/>
            <a:lstStyle/>
            <a:p>
              <a:endParaRPr sz="1200" dirty="0">
                <a:solidFill>
                  <a:prstClr val="black"/>
                </a:solidFill>
              </a:endParaRPr>
            </a:p>
          </p:txBody>
        </p:sp>
        <p:sp>
          <p:nvSpPr>
            <p:cNvPr id="24" name="object 24"/>
            <p:cNvSpPr/>
            <p:nvPr/>
          </p:nvSpPr>
          <p:spPr>
            <a:xfrm>
              <a:off x="5795768" y="3407322"/>
              <a:ext cx="247650" cy="9525"/>
            </a:xfrm>
            <a:custGeom>
              <a:avLst/>
              <a:gdLst/>
              <a:ahLst/>
              <a:cxnLst/>
              <a:rect l="l" t="t" r="r" b="b"/>
              <a:pathLst>
                <a:path w="247650" h="9525">
                  <a:moveTo>
                    <a:pt x="0" y="9524"/>
                  </a:moveTo>
                  <a:lnTo>
                    <a:pt x="247624" y="9524"/>
                  </a:lnTo>
                </a:path>
                <a:path w="247650" h="9525">
                  <a:moveTo>
                    <a:pt x="0" y="0"/>
                  </a:moveTo>
                  <a:lnTo>
                    <a:pt x="247624" y="0"/>
                  </a:lnTo>
                </a:path>
              </a:pathLst>
            </a:custGeom>
            <a:ln w="5724">
              <a:solidFill>
                <a:srgbClr val="141414"/>
              </a:solidFill>
            </a:ln>
          </p:spPr>
          <p:txBody>
            <a:bodyPr wrap="square" lIns="0" tIns="0" rIns="0" bIns="0" rtlCol="0"/>
            <a:lstStyle/>
            <a:p>
              <a:endParaRPr sz="1200" dirty="0">
                <a:solidFill>
                  <a:prstClr val="black"/>
                </a:solidFill>
              </a:endParaRPr>
            </a:p>
          </p:txBody>
        </p:sp>
        <p:sp>
          <p:nvSpPr>
            <p:cNvPr id="25" name="object 25"/>
            <p:cNvSpPr/>
            <p:nvPr/>
          </p:nvSpPr>
          <p:spPr>
            <a:xfrm>
              <a:off x="5795768" y="3105695"/>
              <a:ext cx="247650" cy="9525"/>
            </a:xfrm>
            <a:custGeom>
              <a:avLst/>
              <a:gdLst/>
              <a:ahLst/>
              <a:cxnLst/>
              <a:rect l="l" t="t" r="r" b="b"/>
              <a:pathLst>
                <a:path w="247650" h="9525">
                  <a:moveTo>
                    <a:pt x="0" y="9524"/>
                  </a:moveTo>
                  <a:lnTo>
                    <a:pt x="247624" y="9524"/>
                  </a:lnTo>
                </a:path>
                <a:path w="247650" h="9525">
                  <a:moveTo>
                    <a:pt x="0" y="0"/>
                  </a:moveTo>
                  <a:lnTo>
                    <a:pt x="247624" y="0"/>
                  </a:lnTo>
                </a:path>
              </a:pathLst>
            </a:custGeom>
            <a:ln w="6087">
              <a:solidFill>
                <a:srgbClr val="141414"/>
              </a:solidFill>
            </a:ln>
          </p:spPr>
          <p:txBody>
            <a:bodyPr wrap="square" lIns="0" tIns="0" rIns="0" bIns="0" rtlCol="0"/>
            <a:lstStyle/>
            <a:p>
              <a:endParaRPr sz="1200" dirty="0">
                <a:solidFill>
                  <a:prstClr val="black"/>
                </a:solidFill>
              </a:endParaRPr>
            </a:p>
          </p:txBody>
        </p:sp>
        <p:sp>
          <p:nvSpPr>
            <p:cNvPr id="26" name="object 26"/>
            <p:cNvSpPr/>
            <p:nvPr/>
          </p:nvSpPr>
          <p:spPr>
            <a:xfrm>
              <a:off x="5795768" y="2806782"/>
              <a:ext cx="247650" cy="9525"/>
            </a:xfrm>
            <a:custGeom>
              <a:avLst/>
              <a:gdLst/>
              <a:ahLst/>
              <a:cxnLst/>
              <a:rect l="l" t="t" r="r" b="b"/>
              <a:pathLst>
                <a:path w="247650" h="9525">
                  <a:moveTo>
                    <a:pt x="0" y="9524"/>
                  </a:moveTo>
                  <a:lnTo>
                    <a:pt x="247624" y="9524"/>
                  </a:lnTo>
                </a:path>
                <a:path w="247650" h="9525">
                  <a:moveTo>
                    <a:pt x="0" y="0"/>
                  </a:moveTo>
                  <a:lnTo>
                    <a:pt x="247624" y="0"/>
                  </a:lnTo>
                </a:path>
              </a:pathLst>
            </a:custGeom>
            <a:ln w="3175">
              <a:solidFill>
                <a:srgbClr val="141414"/>
              </a:solidFill>
            </a:ln>
          </p:spPr>
          <p:txBody>
            <a:bodyPr wrap="square" lIns="0" tIns="0" rIns="0" bIns="0" rtlCol="0"/>
            <a:lstStyle/>
            <a:p>
              <a:endParaRPr sz="1200" dirty="0">
                <a:solidFill>
                  <a:prstClr val="black"/>
                </a:solidFill>
              </a:endParaRPr>
            </a:p>
          </p:txBody>
        </p:sp>
        <p:sp>
          <p:nvSpPr>
            <p:cNvPr id="27" name="object 27"/>
            <p:cNvSpPr/>
            <p:nvPr/>
          </p:nvSpPr>
          <p:spPr>
            <a:xfrm>
              <a:off x="5624352" y="2578859"/>
              <a:ext cx="171450" cy="1132840"/>
            </a:xfrm>
            <a:custGeom>
              <a:avLst/>
              <a:gdLst/>
              <a:ahLst/>
              <a:cxnLst/>
              <a:rect l="l" t="t" r="r" b="b"/>
              <a:pathLst>
                <a:path w="171450" h="1132839">
                  <a:moveTo>
                    <a:pt x="171416" y="1132766"/>
                  </a:moveTo>
                  <a:lnTo>
                    <a:pt x="0" y="1132766"/>
                  </a:lnTo>
                  <a:lnTo>
                    <a:pt x="0" y="0"/>
                  </a:lnTo>
                  <a:lnTo>
                    <a:pt x="171416" y="0"/>
                  </a:lnTo>
                  <a:lnTo>
                    <a:pt x="171416" y="1132766"/>
                  </a:lnTo>
                  <a:close/>
                </a:path>
              </a:pathLst>
            </a:custGeom>
            <a:solidFill>
              <a:srgbClr val="2DC894"/>
            </a:solidFill>
          </p:spPr>
          <p:txBody>
            <a:bodyPr wrap="square" lIns="0" tIns="0" rIns="0" bIns="0" rtlCol="0"/>
            <a:lstStyle/>
            <a:p>
              <a:endParaRPr sz="1200" dirty="0">
                <a:solidFill>
                  <a:prstClr val="black"/>
                </a:solidFill>
              </a:endParaRPr>
            </a:p>
          </p:txBody>
        </p:sp>
        <p:sp>
          <p:nvSpPr>
            <p:cNvPr id="28" name="object 28"/>
            <p:cNvSpPr/>
            <p:nvPr/>
          </p:nvSpPr>
          <p:spPr>
            <a:xfrm>
              <a:off x="6214825" y="3105695"/>
              <a:ext cx="128270" cy="9525"/>
            </a:xfrm>
            <a:custGeom>
              <a:avLst/>
              <a:gdLst/>
              <a:ahLst/>
              <a:cxnLst/>
              <a:rect l="l" t="t" r="r" b="b"/>
              <a:pathLst>
                <a:path w="128270" h="9525">
                  <a:moveTo>
                    <a:pt x="0" y="9524"/>
                  </a:moveTo>
                  <a:lnTo>
                    <a:pt x="128002" y="9524"/>
                  </a:lnTo>
                </a:path>
                <a:path w="128270" h="9525">
                  <a:moveTo>
                    <a:pt x="0" y="0"/>
                  </a:moveTo>
                  <a:lnTo>
                    <a:pt x="128002" y="0"/>
                  </a:lnTo>
                </a:path>
              </a:pathLst>
            </a:custGeom>
            <a:ln w="6087">
              <a:solidFill>
                <a:srgbClr val="141414"/>
              </a:solidFill>
            </a:ln>
          </p:spPr>
          <p:txBody>
            <a:bodyPr wrap="square" lIns="0" tIns="0" rIns="0" bIns="0" rtlCol="0"/>
            <a:lstStyle/>
            <a:p>
              <a:endParaRPr sz="1200" dirty="0">
                <a:solidFill>
                  <a:prstClr val="black"/>
                </a:solidFill>
              </a:endParaRPr>
            </a:p>
          </p:txBody>
        </p:sp>
        <p:sp>
          <p:nvSpPr>
            <p:cNvPr id="29" name="object 29"/>
            <p:cNvSpPr/>
            <p:nvPr/>
          </p:nvSpPr>
          <p:spPr>
            <a:xfrm>
              <a:off x="6214825" y="2806782"/>
              <a:ext cx="128270" cy="9525"/>
            </a:xfrm>
            <a:custGeom>
              <a:avLst/>
              <a:gdLst/>
              <a:ahLst/>
              <a:cxnLst/>
              <a:rect l="l" t="t" r="r" b="b"/>
              <a:pathLst>
                <a:path w="128270" h="9525">
                  <a:moveTo>
                    <a:pt x="0" y="9524"/>
                  </a:moveTo>
                  <a:lnTo>
                    <a:pt x="128002" y="9524"/>
                  </a:lnTo>
                </a:path>
                <a:path w="128270" h="9525">
                  <a:moveTo>
                    <a:pt x="0" y="0"/>
                  </a:moveTo>
                  <a:lnTo>
                    <a:pt x="128002" y="0"/>
                  </a:lnTo>
                </a:path>
              </a:pathLst>
            </a:custGeom>
            <a:ln w="3175">
              <a:solidFill>
                <a:srgbClr val="141414"/>
              </a:solidFill>
            </a:ln>
          </p:spPr>
          <p:txBody>
            <a:bodyPr wrap="square" lIns="0" tIns="0" rIns="0" bIns="0" rtlCol="0"/>
            <a:lstStyle/>
            <a:p>
              <a:endParaRPr sz="1200" dirty="0">
                <a:solidFill>
                  <a:prstClr val="black"/>
                </a:solidFill>
              </a:endParaRPr>
            </a:p>
          </p:txBody>
        </p:sp>
        <p:sp>
          <p:nvSpPr>
            <p:cNvPr id="30" name="object 30"/>
            <p:cNvSpPr/>
            <p:nvPr/>
          </p:nvSpPr>
          <p:spPr>
            <a:xfrm>
              <a:off x="1681389" y="2505849"/>
              <a:ext cx="4661535" cy="0"/>
            </a:xfrm>
            <a:custGeom>
              <a:avLst/>
              <a:gdLst/>
              <a:ahLst/>
              <a:cxnLst/>
              <a:rect l="l" t="t" r="r" b="b"/>
              <a:pathLst>
                <a:path w="4661535">
                  <a:moveTo>
                    <a:pt x="0" y="0"/>
                  </a:moveTo>
                  <a:lnTo>
                    <a:pt x="4362003" y="0"/>
                  </a:lnTo>
                </a:path>
                <a:path w="4661535">
                  <a:moveTo>
                    <a:pt x="4533435" y="0"/>
                  </a:moveTo>
                  <a:lnTo>
                    <a:pt x="4661438" y="0"/>
                  </a:lnTo>
                </a:path>
              </a:pathLst>
            </a:custGeom>
            <a:ln w="19048">
              <a:solidFill>
                <a:srgbClr val="141414"/>
              </a:solidFill>
            </a:ln>
          </p:spPr>
          <p:txBody>
            <a:bodyPr wrap="square" lIns="0" tIns="0" rIns="0" bIns="0" rtlCol="0"/>
            <a:lstStyle/>
            <a:p>
              <a:endParaRPr sz="1200" dirty="0">
                <a:solidFill>
                  <a:prstClr val="black"/>
                </a:solidFill>
              </a:endParaRPr>
            </a:p>
          </p:txBody>
        </p:sp>
        <p:sp>
          <p:nvSpPr>
            <p:cNvPr id="31" name="object 31"/>
            <p:cNvSpPr/>
            <p:nvPr/>
          </p:nvSpPr>
          <p:spPr>
            <a:xfrm>
              <a:off x="6043393" y="2433803"/>
              <a:ext cx="171450" cy="1278255"/>
            </a:xfrm>
            <a:custGeom>
              <a:avLst/>
              <a:gdLst/>
              <a:ahLst/>
              <a:cxnLst/>
              <a:rect l="l" t="t" r="r" b="b"/>
              <a:pathLst>
                <a:path w="171450" h="1278254">
                  <a:moveTo>
                    <a:pt x="171432" y="1277822"/>
                  </a:moveTo>
                  <a:lnTo>
                    <a:pt x="0" y="1277822"/>
                  </a:lnTo>
                  <a:lnTo>
                    <a:pt x="0" y="0"/>
                  </a:lnTo>
                  <a:lnTo>
                    <a:pt x="171432" y="0"/>
                  </a:lnTo>
                  <a:lnTo>
                    <a:pt x="171432" y="1277822"/>
                  </a:lnTo>
                  <a:close/>
                </a:path>
              </a:pathLst>
            </a:custGeom>
            <a:solidFill>
              <a:srgbClr val="2DC894"/>
            </a:solidFill>
          </p:spPr>
          <p:txBody>
            <a:bodyPr wrap="square" lIns="0" tIns="0" rIns="0" bIns="0" rtlCol="0"/>
            <a:lstStyle/>
            <a:p>
              <a:endParaRPr sz="1200" dirty="0">
                <a:solidFill>
                  <a:prstClr val="black"/>
                </a:solidFill>
              </a:endParaRPr>
            </a:p>
          </p:txBody>
        </p:sp>
      </p:grpSp>
      <p:sp>
        <p:nvSpPr>
          <p:cNvPr id="32" name="object 32"/>
          <p:cNvSpPr txBox="1"/>
          <p:nvPr/>
        </p:nvSpPr>
        <p:spPr>
          <a:xfrm>
            <a:off x="926691" y="2414030"/>
            <a:ext cx="75776"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0</a:t>
            </a:r>
          </a:p>
        </p:txBody>
      </p:sp>
      <p:sp>
        <p:nvSpPr>
          <p:cNvPr id="33" name="object 33"/>
          <p:cNvSpPr txBox="1"/>
          <p:nvPr/>
        </p:nvSpPr>
        <p:spPr>
          <a:xfrm>
            <a:off x="758872" y="2213066"/>
            <a:ext cx="243840"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5000</a:t>
            </a:r>
          </a:p>
        </p:txBody>
      </p:sp>
      <p:sp>
        <p:nvSpPr>
          <p:cNvPr id="34" name="object 34"/>
          <p:cNvSpPr txBox="1"/>
          <p:nvPr/>
        </p:nvSpPr>
        <p:spPr>
          <a:xfrm>
            <a:off x="718293" y="2012100"/>
            <a:ext cx="284480"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10000</a:t>
            </a:r>
          </a:p>
        </p:txBody>
      </p:sp>
      <p:sp>
        <p:nvSpPr>
          <p:cNvPr id="35" name="object 35"/>
          <p:cNvSpPr txBox="1"/>
          <p:nvPr/>
        </p:nvSpPr>
        <p:spPr>
          <a:xfrm>
            <a:off x="726818" y="1811132"/>
            <a:ext cx="276013"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15000</a:t>
            </a:r>
          </a:p>
        </p:txBody>
      </p:sp>
      <p:sp>
        <p:nvSpPr>
          <p:cNvPr id="36" name="object 36"/>
          <p:cNvSpPr txBox="1"/>
          <p:nvPr/>
        </p:nvSpPr>
        <p:spPr>
          <a:xfrm>
            <a:off x="700106" y="1610167"/>
            <a:ext cx="302683"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20000</a:t>
            </a:r>
          </a:p>
        </p:txBody>
      </p:sp>
      <p:sp>
        <p:nvSpPr>
          <p:cNvPr id="37" name="object 37"/>
          <p:cNvSpPr/>
          <p:nvPr/>
        </p:nvSpPr>
        <p:spPr>
          <a:xfrm>
            <a:off x="1120926" y="1469603"/>
            <a:ext cx="3107690" cy="0"/>
          </a:xfrm>
          <a:custGeom>
            <a:avLst/>
            <a:gdLst/>
            <a:ahLst/>
            <a:cxnLst/>
            <a:rect l="l" t="t" r="r" b="b"/>
            <a:pathLst>
              <a:path w="4661535">
                <a:moveTo>
                  <a:pt x="0" y="0"/>
                </a:moveTo>
                <a:lnTo>
                  <a:pt x="4661438" y="0"/>
                </a:lnTo>
              </a:path>
            </a:pathLst>
          </a:custGeom>
          <a:ln w="19048">
            <a:solidFill>
              <a:srgbClr val="141414"/>
            </a:solidFill>
          </a:ln>
        </p:spPr>
        <p:txBody>
          <a:bodyPr wrap="square" lIns="0" tIns="0" rIns="0" bIns="0" rtlCol="0"/>
          <a:lstStyle/>
          <a:p>
            <a:endParaRPr sz="1200" dirty="0">
              <a:solidFill>
                <a:prstClr val="black"/>
              </a:solidFill>
            </a:endParaRPr>
          </a:p>
        </p:txBody>
      </p:sp>
      <p:sp>
        <p:nvSpPr>
          <p:cNvPr id="38" name="object 38"/>
          <p:cNvSpPr txBox="1"/>
          <p:nvPr/>
        </p:nvSpPr>
        <p:spPr>
          <a:xfrm>
            <a:off x="708438" y="1409204"/>
            <a:ext cx="294217"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25000</a:t>
            </a:r>
          </a:p>
        </p:txBody>
      </p:sp>
      <p:sp>
        <p:nvSpPr>
          <p:cNvPr id="39" name="object 39"/>
          <p:cNvSpPr txBox="1"/>
          <p:nvPr/>
        </p:nvSpPr>
        <p:spPr>
          <a:xfrm>
            <a:off x="1156353" y="2581962"/>
            <a:ext cx="212090"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11/22</a:t>
            </a:r>
          </a:p>
        </p:txBody>
      </p:sp>
      <p:sp>
        <p:nvSpPr>
          <p:cNvPr id="40" name="object 40"/>
          <p:cNvSpPr txBox="1"/>
          <p:nvPr/>
        </p:nvSpPr>
        <p:spPr>
          <a:xfrm>
            <a:off x="1708191" y="2581962"/>
            <a:ext cx="238337"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01/23</a:t>
            </a:r>
          </a:p>
        </p:txBody>
      </p:sp>
      <p:sp>
        <p:nvSpPr>
          <p:cNvPr id="41" name="object 41"/>
          <p:cNvSpPr txBox="1"/>
          <p:nvPr/>
        </p:nvSpPr>
        <p:spPr>
          <a:xfrm>
            <a:off x="2264650" y="2581962"/>
            <a:ext cx="255270"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03/23</a:t>
            </a:r>
          </a:p>
        </p:txBody>
      </p:sp>
      <p:sp>
        <p:nvSpPr>
          <p:cNvPr id="42" name="object 42"/>
          <p:cNvSpPr txBox="1"/>
          <p:nvPr/>
        </p:nvSpPr>
        <p:spPr>
          <a:xfrm>
            <a:off x="2829135" y="2581962"/>
            <a:ext cx="256540"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05/23</a:t>
            </a:r>
          </a:p>
        </p:txBody>
      </p:sp>
      <p:sp>
        <p:nvSpPr>
          <p:cNvPr id="43" name="object 43"/>
          <p:cNvSpPr txBox="1"/>
          <p:nvPr/>
        </p:nvSpPr>
        <p:spPr>
          <a:xfrm>
            <a:off x="3395374" y="2581962"/>
            <a:ext cx="254000"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07/23</a:t>
            </a:r>
          </a:p>
        </p:txBody>
      </p:sp>
      <p:sp>
        <p:nvSpPr>
          <p:cNvPr id="44" name="object 44"/>
          <p:cNvSpPr txBox="1"/>
          <p:nvPr/>
        </p:nvSpPr>
        <p:spPr>
          <a:xfrm>
            <a:off x="3958171" y="2581962"/>
            <a:ext cx="258657"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09/23</a:t>
            </a:r>
          </a:p>
        </p:txBody>
      </p:sp>
      <p:sp>
        <p:nvSpPr>
          <p:cNvPr id="45" name="object 45"/>
          <p:cNvSpPr txBox="1"/>
          <p:nvPr/>
        </p:nvSpPr>
        <p:spPr>
          <a:xfrm>
            <a:off x="4134750" y="2147248"/>
            <a:ext cx="129540" cy="147049"/>
          </a:xfrm>
          <a:prstGeom prst="rect">
            <a:avLst/>
          </a:prstGeom>
        </p:spPr>
        <p:txBody>
          <a:bodyPr vert="horz" wrap="square" lIns="0" tIns="8467" rIns="0" bIns="0" rtlCol="0">
            <a:spAutoFit/>
          </a:bodyPr>
          <a:lstStyle/>
          <a:p>
            <a:pPr marL="8467">
              <a:spcBef>
                <a:spcPts val="67"/>
              </a:spcBef>
            </a:pPr>
            <a:r>
              <a:rPr lang="ru-RU" sz="900" u="sng" dirty="0">
                <a:solidFill>
                  <a:srgbClr val="BDBDBD"/>
                </a:solidFill>
                <a:uFill>
                  <a:solidFill>
                    <a:srgbClr val="141414"/>
                  </a:solidFill>
                </a:uFill>
                <a:latin typeface="Times New Roman"/>
                <a:cs typeface="Times New Roman"/>
              </a:rPr>
              <a:t>  </a:t>
            </a:r>
          </a:p>
        </p:txBody>
      </p:sp>
      <p:sp>
        <p:nvSpPr>
          <p:cNvPr id="46" name="object 46"/>
          <p:cNvSpPr txBox="1"/>
          <p:nvPr/>
        </p:nvSpPr>
        <p:spPr>
          <a:xfrm>
            <a:off x="927891" y="3945548"/>
            <a:ext cx="75776"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0</a:t>
            </a:r>
          </a:p>
        </p:txBody>
      </p:sp>
      <p:sp>
        <p:nvSpPr>
          <p:cNvPr id="47" name="object 47"/>
          <p:cNvSpPr txBox="1"/>
          <p:nvPr/>
        </p:nvSpPr>
        <p:spPr>
          <a:xfrm>
            <a:off x="736329" y="3694352"/>
            <a:ext cx="267547"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12500</a:t>
            </a:r>
          </a:p>
        </p:txBody>
      </p:sp>
      <p:sp>
        <p:nvSpPr>
          <p:cNvPr id="48" name="object 48"/>
          <p:cNvSpPr txBox="1"/>
          <p:nvPr/>
        </p:nvSpPr>
        <p:spPr>
          <a:xfrm>
            <a:off x="709597" y="3443136"/>
            <a:ext cx="294217"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25000</a:t>
            </a:r>
          </a:p>
        </p:txBody>
      </p:sp>
      <p:sp>
        <p:nvSpPr>
          <p:cNvPr id="49" name="object 49"/>
          <p:cNvSpPr txBox="1"/>
          <p:nvPr/>
        </p:nvSpPr>
        <p:spPr>
          <a:xfrm>
            <a:off x="719243" y="3191940"/>
            <a:ext cx="284480"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37500</a:t>
            </a:r>
          </a:p>
        </p:txBody>
      </p:sp>
      <p:sp>
        <p:nvSpPr>
          <p:cNvPr id="50" name="object 50"/>
          <p:cNvSpPr/>
          <p:nvPr/>
        </p:nvSpPr>
        <p:spPr>
          <a:xfrm>
            <a:off x="1122162" y="3001119"/>
            <a:ext cx="3109383" cy="0"/>
          </a:xfrm>
          <a:custGeom>
            <a:avLst/>
            <a:gdLst/>
            <a:ahLst/>
            <a:cxnLst/>
            <a:rect l="l" t="t" r="r" b="b"/>
            <a:pathLst>
              <a:path w="4664075">
                <a:moveTo>
                  <a:pt x="0" y="0"/>
                </a:moveTo>
                <a:lnTo>
                  <a:pt x="4663952" y="0"/>
                </a:lnTo>
              </a:path>
            </a:pathLst>
          </a:custGeom>
          <a:ln w="19048">
            <a:solidFill>
              <a:srgbClr val="141414"/>
            </a:solidFill>
          </a:ln>
        </p:spPr>
        <p:txBody>
          <a:bodyPr wrap="square" lIns="0" tIns="0" rIns="0" bIns="0" rtlCol="0"/>
          <a:lstStyle/>
          <a:p>
            <a:endParaRPr sz="1200" dirty="0">
              <a:solidFill>
                <a:prstClr val="black"/>
              </a:solidFill>
            </a:endParaRPr>
          </a:p>
        </p:txBody>
      </p:sp>
      <p:sp>
        <p:nvSpPr>
          <p:cNvPr id="51" name="object 51"/>
          <p:cNvSpPr txBox="1"/>
          <p:nvPr/>
        </p:nvSpPr>
        <p:spPr>
          <a:xfrm>
            <a:off x="701250" y="2940724"/>
            <a:ext cx="302683"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50000</a:t>
            </a:r>
          </a:p>
        </p:txBody>
      </p:sp>
      <p:sp>
        <p:nvSpPr>
          <p:cNvPr id="52" name="object 52"/>
          <p:cNvSpPr txBox="1"/>
          <p:nvPr/>
        </p:nvSpPr>
        <p:spPr>
          <a:xfrm>
            <a:off x="1016316" y="4113501"/>
            <a:ext cx="212090"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11/22</a:t>
            </a:r>
          </a:p>
        </p:txBody>
      </p:sp>
      <p:sp>
        <p:nvSpPr>
          <p:cNvPr id="53" name="object 53"/>
          <p:cNvSpPr txBox="1"/>
          <p:nvPr/>
        </p:nvSpPr>
        <p:spPr>
          <a:xfrm>
            <a:off x="1317610" y="4113501"/>
            <a:ext cx="231140"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12/22</a:t>
            </a:r>
          </a:p>
        </p:txBody>
      </p:sp>
      <p:sp>
        <p:nvSpPr>
          <p:cNvPr id="54" name="object 54"/>
          <p:cNvSpPr txBox="1"/>
          <p:nvPr/>
        </p:nvSpPr>
        <p:spPr>
          <a:xfrm>
            <a:off x="1926291" y="4113501"/>
            <a:ext cx="257387"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02/23</a:t>
            </a:r>
          </a:p>
        </p:txBody>
      </p:sp>
      <p:sp>
        <p:nvSpPr>
          <p:cNvPr id="55" name="object 55"/>
          <p:cNvSpPr txBox="1"/>
          <p:nvPr/>
        </p:nvSpPr>
        <p:spPr>
          <a:xfrm>
            <a:off x="2543227" y="4113501"/>
            <a:ext cx="267547"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04/23</a:t>
            </a:r>
          </a:p>
        </p:txBody>
      </p:sp>
      <p:sp>
        <p:nvSpPr>
          <p:cNvPr id="56" name="object 56"/>
          <p:cNvSpPr txBox="1"/>
          <p:nvPr/>
        </p:nvSpPr>
        <p:spPr>
          <a:xfrm>
            <a:off x="3168177" y="4113501"/>
            <a:ext cx="261197"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06/23</a:t>
            </a:r>
          </a:p>
        </p:txBody>
      </p:sp>
      <p:sp>
        <p:nvSpPr>
          <p:cNvPr id="57" name="object 57"/>
          <p:cNvSpPr txBox="1"/>
          <p:nvPr/>
        </p:nvSpPr>
        <p:spPr>
          <a:xfrm>
            <a:off x="3789206" y="4113501"/>
            <a:ext cx="262890"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08/23</a:t>
            </a:r>
          </a:p>
        </p:txBody>
      </p:sp>
      <p:grpSp>
        <p:nvGrpSpPr>
          <p:cNvPr id="58" name="object 58"/>
          <p:cNvGrpSpPr/>
          <p:nvPr/>
        </p:nvGrpSpPr>
        <p:grpSpPr>
          <a:xfrm>
            <a:off x="1112638" y="3055005"/>
            <a:ext cx="3128433" cy="957580"/>
            <a:chOff x="1668956" y="4582507"/>
            <a:chExt cx="4692650" cy="1436370"/>
          </a:xfrm>
        </p:grpSpPr>
        <p:pic>
          <p:nvPicPr>
            <p:cNvPr id="59" name="object 59"/>
            <p:cNvPicPr/>
            <p:nvPr/>
          </p:nvPicPr>
          <p:blipFill>
            <a:blip r:embed="rId2" cstate="print"/>
            <a:stretch>
              <a:fillRect/>
            </a:stretch>
          </p:blipFill>
          <p:spPr>
            <a:xfrm>
              <a:off x="1683242" y="4596808"/>
              <a:ext cx="4663957" cy="1421625"/>
            </a:xfrm>
            <a:prstGeom prst="rect">
              <a:avLst/>
            </a:prstGeom>
          </p:spPr>
        </p:pic>
        <p:sp>
          <p:nvSpPr>
            <p:cNvPr id="60" name="object 60"/>
            <p:cNvSpPr/>
            <p:nvPr/>
          </p:nvSpPr>
          <p:spPr>
            <a:xfrm>
              <a:off x="1683242" y="4596794"/>
              <a:ext cx="4664075" cy="1193800"/>
            </a:xfrm>
            <a:custGeom>
              <a:avLst/>
              <a:gdLst/>
              <a:ahLst/>
              <a:cxnLst/>
              <a:rect l="l" t="t" r="r" b="b"/>
              <a:pathLst>
                <a:path w="4664075" h="1193800">
                  <a:moveTo>
                    <a:pt x="0" y="1193749"/>
                  </a:moveTo>
                  <a:lnTo>
                    <a:pt x="51862" y="1190400"/>
                  </a:lnTo>
                  <a:lnTo>
                    <a:pt x="103725" y="1186807"/>
                  </a:lnTo>
                  <a:lnTo>
                    <a:pt x="155588" y="1182725"/>
                  </a:lnTo>
                  <a:lnTo>
                    <a:pt x="207451" y="1177909"/>
                  </a:lnTo>
                  <a:lnTo>
                    <a:pt x="259314" y="1172114"/>
                  </a:lnTo>
                  <a:lnTo>
                    <a:pt x="311177" y="1165094"/>
                  </a:lnTo>
                  <a:lnTo>
                    <a:pt x="363040" y="1156605"/>
                  </a:lnTo>
                  <a:lnTo>
                    <a:pt x="414903" y="1146402"/>
                  </a:lnTo>
                  <a:lnTo>
                    <a:pt x="466766" y="1134241"/>
                  </a:lnTo>
                  <a:lnTo>
                    <a:pt x="509200" y="1120226"/>
                  </a:lnTo>
                  <a:lnTo>
                    <a:pt x="551633" y="1100770"/>
                  </a:lnTo>
                  <a:lnTo>
                    <a:pt x="594066" y="1077301"/>
                  </a:lnTo>
                  <a:lnTo>
                    <a:pt x="636500" y="1051246"/>
                  </a:lnTo>
                  <a:lnTo>
                    <a:pt x="678933" y="1024034"/>
                  </a:lnTo>
                  <a:lnTo>
                    <a:pt x="721366" y="997091"/>
                  </a:lnTo>
                  <a:lnTo>
                    <a:pt x="763800" y="971846"/>
                  </a:lnTo>
                  <a:lnTo>
                    <a:pt x="806233" y="949725"/>
                  </a:lnTo>
                  <a:lnTo>
                    <a:pt x="848667" y="932157"/>
                  </a:lnTo>
                  <a:lnTo>
                    <a:pt x="891100" y="920570"/>
                  </a:lnTo>
                  <a:lnTo>
                    <a:pt x="933533" y="916390"/>
                  </a:lnTo>
                  <a:lnTo>
                    <a:pt x="980209" y="918520"/>
                  </a:lnTo>
                  <a:lnTo>
                    <a:pt x="1026886" y="924302"/>
                  </a:lnTo>
                  <a:lnTo>
                    <a:pt x="1073562" y="932823"/>
                  </a:lnTo>
                  <a:lnTo>
                    <a:pt x="1120239" y="943170"/>
                  </a:lnTo>
                  <a:lnTo>
                    <a:pt x="1166917" y="954430"/>
                  </a:lnTo>
                  <a:lnTo>
                    <a:pt x="1213594" y="965690"/>
                  </a:lnTo>
                  <a:lnTo>
                    <a:pt x="1260271" y="976037"/>
                  </a:lnTo>
                  <a:lnTo>
                    <a:pt x="1306947" y="984558"/>
                  </a:lnTo>
                  <a:lnTo>
                    <a:pt x="1353624" y="990340"/>
                  </a:lnTo>
                  <a:lnTo>
                    <a:pt x="1400300" y="992471"/>
                  </a:lnTo>
                  <a:lnTo>
                    <a:pt x="1446976" y="990542"/>
                  </a:lnTo>
                  <a:lnTo>
                    <a:pt x="1493652" y="985013"/>
                  </a:lnTo>
                  <a:lnTo>
                    <a:pt x="1540329" y="976271"/>
                  </a:lnTo>
                  <a:lnTo>
                    <a:pt x="1587006" y="964702"/>
                  </a:lnTo>
                  <a:lnTo>
                    <a:pt x="1633683" y="950693"/>
                  </a:lnTo>
                  <a:lnTo>
                    <a:pt x="1680360" y="934630"/>
                  </a:lnTo>
                  <a:lnTo>
                    <a:pt x="1727037" y="916900"/>
                  </a:lnTo>
                  <a:lnTo>
                    <a:pt x="1773714" y="897890"/>
                  </a:lnTo>
                  <a:lnTo>
                    <a:pt x="1820391" y="877986"/>
                  </a:lnTo>
                  <a:lnTo>
                    <a:pt x="1867067" y="857574"/>
                  </a:lnTo>
                  <a:lnTo>
                    <a:pt x="1909499" y="838218"/>
                  </a:lnTo>
                  <a:lnTo>
                    <a:pt x="1951933" y="817528"/>
                  </a:lnTo>
                  <a:lnTo>
                    <a:pt x="1994366" y="795568"/>
                  </a:lnTo>
                  <a:lnTo>
                    <a:pt x="2036799" y="772402"/>
                  </a:lnTo>
                  <a:lnTo>
                    <a:pt x="2079233" y="748092"/>
                  </a:lnTo>
                  <a:lnTo>
                    <a:pt x="2121667" y="722702"/>
                  </a:lnTo>
                  <a:lnTo>
                    <a:pt x="2164101" y="696294"/>
                  </a:lnTo>
                  <a:lnTo>
                    <a:pt x="2206534" y="668932"/>
                  </a:lnTo>
                  <a:lnTo>
                    <a:pt x="2248968" y="640678"/>
                  </a:lnTo>
                  <a:lnTo>
                    <a:pt x="2291401" y="611597"/>
                  </a:lnTo>
                  <a:lnTo>
                    <a:pt x="2333834" y="581751"/>
                  </a:lnTo>
                  <a:lnTo>
                    <a:pt x="2369738" y="553425"/>
                  </a:lnTo>
                  <a:lnTo>
                    <a:pt x="2405643" y="520377"/>
                  </a:lnTo>
                  <a:lnTo>
                    <a:pt x="2441548" y="483825"/>
                  </a:lnTo>
                  <a:lnTo>
                    <a:pt x="2477453" y="444983"/>
                  </a:lnTo>
                  <a:lnTo>
                    <a:pt x="2513359" y="405068"/>
                  </a:lnTo>
                  <a:lnTo>
                    <a:pt x="2549264" y="365296"/>
                  </a:lnTo>
                  <a:lnTo>
                    <a:pt x="2585170" y="326881"/>
                  </a:lnTo>
                  <a:lnTo>
                    <a:pt x="2621075" y="291041"/>
                  </a:lnTo>
                  <a:lnTo>
                    <a:pt x="2656981" y="258991"/>
                  </a:lnTo>
                  <a:lnTo>
                    <a:pt x="2692886" y="231946"/>
                  </a:lnTo>
                  <a:lnTo>
                    <a:pt x="2728791" y="211124"/>
                  </a:lnTo>
                  <a:lnTo>
                    <a:pt x="2764696" y="197738"/>
                  </a:lnTo>
                  <a:lnTo>
                    <a:pt x="2800600" y="193006"/>
                  </a:lnTo>
                  <a:lnTo>
                    <a:pt x="2839497" y="198181"/>
                  </a:lnTo>
                  <a:lnTo>
                    <a:pt x="2878394" y="212486"/>
                  </a:lnTo>
                  <a:lnTo>
                    <a:pt x="2917291" y="234097"/>
                  </a:lnTo>
                  <a:lnTo>
                    <a:pt x="2956189" y="261187"/>
                  </a:lnTo>
                  <a:lnTo>
                    <a:pt x="2995086" y="291929"/>
                  </a:lnTo>
                  <a:lnTo>
                    <a:pt x="3033984" y="324497"/>
                  </a:lnTo>
                  <a:lnTo>
                    <a:pt x="3072881" y="357065"/>
                  </a:lnTo>
                  <a:lnTo>
                    <a:pt x="3111779" y="387807"/>
                  </a:lnTo>
                  <a:lnTo>
                    <a:pt x="3150676" y="414896"/>
                  </a:lnTo>
                  <a:lnTo>
                    <a:pt x="3189574" y="436507"/>
                  </a:lnTo>
                  <a:lnTo>
                    <a:pt x="3228470" y="450813"/>
                  </a:lnTo>
                  <a:lnTo>
                    <a:pt x="3267367" y="455987"/>
                  </a:lnTo>
                  <a:lnTo>
                    <a:pt x="3298484" y="450639"/>
                  </a:lnTo>
                  <a:lnTo>
                    <a:pt x="3360720" y="412332"/>
                  </a:lnTo>
                  <a:lnTo>
                    <a:pt x="3391837" y="382358"/>
                  </a:lnTo>
                  <a:lnTo>
                    <a:pt x="3422955" y="347160"/>
                  </a:lnTo>
                  <a:lnTo>
                    <a:pt x="3454073" y="308231"/>
                  </a:lnTo>
                  <a:lnTo>
                    <a:pt x="3485191" y="267063"/>
                  </a:lnTo>
                  <a:lnTo>
                    <a:pt x="3516310" y="225148"/>
                  </a:lnTo>
                  <a:lnTo>
                    <a:pt x="3547428" y="183981"/>
                  </a:lnTo>
                  <a:lnTo>
                    <a:pt x="3578546" y="145051"/>
                  </a:lnTo>
                  <a:lnTo>
                    <a:pt x="3609664" y="109854"/>
                  </a:lnTo>
                  <a:lnTo>
                    <a:pt x="3640781" y="79879"/>
                  </a:lnTo>
                  <a:lnTo>
                    <a:pt x="3671899" y="56621"/>
                  </a:lnTo>
                  <a:lnTo>
                    <a:pt x="3734134" y="36224"/>
                  </a:lnTo>
                  <a:lnTo>
                    <a:pt x="3785996" y="37331"/>
                  </a:lnTo>
                  <a:lnTo>
                    <a:pt x="3837859" y="40298"/>
                  </a:lnTo>
                  <a:lnTo>
                    <a:pt x="3889722" y="44594"/>
                  </a:lnTo>
                  <a:lnTo>
                    <a:pt x="3941586" y="49687"/>
                  </a:lnTo>
                  <a:lnTo>
                    <a:pt x="3993449" y="55046"/>
                  </a:lnTo>
                  <a:lnTo>
                    <a:pt x="4045312" y="60139"/>
                  </a:lnTo>
                  <a:lnTo>
                    <a:pt x="4097176" y="64434"/>
                  </a:lnTo>
                  <a:lnTo>
                    <a:pt x="4149038" y="67401"/>
                  </a:lnTo>
                  <a:lnTo>
                    <a:pt x="4200901" y="68509"/>
                  </a:lnTo>
                  <a:lnTo>
                    <a:pt x="4252763" y="67272"/>
                  </a:lnTo>
                  <a:lnTo>
                    <a:pt x="4304626" y="63753"/>
                  </a:lnTo>
                  <a:lnTo>
                    <a:pt x="4356489" y="58237"/>
                  </a:lnTo>
                  <a:lnTo>
                    <a:pt x="4408352" y="51009"/>
                  </a:lnTo>
                  <a:lnTo>
                    <a:pt x="4460216" y="42355"/>
                  </a:lnTo>
                  <a:lnTo>
                    <a:pt x="4512079" y="32559"/>
                  </a:lnTo>
                  <a:lnTo>
                    <a:pt x="4563942" y="21907"/>
                  </a:lnTo>
                  <a:lnTo>
                    <a:pt x="4615805" y="10684"/>
                  </a:lnTo>
                  <a:lnTo>
                    <a:pt x="4663957" y="0"/>
                  </a:lnTo>
                </a:path>
              </a:pathLst>
            </a:custGeom>
            <a:ln w="28573">
              <a:solidFill>
                <a:srgbClr val="2DC894"/>
              </a:solidFill>
            </a:ln>
          </p:spPr>
          <p:txBody>
            <a:bodyPr wrap="square" lIns="0" tIns="0" rIns="0" bIns="0" rtlCol="0"/>
            <a:lstStyle/>
            <a:p>
              <a:endParaRPr sz="1200" dirty="0">
                <a:solidFill>
                  <a:prstClr val="black"/>
                </a:solidFill>
              </a:endParaRPr>
            </a:p>
          </p:txBody>
        </p:sp>
      </p:grpSp>
      <p:sp>
        <p:nvSpPr>
          <p:cNvPr id="61" name="object 61"/>
          <p:cNvSpPr txBox="1"/>
          <p:nvPr/>
        </p:nvSpPr>
        <p:spPr>
          <a:xfrm>
            <a:off x="4557031" y="1450409"/>
            <a:ext cx="3319357" cy="1117400"/>
          </a:xfrm>
          <a:prstGeom prst="rect">
            <a:avLst/>
          </a:prstGeom>
        </p:spPr>
        <p:txBody>
          <a:bodyPr vert="horz" wrap="square" lIns="0" tIns="9313" rIns="0" bIns="0" rtlCol="0">
            <a:spAutoFit/>
          </a:bodyPr>
          <a:lstStyle/>
          <a:p>
            <a:pPr marL="8467"/>
            <a:r>
              <a:rPr lang="ru-RU" sz="1200" dirty="0">
                <a:cs typeface="Microsoft Sans Serif"/>
              </a:rPr>
              <a:t>№1</a:t>
            </a:r>
            <a:r>
              <a:rPr lang="ru-RU" sz="1200" dirty="0">
                <a:cs typeface="Verdana"/>
              </a:rPr>
              <a:t> по численности клиентов </a:t>
            </a:r>
          </a:p>
          <a:p>
            <a:pPr marL="11431" marR="3387"/>
            <a:r>
              <a:rPr lang="ru-RU" sz="1200" dirty="0">
                <a:cs typeface="Microsoft Sans Serif"/>
              </a:rPr>
              <a:t>За 10 месяцев мы привлекли более </a:t>
            </a:r>
            <a:r>
              <a:rPr lang="ru-RU" sz="1200" dirty="0">
                <a:cs typeface="Verdana"/>
              </a:rPr>
              <a:t>21</a:t>
            </a:r>
            <a:r>
              <a:rPr lang="ru-RU" sz="1200" dirty="0"/>
              <a:t> тысяч новых клиентов; и </a:t>
            </a:r>
            <a:r>
              <a:rPr lang="ru-RU" sz="1200" dirty="0">
                <a:cs typeface="Microsoft Sans Serif"/>
              </a:rPr>
              <a:t>с ежемесячным  </a:t>
            </a:r>
            <a:r>
              <a:rPr lang="ru-RU" sz="1200" dirty="0"/>
              <a:t>при</a:t>
            </a:r>
            <a:r>
              <a:rPr lang="ru-RU" sz="1200" dirty="0">
                <a:cs typeface="Microsoft Sans Serif"/>
              </a:rPr>
              <a:t>ростом 3,000 новых  клиентов мы занимаем первое место по численности клиентов в Узбекистане, обойдя брокеров с 10-летним опытом.</a:t>
            </a:r>
          </a:p>
        </p:txBody>
      </p:sp>
      <p:sp>
        <p:nvSpPr>
          <p:cNvPr id="62" name="object 62"/>
          <p:cNvSpPr txBox="1"/>
          <p:nvPr/>
        </p:nvSpPr>
        <p:spPr>
          <a:xfrm>
            <a:off x="4560790" y="2988240"/>
            <a:ext cx="3161877" cy="932734"/>
          </a:xfrm>
          <a:prstGeom prst="rect">
            <a:avLst/>
          </a:prstGeom>
        </p:spPr>
        <p:txBody>
          <a:bodyPr vert="horz" wrap="square" lIns="0" tIns="9313" rIns="0" bIns="0" rtlCol="0">
            <a:spAutoFit/>
          </a:bodyPr>
          <a:lstStyle/>
          <a:p>
            <a:pPr marL="8467"/>
            <a:r>
              <a:rPr lang="ru-RU" sz="1200" dirty="0"/>
              <a:t>№</a:t>
            </a:r>
            <a:r>
              <a:rPr lang="ru-RU" sz="1200" dirty="0">
                <a:cs typeface="Microsoft Sans Serif"/>
              </a:rPr>
              <a:t>1 </a:t>
            </a:r>
            <a:r>
              <a:rPr lang="ru-RU" sz="1200" dirty="0"/>
              <a:t>по количеству ордеров </a:t>
            </a:r>
          </a:p>
          <a:p>
            <a:pPr marL="8467" marR="3387"/>
            <a:r>
              <a:rPr lang="ru-RU" sz="1200" dirty="0">
                <a:cs typeface="Microsoft Sans Serif"/>
              </a:rPr>
              <a:t>Наш ключевой партнер, брокерская компания «Alkes Research», которая  предоставляет услуги через JETT</a:t>
            </a:r>
            <a:r>
              <a:rPr lang="ru-RU" sz="1200" dirty="0"/>
              <a:t>,</a:t>
            </a:r>
            <a:r>
              <a:rPr lang="ru-RU" sz="1200" dirty="0">
                <a:cs typeface="Microsoft Sans Serif"/>
              </a:rPr>
              <a:t> за </a:t>
            </a:r>
            <a:r>
              <a:rPr lang="ru-RU" sz="1200" dirty="0">
                <a:cs typeface="Verdana"/>
              </a:rPr>
              <a:t> </a:t>
            </a:r>
            <a:r>
              <a:rPr lang="ru-RU" sz="1200" dirty="0">
                <a:cs typeface="Microsoft Sans Serif"/>
              </a:rPr>
              <a:t>10 месяцев </a:t>
            </a:r>
            <a:r>
              <a:rPr lang="ru-RU" sz="1200" dirty="0"/>
              <a:t>сгенерировала более 214 тыс.</a:t>
            </a:r>
            <a:r>
              <a:rPr lang="ru-RU" sz="1200" dirty="0">
                <a:cs typeface="Verdana"/>
              </a:rPr>
              <a:t> ордеров </a:t>
            </a:r>
            <a:r>
              <a:rPr lang="ru-RU" sz="1200" dirty="0">
                <a:cs typeface="Microsoft Sans Serif"/>
              </a:rPr>
              <a:t> и заняла первое место по  </a:t>
            </a:r>
            <a:r>
              <a:rPr lang="ru-RU" sz="1200" dirty="0"/>
              <a:t>количеству</a:t>
            </a:r>
            <a:r>
              <a:rPr lang="ru-RU" sz="1200" dirty="0">
                <a:cs typeface="Microsoft Sans Serif"/>
              </a:rPr>
              <a:t> ордеров в годовом исчислении.</a:t>
            </a:r>
          </a:p>
        </p:txBody>
      </p:sp>
      <p:sp>
        <p:nvSpPr>
          <p:cNvPr id="63" name="object 63"/>
          <p:cNvSpPr/>
          <p:nvPr/>
        </p:nvSpPr>
        <p:spPr>
          <a:xfrm>
            <a:off x="1121936" y="5531935"/>
            <a:ext cx="3109807" cy="0"/>
          </a:xfrm>
          <a:custGeom>
            <a:avLst/>
            <a:gdLst/>
            <a:ahLst/>
            <a:cxnLst/>
            <a:rect l="l" t="t" r="r" b="b"/>
            <a:pathLst>
              <a:path w="4664710">
                <a:moveTo>
                  <a:pt x="0" y="0"/>
                </a:moveTo>
                <a:lnTo>
                  <a:pt x="4664209" y="0"/>
                </a:lnTo>
              </a:path>
            </a:pathLst>
          </a:custGeom>
          <a:ln w="19049">
            <a:solidFill>
              <a:srgbClr val="141414"/>
            </a:solidFill>
          </a:ln>
        </p:spPr>
        <p:txBody>
          <a:bodyPr wrap="square" lIns="0" tIns="0" rIns="0" bIns="0" rtlCol="0"/>
          <a:lstStyle/>
          <a:p>
            <a:endParaRPr sz="1200" dirty="0">
              <a:solidFill>
                <a:prstClr val="black"/>
              </a:solidFill>
            </a:endParaRPr>
          </a:p>
        </p:txBody>
      </p:sp>
      <p:sp>
        <p:nvSpPr>
          <p:cNvPr id="64" name="object 64"/>
          <p:cNvSpPr txBox="1"/>
          <p:nvPr/>
        </p:nvSpPr>
        <p:spPr>
          <a:xfrm>
            <a:off x="854041" y="5471536"/>
            <a:ext cx="149436"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0%</a:t>
            </a:r>
          </a:p>
        </p:txBody>
      </p:sp>
      <p:grpSp>
        <p:nvGrpSpPr>
          <p:cNvPr id="65" name="object 65"/>
          <p:cNvGrpSpPr/>
          <p:nvPr/>
        </p:nvGrpSpPr>
        <p:grpSpPr>
          <a:xfrm>
            <a:off x="1121936" y="4748618"/>
            <a:ext cx="3109807" cy="681990"/>
            <a:chOff x="1682904" y="7122927"/>
            <a:chExt cx="4664710" cy="1022985"/>
          </a:xfrm>
        </p:grpSpPr>
        <p:sp>
          <p:nvSpPr>
            <p:cNvPr id="66" name="object 66"/>
            <p:cNvSpPr/>
            <p:nvPr/>
          </p:nvSpPr>
          <p:spPr>
            <a:xfrm>
              <a:off x="1682904" y="7176370"/>
              <a:ext cx="4664710" cy="748030"/>
            </a:xfrm>
            <a:custGeom>
              <a:avLst/>
              <a:gdLst/>
              <a:ahLst/>
              <a:cxnLst/>
              <a:rect l="l" t="t" r="r" b="b"/>
              <a:pathLst>
                <a:path w="4664710" h="748029">
                  <a:moveTo>
                    <a:pt x="0" y="747688"/>
                  </a:moveTo>
                  <a:lnTo>
                    <a:pt x="4664209" y="747688"/>
                  </a:lnTo>
                </a:path>
                <a:path w="4664710" h="748029">
                  <a:moveTo>
                    <a:pt x="0" y="373844"/>
                  </a:moveTo>
                  <a:lnTo>
                    <a:pt x="4664209" y="373844"/>
                  </a:lnTo>
                </a:path>
                <a:path w="4664710" h="748029">
                  <a:moveTo>
                    <a:pt x="0" y="0"/>
                  </a:moveTo>
                  <a:lnTo>
                    <a:pt x="4664209" y="0"/>
                  </a:lnTo>
                </a:path>
              </a:pathLst>
            </a:custGeom>
            <a:ln w="19050">
              <a:solidFill>
                <a:srgbClr val="141414"/>
              </a:solidFill>
            </a:ln>
          </p:spPr>
          <p:txBody>
            <a:bodyPr wrap="square" lIns="0" tIns="0" rIns="0" bIns="0" rtlCol="0"/>
            <a:lstStyle/>
            <a:p>
              <a:endParaRPr sz="1200" dirty="0">
                <a:solidFill>
                  <a:prstClr val="black"/>
                </a:solidFill>
              </a:endParaRPr>
            </a:p>
          </p:txBody>
        </p:sp>
        <p:sp>
          <p:nvSpPr>
            <p:cNvPr id="67" name="object 67"/>
            <p:cNvSpPr/>
            <p:nvPr/>
          </p:nvSpPr>
          <p:spPr>
            <a:xfrm>
              <a:off x="1892471" y="7141976"/>
              <a:ext cx="4239260" cy="984885"/>
            </a:xfrm>
            <a:custGeom>
              <a:avLst/>
              <a:gdLst/>
              <a:ahLst/>
              <a:cxnLst/>
              <a:rect l="l" t="t" r="r" b="b"/>
              <a:pathLst>
                <a:path w="4239260" h="984884">
                  <a:moveTo>
                    <a:pt x="0" y="984701"/>
                  </a:moveTo>
                  <a:lnTo>
                    <a:pt x="47628" y="980455"/>
                  </a:lnTo>
                  <a:lnTo>
                    <a:pt x="95257" y="975898"/>
                  </a:lnTo>
                  <a:lnTo>
                    <a:pt x="142886" y="970720"/>
                  </a:lnTo>
                  <a:lnTo>
                    <a:pt x="190515" y="964609"/>
                  </a:lnTo>
                  <a:lnTo>
                    <a:pt x="238144" y="957255"/>
                  </a:lnTo>
                  <a:lnTo>
                    <a:pt x="285773" y="948347"/>
                  </a:lnTo>
                  <a:lnTo>
                    <a:pt x="333402" y="937573"/>
                  </a:lnTo>
                  <a:lnTo>
                    <a:pt x="381031" y="924624"/>
                  </a:lnTo>
                  <a:lnTo>
                    <a:pt x="428660" y="909189"/>
                  </a:lnTo>
                  <a:lnTo>
                    <a:pt x="463588" y="893444"/>
                  </a:lnTo>
                  <a:lnTo>
                    <a:pt x="498516" y="871499"/>
                  </a:lnTo>
                  <a:lnTo>
                    <a:pt x="533444" y="844365"/>
                  </a:lnTo>
                  <a:lnTo>
                    <a:pt x="568372" y="813055"/>
                  </a:lnTo>
                  <a:lnTo>
                    <a:pt x="603300" y="778584"/>
                  </a:lnTo>
                  <a:lnTo>
                    <a:pt x="638228" y="741964"/>
                  </a:lnTo>
                  <a:lnTo>
                    <a:pt x="673155" y="704208"/>
                  </a:lnTo>
                  <a:lnTo>
                    <a:pt x="708083" y="666329"/>
                  </a:lnTo>
                  <a:lnTo>
                    <a:pt x="743011" y="629340"/>
                  </a:lnTo>
                  <a:lnTo>
                    <a:pt x="777939" y="594256"/>
                  </a:lnTo>
                  <a:lnTo>
                    <a:pt x="812867" y="562087"/>
                  </a:lnTo>
                  <a:lnTo>
                    <a:pt x="847795" y="533849"/>
                  </a:lnTo>
                  <a:lnTo>
                    <a:pt x="890661" y="502847"/>
                  </a:lnTo>
                  <a:lnTo>
                    <a:pt x="933527" y="473429"/>
                  </a:lnTo>
                  <a:lnTo>
                    <a:pt x="976393" y="445492"/>
                  </a:lnTo>
                  <a:lnTo>
                    <a:pt x="1019259" y="418931"/>
                  </a:lnTo>
                  <a:lnTo>
                    <a:pt x="1062125" y="393642"/>
                  </a:lnTo>
                  <a:lnTo>
                    <a:pt x="1104991" y="369520"/>
                  </a:lnTo>
                  <a:lnTo>
                    <a:pt x="1147858" y="346462"/>
                  </a:lnTo>
                  <a:lnTo>
                    <a:pt x="1190724" y="324363"/>
                  </a:lnTo>
                  <a:lnTo>
                    <a:pt x="1233590" y="303119"/>
                  </a:lnTo>
                  <a:lnTo>
                    <a:pt x="1276456" y="282626"/>
                  </a:lnTo>
                  <a:lnTo>
                    <a:pt x="1323027" y="261129"/>
                  </a:lnTo>
                  <a:lnTo>
                    <a:pt x="1369598" y="240522"/>
                  </a:lnTo>
                  <a:lnTo>
                    <a:pt x="1416168" y="220946"/>
                  </a:lnTo>
                  <a:lnTo>
                    <a:pt x="1462738" y="202543"/>
                  </a:lnTo>
                  <a:lnTo>
                    <a:pt x="1509308" y="185456"/>
                  </a:lnTo>
                  <a:lnTo>
                    <a:pt x="1555878" y="169825"/>
                  </a:lnTo>
                  <a:lnTo>
                    <a:pt x="1602449" y="155792"/>
                  </a:lnTo>
                  <a:lnTo>
                    <a:pt x="1649019" y="143499"/>
                  </a:lnTo>
                  <a:lnTo>
                    <a:pt x="1695591" y="133088"/>
                  </a:lnTo>
                  <a:lnTo>
                    <a:pt x="1743220" y="124451"/>
                  </a:lnTo>
                  <a:lnTo>
                    <a:pt x="1790849" y="117581"/>
                  </a:lnTo>
                  <a:lnTo>
                    <a:pt x="1838477" y="112131"/>
                  </a:lnTo>
                  <a:lnTo>
                    <a:pt x="1886106" y="107751"/>
                  </a:lnTo>
                  <a:lnTo>
                    <a:pt x="1933735" y="104093"/>
                  </a:lnTo>
                  <a:lnTo>
                    <a:pt x="1981364" y="100810"/>
                  </a:lnTo>
                  <a:lnTo>
                    <a:pt x="2028993" y="97553"/>
                  </a:lnTo>
                  <a:lnTo>
                    <a:pt x="2076622" y="93973"/>
                  </a:lnTo>
                  <a:lnTo>
                    <a:pt x="2124251" y="89722"/>
                  </a:lnTo>
                  <a:lnTo>
                    <a:pt x="2176644" y="84474"/>
                  </a:lnTo>
                  <a:lnTo>
                    <a:pt x="2229036" y="79128"/>
                  </a:lnTo>
                  <a:lnTo>
                    <a:pt x="2281427" y="73760"/>
                  </a:lnTo>
                  <a:lnTo>
                    <a:pt x="2333819" y="68450"/>
                  </a:lnTo>
                  <a:lnTo>
                    <a:pt x="2386210" y="63276"/>
                  </a:lnTo>
                  <a:lnTo>
                    <a:pt x="2438602" y="58315"/>
                  </a:lnTo>
                  <a:lnTo>
                    <a:pt x="2490993" y="53646"/>
                  </a:lnTo>
                  <a:lnTo>
                    <a:pt x="2543386" y="49347"/>
                  </a:lnTo>
                  <a:lnTo>
                    <a:pt x="2596969" y="45342"/>
                  </a:lnTo>
                  <a:lnTo>
                    <a:pt x="2650551" y="41659"/>
                  </a:lnTo>
                  <a:lnTo>
                    <a:pt x="2704134" y="38256"/>
                  </a:lnTo>
                  <a:lnTo>
                    <a:pt x="2757716" y="35090"/>
                  </a:lnTo>
                  <a:lnTo>
                    <a:pt x="2811299" y="32116"/>
                  </a:lnTo>
                  <a:lnTo>
                    <a:pt x="2864882" y="29293"/>
                  </a:lnTo>
                  <a:lnTo>
                    <a:pt x="2918464" y="26577"/>
                  </a:lnTo>
                  <a:lnTo>
                    <a:pt x="2972047" y="23926"/>
                  </a:lnTo>
                  <a:lnTo>
                    <a:pt x="3024439" y="21247"/>
                  </a:lnTo>
                  <a:lnTo>
                    <a:pt x="3076831" y="18458"/>
                  </a:lnTo>
                  <a:lnTo>
                    <a:pt x="3129223" y="15703"/>
                  </a:lnTo>
                  <a:lnTo>
                    <a:pt x="3181614" y="13125"/>
                  </a:lnTo>
                  <a:lnTo>
                    <a:pt x="3234006" y="10870"/>
                  </a:lnTo>
                  <a:lnTo>
                    <a:pt x="3286397" y="9081"/>
                  </a:lnTo>
                  <a:lnTo>
                    <a:pt x="3338789" y="7901"/>
                  </a:lnTo>
                  <a:lnTo>
                    <a:pt x="3391182" y="7476"/>
                  </a:lnTo>
                  <a:lnTo>
                    <a:pt x="3444764" y="8055"/>
                  </a:lnTo>
                  <a:lnTo>
                    <a:pt x="3498347" y="9579"/>
                  </a:lnTo>
                  <a:lnTo>
                    <a:pt x="3551929" y="11735"/>
                  </a:lnTo>
                  <a:lnTo>
                    <a:pt x="3605512" y="14206"/>
                  </a:lnTo>
                  <a:lnTo>
                    <a:pt x="3659095" y="16676"/>
                  </a:lnTo>
                  <a:lnTo>
                    <a:pt x="3712677" y="18832"/>
                  </a:lnTo>
                  <a:lnTo>
                    <a:pt x="3766260" y="20356"/>
                  </a:lnTo>
                  <a:lnTo>
                    <a:pt x="3819842" y="20935"/>
                  </a:lnTo>
                  <a:lnTo>
                    <a:pt x="3872235" y="20465"/>
                  </a:lnTo>
                  <a:lnTo>
                    <a:pt x="3924627" y="19136"/>
                  </a:lnTo>
                  <a:lnTo>
                    <a:pt x="3977018" y="17071"/>
                  </a:lnTo>
                  <a:lnTo>
                    <a:pt x="4029410" y="14393"/>
                  </a:lnTo>
                  <a:lnTo>
                    <a:pt x="4081801" y="11224"/>
                  </a:lnTo>
                  <a:lnTo>
                    <a:pt x="4134193" y="7687"/>
                  </a:lnTo>
                  <a:lnTo>
                    <a:pt x="4186585" y="3904"/>
                  </a:lnTo>
                  <a:lnTo>
                    <a:pt x="4238977" y="0"/>
                  </a:lnTo>
                </a:path>
              </a:pathLst>
            </a:custGeom>
            <a:ln w="38099">
              <a:solidFill>
                <a:srgbClr val="2DC894"/>
              </a:solidFill>
            </a:ln>
          </p:spPr>
          <p:txBody>
            <a:bodyPr wrap="square" lIns="0" tIns="0" rIns="0" bIns="0" rtlCol="0"/>
            <a:lstStyle/>
            <a:p>
              <a:endParaRPr sz="1200" dirty="0">
                <a:solidFill>
                  <a:prstClr val="black"/>
                </a:solidFill>
              </a:endParaRPr>
            </a:p>
          </p:txBody>
        </p:sp>
      </p:grpSp>
      <p:sp>
        <p:nvSpPr>
          <p:cNvPr id="68" name="object 68"/>
          <p:cNvSpPr txBox="1"/>
          <p:nvPr/>
        </p:nvSpPr>
        <p:spPr>
          <a:xfrm>
            <a:off x="813011" y="5222312"/>
            <a:ext cx="190500"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25%</a:t>
            </a:r>
          </a:p>
        </p:txBody>
      </p:sp>
      <p:sp>
        <p:nvSpPr>
          <p:cNvPr id="69" name="object 69"/>
          <p:cNvSpPr txBox="1"/>
          <p:nvPr/>
        </p:nvSpPr>
        <p:spPr>
          <a:xfrm>
            <a:off x="803774" y="4973086"/>
            <a:ext cx="199813"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50%</a:t>
            </a:r>
          </a:p>
        </p:txBody>
      </p:sp>
      <p:sp>
        <p:nvSpPr>
          <p:cNvPr id="70" name="object 70"/>
          <p:cNvSpPr txBox="1"/>
          <p:nvPr/>
        </p:nvSpPr>
        <p:spPr>
          <a:xfrm>
            <a:off x="812823" y="4723842"/>
            <a:ext cx="190923"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75%</a:t>
            </a:r>
          </a:p>
        </p:txBody>
      </p:sp>
      <p:sp>
        <p:nvSpPr>
          <p:cNvPr id="71" name="object 71"/>
          <p:cNvSpPr/>
          <p:nvPr/>
        </p:nvSpPr>
        <p:spPr>
          <a:xfrm>
            <a:off x="1121936" y="4535017"/>
            <a:ext cx="3109807" cy="0"/>
          </a:xfrm>
          <a:custGeom>
            <a:avLst/>
            <a:gdLst/>
            <a:ahLst/>
            <a:cxnLst/>
            <a:rect l="l" t="t" r="r" b="b"/>
            <a:pathLst>
              <a:path w="4664710">
                <a:moveTo>
                  <a:pt x="0" y="0"/>
                </a:moveTo>
                <a:lnTo>
                  <a:pt x="4664209" y="0"/>
                </a:lnTo>
              </a:path>
            </a:pathLst>
          </a:custGeom>
          <a:ln w="19049">
            <a:solidFill>
              <a:srgbClr val="141414"/>
            </a:solidFill>
          </a:ln>
        </p:spPr>
        <p:txBody>
          <a:bodyPr wrap="square" lIns="0" tIns="0" rIns="0" bIns="0" rtlCol="0"/>
          <a:lstStyle/>
          <a:p>
            <a:endParaRPr sz="1200" dirty="0">
              <a:solidFill>
                <a:prstClr val="black"/>
              </a:solidFill>
            </a:endParaRPr>
          </a:p>
        </p:txBody>
      </p:sp>
      <p:sp>
        <p:nvSpPr>
          <p:cNvPr id="72" name="object 72"/>
          <p:cNvSpPr txBox="1"/>
          <p:nvPr/>
        </p:nvSpPr>
        <p:spPr>
          <a:xfrm>
            <a:off x="763188" y="4474617"/>
            <a:ext cx="240453" cy="108941"/>
          </a:xfrm>
          <a:prstGeom prst="rect">
            <a:avLst/>
          </a:prstGeom>
        </p:spPr>
        <p:txBody>
          <a:bodyPr vert="horz" wrap="square" lIns="0" tIns="11430" rIns="0" bIns="0" rtlCol="0">
            <a:spAutoFit/>
          </a:bodyPr>
          <a:lstStyle/>
          <a:p>
            <a:pPr marL="8467">
              <a:spcBef>
                <a:spcPts val="90"/>
              </a:spcBef>
            </a:pPr>
            <a:r>
              <a:rPr lang="ru-RU" sz="633" dirty="0">
                <a:solidFill>
                  <a:srgbClr val="141414"/>
                </a:solidFill>
                <a:latin typeface="Microsoft Sans Serif"/>
                <a:cs typeface="Microsoft Sans Serif"/>
              </a:rPr>
              <a:t>100%</a:t>
            </a:r>
          </a:p>
        </p:txBody>
      </p:sp>
      <p:sp>
        <p:nvSpPr>
          <p:cNvPr id="73" name="object 73"/>
          <p:cNvSpPr txBox="1"/>
          <p:nvPr/>
        </p:nvSpPr>
        <p:spPr>
          <a:xfrm>
            <a:off x="1164392" y="5638808"/>
            <a:ext cx="198120" cy="102164"/>
          </a:xfrm>
          <a:prstGeom prst="rect">
            <a:avLst/>
          </a:prstGeom>
        </p:spPr>
        <p:txBody>
          <a:bodyPr vert="horz" wrap="square" lIns="0" tIns="9736" rIns="0" bIns="0" rtlCol="0">
            <a:spAutoFit/>
          </a:bodyPr>
          <a:lstStyle/>
          <a:p>
            <a:pPr marL="8467">
              <a:spcBef>
                <a:spcPts val="76"/>
              </a:spcBef>
            </a:pPr>
            <a:r>
              <a:rPr lang="ru-RU" sz="600" dirty="0">
                <a:solidFill>
                  <a:srgbClr val="141414"/>
                </a:solidFill>
                <a:latin typeface="Microsoft Sans Serif"/>
                <a:cs typeface="Microsoft Sans Serif"/>
              </a:rPr>
              <a:t>11/22</a:t>
            </a:r>
          </a:p>
        </p:txBody>
      </p:sp>
      <p:sp>
        <p:nvSpPr>
          <p:cNvPr id="74" name="object 74"/>
          <p:cNvSpPr txBox="1"/>
          <p:nvPr/>
        </p:nvSpPr>
        <p:spPr>
          <a:xfrm>
            <a:off x="1717504" y="5638808"/>
            <a:ext cx="222673" cy="102164"/>
          </a:xfrm>
          <a:prstGeom prst="rect">
            <a:avLst/>
          </a:prstGeom>
        </p:spPr>
        <p:txBody>
          <a:bodyPr vert="horz" wrap="square" lIns="0" tIns="9736" rIns="0" bIns="0" rtlCol="0">
            <a:spAutoFit/>
          </a:bodyPr>
          <a:lstStyle/>
          <a:p>
            <a:pPr marL="8467">
              <a:spcBef>
                <a:spcPts val="76"/>
              </a:spcBef>
            </a:pPr>
            <a:r>
              <a:rPr lang="ru-RU" sz="600" dirty="0">
                <a:solidFill>
                  <a:srgbClr val="141414"/>
                </a:solidFill>
                <a:latin typeface="Microsoft Sans Serif"/>
                <a:cs typeface="Microsoft Sans Serif"/>
              </a:rPr>
              <a:t>01/23</a:t>
            </a:r>
          </a:p>
        </p:txBody>
      </p:sp>
      <p:sp>
        <p:nvSpPr>
          <p:cNvPr id="75" name="object 75"/>
          <p:cNvSpPr txBox="1"/>
          <p:nvPr/>
        </p:nvSpPr>
        <p:spPr>
          <a:xfrm>
            <a:off x="2274914" y="5638808"/>
            <a:ext cx="238337" cy="102164"/>
          </a:xfrm>
          <a:prstGeom prst="rect">
            <a:avLst/>
          </a:prstGeom>
        </p:spPr>
        <p:txBody>
          <a:bodyPr vert="horz" wrap="square" lIns="0" tIns="9736" rIns="0" bIns="0" rtlCol="0">
            <a:spAutoFit/>
          </a:bodyPr>
          <a:lstStyle/>
          <a:p>
            <a:pPr marL="8467">
              <a:spcBef>
                <a:spcPts val="76"/>
              </a:spcBef>
            </a:pPr>
            <a:r>
              <a:rPr lang="ru-RU" sz="600" dirty="0">
                <a:solidFill>
                  <a:srgbClr val="141414"/>
                </a:solidFill>
                <a:latin typeface="Microsoft Sans Serif"/>
                <a:cs typeface="Microsoft Sans Serif"/>
              </a:rPr>
              <a:t>03/23</a:t>
            </a:r>
          </a:p>
        </p:txBody>
      </p:sp>
      <p:sp>
        <p:nvSpPr>
          <p:cNvPr id="76" name="object 76"/>
          <p:cNvSpPr txBox="1"/>
          <p:nvPr/>
        </p:nvSpPr>
        <p:spPr>
          <a:xfrm>
            <a:off x="2839763" y="5638808"/>
            <a:ext cx="239183" cy="102164"/>
          </a:xfrm>
          <a:prstGeom prst="rect">
            <a:avLst/>
          </a:prstGeom>
        </p:spPr>
        <p:txBody>
          <a:bodyPr vert="horz" wrap="square" lIns="0" tIns="9736" rIns="0" bIns="0" rtlCol="0">
            <a:spAutoFit/>
          </a:bodyPr>
          <a:lstStyle/>
          <a:p>
            <a:pPr marL="8467">
              <a:spcBef>
                <a:spcPts val="76"/>
              </a:spcBef>
            </a:pPr>
            <a:r>
              <a:rPr lang="ru-RU" sz="600" dirty="0">
                <a:solidFill>
                  <a:srgbClr val="141414"/>
                </a:solidFill>
                <a:latin typeface="Microsoft Sans Serif"/>
                <a:cs typeface="Microsoft Sans Serif"/>
              </a:rPr>
              <a:t>05/23</a:t>
            </a:r>
          </a:p>
        </p:txBody>
      </p:sp>
      <p:sp>
        <p:nvSpPr>
          <p:cNvPr id="77" name="object 77"/>
          <p:cNvSpPr txBox="1"/>
          <p:nvPr/>
        </p:nvSpPr>
        <p:spPr>
          <a:xfrm>
            <a:off x="3406259" y="5638808"/>
            <a:ext cx="237067" cy="102164"/>
          </a:xfrm>
          <a:prstGeom prst="rect">
            <a:avLst/>
          </a:prstGeom>
        </p:spPr>
        <p:txBody>
          <a:bodyPr vert="horz" wrap="square" lIns="0" tIns="9736" rIns="0" bIns="0" rtlCol="0">
            <a:spAutoFit/>
          </a:bodyPr>
          <a:lstStyle/>
          <a:p>
            <a:pPr marL="8467">
              <a:spcBef>
                <a:spcPts val="76"/>
              </a:spcBef>
            </a:pPr>
            <a:r>
              <a:rPr lang="ru-RU" sz="600" dirty="0">
                <a:solidFill>
                  <a:srgbClr val="141414"/>
                </a:solidFill>
                <a:latin typeface="Microsoft Sans Serif"/>
                <a:cs typeface="Microsoft Sans Serif"/>
              </a:rPr>
              <a:t>07/23</a:t>
            </a:r>
          </a:p>
        </p:txBody>
      </p:sp>
      <p:sp>
        <p:nvSpPr>
          <p:cNvPr id="78" name="object 78"/>
          <p:cNvSpPr txBox="1"/>
          <p:nvPr/>
        </p:nvSpPr>
        <p:spPr>
          <a:xfrm>
            <a:off x="3969541" y="5638808"/>
            <a:ext cx="241300" cy="102164"/>
          </a:xfrm>
          <a:prstGeom prst="rect">
            <a:avLst/>
          </a:prstGeom>
        </p:spPr>
        <p:txBody>
          <a:bodyPr vert="horz" wrap="square" lIns="0" tIns="9736" rIns="0" bIns="0" rtlCol="0">
            <a:spAutoFit/>
          </a:bodyPr>
          <a:lstStyle/>
          <a:p>
            <a:pPr marL="8467">
              <a:spcBef>
                <a:spcPts val="76"/>
              </a:spcBef>
            </a:pPr>
            <a:r>
              <a:rPr lang="ru-RU" sz="600" dirty="0">
                <a:solidFill>
                  <a:srgbClr val="141414"/>
                </a:solidFill>
                <a:latin typeface="Microsoft Sans Serif"/>
                <a:cs typeface="Microsoft Sans Serif"/>
              </a:rPr>
              <a:t>09/23</a:t>
            </a:r>
          </a:p>
        </p:txBody>
      </p:sp>
      <p:sp>
        <p:nvSpPr>
          <p:cNvPr id="79" name="object 79"/>
          <p:cNvSpPr txBox="1"/>
          <p:nvPr/>
        </p:nvSpPr>
        <p:spPr>
          <a:xfrm>
            <a:off x="4563086" y="4457458"/>
            <a:ext cx="3145790" cy="194070"/>
          </a:xfrm>
          <a:prstGeom prst="rect">
            <a:avLst/>
          </a:prstGeom>
        </p:spPr>
        <p:txBody>
          <a:bodyPr vert="horz" wrap="square" lIns="0" tIns="9313" rIns="0" bIns="0" rtlCol="0">
            <a:spAutoFit/>
          </a:bodyPr>
          <a:lstStyle/>
          <a:p>
            <a:pPr marL="8467">
              <a:spcBef>
                <a:spcPts val="73"/>
              </a:spcBef>
            </a:pPr>
            <a:r>
              <a:rPr lang="ru-RU" sz="1200" dirty="0">
                <a:solidFill>
                  <a:srgbClr val="333333"/>
                </a:solidFill>
                <a:cs typeface="Microsoft Sans Serif"/>
              </a:rPr>
              <a:t>77,3% </a:t>
            </a:r>
            <a:r>
              <a:rPr lang="ru-RU" sz="1200" dirty="0">
                <a:solidFill>
                  <a:srgbClr val="333333"/>
                </a:solidFill>
              </a:rPr>
              <a:t>от доли рынка за 10 месяцев</a:t>
            </a:r>
          </a:p>
        </p:txBody>
      </p:sp>
      <p:sp>
        <p:nvSpPr>
          <p:cNvPr id="80" name="object 80"/>
          <p:cNvSpPr txBox="1"/>
          <p:nvPr/>
        </p:nvSpPr>
        <p:spPr>
          <a:xfrm>
            <a:off x="4559571" y="4734460"/>
            <a:ext cx="3095837" cy="931879"/>
          </a:xfrm>
          <a:prstGeom prst="rect">
            <a:avLst/>
          </a:prstGeom>
        </p:spPr>
        <p:txBody>
          <a:bodyPr vert="horz" wrap="square" lIns="0" tIns="8467" rIns="0" bIns="0" rtlCol="0">
            <a:spAutoFit/>
          </a:bodyPr>
          <a:lstStyle/>
          <a:p>
            <a:pPr marL="8467" marR="3387"/>
            <a:r>
              <a:rPr lang="ru-RU" sz="1200" dirty="0">
                <a:cs typeface="Microsoft Sans Serif"/>
              </a:rPr>
              <a:t>Клиенты JETT могут открывать ордера на покупку/продажу акций </a:t>
            </a:r>
            <a:r>
              <a:rPr lang="ru-RU" sz="1200" dirty="0">
                <a:cs typeface="Verdana"/>
              </a:rPr>
              <a:t>24/7</a:t>
            </a:r>
            <a:r>
              <a:rPr lang="ru-RU" sz="1200" dirty="0"/>
              <a:t>,</a:t>
            </a:r>
            <a:r>
              <a:rPr lang="ru-RU" sz="1200" dirty="0">
                <a:cs typeface="Microsoft Sans Serif"/>
              </a:rPr>
              <a:t> независимо от  торговых  часов биржи, поэтому JETT  генерирует основное  количество сделок на Фондовой бирже Узбекистана</a:t>
            </a:r>
          </a:p>
          <a:p>
            <a:pPr marL="8467"/>
            <a:r>
              <a:rPr lang="ru-RU" sz="1200" dirty="0">
                <a:cs typeface="Microsoft Sans Serif"/>
              </a:rPr>
              <a:t>В 3 раза больше собственного веб-терминала Фондовой биржи Узбекистана.</a:t>
            </a:r>
          </a:p>
        </p:txBody>
      </p:sp>
      <p:pic>
        <p:nvPicPr>
          <p:cNvPr id="81" name="object 81"/>
          <p:cNvPicPr/>
          <p:nvPr/>
        </p:nvPicPr>
        <p:blipFill>
          <a:blip r:embed="rId3" cstate="print"/>
          <a:stretch>
            <a:fillRect/>
          </a:stretch>
        </p:blipFill>
        <p:spPr>
          <a:xfrm>
            <a:off x="8118775" y="1338340"/>
            <a:ext cx="25400" cy="4706810"/>
          </a:xfrm>
          <a:prstGeom prst="rect">
            <a:avLst/>
          </a:prstGeom>
        </p:spPr>
      </p:pic>
      <p:grpSp>
        <p:nvGrpSpPr>
          <p:cNvPr id="82" name="object 82"/>
          <p:cNvGrpSpPr/>
          <p:nvPr/>
        </p:nvGrpSpPr>
        <p:grpSpPr>
          <a:xfrm>
            <a:off x="8480470" y="3020425"/>
            <a:ext cx="3415030" cy="2943860"/>
            <a:chOff x="12720705" y="4530638"/>
            <a:chExt cx="5122545" cy="4415790"/>
          </a:xfrm>
        </p:grpSpPr>
        <p:pic>
          <p:nvPicPr>
            <p:cNvPr id="83" name="object 83"/>
            <p:cNvPicPr/>
            <p:nvPr/>
          </p:nvPicPr>
          <p:blipFill>
            <a:blip r:embed="rId4" cstate="print"/>
            <a:stretch>
              <a:fillRect/>
            </a:stretch>
          </p:blipFill>
          <p:spPr>
            <a:xfrm>
              <a:off x="12720705" y="4530638"/>
              <a:ext cx="4067189" cy="4067190"/>
            </a:xfrm>
            <a:prstGeom prst="rect">
              <a:avLst/>
            </a:prstGeom>
          </p:spPr>
        </p:pic>
        <p:pic>
          <p:nvPicPr>
            <p:cNvPr id="84" name="object 84"/>
            <p:cNvPicPr/>
            <p:nvPr/>
          </p:nvPicPr>
          <p:blipFill>
            <a:blip r:embed="rId5" cstate="print"/>
            <a:stretch>
              <a:fillRect/>
            </a:stretch>
          </p:blipFill>
          <p:spPr>
            <a:xfrm>
              <a:off x="15965423" y="8589264"/>
              <a:ext cx="1877567" cy="356615"/>
            </a:xfrm>
            <a:prstGeom prst="rect">
              <a:avLst/>
            </a:prstGeom>
          </p:spPr>
        </p:pic>
      </p:grpSp>
      <p:sp>
        <p:nvSpPr>
          <p:cNvPr id="85" name="object 85"/>
          <p:cNvSpPr txBox="1"/>
          <p:nvPr/>
        </p:nvSpPr>
        <p:spPr>
          <a:xfrm>
            <a:off x="8419131" y="1458399"/>
            <a:ext cx="3109807" cy="901956"/>
          </a:xfrm>
          <a:prstGeom prst="rect">
            <a:avLst/>
          </a:prstGeom>
        </p:spPr>
        <p:txBody>
          <a:bodyPr vert="horz" wrap="square" lIns="0" tIns="9313" rIns="0" bIns="0" rtlCol="0">
            <a:spAutoFit/>
          </a:bodyPr>
          <a:lstStyle/>
          <a:p>
            <a:pPr marL="8467">
              <a:spcBef>
                <a:spcPts val="600"/>
              </a:spcBef>
              <a:spcAft>
                <a:spcPts val="600"/>
              </a:spcAft>
            </a:pPr>
            <a:r>
              <a:rPr lang="ru-RU" sz="1200" dirty="0">
                <a:solidFill>
                  <a:srgbClr val="141414"/>
                </a:solidFill>
                <a:cs typeface="Verdana"/>
              </a:rPr>
              <a:t>План расширения </a:t>
            </a:r>
          </a:p>
          <a:p>
            <a:pPr marL="11431" marR="3387">
              <a:spcBef>
                <a:spcPts val="600"/>
              </a:spcBef>
              <a:spcAft>
                <a:spcPts val="600"/>
              </a:spcAft>
            </a:pPr>
            <a:r>
              <a:rPr lang="ru-RU" sz="1200" dirty="0">
                <a:solidFill>
                  <a:srgbClr val="333333"/>
                </a:solidFill>
                <a:cs typeface="Microsoft Sans Serif"/>
              </a:rPr>
              <a:t>по  данным </a:t>
            </a:r>
            <a:r>
              <a:rPr lang="ru-RU" sz="1200" dirty="0">
                <a:solidFill>
                  <a:srgbClr val="2DC894"/>
                </a:solidFill>
                <a:cs typeface="Microsoft Sans Serif"/>
                <a:hlinkClick r:id="rId6"/>
              </a:rPr>
              <a:t>Mastercard Research</a:t>
            </a:r>
            <a:r>
              <a:rPr lang="ru-RU" sz="1200" dirty="0">
                <a:cs typeface="Microsoft Sans Serif"/>
              </a:rPr>
              <a:t> в 2022 году </a:t>
            </a:r>
            <a:r>
              <a:rPr lang="ru-RU" sz="1200" dirty="0">
                <a:solidFill>
                  <a:srgbClr val="333333"/>
                </a:solidFill>
                <a:cs typeface="Microsoft Sans Serif"/>
              </a:rPr>
              <a:t>85% населения в регионе БВСА (~420 млн) используют  хотя бы один цифровой банкинг/платеж </a:t>
            </a:r>
          </a:p>
        </p:txBody>
      </p:sp>
      <p:sp>
        <p:nvSpPr>
          <p:cNvPr id="86" name="object 86"/>
          <p:cNvSpPr txBox="1"/>
          <p:nvPr/>
        </p:nvSpPr>
        <p:spPr>
          <a:xfrm>
            <a:off x="8419132" y="2318569"/>
            <a:ext cx="1379833" cy="683520"/>
          </a:xfrm>
          <a:prstGeom prst="rect">
            <a:avLst/>
          </a:prstGeom>
        </p:spPr>
        <p:txBody>
          <a:bodyPr vert="horz" wrap="square" lIns="0" tIns="125730" rIns="0" bIns="0" rtlCol="0">
            <a:spAutoFit/>
          </a:bodyPr>
          <a:lstStyle/>
          <a:p>
            <a:pPr marL="8467">
              <a:spcBef>
                <a:spcPts val="990"/>
              </a:spcBef>
            </a:pPr>
            <a:r>
              <a:rPr lang="ru-RU" sz="1600" dirty="0">
                <a:solidFill>
                  <a:srgbClr val="333333"/>
                </a:solidFill>
                <a:cs typeface="Verdana"/>
              </a:rPr>
              <a:t>493 млн. </a:t>
            </a:r>
          </a:p>
          <a:p>
            <a:pPr marL="11431">
              <a:spcBef>
                <a:spcPts val="483"/>
              </a:spcBef>
            </a:pPr>
            <a:r>
              <a:rPr lang="ru-RU" sz="1600" dirty="0">
                <a:solidFill>
                  <a:srgbClr val="333333"/>
                </a:solidFill>
                <a:cs typeface="Microsoft Sans Serif"/>
              </a:rPr>
              <a:t>Население</a:t>
            </a:r>
          </a:p>
        </p:txBody>
      </p:sp>
      <p:sp>
        <p:nvSpPr>
          <p:cNvPr id="87" name="object 87"/>
          <p:cNvSpPr txBox="1"/>
          <p:nvPr/>
        </p:nvSpPr>
        <p:spPr>
          <a:xfrm>
            <a:off x="10104899" y="2317777"/>
            <a:ext cx="1140883" cy="683520"/>
          </a:xfrm>
          <a:prstGeom prst="rect">
            <a:avLst/>
          </a:prstGeom>
        </p:spPr>
        <p:txBody>
          <a:bodyPr vert="horz" wrap="square" lIns="0" tIns="125730" rIns="0" bIns="0" rtlCol="0">
            <a:spAutoFit/>
          </a:bodyPr>
          <a:lstStyle/>
          <a:p>
            <a:pPr marL="8467">
              <a:spcBef>
                <a:spcPts val="990"/>
              </a:spcBef>
            </a:pPr>
            <a:r>
              <a:rPr lang="ru-RU" sz="1600" dirty="0">
                <a:solidFill>
                  <a:srgbClr val="333333"/>
                </a:solidFill>
                <a:cs typeface="Verdana"/>
              </a:rPr>
              <a:t>4,4 триллион</a:t>
            </a:r>
          </a:p>
          <a:p>
            <a:pPr marL="11431">
              <a:spcBef>
                <a:spcPts val="483"/>
              </a:spcBef>
            </a:pPr>
            <a:r>
              <a:rPr lang="ru-RU" sz="1600" dirty="0">
                <a:solidFill>
                  <a:srgbClr val="333333"/>
                </a:solidFill>
                <a:cs typeface="Microsoft Sans Serif"/>
              </a:rPr>
              <a:t>ВВП</a:t>
            </a:r>
          </a:p>
        </p:txBody>
      </p:sp>
      <p:sp>
        <p:nvSpPr>
          <p:cNvPr id="88" name="object 88"/>
          <p:cNvSpPr/>
          <p:nvPr/>
        </p:nvSpPr>
        <p:spPr>
          <a:xfrm>
            <a:off x="7077367" y="5754545"/>
            <a:ext cx="293793" cy="176530"/>
          </a:xfrm>
          <a:custGeom>
            <a:avLst/>
            <a:gdLst/>
            <a:ahLst/>
            <a:cxnLst/>
            <a:rect l="l" t="t" r="r" b="b"/>
            <a:pathLst>
              <a:path w="440690" h="264795">
                <a:moveTo>
                  <a:pt x="183242" y="237553"/>
                </a:moveTo>
                <a:lnTo>
                  <a:pt x="158489" y="237553"/>
                </a:lnTo>
                <a:lnTo>
                  <a:pt x="163581" y="233151"/>
                </a:lnTo>
                <a:lnTo>
                  <a:pt x="168333" y="228166"/>
                </a:lnTo>
                <a:lnTo>
                  <a:pt x="179159" y="85284"/>
                </a:lnTo>
                <a:lnTo>
                  <a:pt x="181179" y="69077"/>
                </a:lnTo>
                <a:lnTo>
                  <a:pt x="212120" y="33146"/>
                </a:lnTo>
                <a:lnTo>
                  <a:pt x="278128" y="2762"/>
                </a:lnTo>
                <a:lnTo>
                  <a:pt x="280879" y="0"/>
                </a:lnTo>
                <a:lnTo>
                  <a:pt x="282254" y="1381"/>
                </a:lnTo>
                <a:lnTo>
                  <a:pt x="298541" y="8847"/>
                </a:lnTo>
                <a:lnTo>
                  <a:pt x="320302" y="19335"/>
                </a:lnTo>
                <a:lnTo>
                  <a:pt x="279504" y="19335"/>
                </a:lnTo>
                <a:lnTo>
                  <a:pt x="265064" y="26370"/>
                </a:lnTo>
                <a:lnTo>
                  <a:pt x="236186" y="39923"/>
                </a:lnTo>
                <a:lnTo>
                  <a:pt x="204385" y="61287"/>
                </a:lnTo>
                <a:lnTo>
                  <a:pt x="198252" y="196119"/>
                </a:lnTo>
                <a:lnTo>
                  <a:pt x="197359" y="206672"/>
                </a:lnTo>
                <a:lnTo>
                  <a:pt x="194415" y="217699"/>
                </a:lnTo>
                <a:lnTo>
                  <a:pt x="189666" y="227950"/>
                </a:lnTo>
                <a:lnTo>
                  <a:pt x="183242" y="237553"/>
                </a:lnTo>
                <a:close/>
              </a:path>
              <a:path w="440690" h="264795">
                <a:moveTo>
                  <a:pt x="379891" y="82867"/>
                </a:moveTo>
                <a:lnTo>
                  <a:pt x="364764" y="82867"/>
                </a:lnTo>
                <a:lnTo>
                  <a:pt x="364764" y="81486"/>
                </a:lnTo>
                <a:lnTo>
                  <a:pt x="362465" y="70653"/>
                </a:lnTo>
                <a:lnTo>
                  <a:pt x="326947" y="39923"/>
                </a:lnTo>
                <a:lnTo>
                  <a:pt x="298068" y="26370"/>
                </a:lnTo>
                <a:lnTo>
                  <a:pt x="283629" y="19335"/>
                </a:lnTo>
                <a:lnTo>
                  <a:pt x="320302" y="19335"/>
                </a:lnTo>
                <a:lnTo>
                  <a:pt x="330600" y="24299"/>
                </a:lnTo>
                <a:lnTo>
                  <a:pt x="346887" y="31765"/>
                </a:lnTo>
                <a:lnTo>
                  <a:pt x="359779" y="40052"/>
                </a:lnTo>
                <a:lnTo>
                  <a:pt x="369577" y="50411"/>
                </a:lnTo>
                <a:lnTo>
                  <a:pt x="376281" y="62841"/>
                </a:lnTo>
                <a:lnTo>
                  <a:pt x="379891" y="77342"/>
                </a:lnTo>
                <a:lnTo>
                  <a:pt x="379891" y="82867"/>
                </a:lnTo>
                <a:close/>
              </a:path>
              <a:path w="440690" h="264795">
                <a:moveTo>
                  <a:pt x="33025" y="180970"/>
                </a:moveTo>
                <a:lnTo>
                  <a:pt x="19080" y="179546"/>
                </a:lnTo>
                <a:lnTo>
                  <a:pt x="7456" y="171906"/>
                </a:lnTo>
                <a:lnTo>
                  <a:pt x="343" y="158829"/>
                </a:lnTo>
                <a:lnTo>
                  <a:pt x="0" y="148600"/>
                </a:lnTo>
                <a:lnTo>
                  <a:pt x="2750" y="139148"/>
                </a:lnTo>
                <a:lnTo>
                  <a:pt x="8079" y="131250"/>
                </a:lnTo>
                <a:lnTo>
                  <a:pt x="15470" y="125682"/>
                </a:lnTo>
                <a:lnTo>
                  <a:pt x="44862" y="111871"/>
                </a:lnTo>
                <a:lnTo>
                  <a:pt x="129609" y="71818"/>
                </a:lnTo>
                <a:lnTo>
                  <a:pt x="130985" y="71818"/>
                </a:lnTo>
                <a:lnTo>
                  <a:pt x="135819" y="82996"/>
                </a:lnTo>
                <a:lnTo>
                  <a:pt x="137689" y="93916"/>
                </a:lnTo>
                <a:lnTo>
                  <a:pt x="119983" y="93916"/>
                </a:lnTo>
                <a:lnTo>
                  <a:pt x="119983" y="95297"/>
                </a:lnTo>
                <a:lnTo>
                  <a:pt x="110486" y="99656"/>
                </a:lnTo>
                <a:lnTo>
                  <a:pt x="90976" y="108893"/>
                </a:lnTo>
                <a:lnTo>
                  <a:pt x="81478" y="113252"/>
                </a:lnTo>
                <a:lnTo>
                  <a:pt x="67061" y="119683"/>
                </a:lnTo>
                <a:lnTo>
                  <a:pt x="25096" y="139493"/>
                </a:lnTo>
                <a:lnTo>
                  <a:pt x="19596" y="142255"/>
                </a:lnTo>
                <a:lnTo>
                  <a:pt x="16845" y="147780"/>
                </a:lnTo>
                <a:lnTo>
                  <a:pt x="18221" y="154685"/>
                </a:lnTo>
                <a:lnTo>
                  <a:pt x="19596" y="158829"/>
                </a:lnTo>
                <a:lnTo>
                  <a:pt x="22346" y="162972"/>
                </a:lnTo>
                <a:lnTo>
                  <a:pt x="30597" y="165734"/>
                </a:lnTo>
                <a:lnTo>
                  <a:pt x="69869" y="165734"/>
                </a:lnTo>
                <a:lnTo>
                  <a:pt x="72561" y="167849"/>
                </a:lnTo>
                <a:lnTo>
                  <a:pt x="76837" y="174021"/>
                </a:lnTo>
                <a:lnTo>
                  <a:pt x="48474" y="174021"/>
                </a:lnTo>
                <a:lnTo>
                  <a:pt x="47099" y="175402"/>
                </a:lnTo>
                <a:lnTo>
                  <a:pt x="33025" y="180970"/>
                </a:lnTo>
                <a:close/>
              </a:path>
              <a:path w="440690" h="264795">
                <a:moveTo>
                  <a:pt x="235365" y="245840"/>
                </a:moveTo>
                <a:lnTo>
                  <a:pt x="191493" y="245840"/>
                </a:lnTo>
                <a:lnTo>
                  <a:pt x="198369" y="244459"/>
                </a:lnTo>
                <a:lnTo>
                  <a:pt x="215472" y="237639"/>
                </a:lnTo>
                <a:lnTo>
                  <a:pt x="228966" y="226159"/>
                </a:lnTo>
                <a:lnTo>
                  <a:pt x="237819" y="211053"/>
                </a:lnTo>
                <a:lnTo>
                  <a:pt x="240999" y="193357"/>
                </a:lnTo>
                <a:lnTo>
                  <a:pt x="240999" y="150542"/>
                </a:lnTo>
                <a:lnTo>
                  <a:pt x="244609" y="135242"/>
                </a:lnTo>
                <a:lnTo>
                  <a:pt x="274003" y="103584"/>
                </a:lnTo>
                <a:lnTo>
                  <a:pt x="340011" y="73199"/>
                </a:lnTo>
                <a:lnTo>
                  <a:pt x="342762" y="73199"/>
                </a:lnTo>
                <a:lnTo>
                  <a:pt x="349637" y="75961"/>
                </a:lnTo>
                <a:lnTo>
                  <a:pt x="356513" y="80105"/>
                </a:lnTo>
                <a:lnTo>
                  <a:pt x="363389" y="82867"/>
                </a:lnTo>
                <a:lnTo>
                  <a:pt x="379891" y="82867"/>
                </a:lnTo>
                <a:lnTo>
                  <a:pt x="379891" y="91154"/>
                </a:lnTo>
                <a:lnTo>
                  <a:pt x="340011" y="91154"/>
                </a:lnTo>
                <a:lnTo>
                  <a:pt x="325357" y="98189"/>
                </a:lnTo>
                <a:lnTo>
                  <a:pt x="280879" y="118776"/>
                </a:lnTo>
                <a:lnTo>
                  <a:pt x="257501" y="156067"/>
                </a:lnTo>
                <a:lnTo>
                  <a:pt x="257501" y="196119"/>
                </a:lnTo>
                <a:lnTo>
                  <a:pt x="254514" y="216146"/>
                </a:lnTo>
                <a:lnTo>
                  <a:pt x="245984" y="234100"/>
                </a:lnTo>
                <a:lnTo>
                  <a:pt x="235365" y="245840"/>
                </a:lnTo>
                <a:close/>
              </a:path>
              <a:path w="440690" h="264795">
                <a:moveTo>
                  <a:pt x="408770" y="262413"/>
                </a:moveTo>
                <a:lnTo>
                  <a:pt x="393385" y="262090"/>
                </a:lnTo>
                <a:lnTo>
                  <a:pt x="379547" y="255680"/>
                </a:lnTo>
                <a:lnTo>
                  <a:pt x="369320" y="244351"/>
                </a:lnTo>
                <a:lnTo>
                  <a:pt x="364764" y="229266"/>
                </a:lnTo>
                <a:lnTo>
                  <a:pt x="364764" y="100822"/>
                </a:lnTo>
                <a:lnTo>
                  <a:pt x="363389" y="100822"/>
                </a:lnTo>
                <a:lnTo>
                  <a:pt x="356513" y="98059"/>
                </a:lnTo>
                <a:lnTo>
                  <a:pt x="349637" y="93916"/>
                </a:lnTo>
                <a:lnTo>
                  <a:pt x="342762" y="91154"/>
                </a:lnTo>
                <a:lnTo>
                  <a:pt x="379891" y="91154"/>
                </a:lnTo>
                <a:lnTo>
                  <a:pt x="381266" y="92535"/>
                </a:lnTo>
                <a:lnTo>
                  <a:pt x="387455" y="95427"/>
                </a:lnTo>
                <a:lnTo>
                  <a:pt x="399831" y="100692"/>
                </a:lnTo>
                <a:lnTo>
                  <a:pt x="406020" y="103584"/>
                </a:lnTo>
                <a:lnTo>
                  <a:pt x="415253" y="109108"/>
                </a:lnTo>
                <a:lnTo>
                  <a:pt x="381266" y="109108"/>
                </a:lnTo>
                <a:lnTo>
                  <a:pt x="381266" y="223742"/>
                </a:lnTo>
                <a:lnTo>
                  <a:pt x="382942" y="232439"/>
                </a:lnTo>
                <a:lnTo>
                  <a:pt x="387455" y="239452"/>
                </a:lnTo>
                <a:lnTo>
                  <a:pt x="394030" y="244135"/>
                </a:lnTo>
                <a:lnTo>
                  <a:pt x="401894" y="245840"/>
                </a:lnTo>
                <a:lnTo>
                  <a:pt x="434143" y="245840"/>
                </a:lnTo>
                <a:lnTo>
                  <a:pt x="431804" y="249983"/>
                </a:lnTo>
                <a:lnTo>
                  <a:pt x="421834" y="258140"/>
                </a:lnTo>
                <a:lnTo>
                  <a:pt x="408770" y="262413"/>
                </a:lnTo>
                <a:close/>
              </a:path>
              <a:path w="440690" h="264795">
                <a:moveTo>
                  <a:pt x="176366" y="244459"/>
                </a:moveTo>
                <a:lnTo>
                  <a:pt x="141986" y="244459"/>
                </a:lnTo>
                <a:lnTo>
                  <a:pt x="136486" y="238934"/>
                </a:lnTo>
                <a:lnTo>
                  <a:pt x="121853" y="202787"/>
                </a:lnTo>
                <a:lnTo>
                  <a:pt x="121358" y="132587"/>
                </a:lnTo>
                <a:lnTo>
                  <a:pt x="119983" y="129825"/>
                </a:lnTo>
                <a:lnTo>
                  <a:pt x="115858" y="125682"/>
                </a:lnTo>
                <a:lnTo>
                  <a:pt x="114483" y="125682"/>
                </a:lnTo>
                <a:lnTo>
                  <a:pt x="113107" y="124301"/>
                </a:lnTo>
                <a:lnTo>
                  <a:pt x="110357" y="122920"/>
                </a:lnTo>
                <a:lnTo>
                  <a:pt x="106232" y="120157"/>
                </a:lnTo>
                <a:lnTo>
                  <a:pt x="103481" y="118776"/>
                </a:lnTo>
                <a:lnTo>
                  <a:pt x="102106" y="118776"/>
                </a:lnTo>
                <a:lnTo>
                  <a:pt x="102106" y="117395"/>
                </a:lnTo>
                <a:lnTo>
                  <a:pt x="103481" y="117395"/>
                </a:lnTo>
                <a:lnTo>
                  <a:pt x="103481" y="116014"/>
                </a:lnTo>
                <a:lnTo>
                  <a:pt x="106232" y="113252"/>
                </a:lnTo>
                <a:lnTo>
                  <a:pt x="110357" y="111871"/>
                </a:lnTo>
                <a:lnTo>
                  <a:pt x="113107" y="109108"/>
                </a:lnTo>
                <a:lnTo>
                  <a:pt x="118608" y="104965"/>
                </a:lnTo>
                <a:lnTo>
                  <a:pt x="121358" y="93916"/>
                </a:lnTo>
                <a:lnTo>
                  <a:pt x="137689" y="93916"/>
                </a:lnTo>
                <a:lnTo>
                  <a:pt x="136206" y="104836"/>
                </a:lnTo>
                <a:lnTo>
                  <a:pt x="130985" y="116014"/>
                </a:lnTo>
                <a:lnTo>
                  <a:pt x="132360" y="117395"/>
                </a:lnTo>
                <a:lnTo>
                  <a:pt x="136486" y="122920"/>
                </a:lnTo>
                <a:lnTo>
                  <a:pt x="137861" y="128444"/>
                </a:lnTo>
                <a:lnTo>
                  <a:pt x="137861" y="196119"/>
                </a:lnTo>
                <a:lnTo>
                  <a:pt x="139129" y="208010"/>
                </a:lnTo>
                <a:lnTo>
                  <a:pt x="142846" y="218735"/>
                </a:lnTo>
                <a:lnTo>
                  <a:pt x="148884" y="228166"/>
                </a:lnTo>
                <a:lnTo>
                  <a:pt x="157113" y="236172"/>
                </a:lnTo>
                <a:lnTo>
                  <a:pt x="158489" y="236172"/>
                </a:lnTo>
                <a:lnTo>
                  <a:pt x="158489" y="237553"/>
                </a:lnTo>
                <a:lnTo>
                  <a:pt x="183242" y="237553"/>
                </a:lnTo>
                <a:lnTo>
                  <a:pt x="181866" y="240315"/>
                </a:lnTo>
                <a:lnTo>
                  <a:pt x="179116" y="243077"/>
                </a:lnTo>
                <a:lnTo>
                  <a:pt x="176366" y="244459"/>
                </a:lnTo>
                <a:close/>
              </a:path>
              <a:path w="440690" h="264795">
                <a:moveTo>
                  <a:pt x="434143" y="245840"/>
                </a:moveTo>
                <a:lnTo>
                  <a:pt x="401894" y="245840"/>
                </a:lnTo>
                <a:lnTo>
                  <a:pt x="410338" y="244135"/>
                </a:lnTo>
                <a:lnTo>
                  <a:pt x="416849" y="239452"/>
                </a:lnTo>
                <a:lnTo>
                  <a:pt x="421039" y="232439"/>
                </a:lnTo>
                <a:lnTo>
                  <a:pt x="422522" y="223742"/>
                </a:lnTo>
                <a:lnTo>
                  <a:pt x="422522" y="146399"/>
                </a:lnTo>
                <a:lnTo>
                  <a:pt x="419470" y="136817"/>
                </a:lnTo>
                <a:lnTo>
                  <a:pt x="414614" y="128789"/>
                </a:lnTo>
                <a:lnTo>
                  <a:pt x="408211" y="122315"/>
                </a:lnTo>
                <a:lnTo>
                  <a:pt x="400519" y="117395"/>
                </a:lnTo>
                <a:lnTo>
                  <a:pt x="396393" y="114633"/>
                </a:lnTo>
                <a:lnTo>
                  <a:pt x="388142" y="111871"/>
                </a:lnTo>
                <a:lnTo>
                  <a:pt x="385392" y="111871"/>
                </a:lnTo>
                <a:lnTo>
                  <a:pt x="384017" y="110489"/>
                </a:lnTo>
                <a:lnTo>
                  <a:pt x="381266" y="109108"/>
                </a:lnTo>
                <a:lnTo>
                  <a:pt x="415253" y="109108"/>
                </a:lnTo>
                <a:lnTo>
                  <a:pt x="418138" y="110835"/>
                </a:lnTo>
                <a:lnTo>
                  <a:pt x="427678" y="120157"/>
                </a:lnTo>
                <a:lnTo>
                  <a:pt x="434640" y="131552"/>
                </a:lnTo>
                <a:lnTo>
                  <a:pt x="439024" y="145018"/>
                </a:lnTo>
                <a:lnTo>
                  <a:pt x="439024" y="147780"/>
                </a:lnTo>
                <a:lnTo>
                  <a:pt x="440399" y="151923"/>
                </a:lnTo>
                <a:lnTo>
                  <a:pt x="440399" y="225123"/>
                </a:lnTo>
                <a:lnTo>
                  <a:pt x="438164" y="238718"/>
                </a:lnTo>
                <a:lnTo>
                  <a:pt x="434143" y="245840"/>
                </a:lnTo>
                <a:close/>
              </a:path>
              <a:path w="440690" h="264795">
                <a:moveTo>
                  <a:pt x="69869" y="165734"/>
                </a:moveTo>
                <a:lnTo>
                  <a:pt x="30597" y="165734"/>
                </a:lnTo>
                <a:lnTo>
                  <a:pt x="36098" y="164353"/>
                </a:lnTo>
                <a:lnTo>
                  <a:pt x="40223" y="160210"/>
                </a:lnTo>
                <a:lnTo>
                  <a:pt x="41598" y="160210"/>
                </a:lnTo>
                <a:lnTo>
                  <a:pt x="47787" y="158894"/>
                </a:lnTo>
                <a:lnTo>
                  <a:pt x="53975" y="159002"/>
                </a:lnTo>
                <a:lnTo>
                  <a:pt x="60163" y="160404"/>
                </a:lnTo>
                <a:lnTo>
                  <a:pt x="66352" y="162972"/>
                </a:lnTo>
                <a:lnTo>
                  <a:pt x="69869" y="165734"/>
                </a:lnTo>
                <a:close/>
              </a:path>
              <a:path w="440690" h="264795">
                <a:moveTo>
                  <a:pt x="127998" y="264291"/>
                </a:moveTo>
                <a:lnTo>
                  <a:pt x="76377" y="237553"/>
                </a:lnTo>
                <a:lnTo>
                  <a:pt x="62226" y="201644"/>
                </a:lnTo>
                <a:lnTo>
                  <a:pt x="62226" y="182308"/>
                </a:lnTo>
                <a:lnTo>
                  <a:pt x="60851" y="176783"/>
                </a:lnTo>
                <a:lnTo>
                  <a:pt x="56725" y="174021"/>
                </a:lnTo>
                <a:lnTo>
                  <a:pt x="76837" y="174021"/>
                </a:lnTo>
                <a:lnTo>
                  <a:pt x="79308" y="181229"/>
                </a:lnTo>
                <a:lnTo>
                  <a:pt x="80103" y="189214"/>
                </a:lnTo>
                <a:lnTo>
                  <a:pt x="80103" y="204406"/>
                </a:lnTo>
                <a:lnTo>
                  <a:pt x="85987" y="222792"/>
                </a:lnTo>
                <a:lnTo>
                  <a:pt x="98152" y="237380"/>
                </a:lnTo>
                <a:lnTo>
                  <a:pt x="114719" y="246552"/>
                </a:lnTo>
                <a:lnTo>
                  <a:pt x="133735" y="248602"/>
                </a:lnTo>
                <a:lnTo>
                  <a:pt x="232867" y="248602"/>
                </a:lnTo>
                <a:lnTo>
                  <a:pt x="232554" y="248947"/>
                </a:lnTo>
                <a:lnTo>
                  <a:pt x="217152" y="258270"/>
                </a:lnTo>
                <a:lnTo>
                  <a:pt x="158489" y="258270"/>
                </a:lnTo>
                <a:lnTo>
                  <a:pt x="127998" y="264291"/>
                </a:lnTo>
                <a:close/>
              </a:path>
              <a:path w="440690" h="264795">
                <a:moveTo>
                  <a:pt x="232867" y="248602"/>
                </a:moveTo>
                <a:lnTo>
                  <a:pt x="136486" y="248602"/>
                </a:lnTo>
                <a:lnTo>
                  <a:pt x="140611" y="247221"/>
                </a:lnTo>
                <a:lnTo>
                  <a:pt x="143362" y="247221"/>
                </a:lnTo>
                <a:lnTo>
                  <a:pt x="143362" y="244459"/>
                </a:lnTo>
                <a:lnTo>
                  <a:pt x="177741" y="244459"/>
                </a:lnTo>
                <a:lnTo>
                  <a:pt x="184617" y="245840"/>
                </a:lnTo>
                <a:lnTo>
                  <a:pt x="235365" y="245840"/>
                </a:lnTo>
                <a:lnTo>
                  <a:pt x="232867" y="248602"/>
                </a:lnTo>
                <a:close/>
              </a:path>
              <a:path w="440690" h="264795">
                <a:moveTo>
                  <a:pt x="188055" y="264658"/>
                </a:moveTo>
                <a:lnTo>
                  <a:pt x="174647" y="262953"/>
                </a:lnTo>
                <a:lnTo>
                  <a:pt x="161239" y="258270"/>
                </a:lnTo>
                <a:lnTo>
                  <a:pt x="217152" y="258270"/>
                </a:lnTo>
                <a:lnTo>
                  <a:pt x="214871" y="259651"/>
                </a:lnTo>
                <a:lnTo>
                  <a:pt x="201463" y="263514"/>
                </a:lnTo>
                <a:lnTo>
                  <a:pt x="188055" y="264658"/>
                </a:lnTo>
                <a:close/>
              </a:path>
            </a:pathLst>
          </a:custGeom>
          <a:solidFill>
            <a:srgbClr val="333333">
              <a:alpha val="79998"/>
            </a:srgbClr>
          </a:solidFill>
        </p:spPr>
        <p:txBody>
          <a:bodyPr wrap="square" lIns="0" tIns="0" rIns="0" bIns="0" rtlCol="0"/>
          <a:lstStyle/>
          <a:p>
            <a:endParaRPr sz="1200" dirty="0">
              <a:solidFill>
                <a:prstClr val="black"/>
              </a:solidFill>
            </a:endParaRPr>
          </a:p>
        </p:txBody>
      </p:sp>
      <p:pic>
        <p:nvPicPr>
          <p:cNvPr id="89" name="object 89"/>
          <p:cNvPicPr/>
          <p:nvPr/>
        </p:nvPicPr>
        <p:blipFill>
          <a:blip r:embed="rId7" cstate="print"/>
          <a:stretch>
            <a:fillRect/>
          </a:stretch>
        </p:blipFill>
        <p:spPr>
          <a:xfrm>
            <a:off x="7424136" y="5796155"/>
            <a:ext cx="469390" cy="127813"/>
          </a:xfrm>
          <a:prstGeom prst="rect">
            <a:avLst/>
          </a:prstGeom>
        </p:spPr>
      </p:pic>
      <p:sp>
        <p:nvSpPr>
          <p:cNvPr id="94" name="object 94"/>
          <p:cNvSpPr txBox="1"/>
          <p:nvPr/>
        </p:nvSpPr>
        <p:spPr>
          <a:xfrm>
            <a:off x="11380576" y="6078928"/>
            <a:ext cx="186690" cy="112423"/>
          </a:xfrm>
          <a:prstGeom prst="rect">
            <a:avLst/>
          </a:prstGeom>
        </p:spPr>
        <p:txBody>
          <a:bodyPr vert="horz" wrap="square" lIns="0" tIns="9736" rIns="0" bIns="0" rtlCol="0">
            <a:spAutoFit/>
          </a:bodyPr>
          <a:lstStyle/>
          <a:p>
            <a:pPr marL="8467">
              <a:lnSpc>
                <a:spcPts val="780"/>
              </a:lnSpc>
              <a:spcBef>
                <a:spcPts val="76"/>
              </a:spcBef>
            </a:pPr>
            <a:r>
              <a:rPr lang="ru-RU" sz="700" dirty="0">
                <a:solidFill>
                  <a:srgbClr val="DEDEDE"/>
                </a:solidFill>
                <a:latin typeface="Microsoft Sans Serif"/>
                <a:cs typeface="Microsoft Sans Serif"/>
              </a:rPr>
              <a:t>08</a:t>
            </a:r>
          </a:p>
        </p:txBody>
      </p:sp>
    </p:spTree>
    <p:extLst>
      <p:ext uri="{BB962C8B-B14F-4D97-AF65-F5344CB8AC3E}">
        <p14:creationId xmlns:p14="http://schemas.microsoft.com/office/powerpoint/2010/main" val="1565594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8074737-1E9E-D98D-C548-811A269E1E69}"/>
              </a:ext>
            </a:extLst>
          </p:cNvPr>
          <p:cNvSpPr txBox="1"/>
          <p:nvPr/>
        </p:nvSpPr>
        <p:spPr>
          <a:xfrm>
            <a:off x="1471448" y="1211434"/>
            <a:ext cx="10037379" cy="4893647"/>
          </a:xfrm>
          <a:prstGeom prst="rect">
            <a:avLst/>
          </a:prstGeom>
          <a:solidFill>
            <a:schemeClr val="accent5">
              <a:lumMod val="40000"/>
              <a:lumOff val="60000"/>
            </a:schemeClr>
          </a:solidFill>
        </p:spPr>
        <p:txBody>
          <a:bodyPr wrap="square" rtlCol="0">
            <a:spAutoFit/>
          </a:bodyPr>
          <a:lstStyle/>
          <a:p>
            <a:pPr>
              <a:spcBef>
                <a:spcPts val="600"/>
              </a:spcBef>
              <a:spcAft>
                <a:spcPts val="600"/>
              </a:spcAft>
            </a:pPr>
            <a:endParaRPr lang="en-US" sz="2800" dirty="0">
              <a:solidFill>
                <a:prstClr val="black"/>
              </a:solidFill>
            </a:endParaRPr>
          </a:p>
          <a:p>
            <a:pPr marL="120650">
              <a:spcBef>
                <a:spcPts val="600"/>
              </a:spcBef>
              <a:spcAft>
                <a:spcPts val="600"/>
              </a:spcAft>
            </a:pPr>
            <a:r>
              <a:rPr lang="ru-RU" sz="2800" dirty="0">
                <a:solidFill>
                  <a:prstClr val="black"/>
                </a:solidFill>
              </a:rPr>
              <a:t>Следующие шаги на пути к принятию ФинТеха в ЦАРЭС</a:t>
            </a:r>
          </a:p>
          <a:p>
            <a:pPr marL="1079500" indent="-449263">
              <a:spcBef>
                <a:spcPts val="600"/>
              </a:spcBef>
              <a:spcAft>
                <a:spcPts val="600"/>
              </a:spcAft>
              <a:buFont typeface="Wingdings" panose="05000000000000000000" pitchFamily="2" charset="2"/>
              <a:buChar char="Ø"/>
            </a:pPr>
            <a:r>
              <a:rPr lang="ru-RU" sz="2800" dirty="0">
                <a:solidFill>
                  <a:prstClr val="black"/>
                </a:solidFill>
              </a:rPr>
              <a:t>Краткое описание преимуществ </a:t>
            </a:r>
          </a:p>
          <a:p>
            <a:pPr marL="1079500" indent="-449263">
              <a:spcBef>
                <a:spcPts val="600"/>
              </a:spcBef>
              <a:spcAft>
                <a:spcPts val="600"/>
              </a:spcAft>
              <a:buFont typeface="Wingdings" panose="05000000000000000000" pitchFamily="2" charset="2"/>
              <a:buChar char="Ø"/>
            </a:pPr>
            <a:r>
              <a:rPr lang="ru-RU" sz="2800" dirty="0">
                <a:solidFill>
                  <a:prstClr val="black"/>
                </a:solidFill>
              </a:rPr>
              <a:t>Вопросы архитектуры</a:t>
            </a:r>
          </a:p>
          <a:p>
            <a:pPr marL="1079500" indent="-449263">
              <a:spcBef>
                <a:spcPts val="600"/>
              </a:spcBef>
              <a:spcAft>
                <a:spcPts val="600"/>
              </a:spcAft>
              <a:buFont typeface="Wingdings" panose="05000000000000000000" pitchFamily="2" charset="2"/>
              <a:buChar char="Ø"/>
            </a:pPr>
            <a:r>
              <a:rPr lang="ru-RU" sz="2800" dirty="0">
                <a:solidFill>
                  <a:prstClr val="black"/>
                </a:solidFill>
              </a:rPr>
              <a:t>Идентификация и картирование заинтересованных сторон</a:t>
            </a:r>
          </a:p>
          <a:p>
            <a:pPr marL="1079500" indent="-449263">
              <a:spcBef>
                <a:spcPts val="600"/>
              </a:spcBef>
              <a:spcAft>
                <a:spcPts val="600"/>
              </a:spcAft>
              <a:buFont typeface="Wingdings" panose="05000000000000000000" pitchFamily="2" charset="2"/>
              <a:buChar char="Ø"/>
            </a:pPr>
            <a:r>
              <a:rPr lang="ru-RU" sz="2800" dirty="0">
                <a:solidFill>
                  <a:prstClr val="black"/>
                </a:solidFill>
              </a:rPr>
              <a:t>Процесс сотрудничества с заинтересованными сторонами</a:t>
            </a:r>
          </a:p>
          <a:p>
            <a:pPr marL="465137">
              <a:spcBef>
                <a:spcPts val="600"/>
              </a:spcBef>
              <a:spcAft>
                <a:spcPts val="600"/>
              </a:spcAft>
            </a:pPr>
            <a:endParaRPr lang="en-US" sz="2800" dirty="0">
              <a:solidFill>
                <a:prstClr val="black"/>
              </a:solidFill>
            </a:endParaRPr>
          </a:p>
        </p:txBody>
      </p:sp>
    </p:spTree>
    <p:extLst>
      <p:ext uri="{BB962C8B-B14F-4D97-AF65-F5344CB8AC3E}">
        <p14:creationId xmlns:p14="http://schemas.microsoft.com/office/powerpoint/2010/main" val="1899904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stretch>
            <a:fillRect/>
          </a:stretch>
        </p:blipFill>
        <p:spPr>
          <a:xfrm>
            <a:off x="389263" y="899410"/>
            <a:ext cx="11413474" cy="5267474"/>
          </a:xfrm>
          <a:prstGeom prst="rect">
            <a:avLst/>
          </a:prstGeom>
        </p:spPr>
      </p:pic>
      <p:sp>
        <p:nvSpPr>
          <p:cNvPr id="2" name="object 2">
            <a:extLst>
              <a:ext uri="{FF2B5EF4-FFF2-40B4-BE49-F238E27FC236}">
                <a16:creationId xmlns:a16="http://schemas.microsoft.com/office/drawing/2014/main" id="{1BE1CB3E-0C1C-CDA7-CC2B-B65AE457EC70}"/>
              </a:ext>
            </a:extLst>
          </p:cNvPr>
          <p:cNvSpPr txBox="1">
            <a:spLocks noGrp="1"/>
          </p:cNvSpPr>
          <p:nvPr>
            <p:ph type="title"/>
          </p:nvPr>
        </p:nvSpPr>
        <p:spPr>
          <a:xfrm>
            <a:off x="627389" y="540716"/>
            <a:ext cx="10445750" cy="286830"/>
          </a:xfrm>
          <a:prstGeom prst="rect">
            <a:avLst/>
          </a:prstGeom>
        </p:spPr>
        <p:txBody>
          <a:bodyPr vert="horz" wrap="square" lIns="0" tIns="9736" rIns="0" bIns="0" rtlCol="0">
            <a:spAutoFit/>
          </a:bodyPr>
          <a:lstStyle/>
          <a:p>
            <a:pPr marL="8467">
              <a:spcBef>
                <a:spcPts val="76"/>
              </a:spcBef>
              <a:tabLst>
                <a:tab pos="1464807" algn="l"/>
              </a:tabLst>
            </a:pPr>
            <a:r>
              <a:rPr lang="ru-RU" sz="2000" b="1" dirty="0">
                <a:latin typeface="+mn-lt"/>
                <a:cs typeface="Verdana"/>
              </a:rPr>
              <a:t>Краткое резюме  Влияние ФинТеха на существующие учреждения и отношения</a:t>
            </a:r>
          </a:p>
        </p:txBody>
      </p:sp>
      <p:sp>
        <p:nvSpPr>
          <p:cNvPr id="5" name="Rectangle 4"/>
          <p:cNvSpPr/>
          <p:nvPr/>
        </p:nvSpPr>
        <p:spPr>
          <a:xfrm>
            <a:off x="1424764" y="6327500"/>
            <a:ext cx="10302948" cy="307777"/>
          </a:xfrm>
          <a:prstGeom prst="rect">
            <a:avLst/>
          </a:prstGeom>
        </p:spPr>
        <p:txBody>
          <a:bodyPr wrap="square">
            <a:spAutoFit/>
          </a:bodyPr>
          <a:lstStyle/>
          <a:p>
            <a:pPr algn="r"/>
            <a:r>
              <a:rPr lang="ru-RU" sz="1400" dirty="0">
                <a:latin typeface="Calibri" panose="020F0502020204030204" pitchFamily="34" charset="0"/>
                <a:ea typeface="Calibri" panose="020F0502020204030204" pitchFamily="34" charset="0"/>
                <a:cs typeface="Times New Roman" panose="02020603050405020304" pitchFamily="18" charset="0"/>
              </a:rPr>
              <a:t>Источник: Мария Демерцис, Сильвия Мерлер и Гунтрам Б. Вольф - Союз рынков капитала и ФинТех-возможности</a:t>
            </a:r>
          </a:p>
        </p:txBody>
      </p:sp>
    </p:spTree>
    <p:extLst>
      <p:ext uri="{BB962C8B-B14F-4D97-AF65-F5344CB8AC3E}">
        <p14:creationId xmlns:p14="http://schemas.microsoft.com/office/powerpoint/2010/main" val="3023199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9272" y="1289155"/>
            <a:ext cx="10058400" cy="3847207"/>
          </a:xfrm>
        </p:spPr>
        <p:txBody>
          <a:bodyPr/>
          <a:lstStyle/>
          <a:p>
            <a:pPr algn="just">
              <a:spcBef>
                <a:spcPts val="600"/>
              </a:spcBef>
              <a:spcAft>
                <a:spcPts val="600"/>
              </a:spcAft>
            </a:pPr>
            <a:r>
              <a:rPr lang="ru-RU" sz="2200" dirty="0"/>
              <a:t>Дополнение банковской системы ЦАРЭС как более глубокими рынками капитала, так и большей трансграничной финансовой интеграцией сопровождается рядом выгод. </a:t>
            </a:r>
          </a:p>
          <a:p>
            <a:pPr marL="457200" indent="-457200" algn="just">
              <a:spcBef>
                <a:spcPts val="600"/>
              </a:spcBef>
              <a:spcAft>
                <a:spcPts val="600"/>
              </a:spcAft>
              <a:buFont typeface="+mj-lt"/>
              <a:buAutoNum type="arabicPeriod"/>
            </a:pPr>
            <a:r>
              <a:rPr lang="ru-RU" sz="2200" dirty="0"/>
              <a:t>Более глубокие рынки капитала, которые диверсифицируют финансовую систему и снижают ее зависимость от банков, эмпирически менее подвержены финансовым кризисам, а также могут привести к более интенсивному росту. </a:t>
            </a:r>
          </a:p>
          <a:p>
            <a:pPr marL="457200" indent="-457200" algn="just">
              <a:spcBef>
                <a:spcPts val="600"/>
              </a:spcBef>
              <a:spcAft>
                <a:spcPts val="600"/>
              </a:spcAft>
              <a:buFont typeface="+mj-lt"/>
              <a:buAutoNum type="arabicPeriod"/>
            </a:pPr>
            <a:r>
              <a:rPr lang="ru-RU" sz="2200" dirty="0"/>
              <a:t>Преимущество большей трансграничной интеграции заключается в увеличении размера рынков, что обеспечивает большую ликвидность и эффективность. </a:t>
            </a:r>
          </a:p>
          <a:p>
            <a:pPr marL="457200" indent="-457200" algn="just">
              <a:spcBef>
                <a:spcPts val="600"/>
              </a:spcBef>
              <a:spcAft>
                <a:spcPts val="600"/>
              </a:spcAft>
              <a:buFont typeface="+mj-lt"/>
              <a:buAutoNum type="arabicPeriod"/>
            </a:pPr>
            <a:r>
              <a:rPr lang="ru-RU" sz="2200" dirty="0"/>
              <a:t>Интеграция также может увеличить трансграничное распределение рисков, в частности, если увеличится трансграничное владение акциями. Эмпирические исследования показывают, что глубокие и интегрированные рынки капитала могут играть значительную роль в поглощении страновых/ отдельных потрясений.</a:t>
            </a:r>
          </a:p>
        </p:txBody>
      </p:sp>
      <p:sp>
        <p:nvSpPr>
          <p:cNvPr id="2" name="object 2">
            <a:extLst>
              <a:ext uri="{FF2B5EF4-FFF2-40B4-BE49-F238E27FC236}">
                <a16:creationId xmlns:a16="http://schemas.microsoft.com/office/drawing/2014/main" id="{A337CAA4-9EB3-33C2-062C-B9D456F4ED43}"/>
              </a:ext>
            </a:extLst>
          </p:cNvPr>
          <p:cNvSpPr txBox="1">
            <a:spLocks noGrp="1"/>
          </p:cNvSpPr>
          <p:nvPr>
            <p:ph type="title"/>
          </p:nvPr>
        </p:nvSpPr>
        <p:spPr>
          <a:xfrm>
            <a:off x="627389" y="540716"/>
            <a:ext cx="10445750" cy="317608"/>
          </a:xfrm>
          <a:prstGeom prst="rect">
            <a:avLst/>
          </a:prstGeom>
        </p:spPr>
        <p:txBody>
          <a:bodyPr vert="horz" wrap="square" lIns="0" tIns="9736" rIns="0" bIns="0" rtlCol="0">
            <a:spAutoFit/>
          </a:bodyPr>
          <a:lstStyle/>
          <a:p>
            <a:pPr marL="8467">
              <a:spcBef>
                <a:spcPts val="76"/>
              </a:spcBef>
              <a:tabLst>
                <a:tab pos="1464807" algn="l"/>
              </a:tabLst>
            </a:pPr>
            <a:r>
              <a:rPr lang="ru-RU" sz="2000" b="1" dirty="0">
                <a:solidFill>
                  <a:schemeClr val="tx1"/>
                </a:solidFill>
                <a:latin typeface="+mn-lt"/>
                <a:cs typeface="Verdana"/>
              </a:rPr>
              <a:t>Преимущества применения ФинТех-решений в ЦАРЭС</a:t>
            </a:r>
          </a:p>
        </p:txBody>
      </p:sp>
    </p:spTree>
    <p:extLst>
      <p:ext uri="{BB962C8B-B14F-4D97-AF65-F5344CB8AC3E}">
        <p14:creationId xmlns:p14="http://schemas.microsoft.com/office/powerpoint/2010/main" val="3627584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79291" y="1103849"/>
            <a:ext cx="9993847" cy="5016758"/>
          </a:xfrm>
        </p:spPr>
        <p:txBody>
          <a:bodyPr/>
          <a:lstStyle/>
          <a:p>
            <a:pPr marL="457200" indent="-457200" algn="just">
              <a:spcBef>
                <a:spcPts val="600"/>
              </a:spcBef>
              <a:spcAft>
                <a:spcPts val="600"/>
              </a:spcAft>
              <a:buFont typeface="+mj-lt"/>
              <a:buAutoNum type="arabicPeriod"/>
            </a:pPr>
            <a:r>
              <a:rPr lang="ru-RU" sz="2200" dirty="0"/>
              <a:t>В контексте ЦАРЭС важный вопрос заключается в том, могут ли ФинТех-решения вмешаться в национальные финансовые системы ЦАРЭС таким образом, чтобы способствовать интеграции рынков капитала ЦАРЭС, </a:t>
            </a:r>
            <a:r>
              <a:rPr lang="ru-RU" sz="2200" i="1" dirty="0"/>
              <a:t>то есть</a:t>
            </a:r>
            <a:r>
              <a:rPr lang="ru-RU" sz="2200" dirty="0"/>
              <a:t> помочь интегрировать финансовую систему через границы и повысить ее стабильность и эффективность. </a:t>
            </a:r>
          </a:p>
          <a:p>
            <a:pPr marL="457200" indent="-457200" algn="just">
              <a:spcBef>
                <a:spcPts val="600"/>
              </a:spcBef>
              <a:spcAft>
                <a:spcPts val="600"/>
              </a:spcAft>
              <a:buFont typeface="+mj-lt"/>
              <a:buAutoNum type="arabicPeriod"/>
            </a:pPr>
            <a:r>
              <a:rPr lang="ru-RU" sz="2200" dirty="0"/>
              <a:t>Финансовые экосистемы ЦАРЭС росли в пределах национальных границ. Поскольку ФинТех-сектор нарушает эту систему, вопрос будет заключаться в том, делает ли он это на региональном уровне или же такое вмешательство будет снова следовать национальным моделям. </a:t>
            </a:r>
          </a:p>
          <a:p>
            <a:pPr marL="457200" indent="-457200" algn="just">
              <a:spcBef>
                <a:spcPts val="600"/>
              </a:spcBef>
              <a:spcAft>
                <a:spcPts val="600"/>
              </a:spcAft>
              <a:buFont typeface="+mj-lt"/>
              <a:buAutoNum type="arabicPeriod"/>
            </a:pPr>
            <a:r>
              <a:rPr lang="ru-RU" sz="2200" dirty="0"/>
              <a:t>Другими словами, будут ли ФинТех-компании немедленно использовать преимущества всех региональных рынков ЦАРЭС, или их деятельность и масштабирование будут осуществляться на национальном уровне? </a:t>
            </a:r>
          </a:p>
          <a:p>
            <a:pPr marL="457200" indent="-457200" algn="just">
              <a:spcBef>
                <a:spcPts val="600"/>
              </a:spcBef>
              <a:spcAft>
                <a:spcPts val="600"/>
              </a:spcAft>
              <a:buFont typeface="+mj-lt"/>
              <a:buAutoNum type="arabicPeriod"/>
            </a:pPr>
            <a:r>
              <a:rPr lang="ru-RU" sz="2200" dirty="0"/>
              <a:t>Вопрос о расширении масштабов может иметь решающее значение в части того, сможет ли ЦАРЭС действительно разработать ФинТех-хаб ЦАРЭС, который сможет обрести более широкое внерегиональное значение.</a:t>
            </a:r>
          </a:p>
          <a:p>
            <a:pPr marL="457200" indent="-457200">
              <a:spcBef>
                <a:spcPts val="600"/>
              </a:spcBef>
              <a:spcAft>
                <a:spcPts val="600"/>
              </a:spcAft>
              <a:buFont typeface="+mj-lt"/>
              <a:buAutoNum type="arabicPeriod"/>
            </a:pPr>
            <a:endParaRPr lang="en-US" sz="2200" dirty="0"/>
          </a:p>
        </p:txBody>
      </p:sp>
      <p:sp>
        <p:nvSpPr>
          <p:cNvPr id="2" name="object 2">
            <a:extLst>
              <a:ext uri="{FF2B5EF4-FFF2-40B4-BE49-F238E27FC236}">
                <a16:creationId xmlns:a16="http://schemas.microsoft.com/office/drawing/2014/main" id="{E6CB252F-B29F-7790-ECD5-EBEEF605A66F}"/>
              </a:ext>
            </a:extLst>
          </p:cNvPr>
          <p:cNvSpPr txBox="1">
            <a:spLocks noGrp="1"/>
          </p:cNvSpPr>
          <p:nvPr>
            <p:ph type="title"/>
          </p:nvPr>
        </p:nvSpPr>
        <p:spPr>
          <a:xfrm>
            <a:off x="627389" y="540716"/>
            <a:ext cx="10445750" cy="317608"/>
          </a:xfrm>
          <a:prstGeom prst="rect">
            <a:avLst/>
          </a:prstGeom>
        </p:spPr>
        <p:txBody>
          <a:bodyPr vert="horz" wrap="square" lIns="0" tIns="9736" rIns="0" bIns="0" rtlCol="0">
            <a:spAutoFit/>
          </a:bodyPr>
          <a:lstStyle/>
          <a:p>
            <a:pPr marL="8467">
              <a:spcBef>
                <a:spcPts val="76"/>
              </a:spcBef>
              <a:tabLst>
                <a:tab pos="1464807" algn="l"/>
              </a:tabLst>
            </a:pPr>
            <a:r>
              <a:rPr lang="ru-RU" sz="2000" b="1" dirty="0">
                <a:solidFill>
                  <a:schemeClr val="tx1"/>
                </a:solidFill>
                <a:latin typeface="+mn-lt"/>
                <a:cs typeface="Verdana"/>
              </a:rPr>
              <a:t>Вопросы архитектуры для применения ФинТеха в ЦАРЭС</a:t>
            </a:r>
          </a:p>
        </p:txBody>
      </p:sp>
    </p:spTree>
    <p:extLst>
      <p:ext uri="{BB962C8B-B14F-4D97-AF65-F5344CB8AC3E}">
        <p14:creationId xmlns:p14="http://schemas.microsoft.com/office/powerpoint/2010/main" val="2537099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27A900-6954-1648-9ED0-BBACE0099D26}"/>
              </a:ext>
            </a:extLst>
          </p:cNvPr>
          <p:cNvSpPr/>
          <p:nvPr/>
        </p:nvSpPr>
        <p:spPr>
          <a:xfrm>
            <a:off x="-16889" y="0"/>
            <a:ext cx="321729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numCol="1" rtlCol="0" anchor="ctr"/>
          <a:lstStyle/>
          <a:p>
            <a:pPr algn="ctr"/>
            <a:endParaRPr lang="en-US" sz="2400" dirty="0">
              <a:solidFill>
                <a:prstClr val="white"/>
              </a:solidFill>
              <a:latin typeface="David" panose="020E0502060401010101" pitchFamily="34" charset="-79"/>
              <a:cs typeface="David" panose="020E0502060401010101" pitchFamily="34" charset="-79"/>
            </a:endParaRPr>
          </a:p>
          <a:p>
            <a:pPr marL="342900" indent="-342900">
              <a:buFont typeface="Wingdings" pitchFamily="2" charset="2"/>
              <a:buChar char="ü"/>
            </a:pPr>
            <a:r>
              <a:rPr lang="ru-RU" sz="2200" dirty="0">
                <a:solidFill>
                  <a:prstClr val="black"/>
                </a:solidFill>
                <a:cs typeface="David" panose="020E0502060401010101" pitchFamily="34" charset="-79"/>
              </a:rPr>
              <a:t>Составьте диаграмму заинтересованных сторон для каждой юрисдикции ЦАРЭС</a:t>
            </a:r>
          </a:p>
          <a:p>
            <a:pPr marL="342900" indent="-342900">
              <a:buFont typeface="Wingdings" pitchFamily="2" charset="2"/>
              <a:buChar char="ü"/>
            </a:pPr>
            <a:r>
              <a:rPr lang="ru-RU" sz="2200" dirty="0">
                <a:solidFill>
                  <a:prstClr val="black"/>
                </a:solidFill>
                <a:cs typeface="David" panose="020E0502060401010101" pitchFamily="34" charset="-79"/>
              </a:rPr>
              <a:t>Подготовьте коммуникационный план действий с наиболее важными национальными заинтересованными сторонами</a:t>
            </a:r>
          </a:p>
        </p:txBody>
      </p:sp>
      <p:sp>
        <p:nvSpPr>
          <p:cNvPr id="7" name="Title 1">
            <a:extLst>
              <a:ext uri="{FF2B5EF4-FFF2-40B4-BE49-F238E27FC236}">
                <a16:creationId xmlns:a16="http://schemas.microsoft.com/office/drawing/2014/main" id="{DF81BD2B-D1EB-C845-8FBE-F29B9E5DC456}"/>
              </a:ext>
            </a:extLst>
          </p:cNvPr>
          <p:cNvSpPr>
            <a:spLocks noGrp="1"/>
          </p:cNvSpPr>
          <p:nvPr>
            <p:ph type="title"/>
          </p:nvPr>
        </p:nvSpPr>
        <p:spPr>
          <a:xfrm>
            <a:off x="43071" y="382048"/>
            <a:ext cx="3217290" cy="1325563"/>
          </a:xfrm>
        </p:spPr>
        <p:txBody>
          <a:bodyPr>
            <a:normAutofit/>
          </a:bodyPr>
          <a:lstStyle/>
          <a:p>
            <a:pPr algn="ctr"/>
            <a:r>
              <a:rPr lang="ru-RU" sz="2400" b="1" dirty="0">
                <a:latin typeface="+mn-lt"/>
                <a:cs typeface="David" panose="020E0502060401010101" pitchFamily="34" charset="-79"/>
              </a:rPr>
              <a:t>Следующие шаги к достижению целей</a:t>
            </a:r>
          </a:p>
        </p:txBody>
      </p:sp>
      <p:pic>
        <p:nvPicPr>
          <p:cNvPr id="5" name="Picture 4">
            <a:extLst>
              <a:ext uri="{FF2B5EF4-FFF2-40B4-BE49-F238E27FC236}">
                <a16:creationId xmlns:a16="http://schemas.microsoft.com/office/drawing/2014/main" id="{3EB758F4-0423-C64B-9209-307EC6A4ACB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8047" y="1660907"/>
            <a:ext cx="8702025" cy="4274776"/>
          </a:xfrm>
          <a:prstGeom prst="rect">
            <a:avLst/>
          </a:prstGeom>
          <a:noFill/>
          <a:ln>
            <a:noFill/>
          </a:ln>
        </p:spPr>
      </p:pic>
      <p:sp>
        <p:nvSpPr>
          <p:cNvPr id="9" name="TextBox 8">
            <a:extLst>
              <a:ext uri="{FF2B5EF4-FFF2-40B4-BE49-F238E27FC236}">
                <a16:creationId xmlns:a16="http://schemas.microsoft.com/office/drawing/2014/main" id="{93939DE5-143B-7247-A92A-03F55BE97271}"/>
              </a:ext>
            </a:extLst>
          </p:cNvPr>
          <p:cNvSpPr txBox="1"/>
          <p:nvPr/>
        </p:nvSpPr>
        <p:spPr>
          <a:xfrm>
            <a:off x="4667249" y="591908"/>
            <a:ext cx="6103620" cy="863250"/>
          </a:xfrm>
          <a:prstGeom prst="rect">
            <a:avLst/>
          </a:prstGeom>
          <a:noFill/>
        </p:spPr>
        <p:txBody>
          <a:bodyPr wrap="square">
            <a:spAutoFit/>
          </a:bodyPr>
          <a:lstStyle/>
          <a:p>
            <a:pPr algn="ctr">
              <a:lnSpc>
                <a:spcPct val="107000"/>
              </a:lnSpc>
              <a:spcAft>
                <a:spcPts val="800"/>
              </a:spcAft>
            </a:pPr>
            <a:r>
              <a:rPr lang="ru-RU" sz="2400" b="1" dirty="0">
                <a:solidFill>
                  <a:prstClr val="black"/>
                </a:solidFill>
                <a:ea typeface="Calibri" panose="020F0502020204030204" pitchFamily="34" charset="0"/>
                <a:cs typeface="Times New Roman" panose="02020603050405020304" pitchFamily="18" charset="0"/>
              </a:rPr>
              <a:t>Типовые ключевые заинтересованные стороны в </a:t>
            </a:r>
            <a:br>
              <a:rPr lang="ru-RU" sz="2400" b="1" dirty="0">
                <a:solidFill>
                  <a:prstClr val="black"/>
                </a:solidFill>
                <a:ea typeface="Calibri" panose="020F0502020204030204" pitchFamily="34" charset="0"/>
                <a:cs typeface="Times New Roman" panose="02020603050405020304" pitchFamily="18" charset="0"/>
              </a:rPr>
            </a:br>
            <a:r>
              <a:rPr lang="ru-RU" sz="2400" b="1" dirty="0">
                <a:solidFill>
                  <a:prstClr val="black"/>
                </a:solidFill>
                <a:ea typeface="Calibri" panose="020F0502020204030204" pitchFamily="34" charset="0"/>
                <a:cs typeface="Times New Roman" panose="02020603050405020304" pitchFamily="18" charset="0"/>
              </a:rPr>
              <a:t>ФинТех-экосистемах</a:t>
            </a:r>
          </a:p>
        </p:txBody>
      </p:sp>
    </p:spTree>
    <p:extLst>
      <p:ext uri="{BB962C8B-B14F-4D97-AF65-F5344CB8AC3E}">
        <p14:creationId xmlns:p14="http://schemas.microsoft.com/office/powerpoint/2010/main" val="4069996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9658" y="467946"/>
            <a:ext cx="11314323" cy="5188575"/>
          </a:xfrm>
          <a:prstGeom prst="rect">
            <a:avLst/>
          </a:prstGeom>
        </p:spPr>
      </p:pic>
      <p:sp>
        <p:nvSpPr>
          <p:cNvPr id="3" name="Rectangle 2"/>
          <p:cNvSpPr/>
          <p:nvPr/>
        </p:nvSpPr>
        <p:spPr>
          <a:xfrm>
            <a:off x="654224" y="6380663"/>
            <a:ext cx="11089757" cy="307777"/>
          </a:xfrm>
          <a:prstGeom prst="rect">
            <a:avLst/>
          </a:prstGeom>
        </p:spPr>
        <p:txBody>
          <a:bodyPr wrap="square">
            <a:spAutoFit/>
          </a:bodyPr>
          <a:lstStyle/>
          <a:p>
            <a:pPr algn="r"/>
            <a:r>
              <a:rPr lang="ru-RU" sz="1400" dirty="0">
                <a:latin typeface="Calibri" panose="020F0502020204030204" pitchFamily="34" charset="0"/>
                <a:ea typeface="Calibri" panose="020F0502020204030204" pitchFamily="34" charset="0"/>
                <a:cs typeface="Times New Roman" panose="02020603050405020304" pitchFamily="18" charset="0"/>
              </a:rPr>
              <a:t>Источник: Комиссия по ценным бумагам и биржам Тринидада и Тобаго (TTSEC) - ФинТех и рынок ценных бумаг</a:t>
            </a:r>
          </a:p>
        </p:txBody>
      </p:sp>
    </p:spTree>
    <p:extLst>
      <p:ext uri="{BB962C8B-B14F-4D97-AF65-F5344CB8AC3E}">
        <p14:creationId xmlns:p14="http://schemas.microsoft.com/office/powerpoint/2010/main" val="1489974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2202"/>
            <a:ext cx="10515600" cy="6725798"/>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1255923" y="87213"/>
            <a:ext cx="9915182" cy="6323219"/>
          </a:xfrm>
          <a:prstGeom prst="rect">
            <a:avLst/>
          </a:prstGeom>
        </p:spPr>
      </p:pic>
      <p:sp>
        <p:nvSpPr>
          <p:cNvPr id="5" name="Rectangle 4"/>
          <p:cNvSpPr/>
          <p:nvPr/>
        </p:nvSpPr>
        <p:spPr>
          <a:xfrm>
            <a:off x="451692" y="6410433"/>
            <a:ext cx="11400622" cy="276999"/>
          </a:xfrm>
          <a:prstGeom prst="rect">
            <a:avLst/>
          </a:prstGeom>
        </p:spPr>
        <p:txBody>
          <a:bodyPr wrap="square">
            <a:spAutoFit/>
          </a:bodyPr>
          <a:lstStyle/>
          <a:p>
            <a:pPr algn="r"/>
            <a:r>
              <a:rPr lang="ru-RU" sz="1200" dirty="0"/>
              <a:t>Источник: Анализ «Эрнст энд Янг»: Рынки капитала: инновации и ФинТех-ландшафт</a:t>
            </a:r>
          </a:p>
        </p:txBody>
      </p:sp>
    </p:spTree>
    <p:extLst>
      <p:ext uri="{BB962C8B-B14F-4D97-AF65-F5344CB8AC3E}">
        <p14:creationId xmlns:p14="http://schemas.microsoft.com/office/powerpoint/2010/main" val="3882755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7590"/>
            <a:ext cx="12078586" cy="6539023"/>
          </a:xfrm>
        </p:spPr>
        <p:txBody>
          <a:bodyPr>
            <a:normAutofit fontScale="47500" lnSpcReduction="20000"/>
          </a:bodyPr>
          <a:lstStyle/>
          <a:p>
            <a:pPr marL="0" indent="0">
              <a:buNone/>
            </a:pPr>
            <a:r>
              <a:rPr lang="ru-RU" sz="3400" u="sng" dirty="0">
                <a:solidFill>
                  <a:srgbClr val="C00000"/>
                </a:solidFill>
              </a:rPr>
              <a:t>Справочная информация:</a:t>
            </a:r>
          </a:p>
          <a:p>
            <a:pPr lvl="0"/>
            <a:r>
              <a:rPr lang="ru-RU" dirty="0"/>
              <a:t>Документы БМР № 117: Эрик Фейен, Джон Фрост, Леонардо Гамбакорта, Хариш Натараджана и Мэтью Саала, июль 2021 г.: ФинТех и цифровая трансформация финансовых услуг: последствия для структуры рынка и государственной политики; </a:t>
            </a:r>
          </a:p>
          <a:p>
            <a:pPr lvl="0"/>
            <a:r>
              <a:rPr lang="ru-RU" dirty="0"/>
              <a:t>Мария Демерцис, Сильвия Мерлер и Гунтрам Б. Вольф, сентябрь 2017 г.: Союз рынков капитала и возможности;</a:t>
            </a:r>
          </a:p>
          <a:p>
            <a:pPr lvl="0"/>
            <a:r>
              <a:rPr lang="ru-RU" dirty="0"/>
              <a:t>FintechSaudi в сотрудничестве с Deloitte, 2021 г.: Возможности решения проблемы рынка капитала в Саудовской Аравии;</a:t>
            </a:r>
          </a:p>
          <a:p>
            <a:pPr lvl="0"/>
            <a:r>
              <a:rPr lang="ru-RU" dirty="0"/>
              <a:t>КОМИТЕТ ПО КОНКУРЕНЦИИ ДИРЕКТОРАТА ОЭСР по ФИНАНСОВЫМ И ПРЕДПРИНИМАТЕЛЬСКИМ ВОПРОСАМ, июнь 2019 г.: Цифровая дестабилизация на финансовых рынках.  Записка профессора Ксавье Вивеса;</a:t>
            </a:r>
          </a:p>
          <a:p>
            <a:pPr lvl="0"/>
            <a:r>
              <a:rPr lang="ru-RU" dirty="0"/>
              <a:t>Брэд Дж. Бейли, директор по исследованиям «Celent Securities»: Перспективы, 4 квартал 2016 г. Будущее ФинТеха на рынках капитала;</a:t>
            </a:r>
          </a:p>
          <a:p>
            <a:pPr lvl="0"/>
            <a:r>
              <a:rPr lang="ru-RU" dirty="0"/>
              <a:t>Сэм Шоуки, член Советов Forbes, июль 2022 г.: Подъем ФинТеха 3.0;</a:t>
            </a:r>
          </a:p>
          <a:p>
            <a:pPr lvl="0"/>
            <a:r>
              <a:rPr lang="ru-RU" dirty="0"/>
              <a:t>RISE, MOST, FINTECH Consult, апрель 2023 г.: ФинТех в Казахстане, исследование рынка;</a:t>
            </a:r>
          </a:p>
          <a:p>
            <a:pPr lvl="0"/>
            <a:r>
              <a:rPr lang="ru-RU" dirty="0"/>
              <a:t>McKinsey&amp;Company,  Всемирная федерация бирж, март 2018 г.: расшифровка ФинТеха: Определение возможностей в инфраструктуре рынков капитала;</a:t>
            </a:r>
          </a:p>
          <a:p>
            <a:pPr lvl="0"/>
            <a:r>
              <a:rPr lang="ru-RU" dirty="0"/>
              <a:t>Ибрагим А. Зейди: общий рынок для Восточной и Южной Африки, 2022 г. Роль финансовых технологий (ФинТех) в изменении финансовой отрасли и повышении эффективности в экономике;</a:t>
            </a:r>
          </a:p>
          <a:p>
            <a:pPr lvl="0"/>
            <a:r>
              <a:rPr lang="ru-RU" dirty="0"/>
              <a:t>Государственный университет Нгози Умеодинка, Лагос, сентябрь 2022 г.: НИГЕРИЙСКИЙ РЫНОК КАПИТАЛА: К ИНКЛЮЗИВНОМУ УЧАСТИЮ ФинТех-ИНДУСТРИИ;</a:t>
            </a:r>
          </a:p>
          <a:p>
            <a:pPr lvl="0"/>
            <a:r>
              <a:rPr lang="ru-RU" dirty="0"/>
              <a:t>Боб Хейворд, Ян Поллари, KPMG, июнь 2015 г.: Идеальный шторм технологий и рынков капитала: Современная история ФинТеха;</a:t>
            </a:r>
          </a:p>
          <a:p>
            <a:pPr lvl="0"/>
            <a:r>
              <a:rPr lang="ru-RU" dirty="0"/>
              <a:t>Рангаприя Сайвасан, Доктор Мадхави Локханде: Международный журнал науки и исследований, июль 2023 г. Влияние ФинТеха на рынки капитала;</a:t>
            </a:r>
          </a:p>
          <a:p>
            <a:pPr lvl="0"/>
            <a:r>
              <a:rPr lang="ru-RU" dirty="0"/>
              <a:t>Габриэль Каллсен, Международная ассоциация рынков капитала, 4-й квартал 2018 г.:  ФинТех на международных рынках капитала;</a:t>
            </a:r>
          </a:p>
          <a:p>
            <a:pPr lvl="0"/>
            <a:r>
              <a:rPr lang="ru-RU" dirty="0"/>
              <a:t>СИНЬНАНЬ ВАН, РУЙ ХУАН: ЖУРНАЛ «НОМУРА»: АЗИАТСКИЕ РЫНКИ КАПИТАЛА, осень 2017 г.:  ФинТех на рынке капитала Китая;</a:t>
            </a:r>
          </a:p>
          <a:p>
            <a:pPr lvl="0"/>
            <a:r>
              <a:rPr lang="ru-RU" dirty="0"/>
              <a:t>Комиссия по ценным бумагам и биржам Тринидада и Тобаго (TTSEC),  апрель 2021 г.: ФинТех и рынок ценных бумаг;</a:t>
            </a:r>
          </a:p>
          <a:p>
            <a:pPr lvl="0"/>
            <a:r>
              <a:rPr lang="ru-RU" dirty="0"/>
              <a:t>«Эрнст энд Янг»: Инновации/ Финансы, 2016 г. Рынки капитала: инновации и ФинТех-ландшафт. Как сотрудничество с ФинТехом может трансформировать инвестиционный банкинг;</a:t>
            </a:r>
          </a:p>
          <a:p>
            <a:pPr lvl="0"/>
            <a:r>
              <a:rPr lang="ru-RU" dirty="0"/>
              <a:t>Максим Делабар. ФинТех на финансовом рынке: Между конкуренцией и стабильностью. 2021 г. Hal-03107769;</a:t>
            </a:r>
          </a:p>
          <a:p>
            <a:pPr lvl="0"/>
            <a:r>
              <a:rPr lang="ru-RU" dirty="0"/>
              <a:t>Инвесторы BCG + QED, май 2023 г.: переосмысление будущего финансов;</a:t>
            </a:r>
          </a:p>
          <a:p>
            <a:pPr lvl="0"/>
            <a:r>
              <a:rPr lang="ru-RU" dirty="0"/>
              <a:t>«Jett» (Узбекистан ФинТех): Презентация комплексного инвестиционного мини-приложения</a:t>
            </a:r>
          </a:p>
          <a:p>
            <a:pPr lvl="0"/>
            <a:r>
              <a:rPr lang="ru-RU" dirty="0"/>
              <a:t>Банк Грузии: презентация инвестиционного мини-приложения</a:t>
            </a:r>
          </a:p>
          <a:p>
            <a:r>
              <a:rPr lang="ru-RU" dirty="0"/>
              <a:t>«TBC / Space»:  Презентация инвестиционного мини-приложения</a:t>
            </a:r>
          </a:p>
        </p:txBody>
      </p:sp>
    </p:spTree>
    <p:extLst>
      <p:ext uri="{BB962C8B-B14F-4D97-AF65-F5344CB8AC3E}">
        <p14:creationId xmlns:p14="http://schemas.microsoft.com/office/powerpoint/2010/main" val="4014985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079218"/>
          </a:xfrm>
        </p:spPr>
        <p:txBody>
          <a:bodyPr/>
          <a:lstStyle/>
          <a:p>
            <a:pPr algn="ctr"/>
            <a:br>
              <a:rPr lang="ru-RU" dirty="0"/>
            </a:br>
            <a:br>
              <a:rPr lang="ru-RU" dirty="0"/>
            </a:br>
            <a:br>
              <a:rPr lang="ru-RU" dirty="0"/>
            </a:br>
            <a:br>
              <a:rPr lang="ru-RU" dirty="0"/>
            </a:br>
            <a:br>
              <a:rPr lang="ru-RU" dirty="0"/>
            </a:br>
            <a:br>
              <a:rPr lang="ru-RU" dirty="0"/>
            </a:br>
            <a:r>
              <a:rPr lang="ru-RU" sz="3600" dirty="0">
                <a:solidFill>
                  <a:schemeClr val="accent1">
                    <a:lumMod val="50000"/>
                  </a:schemeClr>
                </a:solidFill>
                <a:latin typeface="Harlow Solid Italic" panose="04030604020F02020D02" pitchFamily="82" charset="0"/>
              </a:rPr>
              <a:t>Спасибо.</a:t>
            </a:r>
            <a:br>
              <a:rPr lang="ru-RU" sz="3600" dirty="0">
                <a:solidFill>
                  <a:schemeClr val="accent1">
                    <a:lumMod val="50000"/>
                  </a:schemeClr>
                </a:solidFill>
                <a:latin typeface="Harlow Solid Italic" panose="04030604020F02020D02" pitchFamily="82" charset="0"/>
              </a:rPr>
            </a:br>
            <a:r>
              <a:rPr lang="ru-RU" sz="3600" dirty="0">
                <a:solidFill>
                  <a:schemeClr val="accent1">
                    <a:lumMod val="50000"/>
                  </a:schemeClr>
                </a:solidFill>
              </a:rPr>
              <a:t>Время для вопросов и ответов</a:t>
            </a:r>
            <a:r>
              <a:rPr lang="ru-RU" sz="3600" dirty="0">
                <a:solidFill>
                  <a:schemeClr val="accent1">
                    <a:lumMod val="50000"/>
                  </a:schemeClr>
                </a:solidFill>
                <a:latin typeface="Blackadder ITC" panose="04020505051007020D02" pitchFamily="82" charset="0"/>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9027"/>
            <a:ext cx="12192000" cy="3485088"/>
          </a:xfrm>
          <a:prstGeom prst="rect">
            <a:avLst/>
          </a:prstGeom>
        </p:spPr>
      </p:pic>
    </p:spTree>
    <p:extLst>
      <p:ext uri="{BB962C8B-B14F-4D97-AF65-F5344CB8AC3E}">
        <p14:creationId xmlns:p14="http://schemas.microsoft.com/office/powerpoint/2010/main" val="778825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stretch>
            <a:fillRect/>
          </a:stretch>
        </p:blipFill>
        <p:spPr>
          <a:xfrm>
            <a:off x="627321" y="169255"/>
            <a:ext cx="11025963" cy="5986995"/>
          </a:xfrm>
          <a:prstGeom prst="rect">
            <a:avLst/>
          </a:prstGeom>
        </p:spPr>
      </p:pic>
      <p:pic>
        <p:nvPicPr>
          <p:cNvPr id="2" name="Picture 1"/>
          <p:cNvPicPr>
            <a:picLocks noChangeAspect="1"/>
          </p:cNvPicPr>
          <p:nvPr/>
        </p:nvPicPr>
        <p:blipFill>
          <a:blip r:embed="rId4"/>
          <a:stretch>
            <a:fillRect/>
          </a:stretch>
        </p:blipFill>
        <p:spPr>
          <a:xfrm>
            <a:off x="784581" y="6156251"/>
            <a:ext cx="10516511" cy="353130"/>
          </a:xfrm>
          <a:prstGeom prst="rect">
            <a:avLst/>
          </a:prstGeom>
        </p:spPr>
      </p:pic>
      <p:sp>
        <p:nvSpPr>
          <p:cNvPr id="3" name="Rectangle 2"/>
          <p:cNvSpPr/>
          <p:nvPr/>
        </p:nvSpPr>
        <p:spPr>
          <a:xfrm>
            <a:off x="784581" y="6316591"/>
            <a:ext cx="11091986" cy="276999"/>
          </a:xfrm>
          <a:prstGeom prst="rect">
            <a:avLst/>
          </a:prstGeom>
        </p:spPr>
        <p:txBody>
          <a:bodyPr wrap="square">
            <a:spAutoFit/>
          </a:bodyPr>
          <a:lstStyle/>
          <a:p>
            <a:pPr algn="r"/>
            <a:r>
              <a:rPr lang="ru-RU" sz="1200" dirty="0">
                <a:latin typeface="Calibri" panose="020F0502020204030204" pitchFamily="34" charset="0"/>
                <a:ea typeface="Calibri" panose="020F0502020204030204" pitchFamily="34" charset="0"/>
                <a:cs typeface="Times New Roman" panose="02020603050405020304" pitchFamily="18" charset="0"/>
              </a:rPr>
              <a:t>Источник: Брэд Дж. Бейли, директор по исследованиям «Celent Securities» - Будущее ФинТеха на рынках капитала</a:t>
            </a:r>
          </a:p>
        </p:txBody>
      </p:sp>
    </p:spTree>
    <p:extLst>
      <p:ext uri="{BB962C8B-B14F-4D97-AF65-F5344CB8AC3E}">
        <p14:creationId xmlns:p14="http://schemas.microsoft.com/office/powerpoint/2010/main" val="2909054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stretch>
            <a:fillRect/>
          </a:stretch>
        </p:blipFill>
        <p:spPr>
          <a:xfrm>
            <a:off x="474805" y="102593"/>
            <a:ext cx="11078815" cy="6478408"/>
          </a:xfrm>
          <a:prstGeom prst="rect">
            <a:avLst/>
          </a:prstGeom>
        </p:spPr>
      </p:pic>
      <p:pic>
        <p:nvPicPr>
          <p:cNvPr id="2" name="Picture 1"/>
          <p:cNvPicPr>
            <a:picLocks noChangeAspect="1"/>
          </p:cNvPicPr>
          <p:nvPr/>
        </p:nvPicPr>
        <p:blipFill>
          <a:blip r:embed="rId4"/>
          <a:stretch>
            <a:fillRect/>
          </a:stretch>
        </p:blipFill>
        <p:spPr>
          <a:xfrm>
            <a:off x="1156721" y="4787712"/>
            <a:ext cx="10516511" cy="1322947"/>
          </a:xfrm>
          <a:prstGeom prst="rect">
            <a:avLst/>
          </a:prstGeom>
        </p:spPr>
      </p:pic>
      <p:sp>
        <p:nvSpPr>
          <p:cNvPr id="3" name="Rectangle 2"/>
          <p:cNvSpPr/>
          <p:nvPr/>
        </p:nvSpPr>
        <p:spPr>
          <a:xfrm>
            <a:off x="859921" y="6581001"/>
            <a:ext cx="10813311" cy="276999"/>
          </a:xfrm>
          <a:prstGeom prst="rect">
            <a:avLst/>
          </a:prstGeom>
        </p:spPr>
        <p:txBody>
          <a:bodyPr wrap="square">
            <a:spAutoFit/>
          </a:bodyPr>
          <a:lstStyle/>
          <a:p>
            <a:pPr algn="r"/>
            <a:r>
              <a:rPr lang="ru-RU" sz="1200" dirty="0">
                <a:latin typeface="Calibri" panose="020F0502020204030204" pitchFamily="34" charset="0"/>
                <a:ea typeface="Calibri" panose="020F0502020204030204" pitchFamily="34" charset="0"/>
                <a:cs typeface="Times New Roman" panose="02020603050405020304" pitchFamily="18" charset="0"/>
              </a:rPr>
              <a:t>Источник: Брэд Дж. Бейли, директор по исследованиям «Celent Securities» - Будущее ФинТеха на рынках капитала</a:t>
            </a:r>
          </a:p>
        </p:txBody>
      </p:sp>
    </p:spTree>
    <p:extLst>
      <p:ext uri="{BB962C8B-B14F-4D97-AF65-F5344CB8AC3E}">
        <p14:creationId xmlns:p14="http://schemas.microsoft.com/office/powerpoint/2010/main" val="2197185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stretch>
            <a:fillRect/>
          </a:stretch>
        </p:blipFill>
        <p:spPr>
          <a:xfrm>
            <a:off x="925033" y="98426"/>
            <a:ext cx="10536865" cy="6395004"/>
          </a:xfrm>
          <a:prstGeom prst="rect">
            <a:avLst/>
          </a:prstGeom>
        </p:spPr>
      </p:pic>
      <p:sp>
        <p:nvSpPr>
          <p:cNvPr id="3" name="Rectangle 2"/>
          <p:cNvSpPr/>
          <p:nvPr/>
        </p:nvSpPr>
        <p:spPr>
          <a:xfrm>
            <a:off x="2913321" y="6493430"/>
            <a:ext cx="9122735" cy="276999"/>
          </a:xfrm>
          <a:prstGeom prst="rect">
            <a:avLst/>
          </a:prstGeom>
        </p:spPr>
        <p:txBody>
          <a:bodyPr wrap="square">
            <a:spAutoFit/>
          </a:bodyPr>
          <a:lstStyle/>
          <a:p>
            <a:pPr algn="r"/>
            <a:r>
              <a:rPr lang="ru-RU" sz="1200" dirty="0">
                <a:latin typeface="Calibri" panose="020F0502020204030204" pitchFamily="34" charset="0"/>
                <a:ea typeface="Calibri" panose="020F0502020204030204" pitchFamily="34" charset="0"/>
                <a:cs typeface="Times New Roman" panose="02020603050405020304" pitchFamily="18" charset="0"/>
              </a:rPr>
              <a:t>Источник: Брэд Дж. Бейли, директор по исследованиям «Celent Securities» - Будущее ФинТеха на рынках капитала</a:t>
            </a:r>
          </a:p>
        </p:txBody>
      </p:sp>
    </p:spTree>
    <p:extLst>
      <p:ext uri="{BB962C8B-B14F-4D97-AF65-F5344CB8AC3E}">
        <p14:creationId xmlns:p14="http://schemas.microsoft.com/office/powerpoint/2010/main" val="1602858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stretch>
            <a:fillRect/>
          </a:stretch>
        </p:blipFill>
        <p:spPr>
          <a:xfrm>
            <a:off x="192662" y="109538"/>
            <a:ext cx="11832076" cy="6366818"/>
          </a:xfrm>
          <a:prstGeom prst="rect">
            <a:avLst/>
          </a:prstGeom>
        </p:spPr>
      </p:pic>
      <p:sp>
        <p:nvSpPr>
          <p:cNvPr id="3" name="Rectangle 2"/>
          <p:cNvSpPr/>
          <p:nvPr/>
        </p:nvSpPr>
        <p:spPr>
          <a:xfrm>
            <a:off x="2243470" y="6476356"/>
            <a:ext cx="9441712" cy="276999"/>
          </a:xfrm>
          <a:prstGeom prst="rect">
            <a:avLst/>
          </a:prstGeom>
        </p:spPr>
        <p:txBody>
          <a:bodyPr wrap="square">
            <a:spAutoFit/>
          </a:bodyPr>
          <a:lstStyle/>
          <a:p>
            <a:pPr algn="r"/>
            <a:r>
              <a:rPr lang="ru-RU" sz="1200" dirty="0">
                <a:latin typeface="Calibri" panose="020F0502020204030204" pitchFamily="34" charset="0"/>
                <a:ea typeface="Calibri" panose="020F0502020204030204" pitchFamily="34" charset="0"/>
                <a:cs typeface="Times New Roman" panose="02020603050405020304" pitchFamily="18" charset="0"/>
              </a:rPr>
              <a:t>Источник: Брэд Дж. Бейли, директор по исследованиям «Celent Securities» - Будущее ФинТеха на рынках капитала</a:t>
            </a:r>
          </a:p>
        </p:txBody>
      </p:sp>
    </p:spTree>
    <p:extLst>
      <p:ext uri="{BB962C8B-B14F-4D97-AF65-F5344CB8AC3E}">
        <p14:creationId xmlns:p14="http://schemas.microsoft.com/office/powerpoint/2010/main" val="1984286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stretch>
            <a:fillRect/>
          </a:stretch>
        </p:blipFill>
        <p:spPr>
          <a:xfrm>
            <a:off x="616945" y="220662"/>
            <a:ext cx="11016867" cy="6360891"/>
          </a:xfrm>
          <a:prstGeom prst="rect">
            <a:avLst/>
          </a:prstGeom>
        </p:spPr>
      </p:pic>
    </p:spTree>
    <p:extLst>
      <p:ext uri="{BB962C8B-B14F-4D97-AF65-F5344CB8AC3E}">
        <p14:creationId xmlns:p14="http://schemas.microsoft.com/office/powerpoint/2010/main" val="2958029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8074737-1E9E-D98D-C548-811A269E1E69}"/>
              </a:ext>
            </a:extLst>
          </p:cNvPr>
          <p:cNvSpPr txBox="1"/>
          <p:nvPr/>
        </p:nvSpPr>
        <p:spPr>
          <a:xfrm>
            <a:off x="1093076" y="1331357"/>
            <a:ext cx="10016357" cy="4001095"/>
          </a:xfrm>
          <a:prstGeom prst="rect">
            <a:avLst/>
          </a:prstGeom>
          <a:solidFill>
            <a:schemeClr val="accent5">
              <a:lumMod val="40000"/>
              <a:lumOff val="60000"/>
            </a:schemeClr>
          </a:solidFill>
        </p:spPr>
        <p:txBody>
          <a:bodyPr wrap="square" rtlCol="0">
            <a:spAutoFit/>
          </a:bodyPr>
          <a:lstStyle/>
          <a:p>
            <a:pPr marL="120650"/>
            <a:endParaRPr lang="en-US" sz="2800" dirty="0">
              <a:solidFill>
                <a:prstClr val="black"/>
              </a:solidFill>
            </a:endParaRPr>
          </a:p>
          <a:p>
            <a:pPr marL="120650"/>
            <a:r>
              <a:rPr lang="ru-RU" sz="2800" dirty="0">
                <a:solidFill>
                  <a:prstClr val="black"/>
                </a:solidFill>
              </a:rPr>
              <a:t>Несколько тематических исследований прогресса, достигнутого по состоянию на сегодняшний день в ЦАРЭС</a:t>
            </a:r>
          </a:p>
          <a:p>
            <a:endParaRPr lang="en-US" sz="2800" dirty="0">
              <a:solidFill>
                <a:prstClr val="black"/>
              </a:solidFill>
            </a:endParaRPr>
          </a:p>
          <a:p>
            <a:pPr marL="1079500" indent="-457200">
              <a:spcBef>
                <a:spcPts val="600"/>
              </a:spcBef>
              <a:spcAft>
                <a:spcPts val="600"/>
              </a:spcAft>
              <a:buFont typeface="Wingdings" panose="05000000000000000000" pitchFamily="2" charset="2"/>
              <a:buChar char="v"/>
            </a:pPr>
            <a:r>
              <a:rPr lang="ru-RU" sz="2800" dirty="0">
                <a:solidFill>
                  <a:prstClr val="black"/>
                </a:solidFill>
              </a:rPr>
              <a:t>Грузия </a:t>
            </a:r>
          </a:p>
          <a:p>
            <a:pPr marL="1079500" indent="-457200">
              <a:spcBef>
                <a:spcPts val="600"/>
              </a:spcBef>
              <a:spcAft>
                <a:spcPts val="600"/>
              </a:spcAft>
              <a:buFont typeface="Wingdings" panose="05000000000000000000" pitchFamily="2" charset="2"/>
              <a:buChar char="v"/>
            </a:pPr>
            <a:r>
              <a:rPr lang="ru-RU" sz="2800" dirty="0">
                <a:solidFill>
                  <a:prstClr val="black"/>
                </a:solidFill>
              </a:rPr>
              <a:t>Казахстан</a:t>
            </a:r>
          </a:p>
          <a:p>
            <a:pPr marL="1079500" indent="-457200">
              <a:spcBef>
                <a:spcPts val="600"/>
              </a:spcBef>
              <a:spcAft>
                <a:spcPts val="600"/>
              </a:spcAft>
              <a:buFont typeface="Wingdings" panose="05000000000000000000" pitchFamily="2" charset="2"/>
              <a:buChar char="v"/>
            </a:pPr>
            <a:r>
              <a:rPr lang="ru-RU" sz="2800" dirty="0">
                <a:solidFill>
                  <a:prstClr val="black"/>
                </a:solidFill>
              </a:rPr>
              <a:t>Узбекистан</a:t>
            </a:r>
          </a:p>
          <a:p>
            <a:endParaRPr lang="en-US" sz="2800" dirty="0">
              <a:solidFill>
                <a:prstClr val="black"/>
              </a:solidFill>
            </a:endParaRPr>
          </a:p>
        </p:txBody>
      </p:sp>
    </p:spTree>
    <p:extLst>
      <p:ext uri="{BB962C8B-B14F-4D97-AF65-F5344CB8AC3E}">
        <p14:creationId xmlns:p14="http://schemas.microsoft.com/office/powerpoint/2010/main" val="3897241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DAEA74914DCF4CB1BBCF0E2E5EDB11" ma:contentTypeVersion="18" ma:contentTypeDescription="Create a new document." ma:contentTypeScope="" ma:versionID="ce1f601c6877ba0bf1136af46ec868c9">
  <xsd:schema xmlns:xsd="http://www.w3.org/2001/XMLSchema" xmlns:xs="http://www.w3.org/2001/XMLSchema" xmlns:p="http://schemas.microsoft.com/office/2006/metadata/properties" xmlns:ns2="f668aa56-9285-4561-92d6-d6343913a899" xmlns:ns3="4d0bf39f-aee5-4194-a8cf-9eb94d977901" xmlns:ns4="c1fdd505-2570-46c2-bd04-3e0f2d874cf5" targetNamespace="http://schemas.microsoft.com/office/2006/metadata/properties" ma:root="true" ma:fieldsID="f5eb3e334fd21af34244d6855410a1e7" ns2:_="" ns3:_="" ns4:_="">
    <xsd:import namespace="f668aa56-9285-4561-92d6-d6343913a899"/>
    <xsd:import namespace="4d0bf39f-aee5-4194-a8cf-9eb94d977901"/>
    <xsd:import namespace="c1fdd505-2570-46c2-bd04-3e0f2d874cf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68aa56-9285-4561-92d6-d6343913a89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d0bf39f-aee5-4194-a8cf-9eb94d97790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5af50e-efb3-4a0e-b425-875ff625e0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fdd505-2570-46c2-bd04-3e0f2d874cf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f1b58bf-0af3-43f6-8149-3fc5501c152c}" ma:internalName="TaxCatchAll" ma:showField="CatchAllData" ma:web="f668aa56-9285-4561-92d6-d6343913a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d0bf39f-aee5-4194-a8cf-9eb94d977901">
      <Terms xmlns="http://schemas.microsoft.com/office/infopath/2007/PartnerControls"/>
    </lcf76f155ced4ddcb4097134ff3c332f>
    <TaxCatchAll xmlns="c1fdd505-2570-46c2-bd04-3e0f2d874cf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296C9A-7C45-4E3C-9B76-2CA702E0EE7E}"/>
</file>

<file path=customXml/itemProps2.xml><?xml version="1.0" encoding="utf-8"?>
<ds:datastoreItem xmlns:ds="http://schemas.openxmlformats.org/officeDocument/2006/customXml" ds:itemID="{1B5F4D80-303F-42E4-A144-7AEBD3233DEB}">
  <ds:schemaRefs>
    <ds:schemaRef ds:uri="http://schemas.microsoft.com/office/2006/metadata/properties"/>
    <ds:schemaRef ds:uri="http://schemas.microsoft.com/office/infopath/2007/PartnerControls"/>
    <ds:schemaRef ds:uri="4d0bf39f-aee5-4194-a8cf-9eb94d977901"/>
    <ds:schemaRef ds:uri="c1fdd505-2570-46c2-bd04-3e0f2d874cf5"/>
  </ds:schemaRefs>
</ds:datastoreItem>
</file>

<file path=customXml/itemProps3.xml><?xml version="1.0" encoding="utf-8"?>
<ds:datastoreItem xmlns:ds="http://schemas.openxmlformats.org/officeDocument/2006/customXml" ds:itemID="{A69F4C3C-DA16-42F1-838A-96EE8CD3EF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4115</TotalTime>
  <Words>3206</Words>
  <Application>Microsoft Office PowerPoint</Application>
  <PresentationFormat>Широкоэкранный</PresentationFormat>
  <Paragraphs>282</Paragraphs>
  <Slides>31</Slides>
  <Notes>11</Notes>
  <HiddenSlides>0</HiddenSlides>
  <MMClips>0</MMClips>
  <ScaleCrop>false</ScaleCrop>
  <HeadingPairs>
    <vt:vector size="6" baseType="variant">
      <vt:variant>
        <vt:lpstr>Использованные шрифты</vt:lpstr>
      </vt:variant>
      <vt:variant>
        <vt:i4>13</vt:i4>
      </vt:variant>
      <vt:variant>
        <vt:lpstr>Тема</vt:lpstr>
      </vt:variant>
      <vt:variant>
        <vt:i4>14</vt:i4>
      </vt:variant>
      <vt:variant>
        <vt:lpstr>Заголовки слайдов</vt:lpstr>
      </vt:variant>
      <vt:variant>
        <vt:i4>31</vt:i4>
      </vt:variant>
    </vt:vector>
  </HeadingPairs>
  <TitlesOfParts>
    <vt:vector size="58" baseType="lpstr">
      <vt:lpstr>Arial</vt:lpstr>
      <vt:lpstr>Blackadder ITC</vt:lpstr>
      <vt:lpstr>Calibri</vt:lpstr>
      <vt:lpstr>Calibri Light</vt:lpstr>
      <vt:lpstr>Comic Sans MS</vt:lpstr>
      <vt:lpstr>David</vt:lpstr>
      <vt:lpstr>Harlow Solid Italic</vt:lpstr>
      <vt:lpstr>Lucida Sans Unicode</vt:lpstr>
      <vt:lpstr>Microsoft Sans Serif</vt:lpstr>
      <vt:lpstr>TBC X Black</vt:lpstr>
      <vt:lpstr>Times New Roman</vt:lpstr>
      <vt:lpstr>Verdana</vt:lpstr>
      <vt:lpstr>Wingdings</vt:lpstr>
      <vt:lpstr>Office Theme</vt:lpstr>
      <vt:lpstr>2_Office Theme</vt:lpstr>
      <vt:lpstr>3_Office Theme</vt:lpstr>
      <vt:lpstr>4_Office Theme</vt:lpstr>
      <vt:lpstr>5_Office Theme</vt:lpstr>
      <vt:lpstr>6_Office Theme</vt:lpstr>
      <vt:lpstr>8_Office Theme</vt:lpstr>
      <vt:lpstr>10_Office Theme</vt:lpstr>
      <vt:lpstr>11_Office Theme</vt:lpstr>
      <vt:lpstr>12_Office Theme</vt:lpstr>
      <vt:lpstr>13_Office Theme</vt:lpstr>
      <vt:lpstr>14_Office Theme</vt:lpstr>
      <vt:lpstr>9_Office Theme</vt:lpstr>
      <vt:lpstr>15_Office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Грузия:  Возможности рынков капитала, обеспеченные благодаря банковскому обслуживанию в открытом формате</vt:lpstr>
      <vt:lpstr>Банк Грузии:  Первая платформа массовых розничных инвестиций в ценные бумаги</vt:lpstr>
      <vt:lpstr>Презентация PowerPoint</vt:lpstr>
      <vt:lpstr>Презентация PowerPoint</vt:lpstr>
      <vt:lpstr>Презентация PowerPoint</vt:lpstr>
      <vt:lpstr>Презентация PowerPoint</vt:lpstr>
      <vt:lpstr>Казахстан переживает период развития экосистемы и внедрение супер-приложений, причем 86% населения активно используют мобильные банковские услуги. Примером быстрого и успешного прорыва, по всем значимым показателям, является Kaspi, который пользуется огромным успехом – у него 11,2 миллиона активных пользователей в месяц в стране при численности населения в 19,7 миллиона человек.</vt:lpstr>
      <vt:lpstr>Казахстан: Демократизация рынков капитала</vt:lpstr>
      <vt:lpstr>Презентация PowerPoint</vt:lpstr>
      <vt:lpstr>Инвестиционное мини-приложение «Al -in-one»</vt:lpstr>
      <vt:lpstr>[JETT] Мы объединяем инвестиционные процессы и продукты  в единое вертикально-интегрированное решение</vt:lpstr>
      <vt:lpstr>[Джетт] Мы намеренно не выстраиваем формат «необрокера». Мы строим техническую и деловую инфраструктуру для банков, брокеров и т. д.</vt:lpstr>
      <vt:lpstr>[Jett] Решения от А до Я: «JETT» предоставляет универсальное решение  для быстрого и бесперебойного инвестиционного обслуживания</vt:lpstr>
      <vt:lpstr>[JETT] Стабильный рост - до 76,8% всех ордеров на фондовой бирже Узбекистана сделаны через JETT</vt:lpstr>
      <vt:lpstr>Презентация PowerPoint</vt:lpstr>
      <vt:lpstr>Краткое резюме  Влияние ФинТеха на существующие учреждения и отношения</vt:lpstr>
      <vt:lpstr>Преимущества применения ФинТех-решений в ЦАРЭС</vt:lpstr>
      <vt:lpstr>Вопросы архитектуры для применения ФинТеха в ЦАРЭС</vt:lpstr>
      <vt:lpstr>Следующие шаги к достижению целей</vt:lpstr>
      <vt:lpstr>Презентация PowerPoint</vt:lpstr>
      <vt:lpstr>Презентация PowerPoint</vt:lpstr>
      <vt:lpstr>      Спасибо. Время для вопросов и ответов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Kvirikashvili</dc:creator>
  <cp:lastModifiedBy>Алия Аринова</cp:lastModifiedBy>
  <cp:revision>66</cp:revision>
  <dcterms:created xsi:type="dcterms:W3CDTF">2023-10-21T06:28:23Z</dcterms:created>
  <dcterms:modified xsi:type="dcterms:W3CDTF">2023-10-29T23:21:24Z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0x0101009FDAEA74914DCF4CB1BBCF0E2E5EDB11</vt:lpwstr>
  </property>
  <property fmtid="{D5CDD505-2E9C-101B-9397-08002B2CF9AE}" pid="3" name="MediaServiceImageTags">
    <vt:lpwstr/>
  </property>
</Properties>
</file>