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30"/>
  </p:notesMasterIdLst>
  <p:sldIdLst>
    <p:sldId id="3100" r:id="rId5"/>
    <p:sldId id="2147374357" r:id="rId6"/>
    <p:sldId id="3103" r:id="rId7"/>
    <p:sldId id="3104" r:id="rId8"/>
    <p:sldId id="3119" r:id="rId9"/>
    <p:sldId id="3120" r:id="rId10"/>
    <p:sldId id="3121" r:id="rId11"/>
    <p:sldId id="3123" r:id="rId12"/>
    <p:sldId id="3079" r:id="rId13"/>
    <p:sldId id="3151" r:id="rId14"/>
    <p:sldId id="2147374358" r:id="rId15"/>
    <p:sldId id="328" r:id="rId16"/>
    <p:sldId id="2147374355" r:id="rId17"/>
    <p:sldId id="329" r:id="rId18"/>
    <p:sldId id="337" r:id="rId19"/>
    <p:sldId id="2147374356" r:id="rId20"/>
    <p:sldId id="339" r:id="rId21"/>
    <p:sldId id="597" r:id="rId22"/>
    <p:sldId id="2147374359" r:id="rId23"/>
    <p:sldId id="966" r:id="rId24"/>
    <p:sldId id="2147374360" r:id="rId25"/>
    <p:sldId id="955" r:id="rId26"/>
    <p:sldId id="3134" r:id="rId27"/>
    <p:sldId id="963" r:id="rId28"/>
    <p:sldId id="581" r:id="rId29"/>
  </p:sldIdLst>
  <p:sldSz cx="12192000" cy="6858000"/>
  <p:notesSz cx="7010400" cy="92964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71312-ED6D-0AA7-1C0B-3F0E56656FCE}" v="1" dt="2023-10-31T07:50:01.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8" autoAdjust="0"/>
    <p:restoredTop sz="96341" autoAdjust="0"/>
  </p:normalViewPr>
  <p:slideViewPr>
    <p:cSldViewPr snapToGrid="0">
      <p:cViewPr varScale="1">
        <p:scale>
          <a:sx n="101" d="100"/>
          <a:sy n="101" d="100"/>
        </p:scale>
        <p:origin x="224" y="184"/>
      </p:cViewPr>
      <p:guideLst/>
    </p:cSldViewPr>
  </p:slideViewPr>
  <p:outlineViewPr>
    <p:cViewPr>
      <p:scale>
        <a:sx n="33" d="100"/>
        <a:sy n="33" d="100"/>
      </p:scale>
      <p:origin x="0" y="-44394"/>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uelo D. Javier" userId="S::cjavier.consultant@adb.org::f3eceebd-8457-4d4c-9c31-72c39f2ba23f" providerId="AD" clId="Web-{E3971312-ED6D-0AA7-1C0B-3F0E56656FCE}"/>
    <pc:docChg chg="sldOrd">
      <pc:chgData name="Consuelo D. Javier" userId="S::cjavier.consultant@adb.org::f3eceebd-8457-4d4c-9c31-72c39f2ba23f" providerId="AD" clId="Web-{E3971312-ED6D-0AA7-1C0B-3F0E56656FCE}" dt="2023-10-31T07:50:01.218" v="0"/>
      <pc:docMkLst>
        <pc:docMk/>
      </pc:docMkLst>
      <pc:sldChg chg="ord">
        <pc:chgData name="Consuelo D. Javier" userId="S::cjavier.consultant@adb.org::f3eceebd-8457-4d4c-9c31-72c39f2ba23f" providerId="AD" clId="Web-{E3971312-ED6D-0AA7-1C0B-3F0E56656FCE}" dt="2023-10-31T07:50:01.218" v="0"/>
        <pc:sldMkLst>
          <pc:docMk/>
          <pc:sldMk cId="936176110" sldId="2147374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y2\Dropbox\ADB\ADB\ABMI\ABMI%20assessment\workshop%20Sept%202022\reference\AMBIF%20ISO20022%20probond%20currency%20shar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atoshisatoruyamaderayamadera\Dropbox\ADB\ADB\ABMI\ABMI%20assessment\reference\ABO\lcy_bond_market_usd.xls"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toshisatoruyamaderayamadera\Dropbox\ADB\ADB\ABMI\AMRO\Book%20project\Volume%20I\ABMI\reference\data\ABMI%20charts%20and%20tables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satoshisatoruyamaderayamadera\Dropbox\ADB\ADB\ASEAN\SCCB&amp;SLC\SCCB%20SLC%20meetings\SLC\23rd%20virtual%20SLC%20Feb%202022\Data\lcy_bond_market_us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satoshisatoruyamaderayamadera\Dropbox\ADB\ADB\ABMI\ABMI%20assessment\reference\ABO\lcy_bond_market_usd.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r>
              <a:rPr lang="en-US" sz="2000"/>
              <a:t>Outsanding of ASEAN+2 LCY</a:t>
            </a:r>
            <a:r>
              <a:rPr lang="en-US" sz="2000" baseline="0"/>
              <a:t> bonds</a:t>
            </a:r>
            <a:endParaRPr lang="en-US" sz="2000"/>
          </a:p>
        </c:rich>
      </c:tx>
      <c:overlay val="0"/>
      <c:spPr>
        <a:noFill/>
        <a:ln>
          <a:noFill/>
        </a:ln>
        <a:effectLst/>
      </c:spPr>
      <c:txPr>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Outstanding!$C$2</c:f>
              <c:strCache>
                <c:ptCount val="1"/>
                <c:pt idx="0">
                  <c:v>Government(USD billions)</c:v>
                </c:pt>
              </c:strCache>
            </c:strRef>
          </c:tx>
          <c:spPr>
            <a:solidFill>
              <a:schemeClr val="accent1"/>
            </a:solidFill>
            <a:ln>
              <a:noFill/>
            </a:ln>
            <a:effectLst/>
          </c:spPr>
          <c:invertIfNegative val="0"/>
          <c:cat>
            <c:numRef>
              <c:f>Outstanding!$B$3:$B$23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2020</c:v>
                </c:pt>
                <c:pt idx="20">
                  <c:v>2021</c:v>
                </c:pt>
              </c:numCache>
            </c:numRef>
          </c:cat>
          <c:val>
            <c:numRef>
              <c:f>Outstanding!$C$3:$C$23</c:f>
              <c:numCache>
                <c:formatCode>_(* #,##0_);_(* \(#,##0\);_(* "-"??_);_(@_)</c:formatCode>
                <c:ptCount val="21"/>
                <c:pt idx="0">
                  <c:v>418.94</c:v>
                </c:pt>
                <c:pt idx="1">
                  <c:v>469.69</c:v>
                </c:pt>
                <c:pt idx="2">
                  <c:v>611.42999999999995</c:v>
                </c:pt>
                <c:pt idx="3">
                  <c:v>734.43</c:v>
                </c:pt>
                <c:pt idx="4">
                  <c:v>879.47</c:v>
                </c:pt>
                <c:pt idx="5">
                  <c:v>1089.96</c:v>
                </c:pt>
                <c:pt idx="6">
                  <c:v>1323.59</c:v>
                </c:pt>
                <c:pt idx="7">
                  <c:v>1759.86</c:v>
                </c:pt>
                <c:pt idx="8">
                  <c:v>1911.46</c:v>
                </c:pt>
                <c:pt idx="9">
                  <c:v>2261.25</c:v>
                </c:pt>
                <c:pt idx="10">
                  <c:v>2665.52</c:v>
                </c:pt>
                <c:pt idx="11">
                  <c:v>3127.41</c:v>
                </c:pt>
                <c:pt idx="12">
                  <c:v>3613.66</c:v>
                </c:pt>
                <c:pt idx="13">
                  <c:v>4094.7</c:v>
                </c:pt>
                <c:pt idx="14">
                  <c:v>4455.0600000000004</c:v>
                </c:pt>
                <c:pt idx="15">
                  <c:v>5231.57</c:v>
                </c:pt>
                <c:pt idx="16">
                  <c:v>6286.71</c:v>
                </c:pt>
                <c:pt idx="17">
                  <c:v>7847.75</c:v>
                </c:pt>
                <c:pt idx="18">
                  <c:v>8396.4</c:v>
                </c:pt>
                <c:pt idx="19">
                  <c:v>11913.99</c:v>
                </c:pt>
                <c:pt idx="20">
                  <c:v>13779.4</c:v>
                </c:pt>
              </c:numCache>
            </c:numRef>
          </c:val>
          <c:extLst>
            <c:ext xmlns:c16="http://schemas.microsoft.com/office/drawing/2014/chart" uri="{C3380CC4-5D6E-409C-BE32-E72D297353CC}">
              <c16:uniqueId val="{00000000-919D-9B48-9DFE-05975971A3AC}"/>
            </c:ext>
          </c:extLst>
        </c:ser>
        <c:ser>
          <c:idx val="1"/>
          <c:order val="1"/>
          <c:tx>
            <c:strRef>
              <c:f>Outstanding!$D$2</c:f>
              <c:strCache>
                <c:ptCount val="1"/>
                <c:pt idx="0">
                  <c:v>Corporate(USD billions)</c:v>
                </c:pt>
              </c:strCache>
            </c:strRef>
          </c:tx>
          <c:spPr>
            <a:solidFill>
              <a:schemeClr val="accent2"/>
            </a:solidFill>
            <a:ln>
              <a:noFill/>
            </a:ln>
            <a:effectLst/>
          </c:spPr>
          <c:invertIfNegative val="0"/>
          <c:cat>
            <c:numRef>
              <c:f>Outstanding!$B$3:$B$23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2020</c:v>
                </c:pt>
                <c:pt idx="20">
                  <c:v>2021</c:v>
                </c:pt>
              </c:numCache>
            </c:numRef>
          </c:cat>
          <c:val>
            <c:numRef>
              <c:f>Outstanding!$D$3:$D$23</c:f>
              <c:numCache>
                <c:formatCode>_(* #,##0_);_(* \(#,##0\);_(* "-"??_);_(@_)</c:formatCode>
                <c:ptCount val="21"/>
                <c:pt idx="0">
                  <c:v>342.56</c:v>
                </c:pt>
                <c:pt idx="1">
                  <c:v>393.35</c:v>
                </c:pt>
                <c:pt idx="2">
                  <c:v>456.02</c:v>
                </c:pt>
                <c:pt idx="3">
                  <c:v>465.06</c:v>
                </c:pt>
                <c:pt idx="4">
                  <c:v>511.74</c:v>
                </c:pt>
                <c:pt idx="5">
                  <c:v>582.4</c:v>
                </c:pt>
                <c:pt idx="6">
                  <c:v>735.46</c:v>
                </c:pt>
                <c:pt idx="7">
                  <c:v>897.82</c:v>
                </c:pt>
                <c:pt idx="8">
                  <c:v>899.11</c:v>
                </c:pt>
                <c:pt idx="9">
                  <c:v>1247.94</c:v>
                </c:pt>
                <c:pt idx="10">
                  <c:v>1585.17</c:v>
                </c:pt>
                <c:pt idx="11">
                  <c:v>1904.92</c:v>
                </c:pt>
                <c:pt idx="12">
                  <c:v>2502.58</c:v>
                </c:pt>
                <c:pt idx="13">
                  <c:v>3186.45</c:v>
                </c:pt>
                <c:pt idx="14">
                  <c:v>3577</c:v>
                </c:pt>
                <c:pt idx="15">
                  <c:v>3977.24</c:v>
                </c:pt>
                <c:pt idx="16">
                  <c:v>4357.25</c:v>
                </c:pt>
                <c:pt idx="17">
                  <c:v>5137.38</c:v>
                </c:pt>
                <c:pt idx="18">
                  <c:v>5528.48</c:v>
                </c:pt>
                <c:pt idx="19">
                  <c:v>7660.13</c:v>
                </c:pt>
                <c:pt idx="20">
                  <c:v>8503.33</c:v>
                </c:pt>
              </c:numCache>
            </c:numRef>
          </c:val>
          <c:extLst>
            <c:ext xmlns:c16="http://schemas.microsoft.com/office/drawing/2014/chart" uri="{C3380CC4-5D6E-409C-BE32-E72D297353CC}">
              <c16:uniqueId val="{00000001-919D-9B48-9DFE-05975971A3AC}"/>
            </c:ext>
          </c:extLst>
        </c:ser>
        <c:dLbls>
          <c:showLegendKey val="0"/>
          <c:showVal val="0"/>
          <c:showCatName val="0"/>
          <c:showSerName val="0"/>
          <c:showPercent val="0"/>
          <c:showBubbleSize val="0"/>
        </c:dLbls>
        <c:gapWidth val="150"/>
        <c:overlap val="100"/>
        <c:axId val="660717072"/>
        <c:axId val="660718752"/>
      </c:barChart>
      <c:catAx>
        <c:axId val="66071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en-US"/>
          </a:p>
        </c:txPr>
        <c:crossAx val="660718752"/>
        <c:crosses val="autoZero"/>
        <c:auto val="1"/>
        <c:lblAlgn val="ctr"/>
        <c:lblOffset val="100"/>
        <c:noMultiLvlLbl val="0"/>
      </c:catAx>
      <c:valAx>
        <c:axId val="6607187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en-US"/>
          </a:p>
        </c:txPr>
        <c:crossAx val="660717072"/>
        <c:crosses val="autoZero"/>
        <c:crossBetween val="between"/>
      </c:valAx>
      <c:spPr>
        <a:noFill/>
        <a:ln>
          <a:noFill/>
        </a:ln>
        <a:effectLst/>
      </c:spPr>
    </c:plotArea>
    <c:legend>
      <c:legendPos val="b"/>
      <c:layout>
        <c:manualLayout>
          <c:xMode val="edge"/>
          <c:yMode val="edge"/>
          <c:x val="8.7887766423671299E-2"/>
          <c:y val="0.19320926534996863"/>
          <c:w val="0.35693701889736745"/>
          <c:h val="0.25127167662942185"/>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a:t>Korea</a:t>
            </a:r>
            <a:r>
              <a:rPr lang="en-US" altLang="ja-JP" baseline="0"/>
              <a:t> (USD Billion)</a:t>
            </a:r>
            <a:endParaRPr lang="ja-JP" altLang="en-US"/>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Data!$C$40</c:f>
              <c:strCache>
                <c:ptCount val="1"/>
                <c:pt idx="0">
                  <c:v>LCY Govt Bond</c:v>
                </c:pt>
              </c:strCache>
            </c:strRef>
          </c:tx>
          <c:spPr>
            <a:ln w="28575" cap="rnd">
              <a:solidFill>
                <a:schemeClr val="accent1"/>
              </a:solidFill>
              <a:round/>
            </a:ln>
            <a:effectLst/>
          </c:spPr>
          <c:marker>
            <c:symbol val="none"/>
          </c:marker>
          <c:cat>
            <c:numRef>
              <c:f>Data!$B$41:$B$58</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Data!$C$41:$C$58</c:f>
              <c:numCache>
                <c:formatCode>General</c:formatCode>
                <c:ptCount val="18"/>
                <c:pt idx="0">
                  <c:v>623.5</c:v>
                </c:pt>
                <c:pt idx="1">
                  <c:v>626.99</c:v>
                </c:pt>
                <c:pt idx="2">
                  <c:v>623.64</c:v>
                </c:pt>
                <c:pt idx="3">
                  <c:v>666.97</c:v>
                </c:pt>
                <c:pt idx="4">
                  <c:v>696.01</c:v>
                </c:pt>
                <c:pt idx="5">
                  <c:v>684.18</c:v>
                </c:pt>
                <c:pt idx="6">
                  <c:v>679.36</c:v>
                </c:pt>
                <c:pt idx="7">
                  <c:v>668.19</c:v>
                </c:pt>
                <c:pt idx="8">
                  <c:v>669.26</c:v>
                </c:pt>
                <c:pt idx="9">
                  <c:v>670.97</c:v>
                </c:pt>
                <c:pt idx="10">
                  <c:v>654.39</c:v>
                </c:pt>
                <c:pt idx="11">
                  <c:v>681.63</c:v>
                </c:pt>
                <c:pt idx="12">
                  <c:v>678.38</c:v>
                </c:pt>
                <c:pt idx="13">
                  <c:v>722.74</c:v>
                </c:pt>
                <c:pt idx="14">
                  <c:v>771.09</c:v>
                </c:pt>
                <c:pt idx="15">
                  <c:v>846.49</c:v>
                </c:pt>
                <c:pt idx="16">
                  <c:v>852.72</c:v>
                </c:pt>
                <c:pt idx="17">
                  <c:v>891.45</c:v>
                </c:pt>
              </c:numCache>
            </c:numRef>
          </c:val>
          <c:smooth val="0"/>
          <c:extLst>
            <c:ext xmlns:c16="http://schemas.microsoft.com/office/drawing/2014/chart" uri="{C3380CC4-5D6E-409C-BE32-E72D297353CC}">
              <c16:uniqueId val="{00000000-DEB1-5A44-BFF5-67DD5594515F}"/>
            </c:ext>
          </c:extLst>
        </c:ser>
        <c:ser>
          <c:idx val="1"/>
          <c:order val="1"/>
          <c:tx>
            <c:strRef>
              <c:f>Data!$D$40</c:f>
              <c:strCache>
                <c:ptCount val="1"/>
                <c:pt idx="0">
                  <c:v>LCY Corp Bond</c:v>
                </c:pt>
              </c:strCache>
            </c:strRef>
          </c:tx>
          <c:spPr>
            <a:ln w="28575" cap="rnd">
              <a:solidFill>
                <a:schemeClr val="accent1"/>
              </a:solidFill>
              <a:prstDash val="dash"/>
              <a:round/>
            </a:ln>
            <a:effectLst/>
          </c:spPr>
          <c:marker>
            <c:symbol val="none"/>
          </c:marker>
          <c:cat>
            <c:numRef>
              <c:f>Data!$B$41:$B$58</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Data!$D$41:$D$58</c:f>
              <c:numCache>
                <c:formatCode>General</c:formatCode>
                <c:ptCount val="18"/>
                <c:pt idx="0">
                  <c:v>1093.21</c:v>
                </c:pt>
                <c:pt idx="1">
                  <c:v>1089.04</c:v>
                </c:pt>
                <c:pt idx="2">
                  <c:v>1104.6099999999999</c:v>
                </c:pt>
                <c:pt idx="3">
                  <c:v>1192.73</c:v>
                </c:pt>
                <c:pt idx="4">
                  <c:v>1195.3699999999999</c:v>
                </c:pt>
                <c:pt idx="5">
                  <c:v>1151.72</c:v>
                </c:pt>
                <c:pt idx="6">
                  <c:v>1167.93</c:v>
                </c:pt>
                <c:pt idx="7">
                  <c:v>1192.23</c:v>
                </c:pt>
                <c:pt idx="8">
                  <c:v>1186.1600000000001</c:v>
                </c:pt>
                <c:pt idx="9">
                  <c:v>1199.5899999999999</c:v>
                </c:pt>
                <c:pt idx="10">
                  <c:v>1184.25</c:v>
                </c:pt>
                <c:pt idx="11">
                  <c:v>1259.44</c:v>
                </c:pt>
                <c:pt idx="12">
                  <c:v>1217.71</c:v>
                </c:pt>
                <c:pt idx="13">
                  <c:v>1260.1300000000001</c:v>
                </c:pt>
                <c:pt idx="14">
                  <c:v>1310.08</c:v>
                </c:pt>
                <c:pt idx="15">
                  <c:v>1430.49</c:v>
                </c:pt>
                <c:pt idx="16">
                  <c:v>1389.94</c:v>
                </c:pt>
                <c:pt idx="17">
                  <c:v>1419</c:v>
                </c:pt>
              </c:numCache>
            </c:numRef>
          </c:val>
          <c:smooth val="0"/>
          <c:extLst>
            <c:ext xmlns:c16="http://schemas.microsoft.com/office/drawing/2014/chart" uri="{C3380CC4-5D6E-409C-BE32-E72D297353CC}">
              <c16:uniqueId val="{00000001-DEB1-5A44-BFF5-67DD5594515F}"/>
            </c:ext>
          </c:extLst>
        </c:ser>
        <c:ser>
          <c:idx val="2"/>
          <c:order val="2"/>
          <c:tx>
            <c:strRef>
              <c:f>Data!$E$40</c:f>
              <c:strCache>
                <c:ptCount val="1"/>
                <c:pt idx="0">
                  <c:v>FCY Govt Bond</c:v>
                </c:pt>
              </c:strCache>
            </c:strRef>
          </c:tx>
          <c:spPr>
            <a:ln w="28575" cap="rnd">
              <a:solidFill>
                <a:srgbClr val="FF0000"/>
              </a:solidFill>
              <a:round/>
            </a:ln>
            <a:effectLst/>
          </c:spPr>
          <c:marker>
            <c:symbol val="none"/>
          </c:marker>
          <c:cat>
            <c:numRef>
              <c:f>Data!$B$41:$B$58</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Data!$E$41:$E$58</c:f>
              <c:numCache>
                <c:formatCode>General</c:formatCode>
                <c:ptCount val="18"/>
                <c:pt idx="0">
                  <c:v>21.99</c:v>
                </c:pt>
                <c:pt idx="1">
                  <c:v>29.84</c:v>
                </c:pt>
                <c:pt idx="2">
                  <c:v>28.72</c:v>
                </c:pt>
                <c:pt idx="3">
                  <c:v>30.32</c:v>
                </c:pt>
                <c:pt idx="4">
                  <c:v>23.89</c:v>
                </c:pt>
                <c:pt idx="5">
                  <c:v>29.43</c:v>
                </c:pt>
                <c:pt idx="6">
                  <c:v>31.09</c:v>
                </c:pt>
                <c:pt idx="7">
                  <c:v>30.03</c:v>
                </c:pt>
                <c:pt idx="8">
                  <c:v>30.46</c:v>
                </c:pt>
                <c:pt idx="9">
                  <c:v>30.28</c:v>
                </c:pt>
                <c:pt idx="10">
                  <c:v>30.75</c:v>
                </c:pt>
                <c:pt idx="11">
                  <c:v>32.18</c:v>
                </c:pt>
                <c:pt idx="12">
                  <c:v>31.95</c:v>
                </c:pt>
                <c:pt idx="13">
                  <c:v>34.26</c:v>
                </c:pt>
                <c:pt idx="14">
                  <c:v>36.96</c:v>
                </c:pt>
                <c:pt idx="15">
                  <c:v>37.54</c:v>
                </c:pt>
                <c:pt idx="16">
                  <c:v>37.22</c:v>
                </c:pt>
                <c:pt idx="17">
                  <c:v>34.49</c:v>
                </c:pt>
              </c:numCache>
            </c:numRef>
          </c:val>
          <c:smooth val="0"/>
          <c:extLst>
            <c:ext xmlns:c16="http://schemas.microsoft.com/office/drawing/2014/chart" uri="{C3380CC4-5D6E-409C-BE32-E72D297353CC}">
              <c16:uniqueId val="{00000002-DEB1-5A44-BFF5-67DD5594515F}"/>
            </c:ext>
          </c:extLst>
        </c:ser>
        <c:ser>
          <c:idx val="3"/>
          <c:order val="3"/>
          <c:tx>
            <c:strRef>
              <c:f>Data!$F$40</c:f>
              <c:strCache>
                <c:ptCount val="1"/>
                <c:pt idx="0">
                  <c:v>FCY Corp Bond</c:v>
                </c:pt>
              </c:strCache>
            </c:strRef>
          </c:tx>
          <c:spPr>
            <a:ln w="28575" cap="rnd">
              <a:solidFill>
                <a:srgbClr val="FF0000"/>
              </a:solidFill>
              <a:prstDash val="dash"/>
              <a:round/>
            </a:ln>
            <a:effectLst/>
          </c:spPr>
          <c:marker>
            <c:symbol val="none"/>
          </c:marker>
          <c:cat>
            <c:numRef>
              <c:f>Data!$B$41:$B$58</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Data!$F$41:$F$58</c:f>
              <c:numCache>
                <c:formatCode>General</c:formatCode>
                <c:ptCount val="18"/>
                <c:pt idx="0">
                  <c:v>120.55</c:v>
                </c:pt>
                <c:pt idx="1">
                  <c:v>120.79</c:v>
                </c:pt>
                <c:pt idx="2">
                  <c:v>122.5</c:v>
                </c:pt>
                <c:pt idx="3">
                  <c:v>123.06</c:v>
                </c:pt>
                <c:pt idx="4">
                  <c:v>125.84</c:v>
                </c:pt>
                <c:pt idx="5">
                  <c:v>129.9</c:v>
                </c:pt>
                <c:pt idx="6">
                  <c:v>133.41999999999999</c:v>
                </c:pt>
                <c:pt idx="7">
                  <c:v>134.19999999999999</c:v>
                </c:pt>
                <c:pt idx="8">
                  <c:v>135.86000000000001</c:v>
                </c:pt>
                <c:pt idx="9">
                  <c:v>137.66</c:v>
                </c:pt>
                <c:pt idx="10">
                  <c:v>135.15</c:v>
                </c:pt>
                <c:pt idx="11">
                  <c:v>142.61000000000001</c:v>
                </c:pt>
                <c:pt idx="12">
                  <c:v>142.21</c:v>
                </c:pt>
                <c:pt idx="13">
                  <c:v>142.1</c:v>
                </c:pt>
                <c:pt idx="14">
                  <c:v>148.63</c:v>
                </c:pt>
                <c:pt idx="15">
                  <c:v>150.21</c:v>
                </c:pt>
                <c:pt idx="16">
                  <c:v>148.19999999999999</c:v>
                </c:pt>
                <c:pt idx="17">
                  <c:v>159.33000000000001</c:v>
                </c:pt>
              </c:numCache>
            </c:numRef>
          </c:val>
          <c:smooth val="0"/>
          <c:extLst>
            <c:ext xmlns:c16="http://schemas.microsoft.com/office/drawing/2014/chart" uri="{C3380CC4-5D6E-409C-BE32-E72D297353CC}">
              <c16:uniqueId val="{00000003-DEB1-5A44-BFF5-67DD5594515F}"/>
            </c:ext>
          </c:extLst>
        </c:ser>
        <c:dLbls>
          <c:showLegendKey val="0"/>
          <c:showVal val="0"/>
          <c:showCatName val="0"/>
          <c:showSerName val="0"/>
          <c:showPercent val="0"/>
          <c:showBubbleSize val="0"/>
        </c:dLbls>
        <c:smooth val="0"/>
        <c:axId val="241990015"/>
        <c:axId val="332820767"/>
      </c:lineChart>
      <c:dateAx>
        <c:axId val="241990015"/>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32820767"/>
        <c:crosses val="autoZero"/>
        <c:auto val="1"/>
        <c:lblOffset val="100"/>
        <c:baseTimeUnit val="months"/>
      </c:dateAx>
      <c:valAx>
        <c:axId val="33282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4199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PH" sz="1800" b="1" i="0" baseline="0" dirty="0">
                <a:effectLst/>
              </a:rPr>
              <a:t>Size of Local Currency Bond Markets (USD Billion) </a:t>
            </a:r>
            <a:endParaRPr lang="ja-PH" altLang="ja-PH" dirty="0">
              <a:effectLst/>
            </a:endParaRP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797938144329896E-2"/>
          <c:y val="0.1057743260348977"/>
          <c:w val="0.87256900722461239"/>
          <c:h val="0.69592034634921429"/>
        </c:manualLayout>
      </c:layout>
      <c:lineChart>
        <c:grouping val="standard"/>
        <c:varyColors val="0"/>
        <c:ser>
          <c:idx val="1"/>
          <c:order val="1"/>
          <c:tx>
            <c:strRef>
              <c:f>'Figure 4'!$K$3</c:f>
              <c:strCache>
                <c:ptCount val="1"/>
                <c:pt idx="0">
                  <c:v>ASEAN+2</c:v>
                </c:pt>
              </c:strCache>
            </c:strRef>
          </c:tx>
          <c:spPr>
            <a:ln w="41275" cap="rnd">
              <a:solidFill>
                <a:schemeClr val="accent2"/>
              </a:solidFill>
              <a:round/>
            </a:ln>
            <a:effectLst/>
          </c:spPr>
          <c:marker>
            <c:symbol val="none"/>
          </c:marker>
          <c:cat>
            <c:numRef>
              <c:f>'Figure 4'!$I$4:$I$17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'Figure 4'!$K$4:$K$17</c:f>
              <c:numCache>
                <c:formatCode>#,##0</c:formatCode>
                <c:ptCount val="14"/>
                <c:pt idx="0">
                  <c:v>3589.962984025783</c:v>
                </c:pt>
                <c:pt idx="1">
                  <c:v>4390.16</c:v>
                </c:pt>
                <c:pt idx="2">
                  <c:v>5204.7400000000007</c:v>
                </c:pt>
                <c:pt idx="3">
                  <c:v>5710.86</c:v>
                </c:pt>
                <c:pt idx="4">
                  <c:v>6729.51</c:v>
                </c:pt>
                <c:pt idx="5">
                  <c:v>7784.77</c:v>
                </c:pt>
                <c:pt idx="6">
                  <c:v>8540.4499999999989</c:v>
                </c:pt>
                <c:pt idx="7">
                  <c:v>9660.8000000000011</c:v>
                </c:pt>
                <c:pt idx="8">
                  <c:v>11045.629999999997</c:v>
                </c:pt>
                <c:pt idx="9">
                  <c:v>13429.82</c:v>
                </c:pt>
                <c:pt idx="10">
                  <c:v>14407.759999999998</c:v>
                </c:pt>
                <c:pt idx="11">
                  <c:v>15270.410000000002</c:v>
                </c:pt>
                <c:pt idx="12" formatCode="General">
                  <c:v>19574.009999999998</c:v>
                </c:pt>
                <c:pt idx="13" formatCode="General">
                  <c:v>21234.2</c:v>
                </c:pt>
              </c:numCache>
            </c:numRef>
          </c:val>
          <c:smooth val="0"/>
          <c:extLst>
            <c:ext xmlns:c16="http://schemas.microsoft.com/office/drawing/2014/chart" uri="{C3380CC4-5D6E-409C-BE32-E72D297353CC}">
              <c16:uniqueId val="{00000000-8400-C247-A92F-9093CA3A78A1}"/>
            </c:ext>
          </c:extLst>
        </c:ser>
        <c:ser>
          <c:idx val="2"/>
          <c:order val="2"/>
          <c:tx>
            <c:strRef>
              <c:f>'Figure 4'!$L$3</c:f>
              <c:strCache>
                <c:ptCount val="1"/>
                <c:pt idx="0">
                  <c:v>Euro area</c:v>
                </c:pt>
              </c:strCache>
            </c:strRef>
          </c:tx>
          <c:spPr>
            <a:ln w="28575" cap="rnd">
              <a:solidFill>
                <a:schemeClr val="accent3"/>
              </a:solidFill>
              <a:round/>
            </a:ln>
            <a:effectLst/>
          </c:spPr>
          <c:marker>
            <c:symbol val="none"/>
          </c:marker>
          <c:cat>
            <c:numRef>
              <c:f>'Figure 4'!$I$4:$I$17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'Figure 4'!$L$4:$L$17</c:f>
              <c:numCache>
                <c:formatCode>#,##0</c:formatCode>
                <c:ptCount val="14"/>
                <c:pt idx="0">
                  <c:v>13509.1</c:v>
                </c:pt>
                <c:pt idx="1">
                  <c:v>15257.1</c:v>
                </c:pt>
                <c:pt idx="2">
                  <c:v>15836.1</c:v>
                </c:pt>
                <c:pt idx="3">
                  <c:v>16482.099999999999</c:v>
                </c:pt>
                <c:pt idx="4">
                  <c:v>16700.7</c:v>
                </c:pt>
                <c:pt idx="5">
                  <c:v>16412.099999999999</c:v>
                </c:pt>
                <c:pt idx="6">
                  <c:v>16444.5</c:v>
                </c:pt>
                <c:pt idx="7">
                  <c:v>16512</c:v>
                </c:pt>
                <c:pt idx="8">
                  <c:v>16613.599999999999</c:v>
                </c:pt>
                <c:pt idx="9">
                  <c:v>16593.099999999999</c:v>
                </c:pt>
                <c:pt idx="10">
                  <c:v>16962.099999999999</c:v>
                </c:pt>
                <c:pt idx="11">
                  <c:v>17595</c:v>
                </c:pt>
                <c:pt idx="12" formatCode="#,##0_);[Red]\(#,##0\)">
                  <c:v>19907.333587110199</c:v>
                </c:pt>
                <c:pt idx="13" formatCode="#,##0_);[Red]\(#,##0\)">
                  <c:v>19744.708133285298</c:v>
                </c:pt>
              </c:numCache>
            </c:numRef>
          </c:val>
          <c:smooth val="0"/>
          <c:extLst>
            <c:ext xmlns:c16="http://schemas.microsoft.com/office/drawing/2014/chart" uri="{C3380CC4-5D6E-409C-BE32-E72D297353CC}">
              <c16:uniqueId val="{00000001-8400-C247-A92F-9093CA3A78A1}"/>
            </c:ext>
          </c:extLst>
        </c:ser>
        <c:ser>
          <c:idx val="3"/>
          <c:order val="3"/>
          <c:tx>
            <c:strRef>
              <c:f>'Figure 4'!$M$3</c:f>
              <c:strCache>
                <c:ptCount val="1"/>
                <c:pt idx="0">
                  <c:v>US (Treasury)</c:v>
                </c:pt>
              </c:strCache>
            </c:strRef>
          </c:tx>
          <c:spPr>
            <a:ln w="28575" cap="rnd">
              <a:solidFill>
                <a:schemeClr val="accent4"/>
              </a:solidFill>
              <a:round/>
            </a:ln>
            <a:effectLst/>
          </c:spPr>
          <c:marker>
            <c:symbol val="none"/>
          </c:marker>
          <c:cat>
            <c:numRef>
              <c:f>'Figure 4'!$I$4:$I$17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'Figure 4'!$M$4:$M$17</c:f>
              <c:numCache>
                <c:formatCode>#,##0</c:formatCode>
                <c:ptCount val="14"/>
                <c:pt idx="0">
                  <c:v>5774.2</c:v>
                </c:pt>
                <c:pt idx="1">
                  <c:v>7260.6</c:v>
                </c:pt>
                <c:pt idx="2">
                  <c:v>8853</c:v>
                </c:pt>
                <c:pt idx="3">
                  <c:v>9928.4</c:v>
                </c:pt>
                <c:pt idx="4">
                  <c:v>11046.1</c:v>
                </c:pt>
                <c:pt idx="5">
                  <c:v>11854.4</c:v>
                </c:pt>
                <c:pt idx="6">
                  <c:v>12504.8</c:v>
                </c:pt>
                <c:pt idx="7">
                  <c:v>13191.6</c:v>
                </c:pt>
                <c:pt idx="8">
                  <c:v>13908.2</c:v>
                </c:pt>
                <c:pt idx="9">
                  <c:v>14468.8</c:v>
                </c:pt>
                <c:pt idx="10">
                  <c:v>15608</c:v>
                </c:pt>
                <c:pt idx="11">
                  <c:v>16673.3</c:v>
                </c:pt>
                <c:pt idx="12" formatCode="#,##0.0">
                  <c:v>20973.129000000004</c:v>
                </c:pt>
                <c:pt idx="13" formatCode="#,##0.0">
                  <c:v>22584.039000000001</c:v>
                </c:pt>
              </c:numCache>
            </c:numRef>
          </c:val>
          <c:smooth val="0"/>
          <c:extLst>
            <c:ext xmlns:c16="http://schemas.microsoft.com/office/drawing/2014/chart" uri="{C3380CC4-5D6E-409C-BE32-E72D297353CC}">
              <c16:uniqueId val="{00000002-8400-C247-A92F-9093CA3A78A1}"/>
            </c:ext>
          </c:extLst>
        </c:ser>
        <c:ser>
          <c:idx val="4"/>
          <c:order val="4"/>
          <c:tx>
            <c:strRef>
              <c:f>'Figure 4'!$N$3</c:f>
              <c:strCache>
                <c:ptCount val="1"/>
                <c:pt idx="0">
                  <c:v>Japan</c:v>
                </c:pt>
              </c:strCache>
            </c:strRef>
          </c:tx>
          <c:spPr>
            <a:ln w="28575" cap="rnd">
              <a:solidFill>
                <a:schemeClr val="accent6"/>
              </a:solidFill>
              <a:round/>
            </a:ln>
            <a:effectLst/>
          </c:spPr>
          <c:marker>
            <c:symbol val="none"/>
          </c:marker>
          <c:cat>
            <c:numRef>
              <c:f>'Figure 4'!$I$4:$I$17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'Figure 4'!$N$4:$N$17</c:f>
              <c:numCache>
                <c:formatCode>General</c:formatCode>
                <c:ptCount val="14"/>
                <c:pt idx="0">
                  <c:v>8317.35</c:v>
                </c:pt>
                <c:pt idx="1">
                  <c:v>8671.83</c:v>
                </c:pt>
                <c:pt idx="2">
                  <c:v>10720.38</c:v>
                </c:pt>
                <c:pt idx="3">
                  <c:v>11842.34</c:v>
                </c:pt>
                <c:pt idx="4">
                  <c:v>10974.37</c:v>
                </c:pt>
                <c:pt idx="5">
                  <c:v>9491.06</c:v>
                </c:pt>
                <c:pt idx="6">
                  <c:v>8682.7099999999991</c:v>
                </c:pt>
                <c:pt idx="7">
                  <c:v>8698.68</c:v>
                </c:pt>
                <c:pt idx="8">
                  <c:v>9483.1200000000008</c:v>
                </c:pt>
                <c:pt idx="9">
                  <c:v>10141.700000000001</c:v>
                </c:pt>
                <c:pt idx="10">
                  <c:v>10627.62</c:v>
                </c:pt>
                <c:pt idx="11">
                  <c:v>10911.62</c:v>
                </c:pt>
                <c:pt idx="12">
                  <c:v>12058.3</c:v>
                </c:pt>
                <c:pt idx="13" formatCode="#,##0.0">
                  <c:v>11380</c:v>
                </c:pt>
              </c:numCache>
            </c:numRef>
          </c:val>
          <c:smooth val="0"/>
          <c:extLst>
            <c:ext xmlns:c16="http://schemas.microsoft.com/office/drawing/2014/chart" uri="{C3380CC4-5D6E-409C-BE32-E72D297353CC}">
              <c16:uniqueId val="{00000003-8400-C247-A92F-9093CA3A78A1}"/>
            </c:ext>
          </c:extLst>
        </c:ser>
        <c:dLbls>
          <c:showLegendKey val="0"/>
          <c:showVal val="0"/>
          <c:showCatName val="0"/>
          <c:showSerName val="0"/>
          <c:showPercent val="0"/>
          <c:showBubbleSize val="0"/>
        </c:dLbls>
        <c:marker val="1"/>
        <c:smooth val="0"/>
        <c:axId val="224232335"/>
        <c:axId val="224082943"/>
      </c:lineChart>
      <c:lineChart>
        <c:grouping val="standard"/>
        <c:varyColors val="0"/>
        <c:ser>
          <c:idx val="0"/>
          <c:order val="0"/>
          <c:tx>
            <c:strRef>
              <c:f>'Figure 4'!$J$3</c:f>
              <c:strCache>
                <c:ptCount val="1"/>
                <c:pt idx="0">
                  <c:v>ASEAN (RHS)</c:v>
                </c:pt>
              </c:strCache>
            </c:strRef>
          </c:tx>
          <c:spPr>
            <a:ln w="28575" cap="rnd">
              <a:solidFill>
                <a:schemeClr val="accent1"/>
              </a:solidFill>
              <a:prstDash val="sysDash"/>
              <a:round/>
            </a:ln>
            <a:effectLst/>
          </c:spPr>
          <c:marker>
            <c:symbol val="none"/>
          </c:marker>
          <c:cat>
            <c:numRef>
              <c:f>'Figure 4'!$I$4:$I$17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'Figure 4'!$J$4:$J$17</c:f>
              <c:numCache>
                <c:formatCode>#,##0_);[Red]\(#,##0\)</c:formatCode>
                <c:ptCount val="14"/>
                <c:pt idx="0">
                  <c:v>516.73</c:v>
                </c:pt>
                <c:pt idx="1">
                  <c:v>526.24</c:v>
                </c:pt>
                <c:pt idx="2">
                  <c:v>613.35</c:v>
                </c:pt>
                <c:pt idx="3">
                  <c:v>730.62</c:v>
                </c:pt>
                <c:pt idx="4">
                  <c:v>771.53</c:v>
                </c:pt>
                <c:pt idx="5">
                  <c:v>912.52</c:v>
                </c:pt>
                <c:pt idx="6">
                  <c:v>910.76</c:v>
                </c:pt>
                <c:pt idx="7">
                  <c:v>930.67</c:v>
                </c:pt>
                <c:pt idx="8">
                  <c:v>910.87</c:v>
                </c:pt>
                <c:pt idx="9">
                  <c:v>962.96</c:v>
                </c:pt>
                <c:pt idx="10">
                  <c:v>1126.9100000000001</c:v>
                </c:pt>
                <c:pt idx="11">
                  <c:v>1193.21</c:v>
                </c:pt>
                <c:pt idx="12">
                  <c:v>1371.16</c:v>
                </c:pt>
                <c:pt idx="13">
                  <c:v>1590</c:v>
                </c:pt>
              </c:numCache>
            </c:numRef>
          </c:val>
          <c:smooth val="0"/>
          <c:extLst>
            <c:ext xmlns:c16="http://schemas.microsoft.com/office/drawing/2014/chart" uri="{C3380CC4-5D6E-409C-BE32-E72D297353CC}">
              <c16:uniqueId val="{00000004-8400-C247-A92F-9093CA3A78A1}"/>
            </c:ext>
          </c:extLst>
        </c:ser>
        <c:dLbls>
          <c:showLegendKey val="0"/>
          <c:showVal val="0"/>
          <c:showCatName val="0"/>
          <c:showSerName val="0"/>
          <c:showPercent val="0"/>
          <c:showBubbleSize val="0"/>
        </c:dLbls>
        <c:marker val="1"/>
        <c:smooth val="0"/>
        <c:axId val="335194399"/>
        <c:axId val="335248543"/>
      </c:lineChart>
      <c:catAx>
        <c:axId val="22423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224082943"/>
        <c:crosses val="autoZero"/>
        <c:auto val="1"/>
        <c:lblAlgn val="ctr"/>
        <c:lblOffset val="100"/>
        <c:noMultiLvlLbl val="0"/>
      </c:catAx>
      <c:valAx>
        <c:axId val="22408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224232335"/>
        <c:crosses val="autoZero"/>
        <c:crossBetween val="between"/>
      </c:valAx>
      <c:valAx>
        <c:axId val="335248543"/>
        <c:scaling>
          <c:orientation val="minMax"/>
          <c:max val="250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35194399"/>
        <c:crosses val="max"/>
        <c:crossBetween val="between"/>
      </c:valAx>
      <c:catAx>
        <c:axId val="335194399"/>
        <c:scaling>
          <c:orientation val="minMax"/>
        </c:scaling>
        <c:delete val="1"/>
        <c:axPos val="b"/>
        <c:numFmt formatCode="General" sourceLinked="1"/>
        <c:majorTickMark val="out"/>
        <c:minorTickMark val="none"/>
        <c:tickLblPos val="nextTo"/>
        <c:crossAx val="335248543"/>
        <c:crosses val="autoZero"/>
        <c:auto val="1"/>
        <c:lblAlgn val="ctr"/>
        <c:lblOffset val="100"/>
        <c:noMultiLvlLbl val="0"/>
      </c:catAx>
      <c:spPr>
        <a:noFill/>
        <a:ln>
          <a:noFill/>
        </a:ln>
        <a:effectLst/>
      </c:spPr>
    </c:plotArea>
    <c:legend>
      <c:legendPos val="b"/>
      <c:layout>
        <c:manualLayout>
          <c:xMode val="edge"/>
          <c:yMode val="edge"/>
          <c:x val="5.6016754606705091E-2"/>
          <c:y val="0.89435388382598868"/>
          <c:w val="0.88466739183375276"/>
          <c:h val="5.7755962254699408E-2"/>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Indonesia (Billion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c:f>
              <c:strCache>
                <c:ptCount val="1"/>
                <c:pt idx="0">
                  <c:v>LCY Govt Bond</c:v>
                </c:pt>
              </c:strCache>
            </c:strRef>
          </c:tx>
          <c:spPr>
            <a:ln w="28575" cap="rnd">
              <a:solidFill>
                <a:schemeClr val="accent1"/>
              </a:solidFill>
              <a:round/>
            </a:ln>
            <a:effectLst/>
          </c:spPr>
          <c:marker>
            <c:symbol val="none"/>
          </c:marker>
          <c:cat>
            <c:numRef>
              <c:f>Data!$B$2:$B$21</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Data!$C$2:$C$21</c:f>
              <c:numCache>
                <c:formatCode>General</c:formatCode>
                <c:ptCount val="20"/>
                <c:pt idx="0">
                  <c:v>159.88999999999999</c:v>
                </c:pt>
                <c:pt idx="1">
                  <c:v>163.88</c:v>
                </c:pt>
                <c:pt idx="2">
                  <c:v>169.26</c:v>
                </c:pt>
                <c:pt idx="3">
                  <c:v>172.71</c:v>
                </c:pt>
                <c:pt idx="4">
                  <c:v>175.79</c:v>
                </c:pt>
                <c:pt idx="5">
                  <c:v>168.85</c:v>
                </c:pt>
                <c:pt idx="6">
                  <c:v>170.25</c:v>
                </c:pt>
                <c:pt idx="7">
                  <c:v>180.79</c:v>
                </c:pt>
                <c:pt idx="8">
                  <c:v>193.86</c:v>
                </c:pt>
                <c:pt idx="9">
                  <c:v>193.67</c:v>
                </c:pt>
                <c:pt idx="10">
                  <c:v>202.47</c:v>
                </c:pt>
                <c:pt idx="11">
                  <c:v>213.56</c:v>
                </c:pt>
                <c:pt idx="12">
                  <c:v>186.23</c:v>
                </c:pt>
                <c:pt idx="13">
                  <c:v>230.07</c:v>
                </c:pt>
                <c:pt idx="14">
                  <c:v>243.89</c:v>
                </c:pt>
                <c:pt idx="15">
                  <c:v>287.27</c:v>
                </c:pt>
                <c:pt idx="16">
                  <c:v>296.83999999999997</c:v>
                </c:pt>
                <c:pt idx="17">
                  <c:v>305.58</c:v>
                </c:pt>
                <c:pt idx="18">
                  <c:v>321.86</c:v>
                </c:pt>
                <c:pt idx="19">
                  <c:v>338.14</c:v>
                </c:pt>
              </c:numCache>
            </c:numRef>
          </c:val>
          <c:smooth val="0"/>
          <c:extLst>
            <c:ext xmlns:c16="http://schemas.microsoft.com/office/drawing/2014/chart" uri="{C3380CC4-5D6E-409C-BE32-E72D297353CC}">
              <c16:uniqueId val="{00000000-1FDC-654C-B2CF-614ADA6DEEA3}"/>
            </c:ext>
          </c:extLst>
        </c:ser>
        <c:ser>
          <c:idx val="1"/>
          <c:order val="1"/>
          <c:tx>
            <c:strRef>
              <c:f>Data!$D$1</c:f>
              <c:strCache>
                <c:ptCount val="1"/>
                <c:pt idx="0">
                  <c:v>LCY Corp bond</c:v>
                </c:pt>
              </c:strCache>
            </c:strRef>
          </c:tx>
          <c:spPr>
            <a:ln w="28575" cap="rnd">
              <a:solidFill>
                <a:schemeClr val="accent1"/>
              </a:solidFill>
              <a:prstDash val="dash"/>
              <a:round/>
            </a:ln>
            <a:effectLst/>
          </c:spPr>
          <c:marker>
            <c:symbol val="none"/>
          </c:marker>
          <c:cat>
            <c:numRef>
              <c:f>Data!$B$2:$B$21</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Data!$D$2:$D$21</c:f>
              <c:numCache>
                <c:formatCode>General</c:formatCode>
                <c:ptCount val="20"/>
                <c:pt idx="0">
                  <c:v>24.09</c:v>
                </c:pt>
                <c:pt idx="1">
                  <c:v>24.91</c:v>
                </c:pt>
                <c:pt idx="2">
                  <c:v>26.7</c:v>
                </c:pt>
                <c:pt idx="3">
                  <c:v>28.57</c:v>
                </c:pt>
                <c:pt idx="4">
                  <c:v>29.17</c:v>
                </c:pt>
                <c:pt idx="5">
                  <c:v>28.09</c:v>
                </c:pt>
                <c:pt idx="6">
                  <c:v>28.11</c:v>
                </c:pt>
                <c:pt idx="7">
                  <c:v>28.62</c:v>
                </c:pt>
                <c:pt idx="8">
                  <c:v>29.77</c:v>
                </c:pt>
                <c:pt idx="9">
                  <c:v>29.54</c:v>
                </c:pt>
                <c:pt idx="10">
                  <c:v>30.82</c:v>
                </c:pt>
                <c:pt idx="11">
                  <c:v>32.1</c:v>
                </c:pt>
                <c:pt idx="12">
                  <c:v>27.16</c:v>
                </c:pt>
                <c:pt idx="13">
                  <c:v>30.12</c:v>
                </c:pt>
                <c:pt idx="14">
                  <c:v>29.62</c:v>
                </c:pt>
                <c:pt idx="15">
                  <c:v>30.3</c:v>
                </c:pt>
                <c:pt idx="16">
                  <c:v>29.81</c:v>
                </c:pt>
                <c:pt idx="17">
                  <c:v>29.15</c:v>
                </c:pt>
                <c:pt idx="18">
                  <c:v>29.48</c:v>
                </c:pt>
                <c:pt idx="19">
                  <c:v>30.17</c:v>
                </c:pt>
              </c:numCache>
            </c:numRef>
          </c:val>
          <c:smooth val="0"/>
          <c:extLst>
            <c:ext xmlns:c16="http://schemas.microsoft.com/office/drawing/2014/chart" uri="{C3380CC4-5D6E-409C-BE32-E72D297353CC}">
              <c16:uniqueId val="{00000001-1FDC-654C-B2CF-614ADA6DEEA3}"/>
            </c:ext>
          </c:extLst>
        </c:ser>
        <c:ser>
          <c:idx val="2"/>
          <c:order val="2"/>
          <c:tx>
            <c:strRef>
              <c:f>Data!$E$1</c:f>
              <c:strCache>
                <c:ptCount val="1"/>
                <c:pt idx="0">
                  <c:v>FCY Govt Bonds </c:v>
                </c:pt>
              </c:strCache>
            </c:strRef>
          </c:tx>
          <c:spPr>
            <a:ln w="28575" cap="rnd">
              <a:solidFill>
                <a:srgbClr val="FF0000"/>
              </a:solidFill>
              <a:round/>
            </a:ln>
            <a:effectLst/>
          </c:spPr>
          <c:marker>
            <c:symbol val="none"/>
          </c:marker>
          <c:cat>
            <c:numRef>
              <c:f>Data!$B$2:$B$21</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Data!$E$2:$E$21</c:f>
              <c:numCache>
                <c:formatCode>General</c:formatCode>
                <c:ptCount val="20"/>
                <c:pt idx="0">
                  <c:v>60.78</c:v>
                </c:pt>
                <c:pt idx="1">
                  <c:v>62.46</c:v>
                </c:pt>
                <c:pt idx="2">
                  <c:v>65.569999999999993</c:v>
                </c:pt>
                <c:pt idx="3">
                  <c:v>70.02</c:v>
                </c:pt>
                <c:pt idx="4">
                  <c:v>71.459999999999994</c:v>
                </c:pt>
                <c:pt idx="5">
                  <c:v>72.540000000000006</c:v>
                </c:pt>
                <c:pt idx="6">
                  <c:v>70.88</c:v>
                </c:pt>
                <c:pt idx="7">
                  <c:v>74.209999999999994</c:v>
                </c:pt>
                <c:pt idx="8">
                  <c:v>74.08</c:v>
                </c:pt>
                <c:pt idx="9">
                  <c:v>77.180000000000007</c:v>
                </c:pt>
                <c:pt idx="10">
                  <c:v>75.599999999999994</c:v>
                </c:pt>
                <c:pt idx="11">
                  <c:v>78.599999999999994</c:v>
                </c:pt>
                <c:pt idx="12">
                  <c:v>79.81</c:v>
                </c:pt>
                <c:pt idx="13">
                  <c:v>85.75</c:v>
                </c:pt>
                <c:pt idx="14">
                  <c:v>86.66</c:v>
                </c:pt>
                <c:pt idx="15">
                  <c:v>87.15</c:v>
                </c:pt>
                <c:pt idx="16">
                  <c:v>89.78</c:v>
                </c:pt>
                <c:pt idx="17">
                  <c:v>91.76</c:v>
                </c:pt>
                <c:pt idx="18">
                  <c:v>92.91</c:v>
                </c:pt>
              </c:numCache>
            </c:numRef>
          </c:val>
          <c:smooth val="0"/>
          <c:extLst>
            <c:ext xmlns:c16="http://schemas.microsoft.com/office/drawing/2014/chart" uri="{C3380CC4-5D6E-409C-BE32-E72D297353CC}">
              <c16:uniqueId val="{00000002-1FDC-654C-B2CF-614ADA6DEEA3}"/>
            </c:ext>
          </c:extLst>
        </c:ser>
        <c:ser>
          <c:idx val="3"/>
          <c:order val="3"/>
          <c:tx>
            <c:strRef>
              <c:f>Data!$F$1</c:f>
              <c:strCache>
                <c:ptCount val="1"/>
                <c:pt idx="0">
                  <c:v>FCY Corp Bonds </c:v>
                </c:pt>
              </c:strCache>
            </c:strRef>
          </c:tx>
          <c:spPr>
            <a:ln w="28575" cap="rnd">
              <a:solidFill>
                <a:srgbClr val="FF0000"/>
              </a:solidFill>
              <a:prstDash val="dash"/>
              <a:round/>
            </a:ln>
            <a:effectLst/>
          </c:spPr>
          <c:marker>
            <c:symbol val="none"/>
          </c:marker>
          <c:cat>
            <c:numRef>
              <c:f>Data!$B$2:$B$21</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Data!$F$2:$F$21</c:f>
              <c:numCache>
                <c:formatCode>General</c:formatCode>
                <c:ptCount val="20"/>
                <c:pt idx="0">
                  <c:v>29.41</c:v>
                </c:pt>
                <c:pt idx="1">
                  <c:v>31.25</c:v>
                </c:pt>
                <c:pt idx="2">
                  <c:v>33.17</c:v>
                </c:pt>
                <c:pt idx="3">
                  <c:v>34.83</c:v>
                </c:pt>
                <c:pt idx="4">
                  <c:v>34.049999999999997</c:v>
                </c:pt>
                <c:pt idx="5">
                  <c:v>36.96</c:v>
                </c:pt>
                <c:pt idx="6">
                  <c:v>38.04</c:v>
                </c:pt>
                <c:pt idx="7">
                  <c:v>43.81</c:v>
                </c:pt>
                <c:pt idx="8">
                  <c:v>45.46</c:v>
                </c:pt>
                <c:pt idx="9">
                  <c:v>47.07</c:v>
                </c:pt>
                <c:pt idx="10">
                  <c:v>49.46</c:v>
                </c:pt>
                <c:pt idx="11">
                  <c:v>50.72</c:v>
                </c:pt>
                <c:pt idx="12">
                  <c:v>56.5</c:v>
                </c:pt>
                <c:pt idx="13">
                  <c:v>60.24</c:v>
                </c:pt>
                <c:pt idx="14">
                  <c:v>58.78</c:v>
                </c:pt>
                <c:pt idx="15">
                  <c:v>60.2</c:v>
                </c:pt>
                <c:pt idx="16">
                  <c:v>63.81</c:v>
                </c:pt>
                <c:pt idx="17">
                  <c:v>64.459999999999994</c:v>
                </c:pt>
                <c:pt idx="18">
                  <c:v>65.150000000000006</c:v>
                </c:pt>
              </c:numCache>
            </c:numRef>
          </c:val>
          <c:smooth val="0"/>
          <c:extLst>
            <c:ext xmlns:c16="http://schemas.microsoft.com/office/drawing/2014/chart" uri="{C3380CC4-5D6E-409C-BE32-E72D297353CC}">
              <c16:uniqueId val="{00000003-1FDC-654C-B2CF-614ADA6DEEA3}"/>
            </c:ext>
          </c:extLst>
        </c:ser>
        <c:dLbls>
          <c:showLegendKey val="0"/>
          <c:showVal val="0"/>
          <c:showCatName val="0"/>
          <c:showSerName val="0"/>
          <c:showPercent val="0"/>
          <c:showBubbleSize val="0"/>
        </c:dLbls>
        <c:smooth val="0"/>
        <c:axId val="236808463"/>
        <c:axId val="225217775"/>
      </c:lineChart>
      <c:dateAx>
        <c:axId val="236808463"/>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25217775"/>
        <c:crosses val="autoZero"/>
        <c:auto val="0"/>
        <c:lblOffset val="100"/>
        <c:baseTimeUnit val="months"/>
      </c:dateAx>
      <c:valAx>
        <c:axId val="22521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36808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Malaysia</a:t>
            </a:r>
            <a:r>
              <a:rPr lang="en-US" altLang="ja-JP" sz="1600" baseline="0"/>
              <a:t> (Billion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Data!$C$22</c:f>
              <c:strCache>
                <c:ptCount val="1"/>
                <c:pt idx="0">
                  <c:v>LCY Govt Bond</c:v>
                </c:pt>
              </c:strCache>
            </c:strRef>
          </c:tx>
          <c:spPr>
            <a:ln w="28575" cap="rnd">
              <a:solidFill>
                <a:schemeClr val="accent1"/>
              </a:solidFill>
              <a:round/>
            </a:ln>
            <a:effectLst/>
          </c:spPr>
          <c:marker>
            <c:symbol val="none"/>
          </c:marker>
          <c:cat>
            <c:numRef>
              <c:f>Data!$B$23:$B$42</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Data!$C$23:$C$42</c:f>
              <c:numCache>
                <c:formatCode>General</c:formatCode>
                <c:ptCount val="20"/>
                <c:pt idx="0">
                  <c:v>144.86000000000001</c:v>
                </c:pt>
                <c:pt idx="1">
                  <c:v>154.29</c:v>
                </c:pt>
                <c:pt idx="2">
                  <c:v>157.62</c:v>
                </c:pt>
                <c:pt idx="3">
                  <c:v>164.48</c:v>
                </c:pt>
                <c:pt idx="4">
                  <c:v>177.2</c:v>
                </c:pt>
                <c:pt idx="5">
                  <c:v>174.35</c:v>
                </c:pt>
                <c:pt idx="6">
                  <c:v>171.51</c:v>
                </c:pt>
                <c:pt idx="7">
                  <c:v>174.08</c:v>
                </c:pt>
                <c:pt idx="8">
                  <c:v>183.33</c:v>
                </c:pt>
                <c:pt idx="9">
                  <c:v>186.32</c:v>
                </c:pt>
                <c:pt idx="10">
                  <c:v>185.17</c:v>
                </c:pt>
                <c:pt idx="11">
                  <c:v>186.81</c:v>
                </c:pt>
                <c:pt idx="12">
                  <c:v>183.64</c:v>
                </c:pt>
                <c:pt idx="13">
                  <c:v>192.25</c:v>
                </c:pt>
                <c:pt idx="14">
                  <c:v>203.14</c:v>
                </c:pt>
                <c:pt idx="15">
                  <c:v>211.58</c:v>
                </c:pt>
                <c:pt idx="16">
                  <c:v>214.38</c:v>
                </c:pt>
                <c:pt idx="17">
                  <c:v>222.73</c:v>
                </c:pt>
                <c:pt idx="18">
                  <c:v>224.17</c:v>
                </c:pt>
                <c:pt idx="19">
                  <c:v>227.87</c:v>
                </c:pt>
              </c:numCache>
            </c:numRef>
          </c:val>
          <c:smooth val="0"/>
          <c:extLst>
            <c:ext xmlns:c16="http://schemas.microsoft.com/office/drawing/2014/chart" uri="{C3380CC4-5D6E-409C-BE32-E72D297353CC}">
              <c16:uniqueId val="{00000000-74E5-3640-BFC8-F568D0306AA2}"/>
            </c:ext>
          </c:extLst>
        </c:ser>
        <c:ser>
          <c:idx val="1"/>
          <c:order val="1"/>
          <c:tx>
            <c:strRef>
              <c:f>Data!$D$22</c:f>
              <c:strCache>
                <c:ptCount val="1"/>
                <c:pt idx="0">
                  <c:v>LCY Corp bond</c:v>
                </c:pt>
              </c:strCache>
            </c:strRef>
          </c:tx>
          <c:spPr>
            <a:ln w="28575" cap="rnd">
              <a:solidFill>
                <a:schemeClr val="accent1"/>
              </a:solidFill>
              <a:prstDash val="dash"/>
              <a:round/>
            </a:ln>
            <a:effectLst/>
          </c:spPr>
          <c:marker>
            <c:symbol val="none"/>
          </c:marker>
          <c:cat>
            <c:numRef>
              <c:f>Data!$B$23:$B$42</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Data!$D$23:$D$42</c:f>
              <c:numCache>
                <c:formatCode>General</c:formatCode>
                <c:ptCount val="20"/>
                <c:pt idx="0">
                  <c:v>125.43</c:v>
                </c:pt>
                <c:pt idx="1">
                  <c:v>134.21</c:v>
                </c:pt>
                <c:pt idx="2">
                  <c:v>140.43</c:v>
                </c:pt>
                <c:pt idx="3">
                  <c:v>151.57</c:v>
                </c:pt>
                <c:pt idx="4">
                  <c:v>164.24</c:v>
                </c:pt>
                <c:pt idx="5">
                  <c:v>160.07</c:v>
                </c:pt>
                <c:pt idx="6">
                  <c:v>157.88999999999999</c:v>
                </c:pt>
                <c:pt idx="7">
                  <c:v>160.19</c:v>
                </c:pt>
                <c:pt idx="8">
                  <c:v>165.4</c:v>
                </c:pt>
                <c:pt idx="9">
                  <c:v>171.59</c:v>
                </c:pt>
                <c:pt idx="10">
                  <c:v>168.92</c:v>
                </c:pt>
                <c:pt idx="11">
                  <c:v>174.08</c:v>
                </c:pt>
                <c:pt idx="12">
                  <c:v>167.62</c:v>
                </c:pt>
                <c:pt idx="13">
                  <c:v>169.32</c:v>
                </c:pt>
                <c:pt idx="14">
                  <c:v>176.91</c:v>
                </c:pt>
                <c:pt idx="15">
                  <c:v>187.01</c:v>
                </c:pt>
                <c:pt idx="16">
                  <c:v>183.19</c:v>
                </c:pt>
                <c:pt idx="17">
                  <c:v>185.4</c:v>
                </c:pt>
                <c:pt idx="18">
                  <c:v>186.41</c:v>
                </c:pt>
                <c:pt idx="19">
                  <c:v>188.84</c:v>
                </c:pt>
              </c:numCache>
            </c:numRef>
          </c:val>
          <c:smooth val="0"/>
          <c:extLst>
            <c:ext xmlns:c16="http://schemas.microsoft.com/office/drawing/2014/chart" uri="{C3380CC4-5D6E-409C-BE32-E72D297353CC}">
              <c16:uniqueId val="{00000001-74E5-3640-BFC8-F568D0306AA2}"/>
            </c:ext>
          </c:extLst>
        </c:ser>
        <c:ser>
          <c:idx val="2"/>
          <c:order val="2"/>
          <c:tx>
            <c:strRef>
              <c:f>Data!$E$22</c:f>
              <c:strCache>
                <c:ptCount val="1"/>
                <c:pt idx="0">
                  <c:v>FCY Govt Bonds </c:v>
                </c:pt>
              </c:strCache>
            </c:strRef>
          </c:tx>
          <c:spPr>
            <a:ln w="28575" cap="rnd">
              <a:solidFill>
                <a:srgbClr val="FF0000"/>
              </a:solidFill>
              <a:round/>
            </a:ln>
            <a:effectLst/>
          </c:spPr>
          <c:marker>
            <c:symbol val="none"/>
          </c:marker>
          <c:cat>
            <c:numRef>
              <c:f>Data!$B$23:$B$42</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Data!$E$23:$E$42</c:f>
              <c:numCache>
                <c:formatCode>General</c:formatCode>
                <c:ptCount val="20"/>
                <c:pt idx="0">
                  <c:v>10.36</c:v>
                </c:pt>
                <c:pt idx="1">
                  <c:v>9.94</c:v>
                </c:pt>
                <c:pt idx="2">
                  <c:v>10.58</c:v>
                </c:pt>
                <c:pt idx="3">
                  <c:v>10.25</c:v>
                </c:pt>
                <c:pt idx="4">
                  <c:v>10.119999999999999</c:v>
                </c:pt>
                <c:pt idx="5">
                  <c:v>10.1</c:v>
                </c:pt>
                <c:pt idx="6">
                  <c:v>10.09</c:v>
                </c:pt>
                <c:pt idx="7">
                  <c:v>10.07</c:v>
                </c:pt>
                <c:pt idx="8">
                  <c:v>11.51</c:v>
                </c:pt>
                <c:pt idx="9">
                  <c:v>11.3</c:v>
                </c:pt>
                <c:pt idx="10">
                  <c:v>11.21</c:v>
                </c:pt>
                <c:pt idx="11">
                  <c:v>11.22</c:v>
                </c:pt>
                <c:pt idx="12">
                  <c:v>11.2</c:v>
                </c:pt>
                <c:pt idx="13">
                  <c:v>11.16</c:v>
                </c:pt>
                <c:pt idx="14">
                  <c:v>10.56</c:v>
                </c:pt>
                <c:pt idx="15">
                  <c:v>10.6</c:v>
                </c:pt>
                <c:pt idx="16">
                  <c:v>9.68</c:v>
                </c:pt>
                <c:pt idx="17">
                  <c:v>10.97</c:v>
                </c:pt>
                <c:pt idx="18">
                  <c:v>10.17</c:v>
                </c:pt>
              </c:numCache>
            </c:numRef>
          </c:val>
          <c:smooth val="0"/>
          <c:extLst>
            <c:ext xmlns:c16="http://schemas.microsoft.com/office/drawing/2014/chart" uri="{C3380CC4-5D6E-409C-BE32-E72D297353CC}">
              <c16:uniqueId val="{00000002-74E5-3640-BFC8-F568D0306AA2}"/>
            </c:ext>
          </c:extLst>
        </c:ser>
        <c:ser>
          <c:idx val="3"/>
          <c:order val="3"/>
          <c:tx>
            <c:strRef>
              <c:f>Data!$F$22</c:f>
              <c:strCache>
                <c:ptCount val="1"/>
                <c:pt idx="0">
                  <c:v>FCY Corp Bonds </c:v>
                </c:pt>
              </c:strCache>
            </c:strRef>
          </c:tx>
          <c:spPr>
            <a:ln w="28575" cap="rnd">
              <a:solidFill>
                <a:srgbClr val="FF0000"/>
              </a:solidFill>
              <a:prstDash val="dash"/>
              <a:round/>
            </a:ln>
            <a:effectLst/>
          </c:spPr>
          <c:marker>
            <c:symbol val="none"/>
          </c:marker>
          <c:cat>
            <c:numRef>
              <c:f>Data!$B$23:$B$42</c:f>
              <c:numCache>
                <c:formatCode>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Data!$F$23:$F$42</c:f>
              <c:numCache>
                <c:formatCode>General</c:formatCode>
                <c:ptCount val="20"/>
                <c:pt idx="0">
                  <c:v>31.26</c:v>
                </c:pt>
                <c:pt idx="1">
                  <c:v>30.8</c:v>
                </c:pt>
                <c:pt idx="2">
                  <c:v>30.07</c:v>
                </c:pt>
                <c:pt idx="3">
                  <c:v>30.95</c:v>
                </c:pt>
                <c:pt idx="4">
                  <c:v>31.9</c:v>
                </c:pt>
                <c:pt idx="5">
                  <c:v>30.03</c:v>
                </c:pt>
                <c:pt idx="6">
                  <c:v>30.19</c:v>
                </c:pt>
                <c:pt idx="7">
                  <c:v>31.52</c:v>
                </c:pt>
                <c:pt idx="8">
                  <c:v>32.85</c:v>
                </c:pt>
                <c:pt idx="9">
                  <c:v>35.03</c:v>
                </c:pt>
                <c:pt idx="10">
                  <c:v>32.19</c:v>
                </c:pt>
                <c:pt idx="11">
                  <c:v>34.229999999999997</c:v>
                </c:pt>
                <c:pt idx="12">
                  <c:v>34.01</c:v>
                </c:pt>
                <c:pt idx="13">
                  <c:v>37.86</c:v>
                </c:pt>
                <c:pt idx="14">
                  <c:v>39.549999999999997</c:v>
                </c:pt>
                <c:pt idx="15">
                  <c:v>38.89</c:v>
                </c:pt>
                <c:pt idx="16">
                  <c:v>39.75</c:v>
                </c:pt>
                <c:pt idx="17">
                  <c:v>45.27</c:v>
                </c:pt>
                <c:pt idx="18">
                  <c:v>45.24</c:v>
                </c:pt>
              </c:numCache>
            </c:numRef>
          </c:val>
          <c:smooth val="0"/>
          <c:extLst>
            <c:ext xmlns:c16="http://schemas.microsoft.com/office/drawing/2014/chart" uri="{C3380CC4-5D6E-409C-BE32-E72D297353CC}">
              <c16:uniqueId val="{00000003-74E5-3640-BFC8-F568D0306AA2}"/>
            </c:ext>
          </c:extLst>
        </c:ser>
        <c:dLbls>
          <c:showLegendKey val="0"/>
          <c:showVal val="0"/>
          <c:showCatName val="0"/>
          <c:showSerName val="0"/>
          <c:showPercent val="0"/>
          <c:showBubbleSize val="0"/>
        </c:dLbls>
        <c:smooth val="0"/>
        <c:axId val="289892415"/>
        <c:axId val="223562911"/>
      </c:lineChart>
      <c:dateAx>
        <c:axId val="289892415"/>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23562911"/>
        <c:crosses val="autoZero"/>
        <c:auto val="1"/>
        <c:lblOffset val="100"/>
        <c:baseTimeUnit val="months"/>
      </c:dateAx>
      <c:valAx>
        <c:axId val="223562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8989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Philippies (Billion</a:t>
            </a:r>
            <a:r>
              <a:rPr lang="en-US" altLang="ja-JP" sz="1600" baseline="0"/>
              <a:t>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Data!$C$43</c:f>
              <c:strCache>
                <c:ptCount val="1"/>
                <c:pt idx="0">
                  <c:v>LCY Govt Bond</c:v>
                </c:pt>
              </c:strCache>
            </c:strRef>
          </c:tx>
          <c:spPr>
            <a:ln w="28575" cap="rnd">
              <a:solidFill>
                <a:schemeClr val="accent1"/>
              </a:solidFill>
              <a:round/>
            </a:ln>
            <a:effectLst/>
          </c:spPr>
          <c:marker>
            <c:symbol val="none"/>
          </c:marker>
          <c:cat>
            <c:numRef>
              <c:f>Data!$B$44:$B$63</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Data!$C$44:$C$63</c:f>
              <c:numCache>
                <c:formatCode>General</c:formatCode>
                <c:ptCount val="20"/>
                <c:pt idx="0">
                  <c:v>79.900000000000006</c:v>
                </c:pt>
                <c:pt idx="1">
                  <c:v>83.43</c:v>
                </c:pt>
                <c:pt idx="2">
                  <c:v>82.81</c:v>
                </c:pt>
                <c:pt idx="3">
                  <c:v>89.38</c:v>
                </c:pt>
                <c:pt idx="4">
                  <c:v>85.8</c:v>
                </c:pt>
                <c:pt idx="5">
                  <c:v>86.03</c:v>
                </c:pt>
                <c:pt idx="6">
                  <c:v>85.01</c:v>
                </c:pt>
                <c:pt idx="7">
                  <c:v>91.01</c:v>
                </c:pt>
                <c:pt idx="8">
                  <c:v>99.01</c:v>
                </c:pt>
                <c:pt idx="9">
                  <c:v>103.13</c:v>
                </c:pt>
                <c:pt idx="10">
                  <c:v>101.32</c:v>
                </c:pt>
                <c:pt idx="11">
                  <c:v>101.49</c:v>
                </c:pt>
                <c:pt idx="12">
                  <c:v>109.01</c:v>
                </c:pt>
                <c:pt idx="13">
                  <c:v>118.51</c:v>
                </c:pt>
                <c:pt idx="14">
                  <c:v>133.08000000000001</c:v>
                </c:pt>
                <c:pt idx="15">
                  <c:v>140.24</c:v>
                </c:pt>
                <c:pt idx="16">
                  <c:v>149.28</c:v>
                </c:pt>
                <c:pt idx="17">
                  <c:v>152.30000000000001</c:v>
                </c:pt>
                <c:pt idx="18">
                  <c:v>154.51</c:v>
                </c:pt>
                <c:pt idx="19">
                  <c:v>158.94999999999999</c:v>
                </c:pt>
              </c:numCache>
            </c:numRef>
          </c:val>
          <c:smooth val="0"/>
          <c:extLst>
            <c:ext xmlns:c16="http://schemas.microsoft.com/office/drawing/2014/chart" uri="{C3380CC4-5D6E-409C-BE32-E72D297353CC}">
              <c16:uniqueId val="{00000000-6C50-4443-94EE-3EA5ADC7DAA2}"/>
            </c:ext>
          </c:extLst>
        </c:ser>
        <c:ser>
          <c:idx val="1"/>
          <c:order val="1"/>
          <c:tx>
            <c:strRef>
              <c:f>Data!$D$43</c:f>
              <c:strCache>
                <c:ptCount val="1"/>
                <c:pt idx="0">
                  <c:v>LCY Corp bond</c:v>
                </c:pt>
              </c:strCache>
            </c:strRef>
          </c:tx>
          <c:spPr>
            <a:ln w="28575" cap="rnd">
              <a:solidFill>
                <a:schemeClr val="accent1"/>
              </a:solidFill>
              <a:prstDash val="dash"/>
              <a:round/>
            </a:ln>
            <a:effectLst/>
          </c:spPr>
          <c:marker>
            <c:symbol val="none"/>
          </c:marker>
          <c:cat>
            <c:numRef>
              <c:f>Data!$B$44:$B$63</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Data!$D$44:$D$63</c:f>
              <c:numCache>
                <c:formatCode>General</c:formatCode>
                <c:ptCount val="20"/>
                <c:pt idx="0">
                  <c:v>18.559999999999999</c:v>
                </c:pt>
                <c:pt idx="1">
                  <c:v>18.97</c:v>
                </c:pt>
                <c:pt idx="2">
                  <c:v>19.62</c:v>
                </c:pt>
                <c:pt idx="3">
                  <c:v>20.46</c:v>
                </c:pt>
                <c:pt idx="4">
                  <c:v>21.34</c:v>
                </c:pt>
                <c:pt idx="5">
                  <c:v>21.53</c:v>
                </c:pt>
                <c:pt idx="6">
                  <c:v>22.18</c:v>
                </c:pt>
                <c:pt idx="7">
                  <c:v>25.01</c:v>
                </c:pt>
                <c:pt idx="8">
                  <c:v>26.36</c:v>
                </c:pt>
                <c:pt idx="9">
                  <c:v>27.62</c:v>
                </c:pt>
                <c:pt idx="10">
                  <c:v>27.9</c:v>
                </c:pt>
                <c:pt idx="11">
                  <c:v>29.7</c:v>
                </c:pt>
                <c:pt idx="12">
                  <c:v>31.15</c:v>
                </c:pt>
                <c:pt idx="13">
                  <c:v>31.58</c:v>
                </c:pt>
                <c:pt idx="14">
                  <c:v>33.68</c:v>
                </c:pt>
                <c:pt idx="15">
                  <c:v>33.57</c:v>
                </c:pt>
                <c:pt idx="16">
                  <c:v>32.54</c:v>
                </c:pt>
                <c:pt idx="17">
                  <c:v>31.08</c:v>
                </c:pt>
                <c:pt idx="18">
                  <c:v>28.22</c:v>
                </c:pt>
                <c:pt idx="19">
                  <c:v>27.87</c:v>
                </c:pt>
              </c:numCache>
            </c:numRef>
          </c:val>
          <c:smooth val="0"/>
          <c:extLst>
            <c:ext xmlns:c16="http://schemas.microsoft.com/office/drawing/2014/chart" uri="{C3380CC4-5D6E-409C-BE32-E72D297353CC}">
              <c16:uniqueId val="{00000001-6C50-4443-94EE-3EA5ADC7DAA2}"/>
            </c:ext>
          </c:extLst>
        </c:ser>
        <c:ser>
          <c:idx val="2"/>
          <c:order val="2"/>
          <c:tx>
            <c:strRef>
              <c:f>Data!$E$43</c:f>
              <c:strCache>
                <c:ptCount val="1"/>
                <c:pt idx="0">
                  <c:v>FCY Govt Bonds </c:v>
                </c:pt>
              </c:strCache>
            </c:strRef>
          </c:tx>
          <c:spPr>
            <a:ln w="28575" cap="rnd">
              <a:solidFill>
                <a:srgbClr val="FF0000"/>
              </a:solidFill>
              <a:round/>
            </a:ln>
            <a:effectLst/>
          </c:spPr>
          <c:marker>
            <c:symbol val="none"/>
          </c:marker>
          <c:cat>
            <c:numRef>
              <c:f>Data!$B$44:$B$63</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Data!$E$44:$E$63</c:f>
              <c:numCache>
                <c:formatCode>General</c:formatCode>
                <c:ptCount val="20"/>
                <c:pt idx="0">
                  <c:v>29.49</c:v>
                </c:pt>
                <c:pt idx="1">
                  <c:v>29.45</c:v>
                </c:pt>
                <c:pt idx="2">
                  <c:v>29.41</c:v>
                </c:pt>
                <c:pt idx="3">
                  <c:v>29.03</c:v>
                </c:pt>
                <c:pt idx="4">
                  <c:v>31.35</c:v>
                </c:pt>
                <c:pt idx="5">
                  <c:v>31.1</c:v>
                </c:pt>
                <c:pt idx="6">
                  <c:v>32.380000000000003</c:v>
                </c:pt>
                <c:pt idx="7">
                  <c:v>32.450000000000003</c:v>
                </c:pt>
                <c:pt idx="8">
                  <c:v>33.31</c:v>
                </c:pt>
                <c:pt idx="9">
                  <c:v>31.45</c:v>
                </c:pt>
                <c:pt idx="10">
                  <c:v>32.24</c:v>
                </c:pt>
                <c:pt idx="11">
                  <c:v>33.369999999999997</c:v>
                </c:pt>
                <c:pt idx="12">
                  <c:v>32.950000000000003</c:v>
                </c:pt>
                <c:pt idx="13">
                  <c:v>35.33</c:v>
                </c:pt>
                <c:pt idx="14">
                  <c:v>35.49</c:v>
                </c:pt>
                <c:pt idx="15">
                  <c:v>38.159999999999997</c:v>
                </c:pt>
                <c:pt idx="16">
                  <c:v>36</c:v>
                </c:pt>
                <c:pt idx="17">
                  <c:v>38.979999999999997</c:v>
                </c:pt>
                <c:pt idx="18">
                  <c:v>40.880000000000003</c:v>
                </c:pt>
                <c:pt idx="19">
                  <c:v>42.29</c:v>
                </c:pt>
              </c:numCache>
            </c:numRef>
          </c:val>
          <c:smooth val="0"/>
          <c:extLst>
            <c:ext xmlns:c16="http://schemas.microsoft.com/office/drawing/2014/chart" uri="{C3380CC4-5D6E-409C-BE32-E72D297353CC}">
              <c16:uniqueId val="{00000002-6C50-4443-94EE-3EA5ADC7DAA2}"/>
            </c:ext>
          </c:extLst>
        </c:ser>
        <c:ser>
          <c:idx val="3"/>
          <c:order val="3"/>
          <c:tx>
            <c:strRef>
              <c:f>Data!$F$43</c:f>
              <c:strCache>
                <c:ptCount val="1"/>
                <c:pt idx="0">
                  <c:v>FCY Corp Bonds </c:v>
                </c:pt>
              </c:strCache>
            </c:strRef>
          </c:tx>
          <c:spPr>
            <a:ln w="28575" cap="rnd">
              <a:solidFill>
                <a:srgbClr val="FF0000"/>
              </a:solidFill>
              <a:prstDash val="dash"/>
              <a:round/>
            </a:ln>
            <a:effectLst/>
          </c:spPr>
          <c:marker>
            <c:symbol val="none"/>
          </c:marker>
          <c:cat>
            <c:numRef>
              <c:f>Data!$B$44:$B$63</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Data!$F$44:$F$63</c:f>
              <c:numCache>
                <c:formatCode>General</c:formatCode>
                <c:ptCount val="20"/>
                <c:pt idx="0">
                  <c:v>10.46</c:v>
                </c:pt>
                <c:pt idx="1">
                  <c:v>10.46</c:v>
                </c:pt>
                <c:pt idx="2">
                  <c:v>10.92</c:v>
                </c:pt>
                <c:pt idx="3">
                  <c:v>9.82</c:v>
                </c:pt>
                <c:pt idx="4">
                  <c:v>11.17</c:v>
                </c:pt>
                <c:pt idx="5">
                  <c:v>11.47</c:v>
                </c:pt>
                <c:pt idx="6">
                  <c:v>11.91</c:v>
                </c:pt>
                <c:pt idx="7">
                  <c:v>11.89</c:v>
                </c:pt>
                <c:pt idx="8">
                  <c:v>12.27</c:v>
                </c:pt>
                <c:pt idx="9">
                  <c:v>14.19</c:v>
                </c:pt>
                <c:pt idx="10">
                  <c:v>14.89</c:v>
                </c:pt>
                <c:pt idx="11">
                  <c:v>14.57</c:v>
                </c:pt>
                <c:pt idx="12">
                  <c:v>15.44</c:v>
                </c:pt>
                <c:pt idx="13">
                  <c:v>16.739999999999998</c:v>
                </c:pt>
                <c:pt idx="14">
                  <c:v>21.46</c:v>
                </c:pt>
                <c:pt idx="15">
                  <c:v>14.63</c:v>
                </c:pt>
                <c:pt idx="16">
                  <c:v>13.32</c:v>
                </c:pt>
                <c:pt idx="17">
                  <c:v>22.48</c:v>
                </c:pt>
                <c:pt idx="18">
                  <c:v>23.01</c:v>
                </c:pt>
                <c:pt idx="19">
                  <c:v>22.89</c:v>
                </c:pt>
              </c:numCache>
            </c:numRef>
          </c:val>
          <c:smooth val="0"/>
          <c:extLst>
            <c:ext xmlns:c16="http://schemas.microsoft.com/office/drawing/2014/chart" uri="{C3380CC4-5D6E-409C-BE32-E72D297353CC}">
              <c16:uniqueId val="{00000003-6C50-4443-94EE-3EA5ADC7DAA2}"/>
            </c:ext>
          </c:extLst>
        </c:ser>
        <c:dLbls>
          <c:showLegendKey val="0"/>
          <c:showVal val="0"/>
          <c:showCatName val="0"/>
          <c:showSerName val="0"/>
          <c:showPercent val="0"/>
          <c:showBubbleSize val="0"/>
        </c:dLbls>
        <c:smooth val="0"/>
        <c:axId val="282788143"/>
        <c:axId val="238365903"/>
      </c:lineChart>
      <c:dateAx>
        <c:axId val="282788143"/>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38365903"/>
        <c:crosses val="autoZero"/>
        <c:auto val="1"/>
        <c:lblOffset val="100"/>
        <c:baseTimeUnit val="months"/>
      </c:dateAx>
      <c:valAx>
        <c:axId val="238365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82788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Ssingapore</a:t>
            </a:r>
            <a:r>
              <a:rPr lang="en-US" altLang="ja-JP" sz="1600" baseline="0"/>
              <a:t> (Billion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Data!$C$64</c:f>
              <c:strCache>
                <c:ptCount val="1"/>
                <c:pt idx="0">
                  <c:v>LCY Govt Bond</c:v>
                </c:pt>
              </c:strCache>
            </c:strRef>
          </c:tx>
          <c:spPr>
            <a:ln w="28575" cap="rnd">
              <a:solidFill>
                <a:schemeClr val="accent1"/>
              </a:solidFill>
              <a:round/>
            </a:ln>
            <a:effectLst/>
          </c:spPr>
          <c:marker>
            <c:symbol val="none"/>
          </c:marker>
          <c:cat>
            <c:numRef>
              <c:f>Data!$B$65:$B$84</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Data!$C$65:$C$84</c:f>
              <c:numCache>
                <c:formatCode>General</c:formatCode>
                <c:ptCount val="20"/>
                <c:pt idx="0">
                  <c:v>83.61</c:v>
                </c:pt>
                <c:pt idx="1">
                  <c:v>81.53</c:v>
                </c:pt>
                <c:pt idx="2">
                  <c:v>86.26</c:v>
                </c:pt>
                <c:pt idx="3">
                  <c:v>86.83</c:v>
                </c:pt>
                <c:pt idx="4">
                  <c:v>92.18</c:v>
                </c:pt>
                <c:pt idx="5">
                  <c:v>90.28</c:v>
                </c:pt>
                <c:pt idx="6">
                  <c:v>89.47</c:v>
                </c:pt>
                <c:pt idx="7">
                  <c:v>91.64</c:v>
                </c:pt>
                <c:pt idx="8">
                  <c:v>95.6</c:v>
                </c:pt>
                <c:pt idx="9">
                  <c:v>95.57</c:v>
                </c:pt>
                <c:pt idx="10">
                  <c:v>117.66</c:v>
                </c:pt>
                <c:pt idx="11">
                  <c:v>135.75</c:v>
                </c:pt>
                <c:pt idx="12">
                  <c:v>132</c:v>
                </c:pt>
                <c:pt idx="13">
                  <c:v>139.63999999999999</c:v>
                </c:pt>
                <c:pt idx="14">
                  <c:v>140.11000000000001</c:v>
                </c:pt>
                <c:pt idx="15">
                  <c:v>148.47999999999999</c:v>
                </c:pt>
                <c:pt idx="16">
                  <c:v>151.1</c:v>
                </c:pt>
                <c:pt idx="17">
                  <c:v>153.63</c:v>
                </c:pt>
                <c:pt idx="18">
                  <c:v>158.72</c:v>
                </c:pt>
                <c:pt idx="19">
                  <c:v>158.86000000000001</c:v>
                </c:pt>
              </c:numCache>
            </c:numRef>
          </c:val>
          <c:smooth val="0"/>
          <c:extLst>
            <c:ext xmlns:c16="http://schemas.microsoft.com/office/drawing/2014/chart" uri="{C3380CC4-5D6E-409C-BE32-E72D297353CC}">
              <c16:uniqueId val="{00000000-679E-DB41-A995-6696B6FBD35B}"/>
            </c:ext>
          </c:extLst>
        </c:ser>
        <c:ser>
          <c:idx val="1"/>
          <c:order val="1"/>
          <c:tx>
            <c:strRef>
              <c:f>Data!$D$64</c:f>
              <c:strCache>
                <c:ptCount val="1"/>
                <c:pt idx="0">
                  <c:v>LCY Corp bond</c:v>
                </c:pt>
              </c:strCache>
            </c:strRef>
          </c:tx>
          <c:spPr>
            <a:ln w="28575" cap="rnd">
              <a:solidFill>
                <a:schemeClr val="accent1"/>
              </a:solidFill>
              <a:prstDash val="dash"/>
              <a:round/>
            </a:ln>
            <a:effectLst/>
          </c:spPr>
          <c:marker>
            <c:symbol val="none"/>
          </c:marker>
          <c:cat>
            <c:numRef>
              <c:f>Data!$B$65:$B$84</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Data!$D$65:$D$84</c:f>
              <c:numCache>
                <c:formatCode>General</c:formatCode>
                <c:ptCount val="20"/>
                <c:pt idx="0">
                  <c:v>103.59</c:v>
                </c:pt>
                <c:pt idx="1">
                  <c:v>106.42</c:v>
                </c:pt>
                <c:pt idx="2">
                  <c:v>109.18</c:v>
                </c:pt>
                <c:pt idx="3">
                  <c:v>112.28</c:v>
                </c:pt>
                <c:pt idx="4">
                  <c:v>115.13</c:v>
                </c:pt>
                <c:pt idx="5">
                  <c:v>111.56</c:v>
                </c:pt>
                <c:pt idx="6">
                  <c:v>111.92</c:v>
                </c:pt>
                <c:pt idx="7">
                  <c:v>112.99</c:v>
                </c:pt>
                <c:pt idx="8">
                  <c:v>115.57</c:v>
                </c:pt>
                <c:pt idx="9">
                  <c:v>117.82</c:v>
                </c:pt>
                <c:pt idx="10">
                  <c:v>117.36</c:v>
                </c:pt>
                <c:pt idx="11">
                  <c:v>122.59</c:v>
                </c:pt>
                <c:pt idx="12">
                  <c:v>116.56</c:v>
                </c:pt>
                <c:pt idx="13">
                  <c:v>119.47</c:v>
                </c:pt>
                <c:pt idx="14">
                  <c:v>122.49</c:v>
                </c:pt>
                <c:pt idx="15">
                  <c:v>127.07</c:v>
                </c:pt>
                <c:pt idx="16">
                  <c:v>124.61</c:v>
                </c:pt>
                <c:pt idx="17">
                  <c:v>136.11000000000001</c:v>
                </c:pt>
                <c:pt idx="18">
                  <c:v>138.91</c:v>
                </c:pt>
                <c:pt idx="19">
                  <c:v>144.43</c:v>
                </c:pt>
              </c:numCache>
            </c:numRef>
          </c:val>
          <c:smooth val="0"/>
          <c:extLst>
            <c:ext xmlns:c16="http://schemas.microsoft.com/office/drawing/2014/chart" uri="{C3380CC4-5D6E-409C-BE32-E72D297353CC}">
              <c16:uniqueId val="{00000001-679E-DB41-A995-6696B6FBD35B}"/>
            </c:ext>
          </c:extLst>
        </c:ser>
        <c:ser>
          <c:idx val="2"/>
          <c:order val="2"/>
          <c:tx>
            <c:strRef>
              <c:f>Data!$E$64</c:f>
              <c:strCache>
                <c:ptCount val="1"/>
                <c:pt idx="0">
                  <c:v>FCY Govt Bonds </c:v>
                </c:pt>
              </c:strCache>
            </c:strRef>
          </c:tx>
          <c:spPr>
            <a:ln w="28575" cap="rnd">
              <a:solidFill>
                <a:srgbClr val="FF0000"/>
              </a:solidFill>
              <a:round/>
            </a:ln>
            <a:effectLst/>
          </c:spPr>
          <c:marker>
            <c:symbol val="none"/>
          </c:marker>
          <c:cat>
            <c:numRef>
              <c:f>Data!$B$65:$B$84</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Data!$E$65:$E$84</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2-679E-DB41-A995-6696B6FBD35B}"/>
            </c:ext>
          </c:extLst>
        </c:ser>
        <c:ser>
          <c:idx val="3"/>
          <c:order val="3"/>
          <c:tx>
            <c:strRef>
              <c:f>Data!$F$64</c:f>
              <c:strCache>
                <c:ptCount val="1"/>
                <c:pt idx="0">
                  <c:v>FCY Corp Bonds </c:v>
                </c:pt>
              </c:strCache>
            </c:strRef>
          </c:tx>
          <c:spPr>
            <a:ln w="28575" cap="rnd">
              <a:solidFill>
                <a:srgbClr val="FF0000"/>
              </a:solidFill>
              <a:prstDash val="dash"/>
              <a:round/>
            </a:ln>
            <a:effectLst/>
          </c:spPr>
          <c:marker>
            <c:symbol val="none"/>
          </c:marker>
          <c:cat>
            <c:numRef>
              <c:f>Data!$B$65:$B$84</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Data!$F$65:$F$84</c:f>
              <c:numCache>
                <c:formatCode>General</c:formatCode>
                <c:ptCount val="20"/>
                <c:pt idx="0">
                  <c:v>56.63</c:v>
                </c:pt>
                <c:pt idx="1">
                  <c:v>60.15</c:v>
                </c:pt>
                <c:pt idx="2">
                  <c:v>63.89</c:v>
                </c:pt>
                <c:pt idx="3">
                  <c:v>65.61</c:v>
                </c:pt>
                <c:pt idx="4">
                  <c:v>71.23</c:v>
                </c:pt>
                <c:pt idx="5">
                  <c:v>75.44</c:v>
                </c:pt>
                <c:pt idx="6">
                  <c:v>79.5</c:v>
                </c:pt>
                <c:pt idx="7">
                  <c:v>80.38</c:v>
                </c:pt>
                <c:pt idx="8">
                  <c:v>79.98</c:v>
                </c:pt>
                <c:pt idx="9">
                  <c:v>83.76</c:v>
                </c:pt>
                <c:pt idx="10">
                  <c:v>86.43</c:v>
                </c:pt>
                <c:pt idx="11">
                  <c:v>85.43</c:v>
                </c:pt>
                <c:pt idx="12">
                  <c:v>81.89</c:v>
                </c:pt>
                <c:pt idx="13">
                  <c:v>84.13</c:v>
                </c:pt>
                <c:pt idx="14">
                  <c:v>84.61</c:v>
                </c:pt>
                <c:pt idx="15">
                  <c:v>88.36</c:v>
                </c:pt>
                <c:pt idx="16">
                  <c:v>91.62</c:v>
                </c:pt>
                <c:pt idx="17">
                  <c:v>99.28</c:v>
                </c:pt>
                <c:pt idx="18">
                  <c:v>99.67</c:v>
                </c:pt>
              </c:numCache>
            </c:numRef>
          </c:val>
          <c:smooth val="0"/>
          <c:extLst>
            <c:ext xmlns:c16="http://schemas.microsoft.com/office/drawing/2014/chart" uri="{C3380CC4-5D6E-409C-BE32-E72D297353CC}">
              <c16:uniqueId val="{00000003-679E-DB41-A995-6696B6FBD35B}"/>
            </c:ext>
          </c:extLst>
        </c:ser>
        <c:dLbls>
          <c:showLegendKey val="0"/>
          <c:showVal val="0"/>
          <c:showCatName val="0"/>
          <c:showSerName val="0"/>
          <c:showPercent val="0"/>
          <c:showBubbleSize val="0"/>
        </c:dLbls>
        <c:smooth val="0"/>
        <c:axId val="277515199"/>
        <c:axId val="238849823"/>
      </c:lineChart>
      <c:dateAx>
        <c:axId val="277515199"/>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38849823"/>
        <c:crosses val="autoZero"/>
        <c:auto val="1"/>
        <c:lblOffset val="100"/>
        <c:baseTimeUnit val="months"/>
      </c:dateAx>
      <c:valAx>
        <c:axId val="238849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7751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Thailand</a:t>
            </a:r>
            <a:r>
              <a:rPr lang="en-US" altLang="ja-JP" sz="1600" baseline="0"/>
              <a:t> (Billion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Data!$C$85</c:f>
              <c:strCache>
                <c:ptCount val="1"/>
                <c:pt idx="0">
                  <c:v>LCY Govt Bond</c:v>
                </c:pt>
              </c:strCache>
            </c:strRef>
          </c:tx>
          <c:spPr>
            <a:ln w="28575" cap="rnd">
              <a:solidFill>
                <a:schemeClr val="accent1"/>
              </a:solidFill>
              <a:round/>
            </a:ln>
            <a:effectLst/>
          </c:spPr>
          <c:marker>
            <c:symbol val="none"/>
          </c:marker>
          <c:cat>
            <c:numRef>
              <c:f>Data!$B$86:$B$104</c:f>
              <c:numCache>
                <c:formatCode>[$-409]mmm\-yy;@</c:formatCode>
                <c:ptCount val="19"/>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numCache>
            </c:numRef>
          </c:cat>
          <c:val>
            <c:numRef>
              <c:f>Data!$C$86:$C$104</c:f>
              <c:numCache>
                <c:formatCode>General</c:formatCode>
                <c:ptCount val="19"/>
                <c:pt idx="0">
                  <c:v>144.66</c:v>
                </c:pt>
                <c:pt idx="1">
                  <c:v>143.93</c:v>
                </c:pt>
                <c:pt idx="2">
                  <c:v>152.88999999999999</c:v>
                </c:pt>
                <c:pt idx="3">
                  <c:v>158.22</c:v>
                </c:pt>
                <c:pt idx="4">
                  <c:v>167.83</c:v>
                </c:pt>
                <c:pt idx="5">
                  <c:v>162.41999999999999</c:v>
                </c:pt>
                <c:pt idx="6">
                  <c:v>166.33</c:v>
                </c:pt>
                <c:pt idx="7">
                  <c:v>170.41</c:v>
                </c:pt>
                <c:pt idx="8">
                  <c:v>174.31</c:v>
                </c:pt>
                <c:pt idx="9">
                  <c:v>180.82</c:v>
                </c:pt>
                <c:pt idx="10">
                  <c:v>182.5</c:v>
                </c:pt>
                <c:pt idx="11">
                  <c:v>192.99</c:v>
                </c:pt>
                <c:pt idx="12">
                  <c:v>178.96</c:v>
                </c:pt>
                <c:pt idx="13">
                  <c:v>197.3</c:v>
                </c:pt>
                <c:pt idx="14">
                  <c:v>207.56</c:v>
                </c:pt>
                <c:pt idx="15">
                  <c:v>229.18</c:v>
                </c:pt>
                <c:pt idx="16">
                  <c:v>231.79</c:v>
                </c:pt>
                <c:pt idx="17">
                  <c:v>231.23</c:v>
                </c:pt>
                <c:pt idx="18">
                  <c:v>226.29</c:v>
                </c:pt>
              </c:numCache>
            </c:numRef>
          </c:val>
          <c:smooth val="0"/>
          <c:extLst>
            <c:ext xmlns:c16="http://schemas.microsoft.com/office/drawing/2014/chart" uri="{C3380CC4-5D6E-409C-BE32-E72D297353CC}">
              <c16:uniqueId val="{00000000-3B93-004A-9884-7AB2C2DCB1CC}"/>
            </c:ext>
          </c:extLst>
        </c:ser>
        <c:ser>
          <c:idx val="1"/>
          <c:order val="1"/>
          <c:tx>
            <c:strRef>
              <c:f>Data!$D$85</c:f>
              <c:strCache>
                <c:ptCount val="1"/>
                <c:pt idx="0">
                  <c:v>LCY Corp bond</c:v>
                </c:pt>
              </c:strCache>
            </c:strRef>
          </c:tx>
          <c:spPr>
            <a:ln w="28575" cap="rnd">
              <a:solidFill>
                <a:schemeClr val="accent1"/>
              </a:solidFill>
              <a:prstDash val="dash"/>
              <a:round/>
            </a:ln>
            <a:effectLst/>
          </c:spPr>
          <c:marker>
            <c:symbol val="none"/>
          </c:marker>
          <c:cat>
            <c:numRef>
              <c:f>Data!$B$86:$B$104</c:f>
              <c:numCache>
                <c:formatCode>[$-409]mmm\-yy;@</c:formatCode>
                <c:ptCount val="19"/>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numCache>
            </c:numRef>
          </c:cat>
          <c:val>
            <c:numRef>
              <c:f>Data!$D$86:$D$104</c:f>
              <c:numCache>
                <c:formatCode>General</c:formatCode>
                <c:ptCount val="19"/>
                <c:pt idx="0">
                  <c:v>84.83</c:v>
                </c:pt>
                <c:pt idx="1">
                  <c:v>88.68</c:v>
                </c:pt>
                <c:pt idx="2">
                  <c:v>91.64</c:v>
                </c:pt>
                <c:pt idx="3">
                  <c:v>94.65</c:v>
                </c:pt>
                <c:pt idx="4">
                  <c:v>102.88</c:v>
                </c:pt>
                <c:pt idx="5">
                  <c:v>99.4</c:v>
                </c:pt>
                <c:pt idx="6">
                  <c:v>106.48</c:v>
                </c:pt>
                <c:pt idx="7">
                  <c:v>107</c:v>
                </c:pt>
                <c:pt idx="8">
                  <c:v>111.47</c:v>
                </c:pt>
                <c:pt idx="9">
                  <c:v>121.17</c:v>
                </c:pt>
                <c:pt idx="10">
                  <c:v>121.75</c:v>
                </c:pt>
                <c:pt idx="11">
                  <c:v>127.44</c:v>
                </c:pt>
                <c:pt idx="12">
                  <c:v>116.5</c:v>
                </c:pt>
                <c:pt idx="13">
                  <c:v>120.22</c:v>
                </c:pt>
                <c:pt idx="14">
                  <c:v>118.94</c:v>
                </c:pt>
                <c:pt idx="15">
                  <c:v>123.23</c:v>
                </c:pt>
                <c:pt idx="16">
                  <c:v>118.11</c:v>
                </c:pt>
                <c:pt idx="17">
                  <c:v>121.13</c:v>
                </c:pt>
                <c:pt idx="18">
                  <c:v>116.54</c:v>
                </c:pt>
              </c:numCache>
            </c:numRef>
          </c:val>
          <c:smooth val="0"/>
          <c:extLst>
            <c:ext xmlns:c16="http://schemas.microsoft.com/office/drawing/2014/chart" uri="{C3380CC4-5D6E-409C-BE32-E72D297353CC}">
              <c16:uniqueId val="{00000001-3B93-004A-9884-7AB2C2DCB1CC}"/>
            </c:ext>
          </c:extLst>
        </c:ser>
        <c:ser>
          <c:idx val="2"/>
          <c:order val="2"/>
          <c:tx>
            <c:strRef>
              <c:f>Data!$E$85</c:f>
              <c:strCache>
                <c:ptCount val="1"/>
                <c:pt idx="0">
                  <c:v>FCY Govt Bonds </c:v>
                </c:pt>
              </c:strCache>
            </c:strRef>
          </c:tx>
          <c:spPr>
            <a:ln w="28575" cap="rnd">
              <a:solidFill>
                <a:srgbClr val="FF0000"/>
              </a:solidFill>
              <a:round/>
            </a:ln>
            <a:effectLst/>
          </c:spPr>
          <c:marker>
            <c:symbol val="none"/>
          </c:marker>
          <c:cat>
            <c:numRef>
              <c:f>Data!$B$86:$B$104</c:f>
              <c:numCache>
                <c:formatCode>[$-409]mmm\-yy;@</c:formatCode>
                <c:ptCount val="19"/>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numCache>
            </c:numRef>
          </c:cat>
          <c:val>
            <c:numRef>
              <c:f>Data!$E$86:$E$104</c:f>
              <c:numCache>
                <c:formatCode>General</c:formatCode>
                <c:ptCount val="19"/>
                <c:pt idx="0">
                  <c:v>2.4</c:v>
                </c:pt>
                <c:pt idx="1">
                  <c:v>2.4</c:v>
                </c:pt>
                <c:pt idx="2">
                  <c:v>2.17</c:v>
                </c:pt>
                <c:pt idx="3">
                  <c:v>2.37</c:v>
                </c:pt>
                <c:pt idx="4">
                  <c:v>2.2999999999999998</c:v>
                </c:pt>
                <c:pt idx="5">
                  <c:v>2.52</c:v>
                </c:pt>
                <c:pt idx="6">
                  <c:v>2.02</c:v>
                </c:pt>
                <c:pt idx="7">
                  <c:v>2.2200000000000002</c:v>
                </c:pt>
                <c:pt idx="8">
                  <c:v>2.2400000000000002</c:v>
                </c:pt>
                <c:pt idx="9">
                  <c:v>2.57</c:v>
                </c:pt>
                <c:pt idx="10">
                  <c:v>2.4700000000000002</c:v>
                </c:pt>
                <c:pt idx="11">
                  <c:v>2.96</c:v>
                </c:pt>
                <c:pt idx="12">
                  <c:v>4.58</c:v>
                </c:pt>
                <c:pt idx="13">
                  <c:v>4.58</c:v>
                </c:pt>
                <c:pt idx="14">
                  <c:v>4.28</c:v>
                </c:pt>
                <c:pt idx="15">
                  <c:v>4.46</c:v>
                </c:pt>
                <c:pt idx="16">
                  <c:v>4.76</c:v>
                </c:pt>
                <c:pt idx="17">
                  <c:v>3.33</c:v>
                </c:pt>
                <c:pt idx="18">
                  <c:v>3.33</c:v>
                </c:pt>
              </c:numCache>
            </c:numRef>
          </c:val>
          <c:smooth val="0"/>
          <c:extLst>
            <c:ext xmlns:c16="http://schemas.microsoft.com/office/drawing/2014/chart" uri="{C3380CC4-5D6E-409C-BE32-E72D297353CC}">
              <c16:uniqueId val="{00000002-3B93-004A-9884-7AB2C2DCB1CC}"/>
            </c:ext>
          </c:extLst>
        </c:ser>
        <c:ser>
          <c:idx val="3"/>
          <c:order val="3"/>
          <c:tx>
            <c:strRef>
              <c:f>Data!$F$85</c:f>
              <c:strCache>
                <c:ptCount val="1"/>
                <c:pt idx="0">
                  <c:v>FCY Corp Bonds </c:v>
                </c:pt>
              </c:strCache>
            </c:strRef>
          </c:tx>
          <c:spPr>
            <a:ln w="28575" cap="rnd">
              <a:solidFill>
                <a:srgbClr val="FF0000"/>
              </a:solidFill>
              <a:prstDash val="dash"/>
              <a:round/>
            </a:ln>
            <a:effectLst/>
          </c:spPr>
          <c:marker>
            <c:symbol val="none"/>
          </c:marker>
          <c:cat>
            <c:numRef>
              <c:f>Data!$B$86:$B$104</c:f>
              <c:numCache>
                <c:formatCode>[$-409]mmm\-yy;@</c:formatCode>
                <c:ptCount val="19"/>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numCache>
            </c:numRef>
          </c:cat>
          <c:val>
            <c:numRef>
              <c:f>Data!$F$86:$F$104</c:f>
              <c:numCache>
                <c:formatCode>General</c:formatCode>
                <c:ptCount val="19"/>
                <c:pt idx="0">
                  <c:v>14.24</c:v>
                </c:pt>
                <c:pt idx="1">
                  <c:v>13.78</c:v>
                </c:pt>
                <c:pt idx="2">
                  <c:v>12.8</c:v>
                </c:pt>
                <c:pt idx="3">
                  <c:v>13.87</c:v>
                </c:pt>
                <c:pt idx="4">
                  <c:v>12.96</c:v>
                </c:pt>
                <c:pt idx="5">
                  <c:v>14.19</c:v>
                </c:pt>
                <c:pt idx="6">
                  <c:v>14.94</c:v>
                </c:pt>
                <c:pt idx="7">
                  <c:v>15.94</c:v>
                </c:pt>
                <c:pt idx="8">
                  <c:v>17.97</c:v>
                </c:pt>
                <c:pt idx="9">
                  <c:v>15.35</c:v>
                </c:pt>
                <c:pt idx="10">
                  <c:v>17.25</c:v>
                </c:pt>
                <c:pt idx="11">
                  <c:v>17.079999999999998</c:v>
                </c:pt>
                <c:pt idx="12">
                  <c:v>22.05</c:v>
                </c:pt>
                <c:pt idx="13">
                  <c:v>24.14</c:v>
                </c:pt>
                <c:pt idx="14">
                  <c:v>26.56</c:v>
                </c:pt>
                <c:pt idx="15">
                  <c:v>26.44</c:v>
                </c:pt>
                <c:pt idx="16">
                  <c:v>27.67</c:v>
                </c:pt>
                <c:pt idx="17">
                  <c:v>20.97</c:v>
                </c:pt>
                <c:pt idx="18">
                  <c:v>22.24</c:v>
                </c:pt>
              </c:numCache>
            </c:numRef>
          </c:val>
          <c:smooth val="0"/>
          <c:extLst>
            <c:ext xmlns:c16="http://schemas.microsoft.com/office/drawing/2014/chart" uri="{C3380CC4-5D6E-409C-BE32-E72D297353CC}">
              <c16:uniqueId val="{00000003-3B93-004A-9884-7AB2C2DCB1CC}"/>
            </c:ext>
          </c:extLst>
        </c:ser>
        <c:dLbls>
          <c:showLegendKey val="0"/>
          <c:showVal val="0"/>
          <c:showCatName val="0"/>
          <c:showSerName val="0"/>
          <c:showPercent val="0"/>
          <c:showBubbleSize val="0"/>
        </c:dLbls>
        <c:smooth val="0"/>
        <c:axId val="240254975"/>
        <c:axId val="240452831"/>
      </c:lineChart>
      <c:dateAx>
        <c:axId val="240254975"/>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40452831"/>
        <c:crosses val="autoZero"/>
        <c:auto val="1"/>
        <c:lblOffset val="100"/>
        <c:baseTimeUnit val="months"/>
      </c:dateAx>
      <c:valAx>
        <c:axId val="240452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4025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Viet</a:t>
            </a:r>
            <a:r>
              <a:rPr lang="en-US" altLang="ja-JP" sz="1600" baseline="0"/>
              <a:t> Nam (Billlion USD)</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Data!$C$106</c:f>
              <c:strCache>
                <c:ptCount val="1"/>
                <c:pt idx="0">
                  <c:v>LCY Govt Bond</c:v>
                </c:pt>
              </c:strCache>
            </c:strRef>
          </c:tx>
          <c:spPr>
            <a:ln w="28575" cap="rnd">
              <a:solidFill>
                <a:schemeClr val="accent1"/>
              </a:solidFill>
              <a:round/>
            </a:ln>
            <a:effectLst/>
          </c:spPr>
          <c:marker>
            <c:symbol val="none"/>
          </c:marker>
          <c:cat>
            <c:numRef>
              <c:f>Data!$B$107:$B$126</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Data!$C$107:$C$126</c:f>
              <c:numCache>
                <c:formatCode>General</c:formatCode>
                <c:ptCount val="20"/>
                <c:pt idx="0">
                  <c:v>43.2</c:v>
                </c:pt>
                <c:pt idx="1">
                  <c:v>43.79</c:v>
                </c:pt>
                <c:pt idx="2">
                  <c:v>44.2</c:v>
                </c:pt>
                <c:pt idx="3">
                  <c:v>44.38</c:v>
                </c:pt>
                <c:pt idx="4">
                  <c:v>46.02</c:v>
                </c:pt>
                <c:pt idx="5">
                  <c:v>46.14</c:v>
                </c:pt>
                <c:pt idx="6">
                  <c:v>47.13</c:v>
                </c:pt>
                <c:pt idx="7">
                  <c:v>46.69</c:v>
                </c:pt>
                <c:pt idx="8">
                  <c:v>47.79</c:v>
                </c:pt>
                <c:pt idx="9">
                  <c:v>46.98</c:v>
                </c:pt>
                <c:pt idx="10">
                  <c:v>48.94</c:v>
                </c:pt>
                <c:pt idx="11">
                  <c:v>50.13</c:v>
                </c:pt>
                <c:pt idx="12">
                  <c:v>48.41</c:v>
                </c:pt>
                <c:pt idx="13">
                  <c:v>51.02</c:v>
                </c:pt>
                <c:pt idx="14">
                  <c:v>55.61</c:v>
                </c:pt>
                <c:pt idx="15">
                  <c:v>59.71</c:v>
                </c:pt>
                <c:pt idx="16">
                  <c:v>59.15</c:v>
                </c:pt>
                <c:pt idx="17">
                  <c:v>59</c:v>
                </c:pt>
                <c:pt idx="18">
                  <c:v>62.14</c:v>
                </c:pt>
                <c:pt idx="19">
                  <c:v>65.260000000000005</c:v>
                </c:pt>
              </c:numCache>
            </c:numRef>
          </c:val>
          <c:smooth val="0"/>
          <c:extLst>
            <c:ext xmlns:c16="http://schemas.microsoft.com/office/drawing/2014/chart" uri="{C3380CC4-5D6E-409C-BE32-E72D297353CC}">
              <c16:uniqueId val="{00000000-20E1-4A46-B654-D4A306F7DD80}"/>
            </c:ext>
          </c:extLst>
        </c:ser>
        <c:ser>
          <c:idx val="1"/>
          <c:order val="1"/>
          <c:tx>
            <c:strRef>
              <c:f>Data!$D$106</c:f>
              <c:strCache>
                <c:ptCount val="1"/>
                <c:pt idx="0">
                  <c:v>LCY Corp bond</c:v>
                </c:pt>
              </c:strCache>
            </c:strRef>
          </c:tx>
          <c:spPr>
            <a:ln w="28575" cap="rnd">
              <a:solidFill>
                <a:schemeClr val="accent1"/>
              </a:solidFill>
              <a:prstDash val="dash"/>
              <a:round/>
            </a:ln>
            <a:effectLst/>
          </c:spPr>
          <c:marker>
            <c:symbol val="none"/>
          </c:marker>
          <c:cat>
            <c:numRef>
              <c:f>Data!$B$107:$B$126</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Data!$D$107:$D$126</c:f>
              <c:numCache>
                <c:formatCode>General</c:formatCode>
                <c:ptCount val="20"/>
                <c:pt idx="0">
                  <c:v>2.72</c:v>
                </c:pt>
                <c:pt idx="1">
                  <c:v>2.44</c:v>
                </c:pt>
                <c:pt idx="2">
                  <c:v>2.66</c:v>
                </c:pt>
                <c:pt idx="3">
                  <c:v>3.38</c:v>
                </c:pt>
                <c:pt idx="4">
                  <c:v>3.35</c:v>
                </c:pt>
                <c:pt idx="5">
                  <c:v>3.89</c:v>
                </c:pt>
                <c:pt idx="6">
                  <c:v>4.38</c:v>
                </c:pt>
                <c:pt idx="7">
                  <c:v>4.78</c:v>
                </c:pt>
                <c:pt idx="8">
                  <c:v>4.78</c:v>
                </c:pt>
                <c:pt idx="9">
                  <c:v>4.63</c:v>
                </c:pt>
                <c:pt idx="10">
                  <c:v>4.6500000000000004</c:v>
                </c:pt>
                <c:pt idx="11">
                  <c:v>4.5199999999999996</c:v>
                </c:pt>
                <c:pt idx="12">
                  <c:v>4.87</c:v>
                </c:pt>
                <c:pt idx="13">
                  <c:v>8.4600000000000009</c:v>
                </c:pt>
                <c:pt idx="14">
                  <c:v>10.81</c:v>
                </c:pt>
                <c:pt idx="15">
                  <c:v>12.36</c:v>
                </c:pt>
                <c:pt idx="16">
                  <c:v>12.79</c:v>
                </c:pt>
                <c:pt idx="17">
                  <c:v>17.489999999999998</c:v>
                </c:pt>
                <c:pt idx="18">
                  <c:v>21.47</c:v>
                </c:pt>
                <c:pt idx="19">
                  <c:v>26.26</c:v>
                </c:pt>
              </c:numCache>
            </c:numRef>
          </c:val>
          <c:smooth val="0"/>
          <c:extLst>
            <c:ext xmlns:c16="http://schemas.microsoft.com/office/drawing/2014/chart" uri="{C3380CC4-5D6E-409C-BE32-E72D297353CC}">
              <c16:uniqueId val="{00000001-20E1-4A46-B654-D4A306F7DD80}"/>
            </c:ext>
          </c:extLst>
        </c:ser>
        <c:ser>
          <c:idx val="2"/>
          <c:order val="2"/>
          <c:tx>
            <c:strRef>
              <c:f>Data!$E$106</c:f>
              <c:strCache>
                <c:ptCount val="1"/>
                <c:pt idx="0">
                  <c:v>FCY Govt Bonds </c:v>
                </c:pt>
              </c:strCache>
            </c:strRef>
          </c:tx>
          <c:spPr>
            <a:ln w="28575" cap="rnd">
              <a:solidFill>
                <a:srgbClr val="FF0000"/>
              </a:solidFill>
              <a:round/>
            </a:ln>
            <a:effectLst/>
          </c:spPr>
          <c:marker>
            <c:symbol val="none"/>
          </c:marker>
          <c:cat>
            <c:numRef>
              <c:f>Data!$B$107:$B$126</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Data!$E$107:$E$126</c:f>
              <c:numCache>
                <c:formatCode>General</c:formatCode>
                <c:ptCount val="20"/>
                <c:pt idx="0">
                  <c:v>2.35</c:v>
                </c:pt>
                <c:pt idx="1">
                  <c:v>2.35</c:v>
                </c:pt>
                <c:pt idx="2">
                  <c:v>2.35</c:v>
                </c:pt>
                <c:pt idx="3">
                  <c:v>2.34</c:v>
                </c:pt>
                <c:pt idx="4">
                  <c:v>2.34</c:v>
                </c:pt>
                <c:pt idx="5">
                  <c:v>2.34</c:v>
                </c:pt>
                <c:pt idx="6">
                  <c:v>2.34</c:v>
                </c:pt>
                <c:pt idx="7">
                  <c:v>2.33</c:v>
                </c:pt>
                <c:pt idx="8">
                  <c:v>2.33</c:v>
                </c:pt>
                <c:pt idx="9">
                  <c:v>2.33</c:v>
                </c:pt>
                <c:pt idx="10">
                  <c:v>2.33</c:v>
                </c:pt>
                <c:pt idx="11">
                  <c:v>2.33</c:v>
                </c:pt>
                <c:pt idx="12">
                  <c:v>1.58</c:v>
                </c:pt>
                <c:pt idx="13">
                  <c:v>1.58</c:v>
                </c:pt>
                <c:pt idx="14">
                  <c:v>1.58</c:v>
                </c:pt>
                <c:pt idx="15">
                  <c:v>1.58</c:v>
                </c:pt>
                <c:pt idx="16">
                  <c:v>1.58</c:v>
                </c:pt>
                <c:pt idx="17">
                  <c:v>1.58</c:v>
                </c:pt>
                <c:pt idx="18">
                  <c:v>1.57</c:v>
                </c:pt>
                <c:pt idx="19">
                  <c:v>1.57</c:v>
                </c:pt>
              </c:numCache>
            </c:numRef>
          </c:val>
          <c:smooth val="0"/>
          <c:extLst>
            <c:ext xmlns:c16="http://schemas.microsoft.com/office/drawing/2014/chart" uri="{C3380CC4-5D6E-409C-BE32-E72D297353CC}">
              <c16:uniqueId val="{00000002-20E1-4A46-B654-D4A306F7DD80}"/>
            </c:ext>
          </c:extLst>
        </c:ser>
        <c:ser>
          <c:idx val="3"/>
          <c:order val="3"/>
          <c:tx>
            <c:strRef>
              <c:f>Data!$F$106</c:f>
              <c:strCache>
                <c:ptCount val="1"/>
                <c:pt idx="0">
                  <c:v>FCY Corp Bonds </c:v>
                </c:pt>
              </c:strCache>
            </c:strRef>
          </c:tx>
          <c:spPr>
            <a:ln w="28575" cap="rnd">
              <a:solidFill>
                <a:srgbClr val="FF0000"/>
              </a:solidFill>
              <a:prstDash val="dash"/>
              <a:round/>
            </a:ln>
            <a:effectLst/>
          </c:spPr>
          <c:marker>
            <c:symbol val="none"/>
          </c:marker>
          <c:cat>
            <c:numRef>
              <c:f>Data!$B$107:$B$126</c:f>
              <c:numCache>
                <c:formatCode>[$-409]mmm\-yy;@</c:formatCode>
                <c:ptCount val="20"/>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pt idx="18">
                  <c:v>44440</c:v>
                </c:pt>
                <c:pt idx="19">
                  <c:v>44531</c:v>
                </c:pt>
              </c:numCache>
            </c:numRef>
          </c:cat>
          <c:val>
            <c:numRef>
              <c:f>Data!$F$107:$F$126</c:f>
              <c:numCache>
                <c:formatCode>General</c:formatCode>
                <c:ptCount val="20"/>
                <c:pt idx="0">
                  <c:v>0.25</c:v>
                </c:pt>
                <c:pt idx="1">
                  <c:v>0</c:v>
                </c:pt>
                <c:pt idx="2">
                  <c:v>0</c:v>
                </c:pt>
                <c:pt idx="3">
                  <c:v>0</c:v>
                </c:pt>
                <c:pt idx="4">
                  <c:v>0</c:v>
                </c:pt>
                <c:pt idx="5">
                  <c:v>0.69</c:v>
                </c:pt>
                <c:pt idx="6">
                  <c:v>0.69</c:v>
                </c:pt>
                <c:pt idx="7">
                  <c:v>0.69</c:v>
                </c:pt>
                <c:pt idx="8">
                  <c:v>0.69</c:v>
                </c:pt>
                <c:pt idx="9">
                  <c:v>0.69</c:v>
                </c:pt>
                <c:pt idx="10">
                  <c:v>1.67</c:v>
                </c:pt>
                <c:pt idx="11">
                  <c:v>1.67</c:v>
                </c:pt>
                <c:pt idx="12">
                  <c:v>1.67</c:v>
                </c:pt>
                <c:pt idx="13">
                  <c:v>1.46</c:v>
                </c:pt>
                <c:pt idx="14">
                  <c:v>1.45</c:v>
                </c:pt>
                <c:pt idx="15">
                  <c:v>0.86</c:v>
                </c:pt>
                <c:pt idx="16">
                  <c:v>0.86</c:v>
                </c:pt>
                <c:pt idx="17">
                  <c:v>1.81</c:v>
                </c:pt>
                <c:pt idx="18">
                  <c:v>2.5299999999999998</c:v>
                </c:pt>
                <c:pt idx="19">
                  <c:v>2.68</c:v>
                </c:pt>
              </c:numCache>
            </c:numRef>
          </c:val>
          <c:smooth val="0"/>
          <c:extLst>
            <c:ext xmlns:c16="http://schemas.microsoft.com/office/drawing/2014/chart" uri="{C3380CC4-5D6E-409C-BE32-E72D297353CC}">
              <c16:uniqueId val="{00000003-20E1-4A46-B654-D4A306F7DD80}"/>
            </c:ext>
          </c:extLst>
        </c:ser>
        <c:dLbls>
          <c:showLegendKey val="0"/>
          <c:showVal val="0"/>
          <c:showCatName val="0"/>
          <c:showSerName val="0"/>
          <c:showPercent val="0"/>
          <c:showBubbleSize val="0"/>
        </c:dLbls>
        <c:smooth val="0"/>
        <c:axId val="277372463"/>
        <c:axId val="223102831"/>
      </c:lineChart>
      <c:dateAx>
        <c:axId val="277372463"/>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23102831"/>
        <c:crosses val="autoZero"/>
        <c:auto val="1"/>
        <c:lblOffset val="100"/>
        <c:baseTimeUnit val="months"/>
      </c:dateAx>
      <c:valAx>
        <c:axId val="223102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7737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en-US" altLang="ja-JP" sz="1600"/>
              <a:t>PRC</a:t>
            </a:r>
            <a:r>
              <a:rPr lang="en-US" altLang="ja-JP" sz="1600" baseline="0"/>
              <a:t> (USD Billion )</a:t>
            </a:r>
            <a:endParaRPr lang="ja-JP" altLang="en-US" sz="1600"/>
          </a:p>
        </c:rich>
      </c:tx>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98531899743119"/>
          <c:y val="0.21124732241678976"/>
          <c:w val="0.78551314245877457"/>
          <c:h val="0.38970708661417325"/>
        </c:manualLayout>
      </c:layout>
      <c:lineChart>
        <c:grouping val="standard"/>
        <c:varyColors val="0"/>
        <c:ser>
          <c:idx val="0"/>
          <c:order val="0"/>
          <c:tx>
            <c:strRef>
              <c:f>Data!$C$1</c:f>
              <c:strCache>
                <c:ptCount val="1"/>
                <c:pt idx="0">
                  <c:v>LCY Govt Bond</c:v>
                </c:pt>
              </c:strCache>
            </c:strRef>
          </c:tx>
          <c:spPr>
            <a:ln w="28575" cap="rnd">
              <a:solidFill>
                <a:schemeClr val="accent1"/>
              </a:solidFill>
              <a:round/>
            </a:ln>
            <a:effectLst/>
          </c:spPr>
          <c:marker>
            <c:symbol val="none"/>
          </c:marker>
          <c:cat>
            <c:numRef>
              <c:f>Data!$B$2:$B$19</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Data!$C$2:$C$19</c:f>
              <c:numCache>
                <c:formatCode>General</c:formatCode>
                <c:ptCount val="18"/>
                <c:pt idx="0">
                  <c:v>5224.13</c:v>
                </c:pt>
                <c:pt idx="1">
                  <c:v>5608.38</c:v>
                </c:pt>
                <c:pt idx="2">
                  <c:v>6041.88</c:v>
                </c:pt>
                <c:pt idx="3">
                  <c:v>6451.39</c:v>
                </c:pt>
                <c:pt idx="4">
                  <c:v>6734.61</c:v>
                </c:pt>
                <c:pt idx="5">
                  <c:v>6662.8</c:v>
                </c:pt>
                <c:pt idx="6">
                  <c:v>6823.39</c:v>
                </c:pt>
                <c:pt idx="7">
                  <c:v>6961.22</c:v>
                </c:pt>
                <c:pt idx="8">
                  <c:v>7309.07</c:v>
                </c:pt>
                <c:pt idx="9">
                  <c:v>7446.15</c:v>
                </c:pt>
                <c:pt idx="10">
                  <c:v>7400.19</c:v>
                </c:pt>
                <c:pt idx="11">
                  <c:v>7749.89</c:v>
                </c:pt>
                <c:pt idx="12">
                  <c:v>7883.64</c:v>
                </c:pt>
                <c:pt idx="13">
                  <c:v>8329.65</c:v>
                </c:pt>
                <c:pt idx="14">
                  <c:v>9237.4500000000007</c:v>
                </c:pt>
                <c:pt idx="15">
                  <c:v>9975.94</c:v>
                </c:pt>
                <c:pt idx="16">
                  <c:v>10100</c:v>
                </c:pt>
                <c:pt idx="17">
                  <c:v>10588.18</c:v>
                </c:pt>
              </c:numCache>
            </c:numRef>
          </c:val>
          <c:smooth val="0"/>
          <c:extLst>
            <c:ext xmlns:c16="http://schemas.microsoft.com/office/drawing/2014/chart" uri="{C3380CC4-5D6E-409C-BE32-E72D297353CC}">
              <c16:uniqueId val="{00000000-1E61-7E4D-940C-47EAFE96D9B1}"/>
            </c:ext>
          </c:extLst>
        </c:ser>
        <c:ser>
          <c:idx val="1"/>
          <c:order val="1"/>
          <c:tx>
            <c:strRef>
              <c:f>Data!$D$1</c:f>
              <c:strCache>
                <c:ptCount val="1"/>
                <c:pt idx="0">
                  <c:v>LCY Corp Bond</c:v>
                </c:pt>
              </c:strCache>
            </c:strRef>
          </c:tx>
          <c:spPr>
            <a:ln w="28575" cap="rnd">
              <a:solidFill>
                <a:schemeClr val="accent1"/>
              </a:solidFill>
              <a:prstDash val="dash"/>
              <a:round/>
            </a:ln>
            <a:effectLst/>
          </c:spPr>
          <c:marker>
            <c:symbol val="none"/>
          </c:marker>
          <c:cat>
            <c:numRef>
              <c:f>Data!$B$2:$B$19</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Data!$D$2:$D$19</c:f>
              <c:numCache>
                <c:formatCode>General</c:formatCode>
                <c:ptCount val="18"/>
                <c:pt idx="0">
                  <c:v>2944.99</c:v>
                </c:pt>
                <c:pt idx="1">
                  <c:v>3047.88</c:v>
                </c:pt>
                <c:pt idx="2">
                  <c:v>3249.18</c:v>
                </c:pt>
                <c:pt idx="3">
                  <c:v>3437.32</c:v>
                </c:pt>
                <c:pt idx="4">
                  <c:v>3647.28</c:v>
                </c:pt>
                <c:pt idx="5">
                  <c:v>3565.31</c:v>
                </c:pt>
                <c:pt idx="6">
                  <c:v>3559.62</c:v>
                </c:pt>
                <c:pt idx="7">
                  <c:v>3763.5</c:v>
                </c:pt>
                <c:pt idx="8">
                  <c:v>4015.36</c:v>
                </c:pt>
                <c:pt idx="9">
                  <c:v>4065.08</c:v>
                </c:pt>
                <c:pt idx="10">
                  <c:v>4057.33</c:v>
                </c:pt>
                <c:pt idx="11">
                  <c:v>4336.99</c:v>
                </c:pt>
                <c:pt idx="12">
                  <c:v>4577.34</c:v>
                </c:pt>
                <c:pt idx="13">
                  <c:v>4857.42</c:v>
                </c:pt>
                <c:pt idx="14">
                  <c:v>5217.46</c:v>
                </c:pt>
                <c:pt idx="15">
                  <c:v>5558.69</c:v>
                </c:pt>
                <c:pt idx="16">
                  <c:v>5696.72</c:v>
                </c:pt>
                <c:pt idx="17">
                  <c:v>5916.98</c:v>
                </c:pt>
              </c:numCache>
            </c:numRef>
          </c:val>
          <c:smooth val="0"/>
          <c:extLst>
            <c:ext xmlns:c16="http://schemas.microsoft.com/office/drawing/2014/chart" uri="{C3380CC4-5D6E-409C-BE32-E72D297353CC}">
              <c16:uniqueId val="{00000001-1E61-7E4D-940C-47EAFE96D9B1}"/>
            </c:ext>
          </c:extLst>
        </c:ser>
        <c:ser>
          <c:idx val="2"/>
          <c:order val="2"/>
          <c:tx>
            <c:strRef>
              <c:f>Data!$E$1</c:f>
              <c:strCache>
                <c:ptCount val="1"/>
                <c:pt idx="0">
                  <c:v>FCY Govt Bond</c:v>
                </c:pt>
              </c:strCache>
            </c:strRef>
          </c:tx>
          <c:spPr>
            <a:ln w="28575" cap="rnd">
              <a:solidFill>
                <a:srgbClr val="FF0000"/>
              </a:solidFill>
              <a:round/>
            </a:ln>
            <a:effectLst/>
          </c:spPr>
          <c:marker>
            <c:symbol val="none"/>
          </c:marker>
          <c:cat>
            <c:numRef>
              <c:f>Data!$B$2:$B$19</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Data!$E$2:$E$19</c:f>
              <c:numCache>
                <c:formatCode>General</c:formatCode>
                <c:ptCount val="18"/>
                <c:pt idx="0">
                  <c:v>59.49</c:v>
                </c:pt>
                <c:pt idx="1">
                  <c:v>63.32</c:v>
                </c:pt>
                <c:pt idx="2">
                  <c:v>66.260000000000005</c:v>
                </c:pt>
                <c:pt idx="3">
                  <c:v>70.31</c:v>
                </c:pt>
                <c:pt idx="4">
                  <c:v>69.36</c:v>
                </c:pt>
                <c:pt idx="5">
                  <c:v>66.849999999999994</c:v>
                </c:pt>
                <c:pt idx="6">
                  <c:v>67.94</c:v>
                </c:pt>
                <c:pt idx="7">
                  <c:v>70.599999999999994</c:v>
                </c:pt>
                <c:pt idx="8">
                  <c:v>72.39</c:v>
                </c:pt>
                <c:pt idx="9">
                  <c:v>74.86</c:v>
                </c:pt>
                <c:pt idx="10">
                  <c:v>71.349999999999994</c:v>
                </c:pt>
                <c:pt idx="11">
                  <c:v>85.08</c:v>
                </c:pt>
                <c:pt idx="12">
                  <c:v>82.11</c:v>
                </c:pt>
                <c:pt idx="13">
                  <c:v>83.79</c:v>
                </c:pt>
                <c:pt idx="14">
                  <c:v>84.04</c:v>
                </c:pt>
                <c:pt idx="15">
                  <c:v>96.55</c:v>
                </c:pt>
                <c:pt idx="16">
                  <c:v>92.54</c:v>
                </c:pt>
                <c:pt idx="17">
                  <c:v>90.45</c:v>
                </c:pt>
              </c:numCache>
            </c:numRef>
          </c:val>
          <c:smooth val="0"/>
          <c:extLst>
            <c:ext xmlns:c16="http://schemas.microsoft.com/office/drawing/2014/chart" uri="{C3380CC4-5D6E-409C-BE32-E72D297353CC}">
              <c16:uniqueId val="{00000002-1E61-7E4D-940C-47EAFE96D9B1}"/>
            </c:ext>
          </c:extLst>
        </c:ser>
        <c:ser>
          <c:idx val="3"/>
          <c:order val="3"/>
          <c:tx>
            <c:strRef>
              <c:f>Data!$F$1</c:f>
              <c:strCache>
                <c:ptCount val="1"/>
                <c:pt idx="0">
                  <c:v>FCY Corp Bond</c:v>
                </c:pt>
              </c:strCache>
            </c:strRef>
          </c:tx>
          <c:spPr>
            <a:ln w="28575" cap="rnd">
              <a:solidFill>
                <a:srgbClr val="FF0000"/>
              </a:solidFill>
              <a:prstDash val="dash"/>
              <a:round/>
            </a:ln>
            <a:effectLst/>
          </c:spPr>
          <c:marker>
            <c:symbol val="none"/>
          </c:marker>
          <c:cat>
            <c:numRef>
              <c:f>Data!$B$2:$B$19</c:f>
              <c:numCache>
                <c:formatCode>[$-409]mmm\-yy;@</c:formatCode>
                <c:ptCount val="18"/>
                <c:pt idx="0">
                  <c:v>42795</c:v>
                </c:pt>
                <c:pt idx="1">
                  <c:v>42887</c:v>
                </c:pt>
                <c:pt idx="2">
                  <c:v>42979</c:v>
                </c:pt>
                <c:pt idx="3">
                  <c:v>43070</c:v>
                </c:pt>
                <c:pt idx="4">
                  <c:v>43160</c:v>
                </c:pt>
                <c:pt idx="5">
                  <c:v>43252</c:v>
                </c:pt>
                <c:pt idx="6">
                  <c:v>43344</c:v>
                </c:pt>
                <c:pt idx="7">
                  <c:v>43435</c:v>
                </c:pt>
                <c:pt idx="8">
                  <c:v>43525</c:v>
                </c:pt>
                <c:pt idx="9">
                  <c:v>43617</c:v>
                </c:pt>
                <c:pt idx="10">
                  <c:v>43709</c:v>
                </c:pt>
                <c:pt idx="11">
                  <c:v>43800</c:v>
                </c:pt>
                <c:pt idx="12">
                  <c:v>43891</c:v>
                </c:pt>
                <c:pt idx="13">
                  <c:v>43983</c:v>
                </c:pt>
                <c:pt idx="14">
                  <c:v>44075</c:v>
                </c:pt>
                <c:pt idx="15">
                  <c:v>44166</c:v>
                </c:pt>
                <c:pt idx="16">
                  <c:v>44256</c:v>
                </c:pt>
                <c:pt idx="17">
                  <c:v>44348</c:v>
                </c:pt>
              </c:numCache>
            </c:numRef>
          </c:cat>
          <c:val>
            <c:numRef>
              <c:f>Data!$F$2:$F$19</c:f>
              <c:numCache>
                <c:formatCode>General</c:formatCode>
                <c:ptCount val="18"/>
                <c:pt idx="0">
                  <c:v>764.42</c:v>
                </c:pt>
                <c:pt idx="1">
                  <c:v>840.41</c:v>
                </c:pt>
                <c:pt idx="2">
                  <c:v>875.66</c:v>
                </c:pt>
                <c:pt idx="3">
                  <c:v>935.81</c:v>
                </c:pt>
                <c:pt idx="4">
                  <c:v>958.98</c:v>
                </c:pt>
                <c:pt idx="5">
                  <c:v>991.35</c:v>
                </c:pt>
                <c:pt idx="6">
                  <c:v>1059.56</c:v>
                </c:pt>
                <c:pt idx="7">
                  <c:v>1052.5899999999999</c:v>
                </c:pt>
                <c:pt idx="8">
                  <c:v>1081.21</c:v>
                </c:pt>
                <c:pt idx="9">
                  <c:v>1107.45</c:v>
                </c:pt>
                <c:pt idx="10">
                  <c:v>1168.04</c:v>
                </c:pt>
                <c:pt idx="11">
                  <c:v>1195.0899999999999</c:v>
                </c:pt>
                <c:pt idx="12">
                  <c:v>1189.3</c:v>
                </c:pt>
                <c:pt idx="13">
                  <c:v>1174.52</c:v>
                </c:pt>
                <c:pt idx="14">
                  <c:v>1250.0999999999999</c:v>
                </c:pt>
                <c:pt idx="15">
                  <c:v>1271.6300000000001</c:v>
                </c:pt>
                <c:pt idx="16">
                  <c:v>1309.54</c:v>
                </c:pt>
                <c:pt idx="17">
                  <c:v>1312.45</c:v>
                </c:pt>
              </c:numCache>
            </c:numRef>
          </c:val>
          <c:smooth val="0"/>
          <c:extLst>
            <c:ext xmlns:c16="http://schemas.microsoft.com/office/drawing/2014/chart" uri="{C3380CC4-5D6E-409C-BE32-E72D297353CC}">
              <c16:uniqueId val="{00000003-1E61-7E4D-940C-47EAFE96D9B1}"/>
            </c:ext>
          </c:extLst>
        </c:ser>
        <c:dLbls>
          <c:showLegendKey val="0"/>
          <c:showVal val="0"/>
          <c:showCatName val="0"/>
          <c:showSerName val="0"/>
          <c:showPercent val="0"/>
          <c:showBubbleSize val="0"/>
        </c:dLbls>
        <c:smooth val="0"/>
        <c:axId val="325755935"/>
        <c:axId val="290217183"/>
      </c:lineChart>
      <c:dateAx>
        <c:axId val="325755935"/>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290217183"/>
        <c:crosses val="autoZero"/>
        <c:auto val="1"/>
        <c:lblOffset val="100"/>
        <c:baseTimeUnit val="months"/>
      </c:dateAx>
      <c:valAx>
        <c:axId val="290217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25755935"/>
        <c:crosses val="autoZero"/>
        <c:crossBetween val="between"/>
      </c:valAx>
      <c:spPr>
        <a:noFill/>
        <a:ln>
          <a:noFill/>
        </a:ln>
        <a:effectLst/>
      </c:spPr>
    </c:plotArea>
    <c:legend>
      <c:legendPos val="b"/>
      <c:layout>
        <c:manualLayout>
          <c:xMode val="edge"/>
          <c:yMode val="edge"/>
          <c:x val="0"/>
          <c:y val="0.79450078740157482"/>
          <c:w val="0.99869181247506789"/>
          <c:h val="0.17358340624088656"/>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7BF20-DAF3-4D41-92DA-84E793088DC3}" type="doc">
      <dgm:prSet loTypeId="urn:microsoft.com/office/officeart/2005/8/layout/process1" loCatId="process" qsTypeId="urn:microsoft.com/office/officeart/2005/8/quickstyle/simple1" qsCatId="simple" csTypeId="urn:microsoft.com/office/officeart/2005/8/colors/accent1_2" csCatId="accent1" phldr="1"/>
      <dgm:spPr/>
    </dgm:pt>
    <dgm:pt modelId="{111D4980-EB88-2C45-8848-91D4B7D5DA27}">
      <dgm:prSet phldrT="[テキスト]" custT="1"/>
      <dgm:spPr>
        <a:noFill/>
        <a:ln>
          <a:solidFill>
            <a:srgbClr val="005288"/>
          </a:solidFill>
        </a:ln>
      </dgm:spPr>
      <dgm:t>
        <a:bodyPr/>
        <a:lstStyle/>
        <a:p>
          <a:r>
            <a:rPr kumimoji="1" lang="en-US" altLang="ja-JP" sz="2400" dirty="0">
              <a:solidFill>
                <a:schemeClr val="tx1"/>
              </a:solidFill>
              <a:latin typeface="Arial" panose="020B0604020202020204" pitchFamily="34" charset="0"/>
            </a:rPr>
            <a:t>Collecting FX reporting items in ASEAN+3</a:t>
          </a:r>
          <a:endParaRPr kumimoji="1" lang="ja-JP" altLang="en-US" sz="2400" dirty="0">
            <a:solidFill>
              <a:schemeClr val="tx1"/>
            </a:solidFill>
            <a:latin typeface="Arial" panose="020B0604020202020204" pitchFamily="34" charset="0"/>
          </a:endParaRPr>
        </a:p>
      </dgm:t>
    </dgm:pt>
    <dgm:pt modelId="{E790B989-AE79-D849-8EDE-5729BFEA08AB}" type="parTrans" cxnId="{D9EB2E29-E65B-6144-98FD-201AA4433684}">
      <dgm:prSet/>
      <dgm:spPr/>
      <dgm:t>
        <a:bodyPr/>
        <a:lstStyle/>
        <a:p>
          <a:endParaRPr kumimoji="1" lang="ja-JP" altLang="en-US"/>
        </a:p>
      </dgm:t>
    </dgm:pt>
    <dgm:pt modelId="{68F329D9-6F17-9F45-9C07-60EB576133C9}" type="sibTrans" cxnId="{D9EB2E29-E65B-6144-98FD-201AA4433684}">
      <dgm:prSet/>
      <dgm:spPr/>
      <dgm:t>
        <a:bodyPr/>
        <a:lstStyle/>
        <a:p>
          <a:endParaRPr kumimoji="1" lang="ja-JP" altLang="en-US"/>
        </a:p>
      </dgm:t>
    </dgm:pt>
    <dgm:pt modelId="{85358C94-30C0-1549-B1CA-3BBC8A5A6BE5}">
      <dgm:prSet phldrT="[テキスト]" custT="1"/>
      <dgm:spPr>
        <a:noFill/>
        <a:ln>
          <a:solidFill>
            <a:srgbClr val="005288"/>
          </a:solidFill>
        </a:ln>
      </dgm:spPr>
      <dgm:t>
        <a:bodyPr/>
        <a:lstStyle/>
        <a:p>
          <a:pPr algn="ctr"/>
          <a:r>
            <a:rPr kumimoji="1" lang="en-US" altLang="ja-JP" sz="2400" dirty="0">
              <a:solidFill>
                <a:schemeClr val="tx1"/>
              </a:solidFill>
              <a:latin typeface="Arial" panose="020B0604020202020204" pitchFamily="34" charset="0"/>
            </a:rPr>
            <a:t>Map the data</a:t>
          </a:r>
        </a:p>
        <a:p>
          <a:pPr algn="l"/>
          <a:r>
            <a:rPr kumimoji="1" lang="en-US" altLang="ja-JP" sz="1900" dirty="0">
              <a:solidFill>
                <a:schemeClr val="tx1"/>
              </a:solidFill>
              <a:latin typeface="Arial" panose="020B0604020202020204" pitchFamily="34" charset="0"/>
            </a:rPr>
            <a:t>- </a:t>
          </a:r>
          <a:r>
            <a:rPr kumimoji="1" lang="en-US" altLang="ja-JP" sz="1800" dirty="0">
              <a:solidFill>
                <a:schemeClr val="tx1"/>
              </a:solidFill>
              <a:latin typeface="Arial" panose="020B0604020202020204" pitchFamily="34" charset="0"/>
            </a:rPr>
            <a:t>Entity info</a:t>
          </a:r>
        </a:p>
        <a:p>
          <a:pPr algn="l"/>
          <a:r>
            <a:rPr kumimoji="1" lang="en-US" altLang="ja-JP" sz="1800" dirty="0">
              <a:solidFill>
                <a:schemeClr val="tx1"/>
              </a:solidFill>
              <a:latin typeface="Arial" panose="020B0604020202020204" pitchFamily="34" charset="0"/>
            </a:rPr>
            <a:t>- KYC process</a:t>
          </a:r>
        </a:p>
        <a:p>
          <a:pPr algn="l"/>
          <a:r>
            <a:rPr kumimoji="1" lang="en-US" altLang="ja-JP" sz="1800" dirty="0">
              <a:solidFill>
                <a:schemeClr val="tx1"/>
              </a:solidFill>
              <a:latin typeface="Arial" panose="020B0604020202020204" pitchFamily="34" charset="0"/>
            </a:rPr>
            <a:t>- Transaction info</a:t>
          </a:r>
        </a:p>
        <a:p>
          <a:pPr algn="l"/>
          <a:r>
            <a:rPr kumimoji="1" lang="en-US" altLang="ja-JP" sz="1800" dirty="0">
              <a:solidFill>
                <a:schemeClr val="tx1"/>
              </a:solidFill>
              <a:latin typeface="Arial" panose="020B0604020202020204" pitchFamily="34" charset="0"/>
            </a:rPr>
            <a:t>- Reason for transaction</a:t>
          </a:r>
        </a:p>
        <a:p>
          <a:pPr algn="l"/>
          <a:r>
            <a:rPr kumimoji="1" lang="en-US" altLang="ja-JP" sz="1800" dirty="0">
              <a:solidFill>
                <a:schemeClr val="tx1"/>
              </a:solidFill>
              <a:latin typeface="Arial" panose="020B0604020202020204" pitchFamily="34" charset="0"/>
            </a:rPr>
            <a:t>- Map against the existing message standards</a:t>
          </a:r>
        </a:p>
      </dgm:t>
    </dgm:pt>
    <dgm:pt modelId="{182E002F-4E17-764B-B40A-3AC689B34EE9}" type="parTrans" cxnId="{0CABF79B-11B2-3E4F-BAFD-A1EEDCDF75C3}">
      <dgm:prSet/>
      <dgm:spPr/>
      <dgm:t>
        <a:bodyPr/>
        <a:lstStyle/>
        <a:p>
          <a:endParaRPr kumimoji="1" lang="ja-JP" altLang="en-US"/>
        </a:p>
      </dgm:t>
    </dgm:pt>
    <dgm:pt modelId="{679F849C-8A26-DC4F-84FF-9CF7DD00DCC4}" type="sibTrans" cxnId="{0CABF79B-11B2-3E4F-BAFD-A1EEDCDF75C3}">
      <dgm:prSet/>
      <dgm:spPr/>
      <dgm:t>
        <a:bodyPr/>
        <a:lstStyle/>
        <a:p>
          <a:endParaRPr kumimoji="1" lang="ja-JP" altLang="en-US"/>
        </a:p>
      </dgm:t>
    </dgm:pt>
    <dgm:pt modelId="{DEED2429-7564-D241-94C7-A146250D21D3}">
      <dgm:prSet phldrT="[テキスト]" custT="1"/>
      <dgm:spPr>
        <a:noFill/>
        <a:ln>
          <a:solidFill>
            <a:srgbClr val="005288"/>
          </a:solidFill>
        </a:ln>
      </dgm:spPr>
      <dgm:t>
        <a:bodyPr/>
        <a:lstStyle/>
        <a:p>
          <a:pPr algn="ctr"/>
          <a:r>
            <a:rPr kumimoji="1" lang="en-US" altLang="ja-JP" sz="2600" dirty="0">
              <a:solidFill>
                <a:schemeClr val="tx1"/>
              </a:solidFill>
              <a:latin typeface="Arial" panose="020B0604020202020204" pitchFamily="34" charset="0"/>
            </a:rPr>
            <a:t>Propose standardization</a:t>
          </a:r>
        </a:p>
        <a:p>
          <a:pPr algn="l"/>
          <a:r>
            <a:rPr kumimoji="1" lang="en-US" altLang="ja-JP" sz="2600" dirty="0">
              <a:solidFill>
                <a:schemeClr val="tx1"/>
              </a:solidFill>
              <a:latin typeface="Arial" panose="020B0604020202020204" pitchFamily="34" charset="0"/>
            </a:rPr>
            <a:t>- </a:t>
          </a:r>
          <a:r>
            <a:rPr kumimoji="1" lang="en-US" altLang="ja-JP" sz="1800" dirty="0">
              <a:solidFill>
                <a:schemeClr val="tx1"/>
              </a:solidFill>
              <a:latin typeface="Arial" panose="020B0604020202020204" pitchFamily="34" charset="0"/>
            </a:rPr>
            <a:t>Propose a revision of existing message or creation of new messages </a:t>
          </a:r>
          <a:endParaRPr kumimoji="1" lang="ja-JP" altLang="en-US" sz="1800" dirty="0">
            <a:solidFill>
              <a:schemeClr val="tx1"/>
            </a:solidFill>
            <a:latin typeface="Arial" panose="020B0604020202020204" pitchFamily="34" charset="0"/>
          </a:endParaRPr>
        </a:p>
      </dgm:t>
    </dgm:pt>
    <dgm:pt modelId="{1F06E4E2-CEE8-8B48-B132-154DED98FFBB}" type="parTrans" cxnId="{8C85FB26-9573-1046-ADF7-3E3E389D02B7}">
      <dgm:prSet/>
      <dgm:spPr/>
      <dgm:t>
        <a:bodyPr/>
        <a:lstStyle/>
        <a:p>
          <a:endParaRPr kumimoji="1" lang="ja-JP" altLang="en-US"/>
        </a:p>
      </dgm:t>
    </dgm:pt>
    <dgm:pt modelId="{BD5A29FB-6C6C-164F-8990-E34AA1C97514}" type="sibTrans" cxnId="{8C85FB26-9573-1046-ADF7-3E3E389D02B7}">
      <dgm:prSet/>
      <dgm:spPr/>
      <dgm:t>
        <a:bodyPr/>
        <a:lstStyle/>
        <a:p>
          <a:endParaRPr kumimoji="1" lang="ja-JP" altLang="en-US"/>
        </a:p>
      </dgm:t>
    </dgm:pt>
    <dgm:pt modelId="{76B2B5EF-DFCE-FA4A-B1B6-F2F181ACDA75}" type="pres">
      <dgm:prSet presAssocID="{8817BF20-DAF3-4D41-92DA-84E793088DC3}" presName="Name0" presStyleCnt="0">
        <dgm:presLayoutVars>
          <dgm:dir/>
          <dgm:resizeHandles val="exact"/>
        </dgm:presLayoutVars>
      </dgm:prSet>
      <dgm:spPr/>
    </dgm:pt>
    <dgm:pt modelId="{C642BB64-580D-594E-BDEB-5AB1BDD05AC3}" type="pres">
      <dgm:prSet presAssocID="{111D4980-EB88-2C45-8848-91D4B7D5DA27}" presName="node" presStyleLbl="node1" presStyleIdx="0" presStyleCnt="3">
        <dgm:presLayoutVars>
          <dgm:bulletEnabled val="1"/>
        </dgm:presLayoutVars>
      </dgm:prSet>
      <dgm:spPr/>
    </dgm:pt>
    <dgm:pt modelId="{ADC6352E-16EA-9D43-B125-4F90F3A17215}" type="pres">
      <dgm:prSet presAssocID="{68F329D9-6F17-9F45-9C07-60EB576133C9}" presName="sibTrans" presStyleLbl="sibTrans2D1" presStyleIdx="0" presStyleCnt="2"/>
      <dgm:spPr/>
    </dgm:pt>
    <dgm:pt modelId="{C0226E4B-59A1-6C48-A3CB-76EE57E65429}" type="pres">
      <dgm:prSet presAssocID="{68F329D9-6F17-9F45-9C07-60EB576133C9}" presName="connectorText" presStyleLbl="sibTrans2D1" presStyleIdx="0" presStyleCnt="2"/>
      <dgm:spPr/>
    </dgm:pt>
    <dgm:pt modelId="{6E08B278-B211-E048-B050-885B61ADDDFB}" type="pres">
      <dgm:prSet presAssocID="{85358C94-30C0-1549-B1CA-3BBC8A5A6BE5}" presName="node" presStyleLbl="node1" presStyleIdx="1" presStyleCnt="3" custScaleX="118810" custScaleY="100114">
        <dgm:presLayoutVars>
          <dgm:bulletEnabled val="1"/>
        </dgm:presLayoutVars>
      </dgm:prSet>
      <dgm:spPr/>
    </dgm:pt>
    <dgm:pt modelId="{9C6DEC79-C379-574A-A25B-5E79FE19D9EF}" type="pres">
      <dgm:prSet presAssocID="{679F849C-8A26-DC4F-84FF-9CF7DD00DCC4}" presName="sibTrans" presStyleLbl="sibTrans2D1" presStyleIdx="1" presStyleCnt="2"/>
      <dgm:spPr/>
    </dgm:pt>
    <dgm:pt modelId="{EA01F44B-F786-9B4B-9785-DA5DEFBE4905}" type="pres">
      <dgm:prSet presAssocID="{679F849C-8A26-DC4F-84FF-9CF7DD00DCC4}" presName="connectorText" presStyleLbl="sibTrans2D1" presStyleIdx="1" presStyleCnt="2"/>
      <dgm:spPr/>
    </dgm:pt>
    <dgm:pt modelId="{E82BAA1D-42DD-1D47-BDED-1F6E68194BEF}" type="pres">
      <dgm:prSet presAssocID="{DEED2429-7564-D241-94C7-A146250D21D3}" presName="node" presStyleLbl="node1" presStyleIdx="2" presStyleCnt="3" custScaleX="122912" custLinFactNeighborX="5241" custLinFactNeighborY="-862">
        <dgm:presLayoutVars>
          <dgm:bulletEnabled val="1"/>
        </dgm:presLayoutVars>
      </dgm:prSet>
      <dgm:spPr/>
    </dgm:pt>
  </dgm:ptLst>
  <dgm:cxnLst>
    <dgm:cxn modelId="{BD9CBA0B-FED5-FB45-83A2-C8528D793576}" type="presOf" srcId="{679F849C-8A26-DC4F-84FF-9CF7DD00DCC4}" destId="{9C6DEC79-C379-574A-A25B-5E79FE19D9EF}" srcOrd="0" destOrd="0" presId="urn:microsoft.com/office/officeart/2005/8/layout/process1"/>
    <dgm:cxn modelId="{8EDE420F-C0B2-1648-9E01-330C8DD8E071}" type="presOf" srcId="{68F329D9-6F17-9F45-9C07-60EB576133C9}" destId="{C0226E4B-59A1-6C48-A3CB-76EE57E65429}" srcOrd="1" destOrd="0" presId="urn:microsoft.com/office/officeart/2005/8/layout/process1"/>
    <dgm:cxn modelId="{8C85FB26-9573-1046-ADF7-3E3E389D02B7}" srcId="{8817BF20-DAF3-4D41-92DA-84E793088DC3}" destId="{DEED2429-7564-D241-94C7-A146250D21D3}" srcOrd="2" destOrd="0" parTransId="{1F06E4E2-CEE8-8B48-B132-154DED98FFBB}" sibTransId="{BD5A29FB-6C6C-164F-8990-E34AA1C97514}"/>
    <dgm:cxn modelId="{D9EB2E29-E65B-6144-98FD-201AA4433684}" srcId="{8817BF20-DAF3-4D41-92DA-84E793088DC3}" destId="{111D4980-EB88-2C45-8848-91D4B7D5DA27}" srcOrd="0" destOrd="0" parTransId="{E790B989-AE79-D849-8EDE-5729BFEA08AB}" sibTransId="{68F329D9-6F17-9F45-9C07-60EB576133C9}"/>
    <dgm:cxn modelId="{28815567-10EB-6048-9701-DDF72DB4A9A0}" type="presOf" srcId="{DEED2429-7564-D241-94C7-A146250D21D3}" destId="{E82BAA1D-42DD-1D47-BDED-1F6E68194BEF}" srcOrd="0" destOrd="0" presId="urn:microsoft.com/office/officeart/2005/8/layout/process1"/>
    <dgm:cxn modelId="{02F81C50-5515-9F46-9AAB-F8794E6FDDFF}" type="presOf" srcId="{68F329D9-6F17-9F45-9C07-60EB576133C9}" destId="{ADC6352E-16EA-9D43-B125-4F90F3A17215}" srcOrd="0" destOrd="0" presId="urn:microsoft.com/office/officeart/2005/8/layout/process1"/>
    <dgm:cxn modelId="{F1BCF853-C1B3-0F40-9E9F-85CC4BE0CB69}" type="presOf" srcId="{8817BF20-DAF3-4D41-92DA-84E793088DC3}" destId="{76B2B5EF-DFCE-FA4A-B1B6-F2F181ACDA75}" srcOrd="0" destOrd="0" presId="urn:microsoft.com/office/officeart/2005/8/layout/process1"/>
    <dgm:cxn modelId="{527E6759-8CE0-7E49-B6E6-77ED9A065E32}" type="presOf" srcId="{679F849C-8A26-DC4F-84FF-9CF7DD00DCC4}" destId="{EA01F44B-F786-9B4B-9785-DA5DEFBE4905}" srcOrd="1" destOrd="0" presId="urn:microsoft.com/office/officeart/2005/8/layout/process1"/>
    <dgm:cxn modelId="{65AD4094-40AA-6148-AD1A-9DA0FDE6ECAC}" type="presOf" srcId="{85358C94-30C0-1549-B1CA-3BBC8A5A6BE5}" destId="{6E08B278-B211-E048-B050-885B61ADDDFB}" srcOrd="0" destOrd="0" presId="urn:microsoft.com/office/officeart/2005/8/layout/process1"/>
    <dgm:cxn modelId="{0CABF79B-11B2-3E4F-BAFD-A1EEDCDF75C3}" srcId="{8817BF20-DAF3-4D41-92DA-84E793088DC3}" destId="{85358C94-30C0-1549-B1CA-3BBC8A5A6BE5}" srcOrd="1" destOrd="0" parTransId="{182E002F-4E17-764B-B40A-3AC689B34EE9}" sibTransId="{679F849C-8A26-DC4F-84FF-9CF7DD00DCC4}"/>
    <dgm:cxn modelId="{7CA7E5C3-9277-B648-9EEC-EF2FACC47CAD}" type="presOf" srcId="{111D4980-EB88-2C45-8848-91D4B7D5DA27}" destId="{C642BB64-580D-594E-BDEB-5AB1BDD05AC3}" srcOrd="0" destOrd="0" presId="urn:microsoft.com/office/officeart/2005/8/layout/process1"/>
    <dgm:cxn modelId="{5A02E613-0F84-4543-A08E-B956E96B95B6}" type="presParOf" srcId="{76B2B5EF-DFCE-FA4A-B1B6-F2F181ACDA75}" destId="{C642BB64-580D-594E-BDEB-5AB1BDD05AC3}" srcOrd="0" destOrd="0" presId="urn:microsoft.com/office/officeart/2005/8/layout/process1"/>
    <dgm:cxn modelId="{0E6A88C8-58CB-C544-A40B-1C18D3393F3E}" type="presParOf" srcId="{76B2B5EF-DFCE-FA4A-B1B6-F2F181ACDA75}" destId="{ADC6352E-16EA-9D43-B125-4F90F3A17215}" srcOrd="1" destOrd="0" presId="urn:microsoft.com/office/officeart/2005/8/layout/process1"/>
    <dgm:cxn modelId="{FD6F2563-3B42-624E-A3F2-5A1805773C20}" type="presParOf" srcId="{ADC6352E-16EA-9D43-B125-4F90F3A17215}" destId="{C0226E4B-59A1-6C48-A3CB-76EE57E65429}" srcOrd="0" destOrd="0" presId="urn:microsoft.com/office/officeart/2005/8/layout/process1"/>
    <dgm:cxn modelId="{8F363103-33D4-EE48-8BAE-29FF7D4DFDA4}" type="presParOf" srcId="{76B2B5EF-DFCE-FA4A-B1B6-F2F181ACDA75}" destId="{6E08B278-B211-E048-B050-885B61ADDDFB}" srcOrd="2" destOrd="0" presId="urn:microsoft.com/office/officeart/2005/8/layout/process1"/>
    <dgm:cxn modelId="{849A9233-BC7B-534C-AC77-CDD27AE9EB96}" type="presParOf" srcId="{76B2B5EF-DFCE-FA4A-B1B6-F2F181ACDA75}" destId="{9C6DEC79-C379-574A-A25B-5E79FE19D9EF}" srcOrd="3" destOrd="0" presId="urn:microsoft.com/office/officeart/2005/8/layout/process1"/>
    <dgm:cxn modelId="{CC688C2E-C3A6-BE4B-A171-C61CB77C2E47}" type="presParOf" srcId="{9C6DEC79-C379-574A-A25B-5E79FE19D9EF}" destId="{EA01F44B-F786-9B4B-9785-DA5DEFBE4905}" srcOrd="0" destOrd="0" presId="urn:microsoft.com/office/officeart/2005/8/layout/process1"/>
    <dgm:cxn modelId="{A33EE89F-7C93-5046-915D-669F5B755523}" type="presParOf" srcId="{76B2B5EF-DFCE-FA4A-B1B6-F2F181ACDA75}" destId="{E82BAA1D-42DD-1D47-BDED-1F6E68194BE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2BB64-580D-594E-BDEB-5AB1BDD05AC3}">
      <dsp:nvSpPr>
        <dsp:cNvPr id="0" name=""/>
        <dsp:cNvSpPr/>
      </dsp:nvSpPr>
      <dsp:spPr>
        <a:xfrm>
          <a:off x="6626" y="59388"/>
          <a:ext cx="2531422" cy="2518061"/>
        </a:xfrm>
        <a:prstGeom prst="roundRect">
          <a:avLst>
            <a:gd name="adj" fmla="val 10000"/>
          </a:avLst>
        </a:prstGeom>
        <a:noFill/>
        <a:ln w="12700" cap="flat" cmpd="sng" algn="ctr">
          <a:solidFill>
            <a:srgbClr val="0052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solidFill>
                <a:schemeClr val="tx1"/>
              </a:solidFill>
              <a:latin typeface="Arial" panose="020B0604020202020204" pitchFamily="34" charset="0"/>
            </a:rPr>
            <a:t>Collecting FX reporting items in ASEAN+3</a:t>
          </a:r>
          <a:endParaRPr kumimoji="1" lang="ja-JP" altLang="en-US" sz="2400" kern="1200" dirty="0">
            <a:solidFill>
              <a:schemeClr val="tx1"/>
            </a:solidFill>
            <a:latin typeface="Arial" panose="020B0604020202020204" pitchFamily="34" charset="0"/>
          </a:endParaRPr>
        </a:p>
      </dsp:txBody>
      <dsp:txXfrm>
        <a:off x="80377" y="133139"/>
        <a:ext cx="2383920" cy="2370559"/>
      </dsp:txXfrm>
    </dsp:sp>
    <dsp:sp modelId="{ADC6352E-16EA-9D43-B125-4F90F3A17215}">
      <dsp:nvSpPr>
        <dsp:cNvPr id="0" name=""/>
        <dsp:cNvSpPr/>
      </dsp:nvSpPr>
      <dsp:spPr>
        <a:xfrm>
          <a:off x="2791190" y="1004522"/>
          <a:ext cx="536661" cy="627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2791190" y="1130080"/>
        <a:ext cx="375663" cy="376676"/>
      </dsp:txXfrm>
    </dsp:sp>
    <dsp:sp modelId="{6E08B278-B211-E048-B050-885B61ADDDFB}">
      <dsp:nvSpPr>
        <dsp:cNvPr id="0" name=""/>
        <dsp:cNvSpPr/>
      </dsp:nvSpPr>
      <dsp:spPr>
        <a:xfrm>
          <a:off x="3550617" y="57953"/>
          <a:ext cx="3007582" cy="2520931"/>
        </a:xfrm>
        <a:prstGeom prst="roundRect">
          <a:avLst>
            <a:gd name="adj" fmla="val 10000"/>
          </a:avLst>
        </a:prstGeom>
        <a:noFill/>
        <a:ln w="12700" cap="flat" cmpd="sng" algn="ctr">
          <a:solidFill>
            <a:srgbClr val="0052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solidFill>
                <a:schemeClr val="tx1"/>
              </a:solidFill>
              <a:latin typeface="Arial" panose="020B0604020202020204" pitchFamily="34" charset="0"/>
            </a:rPr>
            <a:t>Map the data</a:t>
          </a:r>
        </a:p>
        <a:p>
          <a:pPr marL="0" lvl="0" indent="0" algn="l" defTabSz="1066800">
            <a:lnSpc>
              <a:spcPct val="90000"/>
            </a:lnSpc>
            <a:spcBef>
              <a:spcPct val="0"/>
            </a:spcBef>
            <a:spcAft>
              <a:spcPct val="35000"/>
            </a:spcAft>
            <a:buNone/>
          </a:pPr>
          <a:r>
            <a:rPr kumimoji="1" lang="en-US" altLang="ja-JP" sz="1900" kern="1200" dirty="0">
              <a:solidFill>
                <a:schemeClr val="tx1"/>
              </a:solidFill>
              <a:latin typeface="Arial" panose="020B0604020202020204" pitchFamily="34" charset="0"/>
            </a:rPr>
            <a:t>- </a:t>
          </a:r>
          <a:r>
            <a:rPr kumimoji="1" lang="en-US" altLang="ja-JP" sz="1800" kern="1200" dirty="0">
              <a:solidFill>
                <a:schemeClr val="tx1"/>
              </a:solidFill>
              <a:latin typeface="Arial" panose="020B0604020202020204" pitchFamily="34" charset="0"/>
            </a:rPr>
            <a:t>Entity info</a:t>
          </a:r>
        </a:p>
        <a:p>
          <a:pPr marL="0" lvl="0" indent="0" algn="l" defTabSz="1066800">
            <a:lnSpc>
              <a:spcPct val="90000"/>
            </a:lnSpc>
            <a:spcBef>
              <a:spcPct val="0"/>
            </a:spcBef>
            <a:spcAft>
              <a:spcPct val="35000"/>
            </a:spcAft>
            <a:buNone/>
          </a:pPr>
          <a:r>
            <a:rPr kumimoji="1" lang="en-US" altLang="ja-JP" sz="1800" kern="1200" dirty="0">
              <a:solidFill>
                <a:schemeClr val="tx1"/>
              </a:solidFill>
              <a:latin typeface="Arial" panose="020B0604020202020204" pitchFamily="34" charset="0"/>
            </a:rPr>
            <a:t>- KYC process</a:t>
          </a:r>
        </a:p>
        <a:p>
          <a:pPr marL="0" lvl="0" indent="0" algn="l" defTabSz="1066800">
            <a:lnSpc>
              <a:spcPct val="90000"/>
            </a:lnSpc>
            <a:spcBef>
              <a:spcPct val="0"/>
            </a:spcBef>
            <a:spcAft>
              <a:spcPct val="35000"/>
            </a:spcAft>
            <a:buNone/>
          </a:pPr>
          <a:r>
            <a:rPr kumimoji="1" lang="en-US" altLang="ja-JP" sz="1800" kern="1200" dirty="0">
              <a:solidFill>
                <a:schemeClr val="tx1"/>
              </a:solidFill>
              <a:latin typeface="Arial" panose="020B0604020202020204" pitchFamily="34" charset="0"/>
            </a:rPr>
            <a:t>- Transaction info</a:t>
          </a:r>
        </a:p>
        <a:p>
          <a:pPr marL="0" lvl="0" indent="0" algn="l" defTabSz="1066800">
            <a:lnSpc>
              <a:spcPct val="90000"/>
            </a:lnSpc>
            <a:spcBef>
              <a:spcPct val="0"/>
            </a:spcBef>
            <a:spcAft>
              <a:spcPct val="35000"/>
            </a:spcAft>
            <a:buNone/>
          </a:pPr>
          <a:r>
            <a:rPr kumimoji="1" lang="en-US" altLang="ja-JP" sz="1800" kern="1200" dirty="0">
              <a:solidFill>
                <a:schemeClr val="tx1"/>
              </a:solidFill>
              <a:latin typeface="Arial" panose="020B0604020202020204" pitchFamily="34" charset="0"/>
            </a:rPr>
            <a:t>- Reason for transaction</a:t>
          </a:r>
        </a:p>
        <a:p>
          <a:pPr marL="0" lvl="0" indent="0" algn="l" defTabSz="1066800">
            <a:lnSpc>
              <a:spcPct val="90000"/>
            </a:lnSpc>
            <a:spcBef>
              <a:spcPct val="0"/>
            </a:spcBef>
            <a:spcAft>
              <a:spcPct val="35000"/>
            </a:spcAft>
            <a:buNone/>
          </a:pPr>
          <a:r>
            <a:rPr kumimoji="1" lang="en-US" altLang="ja-JP" sz="1800" kern="1200" dirty="0">
              <a:solidFill>
                <a:schemeClr val="tx1"/>
              </a:solidFill>
              <a:latin typeface="Arial" panose="020B0604020202020204" pitchFamily="34" charset="0"/>
            </a:rPr>
            <a:t>- Map against the existing message standards</a:t>
          </a:r>
        </a:p>
      </dsp:txBody>
      <dsp:txXfrm>
        <a:off x="3624453" y="131789"/>
        <a:ext cx="2859910" cy="2373259"/>
      </dsp:txXfrm>
    </dsp:sp>
    <dsp:sp modelId="{9C6DEC79-C379-574A-A25B-5E79FE19D9EF}">
      <dsp:nvSpPr>
        <dsp:cNvPr id="0" name=""/>
        <dsp:cNvSpPr/>
      </dsp:nvSpPr>
      <dsp:spPr>
        <a:xfrm rot="21581705">
          <a:off x="6812994" y="993726"/>
          <a:ext cx="540180" cy="627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6812995" y="1119715"/>
        <a:ext cx="378126" cy="376676"/>
      </dsp:txXfrm>
    </dsp:sp>
    <dsp:sp modelId="{E82BAA1D-42DD-1D47-BDED-1F6E68194BEF}">
      <dsp:nvSpPr>
        <dsp:cNvPr id="0" name=""/>
        <dsp:cNvSpPr/>
      </dsp:nvSpPr>
      <dsp:spPr>
        <a:xfrm>
          <a:off x="7577394" y="37682"/>
          <a:ext cx="3111421" cy="2518061"/>
        </a:xfrm>
        <a:prstGeom prst="roundRect">
          <a:avLst>
            <a:gd name="adj" fmla="val 10000"/>
          </a:avLst>
        </a:prstGeom>
        <a:noFill/>
        <a:ln w="12700" cap="flat" cmpd="sng" algn="ctr">
          <a:solidFill>
            <a:srgbClr val="0052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en-US" altLang="ja-JP" sz="2600" kern="1200" dirty="0">
              <a:solidFill>
                <a:schemeClr val="tx1"/>
              </a:solidFill>
              <a:latin typeface="Arial" panose="020B0604020202020204" pitchFamily="34" charset="0"/>
            </a:rPr>
            <a:t>Propose standardization</a:t>
          </a:r>
        </a:p>
        <a:p>
          <a:pPr marL="0" lvl="0" indent="0" algn="l" defTabSz="1155700">
            <a:lnSpc>
              <a:spcPct val="90000"/>
            </a:lnSpc>
            <a:spcBef>
              <a:spcPct val="0"/>
            </a:spcBef>
            <a:spcAft>
              <a:spcPct val="35000"/>
            </a:spcAft>
            <a:buNone/>
          </a:pPr>
          <a:r>
            <a:rPr kumimoji="1" lang="en-US" altLang="ja-JP" sz="2600" kern="1200" dirty="0">
              <a:solidFill>
                <a:schemeClr val="tx1"/>
              </a:solidFill>
              <a:latin typeface="Arial" panose="020B0604020202020204" pitchFamily="34" charset="0"/>
            </a:rPr>
            <a:t>- </a:t>
          </a:r>
          <a:r>
            <a:rPr kumimoji="1" lang="en-US" altLang="ja-JP" sz="1800" kern="1200" dirty="0">
              <a:solidFill>
                <a:schemeClr val="tx1"/>
              </a:solidFill>
              <a:latin typeface="Arial" panose="020B0604020202020204" pitchFamily="34" charset="0"/>
            </a:rPr>
            <a:t>Propose a revision of existing message or creation of new messages </a:t>
          </a:r>
          <a:endParaRPr kumimoji="1" lang="ja-JP" altLang="en-US" sz="1800" kern="1200" dirty="0">
            <a:solidFill>
              <a:schemeClr val="tx1"/>
            </a:solidFill>
            <a:latin typeface="Arial" panose="020B0604020202020204" pitchFamily="34" charset="0"/>
          </a:endParaRPr>
        </a:p>
      </dsp:txBody>
      <dsp:txXfrm>
        <a:off x="7651145" y="111433"/>
        <a:ext cx="2963919" cy="23705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FDFC23-150D-4029-81E6-DD021E4B2D3F}" type="datetimeFigureOut">
              <a:rPr lang="en-US" smtClean="0"/>
              <a:t>10/31/2023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F44470-77BC-4C10-970E-8867E33B2E80}" type="slidenum">
              <a:rPr lang="en-US" smtClean="0"/>
              <a:t>‹#›</a:t>
            </a:fld>
            <a:endParaRPr lang="en-US"/>
          </a:p>
        </p:txBody>
      </p:sp>
    </p:spTree>
    <p:extLst>
      <p:ext uri="{BB962C8B-B14F-4D97-AF65-F5344CB8AC3E}">
        <p14:creationId xmlns:p14="http://schemas.microsoft.com/office/powerpoint/2010/main" val="87304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Tree>
    <p:extLst>
      <p:ext uri="{BB962C8B-B14F-4D97-AF65-F5344CB8AC3E}">
        <p14:creationId xmlns:p14="http://schemas.microsoft.com/office/powerpoint/2010/main" val="410322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xfrm>
            <a:off x="3970938" y="8829967"/>
            <a:ext cx="3037840" cy="464820"/>
          </a:xfrm>
          <a:prstGeom prst="rect">
            <a:avLst/>
          </a:prstGeom>
          <a:noFill/>
        </p:spPr>
        <p:txBody>
          <a:bodyPr lIns="93177" tIns="46589" rIns="93177" bIns="46589"/>
          <a:lstStyle/>
          <a:p>
            <a:fld id="{3775D3A0-887A-43BB-A551-9881ED9A4820}" type="slidenum">
              <a:rPr lang="ko-KR" altLang="en-US" smtClean="0">
                <a:latin typeface="Arial" charset="0"/>
                <a:ea typeface="굴림" pitchFamily="34" charset="-127"/>
              </a:rPr>
              <a:pPr/>
              <a:t>4</a:t>
            </a:fld>
            <a:endParaRPr lang="en-US" altLang="ko-KR">
              <a:latin typeface="Arial" charset="0"/>
              <a:ea typeface="굴림" pitchFamily="34" charset="-127"/>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ko-KR" altLang="en-US">
              <a:latin typeface="Arial" charset="0"/>
              <a:ea typeface="굴림" pitchFamily="34" charset="-127"/>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1E2CE-B5AF-486C-867D-88F586B1E7F2}" type="slidenum">
              <a:rPr lang="en-US" smtClean="0"/>
              <a:t>7</a:t>
            </a:fld>
            <a:endParaRPr lang="en-US" dirty="0"/>
          </a:p>
        </p:txBody>
      </p:sp>
    </p:spTree>
    <p:extLst>
      <p:ext uri="{BB962C8B-B14F-4D97-AF65-F5344CB8AC3E}">
        <p14:creationId xmlns:p14="http://schemas.microsoft.com/office/powerpoint/2010/main" val="118219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endParaRPr kumimoji="1" lang="ja-PH" altLang="en-US" dirty="0"/>
          </a:p>
        </p:txBody>
      </p:sp>
      <p:sp>
        <p:nvSpPr>
          <p:cNvPr id="4" name="スライド番号プレースホルダー 3"/>
          <p:cNvSpPr>
            <a:spLocks noGrp="1"/>
          </p:cNvSpPr>
          <p:nvPr>
            <p:ph type="sldNum" sz="quarter" idx="5"/>
          </p:nvPr>
        </p:nvSpPr>
        <p:spPr/>
        <p:txBody>
          <a:bodyPr/>
          <a:lstStyle/>
          <a:p>
            <a:fld id="{A101E2CE-B5AF-486C-867D-88F586B1E7F2}" type="slidenum">
              <a:rPr lang="en-US" smtClean="0"/>
              <a:t>9</a:t>
            </a:fld>
            <a:endParaRPr lang="en-US"/>
          </a:p>
        </p:txBody>
      </p:sp>
    </p:spTree>
    <p:extLst>
      <p:ext uri="{BB962C8B-B14F-4D97-AF65-F5344CB8AC3E}">
        <p14:creationId xmlns:p14="http://schemas.microsoft.com/office/powerpoint/2010/main" val="428031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951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Tree>
    <p:extLst>
      <p:ext uri="{BB962C8B-B14F-4D97-AF65-F5344CB8AC3E}">
        <p14:creationId xmlns:p14="http://schemas.microsoft.com/office/powerpoint/2010/main" val="98405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a:t>
            </a:r>
          </a:p>
          <a:p>
            <a:endParaRPr lang="en-PH" dirty="0"/>
          </a:p>
        </p:txBody>
      </p:sp>
      <p:sp>
        <p:nvSpPr>
          <p:cNvPr id="4" name="Slide Number Placeholder 3"/>
          <p:cNvSpPr>
            <a:spLocks noGrp="1"/>
          </p:cNvSpPr>
          <p:nvPr>
            <p:ph type="sldNum" sz="quarter" idx="5"/>
          </p:nvPr>
        </p:nvSpPr>
        <p:spPr/>
        <p:txBody>
          <a:bodyPr/>
          <a:lstStyle/>
          <a:p>
            <a:fld id="{FBB924BF-9363-4749-A622-D0D79EB20F3F}" type="slidenum">
              <a:rPr lang="en-PH" smtClean="0"/>
              <a:t>18</a:t>
            </a:fld>
            <a:endParaRPr lang="en-PH"/>
          </a:p>
        </p:txBody>
      </p:sp>
    </p:spTree>
    <p:extLst>
      <p:ext uri="{BB962C8B-B14F-4D97-AF65-F5344CB8AC3E}">
        <p14:creationId xmlns:p14="http://schemas.microsoft.com/office/powerpoint/2010/main" val="25065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reports: For Korea, of the 106 reports </a:t>
            </a:r>
            <a:r>
              <a:rPr lang="en-US" sz="1800" dirty="0">
                <a:effectLst/>
                <a:latin typeface="Segoe UI" panose="020B0502040204020203" pitchFamily="34" charset="0"/>
              </a:rPr>
              <a:t>10 reports related to foreign investment in Korean securities); for the Philippines, the 12 reports are under the Main Report but there are other reports that are submitted depending on the nature of transactions or under certain conditions.  For Thailand, there are 20 reports on FX but most of the FX transactions are reported in DS_FXA and DS_FTX</a:t>
            </a:r>
          </a:p>
          <a:p>
            <a:r>
              <a:rPr lang="en-US" dirty="0"/>
              <a:t>For Malaysia, aside from the 11 transaction codes  there are about 30 sub-purpose codes reporting of which are not mandatory</a:t>
            </a:r>
          </a:p>
          <a:p>
            <a:r>
              <a:rPr lang="en-US" dirty="0"/>
              <a:t>For Philippines, the &gt;100 purpose codes are not reported in Schedule 8 but in the other FX reporting formats under Form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BFA4D-8F6F-47D6-A063-12A11C5C08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021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C0D-9396-48D0-9B5D-4C98DE61B9C8}"/>
              </a:ext>
            </a:extLst>
          </p:cNvPr>
          <p:cNvSpPr>
            <a:spLocks noGrp="1"/>
          </p:cNvSpPr>
          <p:nvPr>
            <p:ph type="ctrTitle"/>
          </p:nvPr>
        </p:nvSpPr>
        <p:spPr>
          <a:xfrm>
            <a:off x="202605" y="1350963"/>
            <a:ext cx="7620884" cy="2276101"/>
          </a:xfrm>
        </p:spPr>
        <p:txBody>
          <a:bodyPr anchor="ctr">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7C13BFB7-A04D-4016-A306-534FDB37AE53}"/>
              </a:ext>
            </a:extLst>
          </p:cNvPr>
          <p:cNvSpPr>
            <a:spLocks noGrp="1"/>
          </p:cNvSpPr>
          <p:nvPr>
            <p:ph type="subTitle" idx="1"/>
          </p:nvPr>
        </p:nvSpPr>
        <p:spPr>
          <a:xfrm>
            <a:off x="202604" y="3830638"/>
            <a:ext cx="7620885" cy="1655762"/>
          </a:xfrm>
        </p:spPr>
        <p:txBody>
          <a:bodyPr anchor="ct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4D41A0D-957F-46C0-B26A-8D3FD6455257}"/>
              </a:ext>
            </a:extLst>
          </p:cNvPr>
          <p:cNvSpPr>
            <a:spLocks noGrp="1"/>
          </p:cNvSpPr>
          <p:nvPr>
            <p:ph type="dt" sz="half" idx="10"/>
          </p:nvPr>
        </p:nvSpPr>
        <p:spPr/>
        <p:txBody>
          <a:bodyPr/>
          <a:lstStyle/>
          <a:p>
            <a:fld id="{754479E1-9C98-2941-BBA2-8730303C26E6}" type="datetime1">
              <a:rPr lang="en-PH" smtClean="0"/>
              <a:t>31/10/2023</a:t>
            </a:fld>
            <a:endParaRPr lang="en-US"/>
          </a:p>
        </p:txBody>
      </p:sp>
      <p:sp>
        <p:nvSpPr>
          <p:cNvPr id="5" name="Footer Placeholder 4">
            <a:extLst>
              <a:ext uri="{FF2B5EF4-FFF2-40B4-BE49-F238E27FC236}">
                <a16:creationId xmlns:a16="http://schemas.microsoft.com/office/drawing/2014/main" id="{1740C111-A224-476F-B48B-ACDC09957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564FB-D148-4781-BB21-2E8511DBF8B3}"/>
              </a:ext>
            </a:extLst>
          </p:cNvPr>
          <p:cNvSpPr>
            <a:spLocks noGrp="1"/>
          </p:cNvSpPr>
          <p:nvPr>
            <p:ph type="sldNum" sz="quarter" idx="12"/>
          </p:nvPr>
        </p:nvSpPr>
        <p:spPr/>
        <p:txBody>
          <a:bodyPr/>
          <a:lstStyle/>
          <a:p>
            <a:fld id="{09C60160-ED1D-4032-8EDB-9ED7B4F96433}" type="slidenum">
              <a:rPr lang="en-US" smtClean="0"/>
              <a:t>‹#›</a:t>
            </a:fld>
            <a:endParaRPr lang="en-US"/>
          </a:p>
        </p:txBody>
      </p:sp>
      <p:pic>
        <p:nvPicPr>
          <p:cNvPr id="7" name="Graphic 6">
            <a:extLst>
              <a:ext uri="{FF2B5EF4-FFF2-40B4-BE49-F238E27FC236}">
                <a16:creationId xmlns:a16="http://schemas.microsoft.com/office/drawing/2014/main" id="{75D9122F-BEB1-4B20-8590-A84349EEAE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222" r="55633" b="17018"/>
          <a:stretch/>
        </p:blipFill>
        <p:spPr>
          <a:xfrm>
            <a:off x="7936113" y="0"/>
            <a:ext cx="4181825" cy="6858000"/>
          </a:xfrm>
          <a:prstGeom prst="rect">
            <a:avLst/>
          </a:prstGeom>
        </p:spPr>
      </p:pic>
      <p:pic>
        <p:nvPicPr>
          <p:cNvPr id="8" name="Picture 12">
            <a:extLst>
              <a:ext uri="{FF2B5EF4-FFF2-40B4-BE49-F238E27FC236}">
                <a16:creationId xmlns:a16="http://schemas.microsoft.com/office/drawing/2014/main" id="{FA83772B-DCE1-4AF7-B444-707CC89B1C06}"/>
              </a:ext>
            </a:extLst>
          </p:cNvPr>
          <p:cNvPicPr>
            <a:picLocks noChangeAspect="1"/>
          </p:cNvPicPr>
          <p:nvPr userDrawn="1"/>
        </p:nvPicPr>
        <p:blipFill>
          <a:blip r:embed="rId4"/>
          <a:stretch>
            <a:fillRect/>
          </a:stretch>
        </p:blipFill>
        <p:spPr>
          <a:xfrm>
            <a:off x="74062" y="136525"/>
            <a:ext cx="939800" cy="939800"/>
          </a:xfrm>
          <a:prstGeom prst="rect">
            <a:avLst/>
          </a:prstGeom>
        </p:spPr>
      </p:pic>
    </p:spTree>
    <p:extLst>
      <p:ext uri="{BB962C8B-B14F-4D97-AF65-F5344CB8AC3E}">
        <p14:creationId xmlns:p14="http://schemas.microsoft.com/office/powerpoint/2010/main" val="39138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AF14-839C-4400-AB11-8BCC2E9C3FD0}"/>
              </a:ext>
            </a:extLst>
          </p:cNvPr>
          <p:cNvSpPr>
            <a:spLocks noGrp="1"/>
          </p:cNvSpPr>
          <p:nvPr>
            <p:ph type="title"/>
          </p:nvPr>
        </p:nvSpPr>
        <p:spPr/>
        <p:txBody>
          <a:bodyPr>
            <a:normAutofit/>
          </a:bodyPr>
          <a:lstStyle>
            <a:lvl1pPr>
              <a:defRPr sz="4000" b="1"/>
            </a:lvl1pPr>
          </a:lstStyle>
          <a:p>
            <a:r>
              <a:rPr lang="en-US"/>
              <a:t>Click to edit Master title style</a:t>
            </a:r>
          </a:p>
        </p:txBody>
      </p:sp>
      <p:sp>
        <p:nvSpPr>
          <p:cNvPr id="3" name="Content Placeholder 2">
            <a:extLst>
              <a:ext uri="{FF2B5EF4-FFF2-40B4-BE49-F238E27FC236}">
                <a16:creationId xmlns:a16="http://schemas.microsoft.com/office/drawing/2014/main" id="{A4C9F01D-8BFC-4254-BD15-8B7EDDCE4D19}"/>
              </a:ext>
            </a:extLst>
          </p:cNvPr>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8D96F-F409-4541-8E22-AE1AA2052D54}"/>
              </a:ext>
            </a:extLst>
          </p:cNvPr>
          <p:cNvSpPr>
            <a:spLocks noGrp="1"/>
          </p:cNvSpPr>
          <p:nvPr>
            <p:ph type="dt" sz="half" idx="10"/>
          </p:nvPr>
        </p:nvSpPr>
        <p:spPr/>
        <p:txBody>
          <a:bodyPr/>
          <a:lstStyle/>
          <a:p>
            <a:fld id="{B81ECA8F-808C-1E4D-B581-DA4E2E3286AF}" type="datetime1">
              <a:rPr lang="en-PH" smtClean="0"/>
              <a:t>31/10/2023</a:t>
            </a:fld>
            <a:endParaRPr lang="en-US"/>
          </a:p>
        </p:txBody>
      </p:sp>
      <p:sp>
        <p:nvSpPr>
          <p:cNvPr id="5" name="Footer Placeholder 4">
            <a:extLst>
              <a:ext uri="{FF2B5EF4-FFF2-40B4-BE49-F238E27FC236}">
                <a16:creationId xmlns:a16="http://schemas.microsoft.com/office/drawing/2014/main" id="{AE71F708-CF27-4252-AEBF-AA8484DF6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1D802-0125-4384-966C-09CDCFF32A90}"/>
              </a:ext>
            </a:extLst>
          </p:cNvPr>
          <p:cNvSpPr>
            <a:spLocks noGrp="1"/>
          </p:cNvSpPr>
          <p:nvPr>
            <p:ph type="sldNum" sz="quarter" idx="12"/>
          </p:nvPr>
        </p:nvSpPr>
        <p:spPr/>
        <p:txBody>
          <a:bodyPr/>
          <a:lstStyle/>
          <a:p>
            <a:fld id="{09C60160-ED1D-4032-8EDB-9ED7B4F96433}" type="slidenum">
              <a:rPr lang="en-US" smtClean="0"/>
              <a:t>‹#›</a:t>
            </a:fld>
            <a:endParaRPr lang="en-US"/>
          </a:p>
        </p:txBody>
      </p:sp>
      <p:pic>
        <p:nvPicPr>
          <p:cNvPr id="7" name="Picture 12">
            <a:extLst>
              <a:ext uri="{FF2B5EF4-FFF2-40B4-BE49-F238E27FC236}">
                <a16:creationId xmlns:a16="http://schemas.microsoft.com/office/drawing/2014/main" id="{631094F4-372D-4653-891A-CC2259F702E9}"/>
              </a:ext>
            </a:extLst>
          </p:cNvPr>
          <p:cNvPicPr>
            <a:picLocks noChangeAspect="1"/>
          </p:cNvPicPr>
          <p:nvPr userDrawn="1"/>
        </p:nvPicPr>
        <p:blipFill>
          <a:blip r:embed="rId2"/>
          <a:stretch>
            <a:fillRect/>
          </a:stretch>
        </p:blipFill>
        <p:spPr>
          <a:xfrm>
            <a:off x="11415175" y="6118789"/>
            <a:ext cx="645790" cy="645790"/>
          </a:xfrm>
          <a:prstGeom prst="rect">
            <a:avLst/>
          </a:prstGeom>
        </p:spPr>
      </p:pic>
    </p:spTree>
    <p:extLst>
      <p:ext uri="{BB962C8B-B14F-4D97-AF65-F5344CB8AC3E}">
        <p14:creationId xmlns:p14="http://schemas.microsoft.com/office/powerpoint/2010/main" val="225582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3533-02C9-49FE-8B15-04D226EBA92A}"/>
              </a:ext>
            </a:extLst>
          </p:cNvPr>
          <p:cNvSpPr>
            <a:spLocks noGrp="1"/>
          </p:cNvSpPr>
          <p:nvPr>
            <p:ph type="title"/>
          </p:nvPr>
        </p:nvSpPr>
        <p:spPr>
          <a:xfrm>
            <a:off x="1085316" y="361966"/>
            <a:ext cx="10953701" cy="836441"/>
          </a:xfrm>
        </p:spPr>
        <p:txBody>
          <a:bodyPr>
            <a:normAutofit/>
          </a:bodyPr>
          <a:lstStyle>
            <a:lvl1pPr>
              <a:defRPr sz="4000" b="1"/>
            </a:lvl1pPr>
          </a:lstStyle>
          <a:p>
            <a:r>
              <a:rPr lang="en-US"/>
              <a:t>Click to edit Master title style</a:t>
            </a:r>
          </a:p>
        </p:txBody>
      </p:sp>
      <p:sp>
        <p:nvSpPr>
          <p:cNvPr id="3" name="Content Placeholder 2">
            <a:extLst>
              <a:ext uri="{FF2B5EF4-FFF2-40B4-BE49-F238E27FC236}">
                <a16:creationId xmlns:a16="http://schemas.microsoft.com/office/drawing/2014/main" id="{D6BA09DD-03A2-421C-9212-9D5CFCD4F63A}"/>
              </a:ext>
            </a:extLst>
          </p:cNvPr>
          <p:cNvSpPr>
            <a:spLocks noGrp="1"/>
          </p:cNvSpPr>
          <p:nvPr>
            <p:ph sz="half" idx="1"/>
          </p:nvPr>
        </p:nvSpPr>
        <p:spPr>
          <a:xfrm>
            <a:off x="400833" y="1515649"/>
            <a:ext cx="5618967" cy="466131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60731BB-6A72-4DB7-BB1E-288333082EFC}"/>
              </a:ext>
            </a:extLst>
          </p:cNvPr>
          <p:cNvSpPr>
            <a:spLocks noGrp="1"/>
          </p:cNvSpPr>
          <p:nvPr>
            <p:ph sz="half" idx="2"/>
          </p:nvPr>
        </p:nvSpPr>
        <p:spPr>
          <a:xfrm>
            <a:off x="6172199" y="1515649"/>
            <a:ext cx="5451953" cy="466131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5E34123-AC78-40F2-927D-7BF81035E498}"/>
              </a:ext>
            </a:extLst>
          </p:cNvPr>
          <p:cNvSpPr>
            <a:spLocks noGrp="1"/>
          </p:cNvSpPr>
          <p:nvPr>
            <p:ph type="dt" sz="half" idx="10"/>
          </p:nvPr>
        </p:nvSpPr>
        <p:spPr/>
        <p:txBody>
          <a:bodyPr/>
          <a:lstStyle/>
          <a:p>
            <a:fld id="{B5484CB1-3C86-F341-99D5-6FE5E1F2C9FA}" type="datetime1">
              <a:rPr lang="en-PH" smtClean="0"/>
              <a:t>31/10/2023</a:t>
            </a:fld>
            <a:endParaRPr lang="en-US"/>
          </a:p>
        </p:txBody>
      </p:sp>
      <p:sp>
        <p:nvSpPr>
          <p:cNvPr id="6" name="Footer Placeholder 5">
            <a:extLst>
              <a:ext uri="{FF2B5EF4-FFF2-40B4-BE49-F238E27FC236}">
                <a16:creationId xmlns:a16="http://schemas.microsoft.com/office/drawing/2014/main" id="{82879B6A-F972-4246-9F8E-FB8BEA0E9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224A9-BE21-4D11-BF6F-040D351982A4}"/>
              </a:ext>
            </a:extLst>
          </p:cNvPr>
          <p:cNvSpPr>
            <a:spLocks noGrp="1"/>
          </p:cNvSpPr>
          <p:nvPr>
            <p:ph type="sldNum" sz="quarter" idx="12"/>
          </p:nvPr>
        </p:nvSpPr>
        <p:spPr/>
        <p:txBody>
          <a:bodyPr/>
          <a:lstStyle/>
          <a:p>
            <a:fld id="{09C60160-ED1D-4032-8EDB-9ED7B4F96433}" type="slidenum">
              <a:rPr lang="en-US" smtClean="0"/>
              <a:t>‹#›</a:t>
            </a:fld>
            <a:endParaRPr lang="en-US"/>
          </a:p>
        </p:txBody>
      </p:sp>
    </p:spTree>
    <p:extLst>
      <p:ext uri="{BB962C8B-B14F-4D97-AF65-F5344CB8AC3E}">
        <p14:creationId xmlns:p14="http://schemas.microsoft.com/office/powerpoint/2010/main" val="206882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4428-527D-4798-8349-9A0ED8955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B2606-02F2-42F0-806D-2BC2D4C70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70B700-BA65-4E47-BDF8-A930C8AD9D23}"/>
              </a:ext>
            </a:extLst>
          </p:cNvPr>
          <p:cNvSpPr>
            <a:spLocks noGrp="1"/>
          </p:cNvSpPr>
          <p:nvPr>
            <p:ph type="dt" sz="half" idx="10"/>
          </p:nvPr>
        </p:nvSpPr>
        <p:spPr/>
        <p:txBody>
          <a:bodyPr/>
          <a:lstStyle/>
          <a:p>
            <a:fld id="{95F402A7-0C83-5C40-A1C4-C7FF5D2A8C15}" type="datetime1">
              <a:rPr lang="en-PH" smtClean="0"/>
              <a:t>31/10/2023</a:t>
            </a:fld>
            <a:endParaRPr lang="en-US"/>
          </a:p>
        </p:txBody>
      </p:sp>
      <p:sp>
        <p:nvSpPr>
          <p:cNvPr id="5" name="Footer Placeholder 4">
            <a:extLst>
              <a:ext uri="{FF2B5EF4-FFF2-40B4-BE49-F238E27FC236}">
                <a16:creationId xmlns:a16="http://schemas.microsoft.com/office/drawing/2014/main" id="{FD00C33F-F207-4568-B19E-16A0C6BE9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4C51E-EAC7-45A4-833A-49DDE3AC1154}"/>
              </a:ext>
            </a:extLst>
          </p:cNvPr>
          <p:cNvSpPr>
            <a:spLocks noGrp="1"/>
          </p:cNvSpPr>
          <p:nvPr>
            <p:ph type="sldNum" sz="quarter" idx="12"/>
          </p:nvPr>
        </p:nvSpPr>
        <p:spPr/>
        <p:txBody>
          <a:bodyPr/>
          <a:lstStyle/>
          <a:p>
            <a:fld id="{09C60160-ED1D-4032-8EDB-9ED7B4F96433}" type="slidenum">
              <a:rPr lang="en-US" smtClean="0"/>
              <a:t>‹#›</a:t>
            </a:fld>
            <a:endParaRPr lang="en-US"/>
          </a:p>
        </p:txBody>
      </p:sp>
    </p:spTree>
    <p:extLst>
      <p:ext uri="{BB962C8B-B14F-4D97-AF65-F5344CB8AC3E}">
        <p14:creationId xmlns:p14="http://schemas.microsoft.com/office/powerpoint/2010/main" val="38782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8392-F969-4B72-B2A1-D776FE18C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190A93-5869-449C-9EAC-F56D11946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DA46B9-A805-4AFF-8FB2-0E09663702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2D31DB-1100-4E91-8157-B5D143E0F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47CF7A-3D2F-453A-A5CE-463E71BBFE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851B8-58D5-4FAE-A8A3-E65922BA5278}"/>
              </a:ext>
            </a:extLst>
          </p:cNvPr>
          <p:cNvSpPr>
            <a:spLocks noGrp="1"/>
          </p:cNvSpPr>
          <p:nvPr>
            <p:ph type="dt" sz="half" idx="10"/>
          </p:nvPr>
        </p:nvSpPr>
        <p:spPr/>
        <p:txBody>
          <a:bodyPr/>
          <a:lstStyle/>
          <a:p>
            <a:fld id="{4B5BBB54-3F59-4C40-8914-F83791C09DB6}" type="datetime1">
              <a:rPr lang="en-PH" smtClean="0"/>
              <a:t>31/10/2023</a:t>
            </a:fld>
            <a:endParaRPr lang="en-US"/>
          </a:p>
        </p:txBody>
      </p:sp>
      <p:sp>
        <p:nvSpPr>
          <p:cNvPr id="8" name="Footer Placeholder 7">
            <a:extLst>
              <a:ext uri="{FF2B5EF4-FFF2-40B4-BE49-F238E27FC236}">
                <a16:creationId xmlns:a16="http://schemas.microsoft.com/office/drawing/2014/main" id="{77120D18-8F6E-4C6B-A89C-6494791D6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1A4B72-4D68-48BA-966B-333ABFF63D8C}"/>
              </a:ext>
            </a:extLst>
          </p:cNvPr>
          <p:cNvSpPr>
            <a:spLocks noGrp="1"/>
          </p:cNvSpPr>
          <p:nvPr>
            <p:ph type="sldNum" sz="quarter" idx="12"/>
          </p:nvPr>
        </p:nvSpPr>
        <p:spPr/>
        <p:txBody>
          <a:bodyPr/>
          <a:lstStyle/>
          <a:p>
            <a:fld id="{09C60160-ED1D-4032-8EDB-9ED7B4F96433}" type="slidenum">
              <a:rPr lang="en-US" smtClean="0"/>
              <a:t>‹#›</a:t>
            </a:fld>
            <a:endParaRPr lang="en-US"/>
          </a:p>
        </p:txBody>
      </p:sp>
    </p:spTree>
    <p:extLst>
      <p:ext uri="{BB962C8B-B14F-4D97-AF65-F5344CB8AC3E}">
        <p14:creationId xmlns:p14="http://schemas.microsoft.com/office/powerpoint/2010/main" val="116506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38ED-EBEC-41B9-9F0D-64B78D583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5D561-4D9B-4F74-92FA-070D52CE9655}"/>
              </a:ext>
            </a:extLst>
          </p:cNvPr>
          <p:cNvSpPr>
            <a:spLocks noGrp="1"/>
          </p:cNvSpPr>
          <p:nvPr>
            <p:ph type="dt" sz="half" idx="10"/>
          </p:nvPr>
        </p:nvSpPr>
        <p:spPr/>
        <p:txBody>
          <a:bodyPr/>
          <a:lstStyle/>
          <a:p>
            <a:fld id="{922D0BBF-BA9E-0C4D-855C-FF526EEABB96}" type="datetime1">
              <a:rPr lang="en-PH" smtClean="0"/>
              <a:t>31/10/2023</a:t>
            </a:fld>
            <a:endParaRPr lang="en-US"/>
          </a:p>
        </p:txBody>
      </p:sp>
      <p:sp>
        <p:nvSpPr>
          <p:cNvPr id="4" name="Footer Placeholder 3">
            <a:extLst>
              <a:ext uri="{FF2B5EF4-FFF2-40B4-BE49-F238E27FC236}">
                <a16:creationId xmlns:a16="http://schemas.microsoft.com/office/drawing/2014/main" id="{2E4ADBF0-C4A7-46B5-96B3-8C77E5F6D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4B862-1ADE-42EA-A26D-B648128C9A96}"/>
              </a:ext>
            </a:extLst>
          </p:cNvPr>
          <p:cNvSpPr>
            <a:spLocks noGrp="1"/>
          </p:cNvSpPr>
          <p:nvPr>
            <p:ph type="sldNum" sz="quarter" idx="12"/>
          </p:nvPr>
        </p:nvSpPr>
        <p:spPr/>
        <p:txBody>
          <a:bodyPr/>
          <a:lstStyle/>
          <a:p>
            <a:fld id="{09C60160-ED1D-4032-8EDB-9ED7B4F96433}" type="slidenum">
              <a:rPr lang="en-US" smtClean="0"/>
              <a:t>‹#›</a:t>
            </a:fld>
            <a:endParaRPr lang="en-US"/>
          </a:p>
        </p:txBody>
      </p:sp>
    </p:spTree>
    <p:extLst>
      <p:ext uri="{BB962C8B-B14F-4D97-AF65-F5344CB8AC3E}">
        <p14:creationId xmlns:p14="http://schemas.microsoft.com/office/powerpoint/2010/main" val="316220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810DE-0E4A-124D-9655-D4D82ED75C99}" type="datetime1">
              <a:rPr kumimoji="1" lang="en-PH" altLang="ja-JP" smtClean="0"/>
              <a:t>31/10/2023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647BA0-E761-43FE-BE70-D962631DE9BF}" type="slidenum">
              <a:rPr kumimoji="1" lang="ja-JP" altLang="en-US" smtClean="0"/>
              <a:t>‹#›</a:t>
            </a:fld>
            <a:endParaRPr kumimoji="1" lang="ja-JP" altLang="en-US"/>
          </a:p>
        </p:txBody>
      </p:sp>
    </p:spTree>
    <p:extLst>
      <p:ext uri="{BB962C8B-B14F-4D97-AF65-F5344CB8AC3E}">
        <p14:creationId xmlns:p14="http://schemas.microsoft.com/office/powerpoint/2010/main" val="13995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1F37E-BA54-4482-86B9-1E22C3F49195}"/>
              </a:ext>
            </a:extLst>
          </p:cNvPr>
          <p:cNvSpPr>
            <a:spLocks noGrp="1"/>
          </p:cNvSpPr>
          <p:nvPr>
            <p:ph type="title"/>
          </p:nvPr>
        </p:nvSpPr>
        <p:spPr>
          <a:xfrm>
            <a:off x="1085316" y="236705"/>
            <a:ext cx="10953701" cy="8364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2F8C60-B51B-46AA-8E36-29694824D159}"/>
              </a:ext>
            </a:extLst>
          </p:cNvPr>
          <p:cNvSpPr>
            <a:spLocks noGrp="1"/>
          </p:cNvSpPr>
          <p:nvPr>
            <p:ph type="body" idx="1"/>
          </p:nvPr>
        </p:nvSpPr>
        <p:spPr>
          <a:xfrm>
            <a:off x="196552" y="1329969"/>
            <a:ext cx="11835927" cy="49647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472A76-7BEB-4982-A6FF-A97973E4023C}"/>
              </a:ext>
            </a:extLst>
          </p:cNvPr>
          <p:cNvSpPr>
            <a:spLocks noGrp="1"/>
          </p:cNvSpPr>
          <p:nvPr>
            <p:ph type="dt" sz="half" idx="2"/>
          </p:nvPr>
        </p:nvSpPr>
        <p:spPr>
          <a:xfrm>
            <a:off x="9295817" y="63689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A3B44-A235-9843-8E67-B667446F090D}" type="datetime1">
              <a:rPr lang="en-PH" smtClean="0"/>
              <a:t>31/10/2023</a:t>
            </a:fld>
            <a:endParaRPr lang="en-US" dirty="0"/>
          </a:p>
        </p:txBody>
      </p:sp>
      <p:sp>
        <p:nvSpPr>
          <p:cNvPr id="5" name="Footer Placeholder 4">
            <a:extLst>
              <a:ext uri="{FF2B5EF4-FFF2-40B4-BE49-F238E27FC236}">
                <a16:creationId xmlns:a16="http://schemas.microsoft.com/office/drawing/2014/main" id="{49DBC505-5CB6-4A3A-87D2-61EEB8767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9948D-9AFE-4B96-9539-C5857C438BDC}"/>
              </a:ext>
            </a:extLst>
          </p:cNvPr>
          <p:cNvSpPr>
            <a:spLocks noGrp="1"/>
          </p:cNvSpPr>
          <p:nvPr>
            <p:ph type="sldNum" sz="quarter" idx="4"/>
          </p:nvPr>
        </p:nvSpPr>
        <p:spPr>
          <a:xfrm>
            <a:off x="196552" y="63689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60160-ED1D-4032-8EDB-9ED7B4F96433}" type="slidenum">
              <a:rPr lang="en-US" smtClean="0"/>
              <a:pPr/>
              <a:t>‹#›</a:t>
            </a:fld>
            <a:endParaRPr lang="en-US"/>
          </a:p>
        </p:txBody>
      </p:sp>
      <p:pic>
        <p:nvPicPr>
          <p:cNvPr id="7" name="Graphic 6">
            <a:extLst>
              <a:ext uri="{FF2B5EF4-FFF2-40B4-BE49-F238E27FC236}">
                <a16:creationId xmlns:a16="http://schemas.microsoft.com/office/drawing/2014/main" id="{6575B5E1-EB98-498C-A4B4-9715AC9FF2A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1814" y="236705"/>
            <a:ext cx="880208" cy="836441"/>
          </a:xfrm>
          <a:prstGeom prst="rect">
            <a:avLst/>
          </a:prstGeom>
        </p:spPr>
      </p:pic>
    </p:spTree>
    <p:extLst>
      <p:ext uri="{BB962C8B-B14F-4D97-AF65-F5344CB8AC3E}">
        <p14:creationId xmlns:p14="http://schemas.microsoft.com/office/powerpoint/2010/main" val="10660597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6" r:id="rId4"/>
    <p:sldLayoutId id="2147483728" r:id="rId5"/>
    <p:sldLayoutId id="2147483729" r:id="rId6"/>
    <p:sldLayoutId id="2147483730" r:id="rId7"/>
  </p:sldLayoutIdLst>
  <p:hf hdr="0" ftr="0" dt="0"/>
  <p:txStyles>
    <p:titleStyle>
      <a:lvl1pPr algn="l" defTabSz="914400" rtl="0" eaLnBrk="1" latinLnBrk="0" hangingPunct="1">
        <a:lnSpc>
          <a:spcPct val="90000"/>
        </a:lnSpc>
        <a:spcBef>
          <a:spcPct val="0"/>
        </a:spcBef>
        <a:buNone/>
        <a:defRPr sz="32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leif.org/en" TargetMode="External"/><Relationship Id="rId2" Type="http://schemas.openxmlformats.org/officeDocument/2006/relationships/hyperlink" Target="https://www.iso20022.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57795-DB16-8B28-3DC1-A2A257E3B1D7}"/>
              </a:ext>
            </a:extLst>
          </p:cNvPr>
          <p:cNvSpPr>
            <a:spLocks noGrp="1"/>
          </p:cNvSpPr>
          <p:nvPr>
            <p:ph type="ctrTitle"/>
          </p:nvPr>
        </p:nvSpPr>
        <p:spPr>
          <a:xfrm>
            <a:off x="479376" y="1429518"/>
            <a:ext cx="7620884" cy="2276101"/>
          </a:xfrm>
        </p:spPr>
        <p:txBody>
          <a:bodyPr>
            <a:normAutofit fontScale="90000"/>
          </a:bodyPr>
          <a:lstStyle/>
          <a:p>
            <a:r>
              <a:rPr kumimoji="1" lang="en" altLang="ja-JP" b="1" dirty="0"/>
              <a:t>Session 2: Lessons from Asian Bond Markets Initiative (ABMI) - Regional Cooperation Development Initiative for Capital Markets Development </a:t>
            </a:r>
            <a:endParaRPr kumimoji="1" lang="ja-JP" altLang="en-US" b="1"/>
          </a:p>
        </p:txBody>
      </p:sp>
      <p:sp>
        <p:nvSpPr>
          <p:cNvPr id="4" name="スライド番号プレースホルダー 3">
            <a:extLst>
              <a:ext uri="{FF2B5EF4-FFF2-40B4-BE49-F238E27FC236}">
                <a16:creationId xmlns:a16="http://schemas.microsoft.com/office/drawing/2014/main" id="{8490EBB1-F30B-C56E-0DE6-3C2477458F4C}"/>
              </a:ext>
            </a:extLst>
          </p:cNvPr>
          <p:cNvSpPr>
            <a:spLocks noGrp="1"/>
          </p:cNvSpPr>
          <p:nvPr>
            <p:ph type="sldNum" sz="quarter" idx="12"/>
          </p:nvPr>
        </p:nvSpPr>
        <p:spPr/>
        <p:txBody>
          <a:bodyPr/>
          <a:lstStyle/>
          <a:p>
            <a:fld id="{09C60160-ED1D-4032-8EDB-9ED7B4F96433}" type="slidenum">
              <a:rPr lang="en-US" smtClean="0"/>
              <a:pPr/>
              <a:t>1</a:t>
            </a:fld>
            <a:endParaRPr lang="en-US" dirty="0"/>
          </a:p>
        </p:txBody>
      </p:sp>
      <p:sp>
        <p:nvSpPr>
          <p:cNvPr id="5" name="字幕 2">
            <a:extLst>
              <a:ext uri="{FF2B5EF4-FFF2-40B4-BE49-F238E27FC236}">
                <a16:creationId xmlns:a16="http://schemas.microsoft.com/office/drawing/2014/main" id="{09DC01B8-B5E0-7CDA-963A-99F02F92619B}"/>
              </a:ext>
            </a:extLst>
          </p:cNvPr>
          <p:cNvSpPr>
            <a:spLocks noGrp="1"/>
          </p:cNvSpPr>
          <p:nvPr>
            <p:ph type="subTitle" idx="1"/>
          </p:nvPr>
        </p:nvSpPr>
        <p:spPr>
          <a:xfrm>
            <a:off x="551384" y="4290431"/>
            <a:ext cx="7620885" cy="2276101"/>
          </a:xfrm>
        </p:spPr>
        <p:txBody>
          <a:bodyPr>
            <a:noAutofit/>
          </a:bodyPr>
          <a:lstStyle/>
          <a:p>
            <a:endParaRPr lang="en-US" altLang="ja-PH" sz="2800" dirty="0">
              <a:latin typeface="+mn-lt"/>
            </a:endParaRPr>
          </a:p>
          <a:p>
            <a:r>
              <a:rPr lang="en-US" altLang="ja-PH" sz="2800" dirty="0">
                <a:latin typeface="+mn-lt"/>
              </a:rPr>
              <a:t>Satoru (</a:t>
            </a:r>
            <a:r>
              <a:rPr lang="en-US" altLang="ja-PH" sz="2800" dirty="0" err="1">
                <a:latin typeface="+mn-lt"/>
              </a:rPr>
              <a:t>Tomo</a:t>
            </a:r>
            <a:r>
              <a:rPr lang="en-US" altLang="ja-PH" sz="2800" dirty="0">
                <a:latin typeface="+mn-lt"/>
              </a:rPr>
              <a:t>) </a:t>
            </a:r>
            <a:r>
              <a:rPr lang="en-US" altLang="ja-PH" sz="2800" dirty="0" err="1">
                <a:latin typeface="+mn-lt"/>
              </a:rPr>
              <a:t>Yamadera</a:t>
            </a:r>
            <a:r>
              <a:rPr lang="en-US" altLang="ja-PH" sz="2800" dirty="0">
                <a:latin typeface="+mn-lt"/>
              </a:rPr>
              <a:t>. Advisor, ERDI, ADB</a:t>
            </a:r>
          </a:p>
          <a:p>
            <a:r>
              <a:rPr lang="en" altLang="ja-JP" sz="2400" b="0" i="0" u="none" strike="noStrike" dirty="0">
                <a:effectLst/>
                <a:latin typeface="Segoe UI" panose="020B0502040204020203" pitchFamily="34" charset="0"/>
              </a:rPr>
              <a:t>Capital Markets Regulators Forum in Almaty</a:t>
            </a:r>
            <a:endParaRPr lang="en-US" altLang="ja-PH" sz="2400" dirty="0">
              <a:latin typeface="+mn-lt"/>
            </a:endParaRPr>
          </a:p>
          <a:p>
            <a:r>
              <a:rPr lang="en-US" altLang="ja-PH" sz="2400" dirty="0">
                <a:latin typeface="+mn-lt"/>
              </a:rPr>
              <a:t>31 October-1 November 2023</a:t>
            </a:r>
          </a:p>
          <a:p>
            <a:endParaRPr lang="en-US" altLang="ja-PH" sz="2400" dirty="0">
              <a:latin typeface="+mn-lt"/>
            </a:endParaRPr>
          </a:p>
        </p:txBody>
      </p:sp>
    </p:spTree>
    <p:extLst>
      <p:ext uri="{BB962C8B-B14F-4D97-AF65-F5344CB8AC3E}">
        <p14:creationId xmlns:p14="http://schemas.microsoft.com/office/powerpoint/2010/main" val="1706886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EDA250-1BFF-2CB3-338C-59182F4EDE56}"/>
              </a:ext>
            </a:extLst>
          </p:cNvPr>
          <p:cNvSpPr>
            <a:spLocks noGrp="1"/>
          </p:cNvSpPr>
          <p:nvPr>
            <p:ph type="title"/>
          </p:nvPr>
        </p:nvSpPr>
        <p:spPr/>
        <p:txBody>
          <a:bodyPr>
            <a:normAutofit fontScale="90000"/>
          </a:bodyPr>
          <a:lstStyle/>
          <a:p>
            <a:r>
              <a:rPr kumimoji="1" lang="en-US" altLang="ja-JP" dirty="0"/>
              <a:t>Role of Regional cooperation in bond markets development</a:t>
            </a:r>
            <a:endParaRPr kumimoji="1" lang="ja-JP" altLang="en-US"/>
          </a:p>
        </p:txBody>
      </p:sp>
      <p:sp>
        <p:nvSpPr>
          <p:cNvPr id="3" name="コンテンツ プレースホルダー 2">
            <a:extLst>
              <a:ext uri="{FF2B5EF4-FFF2-40B4-BE49-F238E27FC236}">
                <a16:creationId xmlns:a16="http://schemas.microsoft.com/office/drawing/2014/main" id="{24DB021D-3284-5978-D6C0-F0BA825E9B96}"/>
              </a:ext>
            </a:extLst>
          </p:cNvPr>
          <p:cNvSpPr>
            <a:spLocks noGrp="1"/>
          </p:cNvSpPr>
          <p:nvPr>
            <p:ph idx="1"/>
          </p:nvPr>
        </p:nvSpPr>
        <p:spPr>
          <a:xfrm>
            <a:off x="196552" y="1587499"/>
            <a:ext cx="11835927" cy="5033795"/>
          </a:xfrm>
        </p:spPr>
        <p:txBody>
          <a:bodyPr>
            <a:normAutofit/>
          </a:bodyPr>
          <a:lstStyle/>
          <a:p>
            <a:r>
              <a:rPr lang="en-US" altLang="ja-JP" dirty="0">
                <a:solidFill>
                  <a:schemeClr val="accent1"/>
                </a:solidFill>
                <a:effectLst/>
                <a:latin typeface="Arial" panose="020B0604020202020204" pitchFamily="34" charset="0"/>
                <a:ea typeface="ＭＳ 明朝" panose="02020609040205080304" pitchFamily="49" charset="-128"/>
                <a:cs typeface="Cordia New" panose="020B0304020202020204" pitchFamily="34" charset="-34"/>
              </a:rPr>
              <a:t>Peer Support and Encouragement</a:t>
            </a:r>
            <a:r>
              <a:rPr lang="ja-JP" altLang="ja-JP">
                <a:solidFill>
                  <a:schemeClr val="accent1"/>
                </a:solidFill>
                <a:effectLst/>
              </a:rPr>
              <a:t> </a:t>
            </a:r>
            <a:endParaRPr lang="en-US" altLang="ja-JP" dirty="0">
              <a:solidFill>
                <a:schemeClr val="accent1"/>
              </a:solidFill>
              <a:effectLst/>
            </a:endParaRPr>
          </a:p>
          <a:p>
            <a:pPr lvl="1"/>
            <a:r>
              <a:rPr lang="en-US" altLang="ja-JP" dirty="0">
                <a:solidFill>
                  <a:schemeClr val="tx1"/>
                </a:solidFill>
                <a:effectLst/>
                <a:latin typeface="Arial" panose="020B0604020202020204" pitchFamily="34" charset="0"/>
                <a:ea typeface="ＭＳ 明朝" panose="02020609040205080304" pitchFamily="49" charset="-128"/>
                <a:cs typeface="Cordia New" panose="020B0304020202020204" pitchFamily="34" charset="-34"/>
              </a:rPr>
              <a:t>Establishing Common Understanding and Objective</a:t>
            </a:r>
            <a:r>
              <a:rPr lang="ja-JP" altLang="ja-JP">
                <a:solidFill>
                  <a:schemeClr val="tx1"/>
                </a:solidFill>
                <a:effectLst/>
              </a:rPr>
              <a:t> </a:t>
            </a:r>
            <a:endParaRPr lang="en-US" altLang="ja-JP" dirty="0">
              <a:solidFill>
                <a:schemeClr val="tx1"/>
              </a:solidFill>
              <a:effectLst/>
            </a:endParaRPr>
          </a:p>
          <a:p>
            <a:r>
              <a:rPr lang="en-US" altLang="ja-JP" dirty="0">
                <a:solidFill>
                  <a:schemeClr val="tx1"/>
                </a:solidFill>
                <a:effectLst/>
                <a:latin typeface="Arial" panose="020B0604020202020204" pitchFamily="34" charset="0"/>
                <a:ea typeface="ＭＳ 明朝" panose="02020609040205080304" pitchFamily="49" charset="-128"/>
                <a:cs typeface="Cordia New" panose="020B0304020202020204" pitchFamily="34" charset="-34"/>
              </a:rPr>
              <a:t>Information Sharing and Dissemination through Regional Platforms</a:t>
            </a:r>
            <a:r>
              <a:rPr lang="ja-JP" altLang="ja-JP">
                <a:solidFill>
                  <a:schemeClr val="tx1"/>
                </a:solidFill>
                <a:effectLst/>
              </a:rPr>
              <a:t> </a:t>
            </a:r>
            <a:endParaRPr lang="en-US" altLang="ja-JP" dirty="0">
              <a:solidFill>
                <a:schemeClr val="tx1"/>
              </a:solidFill>
              <a:effectLst/>
            </a:endParaRPr>
          </a:p>
          <a:p>
            <a:r>
              <a:rPr lang="en-US" altLang="ja-JP" dirty="0">
                <a:solidFill>
                  <a:schemeClr val="tx1"/>
                </a:solidFill>
                <a:effectLst/>
                <a:latin typeface="Arial" panose="020B0604020202020204" pitchFamily="34" charset="0"/>
                <a:ea typeface="ＭＳ 明朝" panose="02020609040205080304" pitchFamily="49" charset="-128"/>
                <a:cs typeface="Cordia New" panose="020B0304020202020204" pitchFamily="34" charset="-34"/>
              </a:rPr>
              <a:t>Market Integration through </a:t>
            </a:r>
            <a:r>
              <a:rPr lang="en-US" altLang="ja-JP" dirty="0">
                <a:solidFill>
                  <a:schemeClr val="accent1"/>
                </a:solidFill>
                <a:effectLst/>
                <a:latin typeface="Arial" panose="020B0604020202020204" pitchFamily="34" charset="0"/>
                <a:ea typeface="ＭＳ 明朝" panose="02020609040205080304" pitchFamily="49" charset="-128"/>
                <a:cs typeface="Cordia New" panose="020B0304020202020204" pitchFamily="34" charset="-34"/>
              </a:rPr>
              <a:t>Standardization </a:t>
            </a:r>
          </a:p>
          <a:p>
            <a:pPr lvl="1"/>
            <a:r>
              <a:rPr lang="en-GB" altLang="ja-JP" dirty="0">
                <a:solidFill>
                  <a:schemeClr val="tx1"/>
                </a:solidFill>
                <a:effectLst/>
                <a:latin typeface="Arial" panose="020B0604020202020204" pitchFamily="34" charset="0"/>
                <a:ea typeface="ＭＳ ゴシック" panose="020B0609070205080204" pitchFamily="49" charset="-128"/>
                <a:cs typeface="Angsana New" panose="02020603050405020304" pitchFamily="18" charset="-34"/>
              </a:rPr>
              <a:t>Market Fragmentation as a Barrier to Integration</a:t>
            </a:r>
            <a:endParaRPr lang="ja-JP" altLang="ja-JP">
              <a:solidFill>
                <a:schemeClr val="tx1"/>
              </a:solidFill>
              <a:effectLst/>
              <a:latin typeface="Arial" panose="020B0604020202020204" pitchFamily="34" charset="0"/>
              <a:ea typeface="ＭＳ ゴシック" panose="020B0609070205080204" pitchFamily="49" charset="-128"/>
              <a:cs typeface="Angsana New" panose="02020603050405020304" pitchFamily="18" charset="-34"/>
            </a:endParaRPr>
          </a:p>
          <a:p>
            <a:pPr lvl="1"/>
            <a:r>
              <a:rPr lang="en-GB" altLang="ja-JP" dirty="0">
                <a:solidFill>
                  <a:schemeClr val="tx1"/>
                </a:solidFill>
                <a:effectLst/>
                <a:latin typeface="Arial" panose="020B0604020202020204" pitchFamily="34" charset="0"/>
                <a:ea typeface="ＭＳ ゴシック" panose="020B0609070205080204" pitchFamily="49" charset="-128"/>
                <a:cs typeface="Angsana New" panose="02020603050405020304" pitchFamily="18" charset="-34"/>
              </a:rPr>
              <a:t>Setting Standards to Ensure </a:t>
            </a:r>
            <a:r>
              <a:rPr lang="en-GB" altLang="ja-JP" dirty="0">
                <a:solidFill>
                  <a:schemeClr val="accent1"/>
                </a:solidFill>
                <a:effectLst/>
                <a:latin typeface="Arial" panose="020B0604020202020204" pitchFamily="34" charset="0"/>
                <a:ea typeface="ＭＳ ゴシック" panose="020B0609070205080204" pitchFamily="49" charset="-128"/>
                <a:cs typeface="Angsana New" panose="02020603050405020304" pitchFamily="18" charset="-34"/>
              </a:rPr>
              <a:t>Interoperability</a:t>
            </a:r>
            <a:endParaRPr lang="ja-JP" altLang="ja-JP">
              <a:solidFill>
                <a:schemeClr val="accent1"/>
              </a:solidFill>
              <a:effectLst/>
              <a:latin typeface="Arial" panose="020B0604020202020204" pitchFamily="34" charset="0"/>
              <a:ea typeface="ＭＳ ゴシック" panose="020B0609070205080204" pitchFamily="49" charset="-128"/>
              <a:cs typeface="Angsana New" panose="02020603050405020304" pitchFamily="18" charset="-34"/>
            </a:endParaRPr>
          </a:p>
          <a:p>
            <a:r>
              <a:rPr lang="en-US" altLang="ja-JP" dirty="0">
                <a:solidFill>
                  <a:schemeClr val="tx1"/>
                </a:solidFill>
                <a:effectLst/>
                <a:latin typeface="Arial" panose="020B0604020202020204" pitchFamily="34" charset="0"/>
                <a:ea typeface="ＭＳ 明朝" panose="02020609040205080304" pitchFamily="49" charset="-128"/>
                <a:cs typeface="Cordia New" panose="020B0304020202020204" pitchFamily="34" charset="-34"/>
              </a:rPr>
              <a:t>Role of Multilateral Development Banks in Regional Cooperation and Integration</a:t>
            </a:r>
            <a:r>
              <a:rPr lang="ja-JP" altLang="ja-JP">
                <a:solidFill>
                  <a:schemeClr val="tx1"/>
                </a:solidFill>
                <a:effectLst/>
              </a:rPr>
              <a:t> </a:t>
            </a:r>
            <a:endParaRPr lang="en-US" altLang="ja-JP" dirty="0">
              <a:solidFill>
                <a:schemeClr val="tx1"/>
              </a:solidFill>
              <a:effectLst/>
            </a:endParaRPr>
          </a:p>
          <a:p>
            <a:pPr lvl="1"/>
            <a:r>
              <a:rPr lang="en-US" altLang="ja-JP" dirty="0">
                <a:solidFill>
                  <a:schemeClr val="tx1"/>
                </a:solidFill>
                <a:ea typeface="ＭＳ 明朝" panose="02020609040205080304" pitchFamily="49" charset="-128"/>
                <a:cs typeface="Cordia New" panose="020B0304020202020204" pitchFamily="34" charset="-34"/>
              </a:rPr>
              <a:t>R</a:t>
            </a:r>
            <a:r>
              <a:rPr lang="en-US" altLang="ja-JP" dirty="0">
                <a:solidFill>
                  <a:schemeClr val="tx1"/>
                </a:solidFill>
                <a:effectLst/>
                <a:latin typeface="Arial" panose="020B0604020202020204" pitchFamily="34" charset="0"/>
                <a:ea typeface="ＭＳ 明朝" panose="02020609040205080304" pitchFamily="49" charset="-128"/>
                <a:cs typeface="Cordia New" panose="020B0304020202020204" pitchFamily="34" charset="-34"/>
              </a:rPr>
              <a:t>educe knowledge and information gaps</a:t>
            </a:r>
            <a:endParaRPr lang="en-US" altLang="ja-JP" dirty="0">
              <a:solidFill>
                <a:schemeClr val="tx1"/>
              </a:solidFill>
              <a:effectLst/>
            </a:endParaRPr>
          </a:p>
          <a:p>
            <a:pPr lvl="1"/>
            <a:r>
              <a:rPr kumimoji="1" lang="en-US" altLang="ja-JP" dirty="0">
                <a:solidFill>
                  <a:schemeClr val="tx1"/>
                </a:solidFill>
              </a:rPr>
              <a:t>Tailor-made support for the market development</a:t>
            </a:r>
          </a:p>
        </p:txBody>
      </p:sp>
      <p:sp>
        <p:nvSpPr>
          <p:cNvPr id="4" name="スライド番号プレースホルダー 3">
            <a:extLst>
              <a:ext uri="{FF2B5EF4-FFF2-40B4-BE49-F238E27FC236}">
                <a16:creationId xmlns:a16="http://schemas.microsoft.com/office/drawing/2014/main" id="{5BE7529C-D0DB-7B5F-E3AD-D47D9DC2F252}"/>
              </a:ext>
            </a:extLst>
          </p:cNvPr>
          <p:cNvSpPr>
            <a:spLocks noGrp="1"/>
          </p:cNvSpPr>
          <p:nvPr>
            <p:ph type="sldNum" sz="quarter" idx="12"/>
          </p:nvPr>
        </p:nvSpPr>
        <p:spPr/>
        <p:txBody>
          <a:bodyPr/>
          <a:lstStyle/>
          <a:p>
            <a:fld id="{09C60160-ED1D-4032-8EDB-9ED7B4F96433}" type="slidenum">
              <a:rPr lang="en-US" smtClean="0"/>
              <a:t>10</a:t>
            </a:fld>
            <a:endParaRPr lang="en-US" dirty="0"/>
          </a:p>
        </p:txBody>
      </p:sp>
    </p:spTree>
    <p:extLst>
      <p:ext uri="{BB962C8B-B14F-4D97-AF65-F5344CB8AC3E}">
        <p14:creationId xmlns:p14="http://schemas.microsoft.com/office/powerpoint/2010/main" val="50919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A985C53-7A80-070C-FAC8-11CEBCCB589A}"/>
              </a:ext>
            </a:extLst>
          </p:cNvPr>
          <p:cNvSpPr>
            <a:spLocks noGrp="1"/>
          </p:cNvSpPr>
          <p:nvPr>
            <p:ph type="title"/>
          </p:nvPr>
        </p:nvSpPr>
        <p:spPr>
          <a:xfrm>
            <a:off x="619149" y="3010779"/>
            <a:ext cx="10953701" cy="836441"/>
          </a:xfrm>
        </p:spPr>
        <p:txBody>
          <a:bodyPr>
            <a:normAutofit fontScale="90000"/>
          </a:bodyPr>
          <a:lstStyle/>
          <a:p>
            <a:r>
              <a:rPr lang="en-US" altLang="ja-JP" b="1" dirty="0"/>
              <a:t>Case studies 1: </a:t>
            </a:r>
            <a:br>
              <a:rPr lang="en-US" altLang="ja-JP" b="1" dirty="0"/>
            </a:br>
            <a:r>
              <a:rPr lang="en-US" altLang="ja-JP" b="1" dirty="0"/>
              <a:t>ASEAN+3 Multi-Currency Bond Issuance Framework (AMBIF)</a:t>
            </a:r>
            <a:endParaRPr lang="ja-JP" altLang="en-US" b="1"/>
          </a:p>
        </p:txBody>
      </p:sp>
      <p:sp>
        <p:nvSpPr>
          <p:cNvPr id="4" name="スライド番号プレースホルダー 3">
            <a:extLst>
              <a:ext uri="{FF2B5EF4-FFF2-40B4-BE49-F238E27FC236}">
                <a16:creationId xmlns:a16="http://schemas.microsoft.com/office/drawing/2014/main" id="{E03C1E06-6A89-45BE-53C3-0A2571D3B7BC}"/>
              </a:ext>
            </a:extLst>
          </p:cNvPr>
          <p:cNvSpPr>
            <a:spLocks noGrp="1"/>
          </p:cNvSpPr>
          <p:nvPr>
            <p:ph type="sldNum" sz="quarter" idx="12"/>
          </p:nvPr>
        </p:nvSpPr>
        <p:spPr/>
        <p:txBody>
          <a:bodyPr/>
          <a:lstStyle/>
          <a:p>
            <a:fld id="{09C60160-ED1D-4032-8EDB-9ED7B4F96433}" type="slidenum">
              <a:rPr lang="en-US" smtClean="0"/>
              <a:t>11</a:t>
            </a:fld>
            <a:endParaRPr lang="en-US"/>
          </a:p>
        </p:txBody>
      </p:sp>
    </p:spTree>
    <p:extLst>
      <p:ext uri="{BB962C8B-B14F-4D97-AF65-F5344CB8AC3E}">
        <p14:creationId xmlns:p14="http://schemas.microsoft.com/office/powerpoint/2010/main" val="138050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1" y="3986315"/>
            <a:ext cx="11768220" cy="2585323"/>
          </a:xfrm>
          <a:prstGeom prst="rect">
            <a:avLst/>
          </a:prstGeom>
        </p:spPr>
        <p:txBody>
          <a:bodyPr wrap="square">
            <a:spAutoFit/>
          </a:bodyPr>
          <a:lstStyle/>
          <a:p>
            <a:pPr marL="285750" indent="-285750">
              <a:buFont typeface="Arial" panose="020B0604020202020204" pitchFamily="34" charset="0"/>
              <a:buChar char="•"/>
            </a:pPr>
            <a:r>
              <a:rPr lang="en-US" sz="1800" dirty="0">
                <a:latin typeface="Arial" charset="0"/>
                <a:ea typeface="Arial" charset="0"/>
                <a:cs typeface="Arial" charset="0"/>
              </a:rPr>
              <a:t>AMBIF was proposed as a regionally standardized bond issuance framework. </a:t>
            </a:r>
          </a:p>
          <a:p>
            <a:pPr marL="285750" indent="-285750">
              <a:buFont typeface="Arial" panose="020B0604020202020204" pitchFamily="34" charset="0"/>
              <a:buChar char="•"/>
            </a:pPr>
            <a:r>
              <a:rPr lang="en-US" sz="1800" dirty="0">
                <a:latin typeface="Arial" charset="0"/>
                <a:ea typeface="Arial" charset="0"/>
                <a:cs typeface="Arial" charset="0"/>
              </a:rPr>
              <a:t>Due to different degrees of market developments, different legal and regulatory frameworks, and different market practices, it is not practical to have a fully standardized bond issuance framework. </a:t>
            </a:r>
          </a:p>
          <a:p>
            <a:pPr marL="285750" indent="-285750">
              <a:buFont typeface="Arial" panose="020B0604020202020204" pitchFamily="34" charset="0"/>
              <a:buChar char="•"/>
            </a:pPr>
            <a:r>
              <a:rPr lang="en-US" sz="1800" dirty="0">
                <a:latin typeface="Arial" charset="0"/>
                <a:ea typeface="Arial" charset="0"/>
                <a:cs typeface="Arial" charset="0"/>
              </a:rPr>
              <a:t>Having said, a number of common elements may allow opportunities for connecting the domestic bond markets across the region. AMBIF is designed to capture the common elements by focusing on the professional markets. </a:t>
            </a:r>
          </a:p>
          <a:p>
            <a:pPr marL="285750" indent="-285750">
              <a:buFont typeface="Arial" panose="020B0604020202020204" pitchFamily="34" charset="0"/>
              <a:buChar char="•"/>
            </a:pPr>
            <a:r>
              <a:rPr lang="en-US" sz="1800" dirty="0">
                <a:latin typeface="Arial" charset="0"/>
                <a:ea typeface="Arial" charset="0"/>
                <a:cs typeface="Arial" charset="0"/>
              </a:rPr>
              <a:t>AMBIF will seek to have economies agree on only the minimum standards that are still essential for launching it, while accepting other related regulations for the time being. But the practices should be </a:t>
            </a:r>
            <a:br>
              <a:rPr lang="en-US" sz="1800" dirty="0">
                <a:latin typeface="Arial" charset="0"/>
                <a:ea typeface="Arial" charset="0"/>
                <a:cs typeface="Arial" charset="0"/>
              </a:rPr>
            </a:br>
            <a:r>
              <a:rPr lang="en-US" sz="1800" dirty="0">
                <a:latin typeface="Arial" charset="0"/>
                <a:ea typeface="Arial" charset="0"/>
                <a:cs typeface="Arial" charset="0"/>
              </a:rPr>
              <a:t>comparable to the international market.</a:t>
            </a:r>
          </a:p>
        </p:txBody>
      </p:sp>
      <p:sp>
        <p:nvSpPr>
          <p:cNvPr id="165" name="Shape 165"/>
          <p:cNvSpPr/>
          <p:nvPr/>
        </p:nvSpPr>
        <p:spPr>
          <a:xfrm rot="16200000">
            <a:off x="8155659" y="249139"/>
            <a:ext cx="1194693" cy="381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66FFCC"/>
              </a:gs>
              <a:gs pos="50000">
                <a:srgbClr val="C0D0ED"/>
              </a:gs>
              <a:gs pos="100000">
                <a:srgbClr val="E0E7F5"/>
              </a:gs>
            </a:gsLst>
            <a:lin ang="5400000"/>
          </a:gradFill>
          <a:ln>
            <a:solidFill/>
            <a:round/>
          </a:ln>
        </p:spPr>
        <p:txBody>
          <a:bodyPr lIns="0" tIns="0" rIns="0" bIns="0" anchor="ctr"/>
          <a:lstStyle/>
          <a:p>
            <a:pPr lvl="0" algn="ctr">
              <a:defRPr>
                <a:latin typeface="Arial"/>
                <a:ea typeface="Arial"/>
                <a:cs typeface="Arial"/>
                <a:sym typeface="Arial"/>
              </a:defRPr>
            </a:pPr>
            <a:endParaRPr/>
          </a:p>
        </p:txBody>
      </p:sp>
      <p:sp>
        <p:nvSpPr>
          <p:cNvPr id="167" name="Shape 167"/>
          <p:cNvSpPr/>
          <p:nvPr/>
        </p:nvSpPr>
        <p:spPr>
          <a:xfrm flipV="1">
            <a:off x="5683119" y="3510049"/>
            <a:ext cx="2097310" cy="29886"/>
          </a:xfrm>
          <a:prstGeom prst="line">
            <a:avLst/>
          </a:prstGeom>
          <a:ln w="31750">
            <a:solidFill>
              <a:srgbClr val="4A7EBB"/>
            </a:solidFill>
            <a:headEnd type="triangle"/>
            <a:tailEnd type="triangle"/>
          </a:ln>
        </p:spPr>
        <p:txBody>
          <a:bodyPr lIns="0" tIns="0" rIns="0" bIns="0"/>
          <a:lstStyle/>
          <a:p>
            <a:pPr defTabSz="457200">
              <a:defRPr sz="1200" b="0">
                <a:latin typeface="+mn-lt"/>
                <a:ea typeface="+mn-ea"/>
                <a:cs typeface="+mn-cs"/>
                <a:sym typeface="Helvetica"/>
              </a:defRPr>
            </a:pPr>
            <a:endParaRPr sz="1200"/>
          </a:p>
        </p:txBody>
      </p:sp>
      <p:sp>
        <p:nvSpPr>
          <p:cNvPr id="168" name="Shape 168"/>
          <p:cNvSpPr/>
          <p:nvPr/>
        </p:nvSpPr>
        <p:spPr>
          <a:xfrm>
            <a:off x="7032105" y="1916833"/>
            <a:ext cx="3371761" cy="276999"/>
          </a:xfrm>
          <a:prstGeom prst="rect">
            <a:avLst/>
          </a:prstGeom>
          <a:ln>
            <a:solidFill>
              <a:srgbClr val="4F81BD"/>
            </a:solidFill>
            <a:miter/>
          </a:ln>
          <a:extLst>
            <a:ext uri="{C572A759-6A51-4108-AA02-DFA0A04FC94B}">
              <ma14:wrappingTextBoxFlag xmlns="" xmlns:ma14="http://schemas.microsoft.com/office/mac/drawingml/2011/main" val="1"/>
            </a:ext>
          </a:extLst>
        </p:spPr>
        <p:txBody>
          <a:bodyPr lIns="0" tIns="0" rIns="0" bIns="0">
            <a:spAutoFit/>
          </a:bodyPr>
          <a:lstStyle>
            <a:lvl1pPr algn="ctr">
              <a:defRPr sz="2000">
                <a:solidFill>
                  <a:srgbClr val="1F497D"/>
                </a:solidFill>
                <a:latin typeface="Arial"/>
                <a:ea typeface="Arial"/>
                <a:cs typeface="Arial"/>
                <a:sym typeface="Arial"/>
              </a:defRPr>
            </a:lvl1pPr>
          </a:lstStyle>
          <a:p>
            <a:pPr lvl="0">
              <a:defRPr sz="1800" b="0">
                <a:solidFill>
                  <a:srgbClr val="000000"/>
                </a:solidFill>
              </a:defRPr>
            </a:pPr>
            <a:r>
              <a:rPr b="1"/>
              <a:t>International bond market</a:t>
            </a:r>
          </a:p>
        </p:txBody>
      </p:sp>
      <p:sp>
        <p:nvSpPr>
          <p:cNvPr id="172" name="Shape 172"/>
          <p:cNvSpPr/>
          <p:nvPr/>
        </p:nvSpPr>
        <p:spPr>
          <a:xfrm flipV="1">
            <a:off x="2767253" y="2003803"/>
            <a:ext cx="2" cy="1501398"/>
          </a:xfrm>
          <a:prstGeom prst="line">
            <a:avLst/>
          </a:prstGeom>
          <a:ln w="31750">
            <a:solidFill>
              <a:srgbClr val="4A7EBB"/>
            </a:solidFill>
            <a:headEnd type="triangle"/>
            <a:tailEnd type="triangle"/>
          </a:ln>
        </p:spPr>
        <p:txBody>
          <a:bodyPr lIns="0" tIns="0" rIns="0" bIns="0"/>
          <a:lstStyle/>
          <a:p>
            <a:pPr defTabSz="457200">
              <a:defRPr sz="1200" b="0">
                <a:latin typeface="+mn-lt"/>
                <a:ea typeface="+mn-ea"/>
                <a:cs typeface="+mn-cs"/>
                <a:sym typeface="Helvetica"/>
              </a:defRPr>
            </a:pPr>
            <a:endParaRPr sz="1200"/>
          </a:p>
        </p:txBody>
      </p:sp>
      <p:grpSp>
        <p:nvGrpSpPr>
          <p:cNvPr id="179" name="Group 179"/>
          <p:cNvGrpSpPr/>
          <p:nvPr/>
        </p:nvGrpSpPr>
        <p:grpSpPr>
          <a:xfrm>
            <a:off x="2852069" y="1568976"/>
            <a:ext cx="3616994" cy="2299053"/>
            <a:chOff x="0" y="-1"/>
            <a:chExt cx="3616993" cy="2299052"/>
          </a:xfrm>
        </p:grpSpPr>
        <p:sp>
          <p:nvSpPr>
            <p:cNvPr id="173" name="Shape 173"/>
            <p:cNvSpPr/>
            <p:nvPr/>
          </p:nvSpPr>
          <p:spPr>
            <a:xfrm rot="16200000">
              <a:off x="2049213" y="-220464"/>
              <a:ext cx="969987" cy="1426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FFCC"/>
            </a:solid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74" name="Shape 174"/>
            <p:cNvSpPr/>
            <p:nvPr/>
          </p:nvSpPr>
          <p:spPr>
            <a:xfrm rot="5400000">
              <a:off x="1152654" y="43504"/>
              <a:ext cx="1409753" cy="1322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FF99"/>
            </a:solid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75" name="Shape 175"/>
            <p:cNvSpPr/>
            <p:nvPr/>
          </p:nvSpPr>
          <p:spPr>
            <a:xfrm rot="5400000">
              <a:off x="250415" y="323689"/>
              <a:ext cx="1753264" cy="12658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66"/>
            </a:solid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76" name="Shape 176"/>
            <p:cNvSpPr/>
            <p:nvPr/>
          </p:nvSpPr>
          <p:spPr>
            <a:xfrm rot="5400000">
              <a:off x="-320386" y="599679"/>
              <a:ext cx="2179545" cy="12191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66">
                <a:alpha val="43000"/>
              </a:srgbClr>
            </a:solid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77" name="Shape 177"/>
            <p:cNvSpPr/>
            <p:nvPr/>
          </p:nvSpPr>
          <p:spPr>
            <a:xfrm rot="5400000">
              <a:off x="-281423" y="689382"/>
              <a:ext cx="1332232" cy="7693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66">
                <a:alpha val="90000"/>
              </a:srgbClr>
            </a:solid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78" name="Shape 178"/>
            <p:cNvSpPr/>
            <p:nvPr/>
          </p:nvSpPr>
          <p:spPr>
            <a:xfrm>
              <a:off x="69112" y="951730"/>
              <a:ext cx="3547881" cy="276999"/>
            </a:xfrm>
            <a:prstGeom prst="rect">
              <a:avLst/>
            </a:prstGeom>
            <a:noFill/>
            <a:ln w="9525" cap="flat">
              <a:solidFill>
                <a:srgbClr val="C00000"/>
              </a:solidFill>
              <a:prstDash val="solid"/>
              <a:miter lim="8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000">
                  <a:solidFill>
                    <a:srgbClr val="984807"/>
                  </a:solidFill>
                  <a:latin typeface="Arial"/>
                  <a:ea typeface="Arial"/>
                  <a:cs typeface="Arial"/>
                  <a:sym typeface="Arial"/>
                </a:defRPr>
              </a:lvl1pPr>
            </a:lstStyle>
            <a:p>
              <a:pPr lvl="0">
                <a:defRPr sz="1800" b="0">
                  <a:solidFill>
                    <a:srgbClr val="000000"/>
                  </a:solidFill>
                </a:defRPr>
              </a:pPr>
              <a:r>
                <a:rPr b="1" dirty="0"/>
                <a:t>Domestic bond markets</a:t>
              </a:r>
            </a:p>
          </p:txBody>
        </p:sp>
      </p:grpSp>
      <p:sp>
        <p:nvSpPr>
          <p:cNvPr id="180" name="Shape 180"/>
          <p:cNvSpPr/>
          <p:nvPr/>
        </p:nvSpPr>
        <p:spPr>
          <a:xfrm>
            <a:off x="7968208" y="3290095"/>
            <a:ext cx="1744590"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1F497D"/>
                </a:solidFill>
                <a:latin typeface="Arial"/>
                <a:ea typeface="Arial"/>
                <a:cs typeface="Arial"/>
                <a:sym typeface="Arial"/>
              </a:defRPr>
            </a:lvl1pPr>
          </a:lstStyle>
          <a:p>
            <a:pPr lvl="0">
              <a:defRPr b="0">
                <a:solidFill>
                  <a:srgbClr val="000000"/>
                </a:solidFill>
              </a:defRPr>
            </a:pPr>
            <a:r>
              <a:rPr sz="2000" b="1" dirty="0"/>
              <a:t>International</a:t>
            </a:r>
          </a:p>
        </p:txBody>
      </p:sp>
      <p:sp>
        <p:nvSpPr>
          <p:cNvPr id="181" name="Shape 181"/>
          <p:cNvSpPr/>
          <p:nvPr/>
        </p:nvSpPr>
        <p:spPr>
          <a:xfrm>
            <a:off x="3694721" y="3349661"/>
            <a:ext cx="1956944"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a:solidFill>
                  <a:srgbClr val="C00000"/>
                </a:solidFill>
                <a:latin typeface="Arial"/>
                <a:ea typeface="Arial"/>
                <a:cs typeface="Arial"/>
                <a:sym typeface="Arial"/>
              </a:defRPr>
            </a:lvl1pPr>
          </a:lstStyle>
          <a:p>
            <a:pPr lvl="0">
              <a:defRPr b="0">
                <a:solidFill>
                  <a:srgbClr val="000000"/>
                </a:solidFill>
              </a:defRPr>
            </a:pPr>
            <a:r>
              <a:rPr sz="2000" b="1" dirty="0"/>
              <a:t>Local</a:t>
            </a:r>
          </a:p>
        </p:txBody>
      </p:sp>
      <p:grpSp>
        <p:nvGrpSpPr>
          <p:cNvPr id="185" name="Group 185"/>
          <p:cNvGrpSpPr/>
          <p:nvPr/>
        </p:nvGrpSpPr>
        <p:grpSpPr>
          <a:xfrm>
            <a:off x="3251200" y="807722"/>
            <a:ext cx="2436609" cy="1417030"/>
            <a:chOff x="-479664" y="-65953"/>
            <a:chExt cx="2436607" cy="1417029"/>
          </a:xfrm>
        </p:grpSpPr>
        <p:sp>
          <p:nvSpPr>
            <p:cNvPr id="183" name="Shape 183"/>
            <p:cNvSpPr/>
            <p:nvPr/>
          </p:nvSpPr>
          <p:spPr>
            <a:xfrm>
              <a:off x="-14214" y="-65953"/>
              <a:ext cx="1956943" cy="1417029"/>
            </a:xfrm>
            <a:prstGeom prst="rect">
              <a:avLst/>
            </a:prstGeom>
            <a:solidFill>
              <a:srgbClr val="FFFFFF">
                <a:alpha val="50000"/>
              </a:srgbClr>
            </a:solidFill>
            <a:ln w="12700" cap="flat">
              <a:noFill/>
              <a:miter lim="400000"/>
            </a:ln>
            <a:effectLst/>
          </p:spPr>
          <p:txBody>
            <a:bodyPr wrap="square" lIns="0" tIns="0" rIns="0" bIns="0" numCol="1" anchor="t">
              <a:noAutofit/>
            </a:bodyPr>
            <a:lstStyle/>
            <a:p>
              <a:pPr lvl="0" algn="ctr">
                <a:defRPr>
                  <a:solidFill>
                    <a:srgbClr val="FF0000"/>
                  </a:solidFill>
                  <a:latin typeface="Arial"/>
                  <a:ea typeface="Arial"/>
                  <a:cs typeface="Arial"/>
                  <a:sym typeface="Arial"/>
                </a:defRPr>
              </a:pPr>
              <a:endParaRPr/>
            </a:p>
          </p:txBody>
        </p:sp>
        <p:sp>
          <p:nvSpPr>
            <p:cNvPr id="184" name="Shape 184"/>
            <p:cNvSpPr/>
            <p:nvPr/>
          </p:nvSpPr>
          <p:spPr>
            <a:xfrm>
              <a:off x="-479664" y="0"/>
              <a:ext cx="2436607" cy="923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b="0"/>
              </a:pPr>
              <a:r>
                <a:rPr sz="1800" b="1" dirty="0">
                  <a:solidFill>
                    <a:srgbClr val="FF0000"/>
                  </a:solidFill>
                  <a:latin typeface="Arial"/>
                  <a:ea typeface="Arial"/>
                  <a:cs typeface="Arial"/>
                  <a:sym typeface="Arial"/>
                </a:rPr>
                <a:t>ASEAN+3</a:t>
              </a:r>
              <a:endParaRPr sz="1800" b="1" dirty="0">
                <a:latin typeface="Arial"/>
                <a:ea typeface="Arial"/>
                <a:cs typeface="Arial"/>
                <a:sym typeface="Arial"/>
              </a:endParaRPr>
            </a:p>
            <a:p>
              <a:pPr lvl="0" algn="ctr">
                <a:defRPr b="0"/>
              </a:pPr>
              <a:r>
                <a:rPr sz="1800" b="1" dirty="0">
                  <a:solidFill>
                    <a:srgbClr val="FF0000"/>
                  </a:solidFill>
                  <a:latin typeface="Arial"/>
                  <a:ea typeface="Arial"/>
                  <a:cs typeface="Arial"/>
                  <a:sym typeface="Arial"/>
                </a:rPr>
                <a:t> Multi-currency Bond</a:t>
              </a:r>
              <a:endParaRPr sz="1800" b="1" dirty="0">
                <a:latin typeface="Arial"/>
                <a:ea typeface="Arial"/>
                <a:cs typeface="Arial"/>
                <a:sym typeface="Arial"/>
              </a:endParaRPr>
            </a:p>
            <a:p>
              <a:pPr lvl="0" algn="ctr">
                <a:defRPr b="0"/>
              </a:pPr>
              <a:r>
                <a:rPr sz="1800" b="1" dirty="0">
                  <a:solidFill>
                    <a:srgbClr val="FF0000"/>
                  </a:solidFill>
                  <a:latin typeface="Arial"/>
                  <a:ea typeface="Arial"/>
                  <a:cs typeface="Arial"/>
                  <a:sym typeface="Arial"/>
                </a:rPr>
                <a:t> Issuance Framework</a:t>
              </a:r>
            </a:p>
          </p:txBody>
        </p:sp>
      </p:grpSp>
      <p:sp>
        <p:nvSpPr>
          <p:cNvPr id="189" name="Shape 189"/>
          <p:cNvSpPr/>
          <p:nvPr/>
        </p:nvSpPr>
        <p:spPr>
          <a:xfrm>
            <a:off x="6312024" y="908720"/>
            <a:ext cx="1152128"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000" b="0">
                <a:latin typeface="굴림"/>
                <a:ea typeface="굴림"/>
                <a:cs typeface="굴림"/>
                <a:sym typeface="굴림"/>
              </a:defRPr>
            </a:lvl1pPr>
          </a:lstStyle>
          <a:p>
            <a:pPr lvl="0">
              <a:defRPr sz="1800"/>
            </a:pPr>
            <a:endParaRPr dirty="0"/>
          </a:p>
        </p:txBody>
      </p:sp>
      <p:sp>
        <p:nvSpPr>
          <p:cNvPr id="190" name="Shape 190"/>
          <p:cNvSpPr/>
          <p:nvPr/>
        </p:nvSpPr>
        <p:spPr>
          <a:xfrm>
            <a:off x="665417" y="3226067"/>
            <a:ext cx="195694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defRPr b="0"/>
            </a:pPr>
            <a:r>
              <a:rPr sz="2000" b="1" dirty="0">
                <a:solidFill>
                  <a:srgbClr val="C00000"/>
                </a:solidFill>
                <a:latin typeface="Arial"/>
                <a:ea typeface="Arial"/>
                <a:cs typeface="Arial"/>
                <a:sym typeface="Arial"/>
              </a:rPr>
              <a:t>Heterogeneous</a:t>
            </a:r>
            <a:endParaRPr sz="2000" b="1" dirty="0">
              <a:latin typeface="Arial"/>
              <a:ea typeface="Arial"/>
              <a:cs typeface="Arial"/>
              <a:sym typeface="Arial"/>
            </a:endParaRPr>
          </a:p>
          <a:p>
            <a:pPr lvl="0" algn="ctr">
              <a:defRPr b="0"/>
            </a:pPr>
            <a:r>
              <a:rPr sz="2000" b="1" dirty="0">
                <a:solidFill>
                  <a:srgbClr val="C00000"/>
                </a:solidFill>
                <a:latin typeface="Arial"/>
                <a:ea typeface="Arial"/>
                <a:cs typeface="Arial"/>
                <a:sym typeface="Arial"/>
              </a:rPr>
              <a:t>(Retail)</a:t>
            </a:r>
          </a:p>
        </p:txBody>
      </p:sp>
      <p:sp>
        <p:nvSpPr>
          <p:cNvPr id="2" name="Oval 1"/>
          <p:cNvSpPr/>
          <p:nvPr/>
        </p:nvSpPr>
        <p:spPr>
          <a:xfrm>
            <a:off x="2767253" y="1765145"/>
            <a:ext cx="3472763" cy="519348"/>
          </a:xfrm>
          <a:prstGeom prst="ellipse">
            <a:avLst/>
          </a:prstGeom>
          <a:noFill/>
          <a:ln w="19050" cap="flat">
            <a:solidFill>
              <a:srgbClr val="FF388C"/>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sz="1800" b="1">
              <a:solidFill>
                <a:srgbClr val="000000"/>
              </a:solidFill>
              <a:latin typeface="Calibri"/>
              <a:ea typeface="Calibri"/>
              <a:cs typeface="Calibri"/>
              <a:sym typeface="Calibri"/>
            </a:endParaRPr>
          </a:p>
        </p:txBody>
      </p:sp>
      <p:sp>
        <p:nvSpPr>
          <p:cNvPr id="166" name="Shape 166"/>
          <p:cNvSpPr/>
          <p:nvPr/>
        </p:nvSpPr>
        <p:spPr>
          <a:xfrm>
            <a:off x="756050" y="1406113"/>
            <a:ext cx="2016126"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defRPr b="0"/>
            </a:pPr>
            <a:r>
              <a:rPr sz="2000" b="1" dirty="0">
                <a:solidFill>
                  <a:srgbClr val="1F497D"/>
                </a:solidFill>
                <a:latin typeface="Arial"/>
                <a:ea typeface="Arial"/>
                <a:cs typeface="Arial"/>
                <a:sym typeface="Arial"/>
              </a:rPr>
              <a:t>Homogeneous</a:t>
            </a:r>
            <a:endParaRPr b="1" dirty="0">
              <a:latin typeface="Arial"/>
              <a:ea typeface="Arial"/>
              <a:cs typeface="Arial"/>
              <a:sym typeface="Arial"/>
            </a:endParaRPr>
          </a:p>
          <a:p>
            <a:pPr lvl="0" algn="ctr">
              <a:defRPr b="0"/>
            </a:pPr>
            <a:r>
              <a:rPr sz="2000" b="1" dirty="0">
                <a:solidFill>
                  <a:srgbClr val="1F497D"/>
                </a:solidFill>
                <a:latin typeface="Arial"/>
                <a:ea typeface="Arial"/>
                <a:cs typeface="Arial"/>
                <a:sym typeface="Arial"/>
              </a:rPr>
              <a:t>(Professional) </a:t>
            </a:r>
          </a:p>
        </p:txBody>
      </p:sp>
      <p:sp>
        <p:nvSpPr>
          <p:cNvPr id="6" name="等号 5"/>
          <p:cNvSpPr/>
          <p:nvPr/>
        </p:nvSpPr>
        <p:spPr>
          <a:xfrm>
            <a:off x="6240016" y="1916832"/>
            <a:ext cx="576064" cy="36004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Title 3"/>
          <p:cNvSpPr>
            <a:spLocks noGrp="1"/>
          </p:cNvSpPr>
          <p:nvPr>
            <p:ph type="title"/>
          </p:nvPr>
        </p:nvSpPr>
        <p:spPr/>
        <p:txBody>
          <a:bodyPr>
            <a:normAutofit/>
          </a:bodyPr>
          <a:lstStyle/>
          <a:p>
            <a:pPr lvl="0"/>
            <a:r>
              <a:rPr lang="en-US" dirty="0"/>
              <a:t>AMBIF AS A REGIONAL NEXUS</a:t>
            </a:r>
          </a:p>
        </p:txBody>
      </p:sp>
    </p:spTree>
    <p:extLst>
      <p:ext uri="{BB962C8B-B14F-4D97-AF65-F5344CB8AC3E}">
        <p14:creationId xmlns:p14="http://schemas.microsoft.com/office/powerpoint/2010/main" val="41285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Group 245"/>
          <p:cNvGrpSpPr/>
          <p:nvPr/>
        </p:nvGrpSpPr>
        <p:grpSpPr>
          <a:xfrm>
            <a:off x="257876" y="1289379"/>
            <a:ext cx="11713545" cy="5447441"/>
            <a:chOff x="-2" y="-1"/>
            <a:chExt cx="7338963" cy="5447440"/>
          </a:xfrm>
        </p:grpSpPr>
        <p:grpSp>
          <p:nvGrpSpPr>
            <p:cNvPr id="233" name="Group 233"/>
            <p:cNvGrpSpPr/>
            <p:nvPr/>
          </p:nvGrpSpPr>
          <p:grpSpPr>
            <a:xfrm>
              <a:off x="539286" y="831259"/>
              <a:ext cx="5843080" cy="4616180"/>
              <a:chOff x="-1" y="-1"/>
              <a:chExt cx="5843078" cy="4616179"/>
            </a:xfrm>
          </p:grpSpPr>
          <p:sp>
            <p:nvSpPr>
              <p:cNvPr id="193" name="Shape 193"/>
              <p:cNvSpPr/>
              <p:nvPr/>
            </p:nvSpPr>
            <p:spPr>
              <a:xfrm>
                <a:off x="1108109" y="-1"/>
                <a:ext cx="1448237" cy="109908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4" name="Shape 194"/>
              <p:cNvSpPr/>
              <p:nvPr/>
            </p:nvSpPr>
            <p:spPr>
              <a:xfrm>
                <a:off x="3286730" y="-1"/>
                <a:ext cx="1533808" cy="109908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5" name="Shape 195"/>
              <p:cNvSpPr/>
              <p:nvPr/>
            </p:nvSpPr>
            <p:spPr>
              <a:xfrm>
                <a:off x="4382307" y="1503051"/>
                <a:ext cx="1460770" cy="1400646"/>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6" name="Shape 196"/>
              <p:cNvSpPr/>
              <p:nvPr/>
            </p:nvSpPr>
            <p:spPr>
              <a:xfrm>
                <a:off x="-1" y="1465439"/>
                <a:ext cx="1460770" cy="146544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7" name="Shape 197"/>
              <p:cNvSpPr/>
              <p:nvPr/>
            </p:nvSpPr>
            <p:spPr>
              <a:xfrm>
                <a:off x="2191153" y="3655123"/>
                <a:ext cx="1460770" cy="88774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8" name="Shape 198"/>
              <p:cNvSpPr/>
              <p:nvPr/>
            </p:nvSpPr>
            <p:spPr>
              <a:xfrm>
                <a:off x="1827285" y="476266"/>
                <a:ext cx="741176" cy="622815"/>
              </a:xfrm>
              <a:custGeom>
                <a:avLst/>
                <a:gdLst/>
                <a:ahLst/>
                <a:cxnLst>
                  <a:cxn ang="0">
                    <a:pos x="wd2" y="hd2"/>
                  </a:cxn>
                  <a:cxn ang="5400000">
                    <a:pos x="wd2" y="hd2"/>
                  </a:cxn>
                  <a:cxn ang="10800000">
                    <a:pos x="wd2" y="hd2"/>
                  </a:cxn>
                  <a:cxn ang="16200000">
                    <a:pos x="wd2" y="hd2"/>
                  </a:cxn>
                </a:cxnLst>
                <a:rect l="0" t="0" r="r" b="b"/>
                <a:pathLst>
                  <a:path w="21561" h="21600" extrusionOk="0">
                    <a:moveTo>
                      <a:pt x="21016" y="0"/>
                    </a:moveTo>
                    <a:cubicBezTo>
                      <a:pt x="20107" y="180"/>
                      <a:pt x="19169" y="250"/>
                      <a:pt x="18291" y="540"/>
                    </a:cubicBezTo>
                    <a:cubicBezTo>
                      <a:pt x="17520" y="795"/>
                      <a:pt x="16865" y="1321"/>
                      <a:pt x="16110" y="1620"/>
                    </a:cubicBezTo>
                    <a:cubicBezTo>
                      <a:pt x="15656" y="1800"/>
                      <a:pt x="15175" y="1925"/>
                      <a:pt x="14748" y="2160"/>
                    </a:cubicBezTo>
                    <a:cubicBezTo>
                      <a:pt x="12273" y="3522"/>
                      <a:pt x="14819" y="2587"/>
                      <a:pt x="12840" y="3240"/>
                    </a:cubicBezTo>
                    <a:cubicBezTo>
                      <a:pt x="12136" y="3705"/>
                      <a:pt x="10821" y="4530"/>
                      <a:pt x="10114" y="5130"/>
                    </a:cubicBezTo>
                    <a:cubicBezTo>
                      <a:pt x="9822" y="5379"/>
                      <a:pt x="9601" y="5706"/>
                      <a:pt x="9297" y="5940"/>
                    </a:cubicBezTo>
                    <a:cubicBezTo>
                      <a:pt x="8780" y="6338"/>
                      <a:pt x="7661" y="7020"/>
                      <a:pt x="7661" y="7020"/>
                    </a:cubicBezTo>
                    <a:cubicBezTo>
                      <a:pt x="5830" y="9440"/>
                      <a:pt x="6782" y="8681"/>
                      <a:pt x="5209" y="9720"/>
                    </a:cubicBezTo>
                    <a:lnTo>
                      <a:pt x="4118" y="11340"/>
                    </a:lnTo>
                    <a:cubicBezTo>
                      <a:pt x="3937" y="11610"/>
                      <a:pt x="3846" y="11970"/>
                      <a:pt x="3573" y="12150"/>
                    </a:cubicBezTo>
                    <a:lnTo>
                      <a:pt x="2756" y="12690"/>
                    </a:lnTo>
                    <a:cubicBezTo>
                      <a:pt x="2574" y="12960"/>
                      <a:pt x="2357" y="13210"/>
                      <a:pt x="2211" y="13500"/>
                    </a:cubicBezTo>
                    <a:cubicBezTo>
                      <a:pt x="2082" y="13755"/>
                      <a:pt x="2097" y="14073"/>
                      <a:pt x="1938" y="14310"/>
                    </a:cubicBezTo>
                    <a:cubicBezTo>
                      <a:pt x="1724" y="14628"/>
                      <a:pt x="1393" y="14850"/>
                      <a:pt x="1121" y="15120"/>
                    </a:cubicBezTo>
                    <a:cubicBezTo>
                      <a:pt x="1030" y="15390"/>
                      <a:pt x="976" y="15675"/>
                      <a:pt x="848" y="15930"/>
                    </a:cubicBezTo>
                    <a:cubicBezTo>
                      <a:pt x="337" y="16943"/>
                      <a:pt x="106" y="16546"/>
                      <a:pt x="30" y="17820"/>
                    </a:cubicBezTo>
                    <a:cubicBezTo>
                      <a:pt x="-39" y="18988"/>
                      <a:pt x="30" y="20160"/>
                      <a:pt x="30" y="21330"/>
                    </a:cubicBezTo>
                    <a:lnTo>
                      <a:pt x="21561" y="21600"/>
                    </a:lnTo>
                    <a:lnTo>
                      <a:pt x="21016" y="0"/>
                    </a:ln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199" name="Shape 199"/>
              <p:cNvSpPr/>
              <p:nvPr/>
            </p:nvSpPr>
            <p:spPr>
              <a:xfrm>
                <a:off x="3286730" y="476266"/>
                <a:ext cx="821757" cy="6228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57" y="89"/>
                      <a:pt x="3119" y="67"/>
                      <a:pt x="4670" y="267"/>
                    </a:cubicBezTo>
                    <a:cubicBezTo>
                      <a:pt x="5203" y="335"/>
                      <a:pt x="5708" y="622"/>
                      <a:pt x="6227" y="800"/>
                    </a:cubicBezTo>
                    <a:cubicBezTo>
                      <a:pt x="6486" y="889"/>
                      <a:pt x="6752" y="951"/>
                      <a:pt x="7005" y="1067"/>
                    </a:cubicBezTo>
                    <a:cubicBezTo>
                      <a:pt x="8374" y="1692"/>
                      <a:pt x="6684" y="878"/>
                      <a:pt x="8368" y="1867"/>
                    </a:cubicBezTo>
                    <a:cubicBezTo>
                      <a:pt x="8556" y="1977"/>
                      <a:pt x="8768" y="2008"/>
                      <a:pt x="8951" y="2133"/>
                    </a:cubicBezTo>
                    <a:cubicBezTo>
                      <a:pt x="9161" y="2277"/>
                      <a:pt x="9321" y="2536"/>
                      <a:pt x="9535" y="2667"/>
                    </a:cubicBezTo>
                    <a:cubicBezTo>
                      <a:pt x="9910" y="2895"/>
                      <a:pt x="10703" y="3200"/>
                      <a:pt x="10703" y="3200"/>
                    </a:cubicBezTo>
                    <a:lnTo>
                      <a:pt x="12454" y="4800"/>
                    </a:lnTo>
                    <a:cubicBezTo>
                      <a:pt x="12649" y="4978"/>
                      <a:pt x="12816" y="5232"/>
                      <a:pt x="13038" y="5333"/>
                    </a:cubicBezTo>
                    <a:lnTo>
                      <a:pt x="13622" y="5600"/>
                    </a:lnTo>
                    <a:cubicBezTo>
                      <a:pt x="13816" y="5778"/>
                      <a:pt x="14040" y="5907"/>
                      <a:pt x="14205" y="6133"/>
                    </a:cubicBezTo>
                    <a:cubicBezTo>
                      <a:pt x="15503" y="7911"/>
                      <a:pt x="13622" y="6044"/>
                      <a:pt x="15178" y="7467"/>
                    </a:cubicBezTo>
                    <a:cubicBezTo>
                      <a:pt x="15721" y="8582"/>
                      <a:pt x="15855" y="9083"/>
                      <a:pt x="16541" y="9867"/>
                    </a:cubicBezTo>
                    <a:cubicBezTo>
                      <a:pt x="17418" y="10869"/>
                      <a:pt x="17346" y="10055"/>
                      <a:pt x="18292" y="12000"/>
                    </a:cubicBezTo>
                    <a:lnTo>
                      <a:pt x="19070" y="13600"/>
                    </a:lnTo>
                    <a:cubicBezTo>
                      <a:pt x="19200" y="13867"/>
                      <a:pt x="19294" y="14173"/>
                      <a:pt x="19459" y="14400"/>
                    </a:cubicBezTo>
                    <a:lnTo>
                      <a:pt x="20043" y="15200"/>
                    </a:lnTo>
                    <a:lnTo>
                      <a:pt x="21016" y="19200"/>
                    </a:lnTo>
                    <a:lnTo>
                      <a:pt x="21405" y="20800"/>
                    </a:lnTo>
                    <a:lnTo>
                      <a:pt x="21600" y="21600"/>
                    </a:lnTo>
                    <a:lnTo>
                      <a:pt x="195" y="21333"/>
                    </a:lnTo>
                    <a:lnTo>
                      <a:pt x="0" y="0"/>
                    </a:ln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00" name="Shape 200"/>
              <p:cNvSpPr/>
              <p:nvPr/>
            </p:nvSpPr>
            <p:spPr>
              <a:xfrm>
                <a:off x="1003041" y="1453509"/>
                <a:ext cx="466375" cy="1466298"/>
              </a:xfrm>
              <a:custGeom>
                <a:avLst/>
                <a:gdLst/>
                <a:ahLst/>
                <a:cxnLst>
                  <a:cxn ang="0">
                    <a:pos x="wd2" y="hd2"/>
                  </a:cxn>
                  <a:cxn ang="5400000">
                    <a:pos x="wd2" y="hd2"/>
                  </a:cxn>
                  <a:cxn ang="10800000">
                    <a:pos x="wd2" y="hd2"/>
                  </a:cxn>
                  <a:cxn ang="16200000">
                    <a:pos x="wd2" y="hd2"/>
                  </a:cxn>
                </a:cxnLst>
                <a:rect l="0" t="0" r="r" b="b"/>
                <a:pathLst>
                  <a:path w="21565" h="21562" extrusionOk="0">
                    <a:moveTo>
                      <a:pt x="21285" y="0"/>
                    </a:moveTo>
                    <a:lnTo>
                      <a:pt x="19045" y="415"/>
                    </a:lnTo>
                    <a:cubicBezTo>
                      <a:pt x="18767" y="464"/>
                      <a:pt x="18469" y="488"/>
                      <a:pt x="18204" y="553"/>
                    </a:cubicBezTo>
                    <a:cubicBezTo>
                      <a:pt x="16033" y="1089"/>
                      <a:pt x="18636" y="620"/>
                      <a:pt x="16524" y="967"/>
                    </a:cubicBezTo>
                    <a:cubicBezTo>
                      <a:pt x="15680" y="1245"/>
                      <a:pt x="15559" y="1310"/>
                      <a:pt x="14564" y="1520"/>
                    </a:cubicBezTo>
                    <a:cubicBezTo>
                      <a:pt x="14293" y="1578"/>
                      <a:pt x="13982" y="1588"/>
                      <a:pt x="13724" y="1658"/>
                    </a:cubicBezTo>
                    <a:cubicBezTo>
                      <a:pt x="13135" y="1820"/>
                      <a:pt x="12604" y="2027"/>
                      <a:pt x="12044" y="2211"/>
                    </a:cubicBezTo>
                    <a:lnTo>
                      <a:pt x="11203" y="2488"/>
                    </a:lnTo>
                    <a:cubicBezTo>
                      <a:pt x="10923" y="2580"/>
                      <a:pt x="10601" y="2647"/>
                      <a:pt x="10363" y="2764"/>
                    </a:cubicBezTo>
                    <a:lnTo>
                      <a:pt x="7843" y="4008"/>
                    </a:lnTo>
                    <a:cubicBezTo>
                      <a:pt x="7563" y="4146"/>
                      <a:pt x="7223" y="4260"/>
                      <a:pt x="7003" y="4423"/>
                    </a:cubicBezTo>
                    <a:cubicBezTo>
                      <a:pt x="6279" y="4958"/>
                      <a:pt x="6762" y="4785"/>
                      <a:pt x="5603" y="4975"/>
                    </a:cubicBezTo>
                    <a:cubicBezTo>
                      <a:pt x="5416" y="5114"/>
                      <a:pt x="5281" y="5273"/>
                      <a:pt x="5043" y="5390"/>
                    </a:cubicBezTo>
                    <a:cubicBezTo>
                      <a:pt x="4805" y="5507"/>
                      <a:pt x="4413" y="5537"/>
                      <a:pt x="4202" y="5666"/>
                    </a:cubicBezTo>
                    <a:cubicBezTo>
                      <a:pt x="2656" y="6620"/>
                      <a:pt x="5490" y="5565"/>
                      <a:pt x="3082" y="6357"/>
                    </a:cubicBezTo>
                    <a:lnTo>
                      <a:pt x="1962" y="7187"/>
                    </a:lnTo>
                    <a:cubicBezTo>
                      <a:pt x="1775" y="7325"/>
                      <a:pt x="1640" y="7484"/>
                      <a:pt x="1402" y="7601"/>
                    </a:cubicBezTo>
                    <a:lnTo>
                      <a:pt x="562" y="8016"/>
                    </a:lnTo>
                    <a:cubicBezTo>
                      <a:pt x="375" y="8292"/>
                      <a:pt x="-35" y="8554"/>
                      <a:pt x="2" y="8845"/>
                    </a:cubicBezTo>
                    <a:cubicBezTo>
                      <a:pt x="117" y="9751"/>
                      <a:pt x="50" y="10822"/>
                      <a:pt x="562" y="11747"/>
                    </a:cubicBezTo>
                    <a:cubicBezTo>
                      <a:pt x="717" y="12028"/>
                      <a:pt x="935" y="12300"/>
                      <a:pt x="1122" y="12577"/>
                    </a:cubicBezTo>
                    <a:lnTo>
                      <a:pt x="1682" y="13406"/>
                    </a:lnTo>
                    <a:cubicBezTo>
                      <a:pt x="1775" y="13544"/>
                      <a:pt x="1798" y="13699"/>
                      <a:pt x="1962" y="13820"/>
                    </a:cubicBezTo>
                    <a:lnTo>
                      <a:pt x="2522" y="14235"/>
                    </a:lnTo>
                    <a:cubicBezTo>
                      <a:pt x="2616" y="14373"/>
                      <a:pt x="2659" y="14522"/>
                      <a:pt x="2802" y="14650"/>
                    </a:cubicBezTo>
                    <a:cubicBezTo>
                      <a:pt x="3129" y="14940"/>
                      <a:pt x="3549" y="15202"/>
                      <a:pt x="3922" y="15479"/>
                    </a:cubicBezTo>
                    <a:lnTo>
                      <a:pt x="4482" y="15893"/>
                    </a:lnTo>
                    <a:lnTo>
                      <a:pt x="6163" y="17137"/>
                    </a:lnTo>
                    <a:cubicBezTo>
                      <a:pt x="6349" y="17276"/>
                      <a:pt x="6443" y="17460"/>
                      <a:pt x="6723" y="17552"/>
                    </a:cubicBezTo>
                    <a:lnTo>
                      <a:pt x="7563" y="17828"/>
                    </a:lnTo>
                    <a:cubicBezTo>
                      <a:pt x="8717" y="18683"/>
                      <a:pt x="7436" y="17849"/>
                      <a:pt x="8963" y="18519"/>
                    </a:cubicBezTo>
                    <a:cubicBezTo>
                      <a:pt x="9555" y="18779"/>
                      <a:pt x="9984" y="19132"/>
                      <a:pt x="10643" y="19349"/>
                    </a:cubicBezTo>
                    <a:lnTo>
                      <a:pt x="13164" y="20178"/>
                    </a:lnTo>
                    <a:lnTo>
                      <a:pt x="14004" y="20454"/>
                    </a:lnTo>
                    <a:cubicBezTo>
                      <a:pt x="14284" y="20546"/>
                      <a:pt x="14517" y="20690"/>
                      <a:pt x="14844" y="20731"/>
                    </a:cubicBezTo>
                    <a:cubicBezTo>
                      <a:pt x="15591" y="20823"/>
                      <a:pt x="16354" y="20887"/>
                      <a:pt x="17084" y="21007"/>
                    </a:cubicBezTo>
                    <a:cubicBezTo>
                      <a:pt x="20689" y="21600"/>
                      <a:pt x="16998" y="21031"/>
                      <a:pt x="20165" y="21422"/>
                    </a:cubicBezTo>
                    <a:cubicBezTo>
                      <a:pt x="21521" y="21589"/>
                      <a:pt x="20495" y="21560"/>
                      <a:pt x="21565" y="21560"/>
                    </a:cubicBezTo>
                    <a:lnTo>
                      <a:pt x="21285" y="0"/>
                    </a:ln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01" name="Shape 201"/>
              <p:cNvSpPr/>
              <p:nvPr/>
            </p:nvSpPr>
            <p:spPr>
              <a:xfrm flipH="1">
                <a:off x="1460770" y="1099080"/>
                <a:ext cx="1107690" cy="1099079"/>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2" name="Shape 202"/>
              <p:cNvSpPr/>
              <p:nvPr/>
            </p:nvSpPr>
            <p:spPr>
              <a:xfrm>
                <a:off x="2568460" y="1099080"/>
                <a:ext cx="363818" cy="2542286"/>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3" name="Shape 203"/>
              <p:cNvSpPr/>
              <p:nvPr/>
            </p:nvSpPr>
            <p:spPr>
              <a:xfrm>
                <a:off x="2568460" y="1099080"/>
                <a:ext cx="1813847" cy="1099079"/>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4" name="Shape 204"/>
              <p:cNvSpPr/>
              <p:nvPr/>
            </p:nvSpPr>
            <p:spPr>
              <a:xfrm flipV="1">
                <a:off x="2568459" y="1091391"/>
                <a:ext cx="725674" cy="7690"/>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5" name="Shape 205"/>
              <p:cNvSpPr/>
              <p:nvPr/>
            </p:nvSpPr>
            <p:spPr>
              <a:xfrm>
                <a:off x="1460769" y="2198158"/>
                <a:ext cx="2921539" cy="1"/>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6" name="Shape 206"/>
              <p:cNvSpPr/>
              <p:nvPr/>
            </p:nvSpPr>
            <p:spPr>
              <a:xfrm>
                <a:off x="1460769" y="2198158"/>
                <a:ext cx="1471509" cy="1443207"/>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7" name="Shape 207"/>
              <p:cNvSpPr/>
              <p:nvPr/>
            </p:nvSpPr>
            <p:spPr>
              <a:xfrm flipV="1">
                <a:off x="1460769" y="1091390"/>
                <a:ext cx="1833364" cy="1106771"/>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8" name="Shape 208"/>
              <p:cNvSpPr/>
              <p:nvPr/>
            </p:nvSpPr>
            <p:spPr>
              <a:xfrm flipH="1">
                <a:off x="2932279" y="1099079"/>
                <a:ext cx="354453" cy="2542287"/>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09" name="Shape 209"/>
              <p:cNvSpPr/>
              <p:nvPr/>
            </p:nvSpPr>
            <p:spPr>
              <a:xfrm>
                <a:off x="3294133" y="1091390"/>
                <a:ext cx="1088175" cy="1106769"/>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10" name="Shape 210"/>
              <p:cNvSpPr/>
              <p:nvPr/>
            </p:nvSpPr>
            <p:spPr>
              <a:xfrm flipH="1">
                <a:off x="2932279" y="2198158"/>
                <a:ext cx="1450030" cy="1443207"/>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11" name="Shape 211"/>
              <p:cNvSpPr/>
              <p:nvPr/>
            </p:nvSpPr>
            <p:spPr>
              <a:xfrm>
                <a:off x="1972037" y="659447"/>
                <a:ext cx="584308" cy="954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FFFFF"/>
                    </a:solidFill>
                    <a:latin typeface="Arial"/>
                    <a:ea typeface="Arial"/>
                    <a:cs typeface="Arial"/>
                    <a:sym typeface="Arial"/>
                  </a:defRPr>
                </a:lvl1pPr>
              </a:lstStyle>
              <a:p>
                <a:pPr lvl="0">
                  <a:defRPr b="0">
                    <a:solidFill>
                      <a:srgbClr val="000000"/>
                    </a:solidFill>
                  </a:defRPr>
                </a:pPr>
                <a:r>
                  <a:rPr b="1"/>
                  <a:t>Pro</a:t>
                </a:r>
              </a:p>
            </p:txBody>
          </p:sp>
          <p:sp>
            <p:nvSpPr>
              <p:cNvPr id="212" name="Shape 212"/>
              <p:cNvSpPr/>
              <p:nvPr/>
            </p:nvSpPr>
            <p:spPr>
              <a:xfrm>
                <a:off x="3310831" y="659447"/>
                <a:ext cx="584308" cy="954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FFFFF"/>
                    </a:solidFill>
                    <a:latin typeface="Arial"/>
                    <a:ea typeface="Arial"/>
                    <a:cs typeface="Arial"/>
                    <a:sym typeface="Arial"/>
                  </a:defRPr>
                </a:lvl1pPr>
              </a:lstStyle>
              <a:p>
                <a:pPr lvl="0">
                  <a:defRPr b="0">
                    <a:solidFill>
                      <a:srgbClr val="000000"/>
                    </a:solidFill>
                  </a:defRPr>
                </a:pPr>
                <a:r>
                  <a:rPr b="1"/>
                  <a:t>Pro</a:t>
                </a:r>
              </a:p>
            </p:txBody>
          </p:sp>
          <p:sp>
            <p:nvSpPr>
              <p:cNvPr id="213" name="Shape 213"/>
              <p:cNvSpPr/>
              <p:nvPr/>
            </p:nvSpPr>
            <p:spPr>
              <a:xfrm>
                <a:off x="1002294" y="1978343"/>
                <a:ext cx="584308" cy="954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FFFFF"/>
                    </a:solidFill>
                    <a:latin typeface="Arial"/>
                    <a:ea typeface="Arial"/>
                    <a:cs typeface="Arial"/>
                    <a:sym typeface="Arial"/>
                  </a:defRPr>
                </a:lvl1pPr>
              </a:lstStyle>
              <a:p>
                <a:pPr lvl="0">
                  <a:defRPr b="0">
                    <a:solidFill>
                      <a:srgbClr val="000000"/>
                    </a:solidFill>
                  </a:defRPr>
                </a:pPr>
                <a:r>
                  <a:rPr b="1"/>
                  <a:t>Pro</a:t>
                </a:r>
              </a:p>
            </p:txBody>
          </p:sp>
          <p:sp>
            <p:nvSpPr>
              <p:cNvPr id="214" name="Shape 214"/>
              <p:cNvSpPr/>
              <p:nvPr/>
            </p:nvSpPr>
            <p:spPr>
              <a:xfrm>
                <a:off x="4382308" y="1503052"/>
                <a:ext cx="538312" cy="1400646"/>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cubicBezTo>
                      <a:pt x="810" y="279"/>
                      <a:pt x="1611" y="564"/>
                      <a:pt x="2430" y="836"/>
                    </a:cubicBezTo>
                    <a:cubicBezTo>
                      <a:pt x="3461" y="1178"/>
                      <a:pt x="5029" y="1598"/>
                      <a:pt x="5940" y="1951"/>
                    </a:cubicBezTo>
                    <a:cubicBezTo>
                      <a:pt x="6844" y="2301"/>
                      <a:pt x="7328" y="2518"/>
                      <a:pt x="8370" y="2787"/>
                    </a:cubicBezTo>
                    <a:cubicBezTo>
                      <a:pt x="8624" y="2853"/>
                      <a:pt x="8910" y="2880"/>
                      <a:pt x="9180" y="2926"/>
                    </a:cubicBezTo>
                    <a:cubicBezTo>
                      <a:pt x="9450" y="3019"/>
                      <a:pt x="9708" y="3122"/>
                      <a:pt x="9990" y="3205"/>
                    </a:cubicBezTo>
                    <a:cubicBezTo>
                      <a:pt x="10339" y="3308"/>
                      <a:pt x="10761" y="3351"/>
                      <a:pt x="11070" y="3484"/>
                    </a:cubicBezTo>
                    <a:cubicBezTo>
                      <a:pt x="11070" y="3484"/>
                      <a:pt x="13770" y="4877"/>
                      <a:pt x="14310" y="5156"/>
                    </a:cubicBezTo>
                    <a:cubicBezTo>
                      <a:pt x="14490" y="5249"/>
                      <a:pt x="14608" y="5393"/>
                      <a:pt x="14850" y="5435"/>
                    </a:cubicBezTo>
                    <a:lnTo>
                      <a:pt x="15660" y="5574"/>
                    </a:lnTo>
                    <a:cubicBezTo>
                      <a:pt x="15930" y="5806"/>
                      <a:pt x="16124" y="6067"/>
                      <a:pt x="16470" y="6271"/>
                    </a:cubicBezTo>
                    <a:cubicBezTo>
                      <a:pt x="16704" y="6409"/>
                      <a:pt x="17972" y="6834"/>
                      <a:pt x="18360" y="6968"/>
                    </a:cubicBezTo>
                    <a:lnTo>
                      <a:pt x="19439" y="7804"/>
                    </a:lnTo>
                    <a:cubicBezTo>
                      <a:pt x="19619" y="7943"/>
                      <a:pt x="19877" y="8063"/>
                      <a:pt x="19979" y="8222"/>
                    </a:cubicBezTo>
                    <a:cubicBezTo>
                      <a:pt x="20069" y="8361"/>
                      <a:pt x="20122" y="8509"/>
                      <a:pt x="20249" y="8640"/>
                    </a:cubicBezTo>
                    <a:cubicBezTo>
                      <a:pt x="20395" y="8790"/>
                      <a:pt x="20658" y="8905"/>
                      <a:pt x="20789" y="9058"/>
                    </a:cubicBezTo>
                    <a:cubicBezTo>
                      <a:pt x="21021" y="9327"/>
                      <a:pt x="21149" y="9615"/>
                      <a:pt x="21329" y="9894"/>
                    </a:cubicBezTo>
                    <a:lnTo>
                      <a:pt x="21599" y="10312"/>
                    </a:lnTo>
                    <a:cubicBezTo>
                      <a:pt x="21580" y="10431"/>
                      <a:pt x="21600" y="11900"/>
                      <a:pt x="21059" y="12403"/>
                    </a:cubicBezTo>
                    <a:cubicBezTo>
                      <a:pt x="20744" y="12695"/>
                      <a:pt x="20519" y="13053"/>
                      <a:pt x="19979" y="13239"/>
                    </a:cubicBezTo>
                    <a:lnTo>
                      <a:pt x="19169" y="13517"/>
                    </a:lnTo>
                    <a:cubicBezTo>
                      <a:pt x="18259" y="14222"/>
                      <a:pt x="19124" y="13738"/>
                      <a:pt x="17820" y="14075"/>
                    </a:cubicBezTo>
                    <a:cubicBezTo>
                      <a:pt x="17529" y="14150"/>
                      <a:pt x="17263" y="14249"/>
                      <a:pt x="17010" y="14354"/>
                    </a:cubicBezTo>
                    <a:cubicBezTo>
                      <a:pt x="16811" y="14436"/>
                      <a:pt x="16688" y="14565"/>
                      <a:pt x="16470" y="14632"/>
                    </a:cubicBezTo>
                    <a:cubicBezTo>
                      <a:pt x="16225" y="14708"/>
                      <a:pt x="15930" y="14725"/>
                      <a:pt x="15660" y="14772"/>
                    </a:cubicBezTo>
                    <a:cubicBezTo>
                      <a:pt x="14605" y="15316"/>
                      <a:pt x="15712" y="14828"/>
                      <a:pt x="14310" y="15190"/>
                    </a:cubicBezTo>
                    <a:cubicBezTo>
                      <a:pt x="14019" y="15265"/>
                      <a:pt x="13796" y="15400"/>
                      <a:pt x="13500" y="15468"/>
                    </a:cubicBezTo>
                    <a:cubicBezTo>
                      <a:pt x="12980" y="15588"/>
                      <a:pt x="12353" y="15584"/>
                      <a:pt x="11880" y="15747"/>
                    </a:cubicBezTo>
                    <a:cubicBezTo>
                      <a:pt x="11610" y="15840"/>
                      <a:pt x="11351" y="15943"/>
                      <a:pt x="11070" y="16026"/>
                    </a:cubicBezTo>
                    <a:cubicBezTo>
                      <a:pt x="10720" y="16129"/>
                      <a:pt x="10325" y="16189"/>
                      <a:pt x="9990" y="16305"/>
                    </a:cubicBezTo>
                    <a:cubicBezTo>
                      <a:pt x="9778" y="16377"/>
                      <a:pt x="9668" y="16516"/>
                      <a:pt x="9450" y="16583"/>
                    </a:cubicBezTo>
                    <a:cubicBezTo>
                      <a:pt x="7853" y="17078"/>
                      <a:pt x="9423" y="16297"/>
                      <a:pt x="7830" y="17001"/>
                    </a:cubicBezTo>
                    <a:cubicBezTo>
                      <a:pt x="7443" y="17172"/>
                      <a:pt x="7173" y="17413"/>
                      <a:pt x="6750" y="17559"/>
                    </a:cubicBezTo>
                    <a:cubicBezTo>
                      <a:pt x="5622" y="17947"/>
                      <a:pt x="6169" y="17719"/>
                      <a:pt x="5130" y="18255"/>
                    </a:cubicBezTo>
                    <a:cubicBezTo>
                      <a:pt x="4460" y="19293"/>
                      <a:pt x="5488" y="17908"/>
                      <a:pt x="3780" y="19231"/>
                    </a:cubicBezTo>
                    <a:cubicBezTo>
                      <a:pt x="3600" y="19370"/>
                      <a:pt x="3484" y="19539"/>
                      <a:pt x="3240" y="19649"/>
                    </a:cubicBezTo>
                    <a:cubicBezTo>
                      <a:pt x="2089" y="20169"/>
                      <a:pt x="1812" y="20013"/>
                      <a:pt x="1080" y="20485"/>
                    </a:cubicBezTo>
                    <a:cubicBezTo>
                      <a:pt x="877" y="20616"/>
                      <a:pt x="720" y="20764"/>
                      <a:pt x="540" y="20903"/>
                    </a:cubicBezTo>
                    <a:cubicBezTo>
                      <a:pt x="248" y="21506"/>
                      <a:pt x="270" y="21269"/>
                      <a:pt x="270" y="21600"/>
                    </a:cubicBezTo>
                    <a:cubicBezTo>
                      <a:pt x="180" y="14400"/>
                      <a:pt x="90" y="7200"/>
                      <a:pt x="0" y="0"/>
                    </a:cubicBez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15" name="Shape 215"/>
              <p:cNvSpPr/>
              <p:nvPr/>
            </p:nvSpPr>
            <p:spPr>
              <a:xfrm>
                <a:off x="4336325" y="1978343"/>
                <a:ext cx="584308" cy="954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FFFFF"/>
                    </a:solidFill>
                    <a:latin typeface="Arial"/>
                    <a:ea typeface="Arial"/>
                    <a:cs typeface="Arial"/>
                    <a:sym typeface="Arial"/>
                  </a:defRPr>
                </a:lvl1pPr>
              </a:lstStyle>
              <a:p>
                <a:pPr lvl="0">
                  <a:defRPr b="0">
                    <a:solidFill>
                      <a:srgbClr val="000000"/>
                    </a:solidFill>
                  </a:defRPr>
                </a:pPr>
                <a:r>
                  <a:rPr b="1"/>
                  <a:t>Pro</a:t>
                </a:r>
              </a:p>
            </p:txBody>
          </p:sp>
          <p:sp>
            <p:nvSpPr>
              <p:cNvPr id="216" name="Shape 216"/>
              <p:cNvSpPr/>
              <p:nvPr/>
            </p:nvSpPr>
            <p:spPr>
              <a:xfrm>
                <a:off x="4090153" y="3288762"/>
                <a:ext cx="1022539" cy="73272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17" name="Shape 217"/>
              <p:cNvSpPr/>
              <p:nvPr/>
            </p:nvSpPr>
            <p:spPr>
              <a:xfrm>
                <a:off x="1469415" y="3297238"/>
                <a:ext cx="356547" cy="732720"/>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18" name="Shape 218"/>
              <p:cNvSpPr/>
              <p:nvPr/>
            </p:nvSpPr>
            <p:spPr>
              <a:xfrm>
                <a:off x="4094277" y="3284673"/>
                <a:ext cx="296482" cy="187428"/>
              </a:xfrm>
              <a:custGeom>
                <a:avLst/>
                <a:gdLst/>
                <a:ahLst/>
                <a:cxnLst>
                  <a:cxn ang="0">
                    <a:pos x="wd2" y="hd2"/>
                  </a:cxn>
                  <a:cxn ang="5400000">
                    <a:pos x="wd2" y="hd2"/>
                  </a:cxn>
                  <a:cxn ang="10800000">
                    <a:pos x="wd2" y="hd2"/>
                  </a:cxn>
                  <a:cxn ang="16200000">
                    <a:pos x="wd2" y="hd2"/>
                  </a:cxn>
                </a:cxnLst>
                <a:rect l="0" t="0" r="r" b="b"/>
                <a:pathLst>
                  <a:path w="21565" h="21600" extrusionOk="0">
                    <a:moveTo>
                      <a:pt x="0" y="21600"/>
                    </a:moveTo>
                    <a:cubicBezTo>
                      <a:pt x="2930" y="21447"/>
                      <a:pt x="5874" y="21467"/>
                      <a:pt x="8791" y="21140"/>
                    </a:cubicBezTo>
                    <a:cubicBezTo>
                      <a:pt x="10252" y="20977"/>
                      <a:pt x="12122" y="20286"/>
                      <a:pt x="13626" y="19762"/>
                    </a:cubicBezTo>
                    <a:cubicBezTo>
                      <a:pt x="14359" y="18996"/>
                      <a:pt x="15249" y="18365"/>
                      <a:pt x="15824" y="17464"/>
                    </a:cubicBezTo>
                    <a:cubicBezTo>
                      <a:pt x="17109" y="15448"/>
                      <a:pt x="16386" y="16527"/>
                      <a:pt x="18021" y="14247"/>
                    </a:cubicBezTo>
                    <a:lnTo>
                      <a:pt x="19340" y="10111"/>
                    </a:lnTo>
                    <a:cubicBezTo>
                      <a:pt x="19487" y="9651"/>
                      <a:pt x="19667" y="9202"/>
                      <a:pt x="19780" y="8732"/>
                    </a:cubicBezTo>
                    <a:cubicBezTo>
                      <a:pt x="19926" y="8119"/>
                      <a:pt x="20088" y="7510"/>
                      <a:pt x="20219" y="6894"/>
                    </a:cubicBezTo>
                    <a:cubicBezTo>
                      <a:pt x="20381" y="6131"/>
                      <a:pt x="20478" y="5354"/>
                      <a:pt x="20659" y="4596"/>
                    </a:cubicBezTo>
                    <a:cubicBezTo>
                      <a:pt x="21076" y="2850"/>
                      <a:pt x="21264" y="3384"/>
                      <a:pt x="21538" y="1379"/>
                    </a:cubicBezTo>
                    <a:cubicBezTo>
                      <a:pt x="21600" y="924"/>
                      <a:pt x="21538" y="460"/>
                      <a:pt x="21538" y="0"/>
                    </a:cubicBezTo>
                    <a:lnTo>
                      <a:pt x="0" y="0"/>
                    </a:lnTo>
                    <a:lnTo>
                      <a:pt x="0" y="21600"/>
                    </a:ln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19" name="Shape 219"/>
              <p:cNvSpPr/>
              <p:nvPr/>
            </p:nvSpPr>
            <p:spPr>
              <a:xfrm rot="16200000">
                <a:off x="2648354" y="3195217"/>
                <a:ext cx="567849" cy="14607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sp>
            <p:nvSpPr>
              <p:cNvPr id="220" name="Shape 220"/>
              <p:cNvSpPr/>
              <p:nvPr/>
            </p:nvSpPr>
            <p:spPr>
              <a:xfrm>
                <a:off x="2672857" y="3662073"/>
                <a:ext cx="584308" cy="954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FFFFF"/>
                    </a:solidFill>
                    <a:latin typeface="Arial"/>
                    <a:ea typeface="Arial"/>
                    <a:cs typeface="Arial"/>
                    <a:sym typeface="Arial"/>
                  </a:defRPr>
                </a:lvl1pPr>
              </a:lstStyle>
              <a:p>
                <a:pPr lvl="0">
                  <a:defRPr b="0">
                    <a:solidFill>
                      <a:srgbClr val="000000"/>
                    </a:solidFill>
                  </a:defRPr>
                </a:pPr>
                <a:r>
                  <a:rPr b="1"/>
                  <a:t>Pro</a:t>
                </a:r>
              </a:p>
            </p:txBody>
          </p:sp>
          <p:sp>
            <p:nvSpPr>
              <p:cNvPr id="221" name="Shape 221"/>
              <p:cNvSpPr/>
              <p:nvPr/>
            </p:nvSpPr>
            <p:spPr>
              <a:xfrm flipH="1" flipV="1">
                <a:off x="1460770" y="2198159"/>
                <a:ext cx="363244" cy="1090606"/>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2" name="Shape 222"/>
              <p:cNvSpPr/>
              <p:nvPr/>
            </p:nvSpPr>
            <p:spPr>
              <a:xfrm flipV="1">
                <a:off x="1825961" y="1099080"/>
                <a:ext cx="742499" cy="2206709"/>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3" name="Shape 223"/>
              <p:cNvSpPr/>
              <p:nvPr/>
            </p:nvSpPr>
            <p:spPr>
              <a:xfrm flipV="1">
                <a:off x="1824014" y="1091390"/>
                <a:ext cx="1470120" cy="2197377"/>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4" name="Shape 224"/>
              <p:cNvSpPr/>
              <p:nvPr/>
            </p:nvSpPr>
            <p:spPr>
              <a:xfrm flipV="1">
                <a:off x="1825961" y="2198159"/>
                <a:ext cx="2556348" cy="1090606"/>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5" name="Shape 225"/>
              <p:cNvSpPr/>
              <p:nvPr/>
            </p:nvSpPr>
            <p:spPr>
              <a:xfrm>
                <a:off x="1824013" y="3288764"/>
                <a:ext cx="1108266" cy="352601"/>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6" name="Shape 226"/>
              <p:cNvSpPr/>
              <p:nvPr/>
            </p:nvSpPr>
            <p:spPr>
              <a:xfrm flipH="1">
                <a:off x="2932278" y="3284673"/>
                <a:ext cx="1162000" cy="356693"/>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7" name="Shape 227"/>
              <p:cNvSpPr/>
              <p:nvPr/>
            </p:nvSpPr>
            <p:spPr>
              <a:xfrm flipH="1">
                <a:off x="1824014" y="3271737"/>
                <a:ext cx="2284473" cy="25522"/>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8" name="Shape 228"/>
              <p:cNvSpPr/>
              <p:nvPr/>
            </p:nvSpPr>
            <p:spPr>
              <a:xfrm flipH="1" flipV="1">
                <a:off x="1460769" y="2551954"/>
                <a:ext cx="2625060" cy="732720"/>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29" name="Shape 229"/>
              <p:cNvSpPr/>
              <p:nvPr/>
            </p:nvSpPr>
            <p:spPr>
              <a:xfrm flipH="1" flipV="1">
                <a:off x="2568460" y="1099080"/>
                <a:ext cx="1540027" cy="2227297"/>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30" name="Shape 230"/>
              <p:cNvSpPr/>
              <p:nvPr/>
            </p:nvSpPr>
            <p:spPr>
              <a:xfrm flipH="1" flipV="1">
                <a:off x="3294133" y="1091391"/>
                <a:ext cx="800145" cy="2193283"/>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31" name="Shape 231"/>
              <p:cNvSpPr/>
              <p:nvPr/>
            </p:nvSpPr>
            <p:spPr>
              <a:xfrm flipH="1">
                <a:off x="4094278" y="2198158"/>
                <a:ext cx="296481" cy="1086515"/>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sp>
            <p:nvSpPr>
              <p:cNvPr id="232" name="Shape 232"/>
              <p:cNvSpPr/>
              <p:nvPr/>
            </p:nvSpPr>
            <p:spPr>
              <a:xfrm>
                <a:off x="1641608" y="3292606"/>
                <a:ext cx="182406" cy="17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43" y="3240"/>
                      <a:pt x="556" y="6498"/>
                      <a:pt x="1029" y="9720"/>
                    </a:cubicBezTo>
                    <a:cubicBezTo>
                      <a:pt x="1244" y="11187"/>
                      <a:pt x="1356" y="12751"/>
                      <a:pt x="2057" y="14040"/>
                    </a:cubicBezTo>
                    <a:cubicBezTo>
                      <a:pt x="4231" y="18034"/>
                      <a:pt x="7408" y="18073"/>
                      <a:pt x="11314" y="19440"/>
                    </a:cubicBezTo>
                    <a:lnTo>
                      <a:pt x="14400" y="20520"/>
                    </a:lnTo>
                    <a:cubicBezTo>
                      <a:pt x="15429" y="20880"/>
                      <a:pt x="16401" y="21600"/>
                      <a:pt x="17486" y="21600"/>
                    </a:cubicBezTo>
                    <a:lnTo>
                      <a:pt x="21600" y="21600"/>
                    </a:lnTo>
                    <a:lnTo>
                      <a:pt x="21600" y="1080"/>
                    </a:lnTo>
                    <a:lnTo>
                      <a:pt x="0" y="0"/>
                    </a:lnTo>
                    <a:close/>
                  </a:path>
                </a:pathLst>
              </a:cu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b="0">
                    <a:latin typeface="Times New Roman"/>
                    <a:ea typeface="Times New Roman"/>
                    <a:cs typeface="Times New Roman"/>
                    <a:sym typeface="Times New Roman"/>
                  </a:defRPr>
                </a:pPr>
                <a:endParaRPr/>
              </a:p>
            </p:txBody>
          </p:sp>
        </p:grpSp>
        <p:grpSp>
          <p:nvGrpSpPr>
            <p:cNvPr id="236" name="Group 236"/>
            <p:cNvGrpSpPr/>
            <p:nvPr/>
          </p:nvGrpSpPr>
          <p:grpSpPr>
            <a:xfrm>
              <a:off x="2272097" y="2349984"/>
              <a:ext cx="2438118" cy="1427829"/>
              <a:chOff x="0" y="0"/>
              <a:chExt cx="2438116" cy="1427827"/>
            </a:xfrm>
          </p:grpSpPr>
          <p:sp>
            <p:nvSpPr>
              <p:cNvPr id="234" name="Shape 234"/>
              <p:cNvSpPr/>
              <p:nvPr/>
            </p:nvSpPr>
            <p:spPr>
              <a:xfrm>
                <a:off x="0" y="0"/>
                <a:ext cx="2438116" cy="1427827"/>
              </a:xfrm>
              <a:prstGeom prst="roundRect">
                <a:avLst>
                  <a:gd name="adj" fmla="val 16667"/>
                </a:avLst>
              </a:prstGeom>
              <a:solidFill>
                <a:srgbClr val="00B0F0"/>
              </a:solidFill>
              <a:ln w="12700" cap="flat">
                <a:noFill/>
                <a:miter lim="400000"/>
              </a:ln>
              <a:effectLst/>
            </p:spPr>
            <p:txBody>
              <a:bodyPr wrap="square" lIns="0" tIns="0" rIns="0" bIns="0" numCol="1" anchor="ctr">
                <a:noAutofit/>
              </a:bodyPr>
              <a:lstStyle/>
              <a:p>
                <a:pPr lvl="0" algn="ctr">
                  <a:defRPr sz="3200">
                    <a:solidFill>
                      <a:srgbClr val="DBEEF4"/>
                    </a:solidFill>
                    <a:effectLst>
                      <a:outerShdw blurRad="38100" dist="38100" dir="2700000" rotWithShape="0">
                        <a:srgbClr val="000000">
                          <a:alpha val="43137"/>
                        </a:srgbClr>
                      </a:outerShdw>
                    </a:effectLst>
                  </a:defRPr>
                </a:pPr>
                <a:endParaRPr sz="3200"/>
              </a:p>
            </p:txBody>
          </p:sp>
          <p:sp>
            <p:nvSpPr>
              <p:cNvPr id="235" name="Shape 235"/>
              <p:cNvSpPr/>
              <p:nvPr/>
            </p:nvSpPr>
            <p:spPr>
              <a:xfrm>
                <a:off x="69701" y="221471"/>
                <a:ext cx="2298713" cy="984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defRPr b="0"/>
                </a:pPr>
                <a:r>
                  <a:rPr sz="3200" b="1">
                    <a:solidFill>
                      <a:srgbClr val="C00000"/>
                    </a:solidFill>
                    <a:effectLst>
                      <a:outerShdw blurRad="38100" dist="38100" dir="2700000" rotWithShape="0">
                        <a:srgbClr val="000000">
                          <a:alpha val="43137"/>
                        </a:srgbClr>
                      </a:outerShdw>
                    </a:effectLst>
                  </a:rPr>
                  <a:t>AMBIF</a:t>
                </a:r>
                <a:endParaRPr b="1">
                  <a:solidFill>
                    <a:srgbClr val="FFFFFF"/>
                  </a:solidFill>
                </a:endParaRPr>
              </a:p>
              <a:p>
                <a:pPr lvl="0" algn="ctr">
                  <a:defRPr b="0"/>
                </a:pPr>
                <a:r>
                  <a:rPr sz="3200" b="1">
                    <a:solidFill>
                      <a:srgbClr val="DBEEF4"/>
                    </a:solidFill>
                    <a:effectLst>
                      <a:outerShdw blurRad="38100" dist="38100" dir="2700000" rotWithShape="0">
                        <a:srgbClr val="000000">
                          <a:alpha val="43137"/>
                        </a:srgbClr>
                      </a:outerShdw>
                    </a:effectLst>
                  </a:rPr>
                  <a:t>Market</a:t>
                </a:r>
              </a:p>
            </p:txBody>
          </p:sp>
        </p:grpSp>
        <p:grpSp>
          <p:nvGrpSpPr>
            <p:cNvPr id="239" name="Group 239"/>
            <p:cNvGrpSpPr/>
            <p:nvPr/>
          </p:nvGrpSpPr>
          <p:grpSpPr>
            <a:xfrm>
              <a:off x="-2" y="-1"/>
              <a:ext cx="3505540" cy="630653"/>
              <a:chOff x="-1" y="-1"/>
              <a:chExt cx="3505539" cy="630652"/>
            </a:xfrm>
          </p:grpSpPr>
          <p:sp>
            <p:nvSpPr>
              <p:cNvPr id="237" name="Shape 237"/>
              <p:cNvSpPr/>
              <p:nvPr/>
            </p:nvSpPr>
            <p:spPr>
              <a:xfrm>
                <a:off x="-1" y="-1"/>
                <a:ext cx="3505539" cy="630652"/>
              </a:xfrm>
              <a:prstGeom prst="rect">
                <a:avLst/>
              </a:prstGeom>
              <a:solidFill>
                <a:srgbClr val="FFC000"/>
              </a:solidFill>
              <a:ln w="12700" cap="sq">
                <a:solidFill>
                  <a:srgbClr val="000000"/>
                </a:solidFill>
                <a:prstDash val="solid"/>
                <a:round/>
              </a:ln>
              <a:effectLst/>
            </p:spPr>
            <p:txBody>
              <a:bodyPr wrap="square" lIns="0" tIns="0" rIns="0" bIns="0" numCol="1" anchor="ctr">
                <a:noAutofit/>
              </a:bodyPr>
              <a:lstStyle/>
              <a:p>
                <a:pPr lvl="0" algn="ctr">
                  <a:defRPr sz="1400">
                    <a:latin typeface="Arial"/>
                    <a:ea typeface="Arial"/>
                    <a:cs typeface="Arial"/>
                    <a:sym typeface="Arial"/>
                  </a:defRPr>
                </a:pPr>
                <a:endParaRPr sz="1400"/>
              </a:p>
            </p:txBody>
          </p:sp>
          <p:sp>
            <p:nvSpPr>
              <p:cNvPr id="238" name="Shape 238"/>
              <p:cNvSpPr/>
              <p:nvPr/>
            </p:nvSpPr>
            <p:spPr>
              <a:xfrm>
                <a:off x="539287" y="69104"/>
                <a:ext cx="2426511" cy="492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defRPr b="0"/>
                </a:pPr>
                <a:r>
                  <a:rPr sz="2000" b="1" dirty="0">
                    <a:latin typeface="Arial"/>
                    <a:ea typeface="Arial"/>
                    <a:cs typeface="Arial"/>
                    <a:sym typeface="Arial"/>
                  </a:rPr>
                  <a:t>Public Offering Market</a:t>
                </a:r>
              </a:p>
              <a:p>
                <a:pPr lvl="0" algn="ctr">
                  <a:defRPr b="0"/>
                </a:pPr>
                <a:r>
                  <a:rPr sz="1200" b="1" dirty="0">
                    <a:latin typeface="Arial"/>
                    <a:ea typeface="Arial"/>
                    <a:cs typeface="Arial"/>
                    <a:sym typeface="Arial"/>
                  </a:rPr>
                  <a:t>Including Retail and General Investors</a:t>
                </a:r>
              </a:p>
            </p:txBody>
          </p:sp>
        </p:grpSp>
        <p:sp>
          <p:nvSpPr>
            <p:cNvPr id="240" name="Shape 240"/>
            <p:cNvSpPr/>
            <p:nvPr/>
          </p:nvSpPr>
          <p:spPr>
            <a:xfrm flipH="1" flipV="1">
              <a:off x="3072168" y="630650"/>
              <a:ext cx="755845" cy="524582"/>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grpSp>
          <p:nvGrpSpPr>
            <p:cNvPr id="243" name="Group 243"/>
            <p:cNvGrpSpPr/>
            <p:nvPr/>
          </p:nvGrpSpPr>
          <p:grpSpPr>
            <a:xfrm>
              <a:off x="3648790" y="-1"/>
              <a:ext cx="3690171" cy="599524"/>
              <a:chOff x="-1" y="-1"/>
              <a:chExt cx="3690170" cy="599523"/>
            </a:xfrm>
          </p:grpSpPr>
          <p:sp>
            <p:nvSpPr>
              <p:cNvPr id="241" name="Shape 241"/>
              <p:cNvSpPr/>
              <p:nvPr/>
            </p:nvSpPr>
            <p:spPr>
              <a:xfrm>
                <a:off x="-1" y="-1"/>
                <a:ext cx="3690170" cy="599523"/>
              </a:xfrm>
              <a:prstGeom prst="rect">
                <a:avLst/>
              </a:prstGeom>
              <a:solidFill>
                <a:srgbClr val="00B0F0"/>
              </a:solidFill>
              <a:ln w="12700" cap="sq">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242" name="Shape 242"/>
              <p:cNvSpPr/>
              <p:nvPr/>
            </p:nvSpPr>
            <p:spPr>
              <a:xfrm>
                <a:off x="682991" y="145872"/>
                <a:ext cx="2324187" cy="3077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600">
                    <a:solidFill>
                      <a:srgbClr val="FFFFFF"/>
                    </a:solidFill>
                    <a:latin typeface="Arial"/>
                    <a:ea typeface="Arial"/>
                    <a:cs typeface="Arial"/>
                    <a:sym typeface="Arial"/>
                  </a:defRPr>
                </a:lvl1pPr>
              </a:lstStyle>
              <a:p>
                <a:pPr lvl="0">
                  <a:defRPr sz="1800" b="0">
                    <a:solidFill>
                      <a:srgbClr val="000000"/>
                    </a:solidFill>
                  </a:defRPr>
                </a:pPr>
                <a:r>
                  <a:rPr sz="2000" b="1" dirty="0"/>
                  <a:t>Professional Investors Market</a:t>
                </a:r>
              </a:p>
            </p:txBody>
          </p:sp>
        </p:grpSp>
        <p:sp>
          <p:nvSpPr>
            <p:cNvPr id="244" name="Shape 244"/>
            <p:cNvSpPr/>
            <p:nvPr/>
          </p:nvSpPr>
          <p:spPr>
            <a:xfrm flipV="1">
              <a:off x="4003695" y="599521"/>
              <a:ext cx="48871" cy="715695"/>
            </a:xfrm>
            <a:prstGeom prst="line">
              <a:avLst/>
            </a:prstGeom>
            <a:solidFill>
              <a:srgbClr val="4F81BD"/>
            </a:solidFill>
            <a:ln w="12700" cap="sq">
              <a:solidFill>
                <a:srgbClr val="000000"/>
              </a:solidFill>
              <a:prstDash val="solid"/>
              <a:round/>
            </a:ln>
            <a:effectLst/>
          </p:spPr>
          <p:txBody>
            <a:bodyPr wrap="square" lIns="0" tIns="0" rIns="0" bIns="0" numCol="1" anchor="t">
              <a:noAutofit/>
            </a:bodyPr>
            <a:lstStyle/>
            <a:p>
              <a:pPr defTabSz="457200">
                <a:defRPr sz="1200" b="0">
                  <a:latin typeface="+mn-lt"/>
                  <a:ea typeface="+mn-ea"/>
                  <a:cs typeface="+mn-cs"/>
                  <a:sym typeface="Helvetica"/>
                </a:defRPr>
              </a:pPr>
              <a:endParaRPr sz="1200"/>
            </a:p>
          </p:txBody>
        </p:sp>
      </p:grpSp>
      <p:sp>
        <p:nvSpPr>
          <p:cNvPr id="248" name="Shape 248"/>
          <p:cNvSpPr/>
          <p:nvPr/>
        </p:nvSpPr>
        <p:spPr>
          <a:xfrm>
            <a:off x="503269" y="5677754"/>
            <a:ext cx="3123767" cy="830997"/>
          </a:xfrm>
          <a:prstGeom prst="rect">
            <a:avLst/>
          </a:prstGeom>
          <a:solidFill>
            <a:srgbClr val="DBEEF4">
              <a:alpha val="55000"/>
            </a:srgbClr>
          </a:solidFill>
          <a:ln w="12700">
            <a:miter lim="400000"/>
          </a:ln>
          <a:extLst>
            <a:ext uri="{C572A759-6A51-4108-AA02-DFA0A04FC94B}">
              <ma14:wrappingTextBoxFlag xmlns="" xmlns:ma14="http://schemas.microsoft.com/office/mac/drawingml/2011/main" val="1"/>
            </a:ext>
          </a:extLst>
        </p:spPr>
        <p:txBody>
          <a:bodyPr wrap="square" lIns="36000" tIns="0" rIns="0" bIns="0">
            <a:spAutoFit/>
          </a:bodyPr>
          <a:lstStyle>
            <a:lvl1pPr>
              <a:defRPr>
                <a:latin typeface="Arial"/>
                <a:ea typeface="Arial"/>
                <a:cs typeface="Arial"/>
                <a:sym typeface="Arial"/>
              </a:defRPr>
            </a:lvl1pPr>
          </a:lstStyle>
          <a:p>
            <a:pPr lvl="0" algn="just">
              <a:defRPr b="0"/>
            </a:pPr>
            <a:r>
              <a:rPr sz="1800" b="1" dirty="0"/>
              <a:t>Issuers can tap in all markets with harmonized  documents for submission.</a:t>
            </a:r>
          </a:p>
        </p:txBody>
      </p:sp>
      <p:sp>
        <p:nvSpPr>
          <p:cNvPr id="249" name="Shape 249"/>
          <p:cNvSpPr/>
          <p:nvPr/>
        </p:nvSpPr>
        <p:spPr>
          <a:xfrm>
            <a:off x="8571090" y="5181950"/>
            <a:ext cx="3400329" cy="830997"/>
          </a:xfrm>
          <a:prstGeom prst="rect">
            <a:avLst/>
          </a:prstGeom>
          <a:solidFill>
            <a:srgbClr val="DBEEF4">
              <a:alpha val="64999"/>
            </a:srgbClr>
          </a:solidFill>
          <a:ln w="12700">
            <a:miter lim="400000"/>
          </a:ln>
          <a:extLst>
            <a:ext uri="{C572A759-6A51-4108-AA02-DFA0A04FC94B}">
              <ma14:wrappingTextBoxFlag xmlns="" xmlns:ma14="http://schemas.microsoft.com/office/mac/drawingml/2011/main" val="1"/>
            </a:ext>
          </a:extLst>
        </p:spPr>
        <p:txBody>
          <a:bodyPr wrap="square" lIns="36000" tIns="0" rIns="0" bIns="0">
            <a:spAutoFit/>
          </a:bodyPr>
          <a:lstStyle>
            <a:lvl1pPr>
              <a:defRPr>
                <a:latin typeface="Arial"/>
                <a:ea typeface="Arial"/>
                <a:cs typeface="Arial"/>
                <a:sym typeface="Arial"/>
              </a:defRPr>
            </a:lvl1pPr>
          </a:lstStyle>
          <a:p>
            <a:pPr lvl="0" algn="just">
              <a:defRPr b="0"/>
            </a:pPr>
            <a:r>
              <a:rPr sz="1800" b="1" dirty="0"/>
              <a:t>Investors can invest in all markets without knowing their regulations closely.</a:t>
            </a:r>
          </a:p>
        </p:txBody>
      </p:sp>
      <p:sp>
        <p:nvSpPr>
          <p:cNvPr id="250" name="Shape 250"/>
          <p:cNvSpPr/>
          <p:nvPr/>
        </p:nvSpPr>
        <p:spPr>
          <a:xfrm>
            <a:off x="8256765" y="1977682"/>
            <a:ext cx="3714655" cy="1384995"/>
          </a:xfrm>
          <a:prstGeom prst="rect">
            <a:avLst/>
          </a:prstGeom>
          <a:solidFill>
            <a:srgbClr val="C6D9F1">
              <a:alpha val="63000"/>
            </a:srgbClr>
          </a:solidFill>
          <a:ln w="12700">
            <a:miter lim="400000"/>
          </a:ln>
          <a:extLst>
            <a:ext uri="{C572A759-6A51-4108-AA02-DFA0A04FC94B}">
              <ma14:wrappingTextBoxFlag xmlns="" xmlns:ma14="http://schemas.microsoft.com/office/mac/drawingml/2011/main" val="1"/>
            </a:ext>
          </a:extLst>
        </p:spPr>
        <p:txBody>
          <a:bodyPr wrap="square" lIns="36000" tIns="0" rIns="0" bIns="0">
            <a:spAutoFit/>
          </a:bodyPr>
          <a:lstStyle>
            <a:lvl1pPr>
              <a:defRPr>
                <a:latin typeface="Arial"/>
                <a:ea typeface="Arial"/>
                <a:cs typeface="Arial"/>
                <a:sym typeface="Arial"/>
              </a:defRPr>
            </a:lvl1pPr>
          </a:lstStyle>
          <a:p>
            <a:pPr lvl="0" algn="just">
              <a:defRPr b="0"/>
            </a:pPr>
            <a:r>
              <a:rPr sz="1800" b="1" dirty="0"/>
              <a:t>Market practice and issue process will be harmonized and standardized within the professional markets in the region.</a:t>
            </a:r>
          </a:p>
        </p:txBody>
      </p:sp>
      <p:sp>
        <p:nvSpPr>
          <p:cNvPr id="2" name="Title 1"/>
          <p:cNvSpPr>
            <a:spLocks noGrp="1"/>
          </p:cNvSpPr>
          <p:nvPr>
            <p:ph type="title"/>
          </p:nvPr>
        </p:nvSpPr>
        <p:spPr/>
        <p:txBody>
          <a:bodyPr/>
          <a:lstStyle/>
          <a:p>
            <a:r>
              <a:rPr lang="en-US" dirty="0"/>
              <a:t>WHAT AMBIF CAN ACHIEVE?</a:t>
            </a:r>
          </a:p>
        </p:txBody>
      </p:sp>
      <p:sp>
        <p:nvSpPr>
          <p:cNvPr id="3" name="スライド番号プレースホルダー 2"/>
          <p:cNvSpPr>
            <a:spLocks noGrp="1"/>
          </p:cNvSpPr>
          <p:nvPr>
            <p:ph type="sldNum" sz="quarter" idx="12"/>
          </p:nvPr>
        </p:nvSpPr>
        <p:spPr/>
        <p:txBody>
          <a:bodyPr/>
          <a:lstStyle/>
          <a:p>
            <a:pPr lvl="0"/>
            <a:fld id="{86CB4B4D-7CA3-9044-876B-883B54F8677D}" type="slidenum">
              <a:rPr lang="en-US" smtClean="0"/>
              <a:t>13</a:t>
            </a:fld>
            <a:endParaRPr lang="en-US"/>
          </a:p>
        </p:txBody>
      </p:sp>
    </p:spTree>
    <p:extLst>
      <p:ext uri="{BB962C8B-B14F-4D97-AF65-F5344CB8AC3E}">
        <p14:creationId xmlns:p14="http://schemas.microsoft.com/office/powerpoint/2010/main" val="230381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 OF THE SSF</a:t>
            </a:r>
          </a:p>
        </p:txBody>
      </p:sp>
      <p:sp>
        <p:nvSpPr>
          <p:cNvPr id="3" name="Content Placeholder 2"/>
          <p:cNvSpPr>
            <a:spLocks noGrp="1"/>
          </p:cNvSpPr>
          <p:nvPr>
            <p:ph idx="1"/>
          </p:nvPr>
        </p:nvSpPr>
        <p:spPr>
          <a:xfrm>
            <a:off x="5496271" y="1219200"/>
            <a:ext cx="6475150" cy="5328226"/>
          </a:xfrm>
        </p:spPr>
        <p:txBody>
          <a:bodyPr>
            <a:normAutofit/>
          </a:bodyPr>
          <a:lstStyle/>
          <a:p>
            <a:pPr>
              <a:spcBef>
                <a:spcPts val="1200"/>
              </a:spcBef>
              <a:spcAft>
                <a:spcPts val="1200"/>
              </a:spcAft>
              <a:buFont typeface="Wingdings" charset="2"/>
              <a:buChar char="§"/>
            </a:pPr>
            <a:r>
              <a:rPr lang="en-GB" altLang="ja-JP" sz="2000" dirty="0">
                <a:latin typeface="Arial" charset="0"/>
                <a:ea typeface="Arial" charset="0"/>
                <a:cs typeface="Arial" charset="0"/>
              </a:rPr>
              <a:t>The </a:t>
            </a:r>
            <a:r>
              <a:rPr lang="en-GB" altLang="ja-JP" sz="2000" b="1" dirty="0">
                <a:solidFill>
                  <a:srgbClr val="0070C0"/>
                </a:solidFill>
                <a:latin typeface="Arial" charset="0"/>
                <a:ea typeface="Arial" charset="0"/>
                <a:cs typeface="Arial" charset="0"/>
              </a:rPr>
              <a:t>Single Submission Form (SSF) </a:t>
            </a:r>
            <a:r>
              <a:rPr lang="en-GB" altLang="ja-JP" sz="2000" dirty="0">
                <a:latin typeface="Arial" charset="0"/>
                <a:ea typeface="Arial" charset="0"/>
                <a:cs typeface="Arial" charset="0"/>
              </a:rPr>
              <a:t>is aimed to facilitate an AMBIF bonds/notes issuance application to regulatory, listing and registration authorities in each participating market.</a:t>
            </a:r>
          </a:p>
          <a:p>
            <a:pPr>
              <a:spcBef>
                <a:spcPts val="1200"/>
              </a:spcBef>
              <a:spcAft>
                <a:spcPts val="1200"/>
              </a:spcAft>
              <a:buFont typeface="Wingdings" charset="2"/>
              <a:buChar char="§"/>
              <a:tabLst>
                <a:tab pos="4040188" algn="l"/>
              </a:tabLst>
            </a:pPr>
            <a:r>
              <a:rPr lang="en-GB" altLang="ja-JP" sz="2000" dirty="0">
                <a:latin typeface="Arial" charset="0"/>
                <a:ea typeface="Arial" charset="0"/>
                <a:cs typeface="Arial" charset="0"/>
              </a:rPr>
              <a:t>SSF is prepared for the benefit of issuers aiming to issue bonds/notes to Professional Investors in ASEAN+3.</a:t>
            </a:r>
          </a:p>
          <a:p>
            <a:pPr>
              <a:spcBef>
                <a:spcPts val="1200"/>
              </a:spcBef>
              <a:spcAft>
                <a:spcPts val="1200"/>
              </a:spcAft>
              <a:buFont typeface="Wingdings" charset="2"/>
              <a:buChar char="§"/>
              <a:tabLst>
                <a:tab pos="4040188" algn="l"/>
              </a:tabLst>
            </a:pPr>
            <a:r>
              <a:rPr lang="en-GB" altLang="ja-JP" sz="2000" dirty="0">
                <a:latin typeface="Arial" charset="0"/>
                <a:ea typeface="Arial" charset="0"/>
                <a:cs typeface="Arial" charset="0"/>
              </a:rPr>
              <a:t>SFF should be looked at together with</a:t>
            </a:r>
            <a:r>
              <a:rPr lang="en-GB" altLang="ja-JP" sz="2000" dirty="0">
                <a:solidFill>
                  <a:schemeClr val="tx2"/>
                </a:solidFill>
                <a:latin typeface="Arial" charset="0"/>
                <a:ea typeface="Arial" charset="0"/>
                <a:cs typeface="Arial" charset="0"/>
              </a:rPr>
              <a:t> </a:t>
            </a:r>
            <a:r>
              <a:rPr lang="en-GB" altLang="ja-JP" sz="2000" b="1" dirty="0">
                <a:solidFill>
                  <a:schemeClr val="accent1"/>
                </a:solidFill>
                <a:latin typeface="Arial" charset="0"/>
                <a:ea typeface="Arial" charset="0"/>
                <a:cs typeface="Arial" charset="0"/>
              </a:rPr>
              <a:t>the AMBIF Implementation Guidelines</a:t>
            </a:r>
            <a:r>
              <a:rPr lang="en-GB" altLang="ja-JP" sz="2000" dirty="0">
                <a:solidFill>
                  <a:schemeClr val="accent1"/>
                </a:solidFill>
                <a:latin typeface="Arial" charset="0"/>
                <a:ea typeface="Arial" charset="0"/>
                <a:cs typeface="Arial" charset="0"/>
              </a:rPr>
              <a:t>, </a:t>
            </a:r>
            <a:r>
              <a:rPr lang="en-GB" altLang="ja-JP" sz="2000" dirty="0">
                <a:latin typeface="Arial" charset="0"/>
                <a:ea typeface="Arial" charset="0"/>
                <a:cs typeface="Arial" charset="0"/>
              </a:rPr>
              <a:t>which explain specific issuance processes in respective markets. </a:t>
            </a:r>
            <a:endParaRPr lang="ja-JP" altLang="ja-JP" sz="2000" dirty="0">
              <a:latin typeface="Arial" charset="0"/>
              <a:ea typeface="Arial" charset="0"/>
              <a:cs typeface="Arial" charset="0"/>
            </a:endParaRPr>
          </a:p>
          <a:p>
            <a:pPr>
              <a:spcAft>
                <a:spcPts val="1200"/>
              </a:spcAft>
              <a:buFont typeface="Wingdings" charset="2"/>
              <a:buChar char="§"/>
            </a:pPr>
            <a:endParaRPr lang="en-US" sz="2000" dirty="0">
              <a:latin typeface="Arial" charset="0"/>
              <a:ea typeface="Arial" charset="0"/>
              <a:cs typeface="Arial" charset="0"/>
            </a:endParaRPr>
          </a:p>
        </p:txBody>
      </p:sp>
      <p:sp>
        <p:nvSpPr>
          <p:cNvPr id="7" name="スライド番号プレースホルダー 6"/>
          <p:cNvSpPr>
            <a:spLocks noGrp="1"/>
          </p:cNvSpPr>
          <p:nvPr>
            <p:ph type="sldNum" sz="quarter" idx="12"/>
          </p:nvPr>
        </p:nvSpPr>
        <p:spPr/>
        <p:txBody>
          <a:bodyPr/>
          <a:lstStyle/>
          <a:p>
            <a:pPr lvl="0"/>
            <a:fld id="{86CB4B4D-7CA3-9044-876B-883B54F8677D}" type="slidenum">
              <a:rPr lang="en-GB" smtClean="0"/>
              <a:t>14</a:t>
            </a:fld>
            <a:endParaRPr lang="en-GB"/>
          </a:p>
        </p:txBody>
      </p:sp>
      <p:grpSp>
        <p:nvGrpSpPr>
          <p:cNvPr id="8" name="図形グループ 8"/>
          <p:cNvGrpSpPr/>
          <p:nvPr/>
        </p:nvGrpSpPr>
        <p:grpSpPr>
          <a:xfrm>
            <a:off x="648493" y="1108360"/>
            <a:ext cx="3960440" cy="2448272"/>
            <a:chOff x="107504" y="692696"/>
            <a:chExt cx="3960440" cy="2448272"/>
          </a:xfrm>
        </p:grpSpPr>
        <p:pic>
          <p:nvPicPr>
            <p:cNvPr id="9" name="図 4" descr="BU0019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05" y="832820"/>
              <a:ext cx="904372" cy="851937"/>
            </a:xfrm>
            <a:prstGeom prst="rect">
              <a:avLst/>
            </a:prstGeom>
          </p:spPr>
        </p:pic>
        <p:sp>
          <p:nvSpPr>
            <p:cNvPr id="10" name="下矢印 5"/>
            <p:cNvSpPr/>
            <p:nvPr/>
          </p:nvSpPr>
          <p:spPr>
            <a:xfrm>
              <a:off x="524906" y="1813685"/>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9" descr="BU0019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412" y="902882"/>
              <a:ext cx="904372" cy="851937"/>
            </a:xfrm>
            <a:prstGeom prst="rect">
              <a:avLst/>
            </a:prstGeom>
          </p:spPr>
        </p:pic>
        <p:sp>
          <p:nvSpPr>
            <p:cNvPr id="12" name="下矢印 10"/>
            <p:cNvSpPr/>
            <p:nvPr/>
          </p:nvSpPr>
          <p:spPr>
            <a:xfrm>
              <a:off x="1846680" y="1813685"/>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1" descr="BU0019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186" y="902882"/>
              <a:ext cx="904372" cy="851937"/>
            </a:xfrm>
            <a:prstGeom prst="rect">
              <a:avLst/>
            </a:prstGeom>
          </p:spPr>
        </p:pic>
        <p:sp>
          <p:nvSpPr>
            <p:cNvPr id="14" name="下矢印 13"/>
            <p:cNvSpPr/>
            <p:nvPr/>
          </p:nvSpPr>
          <p:spPr>
            <a:xfrm>
              <a:off x="3098887" y="1813685"/>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8"/>
            <p:cNvSpPr txBox="1"/>
            <p:nvPr/>
          </p:nvSpPr>
          <p:spPr>
            <a:xfrm>
              <a:off x="899592" y="692696"/>
              <a:ext cx="2434847" cy="269513"/>
            </a:xfrm>
            <a:prstGeom prst="rect">
              <a:avLst/>
            </a:prstGeom>
            <a:noFill/>
          </p:spPr>
          <p:txBody>
            <a:bodyPr wrap="square" rtlCol="0">
              <a:spAutoFit/>
            </a:bodyPr>
            <a:lstStyle/>
            <a:p>
              <a:pPr algn="ctr"/>
              <a:r>
                <a:rPr kumimoji="1" lang="en-US" altLang="ja-JP" sz="1200" dirty="0"/>
                <a:t>Issuer</a:t>
              </a:r>
              <a:endParaRPr kumimoji="1" lang="ja-JP" altLang="en-US" sz="1200" dirty="0"/>
            </a:p>
          </p:txBody>
        </p:sp>
        <p:sp>
          <p:nvSpPr>
            <p:cNvPr id="16" name="角丸四角形 20"/>
            <p:cNvSpPr/>
            <p:nvPr/>
          </p:nvSpPr>
          <p:spPr>
            <a:xfrm>
              <a:off x="249079" y="2348880"/>
              <a:ext cx="938545" cy="5604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A</a:t>
              </a:r>
            </a:p>
          </p:txBody>
        </p:sp>
        <p:sp>
          <p:nvSpPr>
            <p:cNvPr id="17" name="角丸四角形 21"/>
            <p:cNvSpPr/>
            <p:nvPr/>
          </p:nvSpPr>
          <p:spPr>
            <a:xfrm>
              <a:off x="1498845" y="2374181"/>
              <a:ext cx="984923" cy="550764"/>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B</a:t>
              </a:r>
              <a:endParaRPr kumimoji="1" lang="ja-JP" altLang="en-US" sz="1000" b="0" dirty="0">
                <a:solidFill>
                  <a:schemeClr val="tx1"/>
                </a:solidFill>
              </a:endParaRPr>
            </a:p>
          </p:txBody>
        </p:sp>
        <p:sp>
          <p:nvSpPr>
            <p:cNvPr id="18" name="角丸四角形 22"/>
            <p:cNvSpPr/>
            <p:nvPr/>
          </p:nvSpPr>
          <p:spPr>
            <a:xfrm>
              <a:off x="2820619" y="2374181"/>
              <a:ext cx="959293" cy="550764"/>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C</a:t>
              </a:r>
              <a:endParaRPr kumimoji="1" lang="ja-JP" altLang="en-US" sz="1000" b="0" dirty="0">
                <a:solidFill>
                  <a:schemeClr val="tx1"/>
                </a:solidFill>
              </a:endParaRPr>
            </a:p>
          </p:txBody>
        </p:sp>
        <p:sp>
          <p:nvSpPr>
            <p:cNvPr id="19" name="正方形/長方形 26"/>
            <p:cNvSpPr/>
            <p:nvPr/>
          </p:nvSpPr>
          <p:spPr>
            <a:xfrm>
              <a:off x="107504" y="692696"/>
              <a:ext cx="3960440" cy="24482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p>
          </p:txBody>
        </p:sp>
        <p:sp>
          <p:nvSpPr>
            <p:cNvPr id="20" name="テキスト ボックス 1"/>
            <p:cNvSpPr txBox="1"/>
            <p:nvPr/>
          </p:nvSpPr>
          <p:spPr>
            <a:xfrm>
              <a:off x="455339" y="1183129"/>
              <a:ext cx="3408785" cy="269513"/>
            </a:xfrm>
            <a:prstGeom prst="rect">
              <a:avLst/>
            </a:prstGeom>
            <a:noFill/>
          </p:spPr>
          <p:txBody>
            <a:bodyPr wrap="square" rtlCol="0">
              <a:spAutoFit/>
            </a:bodyPr>
            <a:lstStyle/>
            <a:p>
              <a:r>
                <a:rPr kumimoji="1" lang="en-US" altLang="ja-JP" sz="1200" b="0" dirty="0"/>
                <a:t>Issuer prepared applications market by market   </a:t>
              </a:r>
              <a:endParaRPr kumimoji="1" lang="ja-JP" altLang="en-US" sz="1200" b="0" dirty="0"/>
            </a:p>
          </p:txBody>
        </p:sp>
      </p:grpSp>
      <p:grpSp>
        <p:nvGrpSpPr>
          <p:cNvPr id="21" name="図形グループ 32"/>
          <p:cNvGrpSpPr/>
          <p:nvPr/>
        </p:nvGrpSpPr>
        <p:grpSpPr>
          <a:xfrm>
            <a:off x="677784" y="4057597"/>
            <a:ext cx="3960440" cy="2448272"/>
            <a:chOff x="251520" y="3645024"/>
            <a:chExt cx="3960440" cy="2448272"/>
          </a:xfrm>
        </p:grpSpPr>
        <p:sp>
          <p:nvSpPr>
            <p:cNvPr id="22" name="下矢印 36"/>
            <p:cNvSpPr/>
            <p:nvPr/>
          </p:nvSpPr>
          <p:spPr>
            <a:xfrm rot="2614959">
              <a:off x="1217561" y="4681400"/>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3" name="図 37" descr="BU00198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3861048"/>
              <a:ext cx="1224136" cy="1153161"/>
            </a:xfrm>
            <a:prstGeom prst="rect">
              <a:avLst/>
            </a:prstGeom>
          </p:spPr>
        </p:pic>
        <p:sp>
          <p:nvSpPr>
            <p:cNvPr id="24" name="下矢印 38"/>
            <p:cNvSpPr/>
            <p:nvPr/>
          </p:nvSpPr>
          <p:spPr>
            <a:xfrm>
              <a:off x="1990696" y="4869160"/>
              <a:ext cx="486969" cy="387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下矢印 40"/>
            <p:cNvSpPr/>
            <p:nvPr/>
          </p:nvSpPr>
          <p:spPr>
            <a:xfrm rot="19169955">
              <a:off x="2800710" y="4752515"/>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41"/>
            <p:cNvSpPr txBox="1"/>
            <p:nvPr/>
          </p:nvSpPr>
          <p:spPr>
            <a:xfrm>
              <a:off x="1043608" y="3645024"/>
              <a:ext cx="2434847" cy="269513"/>
            </a:xfrm>
            <a:prstGeom prst="rect">
              <a:avLst/>
            </a:prstGeom>
            <a:noFill/>
          </p:spPr>
          <p:txBody>
            <a:bodyPr wrap="square" rtlCol="0">
              <a:spAutoFit/>
            </a:bodyPr>
            <a:lstStyle/>
            <a:p>
              <a:pPr algn="ctr"/>
              <a:r>
                <a:rPr kumimoji="1" lang="en-US" altLang="ja-JP" sz="1200" dirty="0"/>
                <a:t>Issuer</a:t>
              </a:r>
              <a:endParaRPr kumimoji="1" lang="ja-JP" altLang="en-US" sz="1200" dirty="0"/>
            </a:p>
          </p:txBody>
        </p:sp>
        <p:sp>
          <p:nvSpPr>
            <p:cNvPr id="27" name="角丸四角形 42"/>
            <p:cNvSpPr/>
            <p:nvPr/>
          </p:nvSpPr>
          <p:spPr>
            <a:xfrm>
              <a:off x="393095" y="5301208"/>
              <a:ext cx="938545" cy="5604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A</a:t>
              </a:r>
            </a:p>
          </p:txBody>
        </p:sp>
        <p:sp>
          <p:nvSpPr>
            <p:cNvPr id="28" name="角丸四角形 43"/>
            <p:cNvSpPr/>
            <p:nvPr/>
          </p:nvSpPr>
          <p:spPr>
            <a:xfrm>
              <a:off x="1642861" y="5326509"/>
              <a:ext cx="984923" cy="550764"/>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B</a:t>
              </a:r>
              <a:endParaRPr kumimoji="1" lang="ja-JP" altLang="en-US" sz="1000" b="0" dirty="0">
                <a:solidFill>
                  <a:schemeClr val="tx1"/>
                </a:solidFill>
              </a:endParaRPr>
            </a:p>
          </p:txBody>
        </p:sp>
        <p:sp>
          <p:nvSpPr>
            <p:cNvPr id="29" name="角丸四角形 44"/>
            <p:cNvSpPr/>
            <p:nvPr/>
          </p:nvSpPr>
          <p:spPr>
            <a:xfrm>
              <a:off x="2964635" y="5326509"/>
              <a:ext cx="959293" cy="550764"/>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000" b="0" dirty="0">
                  <a:solidFill>
                    <a:schemeClr val="tx1"/>
                  </a:solidFill>
                </a:rPr>
                <a:t>Authority C</a:t>
              </a:r>
              <a:endParaRPr kumimoji="1" lang="ja-JP" altLang="en-US" sz="1000" b="0" dirty="0">
                <a:solidFill>
                  <a:schemeClr val="tx1"/>
                </a:solidFill>
              </a:endParaRPr>
            </a:p>
          </p:txBody>
        </p:sp>
        <p:sp>
          <p:nvSpPr>
            <p:cNvPr id="30" name="正方形/長方形 45"/>
            <p:cNvSpPr/>
            <p:nvPr/>
          </p:nvSpPr>
          <p:spPr>
            <a:xfrm>
              <a:off x="251520" y="3645024"/>
              <a:ext cx="3960440" cy="24482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p>
          </p:txBody>
        </p:sp>
        <p:sp>
          <p:nvSpPr>
            <p:cNvPr id="31" name="テキスト ボックス 46"/>
            <p:cNvSpPr txBox="1"/>
            <p:nvPr/>
          </p:nvSpPr>
          <p:spPr>
            <a:xfrm>
              <a:off x="599355" y="4135457"/>
              <a:ext cx="3408785" cy="307777"/>
            </a:xfrm>
            <a:prstGeom prst="rect">
              <a:avLst/>
            </a:prstGeom>
            <a:noFill/>
          </p:spPr>
          <p:txBody>
            <a:bodyPr wrap="square" rtlCol="0">
              <a:spAutoFit/>
            </a:bodyPr>
            <a:lstStyle/>
            <a:p>
              <a:pPr algn="ctr"/>
              <a:r>
                <a:rPr kumimoji="1" lang="en-US" altLang="ja-JP" sz="1400" dirty="0"/>
                <a:t>Single Submission Form (SSF)   </a:t>
              </a:r>
              <a:endParaRPr kumimoji="1" lang="ja-JP" altLang="en-US" sz="1400" dirty="0"/>
            </a:p>
          </p:txBody>
        </p:sp>
      </p:grpSp>
      <p:sp>
        <p:nvSpPr>
          <p:cNvPr id="32" name="Curved Left Arrow 31"/>
          <p:cNvSpPr/>
          <p:nvPr/>
        </p:nvSpPr>
        <p:spPr>
          <a:xfrm>
            <a:off x="4757699" y="2690197"/>
            <a:ext cx="563876" cy="2530491"/>
          </a:xfrm>
          <a:prstGeom prst="curvedLeftArrow">
            <a:avLst>
              <a:gd name="adj1" fmla="val 62809"/>
              <a:gd name="adj2" fmla="val 131538"/>
              <a:gd name="adj3" fmla="val 46925"/>
            </a:avLst>
          </a:prstGeom>
          <a:solidFill>
            <a:srgbClr val="FFFFFF"/>
          </a:solidFill>
          <a:ln w="25400" cap="flat">
            <a:solidFill>
              <a:srgbClr val="FF388C"/>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07086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AMBIF IMPLEMENTATION GUILDELINES</a:t>
            </a:r>
          </a:p>
        </p:txBody>
      </p:sp>
      <p:sp>
        <p:nvSpPr>
          <p:cNvPr id="4" name="Slide Number Placeholder 3"/>
          <p:cNvSpPr>
            <a:spLocks noGrp="1"/>
          </p:cNvSpPr>
          <p:nvPr>
            <p:ph type="sldNum" sz="quarter" idx="12"/>
          </p:nvPr>
        </p:nvSpPr>
        <p:spPr/>
        <p:txBody>
          <a:bodyPr/>
          <a:lstStyle/>
          <a:p>
            <a:pPr lvl="0"/>
            <a:fld id="{86CB4B4D-7CA3-9044-876B-883B54F8677D}" type="slidenum">
              <a:rPr lang="en-US" smtClean="0"/>
              <a:t>15</a:t>
            </a:fld>
            <a:endParaRPr lang="en-US"/>
          </a:p>
        </p:txBody>
      </p:sp>
      <p:cxnSp>
        <p:nvCxnSpPr>
          <p:cNvPr id="22" name="Elbow Connector 21"/>
          <p:cNvCxnSpPr/>
          <p:nvPr/>
        </p:nvCxnSpPr>
        <p:spPr>
          <a:xfrm rot="5400000">
            <a:off x="573256" y="4465531"/>
            <a:ext cx="486054" cy="377551"/>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thumbs.dreamstime.com/x/user-guide-white-background-21299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587" y="3999508"/>
            <a:ext cx="1418991" cy="106424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5848072" y="1304505"/>
            <a:ext cx="6139311" cy="4555093"/>
          </a:xfrm>
          <a:prstGeom prst="rect">
            <a:avLst/>
          </a:prstGeom>
        </p:spPr>
        <p:txBody>
          <a:bodyPr wrap="square">
            <a:spAutoFit/>
          </a:bodyPr>
          <a:lstStyle/>
          <a:p>
            <a:pPr marL="257175" lvl="1" indent="-257175">
              <a:spcBef>
                <a:spcPts val="600"/>
              </a:spcBef>
              <a:spcAft>
                <a:spcPts val="600"/>
              </a:spcAft>
              <a:buFont typeface="Arial" panose="020B0604020202020204" pitchFamily="34" charset="0"/>
              <a:buChar char="•"/>
              <a:tabLst>
                <a:tab pos="3030141" algn="l"/>
              </a:tabLst>
            </a:pPr>
            <a:r>
              <a:rPr lang="en-GB" altLang="ja-JP" sz="2000" dirty="0">
                <a:latin typeface="Arial" panose="020B0604020202020204" pitchFamily="34" charset="0"/>
                <a:cs typeface="Arial" panose="020B0604020202020204" pitchFamily="34" charset="0"/>
              </a:rPr>
              <a:t>SFF should be referenced to</a:t>
            </a:r>
            <a:r>
              <a:rPr lang="en-GB" altLang="ja-JP" sz="2000" dirty="0">
                <a:solidFill>
                  <a:schemeClr val="tx2"/>
                </a:solidFill>
                <a:latin typeface="Arial" panose="020B0604020202020204" pitchFamily="34" charset="0"/>
                <a:cs typeface="Arial" panose="020B0604020202020204" pitchFamily="34" charset="0"/>
              </a:rPr>
              <a:t> </a:t>
            </a:r>
            <a:r>
              <a:rPr lang="en-GB" altLang="ja-JP" sz="2000" dirty="0">
                <a:solidFill>
                  <a:schemeClr val="accent1"/>
                </a:solidFill>
                <a:latin typeface="Arial" panose="020B0604020202020204" pitchFamily="34" charset="0"/>
                <a:cs typeface="Arial" panose="020B0604020202020204" pitchFamily="34" charset="0"/>
              </a:rPr>
              <a:t>the AMBIF Implementation Guidelines</a:t>
            </a:r>
            <a:r>
              <a:rPr lang="en-US" altLang="ja-JP" sz="2000" dirty="0">
                <a:latin typeface="Arial" panose="020B0604020202020204" pitchFamily="34" charset="0"/>
                <a:cs typeface="Arial" panose="020B0604020202020204" pitchFamily="34" charset="0"/>
              </a:rPr>
              <a:t>, </a:t>
            </a:r>
            <a:r>
              <a:rPr lang="en-GB" altLang="ja-JP" sz="2000" dirty="0">
                <a:latin typeface="Arial" panose="020B0604020202020204" pitchFamily="34" charset="0"/>
                <a:cs typeface="Arial" panose="020B0604020202020204" pitchFamily="34" charset="0"/>
              </a:rPr>
              <a:t>which explain specific issuance processes in each market. </a:t>
            </a:r>
          </a:p>
          <a:p>
            <a:pPr marL="257175" lvl="1" indent="-257175">
              <a:spcBef>
                <a:spcPts val="600"/>
              </a:spcBef>
              <a:spcAft>
                <a:spcPts val="600"/>
              </a:spcAft>
              <a:buFont typeface="Arial" panose="020B0604020202020204" pitchFamily="34" charset="0"/>
              <a:buChar char="•"/>
              <a:tabLst>
                <a:tab pos="3030141" algn="l"/>
              </a:tabLst>
            </a:pPr>
            <a:r>
              <a:rPr lang="en-GB" altLang="ja-JP" sz="2000" dirty="0">
                <a:latin typeface="Arial" panose="020B0604020202020204" pitchFamily="34" charset="0"/>
                <a:cs typeface="Arial" panose="020B0604020202020204" pitchFamily="34" charset="0"/>
              </a:rPr>
              <a:t>The Implementation Guidelines increase market transparency.</a:t>
            </a:r>
          </a:p>
          <a:p>
            <a:pPr marL="257175" lvl="4" indent="-257175">
              <a:spcBef>
                <a:spcPts val="600"/>
              </a:spcBef>
              <a:spcAft>
                <a:spcPts val="600"/>
              </a:spcAft>
              <a:buFont typeface="Courier New" panose="02070309020205020404" pitchFamily="49" charset="0"/>
              <a:buChar char="­"/>
              <a:tabLst>
                <a:tab pos="3030141" algn="l"/>
              </a:tabLst>
            </a:pPr>
            <a:r>
              <a:rPr lang="en-GB" altLang="ja-JP" sz="2000" dirty="0">
                <a:latin typeface="Arial" panose="020B0604020202020204" pitchFamily="34" charset="0"/>
                <a:cs typeface="Arial" panose="020B0604020202020204" pitchFamily="34" charset="0"/>
              </a:rPr>
              <a:t>The Implementation Guidelines </a:t>
            </a:r>
            <a:r>
              <a:rPr lang="en-US" altLang="ja-JP" sz="2000" dirty="0">
                <a:latin typeface="Arial" panose="020B0604020202020204" pitchFamily="34" charset="0"/>
                <a:cs typeface="Arial" panose="020B0604020202020204" pitchFamily="34" charset="0"/>
              </a:rPr>
              <a:t>should minimize or reduce legal uncertainty.</a:t>
            </a:r>
          </a:p>
          <a:p>
            <a:pPr marL="257175" lvl="4" indent="-257175">
              <a:spcBef>
                <a:spcPts val="600"/>
              </a:spcBef>
              <a:spcAft>
                <a:spcPts val="600"/>
              </a:spcAft>
              <a:buFont typeface="Courier New" panose="02070309020205020404" pitchFamily="49" charset="0"/>
              <a:buChar char="­"/>
              <a:tabLst>
                <a:tab pos="3030141" algn="l"/>
              </a:tabLst>
            </a:pPr>
            <a:r>
              <a:rPr lang="en-US" altLang="ja-JP" sz="2000" dirty="0">
                <a:latin typeface="Arial" panose="020B0604020202020204" pitchFamily="34" charset="0"/>
                <a:cs typeface="Arial" panose="020B0604020202020204" pitchFamily="34" charset="0"/>
              </a:rPr>
              <a:t>Where a market does not, or no longer, requires the physical submission of documentation, the SSF can serve as a checklist or a guiding template while the Implementation Guidelines should always be able to support issuance application in any form.  </a:t>
            </a:r>
          </a:p>
        </p:txBody>
      </p:sp>
      <p:grpSp>
        <p:nvGrpSpPr>
          <p:cNvPr id="16" name="グループ化 15">
            <a:extLst>
              <a:ext uri="{FF2B5EF4-FFF2-40B4-BE49-F238E27FC236}">
                <a16:creationId xmlns:a16="http://schemas.microsoft.com/office/drawing/2014/main" id="{A34A09A8-9B2C-3246-B01B-D29C49D1C87E}"/>
              </a:ext>
            </a:extLst>
          </p:cNvPr>
          <p:cNvGrpSpPr/>
          <p:nvPr/>
        </p:nvGrpSpPr>
        <p:grpSpPr>
          <a:xfrm>
            <a:off x="173981" y="866665"/>
            <a:ext cx="5473877" cy="5650845"/>
            <a:chOff x="173981" y="866665"/>
            <a:chExt cx="5473877" cy="5650845"/>
          </a:xfrm>
        </p:grpSpPr>
        <p:cxnSp>
          <p:nvCxnSpPr>
            <p:cNvPr id="34" name="Straight Arrow Connector 33"/>
            <p:cNvCxnSpPr>
              <a:stCxn id="12" idx="2"/>
            </p:cNvCxnSpPr>
            <p:nvPr/>
          </p:nvCxnSpPr>
          <p:spPr>
            <a:xfrm flipH="1">
              <a:off x="2977557" y="3907719"/>
              <a:ext cx="4416" cy="20233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D6EB1AD-4020-1A4C-B83D-B616B8D0DA5E}"/>
                </a:ext>
              </a:extLst>
            </p:cNvPr>
            <p:cNvGrpSpPr/>
            <p:nvPr/>
          </p:nvGrpSpPr>
          <p:grpSpPr>
            <a:xfrm>
              <a:off x="173981" y="866665"/>
              <a:ext cx="5473877" cy="5650845"/>
              <a:chOff x="173981" y="866665"/>
              <a:chExt cx="5473877" cy="5650845"/>
            </a:xfrm>
          </p:grpSpPr>
          <p:grpSp>
            <p:nvGrpSpPr>
              <p:cNvPr id="5" name="図形グループ 32"/>
              <p:cNvGrpSpPr/>
              <p:nvPr/>
            </p:nvGrpSpPr>
            <p:grpSpPr>
              <a:xfrm>
                <a:off x="510947" y="866665"/>
                <a:ext cx="4979041" cy="3247200"/>
                <a:chOff x="94892" y="3645024"/>
                <a:chExt cx="4117068" cy="2448272"/>
              </a:xfrm>
              <a:effectLst/>
            </p:grpSpPr>
            <p:sp>
              <p:nvSpPr>
                <p:cNvPr id="6" name="下矢印 36"/>
                <p:cNvSpPr/>
                <p:nvPr/>
              </p:nvSpPr>
              <p:spPr>
                <a:xfrm rot="2614959">
                  <a:off x="1217561" y="4681400"/>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b="1">
                    <a:latin typeface="Arial" charset="0"/>
                    <a:ea typeface="Arial" charset="0"/>
                    <a:cs typeface="Arial" charset="0"/>
                  </a:endParaRPr>
                </a:p>
              </p:txBody>
            </p:sp>
            <p:pic>
              <p:nvPicPr>
                <p:cNvPr id="7" name="図 37" descr="BU0019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861048"/>
                  <a:ext cx="1224136" cy="1153161"/>
                </a:xfrm>
                <a:prstGeom prst="rect">
                  <a:avLst/>
                </a:prstGeom>
              </p:spPr>
            </p:pic>
            <p:sp>
              <p:nvSpPr>
                <p:cNvPr id="8" name="下矢印 38"/>
                <p:cNvSpPr/>
                <p:nvPr/>
              </p:nvSpPr>
              <p:spPr>
                <a:xfrm>
                  <a:off x="1990696" y="4869160"/>
                  <a:ext cx="486969" cy="387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b="1">
                    <a:latin typeface="Arial" charset="0"/>
                    <a:ea typeface="Arial" charset="0"/>
                    <a:cs typeface="Arial" charset="0"/>
                  </a:endParaRPr>
                </a:p>
              </p:txBody>
            </p:sp>
            <p:sp>
              <p:nvSpPr>
                <p:cNvPr id="9" name="下矢印 40"/>
                <p:cNvSpPr/>
                <p:nvPr/>
              </p:nvSpPr>
              <p:spPr>
                <a:xfrm rot="19169955">
                  <a:off x="2800710" y="4752515"/>
                  <a:ext cx="486969" cy="4904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b="1">
                    <a:latin typeface="Arial" charset="0"/>
                    <a:ea typeface="Arial" charset="0"/>
                    <a:cs typeface="Arial" charset="0"/>
                  </a:endParaRPr>
                </a:p>
              </p:txBody>
            </p:sp>
            <p:sp>
              <p:nvSpPr>
                <p:cNvPr id="11" name="角丸四角形 42"/>
                <p:cNvSpPr/>
                <p:nvPr/>
              </p:nvSpPr>
              <p:spPr>
                <a:xfrm>
                  <a:off x="94892" y="5301208"/>
                  <a:ext cx="1236748" cy="62216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600" b="1" dirty="0">
                      <a:solidFill>
                        <a:schemeClr val="tx1"/>
                      </a:solidFill>
                      <a:latin typeface="Arial" charset="0"/>
                      <a:ea typeface="Arial" charset="0"/>
                      <a:cs typeface="Arial" charset="0"/>
                    </a:rPr>
                    <a:t>Authority A</a:t>
                  </a:r>
                </a:p>
              </p:txBody>
            </p:sp>
            <p:sp>
              <p:nvSpPr>
                <p:cNvPr id="12" name="角丸四角形 43"/>
                <p:cNvSpPr/>
                <p:nvPr/>
              </p:nvSpPr>
              <p:spPr>
                <a:xfrm>
                  <a:off x="1538364" y="5326509"/>
                  <a:ext cx="1199538" cy="61136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600" b="1" dirty="0">
                      <a:solidFill>
                        <a:schemeClr val="tx1"/>
                      </a:solidFill>
                      <a:latin typeface="Arial" charset="0"/>
                      <a:ea typeface="Arial" charset="0"/>
                      <a:cs typeface="Arial" charset="0"/>
                    </a:rPr>
                    <a:t>Authority B</a:t>
                  </a:r>
                  <a:endParaRPr kumimoji="1" lang="ja-JP" altLang="en-US" sz="1600" b="1" dirty="0">
                    <a:solidFill>
                      <a:schemeClr val="tx1"/>
                    </a:solidFill>
                    <a:latin typeface="Arial" charset="0"/>
                    <a:ea typeface="Arial" charset="0"/>
                    <a:cs typeface="Arial" charset="0"/>
                  </a:endParaRPr>
                </a:p>
              </p:txBody>
            </p:sp>
            <p:sp>
              <p:nvSpPr>
                <p:cNvPr id="13" name="角丸四角形 44"/>
                <p:cNvSpPr/>
                <p:nvPr/>
              </p:nvSpPr>
              <p:spPr>
                <a:xfrm>
                  <a:off x="2964633" y="5326509"/>
                  <a:ext cx="1173335" cy="61136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kumimoji="1" lang="en-US" altLang="ja-JP" sz="1600" b="1" dirty="0">
                      <a:solidFill>
                        <a:schemeClr val="tx1"/>
                      </a:solidFill>
                      <a:latin typeface="Arial" charset="0"/>
                      <a:ea typeface="Arial" charset="0"/>
                      <a:cs typeface="Arial" charset="0"/>
                    </a:rPr>
                    <a:t>Authority C</a:t>
                  </a:r>
                  <a:endParaRPr kumimoji="1" lang="ja-JP" altLang="en-US" sz="1600" b="1" dirty="0">
                    <a:solidFill>
                      <a:schemeClr val="tx1"/>
                    </a:solidFill>
                    <a:latin typeface="Arial" charset="0"/>
                    <a:ea typeface="Arial" charset="0"/>
                    <a:cs typeface="Arial" charset="0"/>
                  </a:endParaRPr>
                </a:p>
              </p:txBody>
            </p:sp>
            <p:sp>
              <p:nvSpPr>
                <p:cNvPr id="14" name="正方形/長方形 45"/>
                <p:cNvSpPr/>
                <p:nvPr/>
              </p:nvSpPr>
              <p:spPr>
                <a:xfrm>
                  <a:off x="251520" y="3645024"/>
                  <a:ext cx="3960440" cy="2448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b="1" dirty="0">
                    <a:latin typeface="Arial" charset="0"/>
                    <a:ea typeface="Arial" charset="0"/>
                    <a:cs typeface="Arial" charset="0"/>
                  </a:endParaRPr>
                </a:p>
              </p:txBody>
            </p:sp>
            <p:sp>
              <p:nvSpPr>
                <p:cNvPr id="15" name="テキスト ボックス 46"/>
                <p:cNvSpPr txBox="1"/>
                <p:nvPr/>
              </p:nvSpPr>
              <p:spPr>
                <a:xfrm>
                  <a:off x="599355" y="4135457"/>
                  <a:ext cx="3408784" cy="301669"/>
                </a:xfrm>
                <a:prstGeom prst="rect">
                  <a:avLst/>
                </a:prstGeom>
                <a:noFill/>
              </p:spPr>
              <p:txBody>
                <a:bodyPr wrap="square" rtlCol="0">
                  <a:spAutoFit/>
                </a:bodyPr>
                <a:lstStyle/>
                <a:p>
                  <a:pPr algn="ctr"/>
                  <a:r>
                    <a:rPr kumimoji="1" lang="en-US" altLang="ja-JP" sz="2000" b="1" dirty="0">
                      <a:latin typeface="Arial" charset="0"/>
                      <a:ea typeface="Arial" charset="0"/>
                      <a:cs typeface="Arial" charset="0"/>
                    </a:rPr>
                    <a:t>Single Submission Form (SSF)   </a:t>
                  </a:r>
                  <a:endParaRPr kumimoji="1" lang="ja-JP" altLang="en-US" sz="2000" b="1" dirty="0">
                    <a:latin typeface="Arial" charset="0"/>
                    <a:ea typeface="Arial" charset="0"/>
                    <a:cs typeface="Arial" charset="0"/>
                  </a:endParaRPr>
                </a:p>
              </p:txBody>
            </p:sp>
          </p:grpSp>
          <p:sp>
            <p:nvSpPr>
              <p:cNvPr id="20" name="Curved Down Ribbon 19"/>
              <p:cNvSpPr/>
              <p:nvPr/>
            </p:nvSpPr>
            <p:spPr>
              <a:xfrm>
                <a:off x="490037" y="5705710"/>
                <a:ext cx="4627260" cy="811800"/>
              </a:xfrm>
              <a:prstGeom prst="ellipseRibbon">
                <a:avLst>
                  <a:gd name="adj1" fmla="val 25000"/>
                  <a:gd name="adj2" fmla="val 69096"/>
                  <a:gd name="adj3" fmla="val 125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charset="0"/>
                    <a:ea typeface="Arial" charset="0"/>
                    <a:cs typeface="Arial" charset="0"/>
                  </a:rPr>
                  <a:t>Bond issuance</a:t>
                </a:r>
              </a:p>
            </p:txBody>
          </p:sp>
          <p:pic>
            <p:nvPicPr>
              <p:cNvPr id="47" name="Picture 2" descr="http://thumbs.dreamstime.com/x/user-guide-white-background-21299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91" y="4026162"/>
                <a:ext cx="1418991" cy="1064244"/>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Elbow Connector 38"/>
              <p:cNvCxnSpPr/>
              <p:nvPr/>
            </p:nvCxnSpPr>
            <p:spPr>
              <a:xfrm rot="5400000">
                <a:off x="4059368" y="4536660"/>
                <a:ext cx="1751434" cy="442225"/>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43747" y="4574169"/>
                <a:ext cx="1687212" cy="467348"/>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8" name="Picture 2" descr="http://thumbs.dreamstime.com/x/user-guide-white-background-21299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162" y="4569245"/>
                <a:ext cx="1418991" cy="1064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981" y="5062457"/>
                <a:ext cx="2055181" cy="584775"/>
              </a:xfrm>
              <a:prstGeom prst="rect">
                <a:avLst/>
              </a:prstGeom>
              <a:noFill/>
            </p:spPr>
            <p:txBody>
              <a:bodyPr wrap="square" rtlCol="0">
                <a:spAutoFit/>
              </a:bodyPr>
              <a:lstStyle/>
              <a:p>
                <a:pPr algn="ctr"/>
                <a:r>
                  <a:rPr lang="en-US" sz="1600" b="1" dirty="0">
                    <a:latin typeface="Arial" charset="0"/>
                    <a:ea typeface="Arial" charset="0"/>
                    <a:cs typeface="Arial" charset="0"/>
                  </a:rPr>
                  <a:t>Implementation Guidelines</a:t>
                </a:r>
              </a:p>
            </p:txBody>
          </p:sp>
          <p:sp>
            <p:nvSpPr>
              <p:cNvPr id="49" name="TextBox 48"/>
              <p:cNvSpPr txBox="1"/>
              <p:nvPr/>
            </p:nvSpPr>
            <p:spPr>
              <a:xfrm>
                <a:off x="3592677" y="5062456"/>
                <a:ext cx="2055181" cy="584775"/>
              </a:xfrm>
              <a:prstGeom prst="rect">
                <a:avLst/>
              </a:prstGeom>
              <a:noFill/>
            </p:spPr>
            <p:txBody>
              <a:bodyPr wrap="square" rtlCol="0">
                <a:spAutoFit/>
              </a:bodyPr>
              <a:lstStyle/>
              <a:p>
                <a:pPr algn="ctr"/>
                <a:r>
                  <a:rPr lang="en-US" sz="1600" b="1" dirty="0">
                    <a:latin typeface="Arial" charset="0"/>
                    <a:ea typeface="Arial" charset="0"/>
                    <a:cs typeface="Arial" charset="0"/>
                  </a:rPr>
                  <a:t>Implementation Guidelines</a:t>
                </a:r>
              </a:p>
            </p:txBody>
          </p:sp>
          <p:sp>
            <p:nvSpPr>
              <p:cNvPr id="50" name="TextBox 49"/>
              <p:cNvSpPr txBox="1"/>
              <p:nvPr/>
            </p:nvSpPr>
            <p:spPr>
              <a:xfrm>
                <a:off x="1937867" y="4027584"/>
                <a:ext cx="2055181" cy="584775"/>
              </a:xfrm>
              <a:prstGeom prst="rect">
                <a:avLst/>
              </a:prstGeom>
              <a:noFill/>
            </p:spPr>
            <p:txBody>
              <a:bodyPr wrap="square" rtlCol="0">
                <a:spAutoFit/>
              </a:bodyPr>
              <a:lstStyle/>
              <a:p>
                <a:pPr algn="ctr"/>
                <a:r>
                  <a:rPr lang="en-US" sz="1600" b="1" dirty="0">
                    <a:latin typeface="Arial" charset="0"/>
                    <a:ea typeface="Arial" charset="0"/>
                    <a:cs typeface="Arial" charset="0"/>
                  </a:rPr>
                  <a:t>Implementation Guidelines</a:t>
                </a:r>
              </a:p>
            </p:txBody>
          </p:sp>
        </p:grpSp>
      </p:grpSp>
    </p:spTree>
    <p:extLst>
      <p:ext uri="{BB962C8B-B14F-4D97-AF65-F5344CB8AC3E}">
        <p14:creationId xmlns:p14="http://schemas.microsoft.com/office/powerpoint/2010/main" val="236257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3199" y="1225684"/>
          <a:ext cx="11768221" cy="4824920"/>
        </p:xfrm>
        <a:graphic>
          <a:graphicData uri="http://schemas.openxmlformats.org/drawingml/2006/table">
            <a:tbl>
              <a:tblPr firstRow="1" firstCol="1" bandRow="1">
                <a:tableStyleId>{5940675A-B579-460E-94D1-54222C63F5DA}</a:tableStyleId>
              </a:tblPr>
              <a:tblGrid>
                <a:gridCol w="3298758">
                  <a:extLst>
                    <a:ext uri="{9D8B030D-6E8A-4147-A177-3AD203B41FA5}">
                      <a16:colId xmlns:a16="http://schemas.microsoft.com/office/drawing/2014/main" val="20000"/>
                    </a:ext>
                  </a:extLst>
                </a:gridCol>
                <a:gridCol w="8469463">
                  <a:extLst>
                    <a:ext uri="{9D8B030D-6E8A-4147-A177-3AD203B41FA5}">
                      <a16:colId xmlns:a16="http://schemas.microsoft.com/office/drawing/2014/main" val="20001"/>
                    </a:ext>
                  </a:extLst>
                </a:gridCol>
              </a:tblGrid>
              <a:tr h="713518">
                <a:tc>
                  <a:txBody>
                    <a:bodyPr/>
                    <a:lstStyle/>
                    <a:p>
                      <a:pPr marL="127000" algn="ctr">
                        <a:spcAft>
                          <a:spcPts val="0"/>
                        </a:spcAft>
                      </a:pPr>
                      <a:r>
                        <a:rPr lang="en-GB" sz="1800" b="1" dirty="0">
                          <a:solidFill>
                            <a:schemeClr val="bg1"/>
                          </a:solidFill>
                          <a:effectLst/>
                          <a:latin typeface="Arial" panose="020B0604020202020204" pitchFamily="34" charset="0"/>
                          <a:cs typeface="Arial" panose="020B0604020202020204" pitchFamily="34" charset="0"/>
                        </a:rPr>
                        <a:t>AMBIF Elements</a:t>
                      </a:r>
                      <a:br>
                        <a:rPr lang="en-GB" sz="1800" b="1" dirty="0">
                          <a:solidFill>
                            <a:schemeClr val="bg1"/>
                          </a:solidFill>
                          <a:effectLst/>
                          <a:latin typeface="Arial" panose="020B0604020202020204" pitchFamily="34" charset="0"/>
                          <a:cs typeface="Arial" panose="020B0604020202020204" pitchFamily="34" charset="0"/>
                        </a:rPr>
                      </a:br>
                      <a:r>
                        <a:rPr lang="en-GB" sz="1800" b="1" dirty="0">
                          <a:solidFill>
                            <a:schemeClr val="bg1"/>
                          </a:solidFill>
                          <a:effectLst/>
                          <a:latin typeface="Arial" panose="020B0604020202020204" pitchFamily="34" charset="0"/>
                          <a:cs typeface="Arial" panose="020B0604020202020204" pitchFamily="34" charset="0"/>
                        </a:rPr>
                        <a:t>(AMBIF Core Components)</a:t>
                      </a:r>
                      <a:endParaRPr lang="en-US" sz="1800" b="1" dirty="0">
                        <a:solidFill>
                          <a:schemeClr val="bg1"/>
                        </a:solidFill>
                        <a:effectLst/>
                        <a:latin typeface="Arial" panose="020B0604020202020204" pitchFamily="34" charset="0"/>
                        <a:ea typeface="?l?r ??fc"/>
                        <a:cs typeface="Arial" panose="020B0604020202020204" pitchFamily="34" charset="0"/>
                      </a:endParaRPr>
                    </a:p>
                  </a:txBody>
                  <a:tcPr marL="68580" marR="68580" marT="0" marB="0" anchor="ctr">
                    <a:solidFill>
                      <a:srgbClr val="0070C0"/>
                    </a:solidFill>
                  </a:tcPr>
                </a:tc>
                <a:tc>
                  <a:txBody>
                    <a:bodyPr/>
                    <a:lstStyle/>
                    <a:p>
                      <a:pPr marL="127000" algn="ctr">
                        <a:spcAft>
                          <a:spcPts val="0"/>
                        </a:spcAft>
                      </a:pPr>
                      <a:r>
                        <a:rPr lang="en-GB" sz="1800" b="1" dirty="0">
                          <a:solidFill>
                            <a:schemeClr val="bg1"/>
                          </a:solidFill>
                          <a:effectLst/>
                          <a:latin typeface="Arial" panose="020B0604020202020204" pitchFamily="34" charset="0"/>
                          <a:cs typeface="Arial" panose="020B0604020202020204" pitchFamily="34" charset="0"/>
                        </a:rPr>
                        <a:t>Brief Description</a:t>
                      </a:r>
                      <a:endParaRPr lang="en-US" sz="1800" b="1" dirty="0">
                        <a:solidFill>
                          <a:schemeClr val="bg1"/>
                        </a:solidFill>
                        <a:effectLst/>
                        <a:latin typeface="Arial" panose="020B0604020202020204" pitchFamily="34" charset="0"/>
                        <a:ea typeface="?l?r ??fc"/>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10000"/>
                  </a:ext>
                </a:extLst>
              </a:tr>
              <a:tr h="453802">
                <a:tc>
                  <a:txBody>
                    <a:bodyPr/>
                    <a:lstStyle/>
                    <a:p>
                      <a:pPr marL="0" lvl="0" indent="0" algn="ctr">
                        <a:spcAft>
                          <a:spcPts val="0"/>
                        </a:spcAft>
                        <a:buFont typeface="Wingdings"/>
                        <a:buNone/>
                      </a:pPr>
                      <a:r>
                        <a:rPr lang="en-GB" sz="1800" b="1" dirty="0">
                          <a:effectLst/>
                          <a:latin typeface="Arial" panose="020B0604020202020204" pitchFamily="34" charset="0"/>
                          <a:cs typeface="Arial" panose="020B0604020202020204" pitchFamily="34" charset="0"/>
                        </a:rPr>
                        <a:t>Domestic Settlement</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dirty="0">
                          <a:effectLst/>
                          <a:latin typeface="Arial" panose="020B0604020202020204" pitchFamily="34" charset="0"/>
                          <a:cs typeface="Arial" panose="020B0604020202020204" pitchFamily="34" charset="0"/>
                        </a:rPr>
                        <a:t>Bonds/notes are settled at a National CSD in ASEAN+3</a:t>
                      </a:r>
                      <a:endParaRPr lang="en-US" sz="1800" dirty="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060130">
                <a:tc>
                  <a:txBody>
                    <a:bodyPr/>
                    <a:lstStyle/>
                    <a:p>
                      <a:pPr marL="0" lvl="0" indent="0" algn="ctr">
                        <a:spcAft>
                          <a:spcPts val="0"/>
                        </a:spcAft>
                        <a:buFont typeface="Wingdings"/>
                        <a:buNone/>
                      </a:pPr>
                      <a:r>
                        <a:rPr lang="en-GB" sz="1800" b="1" dirty="0">
                          <a:effectLst/>
                          <a:latin typeface="Arial" panose="020B0604020202020204" pitchFamily="34" charset="0"/>
                          <a:cs typeface="Arial" panose="020B0604020202020204" pitchFamily="34" charset="0"/>
                        </a:rPr>
                        <a:t>Harmonized Submission</a:t>
                      </a:r>
                      <a:r>
                        <a:rPr lang="en-GB" sz="1800" b="1" baseline="0" dirty="0">
                          <a:effectLst/>
                          <a:latin typeface="Arial" panose="020B0604020202020204" pitchFamily="34" charset="0"/>
                          <a:cs typeface="Arial" panose="020B0604020202020204" pitchFamily="34" charset="0"/>
                        </a:rPr>
                        <a:t> Documents </a:t>
                      </a:r>
                      <a:r>
                        <a:rPr lang="en-GB" sz="1800" b="1" dirty="0">
                          <a:effectLst/>
                          <a:latin typeface="Arial" panose="020B0604020202020204" pitchFamily="34" charset="0"/>
                          <a:cs typeface="Arial" panose="020B0604020202020204" pitchFamily="34" charset="0"/>
                        </a:rPr>
                        <a:t>(Single Submission Form)</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dirty="0">
                          <a:effectLst/>
                          <a:latin typeface="Arial" panose="020B0604020202020204" pitchFamily="34" charset="0"/>
                          <a:cs typeface="Arial" panose="020B0604020202020204" pitchFamily="34" charset="0"/>
                        </a:rPr>
                        <a:t>Common approach of submitting information as input for regulatory process(</a:t>
                      </a:r>
                      <a:r>
                        <a:rPr lang="en-GB" sz="1800" dirty="0" err="1">
                          <a:effectLst/>
                          <a:latin typeface="Arial" panose="020B0604020202020204" pitchFamily="34" charset="0"/>
                          <a:cs typeface="Arial" panose="020B0604020202020204" pitchFamily="34" charset="0"/>
                        </a:rPr>
                        <a:t>es</a:t>
                      </a:r>
                      <a:r>
                        <a:rPr lang="en-GB" sz="1800" dirty="0">
                          <a:effectLst/>
                          <a:latin typeface="Arial" panose="020B0604020202020204" pitchFamily="34" charset="0"/>
                          <a:cs typeface="Arial" panose="020B0604020202020204" pitchFamily="34" charset="0"/>
                        </a:rPr>
                        <a:t>) where approval or consent is required. Appropriate disclosure information along with ADRB recommendation needs to be included.</a:t>
                      </a:r>
                      <a:endParaRPr lang="en-US" sz="1800" dirty="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953310">
                <a:tc>
                  <a:txBody>
                    <a:bodyPr/>
                    <a:lstStyle/>
                    <a:p>
                      <a:pPr marL="0" lvl="0" indent="0" algn="ctr">
                        <a:spcAft>
                          <a:spcPts val="0"/>
                        </a:spcAft>
                        <a:buFont typeface="Wingdings"/>
                        <a:buNone/>
                      </a:pPr>
                      <a:r>
                        <a:rPr lang="en-US" sz="1800" b="1" dirty="0">
                          <a:effectLst/>
                          <a:latin typeface="Arial" panose="020B0604020202020204" pitchFamily="34" charset="0"/>
                          <a:cs typeface="Arial" panose="020B0604020202020204" pitchFamily="34" charset="0"/>
                        </a:rPr>
                        <a:t>Registration or profile listing at ASEAN+3 (Place of continuous disclosure)</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dirty="0">
                          <a:effectLst/>
                          <a:latin typeface="Arial" panose="020B0604020202020204" pitchFamily="34" charset="0"/>
                          <a:cs typeface="Arial" panose="020B0604020202020204" pitchFamily="34" charset="0"/>
                        </a:rPr>
                        <a:t>Information on bonds/notes and issuer needs to be disclosed continuously in ASEAN+3.  Registration or listing authority function is required to ensure continuous and quality disclosure.</a:t>
                      </a:r>
                      <a:endParaRPr lang="en-US" sz="1800" dirty="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13518">
                <a:tc>
                  <a:txBody>
                    <a:bodyPr/>
                    <a:lstStyle/>
                    <a:p>
                      <a:pPr marL="0" lvl="0" indent="0" algn="ctr">
                        <a:spcAft>
                          <a:spcPts val="0"/>
                        </a:spcAft>
                        <a:buFont typeface="Wingdings"/>
                        <a:buNone/>
                      </a:pPr>
                      <a:r>
                        <a:rPr lang="en-GB" sz="1800" b="1" dirty="0">
                          <a:effectLst/>
                          <a:latin typeface="Arial" panose="020B0604020202020204" pitchFamily="34" charset="0"/>
                          <a:cs typeface="Arial" panose="020B0604020202020204" pitchFamily="34" charset="0"/>
                        </a:rPr>
                        <a:t>Currency</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a:effectLst/>
                          <a:latin typeface="Arial" panose="020B0604020202020204" pitchFamily="34" charset="0"/>
                          <a:cs typeface="Arial" panose="020B0604020202020204" pitchFamily="34" charset="0"/>
                        </a:rPr>
                        <a:t>Bonds/notes are denominated in currencies normally issued in domestic bond markets of ASEAN+3</a:t>
                      </a:r>
                      <a:endParaRPr lang="en-US" sz="180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61041">
                <a:tc>
                  <a:txBody>
                    <a:bodyPr/>
                    <a:lstStyle/>
                    <a:p>
                      <a:pPr marL="0" lvl="0" indent="0" algn="ctr">
                        <a:spcAft>
                          <a:spcPts val="0"/>
                        </a:spcAft>
                        <a:buFont typeface="Wingdings"/>
                        <a:buNone/>
                      </a:pPr>
                      <a:r>
                        <a:rPr lang="en-GB" sz="1800" b="1" dirty="0">
                          <a:effectLst/>
                          <a:latin typeface="Arial" panose="020B0604020202020204" pitchFamily="34" charset="0"/>
                          <a:cs typeface="Arial" panose="020B0604020202020204" pitchFamily="34" charset="0"/>
                        </a:rPr>
                        <a:t>Scope of Issuer</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a:effectLst/>
                          <a:latin typeface="Arial" panose="020B0604020202020204" pitchFamily="34" charset="0"/>
                          <a:cs typeface="Arial" panose="020B0604020202020204" pitchFamily="34" charset="0"/>
                        </a:rPr>
                        <a:t>Resident of ASEAN+3 </a:t>
                      </a:r>
                      <a:endParaRPr lang="en-US" sz="180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656322">
                <a:tc>
                  <a:txBody>
                    <a:bodyPr/>
                    <a:lstStyle/>
                    <a:p>
                      <a:pPr marL="0" lvl="0" indent="0" algn="ctr">
                        <a:spcAft>
                          <a:spcPts val="0"/>
                        </a:spcAft>
                        <a:buFont typeface="Wingdings"/>
                        <a:buNone/>
                      </a:pPr>
                      <a:r>
                        <a:rPr lang="en-GB" sz="1800" b="1" dirty="0">
                          <a:effectLst/>
                          <a:latin typeface="Arial" panose="020B0604020202020204" pitchFamily="34" charset="0"/>
                          <a:cs typeface="Arial" panose="020B0604020202020204" pitchFamily="34" charset="0"/>
                        </a:rPr>
                        <a:t>Scope of Investors</a:t>
                      </a:r>
                      <a:endParaRPr lang="en-US" sz="1800" b="1" dirty="0">
                        <a:effectLst/>
                        <a:latin typeface="Arial" panose="020B0604020202020204" pitchFamily="34" charset="0"/>
                        <a:ea typeface="?l?r ??fc"/>
                        <a:cs typeface="Arial" panose="020B0604020202020204" pitchFamily="34" charset="0"/>
                      </a:endParaRPr>
                    </a:p>
                  </a:txBody>
                  <a:tcPr marL="68580" marR="68580" marT="0" marB="0" anchor="ctr"/>
                </a:tc>
                <a:tc>
                  <a:txBody>
                    <a:bodyPr/>
                    <a:lstStyle/>
                    <a:p>
                      <a:pPr algn="l">
                        <a:spcAft>
                          <a:spcPts val="0"/>
                        </a:spcAft>
                      </a:pPr>
                      <a:r>
                        <a:rPr lang="en-GB" sz="1800" dirty="0">
                          <a:effectLst/>
                          <a:latin typeface="Arial" panose="020B0604020202020204" pitchFamily="34" charset="0"/>
                          <a:cs typeface="Arial" panose="020B0604020202020204" pitchFamily="34" charset="0"/>
                        </a:rPr>
                        <a:t>Professional investors defined in accordance with applicable laws and regulations or market practice in each market in ASEAN+3</a:t>
                      </a:r>
                      <a:endParaRPr lang="en-US" sz="1800" dirty="0">
                        <a:effectLst/>
                        <a:latin typeface="Arial" panose="020B0604020202020204" pitchFamily="34" charset="0"/>
                        <a:ea typeface="?l?r ??fc"/>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AMBIF ELEMENTS</a:t>
            </a:r>
          </a:p>
        </p:txBody>
      </p:sp>
      <p:sp>
        <p:nvSpPr>
          <p:cNvPr id="6" name="スライド番号プレースホルダー 5"/>
          <p:cNvSpPr>
            <a:spLocks noGrp="1"/>
          </p:cNvSpPr>
          <p:nvPr>
            <p:ph type="sldNum" sz="quarter" idx="12"/>
          </p:nvPr>
        </p:nvSpPr>
        <p:spPr/>
        <p:txBody>
          <a:bodyPr/>
          <a:lstStyle/>
          <a:p>
            <a:pPr lvl="0"/>
            <a:fld id="{86CB4B4D-7CA3-9044-876B-883B54F8677D}" type="slidenum">
              <a:rPr lang="en-GB" smtClean="0"/>
              <a:t>16</a:t>
            </a:fld>
            <a:endParaRPr lang="en-GB" dirty="0"/>
          </a:p>
        </p:txBody>
      </p:sp>
    </p:spTree>
    <p:extLst>
      <p:ext uri="{BB962C8B-B14F-4D97-AF65-F5344CB8AC3E}">
        <p14:creationId xmlns:p14="http://schemas.microsoft.com/office/powerpoint/2010/main" val="206175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Additional AMBIF features</a:t>
            </a:r>
          </a:p>
        </p:txBody>
      </p:sp>
      <p:sp>
        <p:nvSpPr>
          <p:cNvPr id="5" name="Shape 234"/>
          <p:cNvSpPr>
            <a:spLocks noGrp="1"/>
          </p:cNvSpPr>
          <p:nvPr>
            <p:ph idx="1"/>
          </p:nvPr>
        </p:nvSpPr>
        <p:spPr>
          <a:xfrm>
            <a:off x="203200" y="1219200"/>
            <a:ext cx="11768221" cy="5170642"/>
          </a:xfrm>
          <a:prstGeom prst="rect">
            <a:avLst/>
          </a:prstGeom>
          <a:ln w="12700">
            <a:miter lim="400000"/>
          </a:ln>
          <a:extLst>
            <a:ext uri="{C572A759-6A51-4108-AA02-DFA0A04FC94B}">
              <ma14:wrappingTextBoxFlag xmlns="" xmlns:ma14="http://schemas.microsoft.com/office/mac/drawingml/2011/main" val="1"/>
            </a:ext>
          </a:extLst>
        </p:spPr>
        <p:txBody>
          <a:bodyPr vert="horz" wrap="square" lIns="45718" tIns="45718" rIns="45718" bIns="45718" rtlCol="0">
            <a:spAutoFit/>
          </a:bodyPr>
          <a:lstStyle/>
          <a:p>
            <a:pPr lvl="0">
              <a:spcBef>
                <a:spcPts val="600"/>
              </a:spcBef>
              <a:spcAft>
                <a:spcPts val="600"/>
              </a:spcAft>
              <a:buSzPct val="100000"/>
              <a:buFont typeface="Wingdings" panose="05000000000000000000" pitchFamily="2" charset="2"/>
              <a:buChar char="q"/>
              <a:defRPr b="0"/>
            </a:pPr>
            <a:r>
              <a:rPr lang="en-US" sz="2600" b="1" dirty="0">
                <a:latin typeface="Arial"/>
                <a:ea typeface="Arial"/>
                <a:cs typeface="Arial"/>
                <a:sym typeface="Arial"/>
              </a:rPr>
              <a:t>Language of documentation:</a:t>
            </a:r>
          </a:p>
          <a:p>
            <a:pPr marL="757237" lvl="1" indent="-285750">
              <a:spcBef>
                <a:spcPts val="600"/>
              </a:spcBef>
              <a:spcAft>
                <a:spcPts val="600"/>
              </a:spcAft>
              <a:buSzPct val="100000"/>
              <a:buFont typeface="Wingdings" panose="05000000000000000000" pitchFamily="2" charset="2"/>
              <a:buChar char="§"/>
              <a:defRPr b="0"/>
            </a:pPr>
            <a:r>
              <a:rPr lang="en-US" sz="2600" dirty="0">
                <a:latin typeface="Arial"/>
                <a:ea typeface="Arial"/>
                <a:cs typeface="Arial"/>
                <a:sym typeface="Arial"/>
              </a:rPr>
              <a:t>English </a:t>
            </a:r>
          </a:p>
          <a:p>
            <a:pPr lvl="0">
              <a:spcBef>
                <a:spcPts val="600"/>
              </a:spcBef>
              <a:spcAft>
                <a:spcPts val="600"/>
              </a:spcAft>
              <a:buSzPct val="100000"/>
              <a:buFont typeface="Wingdings" panose="05000000000000000000" pitchFamily="2" charset="2"/>
              <a:buChar char="q"/>
              <a:defRPr b="0"/>
            </a:pPr>
            <a:r>
              <a:rPr lang="en-US" sz="2600" b="1" dirty="0">
                <a:latin typeface="Arial"/>
                <a:ea typeface="Arial"/>
                <a:cs typeface="Arial"/>
                <a:sym typeface="Arial"/>
              </a:rPr>
              <a:t>Governing law and jurisdiction:</a:t>
            </a:r>
          </a:p>
          <a:p>
            <a:pPr marL="757237" lvl="1" indent="-285750">
              <a:spcBef>
                <a:spcPts val="600"/>
              </a:spcBef>
              <a:spcAft>
                <a:spcPts val="600"/>
              </a:spcAft>
              <a:buSzPct val="100000"/>
              <a:buFont typeface="Wingdings" panose="05000000000000000000" pitchFamily="2" charset="2"/>
              <a:buChar char="§"/>
              <a:defRPr b="0"/>
            </a:pPr>
            <a:r>
              <a:rPr lang="en-US" sz="2600" dirty="0">
                <a:latin typeface="Arial"/>
                <a:ea typeface="Arial"/>
                <a:cs typeface="Arial"/>
                <a:sym typeface="Arial"/>
              </a:rPr>
              <a:t>Governing law related to settlement needs to be local; </a:t>
            </a:r>
          </a:p>
          <a:p>
            <a:pPr marL="757237" lvl="1" indent="-285750">
              <a:spcBef>
                <a:spcPts val="600"/>
              </a:spcBef>
              <a:spcAft>
                <a:spcPts val="600"/>
              </a:spcAft>
              <a:buSzPct val="100000"/>
              <a:buFont typeface="Wingdings" panose="05000000000000000000" pitchFamily="2" charset="2"/>
              <a:buChar char="§"/>
              <a:defRPr b="0"/>
            </a:pPr>
            <a:r>
              <a:rPr lang="en-US" sz="2600" dirty="0">
                <a:latin typeface="Arial"/>
                <a:ea typeface="Arial"/>
                <a:cs typeface="Arial"/>
                <a:sym typeface="Arial"/>
              </a:rPr>
              <a:t>However, the governing law and jurisdiction for specific service provisions may be negotiated and agreed between the parties involved in the issuance. </a:t>
            </a:r>
          </a:p>
          <a:p>
            <a:pPr>
              <a:spcBef>
                <a:spcPts val="600"/>
              </a:spcBef>
              <a:spcAft>
                <a:spcPts val="600"/>
              </a:spcAft>
              <a:buSzPct val="100000"/>
              <a:buFont typeface="Wingdings" panose="05000000000000000000" pitchFamily="2" charset="2"/>
              <a:buChar char="q"/>
              <a:defRPr b="0"/>
            </a:pPr>
            <a:r>
              <a:rPr lang="en-US" sz="2600" b="1" dirty="0">
                <a:latin typeface="Arial"/>
                <a:ea typeface="Arial"/>
                <a:cs typeface="Arial"/>
                <a:sym typeface="Arial"/>
              </a:rPr>
              <a:t>Other consideration:</a:t>
            </a:r>
          </a:p>
          <a:p>
            <a:pPr marL="757237" lvl="1" indent="-285750">
              <a:spcBef>
                <a:spcPts val="600"/>
              </a:spcBef>
              <a:spcAft>
                <a:spcPts val="600"/>
              </a:spcAft>
              <a:buSzPct val="100000"/>
              <a:buFont typeface="Wingdings" panose="05000000000000000000" pitchFamily="2" charset="2"/>
              <a:buChar char="§"/>
              <a:defRPr b="0"/>
            </a:pPr>
            <a:r>
              <a:rPr lang="en-US" sz="2600" dirty="0">
                <a:latin typeface="Arial"/>
                <a:ea typeface="Arial"/>
                <a:cs typeface="Arial"/>
                <a:sym typeface="Arial"/>
              </a:rPr>
              <a:t>note issuance program</a:t>
            </a:r>
          </a:p>
          <a:p>
            <a:pPr marL="757237" lvl="1" indent="-285750">
              <a:spcBef>
                <a:spcPts val="600"/>
              </a:spcBef>
              <a:spcAft>
                <a:spcPts val="600"/>
              </a:spcAft>
              <a:buSzPct val="100000"/>
              <a:buFont typeface="Wingdings" panose="05000000000000000000" pitchFamily="2" charset="2"/>
              <a:buChar char="§"/>
              <a:defRPr b="0"/>
            </a:pPr>
            <a:r>
              <a:rPr lang="en-US" sz="2600" dirty="0">
                <a:latin typeface="Arial"/>
                <a:ea typeface="Arial"/>
                <a:cs typeface="Arial"/>
                <a:sym typeface="Arial"/>
              </a:rPr>
              <a:t>credit rating, etc. </a:t>
            </a:r>
          </a:p>
        </p:txBody>
      </p:sp>
      <p:sp>
        <p:nvSpPr>
          <p:cNvPr id="4" name="Slide Number Placeholder 3"/>
          <p:cNvSpPr>
            <a:spLocks noGrp="1"/>
          </p:cNvSpPr>
          <p:nvPr>
            <p:ph type="sldNum" sz="quarter" idx="12"/>
          </p:nvPr>
        </p:nvSpPr>
        <p:spPr/>
        <p:txBody>
          <a:bodyPr/>
          <a:lstStyle/>
          <a:p>
            <a:pPr lvl="0"/>
            <a:fld id="{86CB4B4D-7CA3-9044-876B-883B54F8677D}" type="slidenum">
              <a:rPr lang="en-US" smtClean="0"/>
              <a:t>17</a:t>
            </a:fld>
            <a:endParaRPr lang="en-US"/>
          </a:p>
        </p:txBody>
      </p:sp>
    </p:spTree>
    <p:extLst>
      <p:ext uri="{BB962C8B-B14F-4D97-AF65-F5344CB8AC3E}">
        <p14:creationId xmlns:p14="http://schemas.microsoft.com/office/powerpoint/2010/main" val="138409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ular Callout 15"/>
          <p:cNvSpPr/>
          <p:nvPr/>
        </p:nvSpPr>
        <p:spPr>
          <a:xfrm>
            <a:off x="2705888" y="2175446"/>
            <a:ext cx="6400132" cy="2452093"/>
          </a:xfrm>
          <a:prstGeom prst="wedgeRectCallout">
            <a:avLst>
              <a:gd name="adj1" fmla="val -21177"/>
              <a:gd name="adj2" fmla="val 4992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EFAFD8-E88E-C944-9CFA-463C013FA5B9}"/>
              </a:ext>
            </a:extLst>
          </p:cNvPr>
          <p:cNvSpPr/>
          <p:nvPr/>
        </p:nvSpPr>
        <p:spPr>
          <a:xfrm>
            <a:off x="876300" y="2260412"/>
            <a:ext cx="3033536" cy="177610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Placement</a:t>
            </a:r>
          </a:p>
        </p:txBody>
      </p:sp>
      <p:sp>
        <p:nvSpPr>
          <p:cNvPr id="5" name="Oval 4">
            <a:extLst>
              <a:ext uri="{FF2B5EF4-FFF2-40B4-BE49-F238E27FC236}">
                <a16:creationId xmlns:a16="http://schemas.microsoft.com/office/drawing/2014/main" id="{34E71316-1020-FF40-8048-A447826AC77F}"/>
              </a:ext>
            </a:extLst>
          </p:cNvPr>
          <p:cNvSpPr/>
          <p:nvPr/>
        </p:nvSpPr>
        <p:spPr>
          <a:xfrm>
            <a:off x="4309837" y="2269645"/>
            <a:ext cx="2840263" cy="1766875"/>
          </a:xfrm>
          <a:prstGeom prst="ellipse">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Professional investors market</a:t>
            </a:r>
          </a:p>
        </p:txBody>
      </p:sp>
      <p:sp>
        <p:nvSpPr>
          <p:cNvPr id="6" name="Oval 5">
            <a:extLst>
              <a:ext uri="{FF2B5EF4-FFF2-40B4-BE49-F238E27FC236}">
                <a16:creationId xmlns:a16="http://schemas.microsoft.com/office/drawing/2014/main" id="{9FB598A7-1448-F44A-8C7E-F565E2C610F7}"/>
              </a:ext>
            </a:extLst>
          </p:cNvPr>
          <p:cNvSpPr/>
          <p:nvPr/>
        </p:nvSpPr>
        <p:spPr>
          <a:xfrm>
            <a:off x="7882164" y="2269646"/>
            <a:ext cx="2710544" cy="1766874"/>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offering</a:t>
            </a:r>
          </a:p>
        </p:txBody>
      </p:sp>
      <p:cxnSp>
        <p:nvCxnSpPr>
          <p:cNvPr id="7" name="Straight Arrow Connector 6">
            <a:extLst>
              <a:ext uri="{FF2B5EF4-FFF2-40B4-BE49-F238E27FC236}">
                <a16:creationId xmlns:a16="http://schemas.microsoft.com/office/drawing/2014/main" id="{B72E5371-1D1F-4848-A77C-081044983277}"/>
              </a:ext>
            </a:extLst>
          </p:cNvPr>
          <p:cNvCxnSpPr>
            <a:cxnSpLocks/>
          </p:cNvCxnSpPr>
          <p:nvPr/>
        </p:nvCxnSpPr>
        <p:spPr>
          <a:xfrm>
            <a:off x="1587626" y="1987025"/>
            <a:ext cx="8534400" cy="0"/>
          </a:xfrm>
          <a:prstGeom prst="straightConnector1">
            <a:avLst/>
          </a:prstGeom>
          <a:ln w="190500" cmpd="sng">
            <a:gradFill flip="none" rotWithShape="1">
              <a:gsLst>
                <a:gs pos="1000">
                  <a:schemeClr val="accent1"/>
                </a:gs>
                <a:gs pos="100000">
                  <a:srgbClr val="FFFFFF"/>
                </a:gs>
              </a:gsLst>
              <a:lin ang="10800000" scaled="0"/>
              <a:tileRect/>
            </a:gra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64282F-52EF-9E44-B1CE-0EC245D39C4B}"/>
              </a:ext>
            </a:extLst>
          </p:cNvPr>
          <p:cNvSpPr txBox="1"/>
          <p:nvPr/>
        </p:nvSpPr>
        <p:spPr>
          <a:xfrm>
            <a:off x="10007060" y="1510254"/>
            <a:ext cx="1834102" cy="954107"/>
          </a:xfrm>
          <a:prstGeom prst="rect">
            <a:avLst/>
          </a:prstGeom>
          <a:noFill/>
        </p:spPr>
        <p:txBody>
          <a:bodyPr wrap="square" rtlCol="0">
            <a:spAutoFit/>
          </a:bodyPr>
          <a:lstStyle/>
          <a:p>
            <a:r>
              <a:rPr lang="en-US" dirty="0"/>
              <a:t>Regulated</a:t>
            </a:r>
          </a:p>
          <a:p>
            <a:r>
              <a:rPr lang="en-US" dirty="0"/>
              <a:t>Protected</a:t>
            </a:r>
          </a:p>
        </p:txBody>
      </p:sp>
      <p:sp>
        <p:nvSpPr>
          <p:cNvPr id="9" name="TextBox 8">
            <a:extLst>
              <a:ext uri="{FF2B5EF4-FFF2-40B4-BE49-F238E27FC236}">
                <a16:creationId xmlns:a16="http://schemas.microsoft.com/office/drawing/2014/main" id="{066987BC-590C-054C-8AA8-501A31ABF6C8}"/>
              </a:ext>
            </a:extLst>
          </p:cNvPr>
          <p:cNvSpPr txBox="1"/>
          <p:nvPr/>
        </p:nvSpPr>
        <p:spPr>
          <a:xfrm>
            <a:off x="350838" y="1509971"/>
            <a:ext cx="2003079" cy="954107"/>
          </a:xfrm>
          <a:prstGeom prst="rect">
            <a:avLst/>
          </a:prstGeom>
          <a:noFill/>
        </p:spPr>
        <p:txBody>
          <a:bodyPr wrap="square" rtlCol="0">
            <a:spAutoFit/>
          </a:bodyPr>
          <a:lstStyle/>
          <a:p>
            <a:r>
              <a:rPr lang="en-US" dirty="0"/>
              <a:t>Liberalized</a:t>
            </a:r>
          </a:p>
          <a:p>
            <a:r>
              <a:rPr lang="en-US" dirty="0"/>
              <a:t>Flexible</a:t>
            </a:r>
          </a:p>
        </p:txBody>
      </p:sp>
      <p:sp>
        <p:nvSpPr>
          <p:cNvPr id="10" name="Alternate Process 9">
            <a:extLst>
              <a:ext uri="{FF2B5EF4-FFF2-40B4-BE49-F238E27FC236}">
                <a16:creationId xmlns:a16="http://schemas.microsoft.com/office/drawing/2014/main" id="{9868B4A0-1A9A-D044-AA17-873BECB2C79D}"/>
              </a:ext>
            </a:extLst>
          </p:cNvPr>
          <p:cNvSpPr/>
          <p:nvPr/>
        </p:nvSpPr>
        <p:spPr>
          <a:xfrm>
            <a:off x="3217515" y="2296807"/>
            <a:ext cx="1484991" cy="1766875"/>
          </a:xfrm>
          <a:prstGeom prst="flowChartAlternateProcess">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Ability to obtain sufficient information for investment</a:t>
            </a:r>
          </a:p>
          <a:p>
            <a:pPr algn="ctr"/>
            <a:r>
              <a:rPr lang="en-US" sz="1400" dirty="0">
                <a:solidFill>
                  <a:schemeClr val="tx1"/>
                </a:solidFill>
              </a:rPr>
              <a:t>+</a:t>
            </a:r>
          </a:p>
          <a:p>
            <a:pPr algn="ctr"/>
            <a:r>
              <a:rPr lang="en-US" sz="1400" dirty="0">
                <a:solidFill>
                  <a:schemeClr val="tx1"/>
                </a:solidFill>
              </a:rPr>
              <a:t>Market transparency</a:t>
            </a:r>
          </a:p>
        </p:txBody>
      </p:sp>
      <p:sp>
        <p:nvSpPr>
          <p:cNvPr id="11" name="Alternate Process 10">
            <a:extLst>
              <a:ext uri="{FF2B5EF4-FFF2-40B4-BE49-F238E27FC236}">
                <a16:creationId xmlns:a16="http://schemas.microsoft.com/office/drawing/2014/main" id="{918D3965-8237-8140-B1FD-4DCCFF3137B5}"/>
              </a:ext>
            </a:extLst>
          </p:cNvPr>
          <p:cNvSpPr/>
          <p:nvPr/>
        </p:nvSpPr>
        <p:spPr>
          <a:xfrm>
            <a:off x="6980168" y="2283232"/>
            <a:ext cx="1596889" cy="1766874"/>
          </a:xfrm>
          <a:prstGeom prst="flowChartAlternateProcess">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Regulatory recognition of professional investors</a:t>
            </a:r>
          </a:p>
          <a:p>
            <a:pPr algn="ctr"/>
            <a:r>
              <a:rPr lang="en-US" sz="1400" dirty="0">
                <a:solidFill>
                  <a:schemeClr val="tx1"/>
                </a:solidFill>
              </a:rPr>
              <a:t>+</a:t>
            </a:r>
          </a:p>
          <a:p>
            <a:pPr algn="ctr"/>
            <a:r>
              <a:rPr lang="en-US" sz="1400" dirty="0">
                <a:solidFill>
                  <a:schemeClr val="tx1"/>
                </a:solidFill>
              </a:rPr>
              <a:t>Flexibility and Concessions</a:t>
            </a:r>
          </a:p>
        </p:txBody>
      </p:sp>
      <p:cxnSp>
        <p:nvCxnSpPr>
          <p:cNvPr id="12" name="Straight Arrow Connector 11">
            <a:extLst>
              <a:ext uri="{FF2B5EF4-FFF2-40B4-BE49-F238E27FC236}">
                <a16:creationId xmlns:a16="http://schemas.microsoft.com/office/drawing/2014/main" id="{671FEA85-FCD8-264B-9B20-5B4F509CD34E}"/>
              </a:ext>
            </a:extLst>
          </p:cNvPr>
          <p:cNvCxnSpPr/>
          <p:nvPr/>
        </p:nvCxnSpPr>
        <p:spPr>
          <a:xfrm>
            <a:off x="3621295" y="4157892"/>
            <a:ext cx="14849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CCC7BD-6843-0040-B5FE-4A3061AFBB87}"/>
              </a:ext>
            </a:extLst>
          </p:cNvPr>
          <p:cNvCxnSpPr/>
          <p:nvPr/>
        </p:nvCxnSpPr>
        <p:spPr>
          <a:xfrm flipH="1" flipV="1">
            <a:off x="6754694" y="4150114"/>
            <a:ext cx="1376266" cy="77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5E16F16-ABEB-C8A3-4A26-028803E6258D}"/>
              </a:ext>
            </a:extLst>
          </p:cNvPr>
          <p:cNvSpPr txBox="1"/>
          <p:nvPr/>
        </p:nvSpPr>
        <p:spPr>
          <a:xfrm>
            <a:off x="977900" y="393700"/>
            <a:ext cx="10236200" cy="584775"/>
          </a:xfrm>
          <a:prstGeom prst="rect">
            <a:avLst/>
          </a:prstGeom>
          <a:noFill/>
        </p:spPr>
        <p:txBody>
          <a:bodyPr wrap="square" rtlCol="0">
            <a:spAutoFit/>
          </a:bodyPr>
          <a:lstStyle/>
          <a:p>
            <a:r>
              <a:rPr kumimoji="1" lang="en-US" altLang="ja-JP" sz="3200" b="1" dirty="0">
                <a:latin typeface="Arial" panose="020B0604020202020204" pitchFamily="34" charset="0"/>
                <a:cs typeface="Arial" panose="020B0604020202020204" pitchFamily="34" charset="0"/>
              </a:rPr>
              <a:t>Focusing on professionals to liberalize a market </a:t>
            </a:r>
            <a:endParaRPr kumimoji="1" lang="ja-JP" altLang="en-US" sz="3200" b="1">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F42167E9-E693-975B-EED3-A43C3948B797}"/>
              </a:ext>
            </a:extLst>
          </p:cNvPr>
          <p:cNvSpPr txBox="1"/>
          <p:nvPr/>
        </p:nvSpPr>
        <p:spPr>
          <a:xfrm>
            <a:off x="533400" y="4900925"/>
            <a:ext cx="11125200" cy="1815882"/>
          </a:xfrm>
          <a:prstGeom prst="rect">
            <a:avLst/>
          </a:prstGeom>
          <a:noFill/>
        </p:spPr>
        <p:txBody>
          <a:bodyPr wrap="square" rtlCol="0">
            <a:spAutoFit/>
          </a:bodyPr>
          <a:lstStyle/>
          <a:p>
            <a:r>
              <a:rPr kumimoji="1" lang="en-US" altLang="ja-JP" dirty="0"/>
              <a:t>To establish a common approach, it is necessary to</a:t>
            </a:r>
          </a:p>
          <a:p>
            <a:pPr marL="457200" indent="-457200">
              <a:buFont typeface="Arial" panose="020B0604020202020204" pitchFamily="34" charset="0"/>
              <a:buChar char="•"/>
            </a:pPr>
            <a:r>
              <a:rPr kumimoji="1" lang="en-US" altLang="ja-JP" dirty="0"/>
              <a:t>understand each market and the rationales behind regulations in each market</a:t>
            </a:r>
          </a:p>
          <a:p>
            <a:pPr marL="457200" indent="-457200">
              <a:buFont typeface="Arial" panose="020B0604020202020204" pitchFamily="34" charset="0"/>
              <a:buChar char="•"/>
            </a:pPr>
            <a:r>
              <a:rPr kumimoji="1" lang="en-US" altLang="ja-JP" dirty="0"/>
              <a:t>Compare thoroughly with other markets</a:t>
            </a:r>
          </a:p>
        </p:txBody>
      </p:sp>
    </p:spTree>
    <p:extLst>
      <p:ext uri="{BB962C8B-B14F-4D97-AF65-F5344CB8AC3E}">
        <p14:creationId xmlns:p14="http://schemas.microsoft.com/office/powerpoint/2010/main" val="117509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C7BC5-CF64-650C-C13B-EB8530148FD8}"/>
              </a:ext>
            </a:extLst>
          </p:cNvPr>
          <p:cNvSpPr>
            <a:spLocks noGrp="1"/>
          </p:cNvSpPr>
          <p:nvPr>
            <p:ph type="title"/>
          </p:nvPr>
        </p:nvSpPr>
        <p:spPr>
          <a:xfrm>
            <a:off x="437616" y="2776705"/>
            <a:ext cx="10953701" cy="1477795"/>
          </a:xfrm>
        </p:spPr>
        <p:txBody>
          <a:bodyPr>
            <a:normAutofit/>
          </a:bodyPr>
          <a:lstStyle/>
          <a:p>
            <a:r>
              <a:rPr kumimoji="1" lang="en-US" altLang="ja-JP" b="1" dirty="0"/>
              <a:t>Case study 2: </a:t>
            </a:r>
            <a:br>
              <a:rPr kumimoji="1" lang="en-US" altLang="ja-JP" b="1" dirty="0"/>
            </a:br>
            <a:r>
              <a:rPr kumimoji="1" lang="en-US" altLang="ja-JP" b="1" dirty="0"/>
              <a:t>Introduction of technical standardization</a:t>
            </a:r>
            <a:endParaRPr kumimoji="1" lang="ja-JP" altLang="en-US" b="1"/>
          </a:p>
        </p:txBody>
      </p:sp>
      <p:sp>
        <p:nvSpPr>
          <p:cNvPr id="3" name="スライド番号プレースホルダー 2">
            <a:extLst>
              <a:ext uri="{FF2B5EF4-FFF2-40B4-BE49-F238E27FC236}">
                <a16:creationId xmlns:a16="http://schemas.microsoft.com/office/drawing/2014/main" id="{DEBEB498-1E11-A55C-21FB-167C1DE7DECA}"/>
              </a:ext>
            </a:extLst>
          </p:cNvPr>
          <p:cNvSpPr>
            <a:spLocks noGrp="1"/>
          </p:cNvSpPr>
          <p:nvPr>
            <p:ph type="sldNum" sz="quarter" idx="12"/>
          </p:nvPr>
        </p:nvSpPr>
        <p:spPr/>
        <p:txBody>
          <a:bodyPr/>
          <a:lstStyle/>
          <a:p>
            <a:fld id="{09C60160-ED1D-4032-8EDB-9ED7B4F96433}" type="slidenum">
              <a:rPr lang="en-US" smtClean="0"/>
              <a:t>19</a:t>
            </a:fld>
            <a:endParaRPr lang="en-US"/>
          </a:p>
        </p:txBody>
      </p:sp>
    </p:spTree>
    <p:extLst>
      <p:ext uri="{BB962C8B-B14F-4D97-AF65-F5344CB8AC3E}">
        <p14:creationId xmlns:p14="http://schemas.microsoft.com/office/powerpoint/2010/main" val="278294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7E3F8-6D26-5EF5-187F-115EF1B1FABF}"/>
              </a:ext>
            </a:extLst>
          </p:cNvPr>
          <p:cNvSpPr>
            <a:spLocks noGrp="1"/>
          </p:cNvSpPr>
          <p:nvPr>
            <p:ph type="title"/>
          </p:nvPr>
        </p:nvSpPr>
        <p:spPr/>
        <p:txBody>
          <a:bodyPr/>
          <a:lstStyle/>
          <a:p>
            <a:r>
              <a:rPr kumimoji="1" lang="en-US" altLang="ja-JP" dirty="0"/>
              <a:t>Outline</a:t>
            </a:r>
            <a:endParaRPr kumimoji="1" lang="ja-JP" altLang="en-US"/>
          </a:p>
        </p:txBody>
      </p:sp>
      <p:sp>
        <p:nvSpPr>
          <p:cNvPr id="3" name="コンテンツ プレースホルダー 2">
            <a:extLst>
              <a:ext uri="{FF2B5EF4-FFF2-40B4-BE49-F238E27FC236}">
                <a16:creationId xmlns:a16="http://schemas.microsoft.com/office/drawing/2014/main" id="{5C3639C6-7BAD-9B65-3EC2-3961F2A0DA66}"/>
              </a:ext>
            </a:extLst>
          </p:cNvPr>
          <p:cNvSpPr>
            <a:spLocks noGrp="1"/>
          </p:cNvSpPr>
          <p:nvPr>
            <p:ph idx="1"/>
          </p:nvPr>
        </p:nvSpPr>
        <p:spPr/>
        <p:txBody>
          <a:bodyPr>
            <a:normAutofit/>
          </a:bodyPr>
          <a:lstStyle/>
          <a:p>
            <a:r>
              <a:rPr kumimoji="1" lang="en-US" altLang="ja-JP" dirty="0"/>
              <a:t>What is the Asian Bond Markets Initiative (ABMI)?</a:t>
            </a:r>
          </a:p>
          <a:p>
            <a:pPr lvl="1"/>
            <a:r>
              <a:rPr kumimoji="1" lang="en-US" altLang="ja-JP" dirty="0"/>
              <a:t>Successful stories of the bond market development</a:t>
            </a:r>
          </a:p>
          <a:p>
            <a:endParaRPr kumimoji="1" lang="en-US" altLang="ja-JP" dirty="0"/>
          </a:p>
          <a:p>
            <a:r>
              <a:rPr kumimoji="1" lang="en-US" altLang="ja-JP" dirty="0"/>
              <a:t>Role of regional cooperation in market development</a:t>
            </a:r>
          </a:p>
          <a:p>
            <a:endParaRPr kumimoji="1" lang="en-US" altLang="ja-JP" dirty="0"/>
          </a:p>
          <a:p>
            <a:r>
              <a:rPr kumimoji="1" lang="en-US" altLang="ja-JP" dirty="0"/>
              <a:t>Case studies</a:t>
            </a:r>
          </a:p>
          <a:p>
            <a:endParaRPr kumimoji="1" lang="ja-JP" altLang="en-US"/>
          </a:p>
        </p:txBody>
      </p:sp>
      <p:sp>
        <p:nvSpPr>
          <p:cNvPr id="4" name="スライド番号プレースホルダー 3">
            <a:extLst>
              <a:ext uri="{FF2B5EF4-FFF2-40B4-BE49-F238E27FC236}">
                <a16:creationId xmlns:a16="http://schemas.microsoft.com/office/drawing/2014/main" id="{FAEFB395-1EBB-0573-44F4-6E73FFD287C1}"/>
              </a:ext>
            </a:extLst>
          </p:cNvPr>
          <p:cNvSpPr>
            <a:spLocks noGrp="1"/>
          </p:cNvSpPr>
          <p:nvPr>
            <p:ph type="sldNum" sz="quarter" idx="12"/>
          </p:nvPr>
        </p:nvSpPr>
        <p:spPr/>
        <p:txBody>
          <a:bodyPr/>
          <a:lstStyle/>
          <a:p>
            <a:fld id="{09C60160-ED1D-4032-8EDB-9ED7B4F96433}" type="slidenum">
              <a:rPr lang="en-US" smtClean="0"/>
              <a:t>2</a:t>
            </a:fld>
            <a:endParaRPr lang="en-US"/>
          </a:p>
        </p:txBody>
      </p:sp>
    </p:spTree>
    <p:extLst>
      <p:ext uri="{BB962C8B-B14F-4D97-AF65-F5344CB8AC3E}">
        <p14:creationId xmlns:p14="http://schemas.microsoft.com/office/powerpoint/2010/main" val="214746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矢印 16">
            <a:extLst>
              <a:ext uri="{FF2B5EF4-FFF2-40B4-BE49-F238E27FC236}">
                <a16:creationId xmlns:a16="http://schemas.microsoft.com/office/drawing/2014/main" id="{C13BCB33-4D50-3511-1452-B2ABFCC75D52}"/>
              </a:ext>
            </a:extLst>
          </p:cNvPr>
          <p:cNvSpPr/>
          <p:nvPr/>
        </p:nvSpPr>
        <p:spPr>
          <a:xfrm rot="5400000">
            <a:off x="6730926" y="5096892"/>
            <a:ext cx="818146" cy="44632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dirty="0">
              <a:solidFill>
                <a:schemeClr val="tx1"/>
              </a:solidFill>
            </a:endParaRPr>
          </a:p>
        </p:txBody>
      </p:sp>
      <p:sp>
        <p:nvSpPr>
          <p:cNvPr id="12" name="右矢印 11">
            <a:extLst>
              <a:ext uri="{FF2B5EF4-FFF2-40B4-BE49-F238E27FC236}">
                <a16:creationId xmlns:a16="http://schemas.microsoft.com/office/drawing/2014/main" id="{FD2DA765-D358-3E69-95B7-961B85865662}"/>
              </a:ext>
            </a:extLst>
          </p:cNvPr>
          <p:cNvSpPr/>
          <p:nvPr/>
        </p:nvSpPr>
        <p:spPr>
          <a:xfrm rot="8555493">
            <a:off x="7766865" y="4515537"/>
            <a:ext cx="1660355" cy="44632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dirty="0">
              <a:solidFill>
                <a:schemeClr val="tx1"/>
              </a:solidFill>
            </a:endParaRPr>
          </a:p>
        </p:txBody>
      </p:sp>
      <p:sp>
        <p:nvSpPr>
          <p:cNvPr id="2" name="タイトル 1">
            <a:extLst>
              <a:ext uri="{FF2B5EF4-FFF2-40B4-BE49-F238E27FC236}">
                <a16:creationId xmlns:a16="http://schemas.microsoft.com/office/drawing/2014/main" id="{D4BC2318-891B-3242-AD2D-9672BC4FBC3E}"/>
              </a:ext>
            </a:extLst>
          </p:cNvPr>
          <p:cNvSpPr>
            <a:spLocks noGrp="1"/>
          </p:cNvSpPr>
          <p:nvPr>
            <p:ph type="title"/>
          </p:nvPr>
        </p:nvSpPr>
        <p:spPr>
          <a:xfrm>
            <a:off x="1070618" y="129322"/>
            <a:ext cx="10592978" cy="1024431"/>
          </a:xfrm>
        </p:spPr>
        <p:txBody>
          <a:bodyPr>
            <a:normAutofit/>
          </a:bodyPr>
          <a:lstStyle/>
          <a:p>
            <a:r>
              <a:rPr kumimoji="1" lang="en-US" altLang="ja-PH" sz="3200" dirty="0"/>
              <a:t>Image of FX reporting standardization under ABMF</a:t>
            </a:r>
            <a:endParaRPr kumimoji="1" lang="ja-PH" altLang="en-US" sz="3200" dirty="0"/>
          </a:p>
        </p:txBody>
      </p:sp>
      <p:grpSp>
        <p:nvGrpSpPr>
          <p:cNvPr id="11" name="グループ化 10">
            <a:extLst>
              <a:ext uri="{FF2B5EF4-FFF2-40B4-BE49-F238E27FC236}">
                <a16:creationId xmlns:a16="http://schemas.microsoft.com/office/drawing/2014/main" id="{ACD53927-2221-B04A-AC4C-EEC7EC4DF618}"/>
              </a:ext>
            </a:extLst>
          </p:cNvPr>
          <p:cNvGrpSpPr/>
          <p:nvPr/>
        </p:nvGrpSpPr>
        <p:grpSpPr>
          <a:xfrm>
            <a:off x="243497" y="1612182"/>
            <a:ext cx="4908885" cy="2261937"/>
            <a:chOff x="368968" y="2069431"/>
            <a:chExt cx="4908885" cy="2261937"/>
          </a:xfrm>
        </p:grpSpPr>
        <p:sp>
          <p:nvSpPr>
            <p:cNvPr id="4" name="正方形/長方形 3">
              <a:extLst>
                <a:ext uri="{FF2B5EF4-FFF2-40B4-BE49-F238E27FC236}">
                  <a16:creationId xmlns:a16="http://schemas.microsoft.com/office/drawing/2014/main" id="{13D9E350-AA37-3349-A504-0E697303D880}"/>
                </a:ext>
              </a:extLst>
            </p:cNvPr>
            <p:cNvSpPr/>
            <p:nvPr/>
          </p:nvSpPr>
          <p:spPr>
            <a:xfrm>
              <a:off x="653143" y="2220686"/>
              <a:ext cx="1059543" cy="62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A</a:t>
              </a:r>
              <a:endParaRPr kumimoji="1" lang="ja-PH" altLang="en-US" sz="2000" dirty="0">
                <a:solidFill>
                  <a:schemeClr val="accent1"/>
                </a:solidFill>
              </a:endParaRPr>
            </a:p>
          </p:txBody>
        </p:sp>
        <p:sp>
          <p:nvSpPr>
            <p:cNvPr id="5" name="正方形/長方形 4">
              <a:extLst>
                <a:ext uri="{FF2B5EF4-FFF2-40B4-BE49-F238E27FC236}">
                  <a16:creationId xmlns:a16="http://schemas.microsoft.com/office/drawing/2014/main" id="{52AFE93B-44B7-8A4D-89F6-717D78F7450E}"/>
                </a:ext>
              </a:extLst>
            </p:cNvPr>
            <p:cNvSpPr/>
            <p:nvPr/>
          </p:nvSpPr>
          <p:spPr>
            <a:xfrm>
              <a:off x="3766457" y="2220686"/>
              <a:ext cx="1059543" cy="62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B</a:t>
              </a:r>
              <a:endParaRPr kumimoji="1" lang="ja-PH" altLang="en-US" sz="2000" dirty="0">
                <a:solidFill>
                  <a:schemeClr val="accent1"/>
                </a:solidFill>
              </a:endParaRPr>
            </a:p>
          </p:txBody>
        </p:sp>
        <p:sp>
          <p:nvSpPr>
            <p:cNvPr id="6" name="右矢印 5">
              <a:extLst>
                <a:ext uri="{FF2B5EF4-FFF2-40B4-BE49-F238E27FC236}">
                  <a16:creationId xmlns:a16="http://schemas.microsoft.com/office/drawing/2014/main" id="{0EBC8CCD-6664-BC44-A2FB-058FEECFE9CB}"/>
                </a:ext>
              </a:extLst>
            </p:cNvPr>
            <p:cNvSpPr/>
            <p:nvPr/>
          </p:nvSpPr>
          <p:spPr>
            <a:xfrm>
              <a:off x="1807030" y="2289401"/>
              <a:ext cx="1660355" cy="44632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tx1"/>
                  </a:solidFill>
                </a:rPr>
                <a:t>ISO 15022</a:t>
              </a:r>
              <a:endParaRPr kumimoji="1" lang="ja-PH" altLang="en-US" sz="2000" dirty="0">
                <a:solidFill>
                  <a:schemeClr val="tx1"/>
                </a:solidFill>
              </a:endParaRPr>
            </a:p>
          </p:txBody>
        </p:sp>
        <p:sp>
          <p:nvSpPr>
            <p:cNvPr id="7" name="円/楕円 6">
              <a:extLst>
                <a:ext uri="{FF2B5EF4-FFF2-40B4-BE49-F238E27FC236}">
                  <a16:creationId xmlns:a16="http://schemas.microsoft.com/office/drawing/2014/main" id="{853D0440-3F7D-5B40-96CE-3D5B57BE9685}"/>
                </a:ext>
              </a:extLst>
            </p:cNvPr>
            <p:cNvSpPr/>
            <p:nvPr/>
          </p:nvSpPr>
          <p:spPr>
            <a:xfrm>
              <a:off x="677587" y="3337854"/>
              <a:ext cx="1325004" cy="81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t>Central Bank</a:t>
              </a:r>
              <a:endParaRPr kumimoji="1" lang="ja-PH" altLang="en-US" sz="2000" dirty="0"/>
            </a:p>
          </p:txBody>
        </p:sp>
        <p:sp>
          <p:nvSpPr>
            <p:cNvPr id="8" name="下矢印 7">
              <a:extLst>
                <a:ext uri="{FF2B5EF4-FFF2-40B4-BE49-F238E27FC236}">
                  <a16:creationId xmlns:a16="http://schemas.microsoft.com/office/drawing/2014/main" id="{C11B7726-3761-224A-9B58-F339E58F60FC}"/>
                </a:ext>
              </a:extLst>
            </p:cNvPr>
            <p:cNvSpPr/>
            <p:nvPr/>
          </p:nvSpPr>
          <p:spPr>
            <a:xfrm flipH="1">
              <a:off x="798094" y="2927626"/>
              <a:ext cx="713507" cy="327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sp>
          <p:nvSpPr>
            <p:cNvPr id="10" name="正方形/長方形 9">
              <a:extLst>
                <a:ext uri="{FF2B5EF4-FFF2-40B4-BE49-F238E27FC236}">
                  <a16:creationId xmlns:a16="http://schemas.microsoft.com/office/drawing/2014/main" id="{EB9D08FA-8DFB-114C-9DE3-573A45F06128}"/>
                </a:ext>
              </a:extLst>
            </p:cNvPr>
            <p:cNvSpPr/>
            <p:nvPr/>
          </p:nvSpPr>
          <p:spPr>
            <a:xfrm>
              <a:off x="368968" y="2069431"/>
              <a:ext cx="4908885" cy="226193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grpSp>
      <p:grpSp>
        <p:nvGrpSpPr>
          <p:cNvPr id="14" name="グループ化 13">
            <a:extLst>
              <a:ext uri="{FF2B5EF4-FFF2-40B4-BE49-F238E27FC236}">
                <a16:creationId xmlns:a16="http://schemas.microsoft.com/office/drawing/2014/main" id="{58781068-F0AF-3545-AA2E-99738671FB1F}"/>
              </a:ext>
            </a:extLst>
          </p:cNvPr>
          <p:cNvGrpSpPr/>
          <p:nvPr/>
        </p:nvGrpSpPr>
        <p:grpSpPr>
          <a:xfrm>
            <a:off x="256673" y="4275388"/>
            <a:ext cx="4908885" cy="2261937"/>
            <a:chOff x="368968" y="2069431"/>
            <a:chExt cx="4908885" cy="2261937"/>
          </a:xfrm>
        </p:grpSpPr>
        <p:sp>
          <p:nvSpPr>
            <p:cNvPr id="15" name="正方形/長方形 14">
              <a:extLst>
                <a:ext uri="{FF2B5EF4-FFF2-40B4-BE49-F238E27FC236}">
                  <a16:creationId xmlns:a16="http://schemas.microsoft.com/office/drawing/2014/main" id="{8496CBD4-72F2-E843-97E8-F2EDC5D7F24C}"/>
                </a:ext>
              </a:extLst>
            </p:cNvPr>
            <p:cNvSpPr/>
            <p:nvPr/>
          </p:nvSpPr>
          <p:spPr>
            <a:xfrm>
              <a:off x="653143" y="2220686"/>
              <a:ext cx="1059543" cy="62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C</a:t>
              </a:r>
              <a:endParaRPr kumimoji="1" lang="ja-PH" altLang="en-US" sz="2000" dirty="0">
                <a:solidFill>
                  <a:schemeClr val="accent1"/>
                </a:solidFill>
              </a:endParaRPr>
            </a:p>
          </p:txBody>
        </p:sp>
        <p:sp>
          <p:nvSpPr>
            <p:cNvPr id="16" name="正方形/長方形 15">
              <a:extLst>
                <a:ext uri="{FF2B5EF4-FFF2-40B4-BE49-F238E27FC236}">
                  <a16:creationId xmlns:a16="http://schemas.microsoft.com/office/drawing/2014/main" id="{68403DEE-390F-6746-B3C4-290F6406D0A7}"/>
                </a:ext>
              </a:extLst>
            </p:cNvPr>
            <p:cNvSpPr/>
            <p:nvPr/>
          </p:nvSpPr>
          <p:spPr>
            <a:xfrm>
              <a:off x="3766457" y="2220686"/>
              <a:ext cx="1059543" cy="62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B</a:t>
              </a:r>
              <a:endParaRPr kumimoji="1" lang="ja-PH" altLang="en-US" sz="2000" dirty="0">
                <a:solidFill>
                  <a:schemeClr val="accent1"/>
                </a:solidFill>
              </a:endParaRPr>
            </a:p>
          </p:txBody>
        </p:sp>
        <p:sp>
          <p:nvSpPr>
            <p:cNvPr id="18" name="円/楕円 17">
              <a:extLst>
                <a:ext uri="{FF2B5EF4-FFF2-40B4-BE49-F238E27FC236}">
                  <a16:creationId xmlns:a16="http://schemas.microsoft.com/office/drawing/2014/main" id="{043BCBD6-3668-734B-BAA5-B6F83FA0A7AA}"/>
                </a:ext>
              </a:extLst>
            </p:cNvPr>
            <p:cNvSpPr/>
            <p:nvPr/>
          </p:nvSpPr>
          <p:spPr>
            <a:xfrm>
              <a:off x="677587" y="3337854"/>
              <a:ext cx="1162290" cy="81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dirty="0"/>
                <a:t>CB</a:t>
              </a:r>
              <a:endParaRPr kumimoji="1" lang="ja-PH" altLang="en-US" dirty="0"/>
            </a:p>
          </p:txBody>
        </p:sp>
        <p:sp>
          <p:nvSpPr>
            <p:cNvPr id="19" name="下矢印 18">
              <a:extLst>
                <a:ext uri="{FF2B5EF4-FFF2-40B4-BE49-F238E27FC236}">
                  <a16:creationId xmlns:a16="http://schemas.microsoft.com/office/drawing/2014/main" id="{DDCE70BF-E3F4-0740-B1D4-D769E6522973}"/>
                </a:ext>
              </a:extLst>
            </p:cNvPr>
            <p:cNvSpPr/>
            <p:nvPr/>
          </p:nvSpPr>
          <p:spPr>
            <a:xfrm>
              <a:off x="830750" y="2948383"/>
              <a:ext cx="704326" cy="327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sp>
          <p:nvSpPr>
            <p:cNvPr id="20" name="正方形/長方形 19">
              <a:extLst>
                <a:ext uri="{FF2B5EF4-FFF2-40B4-BE49-F238E27FC236}">
                  <a16:creationId xmlns:a16="http://schemas.microsoft.com/office/drawing/2014/main" id="{FCC5E977-A3BB-4C4D-A2E0-2EA6F7DF3E2F}"/>
                </a:ext>
              </a:extLst>
            </p:cNvPr>
            <p:cNvSpPr/>
            <p:nvPr/>
          </p:nvSpPr>
          <p:spPr>
            <a:xfrm>
              <a:off x="368968" y="2069431"/>
              <a:ext cx="4908885" cy="226193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grpSp>
      <p:grpSp>
        <p:nvGrpSpPr>
          <p:cNvPr id="32" name="グループ化 31">
            <a:extLst>
              <a:ext uri="{FF2B5EF4-FFF2-40B4-BE49-F238E27FC236}">
                <a16:creationId xmlns:a16="http://schemas.microsoft.com/office/drawing/2014/main" id="{77E798C1-E1F3-964F-8730-7CA7DEEA1970}"/>
              </a:ext>
            </a:extLst>
          </p:cNvPr>
          <p:cNvGrpSpPr/>
          <p:nvPr/>
        </p:nvGrpSpPr>
        <p:grpSpPr>
          <a:xfrm>
            <a:off x="6577454" y="1727811"/>
            <a:ext cx="4208380" cy="2605276"/>
            <a:chOff x="7016128" y="1678476"/>
            <a:chExt cx="4208380" cy="2605276"/>
          </a:xfrm>
        </p:grpSpPr>
        <p:sp>
          <p:nvSpPr>
            <p:cNvPr id="23" name="正方形/長方形 22">
              <a:extLst>
                <a:ext uri="{FF2B5EF4-FFF2-40B4-BE49-F238E27FC236}">
                  <a16:creationId xmlns:a16="http://schemas.microsoft.com/office/drawing/2014/main" id="{89241761-3C1B-364E-ABF6-FDBD71496369}"/>
                </a:ext>
              </a:extLst>
            </p:cNvPr>
            <p:cNvSpPr/>
            <p:nvPr/>
          </p:nvSpPr>
          <p:spPr>
            <a:xfrm>
              <a:off x="10164965" y="1678476"/>
              <a:ext cx="1059543" cy="2605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B</a:t>
              </a:r>
              <a:endParaRPr kumimoji="1" lang="ja-PH" altLang="en-US" sz="2000" dirty="0">
                <a:solidFill>
                  <a:schemeClr val="accent1"/>
                </a:solidFill>
              </a:endParaRPr>
            </a:p>
          </p:txBody>
        </p:sp>
        <p:sp>
          <p:nvSpPr>
            <p:cNvPr id="25" name="円/楕円 24">
              <a:extLst>
                <a:ext uri="{FF2B5EF4-FFF2-40B4-BE49-F238E27FC236}">
                  <a16:creationId xmlns:a16="http://schemas.microsoft.com/office/drawing/2014/main" id="{3D9032F8-4240-6145-8FA8-6096BB33776D}"/>
                </a:ext>
              </a:extLst>
            </p:cNvPr>
            <p:cNvSpPr/>
            <p:nvPr/>
          </p:nvSpPr>
          <p:spPr>
            <a:xfrm>
              <a:off x="7124985" y="3006868"/>
              <a:ext cx="1010653" cy="81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dirty="0"/>
                <a:t>CB</a:t>
              </a:r>
              <a:endParaRPr kumimoji="1" lang="ja-PH" altLang="en-US" dirty="0"/>
            </a:p>
          </p:txBody>
        </p:sp>
        <p:sp>
          <p:nvSpPr>
            <p:cNvPr id="29" name="二方向矢印 28">
              <a:extLst>
                <a:ext uri="{FF2B5EF4-FFF2-40B4-BE49-F238E27FC236}">
                  <a16:creationId xmlns:a16="http://schemas.microsoft.com/office/drawing/2014/main" id="{E524F533-95A8-D14E-BF40-08C191A3EF2E}"/>
                </a:ext>
              </a:extLst>
            </p:cNvPr>
            <p:cNvSpPr/>
            <p:nvPr/>
          </p:nvSpPr>
          <p:spPr>
            <a:xfrm rot="10800000">
              <a:off x="7379367" y="1856263"/>
              <a:ext cx="2486527" cy="1150604"/>
            </a:xfrm>
            <a:prstGeom prst="leftUpArrow">
              <a:avLst>
                <a:gd name="adj1" fmla="val 18355"/>
                <a:gd name="adj2" fmla="val 15863"/>
                <a:gd name="adj3"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dirty="0">
                <a:solidFill>
                  <a:schemeClr val="tx1"/>
                </a:solidFill>
              </a:endParaRPr>
            </a:p>
          </p:txBody>
        </p:sp>
        <p:sp>
          <p:nvSpPr>
            <p:cNvPr id="22" name="正方形/長方形 21">
              <a:extLst>
                <a:ext uri="{FF2B5EF4-FFF2-40B4-BE49-F238E27FC236}">
                  <a16:creationId xmlns:a16="http://schemas.microsoft.com/office/drawing/2014/main" id="{211B205F-D245-3E41-A326-14341D84DCF1}"/>
                </a:ext>
              </a:extLst>
            </p:cNvPr>
            <p:cNvSpPr/>
            <p:nvPr/>
          </p:nvSpPr>
          <p:spPr>
            <a:xfrm>
              <a:off x="7051651" y="1678476"/>
              <a:ext cx="1059543" cy="624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A</a:t>
              </a:r>
              <a:endParaRPr kumimoji="1" lang="ja-PH" altLang="en-US" sz="2000" dirty="0">
                <a:solidFill>
                  <a:schemeClr val="accent1"/>
                </a:solidFill>
              </a:endParaRPr>
            </a:p>
          </p:txBody>
        </p:sp>
        <p:sp>
          <p:nvSpPr>
            <p:cNvPr id="30" name="テキスト ボックス 29">
              <a:extLst>
                <a:ext uri="{FF2B5EF4-FFF2-40B4-BE49-F238E27FC236}">
                  <a16:creationId xmlns:a16="http://schemas.microsoft.com/office/drawing/2014/main" id="{779D76BC-FBB4-5142-AFCA-1128F6E9C387}"/>
                </a:ext>
              </a:extLst>
            </p:cNvPr>
            <p:cNvSpPr txBox="1"/>
            <p:nvPr/>
          </p:nvSpPr>
          <p:spPr>
            <a:xfrm>
              <a:off x="8198232" y="1829033"/>
              <a:ext cx="1349448" cy="400110"/>
            </a:xfrm>
            <a:prstGeom prst="rect">
              <a:avLst/>
            </a:prstGeom>
            <a:noFill/>
          </p:spPr>
          <p:txBody>
            <a:bodyPr wrap="square" rtlCol="0">
              <a:spAutoFit/>
            </a:bodyPr>
            <a:lstStyle/>
            <a:p>
              <a:r>
                <a:rPr kumimoji="1" lang="en-US" altLang="ja-PH" sz="2000" dirty="0"/>
                <a:t>ISO20022</a:t>
              </a:r>
              <a:endParaRPr kumimoji="1" lang="ja-PH" altLang="en-US" sz="2000" dirty="0"/>
            </a:p>
          </p:txBody>
        </p:sp>
        <p:sp>
          <p:nvSpPr>
            <p:cNvPr id="31" name="テキスト ボックス 30">
              <a:extLst>
                <a:ext uri="{FF2B5EF4-FFF2-40B4-BE49-F238E27FC236}">
                  <a16:creationId xmlns:a16="http://schemas.microsoft.com/office/drawing/2014/main" id="{579BAADD-C846-8B4B-8237-0D742263892E}"/>
                </a:ext>
              </a:extLst>
            </p:cNvPr>
            <p:cNvSpPr txBox="1"/>
            <p:nvPr/>
          </p:nvSpPr>
          <p:spPr>
            <a:xfrm>
              <a:off x="7016128" y="2329266"/>
              <a:ext cx="1349448" cy="400110"/>
            </a:xfrm>
            <a:prstGeom prst="rect">
              <a:avLst/>
            </a:prstGeom>
            <a:noFill/>
          </p:spPr>
          <p:txBody>
            <a:bodyPr wrap="square" rtlCol="0">
              <a:spAutoFit/>
            </a:bodyPr>
            <a:lstStyle/>
            <a:p>
              <a:r>
                <a:rPr kumimoji="1" lang="en-US" altLang="ja-PH" sz="2000" dirty="0"/>
                <a:t>ISO20022</a:t>
              </a:r>
              <a:endParaRPr kumimoji="1" lang="ja-PH" altLang="en-US" sz="2000" dirty="0"/>
            </a:p>
          </p:txBody>
        </p:sp>
      </p:grpSp>
      <p:grpSp>
        <p:nvGrpSpPr>
          <p:cNvPr id="33" name="グループ化 32">
            <a:extLst>
              <a:ext uri="{FF2B5EF4-FFF2-40B4-BE49-F238E27FC236}">
                <a16:creationId xmlns:a16="http://schemas.microsoft.com/office/drawing/2014/main" id="{665A48A2-5170-6B4F-9706-5B2F7692EB7B}"/>
              </a:ext>
            </a:extLst>
          </p:cNvPr>
          <p:cNvGrpSpPr/>
          <p:nvPr/>
        </p:nvGrpSpPr>
        <p:grpSpPr>
          <a:xfrm>
            <a:off x="6577453" y="4333086"/>
            <a:ext cx="2698897" cy="2146539"/>
            <a:chOff x="7016127" y="1678476"/>
            <a:chExt cx="2698897" cy="2146539"/>
          </a:xfrm>
        </p:grpSpPr>
        <p:sp>
          <p:nvSpPr>
            <p:cNvPr id="35" name="円/楕円 34">
              <a:extLst>
                <a:ext uri="{FF2B5EF4-FFF2-40B4-BE49-F238E27FC236}">
                  <a16:creationId xmlns:a16="http://schemas.microsoft.com/office/drawing/2014/main" id="{6DE9D919-99A3-034E-82AC-9D8BC73B56E6}"/>
                </a:ext>
              </a:extLst>
            </p:cNvPr>
            <p:cNvSpPr/>
            <p:nvPr/>
          </p:nvSpPr>
          <p:spPr>
            <a:xfrm>
              <a:off x="7124985" y="3006868"/>
              <a:ext cx="1010653" cy="81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dirty="0"/>
                <a:t>CB</a:t>
              </a:r>
              <a:endParaRPr kumimoji="1" lang="ja-PH" altLang="en-US" dirty="0"/>
            </a:p>
          </p:txBody>
        </p:sp>
        <p:sp>
          <p:nvSpPr>
            <p:cNvPr id="37" name="正方形/長方形 36">
              <a:extLst>
                <a:ext uri="{FF2B5EF4-FFF2-40B4-BE49-F238E27FC236}">
                  <a16:creationId xmlns:a16="http://schemas.microsoft.com/office/drawing/2014/main" id="{75217A9A-B5C7-B949-9891-7CA8FBAF8B9F}"/>
                </a:ext>
              </a:extLst>
            </p:cNvPr>
            <p:cNvSpPr/>
            <p:nvPr/>
          </p:nvSpPr>
          <p:spPr>
            <a:xfrm>
              <a:off x="7051651" y="1678476"/>
              <a:ext cx="1059543" cy="624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000" dirty="0">
                  <a:solidFill>
                    <a:schemeClr val="accent1"/>
                  </a:solidFill>
                </a:rPr>
                <a:t>Bank C</a:t>
              </a:r>
              <a:endParaRPr kumimoji="1" lang="ja-PH" altLang="en-US" sz="2000" dirty="0">
                <a:solidFill>
                  <a:schemeClr val="accent1"/>
                </a:solidFill>
              </a:endParaRPr>
            </a:p>
          </p:txBody>
        </p:sp>
        <p:sp>
          <p:nvSpPr>
            <p:cNvPr id="38" name="テキスト ボックス 37">
              <a:extLst>
                <a:ext uri="{FF2B5EF4-FFF2-40B4-BE49-F238E27FC236}">
                  <a16:creationId xmlns:a16="http://schemas.microsoft.com/office/drawing/2014/main" id="{D00593E6-E214-E347-84BF-BD6F306CE71E}"/>
                </a:ext>
              </a:extLst>
            </p:cNvPr>
            <p:cNvSpPr txBox="1"/>
            <p:nvPr/>
          </p:nvSpPr>
          <p:spPr>
            <a:xfrm rot="19373994">
              <a:off x="8365576" y="1856262"/>
              <a:ext cx="1349448" cy="400110"/>
            </a:xfrm>
            <a:prstGeom prst="rect">
              <a:avLst/>
            </a:prstGeom>
            <a:noFill/>
          </p:spPr>
          <p:txBody>
            <a:bodyPr wrap="square" rtlCol="0">
              <a:spAutoFit/>
            </a:bodyPr>
            <a:lstStyle/>
            <a:p>
              <a:r>
                <a:rPr kumimoji="1" lang="en-US" altLang="ja-PH" sz="2000" dirty="0"/>
                <a:t>ISO20022</a:t>
              </a:r>
              <a:endParaRPr kumimoji="1" lang="ja-PH" altLang="en-US" sz="2000" dirty="0"/>
            </a:p>
          </p:txBody>
        </p:sp>
        <p:sp>
          <p:nvSpPr>
            <p:cNvPr id="39" name="テキスト ボックス 38">
              <a:extLst>
                <a:ext uri="{FF2B5EF4-FFF2-40B4-BE49-F238E27FC236}">
                  <a16:creationId xmlns:a16="http://schemas.microsoft.com/office/drawing/2014/main" id="{FCF586C5-3F8A-0442-99DB-E708F20C005E}"/>
                </a:ext>
              </a:extLst>
            </p:cNvPr>
            <p:cNvSpPr txBox="1"/>
            <p:nvPr/>
          </p:nvSpPr>
          <p:spPr>
            <a:xfrm>
              <a:off x="7016127" y="2329266"/>
              <a:ext cx="1479437" cy="400110"/>
            </a:xfrm>
            <a:prstGeom prst="rect">
              <a:avLst/>
            </a:prstGeom>
            <a:noFill/>
          </p:spPr>
          <p:txBody>
            <a:bodyPr wrap="square" rtlCol="0">
              <a:spAutoFit/>
            </a:bodyPr>
            <a:lstStyle/>
            <a:p>
              <a:r>
                <a:rPr kumimoji="1" lang="en-US" altLang="ja-PH" sz="2000" dirty="0"/>
                <a:t>ISO20022</a:t>
              </a:r>
              <a:endParaRPr kumimoji="1" lang="ja-PH" altLang="en-US" sz="2000" dirty="0"/>
            </a:p>
          </p:txBody>
        </p:sp>
      </p:grpSp>
      <p:sp>
        <p:nvSpPr>
          <p:cNvPr id="41" name="ストライプ矢印 40">
            <a:extLst>
              <a:ext uri="{FF2B5EF4-FFF2-40B4-BE49-F238E27FC236}">
                <a16:creationId xmlns:a16="http://schemas.microsoft.com/office/drawing/2014/main" id="{CC13A17A-4AAE-EF4B-9CDF-E1EC38B29C25}"/>
              </a:ext>
            </a:extLst>
          </p:cNvPr>
          <p:cNvSpPr/>
          <p:nvPr/>
        </p:nvSpPr>
        <p:spPr>
          <a:xfrm>
            <a:off x="5406764" y="3224419"/>
            <a:ext cx="601290" cy="1754330"/>
          </a:xfrm>
          <a:prstGeom prst="stripedRightArrow">
            <a:avLst>
              <a:gd name="adj1" fmla="val 68288"/>
              <a:gd name="adj2" fmla="val 589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sp>
        <p:nvSpPr>
          <p:cNvPr id="43" name="角丸四角形 42">
            <a:extLst>
              <a:ext uri="{FF2B5EF4-FFF2-40B4-BE49-F238E27FC236}">
                <a16:creationId xmlns:a16="http://schemas.microsoft.com/office/drawing/2014/main" id="{78D1D50E-A7D2-7540-ACE5-A838F09F8482}"/>
              </a:ext>
            </a:extLst>
          </p:cNvPr>
          <p:cNvSpPr/>
          <p:nvPr/>
        </p:nvSpPr>
        <p:spPr>
          <a:xfrm>
            <a:off x="6135245" y="1345106"/>
            <a:ext cx="5078187" cy="519221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a:p>
        </p:txBody>
      </p:sp>
      <p:sp>
        <p:nvSpPr>
          <p:cNvPr id="40" name="角丸四角形 39">
            <a:extLst>
              <a:ext uri="{FF2B5EF4-FFF2-40B4-BE49-F238E27FC236}">
                <a16:creationId xmlns:a16="http://schemas.microsoft.com/office/drawing/2014/main" id="{DAD684F3-1E9B-F147-9437-6DB4DA51BC5A}"/>
              </a:ext>
            </a:extLst>
          </p:cNvPr>
          <p:cNvSpPr/>
          <p:nvPr/>
        </p:nvSpPr>
        <p:spPr>
          <a:xfrm>
            <a:off x="7767532" y="965046"/>
            <a:ext cx="1958759" cy="762765"/>
          </a:xfrm>
          <a:prstGeom prst="roundRect">
            <a:avLst/>
          </a:prstGeom>
          <a:solidFill>
            <a:schemeClr val="accent1">
              <a:lumMod val="20000"/>
              <a:lumOff val="8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PH" sz="2400" dirty="0">
                <a:solidFill>
                  <a:schemeClr val="tx1"/>
                </a:solidFill>
              </a:rPr>
              <a:t>Regional database</a:t>
            </a:r>
            <a:endParaRPr kumimoji="1" lang="ja-PH" altLang="en-US" sz="2400" dirty="0">
              <a:solidFill>
                <a:schemeClr val="tx1"/>
              </a:solidFill>
            </a:endParaRPr>
          </a:p>
        </p:txBody>
      </p:sp>
      <p:sp>
        <p:nvSpPr>
          <p:cNvPr id="46" name="テキスト ボックス 45">
            <a:extLst>
              <a:ext uri="{FF2B5EF4-FFF2-40B4-BE49-F238E27FC236}">
                <a16:creationId xmlns:a16="http://schemas.microsoft.com/office/drawing/2014/main" id="{EDB78F66-6F6B-ED46-8B81-F9A7D1714BB0}"/>
              </a:ext>
            </a:extLst>
          </p:cNvPr>
          <p:cNvSpPr txBox="1"/>
          <p:nvPr/>
        </p:nvSpPr>
        <p:spPr>
          <a:xfrm>
            <a:off x="1727582" y="1345107"/>
            <a:ext cx="1348634" cy="400110"/>
          </a:xfrm>
          <a:prstGeom prst="rect">
            <a:avLst/>
          </a:prstGeom>
          <a:solidFill>
            <a:schemeClr val="bg2"/>
          </a:solidFill>
          <a:ln w="38100">
            <a:solidFill>
              <a:srgbClr val="92D050"/>
            </a:solidFill>
          </a:ln>
        </p:spPr>
        <p:txBody>
          <a:bodyPr wrap="square" rtlCol="0">
            <a:spAutoFit/>
          </a:bodyPr>
          <a:lstStyle/>
          <a:p>
            <a:r>
              <a:rPr kumimoji="1" lang="en-US" altLang="ja-PH" sz="2000" dirty="0"/>
              <a:t>Country X</a:t>
            </a:r>
            <a:endParaRPr kumimoji="1" lang="ja-PH" altLang="en-US" sz="2000" dirty="0"/>
          </a:p>
        </p:txBody>
      </p:sp>
      <p:sp>
        <p:nvSpPr>
          <p:cNvPr id="47" name="テキスト ボックス 46">
            <a:extLst>
              <a:ext uri="{FF2B5EF4-FFF2-40B4-BE49-F238E27FC236}">
                <a16:creationId xmlns:a16="http://schemas.microsoft.com/office/drawing/2014/main" id="{E5CBB679-BBB2-0849-BF9A-6F56E6313835}"/>
              </a:ext>
            </a:extLst>
          </p:cNvPr>
          <p:cNvSpPr txBox="1"/>
          <p:nvPr/>
        </p:nvSpPr>
        <p:spPr>
          <a:xfrm>
            <a:off x="1973608" y="4049486"/>
            <a:ext cx="1335267" cy="400110"/>
          </a:xfrm>
          <a:prstGeom prst="rect">
            <a:avLst/>
          </a:prstGeom>
          <a:solidFill>
            <a:schemeClr val="bg2"/>
          </a:solidFill>
          <a:ln w="38100">
            <a:solidFill>
              <a:schemeClr val="accent2"/>
            </a:solidFill>
          </a:ln>
        </p:spPr>
        <p:txBody>
          <a:bodyPr wrap="square" rtlCol="0">
            <a:spAutoFit/>
          </a:bodyPr>
          <a:lstStyle/>
          <a:p>
            <a:r>
              <a:rPr kumimoji="1" lang="en-US" altLang="ja-PH" sz="2000" dirty="0"/>
              <a:t>Country Y</a:t>
            </a:r>
            <a:endParaRPr kumimoji="1" lang="ja-PH" altLang="en-US" sz="2000" dirty="0"/>
          </a:p>
        </p:txBody>
      </p:sp>
      <p:grpSp>
        <p:nvGrpSpPr>
          <p:cNvPr id="52" name="グループ化 51">
            <a:extLst>
              <a:ext uri="{FF2B5EF4-FFF2-40B4-BE49-F238E27FC236}">
                <a16:creationId xmlns:a16="http://schemas.microsoft.com/office/drawing/2014/main" id="{48F143E8-50A7-014D-A599-12FC118EDCB3}"/>
              </a:ext>
            </a:extLst>
          </p:cNvPr>
          <p:cNvGrpSpPr/>
          <p:nvPr/>
        </p:nvGrpSpPr>
        <p:grpSpPr>
          <a:xfrm>
            <a:off x="1694735" y="4600851"/>
            <a:ext cx="1660355" cy="448193"/>
            <a:chOff x="1660599" y="2299397"/>
            <a:chExt cx="1660355" cy="448193"/>
          </a:xfrm>
        </p:grpSpPr>
        <p:sp>
          <p:nvSpPr>
            <p:cNvPr id="53" name="右矢印 52">
              <a:extLst>
                <a:ext uri="{FF2B5EF4-FFF2-40B4-BE49-F238E27FC236}">
                  <a16:creationId xmlns:a16="http://schemas.microsoft.com/office/drawing/2014/main" id="{5BA98A38-9089-2F4A-A566-91ABC447358A}"/>
                </a:ext>
              </a:extLst>
            </p:cNvPr>
            <p:cNvSpPr/>
            <p:nvPr/>
          </p:nvSpPr>
          <p:spPr>
            <a:xfrm rot="10800000">
              <a:off x="1660599" y="2299397"/>
              <a:ext cx="1660355" cy="44632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PH" altLang="en-US" dirty="0">
                <a:solidFill>
                  <a:schemeClr val="tx1"/>
                </a:solidFill>
              </a:endParaRPr>
            </a:p>
          </p:txBody>
        </p:sp>
        <p:sp>
          <p:nvSpPr>
            <p:cNvPr id="54" name="テキスト ボックス 53">
              <a:extLst>
                <a:ext uri="{FF2B5EF4-FFF2-40B4-BE49-F238E27FC236}">
                  <a16:creationId xmlns:a16="http://schemas.microsoft.com/office/drawing/2014/main" id="{37DCFD25-0A23-D34E-9266-47F79EB97609}"/>
                </a:ext>
              </a:extLst>
            </p:cNvPr>
            <p:cNvSpPr txBox="1"/>
            <p:nvPr/>
          </p:nvSpPr>
          <p:spPr>
            <a:xfrm>
              <a:off x="1978334" y="2347480"/>
              <a:ext cx="1319270" cy="400110"/>
            </a:xfrm>
            <a:prstGeom prst="rect">
              <a:avLst/>
            </a:prstGeom>
            <a:noFill/>
          </p:spPr>
          <p:txBody>
            <a:bodyPr wrap="square" rtlCol="0">
              <a:spAutoFit/>
            </a:bodyPr>
            <a:lstStyle/>
            <a:p>
              <a:r>
                <a:rPr kumimoji="1" lang="en-US" altLang="ja-PH" sz="2000" dirty="0"/>
                <a:t>ISO15022</a:t>
              </a:r>
              <a:endParaRPr kumimoji="1" lang="ja-PH" altLang="en-US" sz="2000" dirty="0"/>
            </a:p>
          </p:txBody>
        </p:sp>
      </p:grpSp>
    </p:spTree>
    <p:extLst>
      <p:ext uri="{BB962C8B-B14F-4D97-AF65-F5344CB8AC3E}">
        <p14:creationId xmlns:p14="http://schemas.microsoft.com/office/powerpoint/2010/main" val="232295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DD30381-8C71-C92B-4B2E-3745ABB413FF}"/>
              </a:ext>
            </a:extLst>
          </p:cNvPr>
          <p:cNvSpPr>
            <a:spLocks noGrp="1"/>
          </p:cNvSpPr>
          <p:nvPr>
            <p:ph type="title"/>
          </p:nvPr>
        </p:nvSpPr>
        <p:spPr/>
        <p:txBody>
          <a:bodyPr/>
          <a:lstStyle/>
          <a:p>
            <a:r>
              <a:rPr lang="en-US" altLang="ja-JP" dirty="0"/>
              <a:t>Importance of technical standardization</a:t>
            </a:r>
            <a:endParaRPr lang="ja-JP" altLang="en-US"/>
          </a:p>
        </p:txBody>
      </p:sp>
      <p:sp>
        <p:nvSpPr>
          <p:cNvPr id="5" name="コンテンツ プレースホルダー 4">
            <a:extLst>
              <a:ext uri="{FF2B5EF4-FFF2-40B4-BE49-F238E27FC236}">
                <a16:creationId xmlns:a16="http://schemas.microsoft.com/office/drawing/2014/main" id="{AF617A0D-EAA6-BA6E-0E4D-27A57BA0C70C}"/>
              </a:ext>
            </a:extLst>
          </p:cNvPr>
          <p:cNvSpPr>
            <a:spLocks noGrp="1"/>
          </p:cNvSpPr>
          <p:nvPr>
            <p:ph idx="1"/>
          </p:nvPr>
        </p:nvSpPr>
        <p:spPr/>
        <p:txBody>
          <a:bodyPr>
            <a:normAutofit/>
          </a:bodyPr>
          <a:lstStyle/>
          <a:p>
            <a:r>
              <a:rPr lang="en-US" altLang="ja-JP" dirty="0"/>
              <a:t>ISO 20022</a:t>
            </a:r>
          </a:p>
          <a:p>
            <a:pPr marL="457200" lvl="1" indent="0">
              <a:buNone/>
            </a:pPr>
            <a:r>
              <a:rPr lang="en-US" altLang="ja-JP" dirty="0">
                <a:hlinkClick r:id="rId2"/>
              </a:rPr>
              <a:t>https://www.iso20022.org/</a:t>
            </a:r>
            <a:endParaRPr lang="en-US" altLang="ja-JP" dirty="0"/>
          </a:p>
          <a:p>
            <a:pPr lvl="1"/>
            <a:endParaRPr lang="en-US" altLang="ja-JP" dirty="0"/>
          </a:p>
          <a:p>
            <a:r>
              <a:rPr lang="en-US" altLang="ja-JP" dirty="0"/>
              <a:t>Legal Entity Identifier (LEI)</a:t>
            </a:r>
          </a:p>
          <a:p>
            <a:pPr marL="457200" lvl="1" indent="0">
              <a:buNone/>
            </a:pPr>
            <a:r>
              <a:rPr lang="en-US" altLang="ja-JP" dirty="0">
                <a:hlinkClick r:id="rId3"/>
              </a:rPr>
              <a:t>https://www.gleif.org/en</a:t>
            </a:r>
            <a:endParaRPr lang="en-US" altLang="ja-JP" dirty="0"/>
          </a:p>
          <a:p>
            <a:pPr marL="0" indent="0">
              <a:buNone/>
            </a:pPr>
            <a:endParaRPr lang="en-US" altLang="ja-JP" dirty="0"/>
          </a:p>
          <a:p>
            <a:pPr marL="0" indent="0">
              <a:buNone/>
            </a:pPr>
            <a:r>
              <a:rPr lang="en-US" altLang="ja-JP" dirty="0"/>
              <a:t>Technical standardization can avoid politicization.</a:t>
            </a:r>
          </a:p>
          <a:p>
            <a:pPr marL="0" indent="0">
              <a:buNone/>
            </a:pPr>
            <a:r>
              <a:rPr lang="en-US" altLang="ja-JP" dirty="0"/>
              <a:t>Ensuring interoperability must be considered from the beginning of market development</a:t>
            </a:r>
          </a:p>
          <a:p>
            <a:pPr marL="0" indent="0">
              <a:buNone/>
            </a:pPr>
            <a:endParaRPr lang="en-US" altLang="ja-JP" dirty="0"/>
          </a:p>
          <a:p>
            <a:pPr marL="0" indent="0">
              <a:buNone/>
            </a:pPr>
            <a:endParaRPr lang="ja-JP" altLang="en-US"/>
          </a:p>
        </p:txBody>
      </p:sp>
      <p:sp>
        <p:nvSpPr>
          <p:cNvPr id="3" name="スライド番号プレースホルダー 2">
            <a:extLst>
              <a:ext uri="{FF2B5EF4-FFF2-40B4-BE49-F238E27FC236}">
                <a16:creationId xmlns:a16="http://schemas.microsoft.com/office/drawing/2014/main" id="{97BC8EFC-8EEA-5201-FE08-699006B60060}"/>
              </a:ext>
            </a:extLst>
          </p:cNvPr>
          <p:cNvSpPr>
            <a:spLocks noGrp="1"/>
          </p:cNvSpPr>
          <p:nvPr>
            <p:ph type="sldNum" sz="quarter" idx="12"/>
          </p:nvPr>
        </p:nvSpPr>
        <p:spPr/>
        <p:txBody>
          <a:bodyPr/>
          <a:lstStyle/>
          <a:p>
            <a:fld id="{09C60160-ED1D-4032-8EDB-9ED7B4F96433}" type="slidenum">
              <a:rPr lang="en-US" smtClean="0"/>
              <a:t>21</a:t>
            </a:fld>
            <a:endParaRPr lang="en-US"/>
          </a:p>
        </p:txBody>
      </p:sp>
    </p:spTree>
    <p:extLst>
      <p:ext uri="{BB962C8B-B14F-4D97-AF65-F5344CB8AC3E}">
        <p14:creationId xmlns:p14="http://schemas.microsoft.com/office/powerpoint/2010/main" val="93617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8DB29-879D-3F40-9D48-48E12356D992}"/>
              </a:ext>
            </a:extLst>
          </p:cNvPr>
          <p:cNvSpPr>
            <a:spLocks noGrp="1"/>
          </p:cNvSpPr>
          <p:nvPr>
            <p:ph type="title"/>
          </p:nvPr>
        </p:nvSpPr>
        <p:spPr>
          <a:xfrm>
            <a:off x="1362269" y="138113"/>
            <a:ext cx="10319658" cy="1325563"/>
          </a:xfrm>
        </p:spPr>
        <p:txBody>
          <a:bodyPr>
            <a:noAutofit/>
          </a:bodyPr>
          <a:lstStyle/>
          <a:p>
            <a:r>
              <a:rPr kumimoji="1" lang="en-US" altLang="ja-PH" sz="3200" b="1" dirty="0">
                <a:latin typeface="Arial" panose="020B0604020202020204" pitchFamily="34" charset="0"/>
                <a:cs typeface="Arial" panose="020B0604020202020204" pitchFamily="34" charset="0"/>
              </a:rPr>
              <a:t>Standardization and FX reporting data mapping exercise</a:t>
            </a:r>
            <a:endParaRPr kumimoji="1" lang="ja-PH" altLang="en-US" sz="3200" b="1"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07B13BB-F37E-1541-9E66-3F88C736F76D}"/>
              </a:ext>
            </a:extLst>
          </p:cNvPr>
          <p:cNvSpPr>
            <a:spLocks noGrp="1"/>
          </p:cNvSpPr>
          <p:nvPr>
            <p:ph type="sldNum" sz="quarter" idx="12"/>
          </p:nvPr>
        </p:nvSpPr>
        <p:spPr>
          <a:xfrm>
            <a:off x="9313985" y="63547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60160-ED1D-4032-8EDB-9ED7B4F9643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6" name="図表 5">
            <a:extLst>
              <a:ext uri="{FF2B5EF4-FFF2-40B4-BE49-F238E27FC236}">
                <a16:creationId xmlns:a16="http://schemas.microsoft.com/office/drawing/2014/main" id="{8335B969-E927-1048-9508-34F5902C7B98}"/>
              </a:ext>
            </a:extLst>
          </p:cNvPr>
          <p:cNvGraphicFramePr/>
          <p:nvPr/>
        </p:nvGraphicFramePr>
        <p:xfrm>
          <a:off x="400099" y="4033835"/>
          <a:ext cx="10688816" cy="2636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2F90B0B6-59B7-9840-B437-C194C33DA122}"/>
              </a:ext>
            </a:extLst>
          </p:cNvPr>
          <p:cNvSpPr txBox="1"/>
          <p:nvPr/>
        </p:nvSpPr>
        <p:spPr>
          <a:xfrm>
            <a:off x="619149" y="1330395"/>
            <a:ext cx="10815767"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PH"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Along with the implementation of ISO 20022 by 2025, there is a possibility that existing foreign exchange reporting in ASEAN+3 must be standardized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ja-PH"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Not only reporting process can be streamlined and reporting burden would be reduced, but also the authorities may be able to have access to more data, hence, can gain more transparency in financial transactions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PH"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Standardization can support improving and streamlining of regulatory and tax reporting as well as digital transformation (DX) by financial 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PH"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LEI can be used for not only FX reporting but also other reporting including taxation</a:t>
            </a:r>
            <a:endParaRPr kumimoji="1" lang="en" altLang="ja-PH"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PH" altLang="en-US" sz="20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319636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805A-E576-5533-268E-78107590044C}"/>
              </a:ext>
            </a:extLst>
          </p:cNvPr>
          <p:cNvSpPr>
            <a:spLocks noGrp="1"/>
          </p:cNvSpPr>
          <p:nvPr>
            <p:ph type="title"/>
          </p:nvPr>
        </p:nvSpPr>
        <p:spPr>
          <a:xfrm>
            <a:off x="1399317" y="320693"/>
            <a:ext cx="10428890" cy="1024431"/>
          </a:xfrm>
        </p:spPr>
        <p:txBody>
          <a:bodyPr>
            <a:normAutofit/>
          </a:bodyPr>
          <a:lstStyle/>
          <a:p>
            <a:r>
              <a:rPr lang="en-US" dirty="0"/>
              <a:t>Mapping exercise (FX reporting formats)</a:t>
            </a:r>
          </a:p>
        </p:txBody>
      </p:sp>
      <p:sp>
        <p:nvSpPr>
          <p:cNvPr id="4" name="Slide Number Placeholder 3">
            <a:extLst>
              <a:ext uri="{FF2B5EF4-FFF2-40B4-BE49-F238E27FC236}">
                <a16:creationId xmlns:a16="http://schemas.microsoft.com/office/drawing/2014/main" id="{6A300AB4-DA9A-903E-CB90-3505BA1DD7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D3FE-916B-6143-91EB-9A7C5842B30C}" type="slidenum">
              <a:rPr kumimoji="1" lang="x-none" alt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x-none" alt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22" name="Content Placeholder 21">
            <a:extLst>
              <a:ext uri="{FF2B5EF4-FFF2-40B4-BE49-F238E27FC236}">
                <a16:creationId xmlns:a16="http://schemas.microsoft.com/office/drawing/2014/main" id="{D12FB42D-0BB0-81C9-2AD9-24DA9C9ED486}"/>
              </a:ext>
            </a:extLst>
          </p:cNvPr>
          <p:cNvPicPr>
            <a:picLocks noGrp="1" noChangeAspect="1"/>
          </p:cNvPicPr>
          <p:nvPr>
            <p:ph idx="1"/>
          </p:nvPr>
        </p:nvPicPr>
        <p:blipFill>
          <a:blip r:embed="rId2"/>
          <a:stretch>
            <a:fillRect/>
          </a:stretch>
        </p:blipFill>
        <p:spPr>
          <a:xfrm>
            <a:off x="698091" y="1415845"/>
            <a:ext cx="11130116" cy="5121462"/>
          </a:xfrm>
        </p:spPr>
      </p:pic>
    </p:spTree>
    <p:extLst>
      <p:ext uri="{BB962C8B-B14F-4D97-AF65-F5344CB8AC3E}">
        <p14:creationId xmlns:p14="http://schemas.microsoft.com/office/powerpoint/2010/main" val="233134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4A77-7F97-5579-75B9-90E4B4375FA9}"/>
              </a:ext>
            </a:extLst>
          </p:cNvPr>
          <p:cNvSpPr>
            <a:spLocks noGrp="1"/>
          </p:cNvSpPr>
          <p:nvPr>
            <p:ph type="title"/>
          </p:nvPr>
        </p:nvSpPr>
        <p:spPr/>
        <p:txBody>
          <a:bodyPr/>
          <a:lstStyle/>
          <a:p>
            <a:r>
              <a:rPr lang="en-US" dirty="0"/>
              <a:t>Mapping exercise (Summary Table)</a:t>
            </a:r>
          </a:p>
        </p:txBody>
      </p:sp>
      <p:sp>
        <p:nvSpPr>
          <p:cNvPr id="4" name="Slide Number Placeholder 3">
            <a:extLst>
              <a:ext uri="{FF2B5EF4-FFF2-40B4-BE49-F238E27FC236}">
                <a16:creationId xmlns:a16="http://schemas.microsoft.com/office/drawing/2014/main" id="{79450678-CC3C-642A-D248-CD3BB0D87C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D3FE-916B-6143-91EB-9A7C5842B30C}" type="slidenum">
              <a:rPr kumimoji="1" lang="x-none" alt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x-none" alt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6" name="Content Placeholder 15">
            <a:extLst>
              <a:ext uri="{FF2B5EF4-FFF2-40B4-BE49-F238E27FC236}">
                <a16:creationId xmlns:a16="http://schemas.microsoft.com/office/drawing/2014/main" id="{CD2A8DF0-2120-369C-8947-CA3EC7EA9382}"/>
              </a:ext>
            </a:extLst>
          </p:cNvPr>
          <p:cNvPicPr>
            <a:picLocks noGrp="1" noChangeAspect="1"/>
          </p:cNvPicPr>
          <p:nvPr>
            <p:ph idx="1"/>
          </p:nvPr>
        </p:nvPicPr>
        <p:blipFill>
          <a:blip r:embed="rId3"/>
          <a:stretch>
            <a:fillRect/>
          </a:stretch>
        </p:blipFill>
        <p:spPr>
          <a:xfrm>
            <a:off x="591933" y="1759976"/>
            <a:ext cx="10515600" cy="4404850"/>
          </a:xfrm>
        </p:spPr>
      </p:pic>
    </p:spTree>
    <p:extLst>
      <p:ext uri="{BB962C8B-B14F-4D97-AF65-F5344CB8AC3E}">
        <p14:creationId xmlns:p14="http://schemas.microsoft.com/office/powerpoint/2010/main" val="49658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8DC27-D74C-7A44-B6CD-AA185192369B}"/>
              </a:ext>
            </a:extLst>
          </p:cNvPr>
          <p:cNvSpPr>
            <a:spLocks noGrp="1"/>
          </p:cNvSpPr>
          <p:nvPr>
            <p:ph type="ctrTitle"/>
          </p:nvPr>
        </p:nvSpPr>
        <p:spPr>
          <a:xfrm>
            <a:off x="282479" y="2794324"/>
            <a:ext cx="7620884" cy="862912"/>
          </a:xfrm>
        </p:spPr>
        <p:txBody>
          <a:bodyPr>
            <a:noAutofit/>
          </a:bodyPr>
          <a:lstStyle/>
          <a:p>
            <a:r>
              <a:rPr lang="en-US" sz="4000" dirty="0"/>
              <a:t>THANK YOU</a:t>
            </a:r>
            <a:br>
              <a:rPr lang="en-US" sz="4000" dirty="0"/>
            </a:br>
            <a:r>
              <a:rPr lang="en-US" sz="4000" dirty="0" err="1"/>
              <a:t>syamadera@adb.org</a:t>
            </a:r>
            <a:endParaRPr lang="en-US" sz="4000" dirty="0"/>
          </a:p>
        </p:txBody>
      </p:sp>
      <p:sp>
        <p:nvSpPr>
          <p:cNvPr id="10" name="Subtitle 2">
            <a:extLst>
              <a:ext uri="{FF2B5EF4-FFF2-40B4-BE49-F238E27FC236}">
                <a16:creationId xmlns:a16="http://schemas.microsoft.com/office/drawing/2014/main" id="{6025DDC2-B299-324B-8A40-F48E095753C8}"/>
              </a:ext>
            </a:extLst>
          </p:cNvPr>
          <p:cNvSpPr txBox="1">
            <a:spLocks/>
          </p:cNvSpPr>
          <p:nvPr/>
        </p:nvSpPr>
        <p:spPr>
          <a:xfrm>
            <a:off x="165798" y="4908312"/>
            <a:ext cx="7657691" cy="3061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PH" sz="1400" b="0"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AsianBondsOnline</a:t>
            </a:r>
            <a:r>
              <a:rPr kumimoji="0" lang="en-PH"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is a one-stop source of information on bond markets in emerging East Asia</a:t>
            </a:r>
          </a:p>
        </p:txBody>
      </p:sp>
      <p:grpSp>
        <p:nvGrpSpPr>
          <p:cNvPr id="6" name="Group 5">
            <a:extLst>
              <a:ext uri="{FF2B5EF4-FFF2-40B4-BE49-F238E27FC236}">
                <a16:creationId xmlns:a16="http://schemas.microsoft.com/office/drawing/2014/main" id="{30EDADC8-5E09-CE4A-9F3D-2302A753D46C}"/>
              </a:ext>
            </a:extLst>
          </p:cNvPr>
          <p:cNvGrpSpPr/>
          <p:nvPr/>
        </p:nvGrpSpPr>
        <p:grpSpPr>
          <a:xfrm>
            <a:off x="362354" y="5258798"/>
            <a:ext cx="7461135" cy="1522741"/>
            <a:chOff x="2365432" y="5258798"/>
            <a:chExt cx="7461135" cy="1522741"/>
          </a:xfrm>
        </p:grpSpPr>
        <p:sp>
          <p:nvSpPr>
            <p:cNvPr id="8" name="Rectangle 7">
              <a:extLst>
                <a:ext uri="{FF2B5EF4-FFF2-40B4-BE49-F238E27FC236}">
                  <a16:creationId xmlns:a16="http://schemas.microsoft.com/office/drawing/2014/main" id="{F8E87399-B189-1647-926E-9765A0182DCA}"/>
                </a:ext>
              </a:extLst>
            </p:cNvPr>
            <p:cNvSpPr/>
            <p:nvPr/>
          </p:nvSpPr>
          <p:spPr>
            <a:xfrm>
              <a:off x="2365432" y="5258798"/>
              <a:ext cx="7461135" cy="1522741"/>
            </a:xfrm>
            <a:prstGeom prst="rect">
              <a:avLst/>
            </a:prstGeom>
            <a:solidFill>
              <a:srgbClr val="277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106388A-1D02-EC41-8FAA-190A686B9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993" t="36666" r="37904" b="36667"/>
            <a:stretch/>
          </p:blipFill>
          <p:spPr>
            <a:xfrm>
              <a:off x="2717229" y="5476273"/>
              <a:ext cx="1737537" cy="1158357"/>
            </a:xfrm>
            <a:prstGeom prst="rect">
              <a:avLst/>
            </a:prstGeom>
          </p:spPr>
        </p:pic>
        <p:grpSp>
          <p:nvGrpSpPr>
            <p:cNvPr id="11" name="Group 10">
              <a:extLst>
                <a:ext uri="{FF2B5EF4-FFF2-40B4-BE49-F238E27FC236}">
                  <a16:creationId xmlns:a16="http://schemas.microsoft.com/office/drawing/2014/main" id="{CDDD2AF4-581E-6E4C-88AB-59365828720C}"/>
                </a:ext>
              </a:extLst>
            </p:cNvPr>
            <p:cNvGrpSpPr/>
            <p:nvPr/>
          </p:nvGrpSpPr>
          <p:grpSpPr>
            <a:xfrm>
              <a:off x="4702232" y="5388338"/>
              <a:ext cx="4586883" cy="1334225"/>
              <a:chOff x="2567776" y="4838700"/>
              <a:chExt cx="4586883" cy="1334225"/>
            </a:xfrm>
          </p:grpSpPr>
          <p:pic>
            <p:nvPicPr>
              <p:cNvPr id="12" name="Picture 11">
                <a:extLst>
                  <a:ext uri="{FF2B5EF4-FFF2-40B4-BE49-F238E27FC236}">
                    <a16:creationId xmlns:a16="http://schemas.microsoft.com/office/drawing/2014/main" id="{C2662679-FEBE-C94B-A559-FB1478BF9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061" y="4838700"/>
                <a:ext cx="926449" cy="926449"/>
              </a:xfrm>
              <a:prstGeom prst="rect">
                <a:avLst/>
              </a:prstGeom>
            </p:spPr>
          </p:pic>
          <p:sp>
            <p:nvSpPr>
              <p:cNvPr id="13" name="Rectangle 12">
                <a:extLst>
                  <a:ext uri="{FF2B5EF4-FFF2-40B4-BE49-F238E27FC236}">
                    <a16:creationId xmlns:a16="http://schemas.microsoft.com/office/drawing/2014/main" id="{F1532983-59DE-6C46-9217-48D730E53296}"/>
                  </a:ext>
                </a:extLst>
              </p:cNvPr>
              <p:cNvSpPr/>
              <p:nvPr/>
            </p:nvSpPr>
            <p:spPr>
              <a:xfrm>
                <a:off x="5217911" y="5895926"/>
                <a:ext cx="193674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asianbondsonline.adb.org</a:t>
                </a:r>
              </a:p>
            </p:txBody>
          </p:sp>
          <p:sp>
            <p:nvSpPr>
              <p:cNvPr id="14" name="Rectangle 13">
                <a:extLst>
                  <a:ext uri="{FF2B5EF4-FFF2-40B4-BE49-F238E27FC236}">
                    <a16:creationId xmlns:a16="http://schemas.microsoft.com/office/drawing/2014/main" id="{F428B7A8-F818-9147-9BBC-F70D8EA8DF34}"/>
                  </a:ext>
                </a:extLst>
              </p:cNvPr>
              <p:cNvSpPr/>
              <p:nvPr/>
            </p:nvSpPr>
            <p:spPr>
              <a:xfrm>
                <a:off x="2567776" y="5700048"/>
                <a:ext cx="234872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asianbonds_info@adb.org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asianbonds_feedback@adb.org</a:t>
                </a:r>
              </a:p>
            </p:txBody>
          </p:sp>
          <p:pic>
            <p:nvPicPr>
              <p:cNvPr id="15" name="Picture 14">
                <a:extLst>
                  <a:ext uri="{FF2B5EF4-FFF2-40B4-BE49-F238E27FC236}">
                    <a16:creationId xmlns:a16="http://schemas.microsoft.com/office/drawing/2014/main" id="{DF55AC3C-6F75-7340-B53E-965F9262E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9249" y="4987705"/>
                <a:ext cx="825773" cy="634138"/>
              </a:xfrm>
              <a:prstGeom prst="rect">
                <a:avLst/>
              </a:prstGeom>
            </p:spPr>
          </p:pic>
        </p:grpSp>
      </p:grpSp>
      <p:sp>
        <p:nvSpPr>
          <p:cNvPr id="17" name="字幕 2">
            <a:extLst>
              <a:ext uri="{FF2B5EF4-FFF2-40B4-BE49-F238E27FC236}">
                <a16:creationId xmlns:a16="http://schemas.microsoft.com/office/drawing/2014/main" id="{72F838C8-DF4E-664A-AEA6-4423EE204BBF}"/>
              </a:ext>
            </a:extLst>
          </p:cNvPr>
          <p:cNvSpPr txBox="1">
            <a:spLocks/>
          </p:cNvSpPr>
          <p:nvPr/>
        </p:nvSpPr>
        <p:spPr>
          <a:xfrm>
            <a:off x="10623755" y="812349"/>
            <a:ext cx="3161536" cy="9716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lumMod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lumMod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lumMod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lumMod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altLang="ja-JP"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99599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1504" y="308100"/>
            <a:ext cx="8579296" cy="528612"/>
          </a:xfrm>
        </p:spPr>
        <p:txBody>
          <a:bodyPr>
            <a:noAutofit/>
          </a:bodyPr>
          <a:lstStyle/>
          <a:p>
            <a:r>
              <a:rPr lang="en-US" sz="3200" dirty="0">
                <a:latin typeface="Arial Black" panose="020B0A04020102020204" pitchFamily="34" charset="0"/>
              </a:rPr>
              <a:t>What is ASEAN plus Three?</a:t>
            </a:r>
          </a:p>
        </p:txBody>
      </p:sp>
      <p:sp>
        <p:nvSpPr>
          <p:cNvPr id="6" name="Content Placeholder 5"/>
          <p:cNvSpPr>
            <a:spLocks noGrp="1"/>
          </p:cNvSpPr>
          <p:nvPr>
            <p:ph type="body" idx="1"/>
          </p:nvPr>
        </p:nvSpPr>
        <p:spPr>
          <a:xfrm>
            <a:off x="647700" y="1026986"/>
            <a:ext cx="9679331" cy="5529455"/>
          </a:xfrm>
        </p:spPr>
        <p:txBody>
          <a:bodyPr>
            <a:normAutofit/>
          </a:bodyPr>
          <a:lstStyle/>
          <a:p>
            <a:r>
              <a:rPr lang="en-US" sz="2400" dirty="0">
                <a:latin typeface="Arial" panose="020B0604020202020204" pitchFamily="34" charset="0"/>
                <a:cs typeface="Arial" panose="020B0604020202020204" pitchFamily="34" charset="0"/>
              </a:rPr>
              <a:t>ASEAN+3 is a group of East Asian countries, consisting of ten countries of the Association of Southeast Asian Nations (ASEAN), the People’s Republic of China, Japan, and the Republic of Korea.</a:t>
            </a:r>
          </a:p>
          <a:p>
            <a:r>
              <a:rPr lang="en-US" sz="2400" dirty="0">
                <a:latin typeface="Arial" panose="020B0604020202020204" pitchFamily="34" charset="0"/>
                <a:cs typeface="Arial" panose="020B0604020202020204" pitchFamily="34" charset="0"/>
              </a:rPr>
              <a:t>There are various ministerial meetings of ASEAN+3, but the most active one is ASEAN+3 Finance Ministers and Central Bank Governors Meeting (AFMGM+3)</a:t>
            </a:r>
          </a:p>
        </p:txBody>
      </p:sp>
      <p:pic>
        <p:nvPicPr>
          <p:cNvPr id="7" name="image2.png"/>
          <p:cNvPicPr/>
          <p:nvPr/>
        </p:nvPicPr>
        <p:blipFill>
          <a:blip r:embed="rId3"/>
          <a:stretch>
            <a:fillRect/>
          </a:stretch>
        </p:blipFill>
        <p:spPr>
          <a:xfrm>
            <a:off x="6610140" y="3210208"/>
            <a:ext cx="4369618" cy="2880321"/>
          </a:xfrm>
          <a:prstGeom prst="rect">
            <a:avLst/>
          </a:prstGeom>
          <a:ln w="12700">
            <a:miter lim="400000"/>
          </a:ln>
        </p:spPr>
      </p:pic>
      <p:sp>
        <p:nvSpPr>
          <p:cNvPr id="8" name="Rectangle 7"/>
          <p:cNvSpPr/>
          <p:nvPr/>
        </p:nvSpPr>
        <p:spPr>
          <a:xfrm>
            <a:off x="647700" y="3501008"/>
            <a:ext cx="5574875" cy="1938992"/>
          </a:xfrm>
          <a:prstGeom prst="rect">
            <a:avLst/>
          </a:prstGeom>
        </p:spPr>
        <p:txBody>
          <a:bodyPr wrap="square">
            <a:spAutoFit/>
          </a:bodyPr>
          <a:lstStyle/>
          <a:p>
            <a:pPr marL="358775" indent="-358775">
              <a:buFont typeface="Arial" panose="020B0604020202020204" pitchFamily="34" charset="0"/>
              <a:buChar char="•"/>
            </a:pPr>
            <a:r>
              <a:rPr lang="en-US" sz="2400" dirty="0">
                <a:latin typeface="Arial" panose="020B0604020202020204" pitchFamily="34" charset="0"/>
                <a:cs typeface="Arial" panose="020B0604020202020204" pitchFamily="34" charset="0"/>
              </a:rPr>
              <a:t>There are two initiatives led by AFMGM+3: the </a:t>
            </a:r>
            <a:r>
              <a:rPr lang="en-US" sz="2400" dirty="0">
                <a:solidFill>
                  <a:schemeClr val="accent1"/>
                </a:solidFill>
                <a:latin typeface="Arial" panose="020B0604020202020204" pitchFamily="34" charset="0"/>
                <a:cs typeface="Arial" panose="020B0604020202020204" pitchFamily="34" charset="0"/>
              </a:rPr>
              <a:t>Chiang Mai Initiative (CMIM), </a:t>
            </a:r>
            <a:r>
              <a:rPr lang="en-US" sz="2400" dirty="0">
                <a:latin typeface="Arial" panose="020B0604020202020204" pitchFamily="34" charset="0"/>
                <a:cs typeface="Arial" panose="020B0604020202020204" pitchFamily="34" charset="0"/>
              </a:rPr>
              <a:t>and the Asian Bond Markets Initiative (ABMI) as a reaction </a:t>
            </a:r>
            <a:r>
              <a:rPr lang="en-US" sz="2400" dirty="0">
                <a:solidFill>
                  <a:schemeClr val="accent1"/>
                </a:solidFill>
                <a:latin typeface="Arial" panose="020B0604020202020204" pitchFamily="34" charset="0"/>
                <a:cs typeface="Arial" panose="020B0604020202020204" pitchFamily="34" charset="0"/>
              </a:rPr>
              <a:t>to the Asian financial crisis </a:t>
            </a:r>
            <a:r>
              <a:rPr lang="en-US" sz="2400" dirty="0">
                <a:latin typeface="Arial" panose="020B0604020202020204" pitchFamily="34" charset="0"/>
                <a:cs typeface="Arial" panose="020B0604020202020204" pitchFamily="34" charset="0"/>
              </a:rPr>
              <a:t>in 1997-98</a:t>
            </a:r>
          </a:p>
        </p:txBody>
      </p:sp>
      <p:sp>
        <p:nvSpPr>
          <p:cNvPr id="4" name="スライド番号プレースホルダー 3"/>
          <p:cNvSpPr>
            <a:spLocks noGrp="1"/>
          </p:cNvSpPr>
          <p:nvPr>
            <p:ph type="sldNum" sz="quarter" idx="12"/>
          </p:nvPr>
        </p:nvSpPr>
        <p:spPr/>
        <p:txBody>
          <a:bodyPr/>
          <a:lstStyle/>
          <a:p>
            <a:pPr lvl="0"/>
            <a:fld id="{86CB4B4D-7CA3-9044-876B-883B54F8677D}" type="slidenum">
              <a:rPr lang="en-US" smtClean="0"/>
              <a:t>3</a:t>
            </a:fld>
            <a:endParaRPr lang="en-US"/>
          </a:p>
        </p:txBody>
      </p:sp>
    </p:spTree>
    <p:extLst>
      <p:ext uri="{BB962C8B-B14F-4D97-AF65-F5344CB8AC3E}">
        <p14:creationId xmlns:p14="http://schemas.microsoft.com/office/powerpoint/2010/main" val="217357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a:cxnSpLocks/>
          </p:cNvCxnSpPr>
          <p:nvPr/>
        </p:nvCxnSpPr>
        <p:spPr>
          <a:xfrm flipH="1">
            <a:off x="3237385" y="4787119"/>
            <a:ext cx="1029815" cy="931797"/>
          </a:xfrm>
          <a:prstGeom prst="line">
            <a:avLst/>
          </a:prstGeom>
          <a:ln w="31750"/>
        </p:spPr>
        <p:style>
          <a:lnRef idx="3">
            <a:schemeClr val="dk1"/>
          </a:lnRef>
          <a:fillRef idx="0">
            <a:schemeClr val="dk1"/>
          </a:fillRef>
          <a:effectRef idx="2">
            <a:schemeClr val="dk1"/>
          </a:effectRef>
          <a:fontRef idx="minor">
            <a:schemeClr val="tx1"/>
          </a:fontRef>
        </p:style>
      </p:cxnSp>
      <p:sp>
        <p:nvSpPr>
          <p:cNvPr id="50" name="Line 50"/>
          <p:cNvSpPr>
            <a:spLocks noChangeShapeType="1"/>
          </p:cNvSpPr>
          <p:nvPr/>
        </p:nvSpPr>
        <p:spPr bwMode="auto">
          <a:xfrm>
            <a:off x="8077200" y="4790728"/>
            <a:ext cx="0" cy="2286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51" name="Line 50"/>
          <p:cNvSpPr>
            <a:spLocks noChangeShapeType="1"/>
          </p:cNvSpPr>
          <p:nvPr/>
        </p:nvSpPr>
        <p:spPr bwMode="auto">
          <a:xfrm>
            <a:off x="9753600" y="4790728"/>
            <a:ext cx="0" cy="381000"/>
          </a:xfrm>
          <a:prstGeom prst="line">
            <a:avLst/>
          </a:prstGeom>
          <a:noFill/>
          <a:ln w="34925" cap="sq" cmpd="sng">
            <a:solidFill>
              <a:schemeClr val="tx1"/>
            </a:solidFill>
            <a:prstDash val="solid"/>
            <a:round/>
            <a:headEnd type="none" w="sm" len="sm"/>
            <a:tailEnd type="none" w="sm" len="sm"/>
          </a:ln>
        </p:spPr>
        <p:txBody>
          <a:bodyPr wrap="none" anchor="ctr"/>
          <a:lstStyle/>
          <a:p>
            <a:endParaRPr lang="ja-JP" altLang="en-US"/>
          </a:p>
        </p:txBody>
      </p:sp>
      <p:sp>
        <p:nvSpPr>
          <p:cNvPr id="48130" name="Rectangle 2"/>
          <p:cNvSpPr>
            <a:spLocks noGrp="1" noChangeArrowheads="1"/>
          </p:cNvSpPr>
          <p:nvPr>
            <p:ph type="title"/>
          </p:nvPr>
        </p:nvSpPr>
        <p:spPr>
          <a:xfrm>
            <a:off x="1161197" y="299717"/>
            <a:ext cx="10631605" cy="528612"/>
          </a:xfrm>
        </p:spPr>
        <p:txBody>
          <a:bodyPr>
            <a:noAutofit/>
          </a:bodyPr>
          <a:lstStyle/>
          <a:p>
            <a:r>
              <a:rPr lang="en-US" altLang="ko-KR" sz="3200" b="1" dirty="0">
                <a:latin typeface="Arial Black" panose="020B0A04020102020204" pitchFamily="34" charset="0"/>
                <a:ea typeface="굴림" pitchFamily="34" charset="-127"/>
                <a:cs typeface="Arial" panose="020B0604020202020204" pitchFamily="34" charset="0"/>
              </a:rPr>
              <a:t>Institutional Framework of ASAEN+3 financial cooperation </a:t>
            </a:r>
          </a:p>
        </p:txBody>
      </p:sp>
      <p:sp>
        <p:nvSpPr>
          <p:cNvPr id="7" name="Rectangle 12"/>
          <p:cNvSpPr>
            <a:spLocks noChangeArrowheads="1"/>
          </p:cNvSpPr>
          <p:nvPr/>
        </p:nvSpPr>
        <p:spPr bwMode="auto">
          <a:xfrm>
            <a:off x="1286362" y="980729"/>
            <a:ext cx="9242345" cy="366713"/>
          </a:xfrm>
          <a:prstGeom prst="rect">
            <a:avLst/>
          </a:prstGeom>
          <a:solidFill>
            <a:schemeClr val="accent5">
              <a:lumMod val="40000"/>
              <a:lumOff val="6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400" dirty="0">
                <a:ea typeface="ＭＳ Ｐゴシック" charset="-128"/>
              </a:rPr>
              <a:t>ASEAN+3 Finance Ministers and Central Bank Governors’ Meeting</a:t>
            </a:r>
            <a:endParaRPr lang="en-PH" altLang="ja-JP" sz="2400" dirty="0">
              <a:ea typeface="ＭＳ Ｐゴシック" charset="-128"/>
            </a:endParaRPr>
          </a:p>
        </p:txBody>
      </p:sp>
      <p:sp>
        <p:nvSpPr>
          <p:cNvPr id="8" name="Rectangle 12"/>
          <p:cNvSpPr>
            <a:spLocks noChangeArrowheads="1"/>
          </p:cNvSpPr>
          <p:nvPr/>
        </p:nvSpPr>
        <p:spPr bwMode="auto">
          <a:xfrm>
            <a:off x="1286361" y="1590329"/>
            <a:ext cx="9242351" cy="366713"/>
          </a:xfrm>
          <a:prstGeom prst="rect">
            <a:avLst/>
          </a:prstGeom>
          <a:solidFill>
            <a:schemeClr val="accent5">
              <a:lumMod val="40000"/>
              <a:lumOff val="6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400" dirty="0">
                <a:ea typeface="ＭＳ Ｐゴシック" charset="-128"/>
              </a:rPr>
              <a:t>ASEAN+3 Deputy Ministers and Deputy Governors’ Meeting</a:t>
            </a:r>
            <a:endParaRPr lang="en-PH" altLang="ja-JP" sz="2400" dirty="0">
              <a:ea typeface="ＭＳ Ｐゴシック" charset="-128"/>
            </a:endParaRPr>
          </a:p>
        </p:txBody>
      </p:sp>
      <p:sp>
        <p:nvSpPr>
          <p:cNvPr id="10" name="Rectangle 12"/>
          <p:cNvSpPr>
            <a:spLocks noChangeArrowheads="1"/>
          </p:cNvSpPr>
          <p:nvPr/>
        </p:nvSpPr>
        <p:spPr bwMode="auto">
          <a:xfrm>
            <a:off x="1286362" y="2657128"/>
            <a:ext cx="2980838" cy="762000"/>
          </a:xfrm>
          <a:prstGeom prst="rect">
            <a:avLst/>
          </a:prstGeom>
          <a:solidFill>
            <a:schemeClr val="accent5">
              <a:lumMod val="40000"/>
              <a:lumOff val="6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400" dirty="0">
                <a:solidFill>
                  <a:srgbClr val="C00000"/>
                </a:solidFill>
                <a:ea typeface="ＭＳ Ｐゴシック" charset="-128"/>
              </a:rPr>
              <a:t>CMIM</a:t>
            </a:r>
            <a:endParaRPr lang="en-US" altLang="ja-JP" sz="2400" baseline="30000" dirty="0">
              <a:ea typeface="ＭＳ Ｐゴシック" charset="-128"/>
            </a:endParaRPr>
          </a:p>
          <a:p>
            <a:pPr algn="ctr" eaLnBrk="0" hangingPunct="0"/>
            <a:r>
              <a:rPr lang="en-US" altLang="ja-JP" sz="2000" dirty="0">
                <a:ea typeface="ＭＳ Ｐゴシック" charset="-128"/>
              </a:rPr>
              <a:t>Regional safety net</a:t>
            </a:r>
            <a:endParaRPr lang="en-PH" altLang="ja-JP" sz="2000" dirty="0">
              <a:ea typeface="ＭＳ Ｐゴシック" charset="-128"/>
            </a:endParaRPr>
          </a:p>
        </p:txBody>
      </p:sp>
      <p:sp>
        <p:nvSpPr>
          <p:cNvPr id="11" name="Rectangle 12"/>
          <p:cNvSpPr>
            <a:spLocks noChangeArrowheads="1"/>
          </p:cNvSpPr>
          <p:nvPr/>
        </p:nvSpPr>
        <p:spPr bwMode="auto">
          <a:xfrm>
            <a:off x="6172199" y="2657128"/>
            <a:ext cx="4356516" cy="762000"/>
          </a:xfrm>
          <a:prstGeom prst="rect">
            <a:avLst/>
          </a:prstGeom>
          <a:solidFill>
            <a:schemeClr val="accent2">
              <a:lumMod val="20000"/>
              <a:lumOff val="8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400" dirty="0">
                <a:solidFill>
                  <a:srgbClr val="C00000"/>
                </a:solidFill>
                <a:ea typeface="ＭＳ Ｐゴシック" charset="-128"/>
              </a:rPr>
              <a:t>ABMI</a:t>
            </a:r>
          </a:p>
          <a:p>
            <a:pPr algn="ctr" eaLnBrk="0" hangingPunct="0"/>
            <a:r>
              <a:rPr lang="en-US" altLang="ja-JP" sz="2400" dirty="0">
                <a:ea typeface="ＭＳ Ｐゴシック" charset="-128"/>
              </a:rPr>
              <a:t>Asian Bond Markets Initiative</a:t>
            </a:r>
            <a:endParaRPr lang="en-PH" altLang="ja-JP" sz="2400" dirty="0">
              <a:ea typeface="ＭＳ Ｐゴシック" charset="-128"/>
            </a:endParaRPr>
          </a:p>
        </p:txBody>
      </p:sp>
      <p:sp>
        <p:nvSpPr>
          <p:cNvPr id="12" name="Rectangle 12"/>
          <p:cNvSpPr>
            <a:spLocks noChangeArrowheads="1"/>
          </p:cNvSpPr>
          <p:nvPr/>
        </p:nvSpPr>
        <p:spPr bwMode="auto">
          <a:xfrm>
            <a:off x="4179019" y="4028728"/>
            <a:ext cx="1488206" cy="762000"/>
          </a:xfrm>
          <a:prstGeom prst="rect">
            <a:avLst/>
          </a:prstGeom>
          <a:solidFill>
            <a:schemeClr val="accent2">
              <a:lumMod val="20000"/>
              <a:lumOff val="8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000" dirty="0">
                <a:ea typeface="ＭＳ Ｐゴシック" charset="-128"/>
              </a:rPr>
              <a:t>TF 1</a:t>
            </a:r>
          </a:p>
          <a:p>
            <a:pPr algn="ctr" eaLnBrk="0" hangingPunct="0"/>
            <a:r>
              <a:rPr lang="en-US" altLang="ja-JP" sz="1800" dirty="0">
                <a:ea typeface="ＭＳ Ｐゴシック" charset="-128"/>
              </a:rPr>
              <a:t>(Supply)</a:t>
            </a:r>
            <a:endParaRPr lang="en-PH" altLang="ja-JP" sz="1800" dirty="0">
              <a:ea typeface="ＭＳ Ｐゴシック" charset="-128"/>
            </a:endParaRPr>
          </a:p>
        </p:txBody>
      </p:sp>
      <p:sp>
        <p:nvSpPr>
          <p:cNvPr id="13" name="Rectangle 12"/>
          <p:cNvSpPr>
            <a:spLocks noChangeArrowheads="1"/>
          </p:cNvSpPr>
          <p:nvPr/>
        </p:nvSpPr>
        <p:spPr bwMode="auto">
          <a:xfrm>
            <a:off x="5867400" y="4028728"/>
            <a:ext cx="1447800" cy="762000"/>
          </a:xfrm>
          <a:prstGeom prst="rect">
            <a:avLst/>
          </a:prstGeom>
          <a:solidFill>
            <a:schemeClr val="accent2">
              <a:lumMod val="20000"/>
              <a:lumOff val="8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000" dirty="0">
                <a:ea typeface="ＭＳ Ｐゴシック" charset="-128"/>
              </a:rPr>
              <a:t>TF 2</a:t>
            </a:r>
          </a:p>
          <a:p>
            <a:pPr algn="ctr" eaLnBrk="0" hangingPunct="0"/>
            <a:r>
              <a:rPr lang="en-US" altLang="ja-JP" sz="1800" dirty="0">
                <a:ea typeface="ＭＳ Ｐゴシック" charset="-128"/>
              </a:rPr>
              <a:t>(Demand)</a:t>
            </a:r>
            <a:endParaRPr lang="en-PH" altLang="ja-JP" sz="1800" dirty="0">
              <a:ea typeface="ＭＳ Ｐゴシック" charset="-128"/>
            </a:endParaRPr>
          </a:p>
        </p:txBody>
      </p:sp>
      <p:sp>
        <p:nvSpPr>
          <p:cNvPr id="15" name="Rectangle 12"/>
          <p:cNvSpPr>
            <a:spLocks noChangeArrowheads="1"/>
          </p:cNvSpPr>
          <p:nvPr/>
        </p:nvSpPr>
        <p:spPr bwMode="auto">
          <a:xfrm>
            <a:off x="7543800" y="4028728"/>
            <a:ext cx="1447800" cy="762000"/>
          </a:xfrm>
          <a:prstGeom prst="rect">
            <a:avLst/>
          </a:prstGeom>
          <a:solidFill>
            <a:schemeClr val="accent2">
              <a:lumMod val="20000"/>
              <a:lumOff val="8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000" dirty="0">
                <a:ea typeface="ＭＳ Ｐゴシック" charset="-128"/>
              </a:rPr>
              <a:t>TF 3</a:t>
            </a:r>
          </a:p>
          <a:p>
            <a:pPr algn="ctr" eaLnBrk="0" hangingPunct="0"/>
            <a:r>
              <a:rPr lang="en-US" altLang="ja-JP" sz="1800" dirty="0">
                <a:ea typeface="ＭＳ Ｐゴシック" charset="-128"/>
              </a:rPr>
              <a:t>(Regulation)</a:t>
            </a:r>
            <a:endParaRPr lang="en-PH" altLang="ja-JP" sz="1800" dirty="0">
              <a:ea typeface="ＭＳ Ｐゴシック" charset="-128"/>
            </a:endParaRPr>
          </a:p>
        </p:txBody>
      </p:sp>
      <p:sp>
        <p:nvSpPr>
          <p:cNvPr id="16" name="Rectangle 12"/>
          <p:cNvSpPr>
            <a:spLocks noChangeArrowheads="1"/>
          </p:cNvSpPr>
          <p:nvPr/>
        </p:nvSpPr>
        <p:spPr bwMode="auto">
          <a:xfrm>
            <a:off x="9143999" y="4028728"/>
            <a:ext cx="1511447" cy="762000"/>
          </a:xfrm>
          <a:prstGeom prst="rect">
            <a:avLst/>
          </a:prstGeom>
          <a:solidFill>
            <a:schemeClr val="accent2">
              <a:lumMod val="20000"/>
              <a:lumOff val="80000"/>
            </a:schemeClr>
          </a:solidFill>
          <a:ln w="12700" cap="sq">
            <a:solidFill>
              <a:schemeClr val="tx1"/>
            </a:solidFill>
            <a:miter lim="800000"/>
            <a:headEnd type="none" w="sm" len="sm"/>
            <a:tailEnd type="none" w="sm" len="sm"/>
          </a:ln>
        </p:spPr>
        <p:txBody>
          <a:bodyPr wrap="none" anchor="ctr"/>
          <a:lstStyle/>
          <a:p>
            <a:pPr algn="ctr" eaLnBrk="0" hangingPunct="0"/>
            <a:r>
              <a:rPr lang="en-US" altLang="ja-JP" sz="2000" dirty="0">
                <a:ea typeface="ＭＳ Ｐゴシック" charset="-128"/>
              </a:rPr>
              <a:t>TF 4</a:t>
            </a:r>
          </a:p>
          <a:p>
            <a:pPr algn="ctr" eaLnBrk="0" hangingPunct="0"/>
            <a:r>
              <a:rPr lang="en-US" altLang="ja-JP" sz="1800" dirty="0">
                <a:ea typeface="ＭＳ Ｐゴシック" charset="-128"/>
              </a:rPr>
              <a:t>(Infrastructure)</a:t>
            </a:r>
            <a:endParaRPr lang="en-PH" altLang="ja-JP" sz="1800" dirty="0">
              <a:ea typeface="ＭＳ Ｐゴシック" charset="-128"/>
            </a:endParaRPr>
          </a:p>
        </p:txBody>
      </p:sp>
      <p:sp>
        <p:nvSpPr>
          <p:cNvPr id="17" name="Line 50"/>
          <p:cNvSpPr>
            <a:spLocks noChangeShapeType="1"/>
          </p:cNvSpPr>
          <p:nvPr/>
        </p:nvSpPr>
        <p:spPr bwMode="auto">
          <a:xfrm>
            <a:off x="5715000" y="1361728"/>
            <a:ext cx="0" cy="2159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18" name="Line 50"/>
          <p:cNvSpPr>
            <a:spLocks noChangeShapeType="1"/>
          </p:cNvSpPr>
          <p:nvPr/>
        </p:nvSpPr>
        <p:spPr bwMode="auto">
          <a:xfrm>
            <a:off x="3124200" y="2276128"/>
            <a:ext cx="4800600" cy="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19" name="Line 50"/>
          <p:cNvSpPr>
            <a:spLocks noChangeShapeType="1"/>
          </p:cNvSpPr>
          <p:nvPr/>
        </p:nvSpPr>
        <p:spPr bwMode="auto">
          <a:xfrm>
            <a:off x="5715000" y="19713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0" name="Line 50"/>
          <p:cNvSpPr>
            <a:spLocks noChangeShapeType="1"/>
          </p:cNvSpPr>
          <p:nvPr/>
        </p:nvSpPr>
        <p:spPr bwMode="auto">
          <a:xfrm>
            <a:off x="3124200" y="2276128"/>
            <a:ext cx="0" cy="3810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1" name="Line 50"/>
          <p:cNvSpPr>
            <a:spLocks noChangeShapeType="1"/>
          </p:cNvSpPr>
          <p:nvPr/>
        </p:nvSpPr>
        <p:spPr bwMode="auto">
          <a:xfrm flipH="1" flipV="1">
            <a:off x="7924800" y="2276128"/>
            <a:ext cx="0" cy="3810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2" name="Line 50"/>
          <p:cNvSpPr>
            <a:spLocks noChangeShapeType="1"/>
          </p:cNvSpPr>
          <p:nvPr/>
        </p:nvSpPr>
        <p:spPr bwMode="auto">
          <a:xfrm>
            <a:off x="4838700" y="3723928"/>
            <a:ext cx="4914900" cy="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3" name="Line 50"/>
          <p:cNvSpPr>
            <a:spLocks noChangeShapeType="1"/>
          </p:cNvSpPr>
          <p:nvPr/>
        </p:nvSpPr>
        <p:spPr bwMode="auto">
          <a:xfrm>
            <a:off x="7848600" y="34191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4" name="Line 50"/>
          <p:cNvSpPr>
            <a:spLocks noChangeShapeType="1"/>
          </p:cNvSpPr>
          <p:nvPr/>
        </p:nvSpPr>
        <p:spPr bwMode="auto">
          <a:xfrm>
            <a:off x="4800600" y="37239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5" name="Line 50"/>
          <p:cNvSpPr>
            <a:spLocks noChangeShapeType="1"/>
          </p:cNvSpPr>
          <p:nvPr/>
        </p:nvSpPr>
        <p:spPr bwMode="auto">
          <a:xfrm>
            <a:off x="6477000" y="37239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6" name="Line 50"/>
          <p:cNvSpPr>
            <a:spLocks noChangeShapeType="1"/>
          </p:cNvSpPr>
          <p:nvPr/>
        </p:nvSpPr>
        <p:spPr bwMode="auto">
          <a:xfrm flipV="1">
            <a:off x="8077200" y="37239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27" name="Line 50"/>
          <p:cNvSpPr>
            <a:spLocks noChangeShapeType="1"/>
          </p:cNvSpPr>
          <p:nvPr/>
        </p:nvSpPr>
        <p:spPr bwMode="auto">
          <a:xfrm flipH="1">
            <a:off x="9753600" y="3723928"/>
            <a:ext cx="0" cy="3048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32" name="Rectangle 31"/>
          <p:cNvSpPr/>
          <p:nvPr/>
        </p:nvSpPr>
        <p:spPr>
          <a:xfrm>
            <a:off x="6324599" y="4981228"/>
            <a:ext cx="2469465" cy="6096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ASEAN+3 Bond Market Forum (ABMF)</a:t>
            </a:r>
          </a:p>
        </p:txBody>
      </p:sp>
      <p:sp>
        <p:nvSpPr>
          <p:cNvPr id="33" name="Rectangle 32"/>
          <p:cNvSpPr/>
          <p:nvPr/>
        </p:nvSpPr>
        <p:spPr>
          <a:xfrm>
            <a:off x="9043386" y="5185516"/>
            <a:ext cx="1612060" cy="1066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Cross-border settlement Infrastructure Forum (CSIF) </a:t>
            </a:r>
          </a:p>
        </p:txBody>
      </p:sp>
      <p:sp>
        <p:nvSpPr>
          <p:cNvPr id="35" name="Rectangle 34"/>
          <p:cNvSpPr/>
          <p:nvPr/>
        </p:nvSpPr>
        <p:spPr>
          <a:xfrm>
            <a:off x="6096000" y="5857528"/>
            <a:ext cx="1371600" cy="5142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Sub-forum 1</a:t>
            </a:r>
          </a:p>
        </p:txBody>
      </p:sp>
      <p:sp>
        <p:nvSpPr>
          <p:cNvPr id="37" name="Rectangle 36"/>
          <p:cNvSpPr/>
          <p:nvPr/>
        </p:nvSpPr>
        <p:spPr>
          <a:xfrm>
            <a:off x="7581900" y="5857528"/>
            <a:ext cx="1295400" cy="5142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Sub-forum 2</a:t>
            </a:r>
          </a:p>
        </p:txBody>
      </p:sp>
      <p:sp>
        <p:nvSpPr>
          <p:cNvPr id="38" name="Line 50"/>
          <p:cNvSpPr>
            <a:spLocks noChangeShapeType="1"/>
          </p:cNvSpPr>
          <p:nvPr/>
        </p:nvSpPr>
        <p:spPr bwMode="auto">
          <a:xfrm>
            <a:off x="7086600" y="5628928"/>
            <a:ext cx="0" cy="2286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39" name="Line 50"/>
          <p:cNvSpPr>
            <a:spLocks noChangeShapeType="1"/>
          </p:cNvSpPr>
          <p:nvPr/>
        </p:nvSpPr>
        <p:spPr bwMode="auto">
          <a:xfrm>
            <a:off x="7924800" y="5628928"/>
            <a:ext cx="0" cy="228600"/>
          </a:xfrm>
          <a:prstGeom prst="line">
            <a:avLst/>
          </a:prstGeom>
          <a:noFill/>
          <a:ln w="38100" cap="sq">
            <a:solidFill>
              <a:schemeClr val="tx1"/>
            </a:solidFill>
            <a:round/>
            <a:headEnd type="none" w="sm" len="sm"/>
            <a:tailEnd type="none" w="sm" len="sm"/>
          </a:ln>
        </p:spPr>
        <p:txBody>
          <a:bodyPr wrap="none" anchor="ctr"/>
          <a:lstStyle/>
          <a:p>
            <a:endParaRPr lang="ja-JP" altLang="en-US"/>
          </a:p>
        </p:txBody>
      </p:sp>
      <p:sp>
        <p:nvSpPr>
          <p:cNvPr id="54" name="Rectangle 53"/>
          <p:cNvSpPr/>
          <p:nvPr/>
        </p:nvSpPr>
        <p:spPr>
          <a:xfrm>
            <a:off x="4170278" y="4981228"/>
            <a:ext cx="1905000" cy="609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Asian Bonds Online</a:t>
            </a:r>
          </a:p>
          <a:p>
            <a:pPr algn="ctr"/>
            <a:r>
              <a:rPr lang="en-US" sz="1400" dirty="0">
                <a:solidFill>
                  <a:schemeClr val="tx1"/>
                </a:solidFill>
              </a:rPr>
              <a:t>Asian Bond Monitor</a:t>
            </a:r>
          </a:p>
        </p:txBody>
      </p:sp>
      <p:cxnSp>
        <p:nvCxnSpPr>
          <p:cNvPr id="57" name="Straight Connector 56"/>
          <p:cNvCxnSpPr>
            <a:cxnSpLocks/>
          </p:cNvCxnSpPr>
          <p:nvPr/>
        </p:nvCxnSpPr>
        <p:spPr>
          <a:xfrm flipV="1">
            <a:off x="5257800" y="4790728"/>
            <a:ext cx="914400" cy="179170"/>
          </a:xfrm>
          <a:prstGeom prst="line">
            <a:avLst/>
          </a:prstGeom>
          <a:ln w="28575"/>
        </p:spPr>
        <p:style>
          <a:lnRef idx="3">
            <a:schemeClr val="dk1"/>
          </a:lnRef>
          <a:fillRef idx="0">
            <a:schemeClr val="dk1"/>
          </a:fillRef>
          <a:effectRef idx="2">
            <a:schemeClr val="dk1"/>
          </a:effectRef>
          <a:fontRef idx="minor">
            <a:schemeClr val="tx1"/>
          </a:fontRef>
        </p:style>
      </p:cxnSp>
      <p:cxnSp>
        <p:nvCxnSpPr>
          <p:cNvPr id="61" name="Straight Connector 60"/>
          <p:cNvCxnSpPr>
            <a:cxnSpLocks/>
          </p:cNvCxnSpPr>
          <p:nvPr/>
        </p:nvCxnSpPr>
        <p:spPr>
          <a:xfrm flipV="1">
            <a:off x="2184400" y="4790728"/>
            <a:ext cx="2006600" cy="358340"/>
          </a:xfrm>
          <a:prstGeom prst="line">
            <a:avLst/>
          </a:prstGeom>
          <a:ln w="31750"/>
        </p:spPr>
        <p:style>
          <a:lnRef idx="3">
            <a:schemeClr val="dk1"/>
          </a:lnRef>
          <a:fillRef idx="0">
            <a:schemeClr val="dk1"/>
          </a:fillRef>
          <a:effectRef idx="2">
            <a:schemeClr val="dk1"/>
          </a:effectRef>
          <a:fontRef idx="minor">
            <a:schemeClr val="tx1"/>
          </a:fontRef>
        </p:style>
      </p:cxnSp>
      <p:sp>
        <p:nvSpPr>
          <p:cNvPr id="64" name="Rectangle 63"/>
          <p:cNvSpPr/>
          <p:nvPr/>
        </p:nvSpPr>
        <p:spPr>
          <a:xfrm>
            <a:off x="1957631" y="3398330"/>
            <a:ext cx="1638300" cy="8626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ASEAN+3 Macroeconomic Research Office</a:t>
            </a:r>
          </a:p>
        </p:txBody>
      </p:sp>
      <p:sp>
        <p:nvSpPr>
          <p:cNvPr id="42" name="Rectangle 41"/>
          <p:cNvSpPr/>
          <p:nvPr/>
        </p:nvSpPr>
        <p:spPr>
          <a:xfrm>
            <a:off x="3065375" y="5724118"/>
            <a:ext cx="1627018" cy="6476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Infrastructure Finance, including </a:t>
            </a:r>
            <a:r>
              <a:rPr lang="en-US" sz="1400" dirty="0">
                <a:solidFill>
                  <a:srgbClr val="FF0000"/>
                </a:solidFill>
              </a:rPr>
              <a:t>sustainable finance</a:t>
            </a:r>
          </a:p>
        </p:txBody>
      </p:sp>
      <p:sp>
        <p:nvSpPr>
          <p:cNvPr id="5" name="Slide Number Placeholder 4"/>
          <p:cNvSpPr>
            <a:spLocks noGrp="1"/>
          </p:cNvSpPr>
          <p:nvPr>
            <p:ph type="sldNum" sz="quarter" idx="12"/>
          </p:nvPr>
        </p:nvSpPr>
        <p:spPr>
          <a:xfrm>
            <a:off x="50800" y="6467128"/>
            <a:ext cx="2133600" cy="365125"/>
          </a:xfrm>
        </p:spPr>
        <p:txBody>
          <a:bodyPr/>
          <a:lstStyle/>
          <a:p>
            <a:pPr lvl="0"/>
            <a:fld id="{86CB4B4D-7CA3-9044-876B-883B54F8677D}" type="slidenum">
              <a:rPr lang="en-US" smtClean="0"/>
              <a:t>4</a:t>
            </a:fld>
            <a:endParaRPr lang="en-US" dirty="0"/>
          </a:p>
        </p:txBody>
      </p:sp>
      <p:sp>
        <p:nvSpPr>
          <p:cNvPr id="2" name="TextBox 1"/>
          <p:cNvSpPr txBox="1"/>
          <p:nvPr/>
        </p:nvSpPr>
        <p:spPr>
          <a:xfrm>
            <a:off x="4236318" y="3685042"/>
            <a:ext cx="1402482" cy="400110"/>
          </a:xfrm>
          <a:prstGeom prst="rect">
            <a:avLst/>
          </a:prstGeom>
          <a:noFill/>
        </p:spPr>
        <p:txBody>
          <a:bodyPr wrap="square" rtlCol="0">
            <a:spAutoFit/>
          </a:bodyPr>
          <a:lstStyle/>
          <a:p>
            <a:r>
              <a:rPr lang="en-US" sz="2000" dirty="0">
                <a:solidFill>
                  <a:srgbClr val="FF00FF"/>
                </a:solidFill>
              </a:rPr>
              <a:t>CH     TH</a:t>
            </a:r>
          </a:p>
        </p:txBody>
      </p:sp>
      <p:sp>
        <p:nvSpPr>
          <p:cNvPr id="6" name="TextBox 5"/>
          <p:cNvSpPr txBox="1"/>
          <p:nvPr/>
        </p:nvSpPr>
        <p:spPr>
          <a:xfrm>
            <a:off x="5905499" y="3703043"/>
            <a:ext cx="1447800" cy="400110"/>
          </a:xfrm>
          <a:prstGeom prst="rect">
            <a:avLst/>
          </a:prstGeom>
          <a:noFill/>
        </p:spPr>
        <p:txBody>
          <a:bodyPr wrap="square" rtlCol="0">
            <a:spAutoFit/>
          </a:bodyPr>
          <a:lstStyle/>
          <a:p>
            <a:r>
              <a:rPr lang="en-US" sz="2000" dirty="0">
                <a:solidFill>
                  <a:srgbClr val="FF00FF"/>
                </a:solidFill>
              </a:rPr>
              <a:t>JP         SG</a:t>
            </a:r>
          </a:p>
        </p:txBody>
      </p:sp>
      <p:sp>
        <p:nvSpPr>
          <p:cNvPr id="9" name="TextBox 8"/>
          <p:cNvSpPr txBox="1"/>
          <p:nvPr/>
        </p:nvSpPr>
        <p:spPr>
          <a:xfrm>
            <a:off x="7703231" y="3705870"/>
            <a:ext cx="1511450" cy="400110"/>
          </a:xfrm>
          <a:prstGeom prst="rect">
            <a:avLst/>
          </a:prstGeom>
          <a:noFill/>
        </p:spPr>
        <p:txBody>
          <a:bodyPr wrap="square" rtlCol="0">
            <a:spAutoFit/>
          </a:bodyPr>
          <a:lstStyle/>
          <a:p>
            <a:r>
              <a:rPr lang="en-US" sz="2000" dirty="0">
                <a:solidFill>
                  <a:srgbClr val="FF00FF"/>
                </a:solidFill>
              </a:rPr>
              <a:t>JP     MY</a:t>
            </a:r>
          </a:p>
        </p:txBody>
      </p:sp>
      <p:sp>
        <p:nvSpPr>
          <p:cNvPr id="14" name="TextBox 13"/>
          <p:cNvSpPr txBox="1"/>
          <p:nvPr/>
        </p:nvSpPr>
        <p:spPr>
          <a:xfrm>
            <a:off x="9341532" y="3685042"/>
            <a:ext cx="1371598" cy="400110"/>
          </a:xfrm>
          <a:prstGeom prst="rect">
            <a:avLst/>
          </a:prstGeom>
          <a:noFill/>
        </p:spPr>
        <p:txBody>
          <a:bodyPr wrap="square" rtlCol="0">
            <a:spAutoFit/>
          </a:bodyPr>
          <a:lstStyle/>
          <a:p>
            <a:r>
              <a:rPr lang="en-US" sz="2000" dirty="0">
                <a:solidFill>
                  <a:srgbClr val="FF00FF"/>
                </a:solidFill>
              </a:rPr>
              <a:t>KR    PH</a:t>
            </a:r>
          </a:p>
        </p:txBody>
      </p:sp>
      <p:sp>
        <p:nvSpPr>
          <p:cNvPr id="40" name="Rectangle 39"/>
          <p:cNvSpPr/>
          <p:nvPr/>
        </p:nvSpPr>
        <p:spPr>
          <a:xfrm>
            <a:off x="1282554" y="5152677"/>
            <a:ext cx="1604896" cy="12191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Credit Guarantee and Investment Facility (CGIF)</a:t>
            </a:r>
          </a:p>
        </p:txBody>
      </p:sp>
      <p:sp>
        <p:nvSpPr>
          <p:cNvPr id="34" name="Rounded Rectangular Callout 33"/>
          <p:cNvSpPr/>
          <p:nvPr/>
        </p:nvSpPr>
        <p:spPr>
          <a:xfrm>
            <a:off x="4484847" y="2690555"/>
            <a:ext cx="1230145" cy="862608"/>
          </a:xfrm>
          <a:prstGeom prst="wedgeRoundRectCallout">
            <a:avLst>
              <a:gd name="adj1" fmla="val 101519"/>
              <a:gd name="adj2" fmla="val 1188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ADB as the Secretariat</a:t>
            </a:r>
          </a:p>
        </p:txBody>
      </p:sp>
    </p:spTree>
    <p:extLst>
      <p:ext uri="{BB962C8B-B14F-4D97-AF65-F5344CB8AC3E}">
        <p14:creationId xmlns:p14="http://schemas.microsoft.com/office/powerpoint/2010/main" val="12171870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7BE42DC-0660-2ACC-2621-CA5E51C6D61D}"/>
              </a:ext>
            </a:extLst>
          </p:cNvPr>
          <p:cNvSpPr>
            <a:spLocks noGrp="1"/>
          </p:cNvSpPr>
          <p:nvPr>
            <p:ph type="title"/>
          </p:nvPr>
        </p:nvSpPr>
        <p:spPr>
          <a:xfrm>
            <a:off x="911424" y="236705"/>
            <a:ext cx="11127593" cy="836441"/>
          </a:xfrm>
        </p:spPr>
        <p:txBody>
          <a:bodyPr>
            <a:normAutofit/>
          </a:bodyPr>
          <a:lstStyle/>
          <a:p>
            <a:r>
              <a:rPr lang="en-US" sz="2800" b="1" dirty="0"/>
              <a:t>Exponential growth of LCY bond markets in ASEAN+2</a:t>
            </a:r>
          </a:p>
        </p:txBody>
      </p:sp>
      <p:sp>
        <p:nvSpPr>
          <p:cNvPr id="4" name="スライド番号プレースホルダー 3">
            <a:extLst>
              <a:ext uri="{FF2B5EF4-FFF2-40B4-BE49-F238E27FC236}">
                <a16:creationId xmlns:a16="http://schemas.microsoft.com/office/drawing/2014/main" id="{BD0AE2C6-35FF-09BB-C67E-93497B0AADBD}"/>
              </a:ext>
            </a:extLst>
          </p:cNvPr>
          <p:cNvSpPr>
            <a:spLocks noGrp="1"/>
          </p:cNvSpPr>
          <p:nvPr>
            <p:ph type="sldNum" sz="quarter" idx="12"/>
          </p:nvPr>
        </p:nvSpPr>
        <p:spPr>
          <a:xfrm>
            <a:off x="196552" y="6368939"/>
            <a:ext cx="2743200" cy="365125"/>
          </a:xfrm>
        </p:spPr>
        <p:txBody>
          <a:bodyPr anchor="ctr">
            <a:normAutofit/>
          </a:bodyPr>
          <a:lstStyle/>
          <a:p>
            <a:pPr>
              <a:spcAft>
                <a:spcPts val="600"/>
              </a:spcAft>
            </a:pPr>
            <a:fld id="{09C60160-ED1D-4032-8EDB-9ED7B4F96433}" type="slidenum">
              <a:rPr lang="en-US" smtClean="0"/>
              <a:pPr>
                <a:spcAft>
                  <a:spcPts val="600"/>
                </a:spcAft>
              </a:pPr>
              <a:t>5</a:t>
            </a:fld>
            <a:endParaRPr lang="en-US"/>
          </a:p>
        </p:txBody>
      </p:sp>
      <p:graphicFrame>
        <p:nvGraphicFramePr>
          <p:cNvPr id="5" name="Content Placeholder 4">
            <a:extLst>
              <a:ext uri="{FF2B5EF4-FFF2-40B4-BE49-F238E27FC236}">
                <a16:creationId xmlns:a16="http://schemas.microsoft.com/office/drawing/2014/main" id="{55B4A6E2-DE83-0860-FBE5-1351AEA3E9F6}"/>
              </a:ext>
            </a:extLst>
          </p:cNvPr>
          <p:cNvGraphicFramePr>
            <a:graphicFrameLocks noGrp="1"/>
          </p:cNvGraphicFramePr>
          <p:nvPr>
            <p:ph idx="1"/>
            <p:extLst>
              <p:ext uri="{D42A27DB-BD31-4B8C-83A1-F6EECF244321}">
                <p14:modId xmlns:p14="http://schemas.microsoft.com/office/powerpoint/2010/main" val="2887211570"/>
              </p:ext>
            </p:extLst>
          </p:nvPr>
        </p:nvGraphicFramePr>
        <p:xfrm>
          <a:off x="1104900" y="1073146"/>
          <a:ext cx="10553700" cy="520065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0FB72F91-3914-E6E4-C495-BACF4FE6333D}"/>
              </a:ext>
            </a:extLst>
          </p:cNvPr>
          <p:cNvSpPr txBox="1"/>
          <p:nvPr/>
        </p:nvSpPr>
        <p:spPr>
          <a:xfrm>
            <a:off x="2146300" y="6159500"/>
            <a:ext cx="5651500" cy="307777"/>
          </a:xfrm>
          <a:prstGeom prst="rect">
            <a:avLst/>
          </a:prstGeom>
          <a:noFill/>
        </p:spPr>
        <p:txBody>
          <a:bodyPr wrap="square" rtlCol="0">
            <a:spAutoFit/>
          </a:bodyPr>
          <a:lstStyle/>
          <a:p>
            <a:r>
              <a:rPr kumimoji="1" lang="en-US" altLang="ja-JP" sz="1400" dirty="0"/>
              <a:t>Source: </a:t>
            </a:r>
            <a:r>
              <a:rPr kumimoji="1" lang="en-US" altLang="ja-JP" sz="1400" dirty="0" err="1"/>
              <a:t>AsianBondsOnline</a:t>
            </a:r>
            <a:endParaRPr kumimoji="1" lang="ja-JP" altLang="en-US" sz="1400"/>
          </a:p>
        </p:txBody>
      </p:sp>
    </p:spTree>
    <p:extLst>
      <p:ext uri="{BB962C8B-B14F-4D97-AF65-F5344CB8AC3E}">
        <p14:creationId xmlns:p14="http://schemas.microsoft.com/office/powerpoint/2010/main" val="190509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270B4-190E-E34E-9702-659E48E5BD81}"/>
              </a:ext>
            </a:extLst>
          </p:cNvPr>
          <p:cNvSpPr>
            <a:spLocks noGrp="1"/>
          </p:cNvSpPr>
          <p:nvPr>
            <p:ph type="title"/>
          </p:nvPr>
        </p:nvSpPr>
        <p:spPr>
          <a:xfrm>
            <a:off x="1066800" y="419383"/>
            <a:ext cx="11125200" cy="836441"/>
          </a:xfrm>
        </p:spPr>
        <p:txBody>
          <a:bodyPr>
            <a:noAutofit/>
          </a:bodyPr>
          <a:lstStyle/>
          <a:p>
            <a:r>
              <a:rPr kumimoji="1" lang="en-US" altLang="ja-JP" sz="2800" b="1" dirty="0"/>
              <a:t>Now, ASEAN+2 Bond Market Size is comparable to the US and Euro markets</a:t>
            </a:r>
            <a:endParaRPr kumimoji="1" lang="ja-JP" altLang="en-US" sz="2800" b="1"/>
          </a:p>
        </p:txBody>
      </p:sp>
      <p:sp>
        <p:nvSpPr>
          <p:cNvPr id="4" name="スライド番号プレースホルダー 3">
            <a:extLst>
              <a:ext uri="{FF2B5EF4-FFF2-40B4-BE49-F238E27FC236}">
                <a16:creationId xmlns:a16="http://schemas.microsoft.com/office/drawing/2014/main" id="{6224FD37-FC88-62E6-1214-814FB960CC38}"/>
              </a:ext>
            </a:extLst>
          </p:cNvPr>
          <p:cNvSpPr>
            <a:spLocks noGrp="1"/>
          </p:cNvSpPr>
          <p:nvPr>
            <p:ph type="sldNum" sz="quarter" idx="12"/>
          </p:nvPr>
        </p:nvSpPr>
        <p:spPr/>
        <p:txBody>
          <a:bodyPr/>
          <a:lstStyle/>
          <a:p>
            <a:fld id="{09C60160-ED1D-4032-8EDB-9ED7B4F96433}" type="slidenum">
              <a:rPr lang="en-US" smtClean="0"/>
              <a:t>6</a:t>
            </a:fld>
            <a:endParaRPr lang="en-US" dirty="0"/>
          </a:p>
        </p:txBody>
      </p:sp>
      <p:graphicFrame>
        <p:nvGraphicFramePr>
          <p:cNvPr id="5" name="コンテンツ プレースホルダー 9">
            <a:extLst>
              <a:ext uri="{FF2B5EF4-FFF2-40B4-BE49-F238E27FC236}">
                <a16:creationId xmlns:a16="http://schemas.microsoft.com/office/drawing/2014/main" id="{DAB8E9AE-DD73-FE2F-06B9-F1CA51145728}"/>
              </a:ext>
            </a:extLst>
          </p:cNvPr>
          <p:cNvGraphicFramePr>
            <a:graphicFrameLocks noGrp="1"/>
          </p:cNvGraphicFramePr>
          <p:nvPr>
            <p:ph idx="1"/>
          </p:nvPr>
        </p:nvGraphicFramePr>
        <p:xfrm>
          <a:off x="196850" y="1330325"/>
          <a:ext cx="11836400" cy="4964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2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438C8-8E21-1AB0-09CD-9F3911ADB4DE}"/>
              </a:ext>
            </a:extLst>
          </p:cNvPr>
          <p:cNvSpPr>
            <a:spLocks noGrp="1"/>
          </p:cNvSpPr>
          <p:nvPr>
            <p:ph type="title"/>
          </p:nvPr>
        </p:nvSpPr>
        <p:spPr>
          <a:xfrm>
            <a:off x="1033941" y="292746"/>
            <a:ext cx="11048417" cy="836441"/>
          </a:xfrm>
        </p:spPr>
        <p:txBody>
          <a:bodyPr>
            <a:noAutofit/>
          </a:bodyPr>
          <a:lstStyle/>
          <a:p>
            <a:r>
              <a:rPr kumimoji="1" lang="en-US" altLang="ja-JP" sz="2800" b="1" dirty="0"/>
              <a:t>Some ASEAN markets are bigger than some of European markets relative to their economic sizes</a:t>
            </a:r>
            <a:endParaRPr kumimoji="1" lang="ja-JP" altLang="en-US" sz="2800" b="1"/>
          </a:p>
        </p:txBody>
      </p:sp>
      <p:sp>
        <p:nvSpPr>
          <p:cNvPr id="4" name="スライド番号プレースホルダー 3">
            <a:extLst>
              <a:ext uri="{FF2B5EF4-FFF2-40B4-BE49-F238E27FC236}">
                <a16:creationId xmlns:a16="http://schemas.microsoft.com/office/drawing/2014/main" id="{B66BFB3F-5141-7E55-4D72-FE7C048B455E}"/>
              </a:ext>
            </a:extLst>
          </p:cNvPr>
          <p:cNvSpPr>
            <a:spLocks noGrp="1"/>
          </p:cNvSpPr>
          <p:nvPr>
            <p:ph type="sldNum" sz="quarter" idx="12"/>
          </p:nvPr>
        </p:nvSpPr>
        <p:spPr/>
        <p:txBody>
          <a:bodyPr/>
          <a:lstStyle/>
          <a:p>
            <a:fld id="{09C60160-ED1D-4032-8EDB-9ED7B4F96433}" type="slidenum">
              <a:rPr lang="en-US" smtClean="0"/>
              <a:t>7</a:t>
            </a:fld>
            <a:endParaRPr lang="en-US" dirty="0"/>
          </a:p>
        </p:txBody>
      </p:sp>
      <p:pic>
        <p:nvPicPr>
          <p:cNvPr id="8" name="コンテンツ プレースホルダー 7">
            <a:extLst>
              <a:ext uri="{FF2B5EF4-FFF2-40B4-BE49-F238E27FC236}">
                <a16:creationId xmlns:a16="http://schemas.microsoft.com/office/drawing/2014/main" id="{11020685-FFE3-C699-4D49-9EF894BCF357}"/>
              </a:ext>
            </a:extLst>
          </p:cNvPr>
          <p:cNvPicPr>
            <a:picLocks noGrp="1" noChangeAspect="1"/>
          </p:cNvPicPr>
          <p:nvPr>
            <p:ph idx="1"/>
          </p:nvPr>
        </p:nvPicPr>
        <p:blipFill>
          <a:blip r:embed="rId3"/>
          <a:stretch>
            <a:fillRect/>
          </a:stretch>
        </p:blipFill>
        <p:spPr>
          <a:xfrm>
            <a:off x="1775520" y="1987455"/>
            <a:ext cx="8102611" cy="4746609"/>
          </a:xfrm>
          <a:prstGeom prst="rect">
            <a:avLst/>
          </a:prstGeom>
        </p:spPr>
      </p:pic>
      <p:sp>
        <p:nvSpPr>
          <p:cNvPr id="10" name="テキスト ボックス 9">
            <a:extLst>
              <a:ext uri="{FF2B5EF4-FFF2-40B4-BE49-F238E27FC236}">
                <a16:creationId xmlns:a16="http://schemas.microsoft.com/office/drawing/2014/main" id="{BB458CE0-4305-FCA3-905C-E88224EB38F9}"/>
              </a:ext>
            </a:extLst>
          </p:cNvPr>
          <p:cNvSpPr txBox="1"/>
          <p:nvPr/>
        </p:nvSpPr>
        <p:spPr>
          <a:xfrm>
            <a:off x="2813734" y="1434466"/>
            <a:ext cx="7488832" cy="400110"/>
          </a:xfrm>
          <a:prstGeom prst="rect">
            <a:avLst/>
          </a:prstGeom>
          <a:noFill/>
        </p:spPr>
        <p:txBody>
          <a:bodyPr wrap="square">
            <a:spAutoFit/>
          </a:bodyPr>
          <a:lstStyle/>
          <a:p>
            <a:r>
              <a:rPr lang="en" altLang="ja-JP" sz="2000" i="1" dirty="0">
                <a:solidFill>
                  <a:srgbClr val="089B9C"/>
                </a:solidFill>
                <a:effectLst/>
                <a:latin typeface="Helvetica" pitchFamily="2" charset="0"/>
              </a:rPr>
              <a:t>The Size of Local Currency Bond Market</a:t>
            </a:r>
            <a:r>
              <a:rPr lang="en" altLang="ja-JP" sz="2000" dirty="0">
                <a:solidFill>
                  <a:srgbClr val="089B9C"/>
                </a:solidFill>
                <a:latin typeface="Helvetica" pitchFamily="2" charset="0"/>
              </a:rPr>
              <a:t> </a:t>
            </a:r>
            <a:r>
              <a:rPr lang="en" altLang="ja-JP" sz="2000" i="1" dirty="0">
                <a:solidFill>
                  <a:srgbClr val="089B9C"/>
                </a:solidFill>
                <a:effectLst/>
                <a:latin typeface="Helvetica" pitchFamily="2" charset="0"/>
              </a:rPr>
              <a:t>(Percent of GDP)</a:t>
            </a:r>
            <a:endParaRPr lang="en" altLang="ja-JP" sz="2000" dirty="0">
              <a:solidFill>
                <a:srgbClr val="089B9C"/>
              </a:solidFill>
              <a:effectLst/>
              <a:latin typeface="Helvetica" pitchFamily="2" charset="0"/>
            </a:endParaRPr>
          </a:p>
        </p:txBody>
      </p:sp>
      <p:sp>
        <p:nvSpPr>
          <p:cNvPr id="3" name="TextBox 2">
            <a:extLst>
              <a:ext uri="{FF2B5EF4-FFF2-40B4-BE49-F238E27FC236}">
                <a16:creationId xmlns:a16="http://schemas.microsoft.com/office/drawing/2014/main" id="{8FDB5969-4310-FF2D-8E4C-C0BAB28594A6}"/>
              </a:ext>
            </a:extLst>
          </p:cNvPr>
          <p:cNvSpPr txBox="1"/>
          <p:nvPr/>
        </p:nvSpPr>
        <p:spPr>
          <a:xfrm>
            <a:off x="5087888" y="6272399"/>
            <a:ext cx="5958523" cy="461665"/>
          </a:xfrm>
          <a:prstGeom prst="rect">
            <a:avLst/>
          </a:prstGeom>
          <a:noFill/>
        </p:spPr>
        <p:txBody>
          <a:bodyPr wrap="square" rtlCol="0">
            <a:spAutoFit/>
          </a:bodyPr>
          <a:lstStyle/>
          <a:p>
            <a:r>
              <a:rPr lang="en-US" sz="1200" dirty="0"/>
              <a:t>Source: AMRO.2022. TRAUMA TO TRIUMPH Rising from the Ashes of the Asian Financial Crisis . Chapter 29. Singapore</a:t>
            </a:r>
          </a:p>
        </p:txBody>
      </p:sp>
    </p:spTree>
    <p:extLst>
      <p:ext uri="{BB962C8B-B14F-4D97-AF65-F5344CB8AC3E}">
        <p14:creationId xmlns:p14="http://schemas.microsoft.com/office/powerpoint/2010/main" val="270697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B40A7-DBC1-2D83-F9AF-C7FC8D08A961}"/>
              </a:ext>
            </a:extLst>
          </p:cNvPr>
          <p:cNvSpPr>
            <a:spLocks noGrp="1"/>
          </p:cNvSpPr>
          <p:nvPr>
            <p:ph type="title"/>
          </p:nvPr>
        </p:nvSpPr>
        <p:spPr>
          <a:xfrm>
            <a:off x="1142999" y="322824"/>
            <a:ext cx="10957937" cy="836441"/>
          </a:xfrm>
        </p:spPr>
        <p:txBody>
          <a:bodyPr>
            <a:noAutofit/>
          </a:bodyPr>
          <a:lstStyle/>
          <a:p>
            <a:r>
              <a:rPr kumimoji="1" lang="en-US" altLang="ja-JP" sz="2800" b="1" dirty="0"/>
              <a:t>External debts to GDP have been relatively low. The member economies are prudently managing the external borrowing. </a:t>
            </a:r>
            <a:endParaRPr kumimoji="1" lang="ja-JP" altLang="en-US" sz="2800" b="1"/>
          </a:p>
        </p:txBody>
      </p:sp>
      <p:pic>
        <p:nvPicPr>
          <p:cNvPr id="5" name="コンテンツ プレースホルダー 4">
            <a:extLst>
              <a:ext uri="{FF2B5EF4-FFF2-40B4-BE49-F238E27FC236}">
                <a16:creationId xmlns:a16="http://schemas.microsoft.com/office/drawing/2014/main" id="{8E909F8D-C3EC-259C-8841-93E16225052A}"/>
              </a:ext>
            </a:extLst>
          </p:cNvPr>
          <p:cNvPicPr>
            <a:picLocks noGrp="1" noChangeAspect="1"/>
          </p:cNvPicPr>
          <p:nvPr>
            <p:ph idx="1"/>
          </p:nvPr>
        </p:nvPicPr>
        <p:blipFill>
          <a:blip r:embed="rId2"/>
          <a:stretch>
            <a:fillRect/>
          </a:stretch>
        </p:blipFill>
        <p:spPr>
          <a:xfrm>
            <a:off x="1487488" y="1359937"/>
            <a:ext cx="9310998" cy="4934501"/>
          </a:xfrm>
          <a:prstGeom prst="rect">
            <a:avLst/>
          </a:prstGeom>
        </p:spPr>
      </p:pic>
      <p:sp>
        <p:nvSpPr>
          <p:cNvPr id="4" name="スライド番号プレースホルダー 3">
            <a:extLst>
              <a:ext uri="{FF2B5EF4-FFF2-40B4-BE49-F238E27FC236}">
                <a16:creationId xmlns:a16="http://schemas.microsoft.com/office/drawing/2014/main" id="{CE35A599-C1D3-BCC9-8233-C58AB154026C}"/>
              </a:ext>
            </a:extLst>
          </p:cNvPr>
          <p:cNvSpPr>
            <a:spLocks noGrp="1"/>
          </p:cNvSpPr>
          <p:nvPr>
            <p:ph type="sldNum" sz="quarter" idx="12"/>
          </p:nvPr>
        </p:nvSpPr>
        <p:spPr/>
        <p:txBody>
          <a:bodyPr/>
          <a:lstStyle/>
          <a:p>
            <a:fld id="{09C60160-ED1D-4032-8EDB-9ED7B4F96433}" type="slidenum">
              <a:rPr lang="en-US" smtClean="0"/>
              <a:t>8</a:t>
            </a:fld>
            <a:endParaRPr lang="en-US" dirty="0"/>
          </a:p>
        </p:txBody>
      </p:sp>
      <p:sp>
        <p:nvSpPr>
          <p:cNvPr id="7" name="テキスト ボックス 6">
            <a:extLst>
              <a:ext uri="{FF2B5EF4-FFF2-40B4-BE49-F238E27FC236}">
                <a16:creationId xmlns:a16="http://schemas.microsoft.com/office/drawing/2014/main" id="{FDA0A021-A6FE-F2DF-8839-C0CC88664C4E}"/>
              </a:ext>
            </a:extLst>
          </p:cNvPr>
          <p:cNvSpPr txBox="1"/>
          <p:nvPr/>
        </p:nvSpPr>
        <p:spPr>
          <a:xfrm>
            <a:off x="5087888" y="1628800"/>
            <a:ext cx="3888432" cy="400110"/>
          </a:xfrm>
          <a:prstGeom prst="rect">
            <a:avLst/>
          </a:prstGeom>
          <a:noFill/>
        </p:spPr>
        <p:txBody>
          <a:bodyPr wrap="square">
            <a:spAutoFit/>
          </a:bodyPr>
          <a:lstStyle/>
          <a:p>
            <a:r>
              <a:rPr lang="en" altLang="ja-JP" sz="2000" i="1" dirty="0">
                <a:solidFill>
                  <a:srgbClr val="089B9C"/>
                </a:solidFill>
                <a:effectLst/>
                <a:latin typeface="Helvetica" pitchFamily="2" charset="0"/>
              </a:rPr>
              <a:t>External Debt</a:t>
            </a:r>
            <a:r>
              <a:rPr lang="en" altLang="ja-JP" sz="2000" dirty="0">
                <a:solidFill>
                  <a:srgbClr val="089B9C"/>
                </a:solidFill>
                <a:latin typeface="Helvetica" pitchFamily="2" charset="0"/>
              </a:rPr>
              <a:t> </a:t>
            </a:r>
            <a:r>
              <a:rPr lang="en" altLang="ja-JP" sz="2000" i="1" dirty="0">
                <a:solidFill>
                  <a:srgbClr val="089B9C"/>
                </a:solidFill>
                <a:effectLst/>
                <a:latin typeface="Helvetica" pitchFamily="2" charset="0"/>
              </a:rPr>
              <a:t>(Percent of GDP)</a:t>
            </a:r>
            <a:endParaRPr lang="en" altLang="ja-JP" sz="2000" dirty="0">
              <a:solidFill>
                <a:srgbClr val="089B9C"/>
              </a:solidFill>
              <a:effectLst/>
              <a:latin typeface="Helvetica" pitchFamily="2" charset="0"/>
            </a:endParaRPr>
          </a:p>
        </p:txBody>
      </p:sp>
      <p:sp>
        <p:nvSpPr>
          <p:cNvPr id="3" name="TextBox 2">
            <a:extLst>
              <a:ext uri="{FF2B5EF4-FFF2-40B4-BE49-F238E27FC236}">
                <a16:creationId xmlns:a16="http://schemas.microsoft.com/office/drawing/2014/main" id="{9012F317-303E-BAAE-08E8-120381F83E35}"/>
              </a:ext>
            </a:extLst>
          </p:cNvPr>
          <p:cNvSpPr txBox="1"/>
          <p:nvPr/>
        </p:nvSpPr>
        <p:spPr>
          <a:xfrm>
            <a:off x="2939752" y="6396676"/>
            <a:ext cx="8106659" cy="276999"/>
          </a:xfrm>
          <a:prstGeom prst="rect">
            <a:avLst/>
          </a:prstGeom>
          <a:noFill/>
        </p:spPr>
        <p:txBody>
          <a:bodyPr wrap="square" rtlCol="0">
            <a:spAutoFit/>
          </a:bodyPr>
          <a:lstStyle/>
          <a:p>
            <a:r>
              <a:rPr lang="en-US" sz="1200" dirty="0"/>
              <a:t>Source: AMRO.2022. TRAUMA TO TRIUMPH Rising from the Ashes of the Asian Financial Crisis . Chapter 29. Singapore</a:t>
            </a:r>
          </a:p>
        </p:txBody>
      </p:sp>
    </p:spTree>
    <p:extLst>
      <p:ext uri="{BB962C8B-B14F-4D97-AF65-F5344CB8AC3E}">
        <p14:creationId xmlns:p14="http://schemas.microsoft.com/office/powerpoint/2010/main" val="186376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7DBEC-E357-F949-8A8A-650336F78B48}"/>
              </a:ext>
            </a:extLst>
          </p:cNvPr>
          <p:cNvSpPr>
            <a:spLocks noGrp="1"/>
          </p:cNvSpPr>
          <p:nvPr>
            <p:ph type="title"/>
          </p:nvPr>
        </p:nvSpPr>
        <p:spPr>
          <a:xfrm>
            <a:off x="952500" y="333612"/>
            <a:ext cx="11079979" cy="668482"/>
          </a:xfrm>
        </p:spPr>
        <p:txBody>
          <a:bodyPr>
            <a:noAutofit/>
          </a:bodyPr>
          <a:lstStyle/>
          <a:p>
            <a:r>
              <a:rPr kumimoji="1" lang="en-US" altLang="ja-PH" sz="2800" b="1" dirty="0">
                <a:solidFill>
                  <a:schemeClr val="tx1">
                    <a:lumMod val="95000"/>
                    <a:lumOff val="5000"/>
                  </a:schemeClr>
                </a:solidFill>
              </a:rPr>
              <a:t>Counter-COVID-19 measures were financed by the LCY government bond issuance, i.e., no more original sin.</a:t>
            </a:r>
            <a:endParaRPr kumimoji="1" lang="ja-PH" altLang="en-US" sz="2800" b="1" dirty="0">
              <a:solidFill>
                <a:schemeClr val="tx1">
                  <a:lumMod val="95000"/>
                  <a:lumOff val="5000"/>
                </a:schemeClr>
              </a:solidFill>
            </a:endParaRPr>
          </a:p>
        </p:txBody>
      </p:sp>
      <p:sp>
        <p:nvSpPr>
          <p:cNvPr id="4" name="スライド番号プレースホルダー 3">
            <a:extLst>
              <a:ext uri="{FF2B5EF4-FFF2-40B4-BE49-F238E27FC236}">
                <a16:creationId xmlns:a16="http://schemas.microsoft.com/office/drawing/2014/main" id="{11412039-FCC8-1344-9905-B3F6327A8FCF}"/>
              </a:ext>
            </a:extLst>
          </p:cNvPr>
          <p:cNvSpPr>
            <a:spLocks noGrp="1"/>
          </p:cNvSpPr>
          <p:nvPr>
            <p:ph type="sldNum" sz="quarter" idx="12"/>
          </p:nvPr>
        </p:nvSpPr>
        <p:spPr>
          <a:xfrm>
            <a:off x="196552" y="6310899"/>
            <a:ext cx="2743200" cy="365125"/>
          </a:xfrm>
        </p:spPr>
        <p:txBody>
          <a:bodyPr/>
          <a:lstStyle/>
          <a:p>
            <a:fld id="{09C60160-ED1D-4032-8EDB-9ED7B4F96433}" type="slidenum">
              <a:rPr lang="en-US" smtClean="0"/>
              <a:t>9</a:t>
            </a:fld>
            <a:endParaRPr lang="en-US"/>
          </a:p>
        </p:txBody>
      </p:sp>
      <p:graphicFrame>
        <p:nvGraphicFramePr>
          <p:cNvPr id="10" name="グラフ 9">
            <a:extLst>
              <a:ext uri="{FF2B5EF4-FFF2-40B4-BE49-F238E27FC236}">
                <a16:creationId xmlns:a16="http://schemas.microsoft.com/office/drawing/2014/main" id="{3F34DA77-4F01-E843-8600-DABB4C50DA31}"/>
              </a:ext>
            </a:extLst>
          </p:cNvPr>
          <p:cNvGraphicFramePr>
            <a:graphicFrameLocks/>
          </p:cNvGraphicFramePr>
          <p:nvPr/>
        </p:nvGraphicFramePr>
        <p:xfrm>
          <a:off x="335360" y="1099589"/>
          <a:ext cx="2880320" cy="248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BD71A039-7460-D94D-BD58-CA5E4B225906}"/>
              </a:ext>
            </a:extLst>
          </p:cNvPr>
          <p:cNvGraphicFramePr>
            <a:graphicFrameLocks/>
          </p:cNvGraphicFramePr>
          <p:nvPr/>
        </p:nvGraphicFramePr>
        <p:xfrm>
          <a:off x="3192936" y="1135934"/>
          <a:ext cx="3069966" cy="246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CB444597-0282-BF42-B7D3-D2CA1FBED6B7}"/>
              </a:ext>
            </a:extLst>
          </p:cNvPr>
          <p:cNvGraphicFramePr>
            <a:graphicFrameLocks/>
          </p:cNvGraphicFramePr>
          <p:nvPr/>
        </p:nvGraphicFramePr>
        <p:xfrm>
          <a:off x="6222038" y="1124563"/>
          <a:ext cx="2880320" cy="2476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DA5D6510-0E50-FA40-81DA-932255EC0119}"/>
              </a:ext>
            </a:extLst>
          </p:cNvPr>
          <p:cNvGraphicFramePr>
            <a:graphicFrameLocks/>
          </p:cNvGraphicFramePr>
          <p:nvPr/>
        </p:nvGraphicFramePr>
        <p:xfrm>
          <a:off x="281265" y="3770899"/>
          <a:ext cx="2880320" cy="25870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グラフ 15">
            <a:extLst>
              <a:ext uri="{FF2B5EF4-FFF2-40B4-BE49-F238E27FC236}">
                <a16:creationId xmlns:a16="http://schemas.microsoft.com/office/drawing/2014/main" id="{DDF7E872-F2BD-C04D-AC17-BC669846BC29}"/>
              </a:ext>
            </a:extLst>
          </p:cNvPr>
          <p:cNvGraphicFramePr>
            <a:graphicFrameLocks/>
          </p:cNvGraphicFramePr>
          <p:nvPr/>
        </p:nvGraphicFramePr>
        <p:xfrm>
          <a:off x="3208351" y="3816615"/>
          <a:ext cx="3069966" cy="25019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グラフ 16">
            <a:extLst>
              <a:ext uri="{FF2B5EF4-FFF2-40B4-BE49-F238E27FC236}">
                <a16:creationId xmlns:a16="http://schemas.microsoft.com/office/drawing/2014/main" id="{9533C71D-ABAE-3649-BECA-65C6424B13EF}"/>
              </a:ext>
            </a:extLst>
          </p:cNvPr>
          <p:cNvGraphicFramePr>
            <a:graphicFrameLocks/>
          </p:cNvGraphicFramePr>
          <p:nvPr/>
        </p:nvGraphicFramePr>
        <p:xfrm>
          <a:off x="6278317" y="3770899"/>
          <a:ext cx="2880320" cy="2540000"/>
        </p:xfrm>
        <a:graphic>
          <a:graphicData uri="http://schemas.openxmlformats.org/drawingml/2006/chart">
            <c:chart xmlns:c="http://schemas.openxmlformats.org/drawingml/2006/chart" xmlns:r="http://schemas.openxmlformats.org/officeDocument/2006/relationships" r:id="rId8"/>
          </a:graphicData>
        </a:graphic>
      </p:graphicFrame>
      <p:sp>
        <p:nvSpPr>
          <p:cNvPr id="18" name="テキスト ボックス 17">
            <a:extLst>
              <a:ext uri="{FF2B5EF4-FFF2-40B4-BE49-F238E27FC236}">
                <a16:creationId xmlns:a16="http://schemas.microsoft.com/office/drawing/2014/main" id="{8EA89049-0AD5-D04C-BA36-BC26208B60D5}"/>
              </a:ext>
            </a:extLst>
          </p:cNvPr>
          <p:cNvSpPr txBox="1"/>
          <p:nvPr/>
        </p:nvSpPr>
        <p:spPr>
          <a:xfrm>
            <a:off x="2424957" y="6405048"/>
            <a:ext cx="3930750" cy="276999"/>
          </a:xfrm>
          <a:prstGeom prst="rect">
            <a:avLst/>
          </a:prstGeom>
          <a:noFill/>
        </p:spPr>
        <p:txBody>
          <a:bodyPr wrap="square" rtlCol="0">
            <a:spAutoFit/>
          </a:bodyPr>
          <a:lstStyle/>
          <a:p>
            <a:r>
              <a:rPr kumimoji="1" lang="en-US" altLang="ja-PH" sz="1200" dirty="0"/>
              <a:t>Source: </a:t>
            </a:r>
            <a:r>
              <a:rPr kumimoji="1" lang="en-US" altLang="ja-PH" sz="1200" dirty="0" err="1"/>
              <a:t>AsianBondsOnline</a:t>
            </a:r>
            <a:endParaRPr kumimoji="1" lang="ja-PH" altLang="en-US" sz="1200" dirty="0"/>
          </a:p>
        </p:txBody>
      </p:sp>
      <p:graphicFrame>
        <p:nvGraphicFramePr>
          <p:cNvPr id="19" name="グラフ 18">
            <a:extLst>
              <a:ext uri="{FF2B5EF4-FFF2-40B4-BE49-F238E27FC236}">
                <a16:creationId xmlns:a16="http://schemas.microsoft.com/office/drawing/2014/main" id="{07210DE5-636E-A044-8B0A-B10C1602965C}"/>
              </a:ext>
            </a:extLst>
          </p:cNvPr>
          <p:cNvGraphicFramePr>
            <a:graphicFrameLocks/>
          </p:cNvGraphicFramePr>
          <p:nvPr/>
        </p:nvGraphicFramePr>
        <p:xfrm>
          <a:off x="9102358" y="1110534"/>
          <a:ext cx="2880321" cy="248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グラフ 19">
            <a:extLst>
              <a:ext uri="{FF2B5EF4-FFF2-40B4-BE49-F238E27FC236}">
                <a16:creationId xmlns:a16="http://schemas.microsoft.com/office/drawing/2014/main" id="{514063F9-7A16-664D-8D2C-C4C52F684760}"/>
              </a:ext>
            </a:extLst>
          </p:cNvPr>
          <p:cNvGraphicFramePr>
            <a:graphicFrameLocks/>
          </p:cNvGraphicFramePr>
          <p:nvPr/>
        </p:nvGraphicFramePr>
        <p:xfrm>
          <a:off x="9158637" y="3580297"/>
          <a:ext cx="2880320" cy="276117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7476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8" ma:contentTypeDescription="Create a new document." ma:contentTypeScope="" ma:versionID="ce1f601c6877ba0bf1136af46ec868c9">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f5eb3e334fd21af34244d6855410a1e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521A8-9A41-4FD2-96F7-83587F69F200}">
  <ds:schemaRefs>
    <ds:schemaRef ds:uri="http://schemas.microsoft.com/office/2006/metadata/properties"/>
    <ds:schemaRef ds:uri="http://schemas.microsoft.com/office/infopath/2007/PartnerControls"/>
    <ds:schemaRef ds:uri="4d0bf39f-aee5-4194-a8cf-9eb94d977901"/>
    <ds:schemaRef ds:uri="c1fdd505-2570-46c2-bd04-3e0f2d874cf5"/>
  </ds:schemaRefs>
</ds:datastoreItem>
</file>

<file path=customXml/itemProps2.xml><?xml version="1.0" encoding="utf-8"?>
<ds:datastoreItem xmlns:ds="http://schemas.openxmlformats.org/officeDocument/2006/customXml" ds:itemID="{0436440F-B256-4477-AD51-D60F9D95DF34}">
  <ds:schemaRefs>
    <ds:schemaRef ds:uri="http://schemas.microsoft.com/sharepoint/v3/contenttype/forms"/>
  </ds:schemaRefs>
</ds:datastoreItem>
</file>

<file path=customXml/itemProps3.xml><?xml version="1.0" encoding="utf-8"?>
<ds:datastoreItem xmlns:ds="http://schemas.openxmlformats.org/officeDocument/2006/customXml" ds:itemID="{3F1B5D99-48FF-40EA-AD14-823FCAA40A2F}"/>
</file>

<file path=docProps/app.xml><?xml version="1.0" encoding="utf-8"?>
<Properties xmlns="http://schemas.openxmlformats.org/officeDocument/2006/extended-properties" xmlns:vt="http://schemas.openxmlformats.org/officeDocument/2006/docPropsVTypes">
  <Template>ADB Theme_Top</Template>
  <TotalTime>29113</TotalTime>
  <Words>1736</Words>
  <Application>Microsoft Office PowerPoint</Application>
  <PresentationFormat>Widescreen</PresentationFormat>
  <Paragraphs>257</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Session 2: Lessons from Asian Bond Markets Initiative (ABMI) - Regional Cooperation Development Initiative for Capital Markets Development </vt:lpstr>
      <vt:lpstr>Outline</vt:lpstr>
      <vt:lpstr>What is ASEAN plus Three?</vt:lpstr>
      <vt:lpstr>Institutional Framework of ASAEN+3 financial cooperation </vt:lpstr>
      <vt:lpstr>Exponential growth of LCY bond markets in ASEAN+2</vt:lpstr>
      <vt:lpstr>Now, ASEAN+2 Bond Market Size is comparable to the US and Euro markets</vt:lpstr>
      <vt:lpstr>Some ASEAN markets are bigger than some of European markets relative to their economic sizes</vt:lpstr>
      <vt:lpstr>External debts to GDP have been relatively low. The member economies are prudently managing the external borrowing. </vt:lpstr>
      <vt:lpstr>Counter-COVID-19 measures were financed by the LCY government bond issuance, i.e., no more original sin.</vt:lpstr>
      <vt:lpstr>Role of Regional cooperation in bond markets development</vt:lpstr>
      <vt:lpstr>Case studies 1:  ASEAN+3 Multi-Currency Bond Issuance Framework (AMBIF)</vt:lpstr>
      <vt:lpstr>AMBIF AS A REGIONAL NEXUS</vt:lpstr>
      <vt:lpstr>WHAT AMBIF CAN ACHIEVE?</vt:lpstr>
      <vt:lpstr>OBJECTIVE OF THE SSF</vt:lpstr>
      <vt:lpstr>AMBIF IMPLEMENTATION GUILDELINES</vt:lpstr>
      <vt:lpstr>AMBIF ELEMENTS</vt:lpstr>
      <vt:lpstr>Additional AMBIF features</vt:lpstr>
      <vt:lpstr>PowerPoint Presentation</vt:lpstr>
      <vt:lpstr>Case study 2:  Introduction of technical standardization</vt:lpstr>
      <vt:lpstr>Image of FX reporting standardization under ABMF</vt:lpstr>
      <vt:lpstr>Importance of technical standardization</vt:lpstr>
      <vt:lpstr>Standardization and FX reporting data mapping exercise</vt:lpstr>
      <vt:lpstr>Mapping exercise (FX reporting formats)</vt:lpstr>
      <vt:lpstr>Mapping exercise (Summary Table)</vt:lpstr>
      <vt:lpstr>THANK YOU syamadera@adb.org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Kosintr Puongsophol</dc:creator>
  <cp:lastModifiedBy>Satoru Yamadera</cp:lastModifiedBy>
  <cp:revision>871</cp:revision>
  <cp:lastPrinted>2017-11-09T14:47:48Z</cp:lastPrinted>
  <dcterms:created xsi:type="dcterms:W3CDTF">2017-08-10T02:20:42Z</dcterms:created>
  <dcterms:modified xsi:type="dcterms:W3CDTF">2023-10-31T07:50:21Z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2023-01-26T03:21:35Z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424a71c2-4293-41cb-aeed-5d80b9cdbdc5</vt:lpwstr>
  </property>
  <property fmtid="{D5CDD505-2E9C-101B-9397-08002B2CF9AE}" pid="8" name="MSIP_Label_817d4574-7375-4d17-b29c-6e4c6df0fcb0_ContentBits">
    <vt:lpwstr>2</vt:lpwstr>
  </property>
  <property fmtid="{D5CDD505-2E9C-101B-9397-08002B2CF9AE}" pid="9" name="ClassificationContentMarkingFooterLocations">
    <vt:lpwstr>Office Theme:9</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y fmtid="{D5CDD505-2E9C-101B-9397-08002B2CF9AE}" pid="12" name="MediaServiceImageTags">
    <vt:lpwstr/>
  </property>
</Properties>
</file>