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666" r:id="rId5"/>
    <p:sldMasterId id="2147483688" r:id="rId6"/>
    <p:sldMasterId id="2147483662" r:id="rId7"/>
    <p:sldMasterId id="2147483668" r:id="rId8"/>
    <p:sldMasterId id="2147483691" r:id="rId9"/>
  </p:sldMasterIdLst>
  <p:notesMasterIdLst>
    <p:notesMasterId r:id="rId32"/>
  </p:notesMasterIdLst>
  <p:sldIdLst>
    <p:sldId id="256" r:id="rId10"/>
    <p:sldId id="286" r:id="rId11"/>
    <p:sldId id="729" r:id="rId12"/>
    <p:sldId id="3081" r:id="rId13"/>
    <p:sldId id="765" r:id="rId14"/>
    <p:sldId id="768" r:id="rId15"/>
    <p:sldId id="769" r:id="rId16"/>
    <p:sldId id="3087" r:id="rId17"/>
    <p:sldId id="3086" r:id="rId18"/>
    <p:sldId id="3084" r:id="rId19"/>
    <p:sldId id="325" r:id="rId20"/>
    <p:sldId id="287" r:id="rId21"/>
    <p:sldId id="300" r:id="rId22"/>
    <p:sldId id="356" r:id="rId23"/>
    <p:sldId id="303" r:id="rId24"/>
    <p:sldId id="339" r:id="rId25"/>
    <p:sldId id="309" r:id="rId26"/>
    <p:sldId id="311" r:id="rId27"/>
    <p:sldId id="332" r:id="rId28"/>
    <p:sldId id="430" r:id="rId29"/>
    <p:sldId id="334" r:id="rId30"/>
    <p:sldId id="263" r:id="rId31"/>
  </p:sldIdLst>
  <p:sldSz cx="9144000" cy="6858000" type="screen4x3"/>
  <p:notesSz cx="7010400" cy="9296400"/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orient="horz" pos="1632" userDrawn="1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pos="5704">
          <p15:clr>
            <a:srgbClr val="A4A3A4"/>
          </p15:clr>
        </p15:guide>
        <p15:guide id="5" pos="113">
          <p15:clr>
            <a:srgbClr val="A4A3A4"/>
          </p15:clr>
        </p15:guide>
        <p15:guide id="6" orient="horz" pos="145">
          <p15:clr>
            <a:srgbClr val="A4A3A4"/>
          </p15:clr>
        </p15:guide>
        <p15:guide id="7" orient="horz" pos="935">
          <p15:clr>
            <a:srgbClr val="A4A3A4"/>
          </p15:clr>
        </p15:guide>
        <p15:guide id="8" orient="horz" pos="1026">
          <p15:clr>
            <a:srgbClr val="A4A3A4"/>
          </p15:clr>
        </p15:guide>
        <p15:guide id="9" orient="horz" pos="572">
          <p15:clr>
            <a:srgbClr val="A4A3A4"/>
          </p15:clr>
        </p15:guide>
        <p15:guide id="10" pos="5692">
          <p15:clr>
            <a:srgbClr val="A4A3A4"/>
          </p15:clr>
        </p15:guide>
        <p15:guide id="11" pos="1820">
          <p15:clr>
            <a:srgbClr val="A4A3A4"/>
          </p15:clr>
        </p15:guide>
        <p15:guide id="12" pos="38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57A"/>
    <a:srgbClr val="E7A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A5E02-BD85-4F9F-931D-541EBC655893}" v="218" dt="2023-09-29T06:55:45.273"/>
  </p1510:revLst>
</p1510:revInfo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94725" autoAdjust="0"/>
  </p:normalViewPr>
  <p:slideViewPr>
    <p:cSldViewPr showGuides="1">
      <p:cViewPr varScale="1">
        <p:scale>
          <a:sx n="75" d="100"/>
          <a:sy n="75" d="100"/>
        </p:scale>
        <p:origin x="456" y="56"/>
      </p:cViewPr>
      <p:guideLst>
        <p:guide orient="horz" pos="981"/>
        <p:guide orient="horz" pos="1632"/>
        <p:guide orient="horz" pos="4065"/>
        <p:guide pos="5704"/>
        <p:guide pos="113"/>
        <p:guide orient="horz" pos="145"/>
        <p:guide orient="horz" pos="935"/>
        <p:guide orient="horz" pos="1026"/>
        <p:guide orient="horz" pos="572"/>
        <p:guide pos="5692"/>
        <p:guide pos="1820"/>
        <p:guide pos="38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g Woo Rhee" userId="50124e33-6d0d-4c26-9659-6421be3b0394" providerId="ADAL" clId="{362A5E02-BD85-4F9F-931D-541EBC655893}"/>
    <pc:docChg chg="undo redo custSel addSld delSld modSld sldOrd">
      <pc:chgData name="Dong Woo Rhee" userId="50124e33-6d0d-4c26-9659-6421be3b0394" providerId="ADAL" clId="{362A5E02-BD85-4F9F-931D-541EBC655893}" dt="2023-09-29T09:42:15.545" v="4756" actId="14734"/>
      <pc:docMkLst>
        <pc:docMk/>
      </pc:docMkLst>
      <pc:sldChg chg="del">
        <pc:chgData name="Dong Woo Rhee" userId="50124e33-6d0d-4c26-9659-6421be3b0394" providerId="ADAL" clId="{362A5E02-BD85-4F9F-931D-541EBC655893}" dt="2023-09-20T05:49:50.320" v="588" actId="47"/>
        <pc:sldMkLst>
          <pc:docMk/>
          <pc:sldMk cId="129521119" sldId="257"/>
        </pc:sldMkLst>
      </pc:sldChg>
      <pc:sldChg chg="addSp delSp modSp mod">
        <pc:chgData name="Dong Woo Rhee" userId="50124e33-6d0d-4c26-9659-6421be3b0394" providerId="ADAL" clId="{362A5E02-BD85-4F9F-931D-541EBC655893}" dt="2023-09-20T09:04:57.297" v="3104" actId="255"/>
        <pc:sldMkLst>
          <pc:docMk/>
          <pc:sldMk cId="1414305582" sldId="286"/>
        </pc:sldMkLst>
        <pc:spChg chg="add del mod">
          <ac:chgData name="Dong Woo Rhee" userId="50124e33-6d0d-4c26-9659-6421be3b0394" providerId="ADAL" clId="{362A5E02-BD85-4F9F-931D-541EBC655893}" dt="2023-09-20T01:40:39.033" v="415" actId="478"/>
          <ac:spMkLst>
            <pc:docMk/>
            <pc:sldMk cId="1414305582" sldId="286"/>
            <ac:spMk id="3" creationId="{7B489752-AE52-80ED-7D31-DC5A96C5FC5E}"/>
          </ac:spMkLst>
        </pc:spChg>
        <pc:spChg chg="del">
          <ac:chgData name="Dong Woo Rhee" userId="50124e33-6d0d-4c26-9659-6421be3b0394" providerId="ADAL" clId="{362A5E02-BD85-4F9F-931D-541EBC655893}" dt="2023-09-20T01:40:36.447" v="414" actId="478"/>
          <ac:spMkLst>
            <pc:docMk/>
            <pc:sldMk cId="1414305582" sldId="286"/>
            <ac:spMk id="5" creationId="{00000000-0000-0000-0000-000000000000}"/>
          </ac:spMkLst>
        </pc:spChg>
        <pc:spChg chg="mod">
          <ac:chgData name="Dong Woo Rhee" userId="50124e33-6d0d-4c26-9659-6421be3b0394" providerId="ADAL" clId="{362A5E02-BD85-4F9F-931D-541EBC655893}" dt="2023-09-20T09:04:57.297" v="3104" actId="255"/>
          <ac:spMkLst>
            <pc:docMk/>
            <pc:sldMk cId="1414305582" sldId="286"/>
            <ac:spMk id="7" creationId="{C7C20BE1-CBA2-C145-B3F5-D420A3AC198D}"/>
          </ac:spMkLst>
        </pc:spChg>
      </pc:sldChg>
      <pc:sldChg chg="addSp delSp modSp mod">
        <pc:chgData name="Dong Woo Rhee" userId="50124e33-6d0d-4c26-9659-6421be3b0394" providerId="ADAL" clId="{362A5E02-BD85-4F9F-931D-541EBC655893}" dt="2023-09-29T06:57:09.168" v="4318" actId="1036"/>
        <pc:sldMkLst>
          <pc:docMk/>
          <pc:sldMk cId="633455328" sldId="287"/>
        </pc:sldMkLst>
        <pc:spChg chg="mod">
          <ac:chgData name="Dong Woo Rhee" userId="50124e33-6d0d-4c26-9659-6421be3b0394" providerId="ADAL" clId="{362A5E02-BD85-4F9F-931D-541EBC655893}" dt="2023-09-29T06:57:09.168" v="4318" actId="1036"/>
          <ac:spMkLst>
            <pc:docMk/>
            <pc:sldMk cId="633455328" sldId="287"/>
            <ac:spMk id="8" creationId="{427E8ACF-D9DE-576C-E73B-F35C33D3E42F}"/>
          </ac:spMkLst>
        </pc:spChg>
        <pc:spChg chg="mod">
          <ac:chgData name="Dong Woo Rhee" userId="50124e33-6d0d-4c26-9659-6421be3b0394" providerId="ADAL" clId="{362A5E02-BD85-4F9F-931D-541EBC655893}" dt="2023-09-20T07:34:18.184" v="2286" actId="1035"/>
          <ac:spMkLst>
            <pc:docMk/>
            <pc:sldMk cId="633455328" sldId="287"/>
            <ac:spMk id="12" creationId="{1DFFD3C7-232D-8D57-8D7B-A0303C2C73FB}"/>
          </ac:spMkLst>
        </pc:spChg>
        <pc:graphicFrameChg chg="del">
          <ac:chgData name="Dong Woo Rhee" userId="50124e33-6d0d-4c26-9659-6421be3b0394" providerId="ADAL" clId="{362A5E02-BD85-4F9F-931D-541EBC655893}" dt="2023-09-20T05:22:06.173" v="563" actId="478"/>
          <ac:graphicFrameMkLst>
            <pc:docMk/>
            <pc:sldMk cId="633455328" sldId="287"/>
            <ac:graphicFrameMk id="2" creationId="{51F147EF-BF75-3612-B787-B2229545B17A}"/>
          </ac:graphicFrameMkLst>
        </pc:graphicFrameChg>
        <pc:graphicFrameChg chg="add mod">
          <ac:chgData name="Dong Woo Rhee" userId="50124e33-6d0d-4c26-9659-6421be3b0394" providerId="ADAL" clId="{362A5E02-BD85-4F9F-931D-541EBC655893}" dt="2023-09-20T05:23:06.155" v="574" actId="404"/>
          <ac:graphicFrameMkLst>
            <pc:docMk/>
            <pc:sldMk cId="633455328" sldId="287"/>
            <ac:graphicFrameMk id="3" creationId="{51F147EF-BF75-3612-B787-B2229545B17A}"/>
          </ac:graphicFrameMkLst>
        </pc:graphicFrameChg>
      </pc:sldChg>
      <pc:sldChg chg="modSp del mod">
        <pc:chgData name="Dong Woo Rhee" userId="50124e33-6d0d-4c26-9659-6421be3b0394" providerId="ADAL" clId="{362A5E02-BD85-4F9F-931D-541EBC655893}" dt="2023-09-21T02:18:43.061" v="3107" actId="47"/>
        <pc:sldMkLst>
          <pc:docMk/>
          <pc:sldMk cId="1407581220" sldId="290"/>
        </pc:sldMkLst>
        <pc:graphicFrameChg chg="modGraphic">
          <ac:chgData name="Dong Woo Rhee" userId="50124e33-6d0d-4c26-9659-6421be3b0394" providerId="ADAL" clId="{362A5E02-BD85-4F9F-931D-541EBC655893}" dt="2023-09-20T07:39:37.216" v="2305" actId="113"/>
          <ac:graphicFrameMkLst>
            <pc:docMk/>
            <pc:sldMk cId="1407581220" sldId="290"/>
            <ac:graphicFrameMk id="2" creationId="{62FB65F3-14EA-1F1C-A287-3C846E57C540}"/>
          </ac:graphicFrameMkLst>
        </pc:graphicFrameChg>
      </pc:sldChg>
      <pc:sldChg chg="del">
        <pc:chgData name="Dong Woo Rhee" userId="50124e33-6d0d-4c26-9659-6421be3b0394" providerId="ADAL" clId="{362A5E02-BD85-4F9F-931D-541EBC655893}" dt="2023-09-20T07:34:42.505" v="2287" actId="47"/>
        <pc:sldMkLst>
          <pc:docMk/>
          <pc:sldMk cId="1149178327" sldId="292"/>
        </pc:sldMkLst>
      </pc:sldChg>
      <pc:sldChg chg="del">
        <pc:chgData name="Dong Woo Rhee" userId="50124e33-6d0d-4c26-9659-6421be3b0394" providerId="ADAL" clId="{362A5E02-BD85-4F9F-931D-541EBC655893}" dt="2023-09-20T07:34:53.053" v="2291" actId="47"/>
        <pc:sldMkLst>
          <pc:docMk/>
          <pc:sldMk cId="1558014088" sldId="296"/>
        </pc:sldMkLst>
      </pc:sldChg>
      <pc:sldChg chg="del">
        <pc:chgData name="Dong Woo Rhee" userId="50124e33-6d0d-4c26-9659-6421be3b0394" providerId="ADAL" clId="{362A5E02-BD85-4F9F-931D-541EBC655893}" dt="2023-09-20T07:34:57.571" v="2292" actId="47"/>
        <pc:sldMkLst>
          <pc:docMk/>
          <pc:sldMk cId="2463651121" sldId="297"/>
        </pc:sldMkLst>
      </pc:sldChg>
      <pc:sldChg chg="addSp delSp modSp mod">
        <pc:chgData name="Dong Woo Rhee" userId="50124e33-6d0d-4c26-9659-6421be3b0394" providerId="ADAL" clId="{362A5E02-BD85-4F9F-931D-541EBC655893}" dt="2023-09-29T06:55:34.156" v="4148" actId="20577"/>
        <pc:sldMkLst>
          <pc:docMk/>
          <pc:sldMk cId="835399077" sldId="300"/>
        </pc:sldMkLst>
        <pc:spChg chg="mod">
          <ac:chgData name="Dong Woo Rhee" userId="50124e33-6d0d-4c26-9659-6421be3b0394" providerId="ADAL" clId="{362A5E02-BD85-4F9F-931D-541EBC655893}" dt="2023-09-20T07:37:45.352" v="2298" actId="1036"/>
          <ac:spMkLst>
            <pc:docMk/>
            <pc:sldMk cId="835399077" sldId="300"/>
            <ac:spMk id="3" creationId="{62AD2591-CBB5-EB0D-5630-D64259F4CF38}"/>
          </ac:spMkLst>
        </pc:spChg>
        <pc:spChg chg="del mod">
          <ac:chgData name="Dong Woo Rhee" userId="50124e33-6d0d-4c26-9659-6421be3b0394" providerId="ADAL" clId="{362A5E02-BD85-4F9F-931D-541EBC655893}" dt="2023-09-29T06:54:37.864" v="4107" actId="478"/>
          <ac:spMkLst>
            <pc:docMk/>
            <pc:sldMk cId="835399077" sldId="300"/>
            <ac:spMk id="5" creationId="{00000000-0000-0000-0000-000000000000}"/>
          </ac:spMkLst>
        </pc:spChg>
        <pc:spChg chg="mod">
          <ac:chgData name="Dong Woo Rhee" userId="50124e33-6d0d-4c26-9659-6421be3b0394" providerId="ADAL" clId="{362A5E02-BD85-4F9F-931D-541EBC655893}" dt="2023-09-22T17:21:45.185" v="3336" actId="1036"/>
          <ac:spMkLst>
            <pc:docMk/>
            <pc:sldMk cId="835399077" sldId="300"/>
            <ac:spMk id="7" creationId="{C71C0FE5-3A0A-55BD-3358-DAF978861248}"/>
          </ac:spMkLst>
        </pc:spChg>
        <pc:spChg chg="add del mod">
          <ac:chgData name="Dong Woo Rhee" userId="50124e33-6d0d-4c26-9659-6421be3b0394" providerId="ADAL" clId="{362A5E02-BD85-4F9F-931D-541EBC655893}" dt="2023-09-29T06:55:24.952" v="4117" actId="478"/>
          <ac:spMkLst>
            <pc:docMk/>
            <pc:sldMk cId="835399077" sldId="300"/>
            <ac:spMk id="10" creationId="{F6EC4081-C41D-C89C-9C68-BB0B2F4F4CCD}"/>
          </ac:spMkLst>
        </pc:spChg>
        <pc:spChg chg="add mod">
          <ac:chgData name="Dong Woo Rhee" userId="50124e33-6d0d-4c26-9659-6421be3b0394" providerId="ADAL" clId="{362A5E02-BD85-4F9F-931D-541EBC655893}" dt="2023-09-29T06:55:34.156" v="4148" actId="20577"/>
          <ac:spMkLst>
            <pc:docMk/>
            <pc:sldMk cId="835399077" sldId="300"/>
            <ac:spMk id="11" creationId="{45D9F4B3-5825-3236-80FF-BB6FEFF4FB8D}"/>
          </ac:spMkLst>
        </pc:spChg>
        <pc:graphicFrameChg chg="mod modGraphic">
          <ac:chgData name="Dong Woo Rhee" userId="50124e33-6d0d-4c26-9659-6421be3b0394" providerId="ADAL" clId="{362A5E02-BD85-4F9F-931D-541EBC655893}" dt="2023-09-20T05:26:08.482" v="578"/>
          <ac:graphicFrameMkLst>
            <pc:docMk/>
            <pc:sldMk cId="835399077" sldId="300"/>
            <ac:graphicFrameMk id="2" creationId="{71B61F85-FE9A-5359-15F4-C9226F5643D2}"/>
          </ac:graphicFrameMkLst>
        </pc:graphicFrameChg>
      </pc:sldChg>
      <pc:sldChg chg="modSp mod ord">
        <pc:chgData name="Dong Woo Rhee" userId="50124e33-6d0d-4c26-9659-6421be3b0394" providerId="ADAL" clId="{362A5E02-BD85-4F9F-931D-541EBC655893}" dt="2023-09-24T01:03:58.619" v="3340"/>
        <pc:sldMkLst>
          <pc:docMk/>
          <pc:sldMk cId="1936800444" sldId="303"/>
        </pc:sldMkLst>
        <pc:spChg chg="mod">
          <ac:chgData name="Dong Woo Rhee" userId="50124e33-6d0d-4c26-9659-6421be3b0394" providerId="ADAL" clId="{362A5E02-BD85-4F9F-931D-541EBC655893}" dt="2023-09-20T05:49:42.453" v="587" actId="113"/>
          <ac:spMkLst>
            <pc:docMk/>
            <pc:sldMk cId="1936800444" sldId="303"/>
            <ac:spMk id="2" creationId="{5B6FE10B-F38A-B4EC-A715-BD1A7B777ECB}"/>
          </ac:spMkLst>
        </pc:spChg>
        <pc:graphicFrameChg chg="mod modGraphic">
          <ac:chgData name="Dong Woo Rhee" userId="50124e33-6d0d-4c26-9659-6421be3b0394" providerId="ADAL" clId="{362A5E02-BD85-4F9F-931D-541EBC655893}" dt="2023-09-20T05:49:37.183" v="586"/>
          <ac:graphicFrameMkLst>
            <pc:docMk/>
            <pc:sldMk cId="1936800444" sldId="303"/>
            <ac:graphicFrameMk id="6" creationId="{690929B8-4471-7967-6712-27C8828EBF5A}"/>
          </ac:graphicFrameMkLst>
        </pc:graphicFrameChg>
      </pc:sldChg>
      <pc:sldChg chg="del">
        <pc:chgData name="Dong Woo Rhee" userId="50124e33-6d0d-4c26-9659-6421be3b0394" providerId="ADAL" clId="{362A5E02-BD85-4F9F-931D-541EBC655893}" dt="2023-09-18T12:48:41.477" v="13" actId="47"/>
        <pc:sldMkLst>
          <pc:docMk/>
          <pc:sldMk cId="1547564726" sldId="305"/>
        </pc:sldMkLst>
      </pc:sldChg>
      <pc:sldChg chg="del">
        <pc:chgData name="Dong Woo Rhee" userId="50124e33-6d0d-4c26-9659-6421be3b0394" providerId="ADAL" clId="{362A5E02-BD85-4F9F-931D-541EBC655893}" dt="2023-09-18T12:48:49.520" v="16" actId="47"/>
        <pc:sldMkLst>
          <pc:docMk/>
          <pc:sldMk cId="955934611" sldId="308"/>
        </pc:sldMkLst>
      </pc:sldChg>
      <pc:sldChg chg="delSp modSp mod">
        <pc:chgData name="Dong Woo Rhee" userId="50124e33-6d0d-4c26-9659-6421be3b0394" providerId="ADAL" clId="{362A5E02-BD85-4F9F-931D-541EBC655893}" dt="2023-09-29T07:05:55.863" v="4719" actId="1036"/>
        <pc:sldMkLst>
          <pc:docMk/>
          <pc:sldMk cId="1519295490" sldId="309"/>
        </pc:sldMkLst>
        <pc:spChg chg="mod">
          <ac:chgData name="Dong Woo Rhee" userId="50124e33-6d0d-4c26-9659-6421be3b0394" providerId="ADAL" clId="{362A5E02-BD85-4F9F-931D-541EBC655893}" dt="2023-09-29T07:05:01.518" v="4694" actId="1035"/>
          <ac:spMkLst>
            <pc:docMk/>
            <pc:sldMk cId="1519295490" sldId="309"/>
            <ac:spMk id="3" creationId="{78381AFF-391F-B80D-9F47-09C130548526}"/>
          </ac:spMkLst>
        </pc:spChg>
        <pc:spChg chg="mod">
          <ac:chgData name="Dong Woo Rhee" userId="50124e33-6d0d-4c26-9659-6421be3b0394" providerId="ADAL" clId="{362A5E02-BD85-4F9F-931D-541EBC655893}" dt="2023-09-29T07:00:29.228" v="4345" actId="6549"/>
          <ac:spMkLst>
            <pc:docMk/>
            <pc:sldMk cId="1519295490" sldId="309"/>
            <ac:spMk id="5" creationId="{00000000-0000-0000-0000-000000000000}"/>
          </ac:spMkLst>
        </pc:spChg>
        <pc:spChg chg="mod">
          <ac:chgData name="Dong Woo Rhee" userId="50124e33-6d0d-4c26-9659-6421be3b0394" providerId="ADAL" clId="{362A5E02-BD85-4F9F-931D-541EBC655893}" dt="2023-09-29T07:05:06.732" v="4697" actId="1035"/>
          <ac:spMkLst>
            <pc:docMk/>
            <pc:sldMk cId="1519295490" sldId="309"/>
            <ac:spMk id="6" creationId="{801CC630-8B86-9EAC-9F24-1DBE6B57A35D}"/>
          </ac:spMkLst>
        </pc:spChg>
        <pc:spChg chg="mod">
          <ac:chgData name="Dong Woo Rhee" userId="50124e33-6d0d-4c26-9659-6421be3b0394" providerId="ADAL" clId="{362A5E02-BD85-4F9F-931D-541EBC655893}" dt="2023-09-29T07:05:55.863" v="4719" actId="1036"/>
          <ac:spMkLst>
            <pc:docMk/>
            <pc:sldMk cId="1519295490" sldId="309"/>
            <ac:spMk id="7" creationId="{DF98AF71-557C-1C84-08AA-211ACFA31F9E}"/>
          </ac:spMkLst>
        </pc:spChg>
        <pc:spChg chg="mod">
          <ac:chgData name="Dong Woo Rhee" userId="50124e33-6d0d-4c26-9659-6421be3b0394" providerId="ADAL" clId="{362A5E02-BD85-4F9F-931D-541EBC655893}" dt="2023-09-29T07:05:23.425" v="4711" actId="1036"/>
          <ac:spMkLst>
            <pc:docMk/>
            <pc:sldMk cId="1519295490" sldId="309"/>
            <ac:spMk id="8" creationId="{D46459B5-5C55-C03E-44C0-DCBFB0791299}"/>
          </ac:spMkLst>
        </pc:spChg>
        <pc:spChg chg="del">
          <ac:chgData name="Dong Woo Rhee" userId="50124e33-6d0d-4c26-9659-6421be3b0394" providerId="ADAL" clId="{362A5E02-BD85-4F9F-931D-541EBC655893}" dt="2023-09-29T07:04:49.367" v="4688" actId="478"/>
          <ac:spMkLst>
            <pc:docMk/>
            <pc:sldMk cId="1519295490" sldId="309"/>
            <ac:spMk id="9" creationId="{7CA454CB-1C73-7017-9A17-D1036B8A494C}"/>
          </ac:spMkLst>
        </pc:spChg>
        <pc:graphicFrameChg chg="mod modGraphic">
          <ac:chgData name="Dong Woo Rhee" userId="50124e33-6d0d-4c26-9659-6421be3b0394" providerId="ADAL" clId="{362A5E02-BD85-4F9F-931D-541EBC655893}" dt="2023-09-29T07:05:13.206" v="4701" actId="1035"/>
          <ac:graphicFrameMkLst>
            <pc:docMk/>
            <pc:sldMk cId="1519295490" sldId="309"/>
            <ac:graphicFrameMk id="2" creationId="{D30C27CF-F89A-B3A1-E8EC-F872361F33F2}"/>
          </ac:graphicFrameMkLst>
        </pc:graphicFrameChg>
      </pc:sldChg>
      <pc:sldChg chg="del">
        <pc:chgData name="Dong Woo Rhee" userId="50124e33-6d0d-4c26-9659-6421be3b0394" providerId="ADAL" clId="{362A5E02-BD85-4F9F-931D-541EBC655893}" dt="2023-09-18T12:45:44.581" v="10" actId="47"/>
        <pc:sldMkLst>
          <pc:docMk/>
          <pc:sldMk cId="2610684601" sldId="310"/>
        </pc:sldMkLst>
      </pc:sldChg>
      <pc:sldChg chg="modSp mod">
        <pc:chgData name="Dong Woo Rhee" userId="50124e33-6d0d-4c26-9659-6421be3b0394" providerId="ADAL" clId="{362A5E02-BD85-4F9F-931D-541EBC655893}" dt="2023-09-29T09:42:15.545" v="4756" actId="14734"/>
        <pc:sldMkLst>
          <pc:docMk/>
          <pc:sldMk cId="498675665" sldId="311"/>
        </pc:sldMkLst>
        <pc:spChg chg="mod">
          <ac:chgData name="Dong Woo Rhee" userId="50124e33-6d0d-4c26-9659-6421be3b0394" providerId="ADAL" clId="{362A5E02-BD85-4F9F-931D-541EBC655893}" dt="2023-09-29T07:03:11.156" v="4669" actId="1037"/>
          <ac:spMkLst>
            <pc:docMk/>
            <pc:sldMk cId="498675665" sldId="311"/>
            <ac:spMk id="6" creationId="{0BA6E284-1EBD-B1AC-9DF8-84C5B6202B7D}"/>
          </ac:spMkLst>
        </pc:spChg>
        <pc:graphicFrameChg chg="mod modGraphic">
          <ac:chgData name="Dong Woo Rhee" userId="50124e33-6d0d-4c26-9659-6421be3b0394" providerId="ADAL" clId="{362A5E02-BD85-4F9F-931D-541EBC655893}" dt="2023-09-29T09:42:15.545" v="4756" actId="14734"/>
          <ac:graphicFrameMkLst>
            <pc:docMk/>
            <pc:sldMk cId="498675665" sldId="311"/>
            <ac:graphicFrameMk id="2" creationId="{D30C27CF-F89A-B3A1-E8EC-F872361F33F2}"/>
          </ac:graphicFrameMkLst>
        </pc:graphicFrameChg>
      </pc:sldChg>
      <pc:sldChg chg="modSp del mod">
        <pc:chgData name="Dong Woo Rhee" userId="50124e33-6d0d-4c26-9659-6421be3b0394" providerId="ADAL" clId="{362A5E02-BD85-4F9F-931D-541EBC655893}" dt="2023-09-24T04:46:46.315" v="4035" actId="47"/>
        <pc:sldMkLst>
          <pc:docMk/>
          <pc:sldMk cId="2615709743" sldId="312"/>
        </pc:sldMkLst>
        <pc:graphicFrameChg chg="mod modGraphic">
          <ac:chgData name="Dong Woo Rhee" userId="50124e33-6d0d-4c26-9659-6421be3b0394" providerId="ADAL" clId="{362A5E02-BD85-4F9F-931D-541EBC655893}" dt="2023-09-20T05:51:02.242" v="597" actId="113"/>
          <ac:graphicFrameMkLst>
            <pc:docMk/>
            <pc:sldMk cId="2615709743" sldId="312"/>
            <ac:graphicFrameMk id="2" creationId="{D30C27CF-F89A-B3A1-E8EC-F872361F33F2}"/>
          </ac:graphicFrameMkLst>
        </pc:graphicFrameChg>
      </pc:sldChg>
      <pc:sldChg chg="del">
        <pc:chgData name="Dong Woo Rhee" userId="50124e33-6d0d-4c26-9659-6421be3b0394" providerId="ADAL" clId="{362A5E02-BD85-4F9F-931D-541EBC655893}" dt="2023-09-18T12:49:12.097" v="19" actId="47"/>
        <pc:sldMkLst>
          <pc:docMk/>
          <pc:sldMk cId="2375568167" sldId="313"/>
        </pc:sldMkLst>
      </pc:sldChg>
      <pc:sldChg chg="del">
        <pc:chgData name="Dong Woo Rhee" userId="50124e33-6d0d-4c26-9659-6421be3b0394" providerId="ADAL" clId="{362A5E02-BD85-4F9F-931D-541EBC655893}" dt="2023-09-18T12:46:45.617" v="11" actId="47"/>
        <pc:sldMkLst>
          <pc:docMk/>
          <pc:sldMk cId="3553987741" sldId="314"/>
        </pc:sldMkLst>
      </pc:sldChg>
      <pc:sldChg chg="del">
        <pc:chgData name="Dong Woo Rhee" userId="50124e33-6d0d-4c26-9659-6421be3b0394" providerId="ADAL" clId="{362A5E02-BD85-4F9F-931D-541EBC655893}" dt="2023-09-18T12:48:22.732" v="12" actId="47"/>
        <pc:sldMkLst>
          <pc:docMk/>
          <pc:sldMk cId="3316249033" sldId="316"/>
        </pc:sldMkLst>
      </pc:sldChg>
      <pc:sldChg chg="del">
        <pc:chgData name="Dong Woo Rhee" userId="50124e33-6d0d-4c26-9659-6421be3b0394" providerId="ADAL" clId="{362A5E02-BD85-4F9F-931D-541EBC655893}" dt="2023-09-18T12:48:50.902" v="17" actId="47"/>
        <pc:sldMkLst>
          <pc:docMk/>
          <pc:sldMk cId="2963685356" sldId="317"/>
        </pc:sldMkLst>
      </pc:sldChg>
      <pc:sldChg chg="del">
        <pc:chgData name="Dong Woo Rhee" userId="50124e33-6d0d-4c26-9659-6421be3b0394" providerId="ADAL" clId="{362A5E02-BD85-4F9F-931D-541EBC655893}" dt="2023-09-18T12:49:17.078" v="21" actId="47"/>
        <pc:sldMkLst>
          <pc:docMk/>
          <pc:sldMk cId="2955365740" sldId="318"/>
        </pc:sldMkLst>
      </pc:sldChg>
      <pc:sldChg chg="del">
        <pc:chgData name="Dong Woo Rhee" userId="50124e33-6d0d-4c26-9659-6421be3b0394" providerId="ADAL" clId="{362A5E02-BD85-4F9F-931D-541EBC655893}" dt="2023-09-18T12:49:10.073" v="18" actId="47"/>
        <pc:sldMkLst>
          <pc:docMk/>
          <pc:sldMk cId="3603150348" sldId="320"/>
        </pc:sldMkLst>
      </pc:sldChg>
      <pc:sldChg chg="del">
        <pc:chgData name="Dong Woo Rhee" userId="50124e33-6d0d-4c26-9659-6421be3b0394" providerId="ADAL" clId="{362A5E02-BD85-4F9F-931D-541EBC655893}" dt="2023-09-29T05:26:54.628" v="4078" actId="47"/>
        <pc:sldMkLst>
          <pc:docMk/>
          <pc:sldMk cId="2383218760" sldId="323"/>
        </pc:sldMkLst>
      </pc:sldChg>
      <pc:sldChg chg="addSp delSp modSp mod">
        <pc:chgData name="Dong Woo Rhee" userId="50124e33-6d0d-4c26-9659-6421be3b0394" providerId="ADAL" clId="{362A5E02-BD85-4F9F-931D-541EBC655893}" dt="2023-09-20T07:34:03.131" v="2283" actId="1036"/>
        <pc:sldMkLst>
          <pc:docMk/>
          <pc:sldMk cId="2298026601" sldId="325"/>
        </pc:sldMkLst>
        <pc:spChg chg="mod">
          <ac:chgData name="Dong Woo Rhee" userId="50124e33-6d0d-4c26-9659-6421be3b0394" providerId="ADAL" clId="{362A5E02-BD85-4F9F-931D-541EBC655893}" dt="2023-09-20T07:34:03.131" v="2283" actId="1036"/>
          <ac:spMkLst>
            <pc:docMk/>
            <pc:sldMk cId="2298026601" sldId="325"/>
            <ac:spMk id="30" creationId="{C29B761C-E66D-2A2F-1C89-472945350F0D}"/>
          </ac:spMkLst>
        </pc:spChg>
        <pc:graphicFrameChg chg="del mod">
          <ac:chgData name="Dong Woo Rhee" userId="50124e33-6d0d-4c26-9659-6421be3b0394" providerId="ADAL" clId="{362A5E02-BD85-4F9F-931D-541EBC655893}" dt="2023-09-20T02:03:12.398" v="547" actId="478"/>
          <ac:graphicFrameMkLst>
            <pc:docMk/>
            <pc:sldMk cId="2298026601" sldId="325"/>
            <ac:graphicFrameMk id="3" creationId="{7C3032B2-0F10-FB99-AC92-46EA4CF90188}"/>
          </ac:graphicFrameMkLst>
        </pc:graphicFrameChg>
        <pc:graphicFrameChg chg="add mod">
          <ac:chgData name="Dong Woo Rhee" userId="50124e33-6d0d-4c26-9659-6421be3b0394" providerId="ADAL" clId="{362A5E02-BD85-4F9F-931D-541EBC655893}" dt="2023-09-20T02:04:18.529" v="560" actId="692"/>
          <ac:graphicFrameMkLst>
            <pc:docMk/>
            <pc:sldMk cId="2298026601" sldId="325"/>
            <ac:graphicFrameMk id="5" creationId="{7C3032B2-0F10-FB99-AC92-46EA4CF90188}"/>
          </ac:graphicFrameMkLst>
        </pc:graphicFrameChg>
      </pc:sldChg>
      <pc:sldChg chg="del">
        <pc:chgData name="Dong Woo Rhee" userId="50124e33-6d0d-4c26-9659-6421be3b0394" providerId="ADAL" clId="{362A5E02-BD85-4F9F-931D-541EBC655893}" dt="2023-09-20T07:34:46.980" v="2288" actId="47"/>
        <pc:sldMkLst>
          <pc:docMk/>
          <pc:sldMk cId="170028875" sldId="326"/>
        </pc:sldMkLst>
      </pc:sldChg>
      <pc:sldChg chg="del">
        <pc:chgData name="Dong Woo Rhee" userId="50124e33-6d0d-4c26-9659-6421be3b0394" providerId="ADAL" clId="{362A5E02-BD85-4F9F-931D-541EBC655893}" dt="2023-09-20T07:34:49.993" v="2289" actId="47"/>
        <pc:sldMkLst>
          <pc:docMk/>
          <pc:sldMk cId="92910248" sldId="327"/>
        </pc:sldMkLst>
      </pc:sldChg>
      <pc:sldChg chg="del">
        <pc:chgData name="Dong Woo Rhee" userId="50124e33-6d0d-4c26-9659-6421be3b0394" providerId="ADAL" clId="{362A5E02-BD85-4F9F-931D-541EBC655893}" dt="2023-09-20T07:34:50.930" v="2290" actId="47"/>
        <pc:sldMkLst>
          <pc:docMk/>
          <pc:sldMk cId="1349906413" sldId="328"/>
        </pc:sldMkLst>
      </pc:sldChg>
      <pc:sldChg chg="del">
        <pc:chgData name="Dong Woo Rhee" userId="50124e33-6d0d-4c26-9659-6421be3b0394" providerId="ADAL" clId="{362A5E02-BD85-4F9F-931D-541EBC655893}" dt="2023-09-18T12:48:44.702" v="15" actId="47"/>
        <pc:sldMkLst>
          <pc:docMk/>
          <pc:sldMk cId="139923367" sldId="329"/>
        </pc:sldMkLst>
      </pc:sldChg>
      <pc:sldChg chg="delSp modSp mod">
        <pc:chgData name="Dong Woo Rhee" userId="50124e33-6d0d-4c26-9659-6421be3b0394" providerId="ADAL" clId="{362A5E02-BD85-4F9F-931D-541EBC655893}" dt="2023-09-29T07:08:38.158" v="4738" actId="403"/>
        <pc:sldMkLst>
          <pc:docMk/>
          <pc:sldMk cId="2213062966" sldId="332"/>
        </pc:sldMkLst>
        <pc:spChg chg="mod">
          <ac:chgData name="Dong Woo Rhee" userId="50124e33-6d0d-4c26-9659-6421be3b0394" providerId="ADAL" clId="{362A5E02-BD85-4F9F-931D-541EBC655893}" dt="2023-09-24T04:42:40.810" v="4033" actId="1036"/>
          <ac:spMkLst>
            <pc:docMk/>
            <pc:sldMk cId="2213062966" sldId="332"/>
            <ac:spMk id="3" creationId="{78381AFF-391F-B80D-9F47-09C130548526}"/>
          </ac:spMkLst>
        </pc:spChg>
        <pc:spChg chg="mod">
          <ac:chgData name="Dong Woo Rhee" userId="50124e33-6d0d-4c26-9659-6421be3b0394" providerId="ADAL" clId="{362A5E02-BD85-4F9F-931D-541EBC655893}" dt="2023-09-29T07:08:38.158" v="4738" actId="403"/>
          <ac:spMkLst>
            <pc:docMk/>
            <pc:sldMk cId="2213062966" sldId="332"/>
            <ac:spMk id="5" creationId="{00000000-0000-0000-0000-000000000000}"/>
          </ac:spMkLst>
        </pc:spChg>
        <pc:spChg chg="del mod">
          <ac:chgData name="Dong Woo Rhee" userId="50124e33-6d0d-4c26-9659-6421be3b0394" providerId="ADAL" clId="{362A5E02-BD85-4F9F-931D-541EBC655893}" dt="2023-09-29T07:06:59.447" v="4720" actId="478"/>
          <ac:spMkLst>
            <pc:docMk/>
            <pc:sldMk cId="2213062966" sldId="332"/>
            <ac:spMk id="7" creationId="{0E030415-B176-0705-E364-826B0600D501}"/>
          </ac:spMkLst>
        </pc:spChg>
        <pc:spChg chg="mod">
          <ac:chgData name="Dong Woo Rhee" userId="50124e33-6d0d-4c26-9659-6421be3b0394" providerId="ADAL" clId="{362A5E02-BD85-4F9F-931D-541EBC655893}" dt="2023-09-29T07:07:09.576" v="4722" actId="403"/>
          <ac:spMkLst>
            <pc:docMk/>
            <pc:sldMk cId="2213062966" sldId="332"/>
            <ac:spMk id="8" creationId="{0A97088A-CDB5-60DF-D951-D7A6A61A9FDA}"/>
          </ac:spMkLst>
        </pc:spChg>
        <pc:spChg chg="mod">
          <ac:chgData name="Dong Woo Rhee" userId="50124e33-6d0d-4c26-9659-6421be3b0394" providerId="ADAL" clId="{362A5E02-BD85-4F9F-931D-541EBC655893}" dt="2023-09-24T04:42:44.763" v="4034" actId="20577"/>
          <ac:spMkLst>
            <pc:docMk/>
            <pc:sldMk cId="2213062966" sldId="332"/>
            <ac:spMk id="9" creationId="{99ECCB75-B833-C922-2D25-CF957FE2A861}"/>
          </ac:spMkLst>
        </pc:spChg>
        <pc:graphicFrameChg chg="mod modGraphic">
          <ac:chgData name="Dong Woo Rhee" userId="50124e33-6d0d-4c26-9659-6421be3b0394" providerId="ADAL" clId="{362A5E02-BD85-4F9F-931D-541EBC655893}" dt="2023-09-24T06:25:23.731" v="4046" actId="20577"/>
          <ac:graphicFrameMkLst>
            <pc:docMk/>
            <pc:sldMk cId="2213062966" sldId="332"/>
            <ac:graphicFrameMk id="2" creationId="{D30C27CF-F89A-B3A1-E8EC-F872361F33F2}"/>
          </ac:graphicFrameMkLst>
        </pc:graphicFrameChg>
      </pc:sldChg>
      <pc:sldChg chg="modSp del mod">
        <pc:chgData name="Dong Woo Rhee" userId="50124e33-6d0d-4c26-9659-6421be3b0394" providerId="ADAL" clId="{362A5E02-BD85-4F9F-931D-541EBC655893}" dt="2023-09-24T04:37:42.695" v="3664" actId="47"/>
        <pc:sldMkLst>
          <pc:docMk/>
          <pc:sldMk cId="2848481706" sldId="333"/>
        </pc:sldMkLst>
        <pc:spChg chg="mod">
          <ac:chgData name="Dong Woo Rhee" userId="50124e33-6d0d-4c26-9659-6421be3b0394" providerId="ADAL" clId="{362A5E02-BD85-4F9F-931D-541EBC655893}" dt="2023-09-20T08:11:10.141" v="2644" actId="20577"/>
          <ac:spMkLst>
            <pc:docMk/>
            <pc:sldMk cId="2848481706" sldId="333"/>
            <ac:spMk id="5" creationId="{092C51F7-EBEF-E363-4FB0-7F87A0A94834}"/>
          </ac:spMkLst>
        </pc:spChg>
        <pc:spChg chg="mod">
          <ac:chgData name="Dong Woo Rhee" userId="50124e33-6d0d-4c26-9659-6421be3b0394" providerId="ADAL" clId="{362A5E02-BD85-4F9F-931D-541EBC655893}" dt="2023-09-20T08:10:33.996" v="2638" actId="1035"/>
          <ac:spMkLst>
            <pc:docMk/>
            <pc:sldMk cId="2848481706" sldId="333"/>
            <ac:spMk id="10" creationId="{9BDAAD9C-0D7E-B419-FB99-056DF0FC6BF4}"/>
          </ac:spMkLst>
        </pc:spChg>
        <pc:graphicFrameChg chg="mod">
          <ac:chgData name="Dong Woo Rhee" userId="50124e33-6d0d-4c26-9659-6421be3b0394" providerId="ADAL" clId="{362A5E02-BD85-4F9F-931D-541EBC655893}" dt="2023-09-20T08:10:53.475" v="2641" actId="1076"/>
          <ac:graphicFrameMkLst>
            <pc:docMk/>
            <pc:sldMk cId="2848481706" sldId="333"/>
            <ac:graphicFrameMk id="2" creationId="{CF429E29-F1BA-4BC7-AEB2-62EF0776BE57}"/>
          </ac:graphicFrameMkLst>
        </pc:graphicFrameChg>
      </pc:sldChg>
      <pc:sldChg chg="delSp modSp mod">
        <pc:chgData name="Dong Woo Rhee" userId="50124e33-6d0d-4c26-9659-6421be3b0394" providerId="ADAL" clId="{362A5E02-BD85-4F9F-931D-541EBC655893}" dt="2023-09-29T07:09:20.937" v="4755" actId="1037"/>
        <pc:sldMkLst>
          <pc:docMk/>
          <pc:sldMk cId="4095918909" sldId="334"/>
        </pc:sldMkLst>
        <pc:spChg chg="del">
          <ac:chgData name="Dong Woo Rhee" userId="50124e33-6d0d-4c26-9659-6421be3b0394" providerId="ADAL" clId="{362A5E02-BD85-4F9F-931D-541EBC655893}" dt="2023-09-20T08:26:13.541" v="3091" actId="478"/>
          <ac:spMkLst>
            <pc:docMk/>
            <pc:sldMk cId="4095918909" sldId="334"/>
            <ac:spMk id="3" creationId="{43E9B10F-9708-D881-B287-6F6FAA46FDB3}"/>
          </ac:spMkLst>
        </pc:spChg>
        <pc:spChg chg="mod">
          <ac:chgData name="Dong Woo Rhee" userId="50124e33-6d0d-4c26-9659-6421be3b0394" providerId="ADAL" clId="{362A5E02-BD85-4F9F-931D-541EBC655893}" dt="2023-09-29T07:09:20.937" v="4755" actId="1037"/>
          <ac:spMkLst>
            <pc:docMk/>
            <pc:sldMk cId="4095918909" sldId="334"/>
            <ac:spMk id="10" creationId="{03A82803-897B-C372-C1F6-38413EF9E555}"/>
          </ac:spMkLst>
        </pc:spChg>
      </pc:sldChg>
      <pc:sldChg chg="del">
        <pc:chgData name="Dong Woo Rhee" userId="50124e33-6d0d-4c26-9659-6421be3b0394" providerId="ADAL" clId="{362A5E02-BD85-4F9F-931D-541EBC655893}" dt="2023-09-18T12:53:18.700" v="34" actId="47"/>
        <pc:sldMkLst>
          <pc:docMk/>
          <pc:sldMk cId="3614700515" sldId="335"/>
        </pc:sldMkLst>
      </pc:sldChg>
      <pc:sldChg chg="modSp mod">
        <pc:chgData name="Dong Woo Rhee" userId="50124e33-6d0d-4c26-9659-6421be3b0394" providerId="ADAL" clId="{362A5E02-BD85-4F9F-931D-541EBC655893}" dt="2023-09-20T05:49:17.012" v="584"/>
        <pc:sldMkLst>
          <pc:docMk/>
          <pc:sldMk cId="2921157454" sldId="339"/>
        </pc:sldMkLst>
        <pc:graphicFrameChg chg="mod modGraphic">
          <ac:chgData name="Dong Woo Rhee" userId="50124e33-6d0d-4c26-9659-6421be3b0394" providerId="ADAL" clId="{362A5E02-BD85-4F9F-931D-541EBC655893}" dt="2023-09-20T05:49:17.012" v="584"/>
          <ac:graphicFrameMkLst>
            <pc:docMk/>
            <pc:sldMk cId="2921157454" sldId="339"/>
            <ac:graphicFrameMk id="2" creationId="{71B61F85-FE9A-5359-15F4-C9226F5643D2}"/>
          </ac:graphicFrameMkLst>
        </pc:graphicFrameChg>
      </pc:sldChg>
      <pc:sldChg chg="del">
        <pc:chgData name="Dong Woo Rhee" userId="50124e33-6d0d-4c26-9659-6421be3b0394" providerId="ADAL" clId="{362A5E02-BD85-4F9F-931D-541EBC655893}" dt="2023-09-18T12:48:42.760" v="14" actId="47"/>
        <pc:sldMkLst>
          <pc:docMk/>
          <pc:sldMk cId="3323613729" sldId="340"/>
        </pc:sldMkLst>
      </pc:sldChg>
      <pc:sldChg chg="del">
        <pc:chgData name="Dong Woo Rhee" userId="50124e33-6d0d-4c26-9659-6421be3b0394" providerId="ADAL" clId="{362A5E02-BD85-4F9F-931D-541EBC655893}" dt="2023-09-18T12:52:32.975" v="33" actId="47"/>
        <pc:sldMkLst>
          <pc:docMk/>
          <pc:sldMk cId="1413018795" sldId="349"/>
        </pc:sldMkLst>
      </pc:sldChg>
      <pc:sldChg chg="modSp del mod">
        <pc:chgData name="Dong Woo Rhee" userId="50124e33-6d0d-4c26-9659-6421be3b0394" providerId="ADAL" clId="{362A5E02-BD85-4F9F-931D-541EBC655893}" dt="2023-09-24T04:37:45.199" v="3665" actId="47"/>
        <pc:sldMkLst>
          <pc:docMk/>
          <pc:sldMk cId="1804110053" sldId="350"/>
        </pc:sldMkLst>
        <pc:graphicFrameChg chg="mod modGraphic">
          <ac:chgData name="Dong Woo Rhee" userId="50124e33-6d0d-4c26-9659-6421be3b0394" providerId="ADAL" clId="{362A5E02-BD85-4F9F-931D-541EBC655893}" dt="2023-09-20T05:56:59.243" v="621"/>
          <ac:graphicFrameMkLst>
            <pc:docMk/>
            <pc:sldMk cId="1804110053" sldId="350"/>
            <ac:graphicFrameMk id="10" creationId="{63AC4983-A909-11A4-0A8D-5D5070418FE6}"/>
          </ac:graphicFrameMkLst>
        </pc:graphicFrameChg>
      </pc:sldChg>
      <pc:sldChg chg="addSp delSp modSp mod">
        <pc:chgData name="Dong Woo Rhee" userId="50124e33-6d0d-4c26-9659-6421be3b0394" providerId="ADAL" clId="{362A5E02-BD85-4F9F-931D-541EBC655893}" dt="2023-09-29T07:00:31.568" v="4348" actId="1038"/>
        <pc:sldMkLst>
          <pc:docMk/>
          <pc:sldMk cId="2576907767" sldId="356"/>
        </pc:sldMkLst>
        <pc:spChg chg="mod">
          <ac:chgData name="Dong Woo Rhee" userId="50124e33-6d0d-4c26-9659-6421be3b0394" providerId="ADAL" clId="{362A5E02-BD85-4F9F-931D-541EBC655893}" dt="2023-09-29T07:00:31.568" v="4348" actId="1038"/>
          <ac:spMkLst>
            <pc:docMk/>
            <pc:sldMk cId="2576907767" sldId="356"/>
            <ac:spMk id="3" creationId="{086C5583-3666-3A5F-71CC-9DAB44A3A802}"/>
          </ac:spMkLst>
        </pc:spChg>
        <pc:spChg chg="del">
          <ac:chgData name="Dong Woo Rhee" userId="50124e33-6d0d-4c26-9659-6421be3b0394" providerId="ADAL" clId="{362A5E02-BD85-4F9F-931D-541EBC655893}" dt="2023-09-29T06:55:44.298" v="4149" actId="478"/>
          <ac:spMkLst>
            <pc:docMk/>
            <pc:sldMk cId="2576907767" sldId="356"/>
            <ac:spMk id="5" creationId="{00000000-0000-0000-0000-000000000000}"/>
          </ac:spMkLst>
        </pc:spChg>
        <pc:spChg chg="mod">
          <ac:chgData name="Dong Woo Rhee" userId="50124e33-6d0d-4c26-9659-6421be3b0394" providerId="ADAL" clId="{362A5E02-BD85-4F9F-931D-541EBC655893}" dt="2023-09-24T00:56:38.827" v="3337" actId="113"/>
          <ac:spMkLst>
            <pc:docMk/>
            <pc:sldMk cId="2576907767" sldId="356"/>
            <ac:spMk id="6" creationId="{00EF1D37-3A5B-C6FA-82EB-F4CBB69B3C84}"/>
          </ac:spMkLst>
        </pc:spChg>
        <pc:spChg chg="add del mod">
          <ac:chgData name="Dong Woo Rhee" userId="50124e33-6d0d-4c26-9659-6421be3b0394" providerId="ADAL" clId="{362A5E02-BD85-4F9F-931D-541EBC655893}" dt="2023-09-29T06:55:48.054" v="4151" actId="478"/>
          <ac:spMkLst>
            <pc:docMk/>
            <pc:sldMk cId="2576907767" sldId="356"/>
            <ac:spMk id="7" creationId="{7942257F-73EE-05B3-15F2-23B1E51C722E}"/>
          </ac:spMkLst>
        </pc:spChg>
        <pc:spChg chg="mod">
          <ac:chgData name="Dong Woo Rhee" userId="50124e33-6d0d-4c26-9659-6421be3b0394" providerId="ADAL" clId="{362A5E02-BD85-4F9F-931D-541EBC655893}" dt="2023-09-20T07:38:22.642" v="2304" actId="20577"/>
          <ac:spMkLst>
            <pc:docMk/>
            <pc:sldMk cId="2576907767" sldId="356"/>
            <ac:spMk id="9" creationId="{042A1389-0313-F00D-2069-674AAF508E19}"/>
          </ac:spMkLst>
        </pc:spChg>
        <pc:spChg chg="add mod">
          <ac:chgData name="Dong Woo Rhee" userId="50124e33-6d0d-4c26-9659-6421be3b0394" providerId="ADAL" clId="{362A5E02-BD85-4F9F-931D-541EBC655893}" dt="2023-09-29T06:55:55.593" v="4180" actId="20577"/>
          <ac:spMkLst>
            <pc:docMk/>
            <pc:sldMk cId="2576907767" sldId="356"/>
            <ac:spMk id="11" creationId="{7CCD443D-C79C-90A1-D49F-92DE6951051A}"/>
          </ac:spMkLst>
        </pc:spChg>
        <pc:graphicFrameChg chg="mod modGraphic">
          <ac:chgData name="Dong Woo Rhee" userId="50124e33-6d0d-4c26-9659-6421be3b0394" providerId="ADAL" clId="{362A5E02-BD85-4F9F-931D-541EBC655893}" dt="2023-09-24T00:56:57.960" v="3338" actId="113"/>
          <ac:graphicFrameMkLst>
            <pc:docMk/>
            <pc:sldMk cId="2576907767" sldId="356"/>
            <ac:graphicFrameMk id="8" creationId="{877A9303-BC89-9F67-EB0A-FB853BE77280}"/>
          </ac:graphicFrameMkLst>
        </pc:graphicFrameChg>
      </pc:sldChg>
      <pc:sldChg chg="del">
        <pc:chgData name="Dong Woo Rhee" userId="50124e33-6d0d-4c26-9659-6421be3b0394" providerId="ADAL" clId="{362A5E02-BD85-4F9F-931D-541EBC655893}" dt="2023-09-18T12:49:15.304" v="20" actId="47"/>
        <pc:sldMkLst>
          <pc:docMk/>
          <pc:sldMk cId="1291391109" sldId="359"/>
        </pc:sldMkLst>
      </pc:sldChg>
      <pc:sldChg chg="modSp mod">
        <pc:chgData name="Dong Woo Rhee" userId="50124e33-6d0d-4c26-9659-6421be3b0394" providerId="ADAL" clId="{362A5E02-BD85-4F9F-931D-541EBC655893}" dt="2023-09-24T08:25:05.695" v="4070" actId="20577"/>
        <pc:sldMkLst>
          <pc:docMk/>
          <pc:sldMk cId="2015115606" sldId="430"/>
        </pc:sldMkLst>
        <pc:spChg chg="mod">
          <ac:chgData name="Dong Woo Rhee" userId="50124e33-6d0d-4c26-9659-6421be3b0394" providerId="ADAL" clId="{362A5E02-BD85-4F9F-931D-541EBC655893}" dt="2023-09-24T08:25:05.695" v="4070" actId="20577"/>
          <ac:spMkLst>
            <pc:docMk/>
            <pc:sldMk cId="2015115606" sldId="430"/>
            <ac:spMk id="2" creationId="{EC5C1ADC-6EC8-A420-B0F0-659E60134A81}"/>
          </ac:spMkLst>
        </pc:spChg>
        <pc:spChg chg="mod">
          <ac:chgData name="Dong Woo Rhee" userId="50124e33-6d0d-4c26-9659-6421be3b0394" providerId="ADAL" clId="{362A5E02-BD85-4F9F-931D-541EBC655893}" dt="2023-09-20T08:23:17.626" v="2975" actId="1036"/>
          <ac:spMkLst>
            <pc:docMk/>
            <pc:sldMk cId="2015115606" sldId="430"/>
            <ac:spMk id="6" creationId="{CC6FCF50-B9E6-F882-5585-E2DF26833D11}"/>
          </ac:spMkLst>
        </pc:spChg>
        <pc:spChg chg="mod">
          <ac:chgData name="Dong Woo Rhee" userId="50124e33-6d0d-4c26-9659-6421be3b0394" providerId="ADAL" clId="{362A5E02-BD85-4F9F-931D-541EBC655893}" dt="2023-09-20T08:23:17.626" v="2975" actId="1036"/>
          <ac:spMkLst>
            <pc:docMk/>
            <pc:sldMk cId="2015115606" sldId="430"/>
            <ac:spMk id="7" creationId="{1016EB08-F4F7-1AE5-E29C-8E5B8A9931BA}"/>
          </ac:spMkLst>
        </pc:spChg>
        <pc:graphicFrameChg chg="mod modGraphic">
          <ac:chgData name="Dong Woo Rhee" userId="50124e33-6d0d-4c26-9659-6421be3b0394" providerId="ADAL" clId="{362A5E02-BD85-4F9F-931D-541EBC655893}" dt="2023-09-20T08:23:17.626" v="2975" actId="1036"/>
          <ac:graphicFrameMkLst>
            <pc:docMk/>
            <pc:sldMk cId="2015115606" sldId="430"/>
            <ac:graphicFrameMk id="5" creationId="{0B7D843D-3219-0990-B427-6662C11F43AB}"/>
          </ac:graphicFrameMkLst>
        </pc:graphicFrameChg>
      </pc:sldChg>
      <pc:sldChg chg="add del">
        <pc:chgData name="Dong Woo Rhee" userId="50124e33-6d0d-4c26-9659-6421be3b0394" providerId="ADAL" clId="{362A5E02-BD85-4F9F-931D-541EBC655893}" dt="2023-09-20T01:42:34.400" v="545" actId="47"/>
        <pc:sldMkLst>
          <pc:docMk/>
          <pc:sldMk cId="3918931279" sldId="710"/>
        </pc:sldMkLst>
      </pc:sldChg>
      <pc:sldChg chg="addSp delSp modSp mod">
        <pc:chgData name="Dong Woo Rhee" userId="50124e33-6d0d-4c26-9659-6421be3b0394" providerId="ADAL" clId="{362A5E02-BD85-4F9F-931D-541EBC655893}" dt="2023-09-21T02:32:54.832" v="3131" actId="20577"/>
        <pc:sldMkLst>
          <pc:docMk/>
          <pc:sldMk cId="3094526673" sldId="729"/>
        </pc:sldMkLst>
        <pc:spChg chg="mod">
          <ac:chgData name="Dong Woo Rhee" userId="50124e33-6d0d-4c26-9659-6421be3b0394" providerId="ADAL" clId="{362A5E02-BD85-4F9F-931D-541EBC655893}" dt="2023-09-21T02:32:54.832" v="3131" actId="20577"/>
          <ac:spMkLst>
            <pc:docMk/>
            <pc:sldMk cId="3094526673" sldId="729"/>
            <ac:spMk id="4" creationId="{5EFC200D-CE1D-4148-879C-77C2DD891963}"/>
          </ac:spMkLst>
        </pc:spChg>
        <pc:graphicFrameChg chg="add del mod">
          <ac:chgData name="Dong Woo Rhee" userId="50124e33-6d0d-4c26-9659-6421be3b0394" providerId="ADAL" clId="{362A5E02-BD85-4F9F-931D-541EBC655893}" dt="2023-09-19T07:57:36.805" v="156" actId="478"/>
          <ac:graphicFrameMkLst>
            <pc:docMk/>
            <pc:sldMk cId="3094526673" sldId="729"/>
            <ac:graphicFrameMk id="6" creationId="{076C744B-3A5B-4193-0A6D-60FF04902A8A}"/>
          </ac:graphicFrameMkLst>
        </pc:graphicFrameChg>
        <pc:picChg chg="del">
          <ac:chgData name="Dong Woo Rhee" userId="50124e33-6d0d-4c26-9659-6421be3b0394" providerId="ADAL" clId="{362A5E02-BD85-4F9F-931D-541EBC655893}" dt="2023-09-19T07:57:03.176" v="152" actId="478"/>
          <ac:picMkLst>
            <pc:docMk/>
            <pc:sldMk cId="3094526673" sldId="729"/>
            <ac:picMk id="5" creationId="{40816B34-AF99-5E29-D5C0-22B4AD458B4F}"/>
          </ac:picMkLst>
        </pc:picChg>
        <pc:picChg chg="add mod modCrop">
          <ac:chgData name="Dong Woo Rhee" userId="50124e33-6d0d-4c26-9659-6421be3b0394" providerId="ADAL" clId="{362A5E02-BD85-4F9F-931D-541EBC655893}" dt="2023-09-19T07:58:02.503" v="162" actId="14100"/>
          <ac:picMkLst>
            <pc:docMk/>
            <pc:sldMk cId="3094526673" sldId="729"/>
            <ac:picMk id="7" creationId="{D57F5D1C-776D-052D-B1B3-2DB03C3A53D3}"/>
          </ac:picMkLst>
        </pc:picChg>
      </pc:sldChg>
      <pc:sldChg chg="add del ord">
        <pc:chgData name="Dong Woo Rhee" userId="50124e33-6d0d-4c26-9659-6421be3b0394" providerId="ADAL" clId="{362A5E02-BD85-4F9F-931D-541EBC655893}" dt="2023-09-22T05:35:24.694" v="3334" actId="47"/>
        <pc:sldMkLst>
          <pc:docMk/>
          <pc:sldMk cId="283617264" sldId="764"/>
        </pc:sldMkLst>
      </pc:sldChg>
      <pc:sldChg chg="modSp mod">
        <pc:chgData name="Dong Woo Rhee" userId="50124e33-6d0d-4c26-9659-6421be3b0394" providerId="ADAL" clId="{362A5E02-BD85-4F9F-931D-541EBC655893}" dt="2023-09-21T08:24:35.048" v="3175" actId="20577"/>
        <pc:sldMkLst>
          <pc:docMk/>
          <pc:sldMk cId="3783645473" sldId="765"/>
        </pc:sldMkLst>
        <pc:spChg chg="mod">
          <ac:chgData name="Dong Woo Rhee" userId="50124e33-6d0d-4c26-9659-6421be3b0394" providerId="ADAL" clId="{362A5E02-BD85-4F9F-931D-541EBC655893}" dt="2023-09-21T08:24:35.048" v="3175" actId="20577"/>
          <ac:spMkLst>
            <pc:docMk/>
            <pc:sldMk cId="3783645473" sldId="765"/>
            <ac:spMk id="2" creationId="{00000000-0000-0000-0000-000000000000}"/>
          </ac:spMkLst>
        </pc:spChg>
        <pc:spChg chg="mod">
          <ac:chgData name="Dong Woo Rhee" userId="50124e33-6d0d-4c26-9659-6421be3b0394" providerId="ADAL" clId="{362A5E02-BD85-4F9F-931D-541EBC655893}" dt="2023-09-19T08:06:26.809" v="270" actId="20577"/>
          <ac:spMkLst>
            <pc:docMk/>
            <pc:sldMk cId="3783645473" sldId="765"/>
            <ac:spMk id="35" creationId="{9F912504-D883-4A72-A83C-07294E475A3B}"/>
          </ac:spMkLst>
        </pc:spChg>
        <pc:graphicFrameChg chg="mod modGraphic">
          <ac:chgData name="Dong Woo Rhee" userId="50124e33-6d0d-4c26-9659-6421be3b0394" providerId="ADAL" clId="{362A5E02-BD85-4F9F-931D-541EBC655893}" dt="2023-09-19T08:03:51.241" v="255" actId="1036"/>
          <ac:graphicFrameMkLst>
            <pc:docMk/>
            <pc:sldMk cId="3783645473" sldId="765"/>
            <ac:graphicFrameMk id="36" creationId="{ADD418EC-96F9-4535-AEF7-0D6B790A6C33}"/>
          </ac:graphicFrameMkLst>
        </pc:graphicFrameChg>
        <pc:picChg chg="mod">
          <ac:chgData name="Dong Woo Rhee" userId="50124e33-6d0d-4c26-9659-6421be3b0394" providerId="ADAL" clId="{362A5E02-BD85-4F9F-931D-541EBC655893}" dt="2023-09-19T08:04:02.184" v="268" actId="1035"/>
          <ac:picMkLst>
            <pc:docMk/>
            <pc:sldMk cId="3783645473" sldId="765"/>
            <ac:picMk id="37" creationId="{65B20B3E-206D-46DA-BA99-067713B82A96}"/>
          </ac:picMkLst>
        </pc:picChg>
        <pc:picChg chg="mod">
          <ac:chgData name="Dong Woo Rhee" userId="50124e33-6d0d-4c26-9659-6421be3b0394" providerId="ADAL" clId="{362A5E02-BD85-4F9F-931D-541EBC655893}" dt="2023-09-19T08:04:02.184" v="268" actId="1035"/>
          <ac:picMkLst>
            <pc:docMk/>
            <pc:sldMk cId="3783645473" sldId="765"/>
            <ac:picMk id="44" creationId="{CB303A97-4EC8-4503-BF54-14BD1E61DA1A}"/>
          </ac:picMkLst>
        </pc:picChg>
        <pc:picChg chg="mod">
          <ac:chgData name="Dong Woo Rhee" userId="50124e33-6d0d-4c26-9659-6421be3b0394" providerId="ADAL" clId="{362A5E02-BD85-4F9F-931D-541EBC655893}" dt="2023-09-19T08:04:02.184" v="268" actId="1035"/>
          <ac:picMkLst>
            <pc:docMk/>
            <pc:sldMk cId="3783645473" sldId="765"/>
            <ac:picMk id="47" creationId="{541BCE10-D976-4901-A305-34436B7434BE}"/>
          </ac:picMkLst>
        </pc:picChg>
        <pc:picChg chg="mod">
          <ac:chgData name="Dong Woo Rhee" userId="50124e33-6d0d-4c26-9659-6421be3b0394" providerId="ADAL" clId="{362A5E02-BD85-4F9F-931D-541EBC655893}" dt="2023-09-19T08:04:02.184" v="268" actId="1035"/>
          <ac:picMkLst>
            <pc:docMk/>
            <pc:sldMk cId="3783645473" sldId="765"/>
            <ac:picMk id="49" creationId="{9079076B-05DD-43E8-8BBA-77DBF93ABFCD}"/>
          </ac:picMkLst>
        </pc:picChg>
        <pc:picChg chg="mod">
          <ac:chgData name="Dong Woo Rhee" userId="50124e33-6d0d-4c26-9659-6421be3b0394" providerId="ADAL" clId="{362A5E02-BD85-4F9F-931D-541EBC655893}" dt="2023-09-19T08:04:02.184" v="268" actId="1035"/>
          <ac:picMkLst>
            <pc:docMk/>
            <pc:sldMk cId="3783645473" sldId="765"/>
            <ac:picMk id="55" creationId="{939ED0C6-6C90-4A29-BDC0-1CF30C86C8A8}"/>
          </ac:picMkLst>
        </pc:picChg>
      </pc:sldChg>
      <pc:sldChg chg="modSp mod">
        <pc:chgData name="Dong Woo Rhee" userId="50124e33-6d0d-4c26-9659-6421be3b0394" providerId="ADAL" clId="{362A5E02-BD85-4F9F-931D-541EBC655893}" dt="2023-09-19T08:12:20.121" v="323" actId="20577"/>
        <pc:sldMkLst>
          <pc:docMk/>
          <pc:sldMk cId="2044853717" sldId="768"/>
        </pc:sldMkLst>
        <pc:spChg chg="mod">
          <ac:chgData name="Dong Woo Rhee" userId="50124e33-6d0d-4c26-9659-6421be3b0394" providerId="ADAL" clId="{362A5E02-BD85-4F9F-931D-541EBC655893}" dt="2023-09-19T08:11:27.346" v="312" actId="20577"/>
          <ac:spMkLst>
            <pc:docMk/>
            <pc:sldMk cId="2044853717" sldId="768"/>
            <ac:spMk id="7" creationId="{C0330C4A-01F6-43AC-A3A3-FF7D93B159E6}"/>
          </ac:spMkLst>
        </pc:spChg>
        <pc:spChg chg="mod">
          <ac:chgData name="Dong Woo Rhee" userId="50124e33-6d0d-4c26-9659-6421be3b0394" providerId="ADAL" clId="{362A5E02-BD85-4F9F-931D-541EBC655893}" dt="2023-09-19T08:11:33.673" v="314" actId="20577"/>
          <ac:spMkLst>
            <pc:docMk/>
            <pc:sldMk cId="2044853717" sldId="768"/>
            <ac:spMk id="8" creationId="{C2AF4184-BC88-4144-B6B8-E813A530D068}"/>
          </ac:spMkLst>
        </pc:spChg>
        <pc:spChg chg="mod">
          <ac:chgData name="Dong Woo Rhee" userId="50124e33-6d0d-4c26-9659-6421be3b0394" providerId="ADAL" clId="{362A5E02-BD85-4F9F-931D-541EBC655893}" dt="2023-09-19T08:12:09.847" v="318" actId="20577"/>
          <ac:spMkLst>
            <pc:docMk/>
            <pc:sldMk cId="2044853717" sldId="768"/>
            <ac:spMk id="9" creationId="{B211F651-DC20-4295-968B-D3EF6062C546}"/>
          </ac:spMkLst>
        </pc:spChg>
        <pc:spChg chg="mod">
          <ac:chgData name="Dong Woo Rhee" userId="50124e33-6d0d-4c26-9659-6421be3b0394" providerId="ADAL" clId="{362A5E02-BD85-4F9F-931D-541EBC655893}" dt="2023-09-19T08:09:10.471" v="274" actId="20577"/>
          <ac:spMkLst>
            <pc:docMk/>
            <pc:sldMk cId="2044853717" sldId="768"/>
            <ac:spMk id="10" creationId="{2EF428B9-A8CF-4D2E-B576-CCCBD368995F}"/>
          </ac:spMkLst>
        </pc:spChg>
        <pc:spChg chg="mod">
          <ac:chgData name="Dong Woo Rhee" userId="50124e33-6d0d-4c26-9659-6421be3b0394" providerId="ADAL" clId="{362A5E02-BD85-4F9F-931D-541EBC655893}" dt="2023-09-19T08:09:15.846" v="278" actId="20577"/>
          <ac:spMkLst>
            <pc:docMk/>
            <pc:sldMk cId="2044853717" sldId="768"/>
            <ac:spMk id="12" creationId="{2C2A22F0-7E97-401A-B8B4-995DC765F387}"/>
          </ac:spMkLst>
        </pc:spChg>
        <pc:spChg chg="mod">
          <ac:chgData name="Dong Woo Rhee" userId="50124e33-6d0d-4c26-9659-6421be3b0394" providerId="ADAL" clId="{362A5E02-BD85-4F9F-931D-541EBC655893}" dt="2023-09-19T08:09:24.128" v="294" actId="20577"/>
          <ac:spMkLst>
            <pc:docMk/>
            <pc:sldMk cId="2044853717" sldId="768"/>
            <ac:spMk id="31" creationId="{1E739DE0-62EA-4D7D-BDD7-E70077ED27D1}"/>
          </ac:spMkLst>
        </pc:spChg>
        <pc:spChg chg="mod">
          <ac:chgData name="Dong Woo Rhee" userId="50124e33-6d0d-4c26-9659-6421be3b0394" providerId="ADAL" clId="{362A5E02-BD85-4F9F-931D-541EBC655893}" dt="2023-09-19T08:11:01.128" v="310" actId="20577"/>
          <ac:spMkLst>
            <pc:docMk/>
            <pc:sldMk cId="2044853717" sldId="768"/>
            <ac:spMk id="41" creationId="{9A8585D7-DD1F-479C-A389-2488B21B8045}"/>
          </ac:spMkLst>
        </pc:spChg>
        <pc:graphicFrameChg chg="modGraphic">
          <ac:chgData name="Dong Woo Rhee" userId="50124e33-6d0d-4c26-9659-6421be3b0394" providerId="ADAL" clId="{362A5E02-BD85-4F9F-931D-541EBC655893}" dt="2023-09-19T08:10:12.401" v="300" actId="20577"/>
          <ac:graphicFrameMkLst>
            <pc:docMk/>
            <pc:sldMk cId="2044853717" sldId="768"/>
            <ac:graphicFrameMk id="15" creationId="{FD208E44-EC0B-4FC5-9F7C-67178D6A680F}"/>
          </ac:graphicFrameMkLst>
        </pc:graphicFrameChg>
        <pc:graphicFrameChg chg="mod">
          <ac:chgData name="Dong Woo Rhee" userId="50124e33-6d0d-4c26-9659-6421be3b0394" providerId="ADAL" clId="{362A5E02-BD85-4F9F-931D-541EBC655893}" dt="2023-09-19T08:12:20.121" v="323" actId="20577"/>
          <ac:graphicFrameMkLst>
            <pc:docMk/>
            <pc:sldMk cId="2044853717" sldId="768"/>
            <ac:graphicFrameMk id="44" creationId="{821E262D-D7DE-44DC-B6B4-BA69A3153CE2}"/>
          </ac:graphicFrameMkLst>
        </pc:graphicFrameChg>
      </pc:sldChg>
      <pc:sldChg chg="addSp delSp modSp mod">
        <pc:chgData name="Dong Woo Rhee" userId="50124e33-6d0d-4c26-9659-6421be3b0394" providerId="ADAL" clId="{362A5E02-BD85-4F9F-931D-541EBC655893}" dt="2023-09-20T01:35:03.124" v="403" actId="113"/>
        <pc:sldMkLst>
          <pc:docMk/>
          <pc:sldMk cId="1873642696" sldId="769"/>
        </pc:sldMkLst>
        <pc:spChg chg="mod">
          <ac:chgData name="Dong Woo Rhee" userId="50124e33-6d0d-4c26-9659-6421be3b0394" providerId="ADAL" clId="{362A5E02-BD85-4F9F-931D-541EBC655893}" dt="2023-09-20T01:31:37.624" v="390" actId="20577"/>
          <ac:spMkLst>
            <pc:docMk/>
            <pc:sldMk cId="1873642696" sldId="769"/>
            <ac:spMk id="5" creationId="{8E985125-7432-815D-CA33-69AF40613B33}"/>
          </ac:spMkLst>
        </pc:spChg>
        <pc:spChg chg="mod">
          <ac:chgData name="Dong Woo Rhee" userId="50124e33-6d0d-4c26-9659-6421be3b0394" providerId="ADAL" clId="{362A5E02-BD85-4F9F-931D-541EBC655893}" dt="2023-09-19T08:12:36.349" v="325" actId="20577"/>
          <ac:spMkLst>
            <pc:docMk/>
            <pc:sldMk cId="1873642696" sldId="769"/>
            <ac:spMk id="12" creationId="{43AF55CF-D519-4F4A-964D-A7221457DDE9}"/>
          </ac:spMkLst>
        </pc:spChg>
        <pc:graphicFrameChg chg="del">
          <ac:chgData name="Dong Woo Rhee" userId="50124e33-6d0d-4c26-9659-6421be3b0394" providerId="ADAL" clId="{362A5E02-BD85-4F9F-931D-541EBC655893}" dt="2023-09-20T01:26:42.015" v="333" actId="478"/>
          <ac:graphicFrameMkLst>
            <pc:docMk/>
            <pc:sldMk cId="1873642696" sldId="769"/>
            <ac:graphicFrameMk id="4" creationId="{9A9838FF-57F5-4094-A593-4D428682367C}"/>
          </ac:graphicFrameMkLst>
        </pc:graphicFrameChg>
        <pc:graphicFrameChg chg="add del mod">
          <ac:chgData name="Dong Woo Rhee" userId="50124e33-6d0d-4c26-9659-6421be3b0394" providerId="ADAL" clId="{362A5E02-BD85-4F9F-931D-541EBC655893}" dt="2023-09-20T01:27:53.149" v="344" actId="478"/>
          <ac:graphicFrameMkLst>
            <pc:docMk/>
            <pc:sldMk cId="1873642696" sldId="769"/>
            <ac:graphicFrameMk id="6" creationId="{4764282D-71E6-7FDA-55A6-F5732A1A59DA}"/>
          </ac:graphicFrameMkLst>
        </pc:graphicFrameChg>
        <pc:graphicFrameChg chg="add mod">
          <ac:chgData name="Dong Woo Rhee" userId="50124e33-6d0d-4c26-9659-6421be3b0394" providerId="ADAL" clId="{362A5E02-BD85-4F9F-931D-541EBC655893}" dt="2023-09-20T01:30:48.421" v="356" actId="113"/>
          <ac:graphicFrameMkLst>
            <pc:docMk/>
            <pc:sldMk cId="1873642696" sldId="769"/>
            <ac:graphicFrameMk id="8" creationId="{D2343A28-141B-B5C4-9498-BA046F7E55A2}"/>
          </ac:graphicFrameMkLst>
        </pc:graphicFrameChg>
        <pc:graphicFrameChg chg="add mod">
          <ac:chgData name="Dong Woo Rhee" userId="50124e33-6d0d-4c26-9659-6421be3b0394" providerId="ADAL" clId="{362A5E02-BD85-4F9F-931D-541EBC655893}" dt="2023-09-20T01:35:03.124" v="403" actId="113"/>
          <ac:graphicFrameMkLst>
            <pc:docMk/>
            <pc:sldMk cId="1873642696" sldId="769"/>
            <ac:graphicFrameMk id="9" creationId="{6319A395-2E2F-5B29-8981-7D2245EB86DE}"/>
          </ac:graphicFrameMkLst>
        </pc:graphicFrameChg>
        <pc:graphicFrameChg chg="del">
          <ac:chgData name="Dong Woo Rhee" userId="50124e33-6d0d-4c26-9659-6421be3b0394" providerId="ADAL" clId="{362A5E02-BD85-4F9F-931D-541EBC655893}" dt="2023-09-20T01:34:28.187" v="391" actId="478"/>
          <ac:graphicFrameMkLst>
            <pc:docMk/>
            <pc:sldMk cId="1873642696" sldId="769"/>
            <ac:graphicFrameMk id="20" creationId="{A8DAB7E0-29A6-45A3-B2FF-64791CC7F9CF}"/>
          </ac:graphicFrameMkLst>
        </pc:graphicFrameChg>
      </pc:sldChg>
      <pc:sldChg chg="modSp mod">
        <pc:chgData name="Dong Woo Rhee" userId="50124e33-6d0d-4c26-9659-6421be3b0394" providerId="ADAL" clId="{362A5E02-BD85-4F9F-931D-541EBC655893}" dt="2023-09-15T09:03:42.041" v="5" actId="20577"/>
        <pc:sldMkLst>
          <pc:docMk/>
          <pc:sldMk cId="1429979969" sldId="3081"/>
        </pc:sldMkLst>
        <pc:spChg chg="mod">
          <ac:chgData name="Dong Woo Rhee" userId="50124e33-6d0d-4c26-9659-6421be3b0394" providerId="ADAL" clId="{362A5E02-BD85-4F9F-931D-541EBC655893}" dt="2023-09-15T09:03:42.041" v="5" actId="20577"/>
          <ac:spMkLst>
            <pc:docMk/>
            <pc:sldMk cId="1429979969" sldId="3081"/>
            <ac:spMk id="2" creationId="{00000000-0000-0000-0000-000000000000}"/>
          </ac:spMkLst>
        </pc:spChg>
      </pc:sldChg>
      <pc:sldChg chg="add del">
        <pc:chgData name="Dong Woo Rhee" userId="50124e33-6d0d-4c26-9659-6421be3b0394" providerId="ADAL" clId="{362A5E02-BD85-4F9F-931D-541EBC655893}" dt="2023-09-20T01:39:12.026" v="405" actId="47"/>
        <pc:sldMkLst>
          <pc:docMk/>
          <pc:sldMk cId="931371406" sldId="3082"/>
        </pc:sldMkLst>
      </pc:sldChg>
      <pc:sldChg chg="modSp add del mod">
        <pc:chgData name="Dong Woo Rhee" userId="50124e33-6d0d-4c26-9659-6421be3b0394" providerId="ADAL" clId="{362A5E02-BD85-4F9F-931D-541EBC655893}" dt="2023-09-20T01:41:37.475" v="464" actId="47"/>
        <pc:sldMkLst>
          <pc:docMk/>
          <pc:sldMk cId="1840530430" sldId="3083"/>
        </pc:sldMkLst>
        <pc:spChg chg="mod">
          <ac:chgData name="Dong Woo Rhee" userId="50124e33-6d0d-4c26-9659-6421be3b0394" providerId="ADAL" clId="{362A5E02-BD85-4F9F-931D-541EBC655893}" dt="2023-09-20T01:40:02.667" v="413" actId="14100"/>
          <ac:spMkLst>
            <pc:docMk/>
            <pc:sldMk cId="1840530430" sldId="3083"/>
            <ac:spMk id="7" creationId="{C7C20BE1-CBA2-C145-B3F5-D420A3AC198D}"/>
          </ac:spMkLst>
        </pc:spChg>
      </pc:sldChg>
      <pc:sldChg chg="modSp add mod">
        <pc:chgData name="Dong Woo Rhee" userId="50124e33-6d0d-4c26-9659-6421be3b0394" providerId="ADAL" clId="{362A5E02-BD85-4F9F-931D-541EBC655893}" dt="2023-09-29T05:25:19.821" v="4071" actId="20577"/>
        <pc:sldMkLst>
          <pc:docMk/>
          <pc:sldMk cId="2525446017" sldId="3084"/>
        </pc:sldMkLst>
        <pc:spChg chg="mod">
          <ac:chgData name="Dong Woo Rhee" userId="50124e33-6d0d-4c26-9659-6421be3b0394" providerId="ADAL" clId="{362A5E02-BD85-4F9F-931D-541EBC655893}" dt="2023-09-29T05:25:19.821" v="4071" actId="20577"/>
          <ac:spMkLst>
            <pc:docMk/>
            <pc:sldMk cId="2525446017" sldId="3084"/>
            <ac:spMk id="7" creationId="{C7C20BE1-CBA2-C145-B3F5-D420A3AC198D}"/>
          </ac:spMkLst>
        </pc:spChg>
      </pc:sldChg>
      <pc:sldChg chg="addSp delSp modSp add del mod">
        <pc:chgData name="Dong Woo Rhee" userId="50124e33-6d0d-4c26-9659-6421be3b0394" providerId="ADAL" clId="{362A5E02-BD85-4F9F-931D-541EBC655893}" dt="2023-09-22T04:45:43.762" v="3249" actId="47"/>
        <pc:sldMkLst>
          <pc:docMk/>
          <pc:sldMk cId="3394178478" sldId="3085"/>
        </pc:sldMkLst>
        <pc:spChg chg="mod">
          <ac:chgData name="Dong Woo Rhee" userId="50124e33-6d0d-4c26-9659-6421be3b0394" providerId="ADAL" clId="{362A5E02-BD85-4F9F-931D-541EBC655893}" dt="2023-09-20T06:15:10.256" v="1097" actId="20577"/>
          <ac:spMkLst>
            <pc:docMk/>
            <pc:sldMk cId="3394178478" sldId="3085"/>
            <ac:spMk id="2" creationId="{00000000-0000-0000-0000-000000000000}"/>
          </ac:spMkLst>
        </pc:spChg>
        <pc:spChg chg="del">
          <ac:chgData name="Dong Woo Rhee" userId="50124e33-6d0d-4c26-9659-6421be3b0394" providerId="ADAL" clId="{362A5E02-BD85-4F9F-931D-541EBC655893}" dt="2023-09-20T06:07:57.014" v="873" actId="478"/>
          <ac:spMkLst>
            <pc:docMk/>
            <pc:sldMk cId="3394178478" sldId="3085"/>
            <ac:spMk id="5" creationId="{8E985125-7432-815D-CA33-69AF40613B33}"/>
          </ac:spMkLst>
        </pc:spChg>
        <pc:spChg chg="add mod">
          <ac:chgData name="Dong Woo Rhee" userId="50124e33-6d0d-4c26-9659-6421be3b0394" providerId="ADAL" clId="{362A5E02-BD85-4F9F-931D-541EBC655893}" dt="2023-09-20T06:37:38.643" v="2191" actId="20577"/>
          <ac:spMkLst>
            <pc:docMk/>
            <pc:sldMk cId="3394178478" sldId="3085"/>
            <ac:spMk id="6" creationId="{CCCDD41B-E7BB-7521-70D0-2018304F8199}"/>
          </ac:spMkLst>
        </pc:spChg>
        <pc:spChg chg="add mod">
          <ac:chgData name="Dong Woo Rhee" userId="50124e33-6d0d-4c26-9659-6421be3b0394" providerId="ADAL" clId="{362A5E02-BD85-4F9F-931D-541EBC655893}" dt="2023-09-20T06:36:06.418" v="2184" actId="1037"/>
          <ac:spMkLst>
            <pc:docMk/>
            <pc:sldMk cId="3394178478" sldId="3085"/>
            <ac:spMk id="10" creationId="{7860725F-4A9C-DA2F-2581-296ADDC6B7A9}"/>
          </ac:spMkLst>
        </pc:spChg>
        <pc:spChg chg="del">
          <ac:chgData name="Dong Woo Rhee" userId="50124e33-6d0d-4c26-9659-6421be3b0394" providerId="ADAL" clId="{362A5E02-BD85-4F9F-931D-541EBC655893}" dt="2023-09-20T06:06:41.532" v="800" actId="478"/>
          <ac:spMkLst>
            <pc:docMk/>
            <pc:sldMk cId="3394178478" sldId="3085"/>
            <ac:spMk id="12" creationId="{43AF55CF-D519-4F4A-964D-A7221457DDE9}"/>
          </ac:spMkLst>
        </pc:spChg>
        <pc:graphicFrameChg chg="add mod">
          <ac:chgData name="Dong Woo Rhee" userId="50124e33-6d0d-4c26-9659-6421be3b0394" providerId="ADAL" clId="{362A5E02-BD85-4F9F-931D-541EBC655893}" dt="2023-09-20T06:36:01.453" v="2180" actId="14100"/>
          <ac:graphicFrameMkLst>
            <pc:docMk/>
            <pc:sldMk cId="3394178478" sldId="3085"/>
            <ac:graphicFrameMk id="4" creationId="{BA7E7C68-726A-BDF7-BC42-60BD5F3748DF}"/>
          </ac:graphicFrameMkLst>
        </pc:graphicFrameChg>
        <pc:graphicFrameChg chg="del">
          <ac:chgData name="Dong Woo Rhee" userId="50124e33-6d0d-4c26-9659-6421be3b0394" providerId="ADAL" clId="{362A5E02-BD85-4F9F-931D-541EBC655893}" dt="2023-09-20T06:06:45.785" v="801" actId="478"/>
          <ac:graphicFrameMkLst>
            <pc:docMk/>
            <pc:sldMk cId="3394178478" sldId="3085"/>
            <ac:graphicFrameMk id="7" creationId="{BE98D6C5-156E-406F-8767-47E11EA0DBB0}"/>
          </ac:graphicFrameMkLst>
        </pc:graphicFrameChg>
        <pc:graphicFrameChg chg="del">
          <ac:chgData name="Dong Woo Rhee" userId="50124e33-6d0d-4c26-9659-6421be3b0394" providerId="ADAL" clId="{362A5E02-BD85-4F9F-931D-541EBC655893}" dt="2023-09-20T06:06:28.516" v="796" actId="478"/>
          <ac:graphicFrameMkLst>
            <pc:docMk/>
            <pc:sldMk cId="3394178478" sldId="3085"/>
            <ac:graphicFrameMk id="8" creationId="{D2343A28-141B-B5C4-9498-BA046F7E55A2}"/>
          </ac:graphicFrameMkLst>
        </pc:graphicFrameChg>
        <pc:graphicFrameChg chg="del">
          <ac:chgData name="Dong Woo Rhee" userId="50124e33-6d0d-4c26-9659-6421be3b0394" providerId="ADAL" clId="{362A5E02-BD85-4F9F-931D-541EBC655893}" dt="2023-09-20T06:06:49.381" v="802" actId="478"/>
          <ac:graphicFrameMkLst>
            <pc:docMk/>
            <pc:sldMk cId="3394178478" sldId="3085"/>
            <ac:graphicFrameMk id="9" creationId="{6319A395-2E2F-5B29-8981-7D2245EB86DE}"/>
          </ac:graphicFrameMkLst>
        </pc:graphicFrameChg>
        <pc:graphicFrameChg chg="del">
          <ac:chgData name="Dong Woo Rhee" userId="50124e33-6d0d-4c26-9659-6421be3b0394" providerId="ADAL" clId="{362A5E02-BD85-4F9F-931D-541EBC655893}" dt="2023-09-20T06:06:31.946" v="797" actId="478"/>
          <ac:graphicFrameMkLst>
            <pc:docMk/>
            <pc:sldMk cId="3394178478" sldId="3085"/>
            <ac:graphicFrameMk id="14" creationId="{F35F1242-49B8-452A-95A7-5EB25FB3A592}"/>
          </ac:graphicFrameMkLst>
        </pc:graphicFrameChg>
        <pc:graphicFrameChg chg="del">
          <ac:chgData name="Dong Woo Rhee" userId="50124e33-6d0d-4c26-9659-6421be3b0394" providerId="ADAL" clId="{362A5E02-BD85-4F9F-931D-541EBC655893}" dt="2023-09-20T06:06:35.424" v="798" actId="478"/>
          <ac:graphicFrameMkLst>
            <pc:docMk/>
            <pc:sldMk cId="3394178478" sldId="3085"/>
            <ac:graphicFrameMk id="15" creationId="{A9CEE1D9-B399-4DAB-920A-C4F187D299D5}"/>
          </ac:graphicFrameMkLst>
        </pc:graphicFrameChg>
        <pc:graphicFrameChg chg="del">
          <ac:chgData name="Dong Woo Rhee" userId="50124e33-6d0d-4c26-9659-6421be3b0394" providerId="ADAL" clId="{362A5E02-BD85-4F9F-931D-541EBC655893}" dt="2023-09-20T06:06:38.328" v="799" actId="478"/>
          <ac:graphicFrameMkLst>
            <pc:docMk/>
            <pc:sldMk cId="3394178478" sldId="3085"/>
            <ac:graphicFrameMk id="21" creationId="{0CA930A6-9282-4D05-A6FC-9E75F61B38E6}"/>
          </ac:graphicFrameMkLst>
        </pc:graphicFrameChg>
      </pc:sldChg>
      <pc:sldChg chg="addSp delSp modSp add mod">
        <pc:chgData name="Dong Woo Rhee" userId="50124e33-6d0d-4c26-9659-6421be3b0394" providerId="ADAL" clId="{362A5E02-BD85-4F9F-931D-541EBC655893}" dt="2023-09-20T06:42:34.265" v="2279" actId="1036"/>
        <pc:sldMkLst>
          <pc:docMk/>
          <pc:sldMk cId="1626128196" sldId="3086"/>
        </pc:sldMkLst>
        <pc:spChg chg="mod">
          <ac:chgData name="Dong Woo Rhee" userId="50124e33-6d0d-4c26-9659-6421be3b0394" providerId="ADAL" clId="{362A5E02-BD85-4F9F-931D-541EBC655893}" dt="2023-09-20T06:07:31.841" v="870" actId="20577"/>
          <ac:spMkLst>
            <pc:docMk/>
            <pc:sldMk cId="1626128196" sldId="3086"/>
            <ac:spMk id="2" creationId="{00000000-0000-0000-0000-000000000000}"/>
          </ac:spMkLst>
        </pc:spChg>
        <pc:spChg chg="del">
          <ac:chgData name="Dong Woo Rhee" userId="50124e33-6d0d-4c26-9659-6421be3b0394" providerId="ADAL" clId="{362A5E02-BD85-4F9F-931D-541EBC655893}" dt="2023-09-20T06:40:18.936" v="2193" actId="478"/>
          <ac:spMkLst>
            <pc:docMk/>
            <pc:sldMk cId="1626128196" sldId="3086"/>
            <ac:spMk id="5" creationId="{8E985125-7432-815D-CA33-69AF40613B33}"/>
          </ac:spMkLst>
        </pc:spChg>
        <pc:spChg chg="add mod">
          <ac:chgData name="Dong Woo Rhee" userId="50124e33-6d0d-4c26-9659-6421be3b0394" providerId="ADAL" clId="{362A5E02-BD85-4F9F-931D-541EBC655893}" dt="2023-09-20T06:42:26.842" v="2277" actId="115"/>
          <ac:spMkLst>
            <pc:docMk/>
            <pc:sldMk cId="1626128196" sldId="3086"/>
            <ac:spMk id="7" creationId="{A873377C-8608-1B2D-8174-ACDC49B84E4F}"/>
          </ac:spMkLst>
        </pc:spChg>
        <pc:picChg chg="add mod">
          <ac:chgData name="Dong Woo Rhee" userId="50124e33-6d0d-4c26-9659-6421be3b0394" providerId="ADAL" clId="{362A5E02-BD85-4F9F-931D-541EBC655893}" dt="2023-09-20T06:42:34.265" v="2279" actId="1036"/>
          <ac:picMkLst>
            <pc:docMk/>
            <pc:sldMk cId="1626128196" sldId="3086"/>
            <ac:picMk id="6" creationId="{7BF74523-8824-4005-04E2-869DF2C18646}"/>
          </ac:picMkLst>
        </pc:picChg>
      </pc:sldChg>
      <pc:sldChg chg="addSp delSp modSp add mod">
        <pc:chgData name="Dong Woo Rhee" userId="50124e33-6d0d-4c26-9659-6421be3b0394" providerId="ADAL" clId="{362A5E02-BD85-4F9F-931D-541EBC655893}" dt="2023-09-22T04:50:41.119" v="3333" actId="20577"/>
        <pc:sldMkLst>
          <pc:docMk/>
          <pc:sldMk cId="3320354721" sldId="3087"/>
        </pc:sldMkLst>
        <pc:spChg chg="add mod">
          <ac:chgData name="Dong Woo Rhee" userId="50124e33-6d0d-4c26-9659-6421be3b0394" providerId="ADAL" clId="{362A5E02-BD85-4F9F-931D-541EBC655893}" dt="2023-09-22T04:49:27.679" v="3282" actId="1037"/>
          <ac:spMkLst>
            <pc:docMk/>
            <pc:sldMk cId="3320354721" sldId="3087"/>
            <ac:spMk id="7" creationId="{990263A9-1B2A-DF93-8D9E-D2429A6FBB42}"/>
          </ac:spMkLst>
        </pc:spChg>
        <pc:spChg chg="add mod">
          <ac:chgData name="Dong Woo Rhee" userId="50124e33-6d0d-4c26-9659-6421be3b0394" providerId="ADAL" clId="{362A5E02-BD85-4F9F-931D-541EBC655893}" dt="2023-09-22T04:49:51.933" v="3295" actId="20577"/>
          <ac:spMkLst>
            <pc:docMk/>
            <pc:sldMk cId="3320354721" sldId="3087"/>
            <ac:spMk id="8" creationId="{001B0BA1-D62E-55F1-961E-D7BDEC552DD0}"/>
          </ac:spMkLst>
        </pc:spChg>
        <pc:spChg chg="add mod">
          <ac:chgData name="Dong Woo Rhee" userId="50124e33-6d0d-4c26-9659-6421be3b0394" providerId="ADAL" clId="{362A5E02-BD85-4F9F-931D-541EBC655893}" dt="2023-09-22T04:50:04.280" v="3313" actId="1037"/>
          <ac:spMkLst>
            <pc:docMk/>
            <pc:sldMk cId="3320354721" sldId="3087"/>
            <ac:spMk id="9" creationId="{FA29F91A-170D-B9E6-A441-CD19218B0947}"/>
          </ac:spMkLst>
        </pc:spChg>
        <pc:spChg chg="mod">
          <ac:chgData name="Dong Woo Rhee" userId="50124e33-6d0d-4c26-9659-6421be3b0394" providerId="ADAL" clId="{362A5E02-BD85-4F9F-931D-541EBC655893}" dt="2023-09-22T04:50:41.119" v="3333" actId="20577"/>
          <ac:spMkLst>
            <pc:docMk/>
            <pc:sldMk cId="3320354721" sldId="3087"/>
            <ac:spMk id="10" creationId="{7860725F-4A9C-DA2F-2581-296ADDC6B7A9}"/>
          </ac:spMkLst>
        </pc:spChg>
        <pc:graphicFrameChg chg="del">
          <ac:chgData name="Dong Woo Rhee" userId="50124e33-6d0d-4c26-9659-6421be3b0394" providerId="ADAL" clId="{362A5E02-BD85-4F9F-931D-541EBC655893}" dt="2023-09-22T04:42:01.037" v="3177" actId="478"/>
          <ac:graphicFrameMkLst>
            <pc:docMk/>
            <pc:sldMk cId="3320354721" sldId="3087"/>
            <ac:graphicFrameMk id="4" creationId="{BA7E7C68-726A-BDF7-BC42-60BD5F3748DF}"/>
          </ac:graphicFrameMkLst>
        </pc:graphicFrameChg>
        <pc:graphicFrameChg chg="add mod">
          <ac:chgData name="Dong Woo Rhee" userId="50124e33-6d0d-4c26-9659-6421be3b0394" providerId="ADAL" clId="{362A5E02-BD85-4F9F-931D-541EBC655893}" dt="2023-09-22T04:45:25.386" v="3248" actId="113"/>
          <ac:graphicFrameMkLst>
            <pc:docMk/>
            <pc:sldMk cId="3320354721" sldId="3087"/>
            <ac:graphicFrameMk id="5" creationId="{BA7E7C68-726A-BDF7-BC42-60BD5F3748DF}"/>
          </ac:graphicFrameMkLst>
        </pc:graphicFrameChg>
      </pc:sldChg>
      <pc:sldChg chg="add del">
        <pc:chgData name="Dong Woo Rhee" userId="50124e33-6d0d-4c26-9659-6421be3b0394" providerId="ADAL" clId="{362A5E02-BD85-4F9F-931D-541EBC655893}" dt="2023-09-29T06:54:46.014" v="4111"/>
        <pc:sldMkLst>
          <pc:docMk/>
          <pc:sldMk cId="1857027996" sldId="3088"/>
        </pc:sldMkLst>
      </pc:sldChg>
      <pc:sldChg chg="add del">
        <pc:chgData name="Dong Woo Rhee" userId="50124e33-6d0d-4c26-9659-6421be3b0394" providerId="ADAL" clId="{362A5E02-BD85-4F9F-931D-541EBC655893}" dt="2023-09-29T06:54:55.824" v="4113"/>
        <pc:sldMkLst>
          <pc:docMk/>
          <pc:sldMk cId="2950995392" sldId="3088"/>
        </pc:sldMkLst>
      </pc:sldChg>
    </pc:docChg>
  </pc:docChgLst>
  <pc:docChgLst>
    <pc:chgData name="Kristine Joyce M. Miraples" userId="S::kmiraples.contractor@adb.org::28ef4e7b-df1a-46fa-98e9-5051a8d9f00d" providerId="AD" clId="Web-{392F0735-354E-B10A-26AE-7EB1E7DFB167}"/>
    <pc:docChg chg="mod modMainMaster">
      <pc:chgData name="Kristine Joyce M. Miraples" userId="S::kmiraples.contractor@adb.org::28ef4e7b-df1a-46fa-98e9-5051a8d9f00d" providerId="AD" clId="Web-{392F0735-354E-B10A-26AE-7EB1E7DFB167}" dt="2023-10-16T05:14:57.965" v="1" actId="33475"/>
      <pc:docMkLst>
        <pc:docMk/>
      </pc:docMkLst>
      <pc:sldMasterChg chg="addSp">
        <pc:chgData name="Kristine Joyce M. Miraples" userId="S::kmiraples.contractor@adb.org::28ef4e7b-df1a-46fa-98e9-5051a8d9f00d" providerId="AD" clId="Web-{392F0735-354E-B10A-26AE-7EB1E7DFB167}" dt="2023-10-16T05:14:57.965" v="0" actId="33475"/>
        <pc:sldMasterMkLst>
          <pc:docMk/>
          <pc:sldMasterMk cId="799518362" sldId="2147483662"/>
        </pc:sldMasterMkLst>
        <pc:spChg chg="add">
          <ac:chgData name="Kristine Joyce M. Miraples" userId="S::kmiraples.contractor@adb.org::28ef4e7b-df1a-46fa-98e9-5051a8d9f00d" providerId="AD" clId="Web-{392F0735-354E-B10A-26AE-7EB1E7DFB167}" dt="2023-10-16T05:14:57.965" v="0" actId="33475"/>
          <ac:spMkLst>
            <pc:docMk/>
            <pc:sldMasterMk cId="799518362" sldId="2147483662"/>
            <ac:spMk id="3" creationId="{4C8FC023-B58C-5E96-4BCF-B4C971553B61}"/>
          </ac:spMkLst>
        </pc:spChg>
      </pc:sldMasterChg>
      <pc:sldMasterChg chg="addSp">
        <pc:chgData name="Kristine Joyce M. Miraples" userId="S::kmiraples.contractor@adb.org::28ef4e7b-df1a-46fa-98e9-5051a8d9f00d" providerId="AD" clId="Web-{392F0735-354E-B10A-26AE-7EB1E7DFB167}" dt="2023-10-16T05:14:57.965" v="0" actId="33475"/>
        <pc:sldMasterMkLst>
          <pc:docMk/>
          <pc:sldMasterMk cId="3151900679" sldId="2147483666"/>
        </pc:sldMasterMkLst>
        <pc:spChg chg="add">
          <ac:chgData name="Kristine Joyce M. Miraples" userId="S::kmiraples.contractor@adb.org::28ef4e7b-df1a-46fa-98e9-5051a8d9f00d" providerId="AD" clId="Web-{392F0735-354E-B10A-26AE-7EB1E7DFB167}" dt="2023-10-16T05:14:57.965" v="0" actId="33475"/>
          <ac:spMkLst>
            <pc:docMk/>
            <pc:sldMasterMk cId="3151900679" sldId="2147483666"/>
            <ac:spMk id="4" creationId="{46D1CFB1-E08F-DCD4-CC57-B3B97F17A873}"/>
          </ac:spMkLst>
        </pc:spChg>
      </pc:sldMasterChg>
      <pc:sldMasterChg chg="addSp">
        <pc:chgData name="Kristine Joyce M. Miraples" userId="S::kmiraples.contractor@adb.org::28ef4e7b-df1a-46fa-98e9-5051a8d9f00d" providerId="AD" clId="Web-{392F0735-354E-B10A-26AE-7EB1E7DFB167}" dt="2023-10-16T05:14:57.965" v="0" actId="33475"/>
        <pc:sldMasterMkLst>
          <pc:docMk/>
          <pc:sldMasterMk cId="3775224354" sldId="2147483668"/>
        </pc:sldMasterMkLst>
        <pc:spChg chg="add">
          <ac:chgData name="Kristine Joyce M. Miraples" userId="S::kmiraples.contractor@adb.org::28ef4e7b-df1a-46fa-98e9-5051a8d9f00d" providerId="AD" clId="Web-{392F0735-354E-B10A-26AE-7EB1E7DFB167}" dt="2023-10-16T05:14:57.965" v="0" actId="33475"/>
          <ac:spMkLst>
            <pc:docMk/>
            <pc:sldMasterMk cId="3775224354" sldId="2147483668"/>
            <ac:spMk id="4" creationId="{F1CD5310-F9E9-37DC-5831-7AC46744EB9A}"/>
          </ac:spMkLst>
        </pc:spChg>
      </pc:sldMasterChg>
      <pc:sldMasterChg chg="addSp">
        <pc:chgData name="Kristine Joyce M. Miraples" userId="S::kmiraples.contractor@adb.org::28ef4e7b-df1a-46fa-98e9-5051a8d9f00d" providerId="AD" clId="Web-{392F0735-354E-B10A-26AE-7EB1E7DFB167}" dt="2023-10-16T05:14:57.965" v="0" actId="33475"/>
        <pc:sldMasterMkLst>
          <pc:docMk/>
          <pc:sldMasterMk cId="3881702355" sldId="2147483688"/>
        </pc:sldMasterMkLst>
        <pc:spChg chg="add">
          <ac:chgData name="Kristine Joyce M. Miraples" userId="S::kmiraples.contractor@adb.org::28ef4e7b-df1a-46fa-98e9-5051a8d9f00d" providerId="AD" clId="Web-{392F0735-354E-B10A-26AE-7EB1E7DFB167}" dt="2023-10-16T05:14:57.965" v="0" actId="33475"/>
          <ac:spMkLst>
            <pc:docMk/>
            <pc:sldMasterMk cId="3881702355" sldId="2147483688"/>
            <ac:spMk id="4" creationId="{8E526874-2F41-30FC-ACE3-1B2570A8AABF}"/>
          </ac:spMkLst>
        </pc:spChg>
      </pc:sldMasterChg>
      <pc:sldMasterChg chg="addSp">
        <pc:chgData name="Kristine Joyce M. Miraples" userId="S::kmiraples.contractor@adb.org::28ef4e7b-df1a-46fa-98e9-5051a8d9f00d" providerId="AD" clId="Web-{392F0735-354E-B10A-26AE-7EB1E7DFB167}" dt="2023-10-16T05:14:57.965" v="0" actId="33475"/>
        <pc:sldMasterMkLst>
          <pc:docMk/>
          <pc:sldMasterMk cId="3815481600" sldId="2147483691"/>
        </pc:sldMasterMkLst>
        <pc:spChg chg="add">
          <ac:chgData name="Kristine Joyce M. Miraples" userId="S::kmiraples.contractor@adb.org::28ef4e7b-df1a-46fa-98e9-5051a8d9f00d" providerId="AD" clId="Web-{392F0735-354E-B10A-26AE-7EB1E7DFB167}" dt="2023-10-16T05:14:57.965" v="0" actId="33475"/>
          <ac:spMkLst>
            <pc:docMk/>
            <pc:sldMasterMk cId="3815481600" sldId="2147483691"/>
            <ac:spMk id="3" creationId="{CF141746-1201-2EBC-F1B3-074DA3C97E78}"/>
          </ac:spMkLst>
        </pc:spChg>
      </pc:sldMasterChg>
      <pc:sldMasterChg chg="addSp">
        <pc:chgData name="Kristine Joyce M. Miraples" userId="S::kmiraples.contractor@adb.org::28ef4e7b-df1a-46fa-98e9-5051a8d9f00d" providerId="AD" clId="Web-{392F0735-354E-B10A-26AE-7EB1E7DFB167}" dt="2023-10-16T05:14:57.965" v="0" actId="33475"/>
        <pc:sldMasterMkLst>
          <pc:docMk/>
          <pc:sldMasterMk cId="2137910571" sldId="2147483697"/>
        </pc:sldMasterMkLst>
        <pc:spChg chg="add">
          <ac:chgData name="Kristine Joyce M. Miraples" userId="S::kmiraples.contractor@adb.org::28ef4e7b-df1a-46fa-98e9-5051a8d9f00d" providerId="AD" clId="Web-{392F0735-354E-B10A-26AE-7EB1E7DFB167}" dt="2023-10-16T05:14:57.965" v="0" actId="33475"/>
          <ac:spMkLst>
            <pc:docMk/>
            <pc:sldMasterMk cId="2137910571" sldId="2147483697"/>
            <ac:spMk id="3" creationId="{9018CDA4-4F61-95FF-DA8F-752615D96B1C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hee\Downloads\Country%20of%20Exposure%20(3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hee\Downloads\Currency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cgif-my.sharepoint.com/personal/drhee_cgif-abmi_org/Documents/Documents/Board&amp;Mgmt/ABMI/Almaty%202023/graph%20for%20forum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cgif-my.sharepoint.com/personal/drhee_cgif-abmi_org/Documents/Documents/Research/ASEAN%20Bond%20Market%20Research/graph%20for%20chapter1%20of%20consolidated%20vers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orpuz\Documents\Soleil%20Files\Market%20Research\2)%20ASEAN%20Corp%20Bond%20Market%20Research\esg_bonds_outstanding_consolidated_currency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94500625077723"/>
          <c:y val="0.16083949023609106"/>
          <c:w val="0.50327282834177034"/>
          <c:h val="0.7937088839639723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ED-46F8-BE7A-0E6870926C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ED-46F8-BE7A-0E6870926C0E}"/>
              </c:ext>
            </c:extLst>
          </c:dPt>
          <c:val>
            <c:numRef>
              <c:f>Sheet1!$D$3:$D$4</c:f>
              <c:numCache>
                <c:formatCode>_(* #,##0_);_(* \(#,##0\);_(* "-"??_);_(@_)</c:formatCode>
                <c:ptCount val="2"/>
                <c:pt idx="0">
                  <c:v>1366</c:v>
                </c:pt>
                <c:pt idx="1">
                  <c:v>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ED-46F8-BE7A-0E6870926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r>
              <a:rPr lang="ru-RU" dirty="0"/>
              <a:t>П</a:t>
            </a:r>
            <a:r>
              <a:rPr lang="ru" dirty="0"/>
              <a:t>ортфель</a:t>
            </a:r>
            <a:r>
              <a:rPr lang="ru" baseline="0" dirty="0"/>
              <a:t> </a:t>
            </a:r>
            <a:r>
              <a:rPr lang="ru-RU" sz="1862" b="1" i="0" u="none" strike="noStrike" baseline="0" dirty="0">
                <a:effectLst/>
              </a:rPr>
              <a:t>гарантий</a:t>
            </a:r>
            <a:br>
              <a:rPr lang="en-US" dirty="0"/>
            </a:br>
            <a:r>
              <a:rPr lang="ru" dirty="0"/>
              <a:t>(в млн долл. США)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841222764336317E-2"/>
          <c:y val="0.2610552421113651"/>
          <c:w val="0.93368617163480827"/>
          <c:h val="0.603463696437628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2014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F00-4E9A-A94B-ADCF9B95C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CAGR!$B$6:$B$11</c:f>
              <c:strCache>
                <c:ptCount val="6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YTD 23</c:v>
                </c:pt>
              </c:strCache>
            </c:strRef>
          </c:cat>
          <c:val>
            <c:numRef>
              <c:f>CAGR!$D$6:$D$11</c:f>
              <c:numCache>
                <c:formatCode>_-* #,##0_-;\-* #,##0_-;_-* "-"??_-;_-@_-</c:formatCode>
                <c:ptCount val="6"/>
                <c:pt idx="0">
                  <c:v>1126.5150337400003</c:v>
                </c:pt>
                <c:pt idx="1">
                  <c:v>1623.0678448699996</c:v>
                </c:pt>
                <c:pt idx="2">
                  <c:v>1889.3262302012429</c:v>
                </c:pt>
                <c:pt idx="3">
                  <c:v>2009.198600863072</c:v>
                </c:pt>
                <c:pt idx="4">
                  <c:v>1968.4976567200001</c:v>
                </c:pt>
                <c:pt idx="5">
                  <c:v>2017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4-4E82-BFD2-9CA75C3D1F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1517056"/>
        <c:axId val="257365744"/>
      </c:barChart>
      <c:catAx>
        <c:axId val="25151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257365744"/>
        <c:crosses val="autoZero"/>
        <c:auto val="1"/>
        <c:lblAlgn val="ctr"/>
        <c:lblOffset val="100"/>
        <c:noMultiLvlLbl val="0"/>
      </c:catAx>
      <c:valAx>
        <c:axId val="257365744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25151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accent1"/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4-481A-9FBA-A7D96182DB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4-481A-9FBA-A7D96182DB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94-481A-9FBA-A7D96182DB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94-481A-9FBA-A7D96182DB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94-481A-9FBA-A7D96182DB9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794-481A-9FBA-A7D96182DB9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794-481A-9FBA-A7D96182DB9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794-481A-9FBA-A7D96182DB9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794-481A-9FBA-A7D96182DB9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794-481A-9FBA-A7D96182DB9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794-481A-9FBA-A7D96182DB90}"/>
              </c:ext>
            </c:extLst>
          </c:dPt>
          <c:dLbls>
            <c:dLbl>
              <c:idx val="9"/>
              <c:layout>
                <c:manualLayout>
                  <c:x val="6.5608698669400731E-3"/>
                  <c:y val="-8.69004642891172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154322204740182E-2"/>
                      <c:h val="3.44780985580710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8794-481A-9FBA-A7D96182DB90}"/>
                </c:ext>
              </c:extLst>
            </c:dLbl>
            <c:dLbl>
              <c:idx val="10"/>
              <c:layout>
                <c:manualLayout>
                  <c:x val="1.0934639612359277E-2"/>
                  <c:y val="-1.52077309329865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794-481A-9FBA-A7D96182D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'By Sector'!$B$2:$B$11</c:f>
              <c:strCache>
                <c:ptCount val="10"/>
                <c:pt idx="0">
                  <c:v>Материалы</c:v>
                </c:pt>
                <c:pt idx="1">
                  <c:v>Недвижимость</c:v>
                </c:pt>
                <c:pt idx="2">
                  <c:v>Коммунальные услуги</c:v>
                </c:pt>
                <c:pt idx="3">
                  <c:v>Промышленность</c:v>
                </c:pt>
                <c:pt idx="4">
                  <c:v>Потребительские товары</c:v>
                </c:pt>
                <c:pt idx="5">
                  <c:v>Товары выборочного спроса</c:v>
                </c:pt>
                <c:pt idx="6">
                  <c:v>Услуги связи</c:v>
                </c:pt>
                <c:pt idx="7">
                  <c:v>Здравоохранение</c:v>
                </c:pt>
                <c:pt idx="8">
                  <c:v>Энергия</c:v>
                </c:pt>
                <c:pt idx="9">
                  <c:v>Финансы</c:v>
                </c:pt>
              </c:strCache>
            </c:strRef>
          </c:cat>
          <c:val>
            <c:numRef>
              <c:f>'By Sector'!$D$2:$D$11</c:f>
              <c:numCache>
                <c:formatCode>_("$"* #\ ##0_);_("$"* \(#\ ##0\);_("$"* "-"??_);_(@_)</c:formatCode>
                <c:ptCount val="10"/>
                <c:pt idx="0">
                  <c:v>365.55348900999996</c:v>
                </c:pt>
                <c:pt idx="1">
                  <c:v>293.64755686000001</c:v>
                </c:pt>
                <c:pt idx="2">
                  <c:v>237.66207598</c:v>
                </c:pt>
                <c:pt idx="3">
                  <c:v>267.75992686000001</c:v>
                </c:pt>
                <c:pt idx="4">
                  <c:v>224.56440183000001</c:v>
                </c:pt>
                <c:pt idx="5">
                  <c:v>262.32719450000002</c:v>
                </c:pt>
                <c:pt idx="6">
                  <c:v>187.52683997</c:v>
                </c:pt>
                <c:pt idx="7">
                  <c:v>98.345433060000005</c:v>
                </c:pt>
                <c:pt idx="8">
                  <c:v>78.625009800000001</c:v>
                </c:pt>
                <c:pt idx="9">
                  <c:v>1.82149362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794-481A-9FBA-A7D96182DB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8822321185566648"/>
          <c:w val="0.88742469950835445"/>
          <c:h val="0.28048769431126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6101C79E-7333-46AF-BFF3-63CEFDCFE820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61-49BE-AEE2-431A14F8F87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A985FCF4-D2C0-4591-B0F1-6FF6477D13DD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61-49BE-AEE2-431A14F8F8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2A3FAF4A-58E1-4B9E-9974-A9BCCA5F163D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61-49BE-AEE2-431A14F8F87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CD4C20FE-7352-4DED-A724-56FFDF1C15DF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61-49BE-AEE2-431A14F8F8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FE13676A-C7E3-4742-84FE-488D5B55D7EC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61-49BE-AEE2-431A14F8F87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E4589BC5-255B-4505-AAF9-55A4FFE37CB3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61-49BE-AEE2-431A14F8F87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78E7635C-E1E2-4013-8295-959765832F1C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B61-49BE-AEE2-431A14F8F87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07C03396-D0A6-40EA-8863-A1D97E5460BE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B61-49BE-AEE2-431A14F8F87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947B300E-3093-4D58-BAD5-60D7EFF707CA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B61-49BE-AEE2-431A14F8F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Sheet1!$L$4:$L$12</c:f>
              <c:strCache>
                <c:ptCount val="9"/>
                <c:pt idx="0">
                  <c:v>Japan</c:v>
                </c:pt>
                <c:pt idx="1">
                  <c:v>Cambodia</c:v>
                </c:pt>
                <c:pt idx="2">
                  <c:v>Korea</c:v>
                </c:pt>
                <c:pt idx="3">
                  <c:v>Singapore</c:v>
                </c:pt>
                <c:pt idx="4">
                  <c:v>Malaysia</c:v>
                </c:pt>
                <c:pt idx="5">
                  <c:v>China</c:v>
                </c:pt>
                <c:pt idx="6">
                  <c:v>Indonesia</c:v>
                </c:pt>
                <c:pt idx="7">
                  <c:v>Thailand</c:v>
                </c:pt>
                <c:pt idx="8">
                  <c:v>Vietnam</c:v>
                </c:pt>
              </c:strCache>
            </c:strRef>
          </c:cat>
          <c:val>
            <c:numRef>
              <c:f>Sheet1!$M$4:$M$12</c:f>
              <c:numCache>
                <c:formatCode>#,##0</c:formatCode>
                <c:ptCount val="9"/>
                <c:pt idx="0">
                  <c:v>1</c:v>
                </c:pt>
                <c:pt idx="1">
                  <c:v>16</c:v>
                </c:pt>
                <c:pt idx="2">
                  <c:v>55</c:v>
                </c:pt>
                <c:pt idx="3">
                  <c:v>86</c:v>
                </c:pt>
                <c:pt idx="4">
                  <c:v>163</c:v>
                </c:pt>
                <c:pt idx="5">
                  <c:v>167</c:v>
                </c:pt>
                <c:pt idx="6">
                  <c:v>243</c:v>
                </c:pt>
                <c:pt idx="7">
                  <c:v>307</c:v>
                </c:pt>
                <c:pt idx="8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61-49BE-AEE2-431A14F8F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2577280"/>
        <c:axId val="1262577640"/>
      </c:barChart>
      <c:catAx>
        <c:axId val="1262577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2577640"/>
        <c:crosses val="autoZero"/>
        <c:auto val="1"/>
        <c:lblAlgn val="ctr"/>
        <c:lblOffset val="100"/>
        <c:noMultiLvlLbl val="0"/>
      </c:catAx>
      <c:valAx>
        <c:axId val="126257764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6257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C216CF1C-986D-4634-BA13-F35414FB912F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FDB-4525-ABD0-06E2F65089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7DBA7F8B-183E-4A99-B0CF-73F166BD1EE5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FDB-4525-ABD0-06E2F65089B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742A8E6D-20A1-4B5F-9E89-9B3EEC314B8D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FDB-4525-ABD0-06E2F65089B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69E8B75E-A71B-4AFC-BEA2-32328A7580EC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FDB-4525-ABD0-06E2F65089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B572365D-2CB3-4213-AB4F-FF13664F2A13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FDB-4525-ABD0-06E2F65089B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11A03CFE-E080-4112-B983-75B85E584E71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FDB-4525-ABD0-06E2F65089B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ED3359E2-C9E3-4B38-A76F-9B772B37B00C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FDB-4525-ABD0-06E2F65089B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CF526ACA-1DEF-484E-A782-B64129602866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FDB-4525-ABD0-06E2F65089B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25A90C03-A7BE-45BF-A7A9-A236BA65B51A}" type="VALUE">
                      <a:rPr lang="en-US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FDB-4525-ABD0-06E2F6508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Sheet1!$I$4:$I$12</c:f>
              <c:strCache>
                <c:ptCount val="9"/>
                <c:pt idx="0">
                  <c:v>PHP</c:v>
                </c:pt>
                <c:pt idx="1">
                  <c:v>MYR</c:v>
                </c:pt>
                <c:pt idx="2">
                  <c:v>KHR</c:v>
                </c:pt>
                <c:pt idx="3">
                  <c:v>IDR</c:v>
                </c:pt>
                <c:pt idx="4">
                  <c:v>JPY</c:v>
                </c:pt>
                <c:pt idx="5">
                  <c:v>CNH</c:v>
                </c:pt>
                <c:pt idx="6">
                  <c:v>THB</c:v>
                </c:pt>
                <c:pt idx="7">
                  <c:v>VND</c:v>
                </c:pt>
                <c:pt idx="8">
                  <c:v>SGD</c:v>
                </c:pt>
              </c:strCache>
            </c:strRef>
          </c:cat>
          <c:val>
            <c:numRef>
              <c:f>Sheet1!$J$4:$J$12</c:f>
              <c:numCache>
                <c:formatCode>#,##0</c:formatCode>
                <c:ptCount val="9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63</c:v>
                </c:pt>
                <c:pt idx="4">
                  <c:v>79</c:v>
                </c:pt>
                <c:pt idx="5">
                  <c:v>137</c:v>
                </c:pt>
                <c:pt idx="6">
                  <c:v>326</c:v>
                </c:pt>
                <c:pt idx="7">
                  <c:v>326</c:v>
                </c:pt>
                <c:pt idx="8">
                  <c:v>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DB-4525-ABD0-06E2F6508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7214456"/>
        <c:axId val="1047214096"/>
      </c:barChart>
      <c:catAx>
        <c:axId val="1047214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1047214096"/>
        <c:crosses val="autoZero"/>
        <c:auto val="1"/>
        <c:lblAlgn val="ctr"/>
        <c:lblOffset val="100"/>
        <c:noMultiLvlLbl val="0"/>
      </c:catAx>
      <c:valAx>
        <c:axId val="104721409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04721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9107611548555"/>
          <c:y val="5.4542436154133768E-2"/>
          <c:w val="0.78094868766404202"/>
          <c:h val="0.81679081779512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Оплаченный капитал (L)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9C-4523-997D-5274513A3C9F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9C-4523-997D-5274513A3C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highlight>
                      <a:srgbClr val="FFFF00"/>
                    </a:highlight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Sheet1!$B$2:$M$2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Sheet1!$B$3:$M$3</c:f>
              <c:numCache>
                <c:formatCode>_(* #\ ##0_);_(* \(#\ ##0\);_(* "-"??_);_(@_)</c:formatCode>
                <c:ptCount val="12"/>
                <c:pt idx="0">
                  <c:v>700000</c:v>
                </c:pt>
                <c:pt idx="1">
                  <c:v>700000</c:v>
                </c:pt>
                <c:pt idx="2">
                  <c:v>700000</c:v>
                </c:pt>
                <c:pt idx="3">
                  <c:v>700000</c:v>
                </c:pt>
                <c:pt idx="4">
                  <c:v>700000</c:v>
                </c:pt>
                <c:pt idx="5">
                  <c:v>703000</c:v>
                </c:pt>
                <c:pt idx="6">
                  <c:v>859200</c:v>
                </c:pt>
                <c:pt idx="7">
                  <c:v>1077600</c:v>
                </c:pt>
                <c:pt idx="8">
                  <c:v>1102200</c:v>
                </c:pt>
                <c:pt idx="9">
                  <c:v>1137000</c:v>
                </c:pt>
                <c:pt idx="10">
                  <c:v>1148899</c:v>
                </c:pt>
                <c:pt idx="11">
                  <c:v>1158000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9C-4523-997D-5274513A3C9F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Резерв + нераспределенная прибыль (L)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9C-4523-997D-5274513A3C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Sheet1!$B$2:$M$2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Sheet1!$B$4:$M$4</c:f>
              <c:numCache>
                <c:formatCode>_(* #\ ##0_);_(* \(#\ ##0\);_(* "-"??_);_(@_)</c:formatCode>
                <c:ptCount val="12"/>
                <c:pt idx="0">
                  <c:v>10641</c:v>
                </c:pt>
                <c:pt idx="1">
                  <c:v>13359</c:v>
                </c:pt>
                <c:pt idx="2">
                  <c:v>16907</c:v>
                </c:pt>
                <c:pt idx="3">
                  <c:v>24689</c:v>
                </c:pt>
                <c:pt idx="4">
                  <c:v>34771</c:v>
                </c:pt>
                <c:pt idx="5">
                  <c:v>45615</c:v>
                </c:pt>
                <c:pt idx="6">
                  <c:v>62333</c:v>
                </c:pt>
                <c:pt idx="7">
                  <c:v>85495</c:v>
                </c:pt>
                <c:pt idx="8">
                  <c:v>109458</c:v>
                </c:pt>
                <c:pt idx="9">
                  <c:v>139249</c:v>
                </c:pt>
                <c:pt idx="10">
                  <c:v>153083</c:v>
                </c:pt>
                <c:pt idx="11">
                  <c:v>180279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9C-4523-997D-5274513A3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5008240"/>
        <c:axId val="675017240"/>
      </c:barChart>
      <c:lineChart>
        <c:grouping val="stacked"/>
        <c:varyColors val="0"/>
        <c:ser>
          <c:idx val="2"/>
          <c:order val="2"/>
          <c:tx>
            <c:v>Net Income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00B050"/>
                </a:solidFill>
              </a:ln>
              <a:effectLst/>
            </c:spPr>
          </c:marker>
          <c:val>
            <c:numRef>
              <c:f>Sheet1!$B$6:$M$6</c:f>
              <c:numCache>
                <c:formatCode>_(* #\ ##0_);_(* \(#\ ##0\);_(* "-"??_);_(@_)</c:formatCode>
                <c:ptCount val="12"/>
                <c:pt idx="0">
                  <c:v>4109</c:v>
                </c:pt>
                <c:pt idx="1">
                  <c:v>2718</c:v>
                </c:pt>
                <c:pt idx="2">
                  <c:v>3548</c:v>
                </c:pt>
                <c:pt idx="3">
                  <c:v>7782</c:v>
                </c:pt>
                <c:pt idx="4">
                  <c:v>10082</c:v>
                </c:pt>
                <c:pt idx="5">
                  <c:v>10844</c:v>
                </c:pt>
                <c:pt idx="6">
                  <c:v>16718</c:v>
                </c:pt>
                <c:pt idx="7">
                  <c:v>23162</c:v>
                </c:pt>
                <c:pt idx="8">
                  <c:v>23963</c:v>
                </c:pt>
                <c:pt idx="9">
                  <c:v>29791</c:v>
                </c:pt>
                <c:pt idx="10">
                  <c:v>13834</c:v>
                </c:pt>
                <c:pt idx="11">
                  <c:v>27196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9C-4523-997D-5274513A3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782512"/>
        <c:axId val="862734384"/>
      </c:lineChart>
      <c:catAx>
        <c:axId val="67500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675017240"/>
        <c:crosses val="autoZero"/>
        <c:auto val="1"/>
        <c:lblAlgn val="ctr"/>
        <c:lblOffset val="100"/>
        <c:noMultiLvlLbl val="0"/>
      </c:catAx>
      <c:valAx>
        <c:axId val="675017240"/>
        <c:scaling>
          <c:orientation val="minMax"/>
          <c:max val="1400000"/>
        </c:scaling>
        <c:delete val="0"/>
        <c:axPos val="l"/>
        <c:numFmt formatCode="_(* #\ ##0_);_(* \(#\ 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675008240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r>
                    <a:rPr lang="ru" dirty="0"/>
                    <a:t>(млн долларов США)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862734384"/>
        <c:scaling>
          <c:orientation val="minMax"/>
        </c:scaling>
        <c:delete val="0"/>
        <c:axPos val="r"/>
        <c:numFmt formatCode="_(* #\ ##0_);_(* \(#\ 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862782512"/>
        <c:crosses val="max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r>
                    <a:rPr lang="ru" dirty="0"/>
                    <a:t>(млн долларов США)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862782512"/>
        <c:scaling>
          <c:orientation val="minMax"/>
        </c:scaling>
        <c:delete val="1"/>
        <c:axPos val="b"/>
        <c:majorTickMark val="out"/>
        <c:minorTickMark val="none"/>
        <c:tickLblPos val="nextTo"/>
        <c:crossAx val="862734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6791884080090795E-2"/>
          <c:y val="2.2591556807653596E-2"/>
          <c:w val="0.55183765616404812"/>
          <c:h val="0.3867326249937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6357A"/>
      </a:solidFill>
    </a:ln>
    <a:effectLst/>
  </c:spPr>
  <c:txPr>
    <a:bodyPr/>
    <a:lstStyle/>
    <a:p>
      <a:pPr>
        <a:defRPr sz="1400"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19737398554082"/>
          <c:y val="8.3817064460181959E-2"/>
          <c:w val="0.79504259218237106"/>
          <c:h val="0.56633251280845642"/>
        </c:manualLayout>
      </c:layout>
      <c:barChart>
        <c:barDir val="col"/>
        <c:grouping val="clustered"/>
        <c:varyColors val="0"/>
        <c:ser>
          <c:idx val="0"/>
          <c:order val="0"/>
          <c:tx>
            <c:v>LCY corporate bond market size (L)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Sheet1!$E$7:$E$16</c:f>
              <c:strCache>
                <c:ptCount val="10"/>
                <c:pt idx="0">
                  <c:v>Brunei Darussalam </c:v>
                </c:pt>
                <c:pt idx="1">
                  <c:v>Lao PDR</c:v>
                </c:pt>
                <c:pt idx="2">
                  <c:v>Myanmar </c:v>
                </c:pt>
                <c:pt idx="3">
                  <c:v>Cambodia</c:v>
                </c:pt>
                <c:pt idx="4">
                  <c:v>Indonesia</c:v>
                </c:pt>
                <c:pt idx="5">
                  <c:v>Philippines</c:v>
                </c:pt>
                <c:pt idx="6">
                  <c:v>Viet Nam</c:v>
                </c:pt>
                <c:pt idx="7">
                  <c:v>Thailand</c:v>
                </c:pt>
                <c:pt idx="8">
                  <c:v>Singapore</c:v>
                </c:pt>
                <c:pt idx="9">
                  <c:v>Malaysia</c:v>
                </c:pt>
              </c:strCache>
            </c:strRef>
          </c:cat>
          <c:val>
            <c:numRef>
              <c:f>Sheet1!$F$7:$F$16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0.16</c:v>
                </c:pt>
                <c:pt idx="4">
                  <c:v>28.6</c:v>
                </c:pt>
                <c:pt idx="5">
                  <c:v>28.77</c:v>
                </c:pt>
                <c:pt idx="6">
                  <c:v>50.84</c:v>
                </c:pt>
                <c:pt idx="7">
                  <c:v>128.71</c:v>
                </c:pt>
                <c:pt idx="8">
                  <c:v>133.91</c:v>
                </c:pt>
                <c:pt idx="9">
                  <c:v>185.24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C-45F7-99D5-A0BEFB304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410088"/>
        <c:axId val="928409368"/>
      </c:barChart>
      <c:lineChart>
        <c:grouping val="standard"/>
        <c:varyColors val="0"/>
        <c:ser>
          <c:idx val="1"/>
          <c:order val="1"/>
          <c:tx>
            <c:v>LCY corporate bond market size / GDP (R)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Sheet1!$E$7:$E$16</c:f>
              <c:strCache>
                <c:ptCount val="10"/>
                <c:pt idx="0">
                  <c:v>Brunei Darussalam </c:v>
                </c:pt>
                <c:pt idx="1">
                  <c:v>Lao PDR</c:v>
                </c:pt>
                <c:pt idx="2">
                  <c:v>Myanmar </c:v>
                </c:pt>
                <c:pt idx="3">
                  <c:v>Cambodia</c:v>
                </c:pt>
                <c:pt idx="4">
                  <c:v>Indonesia</c:v>
                </c:pt>
                <c:pt idx="5">
                  <c:v>Philippines</c:v>
                </c:pt>
                <c:pt idx="6">
                  <c:v>Viet Nam</c:v>
                </c:pt>
                <c:pt idx="7">
                  <c:v>Thailand</c:v>
                </c:pt>
                <c:pt idx="8">
                  <c:v>Singapore</c:v>
                </c:pt>
                <c:pt idx="9">
                  <c:v>Malaysia</c:v>
                </c:pt>
              </c:strCache>
            </c:strRef>
          </c:cat>
          <c:val>
            <c:numRef>
              <c:f>Sheet1!$G$7:$G$16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5.9325176121616616E-3</c:v>
                </c:pt>
                <c:pt idx="4">
                  <c:v>2.2729982118021061E-2</c:v>
                </c:pt>
                <c:pt idx="5">
                  <c:v>7.2796740973153515E-2</c:v>
                </c:pt>
                <c:pt idx="6">
                  <c:v>0.12629800765141352</c:v>
                </c:pt>
                <c:pt idx="7">
                  <c:v>0.25646083647159623</c:v>
                </c:pt>
                <c:pt idx="8">
                  <c:v>0.2787236699691949</c:v>
                </c:pt>
                <c:pt idx="9">
                  <c:v>0.54122596856191207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CC-45F7-99D5-A0BEFB304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404688"/>
        <c:axId val="928406848"/>
      </c:lineChart>
      <c:catAx>
        <c:axId val="92841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eaVert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928409368"/>
        <c:crosses val="autoZero"/>
        <c:auto val="1"/>
        <c:lblAlgn val="ctr"/>
        <c:lblOffset val="100"/>
        <c:noMultiLvlLbl val="0"/>
      </c:catAx>
      <c:valAx>
        <c:axId val="9284093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ru" dirty="0"/>
                  <a:t>(млрд долларов США)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928410088"/>
        <c:crosses val="autoZero"/>
        <c:crossBetween val="between"/>
        <c:majorUnit val="25"/>
      </c:valAx>
      <c:valAx>
        <c:axId val="92840684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928404688"/>
        <c:crosses val="max"/>
        <c:crossBetween val="between"/>
      </c:valAx>
      <c:catAx>
        <c:axId val="928404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8406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569759662395144"/>
          <c:y val="3.2184838825816561E-2"/>
          <c:w val="0.5526002264422829"/>
          <c:h val="0.22672114720328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600"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9538593324267"/>
          <c:y val="5.8941715630060357E-2"/>
          <c:w val="0.80363453339076318"/>
          <c:h val="0.75671374409422576"/>
        </c:manualLayout>
      </c:layout>
      <c:scatterChart>
        <c:scatterStyle val="lineMarker"/>
        <c:varyColors val="0"/>
        <c:ser>
          <c:idx val="0"/>
          <c:order val="0"/>
          <c:tx>
            <c:strRef>
              <c:f>'[graph for chapter1 of consolidated version.xlsx]Sheet1'!$F$1</c:f>
              <c:strCache>
                <c:ptCount val="1"/>
                <c:pt idx="0">
                  <c:v>Corporate Bond Market Size to GDP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615384615384615E-2"/>
                  <c:y val="-0.15010420620089274"/>
                </c:manualLayout>
              </c:layout>
              <c:tx>
                <c:rich>
                  <a:bodyPr/>
                  <a:lstStyle/>
                  <a:p>
                    <a:r>
                      <a:rPr lang="az-Cyrl-AZ" dirty="0"/>
                      <a:t>Мьянма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BF2-4628-BA50-219285E3228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az-Cyrl-AZ" dirty="0"/>
                      <a:t>Камбоджа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BF2-4628-BA50-219285E3228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az-Cyrl-AZ" dirty="0"/>
                      <a:t>Индонезия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BF2-4628-BA50-219285E32283}"/>
                </c:ext>
              </c:extLst>
            </c:dLbl>
            <c:dLbl>
              <c:idx val="3"/>
              <c:layout>
                <c:manualLayout>
                  <c:x val="2.7076923076923033E-2"/>
                  <c:y val="-8.3391225667162741E-2"/>
                </c:manualLayout>
              </c:layout>
              <c:tx>
                <c:rich>
                  <a:bodyPr/>
                  <a:lstStyle/>
                  <a:p>
                    <a:r>
                      <a:rPr lang="az-Cyrl-AZ" dirty="0"/>
                      <a:t>Лаосская НДР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BF2-4628-BA50-219285E3228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az-Cyrl-AZ" dirty="0"/>
                      <a:t>Малайзия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BF2-4628-BA50-219285E32283}"/>
                </c:ext>
              </c:extLst>
            </c:dLbl>
            <c:dLbl>
              <c:idx val="5"/>
              <c:layout>
                <c:manualLayout>
                  <c:x val="-1.4769230769230769E-2"/>
                  <c:y val="-0.11118830088955019"/>
                </c:manualLayout>
              </c:layout>
              <c:tx>
                <c:rich>
                  <a:bodyPr/>
                  <a:lstStyle/>
                  <a:p>
                    <a:r>
                      <a:rPr lang="az-Cyrl-AZ" dirty="0"/>
                      <a:t>Бруней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BF2-4628-BA50-219285E3228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az-Cyrl-AZ" dirty="0"/>
                      <a:t>Филиппины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BF2-4628-BA50-219285E3228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az-Cyrl-AZ" dirty="0"/>
                      <a:t>Сингапур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BF2-4628-BA50-219285E3228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az-Cyrl-AZ" dirty="0"/>
                      <a:t>Таиланд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BF2-4628-BA50-219285E3228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az-Cyrl-AZ" dirty="0"/>
                      <a:t>Вьетнам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BF2-4628-BA50-219285E322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'[graph for chapter1 of consolidated version.xlsx]Sheet1'!$E$2:$E$11</c:f>
              <c:numCache>
                <c:formatCode>0%</c:formatCode>
                <c:ptCount val="10"/>
                <c:pt idx="0">
                  <c:v>0</c:v>
                </c:pt>
                <c:pt idx="1">
                  <c:v>5.9060402684563758E-2</c:v>
                </c:pt>
                <c:pt idx="2">
                  <c:v>0.48388635008940989</c:v>
                </c:pt>
                <c:pt idx="3">
                  <c:v>3.4848484848484844E-2</c:v>
                </c:pt>
                <c:pt idx="4">
                  <c:v>1.1001869923450009</c:v>
                </c:pt>
                <c:pt idx="5" formatCode="0.0%">
                  <c:v>4.7493403693931397E-3</c:v>
                </c:pt>
                <c:pt idx="6">
                  <c:v>0.58457528908681466</c:v>
                </c:pt>
                <c:pt idx="7">
                  <c:v>0.86593539255682284</c:v>
                </c:pt>
                <c:pt idx="8">
                  <c:v>1.1680116364795665</c:v>
                </c:pt>
                <c:pt idx="9">
                  <c:v>0.54757291200874436</c:v>
                </c:pt>
              </c:numCache>
            </c:numRef>
          </c:xVal>
          <c:yVal>
            <c:numRef>
              <c:f>'[graph for chapter1 of consolidated version.xlsx]Sheet1'!$F$2:$F$11</c:f>
              <c:numCache>
                <c:formatCode>0.0%</c:formatCode>
                <c:ptCount val="10"/>
                <c:pt idx="0" formatCode="0%">
                  <c:v>0</c:v>
                </c:pt>
                <c:pt idx="1">
                  <c:v>5.3691275167785232E-3</c:v>
                </c:pt>
                <c:pt idx="2" formatCode="0%">
                  <c:v>2.2729982118021061E-2</c:v>
                </c:pt>
                <c:pt idx="3" formatCode="0%">
                  <c:v>0</c:v>
                </c:pt>
                <c:pt idx="4" formatCode="0%">
                  <c:v>0.54122596856191207</c:v>
                </c:pt>
                <c:pt idx="5" formatCode="0%">
                  <c:v>0</c:v>
                </c:pt>
                <c:pt idx="6" formatCode="0%">
                  <c:v>7.2796740973153515E-2</c:v>
                </c:pt>
                <c:pt idx="7" formatCode="0%">
                  <c:v>0.2787236699691949</c:v>
                </c:pt>
                <c:pt idx="8" formatCode="0%">
                  <c:v>0.25646083647159623</c:v>
                </c:pt>
                <c:pt idx="9" formatCode="0%">
                  <c:v>0.12629800765141352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BF2-4628-BA50-219285E32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090536"/>
        <c:axId val="282087912"/>
      </c:scatterChart>
      <c:valAx>
        <c:axId val="282090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ru"/>
                  <a:t>Рыночная капитализация к ВВП</a:t>
                </a:r>
              </a:p>
            </c:rich>
          </c:tx>
          <c:layout>
            <c:manualLayout>
              <c:xMode val="edge"/>
              <c:yMode val="edge"/>
              <c:x val="0.39762337329222902"/>
              <c:y val="0.90245124967406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282087912"/>
        <c:crosses val="autoZero"/>
        <c:crossBetween val="midCat"/>
      </c:valAx>
      <c:valAx>
        <c:axId val="28208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ru"/>
                  <a:t>Размер рынка корпоративных облигаций по отношению к ВВП</a:t>
                </a:r>
              </a:p>
            </c:rich>
          </c:tx>
          <c:layout>
            <c:manualLayout>
              <c:xMode val="edge"/>
              <c:yMode val="edge"/>
              <c:x val="1.6886900477612696E-2"/>
              <c:y val="6.15312168694067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282090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1400"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[esg_bonds_outstanding_consolidated_currency.xls]Sheet6!PivotTable97</c:name>
    <c:fmtId val="3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Sheet6!$C$1:$C$2</c:f>
              <c:strCache>
                <c:ptCount val="1"/>
                <c:pt idx="0">
                  <c:v>Government LCY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Sheet6!$A$3:$B$27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ID</c:v>
                  </c:pt>
                  <c:pt idx="3">
                    <c:v>MY</c:v>
                  </c:pt>
                  <c:pt idx="6">
                    <c:v>PH</c:v>
                  </c:pt>
                  <c:pt idx="9">
                    <c:v>SG</c:v>
                  </c:pt>
                  <c:pt idx="12">
                    <c:v>TH</c:v>
                  </c:pt>
                  <c:pt idx="15">
                    <c:v>VN</c:v>
                  </c:pt>
                </c:lvl>
              </c:multiLvlStrCache>
            </c:multiLvlStrRef>
          </c:cat>
          <c:val>
            <c:numRef>
              <c:f>Sheet6!$C$3:$C$27</c:f>
              <c:numCache>
                <c:formatCode>General</c:formatCode>
                <c:ptCount val="18"/>
                <c:pt idx="0">
                  <c:v>98.11</c:v>
                </c:pt>
                <c:pt idx="1">
                  <c:v>102</c:v>
                </c:pt>
                <c:pt idx="2">
                  <c:v>288.94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1672.12</c:v>
                </c:pt>
                <c:pt idx="12">
                  <c:v>2051.77</c:v>
                </c:pt>
                <c:pt idx="13">
                  <c:v>1921.37</c:v>
                </c:pt>
                <c:pt idx="14">
                  <c:v>2650.41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4-46B8-AE72-294B9EA15BD0}"/>
            </c:ext>
          </c:extLst>
        </c:ser>
        <c:ser>
          <c:idx val="1"/>
          <c:order val="1"/>
          <c:tx>
            <c:strRef>
              <c:f>Sheet6!$D$1:$D$2</c:f>
              <c:strCache>
                <c:ptCount val="1"/>
                <c:pt idx="0">
                  <c:v>Corporate LCY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Sheet6!$A$3:$B$27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ID</c:v>
                  </c:pt>
                  <c:pt idx="3">
                    <c:v>MY</c:v>
                  </c:pt>
                  <c:pt idx="6">
                    <c:v>PH</c:v>
                  </c:pt>
                  <c:pt idx="9">
                    <c:v>SG</c:v>
                  </c:pt>
                  <c:pt idx="12">
                    <c:v>TH</c:v>
                  </c:pt>
                  <c:pt idx="15">
                    <c:v>VN</c:v>
                  </c:pt>
                </c:lvl>
              </c:multiLvlStrCache>
            </c:multiLvlStrRef>
          </c:cat>
          <c:val>
            <c:numRef>
              <c:f>Sheet6!$D$3:$D$27</c:f>
              <c:numCache>
                <c:formatCode>General</c:formatCode>
                <c:ptCount val="18"/>
                <c:pt idx="0">
                  <c:v>25.54</c:v>
                </c:pt>
                <c:pt idx="1">
                  <c:v>17.36</c:v>
                </c:pt>
                <c:pt idx="2">
                  <c:v>673</c:v>
                </c:pt>
                <c:pt idx="3">
                  <c:v>1407.03</c:v>
                </c:pt>
                <c:pt idx="4">
                  <c:v>3245.97</c:v>
                </c:pt>
                <c:pt idx="5">
                  <c:v>4038.23</c:v>
                </c:pt>
                <c:pt idx="6">
                  <c:v>1769.46</c:v>
                </c:pt>
                <c:pt idx="7">
                  <c:v>1974.39</c:v>
                </c:pt>
                <c:pt idx="8">
                  <c:v>1788.2</c:v>
                </c:pt>
                <c:pt idx="9">
                  <c:v>512.66999999999996</c:v>
                </c:pt>
                <c:pt idx="10">
                  <c:v>2762.02</c:v>
                </c:pt>
                <c:pt idx="11">
                  <c:v>6397.97</c:v>
                </c:pt>
                <c:pt idx="12">
                  <c:v>2108.79</c:v>
                </c:pt>
                <c:pt idx="13">
                  <c:v>3394.1</c:v>
                </c:pt>
                <c:pt idx="14">
                  <c:v>4636.59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B4-46B8-AE72-294B9EA15BD0}"/>
            </c:ext>
          </c:extLst>
        </c:ser>
        <c:ser>
          <c:idx val="2"/>
          <c:order val="2"/>
          <c:tx>
            <c:strRef>
              <c:f>Sheet6!$E$1:$E$2</c:f>
              <c:strCache>
                <c:ptCount val="1"/>
                <c:pt idx="0">
                  <c:v>Government FCY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Sheet6!$A$3:$B$27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ID</c:v>
                  </c:pt>
                  <c:pt idx="3">
                    <c:v>MY</c:v>
                  </c:pt>
                  <c:pt idx="6">
                    <c:v>PH</c:v>
                  </c:pt>
                  <c:pt idx="9">
                    <c:v>SG</c:v>
                  </c:pt>
                  <c:pt idx="12">
                    <c:v>TH</c:v>
                  </c:pt>
                  <c:pt idx="15">
                    <c:v>VN</c:v>
                  </c:pt>
                </c:lvl>
              </c:multiLvlStrCache>
            </c:multiLvlStrRef>
          </c:cat>
          <c:val>
            <c:numRef>
              <c:f>Sheet6!$E$3:$E$27</c:f>
              <c:numCache>
                <c:formatCode>General</c:formatCode>
                <c:ptCount val="18"/>
                <c:pt idx="0">
                  <c:v>2750</c:v>
                </c:pt>
                <c:pt idx="1">
                  <c:v>4079</c:v>
                </c:pt>
                <c:pt idx="2">
                  <c:v>5490.1</c:v>
                </c:pt>
                <c:pt idx="3">
                  <c:v>0</c:v>
                </c:pt>
                <c:pt idx="4">
                  <c:v>800</c:v>
                </c:pt>
                <c:pt idx="5">
                  <c:v>800</c:v>
                </c:pt>
                <c:pt idx="6">
                  <c:v>0</c:v>
                </c:pt>
                <c:pt idx="7">
                  <c:v>0</c:v>
                </c:pt>
                <c:pt idx="8">
                  <c:v>1484.32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B4-46B8-AE72-294B9EA15BD0}"/>
            </c:ext>
          </c:extLst>
        </c:ser>
        <c:ser>
          <c:idx val="3"/>
          <c:order val="3"/>
          <c:tx>
            <c:strRef>
              <c:f>Sheet6!$F$1:$F$2</c:f>
              <c:strCache>
                <c:ptCount val="1"/>
                <c:pt idx="0">
                  <c:v>Corporate FCY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Sheet6!$A$3:$B$27</c:f>
              <c:multiLvlStrCache>
                <c:ptCount val="18"/>
                <c:lvl>
                  <c:pt idx="0">
                    <c:v>2020</c:v>
                  </c:pt>
                  <c:pt idx="1">
                    <c:v>2021</c:v>
                  </c:pt>
                  <c:pt idx="2">
                    <c:v>2022</c:v>
                  </c:pt>
                  <c:pt idx="3">
                    <c:v>2020</c:v>
                  </c:pt>
                  <c:pt idx="4">
                    <c:v>2021</c:v>
                  </c:pt>
                  <c:pt idx="5">
                    <c:v>2022</c:v>
                  </c:pt>
                  <c:pt idx="6">
                    <c:v>2020</c:v>
                  </c:pt>
                  <c:pt idx="7">
                    <c:v>2021</c:v>
                  </c:pt>
                  <c:pt idx="8">
                    <c:v>2022</c:v>
                  </c:pt>
                  <c:pt idx="9">
                    <c:v>2020</c:v>
                  </c:pt>
                  <c:pt idx="10">
                    <c:v>2021</c:v>
                  </c:pt>
                  <c:pt idx="11">
                    <c:v>2022</c:v>
                  </c:pt>
                  <c:pt idx="12">
                    <c:v>2020</c:v>
                  </c:pt>
                  <c:pt idx="13">
                    <c:v>2021</c:v>
                  </c:pt>
                  <c:pt idx="14">
                    <c:v>2022</c:v>
                  </c:pt>
                  <c:pt idx="15">
                    <c:v>2020</c:v>
                  </c:pt>
                  <c:pt idx="16">
                    <c:v>2021</c:v>
                  </c:pt>
                  <c:pt idx="17">
                    <c:v>2022</c:v>
                  </c:pt>
                </c:lvl>
                <c:lvl>
                  <c:pt idx="0">
                    <c:v>ID</c:v>
                  </c:pt>
                  <c:pt idx="3">
                    <c:v>MY</c:v>
                  </c:pt>
                  <c:pt idx="6">
                    <c:v>PH</c:v>
                  </c:pt>
                  <c:pt idx="9">
                    <c:v>SG</c:v>
                  </c:pt>
                  <c:pt idx="12">
                    <c:v>TH</c:v>
                  </c:pt>
                  <c:pt idx="15">
                    <c:v>VN</c:v>
                  </c:pt>
                </c:lvl>
              </c:multiLvlStrCache>
            </c:multiLvlStrRef>
          </c:cat>
          <c:val>
            <c:numRef>
              <c:f>Sheet6!$F$3:$F$27</c:f>
              <c:numCache>
                <c:formatCode>General</c:formatCode>
                <c:ptCount val="18"/>
                <c:pt idx="0">
                  <c:v>1080</c:v>
                </c:pt>
                <c:pt idx="1">
                  <c:v>2990</c:v>
                </c:pt>
                <c:pt idx="2">
                  <c:v>2990</c:v>
                </c:pt>
                <c:pt idx="3">
                  <c:v>720.67</c:v>
                </c:pt>
                <c:pt idx="4">
                  <c:v>720.41</c:v>
                </c:pt>
                <c:pt idx="5">
                  <c:v>1216.8800000000001</c:v>
                </c:pt>
                <c:pt idx="6">
                  <c:v>2378.59</c:v>
                </c:pt>
                <c:pt idx="7">
                  <c:v>2670</c:v>
                </c:pt>
                <c:pt idx="8">
                  <c:v>2670</c:v>
                </c:pt>
                <c:pt idx="9">
                  <c:v>1947.66</c:v>
                </c:pt>
                <c:pt idx="10">
                  <c:v>5060.33</c:v>
                </c:pt>
                <c:pt idx="11">
                  <c:v>4294.07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0</c:v>
                </c:pt>
                <c:pt idx="16">
                  <c:v>625</c:v>
                </c:pt>
                <c:pt idx="17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B4-46B8-AE72-294B9EA15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290511"/>
        <c:axId val="1"/>
      </c:barChart>
      <c:catAx>
        <c:axId val="131290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9051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P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9DB2AC9-38A1-4586-975D-B0551EAD4519}" type="datetimeFigureOut">
              <a:rPr lang="en-PH" smtClean="0"/>
              <a:t>15/10/2023</a:t>
            </a:fld>
            <a:endParaRPr lang="en-P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P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6183133C-9904-4B6A-B0A2-3F2E1A519CE8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556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93661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11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8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12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6828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13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68275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14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15651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15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31811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16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02108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17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03825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18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3989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19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991720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20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31202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7238"/>
            <a:ext cx="5046662" cy="378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C186-C299-42CA-84D1-FACD32F94F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2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757238"/>
            <a:ext cx="5043488" cy="378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C186-C299-42CA-84D1-FACD32F94F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7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7238"/>
            <a:ext cx="5046662" cy="378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P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C186-C299-42CA-84D1-FACD32F94F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6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6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39209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7238"/>
            <a:ext cx="5046662" cy="378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C186-C299-42CA-84D1-FACD32F94F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40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7238"/>
            <a:ext cx="5046662" cy="378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C186-C299-42CA-84D1-FACD32F94F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8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7238"/>
            <a:ext cx="5046662" cy="378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7C186-C299-42CA-84D1-FACD32F94F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10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3133C-9904-4B6A-B0A2-3F2E1A519CE8}" type="slidenum">
              <a:rPr lang="en-PH" smtClean="0"/>
              <a:t>10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9145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5863" y="3124200"/>
            <a:ext cx="6264275" cy="2075113"/>
          </a:xfrm>
          <a:prstGeom prst="rect">
            <a:avLst/>
          </a:prstGeom>
        </p:spPr>
        <p:txBody>
          <a:bodyPr lIns="82048" tIns="41025" rIns="82048" bIns="41025" anchor="ctr" anchorCtr="0"/>
          <a:lstStyle>
            <a:lvl1pPr algn="ctr" defTabSz="509412" rtl="0" fontAlgn="base">
              <a:spcBef>
                <a:spcPct val="0"/>
              </a:spcBef>
              <a:spcAft>
                <a:spcPct val="0"/>
              </a:spcAft>
              <a:defRPr lang="en-PH" sz="5600" b="1" kern="1200" dirty="0">
                <a:solidFill>
                  <a:schemeClr val="accent2"/>
                </a:solidFill>
                <a:latin typeface="Myriad Pro" pitchFamily="34" charset="0"/>
                <a:ea typeface="MS PGothic" pitchFamily="34" charset="-128"/>
                <a:cs typeface="Myriad Arabic" pitchFamily="50" charset="-78"/>
              </a:defRPr>
            </a:lvl1pPr>
          </a:lstStyle>
          <a:p>
            <a:pPr marL="0" marR="0" lvl="0" indent="0" algn="ctr" defTabSz="4570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2160" y="5715000"/>
            <a:ext cx="3131841" cy="1142999"/>
          </a:xfrm>
          <a:prstGeom prst="rect">
            <a:avLst/>
          </a:prstGeom>
        </p:spPr>
        <p:txBody>
          <a:bodyPr lIns="82048" tIns="41025" rIns="82048" bIns="41025" anchor="ctr" anchorCtr="0"/>
          <a:lstStyle>
            <a:lvl1pPr marL="0" marR="0" indent="0" algn="l" defTabSz="8205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  <a:latin typeface="Minion Pro" pitchFamily="18" charset="0"/>
              </a:defRPr>
            </a:lvl1pPr>
            <a:lvl2pPr marL="410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1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1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1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</a:t>
            </a:r>
          </a:p>
          <a:p>
            <a:r>
              <a:rPr lang="en-US" dirty="0"/>
              <a:t>DESIGNATION/EVENT NAME</a:t>
            </a:r>
          </a:p>
          <a:p>
            <a:r>
              <a:rPr lang="en-US" dirty="0"/>
              <a:t>DATE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057400" y="2946989"/>
            <a:ext cx="456120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057399" y="4998018"/>
            <a:ext cx="456120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9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F54BFA-C436-4E81-A809-325C306A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274638"/>
            <a:ext cx="4267076" cy="1143000"/>
          </a:xfrm>
          <a:prstGeom prst="rect">
            <a:avLst/>
          </a:prstGeom>
        </p:spPr>
        <p:txBody>
          <a:bodyPr/>
          <a:lstStyle>
            <a:lvl1pPr algn="r" defTabSz="820487" rtl="0" eaLnBrk="1" latinLnBrk="0" hangingPunct="1">
              <a:spcBef>
                <a:spcPct val="0"/>
              </a:spcBef>
              <a:buNone/>
              <a:defRPr lang="en-PH" sz="3100" b="1" kern="1200" dirty="0">
                <a:solidFill>
                  <a:srgbClr val="06357A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772B-1536-42C8-9A7B-6598CCFB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9739" y="6447784"/>
            <a:ext cx="2133023" cy="29358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PH" sz="1200" b="1" kern="120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fld id="{80F89B1C-87E9-4FE5-820E-08A08562965A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7237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9005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r>
              <a:rPr lang="en-US" dirty="0"/>
              <a:t>Right click to change background to change image or change different to color</a:t>
            </a:r>
            <a:endParaRPr lang="en-PH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651500" y="5517232"/>
            <a:ext cx="3492500" cy="1340768"/>
          </a:xfrm>
          <a:prstGeom prst="rect">
            <a:avLst/>
          </a:prstGeom>
        </p:spPr>
        <p:txBody>
          <a:bodyPr/>
          <a:lstStyle>
            <a:lvl1pPr marL="382059" indent="-382059" algn="l" defTabSz="1018824" rtl="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 lang="en-US" sz="1600" b="1" kern="1200" dirty="0" smtClean="0">
                <a:solidFill>
                  <a:srgbClr val="09347A"/>
                </a:solidFill>
                <a:latin typeface="Myriad Pro"/>
                <a:ea typeface="+mn-ea"/>
                <a:cs typeface="Myriad Pro"/>
              </a:defRPr>
            </a:lvl1pPr>
            <a:lvl2pPr marL="382059" indent="-382059" algn="l" defTabSz="1018824" rtl="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 lang="en-US" sz="1600" b="1" kern="1200" dirty="0" smtClean="0">
                <a:solidFill>
                  <a:srgbClr val="09347A"/>
                </a:solidFill>
                <a:latin typeface="Myriad Pro"/>
                <a:ea typeface="+mn-ea"/>
                <a:cs typeface="Myriad Pro"/>
              </a:defRPr>
            </a:lvl2pPr>
            <a:lvl3pPr marL="382059" indent="-382059" algn="l" defTabSz="1018824" rtl="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 lang="en-US" sz="1600" b="1" kern="1200" dirty="0" smtClean="0">
                <a:solidFill>
                  <a:srgbClr val="09347A"/>
                </a:solidFill>
                <a:latin typeface="Myriad Pro"/>
                <a:ea typeface="+mn-ea"/>
                <a:cs typeface="Myriad Pro"/>
              </a:defRPr>
            </a:lvl3pPr>
            <a:lvl4pPr marL="382059" indent="-382059" algn="l" defTabSz="1018824" rtl="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 lang="en-US" sz="1600" b="1" kern="1200" dirty="0" smtClean="0">
                <a:solidFill>
                  <a:srgbClr val="09347A"/>
                </a:solidFill>
                <a:latin typeface="Myriad Pro"/>
                <a:ea typeface="+mn-ea"/>
                <a:cs typeface="Myriad Pro"/>
              </a:defRPr>
            </a:lvl4pPr>
            <a:lvl5pPr marL="382059" indent="-382059" algn="l" defTabSz="1018824" rtl="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 lang="en-PH" sz="1600" b="1" kern="1200" dirty="0">
                <a:solidFill>
                  <a:srgbClr val="09347A"/>
                </a:solidFill>
                <a:latin typeface="Myriad Pro"/>
                <a:ea typeface="+mn-ea"/>
                <a:cs typeface="Myriad Pro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5169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QANo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993900"/>
            <a:ext cx="6264275" cy="2607412"/>
          </a:xfrm>
          <a:prstGeom prst="rect">
            <a:avLst/>
          </a:prstGeom>
        </p:spPr>
        <p:txBody>
          <a:bodyPr anchor="ctr" anchorCtr="0"/>
          <a:lstStyle>
            <a:lvl1pPr>
              <a:defRPr sz="5600" b="1" baseline="0">
                <a:solidFill>
                  <a:srgbClr val="06357A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267744" y="1988840"/>
            <a:ext cx="4562952" cy="0"/>
          </a:xfrm>
          <a:prstGeom prst="line">
            <a:avLst/>
          </a:prstGeom>
          <a:ln>
            <a:solidFill>
              <a:srgbClr val="E7A6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339752" y="4601312"/>
            <a:ext cx="4562952" cy="0"/>
          </a:xfrm>
          <a:prstGeom prst="line">
            <a:avLst/>
          </a:prstGeom>
          <a:ln>
            <a:solidFill>
              <a:srgbClr val="E8A7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172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993900"/>
            <a:ext cx="6264548" cy="1723132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lang="en-PH" sz="5600" b="1" kern="1200" baseline="0" dirty="0">
                <a:solidFill>
                  <a:srgbClr val="06357A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endParaRPr lang="en-PH" dirty="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2241296" y="5085184"/>
            <a:ext cx="4562952" cy="1080120"/>
          </a:xfrm>
          <a:prstGeom prst="rect">
            <a:avLst/>
          </a:prstGeom>
        </p:spPr>
        <p:txBody>
          <a:bodyPr lIns="101882" tIns="50941" rIns="101882" bIns="50941">
            <a:noAutofit/>
          </a:bodyPr>
          <a:lstStyle/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Asian Development Bank Building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6 ADB Avenue, Mandaluyong City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1550, Metro Manila, Philippines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Tel   +63 2 5322 7660  |  Fax +63 2 5322 7661 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500" dirty="0">
              <a:solidFill>
                <a:srgbClr val="09347A"/>
              </a:solidFill>
              <a:latin typeface="Minion Pro" panose="02040503050201020203" pitchFamily="18" charset="0"/>
              <a:cs typeface="Myriad Pro"/>
            </a:endParaRPr>
          </a:p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www.cgif-abmi.org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9347A"/>
              </a:solidFill>
              <a:latin typeface="Minion Pro" panose="02040503050201020203" pitchFamily="18" charset="0"/>
              <a:cs typeface="Myriad Pro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67744" y="1988840"/>
            <a:ext cx="4562952" cy="0"/>
          </a:xfrm>
          <a:prstGeom prst="line">
            <a:avLst/>
          </a:prstGeom>
          <a:ln>
            <a:solidFill>
              <a:srgbClr val="E7A6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267744" y="3717032"/>
            <a:ext cx="4562952" cy="0"/>
          </a:xfrm>
          <a:prstGeom prst="line">
            <a:avLst/>
          </a:prstGeom>
          <a:ln>
            <a:solidFill>
              <a:srgbClr val="E7A6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61048"/>
            <a:ext cx="6224736" cy="936104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8205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PH" sz="1400" b="1" kern="1200" baseline="0" dirty="0">
                <a:solidFill>
                  <a:srgbClr val="06357A"/>
                </a:solidFill>
                <a:latin typeface="Minion Pro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PRESENTER</a:t>
            </a:r>
          </a:p>
          <a:p>
            <a:r>
              <a:rPr lang="en-US" dirty="0"/>
              <a:t>DESIGNATION</a:t>
            </a:r>
          </a:p>
          <a:p>
            <a:r>
              <a:rPr lang="en-US" dirty="0"/>
              <a:t>EMAIL ADDRESS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1309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You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993900"/>
            <a:ext cx="6264548" cy="1723132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lang="en-PH" sz="5600" b="1" kern="1200" baseline="0" dirty="0">
                <a:solidFill>
                  <a:srgbClr val="06357A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2241296" y="3933056"/>
            <a:ext cx="4562952" cy="2232248"/>
          </a:xfrm>
          <a:prstGeom prst="rect">
            <a:avLst/>
          </a:prstGeom>
        </p:spPr>
        <p:txBody>
          <a:bodyPr lIns="101882" tIns="50941" rIns="101882" bIns="50941">
            <a:noAutofit/>
          </a:bodyPr>
          <a:lstStyle/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Asian Development Bank Building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6 ADB Avenue, Mandaluyong City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1550, Metro Manila, Philippines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Tel   +63 2 5322 7660  |  Fax +63 2 5322 7661 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500" dirty="0">
              <a:solidFill>
                <a:srgbClr val="09347A"/>
              </a:solidFill>
              <a:latin typeface="Minion Pro" panose="02040503050201020203" pitchFamily="18" charset="0"/>
              <a:cs typeface="Myriad Pro"/>
            </a:endParaRP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Media Enquiries                 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media@cgif-abmi.org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500" dirty="0">
              <a:solidFill>
                <a:srgbClr val="09347A"/>
              </a:solidFill>
              <a:latin typeface="Minion Pro" panose="02040503050201020203" pitchFamily="18" charset="0"/>
              <a:cs typeface="Myriad Pro"/>
            </a:endParaRP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Guarantee Enquiries        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guarantee_enquiries@cgif-abmi.org</a:t>
            </a:r>
          </a:p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500" b="1" dirty="0">
              <a:solidFill>
                <a:srgbClr val="09347A"/>
              </a:solidFill>
              <a:latin typeface="Minion Pro" panose="02040503050201020203" pitchFamily="18" charset="0"/>
              <a:cs typeface="Myriad Pro"/>
            </a:endParaRPr>
          </a:p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9347A"/>
                </a:solidFill>
                <a:latin typeface="Minion Pro" panose="02040503050201020203" pitchFamily="18" charset="0"/>
                <a:cs typeface="Myriad Pro"/>
              </a:rPr>
              <a:t>www.cgif-abmi.org</a:t>
            </a:r>
          </a:p>
          <a:p>
            <a:pPr marL="342900" lvl="0" indent="-342900" algn="ctr" defTabSz="9144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9347A"/>
              </a:solidFill>
              <a:latin typeface="Minion Pro" panose="02040503050201020203" pitchFamily="18" charset="0"/>
              <a:cs typeface="Myriad Pro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267744" y="1988840"/>
            <a:ext cx="4562952" cy="0"/>
          </a:xfrm>
          <a:prstGeom prst="line">
            <a:avLst/>
          </a:prstGeom>
          <a:ln>
            <a:solidFill>
              <a:srgbClr val="E7A6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267744" y="3717032"/>
            <a:ext cx="4562952" cy="0"/>
          </a:xfrm>
          <a:prstGeom prst="line">
            <a:avLst/>
          </a:prstGeom>
          <a:ln>
            <a:solidFill>
              <a:srgbClr val="E7A6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73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-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8205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PH" sz="1400" b="1" kern="1200" baseline="0" dirty="0">
                <a:solidFill>
                  <a:srgbClr val="06357A"/>
                </a:solidFill>
                <a:latin typeface="Minion Pro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PH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31913" y="2538927"/>
            <a:ext cx="6264275" cy="2474249"/>
          </a:xfrm>
          <a:prstGeom prst="rect">
            <a:avLst/>
          </a:prstGeom>
        </p:spPr>
        <p:txBody>
          <a:bodyPr lIns="82048" tIns="41025" rIns="82048" bIns="41025" anchor="ctr" anchorCtr="0"/>
          <a:lstStyle>
            <a:lvl1pPr algn="ctr" defTabSz="509412" rtl="0" fontAlgn="base">
              <a:spcBef>
                <a:spcPct val="0"/>
              </a:spcBef>
              <a:spcAft>
                <a:spcPct val="0"/>
              </a:spcAft>
              <a:defRPr lang="en-PH" sz="5600" b="1" kern="1200" dirty="0">
                <a:solidFill>
                  <a:srgbClr val="06357A"/>
                </a:solidFill>
                <a:latin typeface="Myriad Pro" pitchFamily="34" charset="0"/>
                <a:ea typeface="MS PGothic" pitchFamily="34" charset="-128"/>
                <a:cs typeface="Myriad Arabic" pitchFamily="50" charset="-78"/>
              </a:defRPr>
            </a:lvl1pPr>
          </a:lstStyle>
          <a:p>
            <a:pPr marL="0" marR="0" lvl="0" indent="0" algn="ctr" defTabSz="4570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en-PH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123728" y="2535723"/>
            <a:ext cx="4561205" cy="0"/>
          </a:xfrm>
          <a:prstGeom prst="line">
            <a:avLst/>
          </a:prstGeom>
          <a:ln>
            <a:solidFill>
              <a:srgbClr val="E7A6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123728" y="5013176"/>
            <a:ext cx="4561205" cy="0"/>
          </a:xfrm>
          <a:prstGeom prst="line">
            <a:avLst/>
          </a:prstGeom>
          <a:ln>
            <a:solidFill>
              <a:srgbClr val="E7A6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97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QANo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993900"/>
            <a:ext cx="6264275" cy="2607412"/>
          </a:xfrm>
          <a:prstGeom prst="rect">
            <a:avLst/>
          </a:prstGeom>
        </p:spPr>
        <p:txBody>
          <a:bodyPr anchor="ctr" anchorCtr="0"/>
          <a:lstStyle>
            <a:lvl1pPr>
              <a:defRPr sz="5600" b="1" baseline="0">
                <a:solidFill>
                  <a:srgbClr val="06357A"/>
                </a:solidFill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267744" y="1988840"/>
            <a:ext cx="4562952" cy="0"/>
          </a:xfrm>
          <a:prstGeom prst="line">
            <a:avLst/>
          </a:prstGeom>
          <a:ln>
            <a:solidFill>
              <a:srgbClr val="E7A61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339752" y="4601312"/>
            <a:ext cx="4562952" cy="0"/>
          </a:xfrm>
          <a:prstGeom prst="line">
            <a:avLst/>
          </a:prstGeom>
          <a:ln>
            <a:solidFill>
              <a:srgbClr val="E8A7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7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74544"/>
            <a:ext cx="4180062" cy="1210240"/>
          </a:xfrm>
          <a:prstGeom prst="rect">
            <a:avLst/>
          </a:prstGeom>
        </p:spPr>
        <p:txBody>
          <a:bodyPr anchor="t" anchorCtr="0"/>
          <a:lstStyle>
            <a:lvl1pPr algn="r" defTabSz="820487" rtl="0" eaLnBrk="1" latinLnBrk="0" hangingPunct="1">
              <a:spcBef>
                <a:spcPct val="0"/>
              </a:spcBef>
              <a:buNone/>
              <a:defRPr lang="en-PH" sz="3100" b="1" kern="1200" dirty="0">
                <a:solidFill>
                  <a:srgbClr val="06357A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99642"/>
            <a:ext cx="8860704" cy="47096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347A"/>
                </a:solidFill>
                <a:latin typeface="Myriad Pro" pitchFamily="34" charset="0"/>
              </a:defRPr>
            </a:lvl1pPr>
            <a:lvl2pPr>
              <a:defRPr>
                <a:solidFill>
                  <a:srgbClr val="09347A"/>
                </a:solidFill>
                <a:latin typeface="Myriad Pro" pitchFamily="34" charset="0"/>
              </a:defRPr>
            </a:lvl2pPr>
            <a:lvl3pPr>
              <a:defRPr>
                <a:solidFill>
                  <a:srgbClr val="09347A"/>
                </a:solidFill>
                <a:latin typeface="Myriad Pro" pitchFamily="34" charset="0"/>
              </a:defRPr>
            </a:lvl3pPr>
            <a:lvl4pPr>
              <a:defRPr>
                <a:solidFill>
                  <a:srgbClr val="09347A"/>
                </a:solidFill>
                <a:latin typeface="Myriad Pro" pitchFamily="34" charset="0"/>
              </a:defRPr>
            </a:lvl4pPr>
            <a:lvl5pPr>
              <a:defRPr>
                <a:solidFill>
                  <a:srgbClr val="09347A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90" y="6447784"/>
            <a:ext cx="2133023" cy="29358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PH" sz="1200" b="1" kern="120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fld id="{504CD697-B1BE-4693-96D1-F3CB9AED593F}" type="datetimeFigureOut">
              <a:rPr lang="en-PH" smtClean="0"/>
              <a:pPr/>
              <a:t>15/10/2023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92" y="6447784"/>
            <a:ext cx="3333861" cy="2935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PH" sz="1200" b="1" kern="1200" dirty="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39" y="6447784"/>
            <a:ext cx="2133023" cy="29358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PH" sz="1200" b="1" kern="120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fld id="{80F89B1C-87E9-4FE5-820E-08A08562965A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79512" y="980530"/>
            <a:ext cx="3598862" cy="503784"/>
          </a:xfrm>
          <a:prstGeom prst="rect">
            <a:avLst/>
          </a:prstGeom>
        </p:spPr>
        <p:txBody>
          <a:bodyPr/>
          <a:lstStyle>
            <a:lvl1pPr marL="0" indent="0" algn="l" defTabSz="509412" rtl="0" fontAlgn="auto">
              <a:spcBef>
                <a:spcPts val="0"/>
              </a:spcBef>
              <a:spcAft>
                <a:spcPts val="0"/>
              </a:spcAft>
              <a:buNone/>
              <a:defRPr lang="en-US" sz="2400" b="1" kern="1200" baseline="0" dirty="0" smtClean="0">
                <a:solidFill>
                  <a:srgbClr val="09347A"/>
                </a:solidFill>
                <a:latin typeface="Myriad Pro"/>
                <a:ea typeface="+mn-ea"/>
                <a:cs typeface="Myriad Pro"/>
              </a:defRPr>
            </a:lvl1pPr>
            <a:lvl2pPr marL="410243" indent="0" algn="l" defTabSz="509412" rtl="0" fontAlgn="auto">
              <a:spcBef>
                <a:spcPts val="0"/>
              </a:spcBef>
              <a:spcAft>
                <a:spcPts val="0"/>
              </a:spcAft>
              <a:buNone/>
              <a:defRPr lang="en-US" sz="2400" b="1" kern="1200" dirty="0" smtClean="0">
                <a:solidFill>
                  <a:srgbClr val="09347A"/>
                </a:solidFill>
                <a:latin typeface="Myriad Pro"/>
                <a:ea typeface="+mn-ea"/>
                <a:cs typeface="Myriad Pro"/>
              </a:defRPr>
            </a:lvl2pPr>
            <a:lvl3pPr marL="820486" indent="0" algn="l" defTabSz="509412" rtl="0" fontAlgn="auto">
              <a:spcBef>
                <a:spcPts val="0"/>
              </a:spcBef>
              <a:spcAft>
                <a:spcPts val="0"/>
              </a:spcAft>
              <a:buNone/>
              <a:defRPr lang="en-US" sz="2400" b="1" kern="1200" dirty="0" smtClean="0">
                <a:solidFill>
                  <a:srgbClr val="09347A"/>
                </a:solidFill>
                <a:latin typeface="Myriad Pro"/>
                <a:ea typeface="+mn-ea"/>
                <a:cs typeface="Myriad Pro"/>
              </a:defRPr>
            </a:lvl3pPr>
            <a:lvl4pPr marL="1230729" indent="0" algn="l" defTabSz="509412" rtl="0" fontAlgn="auto">
              <a:spcBef>
                <a:spcPts val="0"/>
              </a:spcBef>
              <a:spcAft>
                <a:spcPts val="0"/>
              </a:spcAft>
              <a:buNone/>
              <a:defRPr lang="en-US" sz="2400" b="1" kern="1200" dirty="0" smtClean="0">
                <a:solidFill>
                  <a:srgbClr val="09347A"/>
                </a:solidFill>
                <a:latin typeface="Myriad Pro"/>
                <a:ea typeface="+mn-ea"/>
                <a:cs typeface="Myriad Pro"/>
              </a:defRPr>
            </a:lvl4pPr>
            <a:lvl5pPr marL="1640973" indent="0" algn="l" defTabSz="509412" rtl="0" fontAlgn="auto">
              <a:spcBef>
                <a:spcPts val="0"/>
              </a:spcBef>
              <a:spcAft>
                <a:spcPts val="0"/>
              </a:spcAft>
              <a:buNone/>
              <a:defRPr lang="en-PH" sz="2400" b="1" kern="1200" dirty="0">
                <a:solidFill>
                  <a:srgbClr val="09347A"/>
                </a:solidFill>
                <a:latin typeface="Myriad Pro"/>
                <a:ea typeface="+mn-ea"/>
                <a:cs typeface="Myriad Pro"/>
              </a:defRPr>
            </a:lvl5pPr>
          </a:lstStyle>
          <a:p>
            <a:pPr lvl="0"/>
            <a:r>
              <a:rPr lang="en-US" dirty="0"/>
              <a:t>HEADER 1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03034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74543"/>
            <a:ext cx="4180060" cy="1209769"/>
          </a:xfrm>
          <a:prstGeom prst="rect">
            <a:avLst/>
          </a:prstGeom>
        </p:spPr>
        <p:txBody>
          <a:bodyPr anchor="t" anchorCtr="0"/>
          <a:lstStyle>
            <a:lvl1pPr>
              <a:defRPr sz="3100">
                <a:solidFill>
                  <a:srgbClr val="0635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599642"/>
            <a:ext cx="4045238" cy="452717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642"/>
            <a:ext cx="4392352" cy="452717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490" y="6453187"/>
            <a:ext cx="2133023" cy="268941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PH" sz="1200" b="1" kern="120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fld id="{504CD697-B1BE-4693-96D1-F3CB9AED593F}" type="datetimeFigureOut">
              <a:rPr lang="en-PH" smtClean="0"/>
              <a:pPr/>
              <a:t>15/10/2023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5169" y="6453187"/>
            <a:ext cx="2895023" cy="26894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PH" sz="1200" b="1" kern="1200" dirty="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0604" y="6453187"/>
            <a:ext cx="2133023" cy="268941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PH" sz="1200" b="1" kern="120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fld id="{80F89B1C-87E9-4FE5-820E-08A08562965A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79388" y="981075"/>
            <a:ext cx="3600450" cy="503238"/>
          </a:xfrm>
          <a:prstGeom prst="rect">
            <a:avLst/>
          </a:prstGeom>
        </p:spPr>
        <p:txBody>
          <a:bodyPr/>
          <a:lstStyle>
            <a:lvl1pPr>
              <a:defRPr lang="en-PH" sz="2400" b="1" kern="1200" baseline="0" dirty="0" smtClean="0">
                <a:solidFill>
                  <a:srgbClr val="09347A"/>
                </a:solidFill>
                <a:latin typeface="Myriad Pro"/>
                <a:ea typeface="+mn-ea"/>
                <a:cs typeface="Myriad Pro"/>
              </a:defRPr>
            </a:lvl1pPr>
          </a:lstStyle>
          <a:p>
            <a:pPr marL="0" lvl="0" indent="0" algn="l" defTabSz="509412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HEADER 1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0604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STYLE 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267076" cy="1143000"/>
          </a:xfrm>
          <a:prstGeom prst="rect">
            <a:avLst/>
          </a:prstGeom>
        </p:spPr>
        <p:txBody>
          <a:bodyPr/>
          <a:lstStyle>
            <a:lvl1pPr algn="r" defTabSz="820487" rtl="0" eaLnBrk="1" latinLnBrk="0" hangingPunct="1">
              <a:spcBef>
                <a:spcPct val="0"/>
              </a:spcBef>
              <a:buNone/>
              <a:defRPr lang="en-PH" sz="3100" b="1" kern="1200" dirty="0">
                <a:solidFill>
                  <a:srgbClr val="06357A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0604" y="6453187"/>
            <a:ext cx="2133023" cy="268941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PH" sz="1200" b="1" kern="120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fld id="{80F89B1C-87E9-4FE5-820E-08A08562965A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5269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0604" y="6453187"/>
            <a:ext cx="2133023" cy="268941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PH" sz="1200" b="1" kern="120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fld id="{80F89B1C-87E9-4FE5-820E-08A08562965A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6343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74544"/>
            <a:ext cx="4180062" cy="633506"/>
          </a:xfrm>
          <a:prstGeom prst="rect">
            <a:avLst/>
          </a:prstGeom>
        </p:spPr>
        <p:txBody>
          <a:bodyPr anchor="t" anchorCtr="0"/>
          <a:lstStyle>
            <a:lvl1pPr algn="r" defTabSz="820487" rtl="0" eaLnBrk="1" latinLnBrk="0" hangingPunct="1">
              <a:spcBef>
                <a:spcPct val="0"/>
              </a:spcBef>
              <a:buNone/>
              <a:defRPr lang="en-PH" sz="3100" b="1" kern="1200" dirty="0">
                <a:solidFill>
                  <a:srgbClr val="06357A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860704" cy="54012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347A"/>
                </a:solidFill>
                <a:latin typeface="Myriad Pro" pitchFamily="34" charset="0"/>
              </a:defRPr>
            </a:lvl1pPr>
            <a:lvl2pPr>
              <a:defRPr>
                <a:solidFill>
                  <a:srgbClr val="09347A"/>
                </a:solidFill>
                <a:latin typeface="Myriad Pro" pitchFamily="34" charset="0"/>
              </a:defRPr>
            </a:lvl2pPr>
            <a:lvl3pPr>
              <a:defRPr>
                <a:solidFill>
                  <a:srgbClr val="09347A"/>
                </a:solidFill>
                <a:latin typeface="Myriad Pro" pitchFamily="34" charset="0"/>
              </a:defRPr>
            </a:lvl3pPr>
            <a:lvl4pPr>
              <a:defRPr>
                <a:solidFill>
                  <a:srgbClr val="09347A"/>
                </a:solidFill>
                <a:latin typeface="Myriad Pro" pitchFamily="34" charset="0"/>
              </a:defRPr>
            </a:lvl4pPr>
            <a:lvl5pPr>
              <a:defRPr>
                <a:solidFill>
                  <a:srgbClr val="09347A"/>
                </a:solidFill>
                <a:latin typeface="Myriad Pro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490" y="6447784"/>
            <a:ext cx="2133023" cy="29358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PH" sz="1200" b="1" kern="120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fld id="{504CD697-B1BE-4693-96D1-F3CB9AED593F}" type="datetimeFigureOut">
              <a:rPr lang="en-PH" smtClean="0"/>
              <a:pPr/>
              <a:t>15/10/2023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492" y="6447784"/>
            <a:ext cx="3333861" cy="2935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PH" sz="1200" b="1" kern="1200" dirty="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9739" y="6447784"/>
            <a:ext cx="2133023" cy="293584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PH" sz="1200" b="1" kern="120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fld id="{80F89B1C-87E9-4FE5-820E-08A08562965A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4384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436" y="274543"/>
            <a:ext cx="4180060" cy="633507"/>
          </a:xfrm>
          <a:prstGeom prst="rect">
            <a:avLst/>
          </a:prstGeom>
        </p:spPr>
        <p:txBody>
          <a:bodyPr anchor="t" anchorCtr="0"/>
          <a:lstStyle>
            <a:lvl1pPr>
              <a:defRPr sz="3100">
                <a:solidFill>
                  <a:srgbClr val="0635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908050"/>
            <a:ext cx="4045238" cy="521876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908050"/>
            <a:ext cx="4392352" cy="521876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490" y="6453187"/>
            <a:ext cx="2133023" cy="268941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PH" sz="1200" b="1" kern="120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fld id="{504CD697-B1BE-4693-96D1-F3CB9AED593F}" type="datetimeFigureOut">
              <a:rPr lang="en-PH" smtClean="0"/>
              <a:pPr/>
              <a:t>15/10/2023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5169" y="6453187"/>
            <a:ext cx="2895023" cy="26894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PH" sz="1200" b="1" kern="1200" dirty="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0604" y="6453187"/>
            <a:ext cx="2133023" cy="268941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en-PH" sz="1200" b="1" kern="1200" smtClean="0">
                <a:solidFill>
                  <a:schemeClr val="tx1">
                    <a:tint val="75000"/>
                  </a:schemeClr>
                </a:solidFill>
                <a:latin typeface="Minion Pro" pitchFamily="18" charset="0"/>
                <a:ea typeface="+mn-ea"/>
                <a:cs typeface="+mn-cs"/>
              </a:defRPr>
            </a:lvl1pPr>
          </a:lstStyle>
          <a:p>
            <a:fld id="{80F89B1C-87E9-4FE5-820E-08A08562965A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095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66B49709-799F-2F1C-B200-68FDAB564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68623"/>
            <a:ext cx="9144000" cy="6096000"/>
          </a:xfrm>
          <a:prstGeom prst="rect">
            <a:avLst/>
          </a:prstGeom>
        </p:spPr>
      </p:pic>
      <p:sp>
        <p:nvSpPr>
          <p:cNvPr id="8" name="Manual Input 3"/>
          <p:cNvSpPr/>
          <p:nvPr userDrawn="1"/>
        </p:nvSpPr>
        <p:spPr>
          <a:xfrm flipV="1">
            <a:off x="-12699" y="0"/>
            <a:ext cx="9153741" cy="227686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1"/>
              <a:gd name="connsiteY0" fmla="*/ 1859 h 9859"/>
              <a:gd name="connsiteX1" fmla="*/ 10031 w 10031"/>
              <a:gd name="connsiteY1" fmla="*/ 0 h 9859"/>
              <a:gd name="connsiteX2" fmla="*/ 10000 w 10031"/>
              <a:gd name="connsiteY2" fmla="*/ 9859 h 9859"/>
              <a:gd name="connsiteX3" fmla="*/ 0 w 10031"/>
              <a:gd name="connsiteY3" fmla="*/ 9859 h 9859"/>
              <a:gd name="connsiteX4" fmla="*/ 0 w 10031"/>
              <a:gd name="connsiteY4" fmla="*/ 1859 h 9859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43"/>
              <a:gd name="connsiteY0" fmla="*/ 0 h 12257"/>
              <a:gd name="connsiteX1" fmla="*/ 10030 w 10043"/>
              <a:gd name="connsiteY1" fmla="*/ 2257 h 12257"/>
              <a:gd name="connsiteX2" fmla="*/ 10041 w 10043"/>
              <a:gd name="connsiteY2" fmla="*/ 12138 h 12257"/>
              <a:gd name="connsiteX3" fmla="*/ 30 w 10043"/>
              <a:gd name="connsiteY3" fmla="*/ 12257 h 12257"/>
              <a:gd name="connsiteX4" fmla="*/ 0 w 10043"/>
              <a:gd name="connsiteY4" fmla="*/ 0 h 12257"/>
              <a:gd name="connsiteX0" fmla="*/ 13 w 10056"/>
              <a:gd name="connsiteY0" fmla="*/ 0 h 12178"/>
              <a:gd name="connsiteX1" fmla="*/ 10043 w 10056"/>
              <a:gd name="connsiteY1" fmla="*/ 2257 h 12178"/>
              <a:gd name="connsiteX2" fmla="*/ 10054 w 10056"/>
              <a:gd name="connsiteY2" fmla="*/ 12138 h 12178"/>
              <a:gd name="connsiteX3" fmla="*/ 1 w 10056"/>
              <a:gd name="connsiteY3" fmla="*/ 12178 h 12178"/>
              <a:gd name="connsiteX4" fmla="*/ 13 w 10056"/>
              <a:gd name="connsiteY4" fmla="*/ 0 h 12178"/>
              <a:gd name="connsiteX0" fmla="*/ 13 w 10056"/>
              <a:gd name="connsiteY0" fmla="*/ 0 h 12416"/>
              <a:gd name="connsiteX1" fmla="*/ 10043 w 10056"/>
              <a:gd name="connsiteY1" fmla="*/ 2257 h 12416"/>
              <a:gd name="connsiteX2" fmla="*/ 10054 w 10056"/>
              <a:gd name="connsiteY2" fmla="*/ 12138 h 12416"/>
              <a:gd name="connsiteX3" fmla="*/ 1 w 10056"/>
              <a:gd name="connsiteY3" fmla="*/ 12416 h 12416"/>
              <a:gd name="connsiteX4" fmla="*/ 13 w 10056"/>
              <a:gd name="connsiteY4" fmla="*/ 0 h 12416"/>
              <a:gd name="connsiteX0" fmla="*/ 24 w 10056"/>
              <a:gd name="connsiteY0" fmla="*/ 0 h 12892"/>
              <a:gd name="connsiteX1" fmla="*/ 10043 w 10056"/>
              <a:gd name="connsiteY1" fmla="*/ 2733 h 12892"/>
              <a:gd name="connsiteX2" fmla="*/ 10054 w 10056"/>
              <a:gd name="connsiteY2" fmla="*/ 12614 h 12892"/>
              <a:gd name="connsiteX3" fmla="*/ 1 w 10056"/>
              <a:gd name="connsiteY3" fmla="*/ 12892 h 12892"/>
              <a:gd name="connsiteX4" fmla="*/ 24 w 10056"/>
              <a:gd name="connsiteY4" fmla="*/ 0 h 12892"/>
              <a:gd name="connsiteX0" fmla="*/ 24 w 10056"/>
              <a:gd name="connsiteY0" fmla="*/ 0 h 12892"/>
              <a:gd name="connsiteX1" fmla="*/ 10043 w 10056"/>
              <a:gd name="connsiteY1" fmla="*/ 7572 h 12892"/>
              <a:gd name="connsiteX2" fmla="*/ 10054 w 10056"/>
              <a:gd name="connsiteY2" fmla="*/ 12614 h 12892"/>
              <a:gd name="connsiteX3" fmla="*/ 1 w 10056"/>
              <a:gd name="connsiteY3" fmla="*/ 12892 h 12892"/>
              <a:gd name="connsiteX4" fmla="*/ 24 w 10056"/>
              <a:gd name="connsiteY4" fmla="*/ 0 h 12892"/>
              <a:gd name="connsiteX0" fmla="*/ 24 w 10056"/>
              <a:gd name="connsiteY0" fmla="*/ 0 h 12892"/>
              <a:gd name="connsiteX1" fmla="*/ 10054 w 10056"/>
              <a:gd name="connsiteY1" fmla="*/ 7215 h 12892"/>
              <a:gd name="connsiteX2" fmla="*/ 10054 w 10056"/>
              <a:gd name="connsiteY2" fmla="*/ 12614 h 12892"/>
              <a:gd name="connsiteX3" fmla="*/ 1 w 10056"/>
              <a:gd name="connsiteY3" fmla="*/ 12892 h 12892"/>
              <a:gd name="connsiteX4" fmla="*/ 24 w 10056"/>
              <a:gd name="connsiteY4" fmla="*/ 0 h 12892"/>
              <a:gd name="connsiteX0" fmla="*/ 24 w 10056"/>
              <a:gd name="connsiteY0" fmla="*/ 0 h 12892"/>
              <a:gd name="connsiteX1" fmla="*/ 10054 w 10056"/>
              <a:gd name="connsiteY1" fmla="*/ 7215 h 12892"/>
              <a:gd name="connsiteX2" fmla="*/ 10054 w 10056"/>
              <a:gd name="connsiteY2" fmla="*/ 12614 h 12892"/>
              <a:gd name="connsiteX3" fmla="*/ 1 w 10056"/>
              <a:gd name="connsiteY3" fmla="*/ 12892 h 12892"/>
              <a:gd name="connsiteX4" fmla="*/ 24 w 10056"/>
              <a:gd name="connsiteY4" fmla="*/ 0 h 12892"/>
              <a:gd name="connsiteX0" fmla="*/ 24 w 10056"/>
              <a:gd name="connsiteY0" fmla="*/ 0 h 12892"/>
              <a:gd name="connsiteX1" fmla="*/ 10054 w 10056"/>
              <a:gd name="connsiteY1" fmla="*/ 7215 h 12892"/>
              <a:gd name="connsiteX2" fmla="*/ 10054 w 10056"/>
              <a:gd name="connsiteY2" fmla="*/ 12614 h 12892"/>
              <a:gd name="connsiteX3" fmla="*/ 1 w 10056"/>
              <a:gd name="connsiteY3" fmla="*/ 12892 h 12892"/>
              <a:gd name="connsiteX4" fmla="*/ 24 w 10056"/>
              <a:gd name="connsiteY4" fmla="*/ 0 h 12892"/>
              <a:gd name="connsiteX0" fmla="*/ 0 w 10106"/>
              <a:gd name="connsiteY0" fmla="*/ 0 h 12852"/>
              <a:gd name="connsiteX1" fmla="*/ 10104 w 10106"/>
              <a:gd name="connsiteY1" fmla="*/ 7175 h 12852"/>
              <a:gd name="connsiteX2" fmla="*/ 10104 w 10106"/>
              <a:gd name="connsiteY2" fmla="*/ 12574 h 12852"/>
              <a:gd name="connsiteX3" fmla="*/ 51 w 10106"/>
              <a:gd name="connsiteY3" fmla="*/ 12852 h 12852"/>
              <a:gd name="connsiteX4" fmla="*/ 0 w 10106"/>
              <a:gd name="connsiteY4" fmla="*/ 0 h 12852"/>
              <a:gd name="connsiteX0" fmla="*/ 0 w 10064"/>
              <a:gd name="connsiteY0" fmla="*/ 0 h 12852"/>
              <a:gd name="connsiteX1" fmla="*/ 10062 w 10064"/>
              <a:gd name="connsiteY1" fmla="*/ 7175 h 12852"/>
              <a:gd name="connsiteX2" fmla="*/ 10062 w 10064"/>
              <a:gd name="connsiteY2" fmla="*/ 12574 h 12852"/>
              <a:gd name="connsiteX3" fmla="*/ 9 w 10064"/>
              <a:gd name="connsiteY3" fmla="*/ 12852 h 12852"/>
              <a:gd name="connsiteX4" fmla="*/ 0 w 10064"/>
              <a:gd name="connsiteY4" fmla="*/ 0 h 12852"/>
              <a:gd name="connsiteX0" fmla="*/ 13 w 10077"/>
              <a:gd name="connsiteY0" fmla="*/ 0 h 12812"/>
              <a:gd name="connsiteX1" fmla="*/ 10075 w 10077"/>
              <a:gd name="connsiteY1" fmla="*/ 7175 h 12812"/>
              <a:gd name="connsiteX2" fmla="*/ 10075 w 10077"/>
              <a:gd name="connsiteY2" fmla="*/ 12574 h 12812"/>
              <a:gd name="connsiteX3" fmla="*/ 1 w 10077"/>
              <a:gd name="connsiteY3" fmla="*/ 12812 h 12812"/>
              <a:gd name="connsiteX4" fmla="*/ 13 w 10077"/>
              <a:gd name="connsiteY4" fmla="*/ 0 h 12812"/>
              <a:gd name="connsiteX0" fmla="*/ 13 w 10077"/>
              <a:gd name="connsiteY0" fmla="*/ 0 h 12891"/>
              <a:gd name="connsiteX1" fmla="*/ 10075 w 10077"/>
              <a:gd name="connsiteY1" fmla="*/ 7175 h 12891"/>
              <a:gd name="connsiteX2" fmla="*/ 10075 w 10077"/>
              <a:gd name="connsiteY2" fmla="*/ 12891 h 12891"/>
              <a:gd name="connsiteX3" fmla="*/ 1 w 10077"/>
              <a:gd name="connsiteY3" fmla="*/ 12812 h 12891"/>
              <a:gd name="connsiteX4" fmla="*/ 13 w 10077"/>
              <a:gd name="connsiteY4" fmla="*/ 0 h 12891"/>
              <a:gd name="connsiteX0" fmla="*/ 13 w 10077"/>
              <a:gd name="connsiteY0" fmla="*/ 0 h 12851"/>
              <a:gd name="connsiteX1" fmla="*/ 10075 w 10077"/>
              <a:gd name="connsiteY1" fmla="*/ 7175 h 12851"/>
              <a:gd name="connsiteX2" fmla="*/ 10075 w 10077"/>
              <a:gd name="connsiteY2" fmla="*/ 12851 h 12851"/>
              <a:gd name="connsiteX3" fmla="*/ 1 w 10077"/>
              <a:gd name="connsiteY3" fmla="*/ 12812 h 12851"/>
              <a:gd name="connsiteX4" fmla="*/ 13 w 10077"/>
              <a:gd name="connsiteY4" fmla="*/ 0 h 12851"/>
              <a:gd name="connsiteX0" fmla="*/ 13 w 10075"/>
              <a:gd name="connsiteY0" fmla="*/ 0 h 12851"/>
              <a:gd name="connsiteX1" fmla="*/ 10075 w 10075"/>
              <a:gd name="connsiteY1" fmla="*/ 7175 h 12851"/>
              <a:gd name="connsiteX2" fmla="*/ 10075 w 10075"/>
              <a:gd name="connsiteY2" fmla="*/ 12851 h 12851"/>
              <a:gd name="connsiteX3" fmla="*/ 1 w 10075"/>
              <a:gd name="connsiteY3" fmla="*/ 12812 h 12851"/>
              <a:gd name="connsiteX4" fmla="*/ 13 w 10075"/>
              <a:gd name="connsiteY4" fmla="*/ 0 h 1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5" h="12851">
                <a:moveTo>
                  <a:pt x="13" y="0"/>
                </a:moveTo>
                <a:cubicBezTo>
                  <a:pt x="6289" y="2450"/>
                  <a:pt x="8596" y="5550"/>
                  <a:pt x="10075" y="7175"/>
                </a:cubicBezTo>
                <a:cubicBezTo>
                  <a:pt x="10065" y="10508"/>
                  <a:pt x="10074" y="9399"/>
                  <a:pt x="10075" y="12851"/>
                </a:cubicBezTo>
                <a:lnTo>
                  <a:pt x="1" y="12812"/>
                </a:lnTo>
                <a:cubicBezTo>
                  <a:pt x="-9" y="8726"/>
                  <a:pt x="23" y="4086"/>
                  <a:pt x="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Manual Input 3"/>
          <p:cNvSpPr>
            <a:spLocks/>
          </p:cNvSpPr>
          <p:nvPr userDrawn="1"/>
        </p:nvSpPr>
        <p:spPr bwMode="auto">
          <a:xfrm>
            <a:off x="5876623" y="5313363"/>
            <a:ext cx="3289586" cy="1544637"/>
          </a:xfrm>
          <a:custGeom>
            <a:avLst/>
            <a:gdLst>
              <a:gd name="T0" fmla="*/ 0 w 10030"/>
              <a:gd name="T1" fmla="*/ 0 h 12257"/>
              <a:gd name="T2" fmla="*/ 2916295 w 10030"/>
              <a:gd name="T3" fmla="*/ 284339 h 12257"/>
              <a:gd name="T4" fmla="*/ 2907282 w 10030"/>
              <a:gd name="T5" fmla="*/ 1544151 h 12257"/>
              <a:gd name="T6" fmla="*/ 8723 w 10030"/>
              <a:gd name="T7" fmla="*/ 1544151 h 12257"/>
              <a:gd name="T8" fmla="*/ 0 w 10030"/>
              <a:gd name="T9" fmla="*/ 0 h 122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9986 w 10030"/>
              <a:gd name="connsiteY3" fmla="*/ 12257 h 12257"/>
              <a:gd name="connsiteX4" fmla="*/ 30 w 10030"/>
              <a:gd name="connsiteY4" fmla="*/ 12257 h 12257"/>
              <a:gd name="connsiteX5" fmla="*/ 0 w 10030"/>
              <a:gd name="connsiteY5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9986 w 10030"/>
              <a:gd name="connsiteY3" fmla="*/ 12257 h 12257"/>
              <a:gd name="connsiteX4" fmla="*/ 30 w 10030"/>
              <a:gd name="connsiteY4" fmla="*/ 12257 h 12257"/>
              <a:gd name="connsiteX5" fmla="*/ 0 w 10030"/>
              <a:gd name="connsiteY5" fmla="*/ 0 h 1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0" h="12257">
                <a:moveTo>
                  <a:pt x="0" y="0"/>
                </a:moveTo>
                <a:cubicBezTo>
                  <a:pt x="8119" y="1181"/>
                  <a:pt x="8288" y="1822"/>
                  <a:pt x="10030" y="2257"/>
                </a:cubicBezTo>
                <a:cubicBezTo>
                  <a:pt x="10020" y="5590"/>
                  <a:pt x="10009" y="8924"/>
                  <a:pt x="9999" y="12257"/>
                </a:cubicBezTo>
                <a:lnTo>
                  <a:pt x="9986" y="12257"/>
                </a:lnTo>
                <a:lnTo>
                  <a:pt x="30" y="12257"/>
                </a:lnTo>
                <a:cubicBezTo>
                  <a:pt x="20" y="8171"/>
                  <a:pt x="10" y="4086"/>
                  <a:pt x="0" y="0"/>
                </a:cubicBezTo>
                <a:close/>
              </a:path>
            </a:pathLst>
          </a:custGeom>
          <a:solidFill>
            <a:srgbClr val="E7A614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29" tIns="45714" rIns="91429" bIns="45714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3"/>
          <a:stretch/>
        </p:blipFill>
        <p:spPr>
          <a:xfrm>
            <a:off x="2514600" y="304800"/>
            <a:ext cx="3924074" cy="107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18CDA4-4F61-95FF-DA8F-752615D96B1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13791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820583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718" indent="-307718" algn="l" defTabSz="820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723" indent="-256432" algn="l" defTabSz="8205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728" indent="-205146" algn="l" defTabSz="820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019" indent="-205146" algn="l" defTabSz="8205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311" indent="-205146" algn="l" defTabSz="820583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602" indent="-205146" algn="l" defTabSz="820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893" indent="-205146" algn="l" defTabSz="820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85" indent="-205146" algn="l" defTabSz="820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476" indent="-205146" algn="l" defTabSz="8205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3376636" y="3376637"/>
            <a:ext cx="6858003" cy="104727"/>
          </a:xfrm>
          <a:prstGeom prst="rect">
            <a:avLst/>
          </a:prstGeom>
          <a:solidFill>
            <a:srgbClr val="E8A7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105010" y="6768936"/>
            <a:ext cx="4048125" cy="101647"/>
          </a:xfrm>
          <a:prstGeom prst="rect">
            <a:avLst/>
          </a:prstGeom>
          <a:solidFill>
            <a:srgbClr val="093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99" y="353537"/>
            <a:ext cx="3924074" cy="1293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D1CFB1-E08F-DCD4-CC57-B3B97F17A873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15190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6200000">
            <a:off x="-3376636" y="3376637"/>
            <a:ext cx="6858003" cy="104727"/>
          </a:xfrm>
          <a:prstGeom prst="rect">
            <a:avLst/>
          </a:prstGeom>
          <a:solidFill>
            <a:srgbClr val="E8A7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05010" y="6768936"/>
            <a:ext cx="4048125" cy="101647"/>
          </a:xfrm>
          <a:prstGeom prst="rect">
            <a:avLst/>
          </a:prstGeom>
          <a:solidFill>
            <a:srgbClr val="093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819650" y="79373"/>
            <a:ext cx="4324350" cy="150813"/>
            <a:chOff x="4819650" y="180975"/>
            <a:chExt cx="4324350" cy="150813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4997450" y="257175"/>
              <a:ext cx="4146550" cy="1"/>
            </a:xfrm>
            <a:prstGeom prst="line">
              <a:avLst/>
            </a:prstGeom>
            <a:ln>
              <a:solidFill>
                <a:srgbClr val="E8A713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lus 6"/>
            <p:cNvSpPr/>
            <p:nvPr userDrawn="1"/>
          </p:nvSpPr>
          <p:spPr>
            <a:xfrm>
              <a:off x="4819650" y="180975"/>
              <a:ext cx="150813" cy="150813"/>
            </a:xfrm>
            <a:prstGeom prst="mathPlus">
              <a:avLst/>
            </a:prstGeom>
            <a:solidFill>
              <a:srgbClr val="E8A71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10444" r="58350" b="14128"/>
          <a:stretch/>
        </p:blipFill>
        <p:spPr>
          <a:xfrm>
            <a:off x="395856" y="98554"/>
            <a:ext cx="970908" cy="663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526874-2F41-30FC-ACE3-1B2570A8AAB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88170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3376636" y="3376637"/>
            <a:ext cx="6858003" cy="104727"/>
          </a:xfrm>
          <a:prstGeom prst="rect">
            <a:avLst/>
          </a:prstGeom>
          <a:solidFill>
            <a:srgbClr val="E8A7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5010" y="6768936"/>
            <a:ext cx="4048125" cy="101647"/>
          </a:xfrm>
          <a:prstGeom prst="rect">
            <a:avLst/>
          </a:prstGeom>
          <a:solidFill>
            <a:srgbClr val="093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19650" y="79373"/>
            <a:ext cx="4324350" cy="150813"/>
            <a:chOff x="4819650" y="180975"/>
            <a:chExt cx="4324350" cy="150813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4997450" y="257175"/>
              <a:ext cx="4146550" cy="1"/>
            </a:xfrm>
            <a:prstGeom prst="line">
              <a:avLst/>
            </a:prstGeom>
            <a:ln>
              <a:solidFill>
                <a:srgbClr val="E8A713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lus 11"/>
            <p:cNvSpPr/>
            <p:nvPr userDrawn="1"/>
          </p:nvSpPr>
          <p:spPr>
            <a:xfrm>
              <a:off x="4819650" y="180975"/>
              <a:ext cx="150813" cy="150813"/>
            </a:xfrm>
            <a:prstGeom prst="mathPlus">
              <a:avLst/>
            </a:prstGeom>
            <a:solidFill>
              <a:srgbClr val="E8A71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t="10444" r="58350" b="14128"/>
          <a:stretch/>
        </p:blipFill>
        <p:spPr>
          <a:xfrm>
            <a:off x="395856" y="98554"/>
            <a:ext cx="970908" cy="663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8FC023-B58C-5E96-4BCF-B4C971553B6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79951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0" r:id="rId3"/>
    <p:sldLayoutId id="2147483674" r:id="rId4"/>
    <p:sldLayoutId id="2147483694" r:id="rId5"/>
    <p:sldLayoutId id="2147483695" r:id="rId6"/>
    <p:sldLayoutId id="2147483699" r:id="rId7"/>
  </p:sldLayoutIdLst>
  <p:txStyles>
    <p:titleStyle>
      <a:lvl1pPr algn="r" defTabSz="820487" rtl="0" eaLnBrk="1" latinLnBrk="0" hangingPunct="1">
        <a:spcBef>
          <a:spcPct val="0"/>
        </a:spcBef>
        <a:buNone/>
        <a:defRPr sz="3200" b="1" kern="1200">
          <a:solidFill>
            <a:srgbClr val="09347A"/>
          </a:solidFill>
          <a:latin typeface="Myriad Pro" pitchFamily="34" charset="0"/>
          <a:ea typeface="+mj-ea"/>
          <a:cs typeface="+mj-cs"/>
        </a:defRPr>
      </a:lvl1pPr>
    </p:titleStyle>
    <p:bodyStyle>
      <a:lvl1pPr marL="307682" indent="-307682" algn="l" defTabSz="820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rgbClr val="09347A"/>
          </a:solidFill>
          <a:latin typeface="Myriad Pro" pitchFamily="34" charset="0"/>
          <a:ea typeface="+mn-ea"/>
          <a:cs typeface="+mn-cs"/>
        </a:defRPr>
      </a:lvl1pPr>
      <a:lvl2pPr marL="666645" indent="-256402" algn="l" defTabSz="8204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rgbClr val="09347A"/>
          </a:solidFill>
          <a:latin typeface="Myriad Pro" pitchFamily="34" charset="0"/>
          <a:ea typeface="+mn-ea"/>
          <a:cs typeface="+mn-cs"/>
        </a:defRPr>
      </a:lvl2pPr>
      <a:lvl3pPr marL="1025608" indent="-205122" algn="l" defTabSz="820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09347A"/>
          </a:solidFill>
          <a:latin typeface="Myriad Pro" pitchFamily="34" charset="0"/>
          <a:ea typeface="+mn-ea"/>
          <a:cs typeface="+mn-cs"/>
        </a:defRPr>
      </a:lvl3pPr>
      <a:lvl4pPr marL="1435851" indent="-205122" algn="l" defTabSz="82048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9347A"/>
          </a:solidFill>
          <a:latin typeface="Myriad Pro" pitchFamily="34" charset="0"/>
          <a:ea typeface="+mn-ea"/>
          <a:cs typeface="+mn-cs"/>
        </a:defRPr>
      </a:lvl4pPr>
      <a:lvl5pPr marL="1846095" indent="-205122" algn="l" defTabSz="820487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09347A"/>
          </a:solidFill>
          <a:latin typeface="Myriad Pro" pitchFamily="34" charset="0"/>
          <a:ea typeface="+mn-ea"/>
          <a:cs typeface="+mn-cs"/>
        </a:defRPr>
      </a:lvl5pPr>
      <a:lvl6pPr marL="2256338" indent="-205122" algn="l" defTabSz="820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581" indent="-205122" algn="l" defTabSz="820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826" indent="-205122" algn="l" defTabSz="820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068" indent="-205122" algn="l" defTabSz="82048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4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487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730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97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216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461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703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946" algn="l" defTabSz="82048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nual Input 3"/>
          <p:cNvSpPr/>
          <p:nvPr userDrawn="1"/>
        </p:nvSpPr>
        <p:spPr>
          <a:xfrm rot="10800000">
            <a:off x="0" y="0"/>
            <a:ext cx="3304001" cy="13061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1"/>
              <a:gd name="connsiteY0" fmla="*/ 1859 h 9859"/>
              <a:gd name="connsiteX1" fmla="*/ 10031 w 10031"/>
              <a:gd name="connsiteY1" fmla="*/ 0 h 9859"/>
              <a:gd name="connsiteX2" fmla="*/ 10000 w 10031"/>
              <a:gd name="connsiteY2" fmla="*/ 9859 h 9859"/>
              <a:gd name="connsiteX3" fmla="*/ 0 w 10031"/>
              <a:gd name="connsiteY3" fmla="*/ 9859 h 9859"/>
              <a:gd name="connsiteX4" fmla="*/ 0 w 10031"/>
              <a:gd name="connsiteY4" fmla="*/ 1859 h 9859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30 w 10030"/>
              <a:gd name="connsiteY3" fmla="*/ 12257 h 12257"/>
              <a:gd name="connsiteX4" fmla="*/ 0 w 10030"/>
              <a:gd name="connsiteY4" fmla="*/ 0 h 12257"/>
              <a:gd name="connsiteX0" fmla="*/ 0 w 10085"/>
              <a:gd name="connsiteY0" fmla="*/ 0 h 12257"/>
              <a:gd name="connsiteX1" fmla="*/ 10030 w 10085"/>
              <a:gd name="connsiteY1" fmla="*/ 2257 h 12257"/>
              <a:gd name="connsiteX2" fmla="*/ 10075 w 10085"/>
              <a:gd name="connsiteY2" fmla="*/ 12257 h 12257"/>
              <a:gd name="connsiteX3" fmla="*/ 30 w 10085"/>
              <a:gd name="connsiteY3" fmla="*/ 12257 h 12257"/>
              <a:gd name="connsiteX4" fmla="*/ 0 w 10085"/>
              <a:gd name="connsiteY4" fmla="*/ 0 h 12257"/>
              <a:gd name="connsiteX0" fmla="*/ 0 w 10043"/>
              <a:gd name="connsiteY0" fmla="*/ 0 h 12257"/>
              <a:gd name="connsiteX1" fmla="*/ 10030 w 10043"/>
              <a:gd name="connsiteY1" fmla="*/ 2257 h 12257"/>
              <a:gd name="connsiteX2" fmla="*/ 10033 w 10043"/>
              <a:gd name="connsiteY2" fmla="*/ 12257 h 12257"/>
              <a:gd name="connsiteX3" fmla="*/ 30 w 10043"/>
              <a:gd name="connsiteY3" fmla="*/ 12257 h 12257"/>
              <a:gd name="connsiteX4" fmla="*/ 0 w 10043"/>
              <a:gd name="connsiteY4" fmla="*/ 0 h 1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3" h="12257">
                <a:moveTo>
                  <a:pt x="0" y="0"/>
                </a:moveTo>
                <a:cubicBezTo>
                  <a:pt x="8119" y="1181"/>
                  <a:pt x="8288" y="1822"/>
                  <a:pt x="10030" y="2257"/>
                </a:cubicBezTo>
                <a:cubicBezTo>
                  <a:pt x="10020" y="5590"/>
                  <a:pt x="10043" y="8924"/>
                  <a:pt x="10033" y="12257"/>
                </a:cubicBezTo>
                <a:lnTo>
                  <a:pt x="30" y="12257"/>
                </a:lnTo>
                <a:cubicBezTo>
                  <a:pt x="20" y="8171"/>
                  <a:pt x="10" y="408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Manual Input 3"/>
          <p:cNvSpPr>
            <a:spLocks/>
          </p:cNvSpPr>
          <p:nvPr userDrawn="1"/>
        </p:nvSpPr>
        <p:spPr bwMode="auto">
          <a:xfrm>
            <a:off x="5658908" y="5107411"/>
            <a:ext cx="3521604" cy="1750589"/>
          </a:xfrm>
          <a:custGeom>
            <a:avLst/>
            <a:gdLst>
              <a:gd name="T0" fmla="*/ 0 w 10030"/>
              <a:gd name="T1" fmla="*/ 0 h 12257"/>
              <a:gd name="T2" fmla="*/ 2916295 w 10030"/>
              <a:gd name="T3" fmla="*/ 284339 h 12257"/>
              <a:gd name="T4" fmla="*/ 2907282 w 10030"/>
              <a:gd name="T5" fmla="*/ 1544151 h 12257"/>
              <a:gd name="T6" fmla="*/ 8723 w 10030"/>
              <a:gd name="T7" fmla="*/ 1544151 h 12257"/>
              <a:gd name="T8" fmla="*/ 0 w 10030"/>
              <a:gd name="T9" fmla="*/ 0 h 122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9986 w 10030"/>
              <a:gd name="connsiteY3" fmla="*/ 12257 h 12257"/>
              <a:gd name="connsiteX4" fmla="*/ 30 w 10030"/>
              <a:gd name="connsiteY4" fmla="*/ 12257 h 12257"/>
              <a:gd name="connsiteX5" fmla="*/ 0 w 10030"/>
              <a:gd name="connsiteY5" fmla="*/ 0 h 12257"/>
              <a:gd name="connsiteX0" fmla="*/ 0 w 10030"/>
              <a:gd name="connsiteY0" fmla="*/ 0 h 12257"/>
              <a:gd name="connsiteX1" fmla="*/ 10030 w 10030"/>
              <a:gd name="connsiteY1" fmla="*/ 2257 h 12257"/>
              <a:gd name="connsiteX2" fmla="*/ 9999 w 10030"/>
              <a:gd name="connsiteY2" fmla="*/ 12257 h 12257"/>
              <a:gd name="connsiteX3" fmla="*/ 9986 w 10030"/>
              <a:gd name="connsiteY3" fmla="*/ 12257 h 12257"/>
              <a:gd name="connsiteX4" fmla="*/ 30 w 10030"/>
              <a:gd name="connsiteY4" fmla="*/ 12257 h 12257"/>
              <a:gd name="connsiteX5" fmla="*/ 0 w 10030"/>
              <a:gd name="connsiteY5" fmla="*/ 0 h 1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0" h="12257">
                <a:moveTo>
                  <a:pt x="0" y="0"/>
                </a:moveTo>
                <a:cubicBezTo>
                  <a:pt x="8119" y="1181"/>
                  <a:pt x="8288" y="1822"/>
                  <a:pt x="10030" y="2257"/>
                </a:cubicBezTo>
                <a:cubicBezTo>
                  <a:pt x="10020" y="5590"/>
                  <a:pt x="10009" y="8924"/>
                  <a:pt x="9999" y="12257"/>
                </a:cubicBezTo>
                <a:lnTo>
                  <a:pt x="9986" y="12257"/>
                </a:lnTo>
                <a:lnTo>
                  <a:pt x="30" y="12257"/>
                </a:lnTo>
                <a:cubicBezTo>
                  <a:pt x="20" y="8171"/>
                  <a:pt x="10" y="4086"/>
                  <a:pt x="0" y="0"/>
                </a:cubicBezTo>
                <a:close/>
              </a:path>
            </a:pathLst>
          </a:custGeom>
          <a:solidFill>
            <a:srgbClr val="E8A713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1882" tIns="50941" rIns="101882" bIns="50941"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645022" cy="871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D5310-F9E9-37DC-5831-7AC46744EB9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77522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6200000">
            <a:off x="-3376636" y="3376637"/>
            <a:ext cx="6858003" cy="104727"/>
          </a:xfrm>
          <a:prstGeom prst="rect">
            <a:avLst/>
          </a:prstGeom>
          <a:solidFill>
            <a:srgbClr val="E8A7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05010" y="6768936"/>
            <a:ext cx="4048125" cy="101647"/>
          </a:xfrm>
          <a:prstGeom prst="rect">
            <a:avLst/>
          </a:prstGeom>
          <a:solidFill>
            <a:srgbClr val="0934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5781"/>
            <a:ext cx="3924074" cy="1293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141746-1201-2EBC-F1B3-074DA3C97E7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81548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chart" Target="../charts/chart2.xml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809" y="2707351"/>
            <a:ext cx="8298181" cy="2474249"/>
          </a:xfrm>
        </p:spPr>
        <p:txBody>
          <a:bodyPr/>
          <a:lstStyle/>
          <a:p>
            <a:r>
              <a:rPr lang="ru" sz="4000" dirty="0">
                <a:solidFill>
                  <a:srgbClr val="E7A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</a:t>
            </a:r>
            <a:r>
              <a:rPr lang="ru-RU" sz="4000" dirty="0">
                <a:solidFill>
                  <a:srgbClr val="E7A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" sz="4000" dirty="0">
                <a:solidFill>
                  <a:srgbClr val="E7A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рынками корпоративных облигаций </a:t>
            </a:r>
            <a:br>
              <a:rPr lang="ru" sz="4000" dirty="0">
                <a:solidFill>
                  <a:srgbClr val="E7A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" sz="4000" dirty="0">
                <a:solidFill>
                  <a:srgbClr val="E7A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CGIF и АСЕАН</a:t>
            </a:r>
            <a:endParaRPr lang="en-PH" sz="4000" dirty="0">
              <a:solidFill>
                <a:srgbClr val="E7A6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5562600"/>
            <a:ext cx="3223591" cy="1142999"/>
          </a:xfrm>
        </p:spPr>
        <p:txBody>
          <a:bodyPr/>
          <a:lstStyle/>
          <a:p>
            <a:r>
              <a:rPr lang="ru" dirty="0"/>
              <a:t>Дон </a:t>
            </a:r>
            <a:r>
              <a:rPr lang="ru-RU" dirty="0"/>
              <a:t>Ву</a:t>
            </a:r>
            <a:r>
              <a:rPr lang="ru" dirty="0"/>
              <a:t> Ри</a:t>
            </a:r>
          </a:p>
          <a:p>
            <a:r>
              <a:rPr lang="ru" dirty="0"/>
              <a:t>Финансовый директор CGIF</a:t>
            </a:r>
          </a:p>
          <a:p>
            <a:r>
              <a:rPr lang="ru" dirty="0"/>
              <a:t>2-й Форум регуляторов рынка капитала ЦАРЭС, Алматы, Казахстан</a:t>
            </a:r>
          </a:p>
          <a:p>
            <a:r>
              <a:rPr lang="ru" dirty="0"/>
              <a:t>31 октября 2023 г.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8936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10</a:t>
            </a:fld>
            <a:endParaRPr lang="en-P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20BE1-CBA2-C145-B3F5-D420A3AC198D}"/>
              </a:ext>
            </a:extLst>
          </p:cNvPr>
          <p:cNvSpPr txBox="1"/>
          <p:nvPr/>
        </p:nvSpPr>
        <p:spPr>
          <a:xfrm>
            <a:off x="1194450" y="20574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Font typeface="+mj-lt"/>
              <a:buAutoNum type="romanUcPeriod" startAt="2"/>
            </a:pPr>
            <a:r>
              <a:rPr lang="ru" sz="3200" b="1" dirty="0">
                <a:latin typeface="Myriad Pro" panose="020B0503030403020204" pitchFamily="34" charset="0"/>
              </a:rPr>
              <a:t>Рынки корпоративных облигаций АСЕАН</a:t>
            </a:r>
          </a:p>
        </p:txBody>
      </p:sp>
    </p:spTree>
    <p:extLst>
      <p:ext uri="{BB962C8B-B14F-4D97-AF65-F5344CB8AC3E}">
        <p14:creationId xmlns:p14="http://schemas.microsoft.com/office/powerpoint/2010/main" val="252544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11</a:t>
            </a:fld>
            <a:endParaRPr lang="en-PH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038600" y="274544"/>
            <a:ext cx="4572000" cy="716056"/>
          </a:xfrm>
        </p:spPr>
        <p:txBody>
          <a:bodyPr/>
          <a:lstStyle/>
          <a:p>
            <a:r>
              <a:rPr lang="ru" sz="2800" dirty="0"/>
              <a:t>Этапы развития (1)</a:t>
            </a:r>
            <a:br>
              <a:rPr lang="en-US" dirty="0"/>
            </a:br>
            <a:r>
              <a:rPr lang="ru" dirty="0"/>
              <a:t> </a:t>
            </a:r>
            <a:endParaRPr lang="en-PH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9B761C-E66D-2A2F-1C89-472945350F0D}"/>
              </a:ext>
            </a:extLst>
          </p:cNvPr>
          <p:cNvSpPr txBox="1"/>
          <p:nvPr/>
        </p:nvSpPr>
        <p:spPr>
          <a:xfrm>
            <a:off x="464820" y="953869"/>
            <a:ext cx="821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b="1" u="sng" dirty="0">
                <a:latin typeface="Myriad Pro" panose="020B0503030403020204" pitchFamily="34" charset="0"/>
              </a:rPr>
              <a:t>Размер рынка корпоративных облигаций стран АСЕАН</a:t>
            </a:r>
            <a:br>
              <a:rPr lang="ru" b="1" u="sng" dirty="0">
                <a:latin typeface="Myriad Pro" panose="020B0503030403020204" pitchFamily="34" charset="0"/>
              </a:rPr>
            </a:br>
            <a:r>
              <a:rPr lang="ru" b="1" u="sng" dirty="0">
                <a:latin typeface="Myriad Pro" panose="020B0503030403020204" pitchFamily="34" charset="0"/>
              </a:rPr>
              <a:t>в национальной валюте, 2022 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9C674-28C5-2538-6FB8-6580D7126BD4}"/>
              </a:ext>
            </a:extLst>
          </p:cNvPr>
          <p:cNvSpPr txBox="1"/>
          <p:nvPr/>
        </p:nvSpPr>
        <p:spPr>
          <a:xfrm>
            <a:off x="647700" y="5983069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" sz="1200" dirty="0">
                <a:latin typeface="Myriad Pro" panose="020B0503030403020204" pitchFamily="34" charset="0"/>
              </a:rPr>
              <a:t>Данные: данные о размерах рынка корпоративных облигаций в национальной валюте и ВВП Индонезии, Малайзии, Филиппин, Сингапура, Таиланда и Вьетнама получены с сайта Asian Bonds Online. Данные о ВВП других стран получены от Всемирного банка.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3032B2-0F10-FB99-AC92-46EA4CF901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331356"/>
              </p:ext>
            </p:extLst>
          </p:nvPr>
        </p:nvGraphicFramePr>
        <p:xfrm>
          <a:off x="685800" y="1663417"/>
          <a:ext cx="7772400" cy="428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EA5115-1465-424F-8C67-9FF8EEB569EC}"/>
              </a:ext>
            </a:extLst>
          </p:cNvPr>
          <p:cNvSpPr txBox="1"/>
          <p:nvPr/>
        </p:nvSpPr>
        <p:spPr>
          <a:xfrm>
            <a:off x="1946910" y="1840230"/>
            <a:ext cx="4101092" cy="9665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yriad Pro" panose="020B0503030403020204" pitchFamily="34" charset="0"/>
              </a:rPr>
              <a:t>Размер рынка корпоративных облигаций в национальной валюте (</a:t>
            </a:r>
            <a:r>
              <a:rPr lang="en-US" sz="1400" dirty="0">
                <a:latin typeface="Myriad Pro" panose="020B0503030403020204" pitchFamily="34" charset="0"/>
              </a:rPr>
              <a:t>L</a:t>
            </a:r>
            <a:r>
              <a:rPr lang="ru-RU" sz="1400" dirty="0">
                <a:latin typeface="Myriad Pro" panose="020B0503030403020204" pitchFamily="34" charset="0"/>
              </a:rPr>
              <a:t>)</a:t>
            </a:r>
          </a:p>
          <a:p>
            <a:r>
              <a:rPr lang="ru-RU" sz="1400" dirty="0">
                <a:latin typeface="Myriad Pro" panose="020B0503030403020204" pitchFamily="34" charset="0"/>
              </a:rPr>
              <a:t>Соотношение размера рынка корпоративных облигаций в национальной валюте и ВВП (</a:t>
            </a:r>
            <a:r>
              <a:rPr lang="en-US" sz="1400" dirty="0">
                <a:latin typeface="Myriad Pro" panose="020B0503030403020204" pitchFamily="34" charset="0"/>
              </a:rPr>
              <a:t>R)</a:t>
            </a:r>
            <a:endParaRPr lang="ru" sz="1400" dirty="0"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E2BDB-4C13-4E16-9ABD-0DDBF62FCF18}"/>
              </a:ext>
            </a:extLst>
          </p:cNvPr>
          <p:cNvSpPr txBox="1"/>
          <p:nvPr/>
        </p:nvSpPr>
        <p:spPr>
          <a:xfrm rot="5400000">
            <a:off x="3753428" y="1791282"/>
            <a:ext cx="1913189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yriad Pro" panose="020B0503030403020204" pitchFamily="34" charset="0"/>
              </a:rPr>
              <a:t>Малайзия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Сингапур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Таиланд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Вьетнам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Филиппины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Индонезия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Камбоджа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Мьянма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Лаосская НДР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Бруней-Даруссалам</a:t>
            </a:r>
            <a:endParaRPr lang="ru" sz="1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2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12</a:t>
            </a:fld>
            <a:endParaRPr lang="en-PH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1CD6E56-0AC7-CCEA-FFEE-FA340169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74544"/>
            <a:ext cx="5867400" cy="716056"/>
          </a:xfrm>
        </p:spPr>
        <p:txBody>
          <a:bodyPr/>
          <a:lstStyle/>
          <a:p>
            <a:r>
              <a:rPr lang="ru" sz="2800" dirty="0"/>
              <a:t>Этапы развития (2)</a:t>
            </a:r>
            <a:br>
              <a:rPr lang="en-US" sz="2800" dirty="0"/>
            </a:br>
            <a:r>
              <a:rPr lang="ru" sz="2800" dirty="0"/>
              <a:t> </a:t>
            </a:r>
            <a:endParaRPr lang="en-P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FD3C7-232D-8D57-8D7B-A0303C2C73FB}"/>
              </a:ext>
            </a:extLst>
          </p:cNvPr>
          <p:cNvSpPr txBox="1"/>
          <p:nvPr/>
        </p:nvSpPr>
        <p:spPr>
          <a:xfrm>
            <a:off x="533401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600" b="1" u="sng" dirty="0">
                <a:latin typeface="Myriad Pro" panose="020B0503030403020204" pitchFamily="34" charset="0"/>
              </a:rPr>
              <a:t>Связь между рыночной капитализацией и ВВП и </a:t>
            </a:r>
            <a:br>
              <a:rPr lang="ru" sz="1600" b="1" u="sng" dirty="0">
                <a:latin typeface="Myriad Pro" panose="020B0503030403020204" pitchFamily="34" charset="0"/>
              </a:rPr>
            </a:br>
            <a:r>
              <a:rPr lang="ru" sz="1600" b="1" u="sng" dirty="0">
                <a:latin typeface="Myriad Pro" panose="020B0503030403020204" pitchFamily="34" charset="0"/>
              </a:rPr>
              <a:t>размером рынка корпоративных облигаций с ВВП, 2022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E8ACF-D9DE-576C-E73B-F35C33D3E42F}"/>
              </a:ext>
            </a:extLst>
          </p:cNvPr>
          <p:cNvSpPr txBox="1"/>
          <p:nvPr/>
        </p:nvSpPr>
        <p:spPr>
          <a:xfrm>
            <a:off x="762000" y="5366669"/>
            <a:ext cx="7749794" cy="141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" sz="900" dirty="0">
                <a:effectLst/>
                <a:latin typeface="Myriad Pro" panose="020B0503030403020204" pitchFamily="34" charset="0"/>
                <a:ea typeface="Calibri" panose="020F0502020204030204" pitchFamily="34" charset="0"/>
                <a:cs typeface="Myriad Pro" panose="020B0503030403020204" pitchFamily="34" charset="0"/>
              </a:rPr>
              <a:t> </a:t>
            </a:r>
          </a:p>
          <a:p>
            <a:pPr marL="228600" marR="0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900" dirty="0">
                <a:latin typeface="Myriad Pro" panose="020B05030304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Данные о ВВП стран ASEAN6 (Индонезия, Малайзия, Филиппины, Сингапур, Таиланд и Вьетнам) взяты с сайта Asian Bonds Online, а данные о BCLM (Бруней-Даруссалам, Камбоджа, Лаосская Народно-Демократическая Республика и Мьянма) получены от Всемирного банка.</a:t>
            </a:r>
          </a:p>
          <a:p>
            <a:pPr marL="228600" marR="0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900" dirty="0">
                <a:latin typeface="Myriad Pro" panose="020B05030304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Данные о рыночной капитализации стран ASEAN6 получены от Bloomberg, а данные о BCLM получены на местных биржах в каждой стране. В Брунее нет фондовой биржи.</a:t>
            </a:r>
          </a:p>
          <a:p>
            <a:pPr marL="228600" marR="0" indent="-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900" dirty="0">
                <a:latin typeface="Myriad Pro" panose="020B0503030403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Данные в национальной валюте стран АСЕАН6 взяты с сайта Asian Bonds Online. Размер рынка корпоративных облигаций Вьетнама отражает данные Министерства финансов Вьетнама. Размер рынка корпоративных облигаций Камбоджи в национальной валюте определяется Фондовой биржей Камбоджи.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1F147EF-BF75-3612-B787-B2229545B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245744"/>
              </p:ext>
            </p:extLst>
          </p:nvPr>
        </p:nvGraphicFramePr>
        <p:xfrm>
          <a:off x="762000" y="1617242"/>
          <a:ext cx="7749794" cy="386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345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43DA8E-900C-271B-79DB-A21AFD7C3C3F}"/>
              </a:ext>
            </a:extLst>
          </p:cNvPr>
          <p:cNvSpPr/>
          <p:nvPr/>
        </p:nvSpPr>
        <p:spPr>
          <a:xfrm>
            <a:off x="450914" y="1143000"/>
            <a:ext cx="8388285" cy="4114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13</a:t>
            </a:fld>
            <a:endParaRPr lang="en-PH" dirty="0"/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1B61F85-FE9A-5359-15F4-C9226F56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22288"/>
              </p:ext>
            </p:extLst>
          </p:nvPr>
        </p:nvGraphicFramePr>
        <p:xfrm>
          <a:off x="609598" y="1523388"/>
          <a:ext cx="8077203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3807">
                  <a:extLst>
                    <a:ext uri="{9D8B030D-6E8A-4147-A177-3AD203B41FA5}">
                      <a16:colId xmlns:a16="http://schemas.microsoft.com/office/drawing/2014/main" val="363722358"/>
                    </a:ext>
                  </a:extLst>
                </a:gridCol>
                <a:gridCol w="1961132">
                  <a:extLst>
                    <a:ext uri="{9D8B030D-6E8A-4147-A177-3AD203B41FA5}">
                      <a16:colId xmlns:a16="http://schemas.microsoft.com/office/drawing/2014/main" val="2703706743"/>
                    </a:ext>
                  </a:extLst>
                </a:gridCol>
                <a:gridCol w="1961132">
                  <a:extLst>
                    <a:ext uri="{9D8B030D-6E8A-4147-A177-3AD203B41FA5}">
                      <a16:colId xmlns:a16="http://schemas.microsoft.com/office/drawing/2014/main" val="2628101744"/>
                    </a:ext>
                  </a:extLst>
                </a:gridCol>
                <a:gridCol w="1961132">
                  <a:extLst>
                    <a:ext uri="{9D8B030D-6E8A-4147-A177-3AD203B41FA5}">
                      <a16:colId xmlns:a16="http://schemas.microsoft.com/office/drawing/2014/main" val="2764234829"/>
                    </a:ext>
                  </a:extLst>
                </a:gridCol>
              </a:tblGrid>
              <a:tr h="257251">
                <a:tc>
                  <a:txBody>
                    <a:bodyPr/>
                    <a:lstStyle/>
                    <a:p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Крупнейшая группа инвесторов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2-е место </a:t>
                      </a:r>
                      <a:br>
                        <a:rPr lang="ru" sz="1400" dirty="0">
                          <a:latin typeface="Myriad Pro" panose="020B0503030403020204" pitchFamily="34" charset="0"/>
                        </a:rPr>
                      </a:br>
                      <a:r>
                        <a:rPr lang="ru" sz="1400" dirty="0">
                          <a:latin typeface="Myriad Pro" panose="020B0503030403020204" pitchFamily="34" charset="0"/>
                        </a:rPr>
                        <a:t>по величине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3-е место </a:t>
                      </a:r>
                      <a:br>
                        <a:rPr lang="ru" sz="1400" dirty="0">
                          <a:latin typeface="Myriad Pro" panose="020B0503030403020204" pitchFamily="34" charset="0"/>
                        </a:rPr>
                      </a:br>
                      <a:r>
                        <a:rPr lang="ru" sz="1400" dirty="0">
                          <a:latin typeface="Myriad Pro" panose="020B0503030403020204" pitchFamily="34" charset="0"/>
                        </a:rPr>
                        <a:t>по величине</a:t>
                      </a:r>
                      <a:r>
                        <a:rPr lang="ru" sz="1400" baseline="30000" dirty="0">
                          <a:latin typeface="Myriad Pro" panose="020B0503030403020204" pitchFamily="34" charset="0"/>
                        </a:rPr>
                        <a:t> 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3433025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Камбоджа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Банк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Страхование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785610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Индонезия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Взаимный фонд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Банк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Страхование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584103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Малайзия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Банк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Страхование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Пенсии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328470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Филиппины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Банк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Страхование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Взаимный фонд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911820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Сингапур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Личный банк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Банк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Взаимный фонд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208630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r>
                        <a:rPr lang="ru" sz="1400" b="0" dirty="0">
                          <a:latin typeface="Myriad Pro" panose="020B0503030403020204" pitchFamily="34" charset="0"/>
                        </a:rPr>
                        <a:t>Таиланд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b="0" dirty="0">
                          <a:latin typeface="Myriad Pro" panose="020B0503030403020204" pitchFamily="34" charset="0"/>
                        </a:rPr>
                        <a:t>Индивидуальный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b="0" dirty="0">
                          <a:latin typeface="Myriad Pro" panose="020B0503030403020204" pitchFamily="34" charset="0"/>
                        </a:rPr>
                        <a:t>Страхование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b="0" dirty="0">
                          <a:latin typeface="Myriad Pro" panose="020B0503030403020204" pitchFamily="34" charset="0"/>
                        </a:rPr>
                        <a:t>Взаимный фонд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912383"/>
                  </a:ext>
                </a:extLst>
              </a:tr>
              <a:tr h="25725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Вьетнам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Банк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Ценные компании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48059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AD2591-CBB5-EB0D-5630-D64259F4CF38}"/>
              </a:ext>
            </a:extLst>
          </p:cNvPr>
          <p:cNvSpPr txBox="1"/>
          <p:nvPr/>
        </p:nvSpPr>
        <p:spPr>
          <a:xfrm>
            <a:off x="548206" y="1143000"/>
            <a:ext cx="8199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600" b="1" u="sng" dirty="0"/>
              <a:t>Рейтинг владения корпоративными облигациями по группам инвесторов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9C91B-5C95-E97D-B390-F60676B112A2}"/>
              </a:ext>
            </a:extLst>
          </p:cNvPr>
          <p:cNvSpPr txBox="1"/>
          <p:nvPr/>
        </p:nvSpPr>
        <p:spPr>
          <a:xfrm>
            <a:off x="609597" y="4110811"/>
            <a:ext cx="8077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Myriad Pro" panose="020B0503030403020204" pitchFamily="34" charset="0"/>
              </a:rPr>
              <a:t>Источники:</a:t>
            </a:r>
          </a:p>
          <a:p>
            <a:r>
              <a:rPr lang="ru-RU" sz="900" dirty="0">
                <a:latin typeface="Myriad Pro" panose="020B0503030403020204" pitchFamily="34" charset="0"/>
              </a:rPr>
              <a:t>Камбоджа: Королевская презентация ВОО, 2019 г.</a:t>
            </a:r>
          </a:p>
          <a:p>
            <a:r>
              <a:rPr lang="ru-RU" sz="900" dirty="0">
                <a:latin typeface="Myriad Pro" panose="020B0503030403020204" pitchFamily="34" charset="0"/>
              </a:rPr>
              <a:t>Индонезия: владение ценными бумагами KSEI по состоянию на 30 декабря 2021 г.</a:t>
            </a:r>
          </a:p>
          <a:p>
            <a:r>
              <a:rPr lang="ru-RU" sz="900" dirty="0">
                <a:latin typeface="Myriad Pro" panose="020B0503030403020204" pitchFamily="34" charset="0"/>
              </a:rPr>
              <a:t>Малайзия: Обзор рынка азиатских облигаций онлайн в Малайзии, ноябрь 2018 г.</a:t>
            </a:r>
          </a:p>
          <a:p>
            <a:r>
              <a:rPr lang="ru-RU" sz="900" dirty="0">
                <a:latin typeface="Myriad Pro" panose="020B0503030403020204" pitchFamily="34" charset="0"/>
              </a:rPr>
              <a:t>Филиппины: Интервью о рынке</a:t>
            </a:r>
          </a:p>
          <a:p>
            <a:r>
              <a:rPr lang="ru-RU" sz="900" dirty="0">
                <a:latin typeface="Myriad Pro" panose="020B0503030403020204" pitchFamily="34" charset="0"/>
              </a:rPr>
              <a:t>Сингапур: Валютное управление Сингапура (MAS) Развитие рынка корпоративного долга Сингапура в 2020 году</a:t>
            </a:r>
          </a:p>
          <a:p>
            <a:r>
              <a:rPr lang="ru-RU" sz="900" dirty="0">
                <a:latin typeface="Myriad Pro" panose="020B0503030403020204" pitchFamily="34" charset="0"/>
              </a:rPr>
              <a:t>Таиланд: основные тезисы о рынке облигаций Таиланда, BMA, 2021 г.</a:t>
            </a:r>
          </a:p>
          <a:p>
            <a:r>
              <a:rPr lang="ru-RU" sz="900" dirty="0">
                <a:latin typeface="Myriad Pro" panose="020B0503030403020204" pitchFamily="34" charset="0"/>
              </a:rPr>
              <a:t>Вьетнам: VBMA, январь 2022 г.</a:t>
            </a:r>
            <a:endParaRPr lang="ru" sz="900" dirty="0"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C0FE5-3A0A-55BD-3358-DAF978861248}"/>
              </a:ext>
            </a:extLst>
          </p:cNvPr>
          <p:cNvSpPr txBox="1"/>
          <p:nvPr/>
        </p:nvSpPr>
        <p:spPr>
          <a:xfrm>
            <a:off x="369572" y="5257800"/>
            <a:ext cx="84581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lvl="1" indent="-285750">
              <a:buFont typeface="Arial" panose="020B0604020202020204" pitchFamily="34" charset="0"/>
              <a:buChar char="•"/>
              <a:defRPr sz="1400"/>
            </a:lvl2pPr>
          </a:lstStyle>
          <a:p>
            <a:pPr>
              <a:buFont typeface="Wingdings" panose="05000000000000000000" pitchFamily="2" charset="2"/>
              <a:buChar char="§"/>
            </a:pPr>
            <a:r>
              <a:rPr lang="ru" dirty="0">
                <a:latin typeface="Myriad Pro" panose="020B0503030403020204" pitchFamily="34" charset="0"/>
              </a:rPr>
              <a:t>В целом, банки, страховые и взаимные фонды являются тремя основными группами инвесторов корпоративных облигаций в АСЕАН.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" b="1" u="sng" dirty="0">
                <a:latin typeface="Myriad Pro" panose="020B0503030403020204" pitchFamily="34" charset="0"/>
              </a:rPr>
              <a:t>Таиланд</a:t>
            </a:r>
            <a:r>
              <a:rPr lang="ru" b="1" dirty="0">
                <a:latin typeface="Myriad Pro" panose="020B0503030403020204" pitchFamily="34" charset="0"/>
              </a:rPr>
              <a:t> </a:t>
            </a:r>
            <a:r>
              <a:rPr lang="ru" dirty="0">
                <a:latin typeface="Myriad Pro" panose="020B0503030403020204" pitchFamily="34" charset="0"/>
              </a:rPr>
              <a:t>уникален, поскольку индивидуальные инвесторы являются крупнейшей группой инвесторов в корпоративные облигации.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" b="1" u="sng" dirty="0">
                <a:latin typeface="Myriad Pro" panose="020B0503030403020204" pitchFamily="34" charset="0"/>
              </a:rPr>
              <a:t>Индонезия</a:t>
            </a:r>
            <a:r>
              <a:rPr lang="ru" b="1" dirty="0">
                <a:latin typeface="Myriad Pro" panose="020B0503030403020204" pitchFamily="34" charset="0"/>
              </a:rPr>
              <a:t>:</a:t>
            </a:r>
            <a:r>
              <a:rPr lang="ru" dirty="0">
                <a:latin typeface="Myriad Pro" panose="020B0503030403020204" pitchFamily="34" charset="0"/>
              </a:rPr>
              <a:t> Взаимные фонды являются крупнейшей группой инвесторов благодаря предоставленным им налоговым льготам. Однако с 2021 года налоговая ставка стала единой независимо от групп инвесторов.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5D9F4B3-5825-3236-80FF-BB6FEFF4FB8D}"/>
              </a:ext>
            </a:extLst>
          </p:cNvPr>
          <p:cNvSpPr txBox="1">
            <a:spLocks/>
          </p:cNvSpPr>
          <p:nvPr/>
        </p:nvSpPr>
        <p:spPr>
          <a:xfrm>
            <a:off x="2743200" y="274544"/>
            <a:ext cx="5867400" cy="716056"/>
          </a:xfrm>
          <a:prstGeom prst="rect">
            <a:avLst/>
          </a:prstGeom>
        </p:spPr>
        <p:txBody>
          <a:bodyPr anchor="t" anchorCtr="0"/>
          <a:lstStyle>
            <a:lvl1pPr algn="r" defTabSz="820487" rtl="0" eaLnBrk="1" latinLnBrk="0" hangingPunct="1">
              <a:spcBef>
                <a:spcPct val="0"/>
              </a:spcBef>
              <a:buNone/>
              <a:defRPr lang="en-PH" sz="3100" b="1" kern="1200" dirty="0">
                <a:solidFill>
                  <a:srgbClr val="06357A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ru" sz="2800" dirty="0"/>
              <a:t>Инвесторы</a:t>
            </a:r>
            <a:br>
              <a:rPr lang="en-US" dirty="0"/>
            </a:br>
            <a:r>
              <a:rPr lang="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399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14</a:t>
            </a:fld>
            <a:endParaRPr lang="en-P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F1D37-3A5B-C6FA-82EB-F4CBB69B3C84}"/>
              </a:ext>
            </a:extLst>
          </p:cNvPr>
          <p:cNvSpPr txBox="1"/>
          <p:nvPr/>
        </p:nvSpPr>
        <p:spPr>
          <a:xfrm>
            <a:off x="527115" y="950893"/>
            <a:ext cx="83882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sz="1400" dirty="0">
                <a:latin typeface="Myriad Pro" panose="020B0503030403020204" pitchFamily="34" charset="0"/>
              </a:rPr>
              <a:t>В странах АСЕАН компании финансовой отрасли (включая недвижимость)* были наиболее активными эмитентами корпоративных облигаций.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" sz="1400" dirty="0">
                <a:latin typeface="Myriad Pro" panose="020B0503030403020204" pitchFamily="34" charset="0"/>
              </a:rPr>
              <a:t>Таиланд имеет относительно разнообразный профиль эмитентов: только 27% эмитентов корпоративных облигаций относятся к финансовой отрасли, 22% – к отрасли производства основных потребительских товаров и 10% – к сырьевой отрасли.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C5583-3666-3A5F-71CC-9DAB44A3A802}"/>
              </a:ext>
            </a:extLst>
          </p:cNvPr>
          <p:cNvSpPr txBox="1"/>
          <p:nvPr/>
        </p:nvSpPr>
        <p:spPr>
          <a:xfrm>
            <a:off x="457201" y="6172200"/>
            <a:ext cx="845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200" dirty="0">
                <a:latin typeface="Myriad Pro" panose="020B0503030403020204" pitchFamily="34" charset="0"/>
              </a:rPr>
              <a:t>*Классификация отраслей основана на отраслевой классификации Bloomberg, в которой недвижимость является подотраслью финансовой индустрии.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77A9303-BC89-9F67-EB0A-FB853BE77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66309"/>
              </p:ext>
            </p:extLst>
          </p:nvPr>
        </p:nvGraphicFramePr>
        <p:xfrm>
          <a:off x="414782" y="2667000"/>
          <a:ext cx="8500618" cy="32538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05906">
                  <a:extLst>
                    <a:ext uri="{9D8B030D-6E8A-4147-A177-3AD203B41FA5}">
                      <a16:colId xmlns:a16="http://schemas.microsoft.com/office/drawing/2014/main" val="3198027499"/>
                    </a:ext>
                  </a:extLst>
                </a:gridCol>
                <a:gridCol w="1082452">
                  <a:extLst>
                    <a:ext uri="{9D8B030D-6E8A-4147-A177-3AD203B41FA5}">
                      <a16:colId xmlns:a16="http://schemas.microsoft.com/office/drawing/2014/main" val="847090227"/>
                    </a:ext>
                  </a:extLst>
                </a:gridCol>
                <a:gridCol w="1082452">
                  <a:extLst>
                    <a:ext uri="{9D8B030D-6E8A-4147-A177-3AD203B41FA5}">
                      <a16:colId xmlns:a16="http://schemas.microsoft.com/office/drawing/2014/main" val="743875566"/>
                    </a:ext>
                  </a:extLst>
                </a:gridCol>
                <a:gridCol w="1082452">
                  <a:extLst>
                    <a:ext uri="{9D8B030D-6E8A-4147-A177-3AD203B41FA5}">
                      <a16:colId xmlns:a16="http://schemas.microsoft.com/office/drawing/2014/main" val="254997209"/>
                    </a:ext>
                  </a:extLst>
                </a:gridCol>
                <a:gridCol w="1082452">
                  <a:extLst>
                    <a:ext uri="{9D8B030D-6E8A-4147-A177-3AD203B41FA5}">
                      <a16:colId xmlns:a16="http://schemas.microsoft.com/office/drawing/2014/main" val="592507946"/>
                    </a:ext>
                  </a:extLst>
                </a:gridCol>
                <a:gridCol w="1082452">
                  <a:extLst>
                    <a:ext uri="{9D8B030D-6E8A-4147-A177-3AD203B41FA5}">
                      <a16:colId xmlns:a16="http://schemas.microsoft.com/office/drawing/2014/main" val="2569041791"/>
                    </a:ext>
                  </a:extLst>
                </a:gridCol>
                <a:gridCol w="1082452">
                  <a:extLst>
                    <a:ext uri="{9D8B030D-6E8A-4147-A177-3AD203B41FA5}">
                      <a16:colId xmlns:a16="http://schemas.microsoft.com/office/drawing/2014/main" val="1400628402"/>
                    </a:ext>
                  </a:extLst>
                </a:gridCol>
              </a:tblGrid>
              <a:tr h="341096">
                <a:tc>
                  <a:txBody>
                    <a:bodyPr/>
                    <a:lstStyle/>
                    <a:p>
                      <a:pPr algn="l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Промышленность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Малайзия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Сингапур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Филиппины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Таиланд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Индонезия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Вьетнам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43354"/>
                  </a:ext>
                </a:extLst>
              </a:tr>
              <a:tr h="341096">
                <a:tc>
                  <a:txBody>
                    <a:bodyPr/>
                    <a:lstStyle/>
                    <a:p>
                      <a:pPr algn="l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Финансы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66%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1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52%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84772571"/>
                  </a:ext>
                </a:extLst>
              </a:tr>
              <a:tr h="341096">
                <a:tc>
                  <a:txBody>
                    <a:bodyPr/>
                    <a:lstStyle/>
                    <a:p>
                      <a:pPr algn="l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Промышленность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16882716"/>
                  </a:ext>
                </a:extLst>
              </a:tr>
              <a:tr h="341096">
                <a:tc>
                  <a:txBody>
                    <a:bodyPr/>
                    <a:lstStyle/>
                    <a:p>
                      <a:pPr algn="l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Коммунальные услуги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49826594"/>
                  </a:ext>
                </a:extLst>
              </a:tr>
              <a:tr h="398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Товары выборочного спроса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0571000"/>
                  </a:ext>
                </a:extLst>
              </a:tr>
              <a:tr h="341096">
                <a:tc>
                  <a:txBody>
                    <a:bodyPr/>
                    <a:lstStyle/>
                    <a:p>
                      <a:pPr algn="l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Энергия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8542869"/>
                  </a:ext>
                </a:extLst>
              </a:tr>
              <a:tr h="398335">
                <a:tc>
                  <a:txBody>
                    <a:bodyPr/>
                    <a:lstStyle/>
                    <a:p>
                      <a:pPr algn="l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Потребительские товары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54441042"/>
                  </a:ext>
                </a:extLst>
              </a:tr>
              <a:tr h="341096">
                <a:tc>
                  <a:txBody>
                    <a:bodyPr/>
                    <a:lstStyle/>
                    <a:p>
                      <a:pPr algn="l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Материалы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44835404"/>
                  </a:ext>
                </a:extLst>
              </a:tr>
              <a:tr h="341096">
                <a:tc>
                  <a:txBody>
                    <a:bodyPr/>
                    <a:lstStyle/>
                    <a:p>
                      <a:pPr algn="l" fontAlgn="b"/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Другое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60279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2A1389-0313-F00D-2069-674AAF508E19}"/>
              </a:ext>
            </a:extLst>
          </p:cNvPr>
          <p:cNvSpPr txBox="1"/>
          <p:nvPr/>
        </p:nvSpPr>
        <p:spPr>
          <a:xfrm>
            <a:off x="1515317" y="2218391"/>
            <a:ext cx="6638083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600" b="1" u="sng" dirty="0">
                <a:latin typeface="Myriad Pro" panose="020B0503030403020204" pitchFamily="34" charset="0"/>
              </a:rPr>
              <a:t>Профиль эмитента корпоративных облигаций в АСЕАН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292FA-BD5B-F27F-29E5-0E81558E0245}"/>
              </a:ext>
            </a:extLst>
          </p:cNvPr>
          <p:cNvSpPr txBox="1"/>
          <p:nvPr/>
        </p:nvSpPr>
        <p:spPr>
          <a:xfrm>
            <a:off x="414778" y="5909250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200" dirty="0">
                <a:latin typeface="Myriad Pro" panose="020B0503030403020204" pitchFamily="34" charset="0"/>
              </a:rPr>
              <a:t>Источник: Блумберг.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CCD443D-C79C-90A1-D49F-92DE6951051A}"/>
              </a:ext>
            </a:extLst>
          </p:cNvPr>
          <p:cNvSpPr txBox="1">
            <a:spLocks/>
          </p:cNvSpPr>
          <p:nvPr/>
        </p:nvSpPr>
        <p:spPr>
          <a:xfrm>
            <a:off x="2743200" y="274544"/>
            <a:ext cx="5867400" cy="716056"/>
          </a:xfrm>
          <a:prstGeom prst="rect">
            <a:avLst/>
          </a:prstGeom>
        </p:spPr>
        <p:txBody>
          <a:bodyPr anchor="t" anchorCtr="0"/>
          <a:lstStyle>
            <a:lvl1pPr algn="r" defTabSz="820487" rtl="0" eaLnBrk="1" latinLnBrk="0" hangingPunct="1">
              <a:spcBef>
                <a:spcPct val="0"/>
              </a:spcBef>
              <a:buNone/>
              <a:defRPr lang="en-PH" sz="3100" b="1" kern="1200" dirty="0">
                <a:solidFill>
                  <a:srgbClr val="06357A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ru" sz="2800" dirty="0"/>
              <a:t>Эмитенты</a:t>
            </a:r>
            <a:br>
              <a:rPr lang="en-US" dirty="0"/>
            </a:br>
            <a:r>
              <a:rPr lang="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90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0800" y="274544"/>
            <a:ext cx="6361938" cy="716056"/>
          </a:xfrm>
        </p:spPr>
        <p:txBody>
          <a:bodyPr/>
          <a:lstStyle/>
          <a:p>
            <a:r>
              <a:rPr lang="ru" sz="2800" dirty="0"/>
              <a:t>Кредитно-рейтинговое агентство</a:t>
            </a:r>
            <a:br>
              <a:rPr lang="en-US" sz="2800" dirty="0"/>
            </a:br>
            <a:br>
              <a:rPr lang="en-US" sz="2400" dirty="0"/>
            </a:br>
            <a:r>
              <a:rPr lang="ru" sz="2800" dirty="0"/>
              <a:t> 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15</a:t>
            </a:fld>
            <a:endParaRPr lang="en-PH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90929B8-4471-7967-6712-27C8828EB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67269"/>
              </p:ext>
            </p:extLst>
          </p:nvPr>
        </p:nvGraphicFramePr>
        <p:xfrm>
          <a:off x="685799" y="3048001"/>
          <a:ext cx="8153400" cy="2930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590621997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3838827380"/>
                    </a:ext>
                  </a:extLst>
                </a:gridCol>
              </a:tblGrid>
              <a:tr h="32865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Страна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Кредитно-рейтинговые агентства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8822389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Камбоджа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Рейтинговое агентство Камбоджи</a:t>
                      </a:r>
                      <a:endParaRPr lang="en-US" sz="1400" dirty="0">
                        <a:effectLst/>
                        <a:latin typeface="Myriad Pro" panose="020B0503030403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9083256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Индонезия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PT Pemeringkat Efek Indonesia / PT Fitch Ratings Indonesia</a:t>
                      </a:r>
                      <a:endParaRPr lang="en-US" sz="1400" dirty="0">
                        <a:effectLst/>
                        <a:latin typeface="Myriad Pro" panose="020B0503030403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7262767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Малайзия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RAM Ratings Services Berhad / </a:t>
                      </a:r>
                      <a:r>
                        <a:rPr lang="ru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Малазийская рейтинговая корпорация </a:t>
                      </a:r>
                      <a:r>
                        <a:rPr lang="en-PH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Berhad </a:t>
                      </a:r>
                      <a:endParaRPr lang="en-US" sz="1400" dirty="0">
                        <a:effectLst/>
                        <a:latin typeface="Myriad Pro" panose="020B0503030403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7402852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Филиппины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Филиппинская корпорация рейтинговых услуг </a:t>
                      </a:r>
                      <a:r>
                        <a:rPr lang="en-PH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Кредитный рейтинг и услуги для инвесторов Philippines Inc.</a:t>
                      </a:r>
                      <a:r>
                        <a:rPr lang="en-PH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Inc.</a:t>
                      </a:r>
                      <a:endParaRPr lang="en-US" sz="1400" dirty="0">
                        <a:effectLst/>
                        <a:latin typeface="Myriad Pro" panose="020B0503030403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8716692"/>
                  </a:ext>
                </a:extLst>
              </a:tr>
              <a:tr h="478667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Сингапур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Fitch Ratings Singapore / Moody’s Investors Service Singapore </a:t>
                      </a:r>
                      <a:endParaRPr lang="en-US" sz="1400" dirty="0">
                        <a:effectLst/>
                        <a:latin typeface="Myriad Pro" panose="020B0503030403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Standard &amp; Poor’s Singapore / A.M. Best-Asia Pacific (Singapore) </a:t>
                      </a:r>
                      <a:endParaRPr lang="en-US" sz="1400" dirty="0">
                        <a:effectLst/>
                        <a:latin typeface="Myriad Pro" panose="020B0503030403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587571"/>
                  </a:ext>
                </a:extLst>
              </a:tr>
              <a:tr h="328651">
                <a:tc>
                  <a:txBody>
                    <a:bodyPr/>
                    <a:lstStyle/>
                    <a:p>
                      <a:r>
                        <a:rPr lang="ru" sz="1400" b="0" dirty="0">
                          <a:latin typeface="Myriad Pro" panose="020B0503030403020204" pitchFamily="34" charset="0"/>
                        </a:rPr>
                        <a:t>Таиланд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400" b="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Тайские рейтинговые и информационные услуги</a:t>
                      </a:r>
                      <a:r>
                        <a:rPr lang="en-PH" sz="1400" b="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/ Fitch Ratings (Thailand) Limited</a:t>
                      </a:r>
                      <a:endParaRPr lang="en-US" sz="1400" b="0" dirty="0">
                        <a:effectLst/>
                        <a:latin typeface="Myriad Pro" panose="020B0503030403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148873"/>
                  </a:ext>
                </a:extLst>
              </a:tr>
              <a:tr h="368826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Вьетнам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400" dirty="0">
                          <a:effectLst/>
                          <a:latin typeface="Myriad Pro" panose="020B0503030403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Saigon Phat Thinh Rating Joint Stock Company / FiinRatings</a:t>
                      </a:r>
                      <a:endParaRPr lang="en-US" sz="1400" dirty="0">
                        <a:effectLst/>
                        <a:latin typeface="Myriad Pro" panose="020B0503030403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95380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B6FE10B-F38A-B4EC-A715-BD1A7B777ECB}"/>
              </a:ext>
            </a:extLst>
          </p:cNvPr>
          <p:cNvSpPr txBox="1"/>
          <p:nvPr/>
        </p:nvSpPr>
        <p:spPr>
          <a:xfrm>
            <a:off x="450914" y="1066800"/>
            <a:ext cx="8388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sz="1600" dirty="0">
                <a:latin typeface="Myriad Pro" panose="020B0503030403020204" pitchFamily="34" charset="0"/>
              </a:rPr>
              <a:t>Рейтинговые агентства действуют в большинстве стран АСЕАН, поскольку кредитные рейтинги корпоративных облигаций или их эмитентов обычно требуются для публичного размещения облигаций.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sz="1600" dirty="0">
                <a:latin typeface="Myriad Pro" panose="020B0503030403020204" pitchFamily="34" charset="0"/>
              </a:rPr>
              <a:t>В Камбодже и Вьетнаме облигации с рейтингом встречаются редко,</a:t>
            </a:r>
            <a:r>
              <a:rPr lang="ru" sz="1600" b="1" dirty="0">
                <a:latin typeface="Myriad Pro" panose="020B0503030403020204" pitchFamily="34" charset="0"/>
              </a:rPr>
              <a:t> </a:t>
            </a:r>
            <a:r>
              <a:rPr lang="ru" sz="1600" dirty="0">
                <a:latin typeface="Myriad Pro" panose="020B0503030403020204" pitchFamily="34" charset="0"/>
              </a:rPr>
              <a:t>поскольку их рейтинговые агентства относительно новы.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C50C8-ECE6-E527-26B9-B2CCC3A5BF20}"/>
              </a:ext>
            </a:extLst>
          </p:cNvPr>
          <p:cNvSpPr txBox="1"/>
          <p:nvPr/>
        </p:nvSpPr>
        <p:spPr>
          <a:xfrm>
            <a:off x="1851660" y="2492276"/>
            <a:ext cx="3155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600" b="1" u="sng" dirty="0">
                <a:latin typeface="Myriad Pro" panose="020B0503030403020204" pitchFamily="34" charset="0"/>
              </a:rPr>
              <a:t>Кредитно-рейтинговые агентства в странах АСЕАН</a:t>
            </a:r>
          </a:p>
        </p:txBody>
      </p:sp>
    </p:spTree>
    <p:extLst>
      <p:ext uri="{BB962C8B-B14F-4D97-AF65-F5344CB8AC3E}">
        <p14:creationId xmlns:p14="http://schemas.microsoft.com/office/powerpoint/2010/main" val="193680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76200"/>
            <a:ext cx="7697945" cy="716056"/>
          </a:xfrm>
        </p:spPr>
        <p:txBody>
          <a:bodyPr/>
          <a:lstStyle/>
          <a:p>
            <a:r>
              <a:rPr lang="ru" sz="2800" dirty="0"/>
              <a:t>Агентство ценообразования облигаций</a:t>
            </a:r>
            <a:br>
              <a:rPr lang="en-US" sz="2800" dirty="0"/>
            </a:br>
            <a:br>
              <a:rPr lang="en-US" sz="2400" dirty="0"/>
            </a:br>
            <a:r>
              <a:rPr lang="ru" dirty="0"/>
              <a:t> 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16</a:t>
            </a:fld>
            <a:endParaRPr lang="en-PH" dirty="0"/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1B61F85-FE9A-5359-15F4-C9226F56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98599"/>
              </p:ext>
            </p:extLst>
          </p:nvPr>
        </p:nvGraphicFramePr>
        <p:xfrm>
          <a:off x="171448" y="2697480"/>
          <a:ext cx="8884922" cy="40122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581">
                  <a:extLst>
                    <a:ext uri="{9D8B030D-6E8A-4147-A177-3AD203B41FA5}">
                      <a16:colId xmlns:a16="http://schemas.microsoft.com/office/drawing/2014/main" val="363722358"/>
                    </a:ext>
                  </a:extLst>
                </a:gridCol>
                <a:gridCol w="3939541">
                  <a:extLst>
                    <a:ext uri="{9D8B030D-6E8A-4147-A177-3AD203B41FA5}">
                      <a16:colId xmlns:a16="http://schemas.microsoft.com/office/drawing/2014/main" val="270370674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764234829"/>
                    </a:ext>
                  </a:extLst>
                </a:gridCol>
              </a:tblGrid>
              <a:tr h="665018">
                <a:tc>
                  <a:txBody>
                    <a:bodyPr/>
                    <a:lstStyle/>
                    <a:p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Местное агентство, которое предоставляет ежедневные цены на корпоративные облигации.</a:t>
                      </a:r>
                    </a:p>
                  </a:txBody>
                  <a:tcPr marL="100584" marR="100584" marT="41564" marB="415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Примечания</a:t>
                      </a:r>
                    </a:p>
                  </a:txBody>
                  <a:tcPr marL="100584" marR="100584" marT="41564" marB="415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3433025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Камбоджа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400" dirty="0"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785610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Индонезия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400" dirty="0">
                          <a:latin typeface="Myriad Pro" panose="020B0503030403020204" pitchFamily="34" charset="0"/>
                        </a:rPr>
                        <a:t>PT Penilai Harga Efek </a:t>
                      </a:r>
                      <a:r>
                        <a:rPr lang="en-US" sz="1400" dirty="0">
                          <a:latin typeface="Myriad Pro" panose="020B0503030403020204" pitchFamily="34" charset="0"/>
                        </a:rPr>
                        <a:t>Indonesia</a:t>
                      </a:r>
                      <a:r>
                        <a:rPr lang="ru" sz="1400" dirty="0">
                          <a:latin typeface="Myriad Pro" panose="020B0503030403020204" pitchFamily="34" charset="0"/>
                        </a:rPr>
                        <a:t> (PHEI)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400" dirty="0">
                          <a:latin typeface="Myriad Pro" panose="020B0503030403020204" pitchFamily="34" charset="0"/>
                        </a:rPr>
                        <a:t>Агентство по ценообразованию облигаций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584103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Малайзия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400" dirty="0">
                          <a:latin typeface="Myriad Pro" panose="020B0503030403020204" pitchFamily="34" charset="0"/>
                        </a:rPr>
                        <a:t>Агентство по ценообразованию облигаций Малайзии (BPAM)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400" dirty="0">
                          <a:latin typeface="Myriad Pro" panose="020B0503030403020204" pitchFamily="34" charset="0"/>
                        </a:rPr>
                        <a:t>Агентство по ценообразованию облигаций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328470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Филиппины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400" dirty="0"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911820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Сингапур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400" dirty="0"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208630"/>
                  </a:ext>
                </a:extLst>
              </a:tr>
              <a:tr h="858982">
                <a:tc>
                  <a:txBody>
                    <a:bodyPr/>
                    <a:lstStyle/>
                    <a:p>
                      <a:r>
                        <a:rPr lang="ru" sz="1400" b="0" dirty="0">
                          <a:latin typeface="Myriad Pro" panose="020B0503030403020204" pitchFamily="34" charset="0"/>
                        </a:rPr>
                        <a:t>Таиланд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400" b="0" dirty="0">
                          <a:latin typeface="Myriad Pro" panose="020B0503030403020204" pitchFamily="34" charset="0"/>
                        </a:rPr>
                        <a:t>Ассоциация рынка облигаций Таиланда (Thai BMA)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400" b="0" dirty="0">
                          <a:latin typeface="Myriad Pro" panose="020B0503030403020204" pitchFamily="34" charset="0"/>
                        </a:rPr>
                        <a:t>Ассоциация рынка облигаций, которая, помимо прочего, выполняет функцию ценообразования на облигации.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912383"/>
                  </a:ext>
                </a:extLst>
              </a:tr>
              <a:tr h="443345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Вьетнам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400" dirty="0"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400" dirty="0"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48059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EF1D37-3A5B-C6FA-82EB-F4CBB69B3C84}"/>
              </a:ext>
            </a:extLst>
          </p:cNvPr>
          <p:cNvSpPr txBox="1"/>
          <p:nvPr/>
        </p:nvSpPr>
        <p:spPr>
          <a:xfrm>
            <a:off x="31499" y="678180"/>
            <a:ext cx="9227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sz="1600" dirty="0">
                <a:latin typeface="Myriad Pro" panose="020B0503030403020204" pitchFamily="34" charset="0"/>
              </a:rPr>
              <a:t>Местные агентства по ценообразованию облигаций предоставляют рыночные цены местных корпоративных облигаций, которые могут быть использованы для определения справедливой стоимости облигаций, отраженной в финансовой отчетности институциональных инвесторов.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sz="1600" dirty="0">
                <a:latin typeface="Myriad Pro" panose="020B0503030403020204" pitchFamily="34" charset="0"/>
              </a:rPr>
              <a:t>Они также предоставляют матрицу ежедневной доходности, которую можно использовать для справки по доходности при торговле корпоративными облигациями на местных рынках облигаций.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FB4E6-FA96-5D36-EA9B-EF7F3C9F1029}"/>
              </a:ext>
            </a:extLst>
          </p:cNvPr>
          <p:cNvSpPr txBox="1"/>
          <p:nvPr/>
        </p:nvSpPr>
        <p:spPr>
          <a:xfrm>
            <a:off x="1681066" y="2350770"/>
            <a:ext cx="5553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600" b="1" u="sng" dirty="0">
                <a:latin typeface="Myriad Pro" panose="020B0503030403020204" pitchFamily="34" charset="0"/>
              </a:rPr>
              <a:t>Агентства по ценообразованию облигаций в АСЕАН</a:t>
            </a:r>
          </a:p>
        </p:txBody>
      </p:sp>
    </p:spTree>
    <p:extLst>
      <p:ext uri="{BB962C8B-B14F-4D97-AF65-F5344CB8AC3E}">
        <p14:creationId xmlns:p14="http://schemas.microsoft.com/office/powerpoint/2010/main" val="292115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783580" cy="716056"/>
          </a:xfrm>
        </p:spPr>
        <p:txBody>
          <a:bodyPr/>
          <a:lstStyle/>
          <a:p>
            <a:r>
              <a:rPr lang="ru" sz="2800" dirty="0"/>
              <a:t>Гарантированные облигации: </a:t>
            </a:r>
            <a:br>
              <a:rPr lang="en-US" sz="2800" dirty="0"/>
            </a:br>
            <a:r>
              <a:rPr lang="ru" sz="2000" dirty="0"/>
              <a:t>статистика</a:t>
            </a:r>
            <a:br>
              <a:rPr lang="en-US" sz="2800" dirty="0"/>
            </a:br>
            <a:r>
              <a:rPr lang="ru" dirty="0"/>
              <a:t> 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17</a:t>
            </a:fld>
            <a:endParaRPr lang="en-PH" dirty="0"/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D30C27CF-F89A-B3A1-E8EC-F872361F3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58699"/>
              </p:ext>
            </p:extLst>
          </p:nvPr>
        </p:nvGraphicFramePr>
        <p:xfrm>
          <a:off x="179071" y="2667000"/>
          <a:ext cx="5196839" cy="332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3479">
                  <a:extLst>
                    <a:ext uri="{9D8B030D-6E8A-4147-A177-3AD203B41FA5}">
                      <a16:colId xmlns:a16="http://schemas.microsoft.com/office/drawing/2014/main" val="363722358"/>
                    </a:ext>
                  </a:extLst>
                </a:gridCol>
                <a:gridCol w="1424940">
                  <a:extLst>
                    <a:ext uri="{9D8B030D-6E8A-4147-A177-3AD203B41FA5}">
                      <a16:colId xmlns:a16="http://schemas.microsoft.com/office/drawing/2014/main" val="2703706743"/>
                    </a:ext>
                  </a:extLst>
                </a:gridCol>
                <a:gridCol w="1592580">
                  <a:extLst>
                    <a:ext uri="{9D8B030D-6E8A-4147-A177-3AD203B41FA5}">
                      <a16:colId xmlns:a16="http://schemas.microsoft.com/office/drawing/2014/main" val="262810174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764234829"/>
                    </a:ext>
                  </a:extLst>
                </a:gridCol>
              </a:tblGrid>
              <a:tr h="661334">
                <a:tc>
                  <a:txBody>
                    <a:bodyPr/>
                    <a:lstStyle/>
                    <a:p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200" dirty="0">
                          <a:latin typeface="Myriad Pro" panose="020B0503030403020204" pitchFamily="34" charset="0"/>
                        </a:rPr>
                        <a:t>Корпоративные облигации в национальной валюте</a:t>
                      </a:r>
                    </a:p>
                    <a:p>
                      <a:pPr algn="ctr"/>
                      <a:r>
                        <a:rPr lang="ru" sz="1200" dirty="0">
                          <a:latin typeface="Myriad Pro" panose="020B0503030403020204" pitchFamily="34" charset="0"/>
                        </a:rPr>
                        <a:t>(А)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200" dirty="0">
                          <a:latin typeface="Myriad Pro" panose="020B0503030403020204" pitchFamily="34" charset="0"/>
                        </a:rPr>
                        <a:t>Корпоративные облигации с гарантией в национальной валюте</a:t>
                      </a:r>
                    </a:p>
                    <a:p>
                      <a:pPr algn="ctr"/>
                      <a:r>
                        <a:rPr lang="ru" sz="1200" dirty="0">
                          <a:latin typeface="Myriad Pro" panose="020B0503030403020204" pitchFamily="34" charset="0"/>
                        </a:rPr>
                        <a:t>(Б)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200" dirty="0">
                          <a:latin typeface="Myriad Pro" panose="020B0503030403020204" pitchFamily="34" charset="0"/>
                        </a:rPr>
                        <a:t>Соотношения</a:t>
                      </a:r>
                    </a:p>
                    <a:p>
                      <a:pPr algn="ctr"/>
                      <a:endParaRPr lang="en-US" sz="1200" dirty="0">
                        <a:latin typeface="Myriad Pro" panose="020B0503030403020204" pitchFamily="34" charset="0"/>
                      </a:endParaRPr>
                    </a:p>
                    <a:p>
                      <a:pPr algn="ctr"/>
                      <a:r>
                        <a:rPr lang="ru" sz="1200" dirty="0">
                          <a:latin typeface="Myriad Pro" panose="020B0503030403020204" pitchFamily="34" charset="0"/>
                        </a:rPr>
                        <a:t>(Б/А)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3433025"/>
                  </a:ext>
                </a:extLst>
              </a:tr>
              <a:tr h="275556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Камбоджа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>
                          <a:latin typeface="Myriad Pro" panose="020B0503030403020204" pitchFamily="34" charset="0"/>
                        </a:rPr>
                        <a:t>532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>
                          <a:latin typeface="Myriad Pro" panose="020B0503030403020204" pitchFamily="34" charset="0"/>
                        </a:rPr>
                        <a:t>207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>
                          <a:latin typeface="Myriad Pro" panose="020B0503030403020204" pitchFamily="34" charset="0"/>
                        </a:rPr>
                        <a:t>39%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785610"/>
                  </a:ext>
                </a:extLst>
              </a:tr>
              <a:tr h="275556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Индонезия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421 513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8 840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>
                          <a:latin typeface="Myriad Pro" panose="020B0503030403020204" pitchFamily="34" charset="0"/>
                        </a:rPr>
                        <a:t>2%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584103"/>
                  </a:ext>
                </a:extLst>
              </a:tr>
              <a:tr h="275556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Малайзия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>
                          <a:latin typeface="Myriad Pro" panose="020B0503030403020204" pitchFamily="34" charset="0"/>
                        </a:rPr>
                        <a:t>728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281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>
                          <a:latin typeface="Myriad Pro" panose="020B0503030403020204" pitchFamily="34" charset="0"/>
                        </a:rPr>
                        <a:t>39%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328470"/>
                  </a:ext>
                </a:extLst>
              </a:tr>
              <a:tr h="275556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Филиппины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1 467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4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>
                          <a:latin typeface="Myriad Pro" panose="020B0503030403020204" pitchFamily="34" charset="0"/>
                        </a:rPr>
                        <a:t>0,3%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911820"/>
                  </a:ext>
                </a:extLst>
              </a:tr>
              <a:tr h="275556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Сингапур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87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32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>
                          <a:latin typeface="Myriad Pro" panose="020B0503030403020204" pitchFamily="34" charset="0"/>
                        </a:rPr>
                        <a:t>37%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208630"/>
                  </a:ext>
                </a:extLst>
              </a:tr>
              <a:tr h="275556">
                <a:tc>
                  <a:txBody>
                    <a:bodyPr/>
                    <a:lstStyle/>
                    <a:p>
                      <a:r>
                        <a:rPr lang="ru" sz="1400" b="0" dirty="0">
                          <a:latin typeface="Myriad Pro" panose="020B0503030403020204" pitchFamily="34" charset="0"/>
                        </a:rPr>
                        <a:t>Таиланд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b="0" dirty="0">
                          <a:latin typeface="Myriad Pro" panose="020B0503030403020204" pitchFamily="34" charset="0"/>
                        </a:rPr>
                        <a:t>3 640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b="0" dirty="0">
                          <a:latin typeface="Myriad Pro" panose="020B0503030403020204" pitchFamily="34" charset="0"/>
                        </a:rPr>
                        <a:t>262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b="0" dirty="0">
                          <a:latin typeface="Myriad Pro" panose="020B0503030403020204" pitchFamily="34" charset="0"/>
                        </a:rPr>
                        <a:t>7%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912383"/>
                  </a:ext>
                </a:extLst>
              </a:tr>
              <a:tr h="275556">
                <a:tc>
                  <a:txBody>
                    <a:bodyPr/>
                    <a:lstStyle/>
                    <a:p>
                      <a:r>
                        <a:rPr lang="ru" sz="1400" dirty="0">
                          <a:latin typeface="Myriad Pro" panose="020B0503030403020204" pitchFamily="34" charset="0"/>
                        </a:rPr>
                        <a:t>Вьетнам</a:t>
                      </a:r>
                    </a:p>
                  </a:txBody>
                  <a:tcPr marL="100584" marR="10058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68 086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>
                          <a:latin typeface="Myriad Pro" panose="020B0503030403020204" pitchFamily="34" charset="0"/>
                        </a:rPr>
                        <a:t>14 929</a:t>
                      </a:r>
                      <a:endParaRPr lang="en-US" sz="14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400" dirty="0">
                          <a:latin typeface="Myriad Pro" panose="020B0503030403020204" pitchFamily="34" charset="0"/>
                        </a:rPr>
                        <a:t>22%</a:t>
                      </a:r>
                    </a:p>
                  </a:txBody>
                  <a:tcPr marL="100584" marR="1005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48059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381AFF-391F-B80D-9F47-09C130548526}"/>
              </a:ext>
            </a:extLst>
          </p:cNvPr>
          <p:cNvSpPr txBox="1"/>
          <p:nvPr/>
        </p:nvSpPr>
        <p:spPr>
          <a:xfrm>
            <a:off x="175260" y="1829336"/>
            <a:ext cx="4121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600" b="1" u="sng" dirty="0">
                <a:latin typeface="Myriad Pro" panose="020B0503030403020204" pitchFamily="34" charset="0"/>
              </a:rPr>
              <a:t>Гарантированные коэффициенты корпоративных облигаций в АСЕАН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1CC630-8B86-9EAC-9F24-1DBE6B57A35D}"/>
              </a:ext>
            </a:extLst>
          </p:cNvPr>
          <p:cNvSpPr txBox="1"/>
          <p:nvPr/>
        </p:nvSpPr>
        <p:spPr>
          <a:xfrm>
            <a:off x="3853542" y="1858030"/>
            <a:ext cx="148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" sz="1400" dirty="0">
                <a:latin typeface="Myriad Pro" panose="020B0503030403020204" pitchFamily="34" charset="0"/>
              </a:rPr>
              <a:t>Единица: млрд в нац. валюте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8AF71-557C-1C84-08AA-211ACFA31F9E}"/>
              </a:ext>
            </a:extLst>
          </p:cNvPr>
          <p:cNvSpPr txBox="1"/>
          <p:nvPr/>
        </p:nvSpPr>
        <p:spPr>
          <a:xfrm>
            <a:off x="5116830" y="1381810"/>
            <a:ext cx="40386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sz="1600" b="1" dirty="0">
                <a:latin typeface="Myriad Pro" panose="020B0503030403020204" pitchFamily="34" charset="0"/>
              </a:rPr>
              <a:t>Малайзия </a:t>
            </a:r>
            <a:r>
              <a:rPr lang="ru" sz="1600" dirty="0">
                <a:latin typeface="Myriad Pro" panose="020B0503030403020204" pitchFamily="34" charset="0"/>
              </a:rPr>
              <a:t>и </a:t>
            </a:r>
            <a:r>
              <a:rPr lang="ru" sz="1600" b="1" dirty="0">
                <a:latin typeface="Myriad Pro" panose="020B0503030403020204" pitchFamily="34" charset="0"/>
              </a:rPr>
              <a:t>Сингапур </a:t>
            </a:r>
            <a:r>
              <a:rPr lang="ru" sz="1600" dirty="0">
                <a:latin typeface="Myriad Pro" panose="020B0503030403020204" pitchFamily="34" charset="0"/>
              </a:rPr>
              <a:t>являются странами, в которых активно действуют гарантированные корпоративные облигации.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" sz="1600" dirty="0">
                <a:latin typeface="Myriad Pro" panose="020B0503030403020204" pitchFamily="34" charset="0"/>
              </a:rPr>
              <a:t>Главными гарантами в Малайзии выступают правительство и материнские компании.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latin typeface="Myriad Pro" panose="020B0503030403020204" pitchFamily="34" charset="0"/>
              </a:rPr>
              <a:t>Гарантами в Сингапуре в основном выступают материнские компании или компании одной группы.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" sz="1600" b="1" dirty="0">
                <a:latin typeface="Myriad Pro" panose="020B0503030403020204" pitchFamily="34" charset="0"/>
              </a:rPr>
              <a:t>Камбоджа </a:t>
            </a:r>
            <a:r>
              <a:rPr lang="ru" sz="1600" dirty="0">
                <a:latin typeface="Myriad Pro" panose="020B0503030403020204" pitchFamily="34" charset="0"/>
              </a:rPr>
              <a:t>и </a:t>
            </a:r>
            <a:r>
              <a:rPr lang="ru" sz="1600" b="1" dirty="0">
                <a:latin typeface="Myriad Pro" panose="020B0503030403020204" pitchFamily="34" charset="0"/>
              </a:rPr>
              <a:t>Вьетнам </a:t>
            </a:r>
            <a:r>
              <a:rPr lang="ru" sz="1600" dirty="0">
                <a:latin typeface="Myriad Pro" panose="020B0503030403020204" pitchFamily="34" charset="0"/>
              </a:rPr>
              <a:t>– это страны, в которых гарантированные корпоративные облигации в основном представляют собой облигации, гарантированные CGIF.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" sz="1600" b="1" dirty="0">
                <a:latin typeface="Myriad Pro" panose="020B0503030403020204" pitchFamily="34" charset="0"/>
              </a:rPr>
              <a:t>Индонезия,</a:t>
            </a:r>
            <a:r>
              <a:rPr lang="ru" sz="1600" dirty="0">
                <a:latin typeface="Myriad Pro" panose="020B0503030403020204" pitchFamily="34" charset="0"/>
              </a:rPr>
              <a:t> </a:t>
            </a:r>
            <a:r>
              <a:rPr lang="ru" sz="1600" b="1" dirty="0">
                <a:latin typeface="Myriad Pro" panose="020B0503030403020204" pitchFamily="34" charset="0"/>
              </a:rPr>
              <a:t>Филиппины </a:t>
            </a:r>
            <a:r>
              <a:rPr lang="ru" sz="1600" dirty="0">
                <a:latin typeface="Myriad Pro" panose="020B0503030403020204" pitchFamily="34" charset="0"/>
              </a:rPr>
              <a:t>и </a:t>
            </a:r>
            <a:r>
              <a:rPr lang="ru" sz="1600" b="1" dirty="0">
                <a:latin typeface="Myriad Pro" panose="020B0503030403020204" pitchFamily="34" charset="0"/>
              </a:rPr>
              <a:t>Таиланд </a:t>
            </a:r>
            <a:r>
              <a:rPr lang="ru" sz="1600" dirty="0">
                <a:latin typeface="Myriad Pro" panose="020B0503030403020204" pitchFamily="34" charset="0"/>
              </a:rPr>
              <a:t>— страны, в которых гарантированные корпоративные облигации относительно неактивны.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459B5-5C55-C03E-44C0-DCBFB0791299}"/>
              </a:ext>
            </a:extLst>
          </p:cNvPr>
          <p:cNvSpPr txBox="1"/>
          <p:nvPr/>
        </p:nvSpPr>
        <p:spPr>
          <a:xfrm>
            <a:off x="332992" y="6093023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dirty="0">
                <a:latin typeface="Myriad Pro" panose="020B0503030403020204" pitchFamily="34" charset="0"/>
              </a:rPr>
              <a:t>Источник: Блумберг.</a:t>
            </a:r>
          </a:p>
        </p:txBody>
      </p:sp>
    </p:spTree>
    <p:extLst>
      <p:ext uri="{BB962C8B-B14F-4D97-AF65-F5344CB8AC3E}">
        <p14:creationId xmlns:p14="http://schemas.microsoft.com/office/powerpoint/2010/main" val="1519295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84220" y="152400"/>
            <a:ext cx="5783580" cy="866428"/>
          </a:xfrm>
        </p:spPr>
        <p:txBody>
          <a:bodyPr/>
          <a:lstStyle/>
          <a:p>
            <a:r>
              <a:rPr lang="ru" sz="2800" dirty="0"/>
              <a:t>Гарантированные облигации: </a:t>
            </a:r>
            <a:br>
              <a:rPr lang="en-US" sz="2800" dirty="0"/>
            </a:br>
            <a:r>
              <a:rPr lang="ru" sz="2000" dirty="0"/>
              <a:t>национальные кредитные гаранты в АСЕАН</a:t>
            </a:r>
            <a:br>
              <a:rPr lang="en-US" dirty="0"/>
            </a:br>
            <a:r>
              <a:rPr lang="ru" dirty="0"/>
              <a:t> 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18</a:t>
            </a:fld>
            <a:endParaRPr lang="en-PH" dirty="0"/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D30C27CF-F89A-B3A1-E8EC-F872361F3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96568"/>
              </p:ext>
            </p:extLst>
          </p:nvPr>
        </p:nvGraphicFramePr>
        <p:xfrm>
          <a:off x="163830" y="1786890"/>
          <a:ext cx="8890362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1729">
                  <a:extLst>
                    <a:ext uri="{9D8B030D-6E8A-4147-A177-3AD203B41FA5}">
                      <a16:colId xmlns:a16="http://schemas.microsoft.com/office/drawing/2014/main" val="363722358"/>
                    </a:ext>
                  </a:extLst>
                </a:gridCol>
                <a:gridCol w="3471271">
                  <a:extLst>
                    <a:ext uri="{9D8B030D-6E8A-4147-A177-3AD203B41FA5}">
                      <a16:colId xmlns:a16="http://schemas.microsoft.com/office/drawing/2014/main" val="2703706743"/>
                    </a:ext>
                  </a:extLst>
                </a:gridCol>
                <a:gridCol w="3937362">
                  <a:extLst>
                    <a:ext uri="{9D8B030D-6E8A-4147-A177-3AD203B41FA5}">
                      <a16:colId xmlns:a16="http://schemas.microsoft.com/office/drawing/2014/main" val="2764234829"/>
                    </a:ext>
                  </a:extLst>
                </a:gridCol>
              </a:tblGrid>
              <a:tr h="296924">
                <a:tc>
                  <a:txBody>
                    <a:bodyPr/>
                    <a:lstStyle/>
                    <a:p>
                      <a:endParaRPr lang="en-US" sz="1600" dirty="0"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b="1" dirty="0">
                          <a:latin typeface="Myriad Pro" panose="020B0503030403020204" pitchFamily="34" charset="0"/>
                        </a:rPr>
                        <a:t>Национальный гарант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b="1" dirty="0">
                          <a:latin typeface="Myriad Pro" panose="020B0503030403020204" pitchFamily="34" charset="0"/>
                        </a:rPr>
                        <a:t>Рыночная активность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3433025"/>
                  </a:ext>
                </a:extLst>
              </a:tr>
              <a:tr h="435200">
                <a:tc>
                  <a:txBody>
                    <a:bodyPr/>
                    <a:lstStyle/>
                    <a:p>
                      <a:pPr algn="l"/>
                      <a:r>
                        <a:rPr lang="ru" sz="1600" b="1" dirty="0">
                          <a:latin typeface="Myriad Pro" panose="020B0503030403020204" pitchFamily="34" charset="0"/>
                        </a:rPr>
                        <a:t>Камбоджа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dirty="0">
                          <a:latin typeface="Myriad Pro" panose="020B0503030403020204" pitchFamily="34" charset="0"/>
                        </a:rPr>
                        <a:t>Корпорация кредитных гарантий Камбоджи (CGCC)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dirty="0">
                          <a:latin typeface="Myriad Pro" panose="020B0503030403020204" pitchFamily="34" charset="0"/>
                        </a:rPr>
                        <a:t>Еще не активе</a:t>
                      </a:r>
                      <a:r>
                        <a:rPr lang="ru-RU" sz="1600" dirty="0">
                          <a:latin typeface="Myriad Pro" panose="020B0503030403020204" pitchFamily="34" charset="0"/>
                        </a:rPr>
                        <a:t>на</a:t>
                      </a:r>
                      <a:r>
                        <a:rPr lang="ru" sz="1600" dirty="0">
                          <a:latin typeface="Myriad Pro" panose="020B0503030403020204" pitchFamily="34" charset="0"/>
                        </a:rPr>
                        <a:t>, поскольку была создана в сентябре 2020 года.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785610"/>
                  </a:ext>
                </a:extLst>
              </a:tr>
              <a:tr h="614400">
                <a:tc>
                  <a:txBody>
                    <a:bodyPr/>
                    <a:lstStyle/>
                    <a:p>
                      <a:pPr algn="l"/>
                      <a:r>
                        <a:rPr lang="ru" sz="1600" b="1" dirty="0">
                          <a:latin typeface="Myriad Pro" panose="020B0503030403020204" pitchFamily="34" charset="0"/>
                        </a:rPr>
                        <a:t>Индонезия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dirty="0">
                          <a:latin typeface="Myriad Pro" panose="020B0503030403020204" pitchFamily="34" charset="0"/>
                        </a:rPr>
                        <a:t>Фонд </a:t>
                      </a:r>
                      <a:r>
                        <a:rPr lang="ru-RU" sz="1600" dirty="0">
                          <a:latin typeface="Myriad Pro" panose="020B0503030403020204" pitchFamily="34" charset="0"/>
                        </a:rPr>
                        <a:t>инфраструктурных гарантий Индонезии</a:t>
                      </a:r>
                      <a:endParaRPr lang="ru" sz="1600" dirty="0">
                        <a:latin typeface="Myriad Pro" panose="020B0503030403020204" pitchFamily="34" charset="0"/>
                      </a:endParaRPr>
                    </a:p>
                    <a:p>
                      <a:pPr algn="l"/>
                      <a:r>
                        <a:rPr lang="ru" sz="1600" dirty="0">
                          <a:latin typeface="Myriad Pro" panose="020B0503030403020204" pitchFamily="34" charset="0"/>
                        </a:rPr>
                        <a:t>(</a:t>
                      </a:r>
                      <a:r>
                        <a:rPr lang="en-US" sz="1600" dirty="0">
                          <a:latin typeface="Myriad Pro" panose="020B0503030403020204" pitchFamily="34" charset="0"/>
                        </a:rPr>
                        <a:t>IIGF</a:t>
                      </a:r>
                      <a:r>
                        <a:rPr lang="ru" sz="1600" dirty="0">
                          <a:latin typeface="Myriad Pro" panose="020B0503030403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dirty="0">
                          <a:latin typeface="Myriad Pro" panose="020B0503030403020204" pitchFamily="34" charset="0"/>
                        </a:rPr>
                        <a:t>Гарантии, доступные для инфраструктурных проектов в Индонезии по схеме государственно-частного партнерства (ГЧП)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584103"/>
                  </a:ext>
                </a:extLst>
              </a:tr>
              <a:tr h="296924">
                <a:tc>
                  <a:txBody>
                    <a:bodyPr/>
                    <a:lstStyle/>
                    <a:p>
                      <a:pPr algn="l"/>
                      <a:r>
                        <a:rPr lang="ru" sz="1600" b="1" dirty="0">
                          <a:latin typeface="Myriad Pro" panose="020B0503030403020204" pitchFamily="34" charset="0"/>
                        </a:rPr>
                        <a:t>Малайзия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Myriad Pro" panose="020B0503030403020204" pitchFamily="34" charset="0"/>
                        </a:rPr>
                        <a:t>Danajamin Nasional Berhad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dirty="0">
                          <a:latin typeface="Myriad Pro" panose="020B0503030403020204" pitchFamily="34" charset="0"/>
                        </a:rPr>
                        <a:t>Был активен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328470"/>
                  </a:ext>
                </a:extLst>
              </a:tr>
              <a:tr h="435200">
                <a:tc>
                  <a:txBody>
                    <a:bodyPr/>
                    <a:lstStyle/>
                    <a:p>
                      <a:pPr algn="l"/>
                      <a:r>
                        <a:rPr lang="ru" sz="1600" b="1" dirty="0">
                          <a:latin typeface="Myriad Pro" panose="020B0503030403020204" pitchFamily="34" charset="0"/>
                        </a:rPr>
                        <a:t>Филиппины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dirty="0">
                          <a:latin typeface="Myriad Pro" panose="020B0503030403020204" pitchFamily="34" charset="0"/>
                        </a:rPr>
                        <a:t>Филиппинская гарантийная корпорация</a:t>
                      </a:r>
                      <a:r>
                        <a:rPr lang="en-US" sz="1600" dirty="0"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ru" sz="1600" dirty="0">
                          <a:latin typeface="Myriad Pro" panose="020B0503030403020204" pitchFamily="34" charset="0"/>
                        </a:rPr>
                        <a:t>(</a:t>
                      </a:r>
                      <a:r>
                        <a:rPr lang="en-US" sz="1600" dirty="0">
                          <a:latin typeface="Myriad Pro" panose="020B0503030403020204" pitchFamily="34" charset="0"/>
                        </a:rPr>
                        <a:t>PhilGuarantee</a:t>
                      </a:r>
                      <a:r>
                        <a:rPr lang="ru" sz="1600" dirty="0">
                          <a:latin typeface="Myriad Pro" panose="020B0503030403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dirty="0">
                          <a:latin typeface="Myriad Pro" panose="020B0503030403020204" pitchFamily="34" charset="0"/>
                        </a:rPr>
                        <a:t>Задействовалась лишь несколько раз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911820"/>
                  </a:ext>
                </a:extLst>
              </a:tr>
              <a:tr h="296924">
                <a:tc>
                  <a:txBody>
                    <a:bodyPr/>
                    <a:lstStyle/>
                    <a:p>
                      <a:pPr algn="l"/>
                      <a:r>
                        <a:rPr lang="ru" sz="1600" b="1" dirty="0">
                          <a:latin typeface="Myriad Pro" panose="020B0503030403020204" pitchFamily="34" charset="0"/>
                        </a:rPr>
                        <a:t>Сингапур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dirty="0"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dirty="0"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208630"/>
                  </a:ext>
                </a:extLst>
              </a:tr>
              <a:tr h="435200">
                <a:tc>
                  <a:txBody>
                    <a:bodyPr/>
                    <a:lstStyle/>
                    <a:p>
                      <a:pPr algn="l"/>
                      <a:r>
                        <a:rPr lang="ru" sz="1600" b="1" dirty="0">
                          <a:latin typeface="Myriad Pro" panose="020B0503030403020204" pitchFamily="34" charset="0"/>
                        </a:rPr>
                        <a:t>Таиланд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b="0" dirty="0">
                          <a:latin typeface="Myriad Pro" panose="020B0503030403020204" pitchFamily="34" charset="0"/>
                        </a:rPr>
                        <a:t>Тайская корпорация кредитных гарантий (</a:t>
                      </a:r>
                      <a:r>
                        <a:rPr lang="en-US" sz="1600" b="0" dirty="0">
                          <a:latin typeface="Myriad Pro" panose="020B0503030403020204" pitchFamily="34" charset="0"/>
                        </a:rPr>
                        <a:t>TCG</a:t>
                      </a:r>
                      <a:r>
                        <a:rPr lang="ru" sz="1600" b="0" dirty="0">
                          <a:latin typeface="Myriad Pro" panose="020B0503030403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b="0" dirty="0">
                          <a:latin typeface="Myriad Pro" panose="020B0503030403020204" pitchFamily="34" charset="0"/>
                        </a:rPr>
                        <a:t>Не активна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912383"/>
                  </a:ext>
                </a:extLst>
              </a:tr>
              <a:tr h="296924">
                <a:tc>
                  <a:txBody>
                    <a:bodyPr/>
                    <a:lstStyle/>
                    <a:p>
                      <a:pPr algn="l"/>
                      <a:r>
                        <a:rPr lang="ru" sz="1600" b="1" dirty="0">
                          <a:latin typeface="Myriad Pro" panose="020B0503030403020204" pitchFamily="34" charset="0"/>
                        </a:rPr>
                        <a:t>Вьетнам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i="1" dirty="0"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" sz="1600" dirty="0">
                          <a:latin typeface="Myriad Pro" panose="020B0503030403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48059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381AFF-391F-B80D-9F47-09C130548526}"/>
              </a:ext>
            </a:extLst>
          </p:cNvPr>
          <p:cNvSpPr txBox="1"/>
          <p:nvPr/>
        </p:nvSpPr>
        <p:spPr>
          <a:xfrm>
            <a:off x="1066800" y="1261646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600" b="1" u="sng" dirty="0">
                <a:latin typeface="Myriad Pro" panose="020B0503030403020204" pitchFamily="34" charset="0"/>
              </a:rPr>
              <a:t>Национальные кредитные гаранты для частного сектора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A6E284-1EBD-B1AC-9DF8-84C5B6202B7D}"/>
              </a:ext>
            </a:extLst>
          </p:cNvPr>
          <p:cNvSpPr txBox="1"/>
          <p:nvPr/>
        </p:nvSpPr>
        <p:spPr>
          <a:xfrm>
            <a:off x="381000" y="6019800"/>
            <a:ext cx="807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lvl="1" indent="-285750">
              <a:buFont typeface="Wingdings" panose="05000000000000000000" pitchFamily="2" charset="2"/>
              <a:buChar char="§"/>
            </a:pPr>
            <a:r>
              <a:rPr lang="ru" sz="1400" dirty="0">
                <a:latin typeface="Myriad Pro" panose="020B0503030403020204" pitchFamily="34" charset="0"/>
              </a:rPr>
              <a:t>Bank Pembangunan Malaysia Berhad, банк развития в Малайзии, завершил слияние с Danajamin в марте 2023 года, когда его лицензия была передана банку Negara Malaysia.</a:t>
            </a:r>
          </a:p>
        </p:txBody>
      </p:sp>
    </p:spTree>
    <p:extLst>
      <p:ext uri="{BB962C8B-B14F-4D97-AF65-F5344CB8AC3E}">
        <p14:creationId xmlns:p14="http://schemas.microsoft.com/office/powerpoint/2010/main" val="498675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1400" y="152400"/>
            <a:ext cx="5257800" cy="716056"/>
          </a:xfrm>
        </p:spPr>
        <p:txBody>
          <a:bodyPr/>
          <a:lstStyle/>
          <a:p>
            <a:r>
              <a:rPr lang="ru" sz="2800" dirty="0"/>
              <a:t>Трансграничные облигации: </a:t>
            </a:r>
            <a:br>
              <a:rPr lang="en-US" sz="2800" dirty="0"/>
            </a:br>
            <a:r>
              <a:rPr lang="ru" sz="2000" dirty="0"/>
              <a:t>статистика</a:t>
            </a:r>
            <a:br>
              <a:rPr lang="en-US" dirty="0"/>
            </a:br>
            <a:br>
              <a:rPr lang="en-US" dirty="0"/>
            </a:br>
            <a:r>
              <a:rPr lang="ru" dirty="0"/>
              <a:t> 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19</a:t>
            </a:fld>
            <a:endParaRPr lang="en-PH" dirty="0"/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D30C27CF-F89A-B3A1-E8EC-F872361F3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61255"/>
              </p:ext>
            </p:extLst>
          </p:nvPr>
        </p:nvGraphicFramePr>
        <p:xfrm>
          <a:off x="289559" y="2632710"/>
          <a:ext cx="8549641" cy="3934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900">
                  <a:extLst>
                    <a:ext uri="{9D8B030D-6E8A-4147-A177-3AD203B41FA5}">
                      <a16:colId xmlns:a16="http://schemas.microsoft.com/office/drawing/2014/main" val="363722358"/>
                    </a:ext>
                  </a:extLst>
                </a:gridCol>
                <a:gridCol w="2935748">
                  <a:extLst>
                    <a:ext uri="{9D8B030D-6E8A-4147-A177-3AD203B41FA5}">
                      <a16:colId xmlns:a16="http://schemas.microsoft.com/office/drawing/2014/main" val="2703706743"/>
                    </a:ext>
                  </a:extLst>
                </a:gridCol>
                <a:gridCol w="3219993">
                  <a:extLst>
                    <a:ext uri="{9D8B030D-6E8A-4147-A177-3AD203B41FA5}">
                      <a16:colId xmlns:a16="http://schemas.microsoft.com/office/drawing/2014/main" val="2628101744"/>
                    </a:ext>
                  </a:extLst>
                </a:gridCol>
              </a:tblGrid>
              <a:tr h="1725999">
                <a:tc>
                  <a:txBody>
                    <a:bodyPr/>
                    <a:lstStyle/>
                    <a:p>
                      <a:endParaRPr lang="en-US" sz="15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Соотношение корпоративных облигаций, выпущенных иностранными организациями, к общему количеству корпоративных облигаций в </a:t>
                      </a:r>
                      <a:r>
                        <a:rPr lang="ru-RU" sz="1500" dirty="0">
                          <a:latin typeface="Myriad Pro" panose="020B0503030403020204" pitchFamily="34" charset="0"/>
                        </a:rPr>
                        <a:t>национальной </a:t>
                      </a:r>
                      <a:r>
                        <a:rPr lang="ru" sz="1500" dirty="0">
                          <a:latin typeface="Myriad Pro" panose="020B0503030403020204" pitchFamily="34" charset="0"/>
                        </a:rPr>
                        <a:t>валюте</a:t>
                      </a:r>
                    </a:p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(Входящий поток)</a:t>
                      </a:r>
                    </a:p>
                  </a:txBody>
                  <a:tcPr marL="100584" marR="100584" marT="41564" marB="415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Соотношение облигаций в иностранной валюте, выпущенных местными организациями, с общим количеством облигаций, выпущенных местными организациями</a:t>
                      </a:r>
                    </a:p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(Исходящий поток)</a:t>
                      </a:r>
                    </a:p>
                  </a:txBody>
                  <a:tcPr marL="100584" marR="100584" marT="41564" marB="4156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283991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r>
                        <a:rPr lang="ru" sz="1500" dirty="0">
                          <a:latin typeface="Myriad Pro" panose="020B0503030403020204" pitchFamily="34" charset="0"/>
                        </a:rPr>
                        <a:t>Индонезия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0,1%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70%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9584103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r>
                        <a:rPr lang="ru" sz="1500" dirty="0">
                          <a:latin typeface="Myriad Pro" panose="020B0503030403020204" pitchFamily="34" charset="0"/>
                        </a:rPr>
                        <a:t>Малайзия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1%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15%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1328470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r>
                        <a:rPr lang="ru" sz="1500" dirty="0">
                          <a:latin typeface="Myriad Pro" panose="020B0503030403020204" pitchFamily="34" charset="0"/>
                        </a:rPr>
                        <a:t>Филиппины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0,3%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37%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911820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r>
                        <a:rPr lang="ru" sz="1500" dirty="0">
                          <a:latin typeface="Myriad Pro" panose="020B0503030403020204" pitchFamily="34" charset="0"/>
                        </a:rPr>
                        <a:t>Сингапур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25%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69%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208630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r>
                        <a:rPr lang="ru" sz="1500" b="0" dirty="0">
                          <a:latin typeface="Myriad Pro" panose="020B0503030403020204" pitchFamily="34" charset="0"/>
                        </a:rPr>
                        <a:t>Таиланд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b="0" dirty="0">
                          <a:latin typeface="Myriad Pro" panose="020B0503030403020204" pitchFamily="34" charset="0"/>
                        </a:rPr>
                        <a:t>1%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b="0" dirty="0">
                          <a:latin typeface="Myriad Pro" panose="020B0503030403020204" pitchFamily="34" charset="0"/>
                        </a:rPr>
                        <a:t>16%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912383"/>
                  </a:ext>
                </a:extLst>
              </a:tr>
              <a:tr h="337127">
                <a:tc>
                  <a:txBody>
                    <a:bodyPr/>
                    <a:lstStyle/>
                    <a:p>
                      <a:r>
                        <a:rPr lang="ru" sz="1500" dirty="0">
                          <a:latin typeface="Myriad Pro" panose="020B0503030403020204" pitchFamily="34" charset="0"/>
                        </a:rPr>
                        <a:t>Вьетнам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0%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500" dirty="0">
                          <a:latin typeface="Myriad Pro" panose="020B0503030403020204" pitchFamily="34" charset="0"/>
                        </a:rPr>
                        <a:t>28%</a:t>
                      </a:r>
                    </a:p>
                  </a:txBody>
                  <a:tcPr marL="100584" marR="100584" marT="41564" marB="415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48059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381AFF-391F-B80D-9F47-09C130548526}"/>
              </a:ext>
            </a:extLst>
          </p:cNvPr>
          <p:cNvSpPr txBox="1"/>
          <p:nvPr/>
        </p:nvSpPr>
        <p:spPr>
          <a:xfrm>
            <a:off x="791718" y="2274570"/>
            <a:ext cx="756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600" b="1" u="sng" dirty="0">
                <a:latin typeface="Myriad Pro" panose="020B0503030403020204" pitchFamily="34" charset="0"/>
              </a:rPr>
              <a:t>Трансграничные облигации в АСЕАН6: входящие облигации, 2022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7088A-CDB5-60DF-D951-D7A6A61A9FDA}"/>
              </a:ext>
            </a:extLst>
          </p:cNvPr>
          <p:cNvSpPr txBox="1"/>
          <p:nvPr/>
        </p:nvSpPr>
        <p:spPr>
          <a:xfrm>
            <a:off x="609599" y="6550223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400" dirty="0">
                <a:latin typeface="Myriad Pro" panose="020B0503030403020204" pitchFamily="34" charset="0"/>
              </a:rPr>
              <a:t>Источник: Блумберг.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CCB75-B833-C922-2D25-CF957FE2A861}"/>
              </a:ext>
            </a:extLst>
          </p:cNvPr>
          <p:cNvSpPr txBox="1"/>
          <p:nvPr/>
        </p:nvSpPr>
        <p:spPr>
          <a:xfrm>
            <a:off x="76200" y="904667"/>
            <a:ext cx="9067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lvl="1" indent="-285750">
              <a:buFont typeface="Arial" panose="020B0604020202020204" pitchFamily="34" charset="0"/>
              <a:buChar char="•"/>
              <a:defRPr sz="1400"/>
            </a:lvl2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" sz="1600" dirty="0">
                <a:latin typeface="Myriad Pro" panose="020B0503030403020204" pitchFamily="34" charset="0"/>
              </a:rPr>
              <a:t>Коэффициент входящего финансирования подразумевает, насколько иностранные компании участвуют на местном рынке облигаций. Сингапур </a:t>
            </a:r>
            <a:r>
              <a:rPr lang="en-US" sz="1600" dirty="0">
                <a:latin typeface="Myriad Pro" panose="020B0503030403020204" pitchFamily="34" charset="0"/>
              </a:rPr>
              <a:t>– </a:t>
            </a:r>
            <a:r>
              <a:rPr lang="ru" sz="1600" dirty="0">
                <a:latin typeface="Myriad Pro" panose="020B0503030403020204" pitchFamily="34" charset="0"/>
              </a:rPr>
              <a:t>единственная страна в АСЕАН, где активны входящие облигации.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" sz="1600" dirty="0">
                <a:latin typeface="Myriad Pro" panose="020B0503030403020204" pitchFamily="34" charset="0"/>
              </a:rPr>
              <a:t>Коэффициент исходящего финансирования подразумевает, насколько местные предприятия полагаются на офшорный рынок для финансирования своих облигаций.</a:t>
            </a:r>
          </a:p>
        </p:txBody>
      </p:sp>
    </p:spTree>
    <p:extLst>
      <p:ext uri="{BB962C8B-B14F-4D97-AF65-F5344CB8AC3E}">
        <p14:creationId xmlns:p14="http://schemas.microsoft.com/office/powerpoint/2010/main" val="221306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2</a:t>
            </a:fld>
            <a:endParaRPr lang="en-P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20BE1-CBA2-C145-B3F5-D420A3AC198D}"/>
              </a:ext>
            </a:extLst>
          </p:cNvPr>
          <p:cNvSpPr txBox="1"/>
          <p:nvPr/>
        </p:nvSpPr>
        <p:spPr>
          <a:xfrm>
            <a:off x="1219200" y="2013228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AutoNum type="romanUcPeriod"/>
            </a:pPr>
            <a:r>
              <a:rPr lang="ru" sz="3200" b="1" dirty="0">
                <a:latin typeface="Myriad Pro" panose="020B0503030403020204" pitchFamily="34" charset="0"/>
              </a:rPr>
              <a:t>CGIF (Фонд кредитных гарантий и инвестиций)</a:t>
            </a:r>
          </a:p>
        </p:txBody>
      </p:sp>
    </p:spTree>
    <p:extLst>
      <p:ext uri="{BB962C8B-B14F-4D97-AF65-F5344CB8AC3E}">
        <p14:creationId xmlns:p14="http://schemas.microsoft.com/office/powerpoint/2010/main" val="141430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20</a:t>
            </a:fld>
            <a:endParaRPr lang="en-P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C1ADC-6EC8-A420-B0F0-659E60134A81}"/>
              </a:ext>
            </a:extLst>
          </p:cNvPr>
          <p:cNvSpPr txBox="1"/>
          <p:nvPr/>
        </p:nvSpPr>
        <p:spPr>
          <a:xfrm>
            <a:off x="108412" y="1219200"/>
            <a:ext cx="9136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lvl="1" indent="-285750">
              <a:buFont typeface="Arial" panose="020B0604020202020204" pitchFamily="34" charset="0"/>
              <a:buChar char="•"/>
              <a:defRPr sz="1400"/>
            </a:lvl2pPr>
          </a:lstStyle>
          <a:p>
            <a:pPr>
              <a:buFont typeface="Wingdings" panose="05000000000000000000" pitchFamily="2" charset="2"/>
              <a:buChar char="§"/>
            </a:pPr>
            <a:r>
              <a:rPr lang="ru" b="1" dirty="0">
                <a:latin typeface="Myriad Pro" panose="020B0503030403020204" pitchFamily="34" charset="0"/>
              </a:rPr>
              <a:t>CGIF </a:t>
            </a:r>
            <a:r>
              <a:rPr lang="ru" dirty="0">
                <a:latin typeface="Myriad Pro" panose="020B0503030403020204" pitchFamily="34" charset="0"/>
              </a:rPr>
              <a:t>имеет возможность помочь в выпуске трансграничных облигаций, поскольку незнание эмитента на зарубежном рынке может быть преодолено с помощью гарантии CGIF.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" dirty="0">
                <a:latin typeface="Myriad Pro" panose="020B0503030403020204" pitchFamily="34" charset="0"/>
              </a:rPr>
              <a:t>Сингапур и Таиланд являются наиболее часто используемыми рынками для трансграничных облигаций, гарантированных CGIF.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6FCF50-B9E6-F882-5585-E2DF26833D11}"/>
              </a:ext>
            </a:extLst>
          </p:cNvPr>
          <p:cNvSpPr txBox="1"/>
          <p:nvPr/>
        </p:nvSpPr>
        <p:spPr>
          <a:xfrm>
            <a:off x="1523998" y="2130623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400" b="1" u="sng" dirty="0">
                <a:latin typeface="Myriad Pro" panose="020B0503030403020204" pitchFamily="34" charset="0"/>
              </a:rPr>
              <a:t>Список гарантированных трансграничных облигаций CGIF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3A983FF-5EB9-50A1-7416-6B84DC28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52400"/>
            <a:ext cx="5257800" cy="892190"/>
          </a:xfrm>
        </p:spPr>
        <p:txBody>
          <a:bodyPr/>
          <a:lstStyle/>
          <a:p>
            <a:r>
              <a:rPr lang="ru" sz="2800" dirty="0"/>
              <a:t>Трансграничные облигации: </a:t>
            </a:r>
            <a:br>
              <a:rPr lang="en-US" dirty="0"/>
            </a:br>
            <a:r>
              <a:rPr lang="ru" sz="2000" dirty="0"/>
              <a:t>гарантированные трансграничные облигации CGIF</a:t>
            </a:r>
            <a:br>
              <a:rPr lang="en-US" sz="2800" dirty="0"/>
            </a:br>
            <a:r>
              <a:rPr lang="ru" dirty="0"/>
              <a:t> </a:t>
            </a:r>
            <a:endParaRPr lang="en-P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6EB08-F4F7-1AE5-E29C-8E5B8A9931BA}"/>
              </a:ext>
            </a:extLst>
          </p:cNvPr>
          <p:cNvSpPr txBox="1"/>
          <p:nvPr/>
        </p:nvSpPr>
        <p:spPr>
          <a:xfrm>
            <a:off x="466725" y="6550223"/>
            <a:ext cx="8077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latin typeface="Myriad Pro" panose="020B0503030403020204" pitchFamily="34" charset="0"/>
              </a:rPr>
              <a:t>* Стоимость в долларах США на момент выпуска.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69DFF5FB-8FB3-4048-874C-98A38FE8A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94864"/>
              </p:ext>
            </p:extLst>
          </p:nvPr>
        </p:nvGraphicFramePr>
        <p:xfrm>
          <a:off x="152400" y="2506980"/>
          <a:ext cx="8884925" cy="4033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275">
                  <a:extLst>
                    <a:ext uri="{9D8B030D-6E8A-4147-A177-3AD203B41FA5}">
                      <a16:colId xmlns:a16="http://schemas.microsoft.com/office/drawing/2014/main" val="2183864151"/>
                    </a:ext>
                  </a:extLst>
                </a:gridCol>
                <a:gridCol w="1269275">
                  <a:extLst>
                    <a:ext uri="{9D8B030D-6E8A-4147-A177-3AD203B41FA5}">
                      <a16:colId xmlns:a16="http://schemas.microsoft.com/office/drawing/2014/main" val="2032005557"/>
                    </a:ext>
                  </a:extLst>
                </a:gridCol>
                <a:gridCol w="1269275">
                  <a:extLst>
                    <a:ext uri="{9D8B030D-6E8A-4147-A177-3AD203B41FA5}">
                      <a16:colId xmlns:a16="http://schemas.microsoft.com/office/drawing/2014/main" val="449909113"/>
                    </a:ext>
                  </a:extLst>
                </a:gridCol>
                <a:gridCol w="1269275">
                  <a:extLst>
                    <a:ext uri="{9D8B030D-6E8A-4147-A177-3AD203B41FA5}">
                      <a16:colId xmlns:a16="http://schemas.microsoft.com/office/drawing/2014/main" val="175021414"/>
                    </a:ext>
                  </a:extLst>
                </a:gridCol>
                <a:gridCol w="1269275">
                  <a:extLst>
                    <a:ext uri="{9D8B030D-6E8A-4147-A177-3AD203B41FA5}">
                      <a16:colId xmlns:a16="http://schemas.microsoft.com/office/drawing/2014/main" val="4078421311"/>
                    </a:ext>
                  </a:extLst>
                </a:gridCol>
                <a:gridCol w="1269275">
                  <a:extLst>
                    <a:ext uri="{9D8B030D-6E8A-4147-A177-3AD203B41FA5}">
                      <a16:colId xmlns:a16="http://schemas.microsoft.com/office/drawing/2014/main" val="1493041713"/>
                    </a:ext>
                  </a:extLst>
                </a:gridCol>
                <a:gridCol w="1269275">
                  <a:extLst>
                    <a:ext uri="{9D8B030D-6E8A-4147-A177-3AD203B41FA5}">
                      <a16:colId xmlns:a16="http://schemas.microsoft.com/office/drawing/2014/main" val="4273028039"/>
                    </a:ext>
                  </a:extLst>
                </a:gridCol>
              </a:tblGrid>
              <a:tr h="429776">
                <a:tc>
                  <a:txBody>
                    <a:bodyPr/>
                    <a:lstStyle/>
                    <a:p>
                      <a:r>
                        <a:rPr lang="ru" sz="1100" b="1" dirty="0">
                          <a:latin typeface="Myriad Pro" panose="020B0503030403020204" pitchFamily="34" charset="0"/>
                        </a:rPr>
                        <a:t>Место выдачи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100" b="1" dirty="0">
                          <a:latin typeface="Myriad Pro" panose="020B0503030403020204" pitchFamily="34" charset="0"/>
                        </a:rPr>
                        <a:t>Эмитент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b="1" dirty="0">
                          <a:latin typeface="Myriad Pro" panose="020B0503030403020204" pitchFamily="34" charset="0"/>
                        </a:rPr>
                        <a:t>Страна эмитента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b="1" dirty="0">
                          <a:latin typeface="Myriad Pro" panose="020B0503030403020204" pitchFamily="34" charset="0"/>
                        </a:rPr>
                        <a:t>Валюта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b="1" dirty="0">
                          <a:latin typeface="Myriad Pro" panose="020B0503030403020204" pitchFamily="34" charset="0"/>
                        </a:rPr>
                        <a:t>Год выпуска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b="1" dirty="0">
                          <a:latin typeface="Myriad Pro" panose="020B0503030403020204" pitchFamily="34" charset="0"/>
                        </a:rPr>
                        <a:t>Срок обращения (Y)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b="1" dirty="0">
                          <a:latin typeface="Myriad Pro" panose="020B0503030403020204" pitchFamily="34" charset="0"/>
                        </a:rPr>
                        <a:t>Размер*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3492514"/>
                  </a:ext>
                </a:extLst>
              </a:tr>
              <a:tr h="257581">
                <a:tc>
                  <a:txBody>
                    <a:bodyPr/>
                    <a:lstStyle/>
                    <a:p>
                      <a:r>
                        <a:rPr lang="ru" sz="1100" dirty="0">
                          <a:latin typeface="Myriad Pro" panose="020B0503030403020204" pitchFamily="34" charset="0"/>
                        </a:rPr>
                        <a:t>Япония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Myriad Pro" panose="020B0503030403020204" pitchFamily="34" charset="0"/>
                        </a:rPr>
                        <a:t>GLP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Сингапур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иена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2020 год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9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$ 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149 </a:t>
                      </a:r>
                      <a:r>
                        <a:rPr lang="ru-RU" sz="1100" dirty="0">
                          <a:latin typeface="Myriad Pro" panose="020B0503030403020204" pitchFamily="34" charset="0"/>
                        </a:rPr>
                        <a:t>млн</a:t>
                      </a:r>
                      <a:endParaRPr lang="ru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2420975"/>
                  </a:ext>
                </a:extLst>
              </a:tr>
              <a:tr h="429776">
                <a:tc>
                  <a:txBody>
                    <a:bodyPr/>
                    <a:lstStyle/>
                    <a:p>
                      <a:r>
                        <a:rPr lang="ru" sz="1100" dirty="0">
                          <a:latin typeface="Myriad Pro" panose="020B0503030403020204" pitchFamily="34" charset="0"/>
                        </a:rPr>
                        <a:t>Сингапур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Myriad Pro" panose="020B0503030403020204" pitchFamily="34" charset="0"/>
                        </a:rPr>
                        <a:t>Kolao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Лаосская НДР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сингапурский доллар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2014 год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$ 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48 </a:t>
                      </a:r>
                      <a:r>
                        <a:rPr lang="ru-RU" sz="1100" dirty="0">
                          <a:latin typeface="Myriad Pro" panose="020B0503030403020204" pitchFamily="34" charset="0"/>
                        </a:rPr>
                        <a:t>млн</a:t>
                      </a:r>
                      <a:endParaRPr lang="ru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805435"/>
                  </a:ext>
                </a:extLst>
              </a:tr>
              <a:tr h="429776">
                <a:tc>
                  <a:txBody>
                    <a:bodyPr/>
                    <a:lstStyle/>
                    <a:p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Myriad Pro" panose="020B0503030403020204" pitchFamily="34" charset="0"/>
                        </a:rPr>
                        <a:t>Protelindo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Индонезия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сингапурский доллар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2014 год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10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$ 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138 </a:t>
                      </a:r>
                      <a:r>
                        <a:rPr lang="ru-RU" sz="1100" dirty="0">
                          <a:latin typeface="Myriad Pro" panose="020B0503030403020204" pitchFamily="34" charset="0"/>
                        </a:rPr>
                        <a:t>млн</a:t>
                      </a:r>
                      <a:endParaRPr lang="ru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2360802"/>
                  </a:ext>
                </a:extLst>
              </a:tr>
              <a:tr h="429776">
                <a:tc>
                  <a:txBody>
                    <a:bodyPr/>
                    <a:lstStyle/>
                    <a:p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Myriad Pro" panose="020B0503030403020204" pitchFamily="34" charset="0"/>
                        </a:rPr>
                        <a:t>ASF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Индонезия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сингапурский доллар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2014 год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$ 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76 </a:t>
                      </a:r>
                      <a:r>
                        <a:rPr lang="ru-RU" sz="1100" dirty="0">
                          <a:latin typeface="Myriad Pro" panose="020B0503030403020204" pitchFamily="34" charset="0"/>
                        </a:rPr>
                        <a:t>млн</a:t>
                      </a:r>
                      <a:endParaRPr lang="ru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7508841"/>
                  </a:ext>
                </a:extLst>
              </a:tr>
              <a:tr h="429776">
                <a:tc>
                  <a:txBody>
                    <a:bodyPr/>
                    <a:lstStyle/>
                    <a:p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Myriad Pro" panose="020B0503030403020204" pitchFamily="34" charset="0"/>
                        </a:rPr>
                        <a:t>Nexus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Малайзия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сингапурский доллар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2019 год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12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$ 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110 </a:t>
                      </a:r>
                      <a:r>
                        <a:rPr lang="ru-RU" sz="1100" dirty="0">
                          <a:latin typeface="Myriad Pro" panose="020B0503030403020204" pitchFamily="34" charset="0"/>
                        </a:rPr>
                        <a:t>млн</a:t>
                      </a:r>
                      <a:endParaRPr lang="ru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0009605"/>
                  </a:ext>
                </a:extLst>
              </a:tr>
              <a:tr h="426929">
                <a:tc>
                  <a:txBody>
                    <a:bodyPr/>
                    <a:lstStyle/>
                    <a:p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Myriad Pro" panose="020B0503030403020204" pitchFamily="34" charset="0"/>
                        </a:rPr>
                        <a:t>Hanwha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Корея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yriad Pro" panose="020B0503030403020204" pitchFamily="34" charset="0"/>
                        </a:rPr>
                        <a:t>к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итайский юань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2021 год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$ 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153 </a:t>
                      </a:r>
                      <a:r>
                        <a:rPr lang="ru-RU" sz="1100" dirty="0">
                          <a:latin typeface="Myriad Pro" panose="020B0503030403020204" pitchFamily="34" charset="0"/>
                        </a:rPr>
                        <a:t>млн</a:t>
                      </a:r>
                      <a:endParaRPr lang="ru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62426"/>
                  </a:ext>
                </a:extLst>
              </a:tr>
              <a:tr h="426929">
                <a:tc>
                  <a:txBody>
                    <a:bodyPr/>
                    <a:lstStyle/>
                    <a:p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Myriad Pro" panose="020B0503030403020204" pitchFamily="34" charset="0"/>
                        </a:rPr>
                        <a:t>CEG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Китай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Myriad Pro" panose="020B0503030403020204" pitchFamily="34" charset="0"/>
                        </a:rPr>
                        <a:t>к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итайский юань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2022 год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$ 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76 </a:t>
                      </a:r>
                      <a:r>
                        <a:rPr lang="ru-RU" sz="1100" dirty="0">
                          <a:latin typeface="Myriad Pro" panose="020B0503030403020204" pitchFamily="34" charset="0"/>
                        </a:rPr>
                        <a:t>млн</a:t>
                      </a:r>
                      <a:endParaRPr lang="ru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831213"/>
                  </a:ext>
                </a:extLst>
              </a:tr>
              <a:tr h="257581">
                <a:tc>
                  <a:txBody>
                    <a:bodyPr/>
                    <a:lstStyle/>
                    <a:p>
                      <a:r>
                        <a:rPr lang="ru" sz="1100" b="0" dirty="0">
                          <a:latin typeface="Myriad Pro" panose="020B0503030403020204" pitchFamily="34" charset="0"/>
                        </a:rPr>
                        <a:t>Таиланд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Myriad Pro" panose="020B0503030403020204" pitchFamily="34" charset="0"/>
                        </a:rPr>
                        <a:t>Noble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Гонконг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тайский бат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2013 год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3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$ 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98 </a:t>
                      </a:r>
                      <a:r>
                        <a:rPr lang="ru-RU" sz="1100" dirty="0">
                          <a:latin typeface="Myriad Pro" panose="020B0503030403020204" pitchFamily="34" charset="0"/>
                        </a:rPr>
                        <a:t>млн</a:t>
                      </a:r>
                      <a:endParaRPr lang="ru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208699"/>
                  </a:ext>
                </a:extLst>
              </a:tr>
              <a:tr h="257581">
                <a:tc>
                  <a:txBody>
                    <a:bodyPr/>
                    <a:lstStyle/>
                    <a:p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Myriad Pro" panose="020B0503030403020204" pitchFamily="34" charset="0"/>
                        </a:rPr>
                        <a:t>KNM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Малайзия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100" dirty="0">
                          <a:latin typeface="Myriad Pro" panose="020B0503030403020204" pitchFamily="34" charset="0"/>
                        </a:rPr>
                        <a:t>тайский бат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2016 год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$ 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78 </a:t>
                      </a:r>
                      <a:r>
                        <a:rPr lang="ru-RU" sz="1100" dirty="0">
                          <a:latin typeface="Myriad Pro" panose="020B0503030403020204" pitchFamily="34" charset="0"/>
                        </a:rPr>
                        <a:t>млн</a:t>
                      </a:r>
                      <a:endParaRPr lang="ru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4277139"/>
                  </a:ext>
                </a:extLst>
              </a:tr>
              <a:tr h="257581">
                <a:tc>
                  <a:txBody>
                    <a:bodyPr/>
                    <a:lstStyle/>
                    <a:p>
                      <a:endParaRPr lang="en-US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Myriad Pro" panose="020B0503030403020204" pitchFamily="34" charset="0"/>
                        </a:rPr>
                        <a:t>Yoma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Сингапур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тайский бат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2019 год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100" dirty="0">
                          <a:latin typeface="Myriad Pro" panose="020B0503030403020204" pitchFamily="34" charset="0"/>
                        </a:rPr>
                        <a:t>5</a:t>
                      </a: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yriad Pro" panose="020B0503030403020204" pitchFamily="34" charset="0"/>
                        </a:rPr>
                        <a:t>$ </a:t>
                      </a:r>
                      <a:r>
                        <a:rPr lang="ru" sz="1100" dirty="0">
                          <a:latin typeface="Myriad Pro" panose="020B0503030403020204" pitchFamily="34" charset="0"/>
                        </a:rPr>
                        <a:t>70 </a:t>
                      </a:r>
                      <a:r>
                        <a:rPr lang="ru-RU" sz="1100" dirty="0">
                          <a:latin typeface="Myriad Pro" panose="020B0503030403020204" pitchFamily="34" charset="0"/>
                        </a:rPr>
                        <a:t>млн</a:t>
                      </a:r>
                      <a:endParaRPr lang="ru" sz="1100" dirty="0">
                        <a:latin typeface="Myriad Pro" panose="020B0503030403020204" pitchFamily="34" charset="0"/>
                      </a:endParaRPr>
                    </a:p>
                  </a:txBody>
                  <a:tcPr marL="100584" marR="100584" marT="41564" marB="4156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5420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115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C7A01A-AF14-15CF-761E-4C549BB45342}"/>
              </a:ext>
            </a:extLst>
          </p:cNvPr>
          <p:cNvSpPr/>
          <p:nvPr/>
        </p:nvSpPr>
        <p:spPr>
          <a:xfrm>
            <a:off x="609600" y="914400"/>
            <a:ext cx="8001000" cy="35814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B5350-CD65-DBDB-CF4E-E8076C257A2B}"/>
              </a:ext>
            </a:extLst>
          </p:cNvPr>
          <p:cNvSpPr txBox="1"/>
          <p:nvPr/>
        </p:nvSpPr>
        <p:spPr>
          <a:xfrm>
            <a:off x="2895598" y="9144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400" b="1" u="sng" dirty="0">
                <a:latin typeface="Myriad Pro" panose="020B0503030403020204" pitchFamily="34" charset="0"/>
              </a:rPr>
              <a:t>ESG-облигации в АСЕАН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EF5848D-FD0C-2C16-036C-E209B3C219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554387"/>
              </p:ext>
            </p:extLst>
          </p:nvPr>
        </p:nvGraphicFramePr>
        <p:xfrm>
          <a:off x="765117" y="1222176"/>
          <a:ext cx="7689965" cy="319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0CF8287-EC84-69B1-A2AA-825F5A98A25D}"/>
              </a:ext>
            </a:extLst>
          </p:cNvPr>
          <p:cNvSpPr txBox="1"/>
          <p:nvPr/>
        </p:nvSpPr>
        <p:spPr>
          <a:xfrm>
            <a:off x="228600" y="4964430"/>
            <a:ext cx="88011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lvl="1" indent="-285750">
              <a:buFont typeface="Arial" panose="020B0604020202020204" pitchFamily="34" charset="0"/>
              <a:buChar char="•"/>
              <a:defRPr sz="1400"/>
            </a:lvl2pPr>
          </a:lstStyle>
          <a:p>
            <a:pPr>
              <a:buFont typeface="Wingdings" panose="05000000000000000000" pitchFamily="2" charset="2"/>
              <a:buChar char="§"/>
            </a:pPr>
            <a:r>
              <a:rPr lang="ru" dirty="0">
                <a:latin typeface="Myriad Pro" panose="020B0503030403020204" pitchFamily="34" charset="0"/>
              </a:rPr>
              <a:t>В </a:t>
            </a:r>
            <a:r>
              <a:rPr lang="ru" b="1" dirty="0">
                <a:latin typeface="Myriad Pro" panose="020B0503030403020204" pitchFamily="34" charset="0"/>
              </a:rPr>
              <a:t>Индонезии </a:t>
            </a:r>
            <a:r>
              <a:rPr lang="ru" dirty="0">
                <a:latin typeface="Myriad Pro" panose="020B0503030403020204" pitchFamily="34" charset="0"/>
              </a:rPr>
              <a:t>облигации ESG, выраженные в иностранной валюте, более активны по сравнению с облигациями</a:t>
            </a:r>
            <a:r>
              <a:rPr lang="en-US" dirty="0">
                <a:latin typeface="Myriad Pro" panose="020B0503030403020204" pitchFamily="34" charset="0"/>
              </a:rPr>
              <a:t> </a:t>
            </a:r>
            <a:r>
              <a:rPr lang="ru-RU" dirty="0">
                <a:latin typeface="Myriad Pro" panose="020B0503030403020204" pitchFamily="34" charset="0"/>
              </a:rPr>
              <a:t>в национальной валюте</a:t>
            </a:r>
            <a:r>
              <a:rPr lang="ru" dirty="0">
                <a:latin typeface="Myriad Pro" panose="020B0503030403020204" pitchFamily="34" charset="0"/>
              </a:rPr>
              <a:t>. Фактически, Индонезия имеет самый высокий объем облигаций ESG, номинированных в иностранной валюте, выпущенных правительством в АСЕАН.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" dirty="0">
                <a:latin typeface="Myriad Pro" panose="020B0503030403020204" pitchFamily="34" charset="0"/>
              </a:rPr>
              <a:t>Корпоративный сектор </a:t>
            </a:r>
            <a:r>
              <a:rPr lang="ru" b="1" dirty="0">
                <a:latin typeface="Myriad Pro" panose="020B0503030403020204" pitchFamily="34" charset="0"/>
              </a:rPr>
              <a:t>Сингапура </a:t>
            </a:r>
            <a:r>
              <a:rPr lang="ru" dirty="0">
                <a:latin typeface="Myriad Pro" panose="020B0503030403020204" pitchFamily="34" charset="0"/>
              </a:rPr>
              <a:t>более активно выпускает ESG-облигации по сравнению с государственным сектором страны.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" dirty="0">
                <a:latin typeface="Myriad Pro" panose="020B0503030403020204" pitchFamily="34" charset="0"/>
              </a:rPr>
              <a:t>Облигации ESG в </a:t>
            </a:r>
            <a:r>
              <a:rPr lang="ru" b="1" dirty="0">
                <a:latin typeface="Myriad Pro" panose="020B0503030403020204" pitchFamily="34" charset="0"/>
              </a:rPr>
              <a:t>Таиланде </a:t>
            </a:r>
            <a:r>
              <a:rPr lang="ru" dirty="0">
                <a:latin typeface="Myriad Pro" panose="020B0503030403020204" pitchFamily="34" charset="0"/>
              </a:rPr>
              <a:t>в основном номинированы в </a:t>
            </a:r>
            <a:r>
              <a:rPr lang="ru-RU" dirty="0">
                <a:latin typeface="Myriad Pro" panose="020B0503030403020204" pitchFamily="34" charset="0"/>
              </a:rPr>
              <a:t>национальной валюте</a:t>
            </a:r>
            <a:r>
              <a:rPr lang="ru" dirty="0">
                <a:latin typeface="Myriad Pro" panose="020B0503030403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" b="1" dirty="0">
                <a:latin typeface="Myriad Pro" panose="020B0503030403020204" pitchFamily="34" charset="0"/>
              </a:rPr>
              <a:t>Филиппины</a:t>
            </a:r>
            <a:r>
              <a:rPr lang="ru" dirty="0">
                <a:latin typeface="Myriad Pro" panose="020B0503030403020204" pitchFamily="34" charset="0"/>
              </a:rPr>
              <a:t> используют как иностранную, так и </a:t>
            </a:r>
            <a:r>
              <a:rPr lang="ru-RU" dirty="0">
                <a:latin typeface="Myriad Pro" panose="020B0503030403020204" pitchFamily="34" charset="0"/>
              </a:rPr>
              <a:t>национальную </a:t>
            </a:r>
            <a:r>
              <a:rPr lang="ru" dirty="0">
                <a:latin typeface="Myriad Pro" panose="020B0503030403020204" pitchFamily="34" charset="0"/>
              </a:rPr>
              <a:t>валюту для выпуска облигаций ESG.</a:t>
            </a:r>
            <a:endParaRPr lang="ru" b="1" dirty="0"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8052C-F371-FDFA-C34D-878EF259EEF8}"/>
              </a:ext>
            </a:extLst>
          </p:cNvPr>
          <p:cNvSpPr txBox="1"/>
          <p:nvPr/>
        </p:nvSpPr>
        <p:spPr>
          <a:xfrm>
            <a:off x="765117" y="4471031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" sz="1000" dirty="0">
                <a:latin typeface="Myriad Pro" panose="020B0503030403020204" pitchFamily="34" charset="0"/>
              </a:rPr>
              <a:t>Примечание. Данные по состоянию на декабрь 2022 г.</a:t>
            </a:r>
          </a:p>
          <a:p>
            <a:r>
              <a:rPr lang="ru" sz="1000" dirty="0">
                <a:latin typeface="Myriad Pro" panose="020B0503030403020204" pitchFamily="34" charset="0"/>
              </a:rPr>
              <a:t>Источник: Азиатские облигации онлайн.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A82803-897B-C372-C1F6-38413EF9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152400"/>
            <a:ext cx="3706094" cy="954106"/>
          </a:xfrm>
        </p:spPr>
        <p:txBody>
          <a:bodyPr/>
          <a:lstStyle/>
          <a:p>
            <a:r>
              <a:rPr lang="ru" dirty="0"/>
              <a:t>ESG-облигации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C7B6814-D2B6-3CA2-FAC1-0A1662CE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9739" y="6447784"/>
            <a:ext cx="2133023" cy="293584"/>
          </a:xfrm>
        </p:spPr>
        <p:txBody>
          <a:bodyPr/>
          <a:lstStyle/>
          <a:p>
            <a:fld id="{80F89B1C-87E9-4FE5-820E-08A08562965A}" type="slidenum">
              <a:rPr lang="en-PH" smtClean="0"/>
              <a:pPr/>
              <a:t>21</a:t>
            </a:fld>
            <a:endParaRPr lang="en-P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4EC1B-9B7D-46FF-982C-FE80C4C5C462}"/>
              </a:ext>
            </a:extLst>
          </p:cNvPr>
          <p:cNvSpPr txBox="1"/>
          <p:nvPr/>
        </p:nvSpPr>
        <p:spPr>
          <a:xfrm>
            <a:off x="64285" y="6629400"/>
            <a:ext cx="5105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Myriad Pro" panose="020B0503030403020204" pitchFamily="34" charset="0"/>
              </a:rPr>
              <a:t>ESG = </a:t>
            </a:r>
            <a:r>
              <a:rPr lang="ru-RU" sz="1000" dirty="0">
                <a:latin typeface="Myriad Pro" panose="020B0503030403020204" pitchFamily="34" charset="0"/>
              </a:rPr>
              <a:t>окружающая среда, социальные вопросы, внутрикорпоративные отношения</a:t>
            </a:r>
            <a:endParaRPr lang="ru" sz="1000" dirty="0">
              <a:latin typeface="Myriad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D0A25E-0315-4305-ADB7-FB03BA0CA0D2}"/>
              </a:ext>
            </a:extLst>
          </p:cNvPr>
          <p:cNvSpPr txBox="1"/>
          <p:nvPr/>
        </p:nvSpPr>
        <p:spPr>
          <a:xfrm>
            <a:off x="1828800" y="4008120"/>
            <a:ext cx="13067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yriad Pro" panose="020B0503030403020204" pitchFamily="34" charset="0"/>
              </a:rPr>
              <a:t>Госсектор,</a:t>
            </a:r>
            <a:br>
              <a:rPr lang="ru-RU" sz="1200" dirty="0">
                <a:latin typeface="Myriad Pro" panose="020B0503030403020204" pitchFamily="34" charset="0"/>
              </a:rPr>
            </a:br>
            <a:r>
              <a:rPr lang="ru-RU" sz="1200" dirty="0">
                <a:latin typeface="Myriad Pro" panose="020B0503030403020204" pitchFamily="34" charset="0"/>
              </a:rPr>
              <a:t>нац. валюта</a:t>
            </a:r>
            <a:endParaRPr lang="ru" sz="1200" dirty="0">
              <a:latin typeface="Myriad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52C3E-AD07-4011-9D5D-BA68D7201988}"/>
              </a:ext>
            </a:extLst>
          </p:cNvPr>
          <p:cNvSpPr txBox="1"/>
          <p:nvPr/>
        </p:nvSpPr>
        <p:spPr>
          <a:xfrm>
            <a:off x="4876800" y="4019550"/>
            <a:ext cx="13067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yriad Pro" panose="020B0503030403020204" pitchFamily="34" charset="0"/>
              </a:rPr>
              <a:t>Госсектор,</a:t>
            </a:r>
            <a:br>
              <a:rPr lang="ru-RU" sz="1200" dirty="0">
                <a:latin typeface="Myriad Pro" panose="020B0503030403020204" pitchFamily="34" charset="0"/>
              </a:rPr>
            </a:br>
            <a:r>
              <a:rPr lang="ru-RU" sz="1200" dirty="0">
                <a:latin typeface="Myriad Pro" panose="020B0503030403020204" pitchFamily="34" charset="0"/>
              </a:rPr>
              <a:t>ин. валюта</a:t>
            </a:r>
            <a:endParaRPr lang="ru" sz="1200" dirty="0">
              <a:latin typeface="Myriad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79E865-42E7-4F2D-A461-021544B42B1F}"/>
              </a:ext>
            </a:extLst>
          </p:cNvPr>
          <p:cNvSpPr txBox="1"/>
          <p:nvPr/>
        </p:nvSpPr>
        <p:spPr>
          <a:xfrm>
            <a:off x="3465537" y="4011275"/>
            <a:ext cx="11879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yriad Pro" panose="020B0503030403020204" pitchFamily="34" charset="0"/>
              </a:rPr>
              <a:t>Корп. сектор,</a:t>
            </a:r>
            <a:br>
              <a:rPr lang="ru-RU" sz="1200" dirty="0">
                <a:latin typeface="Myriad Pro" panose="020B0503030403020204" pitchFamily="34" charset="0"/>
              </a:rPr>
            </a:br>
            <a:r>
              <a:rPr lang="ru-RU" sz="1200" dirty="0">
                <a:latin typeface="Myriad Pro" panose="020B0503030403020204" pitchFamily="34" charset="0"/>
              </a:rPr>
              <a:t>нац. валюта</a:t>
            </a:r>
            <a:endParaRPr lang="ru" sz="1200" dirty="0">
              <a:latin typeface="Myriad Pro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AC3064-3542-421B-8EBA-D49DF7E15531}"/>
              </a:ext>
            </a:extLst>
          </p:cNvPr>
          <p:cNvSpPr txBox="1"/>
          <p:nvPr/>
        </p:nvSpPr>
        <p:spPr>
          <a:xfrm>
            <a:off x="6530340" y="4038600"/>
            <a:ext cx="1306734" cy="419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Myriad Pro" panose="020B0503030403020204" pitchFamily="34" charset="0"/>
              </a:rPr>
              <a:t>Корп. сектор,</a:t>
            </a:r>
            <a:br>
              <a:rPr lang="ru-RU" sz="1200" dirty="0">
                <a:latin typeface="Myriad Pro" panose="020B0503030403020204" pitchFamily="34" charset="0"/>
              </a:rPr>
            </a:br>
            <a:r>
              <a:rPr lang="ru-RU" sz="1200" dirty="0">
                <a:latin typeface="Myriad Pro" panose="020B0503030403020204" pitchFamily="34" charset="0"/>
              </a:rPr>
              <a:t>ин. валюта</a:t>
            </a:r>
            <a:endParaRPr lang="ru" sz="1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18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3900"/>
            <a:ext cx="8338113" cy="1723132"/>
          </a:xfrm>
        </p:spPr>
        <p:txBody>
          <a:bodyPr/>
          <a:lstStyle/>
          <a:p>
            <a:r>
              <a:rPr lang="ru" dirty="0"/>
              <a:t>Спасибо за внимание!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" dirty="0"/>
              <a:t>Дон Ву Ри</a:t>
            </a:r>
          </a:p>
        </p:txBody>
      </p:sp>
    </p:spTree>
    <p:extLst>
      <p:ext uri="{BB962C8B-B14F-4D97-AF65-F5344CB8AC3E}">
        <p14:creationId xmlns:p14="http://schemas.microsoft.com/office/powerpoint/2010/main" val="164284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574" y="230528"/>
            <a:ext cx="6389225" cy="773807"/>
          </a:xfrm>
          <a:prstGeom prst="rect">
            <a:avLst/>
          </a:prstGeom>
        </p:spPr>
        <p:txBody>
          <a:bodyPr/>
          <a:lstStyle/>
          <a:p>
            <a:r>
              <a:rPr lang="ru"/>
              <a:t>ПРОФИЛЬ CGIF</a:t>
            </a:r>
            <a:endParaRPr lang="en-P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C200D-CE1D-4148-879C-77C2DD891963}"/>
              </a:ext>
            </a:extLst>
          </p:cNvPr>
          <p:cNvSpPr txBox="1"/>
          <p:nvPr/>
        </p:nvSpPr>
        <p:spPr>
          <a:xfrm>
            <a:off x="33203" y="1751886"/>
            <a:ext cx="47673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  <a:latin typeface="Myriad Pro" panose="020B0503030403020204" pitchFamily="34" charset="0"/>
              </a:rPr>
              <a:t>Фонд кредитных гарантий и инвестиций</a:t>
            </a:r>
            <a:r>
              <a:rPr lang="ru" b="1" dirty="0">
                <a:solidFill>
                  <a:schemeClr val="accent1"/>
                </a:solidFill>
                <a:latin typeface="Myriad Pro" panose="020B0503030403020204" pitchFamily="34" charset="0"/>
              </a:rPr>
              <a:t> (CGIF)</a:t>
            </a:r>
            <a:r>
              <a:rPr lang="ru" dirty="0">
                <a:solidFill>
                  <a:schemeClr val="accent1"/>
                </a:solidFill>
                <a:latin typeface="Myriad Pro" panose="020B0503030403020204" pitchFamily="34" charset="0"/>
              </a:rPr>
              <a:t>, </a:t>
            </a:r>
            <a:r>
              <a:rPr lang="ru" dirty="0">
                <a:latin typeface="Myriad Pro" panose="020B0503030403020204" pitchFamily="34" charset="0"/>
              </a:rPr>
              <a:t>трастовый фонд Азиатского банка развития (АБР), был создан в ноябре 2010 года за счет капитальных взносов правительств стран АСЕАН+3 и АБР.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Myriad Pro" panose="020B0503030403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ru" b="1" dirty="0">
                <a:solidFill>
                  <a:schemeClr val="accent1"/>
                </a:solidFill>
                <a:latin typeface="Myriad Pro" panose="020B0503030403020204" pitchFamily="34" charset="0"/>
              </a:rPr>
              <a:t>Задача: </a:t>
            </a:r>
            <a:r>
              <a:rPr lang="ru" dirty="0">
                <a:latin typeface="Myriad Pro" panose="020B0503030403020204" pitchFamily="34" charset="0"/>
              </a:rPr>
              <a:t>содействие финансовой стабильности и стимулированию долгосрочных инвестиций в регионе АСЕАН+3 путем развития местных рынков капитала.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Myriad Pro" panose="020B0503030403020204" pitchFamily="34" charset="0"/>
            </a:endParaRP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ru" b="1" dirty="0">
                <a:solidFill>
                  <a:schemeClr val="accent1"/>
                </a:solidFill>
                <a:latin typeface="Myriad Pro" panose="020B0503030403020204" pitchFamily="34" charset="0"/>
              </a:rPr>
              <a:t>Основная функция: </a:t>
            </a:r>
            <a:r>
              <a:rPr lang="ru" dirty="0">
                <a:latin typeface="Myriad Pro" panose="020B0503030403020204" pitchFamily="34" charset="0"/>
              </a:rPr>
              <a:t>предоставление кредитных гарантий по облигациям, номинированным в национальной валюте.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3DC918A-31FE-44E0-B248-9FCC4FD50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57623"/>
              </p:ext>
            </p:extLst>
          </p:nvPr>
        </p:nvGraphicFramePr>
        <p:xfrm>
          <a:off x="277348" y="1295400"/>
          <a:ext cx="4527486" cy="37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7486">
                  <a:extLst>
                    <a:ext uri="{9D8B030D-6E8A-4147-A177-3AD203B41FA5}">
                      <a16:colId xmlns:a16="http://schemas.microsoft.com/office/drawing/2014/main" val="3006438762"/>
                    </a:ext>
                  </a:extLst>
                </a:gridCol>
              </a:tblGrid>
              <a:tr h="366616">
                <a:tc>
                  <a:txBody>
                    <a:bodyPr/>
                    <a:lstStyle/>
                    <a:p>
                      <a:pPr algn="ctr"/>
                      <a:r>
                        <a:rPr lang="ru" sz="1900" dirty="0">
                          <a:latin typeface="Myriad Pro" panose="020B0503030403020204" pitchFamily="34" charset="0"/>
                        </a:rPr>
                        <a:t>Обзор</a:t>
                      </a:r>
                    </a:p>
                  </a:txBody>
                  <a:tcPr marL="80683" marR="80683" marT="40341" marB="40341"/>
                </a:tc>
                <a:extLst>
                  <a:ext uri="{0D108BD9-81ED-4DB2-BD59-A6C34878D82A}">
                    <a16:rowId xmlns:a16="http://schemas.microsoft.com/office/drawing/2014/main" val="326982944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6D915A-5524-46AF-830A-F3119CB3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3</a:t>
            </a:fld>
            <a:endParaRPr lang="en-PH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73884E3-D863-E46D-519D-48082CF3E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49067"/>
              </p:ext>
            </p:extLst>
          </p:nvPr>
        </p:nvGraphicFramePr>
        <p:xfrm>
          <a:off x="4749043" y="1295400"/>
          <a:ext cx="4160185" cy="37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185">
                  <a:extLst>
                    <a:ext uri="{9D8B030D-6E8A-4147-A177-3AD203B41FA5}">
                      <a16:colId xmlns:a16="http://schemas.microsoft.com/office/drawing/2014/main" val="3006438762"/>
                    </a:ext>
                  </a:extLst>
                </a:gridCol>
              </a:tblGrid>
              <a:tr h="366616">
                <a:tc>
                  <a:txBody>
                    <a:bodyPr/>
                    <a:lstStyle/>
                    <a:p>
                      <a:pPr algn="ctr"/>
                      <a:r>
                        <a:rPr lang="ru" sz="1900" dirty="0">
                          <a:latin typeface="Myriad Pro" panose="020B0503030403020204" pitchFamily="34" charset="0"/>
                        </a:rPr>
                        <a:t>Авторы</a:t>
                      </a:r>
                    </a:p>
                  </a:txBody>
                  <a:tcPr marL="80683" marR="80683" marT="40341" marB="40341"/>
                </a:tc>
                <a:extLst>
                  <a:ext uri="{0D108BD9-81ED-4DB2-BD59-A6C34878D82A}">
                    <a16:rowId xmlns:a16="http://schemas.microsoft.com/office/drawing/2014/main" val="326982944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AA1BD8-FEC9-49CC-B501-54C1AEBC0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0229"/>
            <a:ext cx="4196178" cy="36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2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571" y="228600"/>
            <a:ext cx="6389225" cy="773807"/>
          </a:xfrm>
          <a:prstGeom prst="rect">
            <a:avLst/>
          </a:prstGeom>
        </p:spPr>
        <p:txBody>
          <a:bodyPr/>
          <a:lstStyle/>
          <a:p>
            <a:r>
              <a:rPr lang="ru" dirty="0"/>
              <a:t>СТРУКТУРА ГАРАНТИИ CGIF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1E766-2AA7-4C04-88A0-9F148FF4D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4</a:t>
            </a:fld>
            <a:endParaRPr lang="en-P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CDB96-08E6-A793-2CD6-214EE931A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23211"/>
            <a:ext cx="8534400" cy="5982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F6C948-EDDE-4045-AE5B-FB22D457ABD2}"/>
              </a:ext>
            </a:extLst>
          </p:cNvPr>
          <p:cNvSpPr txBox="1"/>
          <p:nvPr/>
        </p:nvSpPr>
        <p:spPr>
          <a:xfrm>
            <a:off x="4953000" y="1170801"/>
            <a:ext cx="33893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Myriad Pro" panose="020B0503030403020204" pitchFamily="34" charset="0"/>
              </a:rPr>
              <a:t>Условия гарантии</a:t>
            </a:r>
            <a:endParaRPr lang="ru" sz="1200" b="1" dirty="0">
              <a:solidFill>
                <a:schemeClr val="accent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AA295-041B-46A5-BAA6-BC18C7D430A0}"/>
              </a:ext>
            </a:extLst>
          </p:cNvPr>
          <p:cNvSpPr txBox="1"/>
          <p:nvPr/>
        </p:nvSpPr>
        <p:spPr>
          <a:xfrm>
            <a:off x="2324101" y="770467"/>
            <a:ext cx="4580466" cy="304699"/>
          </a:xfrm>
          <a:prstGeom prst="rect">
            <a:avLst/>
          </a:prstGeom>
          <a:solidFill>
            <a:srgbClr val="06357A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Myriad Pro" panose="020B0503030403020204" pitchFamily="34" charset="0"/>
              </a:rPr>
              <a:t>Общая структура гарантии облигаций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9FCDD-067B-414A-B676-D483E634288D}"/>
              </a:ext>
            </a:extLst>
          </p:cNvPr>
          <p:cNvSpPr txBox="1"/>
          <p:nvPr/>
        </p:nvSpPr>
        <p:spPr>
          <a:xfrm>
            <a:off x="4842572" y="1485543"/>
            <a:ext cx="4242162" cy="27238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yriad Pro" panose="020B0503030403020204" pitchFamily="34" charset="0"/>
              </a:rPr>
              <a:t>• Безотзывная и безоговорочная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• Покрывает случай неплатежа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• Гарантирует до 100% выплаты основной суммы долга и процентов</a:t>
            </a:r>
          </a:p>
          <a:p>
            <a:endParaRPr lang="ru-RU" sz="1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• По требованию о просроченном платеже CGIF оставляет за собой право:</a:t>
            </a:r>
          </a:p>
          <a:p>
            <a:endParaRPr lang="ru-RU" sz="3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   (i)   ускорить выплаты основной суммы   </a:t>
            </a:r>
            <a:br>
              <a:rPr lang="ru-RU" sz="1400" dirty="0">
                <a:latin typeface="Myriad Pro" panose="020B0503030403020204" pitchFamily="34" charset="0"/>
              </a:rPr>
            </a:br>
            <a:r>
              <a:rPr lang="ru-RU" sz="1400" dirty="0">
                <a:latin typeface="Myriad Pro" panose="020B0503030403020204" pitchFamily="34" charset="0"/>
              </a:rPr>
              <a:t>         требования; или</a:t>
            </a:r>
            <a:br>
              <a:rPr lang="ru-RU" sz="1400" dirty="0">
                <a:latin typeface="Myriad Pro" panose="020B0503030403020204" pitchFamily="34" charset="0"/>
              </a:rPr>
            </a:br>
            <a:r>
              <a:rPr lang="ru-RU" sz="1400" dirty="0">
                <a:latin typeface="Myriad Pro" panose="020B0503030403020204" pitchFamily="34" charset="0"/>
              </a:rPr>
              <a:t>   (</a:t>
            </a:r>
            <a:r>
              <a:rPr lang="ru-RU" sz="1400" dirty="0" err="1">
                <a:latin typeface="Myriad Pro" panose="020B0503030403020204" pitchFamily="34" charset="0"/>
              </a:rPr>
              <a:t>ii</a:t>
            </a:r>
            <a:r>
              <a:rPr lang="ru-RU" sz="1400" dirty="0">
                <a:latin typeface="Myriad Pro" panose="020B0503030403020204" pitchFamily="34" charset="0"/>
              </a:rPr>
              <a:t>)  сохранить график платежей</a:t>
            </a:r>
            <a:endParaRPr lang="ru-RU" sz="1200" dirty="0"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F224F-5421-40C2-A1EA-5C867076FBC4}"/>
              </a:ext>
            </a:extLst>
          </p:cNvPr>
          <p:cNvSpPr txBox="1"/>
          <p:nvPr/>
        </p:nvSpPr>
        <p:spPr>
          <a:xfrm>
            <a:off x="4140201" y="1353235"/>
            <a:ext cx="81137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chemeClr val="accent1"/>
                </a:solidFill>
                <a:latin typeface="Myriad Pro" panose="020B0503030403020204" pitchFamily="34" charset="0"/>
              </a:rPr>
              <a:t>Соглашение</a:t>
            </a:r>
            <a:br>
              <a:rPr lang="ru-RU" sz="1050" b="1" dirty="0">
                <a:solidFill>
                  <a:schemeClr val="accent1"/>
                </a:solidFill>
                <a:latin typeface="Myriad Pro" panose="020B0503030403020204" pitchFamily="34" charset="0"/>
              </a:rPr>
            </a:br>
            <a:r>
              <a:rPr lang="ru-RU" sz="1050" b="1" dirty="0">
                <a:solidFill>
                  <a:schemeClr val="accent1"/>
                </a:solidFill>
                <a:latin typeface="Myriad Pro" panose="020B0503030403020204" pitchFamily="34" charset="0"/>
              </a:rPr>
              <a:t>о гарантии</a:t>
            </a:r>
            <a:endParaRPr lang="ru" sz="1050" b="1" dirty="0">
              <a:solidFill>
                <a:schemeClr val="accent1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67C1B-0BB7-4E89-9552-6D65FA57FB9B}"/>
              </a:ext>
            </a:extLst>
          </p:cNvPr>
          <p:cNvSpPr txBox="1"/>
          <p:nvPr/>
        </p:nvSpPr>
        <p:spPr>
          <a:xfrm rot="18900000">
            <a:off x="1056396" y="1348347"/>
            <a:ext cx="892516" cy="4610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ru" sz="1050" b="1" dirty="0">
              <a:solidFill>
                <a:schemeClr val="accent1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5E41EE-EE63-4BA2-A24F-F2410811D4DB}"/>
              </a:ext>
            </a:extLst>
          </p:cNvPr>
          <p:cNvSpPr txBox="1"/>
          <p:nvPr/>
        </p:nvSpPr>
        <p:spPr>
          <a:xfrm>
            <a:off x="838200" y="1328055"/>
            <a:ext cx="609600" cy="4610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ru" sz="1050" b="1" dirty="0">
              <a:solidFill>
                <a:schemeClr val="accent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4A6D3A-D04C-4786-9DCE-DB245969038E}"/>
              </a:ext>
            </a:extLst>
          </p:cNvPr>
          <p:cNvSpPr txBox="1"/>
          <p:nvPr/>
        </p:nvSpPr>
        <p:spPr>
          <a:xfrm>
            <a:off x="838200" y="1209713"/>
            <a:ext cx="981768" cy="662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chemeClr val="accent1"/>
                </a:solidFill>
                <a:latin typeface="Myriad Pro" panose="020B0503030403020204" pitchFamily="34" charset="0"/>
              </a:rPr>
              <a:t>Соглашение о возмещении и возмещении убытков</a:t>
            </a:r>
            <a:endParaRPr lang="ru" sz="1050" b="1" dirty="0">
              <a:solidFill>
                <a:schemeClr val="accent1"/>
              </a:solidFill>
              <a:latin typeface="Myriad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918169-C483-4390-8298-B8053A883894}"/>
              </a:ext>
            </a:extLst>
          </p:cNvPr>
          <p:cNvSpPr txBox="1"/>
          <p:nvPr/>
        </p:nvSpPr>
        <p:spPr>
          <a:xfrm>
            <a:off x="2286000" y="4227510"/>
            <a:ext cx="4580466" cy="276999"/>
          </a:xfrm>
          <a:prstGeom prst="rect">
            <a:avLst/>
          </a:prstGeom>
          <a:solidFill>
            <a:srgbClr val="06357A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Myriad Pro" panose="020B0503030403020204" pitchFamily="34" charset="0"/>
              </a:rPr>
              <a:t>Параметры транзакций </a:t>
            </a:r>
            <a:r>
              <a:rPr lang="en-US" sz="1800" b="1" dirty="0">
                <a:solidFill>
                  <a:schemeClr val="bg1"/>
                </a:solidFill>
                <a:latin typeface="Myriad Pro" panose="020B0503030403020204" pitchFamily="34" charset="0"/>
              </a:rPr>
              <a:t>CGIF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69F575-3641-492F-8740-9124219A5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09" y="4648200"/>
            <a:ext cx="8348492" cy="2935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C16A3DE-723E-496D-9821-A86F5C8313CE}"/>
              </a:ext>
            </a:extLst>
          </p:cNvPr>
          <p:cNvSpPr txBox="1"/>
          <p:nvPr/>
        </p:nvSpPr>
        <p:spPr>
          <a:xfrm>
            <a:off x="152401" y="4648200"/>
            <a:ext cx="8932334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>
              <a:latin typeface="Myriad Pro" panose="020B0503030403020204" pitchFamily="34" charset="0"/>
            </a:endParaRPr>
          </a:p>
          <a:p>
            <a:endParaRPr lang="en-US" sz="1200" dirty="0">
              <a:latin typeface="Myriad Pro" panose="020B0503030403020204" pitchFamily="34" charset="0"/>
            </a:endParaRPr>
          </a:p>
          <a:p>
            <a:endParaRPr lang="en-US" sz="1200" dirty="0">
              <a:latin typeface="Myriad Pro" panose="020B0503030403020204" pitchFamily="34" charset="0"/>
            </a:endParaRPr>
          </a:p>
          <a:p>
            <a:endParaRPr lang="en-US" sz="1200" dirty="0">
              <a:latin typeface="Myriad Pro" panose="020B0503030403020204" pitchFamily="34" charset="0"/>
            </a:endParaRPr>
          </a:p>
          <a:p>
            <a:endParaRPr lang="en-US" sz="1200" dirty="0">
              <a:latin typeface="Myriad Pro" panose="020B0503030403020204" pitchFamily="34" charset="0"/>
            </a:endParaRPr>
          </a:p>
          <a:p>
            <a:endParaRPr lang="en-US" sz="1200" dirty="0">
              <a:latin typeface="Myriad Pro" panose="020B0503030403020204" pitchFamily="34" charset="0"/>
            </a:endParaRPr>
          </a:p>
          <a:p>
            <a:endParaRPr lang="en-US" sz="1200" dirty="0">
              <a:latin typeface="Myriad Pro" panose="020B0503030403020204" pitchFamily="34" charset="0"/>
            </a:endParaRPr>
          </a:p>
          <a:p>
            <a:endParaRPr lang="en-US" sz="1200" dirty="0">
              <a:latin typeface="Myriad Pro" panose="020B0503030403020204" pitchFamily="34" charset="0"/>
            </a:endParaRPr>
          </a:p>
          <a:p>
            <a:endParaRPr lang="en-US" sz="1200" dirty="0">
              <a:latin typeface="Myriad Pro" panose="020B0503030403020204" pitchFamily="34" charset="0"/>
            </a:endParaRPr>
          </a:p>
          <a:p>
            <a:endParaRPr lang="ru-RU" sz="1200" dirty="0">
              <a:latin typeface="Myriad Pro" panose="020B0503030403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D37769D-A24A-4818-B435-77E9E4CB9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76" y="5254337"/>
            <a:ext cx="9183341" cy="32294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CE1F6AA-CB11-4265-9A79-7CF3E689E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7" y="5863937"/>
            <a:ext cx="9183341" cy="32294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55FFC76-79E4-44CA-A16B-1B67B4117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76" y="4633521"/>
            <a:ext cx="9183341" cy="32294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39A19C6-8830-4DF1-98E0-D92BF98B5C47}"/>
              </a:ext>
            </a:extLst>
          </p:cNvPr>
          <p:cNvSpPr txBox="1"/>
          <p:nvPr/>
        </p:nvSpPr>
        <p:spPr>
          <a:xfrm>
            <a:off x="374737" y="4630782"/>
            <a:ext cx="239459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yriad Pro" panose="020B0503030403020204" pitchFamily="34" charset="0"/>
              </a:rPr>
              <a:t>Право эмитента</a:t>
            </a:r>
          </a:p>
          <a:p>
            <a:endParaRPr lang="ru-RU" sz="600" b="1" dirty="0">
              <a:latin typeface="Myriad Pro" panose="020B0503030403020204" pitchFamily="34" charset="0"/>
            </a:endParaRPr>
          </a:p>
          <a:p>
            <a:r>
              <a:rPr lang="ru-RU" sz="1400" b="1" dirty="0">
                <a:latin typeface="Myriad Pro" panose="020B0503030403020204" pitchFamily="34" charset="0"/>
              </a:rPr>
              <a:t>Тип облигации</a:t>
            </a:r>
          </a:p>
          <a:p>
            <a:endParaRPr lang="ru-RU" sz="600" b="1" dirty="0">
              <a:latin typeface="Myriad Pro" panose="020B0503030403020204" pitchFamily="34" charset="0"/>
            </a:endParaRPr>
          </a:p>
          <a:p>
            <a:r>
              <a:rPr lang="ru-RU" sz="1400" b="1" dirty="0">
                <a:latin typeface="Myriad Pro" panose="020B0503030403020204" pitchFamily="34" charset="0"/>
              </a:rPr>
              <a:t>Валюта</a:t>
            </a:r>
          </a:p>
          <a:p>
            <a:endParaRPr lang="ru-RU" sz="500" b="1" dirty="0">
              <a:latin typeface="Myriad Pro" panose="020B0503030403020204" pitchFamily="34" charset="0"/>
            </a:endParaRPr>
          </a:p>
          <a:p>
            <a:r>
              <a:rPr lang="ru-RU" sz="1400" b="1" dirty="0">
                <a:latin typeface="Myriad Pro" panose="020B0503030403020204" pitchFamily="34" charset="0"/>
              </a:rPr>
              <a:t>Размер</a:t>
            </a:r>
          </a:p>
          <a:p>
            <a:endParaRPr lang="ru-RU" sz="700" b="1" dirty="0">
              <a:latin typeface="Myriad Pro" panose="020B0503030403020204" pitchFamily="34" charset="0"/>
            </a:endParaRPr>
          </a:p>
          <a:p>
            <a:r>
              <a:rPr lang="ru-RU" sz="1400" b="1" dirty="0">
                <a:latin typeface="Myriad Pro" panose="020B0503030403020204" pitchFamily="34" charset="0"/>
              </a:rPr>
              <a:t>Срок обращения</a:t>
            </a:r>
          </a:p>
          <a:p>
            <a:endParaRPr lang="ru-RU" sz="500" b="1" dirty="0">
              <a:latin typeface="Myriad Pro" panose="020B0503030403020204" pitchFamily="34" charset="0"/>
            </a:endParaRPr>
          </a:p>
          <a:p>
            <a:r>
              <a:rPr lang="ru-RU" sz="1400" b="1" dirty="0">
                <a:latin typeface="Myriad Pro" panose="020B0503030403020204" pitchFamily="34" charset="0"/>
              </a:rPr>
              <a:t>Использование средств</a:t>
            </a:r>
          </a:p>
          <a:p>
            <a:endParaRPr lang="ru-RU" sz="1200" b="1" dirty="0">
              <a:latin typeface="Myriad Pro" panose="020B05030304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25F8A9-D94E-454E-B892-6029FC7B33CE}"/>
              </a:ext>
            </a:extLst>
          </p:cNvPr>
          <p:cNvSpPr txBox="1"/>
          <p:nvPr/>
        </p:nvSpPr>
        <p:spPr>
          <a:xfrm>
            <a:off x="2590800" y="4647962"/>
            <a:ext cx="683204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yriad Pro" panose="020B0503030403020204" pitchFamily="34" charset="0"/>
              </a:rPr>
              <a:t>• Компания АСЕАН+3 с приемлемым для CGIF кредитным профилем</a:t>
            </a:r>
          </a:p>
          <a:p>
            <a:endParaRPr lang="ru-RU" sz="5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• Корпоративное управление/Проектное финансирование/</a:t>
            </a:r>
            <a:r>
              <a:rPr lang="en-US" sz="1400" dirty="0">
                <a:latin typeface="Myriad Pro" panose="020B0503030403020204" pitchFamily="34" charset="0"/>
              </a:rPr>
              <a:t> </a:t>
            </a:r>
            <a:r>
              <a:rPr lang="ru-RU" sz="1400" dirty="0">
                <a:latin typeface="Myriad Pro" panose="020B0503030403020204" pitchFamily="34" charset="0"/>
              </a:rPr>
              <a:t>Секьюритизация</a:t>
            </a:r>
          </a:p>
          <a:p>
            <a:endParaRPr lang="ru-RU" sz="7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• Валюта АСЕАН+3</a:t>
            </a:r>
          </a:p>
          <a:p>
            <a:endParaRPr lang="ru-RU" sz="6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• До 230 миллионов долларов США на каждого эмитента</a:t>
            </a:r>
          </a:p>
          <a:p>
            <a:endParaRPr lang="ru-RU" sz="6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• До 10 лет (15 лет в зависимости от кредитного качества и обоснованности)</a:t>
            </a:r>
          </a:p>
          <a:p>
            <a:endParaRPr lang="ru-RU" sz="400" dirty="0">
              <a:latin typeface="Myriad Pro" panose="020B0503030403020204" pitchFamily="34" charset="0"/>
            </a:endParaRPr>
          </a:p>
          <a:p>
            <a:r>
              <a:rPr lang="ru-RU" sz="1400" dirty="0">
                <a:latin typeface="Myriad Pro" panose="020B0503030403020204" pitchFamily="34" charset="0"/>
              </a:rPr>
              <a:t>• Средства не могут использоваться для запрещенных видов деятельности</a:t>
            </a:r>
          </a:p>
          <a:p>
            <a:r>
              <a:rPr lang="ru-RU" sz="1400" dirty="0">
                <a:latin typeface="Myriad Pro" panose="020B0503030403020204" pitchFamily="34" charset="0"/>
              </a:rPr>
              <a:t>• Соответствует экологическим стандартам и стандартам безопасности CGIF</a:t>
            </a:r>
            <a:endParaRPr lang="ru-RU" sz="1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7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574" y="230528"/>
            <a:ext cx="6389225" cy="773807"/>
          </a:xfrm>
          <a:prstGeom prst="rect">
            <a:avLst/>
          </a:prstGeom>
        </p:spPr>
        <p:txBody>
          <a:bodyPr/>
          <a:lstStyle/>
          <a:p>
            <a:r>
              <a:rPr lang="ru" dirty="0"/>
              <a:t>КРЕДИТНЫЕ РЕЙТИНГИ CGIF</a:t>
            </a:r>
            <a:endParaRPr lang="en-PH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912504-D883-4A72-A83C-07294E475A3B}"/>
              </a:ext>
            </a:extLst>
          </p:cNvPr>
          <p:cNvSpPr txBox="1"/>
          <p:nvPr/>
        </p:nvSpPr>
        <p:spPr>
          <a:xfrm>
            <a:off x="26812" y="720090"/>
            <a:ext cx="9166581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dirty="0">
                <a:latin typeface="Myriad Pro" panose="020B0503030403020204" pitchFamily="34" charset="0"/>
              </a:rPr>
              <a:t>Гарантии обеспечены оплаченным капиталом вкладчиков с </a:t>
            </a:r>
            <a:r>
              <a:rPr lang="ru" b="1" dirty="0">
                <a:solidFill>
                  <a:schemeClr val="accent1"/>
                </a:solidFill>
                <a:latin typeface="Myriad Pro" panose="020B0503030403020204" pitchFamily="34" charset="0"/>
              </a:rPr>
              <a:t>консервативным коэффициентом левереджа </a:t>
            </a:r>
            <a:r>
              <a:rPr lang="ru" dirty="0">
                <a:solidFill>
                  <a:schemeClr val="accent1"/>
                </a:solidFill>
                <a:latin typeface="Myriad Pro" panose="020B0503030403020204" pitchFamily="34" charset="0"/>
              </a:rPr>
              <a:t>в размере </a:t>
            </a:r>
            <a:r>
              <a:rPr lang="ru" b="1" dirty="0">
                <a:solidFill>
                  <a:schemeClr val="accent1"/>
                </a:solidFill>
                <a:latin typeface="Myriad Pro" panose="020B0503030403020204" pitchFamily="34" charset="0"/>
              </a:rPr>
              <a:t>1,32x</a:t>
            </a:r>
            <a:endParaRPr lang="en-US" sz="2000" dirty="0">
              <a:latin typeface="Myriad Pro" panose="020B0503030403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dirty="0">
                <a:latin typeface="Myriad Pro" panose="020B0503030403020204" pitchFamily="34" charset="0"/>
              </a:rPr>
              <a:t>Активы на сумму более 1,20 миллиарда долларов США хранятся в денежных средствах или ликвидных ценных бумагах с </a:t>
            </a:r>
            <a:r>
              <a:rPr lang="ru" b="1" dirty="0">
                <a:solidFill>
                  <a:schemeClr val="accent1"/>
                </a:solidFill>
                <a:latin typeface="Myriad Pro" panose="020B0503030403020204" pitchFamily="34" charset="0"/>
              </a:rPr>
              <a:t>минимальным кредитным рейтингом A+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" dirty="0">
                <a:latin typeface="Myriad Pro" panose="020B0503030403020204" pitchFamily="34" charset="0"/>
              </a:rPr>
              <a:t>Последовательный</a:t>
            </a:r>
            <a:r>
              <a:rPr lang="ru" b="1" dirty="0">
                <a:latin typeface="Myriad Pro" panose="020B0503030403020204" pitchFamily="34" charset="0"/>
              </a:rPr>
              <a:t> </a:t>
            </a:r>
            <a:r>
              <a:rPr lang="ru" b="1" dirty="0">
                <a:solidFill>
                  <a:schemeClr val="accent1"/>
                </a:solidFill>
                <a:latin typeface="Myriad Pro" panose="020B0503030403020204" pitchFamily="34" charset="0"/>
              </a:rPr>
              <a:t>Рейтинг ААА </a:t>
            </a:r>
            <a:r>
              <a:rPr lang="ru" dirty="0">
                <a:solidFill>
                  <a:schemeClr val="accent1"/>
                </a:solidFill>
                <a:latin typeface="Myriad Pro" panose="020B0503030403020204" pitchFamily="34" charset="0"/>
              </a:rPr>
              <a:t>на местных рынках (АА на глобальном рынке) </a:t>
            </a:r>
            <a:r>
              <a:rPr lang="ru" dirty="0">
                <a:latin typeface="Myriad Pro" panose="020B0503030403020204" pitchFamily="34" charset="0"/>
              </a:rPr>
              <a:t>со стабильным прогнозом с 2014 года</a:t>
            </a:r>
          </a:p>
          <a:p>
            <a:pPr marL="285115" indent="-285115" algn="just">
              <a:buFont typeface="Wingdings" panose="05000000000000000000" pitchFamily="2" charset="2"/>
              <a:buChar char="ü"/>
            </a:pPr>
            <a:endParaRPr lang="en-US" dirty="0">
              <a:latin typeface="Myriad Pro" panose="020B0503030403020204" pitchFamily="34" charset="0"/>
            </a:endParaRPr>
          </a:p>
        </p:txBody>
      </p:sp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ADD418EC-96F9-4535-AEF7-0D6B790A6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49139"/>
              </p:ext>
            </p:extLst>
          </p:nvPr>
        </p:nvGraphicFramePr>
        <p:xfrm>
          <a:off x="762001" y="2971800"/>
          <a:ext cx="7938525" cy="36318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820165">
                  <a:extLst>
                    <a:ext uri="{9D8B030D-6E8A-4147-A177-3AD203B41FA5}">
                      <a16:colId xmlns:a16="http://schemas.microsoft.com/office/drawing/2014/main" val="3683476120"/>
                    </a:ext>
                  </a:extLst>
                </a:gridCol>
                <a:gridCol w="3040156">
                  <a:extLst>
                    <a:ext uri="{9D8B030D-6E8A-4147-A177-3AD203B41FA5}">
                      <a16:colId xmlns:a16="http://schemas.microsoft.com/office/drawing/2014/main" val="1079082635"/>
                    </a:ext>
                  </a:extLst>
                </a:gridCol>
                <a:gridCol w="1458097">
                  <a:extLst>
                    <a:ext uri="{9D8B030D-6E8A-4147-A177-3AD203B41FA5}">
                      <a16:colId xmlns:a16="http://schemas.microsoft.com/office/drawing/2014/main" val="332639967"/>
                    </a:ext>
                  </a:extLst>
                </a:gridCol>
                <a:gridCol w="1620107">
                  <a:extLst>
                    <a:ext uri="{9D8B030D-6E8A-4147-A177-3AD203B41FA5}">
                      <a16:colId xmlns:a16="http://schemas.microsoft.com/office/drawing/2014/main" val="3049713766"/>
                    </a:ext>
                  </a:extLst>
                </a:gridCol>
              </a:tblGrid>
              <a:tr h="453980">
                <a:tc>
                  <a:txBody>
                    <a:bodyPr/>
                    <a:lstStyle/>
                    <a:p>
                      <a:pPr algn="ctr"/>
                      <a:r>
                        <a:rPr lang="ru" sz="1600" dirty="0">
                          <a:latin typeface="Myriad Pro" panose="020B0503030403020204" pitchFamily="34" charset="0"/>
                        </a:rPr>
                        <a:t>Агентство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 dirty="0">
                          <a:latin typeface="Myriad Pro" panose="020B0503030403020204" pitchFamily="34" charset="0"/>
                        </a:rPr>
                        <a:t>Масштаб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Рейтинг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Дата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extLst>
                  <a:ext uri="{0D108BD9-81ED-4DB2-BD59-A6C34878D82A}">
                    <a16:rowId xmlns:a16="http://schemas.microsoft.com/office/drawing/2014/main" val="53804027"/>
                  </a:ext>
                </a:extLst>
              </a:tr>
              <a:tr h="45398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Глобальный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 dirty="0">
                          <a:latin typeface="Myriad Pro" panose="020B0503030403020204" pitchFamily="34" charset="0"/>
                        </a:rPr>
                        <a:t>АА/А-1+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 dirty="0">
                          <a:latin typeface="Myriad Pro" panose="020B0503030403020204" pitchFamily="34" charset="0"/>
                        </a:rPr>
                        <a:t>28 фев 2023 г.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extLst>
                  <a:ext uri="{0D108BD9-81ED-4DB2-BD59-A6C34878D82A}">
                    <a16:rowId xmlns:a16="http://schemas.microsoft.com/office/drawing/2014/main" val="99319715"/>
                  </a:ext>
                </a:extLst>
              </a:tr>
              <a:tr h="453980">
                <a:tc rowSpan="3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Глобальный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yriad Pro" panose="020B0503030403020204" pitchFamily="34" charset="0"/>
                        </a:rPr>
                        <a:t>g</a:t>
                      </a:r>
                      <a:r>
                        <a:rPr lang="ru" sz="1600" dirty="0">
                          <a:latin typeface="Myriad Pro" panose="020B0503030403020204" pitchFamily="34" charset="0"/>
                        </a:rPr>
                        <a:t>ААА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" sz="1600" dirty="0">
                          <a:latin typeface="Myriad Pro" panose="020B0503030403020204" pitchFamily="34" charset="0"/>
                        </a:rPr>
                        <a:t>13 дек 2022 г.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extLst>
                  <a:ext uri="{0D108BD9-81ED-4DB2-BD59-A6C34878D82A}">
                    <a16:rowId xmlns:a16="http://schemas.microsoft.com/office/drawing/2014/main" val="4049598333"/>
                  </a:ext>
                </a:extLst>
              </a:tr>
              <a:tr h="453980">
                <a:tc v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АСЕАН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Myriad Pro" panose="020B0503030403020204" pitchFamily="34" charset="0"/>
                        </a:rPr>
                        <a:t>sea</a:t>
                      </a:r>
                      <a:r>
                        <a:rPr lang="ru" sz="1600" dirty="0">
                          <a:latin typeface="Myriad Pro" panose="020B0503030403020204" pitchFamily="34" charset="0"/>
                        </a:rPr>
                        <a:t>ААА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758541"/>
                  </a:ext>
                </a:extLst>
              </a:tr>
              <a:tr h="453980">
                <a:tc v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Национальный (Малайзия)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ААА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426832"/>
                  </a:ext>
                </a:extLst>
              </a:tr>
              <a:tr h="45398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Национальный (Таиланд)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ААА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 kern="1200" dirty="0">
                          <a:solidFill>
                            <a:schemeClr val="dk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28 ноя 2022</a:t>
                      </a:r>
                      <a:r>
                        <a:rPr lang="ru" sz="1600" dirty="0">
                          <a:latin typeface="Myriad Pro" panose="020B0503030403020204" pitchFamily="34" charset="0"/>
                        </a:rPr>
                        <a:t> г.</a:t>
                      </a:r>
                      <a:endParaRPr lang="ru" sz="1600" kern="1200" dirty="0">
                        <a:solidFill>
                          <a:schemeClr val="dk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80683" marR="80683" marT="40341" marB="40341" anchor="ctr"/>
                </a:tc>
                <a:extLst>
                  <a:ext uri="{0D108BD9-81ED-4DB2-BD59-A6C34878D82A}">
                    <a16:rowId xmlns:a16="http://schemas.microsoft.com/office/drawing/2014/main" val="3171296265"/>
                  </a:ext>
                </a:extLst>
              </a:tr>
              <a:tr h="45398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Национальный (Индонезия)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ААА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 dirty="0">
                          <a:latin typeface="Myriad Pro" panose="020B0503030403020204" pitchFamily="34" charset="0"/>
                        </a:rPr>
                        <a:t>17 янв 2023 г.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extLst>
                  <a:ext uri="{0D108BD9-81ED-4DB2-BD59-A6C34878D82A}">
                    <a16:rowId xmlns:a16="http://schemas.microsoft.com/office/drawing/2014/main" val="3309383707"/>
                  </a:ext>
                </a:extLst>
              </a:tr>
              <a:tr h="45398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>
                          <a:latin typeface="Myriad Pro" panose="020B0503030403020204" pitchFamily="34" charset="0"/>
                        </a:rPr>
                        <a:t>Национальный (Индонезия)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 err="1">
                          <a:latin typeface="Myriad Pro" panose="020B0503030403020204" pitchFamily="34" charset="0"/>
                        </a:rPr>
                        <a:t>idAAA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 dirty="0">
                          <a:latin typeface="Myriad Pro" panose="020B0503030403020204" pitchFamily="34" charset="0"/>
                        </a:rPr>
                        <a:t>26 июл 2022 г.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 anchor="ctr"/>
                </a:tc>
                <a:extLst>
                  <a:ext uri="{0D108BD9-81ED-4DB2-BD59-A6C34878D82A}">
                    <a16:rowId xmlns:a16="http://schemas.microsoft.com/office/drawing/2014/main" val="4144170940"/>
                  </a:ext>
                </a:extLst>
              </a:tr>
            </a:tbl>
          </a:graphicData>
        </a:graphic>
      </p:graphicFrame>
      <p:pic>
        <p:nvPicPr>
          <p:cNvPr id="37" name="Picture 2" descr="Accelerating Progress | S&amp;P Global">
            <a:extLst>
              <a:ext uri="{FF2B5EF4-FFF2-40B4-BE49-F238E27FC236}">
                <a16:creationId xmlns:a16="http://schemas.microsoft.com/office/drawing/2014/main" id="{65B20B3E-206D-46DA-BA99-067713B82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345" b="-6636"/>
          <a:stretch/>
        </p:blipFill>
        <p:spPr bwMode="auto">
          <a:xfrm>
            <a:off x="1185448" y="3440430"/>
            <a:ext cx="910039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AM Holdings (@RAMHoldingsBhd) | Twitter">
            <a:extLst>
              <a:ext uri="{FF2B5EF4-FFF2-40B4-BE49-F238E27FC236}">
                <a16:creationId xmlns:a16="http://schemas.microsoft.com/office/drawing/2014/main" id="{CB303A97-4EC8-4503-BF54-14BD1E61D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26033" r="15658" b="28529"/>
          <a:stretch/>
        </p:blipFill>
        <p:spPr bwMode="auto">
          <a:xfrm>
            <a:off x="1097919" y="4254494"/>
            <a:ext cx="937323" cy="5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TRIS Rating Co., Ltd. | LinkedIn">
            <a:extLst>
              <a:ext uri="{FF2B5EF4-FFF2-40B4-BE49-F238E27FC236}">
                <a16:creationId xmlns:a16="http://schemas.microsoft.com/office/drawing/2014/main" id="{541BCE10-D976-4901-A305-34436B743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5" b="14904"/>
          <a:stretch/>
        </p:blipFill>
        <p:spPr bwMode="auto">
          <a:xfrm>
            <a:off x="1359877" y="5265423"/>
            <a:ext cx="561176" cy="3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Fitch Ratings (@FitchRatings) | Twitter">
            <a:extLst>
              <a:ext uri="{FF2B5EF4-FFF2-40B4-BE49-F238E27FC236}">
                <a16:creationId xmlns:a16="http://schemas.microsoft.com/office/drawing/2014/main" id="{9079076B-05DD-43E8-8BBA-77DBF93AB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44"/>
          <a:stretch/>
        </p:blipFill>
        <p:spPr bwMode="auto">
          <a:xfrm>
            <a:off x="990600" y="5676439"/>
            <a:ext cx="1495689" cy="39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PEFINDO | PT Pemeringkat Efek Indonesia">
            <a:extLst>
              <a:ext uri="{FF2B5EF4-FFF2-40B4-BE49-F238E27FC236}">
                <a16:creationId xmlns:a16="http://schemas.microsoft.com/office/drawing/2014/main" id="{939ED0C6-6C90-4A29-BDC0-1CF30C86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56" y="6172200"/>
            <a:ext cx="755031" cy="3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9F551-278D-405E-8DA7-916A73CB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5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8364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7B74A1B9-8F89-4813-A719-941FF0D43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38210"/>
              </p:ext>
            </p:extLst>
          </p:nvPr>
        </p:nvGraphicFramePr>
        <p:xfrm>
          <a:off x="-255402" y="3502627"/>
          <a:ext cx="4561067" cy="298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0279D4-1BF5-4241-A71E-6431CEDF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6</a:t>
            </a:fld>
            <a:endParaRPr lang="en-P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30C4A-01F6-43AC-A3A3-FF7D93B159E6}"/>
              </a:ext>
            </a:extLst>
          </p:cNvPr>
          <p:cNvSpPr txBox="1"/>
          <p:nvPr/>
        </p:nvSpPr>
        <p:spPr>
          <a:xfrm>
            <a:off x="1424940" y="4621060"/>
            <a:ext cx="1510860" cy="1230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" sz="1750" b="1" dirty="0">
                <a:solidFill>
                  <a:schemeClr val="accent1"/>
                </a:solidFill>
                <a:latin typeface="Myriad Pro"/>
              </a:rPr>
              <a:t>$2 014 </a:t>
            </a:r>
            <a:r>
              <a:rPr lang="ru-RU" sz="1750" b="1" dirty="0">
                <a:solidFill>
                  <a:schemeClr val="accent1"/>
                </a:solidFill>
                <a:latin typeface="Myriad Pro"/>
              </a:rPr>
              <a:t> млн</a:t>
            </a:r>
            <a:endParaRPr lang="en-US" sz="1750" b="1" dirty="0">
              <a:solidFill>
                <a:schemeClr val="accent1"/>
              </a:solidFill>
              <a:latin typeface="Myriad Pro"/>
            </a:endParaRPr>
          </a:p>
          <a:p>
            <a:pPr algn="ctr"/>
            <a:r>
              <a:rPr lang="ru-RU" sz="1412" b="1" dirty="0">
                <a:solidFill>
                  <a:schemeClr val="accent1"/>
                </a:solidFill>
                <a:latin typeface="Myriad Pro" panose="020B0503030403020204" pitchFamily="34" charset="0"/>
              </a:rPr>
              <a:t>с</a:t>
            </a:r>
            <a:r>
              <a:rPr lang="ru" sz="1412" b="1" dirty="0">
                <a:solidFill>
                  <a:schemeClr val="accent1"/>
                </a:solidFill>
                <a:latin typeface="Myriad Pro" panose="020B0503030403020204" pitchFamily="34" charset="0"/>
              </a:rPr>
              <a:t>овокупный объем непогашенных гарантий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F4184-BC88-4144-B6B8-E813A530D068}"/>
              </a:ext>
            </a:extLst>
          </p:cNvPr>
          <p:cNvSpPr txBox="1"/>
          <p:nvPr/>
        </p:nvSpPr>
        <p:spPr>
          <a:xfrm>
            <a:off x="2243019" y="5974259"/>
            <a:ext cx="2405181" cy="578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" sz="1750" b="1" dirty="0">
                <a:solidFill>
                  <a:schemeClr val="accent1"/>
                </a:solidFill>
                <a:latin typeface="Myriad Pro"/>
              </a:rPr>
              <a:t>$1 365</a:t>
            </a:r>
            <a:r>
              <a:rPr lang="ru-RU" sz="1750" b="1" dirty="0">
                <a:solidFill>
                  <a:schemeClr val="accent1"/>
                </a:solidFill>
                <a:latin typeface="Myriad Pro"/>
              </a:rPr>
              <a:t> млн</a:t>
            </a:r>
            <a:endParaRPr lang="en-US" sz="1765" b="1" dirty="0">
              <a:solidFill>
                <a:schemeClr val="accent1"/>
              </a:solidFill>
              <a:latin typeface="Myriad Pro" panose="020B0503030403020204" pitchFamily="34" charset="0"/>
            </a:endParaRPr>
          </a:p>
          <a:p>
            <a:pPr algn="r"/>
            <a:r>
              <a:rPr lang="ru-RU" sz="1412" b="1" dirty="0">
                <a:solidFill>
                  <a:schemeClr val="accent1"/>
                </a:solidFill>
                <a:latin typeface="Myriad Pro" panose="020B0503030403020204" pitchFamily="34" charset="0"/>
              </a:rPr>
              <a:t>чи</a:t>
            </a:r>
            <a:r>
              <a:rPr lang="ru" sz="1412" b="1" dirty="0">
                <a:solidFill>
                  <a:schemeClr val="accent1"/>
                </a:solidFill>
                <a:latin typeface="Myriad Pro" panose="020B0503030403020204" pitchFamily="34" charset="0"/>
              </a:rPr>
              <a:t>стая величина риска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1F651-DC20-4295-968B-D3EF6062C546}"/>
              </a:ext>
            </a:extLst>
          </p:cNvPr>
          <p:cNvSpPr txBox="1"/>
          <p:nvPr/>
        </p:nvSpPr>
        <p:spPr>
          <a:xfrm>
            <a:off x="311074" y="3657600"/>
            <a:ext cx="4260926" cy="58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12" b="1" dirty="0">
                <a:solidFill>
                  <a:schemeClr val="accent1"/>
                </a:solidFill>
                <a:latin typeface="Myriad Pro" panose="020B0503030403020204" pitchFamily="34" charset="0"/>
              </a:rPr>
              <a:t>м</a:t>
            </a:r>
            <a:r>
              <a:rPr lang="ru" sz="1412" b="1" dirty="0">
                <a:solidFill>
                  <a:schemeClr val="accent1"/>
                </a:solidFill>
                <a:latin typeface="Myriad Pro" panose="020B0503030403020204" pitchFamily="34" charset="0"/>
              </a:rPr>
              <a:t>еханизм </a:t>
            </a:r>
            <a:r>
              <a:rPr lang="ru-RU" sz="1412" b="1" dirty="0">
                <a:solidFill>
                  <a:schemeClr val="accent1"/>
                </a:solidFill>
                <a:latin typeface="Myriad Pro" panose="020B0503030403020204" pitchFamily="34" charset="0"/>
              </a:rPr>
              <a:t>передачи риска в перестрахование</a:t>
            </a:r>
          </a:p>
          <a:p>
            <a:r>
              <a:rPr lang="ru" sz="1600" b="1" dirty="0">
                <a:solidFill>
                  <a:schemeClr val="accent1"/>
                </a:solidFill>
                <a:latin typeface="Myriad Pro" panose="020B0503030403020204" pitchFamily="34" charset="0"/>
              </a:rPr>
              <a:t>$649</a:t>
            </a:r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</a:rPr>
              <a:t> млн</a:t>
            </a:r>
            <a:endParaRPr lang="ru" sz="1600" b="1" dirty="0">
              <a:solidFill>
                <a:schemeClr val="accent1"/>
              </a:solidFill>
              <a:latin typeface="Myriad Pro" panose="020B0503030403020204" pitchFamily="34" charset="0"/>
            </a:endParaRPr>
          </a:p>
          <a:p>
            <a:endParaRPr lang="ru" sz="1412" b="1" dirty="0">
              <a:solidFill>
                <a:schemeClr val="accent1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428B9-A8CF-4D2E-B576-CCCBD368995F}"/>
              </a:ext>
            </a:extLst>
          </p:cNvPr>
          <p:cNvSpPr txBox="1"/>
          <p:nvPr/>
        </p:nvSpPr>
        <p:spPr>
          <a:xfrm>
            <a:off x="277348" y="1188072"/>
            <a:ext cx="2808165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471" b="1" dirty="0">
                <a:solidFill>
                  <a:schemeClr val="accent1"/>
                </a:solidFill>
                <a:latin typeface="Myriad Pro" panose="020B0503030403020204" pitchFamily="34" charset="0"/>
              </a:rPr>
              <a:t>$2 939</a:t>
            </a:r>
            <a:r>
              <a:rPr lang="ru-RU" sz="2471" b="1" dirty="0">
                <a:solidFill>
                  <a:schemeClr val="accent1"/>
                </a:solidFill>
                <a:latin typeface="Myriad Pro" panose="020B0503030403020204" pitchFamily="34" charset="0"/>
              </a:rPr>
              <a:t> млн</a:t>
            </a:r>
            <a:endParaRPr lang="ru" sz="2471" b="1" dirty="0">
              <a:solidFill>
                <a:schemeClr val="accent1"/>
              </a:solidFill>
              <a:latin typeface="Myriad Pro" panose="020B0503030403020204" pitchFamily="34" charset="0"/>
            </a:endParaRPr>
          </a:p>
          <a:p>
            <a:pPr algn="ctr"/>
            <a:r>
              <a:rPr lang="ru-RU" sz="1588" b="1" dirty="0">
                <a:solidFill>
                  <a:schemeClr val="accent1"/>
                </a:solidFill>
                <a:latin typeface="Myriad Pro" panose="020B0503030403020204" pitchFamily="34" charset="0"/>
              </a:rPr>
              <a:t>выпущенные г</a:t>
            </a:r>
            <a:r>
              <a:rPr lang="ru" sz="1588" b="1" dirty="0">
                <a:solidFill>
                  <a:schemeClr val="accent1"/>
                </a:solidFill>
                <a:latin typeface="Myriad Pro" panose="020B0503030403020204" pitchFamily="34" charset="0"/>
              </a:rPr>
              <a:t>арантии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6DF116B-BDD4-4D83-8E93-11AC6C6A4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47272"/>
              </p:ext>
            </p:extLst>
          </p:nvPr>
        </p:nvGraphicFramePr>
        <p:xfrm>
          <a:off x="277346" y="3302843"/>
          <a:ext cx="8589311" cy="37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9311">
                  <a:extLst>
                    <a:ext uri="{9D8B030D-6E8A-4147-A177-3AD203B41FA5}">
                      <a16:colId xmlns:a16="http://schemas.microsoft.com/office/drawing/2014/main" val="3006438762"/>
                    </a:ext>
                  </a:extLst>
                </a:gridCol>
              </a:tblGrid>
              <a:tr h="366616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Непогашенные гарантии</a:t>
                      </a:r>
                      <a:endParaRPr lang="ru" sz="1900" dirty="0">
                        <a:solidFill>
                          <a:schemeClr val="bg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/>
                </a:tc>
                <a:extLst>
                  <a:ext uri="{0D108BD9-81ED-4DB2-BD59-A6C34878D82A}">
                    <a16:rowId xmlns:a16="http://schemas.microsoft.com/office/drawing/2014/main" val="32698294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C2A22F0-7E97-401A-B8B4-995DC765F387}"/>
              </a:ext>
            </a:extLst>
          </p:cNvPr>
          <p:cNvSpPr txBox="1"/>
          <p:nvPr/>
        </p:nvSpPr>
        <p:spPr>
          <a:xfrm>
            <a:off x="240030" y="1905000"/>
            <a:ext cx="2808165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471" b="1" dirty="0">
                <a:solidFill>
                  <a:schemeClr val="accent1"/>
                </a:solidFill>
                <a:latin typeface="Myriad Pro" panose="020B0503030403020204" pitchFamily="34" charset="0"/>
              </a:rPr>
              <a:t>60</a:t>
            </a:r>
            <a:endParaRPr lang="en-US" sz="2471" b="1" dirty="0">
              <a:solidFill>
                <a:srgbClr val="C00000"/>
              </a:solidFill>
              <a:latin typeface="Myriad Pro" panose="020B0503030403020204" pitchFamily="34" charset="0"/>
            </a:endParaRPr>
          </a:p>
          <a:p>
            <a:pPr algn="ctr"/>
            <a:r>
              <a:rPr lang="ru" sz="1588" b="1" dirty="0">
                <a:solidFill>
                  <a:schemeClr val="accent1"/>
                </a:solidFill>
                <a:latin typeface="Myriad Pro" panose="020B0503030403020204" pitchFamily="34" charset="0"/>
              </a:rPr>
              <a:t>гарантированных облигаций</a:t>
            </a:r>
          </a:p>
        </p:txBody>
      </p:sp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id="{FD208E44-EC0B-4FC5-9F7C-67178D6A6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2668"/>
              </p:ext>
            </p:extLst>
          </p:nvPr>
        </p:nvGraphicFramePr>
        <p:xfrm>
          <a:off x="3648587" y="1223772"/>
          <a:ext cx="4810439" cy="2029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813">
                  <a:extLst>
                    <a:ext uri="{9D8B030D-6E8A-4147-A177-3AD203B41FA5}">
                      <a16:colId xmlns:a16="http://schemas.microsoft.com/office/drawing/2014/main" val="3518729470"/>
                    </a:ext>
                  </a:extLst>
                </a:gridCol>
                <a:gridCol w="1340686">
                  <a:extLst>
                    <a:ext uri="{9D8B030D-6E8A-4147-A177-3AD203B41FA5}">
                      <a16:colId xmlns:a16="http://schemas.microsoft.com/office/drawing/2014/main" val="552158310"/>
                    </a:ext>
                  </a:extLst>
                </a:gridCol>
                <a:gridCol w="303803">
                  <a:extLst>
                    <a:ext uri="{9D8B030D-6E8A-4147-A177-3AD203B41FA5}">
                      <a16:colId xmlns:a16="http://schemas.microsoft.com/office/drawing/2014/main" val="1192791153"/>
                    </a:ext>
                  </a:extLst>
                </a:gridCol>
                <a:gridCol w="1190583">
                  <a:extLst>
                    <a:ext uri="{9D8B030D-6E8A-4147-A177-3AD203B41FA5}">
                      <a16:colId xmlns:a16="http://schemas.microsoft.com/office/drawing/2014/main" val="1890614585"/>
                    </a:ext>
                  </a:extLst>
                </a:gridCol>
                <a:gridCol w="899554">
                  <a:extLst>
                    <a:ext uri="{9D8B030D-6E8A-4147-A177-3AD203B41FA5}">
                      <a16:colId xmlns:a16="http://schemas.microsoft.com/office/drawing/2014/main" val="394666944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Вьетнам</a:t>
                      </a: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$691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 млн</a:t>
                      </a:r>
                      <a:endParaRPr lang="ru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Китай</a:t>
                      </a: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$249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 млн</a:t>
                      </a:r>
                      <a:endParaRPr lang="ru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3035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Таиланд</a:t>
                      </a: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$499 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 млн</a:t>
                      </a:r>
                      <a:endParaRPr lang="ru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Филиппины</a:t>
                      </a: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$129 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 млн</a:t>
                      </a:r>
                      <a:endParaRPr lang="ru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9407828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" sz="1200" b="1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Сингапур</a:t>
                      </a: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$441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 млн</a:t>
                      </a:r>
                      <a:endParaRPr lang="ru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Камбоджа</a:t>
                      </a: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$71 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 млн</a:t>
                      </a:r>
                      <a:endParaRPr lang="ru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65568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" sz="1200" b="1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Индонезия</a:t>
                      </a: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$364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 млн</a:t>
                      </a:r>
                      <a:endParaRPr lang="ru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Лаос</a:t>
                      </a: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$49 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 млн</a:t>
                      </a:r>
                      <a:endParaRPr lang="ru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460292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" sz="1200" b="1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Корея</a:t>
                      </a: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$241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 млн</a:t>
                      </a:r>
                      <a:endParaRPr lang="ru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Япония</a:t>
                      </a: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$19 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 млн</a:t>
                      </a:r>
                      <a:endParaRPr lang="ru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99485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ru" sz="1200" b="1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Малайзия</a:t>
                      </a: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$188</a:t>
                      </a:r>
                      <a:r>
                        <a:rPr lang="ru-RU" sz="1200" b="1" dirty="0">
                          <a:solidFill>
                            <a:schemeClr val="accent1"/>
                          </a:solidFill>
                          <a:latin typeface="Myriad Pro" panose="020B0503030403020204" pitchFamily="34" charset="0"/>
                        </a:rPr>
                        <a:t> млн</a:t>
                      </a:r>
                      <a:endParaRPr lang="ru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accent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marL="80683" marR="80683" marT="40341" marB="403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618314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EE30AAE-7350-4D8F-9123-1AB8BA80F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23408"/>
              </p:ext>
            </p:extLst>
          </p:nvPr>
        </p:nvGraphicFramePr>
        <p:xfrm>
          <a:off x="277347" y="776384"/>
          <a:ext cx="8589311" cy="37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9311">
                  <a:extLst>
                    <a:ext uri="{9D8B030D-6E8A-4147-A177-3AD203B41FA5}">
                      <a16:colId xmlns:a16="http://schemas.microsoft.com/office/drawing/2014/main" val="3006438762"/>
                    </a:ext>
                  </a:extLst>
                </a:gridCol>
              </a:tblGrid>
              <a:tr h="366616">
                <a:tc>
                  <a:txBody>
                    <a:bodyPr/>
                    <a:lstStyle/>
                    <a:p>
                      <a:pPr algn="ctr"/>
                      <a:r>
                        <a:rPr lang="ru" sz="190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Совокупное покрытие</a:t>
                      </a:r>
                    </a:p>
                  </a:txBody>
                  <a:tcPr marL="80683" marR="80683" marT="40341" marB="40341"/>
                </a:tc>
                <a:extLst>
                  <a:ext uri="{0D108BD9-81ED-4DB2-BD59-A6C34878D82A}">
                    <a16:rowId xmlns:a16="http://schemas.microsoft.com/office/drawing/2014/main" val="3269829447"/>
                  </a:ext>
                </a:extLst>
              </a:tr>
            </a:tbl>
          </a:graphicData>
        </a:graphic>
      </p:graphicFrame>
      <p:pic>
        <p:nvPicPr>
          <p:cNvPr id="32" name="Picture 2" descr="Flag of Vietnam - Round">
            <a:extLst>
              <a:ext uri="{FF2B5EF4-FFF2-40B4-BE49-F238E27FC236}">
                <a16:creationId xmlns:a16="http://schemas.microsoft.com/office/drawing/2014/main" id="{D4BCCA14-86EC-47EE-9EBC-B1BE50B5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05951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Flag of Thailand - Round">
            <a:extLst>
              <a:ext uri="{FF2B5EF4-FFF2-40B4-BE49-F238E27FC236}">
                <a16:creationId xmlns:a16="http://schemas.microsoft.com/office/drawing/2014/main" id="{E6E7F668-115B-4ACF-849C-217F1664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71925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Flag of Indonesia - Round">
            <a:extLst>
              <a:ext uri="{FF2B5EF4-FFF2-40B4-BE49-F238E27FC236}">
                <a16:creationId xmlns:a16="http://schemas.microsoft.com/office/drawing/2014/main" id="{F739E354-EAAB-4F62-B6F4-82C9B479E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57" y="2238460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Flag of South Korea - Round">
            <a:extLst>
              <a:ext uri="{FF2B5EF4-FFF2-40B4-BE49-F238E27FC236}">
                <a16:creationId xmlns:a16="http://schemas.microsoft.com/office/drawing/2014/main" id="{C068E690-3932-4DEF-BED7-0CF6313A2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47255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Flag of Malaysia - Round">
            <a:extLst>
              <a:ext uri="{FF2B5EF4-FFF2-40B4-BE49-F238E27FC236}">
                <a16:creationId xmlns:a16="http://schemas.microsoft.com/office/drawing/2014/main" id="{744BF977-B970-46B3-8C84-67D11D57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96" y="2907991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Flag of Singapore - Round">
            <a:extLst>
              <a:ext uri="{FF2B5EF4-FFF2-40B4-BE49-F238E27FC236}">
                <a16:creationId xmlns:a16="http://schemas.microsoft.com/office/drawing/2014/main" id="{A0988573-32A8-40F3-B775-AFC7F723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57" y="1941060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Flag of Japan - Round">
            <a:extLst>
              <a:ext uri="{FF2B5EF4-FFF2-40B4-BE49-F238E27FC236}">
                <a16:creationId xmlns:a16="http://schemas.microsoft.com/office/drawing/2014/main" id="{9E23F09A-5450-4F6C-9A09-D66BFD81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51" y="2553339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Flag of the Philippines - Round">
            <a:extLst>
              <a:ext uri="{FF2B5EF4-FFF2-40B4-BE49-F238E27FC236}">
                <a16:creationId xmlns:a16="http://schemas.microsoft.com/office/drawing/2014/main" id="{F59CB2F8-EDF3-44E6-8656-754CB7E8E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53" y="1568196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6" descr="Flag of China - Flag of the People's Republic of China - Round">
            <a:extLst>
              <a:ext uri="{FF2B5EF4-FFF2-40B4-BE49-F238E27FC236}">
                <a16:creationId xmlns:a16="http://schemas.microsoft.com/office/drawing/2014/main" id="{B98E0505-FD57-4C4C-B14D-C4A5ED64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51" y="1219200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2" descr="Flag of Cambodia - Round">
            <a:extLst>
              <a:ext uri="{FF2B5EF4-FFF2-40B4-BE49-F238E27FC236}">
                <a16:creationId xmlns:a16="http://schemas.microsoft.com/office/drawing/2014/main" id="{894B009D-9BCF-4D0A-B88B-AD2F428CE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51" y="1908048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Flag of Laos - Round">
            <a:extLst>
              <a:ext uri="{FF2B5EF4-FFF2-40B4-BE49-F238E27FC236}">
                <a16:creationId xmlns:a16="http://schemas.microsoft.com/office/drawing/2014/main" id="{49C492ED-7B1F-4D62-8876-098C914E9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51" y="2235715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821E262D-D7DE-44DC-B6B4-BA69A3153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549022"/>
              </p:ext>
            </p:extLst>
          </p:nvPr>
        </p:nvGraphicFramePr>
        <p:xfrm>
          <a:off x="4985468" y="3686223"/>
          <a:ext cx="3830272" cy="281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8" name="Title 1">
            <a:extLst>
              <a:ext uri="{FF2B5EF4-FFF2-40B4-BE49-F238E27FC236}">
                <a16:creationId xmlns:a16="http://schemas.microsoft.com/office/drawing/2014/main" id="{456B72B3-22D5-4657-99A9-F2EF4877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574" y="230528"/>
            <a:ext cx="6389225" cy="545859"/>
          </a:xfrm>
          <a:prstGeom prst="rect">
            <a:avLst/>
          </a:prstGeom>
        </p:spPr>
        <p:txBody>
          <a:bodyPr/>
          <a:lstStyle/>
          <a:p>
            <a:r>
              <a:rPr lang="ru">
                <a:solidFill>
                  <a:schemeClr val="accent1"/>
                </a:solidFill>
              </a:rPr>
              <a:t>ОБЗОР ГАРАНТИИ</a:t>
            </a:r>
            <a:endParaRPr lang="en-PH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739DE0-62EA-4D7D-BDD7-E70077ED27D1}"/>
              </a:ext>
            </a:extLst>
          </p:cNvPr>
          <p:cNvSpPr txBox="1"/>
          <p:nvPr/>
        </p:nvSpPr>
        <p:spPr>
          <a:xfrm>
            <a:off x="240030" y="2895600"/>
            <a:ext cx="313399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" sz="100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по состоянию на 31 августа 2023 г., </a:t>
            </a:r>
            <a:br>
              <a:rPr lang="ru" sz="1000" dirty="0">
                <a:solidFill>
                  <a:schemeClr val="bg1">
                    <a:lumMod val="50000"/>
                  </a:schemeClr>
                </a:solidFill>
                <a:latin typeface="Myriad Pro"/>
              </a:rPr>
            </a:br>
            <a:r>
              <a:rPr lang="ru" sz="100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в миллионах долларов США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8585D7-DD1F-479C-A389-2488B21B8045}"/>
              </a:ext>
            </a:extLst>
          </p:cNvPr>
          <p:cNvSpPr txBox="1"/>
          <p:nvPr/>
        </p:nvSpPr>
        <p:spPr>
          <a:xfrm>
            <a:off x="228600" y="6602674"/>
            <a:ext cx="4300532" cy="255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" sz="1050" dirty="0">
                <a:solidFill>
                  <a:schemeClr val="bg1">
                    <a:lumMod val="50000"/>
                  </a:schemeClr>
                </a:solidFill>
                <a:latin typeface="Myriad Pro"/>
              </a:rPr>
              <a:t>по состоянию на 31 августа 2023 г., в миллионах долларов США</a:t>
            </a:r>
          </a:p>
        </p:txBody>
      </p:sp>
    </p:spTree>
    <p:extLst>
      <p:ext uri="{BB962C8B-B14F-4D97-AF65-F5344CB8AC3E}">
        <p14:creationId xmlns:p14="http://schemas.microsoft.com/office/powerpoint/2010/main" val="20448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CA930A6-9282-4D05-A6FC-9E75F61B38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448112"/>
              </p:ext>
            </p:extLst>
          </p:nvPr>
        </p:nvGraphicFramePr>
        <p:xfrm>
          <a:off x="3909953" y="895659"/>
          <a:ext cx="5807233" cy="584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574" y="230528"/>
            <a:ext cx="6389225" cy="773807"/>
          </a:xfrm>
          <a:prstGeom prst="rect">
            <a:avLst/>
          </a:prstGeom>
        </p:spPr>
        <p:txBody>
          <a:bodyPr/>
          <a:lstStyle/>
          <a:p>
            <a:r>
              <a:rPr lang="ru" dirty="0">
                <a:solidFill>
                  <a:schemeClr val="accent1"/>
                </a:solidFill>
              </a:rPr>
              <a:t>ОБЗОР ПОРТФОЛЯ</a:t>
            </a:r>
            <a:endParaRPr lang="en-PH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98D6C5-156E-406F-8767-47E11EA0D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005779"/>
              </p:ext>
            </p:extLst>
          </p:nvPr>
        </p:nvGraphicFramePr>
        <p:xfrm>
          <a:off x="284005" y="3675250"/>
          <a:ext cx="4190693" cy="37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0693">
                  <a:extLst>
                    <a:ext uri="{9D8B030D-6E8A-4147-A177-3AD203B41FA5}">
                      <a16:colId xmlns:a16="http://schemas.microsoft.com/office/drawing/2014/main" val="3006438762"/>
                    </a:ext>
                  </a:extLst>
                </a:gridCol>
              </a:tblGrid>
              <a:tr h="365163">
                <a:tc>
                  <a:txBody>
                    <a:bodyPr/>
                    <a:lstStyle/>
                    <a:p>
                      <a:pPr algn="ctr"/>
                      <a:r>
                        <a:rPr lang="ru" sz="1900" dirty="0">
                          <a:latin typeface="Myriad Pro" panose="020B0503030403020204" pitchFamily="34" charset="0"/>
                        </a:rPr>
                        <a:t>По валютам</a:t>
                      </a:r>
                    </a:p>
                  </a:txBody>
                  <a:tcPr marL="80683" marR="80683" marT="40341" marB="40341"/>
                </a:tc>
                <a:extLst>
                  <a:ext uri="{0D108BD9-81ED-4DB2-BD59-A6C34878D82A}">
                    <a16:rowId xmlns:a16="http://schemas.microsoft.com/office/drawing/2014/main" val="32698294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3AF55CF-D519-4F4A-964D-A7221457DDE9}"/>
              </a:ext>
            </a:extLst>
          </p:cNvPr>
          <p:cNvSpPr txBox="1"/>
          <p:nvPr/>
        </p:nvSpPr>
        <p:spPr>
          <a:xfrm>
            <a:off x="5943600" y="2286000"/>
            <a:ext cx="1720191" cy="1729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2119" b="1" dirty="0">
                <a:solidFill>
                  <a:schemeClr val="accent1"/>
                </a:solidFill>
                <a:latin typeface="Myriad Pro" panose="020B0503030403020204" pitchFamily="34" charset="0"/>
              </a:rPr>
              <a:t>2 014 </a:t>
            </a:r>
            <a:r>
              <a:rPr lang="ru-RU" sz="2119" b="1" dirty="0">
                <a:solidFill>
                  <a:schemeClr val="accent1"/>
                </a:solidFill>
                <a:latin typeface="Myriad Pro" panose="020B0503030403020204" pitchFamily="34" charset="0"/>
              </a:rPr>
              <a:t> млн</a:t>
            </a:r>
            <a:r>
              <a:rPr lang="ru" sz="2119" b="1" dirty="0">
                <a:solidFill>
                  <a:schemeClr val="accent1"/>
                </a:solidFill>
                <a:latin typeface="Myriad Pro" panose="020B0503030403020204" pitchFamily="34" charset="0"/>
              </a:rPr>
              <a:t> долл. США</a:t>
            </a:r>
          </a:p>
          <a:p>
            <a:pPr algn="ctr"/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</a:rPr>
              <a:t>с</a:t>
            </a:r>
            <a:r>
              <a:rPr lang="ru" sz="1600" b="1" dirty="0">
                <a:solidFill>
                  <a:schemeClr val="accent1"/>
                </a:solidFill>
                <a:latin typeface="Myriad Pro" panose="020B0503030403020204" pitchFamily="34" charset="0"/>
              </a:rPr>
              <a:t>овокупный объем непогашенных гарантий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35F1242-49B8-452A-95A7-5EB25FB3A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91534"/>
              </p:ext>
            </p:extLst>
          </p:nvPr>
        </p:nvGraphicFramePr>
        <p:xfrm>
          <a:off x="277347" y="718280"/>
          <a:ext cx="4190695" cy="37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0695">
                  <a:extLst>
                    <a:ext uri="{9D8B030D-6E8A-4147-A177-3AD203B41FA5}">
                      <a16:colId xmlns:a16="http://schemas.microsoft.com/office/drawing/2014/main" val="3006438762"/>
                    </a:ext>
                  </a:extLst>
                </a:gridCol>
              </a:tblGrid>
              <a:tr h="366616">
                <a:tc>
                  <a:txBody>
                    <a:bodyPr/>
                    <a:lstStyle/>
                    <a:p>
                      <a:pPr algn="ctr"/>
                      <a:r>
                        <a:rPr lang="ru" sz="1900" dirty="0">
                          <a:latin typeface="Myriad Pro" panose="020B0503030403020204" pitchFamily="34" charset="0"/>
                        </a:rPr>
                        <a:t>По странам</a:t>
                      </a:r>
                    </a:p>
                  </a:txBody>
                  <a:tcPr marL="80683" marR="80683" marT="40341" marB="40341"/>
                </a:tc>
                <a:extLst>
                  <a:ext uri="{0D108BD9-81ED-4DB2-BD59-A6C34878D82A}">
                    <a16:rowId xmlns:a16="http://schemas.microsoft.com/office/drawing/2014/main" val="326982944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9CEE1D9-B399-4DAB-920A-C4F187D299D5}"/>
              </a:ext>
            </a:extLst>
          </p:cNvPr>
          <p:cNvGraphicFramePr>
            <a:graphicFrameLocks noGrp="1"/>
          </p:cNvGraphicFramePr>
          <p:nvPr/>
        </p:nvGraphicFramePr>
        <p:xfrm>
          <a:off x="4675963" y="718280"/>
          <a:ext cx="4190695" cy="37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0695">
                  <a:extLst>
                    <a:ext uri="{9D8B030D-6E8A-4147-A177-3AD203B41FA5}">
                      <a16:colId xmlns:a16="http://schemas.microsoft.com/office/drawing/2014/main" val="3006438762"/>
                    </a:ext>
                  </a:extLst>
                </a:gridCol>
              </a:tblGrid>
              <a:tr h="366616">
                <a:tc>
                  <a:txBody>
                    <a:bodyPr/>
                    <a:lstStyle/>
                    <a:p>
                      <a:pPr algn="ctr"/>
                      <a:r>
                        <a:rPr lang="ru" sz="1900" dirty="0">
                          <a:latin typeface="Myriad Pro" panose="020B0503030403020204" pitchFamily="34" charset="0"/>
                        </a:rPr>
                        <a:t>По секторам</a:t>
                      </a:r>
                    </a:p>
                  </a:txBody>
                  <a:tcPr marL="80683" marR="80683" marT="40341" marB="40341"/>
                </a:tc>
                <a:extLst>
                  <a:ext uri="{0D108BD9-81ED-4DB2-BD59-A6C34878D82A}">
                    <a16:rowId xmlns:a16="http://schemas.microsoft.com/office/drawing/2014/main" val="326982944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90D21-54B5-431D-9DEF-7BC662DA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7</a:t>
            </a:fld>
            <a:endParaRPr lang="en-P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85125-7432-815D-CA33-69AF40613B33}"/>
              </a:ext>
            </a:extLst>
          </p:cNvPr>
          <p:cNvSpPr txBox="1"/>
          <p:nvPr/>
        </p:nvSpPr>
        <p:spPr>
          <a:xfrm>
            <a:off x="382346" y="6553200"/>
            <a:ext cx="7618654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059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по состоянию на 31 августа 2023 г., в миллионах долларов США, Риски указаны без учета перестрахования.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2343A28-141B-B5C4-9498-BA046F7E5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384551"/>
              </p:ext>
            </p:extLst>
          </p:nvPr>
        </p:nvGraphicFramePr>
        <p:xfrm>
          <a:off x="1219200" y="1004335"/>
          <a:ext cx="3661375" cy="274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319A395-2E2F-5B29-8981-7D2245EB8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422658"/>
              </p:ext>
            </p:extLst>
          </p:nvPr>
        </p:nvGraphicFramePr>
        <p:xfrm>
          <a:off x="341286" y="3984002"/>
          <a:ext cx="4126756" cy="273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1C26B68-1E6E-420C-A928-188B8961D853}"/>
              </a:ext>
            </a:extLst>
          </p:cNvPr>
          <p:cNvSpPr txBox="1"/>
          <p:nvPr/>
        </p:nvSpPr>
        <p:spPr>
          <a:xfrm>
            <a:off x="-501273" y="1066800"/>
            <a:ext cx="18728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Вьетнам</a:t>
            </a:r>
          </a:p>
          <a:p>
            <a:pPr algn="r"/>
            <a:r>
              <a:rPr lang="ru-RU" b="1" dirty="0"/>
              <a:t>Таиланд</a:t>
            </a:r>
          </a:p>
          <a:p>
            <a:pPr algn="r"/>
            <a:r>
              <a:rPr lang="ru-RU" b="1" dirty="0"/>
              <a:t>Индонезия</a:t>
            </a:r>
          </a:p>
          <a:p>
            <a:pPr algn="r"/>
            <a:r>
              <a:rPr lang="ru-RU" b="1" dirty="0"/>
              <a:t>Китай</a:t>
            </a:r>
          </a:p>
          <a:p>
            <a:pPr algn="r"/>
            <a:r>
              <a:rPr lang="ru-RU" b="1" dirty="0"/>
              <a:t>Малайзия</a:t>
            </a:r>
          </a:p>
          <a:p>
            <a:pPr algn="r"/>
            <a:r>
              <a:rPr lang="ru-RU" b="1" dirty="0"/>
              <a:t>Сингапур</a:t>
            </a:r>
          </a:p>
          <a:p>
            <a:pPr algn="r"/>
            <a:r>
              <a:rPr lang="ru-RU" b="1" dirty="0"/>
              <a:t>Корея</a:t>
            </a:r>
          </a:p>
          <a:p>
            <a:pPr algn="r"/>
            <a:r>
              <a:rPr lang="ru-RU" b="1" dirty="0"/>
              <a:t>Камбоджа</a:t>
            </a:r>
          </a:p>
          <a:p>
            <a:pPr algn="r"/>
            <a:r>
              <a:rPr lang="ru-RU" b="1" dirty="0"/>
              <a:t>Япония</a:t>
            </a:r>
          </a:p>
        </p:txBody>
      </p:sp>
    </p:spTree>
    <p:extLst>
      <p:ext uri="{BB962C8B-B14F-4D97-AF65-F5344CB8AC3E}">
        <p14:creationId xmlns:p14="http://schemas.microsoft.com/office/powerpoint/2010/main" val="187364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75" y="163830"/>
            <a:ext cx="6389225" cy="773807"/>
          </a:xfrm>
          <a:prstGeom prst="rect">
            <a:avLst/>
          </a:prstGeom>
        </p:spPr>
        <p:txBody>
          <a:bodyPr/>
          <a:lstStyle/>
          <a:p>
            <a:r>
              <a:rPr lang="ru" dirty="0">
                <a:solidFill>
                  <a:schemeClr val="accent1"/>
                </a:solidFill>
              </a:rPr>
              <a:t>Рост капитала CGIF</a:t>
            </a:r>
            <a:endParaRPr lang="en-PH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90D21-54B5-431D-9DEF-7BC662DA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8</a:t>
            </a:fld>
            <a:endParaRPr lang="en-P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DD41B-E7BB-7521-70D0-2018304F8199}"/>
              </a:ext>
            </a:extLst>
          </p:cNvPr>
          <p:cNvSpPr txBox="1"/>
          <p:nvPr/>
        </p:nvSpPr>
        <p:spPr>
          <a:xfrm>
            <a:off x="26812" y="790456"/>
            <a:ext cx="9166581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latin typeface="Myriad Pro" panose="020B0503030403020204" pitchFamily="34" charset="0"/>
              </a:rPr>
              <a:t>Помимо первоначального оплаченного капитала в размере 700 миллионов долларов США, с 2017 года вкладчики внесли еще 458 миллионов долларов США, в результате чего по состоянию на 31 августа 2023 года общий оплаченный капитал составил 1 158</a:t>
            </a:r>
            <a:r>
              <a:rPr lang="en-US" sz="1600" dirty="0">
                <a:latin typeface="Myriad Pro" panose="020B0503030403020204" pitchFamily="34" charset="0"/>
              </a:rPr>
              <a:t> </a:t>
            </a:r>
            <a:r>
              <a:rPr lang="ru" sz="1600" dirty="0">
                <a:latin typeface="Myriad Pro" panose="020B0503030403020204" pitchFamily="34" charset="0"/>
              </a:rPr>
              <a:t>миллионов долларов США.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" sz="1600" dirty="0">
                <a:latin typeface="Myriad Pro" panose="020B0503030403020204" pitchFamily="34" charset="0"/>
              </a:rPr>
              <a:t>CGIF всегда получал положительную чистую прибыль каждый год, причем сам</a:t>
            </a:r>
            <a:r>
              <a:rPr lang="ru-RU" sz="1600" dirty="0">
                <a:latin typeface="Myriad Pro" panose="020B0503030403020204" pitchFamily="34" charset="0"/>
              </a:rPr>
              <a:t>ой</a:t>
            </a:r>
            <a:r>
              <a:rPr lang="ru" sz="1600" dirty="0">
                <a:latin typeface="Myriad Pro" panose="020B0503030403020204" pitchFamily="34" charset="0"/>
              </a:rPr>
              <a:t> высокой на данный момент прибылью стали 30 миллионов долларов США в 2021 году.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" sz="1600" dirty="0">
                <a:latin typeface="Myriad Pro" panose="020B0503030403020204" pitchFamily="34" charset="0"/>
              </a:rPr>
              <a:t>Чистые доходы сохраняются в резерве, чтобы иметь больше возможностей для выполнения мандата.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0725F-4A9C-DA2F-2581-296ADDC6B7A9}"/>
              </a:ext>
            </a:extLst>
          </p:cNvPr>
          <p:cNvSpPr txBox="1"/>
          <p:nvPr/>
        </p:nvSpPr>
        <p:spPr>
          <a:xfrm>
            <a:off x="692658" y="6474023"/>
            <a:ext cx="6546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dirty="0">
                <a:latin typeface="Myriad Pro" panose="020B0503030403020204" pitchFamily="34" charset="0"/>
              </a:rPr>
              <a:t>(* данные за 2023 год приведены по состоянию на 31 августа 2023 года.)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7E7C68-726A-BDF7-BC42-60BD5F3748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030882"/>
              </p:ext>
            </p:extLst>
          </p:nvPr>
        </p:nvGraphicFramePr>
        <p:xfrm>
          <a:off x="838199" y="2979089"/>
          <a:ext cx="7862325" cy="349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1B0BA1-D62E-55F1-961E-D7BDEC552DD0}"/>
              </a:ext>
            </a:extLst>
          </p:cNvPr>
          <p:cNvSpPr txBox="1"/>
          <p:nvPr/>
        </p:nvSpPr>
        <p:spPr>
          <a:xfrm>
            <a:off x="1960762" y="4020191"/>
            <a:ext cx="21045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yriad Pro" panose="020B0503030403020204" pitchFamily="34" charset="0"/>
              </a:rPr>
              <a:t>Чистая прибыль (</a:t>
            </a:r>
            <a:r>
              <a:rPr lang="en-US" sz="1600" dirty="0">
                <a:latin typeface="Myriad Pro" panose="020B0503030403020204" pitchFamily="34" charset="0"/>
              </a:rPr>
              <a:t>R)</a:t>
            </a:r>
            <a:endParaRPr lang="ru" sz="1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5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7574" y="230528"/>
            <a:ext cx="6389225" cy="773807"/>
          </a:xfrm>
          <a:prstGeom prst="rect">
            <a:avLst/>
          </a:prstGeom>
        </p:spPr>
        <p:txBody>
          <a:bodyPr/>
          <a:lstStyle/>
          <a:p>
            <a:r>
              <a:rPr lang="ru" dirty="0">
                <a:solidFill>
                  <a:schemeClr val="accent1"/>
                </a:solidFill>
              </a:rPr>
              <a:t>Подробнее о CGIF</a:t>
            </a:r>
            <a:endParaRPr lang="en-PH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90D21-54B5-431D-9DEF-7BC662DA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9B1C-87E9-4FE5-820E-08A08562965A}" type="slidenum">
              <a:rPr lang="en-PH" smtClean="0"/>
              <a:pPr/>
              <a:t>9</a:t>
            </a:fld>
            <a:endParaRPr lang="en-P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74523-8824-4005-04E2-869DF2C18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70077"/>
            <a:ext cx="8079021" cy="5235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3377C-8608-1B2D-8174-ACDC49B84E4F}"/>
              </a:ext>
            </a:extLst>
          </p:cNvPr>
          <p:cNvSpPr txBox="1"/>
          <p:nvPr/>
        </p:nvSpPr>
        <p:spPr>
          <a:xfrm>
            <a:off x="-216408" y="990600"/>
            <a:ext cx="958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dirty="0"/>
              <a:t>Дополнительную информацию о CGIF можно найти на его веб-сайте </a:t>
            </a:r>
            <a:r>
              <a:rPr lang="ru" b="1" u="sng" dirty="0"/>
              <a:t>www.cgif-abmi.org</a:t>
            </a:r>
          </a:p>
        </p:txBody>
      </p:sp>
    </p:spTree>
    <p:extLst>
      <p:ext uri="{BB962C8B-B14F-4D97-AF65-F5344CB8AC3E}">
        <p14:creationId xmlns:p14="http://schemas.microsoft.com/office/powerpoint/2010/main" val="16261281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PAGE1">
  <a:themeElements>
    <a:clrScheme name="CGIF Primary with Extended (Set 1)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357A"/>
      </a:accent1>
      <a:accent2>
        <a:srgbClr val="E7A614"/>
      </a:accent2>
      <a:accent3>
        <a:srgbClr val="3B5E7B"/>
      </a:accent3>
      <a:accent4>
        <a:srgbClr val="587263"/>
      </a:accent4>
      <a:accent5>
        <a:srgbClr val="66561E"/>
      </a:accent5>
      <a:accent6>
        <a:srgbClr val="982A2A"/>
      </a:accent6>
      <a:hlink>
        <a:srgbClr val="06357A"/>
      </a:hlink>
      <a:folHlink>
        <a:srgbClr val="0635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ocation of 2022 NI to Reserve.potx" id="{2EAD5DF8-6D76-4A13-BA17-34611897BE05}" vid="{9CAE8BA6-765F-4983-8B45-D8168BB13155}"/>
    </a:ext>
  </a:extLst>
</a:theme>
</file>

<file path=ppt/theme/theme2.xml><?xml version="1.0" encoding="utf-8"?>
<a:theme xmlns:a="http://schemas.openxmlformats.org/drawingml/2006/main" name="Cover Page 2">
  <a:themeElements>
    <a:clrScheme name="CGIF Primary with Extended (Set 1)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357A"/>
      </a:accent1>
      <a:accent2>
        <a:srgbClr val="E7A614"/>
      </a:accent2>
      <a:accent3>
        <a:srgbClr val="3B5E7B"/>
      </a:accent3>
      <a:accent4>
        <a:srgbClr val="587263"/>
      </a:accent4>
      <a:accent5>
        <a:srgbClr val="66561E"/>
      </a:accent5>
      <a:accent6>
        <a:srgbClr val="982A2A"/>
      </a:accent6>
      <a:hlink>
        <a:srgbClr val="06357A"/>
      </a:hlink>
      <a:folHlink>
        <a:srgbClr val="0635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ocation of 2022 NI to Reserve.potx" id="{2EAD5DF8-6D76-4A13-BA17-34611897BE05}" vid="{0BDBC8F0-9C55-4D4F-BE26-EC8C23BA843A}"/>
    </a:ext>
  </a:extLst>
</a:theme>
</file>

<file path=ppt/theme/theme3.xml><?xml version="1.0" encoding="utf-8"?>
<a:theme xmlns:a="http://schemas.openxmlformats.org/drawingml/2006/main" name="Section Break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ocation of 2022 NI to Reserve.potx" id="{2EAD5DF8-6D76-4A13-BA17-34611897BE05}" vid="{DE2855CE-73FD-4AC0-874F-9EC0F87D5326}"/>
    </a:ext>
  </a:extLst>
</a:theme>
</file>

<file path=ppt/theme/theme4.xml><?xml version="1.0" encoding="utf-8"?>
<a:theme xmlns:a="http://schemas.openxmlformats.org/drawingml/2006/main" name="Content_LeftLogoEmblem">
  <a:themeElements>
    <a:clrScheme name="CGIF Primary with Extended (Set 2)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357A"/>
      </a:accent1>
      <a:accent2>
        <a:srgbClr val="E7A614"/>
      </a:accent2>
      <a:accent3>
        <a:srgbClr val="2B7ABB"/>
      </a:accent3>
      <a:accent4>
        <a:srgbClr val="DCB555"/>
      </a:accent4>
      <a:accent5>
        <a:srgbClr val="8A682D"/>
      </a:accent5>
      <a:accent6>
        <a:srgbClr val="9F4127"/>
      </a:accent6>
      <a:hlink>
        <a:srgbClr val="06357A"/>
      </a:hlink>
      <a:folHlink>
        <a:srgbClr val="0635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ocation of 2022 NI to Reserve.potx" id="{2EAD5DF8-6D76-4A13-BA17-34611897BE05}" vid="{66274B3F-1090-4E63-96C7-C3E3099441B6}"/>
    </a:ext>
  </a:extLst>
</a:theme>
</file>

<file path=ppt/theme/theme5.xml><?xml version="1.0" encoding="utf-8"?>
<a:theme xmlns:a="http://schemas.openxmlformats.org/drawingml/2006/main" name="Section Break Title Slide 2 (with Image)">
  <a:themeElements>
    <a:clrScheme name="CGIF Primary with Extended (Set 1)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6357A"/>
      </a:accent1>
      <a:accent2>
        <a:srgbClr val="E7A614"/>
      </a:accent2>
      <a:accent3>
        <a:srgbClr val="3B5E7B"/>
      </a:accent3>
      <a:accent4>
        <a:srgbClr val="587263"/>
      </a:accent4>
      <a:accent5>
        <a:srgbClr val="66561E"/>
      </a:accent5>
      <a:accent6>
        <a:srgbClr val="982A2A"/>
      </a:accent6>
      <a:hlink>
        <a:srgbClr val="06357A"/>
      </a:hlink>
      <a:folHlink>
        <a:srgbClr val="0635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ocation of 2022 NI to Reserve.potx" id="{2EAD5DF8-6D76-4A13-BA17-34611897BE05}" vid="{93ADAB29-6E2B-4A03-B816-64AA198CAAAD}"/>
    </a:ext>
  </a:extLst>
</a:theme>
</file>

<file path=ppt/theme/theme6.xml><?xml version="1.0" encoding="utf-8"?>
<a:theme xmlns:a="http://schemas.openxmlformats.org/drawingml/2006/main" name="Thank you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ocation of 2022 NI to Reserve.potx" id="{2EAD5DF8-6D76-4A13-BA17-34611897BE05}" vid="{7D611626-5552-45F0-B961-E0E464EC9D0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8" ma:contentTypeDescription="Create a new document." ma:contentTypeScope="" ma:versionID="ce1f601c6877ba0bf1136af46ec868c9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f5eb3e334fd21af34244d6855410a1e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D9640-9332-4C9F-BCA8-0345AFA3A347}">
  <ds:schemaRefs>
    <ds:schemaRef ds:uri="http://schemas.microsoft.com/office/2006/metadata/properties"/>
    <ds:schemaRef ds:uri="http://schemas.microsoft.com/office/infopath/2007/PartnerControls"/>
    <ds:schemaRef ds:uri="4d0bf39f-aee5-4194-a8cf-9eb94d977901"/>
    <ds:schemaRef ds:uri="c1fdd505-2570-46c2-bd04-3e0f2d874cf5"/>
  </ds:schemaRefs>
</ds:datastoreItem>
</file>

<file path=customXml/itemProps2.xml><?xml version="1.0" encoding="utf-8"?>
<ds:datastoreItem xmlns:ds="http://schemas.openxmlformats.org/officeDocument/2006/customXml" ds:itemID="{F300EE9C-CAEC-4448-86BD-336A71E936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F36EFC-CFFA-43CA-A16B-6FB13E70394A}"/>
</file>

<file path=docMetadata/LabelInfo.xml><?xml version="1.0" encoding="utf-8"?>
<clbl:labelList xmlns:clbl="http://schemas.microsoft.com/office/2020/mipLabelMetadata">
  <clbl:label id="{629d4f22-9e68-4ea7-937b-a02232b75c2e}" enabled="0" method="" siteId="{629d4f22-9e68-4ea7-937b-a02232b75c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Allocation of 2022 NI to Reserve</Template>
  <TotalTime>39718</TotalTime>
  <Words>2430</Words>
  <Application>Microsoft Office PowerPoint</Application>
  <PresentationFormat>On-screen Show (4:3)</PresentationFormat>
  <Paragraphs>608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COVERPAGE1</vt:lpstr>
      <vt:lpstr>Cover Page 2</vt:lpstr>
      <vt:lpstr>Section Break Title Slide</vt:lpstr>
      <vt:lpstr>Content_LeftLogoEmblem</vt:lpstr>
      <vt:lpstr>Section Break Title Slide 2 (with Image)</vt:lpstr>
      <vt:lpstr>Thank you Slide</vt:lpstr>
      <vt:lpstr>Знакомство с рынками корпоративных облигаций  CGIF и АСЕАН</vt:lpstr>
      <vt:lpstr>PowerPoint Presentation</vt:lpstr>
      <vt:lpstr>ПРОФИЛЬ CGIF</vt:lpstr>
      <vt:lpstr>СТРУКТУРА ГАРАНТИИ CGIF</vt:lpstr>
      <vt:lpstr>КРЕДИТНЫЕ РЕЙТИНГИ CGIF</vt:lpstr>
      <vt:lpstr>ОБЗОР ГАРАНТИИ</vt:lpstr>
      <vt:lpstr>ОБЗОР ПОРТФОЛЯ</vt:lpstr>
      <vt:lpstr>Рост капитала CGIF</vt:lpstr>
      <vt:lpstr>Подробнее о CGIF</vt:lpstr>
      <vt:lpstr>PowerPoint Presentation</vt:lpstr>
      <vt:lpstr>Этапы развития (1)  </vt:lpstr>
      <vt:lpstr>Этапы развития (2)  </vt:lpstr>
      <vt:lpstr>PowerPoint Presentation</vt:lpstr>
      <vt:lpstr>PowerPoint Presentation</vt:lpstr>
      <vt:lpstr>Кредитно-рейтинговое агентство   </vt:lpstr>
      <vt:lpstr>Агентство ценообразования облигаций   </vt:lpstr>
      <vt:lpstr>Гарантированные облигации:  статистика  </vt:lpstr>
      <vt:lpstr>Гарантированные облигации:  национальные кредитные гаранты в АСЕАН  </vt:lpstr>
      <vt:lpstr>Трансграничные облигации:  статистика   </vt:lpstr>
      <vt:lpstr>Трансграничные облигации:  гарантированные трансграничные облигации CGIF  </vt:lpstr>
      <vt:lpstr>ESG-облигации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Allocation of 2022 Net Income to Reserve</dc:title>
  <dc:creator>Dong Woo Rhee</dc:creator>
  <cp:lastModifiedBy>Рустам Сатаев</cp:lastModifiedBy>
  <cp:revision>46</cp:revision>
  <cp:lastPrinted>2023-05-16T00:06:28Z</cp:lastPrinted>
  <dcterms:created xsi:type="dcterms:W3CDTF">2023-04-05T08:12:50Z</dcterms:created>
  <dcterms:modified xsi:type="dcterms:W3CDTF">2023-10-16T05:14:58Z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MSIP_Label_817d4574-7375-4d17-b29c-6e4c6df0fcb0_Enabled">
    <vt:lpwstr>true</vt:lpwstr>
  </property>
  <property fmtid="{D5CDD505-2E9C-101B-9397-08002B2CF9AE}" pid="4" name="MSIP_Label_817d4574-7375-4d17-b29c-6e4c6df0fcb0_SetDate">
    <vt:lpwstr>2023-10-16T05:14:57Z</vt:lpwstr>
  </property>
  <property fmtid="{D5CDD505-2E9C-101B-9397-08002B2CF9AE}" pid="5" name="MSIP_Label_817d4574-7375-4d17-b29c-6e4c6df0fcb0_Method">
    <vt:lpwstr>Standard</vt:lpwstr>
  </property>
  <property fmtid="{D5CDD505-2E9C-101B-9397-08002B2CF9AE}" pid="6" name="MSIP_Label_817d4574-7375-4d17-b29c-6e4c6df0fcb0_Name">
    <vt:lpwstr>ADB Internal</vt:lpwstr>
  </property>
  <property fmtid="{D5CDD505-2E9C-101B-9397-08002B2CF9AE}" pid="7" name="MSIP_Label_817d4574-7375-4d17-b29c-6e4c6df0fcb0_SiteId">
    <vt:lpwstr>9495d6bb-41c2-4c58-848f-92e52cf3d640</vt:lpwstr>
  </property>
  <property fmtid="{D5CDD505-2E9C-101B-9397-08002B2CF9AE}" pid="8" name="MSIP_Label_817d4574-7375-4d17-b29c-6e4c6df0fcb0_ActionId">
    <vt:lpwstr>f7ec33ae-ba4d-4da2-b137-07a2ae0c10e4</vt:lpwstr>
  </property>
  <property fmtid="{D5CDD505-2E9C-101B-9397-08002B2CF9AE}" pid="9" name="MSIP_Label_817d4574-7375-4d17-b29c-6e4c6df0fcb0_ContentBits">
    <vt:lpwstr>2</vt:lpwstr>
  </property>
  <property fmtid="{D5CDD505-2E9C-101B-9397-08002B2CF9AE}" pid="10" name="ClassificationContentMarkingFooterLocations">
    <vt:lpwstr>COVERPAGE1:3\Cover Page 2:4\Section Break Title Slide:4\Content_LeftLogoEmblem:3\Section Break Title Slide 2 (with Image):4\Thank you Slide:3</vt:lpwstr>
  </property>
  <property fmtid="{D5CDD505-2E9C-101B-9397-08002B2CF9AE}" pid="11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2" name="MediaServiceImageTags">
    <vt:lpwstr/>
  </property>
</Properties>
</file>