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10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olors9.xml" ContentType="application/vnd.ms-office.chartcolorstyle+xml"/>
  <Override PartName="/ppt/notesMasters/notesMaster1.xml" ContentType="application/vnd.openxmlformats-officedocument.presentationml.notesMaster+xml"/>
  <Override PartName="/ppt/charts/chart10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0.xml" ContentType="application/vnd.ms-office.chart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5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7"/>
  </p:notesMasterIdLst>
  <p:sldIdLst>
    <p:sldId id="3100" r:id="rId2"/>
    <p:sldId id="2147374357" r:id="rId3"/>
    <p:sldId id="3103" r:id="rId4"/>
    <p:sldId id="3104" r:id="rId5"/>
    <p:sldId id="3119" r:id="rId6"/>
    <p:sldId id="3120" r:id="rId7"/>
    <p:sldId id="3121" r:id="rId8"/>
    <p:sldId id="3123" r:id="rId9"/>
    <p:sldId id="3079" r:id="rId10"/>
    <p:sldId id="3151" r:id="rId11"/>
    <p:sldId id="2147374358" r:id="rId12"/>
    <p:sldId id="328" r:id="rId13"/>
    <p:sldId id="2147374355" r:id="rId14"/>
    <p:sldId id="329" r:id="rId15"/>
    <p:sldId id="337" r:id="rId16"/>
    <p:sldId id="2147374356" r:id="rId17"/>
    <p:sldId id="339" r:id="rId18"/>
    <p:sldId id="597" r:id="rId19"/>
    <p:sldId id="2147374359" r:id="rId20"/>
    <p:sldId id="2147374360" r:id="rId21"/>
    <p:sldId id="966" r:id="rId22"/>
    <p:sldId id="955" r:id="rId23"/>
    <p:sldId id="3134" r:id="rId24"/>
    <p:sldId id="963" r:id="rId25"/>
    <p:sldId id="581" r:id="rId26"/>
  </p:sldIdLst>
  <p:sldSz cx="12192000" cy="6858000"/>
  <p:notesSz cx="7010400" cy="9296400"/>
  <p:defaultTextStyle>
    <a:defPPr>
      <a:defRPr lang="ru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725" autoAdjust="0"/>
  </p:normalViewPr>
  <p:slideViewPr>
    <p:cSldViewPr snapToGrid="0">
      <p:cViewPr varScale="1">
        <p:scale>
          <a:sx n="69" d="100"/>
          <a:sy n="69" d="100"/>
        </p:scale>
        <p:origin x="32" y="44"/>
      </p:cViewPr>
      <p:guideLst/>
    </p:cSldViewPr>
  </p:slideViewPr>
  <p:outlineViewPr>
    <p:cViewPr>
      <p:scale>
        <a:sx n="33" d="100"/>
        <a:sy n="33" d="100"/>
      </p:scale>
      <p:origin x="0" y="-44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y2\Dropbox\ADB\ADB\ABMI\ABMI%20assessment\workshop%20Sept%202022\reference\AMBIF%20ISO20022%20probond%20currency%20sh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BMI\ABMI%20assessment\reference\ABO\lcy_bond_market_usd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BMI\AMRO\Book%20project\Volume%20I\ABMI\reference\data\ABMI%20charts%20and%20tables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SEAN\SCCB&amp;SLC\SCCB%20SLC%20meetings\SLC\23rd%20virtual%20SLC%20Feb%202022\Data\lcy_bond_market_us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SEAN\SCCB&amp;SLC\SCCB%20SLC%20meetings\SLC\23rd%20virtual%20SLC%20Feb%202022\Data\lcy_bond_market_us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SEAN\SCCB&amp;SLC\SCCB%20SLC%20meetings\SLC\23rd%20virtual%20SLC%20Feb%202022\Data\lcy_bond_market_us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SEAN\SCCB&amp;SLC\SCCB%20SLC%20meetings\SLC\23rd%20virtual%20SLC%20Feb%202022\Data\lcy_bond_market_us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SEAN\SCCB&amp;SLC\SCCB%20SLC%20meetings\SLC\23rd%20virtual%20SLC%20Feb%202022\Data\lcy_bond_market_us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SEAN\SCCB&amp;SLC\SCCB%20SLC%20meetings\SLC\23rd%20virtual%20SLC%20Feb%202022\Data\lcy_bond_market_us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toshisatoruyamaderayamadera\Dropbox\ADB\ADB\ABMI\ABMI%20assessment\reference\ABO\lcy_bond_market_usd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Непогашенные облигации АСЕАН+2 в национальных валютах</a:t>
            </a:r>
            <a:endParaRPr lang="ru-RU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Outstanding!$C$2</c:f>
              <c:strCache>
                <c:ptCount val="1"/>
                <c:pt idx="0">
                  <c:v>Government(USD billions)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Outstanding!$B$3:$B$23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Outstanding!$C$3:$C$23</c:f>
              <c:numCache>
                <c:formatCode>_(* #,##0_);_(* \(#,##0\);_(* "-"??_);_(@_)</c:formatCode>
                <c:ptCount val="21"/>
                <c:pt idx="0">
                  <c:v>418.94</c:v>
                </c:pt>
                <c:pt idx="1">
                  <c:v>469.69</c:v>
                </c:pt>
                <c:pt idx="2">
                  <c:v>611.42999999999995</c:v>
                </c:pt>
                <c:pt idx="3">
                  <c:v>734.43</c:v>
                </c:pt>
                <c:pt idx="4">
                  <c:v>879.47</c:v>
                </c:pt>
                <c:pt idx="5">
                  <c:v>1089.96</c:v>
                </c:pt>
                <c:pt idx="6">
                  <c:v>1323.59</c:v>
                </c:pt>
                <c:pt idx="7">
                  <c:v>1759.86</c:v>
                </c:pt>
                <c:pt idx="8">
                  <c:v>1911.46</c:v>
                </c:pt>
                <c:pt idx="9">
                  <c:v>2261.25</c:v>
                </c:pt>
                <c:pt idx="10">
                  <c:v>2665.52</c:v>
                </c:pt>
                <c:pt idx="11">
                  <c:v>3127.41</c:v>
                </c:pt>
                <c:pt idx="12">
                  <c:v>3613.66</c:v>
                </c:pt>
                <c:pt idx="13">
                  <c:v>4094.7</c:v>
                </c:pt>
                <c:pt idx="14">
                  <c:v>4455.0600000000004</c:v>
                </c:pt>
                <c:pt idx="15">
                  <c:v>5231.57</c:v>
                </c:pt>
                <c:pt idx="16">
                  <c:v>6286.71</c:v>
                </c:pt>
                <c:pt idx="17">
                  <c:v>7847.75</c:v>
                </c:pt>
                <c:pt idx="18">
                  <c:v>8396.4</c:v>
                </c:pt>
                <c:pt idx="19">
                  <c:v>11913.99</c:v>
                </c:pt>
                <c:pt idx="20">
                  <c:v>13779.4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D-9B48-9DFE-05975971A3AC}"/>
            </c:ext>
          </c:extLst>
        </c:ser>
        <c:ser>
          <c:idx val="1"/>
          <c:order val="1"/>
          <c:tx>
            <c:strRef>
              <c:f>Outstanding!$D$2</c:f>
              <c:strCache>
                <c:ptCount val="1"/>
                <c:pt idx="0">
                  <c:v>Corporate(USD billions)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Outstanding!$B$3:$B$23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Outstanding!$D$3:$D$23</c:f>
              <c:numCache>
                <c:formatCode>_(* #,##0_);_(* \(#,##0\);_(* "-"??_);_(@_)</c:formatCode>
                <c:ptCount val="21"/>
                <c:pt idx="0">
                  <c:v>342.56</c:v>
                </c:pt>
                <c:pt idx="1">
                  <c:v>393.35</c:v>
                </c:pt>
                <c:pt idx="2">
                  <c:v>456.02</c:v>
                </c:pt>
                <c:pt idx="3">
                  <c:v>465.06</c:v>
                </c:pt>
                <c:pt idx="4">
                  <c:v>511.74</c:v>
                </c:pt>
                <c:pt idx="5">
                  <c:v>582.4</c:v>
                </c:pt>
                <c:pt idx="6">
                  <c:v>735.46</c:v>
                </c:pt>
                <c:pt idx="7">
                  <c:v>897.82</c:v>
                </c:pt>
                <c:pt idx="8">
                  <c:v>899.11</c:v>
                </c:pt>
                <c:pt idx="9">
                  <c:v>1247.94</c:v>
                </c:pt>
                <c:pt idx="10">
                  <c:v>1585.17</c:v>
                </c:pt>
                <c:pt idx="11">
                  <c:v>1904.92</c:v>
                </c:pt>
                <c:pt idx="12">
                  <c:v>2502.58</c:v>
                </c:pt>
                <c:pt idx="13">
                  <c:v>3186.45</c:v>
                </c:pt>
                <c:pt idx="14">
                  <c:v>3577</c:v>
                </c:pt>
                <c:pt idx="15">
                  <c:v>3977.24</c:v>
                </c:pt>
                <c:pt idx="16">
                  <c:v>4357.25</c:v>
                </c:pt>
                <c:pt idx="17">
                  <c:v>5137.38</c:v>
                </c:pt>
                <c:pt idx="18">
                  <c:v>5528.48</c:v>
                </c:pt>
                <c:pt idx="19">
                  <c:v>7660.13</c:v>
                </c:pt>
                <c:pt idx="20">
                  <c:v>8503.33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D-9B48-9DFE-05975971A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0717072"/>
        <c:axId val="660718752"/>
      </c:barChart>
      <c:catAx>
        <c:axId val="66071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718752"/>
        <c:crosses val="autoZero"/>
        <c:auto val="1"/>
        <c:lblAlgn val="ctr"/>
        <c:lblOffset val="100"/>
        <c:noMultiLvlLbl val="0"/>
      </c:catAx>
      <c:valAx>
        <c:axId val="66071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71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14710480684483E-2"/>
          <c:y val="0.28112137435022594"/>
          <c:w val="0.35693701889736745"/>
          <c:h val="0.25127167662942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 dirty="0"/>
              <a:t>Корея </a:t>
            </a:r>
            <a:r>
              <a:rPr lang="ru" altLang="ja-JP" sz="1600" baseline="0" dirty="0"/>
              <a:t>(млрд долларов США)</a:t>
            </a:r>
            <a:endParaRPr lang="ja-JP" altLang="en-US" sz="1600" dirty="0"/>
          </a:p>
        </c:rich>
      </c:tx>
      <c:layout>
        <c:manualLayout>
          <c:xMode val="edge"/>
          <c:yMode val="edge"/>
          <c:x val="0.12898497389178981"/>
          <c:y val="8.27909308076425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Data!$C$40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Data!$B$41:$B$58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Data!$C$41:$C$58</c:f>
              <c:numCache>
                <c:formatCode>General</c:formatCode>
                <c:ptCount val="18"/>
                <c:pt idx="0">
                  <c:v>623.5</c:v>
                </c:pt>
                <c:pt idx="1">
                  <c:v>626.99</c:v>
                </c:pt>
                <c:pt idx="2">
                  <c:v>623.64</c:v>
                </c:pt>
                <c:pt idx="3">
                  <c:v>666.97</c:v>
                </c:pt>
                <c:pt idx="4">
                  <c:v>696.01</c:v>
                </c:pt>
                <c:pt idx="5">
                  <c:v>684.18</c:v>
                </c:pt>
                <c:pt idx="6">
                  <c:v>679.36</c:v>
                </c:pt>
                <c:pt idx="7">
                  <c:v>668.19</c:v>
                </c:pt>
                <c:pt idx="8">
                  <c:v>669.26</c:v>
                </c:pt>
                <c:pt idx="9">
                  <c:v>670.97</c:v>
                </c:pt>
                <c:pt idx="10">
                  <c:v>654.39</c:v>
                </c:pt>
                <c:pt idx="11">
                  <c:v>681.63</c:v>
                </c:pt>
                <c:pt idx="12">
                  <c:v>678.38</c:v>
                </c:pt>
                <c:pt idx="13">
                  <c:v>722.74</c:v>
                </c:pt>
                <c:pt idx="14">
                  <c:v>771.09</c:v>
                </c:pt>
                <c:pt idx="15">
                  <c:v>846.49</c:v>
                </c:pt>
                <c:pt idx="16">
                  <c:v>852.72</c:v>
                </c:pt>
                <c:pt idx="17">
                  <c:v>891.45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B1-5A44-BFF5-67DD5594515F}"/>
            </c:ext>
          </c:extLst>
        </c:ser>
        <c:ser>
          <c:idx val="1"/>
          <c:order val="1"/>
          <c:tx>
            <c:strRef>
              <c:f>Data!$D$40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Data!$B$41:$B$58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Data!$D$41:$D$58</c:f>
              <c:numCache>
                <c:formatCode>General</c:formatCode>
                <c:ptCount val="18"/>
                <c:pt idx="0">
                  <c:v>1093.21</c:v>
                </c:pt>
                <c:pt idx="1">
                  <c:v>1089.04</c:v>
                </c:pt>
                <c:pt idx="2">
                  <c:v>1104.6099999999999</c:v>
                </c:pt>
                <c:pt idx="3">
                  <c:v>1192.73</c:v>
                </c:pt>
                <c:pt idx="4">
                  <c:v>1195.3699999999999</c:v>
                </c:pt>
                <c:pt idx="5">
                  <c:v>1151.72</c:v>
                </c:pt>
                <c:pt idx="6">
                  <c:v>1167.93</c:v>
                </c:pt>
                <c:pt idx="7">
                  <c:v>1192.23</c:v>
                </c:pt>
                <c:pt idx="8">
                  <c:v>1186.1600000000001</c:v>
                </c:pt>
                <c:pt idx="9">
                  <c:v>1199.5899999999999</c:v>
                </c:pt>
                <c:pt idx="10">
                  <c:v>1184.25</c:v>
                </c:pt>
                <c:pt idx="11">
                  <c:v>1259.44</c:v>
                </c:pt>
                <c:pt idx="12">
                  <c:v>1217.71</c:v>
                </c:pt>
                <c:pt idx="13">
                  <c:v>1260.1300000000001</c:v>
                </c:pt>
                <c:pt idx="14">
                  <c:v>1310.08</c:v>
                </c:pt>
                <c:pt idx="15">
                  <c:v>1430.49</c:v>
                </c:pt>
                <c:pt idx="16">
                  <c:v>1389.94</c:v>
                </c:pt>
                <c:pt idx="17">
                  <c:v>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B1-5A44-BFF5-67DD5594515F}"/>
            </c:ext>
          </c:extLst>
        </c:ser>
        <c:ser>
          <c:idx val="2"/>
          <c:order val="2"/>
          <c:tx>
            <c:strRef>
              <c:f>Data!$E$40</c:f>
              <c:strCache>
                <c:ptCount val="1"/>
                <c:pt idx="0">
                  <c:v>FCY Govt Bond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Data!$B$41:$B$58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Data!$E$41:$E$58</c:f>
              <c:numCache>
                <c:formatCode>General</c:formatCode>
                <c:ptCount val="18"/>
                <c:pt idx="0">
                  <c:v>21.99</c:v>
                </c:pt>
                <c:pt idx="1">
                  <c:v>29.84</c:v>
                </c:pt>
                <c:pt idx="2">
                  <c:v>28.72</c:v>
                </c:pt>
                <c:pt idx="3">
                  <c:v>30.32</c:v>
                </c:pt>
                <c:pt idx="4">
                  <c:v>23.89</c:v>
                </c:pt>
                <c:pt idx="5">
                  <c:v>29.43</c:v>
                </c:pt>
                <c:pt idx="6">
                  <c:v>31.09</c:v>
                </c:pt>
                <c:pt idx="7">
                  <c:v>30.03</c:v>
                </c:pt>
                <c:pt idx="8">
                  <c:v>30.46</c:v>
                </c:pt>
                <c:pt idx="9">
                  <c:v>30.28</c:v>
                </c:pt>
                <c:pt idx="10">
                  <c:v>30.75</c:v>
                </c:pt>
                <c:pt idx="11">
                  <c:v>32.18</c:v>
                </c:pt>
                <c:pt idx="12">
                  <c:v>31.95</c:v>
                </c:pt>
                <c:pt idx="13">
                  <c:v>34.26</c:v>
                </c:pt>
                <c:pt idx="14">
                  <c:v>36.96</c:v>
                </c:pt>
                <c:pt idx="15">
                  <c:v>37.54</c:v>
                </c:pt>
                <c:pt idx="16">
                  <c:v>37.22</c:v>
                </c:pt>
                <c:pt idx="17">
                  <c:v>34.49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B1-5A44-BFF5-67DD5594515F}"/>
            </c:ext>
          </c:extLst>
        </c:ser>
        <c:ser>
          <c:idx val="3"/>
          <c:order val="3"/>
          <c:tx>
            <c:strRef>
              <c:f>Data!$F$40</c:f>
              <c:strCache>
                <c:ptCount val="1"/>
                <c:pt idx="0">
                  <c:v>FCY Corp Bond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Data!$B$41:$B$58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Data!$F$41:$F$58</c:f>
              <c:numCache>
                <c:formatCode>General</c:formatCode>
                <c:ptCount val="18"/>
                <c:pt idx="0">
                  <c:v>120.55</c:v>
                </c:pt>
                <c:pt idx="1">
                  <c:v>120.79</c:v>
                </c:pt>
                <c:pt idx="2">
                  <c:v>122.5</c:v>
                </c:pt>
                <c:pt idx="3">
                  <c:v>123.06</c:v>
                </c:pt>
                <c:pt idx="4">
                  <c:v>125.84</c:v>
                </c:pt>
                <c:pt idx="5">
                  <c:v>129.9</c:v>
                </c:pt>
                <c:pt idx="6">
                  <c:v>133.41999999999999</c:v>
                </c:pt>
                <c:pt idx="7">
                  <c:v>134.19999999999999</c:v>
                </c:pt>
                <c:pt idx="8">
                  <c:v>135.86000000000001</c:v>
                </c:pt>
                <c:pt idx="9">
                  <c:v>137.66</c:v>
                </c:pt>
                <c:pt idx="10">
                  <c:v>135.15</c:v>
                </c:pt>
                <c:pt idx="11">
                  <c:v>142.61000000000001</c:v>
                </c:pt>
                <c:pt idx="12">
                  <c:v>142.21</c:v>
                </c:pt>
                <c:pt idx="13">
                  <c:v>142.1</c:v>
                </c:pt>
                <c:pt idx="14">
                  <c:v>148.63</c:v>
                </c:pt>
                <c:pt idx="15">
                  <c:v>150.21</c:v>
                </c:pt>
                <c:pt idx="16">
                  <c:v>148.19999999999999</c:v>
                </c:pt>
                <c:pt idx="17">
                  <c:v>159.33000000000001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B1-5A44-BFF5-67DD55945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990015"/>
        <c:axId val="332820767"/>
      </c:lineChart>
      <c:dateAx>
        <c:axId val="241990015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820767"/>
        <c:crosses val="autoZero"/>
        <c:auto val="1"/>
        <c:lblOffset val="100"/>
        <c:baseTimeUnit val="months"/>
      </c:dateAx>
      <c:valAx>
        <c:axId val="33282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99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PH" sz="1800" b="1" i="0" baseline="0" dirty="0">
                <a:effectLst/>
              </a:rPr>
              <a:t>Размер рынков облигаций в национальной валюте (млрд долларов США)</a:t>
            </a:r>
            <a:endParaRPr lang="ja-PH" altLang="ja-PH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797938144329896E-2"/>
          <c:y val="0.1057743260348977"/>
          <c:w val="0.87256900722461239"/>
          <c:h val="0.69592034634921429"/>
        </c:manualLayout>
      </c:layout>
      <c:lineChart>
        <c:grouping val="standard"/>
        <c:varyColors val="0"/>
        <c:ser>
          <c:idx val="1"/>
          <c:order val="1"/>
          <c:tx>
            <c:strRef>
              <c:f>'Figure 4'!$K$3</c:f>
              <c:strCache>
                <c:ptCount val="1"/>
                <c:pt idx="0">
                  <c:v>ASEAN+2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4'!$I$4:$I$17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'Figure 4'!$K$4:$K$17</c:f>
              <c:numCache>
                <c:formatCode>#,##0</c:formatCode>
                <c:ptCount val="14"/>
                <c:pt idx="0">
                  <c:v>3589.962984025783</c:v>
                </c:pt>
                <c:pt idx="1">
                  <c:v>4390.16</c:v>
                </c:pt>
                <c:pt idx="2">
                  <c:v>5204.7400000000007</c:v>
                </c:pt>
                <c:pt idx="3">
                  <c:v>5710.86</c:v>
                </c:pt>
                <c:pt idx="4">
                  <c:v>6729.51</c:v>
                </c:pt>
                <c:pt idx="5">
                  <c:v>7784.77</c:v>
                </c:pt>
                <c:pt idx="6">
                  <c:v>8540.4499999999989</c:v>
                </c:pt>
                <c:pt idx="7">
                  <c:v>9660.8000000000011</c:v>
                </c:pt>
                <c:pt idx="8">
                  <c:v>11045.629999999997</c:v>
                </c:pt>
                <c:pt idx="9">
                  <c:v>13429.82</c:v>
                </c:pt>
                <c:pt idx="10">
                  <c:v>14407.759999999998</c:v>
                </c:pt>
                <c:pt idx="11">
                  <c:v>15270.410000000002</c:v>
                </c:pt>
                <c:pt idx="12" formatCode="General">
                  <c:v>19574.009999999998</c:v>
                </c:pt>
                <c:pt idx="13" formatCode="General">
                  <c:v>21234.2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0-C247-A92F-9093CA3A78A1}"/>
            </c:ext>
          </c:extLst>
        </c:ser>
        <c:ser>
          <c:idx val="2"/>
          <c:order val="2"/>
          <c:tx>
            <c:strRef>
              <c:f>'Figure 4'!$L$3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4'!$I$4:$I$17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'Figure 4'!$L$4:$L$17</c:f>
              <c:numCache>
                <c:formatCode>#,##0</c:formatCode>
                <c:ptCount val="14"/>
                <c:pt idx="0">
                  <c:v>13509.1</c:v>
                </c:pt>
                <c:pt idx="1">
                  <c:v>15257.1</c:v>
                </c:pt>
                <c:pt idx="2">
                  <c:v>15836.1</c:v>
                </c:pt>
                <c:pt idx="3">
                  <c:v>16482.099999999999</c:v>
                </c:pt>
                <c:pt idx="4">
                  <c:v>16700.7</c:v>
                </c:pt>
                <c:pt idx="5">
                  <c:v>16412.099999999999</c:v>
                </c:pt>
                <c:pt idx="6">
                  <c:v>16444.5</c:v>
                </c:pt>
                <c:pt idx="7">
                  <c:v>16512</c:v>
                </c:pt>
                <c:pt idx="8">
                  <c:v>16613.599999999999</c:v>
                </c:pt>
                <c:pt idx="9">
                  <c:v>16593.099999999999</c:v>
                </c:pt>
                <c:pt idx="10">
                  <c:v>16962.099999999999</c:v>
                </c:pt>
                <c:pt idx="11">
                  <c:v>17595</c:v>
                </c:pt>
                <c:pt idx="12" formatCode="#,##0_);[Red]\(#,##0\)">
                  <c:v>19907.333587110199</c:v>
                </c:pt>
                <c:pt idx="13" formatCode="#,##0_);[Red]\(#,##0\)">
                  <c:v>19744.708133285298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0-C247-A92F-9093CA3A78A1}"/>
            </c:ext>
          </c:extLst>
        </c:ser>
        <c:ser>
          <c:idx val="3"/>
          <c:order val="3"/>
          <c:tx>
            <c:strRef>
              <c:f>'Figure 4'!$M$3</c:f>
              <c:strCache>
                <c:ptCount val="1"/>
                <c:pt idx="0">
                  <c:v>US (Treasury)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'Figure 4'!$I$4:$I$17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'Figure 4'!$M$4:$M$17</c:f>
              <c:numCache>
                <c:formatCode>#,##0</c:formatCode>
                <c:ptCount val="14"/>
                <c:pt idx="0">
                  <c:v>5774.2</c:v>
                </c:pt>
                <c:pt idx="1">
                  <c:v>7260.6</c:v>
                </c:pt>
                <c:pt idx="2">
                  <c:v>8853</c:v>
                </c:pt>
                <c:pt idx="3">
                  <c:v>9928.4</c:v>
                </c:pt>
                <c:pt idx="4">
                  <c:v>11046.1</c:v>
                </c:pt>
                <c:pt idx="5">
                  <c:v>11854.4</c:v>
                </c:pt>
                <c:pt idx="6">
                  <c:v>12504.8</c:v>
                </c:pt>
                <c:pt idx="7">
                  <c:v>13191.6</c:v>
                </c:pt>
                <c:pt idx="8">
                  <c:v>13908.2</c:v>
                </c:pt>
                <c:pt idx="9">
                  <c:v>14468.8</c:v>
                </c:pt>
                <c:pt idx="10">
                  <c:v>15608</c:v>
                </c:pt>
                <c:pt idx="11">
                  <c:v>16673.3</c:v>
                </c:pt>
                <c:pt idx="12" formatCode="#,##0.0">
                  <c:v>20973.129000000004</c:v>
                </c:pt>
                <c:pt idx="13" formatCode="#,##0.0">
                  <c:v>22584.039000000001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0-C247-A92F-9093CA3A78A1}"/>
            </c:ext>
          </c:extLst>
        </c:ser>
        <c:ser>
          <c:idx val="4"/>
          <c:order val="4"/>
          <c:tx>
            <c:strRef>
              <c:f>'Figure 4'!$N$3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'Figure 4'!$I$4:$I$17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'Figure 4'!$N$4:$N$17</c:f>
              <c:numCache>
                <c:formatCode>General</c:formatCode>
                <c:ptCount val="14"/>
                <c:pt idx="0">
                  <c:v>8317.35</c:v>
                </c:pt>
                <c:pt idx="1">
                  <c:v>8671.83</c:v>
                </c:pt>
                <c:pt idx="2">
                  <c:v>10720.38</c:v>
                </c:pt>
                <c:pt idx="3">
                  <c:v>11842.34</c:v>
                </c:pt>
                <c:pt idx="4">
                  <c:v>10974.37</c:v>
                </c:pt>
                <c:pt idx="5">
                  <c:v>9491.06</c:v>
                </c:pt>
                <c:pt idx="6">
                  <c:v>8682.7099999999991</c:v>
                </c:pt>
                <c:pt idx="7">
                  <c:v>8698.68</c:v>
                </c:pt>
                <c:pt idx="8">
                  <c:v>9483.1200000000008</c:v>
                </c:pt>
                <c:pt idx="9">
                  <c:v>10141.700000000001</c:v>
                </c:pt>
                <c:pt idx="10">
                  <c:v>10627.62</c:v>
                </c:pt>
                <c:pt idx="11">
                  <c:v>10911.62</c:v>
                </c:pt>
                <c:pt idx="12">
                  <c:v>12058.3</c:v>
                </c:pt>
                <c:pt idx="13" formatCode="#,##0.0">
                  <c:v>11380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00-C247-A92F-9093CA3A7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232335"/>
        <c:axId val="224082943"/>
      </c:lineChart>
      <c:lineChart>
        <c:grouping val="standard"/>
        <c:varyColors val="0"/>
        <c:ser>
          <c:idx val="0"/>
          <c:order val="0"/>
          <c:tx>
            <c:strRef>
              <c:f>'Figure 4'!$J$3</c:f>
              <c:strCache>
                <c:ptCount val="1"/>
                <c:pt idx="0">
                  <c:v>ASEAN (RHS)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'Figure 4'!$I$4:$I$17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'Figure 4'!$J$4:$J$17</c:f>
              <c:numCache>
                <c:formatCode>#,##0_);[Red]\(#,##0\)</c:formatCode>
                <c:ptCount val="14"/>
                <c:pt idx="0">
                  <c:v>516.73</c:v>
                </c:pt>
                <c:pt idx="1">
                  <c:v>526.24</c:v>
                </c:pt>
                <c:pt idx="2">
                  <c:v>613.35</c:v>
                </c:pt>
                <c:pt idx="3">
                  <c:v>730.62</c:v>
                </c:pt>
                <c:pt idx="4">
                  <c:v>771.53</c:v>
                </c:pt>
                <c:pt idx="5">
                  <c:v>912.52</c:v>
                </c:pt>
                <c:pt idx="6">
                  <c:v>910.76</c:v>
                </c:pt>
                <c:pt idx="7">
                  <c:v>930.67</c:v>
                </c:pt>
                <c:pt idx="8">
                  <c:v>910.87</c:v>
                </c:pt>
                <c:pt idx="9">
                  <c:v>962.96</c:v>
                </c:pt>
                <c:pt idx="10">
                  <c:v>1126.9100000000001</c:v>
                </c:pt>
                <c:pt idx="11">
                  <c:v>1193.21</c:v>
                </c:pt>
                <c:pt idx="12">
                  <c:v>1371.16</c:v>
                </c:pt>
                <c:pt idx="13">
                  <c:v>1590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00-C247-A92F-9093CA3A7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194399"/>
        <c:axId val="335248543"/>
      </c:lineChart>
      <c:catAx>
        <c:axId val="22423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082943"/>
        <c:crosses val="autoZero"/>
        <c:auto val="1"/>
        <c:lblAlgn val="ctr"/>
        <c:lblOffset val="100"/>
        <c:noMultiLvlLbl val="0"/>
      </c:catAx>
      <c:valAx>
        <c:axId val="22408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232335"/>
        <c:crosses val="autoZero"/>
        <c:crossBetween val="between"/>
      </c:valAx>
      <c:valAx>
        <c:axId val="335248543"/>
        <c:scaling>
          <c:orientation val="minMax"/>
          <c:max val="2500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194399"/>
        <c:crosses val="max"/>
        <c:crossBetween val="between"/>
      </c:valAx>
      <c:catAx>
        <c:axId val="3351943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2485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016754606705091E-2"/>
          <c:y val="0.89435388382598868"/>
          <c:w val="0.88466739183375276"/>
          <c:h val="5.7755962254699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/>
              <a:t>Индонезия (млрд долларов США)</a:t>
            </a:r>
            <a:endParaRPr lang="ja-JP" alt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Data!$B$2:$B$21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Data!$C$2:$C$21</c:f>
              <c:numCache>
                <c:formatCode>General</c:formatCode>
                <c:ptCount val="20"/>
                <c:pt idx="0">
                  <c:v>159.88999999999999</c:v>
                </c:pt>
                <c:pt idx="1">
                  <c:v>163.88</c:v>
                </c:pt>
                <c:pt idx="2">
                  <c:v>169.26</c:v>
                </c:pt>
                <c:pt idx="3">
                  <c:v>172.71</c:v>
                </c:pt>
                <c:pt idx="4">
                  <c:v>175.79</c:v>
                </c:pt>
                <c:pt idx="5">
                  <c:v>168.85</c:v>
                </c:pt>
                <c:pt idx="6">
                  <c:v>170.25</c:v>
                </c:pt>
                <c:pt idx="7">
                  <c:v>180.79</c:v>
                </c:pt>
                <c:pt idx="8">
                  <c:v>193.86</c:v>
                </c:pt>
                <c:pt idx="9">
                  <c:v>193.67</c:v>
                </c:pt>
                <c:pt idx="10">
                  <c:v>202.47</c:v>
                </c:pt>
                <c:pt idx="11">
                  <c:v>213.56</c:v>
                </c:pt>
                <c:pt idx="12">
                  <c:v>186.23</c:v>
                </c:pt>
                <c:pt idx="13">
                  <c:v>230.07</c:v>
                </c:pt>
                <c:pt idx="14">
                  <c:v>243.89</c:v>
                </c:pt>
                <c:pt idx="15">
                  <c:v>287.27</c:v>
                </c:pt>
                <c:pt idx="16">
                  <c:v>296.83999999999997</c:v>
                </c:pt>
                <c:pt idx="17">
                  <c:v>305.58</c:v>
                </c:pt>
                <c:pt idx="18">
                  <c:v>321.86</c:v>
                </c:pt>
                <c:pt idx="19">
                  <c:v>338.14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DC-654C-B2CF-614ADA6DEEA3}"/>
            </c:ext>
          </c:extLst>
        </c:ser>
        <c:ser>
          <c:idx val="1"/>
          <c:order val="1"/>
          <c:tx>
            <c:strRef>
              <c:f>Data!$D$1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Data!$B$2:$B$21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Data!$D$2:$D$21</c:f>
              <c:numCache>
                <c:formatCode>General</c:formatCode>
                <c:ptCount val="20"/>
                <c:pt idx="0">
                  <c:v>24.09</c:v>
                </c:pt>
                <c:pt idx="1">
                  <c:v>24.91</c:v>
                </c:pt>
                <c:pt idx="2">
                  <c:v>26.7</c:v>
                </c:pt>
                <c:pt idx="3">
                  <c:v>28.57</c:v>
                </c:pt>
                <c:pt idx="4">
                  <c:v>29.17</c:v>
                </c:pt>
                <c:pt idx="5">
                  <c:v>28.09</c:v>
                </c:pt>
                <c:pt idx="6">
                  <c:v>28.11</c:v>
                </c:pt>
                <c:pt idx="7">
                  <c:v>28.62</c:v>
                </c:pt>
                <c:pt idx="8">
                  <c:v>29.77</c:v>
                </c:pt>
                <c:pt idx="9">
                  <c:v>29.54</c:v>
                </c:pt>
                <c:pt idx="10">
                  <c:v>30.82</c:v>
                </c:pt>
                <c:pt idx="11">
                  <c:v>32.1</c:v>
                </c:pt>
                <c:pt idx="12">
                  <c:v>27.16</c:v>
                </c:pt>
                <c:pt idx="13">
                  <c:v>30.12</c:v>
                </c:pt>
                <c:pt idx="14">
                  <c:v>29.62</c:v>
                </c:pt>
                <c:pt idx="15">
                  <c:v>30.3</c:v>
                </c:pt>
                <c:pt idx="16">
                  <c:v>29.81</c:v>
                </c:pt>
                <c:pt idx="17">
                  <c:v>29.15</c:v>
                </c:pt>
                <c:pt idx="18">
                  <c:v>29.48</c:v>
                </c:pt>
                <c:pt idx="19">
                  <c:v>30.17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DC-654C-B2CF-614ADA6DEEA3}"/>
            </c:ext>
          </c:extLst>
        </c:ser>
        <c:ser>
          <c:idx val="2"/>
          <c:order val="2"/>
          <c:tx>
            <c:strRef>
              <c:f>Data!$E$1</c:f>
              <c:strCache>
                <c:ptCount val="1"/>
                <c:pt idx="0">
                  <c:v>FCY Govt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Data!$B$2:$B$21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Data!$E$2:$E$21</c:f>
              <c:numCache>
                <c:formatCode>General</c:formatCode>
                <c:ptCount val="20"/>
                <c:pt idx="0">
                  <c:v>60.78</c:v>
                </c:pt>
                <c:pt idx="1">
                  <c:v>62.46</c:v>
                </c:pt>
                <c:pt idx="2">
                  <c:v>65.569999999999993</c:v>
                </c:pt>
                <c:pt idx="3">
                  <c:v>70.02</c:v>
                </c:pt>
                <c:pt idx="4">
                  <c:v>71.459999999999994</c:v>
                </c:pt>
                <c:pt idx="5">
                  <c:v>72.540000000000006</c:v>
                </c:pt>
                <c:pt idx="6">
                  <c:v>70.88</c:v>
                </c:pt>
                <c:pt idx="7">
                  <c:v>74.209999999999994</c:v>
                </c:pt>
                <c:pt idx="8">
                  <c:v>74.08</c:v>
                </c:pt>
                <c:pt idx="9">
                  <c:v>77.180000000000007</c:v>
                </c:pt>
                <c:pt idx="10">
                  <c:v>75.599999999999994</c:v>
                </c:pt>
                <c:pt idx="11">
                  <c:v>78.599999999999994</c:v>
                </c:pt>
                <c:pt idx="12">
                  <c:v>79.81</c:v>
                </c:pt>
                <c:pt idx="13">
                  <c:v>85.75</c:v>
                </c:pt>
                <c:pt idx="14">
                  <c:v>86.66</c:v>
                </c:pt>
                <c:pt idx="15">
                  <c:v>87.15</c:v>
                </c:pt>
                <c:pt idx="16">
                  <c:v>89.78</c:v>
                </c:pt>
                <c:pt idx="17">
                  <c:v>91.76</c:v>
                </c:pt>
                <c:pt idx="18">
                  <c:v>92.91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DC-654C-B2CF-614ADA6DEEA3}"/>
            </c:ext>
          </c:extLst>
        </c:ser>
        <c:ser>
          <c:idx val="3"/>
          <c:order val="3"/>
          <c:tx>
            <c:strRef>
              <c:f>Data!$F$1</c:f>
              <c:strCache>
                <c:ptCount val="1"/>
                <c:pt idx="0">
                  <c:v>FCY Corp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Data!$B$2:$B$21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Data!$F$2:$F$21</c:f>
              <c:numCache>
                <c:formatCode>General</c:formatCode>
                <c:ptCount val="20"/>
                <c:pt idx="0">
                  <c:v>29.41</c:v>
                </c:pt>
                <c:pt idx="1">
                  <c:v>31.25</c:v>
                </c:pt>
                <c:pt idx="2">
                  <c:v>33.17</c:v>
                </c:pt>
                <c:pt idx="3">
                  <c:v>34.83</c:v>
                </c:pt>
                <c:pt idx="4">
                  <c:v>34.049999999999997</c:v>
                </c:pt>
                <c:pt idx="5">
                  <c:v>36.96</c:v>
                </c:pt>
                <c:pt idx="6">
                  <c:v>38.04</c:v>
                </c:pt>
                <c:pt idx="7">
                  <c:v>43.81</c:v>
                </c:pt>
                <c:pt idx="8">
                  <c:v>45.46</c:v>
                </c:pt>
                <c:pt idx="9">
                  <c:v>47.07</c:v>
                </c:pt>
                <c:pt idx="10">
                  <c:v>49.46</c:v>
                </c:pt>
                <c:pt idx="11">
                  <c:v>50.72</c:v>
                </c:pt>
                <c:pt idx="12">
                  <c:v>56.5</c:v>
                </c:pt>
                <c:pt idx="13">
                  <c:v>60.24</c:v>
                </c:pt>
                <c:pt idx="14">
                  <c:v>58.78</c:v>
                </c:pt>
                <c:pt idx="15">
                  <c:v>60.2</c:v>
                </c:pt>
                <c:pt idx="16">
                  <c:v>63.81</c:v>
                </c:pt>
                <c:pt idx="17">
                  <c:v>64.459999999999994</c:v>
                </c:pt>
                <c:pt idx="18">
                  <c:v>65.150000000000006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DC-654C-B2CF-614ADA6DE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808463"/>
        <c:axId val="225217775"/>
      </c:lineChart>
      <c:dateAx>
        <c:axId val="236808463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217775"/>
        <c:crosses val="autoZero"/>
        <c:auto val="0"/>
        <c:lblOffset val="100"/>
        <c:baseTimeUnit val="months"/>
      </c:dateAx>
      <c:valAx>
        <c:axId val="225217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0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/>
              <a:t>Малайзия </a:t>
            </a:r>
            <a:r>
              <a:rPr lang="ru" altLang="ja-JP" sz="1600" baseline="0"/>
              <a:t>(млрд долларов США)</a:t>
            </a:r>
            <a:endParaRPr lang="ja-JP" alt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Data!$C$22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Data!$B$23:$B$42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Data!$C$23:$C$42</c:f>
              <c:numCache>
                <c:formatCode>General</c:formatCode>
                <c:ptCount val="20"/>
                <c:pt idx="0">
                  <c:v>144.86000000000001</c:v>
                </c:pt>
                <c:pt idx="1">
                  <c:v>154.29</c:v>
                </c:pt>
                <c:pt idx="2">
                  <c:v>157.62</c:v>
                </c:pt>
                <c:pt idx="3">
                  <c:v>164.48</c:v>
                </c:pt>
                <c:pt idx="4">
                  <c:v>177.2</c:v>
                </c:pt>
                <c:pt idx="5">
                  <c:v>174.35</c:v>
                </c:pt>
                <c:pt idx="6">
                  <c:v>171.51</c:v>
                </c:pt>
                <c:pt idx="7">
                  <c:v>174.08</c:v>
                </c:pt>
                <c:pt idx="8">
                  <c:v>183.33</c:v>
                </c:pt>
                <c:pt idx="9">
                  <c:v>186.32</c:v>
                </c:pt>
                <c:pt idx="10">
                  <c:v>185.17</c:v>
                </c:pt>
                <c:pt idx="11">
                  <c:v>186.81</c:v>
                </c:pt>
                <c:pt idx="12">
                  <c:v>183.64</c:v>
                </c:pt>
                <c:pt idx="13">
                  <c:v>192.25</c:v>
                </c:pt>
                <c:pt idx="14">
                  <c:v>203.14</c:v>
                </c:pt>
                <c:pt idx="15">
                  <c:v>211.58</c:v>
                </c:pt>
                <c:pt idx="16">
                  <c:v>214.38</c:v>
                </c:pt>
                <c:pt idx="17">
                  <c:v>222.73</c:v>
                </c:pt>
                <c:pt idx="18">
                  <c:v>224.17</c:v>
                </c:pt>
                <c:pt idx="19">
                  <c:v>227.87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E5-3640-BFC8-F568D0306AA2}"/>
            </c:ext>
          </c:extLst>
        </c:ser>
        <c:ser>
          <c:idx val="1"/>
          <c:order val="1"/>
          <c:tx>
            <c:strRef>
              <c:f>Data!$D$22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Data!$B$23:$B$42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Data!$D$23:$D$42</c:f>
              <c:numCache>
                <c:formatCode>General</c:formatCode>
                <c:ptCount val="20"/>
                <c:pt idx="0">
                  <c:v>125.43</c:v>
                </c:pt>
                <c:pt idx="1">
                  <c:v>134.21</c:v>
                </c:pt>
                <c:pt idx="2">
                  <c:v>140.43</c:v>
                </c:pt>
                <c:pt idx="3">
                  <c:v>151.57</c:v>
                </c:pt>
                <c:pt idx="4">
                  <c:v>164.24</c:v>
                </c:pt>
                <c:pt idx="5">
                  <c:v>160.07</c:v>
                </c:pt>
                <c:pt idx="6">
                  <c:v>157.88999999999999</c:v>
                </c:pt>
                <c:pt idx="7">
                  <c:v>160.19</c:v>
                </c:pt>
                <c:pt idx="8">
                  <c:v>165.4</c:v>
                </c:pt>
                <c:pt idx="9">
                  <c:v>171.59</c:v>
                </c:pt>
                <c:pt idx="10">
                  <c:v>168.92</c:v>
                </c:pt>
                <c:pt idx="11">
                  <c:v>174.08</c:v>
                </c:pt>
                <c:pt idx="12">
                  <c:v>167.62</c:v>
                </c:pt>
                <c:pt idx="13">
                  <c:v>169.32</c:v>
                </c:pt>
                <c:pt idx="14">
                  <c:v>176.91</c:v>
                </c:pt>
                <c:pt idx="15">
                  <c:v>187.01</c:v>
                </c:pt>
                <c:pt idx="16">
                  <c:v>183.19</c:v>
                </c:pt>
                <c:pt idx="17">
                  <c:v>185.4</c:v>
                </c:pt>
                <c:pt idx="18">
                  <c:v>186.41</c:v>
                </c:pt>
                <c:pt idx="19">
                  <c:v>188.84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E5-3640-BFC8-F568D0306AA2}"/>
            </c:ext>
          </c:extLst>
        </c:ser>
        <c:ser>
          <c:idx val="2"/>
          <c:order val="2"/>
          <c:tx>
            <c:strRef>
              <c:f>Data!$E$22</c:f>
              <c:strCache>
                <c:ptCount val="1"/>
                <c:pt idx="0">
                  <c:v>FCY Govt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Data!$B$23:$B$42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Data!$E$23:$E$42</c:f>
              <c:numCache>
                <c:formatCode>General</c:formatCode>
                <c:ptCount val="20"/>
                <c:pt idx="0">
                  <c:v>10.36</c:v>
                </c:pt>
                <c:pt idx="1">
                  <c:v>9.94</c:v>
                </c:pt>
                <c:pt idx="2">
                  <c:v>10.58</c:v>
                </c:pt>
                <c:pt idx="3">
                  <c:v>10.25</c:v>
                </c:pt>
                <c:pt idx="4">
                  <c:v>10.119999999999999</c:v>
                </c:pt>
                <c:pt idx="5">
                  <c:v>10.1</c:v>
                </c:pt>
                <c:pt idx="6">
                  <c:v>10.09</c:v>
                </c:pt>
                <c:pt idx="7">
                  <c:v>10.07</c:v>
                </c:pt>
                <c:pt idx="8">
                  <c:v>11.51</c:v>
                </c:pt>
                <c:pt idx="9">
                  <c:v>11.3</c:v>
                </c:pt>
                <c:pt idx="10">
                  <c:v>11.21</c:v>
                </c:pt>
                <c:pt idx="11">
                  <c:v>11.22</c:v>
                </c:pt>
                <c:pt idx="12">
                  <c:v>11.2</c:v>
                </c:pt>
                <c:pt idx="13">
                  <c:v>11.16</c:v>
                </c:pt>
                <c:pt idx="14">
                  <c:v>10.56</c:v>
                </c:pt>
                <c:pt idx="15">
                  <c:v>10.6</c:v>
                </c:pt>
                <c:pt idx="16">
                  <c:v>9.68</c:v>
                </c:pt>
                <c:pt idx="17">
                  <c:v>10.97</c:v>
                </c:pt>
                <c:pt idx="18">
                  <c:v>10.17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E5-3640-BFC8-F568D0306AA2}"/>
            </c:ext>
          </c:extLst>
        </c:ser>
        <c:ser>
          <c:idx val="3"/>
          <c:order val="3"/>
          <c:tx>
            <c:strRef>
              <c:f>Data!$F$22</c:f>
              <c:strCache>
                <c:ptCount val="1"/>
                <c:pt idx="0">
                  <c:v>FCY Corp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Data!$B$23:$B$42</c:f>
              <c:numCache>
                <c:formatCode>mmm\-yy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Data!$F$23:$F$42</c:f>
              <c:numCache>
                <c:formatCode>General</c:formatCode>
                <c:ptCount val="20"/>
                <c:pt idx="0">
                  <c:v>31.26</c:v>
                </c:pt>
                <c:pt idx="1">
                  <c:v>30.8</c:v>
                </c:pt>
                <c:pt idx="2">
                  <c:v>30.07</c:v>
                </c:pt>
                <c:pt idx="3">
                  <c:v>30.95</c:v>
                </c:pt>
                <c:pt idx="4">
                  <c:v>31.9</c:v>
                </c:pt>
                <c:pt idx="5">
                  <c:v>30.03</c:v>
                </c:pt>
                <c:pt idx="6">
                  <c:v>30.19</c:v>
                </c:pt>
                <c:pt idx="7">
                  <c:v>31.52</c:v>
                </c:pt>
                <c:pt idx="8">
                  <c:v>32.85</c:v>
                </c:pt>
                <c:pt idx="9">
                  <c:v>35.03</c:v>
                </c:pt>
                <c:pt idx="10">
                  <c:v>32.19</c:v>
                </c:pt>
                <c:pt idx="11">
                  <c:v>34.229999999999997</c:v>
                </c:pt>
                <c:pt idx="12">
                  <c:v>34.01</c:v>
                </c:pt>
                <c:pt idx="13">
                  <c:v>37.86</c:v>
                </c:pt>
                <c:pt idx="14">
                  <c:v>39.549999999999997</c:v>
                </c:pt>
                <c:pt idx="15">
                  <c:v>38.89</c:v>
                </c:pt>
                <c:pt idx="16">
                  <c:v>39.75</c:v>
                </c:pt>
                <c:pt idx="17">
                  <c:v>45.27</c:v>
                </c:pt>
                <c:pt idx="18">
                  <c:v>45.24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E5-3640-BFC8-F568D0306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892415"/>
        <c:axId val="223562911"/>
      </c:lineChart>
      <c:dateAx>
        <c:axId val="289892415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562911"/>
        <c:crosses val="autoZero"/>
        <c:auto val="1"/>
        <c:lblOffset val="100"/>
        <c:baseTimeUnit val="months"/>
      </c:dateAx>
      <c:valAx>
        <c:axId val="22356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89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/>
              <a:t>Филиппины (миллиарды </a:t>
            </a:r>
            <a:r>
              <a:rPr lang="ru" altLang="ja-JP" sz="1600" baseline="0"/>
              <a:t>долларов США)</a:t>
            </a:r>
            <a:endParaRPr lang="ja-JP" alt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Data!$C$43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Data!$B$44:$B$63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Data!$C$44:$C$63</c:f>
              <c:numCache>
                <c:formatCode>General</c:formatCode>
                <c:ptCount val="20"/>
                <c:pt idx="0">
                  <c:v>79.900000000000006</c:v>
                </c:pt>
                <c:pt idx="1">
                  <c:v>83.43</c:v>
                </c:pt>
                <c:pt idx="2">
                  <c:v>82.81</c:v>
                </c:pt>
                <c:pt idx="3">
                  <c:v>89.38</c:v>
                </c:pt>
                <c:pt idx="4">
                  <c:v>85.8</c:v>
                </c:pt>
                <c:pt idx="5">
                  <c:v>86.03</c:v>
                </c:pt>
                <c:pt idx="6">
                  <c:v>85.01</c:v>
                </c:pt>
                <c:pt idx="7">
                  <c:v>91.01</c:v>
                </c:pt>
                <c:pt idx="8">
                  <c:v>99.01</c:v>
                </c:pt>
                <c:pt idx="9">
                  <c:v>103.13</c:v>
                </c:pt>
                <c:pt idx="10">
                  <c:v>101.32</c:v>
                </c:pt>
                <c:pt idx="11">
                  <c:v>101.49</c:v>
                </c:pt>
                <c:pt idx="12">
                  <c:v>109.01</c:v>
                </c:pt>
                <c:pt idx="13">
                  <c:v>118.51</c:v>
                </c:pt>
                <c:pt idx="14">
                  <c:v>133.08000000000001</c:v>
                </c:pt>
                <c:pt idx="15">
                  <c:v>140.24</c:v>
                </c:pt>
                <c:pt idx="16">
                  <c:v>149.28</c:v>
                </c:pt>
                <c:pt idx="17">
                  <c:v>152.30000000000001</c:v>
                </c:pt>
                <c:pt idx="18">
                  <c:v>154.51</c:v>
                </c:pt>
                <c:pt idx="19">
                  <c:v>158.94999999999999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50-4443-94EE-3EA5ADC7DAA2}"/>
            </c:ext>
          </c:extLst>
        </c:ser>
        <c:ser>
          <c:idx val="1"/>
          <c:order val="1"/>
          <c:tx>
            <c:strRef>
              <c:f>Data!$D$43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Data!$B$44:$B$63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Data!$D$44:$D$63</c:f>
              <c:numCache>
                <c:formatCode>General</c:formatCode>
                <c:ptCount val="20"/>
                <c:pt idx="0">
                  <c:v>18.559999999999999</c:v>
                </c:pt>
                <c:pt idx="1">
                  <c:v>18.97</c:v>
                </c:pt>
                <c:pt idx="2">
                  <c:v>19.62</c:v>
                </c:pt>
                <c:pt idx="3">
                  <c:v>20.46</c:v>
                </c:pt>
                <c:pt idx="4">
                  <c:v>21.34</c:v>
                </c:pt>
                <c:pt idx="5">
                  <c:v>21.53</c:v>
                </c:pt>
                <c:pt idx="6">
                  <c:v>22.18</c:v>
                </c:pt>
                <c:pt idx="7">
                  <c:v>25.01</c:v>
                </c:pt>
                <c:pt idx="8">
                  <c:v>26.36</c:v>
                </c:pt>
                <c:pt idx="9">
                  <c:v>27.62</c:v>
                </c:pt>
                <c:pt idx="10">
                  <c:v>27.9</c:v>
                </c:pt>
                <c:pt idx="11">
                  <c:v>29.7</c:v>
                </c:pt>
                <c:pt idx="12">
                  <c:v>31.15</c:v>
                </c:pt>
                <c:pt idx="13">
                  <c:v>31.58</c:v>
                </c:pt>
                <c:pt idx="14">
                  <c:v>33.68</c:v>
                </c:pt>
                <c:pt idx="15">
                  <c:v>33.57</c:v>
                </c:pt>
                <c:pt idx="16">
                  <c:v>32.54</c:v>
                </c:pt>
                <c:pt idx="17">
                  <c:v>31.08</c:v>
                </c:pt>
                <c:pt idx="18">
                  <c:v>28.22</c:v>
                </c:pt>
                <c:pt idx="19">
                  <c:v>27.87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50-4443-94EE-3EA5ADC7DAA2}"/>
            </c:ext>
          </c:extLst>
        </c:ser>
        <c:ser>
          <c:idx val="2"/>
          <c:order val="2"/>
          <c:tx>
            <c:strRef>
              <c:f>Data!$E$43</c:f>
              <c:strCache>
                <c:ptCount val="1"/>
                <c:pt idx="0">
                  <c:v>FCY Govt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Data!$B$44:$B$63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Data!$E$44:$E$63</c:f>
              <c:numCache>
                <c:formatCode>General</c:formatCode>
                <c:ptCount val="20"/>
                <c:pt idx="0">
                  <c:v>29.49</c:v>
                </c:pt>
                <c:pt idx="1">
                  <c:v>29.45</c:v>
                </c:pt>
                <c:pt idx="2">
                  <c:v>29.41</c:v>
                </c:pt>
                <c:pt idx="3">
                  <c:v>29.03</c:v>
                </c:pt>
                <c:pt idx="4">
                  <c:v>31.35</c:v>
                </c:pt>
                <c:pt idx="5">
                  <c:v>31.1</c:v>
                </c:pt>
                <c:pt idx="6">
                  <c:v>32.380000000000003</c:v>
                </c:pt>
                <c:pt idx="7">
                  <c:v>32.450000000000003</c:v>
                </c:pt>
                <c:pt idx="8">
                  <c:v>33.31</c:v>
                </c:pt>
                <c:pt idx="9">
                  <c:v>31.45</c:v>
                </c:pt>
                <c:pt idx="10">
                  <c:v>32.24</c:v>
                </c:pt>
                <c:pt idx="11">
                  <c:v>33.369999999999997</c:v>
                </c:pt>
                <c:pt idx="12">
                  <c:v>32.950000000000003</c:v>
                </c:pt>
                <c:pt idx="13">
                  <c:v>35.33</c:v>
                </c:pt>
                <c:pt idx="14">
                  <c:v>35.49</c:v>
                </c:pt>
                <c:pt idx="15">
                  <c:v>38.159999999999997</c:v>
                </c:pt>
                <c:pt idx="16">
                  <c:v>36</c:v>
                </c:pt>
                <c:pt idx="17">
                  <c:v>38.979999999999997</c:v>
                </c:pt>
                <c:pt idx="18">
                  <c:v>40.880000000000003</c:v>
                </c:pt>
                <c:pt idx="19">
                  <c:v>42.29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50-4443-94EE-3EA5ADC7DAA2}"/>
            </c:ext>
          </c:extLst>
        </c:ser>
        <c:ser>
          <c:idx val="3"/>
          <c:order val="3"/>
          <c:tx>
            <c:strRef>
              <c:f>Data!$F$43</c:f>
              <c:strCache>
                <c:ptCount val="1"/>
                <c:pt idx="0">
                  <c:v>FCY Corp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Data!$B$44:$B$63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Data!$F$44:$F$63</c:f>
              <c:numCache>
                <c:formatCode>General</c:formatCode>
                <c:ptCount val="20"/>
                <c:pt idx="0">
                  <c:v>10.46</c:v>
                </c:pt>
                <c:pt idx="1">
                  <c:v>10.46</c:v>
                </c:pt>
                <c:pt idx="2">
                  <c:v>10.92</c:v>
                </c:pt>
                <c:pt idx="3">
                  <c:v>9.82</c:v>
                </c:pt>
                <c:pt idx="4">
                  <c:v>11.17</c:v>
                </c:pt>
                <c:pt idx="5">
                  <c:v>11.47</c:v>
                </c:pt>
                <c:pt idx="6">
                  <c:v>11.91</c:v>
                </c:pt>
                <c:pt idx="7">
                  <c:v>11.89</c:v>
                </c:pt>
                <c:pt idx="8">
                  <c:v>12.27</c:v>
                </c:pt>
                <c:pt idx="9">
                  <c:v>14.19</c:v>
                </c:pt>
                <c:pt idx="10">
                  <c:v>14.89</c:v>
                </c:pt>
                <c:pt idx="11">
                  <c:v>14.57</c:v>
                </c:pt>
                <c:pt idx="12">
                  <c:v>15.44</c:v>
                </c:pt>
                <c:pt idx="13">
                  <c:v>16.739999999999998</c:v>
                </c:pt>
                <c:pt idx="14">
                  <c:v>21.46</c:v>
                </c:pt>
                <c:pt idx="15">
                  <c:v>14.63</c:v>
                </c:pt>
                <c:pt idx="16">
                  <c:v>13.32</c:v>
                </c:pt>
                <c:pt idx="17">
                  <c:v>22.48</c:v>
                </c:pt>
                <c:pt idx="18">
                  <c:v>23.01</c:v>
                </c:pt>
                <c:pt idx="19">
                  <c:v>22.89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50-4443-94EE-3EA5ADC7D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788143"/>
        <c:axId val="238365903"/>
      </c:lineChart>
      <c:dateAx>
        <c:axId val="28278814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365903"/>
        <c:crosses val="autoZero"/>
        <c:auto val="1"/>
        <c:lblOffset val="100"/>
        <c:baseTimeUnit val="months"/>
      </c:dateAx>
      <c:valAx>
        <c:axId val="23836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78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/>
              <a:t>Сингапур </a:t>
            </a:r>
            <a:r>
              <a:rPr lang="ru" altLang="ja-JP" sz="1600" baseline="0"/>
              <a:t>(млрд долларов США)</a:t>
            </a:r>
            <a:endParaRPr lang="ja-JP" alt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Data!$C$64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Data!$B$65:$B$84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Data!$C$65:$C$84</c:f>
              <c:numCache>
                <c:formatCode>General</c:formatCode>
                <c:ptCount val="20"/>
                <c:pt idx="0">
                  <c:v>83.61</c:v>
                </c:pt>
                <c:pt idx="1">
                  <c:v>81.53</c:v>
                </c:pt>
                <c:pt idx="2">
                  <c:v>86.26</c:v>
                </c:pt>
                <c:pt idx="3">
                  <c:v>86.83</c:v>
                </c:pt>
                <c:pt idx="4">
                  <c:v>92.18</c:v>
                </c:pt>
                <c:pt idx="5">
                  <c:v>90.28</c:v>
                </c:pt>
                <c:pt idx="6">
                  <c:v>89.47</c:v>
                </c:pt>
                <c:pt idx="7">
                  <c:v>91.64</c:v>
                </c:pt>
                <c:pt idx="8">
                  <c:v>95.6</c:v>
                </c:pt>
                <c:pt idx="9">
                  <c:v>95.57</c:v>
                </c:pt>
                <c:pt idx="10">
                  <c:v>117.66</c:v>
                </c:pt>
                <c:pt idx="11">
                  <c:v>135.75</c:v>
                </c:pt>
                <c:pt idx="12">
                  <c:v>132</c:v>
                </c:pt>
                <c:pt idx="13">
                  <c:v>139.63999999999999</c:v>
                </c:pt>
                <c:pt idx="14">
                  <c:v>140.11000000000001</c:v>
                </c:pt>
                <c:pt idx="15">
                  <c:v>148.47999999999999</c:v>
                </c:pt>
                <c:pt idx="16">
                  <c:v>151.1</c:v>
                </c:pt>
                <c:pt idx="17">
                  <c:v>153.63</c:v>
                </c:pt>
                <c:pt idx="18">
                  <c:v>158.72</c:v>
                </c:pt>
                <c:pt idx="19">
                  <c:v>158.86000000000001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9E-DB41-A995-6696B6FBD35B}"/>
            </c:ext>
          </c:extLst>
        </c:ser>
        <c:ser>
          <c:idx val="1"/>
          <c:order val="1"/>
          <c:tx>
            <c:strRef>
              <c:f>Data!$D$64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Data!$B$65:$B$84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Data!$D$65:$D$84</c:f>
              <c:numCache>
                <c:formatCode>General</c:formatCode>
                <c:ptCount val="20"/>
                <c:pt idx="0">
                  <c:v>103.59</c:v>
                </c:pt>
                <c:pt idx="1">
                  <c:v>106.42</c:v>
                </c:pt>
                <c:pt idx="2">
                  <c:v>109.18</c:v>
                </c:pt>
                <c:pt idx="3">
                  <c:v>112.28</c:v>
                </c:pt>
                <c:pt idx="4">
                  <c:v>115.13</c:v>
                </c:pt>
                <c:pt idx="5">
                  <c:v>111.56</c:v>
                </c:pt>
                <c:pt idx="6">
                  <c:v>111.92</c:v>
                </c:pt>
                <c:pt idx="7">
                  <c:v>112.99</c:v>
                </c:pt>
                <c:pt idx="8">
                  <c:v>115.57</c:v>
                </c:pt>
                <c:pt idx="9">
                  <c:v>117.82</c:v>
                </c:pt>
                <c:pt idx="10">
                  <c:v>117.36</c:v>
                </c:pt>
                <c:pt idx="11">
                  <c:v>122.59</c:v>
                </c:pt>
                <c:pt idx="12">
                  <c:v>116.56</c:v>
                </c:pt>
                <c:pt idx="13">
                  <c:v>119.47</c:v>
                </c:pt>
                <c:pt idx="14">
                  <c:v>122.49</c:v>
                </c:pt>
                <c:pt idx="15">
                  <c:v>127.07</c:v>
                </c:pt>
                <c:pt idx="16">
                  <c:v>124.61</c:v>
                </c:pt>
                <c:pt idx="17">
                  <c:v>136.11000000000001</c:v>
                </c:pt>
                <c:pt idx="18">
                  <c:v>138.91</c:v>
                </c:pt>
                <c:pt idx="19">
                  <c:v>144.43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9E-DB41-A995-6696B6FBD35B}"/>
            </c:ext>
          </c:extLst>
        </c:ser>
        <c:ser>
          <c:idx val="2"/>
          <c:order val="2"/>
          <c:tx>
            <c:strRef>
              <c:f>Data!$E$64</c:f>
              <c:strCache>
                <c:ptCount val="1"/>
                <c:pt idx="0">
                  <c:v>FCY Govt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Data!$B$65:$B$84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Data!$E$65:$E$84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9E-DB41-A995-6696B6FBD35B}"/>
            </c:ext>
          </c:extLst>
        </c:ser>
        <c:ser>
          <c:idx val="3"/>
          <c:order val="3"/>
          <c:tx>
            <c:strRef>
              <c:f>Data!$F$64</c:f>
              <c:strCache>
                <c:ptCount val="1"/>
                <c:pt idx="0">
                  <c:v>FCY Corp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Data!$B$65:$B$84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Data!$F$65:$F$84</c:f>
              <c:numCache>
                <c:formatCode>General</c:formatCode>
                <c:ptCount val="20"/>
                <c:pt idx="0">
                  <c:v>56.63</c:v>
                </c:pt>
                <c:pt idx="1">
                  <c:v>60.15</c:v>
                </c:pt>
                <c:pt idx="2">
                  <c:v>63.89</c:v>
                </c:pt>
                <c:pt idx="3">
                  <c:v>65.61</c:v>
                </c:pt>
                <c:pt idx="4">
                  <c:v>71.23</c:v>
                </c:pt>
                <c:pt idx="5">
                  <c:v>75.44</c:v>
                </c:pt>
                <c:pt idx="6">
                  <c:v>79.5</c:v>
                </c:pt>
                <c:pt idx="7">
                  <c:v>80.38</c:v>
                </c:pt>
                <c:pt idx="8">
                  <c:v>79.98</c:v>
                </c:pt>
                <c:pt idx="9">
                  <c:v>83.76</c:v>
                </c:pt>
                <c:pt idx="10">
                  <c:v>86.43</c:v>
                </c:pt>
                <c:pt idx="11">
                  <c:v>85.43</c:v>
                </c:pt>
                <c:pt idx="12">
                  <c:v>81.89</c:v>
                </c:pt>
                <c:pt idx="13">
                  <c:v>84.13</c:v>
                </c:pt>
                <c:pt idx="14">
                  <c:v>84.61</c:v>
                </c:pt>
                <c:pt idx="15">
                  <c:v>88.36</c:v>
                </c:pt>
                <c:pt idx="16">
                  <c:v>91.62</c:v>
                </c:pt>
                <c:pt idx="17">
                  <c:v>99.28</c:v>
                </c:pt>
                <c:pt idx="18">
                  <c:v>99.67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9E-DB41-A995-6696B6FBD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515199"/>
        <c:axId val="238849823"/>
      </c:lineChart>
      <c:dateAx>
        <c:axId val="277515199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849823"/>
        <c:crosses val="autoZero"/>
        <c:auto val="1"/>
        <c:lblOffset val="100"/>
        <c:baseTimeUnit val="months"/>
      </c:dateAx>
      <c:valAx>
        <c:axId val="23884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5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/>
              <a:t>Таиланд </a:t>
            </a:r>
            <a:r>
              <a:rPr lang="ru" altLang="ja-JP" sz="1600" baseline="0"/>
              <a:t>(млрд долларов США)</a:t>
            </a:r>
            <a:endParaRPr lang="ja-JP" alt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Data!$C$85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Data!$B$86:$B$104</c:f>
              <c:numCache>
                <c:formatCode>[$-409]mmm\-yy;@</c:formatCode>
                <c:ptCount val="19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</c:numCache>
            </c:numRef>
          </c:cat>
          <c:val>
            <c:numRef>
              <c:f>Data!$C$86:$C$104</c:f>
              <c:numCache>
                <c:formatCode>General</c:formatCode>
                <c:ptCount val="19"/>
                <c:pt idx="0">
                  <c:v>144.66</c:v>
                </c:pt>
                <c:pt idx="1">
                  <c:v>143.93</c:v>
                </c:pt>
                <c:pt idx="2">
                  <c:v>152.88999999999999</c:v>
                </c:pt>
                <c:pt idx="3">
                  <c:v>158.22</c:v>
                </c:pt>
                <c:pt idx="4">
                  <c:v>167.83</c:v>
                </c:pt>
                <c:pt idx="5">
                  <c:v>162.41999999999999</c:v>
                </c:pt>
                <c:pt idx="6">
                  <c:v>166.33</c:v>
                </c:pt>
                <c:pt idx="7">
                  <c:v>170.41</c:v>
                </c:pt>
                <c:pt idx="8">
                  <c:v>174.31</c:v>
                </c:pt>
                <c:pt idx="9">
                  <c:v>180.82</c:v>
                </c:pt>
                <c:pt idx="10">
                  <c:v>182.5</c:v>
                </c:pt>
                <c:pt idx="11">
                  <c:v>192.99</c:v>
                </c:pt>
                <c:pt idx="12">
                  <c:v>178.96</c:v>
                </c:pt>
                <c:pt idx="13">
                  <c:v>197.3</c:v>
                </c:pt>
                <c:pt idx="14">
                  <c:v>207.56</c:v>
                </c:pt>
                <c:pt idx="15">
                  <c:v>229.18</c:v>
                </c:pt>
                <c:pt idx="16">
                  <c:v>231.79</c:v>
                </c:pt>
                <c:pt idx="17">
                  <c:v>231.23</c:v>
                </c:pt>
                <c:pt idx="18">
                  <c:v>226.29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93-004A-9884-7AB2C2DCB1CC}"/>
            </c:ext>
          </c:extLst>
        </c:ser>
        <c:ser>
          <c:idx val="1"/>
          <c:order val="1"/>
          <c:tx>
            <c:strRef>
              <c:f>Data!$D$85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Data!$B$86:$B$104</c:f>
              <c:numCache>
                <c:formatCode>[$-409]mmm\-yy;@</c:formatCode>
                <c:ptCount val="19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</c:numCache>
            </c:numRef>
          </c:cat>
          <c:val>
            <c:numRef>
              <c:f>Data!$D$86:$D$104</c:f>
              <c:numCache>
                <c:formatCode>General</c:formatCode>
                <c:ptCount val="19"/>
                <c:pt idx="0">
                  <c:v>84.83</c:v>
                </c:pt>
                <c:pt idx="1">
                  <c:v>88.68</c:v>
                </c:pt>
                <c:pt idx="2">
                  <c:v>91.64</c:v>
                </c:pt>
                <c:pt idx="3">
                  <c:v>94.65</c:v>
                </c:pt>
                <c:pt idx="4">
                  <c:v>102.88</c:v>
                </c:pt>
                <c:pt idx="5">
                  <c:v>99.4</c:v>
                </c:pt>
                <c:pt idx="6">
                  <c:v>106.48</c:v>
                </c:pt>
                <c:pt idx="7">
                  <c:v>107</c:v>
                </c:pt>
                <c:pt idx="8">
                  <c:v>111.47</c:v>
                </c:pt>
                <c:pt idx="9">
                  <c:v>121.17</c:v>
                </c:pt>
                <c:pt idx="10">
                  <c:v>121.75</c:v>
                </c:pt>
                <c:pt idx="11">
                  <c:v>127.44</c:v>
                </c:pt>
                <c:pt idx="12">
                  <c:v>116.5</c:v>
                </c:pt>
                <c:pt idx="13">
                  <c:v>120.22</c:v>
                </c:pt>
                <c:pt idx="14">
                  <c:v>118.94</c:v>
                </c:pt>
                <c:pt idx="15">
                  <c:v>123.23</c:v>
                </c:pt>
                <c:pt idx="16">
                  <c:v>118.11</c:v>
                </c:pt>
                <c:pt idx="17">
                  <c:v>121.13</c:v>
                </c:pt>
                <c:pt idx="18">
                  <c:v>116.54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93-004A-9884-7AB2C2DCB1CC}"/>
            </c:ext>
          </c:extLst>
        </c:ser>
        <c:ser>
          <c:idx val="2"/>
          <c:order val="2"/>
          <c:tx>
            <c:strRef>
              <c:f>Data!$E$85</c:f>
              <c:strCache>
                <c:ptCount val="1"/>
                <c:pt idx="0">
                  <c:v>FCY Govt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Data!$B$86:$B$104</c:f>
              <c:numCache>
                <c:formatCode>[$-409]mmm\-yy;@</c:formatCode>
                <c:ptCount val="19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</c:numCache>
            </c:numRef>
          </c:cat>
          <c:val>
            <c:numRef>
              <c:f>Data!$E$86:$E$104</c:f>
              <c:numCache>
                <c:formatCode>General</c:formatCode>
                <c:ptCount val="19"/>
                <c:pt idx="0">
                  <c:v>2.4</c:v>
                </c:pt>
                <c:pt idx="1">
                  <c:v>2.4</c:v>
                </c:pt>
                <c:pt idx="2">
                  <c:v>2.17</c:v>
                </c:pt>
                <c:pt idx="3">
                  <c:v>2.37</c:v>
                </c:pt>
                <c:pt idx="4">
                  <c:v>2.2999999999999998</c:v>
                </c:pt>
                <c:pt idx="5">
                  <c:v>2.52</c:v>
                </c:pt>
                <c:pt idx="6">
                  <c:v>2.02</c:v>
                </c:pt>
                <c:pt idx="7">
                  <c:v>2.2200000000000002</c:v>
                </c:pt>
                <c:pt idx="8">
                  <c:v>2.2400000000000002</c:v>
                </c:pt>
                <c:pt idx="9">
                  <c:v>2.57</c:v>
                </c:pt>
                <c:pt idx="10">
                  <c:v>2.4700000000000002</c:v>
                </c:pt>
                <c:pt idx="11">
                  <c:v>2.96</c:v>
                </c:pt>
                <c:pt idx="12">
                  <c:v>4.58</c:v>
                </c:pt>
                <c:pt idx="13">
                  <c:v>4.58</c:v>
                </c:pt>
                <c:pt idx="14">
                  <c:v>4.28</c:v>
                </c:pt>
                <c:pt idx="15">
                  <c:v>4.46</c:v>
                </c:pt>
                <c:pt idx="16">
                  <c:v>4.76</c:v>
                </c:pt>
                <c:pt idx="17">
                  <c:v>3.33</c:v>
                </c:pt>
                <c:pt idx="18">
                  <c:v>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93-004A-9884-7AB2C2DCB1CC}"/>
            </c:ext>
          </c:extLst>
        </c:ser>
        <c:ser>
          <c:idx val="3"/>
          <c:order val="3"/>
          <c:tx>
            <c:strRef>
              <c:f>Data!$F$85</c:f>
              <c:strCache>
                <c:ptCount val="1"/>
                <c:pt idx="0">
                  <c:v>FCY Corp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Data!$B$86:$B$104</c:f>
              <c:numCache>
                <c:formatCode>[$-409]mmm\-yy;@</c:formatCode>
                <c:ptCount val="19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</c:numCache>
            </c:numRef>
          </c:cat>
          <c:val>
            <c:numRef>
              <c:f>Data!$F$86:$F$104</c:f>
              <c:numCache>
                <c:formatCode>General</c:formatCode>
                <c:ptCount val="19"/>
                <c:pt idx="0">
                  <c:v>14.24</c:v>
                </c:pt>
                <c:pt idx="1">
                  <c:v>13.78</c:v>
                </c:pt>
                <c:pt idx="2">
                  <c:v>12.8</c:v>
                </c:pt>
                <c:pt idx="3">
                  <c:v>13.87</c:v>
                </c:pt>
                <c:pt idx="4">
                  <c:v>12.96</c:v>
                </c:pt>
                <c:pt idx="5">
                  <c:v>14.19</c:v>
                </c:pt>
                <c:pt idx="6">
                  <c:v>14.94</c:v>
                </c:pt>
                <c:pt idx="7">
                  <c:v>15.94</c:v>
                </c:pt>
                <c:pt idx="8">
                  <c:v>17.97</c:v>
                </c:pt>
                <c:pt idx="9">
                  <c:v>15.35</c:v>
                </c:pt>
                <c:pt idx="10">
                  <c:v>17.25</c:v>
                </c:pt>
                <c:pt idx="11">
                  <c:v>17.079999999999998</c:v>
                </c:pt>
                <c:pt idx="12">
                  <c:v>22.05</c:v>
                </c:pt>
                <c:pt idx="13">
                  <c:v>24.14</c:v>
                </c:pt>
                <c:pt idx="14">
                  <c:v>26.56</c:v>
                </c:pt>
                <c:pt idx="15">
                  <c:v>26.44</c:v>
                </c:pt>
                <c:pt idx="16">
                  <c:v>27.67</c:v>
                </c:pt>
                <c:pt idx="17">
                  <c:v>20.97</c:v>
                </c:pt>
                <c:pt idx="18">
                  <c:v>22.24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93-004A-9884-7AB2C2DCB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254975"/>
        <c:axId val="240452831"/>
      </c:lineChart>
      <c:dateAx>
        <c:axId val="24025497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452831"/>
        <c:crosses val="autoZero"/>
        <c:auto val="1"/>
        <c:lblOffset val="100"/>
        <c:baseTimeUnit val="months"/>
      </c:dateAx>
      <c:valAx>
        <c:axId val="24045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25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/>
              <a:t>Вьетнам </a:t>
            </a:r>
            <a:r>
              <a:rPr lang="ru" altLang="ja-JP" sz="1600" baseline="0"/>
              <a:t>(миллиарды долларов США)</a:t>
            </a:r>
            <a:endParaRPr lang="ja-JP" alt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Data!$C$106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Data!$B$107:$B$126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Data!$C$107:$C$126</c:f>
              <c:numCache>
                <c:formatCode>General</c:formatCode>
                <c:ptCount val="20"/>
                <c:pt idx="0">
                  <c:v>43.2</c:v>
                </c:pt>
                <c:pt idx="1">
                  <c:v>43.79</c:v>
                </c:pt>
                <c:pt idx="2">
                  <c:v>44.2</c:v>
                </c:pt>
                <c:pt idx="3">
                  <c:v>44.38</c:v>
                </c:pt>
                <c:pt idx="4">
                  <c:v>46.02</c:v>
                </c:pt>
                <c:pt idx="5">
                  <c:v>46.14</c:v>
                </c:pt>
                <c:pt idx="6">
                  <c:v>47.13</c:v>
                </c:pt>
                <c:pt idx="7">
                  <c:v>46.69</c:v>
                </c:pt>
                <c:pt idx="8">
                  <c:v>47.79</c:v>
                </c:pt>
                <c:pt idx="9">
                  <c:v>46.98</c:v>
                </c:pt>
                <c:pt idx="10">
                  <c:v>48.94</c:v>
                </c:pt>
                <c:pt idx="11">
                  <c:v>50.13</c:v>
                </c:pt>
                <c:pt idx="12">
                  <c:v>48.41</c:v>
                </c:pt>
                <c:pt idx="13">
                  <c:v>51.02</c:v>
                </c:pt>
                <c:pt idx="14">
                  <c:v>55.61</c:v>
                </c:pt>
                <c:pt idx="15">
                  <c:v>59.71</c:v>
                </c:pt>
                <c:pt idx="16">
                  <c:v>59.15</c:v>
                </c:pt>
                <c:pt idx="17">
                  <c:v>59</c:v>
                </c:pt>
                <c:pt idx="18">
                  <c:v>62.14</c:v>
                </c:pt>
                <c:pt idx="19">
                  <c:v>65.260000000000005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E1-4A46-B654-D4A306F7DD80}"/>
            </c:ext>
          </c:extLst>
        </c:ser>
        <c:ser>
          <c:idx val="1"/>
          <c:order val="1"/>
          <c:tx>
            <c:strRef>
              <c:f>Data!$D$106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Data!$B$107:$B$126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Data!$D$107:$D$126</c:f>
              <c:numCache>
                <c:formatCode>General</c:formatCode>
                <c:ptCount val="20"/>
                <c:pt idx="0">
                  <c:v>2.72</c:v>
                </c:pt>
                <c:pt idx="1">
                  <c:v>2.44</c:v>
                </c:pt>
                <c:pt idx="2">
                  <c:v>2.66</c:v>
                </c:pt>
                <c:pt idx="3">
                  <c:v>3.38</c:v>
                </c:pt>
                <c:pt idx="4">
                  <c:v>3.35</c:v>
                </c:pt>
                <c:pt idx="5">
                  <c:v>3.89</c:v>
                </c:pt>
                <c:pt idx="6">
                  <c:v>4.38</c:v>
                </c:pt>
                <c:pt idx="7">
                  <c:v>4.78</c:v>
                </c:pt>
                <c:pt idx="8">
                  <c:v>4.78</c:v>
                </c:pt>
                <c:pt idx="9">
                  <c:v>4.63</c:v>
                </c:pt>
                <c:pt idx="10">
                  <c:v>4.6500000000000004</c:v>
                </c:pt>
                <c:pt idx="11">
                  <c:v>4.5199999999999996</c:v>
                </c:pt>
                <c:pt idx="12">
                  <c:v>4.87</c:v>
                </c:pt>
                <c:pt idx="13">
                  <c:v>8.4600000000000009</c:v>
                </c:pt>
                <c:pt idx="14">
                  <c:v>10.81</c:v>
                </c:pt>
                <c:pt idx="15">
                  <c:v>12.36</c:v>
                </c:pt>
                <c:pt idx="16">
                  <c:v>12.79</c:v>
                </c:pt>
                <c:pt idx="17">
                  <c:v>17.489999999999998</c:v>
                </c:pt>
                <c:pt idx="18">
                  <c:v>21.47</c:v>
                </c:pt>
                <c:pt idx="19">
                  <c:v>26.26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E1-4A46-B654-D4A306F7DD80}"/>
            </c:ext>
          </c:extLst>
        </c:ser>
        <c:ser>
          <c:idx val="2"/>
          <c:order val="2"/>
          <c:tx>
            <c:strRef>
              <c:f>Data!$E$106</c:f>
              <c:strCache>
                <c:ptCount val="1"/>
                <c:pt idx="0">
                  <c:v>FCY Govt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Data!$B$107:$B$126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Data!$E$107:$E$126</c:f>
              <c:numCache>
                <c:formatCode>General</c:formatCode>
                <c:ptCount val="20"/>
                <c:pt idx="0">
                  <c:v>2.35</c:v>
                </c:pt>
                <c:pt idx="1">
                  <c:v>2.35</c:v>
                </c:pt>
                <c:pt idx="2">
                  <c:v>2.35</c:v>
                </c:pt>
                <c:pt idx="3">
                  <c:v>2.34</c:v>
                </c:pt>
                <c:pt idx="4">
                  <c:v>2.34</c:v>
                </c:pt>
                <c:pt idx="5">
                  <c:v>2.34</c:v>
                </c:pt>
                <c:pt idx="6">
                  <c:v>2.34</c:v>
                </c:pt>
                <c:pt idx="7">
                  <c:v>2.33</c:v>
                </c:pt>
                <c:pt idx="8">
                  <c:v>2.33</c:v>
                </c:pt>
                <c:pt idx="9">
                  <c:v>2.33</c:v>
                </c:pt>
                <c:pt idx="10">
                  <c:v>2.33</c:v>
                </c:pt>
                <c:pt idx="11">
                  <c:v>2.33</c:v>
                </c:pt>
                <c:pt idx="12">
                  <c:v>1.58</c:v>
                </c:pt>
                <c:pt idx="13">
                  <c:v>1.58</c:v>
                </c:pt>
                <c:pt idx="14">
                  <c:v>1.58</c:v>
                </c:pt>
                <c:pt idx="15">
                  <c:v>1.58</c:v>
                </c:pt>
                <c:pt idx="16">
                  <c:v>1.58</c:v>
                </c:pt>
                <c:pt idx="17">
                  <c:v>1.58</c:v>
                </c:pt>
                <c:pt idx="18">
                  <c:v>1.57</c:v>
                </c:pt>
                <c:pt idx="19">
                  <c:v>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E1-4A46-B654-D4A306F7DD80}"/>
            </c:ext>
          </c:extLst>
        </c:ser>
        <c:ser>
          <c:idx val="3"/>
          <c:order val="3"/>
          <c:tx>
            <c:strRef>
              <c:f>Data!$F$106</c:f>
              <c:strCache>
                <c:ptCount val="1"/>
                <c:pt idx="0">
                  <c:v>FCY Corp Bonds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Data!$B$107:$B$126</c:f>
              <c:numCache>
                <c:formatCode>[$-409]mmm\-yy;@</c:formatCode>
                <c:ptCount val="20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  <c:pt idx="18">
                  <c:v>44440</c:v>
                </c:pt>
                <c:pt idx="19">
                  <c:v>44531</c:v>
                </c:pt>
              </c:numCache>
            </c:numRef>
          </c:cat>
          <c:val>
            <c:numRef>
              <c:f>Data!$F$107:$F$126</c:f>
              <c:numCache>
                <c:formatCode>General</c:formatCode>
                <c:ptCount val="20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0.69</c:v>
                </c:pt>
                <c:pt idx="6">
                  <c:v>0.69</c:v>
                </c:pt>
                <c:pt idx="7">
                  <c:v>0.69</c:v>
                </c:pt>
                <c:pt idx="8">
                  <c:v>0.69</c:v>
                </c:pt>
                <c:pt idx="9">
                  <c:v>0.69</c:v>
                </c:pt>
                <c:pt idx="10">
                  <c:v>1.67</c:v>
                </c:pt>
                <c:pt idx="11">
                  <c:v>1.67</c:v>
                </c:pt>
                <c:pt idx="12">
                  <c:v>1.67</c:v>
                </c:pt>
                <c:pt idx="13">
                  <c:v>1.46</c:v>
                </c:pt>
                <c:pt idx="14">
                  <c:v>1.45</c:v>
                </c:pt>
                <c:pt idx="15">
                  <c:v>0.86</c:v>
                </c:pt>
                <c:pt idx="16">
                  <c:v>0.86</c:v>
                </c:pt>
                <c:pt idx="17">
                  <c:v>1.81</c:v>
                </c:pt>
                <c:pt idx="18">
                  <c:v>2.5299999999999998</c:v>
                </c:pt>
                <c:pt idx="19">
                  <c:v>2.68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E1-4A46-B654-D4A306F7D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372463"/>
        <c:axId val="223102831"/>
      </c:lineChart>
      <c:dateAx>
        <c:axId val="27737246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102831"/>
        <c:crosses val="autoZero"/>
        <c:auto val="1"/>
        <c:lblOffset val="100"/>
        <c:baseTimeUnit val="months"/>
      </c:dateAx>
      <c:valAx>
        <c:axId val="22310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37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" altLang="ja-JP" sz="1600"/>
              <a:t>КНР </a:t>
            </a:r>
            <a:r>
              <a:rPr lang="ru" altLang="ja-JP" sz="1600" baseline="0"/>
              <a:t>(млрд долларов США)</a:t>
            </a:r>
            <a:endParaRPr lang="ja-JP" alt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598531899743119"/>
          <c:y val="0.21124732241678976"/>
          <c:w val="0.78551314245877457"/>
          <c:h val="0.38970708661417325"/>
        </c:manualLayout>
      </c:layout>
      <c:lineChart>
        <c:grouping val="standard"/>
        <c:varyColors val="0"/>
        <c:ser>
          <c:idx val="0"/>
          <c:order val="0"/>
          <c:tx>
            <c:strRef>
              <c:f>Data!$C$1</c:f>
              <c:strCache>
                <c:ptCount val="1"/>
                <c:pt idx="0">
                  <c:v>LCY Govt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Data!$B$2:$B$19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Data!$C$2:$C$19</c:f>
              <c:numCache>
                <c:formatCode>General</c:formatCode>
                <c:ptCount val="18"/>
                <c:pt idx="0">
                  <c:v>5224.13</c:v>
                </c:pt>
                <c:pt idx="1">
                  <c:v>5608.38</c:v>
                </c:pt>
                <c:pt idx="2">
                  <c:v>6041.88</c:v>
                </c:pt>
                <c:pt idx="3">
                  <c:v>6451.39</c:v>
                </c:pt>
                <c:pt idx="4">
                  <c:v>6734.61</c:v>
                </c:pt>
                <c:pt idx="5">
                  <c:v>6662.8</c:v>
                </c:pt>
                <c:pt idx="6">
                  <c:v>6823.39</c:v>
                </c:pt>
                <c:pt idx="7">
                  <c:v>6961.22</c:v>
                </c:pt>
                <c:pt idx="8">
                  <c:v>7309.07</c:v>
                </c:pt>
                <c:pt idx="9">
                  <c:v>7446.15</c:v>
                </c:pt>
                <c:pt idx="10">
                  <c:v>7400.19</c:v>
                </c:pt>
                <c:pt idx="11">
                  <c:v>7749.89</c:v>
                </c:pt>
                <c:pt idx="12">
                  <c:v>7883.64</c:v>
                </c:pt>
                <c:pt idx="13">
                  <c:v>8329.65</c:v>
                </c:pt>
                <c:pt idx="14">
                  <c:v>9237.4500000000007</c:v>
                </c:pt>
                <c:pt idx="15">
                  <c:v>9975.94</c:v>
                </c:pt>
                <c:pt idx="16">
                  <c:v>10100</c:v>
                </c:pt>
                <c:pt idx="17">
                  <c:v>10588.18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61-7E4D-940C-47EAFE96D9B1}"/>
            </c:ext>
          </c:extLst>
        </c:ser>
        <c:ser>
          <c:idx val="1"/>
          <c:order val="1"/>
          <c:tx>
            <c:strRef>
              <c:f>Data!$D$1</c:f>
              <c:strCache>
                <c:ptCount val="1"/>
                <c:pt idx="0">
                  <c:v>LCY Corp Bond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Data!$B$2:$B$19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Data!$D$2:$D$19</c:f>
              <c:numCache>
                <c:formatCode>General</c:formatCode>
                <c:ptCount val="18"/>
                <c:pt idx="0">
                  <c:v>2944.99</c:v>
                </c:pt>
                <c:pt idx="1">
                  <c:v>3047.88</c:v>
                </c:pt>
                <c:pt idx="2">
                  <c:v>3249.18</c:v>
                </c:pt>
                <c:pt idx="3">
                  <c:v>3437.32</c:v>
                </c:pt>
                <c:pt idx="4">
                  <c:v>3647.28</c:v>
                </c:pt>
                <c:pt idx="5">
                  <c:v>3565.31</c:v>
                </c:pt>
                <c:pt idx="6">
                  <c:v>3559.62</c:v>
                </c:pt>
                <c:pt idx="7">
                  <c:v>3763.5</c:v>
                </c:pt>
                <c:pt idx="8">
                  <c:v>4015.36</c:v>
                </c:pt>
                <c:pt idx="9">
                  <c:v>4065.08</c:v>
                </c:pt>
                <c:pt idx="10">
                  <c:v>4057.33</c:v>
                </c:pt>
                <c:pt idx="11">
                  <c:v>4336.99</c:v>
                </c:pt>
                <c:pt idx="12">
                  <c:v>4577.34</c:v>
                </c:pt>
                <c:pt idx="13">
                  <c:v>4857.42</c:v>
                </c:pt>
                <c:pt idx="14">
                  <c:v>5217.46</c:v>
                </c:pt>
                <c:pt idx="15">
                  <c:v>5558.69</c:v>
                </c:pt>
                <c:pt idx="16">
                  <c:v>5696.72</c:v>
                </c:pt>
                <c:pt idx="17">
                  <c:v>5916.98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61-7E4D-940C-47EAFE96D9B1}"/>
            </c:ext>
          </c:extLst>
        </c:ser>
        <c:ser>
          <c:idx val="2"/>
          <c:order val="2"/>
          <c:tx>
            <c:strRef>
              <c:f>Data!$E$1</c:f>
              <c:strCache>
                <c:ptCount val="1"/>
                <c:pt idx="0">
                  <c:v>FCY Govt Bond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Data!$B$2:$B$19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Data!$E$2:$E$19</c:f>
              <c:numCache>
                <c:formatCode>General</c:formatCode>
                <c:ptCount val="18"/>
                <c:pt idx="0">
                  <c:v>59.49</c:v>
                </c:pt>
                <c:pt idx="1">
                  <c:v>63.32</c:v>
                </c:pt>
                <c:pt idx="2">
                  <c:v>66.260000000000005</c:v>
                </c:pt>
                <c:pt idx="3">
                  <c:v>70.31</c:v>
                </c:pt>
                <c:pt idx="4">
                  <c:v>69.36</c:v>
                </c:pt>
                <c:pt idx="5">
                  <c:v>66.849999999999994</c:v>
                </c:pt>
                <c:pt idx="6">
                  <c:v>67.94</c:v>
                </c:pt>
                <c:pt idx="7">
                  <c:v>70.599999999999994</c:v>
                </c:pt>
                <c:pt idx="8">
                  <c:v>72.39</c:v>
                </c:pt>
                <c:pt idx="9">
                  <c:v>74.86</c:v>
                </c:pt>
                <c:pt idx="10">
                  <c:v>71.349999999999994</c:v>
                </c:pt>
                <c:pt idx="11">
                  <c:v>85.08</c:v>
                </c:pt>
                <c:pt idx="12">
                  <c:v>82.11</c:v>
                </c:pt>
                <c:pt idx="13">
                  <c:v>83.79</c:v>
                </c:pt>
                <c:pt idx="14">
                  <c:v>84.04</c:v>
                </c:pt>
                <c:pt idx="15">
                  <c:v>96.55</c:v>
                </c:pt>
                <c:pt idx="16">
                  <c:v>92.54</c:v>
                </c:pt>
                <c:pt idx="17">
                  <c:v>90.45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61-7E4D-940C-47EAFE96D9B1}"/>
            </c:ext>
          </c:extLst>
        </c:ser>
        <c:ser>
          <c:idx val="3"/>
          <c:order val="3"/>
          <c:tx>
            <c:strRef>
              <c:f>Data!$F$1</c:f>
              <c:strCache>
                <c:ptCount val="1"/>
                <c:pt idx="0">
                  <c:v>FCY Corp Bond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Data!$B$2:$B$19</c:f>
              <c:numCache>
                <c:formatCode>[$-409]mmm\-yy;@</c:formatCode>
                <c:ptCount val="18"/>
                <c:pt idx="0">
                  <c:v>42795</c:v>
                </c:pt>
                <c:pt idx="1">
                  <c:v>42887</c:v>
                </c:pt>
                <c:pt idx="2">
                  <c:v>42979</c:v>
                </c:pt>
                <c:pt idx="3">
                  <c:v>43070</c:v>
                </c:pt>
                <c:pt idx="4">
                  <c:v>43160</c:v>
                </c:pt>
                <c:pt idx="5">
                  <c:v>43252</c:v>
                </c:pt>
                <c:pt idx="6">
                  <c:v>43344</c:v>
                </c:pt>
                <c:pt idx="7">
                  <c:v>43435</c:v>
                </c:pt>
                <c:pt idx="8">
                  <c:v>43525</c:v>
                </c:pt>
                <c:pt idx="9">
                  <c:v>43617</c:v>
                </c:pt>
                <c:pt idx="10">
                  <c:v>43709</c:v>
                </c:pt>
                <c:pt idx="11">
                  <c:v>43800</c:v>
                </c:pt>
                <c:pt idx="12">
                  <c:v>43891</c:v>
                </c:pt>
                <c:pt idx="13">
                  <c:v>43983</c:v>
                </c:pt>
                <c:pt idx="14">
                  <c:v>44075</c:v>
                </c:pt>
                <c:pt idx="15">
                  <c:v>44166</c:v>
                </c:pt>
                <c:pt idx="16">
                  <c:v>44256</c:v>
                </c:pt>
                <c:pt idx="17">
                  <c:v>44348</c:v>
                </c:pt>
              </c:numCache>
            </c:numRef>
          </c:cat>
          <c:val>
            <c:numRef>
              <c:f>Data!$F$2:$F$19</c:f>
              <c:numCache>
                <c:formatCode>General</c:formatCode>
                <c:ptCount val="18"/>
                <c:pt idx="0">
                  <c:v>764.42</c:v>
                </c:pt>
                <c:pt idx="1">
                  <c:v>840.41</c:v>
                </c:pt>
                <c:pt idx="2">
                  <c:v>875.66</c:v>
                </c:pt>
                <c:pt idx="3">
                  <c:v>935.81</c:v>
                </c:pt>
                <c:pt idx="4">
                  <c:v>958.98</c:v>
                </c:pt>
                <c:pt idx="5">
                  <c:v>991.35</c:v>
                </c:pt>
                <c:pt idx="6">
                  <c:v>1059.56</c:v>
                </c:pt>
                <c:pt idx="7">
                  <c:v>1052.5899999999999</c:v>
                </c:pt>
                <c:pt idx="8">
                  <c:v>1081.21</c:v>
                </c:pt>
                <c:pt idx="9">
                  <c:v>1107.45</c:v>
                </c:pt>
                <c:pt idx="10">
                  <c:v>1168.04</c:v>
                </c:pt>
                <c:pt idx="11">
                  <c:v>1195.0899999999999</c:v>
                </c:pt>
                <c:pt idx="12">
                  <c:v>1189.3</c:v>
                </c:pt>
                <c:pt idx="13">
                  <c:v>1174.52</c:v>
                </c:pt>
                <c:pt idx="14">
                  <c:v>1250.0999999999999</c:v>
                </c:pt>
                <c:pt idx="15">
                  <c:v>1271.6300000000001</c:v>
                </c:pt>
                <c:pt idx="16">
                  <c:v>1309.54</c:v>
                </c:pt>
                <c:pt idx="17">
                  <c:v>1312.45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61-7E4D-940C-47EAFE96D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755935"/>
        <c:axId val="290217183"/>
      </c:lineChart>
      <c:dateAx>
        <c:axId val="325755935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217183"/>
        <c:crosses val="autoZero"/>
        <c:auto val="1"/>
        <c:lblOffset val="100"/>
        <c:baseTimeUnit val="months"/>
      </c:dateAx>
      <c:valAx>
        <c:axId val="29021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75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450078740157482"/>
          <c:w val="0.99869181247506789"/>
          <c:h val="0.17358340624088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7BF20-DAF3-4D41-92DA-84E793088D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11D4980-EB88-2C45-8848-91D4B7D5DA27}">
      <dgm:prSet phldrT="[テキスト]" custT="1"/>
      <dgm:spPr>
        <a:noFill/>
        <a:ln>
          <a:solidFill>
            <a:srgbClr val="005288"/>
          </a:solidFill>
        </a:ln>
      </dgm:spPr>
      <dgm:t>
        <a:bodyPr/>
        <a:lstStyle/>
        <a:p>
          <a:r>
            <a:rPr kumimoji="1" lang="ru" altLang="ja-JP" sz="2000" dirty="0">
              <a:solidFill>
                <a:schemeClr val="tx1"/>
              </a:solidFill>
              <a:latin typeface="Arial" panose="020B0604020202020204" pitchFamily="34" charset="0"/>
            </a:rPr>
            <a:t>Собрать элементы валютной отчетности в странах АСЕАН+3</a:t>
          </a:r>
          <a:endParaRPr kumimoji="1" lang="ja-JP" altLang="en-US" sz="20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E790B989-AE79-D849-8EDE-5729BFEA08AB}" type="parTrans" cxnId="{D9EB2E29-E65B-6144-98FD-201AA4433684}">
      <dgm:prSet/>
      <dgm:spPr/>
      <dgm:t>
        <a:bodyPr/>
        <a:lstStyle/>
        <a:p>
          <a:endParaRPr kumimoji="1" lang="ja-JP" altLang="en-US" sz="1600"/>
        </a:p>
      </dgm:t>
    </dgm:pt>
    <dgm:pt modelId="{68F329D9-6F17-9F45-9C07-60EB576133C9}" type="sibTrans" cxnId="{D9EB2E29-E65B-6144-98FD-201AA4433684}">
      <dgm:prSet custT="1"/>
      <dgm:spPr/>
      <dgm:t>
        <a:bodyPr/>
        <a:lstStyle/>
        <a:p>
          <a:endParaRPr kumimoji="1" lang="ja-JP" altLang="en-US" sz="2000"/>
        </a:p>
      </dgm:t>
    </dgm:pt>
    <dgm:pt modelId="{85358C94-30C0-1549-B1CA-3BBC8A5A6BE5}">
      <dgm:prSet phldrT="[テキスト]" custT="1"/>
      <dgm:spPr>
        <a:noFill/>
        <a:ln>
          <a:solidFill>
            <a:srgbClr val="005288"/>
          </a:solidFill>
        </a:ln>
      </dgm:spPr>
      <dgm:t>
        <a:bodyPr/>
        <a:lstStyle/>
        <a:p>
          <a:pPr algn="ctr"/>
          <a:r>
            <a:rPr kumimoji="1" lang="ru" altLang="ja-JP" sz="2000" dirty="0">
              <a:solidFill>
                <a:schemeClr val="tx1"/>
              </a:solidFill>
              <a:latin typeface="Arial" panose="020B0604020202020204" pitchFamily="34" charset="0"/>
            </a:rPr>
            <a:t>Составить</a:t>
          </a:r>
          <a:r>
            <a:rPr kumimoji="1" lang="ru-RU" altLang="ja-JP" sz="2000" dirty="0">
              <a:solidFill>
                <a:schemeClr val="tx1"/>
              </a:solidFill>
              <a:latin typeface="Arial" panose="020B0604020202020204" pitchFamily="34" charset="0"/>
            </a:rPr>
            <a:t> схем</a:t>
          </a:r>
          <a:r>
            <a:rPr kumimoji="1" lang="ru" altLang="ja-JP" sz="2000" dirty="0">
              <a:solidFill>
                <a:schemeClr val="tx1"/>
              </a:solidFill>
              <a:latin typeface="Arial" panose="020B0604020202020204" pitchFamily="34" charset="0"/>
            </a:rPr>
            <a:t>у данных</a:t>
          </a:r>
        </a:p>
        <a:p>
          <a:pPr algn="l"/>
          <a:r>
            <a:rPr kumimoji="1" lang="ru" altLang="ja-JP" sz="1800" dirty="0">
              <a:solidFill>
                <a:schemeClr val="tx1"/>
              </a:solidFill>
              <a:latin typeface="Arial" panose="020B0604020202020204" pitchFamily="34" charset="0"/>
            </a:rPr>
            <a:t>- </a:t>
          </a:r>
          <a:r>
            <a:rPr kumimoji="1" lang="ru" altLang="ja-JP" sz="1600" dirty="0">
              <a:solidFill>
                <a:schemeClr val="tx1"/>
              </a:solidFill>
              <a:latin typeface="Arial" panose="020B0604020202020204" pitchFamily="34" charset="0"/>
            </a:rPr>
            <a:t>Информация о субъекте</a:t>
          </a:r>
        </a:p>
        <a:p>
          <a:pPr algn="l"/>
          <a:r>
            <a:rPr kumimoji="1" lang="ru" altLang="ja-JP" sz="1600" dirty="0">
              <a:solidFill>
                <a:schemeClr val="tx1"/>
              </a:solidFill>
              <a:latin typeface="Arial" panose="020B0604020202020204" pitchFamily="34" charset="0"/>
            </a:rPr>
            <a:t>- Порядок </a:t>
          </a:r>
          <a:r>
            <a:rPr kumimoji="1" lang="ru-RU" altLang="ja-JP" sz="1600" dirty="0">
              <a:solidFill>
                <a:schemeClr val="tx1"/>
              </a:solidFill>
              <a:latin typeface="Arial" panose="020B0604020202020204" pitchFamily="34" charset="0"/>
            </a:rPr>
            <a:t>идентификации клиента</a:t>
          </a:r>
          <a:endParaRPr kumimoji="1" lang="ru" altLang="ja-JP" sz="1600" dirty="0">
            <a:solidFill>
              <a:schemeClr val="tx1"/>
            </a:solidFill>
            <a:latin typeface="Arial" panose="020B0604020202020204" pitchFamily="34" charset="0"/>
          </a:endParaRPr>
        </a:p>
        <a:p>
          <a:pPr algn="l"/>
          <a:r>
            <a:rPr kumimoji="1" lang="ru" altLang="ja-JP" sz="1600" dirty="0">
              <a:solidFill>
                <a:schemeClr val="tx1"/>
              </a:solidFill>
              <a:latin typeface="Arial" panose="020B0604020202020204" pitchFamily="34" charset="0"/>
            </a:rPr>
            <a:t>- Информация о транзакции</a:t>
          </a:r>
        </a:p>
        <a:p>
          <a:pPr algn="l"/>
          <a:r>
            <a:rPr kumimoji="1" lang="ru" altLang="ja-JP" sz="1600" dirty="0">
              <a:solidFill>
                <a:schemeClr val="tx1"/>
              </a:solidFill>
              <a:latin typeface="Arial" panose="020B0604020202020204" pitchFamily="34" charset="0"/>
            </a:rPr>
            <a:t>- Основание транзакции</a:t>
          </a:r>
        </a:p>
        <a:p>
          <a:pPr algn="l"/>
          <a:r>
            <a:rPr kumimoji="1" lang="ru" altLang="ja-JP" sz="1600" dirty="0">
              <a:solidFill>
                <a:schemeClr val="tx1"/>
              </a:solidFill>
              <a:latin typeface="Arial" panose="020B0604020202020204" pitchFamily="34" charset="0"/>
            </a:rPr>
            <a:t>- Сопоставление с существующими стандартами передачи сообщений</a:t>
          </a:r>
        </a:p>
      </dgm:t>
    </dgm:pt>
    <dgm:pt modelId="{182E002F-4E17-764B-B40A-3AC689B34EE9}" type="parTrans" cxnId="{0CABF79B-11B2-3E4F-BAFD-A1EEDCDF75C3}">
      <dgm:prSet/>
      <dgm:spPr/>
      <dgm:t>
        <a:bodyPr/>
        <a:lstStyle/>
        <a:p>
          <a:endParaRPr kumimoji="1" lang="ja-JP" altLang="en-US" sz="1600"/>
        </a:p>
      </dgm:t>
    </dgm:pt>
    <dgm:pt modelId="{679F849C-8A26-DC4F-84FF-9CF7DD00DCC4}" type="sibTrans" cxnId="{0CABF79B-11B2-3E4F-BAFD-A1EEDCDF75C3}">
      <dgm:prSet custT="1"/>
      <dgm:spPr/>
      <dgm:t>
        <a:bodyPr/>
        <a:lstStyle/>
        <a:p>
          <a:endParaRPr kumimoji="1" lang="ja-JP" altLang="en-US" sz="2000"/>
        </a:p>
      </dgm:t>
    </dgm:pt>
    <dgm:pt modelId="{DEED2429-7564-D241-94C7-A146250D21D3}">
      <dgm:prSet phldrT="[テキスト]" custT="1"/>
      <dgm:spPr>
        <a:noFill/>
        <a:ln>
          <a:solidFill>
            <a:srgbClr val="005288"/>
          </a:solidFill>
        </a:ln>
      </dgm:spPr>
      <dgm:t>
        <a:bodyPr/>
        <a:lstStyle/>
        <a:p>
          <a:pPr algn="ctr"/>
          <a:r>
            <a:rPr kumimoji="1" lang="ru" altLang="ja-JP" sz="2400" dirty="0">
              <a:solidFill>
                <a:schemeClr val="tx1"/>
              </a:solidFill>
              <a:latin typeface="Arial" panose="020B0604020202020204" pitchFamily="34" charset="0"/>
            </a:rPr>
            <a:t>Предложить стандартизацию</a:t>
          </a:r>
        </a:p>
        <a:p>
          <a:pPr algn="l"/>
          <a:r>
            <a:rPr kumimoji="1" lang="ru" altLang="ja-JP" sz="2400" dirty="0">
              <a:solidFill>
                <a:schemeClr val="tx1"/>
              </a:solidFill>
              <a:latin typeface="Arial" panose="020B0604020202020204" pitchFamily="34" charset="0"/>
            </a:rPr>
            <a:t>- </a:t>
          </a:r>
          <a:r>
            <a:rPr kumimoji="1" lang="ru" altLang="ja-JP" sz="1600" dirty="0">
              <a:solidFill>
                <a:schemeClr val="tx1"/>
              </a:solidFill>
              <a:latin typeface="Arial" panose="020B0604020202020204" pitchFamily="34" charset="0"/>
            </a:rPr>
            <a:t>Предложить пересмотр существующего сообщения или создание новых сообщений</a:t>
          </a:r>
          <a:endParaRPr kumimoji="1" lang="ja-JP" altLang="en-US" sz="1600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1F06E4E2-CEE8-8B48-B132-154DED98FFBB}" type="parTrans" cxnId="{8C85FB26-9573-1046-ADF7-3E3E389D02B7}">
      <dgm:prSet/>
      <dgm:spPr/>
      <dgm:t>
        <a:bodyPr/>
        <a:lstStyle/>
        <a:p>
          <a:endParaRPr kumimoji="1" lang="ja-JP" altLang="en-US" sz="1600"/>
        </a:p>
      </dgm:t>
    </dgm:pt>
    <dgm:pt modelId="{BD5A29FB-6C6C-164F-8990-E34AA1C97514}" type="sibTrans" cxnId="{8C85FB26-9573-1046-ADF7-3E3E389D02B7}">
      <dgm:prSet/>
      <dgm:spPr/>
      <dgm:t>
        <a:bodyPr/>
        <a:lstStyle/>
        <a:p>
          <a:endParaRPr kumimoji="1" lang="ja-JP" altLang="en-US" sz="1600"/>
        </a:p>
      </dgm:t>
    </dgm:pt>
    <dgm:pt modelId="{76B2B5EF-DFCE-FA4A-B1B6-F2F181ACDA75}" type="pres">
      <dgm:prSet presAssocID="{8817BF20-DAF3-4D41-92DA-84E793088DC3}" presName="Name0" presStyleCnt="0">
        <dgm:presLayoutVars>
          <dgm:dir/>
          <dgm:resizeHandles val="exact"/>
        </dgm:presLayoutVars>
      </dgm:prSet>
      <dgm:spPr/>
    </dgm:pt>
    <dgm:pt modelId="{C642BB64-580D-594E-BDEB-5AB1BDD05AC3}" type="pres">
      <dgm:prSet presAssocID="{111D4980-EB88-2C45-8848-91D4B7D5DA27}" presName="node" presStyleLbl="node1" presStyleIdx="0" presStyleCnt="3" custScaleX="110000">
        <dgm:presLayoutVars>
          <dgm:bulletEnabled val="1"/>
        </dgm:presLayoutVars>
      </dgm:prSet>
      <dgm:spPr/>
    </dgm:pt>
    <dgm:pt modelId="{ADC6352E-16EA-9D43-B125-4F90F3A17215}" type="pres">
      <dgm:prSet presAssocID="{68F329D9-6F17-9F45-9C07-60EB576133C9}" presName="sibTrans" presStyleLbl="sibTrans2D1" presStyleIdx="0" presStyleCnt="2"/>
      <dgm:spPr/>
    </dgm:pt>
    <dgm:pt modelId="{C0226E4B-59A1-6C48-A3CB-76EE57E65429}" type="pres">
      <dgm:prSet presAssocID="{68F329D9-6F17-9F45-9C07-60EB576133C9}" presName="connectorText" presStyleLbl="sibTrans2D1" presStyleIdx="0" presStyleCnt="2"/>
      <dgm:spPr/>
    </dgm:pt>
    <dgm:pt modelId="{6E08B278-B211-E048-B050-885B61ADDDFB}" type="pres">
      <dgm:prSet presAssocID="{85358C94-30C0-1549-B1CA-3BBC8A5A6BE5}" presName="node" presStyleLbl="node1" presStyleIdx="1" presStyleCnt="3" custScaleX="191345" custScaleY="100114">
        <dgm:presLayoutVars>
          <dgm:bulletEnabled val="1"/>
        </dgm:presLayoutVars>
      </dgm:prSet>
      <dgm:spPr/>
    </dgm:pt>
    <dgm:pt modelId="{9C6DEC79-C379-574A-A25B-5E79FE19D9EF}" type="pres">
      <dgm:prSet presAssocID="{679F849C-8A26-DC4F-84FF-9CF7DD00DCC4}" presName="sibTrans" presStyleLbl="sibTrans2D1" presStyleIdx="1" presStyleCnt="2"/>
      <dgm:spPr/>
    </dgm:pt>
    <dgm:pt modelId="{EA01F44B-F786-9B4B-9785-DA5DEFBE4905}" type="pres">
      <dgm:prSet presAssocID="{679F849C-8A26-DC4F-84FF-9CF7DD00DCC4}" presName="connectorText" presStyleLbl="sibTrans2D1" presStyleIdx="1" presStyleCnt="2"/>
      <dgm:spPr/>
    </dgm:pt>
    <dgm:pt modelId="{E82BAA1D-42DD-1D47-BDED-1F6E68194BEF}" type="pres">
      <dgm:prSet presAssocID="{DEED2429-7564-D241-94C7-A146250D21D3}" presName="node" presStyleLbl="node1" presStyleIdx="2" presStyleCnt="3" custScaleX="148723" custLinFactNeighborX="5241" custLinFactNeighborY="-862">
        <dgm:presLayoutVars>
          <dgm:bulletEnabled val="1"/>
        </dgm:presLayoutVars>
      </dgm:prSet>
      <dgm:spPr/>
    </dgm:pt>
  </dgm:ptLst>
  <dgm:cxnLst>
    <dgm:cxn modelId="{BD9CBA0B-FED5-FB45-83A2-C8528D793576}" type="presOf" srcId="{679F849C-8A26-DC4F-84FF-9CF7DD00DCC4}" destId="{9C6DEC79-C379-574A-A25B-5E79FE19D9EF}" srcOrd="0" destOrd="0" presId="urn:microsoft.com/office/officeart/2005/8/layout/process1"/>
    <dgm:cxn modelId="{8EDE420F-C0B2-1648-9E01-330C8DD8E071}" type="presOf" srcId="{68F329D9-6F17-9F45-9C07-60EB576133C9}" destId="{C0226E4B-59A1-6C48-A3CB-76EE57E65429}" srcOrd="1" destOrd="0" presId="urn:microsoft.com/office/officeart/2005/8/layout/process1"/>
    <dgm:cxn modelId="{8C85FB26-9573-1046-ADF7-3E3E389D02B7}" srcId="{8817BF20-DAF3-4D41-92DA-84E793088DC3}" destId="{DEED2429-7564-D241-94C7-A146250D21D3}" srcOrd="2" destOrd="0" parTransId="{1F06E4E2-CEE8-8B48-B132-154DED98FFBB}" sibTransId="{BD5A29FB-6C6C-164F-8990-E34AA1C97514}"/>
    <dgm:cxn modelId="{D9EB2E29-E65B-6144-98FD-201AA4433684}" srcId="{8817BF20-DAF3-4D41-92DA-84E793088DC3}" destId="{111D4980-EB88-2C45-8848-91D4B7D5DA27}" srcOrd="0" destOrd="0" parTransId="{E790B989-AE79-D849-8EDE-5729BFEA08AB}" sibTransId="{68F329D9-6F17-9F45-9C07-60EB576133C9}"/>
    <dgm:cxn modelId="{28815567-10EB-6048-9701-DDF72DB4A9A0}" type="presOf" srcId="{DEED2429-7564-D241-94C7-A146250D21D3}" destId="{E82BAA1D-42DD-1D47-BDED-1F6E68194BEF}" srcOrd="0" destOrd="0" presId="urn:microsoft.com/office/officeart/2005/8/layout/process1"/>
    <dgm:cxn modelId="{02F81C50-5515-9F46-9AAB-F8794E6FDDFF}" type="presOf" srcId="{68F329D9-6F17-9F45-9C07-60EB576133C9}" destId="{ADC6352E-16EA-9D43-B125-4F90F3A17215}" srcOrd="0" destOrd="0" presId="urn:microsoft.com/office/officeart/2005/8/layout/process1"/>
    <dgm:cxn modelId="{F1BCF853-C1B3-0F40-9E9F-85CC4BE0CB69}" type="presOf" srcId="{8817BF20-DAF3-4D41-92DA-84E793088DC3}" destId="{76B2B5EF-DFCE-FA4A-B1B6-F2F181ACDA75}" srcOrd="0" destOrd="0" presId="urn:microsoft.com/office/officeart/2005/8/layout/process1"/>
    <dgm:cxn modelId="{527E6759-8CE0-7E49-B6E6-77ED9A065E32}" type="presOf" srcId="{679F849C-8A26-DC4F-84FF-9CF7DD00DCC4}" destId="{EA01F44B-F786-9B4B-9785-DA5DEFBE4905}" srcOrd="1" destOrd="0" presId="urn:microsoft.com/office/officeart/2005/8/layout/process1"/>
    <dgm:cxn modelId="{65AD4094-40AA-6148-AD1A-9DA0FDE6ECAC}" type="presOf" srcId="{85358C94-30C0-1549-B1CA-3BBC8A5A6BE5}" destId="{6E08B278-B211-E048-B050-885B61ADDDFB}" srcOrd="0" destOrd="0" presId="urn:microsoft.com/office/officeart/2005/8/layout/process1"/>
    <dgm:cxn modelId="{0CABF79B-11B2-3E4F-BAFD-A1EEDCDF75C3}" srcId="{8817BF20-DAF3-4D41-92DA-84E793088DC3}" destId="{85358C94-30C0-1549-B1CA-3BBC8A5A6BE5}" srcOrd="1" destOrd="0" parTransId="{182E002F-4E17-764B-B40A-3AC689B34EE9}" sibTransId="{679F849C-8A26-DC4F-84FF-9CF7DD00DCC4}"/>
    <dgm:cxn modelId="{7CA7E5C3-9277-B648-9EEC-EF2FACC47CAD}" type="presOf" srcId="{111D4980-EB88-2C45-8848-91D4B7D5DA27}" destId="{C642BB64-580D-594E-BDEB-5AB1BDD05AC3}" srcOrd="0" destOrd="0" presId="urn:microsoft.com/office/officeart/2005/8/layout/process1"/>
    <dgm:cxn modelId="{5A02E613-0F84-4543-A08E-B956E96B95B6}" type="presParOf" srcId="{76B2B5EF-DFCE-FA4A-B1B6-F2F181ACDA75}" destId="{C642BB64-580D-594E-BDEB-5AB1BDD05AC3}" srcOrd="0" destOrd="0" presId="urn:microsoft.com/office/officeart/2005/8/layout/process1"/>
    <dgm:cxn modelId="{0E6A88C8-58CB-C544-A40B-1C18D3393F3E}" type="presParOf" srcId="{76B2B5EF-DFCE-FA4A-B1B6-F2F181ACDA75}" destId="{ADC6352E-16EA-9D43-B125-4F90F3A17215}" srcOrd="1" destOrd="0" presId="urn:microsoft.com/office/officeart/2005/8/layout/process1"/>
    <dgm:cxn modelId="{FD6F2563-3B42-624E-A3F2-5A1805773C20}" type="presParOf" srcId="{ADC6352E-16EA-9D43-B125-4F90F3A17215}" destId="{C0226E4B-59A1-6C48-A3CB-76EE57E65429}" srcOrd="0" destOrd="0" presId="urn:microsoft.com/office/officeart/2005/8/layout/process1"/>
    <dgm:cxn modelId="{8F363103-33D4-EE48-8BAE-29FF7D4DFDA4}" type="presParOf" srcId="{76B2B5EF-DFCE-FA4A-B1B6-F2F181ACDA75}" destId="{6E08B278-B211-E048-B050-885B61ADDDFB}" srcOrd="2" destOrd="0" presId="urn:microsoft.com/office/officeart/2005/8/layout/process1"/>
    <dgm:cxn modelId="{849A9233-BC7B-534C-AC77-CDD27AE9EB96}" type="presParOf" srcId="{76B2B5EF-DFCE-FA4A-B1B6-F2F181ACDA75}" destId="{9C6DEC79-C379-574A-A25B-5E79FE19D9EF}" srcOrd="3" destOrd="0" presId="urn:microsoft.com/office/officeart/2005/8/layout/process1"/>
    <dgm:cxn modelId="{CC688C2E-C3A6-BE4B-A171-C61CB77C2E47}" type="presParOf" srcId="{9C6DEC79-C379-574A-A25B-5E79FE19D9EF}" destId="{EA01F44B-F786-9B4B-9785-DA5DEFBE4905}" srcOrd="0" destOrd="0" presId="urn:microsoft.com/office/officeart/2005/8/layout/process1"/>
    <dgm:cxn modelId="{A33EE89F-7C93-5046-915D-669F5B755523}" type="presParOf" srcId="{76B2B5EF-DFCE-FA4A-B1B6-F2F181ACDA75}" destId="{E82BAA1D-42DD-1D47-BDED-1F6E68194B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2BB64-580D-594E-BDEB-5AB1BDD05AC3}">
      <dsp:nvSpPr>
        <dsp:cNvPr id="0" name=""/>
        <dsp:cNvSpPr/>
      </dsp:nvSpPr>
      <dsp:spPr>
        <a:xfrm>
          <a:off x="10570" y="170946"/>
          <a:ext cx="2278641" cy="22949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5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2000" kern="1200" dirty="0">
              <a:solidFill>
                <a:schemeClr val="tx1"/>
              </a:solidFill>
              <a:latin typeface="Arial" panose="020B0604020202020204" pitchFamily="34" charset="0"/>
            </a:rPr>
            <a:t>Собрать элементы валютной отчетности в странах АСЕАН+3</a:t>
          </a:r>
          <a:endParaRPr kumimoji="1" lang="ja-JP" altLang="en-US" sz="20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77309" y="237685"/>
        <a:ext cx="2145163" cy="2161466"/>
      </dsp:txXfrm>
    </dsp:sp>
    <dsp:sp modelId="{ADC6352E-16EA-9D43-B125-4F90F3A17215}">
      <dsp:nvSpPr>
        <dsp:cNvPr id="0" name=""/>
        <dsp:cNvSpPr/>
      </dsp:nvSpPr>
      <dsp:spPr>
        <a:xfrm>
          <a:off x="2496361" y="1061553"/>
          <a:ext cx="439156" cy="513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2496361" y="1164299"/>
        <a:ext cx="307409" cy="308238"/>
      </dsp:txXfrm>
    </dsp:sp>
    <dsp:sp modelId="{6E08B278-B211-E048-B050-885B61ADDDFB}">
      <dsp:nvSpPr>
        <dsp:cNvPr id="0" name=""/>
        <dsp:cNvSpPr/>
      </dsp:nvSpPr>
      <dsp:spPr>
        <a:xfrm>
          <a:off x="3117809" y="169638"/>
          <a:ext cx="3963696" cy="229756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5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2000" kern="1200" dirty="0">
              <a:solidFill>
                <a:schemeClr val="tx1"/>
              </a:solidFill>
              <a:latin typeface="Arial" panose="020B0604020202020204" pitchFamily="34" charset="0"/>
            </a:rPr>
            <a:t>Составить</a:t>
          </a:r>
          <a:r>
            <a:rPr kumimoji="1" lang="ru-RU" altLang="ja-JP" sz="2000" kern="1200" dirty="0">
              <a:solidFill>
                <a:schemeClr val="tx1"/>
              </a:solidFill>
              <a:latin typeface="Arial" panose="020B0604020202020204" pitchFamily="34" charset="0"/>
            </a:rPr>
            <a:t> схем</a:t>
          </a:r>
          <a:r>
            <a:rPr kumimoji="1" lang="ru" altLang="ja-JP" sz="2000" kern="1200" dirty="0">
              <a:solidFill>
                <a:schemeClr val="tx1"/>
              </a:solidFill>
              <a:latin typeface="Arial" panose="020B0604020202020204" pitchFamily="34" charset="0"/>
            </a:rPr>
            <a:t>у данных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1800" kern="1200" dirty="0">
              <a:solidFill>
                <a:schemeClr val="tx1"/>
              </a:solidFill>
              <a:latin typeface="Arial" panose="020B0604020202020204" pitchFamily="34" charset="0"/>
            </a:rPr>
            <a:t>- </a:t>
          </a:r>
          <a:r>
            <a:rPr kumimoji="1" lang="ru" altLang="ja-JP" sz="1600" kern="1200" dirty="0">
              <a:solidFill>
                <a:schemeClr val="tx1"/>
              </a:solidFill>
              <a:latin typeface="Arial" panose="020B0604020202020204" pitchFamily="34" charset="0"/>
            </a:rPr>
            <a:t>Информация о субъекте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1600" kern="1200" dirty="0">
              <a:solidFill>
                <a:schemeClr val="tx1"/>
              </a:solidFill>
              <a:latin typeface="Arial" panose="020B0604020202020204" pitchFamily="34" charset="0"/>
            </a:rPr>
            <a:t>- Порядок </a:t>
          </a:r>
          <a:r>
            <a:rPr kumimoji="1" lang="ru-RU" altLang="ja-JP" sz="1600" kern="1200" dirty="0">
              <a:solidFill>
                <a:schemeClr val="tx1"/>
              </a:solidFill>
              <a:latin typeface="Arial" panose="020B0604020202020204" pitchFamily="34" charset="0"/>
            </a:rPr>
            <a:t>идентификации клиента</a:t>
          </a:r>
          <a:endParaRPr kumimoji="1" lang="ru" altLang="ja-JP" sz="1600" kern="1200" dirty="0">
            <a:solidFill>
              <a:schemeClr val="tx1"/>
            </a:solidFill>
            <a:latin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1600" kern="1200" dirty="0">
              <a:solidFill>
                <a:schemeClr val="tx1"/>
              </a:solidFill>
              <a:latin typeface="Arial" panose="020B0604020202020204" pitchFamily="34" charset="0"/>
            </a:rPr>
            <a:t>- Информация о транзакции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1600" kern="1200" dirty="0">
              <a:solidFill>
                <a:schemeClr val="tx1"/>
              </a:solidFill>
              <a:latin typeface="Arial" panose="020B0604020202020204" pitchFamily="34" charset="0"/>
            </a:rPr>
            <a:t>- Основание транзакции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1600" kern="1200" dirty="0">
              <a:solidFill>
                <a:schemeClr val="tx1"/>
              </a:solidFill>
              <a:latin typeface="Arial" panose="020B0604020202020204" pitchFamily="34" charset="0"/>
            </a:rPr>
            <a:t>- Сопоставление с существующими стандартами передачи сообщений</a:t>
          </a:r>
        </a:p>
      </dsp:txBody>
      <dsp:txXfrm>
        <a:off x="3185102" y="236931"/>
        <a:ext cx="3829110" cy="2162975"/>
      </dsp:txXfrm>
    </dsp:sp>
    <dsp:sp modelId="{9C6DEC79-C379-574A-A25B-5E79FE19D9EF}">
      <dsp:nvSpPr>
        <dsp:cNvPr id="0" name=""/>
        <dsp:cNvSpPr/>
      </dsp:nvSpPr>
      <dsp:spPr>
        <a:xfrm rot="21584407">
          <a:off x="7291295" y="1050604"/>
          <a:ext cx="444763" cy="5137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7291296" y="1153653"/>
        <a:ext cx="311334" cy="308238"/>
      </dsp:txXfrm>
    </dsp:sp>
    <dsp:sp modelId="{E82BAA1D-42DD-1D47-BDED-1F6E68194BEF}">
      <dsp:nvSpPr>
        <dsp:cNvPr id="0" name=""/>
        <dsp:cNvSpPr/>
      </dsp:nvSpPr>
      <dsp:spPr>
        <a:xfrm>
          <a:off x="7920673" y="151164"/>
          <a:ext cx="3080785" cy="229494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5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2400" kern="1200" dirty="0">
              <a:solidFill>
                <a:schemeClr val="tx1"/>
              </a:solidFill>
              <a:latin typeface="Arial" panose="020B0604020202020204" pitchFamily="34" charset="0"/>
            </a:rPr>
            <a:t>Предложить стандартизацию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" altLang="ja-JP" sz="2400" kern="1200" dirty="0">
              <a:solidFill>
                <a:schemeClr val="tx1"/>
              </a:solidFill>
              <a:latin typeface="Arial" panose="020B0604020202020204" pitchFamily="34" charset="0"/>
            </a:rPr>
            <a:t>- </a:t>
          </a:r>
          <a:r>
            <a:rPr kumimoji="1" lang="ru" altLang="ja-JP" sz="1600" kern="1200" dirty="0">
              <a:solidFill>
                <a:schemeClr val="tx1"/>
              </a:solidFill>
              <a:latin typeface="Arial" panose="020B0604020202020204" pitchFamily="34" charset="0"/>
            </a:rPr>
            <a:t>Предложить пересмотр существующего сообщения или создание новых сообщений</a:t>
          </a:r>
          <a:endParaRPr kumimoji="1" lang="ja-JP" altLang="en-US" sz="16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7987890" y="218381"/>
        <a:ext cx="2946351" cy="216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FDFC23-150D-4029-81E6-DD021E4B2D3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F44470-77BC-4C10-970E-8867E33B2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2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3775D3A0-887A-43BB-A551-9881ED9A4820}" type="slidenum">
              <a:rPr lang="ko-KR" altLang="en-US" smtClean="0">
                <a:latin typeface="Arial" charset="0"/>
                <a:ea typeface="굴림" pitchFamily="34" charset="-127"/>
              </a:rPr>
              <a:pPr/>
              <a:t>4</a:t>
            </a:fld>
            <a:endParaRPr lang="en-US" altLang="ko-KR">
              <a:latin typeface="Arial" charset="0"/>
              <a:ea typeface="굴림" pitchFamily="34" charset="-127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pitchFamily="34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1E2CE-B5AF-486C-867D-88F586B1E7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ja-PH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1E2CE-B5AF-486C-867D-88F586B1E7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1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51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5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b="1" dirty="0"/>
              <a:t>Рисунок 11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924BF-9363-4749-A622-D0D79EB20F3F}" type="slidenum">
              <a:rPr lang="en-PH" smtClean="0"/>
              <a:t>18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65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BFA4D-8F6F-47D6-A063-12A11C5C08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02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8C0D-9396-48D0-9B5D-4C98DE61B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05" y="1350963"/>
            <a:ext cx="7620884" cy="2276101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3BFB7-A04D-4016-A306-534FDB37A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604" y="3830638"/>
            <a:ext cx="762088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1A0D-957F-46C0-B26A-8D3FD645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79E1-9C98-2941-BBA2-8730303C26E6}" type="datetime1">
              <a:rPr lang="en-PH" smtClean="0"/>
              <a:t>16/10/2023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0C111-A224-476F-B48B-ACDC0995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564FB-D148-4781-BB21-2E8511D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D9122F-BEB1-4B20-8590-A84349EEA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222" r="55633" b="17018"/>
          <a:stretch/>
        </p:blipFill>
        <p:spPr>
          <a:xfrm>
            <a:off x="7936113" y="0"/>
            <a:ext cx="4181825" cy="685800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A83772B-DCE1-4AF7-B444-707CC89B1C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62" y="136525"/>
            <a:ext cx="939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AF14-839C-4400-AB11-8BCC2E9C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F01D-8BFC-4254-BD15-8B7EDDCE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8D96F-F409-4541-8E22-AE1AA205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A8F-808C-1E4D-B581-DA4E2E3286AF}" type="datetime1">
              <a:rPr lang="en-PH" smtClean="0"/>
              <a:t>16/10/2023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708-CF27-4252-AEBF-AA8484DF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1D802-0125-4384-966C-09CDCFF3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631094F4-372D-4653-891A-CC2259F70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5175" y="6118789"/>
            <a:ext cx="645790" cy="6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3533-02C9-49FE-8B15-04D226EB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16" y="361966"/>
            <a:ext cx="10953701" cy="836441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09DD-03A2-421C-9212-9D5CFCD4F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33" y="1515649"/>
            <a:ext cx="5618967" cy="466131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731BB-6A72-4DB7-BB1E-28833308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15649"/>
            <a:ext cx="5451953" cy="466131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34123-AC78-40F2-927D-7BF81035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4CB1-3C86-F341-99D5-6FE5E1F2C9FA}" type="datetime1">
              <a:rPr lang="en-PH" smtClean="0"/>
              <a:t>16/10/2023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79B6A-F972-4246-9F8E-FB8BEA0E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224A9-BE21-4D11-BF6F-040D3519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2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4428-527D-4798-8349-9A0ED89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B2606-02F2-42F0-806D-2BC2D4C70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B700-BA65-4E47-BDF8-A930C8AD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02A7-0C83-5C40-A1C4-C7FF5D2A8C15}" type="datetime1">
              <a:rPr lang="en-PH" smtClean="0"/>
              <a:t>16/10/2023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0C33F-F207-4568-B19E-16A0C6BE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4C51E-EAC7-45A4-833A-49DDE3AC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8392-F969-4B72-B2A1-D776FE18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90A93-5869-449C-9EAC-F56D11946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A46B9-A805-4AFF-8FB2-0E0966370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D31DB-1100-4E91-8157-B5D143E0F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7CF7A-3D2F-453A-A5CE-463E71BBF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851B8-58D5-4FAE-A8A3-E65922BA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BB54-3F59-4C40-8914-F83791C09DB6}" type="datetime1">
              <a:rPr lang="en-PH" smtClean="0"/>
              <a:t>16/10/2023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20D18-8F6E-4C6B-A89C-6494791D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A4B72-4D68-48BA-966B-333ABFF6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38ED-EBEC-41B9-9F0D-64B78D5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5D561-4D9B-4F74-92FA-070D52CE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BBF-BA9E-0C4D-855C-FF526EEABB96}" type="datetime1">
              <a:rPr lang="en-PH" smtClean="0"/>
              <a:t>16/10/2023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ADBF0-C4A7-46B5-96B3-8C77E5F6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4B862-1ADE-42EA-A26D-B648128C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10DE-0E4A-124D-9655-D4D82ED75C99}" type="datetime1">
              <a:rPr kumimoji="1" lang="en-PH" altLang="ja-JP" smtClean="0"/>
              <a:t>16/10/2023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7BA0-E761-43FE-BE70-D962631DE9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54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1F37E-BA54-4482-86B9-1E22C3F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16" y="236705"/>
            <a:ext cx="10953701" cy="836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F8C60-B51B-46AA-8E36-29694824D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52" y="1329969"/>
            <a:ext cx="11835927" cy="496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72A76-7BEB-4982-A6FF-A97973E40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95817" y="63689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3B44-A235-9843-8E67-B667446F090D}" type="datetime1">
              <a:rPr lang="en-PH" smtClean="0"/>
              <a:t>16/10/2023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C505-5CB6-4A3A-87D2-61EEB8767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9948D-9AFE-4B96-9539-C5857C438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6552" y="63689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0160-ED1D-4032-8EDB-9ED7B4F96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75B5E1-EB98-498C-A4B4-9715AC9FF2A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14" y="236705"/>
            <a:ext cx="880208" cy="8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  <p:sldLayoutId id="2147483728" r:id="rId5"/>
    <p:sldLayoutId id="2147483729" r:id="rId6"/>
    <p:sldLayoutId id="214748373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eif.org/en" TargetMode="External"/><Relationship Id="rId2" Type="http://schemas.openxmlformats.org/officeDocument/2006/relationships/hyperlink" Target="https://www.iso20022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57795-DB16-8B28-3DC1-A2A257E3B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1429518"/>
            <a:ext cx="7620884" cy="2276101"/>
          </a:xfrm>
        </p:spPr>
        <p:txBody>
          <a:bodyPr>
            <a:normAutofit fontScale="90000"/>
          </a:bodyPr>
          <a:lstStyle/>
          <a:p>
            <a:r>
              <a:rPr kumimoji="1" lang="ru" altLang="ja-JP" b="1" dirty="0"/>
              <a:t>Сессия 2: Уроки Азиатской инициативы по рынкам облигаций (ABMI) – Инициатива по развитию регионального сотрудничества для развития рынков капитала</a:t>
            </a:r>
            <a:endParaRPr kumimoji="1" lang="ja-JP" altLang="en-US" b="1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90EBB1-F30B-C56E-0DE6-3C247745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09DC01B8-B5E0-7CDA-963A-99F02F926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0431"/>
            <a:ext cx="7620885" cy="2276101"/>
          </a:xfrm>
        </p:spPr>
        <p:txBody>
          <a:bodyPr>
            <a:noAutofit/>
          </a:bodyPr>
          <a:lstStyle/>
          <a:p>
            <a:endParaRPr lang="en-US" altLang="ja-PH" sz="2800" dirty="0">
              <a:latin typeface="+mn-lt"/>
            </a:endParaRPr>
          </a:p>
          <a:p>
            <a:r>
              <a:rPr lang="ru" altLang="ja-PH" sz="2800" dirty="0">
                <a:latin typeface="+mn-lt"/>
              </a:rPr>
              <a:t>Сатору (Томо) Ямадера. Советник, ERDI, АБР</a:t>
            </a:r>
          </a:p>
          <a:p>
            <a:r>
              <a:rPr lang="ru" altLang="ja-JP" sz="2400" b="0" i="0" u="none" strike="noStrike" dirty="0">
                <a:effectLst/>
                <a:latin typeface="Segoe UI" panose="020B0502040204020203" pitchFamily="34" charset="0"/>
              </a:rPr>
              <a:t>Форум регуляторов рынков капитала в Алматы</a:t>
            </a:r>
            <a:endParaRPr lang="en-US" altLang="ja-PH" sz="2400" dirty="0">
              <a:latin typeface="+mn-lt"/>
            </a:endParaRPr>
          </a:p>
          <a:p>
            <a:r>
              <a:rPr lang="ru" altLang="ja-PH" sz="2400" dirty="0">
                <a:latin typeface="+mn-lt"/>
              </a:rPr>
              <a:t>31 октября – 1 ноября 2023 г.</a:t>
            </a:r>
          </a:p>
          <a:p>
            <a:endParaRPr lang="en-US" altLang="ja-PH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8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EDA250-1BFF-2CB3-338C-59182F4E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41" y="236705"/>
            <a:ext cx="9957910" cy="836441"/>
          </a:xfrm>
        </p:spPr>
        <p:txBody>
          <a:bodyPr>
            <a:normAutofit fontScale="90000"/>
          </a:bodyPr>
          <a:lstStyle/>
          <a:p>
            <a:r>
              <a:rPr kumimoji="1" lang="ru" altLang="ja-JP" dirty="0"/>
              <a:t>Роль регионального сотрудничества в развитии рынков облигаций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DB021D-3284-5978-D6C0-F0BA825E9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750" y="1511296"/>
            <a:ext cx="10759934" cy="5033795"/>
          </a:xfrm>
        </p:spPr>
        <p:txBody>
          <a:bodyPr>
            <a:normAutofit/>
          </a:bodyPr>
          <a:lstStyle/>
          <a:p>
            <a:r>
              <a:rPr lang="ru" altLang="ja-JP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Cordia New" panose="020B0304020202020204" pitchFamily="34" charset="-34"/>
              </a:rPr>
              <a:t>Поддержка и поощрение партнеров</a:t>
            </a:r>
            <a:endParaRPr lang="en-US" altLang="ja-JP" dirty="0">
              <a:solidFill>
                <a:schemeClr val="accent1"/>
              </a:solidFill>
              <a:effectLst/>
            </a:endParaRPr>
          </a:p>
          <a:p>
            <a:pPr lvl="1"/>
            <a:r>
              <a:rPr lang="ru" altLang="ja-JP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Cordia New" panose="020B0304020202020204" pitchFamily="34" charset="-34"/>
              </a:rPr>
              <a:t>Установление общего понимания и цели</a:t>
            </a:r>
            <a:r>
              <a:rPr lang="ru" altLang="ja-JP" dirty="0">
                <a:solidFill>
                  <a:schemeClr val="tx1"/>
                </a:solidFill>
                <a:effectLst/>
              </a:rPr>
              <a:t> </a:t>
            </a:r>
            <a:endParaRPr lang="en-US" altLang="ja-JP" dirty="0">
              <a:solidFill>
                <a:schemeClr val="tx1"/>
              </a:solidFill>
              <a:effectLst/>
            </a:endParaRPr>
          </a:p>
          <a:p>
            <a:r>
              <a:rPr lang="ru" altLang="ja-JP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Cordia New" panose="020B0304020202020204" pitchFamily="34" charset="-34"/>
              </a:rPr>
              <a:t>Обмен и распространение информации через региональные платформы</a:t>
            </a:r>
            <a:r>
              <a:rPr lang="ru" altLang="ja-JP" dirty="0">
                <a:solidFill>
                  <a:schemeClr val="tx1"/>
                </a:solidFill>
                <a:effectLst/>
              </a:rPr>
              <a:t> </a:t>
            </a:r>
            <a:endParaRPr lang="en-US" altLang="ja-JP" dirty="0">
              <a:solidFill>
                <a:schemeClr val="tx1"/>
              </a:solidFill>
              <a:effectLst/>
            </a:endParaRPr>
          </a:p>
          <a:p>
            <a:r>
              <a:rPr lang="ru" altLang="ja-JP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Cordia New" panose="020B0304020202020204" pitchFamily="34" charset="-34"/>
              </a:rPr>
              <a:t>Интеграция рынка посредством </a:t>
            </a:r>
            <a:r>
              <a:rPr lang="ru" altLang="ja-JP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Cordia New" panose="020B0304020202020204" pitchFamily="34" charset="-34"/>
              </a:rPr>
              <a:t>стандартизации</a:t>
            </a:r>
          </a:p>
          <a:p>
            <a:pPr lvl="1"/>
            <a:r>
              <a:rPr lang="ru" altLang="ja-JP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ngsana New" panose="02020603050405020304" pitchFamily="18" charset="-34"/>
              </a:rPr>
              <a:t>Фрагментация рынка как барьер интеграции</a:t>
            </a:r>
            <a:endParaRPr lang="ja-JP" altLang="ja-JP" dirty="0">
              <a:solidFill>
                <a:schemeClr val="tx1"/>
              </a:solidFill>
              <a:effectLst/>
              <a:latin typeface="Arial" panose="020B0604020202020204" pitchFamily="34" charset="0"/>
              <a:ea typeface="ＭＳ ゴシック" panose="020B0609070205080204" pitchFamily="49" charset="-128"/>
              <a:cs typeface="Angsana New" panose="02020603050405020304" pitchFamily="18" charset="-34"/>
            </a:endParaRPr>
          </a:p>
          <a:p>
            <a:pPr lvl="1"/>
            <a:r>
              <a:rPr lang="ru" altLang="ja-JP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ngsana New" panose="02020603050405020304" pitchFamily="18" charset="-34"/>
              </a:rPr>
              <a:t>Установление стандартов для обеспечения </a:t>
            </a:r>
            <a:r>
              <a:rPr lang="ru" altLang="ja-JP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ngsana New" panose="02020603050405020304" pitchFamily="18" charset="-34"/>
              </a:rPr>
              <a:t>совместимости</a:t>
            </a:r>
            <a:endParaRPr lang="ja-JP" altLang="ja-JP" dirty="0">
              <a:solidFill>
                <a:schemeClr val="accent1"/>
              </a:solidFill>
              <a:effectLst/>
              <a:latin typeface="Arial" panose="020B0604020202020204" pitchFamily="34" charset="0"/>
              <a:ea typeface="ＭＳ ゴシック" panose="020B0609070205080204" pitchFamily="49" charset="-128"/>
              <a:cs typeface="Angsana New" panose="02020603050405020304" pitchFamily="18" charset="-34"/>
            </a:endParaRPr>
          </a:p>
          <a:p>
            <a:r>
              <a:rPr lang="ru" altLang="ja-JP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Cordia New" panose="020B0304020202020204" pitchFamily="34" charset="-34"/>
              </a:rPr>
              <a:t>Роль многосторонних банков развития в региональном сотрудничестве и интеграции</a:t>
            </a:r>
            <a:r>
              <a:rPr lang="ru" altLang="ja-JP" dirty="0">
                <a:solidFill>
                  <a:schemeClr val="tx1"/>
                </a:solidFill>
                <a:effectLst/>
              </a:rPr>
              <a:t> </a:t>
            </a:r>
            <a:endParaRPr lang="en-US" altLang="ja-JP" dirty="0">
              <a:solidFill>
                <a:schemeClr val="tx1"/>
              </a:solidFill>
              <a:effectLst/>
            </a:endParaRPr>
          </a:p>
          <a:p>
            <a:pPr lvl="1"/>
            <a:r>
              <a:rPr lang="ru" altLang="ja-JP" dirty="0">
                <a:solidFill>
                  <a:schemeClr val="tx1"/>
                </a:solidFill>
                <a:ea typeface="ＭＳ 明朝" panose="02020609040205080304" pitchFamily="49" charset="-128"/>
                <a:cs typeface="Cordia New" panose="020B0304020202020204" pitchFamily="34" charset="-34"/>
              </a:rPr>
              <a:t>Сокращение </a:t>
            </a:r>
            <a:r>
              <a:rPr lang="ru" altLang="ja-JP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49" charset="-128"/>
                <a:cs typeface="Cordia New" panose="020B0304020202020204" pitchFamily="34" charset="-34"/>
              </a:rPr>
              <a:t>пробелов в знаниях и информации</a:t>
            </a:r>
            <a:endParaRPr lang="en-US" altLang="ja-JP" dirty="0">
              <a:solidFill>
                <a:schemeClr val="tx1"/>
              </a:solidFill>
              <a:effectLst/>
            </a:endParaRPr>
          </a:p>
          <a:p>
            <a:pPr lvl="1"/>
            <a:r>
              <a:rPr kumimoji="1" lang="ru" altLang="ja-JP" dirty="0">
                <a:solidFill>
                  <a:schemeClr val="tx1"/>
                </a:solidFill>
              </a:rPr>
              <a:t>Индивидуальная поддержка развития рынка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E7529C-D0DB-7B5F-E3AD-D47D9DC2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9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A985C53-7A80-070C-FAC8-11CEBCCB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99" y="2688096"/>
            <a:ext cx="12049071" cy="1481806"/>
          </a:xfrm>
        </p:spPr>
        <p:txBody>
          <a:bodyPr>
            <a:normAutofit/>
          </a:bodyPr>
          <a:lstStyle/>
          <a:p>
            <a:r>
              <a:rPr lang="ru" altLang="ja-JP" b="1" dirty="0"/>
              <a:t>Тематические исследования 1: </a:t>
            </a:r>
            <a:br>
              <a:rPr lang="en-US" altLang="ja-JP" b="1" dirty="0"/>
            </a:br>
            <a:r>
              <a:rPr lang="ru" altLang="ja-JP" b="1" dirty="0"/>
              <a:t>Мультивалютная система выпуска облигаций АСЕАН+3 (AMBIF)</a:t>
            </a:r>
            <a:endParaRPr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C1E06-6A89-45BE-53C3-0A2571D3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455" y="4047278"/>
            <a:ext cx="117682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800" dirty="0">
                <a:latin typeface="Arial" charset="0"/>
                <a:ea typeface="Arial" charset="0"/>
                <a:cs typeface="Arial" charset="0"/>
              </a:rPr>
              <a:t>AMBIF был предложен в качестве региональной стандартизированной системы выпуска облигаций.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800" dirty="0">
                <a:latin typeface="Arial" charset="0"/>
                <a:ea typeface="Arial" charset="0"/>
                <a:cs typeface="Arial" charset="0"/>
              </a:rPr>
              <a:t>Из-за разной степени развития рынка, разной нормативно-правовой базы и разной рыночной практики иметь полностью стандартизированную систему выпуска облигаций непрактично.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800" dirty="0">
                <a:latin typeface="Arial" charset="0"/>
                <a:ea typeface="Arial" charset="0"/>
                <a:cs typeface="Arial" charset="0"/>
              </a:rPr>
              <a:t>Тем не менее, ряд общих элементов может открыть возможности для объединения внутренних рынков облигаций по всему региону. AMBIF призван уловить общие элементы, сосредоточив внимание на профессиональных рынках.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" sz="1800" dirty="0">
                <a:latin typeface="Arial" charset="0"/>
                <a:ea typeface="Arial" charset="0"/>
                <a:cs typeface="Arial" charset="0"/>
              </a:rPr>
              <a:t>AMBIF будет стремиться к тому, чтобы экономики согласовали только минимальные стандарты, которые по-прежнему необходимы для его запуска, одновременно принимая на данный момент другие соответствующие правила. Но практика должна быть сопоставима с международным рынком.</a:t>
            </a:r>
          </a:p>
        </p:txBody>
      </p:sp>
      <p:sp>
        <p:nvSpPr>
          <p:cNvPr id="165" name="Shape 165"/>
          <p:cNvSpPr/>
          <p:nvPr/>
        </p:nvSpPr>
        <p:spPr>
          <a:xfrm rot="16200000">
            <a:off x="8155659" y="249139"/>
            <a:ext cx="1194693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66FFCC"/>
              </a:gs>
              <a:gs pos="50000">
                <a:srgbClr val="C0D0ED"/>
              </a:gs>
              <a:gs pos="100000">
                <a:srgbClr val="E0E7F5"/>
              </a:gs>
            </a:gsLst>
            <a:lin ang="5400000"/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 flipV="1">
            <a:off x="5683119" y="3510049"/>
            <a:ext cx="2097310" cy="29886"/>
          </a:xfrm>
          <a:prstGeom prst="line">
            <a:avLst/>
          </a:prstGeom>
          <a:ln w="31750">
            <a:solidFill>
              <a:srgbClr val="4A7EBB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sp>
        <p:nvSpPr>
          <p:cNvPr id="168" name="Shape 168"/>
          <p:cNvSpPr/>
          <p:nvPr/>
        </p:nvSpPr>
        <p:spPr>
          <a:xfrm>
            <a:off x="7221227" y="1857056"/>
            <a:ext cx="3065237" cy="593773"/>
          </a:xfrm>
          <a:prstGeom prst="rect">
            <a:avLst/>
          </a:prstGeom>
          <a:ln>
            <a:solidFill>
              <a:srgbClr val="4F81BD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b="1" dirty="0" err="1"/>
              <a:t>Международный</a:t>
            </a:r>
            <a:r>
              <a:rPr b="1" dirty="0"/>
              <a:t> </a:t>
            </a:r>
            <a:r>
              <a:rPr b="1" dirty="0" err="1"/>
              <a:t>рынок</a:t>
            </a:r>
            <a:r>
              <a:rPr b="1" dirty="0"/>
              <a:t> </a:t>
            </a:r>
            <a:r>
              <a:rPr b="1" dirty="0" err="1"/>
              <a:t>облигаций</a:t>
            </a:r>
            <a:endParaRPr b="1" dirty="0"/>
          </a:p>
        </p:txBody>
      </p:sp>
      <p:sp>
        <p:nvSpPr>
          <p:cNvPr id="172" name="Shape 172"/>
          <p:cNvSpPr/>
          <p:nvPr/>
        </p:nvSpPr>
        <p:spPr>
          <a:xfrm flipV="1">
            <a:off x="2767253" y="2003803"/>
            <a:ext cx="2" cy="1501398"/>
          </a:xfrm>
          <a:prstGeom prst="line">
            <a:avLst/>
          </a:prstGeom>
          <a:ln w="31750">
            <a:solidFill>
              <a:srgbClr val="4A7EBB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/>
          </a:p>
        </p:txBody>
      </p:sp>
      <p:grpSp>
        <p:nvGrpSpPr>
          <p:cNvPr id="179" name="Group 179"/>
          <p:cNvGrpSpPr/>
          <p:nvPr/>
        </p:nvGrpSpPr>
        <p:grpSpPr>
          <a:xfrm>
            <a:off x="2852069" y="1568976"/>
            <a:ext cx="3616994" cy="2299053"/>
            <a:chOff x="0" y="-1"/>
            <a:chExt cx="3616993" cy="2299052"/>
          </a:xfrm>
        </p:grpSpPr>
        <p:sp>
          <p:nvSpPr>
            <p:cNvPr id="173" name="Shape 173"/>
            <p:cNvSpPr/>
            <p:nvPr/>
          </p:nvSpPr>
          <p:spPr>
            <a:xfrm rot="16200000">
              <a:off x="2049213" y="-220464"/>
              <a:ext cx="969987" cy="14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9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5400000">
              <a:off x="1152654" y="43504"/>
              <a:ext cx="1409753" cy="132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CFF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5400000">
              <a:off x="250415" y="323689"/>
              <a:ext cx="1753264" cy="126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6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-320386" y="599679"/>
              <a:ext cx="2179545" cy="1219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66">
                <a:alpha val="43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5400000">
              <a:off x="-281423" y="689382"/>
              <a:ext cx="1332232" cy="769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C66">
                <a:alpha val="90000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9112" y="951730"/>
              <a:ext cx="3547881" cy="276999"/>
            </a:xfrm>
            <a:prstGeom prst="rect">
              <a:avLst/>
            </a:prstGeom>
            <a:noFill/>
            <a:ln w="9525" cap="flat">
              <a:solidFill>
                <a:srgbClr val="C00000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2000">
                  <a:solidFill>
                    <a:srgbClr val="98480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b="1" dirty="0"/>
                <a:t>Внутренние рынки облигаций</a:t>
              </a:r>
            </a:p>
          </p:txBody>
        </p:sp>
      </p:grpSp>
      <p:sp>
        <p:nvSpPr>
          <p:cNvPr id="180" name="Shape 180"/>
          <p:cNvSpPr/>
          <p:nvPr/>
        </p:nvSpPr>
        <p:spPr>
          <a:xfrm>
            <a:off x="7844944" y="3290095"/>
            <a:ext cx="232204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</a:defRPr>
            </a:pPr>
            <a:r>
              <a:rPr sz="2000" b="1" dirty="0" err="1"/>
              <a:t>Международны</a:t>
            </a:r>
            <a:r>
              <a:rPr lang="ru-RU" sz="2000" b="1" dirty="0"/>
              <a:t>е</a:t>
            </a:r>
            <a:endParaRPr sz="2000" b="1" dirty="0"/>
          </a:p>
        </p:txBody>
      </p:sp>
      <p:sp>
        <p:nvSpPr>
          <p:cNvPr id="181" name="Shape 181"/>
          <p:cNvSpPr/>
          <p:nvPr/>
        </p:nvSpPr>
        <p:spPr>
          <a:xfrm>
            <a:off x="4216732" y="3306117"/>
            <a:ext cx="147028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sz="2000" b="1" dirty="0" err="1"/>
              <a:t>Местны</a:t>
            </a:r>
            <a:r>
              <a:rPr lang="ru-RU" sz="2000" b="1" dirty="0"/>
              <a:t>е</a:t>
            </a:r>
            <a:endParaRPr sz="2000" b="1" dirty="0"/>
          </a:p>
        </p:txBody>
      </p:sp>
      <p:grpSp>
        <p:nvGrpSpPr>
          <p:cNvPr id="185" name="Group 185"/>
          <p:cNvGrpSpPr/>
          <p:nvPr/>
        </p:nvGrpSpPr>
        <p:grpSpPr>
          <a:xfrm>
            <a:off x="2685784" y="673369"/>
            <a:ext cx="3567440" cy="1525256"/>
            <a:chOff x="-1045080" y="-200306"/>
            <a:chExt cx="3567438" cy="1525255"/>
          </a:xfrm>
        </p:grpSpPr>
        <p:sp>
          <p:nvSpPr>
            <p:cNvPr id="183" name="Shape 183"/>
            <p:cNvSpPr/>
            <p:nvPr/>
          </p:nvSpPr>
          <p:spPr>
            <a:xfrm>
              <a:off x="-14214" y="-92080"/>
              <a:ext cx="1956943" cy="1417029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-1045080" y="-200306"/>
              <a:ext cx="3567438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 b="0"/>
              </a:pPr>
              <a:r>
                <a:rPr sz="18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АСЕАН+3</a:t>
              </a:r>
              <a:endParaRPr sz="1800" b="1" dirty="0"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defRPr b="0"/>
              </a:pPr>
              <a:r>
                <a:rPr lang="ru-RU" sz="18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Мультивалютная система выпуска облигаций</a:t>
              </a:r>
              <a:endParaRPr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Shape 189"/>
          <p:cNvSpPr/>
          <p:nvPr/>
        </p:nvSpPr>
        <p:spPr>
          <a:xfrm>
            <a:off x="6312024" y="908720"/>
            <a:ext cx="11521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" b="0">
                <a:latin typeface="굴림"/>
                <a:ea typeface="굴림"/>
                <a:cs typeface="굴림"/>
                <a:sym typeface="굴림"/>
              </a:defRPr>
            </a:lvl1pPr>
          </a:lstStyle>
          <a:p>
            <a:pPr lvl="0">
              <a:defRPr sz="1800"/>
            </a:pPr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54551" y="3217358"/>
            <a:ext cx="28651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b="0"/>
            </a:pPr>
            <a:r>
              <a:rPr lang="ru-RU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sz="20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етерогенны</a:t>
            </a:r>
            <a:r>
              <a:rPr lang="ru-RU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b="0"/>
            </a:pPr>
            <a:r>
              <a:rPr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(Розничная торговля)</a:t>
            </a:r>
          </a:p>
        </p:txBody>
      </p:sp>
      <p:sp>
        <p:nvSpPr>
          <p:cNvPr id="2" name="Oval 1"/>
          <p:cNvSpPr/>
          <p:nvPr/>
        </p:nvSpPr>
        <p:spPr>
          <a:xfrm>
            <a:off x="2767253" y="1765145"/>
            <a:ext cx="3472763" cy="519348"/>
          </a:xfrm>
          <a:prstGeom prst="ellipse">
            <a:avLst/>
          </a:prstGeom>
          <a:noFill/>
          <a:ln w="19050" cap="flat">
            <a:solidFill>
              <a:srgbClr val="FF388C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atinLnBrk="1" hangingPunct="0"/>
            <a:endParaRPr lang="en-US"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-34014" y="1323393"/>
            <a:ext cx="2951810" cy="763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b="0"/>
            </a:pPr>
            <a:r>
              <a:rPr sz="2000" b="1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Однородны</a:t>
            </a:r>
            <a:r>
              <a:rPr lang="ru-RU" sz="2000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b="0"/>
            </a:pPr>
            <a:r>
              <a:rPr sz="2000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2000" b="1" dirty="0" err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Профессиональны</a:t>
            </a:r>
            <a:r>
              <a:rPr lang="ru-RU" sz="2000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е</a:t>
            </a:r>
            <a:r>
              <a:rPr sz="2000" b="1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6" name="等号 5"/>
          <p:cNvSpPr/>
          <p:nvPr/>
        </p:nvSpPr>
        <p:spPr>
          <a:xfrm>
            <a:off x="6240016" y="1916832"/>
            <a:ext cx="576064" cy="36004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316" y="54545"/>
            <a:ext cx="10953701" cy="83644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AMBIF</a:t>
            </a:r>
            <a:r>
              <a:rPr lang="ru" dirty="0"/>
              <a:t> КАК РЕГИОНАЛЬНАЯ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41285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245"/>
          <p:cNvGrpSpPr/>
          <p:nvPr/>
        </p:nvGrpSpPr>
        <p:grpSpPr>
          <a:xfrm>
            <a:off x="257876" y="1289379"/>
            <a:ext cx="11713545" cy="5374126"/>
            <a:chOff x="-2" y="-1"/>
            <a:chExt cx="7338963" cy="5374125"/>
          </a:xfrm>
        </p:grpSpPr>
        <p:grpSp>
          <p:nvGrpSpPr>
            <p:cNvPr id="233" name="Group 233"/>
            <p:cNvGrpSpPr/>
            <p:nvPr/>
          </p:nvGrpSpPr>
          <p:grpSpPr>
            <a:xfrm>
              <a:off x="539286" y="831259"/>
              <a:ext cx="5843080" cy="4542865"/>
              <a:chOff x="-1" y="-1"/>
              <a:chExt cx="5843078" cy="4542864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1108109" y="-1"/>
                <a:ext cx="1448237" cy="1099080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286730" y="-1"/>
                <a:ext cx="1533808" cy="1099080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4382307" y="1503051"/>
                <a:ext cx="1460770" cy="1400646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-1" y="1465439"/>
                <a:ext cx="1460770" cy="1465440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191153" y="3655123"/>
                <a:ext cx="1460770" cy="887740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1827285" y="476266"/>
                <a:ext cx="741176" cy="622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600" extrusionOk="0">
                    <a:moveTo>
                      <a:pt x="21016" y="0"/>
                    </a:moveTo>
                    <a:cubicBezTo>
                      <a:pt x="20107" y="180"/>
                      <a:pt x="19169" y="250"/>
                      <a:pt x="18291" y="540"/>
                    </a:cubicBezTo>
                    <a:cubicBezTo>
                      <a:pt x="17520" y="795"/>
                      <a:pt x="16865" y="1321"/>
                      <a:pt x="16110" y="1620"/>
                    </a:cubicBezTo>
                    <a:cubicBezTo>
                      <a:pt x="15656" y="1800"/>
                      <a:pt x="15175" y="1925"/>
                      <a:pt x="14748" y="2160"/>
                    </a:cubicBezTo>
                    <a:cubicBezTo>
                      <a:pt x="12273" y="3522"/>
                      <a:pt x="14819" y="2587"/>
                      <a:pt x="12840" y="3240"/>
                    </a:cubicBezTo>
                    <a:cubicBezTo>
                      <a:pt x="12136" y="3705"/>
                      <a:pt x="10821" y="4530"/>
                      <a:pt x="10114" y="5130"/>
                    </a:cubicBezTo>
                    <a:cubicBezTo>
                      <a:pt x="9822" y="5379"/>
                      <a:pt x="9601" y="5706"/>
                      <a:pt x="9297" y="5940"/>
                    </a:cubicBezTo>
                    <a:cubicBezTo>
                      <a:pt x="8780" y="6338"/>
                      <a:pt x="7661" y="7020"/>
                      <a:pt x="7661" y="7020"/>
                    </a:cubicBezTo>
                    <a:cubicBezTo>
                      <a:pt x="5830" y="9440"/>
                      <a:pt x="6782" y="8681"/>
                      <a:pt x="5209" y="9720"/>
                    </a:cubicBezTo>
                    <a:lnTo>
                      <a:pt x="4118" y="11340"/>
                    </a:lnTo>
                    <a:cubicBezTo>
                      <a:pt x="3937" y="11610"/>
                      <a:pt x="3846" y="11970"/>
                      <a:pt x="3573" y="12150"/>
                    </a:cubicBezTo>
                    <a:lnTo>
                      <a:pt x="2756" y="12690"/>
                    </a:lnTo>
                    <a:cubicBezTo>
                      <a:pt x="2574" y="12960"/>
                      <a:pt x="2357" y="13210"/>
                      <a:pt x="2211" y="13500"/>
                    </a:cubicBezTo>
                    <a:cubicBezTo>
                      <a:pt x="2082" y="13755"/>
                      <a:pt x="2097" y="14073"/>
                      <a:pt x="1938" y="14310"/>
                    </a:cubicBezTo>
                    <a:cubicBezTo>
                      <a:pt x="1724" y="14628"/>
                      <a:pt x="1393" y="14850"/>
                      <a:pt x="1121" y="15120"/>
                    </a:cubicBezTo>
                    <a:cubicBezTo>
                      <a:pt x="1030" y="15390"/>
                      <a:pt x="976" y="15675"/>
                      <a:pt x="848" y="15930"/>
                    </a:cubicBezTo>
                    <a:cubicBezTo>
                      <a:pt x="337" y="16943"/>
                      <a:pt x="106" y="16546"/>
                      <a:pt x="30" y="17820"/>
                    </a:cubicBezTo>
                    <a:cubicBezTo>
                      <a:pt x="-39" y="18988"/>
                      <a:pt x="30" y="20160"/>
                      <a:pt x="30" y="21330"/>
                    </a:cubicBezTo>
                    <a:lnTo>
                      <a:pt x="21561" y="21600"/>
                    </a:lnTo>
                    <a:lnTo>
                      <a:pt x="21016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3286730" y="476266"/>
                <a:ext cx="821757" cy="62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557" y="89"/>
                      <a:pt x="3119" y="67"/>
                      <a:pt x="4670" y="267"/>
                    </a:cubicBezTo>
                    <a:cubicBezTo>
                      <a:pt x="5203" y="335"/>
                      <a:pt x="5708" y="622"/>
                      <a:pt x="6227" y="800"/>
                    </a:cubicBezTo>
                    <a:cubicBezTo>
                      <a:pt x="6486" y="889"/>
                      <a:pt x="6752" y="951"/>
                      <a:pt x="7005" y="1067"/>
                    </a:cubicBezTo>
                    <a:cubicBezTo>
                      <a:pt x="8374" y="1692"/>
                      <a:pt x="6684" y="878"/>
                      <a:pt x="8368" y="1867"/>
                    </a:cubicBezTo>
                    <a:cubicBezTo>
                      <a:pt x="8556" y="1977"/>
                      <a:pt x="8768" y="2008"/>
                      <a:pt x="8951" y="2133"/>
                    </a:cubicBezTo>
                    <a:cubicBezTo>
                      <a:pt x="9161" y="2277"/>
                      <a:pt x="9321" y="2536"/>
                      <a:pt x="9535" y="2667"/>
                    </a:cubicBezTo>
                    <a:cubicBezTo>
                      <a:pt x="9910" y="2895"/>
                      <a:pt x="10703" y="3200"/>
                      <a:pt x="10703" y="3200"/>
                    </a:cubicBezTo>
                    <a:lnTo>
                      <a:pt x="12454" y="4800"/>
                    </a:lnTo>
                    <a:cubicBezTo>
                      <a:pt x="12649" y="4978"/>
                      <a:pt x="12816" y="5232"/>
                      <a:pt x="13038" y="5333"/>
                    </a:cubicBezTo>
                    <a:lnTo>
                      <a:pt x="13622" y="5600"/>
                    </a:lnTo>
                    <a:cubicBezTo>
                      <a:pt x="13816" y="5778"/>
                      <a:pt x="14040" y="5907"/>
                      <a:pt x="14205" y="6133"/>
                    </a:cubicBezTo>
                    <a:cubicBezTo>
                      <a:pt x="15503" y="7911"/>
                      <a:pt x="13622" y="6044"/>
                      <a:pt x="15178" y="7467"/>
                    </a:cubicBezTo>
                    <a:cubicBezTo>
                      <a:pt x="15721" y="8582"/>
                      <a:pt x="15855" y="9083"/>
                      <a:pt x="16541" y="9867"/>
                    </a:cubicBezTo>
                    <a:cubicBezTo>
                      <a:pt x="17418" y="10869"/>
                      <a:pt x="17346" y="10055"/>
                      <a:pt x="18292" y="12000"/>
                    </a:cubicBezTo>
                    <a:lnTo>
                      <a:pt x="19070" y="13600"/>
                    </a:lnTo>
                    <a:cubicBezTo>
                      <a:pt x="19200" y="13867"/>
                      <a:pt x="19294" y="14173"/>
                      <a:pt x="19459" y="14400"/>
                    </a:cubicBezTo>
                    <a:lnTo>
                      <a:pt x="20043" y="15200"/>
                    </a:lnTo>
                    <a:lnTo>
                      <a:pt x="21016" y="19200"/>
                    </a:lnTo>
                    <a:lnTo>
                      <a:pt x="21405" y="20800"/>
                    </a:lnTo>
                    <a:lnTo>
                      <a:pt x="21600" y="21600"/>
                    </a:lnTo>
                    <a:lnTo>
                      <a:pt x="195" y="21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003041" y="1453509"/>
                <a:ext cx="466375" cy="1466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562" extrusionOk="0">
                    <a:moveTo>
                      <a:pt x="21285" y="0"/>
                    </a:moveTo>
                    <a:lnTo>
                      <a:pt x="19045" y="415"/>
                    </a:lnTo>
                    <a:cubicBezTo>
                      <a:pt x="18767" y="464"/>
                      <a:pt x="18469" y="488"/>
                      <a:pt x="18204" y="553"/>
                    </a:cubicBezTo>
                    <a:cubicBezTo>
                      <a:pt x="16033" y="1089"/>
                      <a:pt x="18636" y="620"/>
                      <a:pt x="16524" y="967"/>
                    </a:cubicBezTo>
                    <a:cubicBezTo>
                      <a:pt x="15680" y="1245"/>
                      <a:pt x="15559" y="1310"/>
                      <a:pt x="14564" y="1520"/>
                    </a:cubicBezTo>
                    <a:cubicBezTo>
                      <a:pt x="14293" y="1578"/>
                      <a:pt x="13982" y="1588"/>
                      <a:pt x="13724" y="1658"/>
                    </a:cubicBezTo>
                    <a:cubicBezTo>
                      <a:pt x="13135" y="1820"/>
                      <a:pt x="12604" y="2027"/>
                      <a:pt x="12044" y="2211"/>
                    </a:cubicBezTo>
                    <a:lnTo>
                      <a:pt x="11203" y="2488"/>
                    </a:lnTo>
                    <a:cubicBezTo>
                      <a:pt x="10923" y="2580"/>
                      <a:pt x="10601" y="2647"/>
                      <a:pt x="10363" y="2764"/>
                    </a:cubicBezTo>
                    <a:lnTo>
                      <a:pt x="7843" y="4008"/>
                    </a:lnTo>
                    <a:cubicBezTo>
                      <a:pt x="7563" y="4146"/>
                      <a:pt x="7223" y="4260"/>
                      <a:pt x="7003" y="4423"/>
                    </a:cubicBezTo>
                    <a:cubicBezTo>
                      <a:pt x="6279" y="4958"/>
                      <a:pt x="6762" y="4785"/>
                      <a:pt x="5603" y="4975"/>
                    </a:cubicBezTo>
                    <a:cubicBezTo>
                      <a:pt x="5416" y="5114"/>
                      <a:pt x="5281" y="5273"/>
                      <a:pt x="5043" y="5390"/>
                    </a:cubicBezTo>
                    <a:cubicBezTo>
                      <a:pt x="4805" y="5507"/>
                      <a:pt x="4413" y="5537"/>
                      <a:pt x="4202" y="5666"/>
                    </a:cubicBezTo>
                    <a:cubicBezTo>
                      <a:pt x="2656" y="6620"/>
                      <a:pt x="5490" y="5565"/>
                      <a:pt x="3082" y="6357"/>
                    </a:cubicBezTo>
                    <a:lnTo>
                      <a:pt x="1962" y="7187"/>
                    </a:lnTo>
                    <a:cubicBezTo>
                      <a:pt x="1775" y="7325"/>
                      <a:pt x="1640" y="7484"/>
                      <a:pt x="1402" y="7601"/>
                    </a:cubicBezTo>
                    <a:lnTo>
                      <a:pt x="562" y="8016"/>
                    </a:lnTo>
                    <a:cubicBezTo>
                      <a:pt x="375" y="8292"/>
                      <a:pt x="-35" y="8554"/>
                      <a:pt x="2" y="8845"/>
                    </a:cubicBezTo>
                    <a:cubicBezTo>
                      <a:pt x="117" y="9751"/>
                      <a:pt x="50" y="10822"/>
                      <a:pt x="562" y="11747"/>
                    </a:cubicBezTo>
                    <a:cubicBezTo>
                      <a:pt x="717" y="12028"/>
                      <a:pt x="935" y="12300"/>
                      <a:pt x="1122" y="12577"/>
                    </a:cubicBezTo>
                    <a:lnTo>
                      <a:pt x="1682" y="13406"/>
                    </a:lnTo>
                    <a:cubicBezTo>
                      <a:pt x="1775" y="13544"/>
                      <a:pt x="1798" y="13699"/>
                      <a:pt x="1962" y="13820"/>
                    </a:cubicBezTo>
                    <a:lnTo>
                      <a:pt x="2522" y="14235"/>
                    </a:lnTo>
                    <a:cubicBezTo>
                      <a:pt x="2616" y="14373"/>
                      <a:pt x="2659" y="14522"/>
                      <a:pt x="2802" y="14650"/>
                    </a:cubicBezTo>
                    <a:cubicBezTo>
                      <a:pt x="3129" y="14940"/>
                      <a:pt x="3549" y="15202"/>
                      <a:pt x="3922" y="15479"/>
                    </a:cubicBezTo>
                    <a:lnTo>
                      <a:pt x="4482" y="15893"/>
                    </a:lnTo>
                    <a:lnTo>
                      <a:pt x="6163" y="17137"/>
                    </a:lnTo>
                    <a:cubicBezTo>
                      <a:pt x="6349" y="17276"/>
                      <a:pt x="6443" y="17460"/>
                      <a:pt x="6723" y="17552"/>
                    </a:cubicBezTo>
                    <a:lnTo>
                      <a:pt x="7563" y="17828"/>
                    </a:lnTo>
                    <a:cubicBezTo>
                      <a:pt x="8717" y="18683"/>
                      <a:pt x="7436" y="17849"/>
                      <a:pt x="8963" y="18519"/>
                    </a:cubicBezTo>
                    <a:cubicBezTo>
                      <a:pt x="9555" y="18779"/>
                      <a:pt x="9984" y="19132"/>
                      <a:pt x="10643" y="19349"/>
                    </a:cubicBezTo>
                    <a:lnTo>
                      <a:pt x="13164" y="20178"/>
                    </a:lnTo>
                    <a:lnTo>
                      <a:pt x="14004" y="20454"/>
                    </a:lnTo>
                    <a:cubicBezTo>
                      <a:pt x="14284" y="20546"/>
                      <a:pt x="14517" y="20690"/>
                      <a:pt x="14844" y="20731"/>
                    </a:cubicBezTo>
                    <a:cubicBezTo>
                      <a:pt x="15591" y="20823"/>
                      <a:pt x="16354" y="20887"/>
                      <a:pt x="17084" y="21007"/>
                    </a:cubicBezTo>
                    <a:cubicBezTo>
                      <a:pt x="20689" y="21600"/>
                      <a:pt x="16998" y="21031"/>
                      <a:pt x="20165" y="21422"/>
                    </a:cubicBezTo>
                    <a:cubicBezTo>
                      <a:pt x="21521" y="21589"/>
                      <a:pt x="20495" y="21560"/>
                      <a:pt x="21565" y="21560"/>
                    </a:cubicBezTo>
                    <a:lnTo>
                      <a:pt x="21285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1460770" y="1099080"/>
                <a:ext cx="1107690" cy="1099079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2568460" y="1099080"/>
                <a:ext cx="363818" cy="2542286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2568460" y="1099080"/>
                <a:ext cx="1813847" cy="1099079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4" name="Shape 204"/>
              <p:cNvSpPr/>
              <p:nvPr/>
            </p:nvSpPr>
            <p:spPr>
              <a:xfrm flipV="1">
                <a:off x="2568459" y="1091391"/>
                <a:ext cx="725674" cy="7690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1460769" y="2198158"/>
                <a:ext cx="2921539" cy="1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1460769" y="2198158"/>
                <a:ext cx="1471509" cy="1443207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7" name="Shape 207"/>
              <p:cNvSpPr/>
              <p:nvPr/>
            </p:nvSpPr>
            <p:spPr>
              <a:xfrm flipV="1">
                <a:off x="1460769" y="1091390"/>
                <a:ext cx="1833364" cy="1106771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8" name="Shape 208"/>
              <p:cNvSpPr/>
              <p:nvPr/>
            </p:nvSpPr>
            <p:spPr>
              <a:xfrm flipH="1">
                <a:off x="2932279" y="1099079"/>
                <a:ext cx="354453" cy="2542287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3294133" y="1091390"/>
                <a:ext cx="1088175" cy="1106769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2932279" y="2198158"/>
                <a:ext cx="1450030" cy="1443207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1972037" y="659447"/>
                <a:ext cx="58430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sz="2400" b="1"/>
                  <a:t>Про</a:t>
                </a:r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3310831" y="659447"/>
                <a:ext cx="58430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sz="2400" b="1"/>
                  <a:t>Про</a:t>
                </a: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1002294" y="1978343"/>
                <a:ext cx="58430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sz="2400" b="1"/>
                  <a:t>Про</a:t>
                </a:r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4382308" y="1503052"/>
                <a:ext cx="538312" cy="140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0" y="0"/>
                    </a:moveTo>
                    <a:cubicBezTo>
                      <a:pt x="810" y="279"/>
                      <a:pt x="1611" y="564"/>
                      <a:pt x="2430" y="836"/>
                    </a:cubicBezTo>
                    <a:cubicBezTo>
                      <a:pt x="3461" y="1178"/>
                      <a:pt x="5029" y="1598"/>
                      <a:pt x="5940" y="1951"/>
                    </a:cubicBezTo>
                    <a:cubicBezTo>
                      <a:pt x="6844" y="2301"/>
                      <a:pt x="7328" y="2518"/>
                      <a:pt x="8370" y="2787"/>
                    </a:cubicBezTo>
                    <a:cubicBezTo>
                      <a:pt x="8624" y="2853"/>
                      <a:pt x="8910" y="2880"/>
                      <a:pt x="9180" y="2926"/>
                    </a:cubicBezTo>
                    <a:cubicBezTo>
                      <a:pt x="9450" y="3019"/>
                      <a:pt x="9708" y="3122"/>
                      <a:pt x="9990" y="3205"/>
                    </a:cubicBezTo>
                    <a:cubicBezTo>
                      <a:pt x="10339" y="3308"/>
                      <a:pt x="10761" y="3351"/>
                      <a:pt x="11070" y="3484"/>
                    </a:cubicBezTo>
                    <a:cubicBezTo>
                      <a:pt x="11070" y="3484"/>
                      <a:pt x="13770" y="4877"/>
                      <a:pt x="14310" y="5156"/>
                    </a:cubicBezTo>
                    <a:cubicBezTo>
                      <a:pt x="14490" y="5249"/>
                      <a:pt x="14608" y="5393"/>
                      <a:pt x="14850" y="5435"/>
                    </a:cubicBezTo>
                    <a:lnTo>
                      <a:pt x="15660" y="5574"/>
                    </a:lnTo>
                    <a:cubicBezTo>
                      <a:pt x="15930" y="5806"/>
                      <a:pt x="16124" y="6067"/>
                      <a:pt x="16470" y="6271"/>
                    </a:cubicBezTo>
                    <a:cubicBezTo>
                      <a:pt x="16704" y="6409"/>
                      <a:pt x="17972" y="6834"/>
                      <a:pt x="18360" y="6968"/>
                    </a:cubicBezTo>
                    <a:lnTo>
                      <a:pt x="19439" y="7804"/>
                    </a:lnTo>
                    <a:cubicBezTo>
                      <a:pt x="19619" y="7943"/>
                      <a:pt x="19877" y="8063"/>
                      <a:pt x="19979" y="8222"/>
                    </a:cubicBezTo>
                    <a:cubicBezTo>
                      <a:pt x="20069" y="8361"/>
                      <a:pt x="20122" y="8509"/>
                      <a:pt x="20249" y="8640"/>
                    </a:cubicBezTo>
                    <a:cubicBezTo>
                      <a:pt x="20395" y="8790"/>
                      <a:pt x="20658" y="8905"/>
                      <a:pt x="20789" y="9058"/>
                    </a:cubicBezTo>
                    <a:cubicBezTo>
                      <a:pt x="21021" y="9327"/>
                      <a:pt x="21149" y="9615"/>
                      <a:pt x="21329" y="9894"/>
                    </a:cubicBezTo>
                    <a:lnTo>
                      <a:pt x="21599" y="10312"/>
                    </a:lnTo>
                    <a:cubicBezTo>
                      <a:pt x="21580" y="10431"/>
                      <a:pt x="21600" y="11900"/>
                      <a:pt x="21059" y="12403"/>
                    </a:cubicBezTo>
                    <a:cubicBezTo>
                      <a:pt x="20744" y="12695"/>
                      <a:pt x="20519" y="13053"/>
                      <a:pt x="19979" y="13239"/>
                    </a:cubicBezTo>
                    <a:lnTo>
                      <a:pt x="19169" y="13517"/>
                    </a:lnTo>
                    <a:cubicBezTo>
                      <a:pt x="18259" y="14222"/>
                      <a:pt x="19124" y="13738"/>
                      <a:pt x="17820" y="14075"/>
                    </a:cubicBezTo>
                    <a:cubicBezTo>
                      <a:pt x="17529" y="14150"/>
                      <a:pt x="17263" y="14249"/>
                      <a:pt x="17010" y="14354"/>
                    </a:cubicBezTo>
                    <a:cubicBezTo>
                      <a:pt x="16811" y="14436"/>
                      <a:pt x="16688" y="14565"/>
                      <a:pt x="16470" y="14632"/>
                    </a:cubicBezTo>
                    <a:cubicBezTo>
                      <a:pt x="16225" y="14708"/>
                      <a:pt x="15930" y="14725"/>
                      <a:pt x="15660" y="14772"/>
                    </a:cubicBezTo>
                    <a:cubicBezTo>
                      <a:pt x="14605" y="15316"/>
                      <a:pt x="15712" y="14828"/>
                      <a:pt x="14310" y="15190"/>
                    </a:cubicBezTo>
                    <a:cubicBezTo>
                      <a:pt x="14019" y="15265"/>
                      <a:pt x="13796" y="15400"/>
                      <a:pt x="13500" y="15468"/>
                    </a:cubicBezTo>
                    <a:cubicBezTo>
                      <a:pt x="12980" y="15588"/>
                      <a:pt x="12353" y="15584"/>
                      <a:pt x="11880" y="15747"/>
                    </a:cubicBezTo>
                    <a:cubicBezTo>
                      <a:pt x="11610" y="15840"/>
                      <a:pt x="11351" y="15943"/>
                      <a:pt x="11070" y="16026"/>
                    </a:cubicBezTo>
                    <a:cubicBezTo>
                      <a:pt x="10720" y="16129"/>
                      <a:pt x="10325" y="16189"/>
                      <a:pt x="9990" y="16305"/>
                    </a:cubicBezTo>
                    <a:cubicBezTo>
                      <a:pt x="9778" y="16377"/>
                      <a:pt x="9668" y="16516"/>
                      <a:pt x="9450" y="16583"/>
                    </a:cubicBezTo>
                    <a:cubicBezTo>
                      <a:pt x="7853" y="17078"/>
                      <a:pt x="9423" y="16297"/>
                      <a:pt x="7830" y="17001"/>
                    </a:cubicBezTo>
                    <a:cubicBezTo>
                      <a:pt x="7443" y="17172"/>
                      <a:pt x="7173" y="17413"/>
                      <a:pt x="6750" y="17559"/>
                    </a:cubicBezTo>
                    <a:cubicBezTo>
                      <a:pt x="5622" y="17947"/>
                      <a:pt x="6169" y="17719"/>
                      <a:pt x="5130" y="18255"/>
                    </a:cubicBezTo>
                    <a:cubicBezTo>
                      <a:pt x="4460" y="19293"/>
                      <a:pt x="5488" y="17908"/>
                      <a:pt x="3780" y="19231"/>
                    </a:cubicBezTo>
                    <a:cubicBezTo>
                      <a:pt x="3600" y="19370"/>
                      <a:pt x="3484" y="19539"/>
                      <a:pt x="3240" y="19649"/>
                    </a:cubicBezTo>
                    <a:cubicBezTo>
                      <a:pt x="2089" y="20169"/>
                      <a:pt x="1812" y="20013"/>
                      <a:pt x="1080" y="20485"/>
                    </a:cubicBezTo>
                    <a:cubicBezTo>
                      <a:pt x="877" y="20616"/>
                      <a:pt x="720" y="20764"/>
                      <a:pt x="540" y="20903"/>
                    </a:cubicBezTo>
                    <a:cubicBezTo>
                      <a:pt x="248" y="21506"/>
                      <a:pt x="270" y="21269"/>
                      <a:pt x="270" y="21600"/>
                    </a:cubicBezTo>
                    <a:cubicBezTo>
                      <a:pt x="180" y="14400"/>
                      <a:pt x="90" y="7200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4336325" y="1978343"/>
                <a:ext cx="58430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sz="2400" b="1"/>
                  <a:t>Про</a:t>
                </a: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4090153" y="3288762"/>
                <a:ext cx="1022539" cy="732720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1469415" y="3297238"/>
                <a:ext cx="356547" cy="732720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4094277" y="3284673"/>
                <a:ext cx="296482" cy="187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extrusionOk="0">
                    <a:moveTo>
                      <a:pt x="0" y="21600"/>
                    </a:moveTo>
                    <a:cubicBezTo>
                      <a:pt x="2930" y="21447"/>
                      <a:pt x="5874" y="21467"/>
                      <a:pt x="8791" y="21140"/>
                    </a:cubicBezTo>
                    <a:cubicBezTo>
                      <a:pt x="10252" y="20977"/>
                      <a:pt x="12122" y="20286"/>
                      <a:pt x="13626" y="19762"/>
                    </a:cubicBezTo>
                    <a:cubicBezTo>
                      <a:pt x="14359" y="18996"/>
                      <a:pt x="15249" y="18365"/>
                      <a:pt x="15824" y="17464"/>
                    </a:cubicBezTo>
                    <a:cubicBezTo>
                      <a:pt x="17109" y="15448"/>
                      <a:pt x="16386" y="16527"/>
                      <a:pt x="18021" y="14247"/>
                    </a:cubicBezTo>
                    <a:lnTo>
                      <a:pt x="19340" y="10111"/>
                    </a:lnTo>
                    <a:cubicBezTo>
                      <a:pt x="19487" y="9651"/>
                      <a:pt x="19667" y="9202"/>
                      <a:pt x="19780" y="8732"/>
                    </a:cubicBezTo>
                    <a:cubicBezTo>
                      <a:pt x="19926" y="8119"/>
                      <a:pt x="20088" y="7510"/>
                      <a:pt x="20219" y="6894"/>
                    </a:cubicBezTo>
                    <a:cubicBezTo>
                      <a:pt x="20381" y="6131"/>
                      <a:pt x="20478" y="5354"/>
                      <a:pt x="20659" y="4596"/>
                    </a:cubicBezTo>
                    <a:cubicBezTo>
                      <a:pt x="21076" y="2850"/>
                      <a:pt x="21264" y="3384"/>
                      <a:pt x="21538" y="1379"/>
                    </a:cubicBezTo>
                    <a:cubicBezTo>
                      <a:pt x="21600" y="924"/>
                      <a:pt x="21538" y="460"/>
                      <a:pt x="21538" y="0"/>
                    </a:cubicBez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219" name="Shape 219"/>
              <p:cNvSpPr/>
              <p:nvPr/>
            </p:nvSpPr>
            <p:spPr>
              <a:xfrm rot="16200000">
                <a:off x="2648354" y="3195217"/>
                <a:ext cx="567849" cy="146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2672857" y="3662073"/>
                <a:ext cx="58430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sz="2400" b="1"/>
                  <a:t>Про</a:t>
                </a:r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 flipV="1">
                <a:off x="1460770" y="2198159"/>
                <a:ext cx="363244" cy="1090606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2" name="Shape 222"/>
              <p:cNvSpPr/>
              <p:nvPr/>
            </p:nvSpPr>
            <p:spPr>
              <a:xfrm flipV="1">
                <a:off x="1825961" y="1099080"/>
                <a:ext cx="742499" cy="2206709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3" name="Shape 223"/>
              <p:cNvSpPr/>
              <p:nvPr/>
            </p:nvSpPr>
            <p:spPr>
              <a:xfrm flipV="1">
                <a:off x="1824014" y="1091390"/>
                <a:ext cx="1470120" cy="2197377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4" name="Shape 224"/>
              <p:cNvSpPr/>
              <p:nvPr/>
            </p:nvSpPr>
            <p:spPr>
              <a:xfrm flipV="1">
                <a:off x="1825961" y="2198159"/>
                <a:ext cx="2556348" cy="1090606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1824013" y="3288764"/>
                <a:ext cx="1108266" cy="352601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2932278" y="3284673"/>
                <a:ext cx="1162000" cy="356693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1824014" y="3271737"/>
                <a:ext cx="2284473" cy="25522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8" name="Shape 228"/>
              <p:cNvSpPr/>
              <p:nvPr/>
            </p:nvSpPr>
            <p:spPr>
              <a:xfrm flipH="1" flipV="1">
                <a:off x="1460769" y="2551954"/>
                <a:ext cx="2625060" cy="732720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29" name="Shape 229"/>
              <p:cNvSpPr/>
              <p:nvPr/>
            </p:nvSpPr>
            <p:spPr>
              <a:xfrm flipH="1" flipV="1">
                <a:off x="2568460" y="1099080"/>
                <a:ext cx="1540027" cy="2227297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 flipV="1">
                <a:off x="3294133" y="1091391"/>
                <a:ext cx="800145" cy="2193283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4094278" y="2198158"/>
                <a:ext cx="296481" cy="1086515"/>
              </a:xfrm>
              <a:prstGeom prst="line">
                <a:avLst/>
              </a:prstGeom>
              <a:solidFill>
                <a:srgbClr val="4F81BD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 b="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100"/>
              </a:p>
            </p:txBody>
          </p:sp>
          <p:sp>
            <p:nvSpPr>
              <p:cNvPr id="232" name="Shape 232"/>
              <p:cNvSpPr/>
              <p:nvPr/>
            </p:nvSpPr>
            <p:spPr>
              <a:xfrm>
                <a:off x="1641608" y="3292606"/>
                <a:ext cx="182406" cy="17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43" y="3240"/>
                      <a:pt x="556" y="6498"/>
                      <a:pt x="1029" y="9720"/>
                    </a:cubicBezTo>
                    <a:cubicBezTo>
                      <a:pt x="1244" y="11187"/>
                      <a:pt x="1356" y="12751"/>
                      <a:pt x="2057" y="14040"/>
                    </a:cubicBezTo>
                    <a:cubicBezTo>
                      <a:pt x="4231" y="18034"/>
                      <a:pt x="7408" y="18073"/>
                      <a:pt x="11314" y="19440"/>
                    </a:cubicBezTo>
                    <a:lnTo>
                      <a:pt x="14400" y="20520"/>
                    </a:lnTo>
                    <a:cubicBezTo>
                      <a:pt x="15429" y="20880"/>
                      <a:pt x="16401" y="21600"/>
                      <a:pt x="17486" y="21600"/>
                    </a:cubicBezTo>
                    <a:lnTo>
                      <a:pt x="21600" y="21600"/>
                    </a:lnTo>
                    <a:lnTo>
                      <a:pt x="21600" y="1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 sz="2400"/>
              </a:p>
            </p:txBody>
          </p:sp>
        </p:grpSp>
        <p:grpSp>
          <p:nvGrpSpPr>
            <p:cNvPr id="236" name="Group 236"/>
            <p:cNvGrpSpPr/>
            <p:nvPr/>
          </p:nvGrpSpPr>
          <p:grpSpPr>
            <a:xfrm>
              <a:off x="2272097" y="2349984"/>
              <a:ext cx="2438118" cy="1427829"/>
              <a:chOff x="0" y="0"/>
              <a:chExt cx="2438116" cy="1427827"/>
            </a:xfrm>
          </p:grpSpPr>
          <p:sp>
            <p:nvSpPr>
              <p:cNvPr id="234" name="Shape 234"/>
              <p:cNvSpPr/>
              <p:nvPr/>
            </p:nvSpPr>
            <p:spPr>
              <a:xfrm>
                <a:off x="0" y="0"/>
                <a:ext cx="2438116" cy="1427827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3200">
                    <a:solidFill>
                      <a:srgbClr val="DBEEF4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sz="3600"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69701" y="283026"/>
                <a:ext cx="2298713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 b="0"/>
                </a:pPr>
                <a:r>
                  <a:rPr b="1" dirty="0" err="1">
                    <a:solidFill>
                      <a:srgbClr val="DBEEF4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rPr>
                  <a:t>Рынок</a:t>
                </a:r>
                <a:br>
                  <a:rPr lang="ru-RU" b="1" dirty="0">
                    <a:solidFill>
                      <a:srgbClr val="DBEEF4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>
                    <a:solidFill>
                      <a:srgbClr val="C00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</a:rPr>
                  <a:t>AMBIF</a:t>
                </a:r>
                <a:endParaRPr lang="en-US" sz="2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9" name="Group 239"/>
            <p:cNvGrpSpPr/>
            <p:nvPr/>
          </p:nvGrpSpPr>
          <p:grpSpPr>
            <a:xfrm>
              <a:off x="-2" y="-1"/>
              <a:ext cx="3505540" cy="630653"/>
              <a:chOff x="-1" y="-1"/>
              <a:chExt cx="3505539" cy="630652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-1" y="-1"/>
                <a:ext cx="3505539" cy="630652"/>
              </a:xfrm>
              <a:prstGeom prst="rect">
                <a:avLst/>
              </a:prstGeom>
              <a:solidFill>
                <a:srgbClr val="FFC00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00">
                    <a:latin typeface="Arial"/>
                    <a:ea typeface="Arial"/>
                    <a:cs typeface="Arial"/>
                    <a:sym typeface="Arial"/>
                  </a:defRPr>
                </a:pPr>
                <a:endParaRPr sz="1200"/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539287" y="92187"/>
                <a:ext cx="2426511" cy="4462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>
                  <a:defRPr b="0"/>
                </a:pPr>
                <a:r>
                  <a:rPr sz="1800" b="1" dirty="0">
                    <a:latin typeface="Arial"/>
                    <a:ea typeface="Arial"/>
                    <a:cs typeface="Arial"/>
                    <a:sym typeface="Arial"/>
                  </a:rPr>
                  <a:t>Рынок публичного предложения</a:t>
                </a:r>
              </a:p>
              <a:p>
                <a:pPr lvl="0" algn="ctr">
                  <a:defRPr b="0"/>
                </a:pPr>
                <a:r>
                  <a:rPr sz="1100" b="1" dirty="0">
                    <a:latin typeface="Arial"/>
                    <a:ea typeface="Arial"/>
                    <a:cs typeface="Arial"/>
                    <a:sym typeface="Arial"/>
                  </a:rPr>
                  <a:t>Включая розничных и генеральных инвесторов</a:t>
                </a:r>
              </a:p>
            </p:txBody>
          </p:sp>
        </p:grpSp>
        <p:sp>
          <p:nvSpPr>
            <p:cNvPr id="240" name="Shape 240"/>
            <p:cNvSpPr/>
            <p:nvPr/>
          </p:nvSpPr>
          <p:spPr>
            <a:xfrm flipH="1" flipV="1">
              <a:off x="3072168" y="630650"/>
              <a:ext cx="755845" cy="524582"/>
            </a:xfrm>
            <a:prstGeom prst="line">
              <a:avLst/>
            </a:prstGeom>
            <a:solidFill>
              <a:srgbClr val="4F81BD"/>
            </a:solidFill>
            <a:ln w="127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 sz="1100"/>
            </a:p>
          </p:txBody>
        </p:sp>
        <p:grpSp>
          <p:nvGrpSpPr>
            <p:cNvPr id="243" name="Group 243"/>
            <p:cNvGrpSpPr/>
            <p:nvPr/>
          </p:nvGrpSpPr>
          <p:grpSpPr>
            <a:xfrm>
              <a:off x="3648790" y="-1"/>
              <a:ext cx="3690171" cy="599524"/>
              <a:chOff x="-1" y="-1"/>
              <a:chExt cx="3690170" cy="599523"/>
            </a:xfrm>
          </p:grpSpPr>
          <p:sp>
            <p:nvSpPr>
              <p:cNvPr id="241" name="Shape 241"/>
              <p:cNvSpPr/>
              <p:nvPr/>
            </p:nvSpPr>
            <p:spPr>
              <a:xfrm>
                <a:off x="-1" y="-1"/>
                <a:ext cx="3690170" cy="599523"/>
              </a:xfrm>
              <a:prstGeom prst="rect">
                <a:avLst/>
              </a:prstGeom>
              <a:solidFill>
                <a:srgbClr val="00B0F0"/>
              </a:solidFill>
              <a:ln w="12700" cap="sq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2400"/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267067" y="145872"/>
                <a:ext cx="3156036" cy="3077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000" b="1" dirty="0"/>
                  <a:t>Рынок профессиональных инвесторов</a:t>
                </a:r>
              </a:p>
            </p:txBody>
          </p:sp>
        </p:grpSp>
        <p:sp>
          <p:nvSpPr>
            <p:cNvPr id="244" name="Shape 244"/>
            <p:cNvSpPr/>
            <p:nvPr/>
          </p:nvSpPr>
          <p:spPr>
            <a:xfrm flipV="1">
              <a:off x="4003695" y="599521"/>
              <a:ext cx="48871" cy="715695"/>
            </a:xfrm>
            <a:prstGeom prst="line">
              <a:avLst/>
            </a:prstGeom>
            <a:solidFill>
              <a:srgbClr val="4F81BD"/>
            </a:solidFill>
            <a:ln w="12700" cap="sq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 b="0">
                  <a:latin typeface="+mn-lt"/>
                  <a:ea typeface="+mn-ea"/>
                  <a:cs typeface="+mn-cs"/>
                  <a:sym typeface="Helvetica"/>
                </a:defRPr>
              </a:pPr>
              <a:endParaRPr sz="1100"/>
            </a:p>
          </p:txBody>
        </p:sp>
      </p:grpSp>
      <p:sp>
        <p:nvSpPr>
          <p:cNvPr id="248" name="Shape 248"/>
          <p:cNvSpPr/>
          <p:nvPr/>
        </p:nvSpPr>
        <p:spPr>
          <a:xfrm>
            <a:off x="503269" y="5677754"/>
            <a:ext cx="3123767" cy="984885"/>
          </a:xfrm>
          <a:prstGeom prst="rect">
            <a:avLst/>
          </a:prstGeom>
          <a:solidFill>
            <a:srgbClr val="DBEEF4">
              <a:alpha val="55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0" rIns="0" bIns="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>
              <a:defRPr b="0"/>
            </a:pPr>
            <a:r>
              <a:rPr sz="1600" b="1" dirty="0"/>
              <a:t>Эмитенты могут выйти на все рынки, представляя для подачи гармонизированные документы.</a:t>
            </a:r>
          </a:p>
        </p:txBody>
      </p:sp>
      <p:sp>
        <p:nvSpPr>
          <p:cNvPr id="249" name="Shape 249"/>
          <p:cNvSpPr/>
          <p:nvPr/>
        </p:nvSpPr>
        <p:spPr>
          <a:xfrm>
            <a:off x="8571090" y="5181950"/>
            <a:ext cx="3400329" cy="492443"/>
          </a:xfrm>
          <a:prstGeom prst="rect">
            <a:avLst/>
          </a:prstGeom>
          <a:solidFill>
            <a:srgbClr val="DBEEF4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0" rIns="0" bIns="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>
              <a:defRPr b="0"/>
            </a:pPr>
            <a:r>
              <a:rPr sz="1600" b="1" dirty="0"/>
              <a:t>Инвесторы могут инвестировать во все рынки, не зная их правил.</a:t>
            </a:r>
          </a:p>
        </p:txBody>
      </p:sp>
      <p:sp>
        <p:nvSpPr>
          <p:cNvPr id="250" name="Shape 250"/>
          <p:cNvSpPr/>
          <p:nvPr/>
        </p:nvSpPr>
        <p:spPr>
          <a:xfrm>
            <a:off x="8256765" y="2020017"/>
            <a:ext cx="3714655" cy="1231106"/>
          </a:xfrm>
          <a:prstGeom prst="rect">
            <a:avLst/>
          </a:prstGeom>
          <a:solidFill>
            <a:srgbClr val="C6D9F1">
              <a:alpha val="63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000" tIns="0" rIns="0" bIns="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just">
              <a:defRPr b="0"/>
            </a:pPr>
            <a:r>
              <a:rPr sz="1600" b="1" dirty="0"/>
              <a:t>Рыночная практика и процесс выпуска будут гармонизированы и стандартизированы на профессиональных </a:t>
            </a:r>
            <a:r>
              <a:rPr sz="1600" b="1" dirty="0" err="1"/>
              <a:t>рынках</a:t>
            </a:r>
            <a:r>
              <a:rPr sz="1600" b="1" dirty="0"/>
              <a:t> </a:t>
            </a:r>
            <a:r>
              <a:rPr sz="1600" b="1" dirty="0" err="1"/>
              <a:t>региона</a:t>
            </a:r>
            <a:endParaRPr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dirty="0"/>
              <a:t>ЧЕГО МОЖЕТ ДОБИТЬСЯ </a:t>
            </a:r>
            <a:r>
              <a:rPr lang="en-US" dirty="0"/>
              <a:t>AMBIF</a:t>
            </a:r>
            <a:r>
              <a:rPr lang="ru" dirty="0"/>
              <a:t>?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z="1100" smtClean="0"/>
              <a:t>13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30381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ЗАДАЧА </a:t>
            </a:r>
            <a:r>
              <a:rPr lang="ru-RU" dirty="0"/>
              <a:t>ЕФП</a:t>
            </a:r>
            <a:endParaRPr lang="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271" y="1219200"/>
            <a:ext cx="6475150" cy="532822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ru-RU" altLang="ja-JP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Единая форма подачи (ЕФП</a:t>
            </a:r>
            <a:r>
              <a:rPr lang="en-US" altLang="ja-JP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ru" altLang="ja-JP" sz="20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" altLang="ja-JP" sz="2000" dirty="0">
                <a:latin typeface="Arial" charset="0"/>
                <a:ea typeface="Arial" charset="0"/>
                <a:cs typeface="Arial" charset="0"/>
              </a:rPr>
              <a:t>предназначена для облегчения подачи заявки на эмиссию облигаций/нот AMBIF в регулирующие, листинговые и регистрационные органы на каждом участвующем рынке.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§"/>
              <a:tabLst>
                <a:tab pos="4040188" algn="l"/>
              </a:tabLst>
            </a:pPr>
            <a:r>
              <a:rPr lang="ru-RU" altLang="ja-JP" sz="2000" dirty="0">
                <a:latin typeface="Arial" charset="0"/>
                <a:ea typeface="Arial" charset="0"/>
                <a:cs typeface="Arial" charset="0"/>
              </a:rPr>
              <a:t>ЕФП</a:t>
            </a:r>
            <a:r>
              <a:rPr lang="ru" altLang="ja-JP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altLang="ja-JP" sz="2000" dirty="0">
                <a:latin typeface="Arial" charset="0"/>
                <a:ea typeface="Arial" charset="0"/>
                <a:cs typeface="Arial" charset="0"/>
              </a:rPr>
              <a:t>составляется</a:t>
            </a:r>
            <a:r>
              <a:rPr lang="ru" altLang="ja-JP" sz="2000" dirty="0">
                <a:latin typeface="Arial" charset="0"/>
                <a:ea typeface="Arial" charset="0"/>
                <a:cs typeface="Arial" charset="0"/>
              </a:rPr>
              <a:t> для эмитентов, стремящихся выпустить облигации/ноты для профессиональных инвесторов в странах АСЕАН+3.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§"/>
              <a:tabLst>
                <a:tab pos="4040188" algn="l"/>
              </a:tabLst>
            </a:pPr>
            <a:r>
              <a:rPr lang="ru-RU" altLang="ja-JP" sz="2000" dirty="0">
                <a:latin typeface="Arial" charset="0"/>
                <a:ea typeface="Arial" charset="0"/>
                <a:cs typeface="Arial" charset="0"/>
              </a:rPr>
              <a:t>ЕФП</a:t>
            </a:r>
            <a:r>
              <a:rPr lang="ru" altLang="ja-JP" sz="2000" dirty="0">
                <a:latin typeface="Arial" charset="0"/>
                <a:ea typeface="Arial" charset="0"/>
                <a:cs typeface="Arial" charset="0"/>
              </a:rPr>
              <a:t> следует рассматривать вместе с</a:t>
            </a:r>
            <a:r>
              <a:rPr lang="ru" altLang="ja-JP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" altLang="ja-JP" sz="2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Руководство по внедрению AMBIF,</a:t>
            </a:r>
            <a:r>
              <a:rPr lang="ru" altLang="ja-JP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" altLang="ja-JP" sz="2000" dirty="0">
                <a:latin typeface="Arial" charset="0"/>
                <a:ea typeface="Arial" charset="0"/>
                <a:cs typeface="Arial" charset="0"/>
              </a:rPr>
              <a:t>в котором объясняются конкретные процессы эмиссии на соответствующих рынках.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grpSp>
        <p:nvGrpSpPr>
          <p:cNvPr id="8" name="図形グループ 8"/>
          <p:cNvGrpSpPr/>
          <p:nvPr/>
        </p:nvGrpSpPr>
        <p:grpSpPr>
          <a:xfrm>
            <a:off x="648493" y="1108360"/>
            <a:ext cx="3960440" cy="2448272"/>
            <a:chOff x="107504" y="692696"/>
            <a:chExt cx="3960440" cy="2448272"/>
          </a:xfrm>
        </p:grpSpPr>
        <p:pic>
          <p:nvPicPr>
            <p:cNvPr id="9" name="図 4" descr="BU0019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05" y="832820"/>
              <a:ext cx="904372" cy="851937"/>
            </a:xfrm>
            <a:prstGeom prst="rect">
              <a:avLst/>
            </a:prstGeom>
          </p:spPr>
        </p:pic>
        <p:sp>
          <p:nvSpPr>
            <p:cNvPr id="10" name="下矢印 5"/>
            <p:cNvSpPr/>
            <p:nvPr/>
          </p:nvSpPr>
          <p:spPr>
            <a:xfrm>
              <a:off x="524906" y="1813685"/>
              <a:ext cx="486969" cy="49043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9" descr="BU0019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412" y="902882"/>
              <a:ext cx="904372" cy="851937"/>
            </a:xfrm>
            <a:prstGeom prst="rect">
              <a:avLst/>
            </a:prstGeom>
          </p:spPr>
        </p:pic>
        <p:sp>
          <p:nvSpPr>
            <p:cNvPr id="12" name="下矢印 10"/>
            <p:cNvSpPr/>
            <p:nvPr/>
          </p:nvSpPr>
          <p:spPr>
            <a:xfrm>
              <a:off x="1846680" y="1813685"/>
              <a:ext cx="486969" cy="49043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1" descr="BU0019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186" y="902882"/>
              <a:ext cx="904372" cy="851937"/>
            </a:xfrm>
            <a:prstGeom prst="rect">
              <a:avLst/>
            </a:prstGeom>
          </p:spPr>
        </p:pic>
        <p:sp>
          <p:nvSpPr>
            <p:cNvPr id="14" name="下矢印 13"/>
            <p:cNvSpPr/>
            <p:nvPr/>
          </p:nvSpPr>
          <p:spPr>
            <a:xfrm>
              <a:off x="3098887" y="1813685"/>
              <a:ext cx="486969" cy="49043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8"/>
            <p:cNvSpPr txBox="1"/>
            <p:nvPr/>
          </p:nvSpPr>
          <p:spPr>
            <a:xfrm>
              <a:off x="899592" y="692696"/>
              <a:ext cx="2434847" cy="26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" altLang="ja-JP" sz="1200" dirty="0"/>
                <a:t>Эмитент</a:t>
              </a:r>
              <a:endParaRPr kumimoji="1" lang="ja-JP" altLang="en-US" sz="1200" dirty="0"/>
            </a:p>
          </p:txBody>
        </p:sp>
        <p:sp>
          <p:nvSpPr>
            <p:cNvPr id="16" name="角丸四角形 20"/>
            <p:cNvSpPr/>
            <p:nvPr/>
          </p:nvSpPr>
          <p:spPr>
            <a:xfrm>
              <a:off x="249079" y="2348880"/>
              <a:ext cx="938545" cy="5604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kumimoji="1" lang="ru" altLang="ja-JP" sz="1000" b="0" dirty="0">
                  <a:solidFill>
                    <a:schemeClr val="tx1"/>
                  </a:solidFill>
                </a:rPr>
                <a:t>Орган А</a:t>
              </a:r>
            </a:p>
          </p:txBody>
        </p:sp>
        <p:sp>
          <p:nvSpPr>
            <p:cNvPr id="17" name="角丸四角形 21"/>
            <p:cNvSpPr/>
            <p:nvPr/>
          </p:nvSpPr>
          <p:spPr>
            <a:xfrm>
              <a:off x="1498845" y="2374181"/>
              <a:ext cx="984923" cy="5507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kumimoji="1" lang="ru" altLang="ja-JP" sz="1000" b="0" dirty="0">
                  <a:solidFill>
                    <a:schemeClr val="tx1"/>
                  </a:solidFill>
                </a:rPr>
                <a:t>Орган В</a:t>
              </a:r>
              <a:endParaRPr kumimoji="1" lang="ja-JP" altLang="en-US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18" name="角丸四角形 22"/>
            <p:cNvSpPr/>
            <p:nvPr/>
          </p:nvSpPr>
          <p:spPr>
            <a:xfrm>
              <a:off x="2820619" y="2374181"/>
              <a:ext cx="959293" cy="5507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kumimoji="1" lang="ru" altLang="ja-JP" sz="1000" b="0" dirty="0">
                  <a:solidFill>
                    <a:schemeClr val="tx1"/>
                  </a:solidFill>
                </a:rPr>
                <a:t>Орган С</a:t>
              </a:r>
              <a:endParaRPr kumimoji="1" lang="ja-JP" altLang="en-US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26"/>
            <p:cNvSpPr/>
            <p:nvPr/>
          </p:nvSpPr>
          <p:spPr>
            <a:xfrm>
              <a:off x="107504" y="692696"/>
              <a:ext cx="3960440" cy="24482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0" name="テキスト ボックス 1"/>
            <p:cNvSpPr txBox="1"/>
            <p:nvPr/>
          </p:nvSpPr>
          <p:spPr>
            <a:xfrm>
              <a:off x="455339" y="1183129"/>
              <a:ext cx="3408785" cy="26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ru" altLang="ja-JP" sz="1200" b="0" dirty="0"/>
                <a:t>Эмитент подготовил заявки по рынкам</a:t>
              </a:r>
              <a:endParaRPr kumimoji="1" lang="ja-JP" altLang="en-US" sz="1200" b="0" dirty="0"/>
            </a:p>
          </p:txBody>
        </p:sp>
      </p:grpSp>
      <p:grpSp>
        <p:nvGrpSpPr>
          <p:cNvPr id="21" name="図形グループ 32"/>
          <p:cNvGrpSpPr/>
          <p:nvPr/>
        </p:nvGrpSpPr>
        <p:grpSpPr>
          <a:xfrm>
            <a:off x="677784" y="4057597"/>
            <a:ext cx="3960440" cy="2448272"/>
            <a:chOff x="251520" y="3645024"/>
            <a:chExt cx="3960440" cy="2448272"/>
          </a:xfrm>
        </p:grpSpPr>
        <p:sp>
          <p:nvSpPr>
            <p:cNvPr id="22" name="下矢印 36"/>
            <p:cNvSpPr/>
            <p:nvPr/>
          </p:nvSpPr>
          <p:spPr>
            <a:xfrm rot="2614959">
              <a:off x="1217561" y="4681400"/>
              <a:ext cx="486969" cy="49043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37" descr="BU00198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3861048"/>
              <a:ext cx="1224136" cy="1153161"/>
            </a:xfrm>
            <a:prstGeom prst="rect">
              <a:avLst/>
            </a:prstGeom>
          </p:spPr>
        </p:pic>
        <p:sp>
          <p:nvSpPr>
            <p:cNvPr id="24" name="下矢印 38"/>
            <p:cNvSpPr/>
            <p:nvPr/>
          </p:nvSpPr>
          <p:spPr>
            <a:xfrm>
              <a:off x="1990696" y="4869160"/>
              <a:ext cx="486969" cy="387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下矢印 40"/>
            <p:cNvSpPr/>
            <p:nvPr/>
          </p:nvSpPr>
          <p:spPr>
            <a:xfrm rot="19169955">
              <a:off x="2800710" y="4752515"/>
              <a:ext cx="486969" cy="49043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41"/>
            <p:cNvSpPr txBox="1"/>
            <p:nvPr/>
          </p:nvSpPr>
          <p:spPr>
            <a:xfrm>
              <a:off x="1043608" y="3645024"/>
              <a:ext cx="2434847" cy="26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" altLang="ja-JP" sz="1200" dirty="0"/>
                <a:t>Эмитент</a:t>
              </a:r>
              <a:endParaRPr kumimoji="1" lang="ja-JP" altLang="en-US" sz="1200" dirty="0"/>
            </a:p>
          </p:txBody>
        </p:sp>
        <p:sp>
          <p:nvSpPr>
            <p:cNvPr id="27" name="角丸四角形 42"/>
            <p:cNvSpPr/>
            <p:nvPr/>
          </p:nvSpPr>
          <p:spPr>
            <a:xfrm>
              <a:off x="393095" y="5301208"/>
              <a:ext cx="938545" cy="5604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kumimoji="1" lang="ru" altLang="ja-JP" sz="1000" b="0" dirty="0">
                  <a:solidFill>
                    <a:schemeClr val="tx1"/>
                  </a:solidFill>
                </a:rPr>
                <a:t>Орган А</a:t>
              </a:r>
            </a:p>
          </p:txBody>
        </p:sp>
        <p:sp>
          <p:nvSpPr>
            <p:cNvPr id="28" name="角丸四角形 43"/>
            <p:cNvSpPr/>
            <p:nvPr/>
          </p:nvSpPr>
          <p:spPr>
            <a:xfrm>
              <a:off x="1642861" y="5326509"/>
              <a:ext cx="984923" cy="5507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kumimoji="1" lang="ru" altLang="ja-JP" sz="1000" b="0" dirty="0">
                  <a:solidFill>
                    <a:schemeClr val="tx1"/>
                  </a:solidFill>
                </a:rPr>
                <a:t>Орган В</a:t>
              </a:r>
              <a:endParaRPr kumimoji="1" lang="ja-JP" altLang="en-US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29" name="角丸四角形 44"/>
            <p:cNvSpPr/>
            <p:nvPr/>
          </p:nvSpPr>
          <p:spPr>
            <a:xfrm>
              <a:off x="2964635" y="5326509"/>
              <a:ext cx="959293" cy="5507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kumimoji="1" lang="ru" altLang="ja-JP" sz="1000" b="0" dirty="0">
                  <a:solidFill>
                    <a:schemeClr val="tx1"/>
                  </a:solidFill>
                </a:rPr>
                <a:t>Орган С</a:t>
              </a:r>
              <a:endParaRPr kumimoji="1" lang="ja-JP" altLang="en-US" sz="10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45"/>
            <p:cNvSpPr/>
            <p:nvPr/>
          </p:nvSpPr>
          <p:spPr>
            <a:xfrm>
              <a:off x="251520" y="3645024"/>
              <a:ext cx="3960440" cy="244827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31" name="テキスト ボックス 46"/>
            <p:cNvSpPr txBox="1"/>
            <p:nvPr/>
          </p:nvSpPr>
          <p:spPr>
            <a:xfrm>
              <a:off x="599355" y="4135457"/>
              <a:ext cx="34087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ru" altLang="ja-JP" sz="1400" dirty="0"/>
                <a:t>Единая форма подачи (</a:t>
              </a:r>
              <a:r>
                <a:rPr kumimoji="1" lang="ru-RU" altLang="ja-JP" sz="1400" dirty="0"/>
                <a:t>ЕФП</a:t>
              </a:r>
              <a:r>
                <a:rPr kumimoji="1" lang="ru" altLang="ja-JP" sz="1400" dirty="0"/>
                <a:t>)</a:t>
              </a:r>
              <a:endParaRPr kumimoji="1" lang="ja-JP" altLang="en-US" sz="1400" dirty="0"/>
            </a:p>
          </p:txBody>
        </p:sp>
      </p:grpSp>
      <p:sp>
        <p:nvSpPr>
          <p:cNvPr id="32" name="Curved Left Arrow 31"/>
          <p:cNvSpPr/>
          <p:nvPr/>
        </p:nvSpPr>
        <p:spPr>
          <a:xfrm>
            <a:off x="4757699" y="2690197"/>
            <a:ext cx="563876" cy="2530491"/>
          </a:xfrm>
          <a:prstGeom prst="curvedLeftArrow">
            <a:avLst>
              <a:gd name="adj1" fmla="val 62809"/>
              <a:gd name="adj2" fmla="val 131538"/>
              <a:gd name="adj3" fmla="val 46925"/>
            </a:avLst>
          </a:prstGeom>
          <a:solidFill>
            <a:srgbClr val="FFFFFF"/>
          </a:solidFill>
          <a:ln w="25400" cap="flat">
            <a:solidFill>
              <a:srgbClr val="FF388C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86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367" y="151338"/>
            <a:ext cx="12049071" cy="920085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Руководящие принципы внедрения </a:t>
            </a:r>
            <a:r>
              <a:rPr lang="ru" dirty="0"/>
              <a:t>AMBIF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573256" y="4465531"/>
            <a:ext cx="486054" cy="377551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thumbs.dreamstime.com/x/user-guide-white-background-21299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87" y="3999508"/>
            <a:ext cx="1418991" cy="10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5778400" y="1287087"/>
            <a:ext cx="613931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1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030141" algn="l"/>
              </a:tabLst>
            </a:pP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ЕФП</a:t>
            </a: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следует ссылаться на</a:t>
            </a:r>
            <a:r>
              <a:rPr lang="ru" altLang="ja-JP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внедрения </a:t>
            </a:r>
            <a:r>
              <a:rPr lang="en-US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AMBIF</a:t>
            </a:r>
            <a:r>
              <a:rPr lang="ru-RU" altLang="ja-JP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руководство, </a:t>
            </a: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в котором объясняются конкретные процессы эмиссии на каждом рынке.</a:t>
            </a:r>
          </a:p>
          <a:p>
            <a:pPr marL="257175" lvl="1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030141" algn="l"/>
              </a:tabLst>
            </a:pP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внедрения</a:t>
            </a: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повышают прозрачность рынка.</a:t>
            </a:r>
          </a:p>
          <a:p>
            <a:pPr marL="257175" lvl="4" indent="-25717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3030141" algn="l"/>
              </a:tabLst>
            </a:pP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внедрения </a:t>
            </a: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должны минимизировать или уменьшить правовую неопределенность.</a:t>
            </a:r>
          </a:p>
          <a:p>
            <a:pPr marL="257175" lvl="4" indent="-25717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3030141" algn="l"/>
              </a:tabLst>
            </a:pP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Если рынок не требует или больше не требует физического предоставления документации, </a:t>
            </a: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ЕФП</a:t>
            </a: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может использоваться в качестве контрольного списка или шаблона, в то время как </a:t>
            </a:r>
            <a:r>
              <a:rPr lang="ru-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внедрения</a:t>
            </a:r>
            <a:r>
              <a:rPr lang="ru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всегда должны поддерживать заявку на эмиссию в любой форме.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34A09A8-9B2C-3246-B01B-D29C49D1C87E}"/>
              </a:ext>
            </a:extLst>
          </p:cNvPr>
          <p:cNvGrpSpPr/>
          <p:nvPr/>
        </p:nvGrpSpPr>
        <p:grpSpPr>
          <a:xfrm>
            <a:off x="173981" y="866665"/>
            <a:ext cx="5595799" cy="5650845"/>
            <a:chOff x="173981" y="866665"/>
            <a:chExt cx="5595799" cy="5650845"/>
          </a:xfrm>
        </p:grpSpPr>
        <p:cxnSp>
          <p:nvCxnSpPr>
            <p:cNvPr id="34" name="Straight Arrow Connector 33"/>
            <p:cNvCxnSpPr>
              <a:stCxn id="12" idx="2"/>
            </p:cNvCxnSpPr>
            <p:nvPr/>
          </p:nvCxnSpPr>
          <p:spPr>
            <a:xfrm flipH="1">
              <a:off x="2977557" y="3907719"/>
              <a:ext cx="4416" cy="20233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BD6EB1AD-4020-1A4C-B83D-B616B8D0DA5E}"/>
                </a:ext>
              </a:extLst>
            </p:cNvPr>
            <p:cNvGrpSpPr/>
            <p:nvPr/>
          </p:nvGrpSpPr>
          <p:grpSpPr>
            <a:xfrm>
              <a:off x="173981" y="866665"/>
              <a:ext cx="5595799" cy="5650845"/>
              <a:chOff x="173981" y="866665"/>
              <a:chExt cx="5595799" cy="5650845"/>
            </a:xfrm>
          </p:grpSpPr>
          <p:grpSp>
            <p:nvGrpSpPr>
              <p:cNvPr id="5" name="図形グループ 32"/>
              <p:cNvGrpSpPr/>
              <p:nvPr/>
            </p:nvGrpSpPr>
            <p:grpSpPr>
              <a:xfrm>
                <a:off x="510947" y="866665"/>
                <a:ext cx="4979041" cy="3247200"/>
                <a:chOff x="94892" y="3645024"/>
                <a:chExt cx="4117068" cy="2448272"/>
              </a:xfrm>
              <a:effectLst/>
            </p:grpSpPr>
            <p:sp>
              <p:nvSpPr>
                <p:cNvPr id="6" name="下矢印 36"/>
                <p:cNvSpPr/>
                <p:nvPr/>
              </p:nvSpPr>
              <p:spPr>
                <a:xfrm rot="2614959">
                  <a:off x="1217561" y="4681400"/>
                  <a:ext cx="486969" cy="490433"/>
                </a:xfrm>
                <a:prstGeom prst="down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pic>
              <p:nvPicPr>
                <p:cNvPr id="7" name="図 37" descr="BU001986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9672" y="3861048"/>
                  <a:ext cx="1224136" cy="1153161"/>
                </a:xfrm>
                <a:prstGeom prst="rect">
                  <a:avLst/>
                </a:prstGeom>
              </p:spPr>
            </p:pic>
            <p:sp>
              <p:nvSpPr>
                <p:cNvPr id="8" name="下矢印 38"/>
                <p:cNvSpPr/>
                <p:nvPr/>
              </p:nvSpPr>
              <p:spPr>
                <a:xfrm>
                  <a:off x="1990696" y="4869160"/>
                  <a:ext cx="486969" cy="387286"/>
                </a:xfrm>
                <a:prstGeom prst="down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" name="下矢印 40"/>
                <p:cNvSpPr/>
                <p:nvPr/>
              </p:nvSpPr>
              <p:spPr>
                <a:xfrm rot="19169955">
                  <a:off x="2800710" y="4752515"/>
                  <a:ext cx="486969" cy="490433"/>
                </a:xfrm>
                <a:prstGeom prst="down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 b="1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" name="角丸四角形 42"/>
                <p:cNvSpPr/>
                <p:nvPr/>
              </p:nvSpPr>
              <p:spPr>
                <a:xfrm>
                  <a:off x="94892" y="5301208"/>
                  <a:ext cx="1236748" cy="622162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50000"/>
                    </a:lnSpc>
                  </a:pPr>
                  <a:r>
                    <a:rPr kumimoji="1" lang="ru" altLang="ja-JP" sz="16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Орган А</a:t>
                  </a:r>
                </a:p>
              </p:txBody>
            </p:sp>
            <p:sp>
              <p:nvSpPr>
                <p:cNvPr id="12" name="角丸四角形 43"/>
                <p:cNvSpPr/>
                <p:nvPr/>
              </p:nvSpPr>
              <p:spPr>
                <a:xfrm>
                  <a:off x="1538364" y="5326509"/>
                  <a:ext cx="1199538" cy="61136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50000"/>
                    </a:lnSpc>
                  </a:pPr>
                  <a:r>
                    <a:rPr kumimoji="1" lang="ru" altLang="ja-JP" sz="16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Орган В</a:t>
                  </a:r>
                  <a:endParaRPr kumimoji="1" lang="ja-JP" altLang="en-US" sz="16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" name="角丸四角形 44"/>
                <p:cNvSpPr/>
                <p:nvPr/>
              </p:nvSpPr>
              <p:spPr>
                <a:xfrm>
                  <a:off x="2964633" y="5326509"/>
                  <a:ext cx="1173335" cy="61136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50000"/>
                    </a:lnSpc>
                  </a:pPr>
                  <a:r>
                    <a:rPr kumimoji="1" lang="ru" altLang="ja-JP" sz="1600" b="1" dirty="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rPr>
                    <a:t>Орган С</a:t>
                  </a:r>
                  <a:endParaRPr kumimoji="1" lang="ja-JP" altLang="en-US" sz="1600" b="1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" name="正方形/長方形 45"/>
                <p:cNvSpPr/>
                <p:nvPr/>
              </p:nvSpPr>
              <p:spPr>
                <a:xfrm>
                  <a:off x="251520" y="3645024"/>
                  <a:ext cx="3960440" cy="244827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80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" name="テキスト ボックス 46"/>
                <p:cNvSpPr txBox="1"/>
                <p:nvPr/>
              </p:nvSpPr>
              <p:spPr>
                <a:xfrm>
                  <a:off x="599355" y="4135457"/>
                  <a:ext cx="3408784" cy="3016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ru" altLang="ja-JP" sz="2000" b="1" dirty="0">
                      <a:latin typeface="Arial" charset="0"/>
                      <a:ea typeface="Arial" charset="0"/>
                      <a:cs typeface="Arial" charset="0"/>
                    </a:rPr>
                    <a:t>Единая форма подачи (</a:t>
                  </a:r>
                  <a:r>
                    <a:rPr kumimoji="1" lang="ru-RU" altLang="ja-JP" sz="2000" b="1" dirty="0">
                      <a:latin typeface="Arial" charset="0"/>
                      <a:ea typeface="Arial" charset="0"/>
                      <a:cs typeface="Arial" charset="0"/>
                    </a:rPr>
                    <a:t>ЕФП</a:t>
                  </a:r>
                  <a:r>
                    <a:rPr kumimoji="1" lang="ru" altLang="ja-JP" sz="2000" b="1" dirty="0">
                      <a:latin typeface="Arial" charset="0"/>
                      <a:ea typeface="Arial" charset="0"/>
                      <a:cs typeface="Arial" charset="0"/>
                    </a:rPr>
                    <a:t>)</a:t>
                  </a:r>
                  <a:endParaRPr kumimoji="1" lang="ja-JP" altLang="en-US" sz="200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0" name="Curved Down Ribbon 19"/>
              <p:cNvSpPr/>
              <p:nvPr/>
            </p:nvSpPr>
            <p:spPr>
              <a:xfrm>
                <a:off x="490037" y="5705710"/>
                <a:ext cx="4627260" cy="811800"/>
              </a:xfrm>
              <a:prstGeom prst="ellipseRibbon">
                <a:avLst>
                  <a:gd name="adj1" fmla="val 25000"/>
                  <a:gd name="adj2" fmla="val 69096"/>
                  <a:gd name="adj3" fmla="val 125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latin typeface="Arial" charset="0"/>
                    <a:ea typeface="Arial" charset="0"/>
                    <a:cs typeface="Arial" charset="0"/>
                  </a:rPr>
                  <a:t>Эмиссия </a:t>
                </a:r>
                <a:r>
                  <a:rPr lang="ru" sz="1600" dirty="0">
                    <a:latin typeface="Arial" charset="0"/>
                    <a:ea typeface="Arial" charset="0"/>
                    <a:cs typeface="Arial" charset="0"/>
                  </a:rPr>
                  <a:t>облигаций</a:t>
                </a:r>
              </a:p>
            </p:txBody>
          </p:sp>
          <p:pic>
            <p:nvPicPr>
              <p:cNvPr id="47" name="Picture 2" descr="http://thumbs.dreamstime.com/x/user-guide-white-background-21299307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291" y="4026162"/>
                <a:ext cx="1418991" cy="1064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Elbow Connector 38"/>
              <p:cNvCxnSpPr/>
              <p:nvPr/>
            </p:nvCxnSpPr>
            <p:spPr>
              <a:xfrm rot="5400000">
                <a:off x="4059368" y="4536660"/>
                <a:ext cx="1751434" cy="442225"/>
              </a:xfrm>
              <a:prstGeom prst="bentConnector3">
                <a:avLst>
                  <a:gd name="adj1" fmla="val 50000"/>
                </a:avLst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 rot="16200000" flipH="1">
                <a:off x="43747" y="4574169"/>
                <a:ext cx="1687212" cy="467348"/>
              </a:xfrm>
              <a:prstGeom prst="bentConnector3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2" descr="http://thumbs.dreamstime.com/x/user-guide-white-background-21299307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162" y="4569245"/>
                <a:ext cx="1418991" cy="1064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73981" y="4931826"/>
                <a:ext cx="20551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Arial" charset="0"/>
                    <a:ea typeface="Arial" charset="0"/>
                    <a:cs typeface="Arial" charset="0"/>
                  </a:rPr>
                  <a:t>Руководящие принципы внедрения</a:t>
                </a:r>
                <a:endParaRPr lang="ru" sz="16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14599" y="4914408"/>
                <a:ext cx="20551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Arial" charset="0"/>
                    <a:ea typeface="Arial" charset="0"/>
                    <a:cs typeface="Arial" charset="0"/>
                  </a:rPr>
                  <a:t>Руководящие принципы внедрения</a:t>
                </a:r>
                <a:endParaRPr lang="ru" sz="16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35108" y="3879536"/>
                <a:ext cx="22606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Arial" charset="0"/>
                    <a:ea typeface="Arial" charset="0"/>
                    <a:cs typeface="Arial" charset="0"/>
                  </a:rPr>
                  <a:t>Руководящие принципы внедрения</a:t>
                </a:r>
                <a:endParaRPr lang="ru" sz="16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257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90514"/>
              </p:ext>
            </p:extLst>
          </p:nvPr>
        </p:nvGraphicFramePr>
        <p:xfrm>
          <a:off x="72565" y="955722"/>
          <a:ext cx="12041057" cy="5651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518">
                <a:tc>
                  <a:txBody>
                    <a:bodyPr/>
                    <a:lstStyle/>
                    <a:p>
                      <a:pPr marL="127000" algn="ctr">
                        <a:spcAft>
                          <a:spcPts val="0"/>
                        </a:spcAft>
                      </a:pPr>
                      <a:r>
                        <a:rPr lang="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Элементы AMBIF </a:t>
                      </a:r>
                      <a:b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(основные компоненты AMBIF)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spcAft>
                          <a:spcPts val="0"/>
                        </a:spcAft>
                      </a:pPr>
                      <a:r>
                        <a:rPr lang="r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0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Внутренний расчет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Расчеты по облигациям/векселям осуществляются в Национальном центральном депозитарии стран АСЕАН+3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3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Согласованные </a:t>
                      </a:r>
                      <a:r>
                        <a:rPr lang="ru" sz="18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 для подачи </a:t>
                      </a:r>
                      <a:r>
                        <a:rPr lang="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(единая форма подачи)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подход к подаче информации в качестве исходных данных для процесса(ов) регулирования, где требуется одобрение или согласие. Необходимо включить соответствующие сведения о раскрытии информации, а также рекомендации ADRB.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31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или включение профиля в АСЕАН+3 (место постоянного раскрытия информации)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об облигациях/нотах и эмитентах должна постоянно раскрываться в странах АСЕАН+3. Функция органа регистрации или листинга необходима для обеспечения непрерывного и качественного раскрытия информации.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Валюта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Облигации/векселя номинированы в валютах, обычно выпускаемых на внутренних рынках облигаций стран АСЕАН+3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04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действия эмитента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Резидент АСЕАН+3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32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действия инвесторов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инвесторы, определенные в соответствии с применимыми законами и правилами или рыночной практикой на каждом рынке стран АСЕАН+3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?l?r ??fc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9189" y="114782"/>
            <a:ext cx="10953701" cy="836441"/>
          </a:xfrm>
        </p:spPr>
        <p:txBody>
          <a:bodyPr/>
          <a:lstStyle/>
          <a:p>
            <a:r>
              <a:rPr lang="ru" dirty="0"/>
              <a:t>ЭЛЕМЕНТЫ </a:t>
            </a:r>
            <a:r>
              <a:rPr lang="en-US" dirty="0"/>
              <a:t>AMBIF</a:t>
            </a:r>
            <a:endParaRPr lang="ru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5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5316" y="194370"/>
            <a:ext cx="10953701" cy="836441"/>
          </a:xfrm>
        </p:spPr>
        <p:txBody>
          <a:bodyPr>
            <a:normAutofit/>
          </a:bodyPr>
          <a:lstStyle/>
          <a:p>
            <a:r>
              <a:rPr lang="ru" dirty="0"/>
              <a:t>Дополнительные возможности AMBIF</a:t>
            </a:r>
          </a:p>
        </p:txBody>
      </p:sp>
      <p:sp>
        <p:nvSpPr>
          <p:cNvPr id="5" name="Shape 234"/>
          <p:cNvSpPr>
            <a:spLocks noGrp="1"/>
          </p:cNvSpPr>
          <p:nvPr>
            <p:ph idx="1"/>
          </p:nvPr>
        </p:nvSpPr>
        <p:spPr>
          <a:xfrm>
            <a:off x="203200" y="1219200"/>
            <a:ext cx="11768221" cy="549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45718" tIns="45718" rIns="45718" bIns="45718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 b="0"/>
            </a:pPr>
            <a:r>
              <a:rPr lang="ru" sz="2600" b="1" dirty="0">
                <a:latin typeface="Arial"/>
                <a:ea typeface="Arial"/>
                <a:cs typeface="Arial"/>
                <a:sym typeface="Arial"/>
              </a:rPr>
              <a:t> Язык документации:</a:t>
            </a:r>
          </a:p>
          <a:p>
            <a:pPr marL="757237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/>
            </a:pPr>
            <a:r>
              <a:rPr lang="ru" sz="2600" dirty="0">
                <a:latin typeface="Arial"/>
                <a:ea typeface="Arial"/>
                <a:cs typeface="Arial"/>
                <a:sym typeface="Arial"/>
              </a:rPr>
              <a:t>Английский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 b="0"/>
            </a:pPr>
            <a:r>
              <a:rPr lang="ru" sz="2600" b="1" dirty="0">
                <a:latin typeface="Arial"/>
                <a:ea typeface="Arial"/>
                <a:cs typeface="Arial"/>
                <a:sym typeface="Arial"/>
              </a:rPr>
              <a:t> Регулирующее законодательство и юрисдикция:</a:t>
            </a:r>
          </a:p>
          <a:p>
            <a:pPr marL="757237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/>
            </a:pPr>
            <a:r>
              <a:rPr lang="ru" sz="2600" dirty="0">
                <a:latin typeface="Arial"/>
                <a:ea typeface="Arial"/>
                <a:cs typeface="Arial"/>
                <a:sym typeface="Arial"/>
              </a:rPr>
              <a:t>При осуществлении расчетов необходимо руководствоваться национальным законодательством;</a:t>
            </a:r>
          </a:p>
          <a:p>
            <a:pPr marL="757237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/>
            </a:pPr>
            <a:r>
              <a:rPr lang="ru" sz="2600" dirty="0">
                <a:latin typeface="Arial"/>
                <a:ea typeface="Arial"/>
                <a:cs typeface="Arial"/>
                <a:sym typeface="Arial"/>
              </a:rPr>
              <a:t>Однако регулирующее законодательство и юрисдикция для конкретных положений об услугах могут обсуждаться путем переговоров и согласовываться между сторонами, участвующими в эмиссии.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 b="0"/>
            </a:pPr>
            <a:r>
              <a:rPr lang="ru" sz="2600" b="1" dirty="0">
                <a:latin typeface="Arial"/>
                <a:ea typeface="Arial"/>
                <a:cs typeface="Arial"/>
                <a:sym typeface="Arial"/>
              </a:rPr>
              <a:t> Прочие соображения:</a:t>
            </a:r>
          </a:p>
          <a:p>
            <a:pPr marL="757237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/>
            </a:pPr>
            <a:r>
              <a:rPr lang="ru" sz="2600" dirty="0">
                <a:latin typeface="Arial"/>
                <a:ea typeface="Arial"/>
                <a:cs typeface="Arial"/>
                <a:sym typeface="Arial"/>
              </a:rPr>
              <a:t>программа эмиссии векселей</a:t>
            </a:r>
          </a:p>
          <a:p>
            <a:pPr marL="757237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b="0"/>
            </a:pPr>
            <a:r>
              <a:rPr lang="ru" sz="2600" dirty="0">
                <a:latin typeface="Arial"/>
                <a:ea typeface="Arial"/>
                <a:cs typeface="Arial"/>
                <a:sym typeface="Arial"/>
              </a:rPr>
              <a:t>кредитный рейтинг и т.д.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ular Callout 15"/>
          <p:cNvSpPr/>
          <p:nvPr/>
        </p:nvSpPr>
        <p:spPr>
          <a:xfrm>
            <a:off x="2705888" y="2175446"/>
            <a:ext cx="6400132" cy="2452093"/>
          </a:xfrm>
          <a:prstGeom prst="wedgeRectCallout">
            <a:avLst>
              <a:gd name="adj1" fmla="val -21177"/>
              <a:gd name="adj2" fmla="val 4992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EFAFD8-E88E-C944-9CFA-463C013FA5B9}"/>
              </a:ext>
            </a:extLst>
          </p:cNvPr>
          <p:cNvSpPr/>
          <p:nvPr/>
        </p:nvSpPr>
        <p:spPr>
          <a:xfrm>
            <a:off x="335155" y="2260412"/>
            <a:ext cx="3336890" cy="17761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Размещение ценных бумаг путём закрытой подписки</a:t>
            </a:r>
            <a:endParaRPr lang="ru" sz="24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E71316-1020-FF40-8048-A447826AC77F}"/>
              </a:ext>
            </a:extLst>
          </p:cNvPr>
          <p:cNvSpPr/>
          <p:nvPr/>
        </p:nvSpPr>
        <p:spPr>
          <a:xfrm>
            <a:off x="4309837" y="2206702"/>
            <a:ext cx="2840263" cy="1943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FF0000"/>
                </a:solidFill>
              </a:rPr>
              <a:t>Рынок профессиональных инвесторов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B598A7-1448-F44A-8C7E-F565E2C610F7}"/>
              </a:ext>
            </a:extLst>
          </p:cNvPr>
          <p:cNvSpPr/>
          <p:nvPr/>
        </p:nvSpPr>
        <p:spPr>
          <a:xfrm>
            <a:off x="8313904" y="2269646"/>
            <a:ext cx="2981598" cy="1766874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/>
              <a:t>Публичная эмиссия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2E5371-1D1F-4848-A77C-081044983277}"/>
              </a:ext>
            </a:extLst>
          </p:cNvPr>
          <p:cNvCxnSpPr>
            <a:cxnSpLocks/>
          </p:cNvCxnSpPr>
          <p:nvPr/>
        </p:nvCxnSpPr>
        <p:spPr>
          <a:xfrm>
            <a:off x="1587626" y="1987025"/>
            <a:ext cx="8534400" cy="0"/>
          </a:xfrm>
          <a:prstGeom prst="straightConnector1">
            <a:avLst/>
          </a:prstGeom>
          <a:ln w="19050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0800000" scaled="0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64282F-52EF-9E44-B1CE-0EC245D39C4B}"/>
              </a:ext>
            </a:extLst>
          </p:cNvPr>
          <p:cNvSpPr txBox="1"/>
          <p:nvPr/>
        </p:nvSpPr>
        <p:spPr>
          <a:xfrm>
            <a:off x="9799316" y="1449294"/>
            <a:ext cx="2441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" dirty="0"/>
              <a:t>Регулируемый</a:t>
            </a:r>
          </a:p>
          <a:p>
            <a:pPr algn="r"/>
            <a:r>
              <a:rPr lang="ru" dirty="0"/>
              <a:t>Защищенный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987BC-590C-054C-8AA8-501A31ABF6C8}"/>
              </a:ext>
            </a:extLst>
          </p:cNvPr>
          <p:cNvSpPr txBox="1"/>
          <p:nvPr/>
        </p:nvSpPr>
        <p:spPr>
          <a:xfrm>
            <a:off x="9350" y="1501262"/>
            <a:ext cx="3225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/>
              <a:t>Либерализованный</a:t>
            </a:r>
          </a:p>
          <a:p>
            <a:r>
              <a:rPr lang="ru" dirty="0"/>
              <a:t>Гибкий</a:t>
            </a:r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9868B4A0-1A9A-D044-AA17-873BECB2C79D}"/>
              </a:ext>
            </a:extLst>
          </p:cNvPr>
          <p:cNvSpPr/>
          <p:nvPr/>
        </p:nvSpPr>
        <p:spPr>
          <a:xfrm>
            <a:off x="3143265" y="2296807"/>
            <a:ext cx="1633490" cy="1766875"/>
          </a:xfrm>
          <a:prstGeom prst="flowChartAlternate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" sz="1400" dirty="0">
                <a:solidFill>
                  <a:schemeClr val="tx1"/>
                </a:solidFill>
              </a:rPr>
              <a:t>Возможность получить достаточную информацию для инвестиций</a:t>
            </a:r>
          </a:p>
          <a:p>
            <a:pPr algn="ctr"/>
            <a:r>
              <a:rPr lang="ru" sz="1400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ru" sz="1400" dirty="0">
                <a:solidFill>
                  <a:schemeClr val="tx1"/>
                </a:solidFill>
              </a:rPr>
              <a:t>Прозрачность рынка</a:t>
            </a:r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918D3965-8237-8140-B1FD-4DCCFF3137B5}"/>
              </a:ext>
            </a:extLst>
          </p:cNvPr>
          <p:cNvSpPr/>
          <p:nvPr/>
        </p:nvSpPr>
        <p:spPr>
          <a:xfrm>
            <a:off x="6900323" y="2363545"/>
            <a:ext cx="1756578" cy="1606249"/>
          </a:xfrm>
          <a:prstGeom prst="flowChartAlternateProcess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" sz="1400" dirty="0">
                <a:solidFill>
                  <a:schemeClr val="tx1"/>
                </a:solidFill>
              </a:rPr>
              <a:t>Нормативное признание профессиональных инвесторов</a:t>
            </a:r>
          </a:p>
          <a:p>
            <a:pPr algn="ctr"/>
            <a:r>
              <a:rPr lang="ru" sz="1400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ru" sz="1400" dirty="0">
                <a:solidFill>
                  <a:schemeClr val="tx1"/>
                </a:solidFill>
              </a:rPr>
              <a:t>Гибкость и уступки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1FEA85-FCD8-264B-9B20-5B4F509CD34E}"/>
              </a:ext>
            </a:extLst>
          </p:cNvPr>
          <p:cNvCxnSpPr/>
          <p:nvPr/>
        </p:nvCxnSpPr>
        <p:spPr>
          <a:xfrm>
            <a:off x="3621295" y="4157892"/>
            <a:ext cx="14849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CCC7BD-6843-0040-B5FE-4A3061AFBB87}"/>
              </a:ext>
            </a:extLst>
          </p:cNvPr>
          <p:cNvCxnSpPr/>
          <p:nvPr/>
        </p:nvCxnSpPr>
        <p:spPr>
          <a:xfrm flipH="1" flipV="1">
            <a:off x="6754694" y="4150114"/>
            <a:ext cx="1376266" cy="7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E16F16-ABEB-C8A3-4A26-028803E6258D}"/>
              </a:ext>
            </a:extLst>
          </p:cNvPr>
          <p:cNvSpPr txBox="1"/>
          <p:nvPr/>
        </p:nvSpPr>
        <p:spPr>
          <a:xfrm>
            <a:off x="1108533" y="107594"/>
            <a:ext cx="1023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Сосредоточение на профессионалах </a:t>
            </a:r>
            <a:br>
              <a:rPr kumimoji="1" lang="ru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для либерализации рынка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2167E9-E693-975B-EED3-A43C3948B797}"/>
              </a:ext>
            </a:extLst>
          </p:cNvPr>
          <p:cNvSpPr txBox="1"/>
          <p:nvPr/>
        </p:nvSpPr>
        <p:spPr>
          <a:xfrm>
            <a:off x="212277" y="5337180"/>
            <a:ext cx="11918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" altLang="ja-JP" dirty="0"/>
              <a:t>Для принятия общего подхода необходимо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ru" altLang="ja-JP" dirty="0"/>
              <a:t>понимать каждый рынок и обоснование регулирования на каждом рынке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ru" altLang="ja-JP" dirty="0"/>
              <a:t>тщательно сравнивать с другими рынками</a:t>
            </a:r>
          </a:p>
        </p:txBody>
      </p:sp>
    </p:spTree>
    <p:extLst>
      <p:ext uri="{BB962C8B-B14F-4D97-AF65-F5344CB8AC3E}">
        <p14:creationId xmlns:p14="http://schemas.microsoft.com/office/powerpoint/2010/main" val="1175093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9C7BC5-CF64-650C-C13B-EB85301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16" y="2776705"/>
            <a:ext cx="10953701" cy="1477795"/>
          </a:xfrm>
        </p:spPr>
        <p:txBody>
          <a:bodyPr>
            <a:normAutofit/>
          </a:bodyPr>
          <a:lstStyle/>
          <a:p>
            <a:r>
              <a:rPr kumimoji="1" lang="ru" altLang="ja-JP" b="1" dirty="0"/>
              <a:t>Пример 2: </a:t>
            </a:r>
            <a:br>
              <a:rPr kumimoji="1" lang="en-US" altLang="ja-JP" b="1" dirty="0"/>
            </a:br>
            <a:r>
              <a:rPr kumimoji="1" lang="ru" altLang="ja-JP" b="1" dirty="0"/>
              <a:t>Внедрение технической стандартизации</a:t>
            </a:r>
            <a:endParaRPr kumimoji="1" lang="ja-JP" altLang="en-US" b="1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EBEB498-1E11-A55C-21FB-167C1DE7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4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7E3F8-6D26-5EF5-187F-115EF1B1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dirty="0"/>
              <a:t>Содержание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3639C6-7BAD-9B65-3EC2-3961F2A0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2" y="1645285"/>
            <a:ext cx="11835927" cy="4513373"/>
          </a:xfrm>
        </p:spPr>
        <p:txBody>
          <a:bodyPr>
            <a:normAutofit/>
          </a:bodyPr>
          <a:lstStyle/>
          <a:p>
            <a:r>
              <a:rPr kumimoji="1" lang="ru" altLang="ja-JP" dirty="0"/>
              <a:t>Что такое Азиатская инициатива по рынкам облигаций (ABMI)?</a:t>
            </a:r>
          </a:p>
          <a:p>
            <a:pPr lvl="1"/>
            <a:r>
              <a:rPr kumimoji="1" lang="ru" altLang="ja-JP" dirty="0"/>
              <a:t>Успешные истории развития рынка облигаций</a:t>
            </a:r>
          </a:p>
          <a:p>
            <a:endParaRPr kumimoji="1" lang="en-US" altLang="ja-JP" dirty="0"/>
          </a:p>
          <a:p>
            <a:r>
              <a:rPr kumimoji="1" lang="ru" altLang="ja-JP" dirty="0"/>
              <a:t>Роль регионального сотрудничества в развитии рынка</a:t>
            </a:r>
          </a:p>
          <a:p>
            <a:endParaRPr kumimoji="1" lang="en-US" altLang="ja-JP" dirty="0"/>
          </a:p>
          <a:p>
            <a:r>
              <a:rPr kumimoji="1" lang="ru" altLang="ja-JP" dirty="0"/>
              <a:t>Тематические исследования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EFB395-1EBB-0573-44F4-6E73FFD2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4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DD30381-8C71-C92B-4B2E-3745ABB4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altLang="ja-JP" dirty="0"/>
              <a:t>Важность технической стандартизации</a:t>
            </a:r>
            <a:endParaRPr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F617A0D-EAA6-BA6E-0E4D-27A57BA0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688" y="1490837"/>
            <a:ext cx="11835927" cy="4964710"/>
          </a:xfrm>
        </p:spPr>
        <p:txBody>
          <a:bodyPr>
            <a:normAutofit/>
          </a:bodyPr>
          <a:lstStyle/>
          <a:p>
            <a:r>
              <a:rPr lang="en-US" altLang="ja-JP" dirty="0"/>
              <a:t>ISO</a:t>
            </a:r>
            <a:r>
              <a:rPr lang="ru" altLang="ja-JP" dirty="0"/>
              <a:t> 20022</a:t>
            </a:r>
          </a:p>
          <a:p>
            <a:pPr marL="457200" lvl="1" indent="0">
              <a:buNone/>
            </a:pPr>
            <a:r>
              <a:rPr lang="ru" altLang="ja-JP" dirty="0">
                <a:hlinkClick r:id="rId2"/>
              </a:rPr>
              <a:t>https://www.iso20022.org/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ru" altLang="ja-JP" dirty="0"/>
              <a:t>Идентификатор юридического лица (LEI)</a:t>
            </a:r>
          </a:p>
          <a:p>
            <a:pPr marL="457200" lvl="1" indent="0">
              <a:buNone/>
            </a:pPr>
            <a:r>
              <a:rPr lang="ru" altLang="ja-JP" dirty="0">
                <a:hlinkClick r:id="rId3"/>
              </a:rPr>
              <a:t>https://www.gleif.org/en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ru" altLang="ja-JP" dirty="0"/>
              <a:t>Техническая стандартизация позволяет избежать </a:t>
            </a:r>
            <a:r>
              <a:rPr lang="ru-RU" altLang="ja-JP" dirty="0"/>
              <a:t>приобретения политического характера</a:t>
            </a:r>
            <a:r>
              <a:rPr lang="ru" altLang="ja-JP" dirty="0"/>
              <a:t>.</a:t>
            </a:r>
          </a:p>
          <a:p>
            <a:pPr marL="0" indent="0">
              <a:buNone/>
            </a:pPr>
            <a:r>
              <a:rPr lang="ru" altLang="ja-JP" dirty="0"/>
              <a:t>Обеспечение совместимости должно рассматриваться с самого начала развития рынка.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7BC8EFC-8EEA-5201-FE08-699006B6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6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右矢印 16">
            <a:extLst>
              <a:ext uri="{FF2B5EF4-FFF2-40B4-BE49-F238E27FC236}">
                <a16:creationId xmlns:a16="http://schemas.microsoft.com/office/drawing/2014/main" id="{C13BCB33-4D50-3511-1452-B2ABFCC75D52}"/>
              </a:ext>
            </a:extLst>
          </p:cNvPr>
          <p:cNvSpPr/>
          <p:nvPr/>
        </p:nvSpPr>
        <p:spPr>
          <a:xfrm rot="5400000">
            <a:off x="6730926" y="5096892"/>
            <a:ext cx="818146" cy="44632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PH" altLang="en-US" dirty="0">
              <a:solidFill>
                <a:schemeClr val="tx1"/>
              </a:solidFill>
            </a:endParaRP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FD2DA765-D358-3E69-95B7-961B85865662}"/>
              </a:ext>
            </a:extLst>
          </p:cNvPr>
          <p:cNvSpPr/>
          <p:nvPr/>
        </p:nvSpPr>
        <p:spPr>
          <a:xfrm rot="8555493">
            <a:off x="7766865" y="4515537"/>
            <a:ext cx="1660355" cy="44632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PH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BC2318-891B-3242-AD2D-9672BC4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18" y="129322"/>
            <a:ext cx="10592978" cy="1024431"/>
          </a:xfrm>
        </p:spPr>
        <p:txBody>
          <a:bodyPr>
            <a:normAutofit/>
          </a:bodyPr>
          <a:lstStyle/>
          <a:p>
            <a:r>
              <a:rPr kumimoji="1" lang="ru" altLang="ja-PH" sz="3200" dirty="0"/>
              <a:t>Изображение стандартизации валютной отчетности в рамках ABMF</a:t>
            </a:r>
            <a:endParaRPr kumimoji="1" lang="ja-PH" altLang="en-US" sz="32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CD53927-2221-B04A-AC4C-EEC7EC4DF618}"/>
              </a:ext>
            </a:extLst>
          </p:cNvPr>
          <p:cNvGrpSpPr/>
          <p:nvPr/>
        </p:nvGrpSpPr>
        <p:grpSpPr>
          <a:xfrm>
            <a:off x="243497" y="1612182"/>
            <a:ext cx="4908885" cy="2261937"/>
            <a:chOff x="368968" y="2069431"/>
            <a:chExt cx="4908885" cy="2261937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13D9E350-AA37-3349-A504-0E697303D880}"/>
                </a:ext>
              </a:extLst>
            </p:cNvPr>
            <p:cNvSpPr/>
            <p:nvPr/>
          </p:nvSpPr>
          <p:spPr>
            <a:xfrm>
              <a:off x="653143" y="2220686"/>
              <a:ext cx="1059543" cy="6241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sz="2000" dirty="0">
                  <a:solidFill>
                    <a:schemeClr val="accent1"/>
                  </a:solidFill>
                </a:rPr>
                <a:t>Банк А</a:t>
              </a:r>
              <a:endParaRPr kumimoji="1" lang="ja-PH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2AFE93B-44B7-8A4D-89F6-717D78F7450E}"/>
                </a:ext>
              </a:extLst>
            </p:cNvPr>
            <p:cNvSpPr/>
            <p:nvPr/>
          </p:nvSpPr>
          <p:spPr>
            <a:xfrm>
              <a:off x="3766457" y="2220686"/>
              <a:ext cx="1059543" cy="6241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-RU" altLang="ja-PH" sz="2000" dirty="0">
                  <a:solidFill>
                    <a:schemeClr val="accent1"/>
                  </a:solidFill>
                </a:rPr>
                <a:t>Банк </a:t>
              </a:r>
              <a:r>
                <a:rPr kumimoji="1" lang="en-US" altLang="ja-PH" sz="2000" dirty="0">
                  <a:solidFill>
                    <a:schemeClr val="accent1"/>
                  </a:solidFill>
                </a:rPr>
                <a:t>B</a:t>
              </a:r>
              <a:endParaRPr kumimoji="1" lang="ja-PH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右矢印 5">
              <a:extLst>
                <a:ext uri="{FF2B5EF4-FFF2-40B4-BE49-F238E27FC236}">
                  <a16:creationId xmlns:a16="http://schemas.microsoft.com/office/drawing/2014/main" id="{0EBC8CCD-6664-BC44-A2FB-058FEECFE9CB}"/>
                </a:ext>
              </a:extLst>
            </p:cNvPr>
            <p:cNvSpPr/>
            <p:nvPr/>
          </p:nvSpPr>
          <p:spPr>
            <a:xfrm>
              <a:off x="1807030" y="2289401"/>
              <a:ext cx="1660355" cy="446326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PH" sz="2000" dirty="0">
                  <a:solidFill>
                    <a:schemeClr val="tx1"/>
                  </a:solidFill>
                </a:rPr>
                <a:t>ISO</a:t>
              </a:r>
              <a:r>
                <a:rPr kumimoji="1" lang="ru" altLang="ja-PH" sz="2000" dirty="0">
                  <a:solidFill>
                    <a:schemeClr val="tx1"/>
                  </a:solidFill>
                </a:rPr>
                <a:t> 15022</a:t>
              </a:r>
              <a:endParaRPr kumimoji="1" lang="ja-PH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853D0440-3F7D-5B40-96CE-3D5B57BE9685}"/>
                </a:ext>
              </a:extLst>
            </p:cNvPr>
            <p:cNvSpPr/>
            <p:nvPr/>
          </p:nvSpPr>
          <p:spPr>
            <a:xfrm>
              <a:off x="611337" y="3337854"/>
              <a:ext cx="1457504" cy="818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sz="2000" dirty="0"/>
                <a:t>Центральный банк</a:t>
              </a:r>
              <a:endParaRPr kumimoji="1" lang="ja-PH" altLang="en-US" sz="2000" dirty="0"/>
            </a:p>
          </p:txBody>
        </p:sp>
        <p:sp>
          <p:nvSpPr>
            <p:cNvPr id="8" name="下矢印 7">
              <a:extLst>
                <a:ext uri="{FF2B5EF4-FFF2-40B4-BE49-F238E27FC236}">
                  <a16:creationId xmlns:a16="http://schemas.microsoft.com/office/drawing/2014/main" id="{C11B7726-3761-224A-9B58-F339E58F60FC}"/>
                </a:ext>
              </a:extLst>
            </p:cNvPr>
            <p:cNvSpPr/>
            <p:nvPr/>
          </p:nvSpPr>
          <p:spPr>
            <a:xfrm flipH="1">
              <a:off x="798094" y="2927626"/>
              <a:ext cx="713507" cy="3274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PH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B9D08FA-8DFB-114C-9DE3-573A45F06128}"/>
                </a:ext>
              </a:extLst>
            </p:cNvPr>
            <p:cNvSpPr/>
            <p:nvPr/>
          </p:nvSpPr>
          <p:spPr>
            <a:xfrm>
              <a:off x="368968" y="2069431"/>
              <a:ext cx="4908885" cy="2261937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PH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781068-F0AF-3545-AA2E-99738671FB1F}"/>
              </a:ext>
            </a:extLst>
          </p:cNvPr>
          <p:cNvGrpSpPr/>
          <p:nvPr/>
        </p:nvGrpSpPr>
        <p:grpSpPr>
          <a:xfrm>
            <a:off x="256673" y="4275388"/>
            <a:ext cx="4908885" cy="2261937"/>
            <a:chOff x="368968" y="2069431"/>
            <a:chExt cx="4908885" cy="2261937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496CBD4-72F2-E843-97E8-F2EDC5D7F24C}"/>
                </a:ext>
              </a:extLst>
            </p:cNvPr>
            <p:cNvSpPr/>
            <p:nvPr/>
          </p:nvSpPr>
          <p:spPr>
            <a:xfrm>
              <a:off x="653143" y="2220686"/>
              <a:ext cx="1059543" cy="6241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sz="2000" dirty="0">
                  <a:solidFill>
                    <a:schemeClr val="accent1"/>
                  </a:solidFill>
                </a:rPr>
                <a:t>Банк С</a:t>
              </a:r>
              <a:endParaRPr kumimoji="1" lang="ja-PH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8403DEE-390F-6746-B3C4-290F6406D0A7}"/>
                </a:ext>
              </a:extLst>
            </p:cNvPr>
            <p:cNvSpPr/>
            <p:nvPr/>
          </p:nvSpPr>
          <p:spPr>
            <a:xfrm>
              <a:off x="3766457" y="2220686"/>
              <a:ext cx="1059543" cy="6241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-RU" altLang="ja-PH" sz="2000" dirty="0">
                  <a:solidFill>
                    <a:schemeClr val="accent1"/>
                  </a:solidFill>
                </a:rPr>
                <a:t>Банк </a:t>
              </a:r>
              <a:r>
                <a:rPr kumimoji="1" lang="en-US" altLang="ja-PH" sz="2000" dirty="0">
                  <a:solidFill>
                    <a:schemeClr val="accent1"/>
                  </a:solidFill>
                </a:rPr>
                <a:t>B</a:t>
              </a:r>
              <a:endParaRPr kumimoji="1" lang="ja-PH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043BCBD6-3668-734B-BAA5-B6F83FA0A7AA}"/>
                </a:ext>
              </a:extLst>
            </p:cNvPr>
            <p:cNvSpPr/>
            <p:nvPr/>
          </p:nvSpPr>
          <p:spPr>
            <a:xfrm>
              <a:off x="677587" y="3337854"/>
              <a:ext cx="1162290" cy="818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dirty="0"/>
                <a:t>КБ</a:t>
              </a:r>
              <a:endParaRPr kumimoji="1" lang="ja-PH" altLang="en-US" dirty="0"/>
            </a:p>
          </p:txBody>
        </p:sp>
        <p:sp>
          <p:nvSpPr>
            <p:cNvPr id="19" name="下矢印 18">
              <a:extLst>
                <a:ext uri="{FF2B5EF4-FFF2-40B4-BE49-F238E27FC236}">
                  <a16:creationId xmlns:a16="http://schemas.microsoft.com/office/drawing/2014/main" id="{DDCE70BF-E3F4-0740-B1D4-D769E6522973}"/>
                </a:ext>
              </a:extLst>
            </p:cNvPr>
            <p:cNvSpPr/>
            <p:nvPr/>
          </p:nvSpPr>
          <p:spPr>
            <a:xfrm>
              <a:off x="830750" y="2948383"/>
              <a:ext cx="704326" cy="3274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PH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CC5E977-A3BB-4C4D-A2E0-2EA6F7DF3E2F}"/>
                </a:ext>
              </a:extLst>
            </p:cNvPr>
            <p:cNvSpPr/>
            <p:nvPr/>
          </p:nvSpPr>
          <p:spPr>
            <a:xfrm>
              <a:off x="368968" y="2069431"/>
              <a:ext cx="4908885" cy="226193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PH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7E798C1-E1F3-964F-8730-7CA7DEEA1970}"/>
              </a:ext>
            </a:extLst>
          </p:cNvPr>
          <p:cNvGrpSpPr/>
          <p:nvPr/>
        </p:nvGrpSpPr>
        <p:grpSpPr>
          <a:xfrm>
            <a:off x="6577454" y="1727811"/>
            <a:ext cx="4208380" cy="2605276"/>
            <a:chOff x="7016128" y="1678476"/>
            <a:chExt cx="4208380" cy="2605276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9241761-3C1B-364E-ABF6-FDBD71496369}"/>
                </a:ext>
              </a:extLst>
            </p:cNvPr>
            <p:cNvSpPr/>
            <p:nvPr/>
          </p:nvSpPr>
          <p:spPr>
            <a:xfrm>
              <a:off x="10164965" y="1678476"/>
              <a:ext cx="1059543" cy="26052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-RU" altLang="ja-PH" sz="2000" dirty="0">
                  <a:solidFill>
                    <a:schemeClr val="accent1"/>
                  </a:solidFill>
                </a:rPr>
                <a:t>Банк </a:t>
              </a:r>
              <a:r>
                <a:rPr kumimoji="1" lang="en-US" altLang="ja-PH" sz="2000" dirty="0">
                  <a:solidFill>
                    <a:schemeClr val="accent1"/>
                  </a:solidFill>
                </a:rPr>
                <a:t>B</a:t>
              </a:r>
              <a:endParaRPr kumimoji="1" lang="ja-PH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3D9032F8-4240-6145-8FA8-6096BB33776D}"/>
                </a:ext>
              </a:extLst>
            </p:cNvPr>
            <p:cNvSpPr/>
            <p:nvPr/>
          </p:nvSpPr>
          <p:spPr>
            <a:xfrm>
              <a:off x="7124985" y="3006868"/>
              <a:ext cx="1010653" cy="818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dirty="0"/>
                <a:t>КБ</a:t>
              </a:r>
              <a:endParaRPr kumimoji="1" lang="ja-PH" altLang="en-US" dirty="0"/>
            </a:p>
          </p:txBody>
        </p:sp>
        <p:sp>
          <p:nvSpPr>
            <p:cNvPr id="29" name="二方向矢印 28">
              <a:extLst>
                <a:ext uri="{FF2B5EF4-FFF2-40B4-BE49-F238E27FC236}">
                  <a16:creationId xmlns:a16="http://schemas.microsoft.com/office/drawing/2014/main" id="{E524F533-95A8-D14E-BF40-08C191A3EF2E}"/>
                </a:ext>
              </a:extLst>
            </p:cNvPr>
            <p:cNvSpPr/>
            <p:nvPr/>
          </p:nvSpPr>
          <p:spPr>
            <a:xfrm rot="10800000">
              <a:off x="7379367" y="1856263"/>
              <a:ext cx="2486527" cy="1150604"/>
            </a:xfrm>
            <a:prstGeom prst="leftUpArrow">
              <a:avLst>
                <a:gd name="adj1" fmla="val 18355"/>
                <a:gd name="adj2" fmla="val 15863"/>
                <a:gd name="adj3" fmla="val 25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PH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11B205F-D245-3E41-A326-14341D84DCF1}"/>
                </a:ext>
              </a:extLst>
            </p:cNvPr>
            <p:cNvSpPr/>
            <p:nvPr/>
          </p:nvSpPr>
          <p:spPr>
            <a:xfrm>
              <a:off x="7051651" y="1678476"/>
              <a:ext cx="1059543" cy="6241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sz="2000" dirty="0">
                  <a:solidFill>
                    <a:schemeClr val="accent1"/>
                  </a:solidFill>
                </a:rPr>
                <a:t>Банк А</a:t>
              </a:r>
              <a:endParaRPr kumimoji="1" lang="ja-PH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79D76BC-FBB4-5142-AFCA-1128F6E9C387}"/>
                </a:ext>
              </a:extLst>
            </p:cNvPr>
            <p:cNvSpPr txBox="1"/>
            <p:nvPr/>
          </p:nvSpPr>
          <p:spPr>
            <a:xfrm>
              <a:off x="8198232" y="1829033"/>
              <a:ext cx="1349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PH" sz="2000" dirty="0"/>
                <a:t>ISO</a:t>
              </a:r>
              <a:r>
                <a:rPr kumimoji="1" lang="ru" altLang="ja-PH" sz="2000" dirty="0"/>
                <a:t>20022</a:t>
              </a:r>
              <a:endParaRPr kumimoji="1" lang="ja-PH" altLang="en-US" sz="20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79BAADD-C846-8B4B-8237-0D742263892E}"/>
                </a:ext>
              </a:extLst>
            </p:cNvPr>
            <p:cNvSpPr txBox="1"/>
            <p:nvPr/>
          </p:nvSpPr>
          <p:spPr>
            <a:xfrm>
              <a:off x="7016128" y="2329266"/>
              <a:ext cx="1349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PH" sz="2000" dirty="0"/>
                <a:t>ISO</a:t>
              </a:r>
              <a:r>
                <a:rPr kumimoji="1" lang="ru" altLang="ja-PH" sz="2000" dirty="0"/>
                <a:t>20022</a:t>
              </a:r>
              <a:endParaRPr kumimoji="1" lang="ja-PH" altLang="en-US" sz="2000" dirty="0"/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65A48A2-5170-6B4F-9706-5B2F7692EB7B}"/>
              </a:ext>
            </a:extLst>
          </p:cNvPr>
          <p:cNvGrpSpPr/>
          <p:nvPr/>
        </p:nvGrpSpPr>
        <p:grpSpPr>
          <a:xfrm>
            <a:off x="6577453" y="4333086"/>
            <a:ext cx="2698897" cy="2146539"/>
            <a:chOff x="7016127" y="1678476"/>
            <a:chExt cx="2698897" cy="2146539"/>
          </a:xfrm>
        </p:grpSpPr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6DE9D919-99A3-034E-82AC-9D8BC73B56E6}"/>
                </a:ext>
              </a:extLst>
            </p:cNvPr>
            <p:cNvSpPr/>
            <p:nvPr/>
          </p:nvSpPr>
          <p:spPr>
            <a:xfrm>
              <a:off x="7124985" y="3006868"/>
              <a:ext cx="1010653" cy="818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dirty="0"/>
                <a:t>КБ</a:t>
              </a:r>
              <a:endParaRPr kumimoji="1" lang="ja-PH" altLang="en-US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75217A9A-B5C7-B949-9891-7CA8FBAF8B9F}"/>
                </a:ext>
              </a:extLst>
            </p:cNvPr>
            <p:cNvSpPr/>
            <p:nvPr/>
          </p:nvSpPr>
          <p:spPr>
            <a:xfrm>
              <a:off x="7051651" y="1678476"/>
              <a:ext cx="1059543" cy="6241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ru" altLang="ja-PH" sz="2000" dirty="0">
                  <a:solidFill>
                    <a:schemeClr val="accent1"/>
                  </a:solidFill>
                </a:rPr>
                <a:t>Банк С</a:t>
              </a:r>
              <a:endParaRPr kumimoji="1" lang="ja-PH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00593E6-E214-E347-84BF-BD6F306CE71E}"/>
                </a:ext>
              </a:extLst>
            </p:cNvPr>
            <p:cNvSpPr txBox="1"/>
            <p:nvPr/>
          </p:nvSpPr>
          <p:spPr>
            <a:xfrm rot="19373994">
              <a:off x="8365576" y="1856262"/>
              <a:ext cx="1349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PH" sz="2000" dirty="0"/>
                <a:t>ISO</a:t>
              </a:r>
              <a:r>
                <a:rPr kumimoji="1" lang="ru" altLang="ja-PH" sz="2000" dirty="0"/>
                <a:t>20022</a:t>
              </a:r>
              <a:endParaRPr kumimoji="1" lang="ja-PH" altLang="en-US" sz="2000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CF586C5-3F8A-0442-99DB-E708F20C005E}"/>
                </a:ext>
              </a:extLst>
            </p:cNvPr>
            <p:cNvSpPr txBox="1"/>
            <p:nvPr/>
          </p:nvSpPr>
          <p:spPr>
            <a:xfrm>
              <a:off x="7016127" y="2329266"/>
              <a:ext cx="1479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PH" sz="2000" dirty="0"/>
                <a:t>ISO</a:t>
              </a:r>
              <a:r>
                <a:rPr kumimoji="1" lang="ru" altLang="ja-PH" sz="2000" dirty="0"/>
                <a:t>20022</a:t>
              </a:r>
              <a:endParaRPr kumimoji="1" lang="ja-PH" altLang="en-US" sz="2000" dirty="0"/>
            </a:p>
          </p:txBody>
        </p:sp>
      </p:grpSp>
      <p:sp>
        <p:nvSpPr>
          <p:cNvPr id="41" name="ストライプ矢印 40">
            <a:extLst>
              <a:ext uri="{FF2B5EF4-FFF2-40B4-BE49-F238E27FC236}">
                <a16:creationId xmlns:a16="http://schemas.microsoft.com/office/drawing/2014/main" id="{CC13A17A-4AAE-EF4B-9CDF-E1EC38B29C25}"/>
              </a:ext>
            </a:extLst>
          </p:cNvPr>
          <p:cNvSpPr/>
          <p:nvPr/>
        </p:nvSpPr>
        <p:spPr>
          <a:xfrm>
            <a:off x="5406764" y="3224419"/>
            <a:ext cx="601290" cy="1754330"/>
          </a:xfrm>
          <a:prstGeom prst="stripedRightArrow">
            <a:avLst>
              <a:gd name="adj1" fmla="val 68288"/>
              <a:gd name="adj2" fmla="val 589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PH" altLang="en-US"/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78D1D50E-A7D2-7540-ACE5-A838F09F8482}"/>
              </a:ext>
            </a:extLst>
          </p:cNvPr>
          <p:cNvSpPr/>
          <p:nvPr/>
        </p:nvSpPr>
        <p:spPr>
          <a:xfrm>
            <a:off x="6135245" y="1345106"/>
            <a:ext cx="5078187" cy="5192219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PH" altLang="en-US"/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DAD684F3-1E9B-F147-9437-6DB4DA51BC5A}"/>
              </a:ext>
            </a:extLst>
          </p:cNvPr>
          <p:cNvSpPr/>
          <p:nvPr/>
        </p:nvSpPr>
        <p:spPr>
          <a:xfrm>
            <a:off x="7669594" y="965046"/>
            <a:ext cx="2154635" cy="7627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" altLang="ja-PH" sz="2400" dirty="0">
                <a:solidFill>
                  <a:schemeClr val="tx1"/>
                </a:solidFill>
              </a:rPr>
              <a:t>Региональная база данных</a:t>
            </a:r>
            <a:endParaRPr kumimoji="1" lang="ja-PH" altLang="en-US" sz="2400" dirty="0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DB78F66-6F6B-ED46-8B81-F9A7D1714BB0}"/>
              </a:ext>
            </a:extLst>
          </p:cNvPr>
          <p:cNvSpPr txBox="1"/>
          <p:nvPr/>
        </p:nvSpPr>
        <p:spPr>
          <a:xfrm>
            <a:off x="1727582" y="1345107"/>
            <a:ext cx="1348634" cy="400110"/>
          </a:xfrm>
          <a:prstGeom prst="rect">
            <a:avLst/>
          </a:prstGeom>
          <a:solidFill>
            <a:schemeClr val="bg2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ru" altLang="ja-PH" sz="2000" dirty="0"/>
              <a:t>Страна Х</a:t>
            </a:r>
            <a:endParaRPr kumimoji="1" lang="ja-PH" altLang="en-US" sz="20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CBB679-BBB2-0849-BF9A-6F56E6313835}"/>
              </a:ext>
            </a:extLst>
          </p:cNvPr>
          <p:cNvSpPr txBox="1"/>
          <p:nvPr/>
        </p:nvSpPr>
        <p:spPr>
          <a:xfrm>
            <a:off x="1973608" y="4049486"/>
            <a:ext cx="1335267" cy="40011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ru" altLang="ja-PH" sz="2000" dirty="0"/>
              <a:t>Страна Y</a:t>
            </a:r>
            <a:endParaRPr kumimoji="1" lang="ja-PH" altLang="en-US" sz="2000" dirty="0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8F143E8-50A7-014D-A599-12FC118EDCB3}"/>
              </a:ext>
            </a:extLst>
          </p:cNvPr>
          <p:cNvGrpSpPr/>
          <p:nvPr/>
        </p:nvGrpSpPr>
        <p:grpSpPr>
          <a:xfrm>
            <a:off x="1694735" y="4600851"/>
            <a:ext cx="1660355" cy="448193"/>
            <a:chOff x="1660599" y="2299397"/>
            <a:chExt cx="1660355" cy="448193"/>
          </a:xfrm>
        </p:grpSpPr>
        <p:sp>
          <p:nvSpPr>
            <p:cNvPr id="53" name="右矢印 52">
              <a:extLst>
                <a:ext uri="{FF2B5EF4-FFF2-40B4-BE49-F238E27FC236}">
                  <a16:creationId xmlns:a16="http://schemas.microsoft.com/office/drawing/2014/main" id="{5BA98A38-9089-2F4A-A566-91ABC447358A}"/>
                </a:ext>
              </a:extLst>
            </p:cNvPr>
            <p:cNvSpPr/>
            <p:nvPr/>
          </p:nvSpPr>
          <p:spPr>
            <a:xfrm rot="10800000">
              <a:off x="1660599" y="2299397"/>
              <a:ext cx="1660355" cy="446326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PH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37DCFD25-0A23-D34E-9266-47F79EB97609}"/>
                </a:ext>
              </a:extLst>
            </p:cNvPr>
            <p:cNvSpPr txBox="1"/>
            <p:nvPr/>
          </p:nvSpPr>
          <p:spPr>
            <a:xfrm>
              <a:off x="1978334" y="2347480"/>
              <a:ext cx="131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PH" sz="2000" dirty="0"/>
                <a:t>ISO</a:t>
              </a:r>
              <a:r>
                <a:rPr kumimoji="1" lang="ru" altLang="ja-PH" sz="2000" dirty="0"/>
                <a:t>15022</a:t>
              </a:r>
              <a:endParaRPr kumimoji="1" lang="ja-PH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295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8DB29-879D-3F40-9D48-48E12356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900" y="73887"/>
            <a:ext cx="10319658" cy="1095506"/>
          </a:xfrm>
        </p:spPr>
        <p:txBody>
          <a:bodyPr>
            <a:noAutofit/>
          </a:bodyPr>
          <a:lstStyle/>
          <a:p>
            <a:r>
              <a:rPr kumimoji="1" lang="ru-RU" altLang="ja-PH"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1" lang="ru" altLang="ja-PH" sz="3200" b="1" dirty="0">
                <a:latin typeface="Arial" panose="020B0604020202020204" pitchFamily="34" charset="0"/>
                <a:cs typeface="Arial" panose="020B0604020202020204" pitchFamily="34" charset="0"/>
              </a:rPr>
              <a:t>оставление</a:t>
            </a:r>
            <a:r>
              <a:rPr kumimoji="1" lang="ru-RU" altLang="ja-PH" sz="3200" b="1" dirty="0">
                <a:latin typeface="Arial" panose="020B0604020202020204" pitchFamily="34" charset="0"/>
                <a:cs typeface="Arial" panose="020B0604020202020204" pitchFamily="34" charset="0"/>
              </a:rPr>
              <a:t> схем</a:t>
            </a:r>
            <a:r>
              <a:rPr kumimoji="1" lang="ru" altLang="ja-PH" sz="3200" b="1" dirty="0">
                <a:latin typeface="Arial" panose="020B0604020202020204" pitchFamily="34" charset="0"/>
                <a:cs typeface="Arial" panose="020B0604020202020204" pitchFamily="34" charset="0"/>
              </a:rPr>
              <a:t>ы данных стандартизации и отчетности о валютных операциях</a:t>
            </a:r>
            <a:endParaRPr kumimoji="1" lang="ja-PH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7B13BB-F37E-1541-9E66-3F88C73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985" y="64679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0160-ED1D-4032-8EDB-9ED7B4F96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8335B969-E927-1048-9508-34F5902C7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544511"/>
              </p:ext>
            </p:extLst>
          </p:nvPr>
        </p:nvGraphicFramePr>
        <p:xfrm>
          <a:off x="347847" y="4147052"/>
          <a:ext cx="11001459" cy="263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90B0B6-59B7-9840-B437-C194C33DA122}"/>
              </a:ext>
            </a:extLst>
          </p:cNvPr>
          <p:cNvSpPr txBox="1"/>
          <p:nvPr/>
        </p:nvSpPr>
        <p:spPr>
          <a:xfrm>
            <a:off x="34814" y="990744"/>
            <a:ext cx="12157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" altLang="ja-PH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С</a:t>
            </a:r>
            <a:r>
              <a:rPr kumimoji="1" lang="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уществует вероятность того, что, наряду с внедрением к 2025 году стандарта ISO 20022, имеющаяся в странах АСЕАН+3 отчетность о валютных операциях должна быть стандартизирована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Можно не только упростить процесс отчетности и снизить нагрузку, связанную с отчетностью, но и предоставить властям доступ к б</a:t>
            </a:r>
            <a:r>
              <a:rPr kumimoji="1" lang="ru" altLang="ja-P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о</a:t>
            </a:r>
            <a:r>
              <a:rPr kumimoji="1" lang="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льшему количеству данных и, следовательно, они смогут добиться б</a:t>
            </a:r>
            <a:r>
              <a:rPr kumimoji="1" lang="ru" altLang="ja-PH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о</a:t>
            </a:r>
            <a:r>
              <a:rPr kumimoji="1" lang="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льшей прозрачности финансовых транзакций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Стандартизация может способствовать улучшению и оптимизации нормативной и налоговой отчетности, а также цифровой трансформации (DX) финансовых институтов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Идентификатор юридического лица (</a:t>
            </a:r>
            <a:r>
              <a:rPr kumimoji="1" lang="en-US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LEI)</a:t>
            </a:r>
            <a:r>
              <a:rPr kumimoji="1" lang="ru-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1" lang="ru" altLang="ja-P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можно использовать не только для отчетности о валютных операциях, но и для другой отчетности, включая налоговую отчетность</a:t>
            </a:r>
            <a:endParaRPr kumimoji="1" lang="en" altLang="ja-P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6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805A-E576-5533-268E-78107590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17" y="168292"/>
            <a:ext cx="10428890" cy="1024431"/>
          </a:xfrm>
        </p:spPr>
        <p:txBody>
          <a:bodyPr>
            <a:normAutofit fontScale="90000"/>
          </a:bodyPr>
          <a:lstStyle/>
          <a:p>
            <a:r>
              <a:rPr lang="ru" dirty="0"/>
              <a:t>Составление</a:t>
            </a:r>
            <a:r>
              <a:rPr lang="ru-RU" dirty="0"/>
              <a:t> схем</a:t>
            </a:r>
            <a:r>
              <a:rPr lang="ru" dirty="0"/>
              <a:t>ы</a:t>
            </a:r>
            <a:br>
              <a:rPr lang="ru" dirty="0"/>
            </a:br>
            <a:r>
              <a:rPr lang="ru" dirty="0"/>
              <a:t>(формы отчетности о валютных операциях)</a:t>
            </a:r>
          </a:p>
        </p:txBody>
      </p:sp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426F16FE-2F51-4C9E-83D1-12D79332C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911" y="1415845"/>
            <a:ext cx="11130116" cy="51214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A594B-FD61-460E-9106-76D5988A2561}"/>
              </a:ext>
            </a:extLst>
          </p:cNvPr>
          <p:cNvSpPr txBox="1"/>
          <p:nvPr/>
        </p:nvSpPr>
        <p:spPr>
          <a:xfrm>
            <a:off x="516399" y="1849259"/>
            <a:ext cx="1765795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/>
              <a:t>Периодичность</a:t>
            </a:r>
          </a:p>
          <a:p>
            <a:endParaRPr lang="ru-RU" sz="1100" b="1" dirty="0"/>
          </a:p>
          <a:p>
            <a:r>
              <a:rPr lang="ru-RU" sz="1100" b="1" dirty="0"/>
              <a:t>Подача</a:t>
            </a:r>
          </a:p>
          <a:p>
            <a:endParaRPr lang="ru-RU" sz="1100" b="1" dirty="0"/>
          </a:p>
          <a:p>
            <a:r>
              <a:rPr lang="ru-RU" sz="1100" b="1" dirty="0"/>
              <a:t>Ключевые особенности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E7070-FD4A-4326-B2CC-E120E7435735}"/>
              </a:ext>
            </a:extLst>
          </p:cNvPr>
          <p:cNvSpPr txBox="1"/>
          <p:nvPr/>
        </p:nvSpPr>
        <p:spPr>
          <a:xfrm>
            <a:off x="2337094" y="1453940"/>
            <a:ext cx="9817669" cy="287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/>
              <a:t>Индонезия		Малайзия		  Корея		    Филиппины		   Таиланд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5C0DC-66A8-456C-91A8-BC36DB2DDD8F}"/>
              </a:ext>
            </a:extLst>
          </p:cNvPr>
          <p:cNvSpPr txBox="1"/>
          <p:nvPr/>
        </p:nvSpPr>
        <p:spPr>
          <a:xfrm>
            <a:off x="2311740" y="1905317"/>
            <a:ext cx="160526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Ежедневно</a:t>
            </a:r>
          </a:p>
          <a:p>
            <a:endParaRPr lang="ru-RU" sz="1000" dirty="0"/>
          </a:p>
          <a:p>
            <a:r>
              <a:rPr lang="ru-RU" sz="1000" dirty="0"/>
              <a:t>каждые 30 минут</a:t>
            </a:r>
          </a:p>
          <a:p>
            <a:endParaRPr lang="ru-RU" sz="1000" dirty="0"/>
          </a:p>
          <a:p>
            <a:r>
              <a:rPr lang="ru-RU" sz="1000" dirty="0"/>
              <a:t>Минимальное количество элементов данных, которые обычно встречаются в любой инструкции об обменных операциях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BE093-37B9-4D1A-A035-ED5AF11CF32F}"/>
              </a:ext>
            </a:extLst>
          </p:cNvPr>
          <p:cNvSpPr txBox="1"/>
          <p:nvPr/>
        </p:nvSpPr>
        <p:spPr>
          <a:xfrm>
            <a:off x="4122957" y="1905033"/>
            <a:ext cx="1942375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Ежедневно</a:t>
            </a:r>
          </a:p>
          <a:p>
            <a:endParaRPr lang="ru-RU" sz="1000" dirty="0"/>
          </a:p>
          <a:p>
            <a:r>
              <a:rPr lang="ru-RU" sz="1000" dirty="0"/>
              <a:t>каждые 15 минут</a:t>
            </a:r>
          </a:p>
          <a:p>
            <a:endParaRPr lang="ru-RU" sz="1000" dirty="0"/>
          </a:p>
          <a:p>
            <a:r>
              <a:rPr lang="ru-RU" sz="1000" dirty="0"/>
              <a:t>Минимальное количество элементов данных, которые обычно встречаются в любой инструкции об обменных операциях</a:t>
            </a:r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89B5E-B040-468B-A271-C6689D668FD2}"/>
              </a:ext>
            </a:extLst>
          </p:cNvPr>
          <p:cNvSpPr txBox="1"/>
          <p:nvPr/>
        </p:nvSpPr>
        <p:spPr>
          <a:xfrm>
            <a:off x="6135297" y="1892477"/>
            <a:ext cx="1765795" cy="4215000"/>
          </a:xfrm>
          <a:prstGeom prst="rect">
            <a:avLst/>
          </a:prstGeom>
          <a:solidFill>
            <a:srgbClr val="D9E1F2"/>
          </a:solidFill>
        </p:spPr>
        <p:txBody>
          <a:bodyPr wrap="square" rIns="0">
            <a:spAutoFit/>
          </a:bodyPr>
          <a:lstStyle/>
          <a:p>
            <a:r>
              <a:rPr lang="ru-RU" sz="1000" dirty="0"/>
              <a:t>Ежедневно</a:t>
            </a:r>
          </a:p>
          <a:p>
            <a:endParaRPr lang="ru-RU" sz="1000" dirty="0"/>
          </a:p>
          <a:p>
            <a:r>
              <a:rPr lang="ru-RU" sz="1000" dirty="0"/>
              <a:t>11 утра следующего рабочего дня</a:t>
            </a:r>
          </a:p>
          <a:p>
            <a:endParaRPr lang="ru-RU" sz="300" dirty="0"/>
          </a:p>
          <a:p>
            <a:r>
              <a:rPr lang="ru-RU" sz="1000" dirty="0"/>
              <a:t>1. FX0015 предназначен только для продаж/покупок за наличные. Сюда также относятся притоки/оттоки иностранной валюты, не связанные с покупкой или продажей.</a:t>
            </a:r>
          </a:p>
          <a:p>
            <a:endParaRPr lang="ru-RU" sz="1000" dirty="0"/>
          </a:p>
          <a:p>
            <a:r>
              <a:rPr lang="ru-RU" sz="1000" dirty="0"/>
              <a:t>2. FX2001 – это основной отчет о валютных операциях, который охватывает безналичные валютные операции.</a:t>
            </a:r>
          </a:p>
          <a:p>
            <a:endParaRPr lang="ru-RU" sz="1000" dirty="0"/>
          </a:p>
          <a:p>
            <a:r>
              <a:rPr lang="ru-RU" sz="1000" dirty="0"/>
              <a:t>3. Вместе с FX2001 также отправляются и другие отчеты (например, отчет о денежных переводах, отчет о пополнении/выводе средств (как для валютных счетов, так и для счетов в корейских вонах).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B5684-98B7-495C-BF54-7BC13669817F}"/>
              </a:ext>
            </a:extLst>
          </p:cNvPr>
          <p:cNvSpPr txBox="1"/>
          <p:nvPr/>
        </p:nvSpPr>
        <p:spPr>
          <a:xfrm>
            <a:off x="9817039" y="1853074"/>
            <a:ext cx="2136611" cy="29047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Ежедневно</a:t>
            </a:r>
          </a:p>
          <a:p>
            <a:endParaRPr lang="ru-RU" sz="1000" dirty="0"/>
          </a:p>
          <a:p>
            <a:r>
              <a:rPr lang="ru-RU" sz="1000" dirty="0"/>
              <a:t>в течение 7 дней</a:t>
            </a:r>
          </a:p>
          <a:p>
            <a:endParaRPr lang="ru-RU" sz="1000" dirty="0"/>
          </a:p>
          <a:p>
            <a:r>
              <a:rPr lang="ru-RU" sz="1000" dirty="0"/>
              <a:t>1. Валютная сделка (за исключением </a:t>
            </a:r>
            <a:r>
              <a:rPr lang="ru-RU" sz="1000" dirty="0" err="1"/>
              <a:t>спотовой</a:t>
            </a:r>
            <a:r>
              <a:rPr lang="ru-RU" sz="1000" dirty="0"/>
              <a:t> сделки и продажи/не внесения депозита) всегда имеет два этапа; соглашение и транзакция и отражаются в DS FXA и DSJTTX, соответственно.</a:t>
            </a:r>
          </a:p>
          <a:p>
            <a:endParaRPr lang="ru-RU" sz="1000" dirty="0"/>
          </a:p>
          <a:p>
            <a:r>
              <a:rPr lang="ru-RU" sz="1000" dirty="0"/>
              <a:t>2. Отчет содержит несколько условных элементов по деталям транзакции.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CB2313-FE4E-479D-850F-84FAD37749A1}"/>
              </a:ext>
            </a:extLst>
          </p:cNvPr>
          <p:cNvSpPr txBox="1"/>
          <p:nvPr/>
        </p:nvSpPr>
        <p:spPr>
          <a:xfrm>
            <a:off x="8011722" y="1900393"/>
            <a:ext cx="1805317" cy="45550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/>
              <a:t>Ежедневно</a:t>
            </a:r>
          </a:p>
          <a:p>
            <a:endParaRPr lang="ru-RU" sz="1000" dirty="0"/>
          </a:p>
          <a:p>
            <a:r>
              <a:rPr lang="ru-RU" sz="1000" dirty="0"/>
              <a:t>в течение 2 банковских дней</a:t>
            </a:r>
          </a:p>
          <a:p>
            <a:endParaRPr lang="ru-RU" sz="1000" dirty="0"/>
          </a:p>
          <a:p>
            <a:r>
              <a:rPr lang="ru-RU" sz="1000" dirty="0"/>
              <a:t>1. Форма 1, Приложение 8, записывает все (</a:t>
            </a:r>
            <a:r>
              <a:rPr lang="ru-RU" sz="1000" dirty="0" err="1"/>
              <a:t>спотовые</a:t>
            </a:r>
            <a:r>
              <a:rPr lang="ru-RU" sz="1000" dirty="0"/>
              <a:t> и форвардные) валютные операции. Целью этой записи является статистическая отчетность BIS.</a:t>
            </a:r>
          </a:p>
          <a:p>
            <a:endParaRPr lang="ru-RU" sz="1000" dirty="0"/>
          </a:p>
          <a:p>
            <a:r>
              <a:rPr lang="ru-RU" sz="1000" dirty="0"/>
              <a:t>2. В отличие от других рынков, Приложение 8 подается не для каждой транзакции (1 транзакция, 1 файл), а скорее для одной заявки, в которой будут отдельные транзакции в течение дня.</a:t>
            </a:r>
          </a:p>
          <a:p>
            <a:endParaRPr lang="ru-RU" sz="1000" dirty="0"/>
          </a:p>
          <a:p>
            <a:r>
              <a:rPr lang="ru-RU" sz="1000" dirty="0"/>
              <a:t>3. В Форме 1 имеются и другие таблицы, в которых сообщается об операциях с нерезидентами в зависимости от цели транзакции, которые представляются еженедельно.</a:t>
            </a:r>
          </a:p>
        </p:txBody>
      </p:sp>
    </p:spTree>
    <p:extLst>
      <p:ext uri="{BB962C8B-B14F-4D97-AF65-F5344CB8AC3E}">
        <p14:creationId xmlns:p14="http://schemas.microsoft.com/office/powerpoint/2010/main" val="233134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4A77-7F97-5579-75B9-90E4B437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dirty="0"/>
              <a:t>Составление</a:t>
            </a:r>
            <a:r>
              <a:rPr lang="ru-RU" dirty="0"/>
              <a:t> схем</a:t>
            </a:r>
            <a:r>
              <a:rPr lang="ru" dirty="0"/>
              <a:t>ы (сводная таблица)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50678-CC3C-642A-D248-CD3BB0D8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D3FE-916B-6143-91EB-9A7C5842B30C}" type="slidenum">
              <a:rPr kumimoji="1" lang="x-non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x-none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D2A8DF0-2120-369C-8947-CA3EC7EA9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933" y="1759976"/>
            <a:ext cx="10515600" cy="44048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AC6F58-74CF-4957-84DF-1918A2A10D26}"/>
              </a:ext>
            </a:extLst>
          </p:cNvPr>
          <p:cNvSpPr txBox="1"/>
          <p:nvPr/>
        </p:nvSpPr>
        <p:spPr>
          <a:xfrm>
            <a:off x="3570041" y="1795243"/>
            <a:ext cx="8113776" cy="1958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400" b="1" dirty="0"/>
              <a:t>Индонезия		Малайзия		  Корея	         Филиппины	           Таиланд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18B15B-8259-4D83-B5FD-3212F000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241" y="2544411"/>
            <a:ext cx="1064988" cy="2113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2EBE59-D696-404B-AA9D-61DC394A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93" y="3287376"/>
            <a:ext cx="1171487" cy="2324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8770DB-CEBA-42F0-9125-848E07AAC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45" y="5156407"/>
            <a:ext cx="1171487" cy="2324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DC1B44-219D-47F9-9A0C-392366E37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304" y="2457370"/>
            <a:ext cx="2395798" cy="419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3346E5-5C78-444E-AF93-75DA213B2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452" y="2448903"/>
            <a:ext cx="2395798" cy="4192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406584-732B-4DD4-A1E2-3353224A4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175" y="3151003"/>
            <a:ext cx="2635378" cy="4611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0668A5-415B-4934-A0CA-12BB8FD9D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508" y="3128182"/>
            <a:ext cx="2898916" cy="5073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5C0E0C-4B77-48B0-89C6-B36C59B24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369" y="5088337"/>
            <a:ext cx="2395798" cy="4192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0FF8E4-763B-48AC-B7F3-23FD84142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261" y="5088584"/>
            <a:ext cx="2395798" cy="41926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48102-A101-4B9F-94FE-2DBC8E912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500" y="5817135"/>
            <a:ext cx="1636362" cy="2863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52ED4A7-6B21-4695-A34A-6B972A96B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780" y="5479391"/>
            <a:ext cx="2177998" cy="3811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4CB522-8F70-4FFD-A460-CA5613B02C9D}"/>
              </a:ext>
            </a:extLst>
          </p:cNvPr>
          <p:cNvSpPr txBox="1"/>
          <p:nvPr/>
        </p:nvSpPr>
        <p:spPr>
          <a:xfrm>
            <a:off x="3955780" y="2590391"/>
            <a:ext cx="737616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1524000" algn="l"/>
                <a:tab pos="3141663" algn="l"/>
                <a:tab pos="4749800" algn="l"/>
                <a:tab pos="6367463" algn="l"/>
              </a:tabLst>
            </a:pPr>
            <a:r>
              <a:rPr lang="ru-RU" sz="1100" dirty="0"/>
              <a:t>Ежедневно	Ежедневно	Ежедневно	Ежедневно	Ежедневно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5D59AA-28ED-4AA8-A9E2-0F5D6DB3A835}"/>
              </a:ext>
            </a:extLst>
          </p:cNvPr>
          <p:cNvSpPr txBox="1"/>
          <p:nvPr/>
        </p:nvSpPr>
        <p:spPr>
          <a:xfrm>
            <a:off x="3582616" y="3230469"/>
            <a:ext cx="8113776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1524000" algn="l"/>
                <a:tab pos="3141663" algn="l"/>
                <a:tab pos="4749800" algn="l"/>
                <a:tab pos="6367463" algn="l"/>
              </a:tabLst>
            </a:pPr>
            <a:r>
              <a:rPr lang="ru-RU" sz="1100" dirty="0"/>
              <a:t>Каждые 30 минут	 Каждые 15 минут 	       На следующий	       В течение двух	В течение семи дней</a:t>
            </a:r>
          </a:p>
          <a:p>
            <a:pPr>
              <a:tabLst>
                <a:tab pos="1524000" algn="l"/>
                <a:tab pos="3141663" algn="l"/>
                <a:tab pos="4749800" algn="l"/>
                <a:tab pos="6367463" algn="l"/>
              </a:tabLst>
            </a:pPr>
            <a:r>
              <a:rPr lang="ru-RU" sz="1100" dirty="0"/>
              <a:t>		         рабочий день 	   банковских дней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E39E39-93ED-4956-8218-0D77693CBBCE}"/>
              </a:ext>
            </a:extLst>
          </p:cNvPr>
          <p:cNvSpPr txBox="1"/>
          <p:nvPr/>
        </p:nvSpPr>
        <p:spPr>
          <a:xfrm>
            <a:off x="4491362" y="5202965"/>
            <a:ext cx="67056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1524000" algn="l"/>
                <a:tab pos="3141663" algn="l"/>
                <a:tab pos="4749800" algn="l"/>
                <a:tab pos="6367463" algn="l"/>
              </a:tabLst>
            </a:pPr>
            <a:r>
              <a:rPr lang="ru-RU" sz="1100" dirty="0"/>
              <a:t>Нет	Да	Нет	Нет	Нет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C85A77-DB99-48D6-BA54-70CE0B674B2D}"/>
              </a:ext>
            </a:extLst>
          </p:cNvPr>
          <p:cNvSpPr txBox="1"/>
          <p:nvPr/>
        </p:nvSpPr>
        <p:spPr>
          <a:xfrm>
            <a:off x="8552393" y="5573328"/>
            <a:ext cx="906132" cy="1862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1524000" algn="l"/>
                <a:tab pos="3141663" algn="l"/>
                <a:tab pos="4749800" algn="l"/>
                <a:tab pos="6367463" algn="l"/>
              </a:tabLst>
            </a:pPr>
            <a:r>
              <a:rPr lang="ru-RU" sz="1100" dirty="0"/>
              <a:t>Нет отчетности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4CAC8E-4078-463D-B2E7-9A8942D79BA0}"/>
              </a:ext>
            </a:extLst>
          </p:cNvPr>
          <p:cNvSpPr txBox="1"/>
          <p:nvPr/>
        </p:nvSpPr>
        <p:spPr>
          <a:xfrm>
            <a:off x="3462761" y="5920820"/>
            <a:ext cx="1459335" cy="2797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tabLst>
                <a:tab pos="1524000" algn="l"/>
                <a:tab pos="3141663" algn="l"/>
                <a:tab pos="4749800" algn="l"/>
                <a:tab pos="6367463" algn="l"/>
              </a:tabLst>
            </a:pPr>
            <a:r>
              <a:rPr lang="ru-RU" sz="1100" dirty="0"/>
              <a:t>Произвольная форма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7F80F-C11F-4AD5-82B8-8C153C11BE66}"/>
              </a:ext>
            </a:extLst>
          </p:cNvPr>
          <p:cNvSpPr txBox="1"/>
          <p:nvPr/>
        </p:nvSpPr>
        <p:spPr>
          <a:xfrm>
            <a:off x="570947" y="2180724"/>
            <a:ext cx="2350272" cy="38933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100" dirty="0"/>
              <a:t>Отчет о транзакции</a:t>
            </a:r>
          </a:p>
          <a:p>
            <a:endParaRPr lang="ru-RU" sz="1100" dirty="0"/>
          </a:p>
          <a:p>
            <a:r>
              <a:rPr lang="ru-RU" sz="1100" dirty="0"/>
              <a:t>Периодичность</a:t>
            </a:r>
          </a:p>
          <a:p>
            <a:endParaRPr lang="ru-RU" sz="1100" dirty="0"/>
          </a:p>
          <a:p>
            <a:r>
              <a:rPr lang="ru-RU" sz="1100" dirty="0"/>
              <a:t>Способ подачи</a:t>
            </a:r>
          </a:p>
          <a:p>
            <a:endParaRPr lang="ru-RU" sz="1100" dirty="0"/>
          </a:p>
          <a:p>
            <a:r>
              <a:rPr lang="ru-RU" sz="1100" dirty="0"/>
              <a:t>Подача</a:t>
            </a:r>
          </a:p>
          <a:p>
            <a:endParaRPr lang="ru-RU" sz="1100" dirty="0"/>
          </a:p>
          <a:p>
            <a:r>
              <a:rPr lang="ru-RU" sz="1100" dirty="0"/>
              <a:t>Количество отчетов</a:t>
            </a:r>
          </a:p>
          <a:p>
            <a:endParaRPr lang="ru-RU" sz="1100" dirty="0"/>
          </a:p>
          <a:p>
            <a:r>
              <a:rPr lang="ru-RU" sz="1100" dirty="0"/>
              <a:t>Кол-во элементов данных в отчете</a:t>
            </a:r>
          </a:p>
          <a:p>
            <a:r>
              <a:rPr lang="ru-RU" sz="1100" dirty="0"/>
              <a:t>Кол-во элементов данных по </a:t>
            </a:r>
            <a:br>
              <a:rPr lang="ru-RU" sz="1100" dirty="0"/>
            </a:br>
            <a:r>
              <a:rPr lang="ru-RU" sz="1100" dirty="0"/>
              <a:t>подотчетного банка</a:t>
            </a:r>
          </a:p>
          <a:p>
            <a:endParaRPr lang="ru-RU" sz="1100" dirty="0"/>
          </a:p>
          <a:p>
            <a:r>
              <a:rPr lang="ru-RU" sz="1100" dirty="0"/>
              <a:t>Кол-во элементов данных по </a:t>
            </a:r>
            <a:br>
              <a:rPr lang="ru-RU" sz="1100" dirty="0"/>
            </a:br>
            <a:r>
              <a:rPr lang="ru-RU" sz="1100" dirty="0"/>
              <a:t>идентификатору контрагента</a:t>
            </a:r>
          </a:p>
          <a:p>
            <a:endParaRPr lang="ru-RU" sz="1100" dirty="0"/>
          </a:p>
          <a:p>
            <a:r>
              <a:rPr lang="ru-RU" sz="1100" dirty="0"/>
              <a:t>Использование LEI в качестве </a:t>
            </a:r>
            <a:br>
              <a:rPr lang="ru-RU" sz="1100" dirty="0"/>
            </a:br>
            <a:r>
              <a:rPr lang="ru-RU" sz="1100" dirty="0"/>
              <a:t>идентификатора контрагента</a:t>
            </a:r>
          </a:p>
          <a:p>
            <a:endParaRPr lang="ru-RU" sz="1100" dirty="0"/>
          </a:p>
          <a:p>
            <a:r>
              <a:rPr lang="ru-RU" sz="1100" dirty="0"/>
              <a:t>Справочный номер</a:t>
            </a:r>
          </a:p>
          <a:p>
            <a:endParaRPr lang="ru-RU" sz="1100" dirty="0"/>
          </a:p>
          <a:p>
            <a:r>
              <a:rPr lang="ru-RU" sz="1100" dirty="0"/>
              <a:t>Номер цели транзакции</a:t>
            </a:r>
          </a:p>
        </p:txBody>
      </p:sp>
    </p:spTree>
    <p:extLst>
      <p:ext uri="{BB962C8B-B14F-4D97-AF65-F5344CB8AC3E}">
        <p14:creationId xmlns:p14="http://schemas.microsoft.com/office/powerpoint/2010/main" val="49658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B8DC27-D74C-7A44-B6CD-AA1851923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479" y="2794324"/>
            <a:ext cx="7620884" cy="862912"/>
          </a:xfrm>
        </p:spPr>
        <p:txBody>
          <a:bodyPr>
            <a:noAutofit/>
          </a:bodyPr>
          <a:lstStyle/>
          <a:p>
            <a:r>
              <a:rPr lang="ru" sz="4000" dirty="0"/>
              <a:t>СПАСИБО </a:t>
            </a:r>
            <a:r>
              <a:rPr lang="ru" dirty="0"/>
              <a:t>ЗА ВНИМАНИЕ!</a:t>
            </a:r>
            <a:br>
              <a:rPr lang="en-US" sz="4000" dirty="0"/>
            </a:br>
            <a:r>
              <a:rPr lang="ru" sz="4000" dirty="0" err="1"/>
              <a:t>syamadera@adb.org</a:t>
            </a:r>
            <a:endParaRPr lang="en-US" sz="4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025DDC2-B299-324B-8A40-F48E095753C8}"/>
              </a:ext>
            </a:extLst>
          </p:cNvPr>
          <p:cNvSpPr txBox="1">
            <a:spLocks/>
          </p:cNvSpPr>
          <p:nvPr/>
        </p:nvSpPr>
        <p:spPr>
          <a:xfrm>
            <a:off x="258158" y="4723584"/>
            <a:ext cx="7657691" cy="306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AsianBondsOnline – это универсальный источник информации о рынках облигаций </a:t>
            </a:r>
            <a:br>
              <a:rPr kumimoji="0" lang="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развивающихся странах Восточной Азии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EDADC8-5E09-CE4A-9F3D-2302A753D46C}"/>
              </a:ext>
            </a:extLst>
          </p:cNvPr>
          <p:cNvGrpSpPr/>
          <p:nvPr/>
        </p:nvGrpSpPr>
        <p:grpSpPr>
          <a:xfrm>
            <a:off x="362354" y="5258798"/>
            <a:ext cx="7461135" cy="1522741"/>
            <a:chOff x="2365432" y="5258798"/>
            <a:chExt cx="7461135" cy="1522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E87399-B189-1647-926E-9765A0182DCA}"/>
                </a:ext>
              </a:extLst>
            </p:cNvPr>
            <p:cNvSpPr/>
            <p:nvPr/>
          </p:nvSpPr>
          <p:spPr>
            <a:xfrm>
              <a:off x="2365432" y="5258798"/>
              <a:ext cx="7461135" cy="1522741"/>
            </a:xfrm>
            <a:prstGeom prst="rect">
              <a:avLst/>
            </a:prstGeom>
            <a:solidFill>
              <a:srgbClr val="277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06388A-1D02-EC41-8FAA-190A686B9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93" t="36666" r="37904" b="36667"/>
            <a:stretch/>
          </p:blipFill>
          <p:spPr>
            <a:xfrm>
              <a:off x="2717229" y="5476273"/>
              <a:ext cx="1737537" cy="115835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DD2AF4-581E-6E4C-88AB-59365828720C}"/>
                </a:ext>
              </a:extLst>
            </p:cNvPr>
            <p:cNvGrpSpPr/>
            <p:nvPr/>
          </p:nvGrpSpPr>
          <p:grpSpPr>
            <a:xfrm>
              <a:off x="4702232" y="5388338"/>
              <a:ext cx="4586883" cy="1334225"/>
              <a:chOff x="2567776" y="4838700"/>
              <a:chExt cx="4586883" cy="13342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2662679-FEBE-C94B-A559-FB1478BF9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3061" y="4838700"/>
                <a:ext cx="926449" cy="926449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532983-59DE-6C46-9217-48D730E53296}"/>
                  </a:ext>
                </a:extLst>
              </p:cNvPr>
              <p:cNvSpPr/>
              <p:nvPr/>
            </p:nvSpPr>
            <p:spPr>
              <a:xfrm>
                <a:off x="5217911" y="5895926"/>
                <a:ext cx="19367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asianbondsonline.adb.org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28B7A8-F818-9147-9BBC-F70D8EA8DF34}"/>
                  </a:ext>
                </a:extLst>
              </p:cNvPr>
              <p:cNvSpPr/>
              <p:nvPr/>
            </p:nvSpPr>
            <p:spPr>
              <a:xfrm>
                <a:off x="2567776" y="5700048"/>
                <a:ext cx="23487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asianbonds_info@adb.org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asianbonds_feedback@adb.org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F55AC3C-6F75-7340-B53E-965F9262E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249" y="4987705"/>
                <a:ext cx="825773" cy="634138"/>
              </a:xfrm>
              <a:prstGeom prst="rect">
                <a:avLst/>
              </a:prstGeom>
            </p:spPr>
          </p:pic>
        </p:grpSp>
      </p:grpSp>
      <p:sp>
        <p:nvSpPr>
          <p:cNvPr id="17" name="字幕 2">
            <a:extLst>
              <a:ext uri="{FF2B5EF4-FFF2-40B4-BE49-F238E27FC236}">
                <a16:creationId xmlns:a16="http://schemas.microsoft.com/office/drawing/2014/main" id="{72F838C8-DF4E-664A-AEA6-4423EE204BBF}"/>
              </a:ext>
            </a:extLst>
          </p:cNvPr>
          <p:cNvSpPr txBox="1">
            <a:spLocks/>
          </p:cNvSpPr>
          <p:nvPr/>
        </p:nvSpPr>
        <p:spPr>
          <a:xfrm>
            <a:off x="10623755" y="812349"/>
            <a:ext cx="3161536" cy="971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9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504" y="308100"/>
            <a:ext cx="8579296" cy="528612"/>
          </a:xfrm>
        </p:spPr>
        <p:txBody>
          <a:bodyPr>
            <a:noAutofit/>
          </a:bodyPr>
          <a:lstStyle/>
          <a:p>
            <a:r>
              <a:rPr lang="ru" sz="3200" dirty="0">
                <a:latin typeface="Arial Black" panose="020B0A04020102020204" pitchFamily="34" charset="0"/>
              </a:rPr>
              <a:t>Что такое </a:t>
            </a:r>
            <a:r>
              <a:rPr lang="en-US" sz="3200" dirty="0">
                <a:latin typeface="Arial Black" panose="020B0A04020102020204" pitchFamily="34" charset="0"/>
              </a:rPr>
              <a:t>“</a:t>
            </a:r>
            <a:r>
              <a:rPr lang="ru" sz="3200" dirty="0">
                <a:latin typeface="Arial Black" panose="020B0A04020102020204" pitchFamily="34" charset="0"/>
              </a:rPr>
              <a:t>АСЕАН плюс Три</a:t>
            </a:r>
            <a:r>
              <a:rPr lang="en-US" sz="3200" dirty="0">
                <a:latin typeface="Arial Black" panose="020B0A04020102020204" pitchFamily="34" charset="0"/>
              </a:rPr>
              <a:t>”</a:t>
            </a:r>
            <a:r>
              <a:rPr lang="ru" sz="32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712373" y="1186885"/>
            <a:ext cx="10647264" cy="5026777"/>
          </a:xfrm>
        </p:spPr>
        <p:txBody>
          <a:bodyPr>
            <a:normAutofit/>
          </a:bodyPr>
          <a:lstStyle/>
          <a:p>
            <a:r>
              <a:rPr lang="ru" sz="2400" dirty="0">
                <a:latin typeface="Arial" panose="020B0604020202020204" pitchFamily="34" charset="0"/>
                <a:cs typeface="Arial" panose="020B0604020202020204" pitchFamily="34" charset="0"/>
              </a:rPr>
              <a:t>АСЕАН+3 – группа стран Восточной Азии, состоящая из десяти стран Ассоциации государств Юго-Восточной Азии (АСЕАН), Китайской Народной Республики, Японии и Республики Корея.</a:t>
            </a:r>
          </a:p>
          <a:p>
            <a:r>
              <a:rPr lang="ru" sz="2400" dirty="0">
                <a:latin typeface="Arial" panose="020B0604020202020204" pitchFamily="34" charset="0"/>
                <a:cs typeface="Arial" panose="020B0604020202020204" pitchFamily="34" charset="0"/>
              </a:rPr>
              <a:t>Существуют различные министерские встречи АСЕАН+3, но наиболее активной из них является Совещание министров финансов и управляющих центральных банков АСЕАН+3 (AFMGM+3).</a:t>
            </a:r>
          </a:p>
        </p:txBody>
      </p:sp>
      <p:pic>
        <p:nvPicPr>
          <p:cNvPr id="7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808260" y="3377848"/>
            <a:ext cx="4369618" cy="2880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536596" y="3394328"/>
            <a:ext cx="6132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ru" sz="2400" dirty="0">
                <a:latin typeface="Arial" panose="020B0604020202020204" pitchFamily="34" charset="0"/>
                <a:cs typeface="Arial" panose="020B0604020202020204" pitchFamily="34" charset="0"/>
              </a:rPr>
              <a:t>AFMGM+3 выдвинула две инициативы: </a:t>
            </a:r>
            <a:r>
              <a:rPr lang="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Чиангмайскую инициативу (CMIM) </a:t>
            </a:r>
            <a:r>
              <a:rPr lang="ru" sz="2400" dirty="0">
                <a:latin typeface="Arial" panose="020B0604020202020204" pitchFamily="34" charset="0"/>
                <a:cs typeface="Arial" panose="020B0604020202020204" pitchFamily="34" charset="0"/>
              </a:rPr>
              <a:t>и Азиатскую инициативу по рынкам облигаций (ABMI) как реакцию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азиатский финансовый кризис </a:t>
            </a:r>
            <a:r>
              <a:rPr lang="ru" sz="2400" dirty="0">
                <a:latin typeface="Arial" panose="020B0604020202020204" pitchFamily="34" charset="0"/>
                <a:cs typeface="Arial" panose="020B0604020202020204" pitchFamily="34" charset="0"/>
              </a:rPr>
              <a:t>1997-1998 годов.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cxnSpLocks/>
          </p:cNvCxnSpPr>
          <p:nvPr/>
        </p:nvCxnSpPr>
        <p:spPr>
          <a:xfrm flipH="1">
            <a:off x="3237385" y="4849874"/>
            <a:ext cx="1029815" cy="931797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8077200" y="4853483"/>
            <a:ext cx="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9753600" y="4853483"/>
            <a:ext cx="0" cy="381000"/>
          </a:xfrm>
          <a:prstGeom prst="line">
            <a:avLst/>
          </a:prstGeom>
          <a:noFill/>
          <a:ln w="34925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437" y="245497"/>
            <a:ext cx="10631605" cy="581473"/>
          </a:xfrm>
        </p:spPr>
        <p:txBody>
          <a:bodyPr>
            <a:noAutofit/>
          </a:bodyPr>
          <a:lstStyle/>
          <a:p>
            <a:r>
              <a:rPr lang="ru" altLang="ko-KR" sz="3200" b="1" dirty="0">
                <a:latin typeface="Arial Black" panose="020B0A04020102020204" pitchFamily="34" charset="0"/>
                <a:ea typeface="굴림" pitchFamily="34" charset="-127"/>
                <a:cs typeface="Arial" panose="020B0604020202020204" pitchFamily="34" charset="0"/>
              </a:rPr>
              <a:t>Институциональная основа финансового сотрудничества </a:t>
            </a:r>
            <a:r>
              <a:rPr lang="ru-RU" altLang="ko-KR" sz="3200" b="1" dirty="0">
                <a:latin typeface="Arial Black" panose="020B0A04020102020204" pitchFamily="34" charset="0"/>
                <a:ea typeface="굴림" pitchFamily="34" charset="-127"/>
                <a:cs typeface="Arial" panose="020B0604020202020204" pitchFamily="34" charset="0"/>
              </a:rPr>
              <a:t>АСЕАН</a:t>
            </a:r>
            <a:r>
              <a:rPr lang="ru" altLang="ko-KR" sz="3200" b="1" dirty="0">
                <a:latin typeface="Arial Black" panose="020B0A04020102020204" pitchFamily="34" charset="0"/>
                <a:ea typeface="굴림" pitchFamily="34" charset="-127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24244" y="1043484"/>
            <a:ext cx="10166580" cy="3667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-RU" altLang="ja-JP" sz="2000" dirty="0">
                <a:ea typeface="ＭＳ Ｐゴシック" charset="-128"/>
              </a:rPr>
              <a:t>Совещание </a:t>
            </a:r>
            <a:r>
              <a:rPr lang="ru" altLang="ja-JP" sz="2000" dirty="0">
                <a:ea typeface="ＭＳ Ｐゴシック" charset="-128"/>
              </a:rPr>
              <a:t>министров финансов и управляющих центральных банков стран АСЕАН+3</a:t>
            </a:r>
            <a:endParaRPr lang="en-PH" altLang="ja-JP" sz="2000" dirty="0">
              <a:ea typeface="ＭＳ Ｐゴシック" charset="-12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4243" y="1653084"/>
            <a:ext cx="10166586" cy="3667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" altLang="ja-JP" sz="2000" dirty="0">
                <a:ea typeface="ＭＳ Ｐゴシック" charset="-128"/>
              </a:rPr>
              <a:t>Совещание заместителей министров и заместителей управляющих АСЕАН+3</a:t>
            </a:r>
            <a:endParaRPr lang="en-PH" altLang="ja-JP" sz="2000" dirty="0">
              <a:ea typeface="ＭＳ Ｐゴシック" charset="-128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076360" y="2719883"/>
            <a:ext cx="3278922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 sz="2000" dirty="0">
                <a:solidFill>
                  <a:srgbClr val="C00000"/>
                </a:solidFill>
                <a:ea typeface="ＭＳ Ｐゴシック" charset="-128"/>
              </a:rPr>
              <a:t>CMIM</a:t>
            </a:r>
            <a:endParaRPr lang="en-US" altLang="ja-JP" sz="2000" baseline="30000" dirty="0">
              <a:ea typeface="ＭＳ Ｐゴシック" charset="-128"/>
            </a:endParaRPr>
          </a:p>
          <a:p>
            <a:pPr algn="ctr" eaLnBrk="0" hangingPunct="0"/>
            <a:r>
              <a:rPr lang="ru" altLang="ja-JP" sz="1800" dirty="0">
                <a:ea typeface="ＭＳ Ｐゴシック" charset="-128"/>
              </a:rPr>
              <a:t>Региональная сеть безопасности</a:t>
            </a:r>
            <a:endParaRPr lang="en-PH" altLang="ja-JP" sz="1800" dirty="0">
              <a:ea typeface="ＭＳ Ｐゴシック" charset="-128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248165" y="2719883"/>
            <a:ext cx="5271385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ja-JP" sz="2000" dirty="0">
                <a:solidFill>
                  <a:srgbClr val="C00000"/>
                </a:solidFill>
                <a:ea typeface="ＭＳ Ｐゴシック" charset="-128"/>
              </a:rPr>
              <a:t>ABMI</a:t>
            </a:r>
            <a:endParaRPr lang="ru" altLang="ja-JP" sz="2000" dirty="0">
              <a:solidFill>
                <a:srgbClr val="C00000"/>
              </a:solidFill>
              <a:ea typeface="ＭＳ Ｐゴシック" charset="-128"/>
            </a:endParaRPr>
          </a:p>
          <a:p>
            <a:pPr algn="ctr" eaLnBrk="0" hangingPunct="0"/>
            <a:r>
              <a:rPr lang="ru" altLang="ja-JP" sz="2000" dirty="0">
                <a:ea typeface="ＭＳ Ｐゴシック" charset="-128"/>
              </a:rPr>
              <a:t>Инициатива по азиатским рынкам облигаций</a:t>
            </a:r>
            <a:endParaRPr lang="en-PH" altLang="ja-JP" sz="2000" dirty="0">
              <a:ea typeface="ＭＳ Ｐゴシック" charset="-128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12713" y="4091483"/>
            <a:ext cx="1620818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" altLang="ja-JP" sz="1800" dirty="0">
                <a:ea typeface="ＭＳ Ｐゴシック" charset="-128"/>
              </a:rPr>
              <a:t>ТФ 1</a:t>
            </a:r>
          </a:p>
          <a:p>
            <a:pPr algn="ctr" eaLnBrk="0" hangingPunct="0"/>
            <a:r>
              <a:rPr lang="ru" altLang="ja-JP" sz="1600" dirty="0">
                <a:ea typeface="ＭＳ Ｐゴシック" charset="-128"/>
              </a:rPr>
              <a:t>(</a:t>
            </a:r>
            <a:r>
              <a:rPr lang="ru-RU" altLang="ja-JP" sz="1600" dirty="0">
                <a:ea typeface="ＭＳ Ｐゴシック" charset="-128"/>
              </a:rPr>
              <a:t>Предложение</a:t>
            </a:r>
            <a:r>
              <a:rPr lang="ru" altLang="ja-JP" sz="1600" dirty="0">
                <a:ea typeface="ＭＳ Ｐゴシック" charset="-128"/>
              </a:rPr>
              <a:t>)</a:t>
            </a:r>
            <a:endParaRPr lang="en-PH" altLang="ja-JP" sz="1600" dirty="0"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67400" y="4091483"/>
            <a:ext cx="1447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" altLang="ja-JP" sz="1800" dirty="0">
                <a:ea typeface="ＭＳ Ｐゴシック" charset="-128"/>
              </a:rPr>
              <a:t>ТФ 2</a:t>
            </a:r>
          </a:p>
          <a:p>
            <a:pPr algn="ctr" eaLnBrk="0" hangingPunct="0"/>
            <a:r>
              <a:rPr lang="ru" altLang="ja-JP" sz="1600" dirty="0">
                <a:ea typeface="ＭＳ Ｐゴシック" charset="-128"/>
              </a:rPr>
              <a:t>(Спрос)</a:t>
            </a:r>
            <a:endParaRPr lang="en-PH" altLang="ja-JP" sz="1600" dirty="0">
              <a:ea typeface="ＭＳ Ｐゴシック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543800" y="4091483"/>
            <a:ext cx="1447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" altLang="ja-JP" sz="1800" dirty="0">
                <a:ea typeface="ＭＳ Ｐゴシック" charset="-128"/>
              </a:rPr>
              <a:t>ТФ 3</a:t>
            </a:r>
          </a:p>
          <a:p>
            <a:pPr algn="ctr" eaLnBrk="0" hangingPunct="0"/>
            <a:r>
              <a:rPr lang="ru" altLang="ja-JP" sz="1600" dirty="0">
                <a:ea typeface="ＭＳ Ｐゴシック" charset="-128"/>
              </a:rPr>
              <a:t>(Регулирование)</a:t>
            </a:r>
            <a:endParaRPr lang="en-PH" altLang="ja-JP" sz="1600" dirty="0">
              <a:ea typeface="ＭＳ Ｐゴシック" charset="-128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143999" y="4091483"/>
            <a:ext cx="1511447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ru" altLang="ja-JP" sz="1800" dirty="0">
                <a:ea typeface="ＭＳ Ｐゴシック" charset="-128"/>
              </a:rPr>
              <a:t>ТФ 4</a:t>
            </a:r>
          </a:p>
          <a:p>
            <a:pPr algn="ctr" eaLnBrk="0" hangingPunct="0"/>
            <a:r>
              <a:rPr lang="ru" altLang="ja-JP" sz="1600" dirty="0">
                <a:ea typeface="ＭＳ Ｐゴシック" charset="-128"/>
              </a:rPr>
              <a:t>(Инфраструктура)</a:t>
            </a:r>
            <a:endParaRPr lang="en-PH" altLang="ja-JP" sz="1600" dirty="0">
              <a:ea typeface="ＭＳ Ｐゴシック" charset="-128"/>
            </a:endParaRPr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>
            <a:off x="5715000" y="1424483"/>
            <a:ext cx="0" cy="2159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8" name="Line 50"/>
          <p:cNvSpPr>
            <a:spLocks noChangeShapeType="1"/>
          </p:cNvSpPr>
          <p:nvPr/>
        </p:nvSpPr>
        <p:spPr bwMode="auto">
          <a:xfrm>
            <a:off x="3124200" y="2338883"/>
            <a:ext cx="4800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>
            <a:off x="5715000" y="2034083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auto">
          <a:xfrm>
            <a:off x="3124200" y="2338883"/>
            <a:ext cx="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1" name="Line 50"/>
          <p:cNvSpPr>
            <a:spLocks noChangeShapeType="1"/>
          </p:cNvSpPr>
          <p:nvPr/>
        </p:nvSpPr>
        <p:spPr bwMode="auto">
          <a:xfrm flipH="1" flipV="1">
            <a:off x="7924800" y="2338883"/>
            <a:ext cx="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>
            <a:off x="4838700" y="3786683"/>
            <a:ext cx="49149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7848600" y="3481883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>
            <a:off x="4800600" y="3786683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6477000" y="3786683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6" name="Line 50"/>
          <p:cNvSpPr>
            <a:spLocks noChangeShapeType="1"/>
          </p:cNvSpPr>
          <p:nvPr/>
        </p:nvSpPr>
        <p:spPr bwMode="auto">
          <a:xfrm flipV="1">
            <a:off x="8077200" y="3786683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27" name="Line 50"/>
          <p:cNvSpPr>
            <a:spLocks noChangeShapeType="1"/>
          </p:cNvSpPr>
          <p:nvPr/>
        </p:nvSpPr>
        <p:spPr bwMode="auto">
          <a:xfrm flipH="1">
            <a:off x="9753600" y="3786683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32" name="Rectangle 31"/>
          <p:cNvSpPr/>
          <p:nvPr/>
        </p:nvSpPr>
        <p:spPr>
          <a:xfrm>
            <a:off x="6324599" y="4983023"/>
            <a:ext cx="2469465" cy="670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b="1" dirty="0">
                <a:solidFill>
                  <a:schemeClr val="accent1"/>
                </a:solidFill>
              </a:rPr>
              <a:t>Форум рынка облигаций АСЕАН+3 (ABMF)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043386" y="5248271"/>
            <a:ext cx="1612060" cy="106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b="1" dirty="0">
                <a:solidFill>
                  <a:schemeClr val="accent1"/>
                </a:solidFill>
              </a:rPr>
              <a:t>Инфраструктурный форум приграничных расчетов (CSIF)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6000" y="5920283"/>
            <a:ext cx="1371600" cy="5142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chemeClr val="tx1"/>
                </a:solidFill>
              </a:rPr>
              <a:t>Подфорум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81900" y="5920283"/>
            <a:ext cx="1295400" cy="5142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chemeClr val="tx1"/>
                </a:solidFill>
              </a:rPr>
              <a:t>Подфорум 2</a:t>
            </a:r>
          </a:p>
        </p:txBody>
      </p:sp>
      <p:sp>
        <p:nvSpPr>
          <p:cNvPr id="38" name="Line 50"/>
          <p:cNvSpPr>
            <a:spLocks noChangeShapeType="1"/>
          </p:cNvSpPr>
          <p:nvPr/>
        </p:nvSpPr>
        <p:spPr bwMode="auto">
          <a:xfrm>
            <a:off x="7086600" y="5691683"/>
            <a:ext cx="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>
            <a:off x="7924800" y="5691683"/>
            <a:ext cx="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54" name="Rectangle 53"/>
          <p:cNvSpPr/>
          <p:nvPr/>
        </p:nvSpPr>
        <p:spPr>
          <a:xfrm>
            <a:off x="4170278" y="4964735"/>
            <a:ext cx="1905000" cy="737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b="1" dirty="0">
                <a:solidFill>
                  <a:schemeClr val="accent1"/>
                </a:solidFill>
              </a:rPr>
              <a:t>Азиатские облигации онлайн</a:t>
            </a:r>
          </a:p>
          <a:p>
            <a:pPr algn="ctr"/>
            <a:r>
              <a:rPr lang="ru" sz="1200" dirty="0">
                <a:solidFill>
                  <a:schemeClr val="tx1"/>
                </a:solidFill>
              </a:rPr>
              <a:t>Азиатский монитор облигаций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 flipV="1">
            <a:off x="5257800" y="4853483"/>
            <a:ext cx="914400" cy="17917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flipV="1">
            <a:off x="2184400" y="4853483"/>
            <a:ext cx="2006600" cy="358340"/>
          </a:xfrm>
          <a:prstGeom prst="line">
            <a:avLst/>
          </a:prstGeom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785610" y="3461085"/>
            <a:ext cx="1982343" cy="862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dirty="0">
                <a:solidFill>
                  <a:schemeClr val="tx1"/>
                </a:solidFill>
              </a:rPr>
              <a:t>Офис макроэкономических исследований АСЕАН+3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65375" y="5754488"/>
            <a:ext cx="1627018" cy="7124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chemeClr val="tx1"/>
                </a:solidFill>
              </a:rPr>
              <a:t>Финансирование инфраструктуры, включая </a:t>
            </a:r>
            <a:r>
              <a:rPr lang="ru" sz="1200" dirty="0">
                <a:solidFill>
                  <a:srgbClr val="FF0000"/>
                </a:solidFill>
              </a:rPr>
              <a:t>устойчивое финансирование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800" y="6529883"/>
            <a:ext cx="2133600" cy="365125"/>
          </a:xfrm>
        </p:spPr>
        <p:txBody>
          <a:bodyPr/>
          <a:lstStyle/>
          <a:p>
            <a:pPr lvl="0"/>
            <a:fld id="{86CB4B4D-7CA3-9044-876B-883B54F8677D}" type="slidenum">
              <a:rPr lang="en-US" sz="1100" smtClean="0"/>
              <a:t>4</a:t>
            </a:fld>
            <a:endParaRPr lang="en-US" sz="1100" dirty="0"/>
          </a:p>
        </p:txBody>
      </p:sp>
      <p:sp>
        <p:nvSpPr>
          <p:cNvPr id="40" name="Rectangle 39"/>
          <p:cNvSpPr/>
          <p:nvPr/>
        </p:nvSpPr>
        <p:spPr>
          <a:xfrm>
            <a:off x="1282554" y="5215432"/>
            <a:ext cx="1604896" cy="1219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b="1" dirty="0">
                <a:solidFill>
                  <a:schemeClr val="tx1"/>
                </a:solidFill>
              </a:rPr>
              <a:t>Кредитно-гарантийный и инвестиционный фонд (CGIF)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4423339" y="2753310"/>
            <a:ext cx="1353160" cy="862608"/>
          </a:xfrm>
          <a:prstGeom prst="wedgeRoundRectCallout">
            <a:avLst>
              <a:gd name="adj1" fmla="val 101519"/>
              <a:gd name="adj2" fmla="val 118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400" b="1" dirty="0">
                <a:solidFill>
                  <a:schemeClr val="tx1"/>
                </a:solidFill>
              </a:rPr>
              <a:t>АБР в качестве Секретариата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826C3B-20DA-47B7-8D18-80F40E879E80}"/>
              </a:ext>
            </a:extLst>
          </p:cNvPr>
          <p:cNvSpPr txBox="1"/>
          <p:nvPr/>
        </p:nvSpPr>
        <p:spPr>
          <a:xfrm>
            <a:off x="4282038" y="3747797"/>
            <a:ext cx="140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CH     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196FCD-A79C-4D53-B53E-58A7C0BAC8B5}"/>
              </a:ext>
            </a:extLst>
          </p:cNvPr>
          <p:cNvSpPr txBox="1"/>
          <p:nvPr/>
        </p:nvSpPr>
        <p:spPr>
          <a:xfrm>
            <a:off x="5966459" y="376579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JP         SG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0A447E-6D8E-4AD2-9A0B-BBBDDA347B32}"/>
              </a:ext>
            </a:extLst>
          </p:cNvPr>
          <p:cNvSpPr txBox="1"/>
          <p:nvPr/>
        </p:nvSpPr>
        <p:spPr>
          <a:xfrm>
            <a:off x="7672751" y="3768625"/>
            <a:ext cx="151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JP     MY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A1AB6B-21E4-4C3B-8E92-36383E203777}"/>
              </a:ext>
            </a:extLst>
          </p:cNvPr>
          <p:cNvSpPr txBox="1"/>
          <p:nvPr/>
        </p:nvSpPr>
        <p:spPr>
          <a:xfrm>
            <a:off x="9311052" y="3747797"/>
            <a:ext cx="137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FF"/>
                </a:solidFill>
              </a:rPr>
              <a:t>KR    PH</a:t>
            </a:r>
          </a:p>
        </p:txBody>
      </p:sp>
    </p:spTree>
    <p:extLst>
      <p:ext uri="{BB962C8B-B14F-4D97-AF65-F5344CB8AC3E}">
        <p14:creationId xmlns:p14="http://schemas.microsoft.com/office/powerpoint/2010/main" val="12171870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7BE42DC-0660-2ACC-2621-CA5E51C6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8" y="193160"/>
            <a:ext cx="12240352" cy="836441"/>
          </a:xfrm>
        </p:spPr>
        <p:txBody>
          <a:bodyPr>
            <a:normAutofit fontScale="90000"/>
          </a:bodyPr>
          <a:lstStyle/>
          <a:p>
            <a:pPr algn="ctr"/>
            <a:r>
              <a:rPr lang="ru" sz="2800" b="1" dirty="0"/>
              <a:t>Экспоненциальный рост рынков облигаций в валютах стран АСЕАН+2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0AE2C6-35FF-09BB-C67E-93497B0A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6552" y="636893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C60160-ED1D-4032-8EDB-9ED7B4F9643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B4A6E2-DE83-0860-FBE5-1351AEA3E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747536"/>
              </p:ext>
            </p:extLst>
          </p:nvPr>
        </p:nvGraphicFramePr>
        <p:xfrm>
          <a:off x="1104900" y="1073146"/>
          <a:ext cx="10553700" cy="520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B72F91-3914-E6E4-C495-BACF4FE6333D}"/>
              </a:ext>
            </a:extLst>
          </p:cNvPr>
          <p:cNvSpPr txBox="1"/>
          <p:nvPr/>
        </p:nvSpPr>
        <p:spPr>
          <a:xfrm>
            <a:off x="2146300" y="6264008"/>
            <a:ext cx="565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" altLang="ja-JP" sz="1400" dirty="0"/>
              <a:t>Источник: </a:t>
            </a:r>
            <a:r>
              <a:rPr kumimoji="1" lang="ru" altLang="ja-JP" sz="1400" dirty="0" err="1"/>
              <a:t>AsianBondsOnline</a:t>
            </a:r>
            <a:endParaRPr kumimoji="1" lang="ja-JP" altLang="en-US" sz="1400" dirty="0"/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7516C935-45CE-42E5-B5E9-F995B76CFEA5}"/>
              </a:ext>
            </a:extLst>
          </p:cNvPr>
          <p:cNvSpPr txBox="1"/>
          <p:nvPr/>
        </p:nvSpPr>
        <p:spPr>
          <a:xfrm>
            <a:off x="2914339" y="2654312"/>
            <a:ext cx="4246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" altLang="ja-JP" sz="1800" dirty="0"/>
              <a:t>Государственные (млрд долл. США)</a:t>
            </a: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DA19EE69-0E3A-4DBD-8C11-42DC7B0D65BA}"/>
              </a:ext>
            </a:extLst>
          </p:cNvPr>
          <p:cNvSpPr txBox="1"/>
          <p:nvPr/>
        </p:nvSpPr>
        <p:spPr>
          <a:xfrm>
            <a:off x="2918691" y="3311804"/>
            <a:ext cx="42460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" altLang="ja-JP" sz="1800" dirty="0"/>
              <a:t>Корпоративные (млрд долл. США)</a:t>
            </a:r>
          </a:p>
        </p:txBody>
      </p:sp>
    </p:spTree>
    <p:extLst>
      <p:ext uri="{BB962C8B-B14F-4D97-AF65-F5344CB8AC3E}">
        <p14:creationId xmlns:p14="http://schemas.microsoft.com/office/powerpoint/2010/main" val="190509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270B4-190E-E34E-9702-659E48E5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559" y="233114"/>
            <a:ext cx="10113818" cy="836441"/>
          </a:xfrm>
        </p:spPr>
        <p:txBody>
          <a:bodyPr>
            <a:noAutofit/>
          </a:bodyPr>
          <a:lstStyle/>
          <a:p>
            <a:r>
              <a:rPr kumimoji="1" lang="ru" altLang="ja-JP" sz="2800" b="1" dirty="0"/>
              <a:t>Теперь размер рынка облигаций АСЕАН+2 сопоставим с рынками США и Европы</a:t>
            </a:r>
            <a:endParaRPr kumimoji="1" lang="ja-JP" altLang="en-US" sz="2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24FD37-FC88-62E6-1214-814FB960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コンテンツ プレースホルダー 9">
            <a:extLst>
              <a:ext uri="{FF2B5EF4-FFF2-40B4-BE49-F238E27FC236}">
                <a16:creationId xmlns:a16="http://schemas.microsoft.com/office/drawing/2014/main" id="{DAB8E9AE-DD73-FE2F-06B9-F1CA51145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46050"/>
              </p:ext>
            </p:extLst>
          </p:nvPr>
        </p:nvGraphicFramePr>
        <p:xfrm>
          <a:off x="196850" y="1330325"/>
          <a:ext cx="11836400" cy="496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0738BE34-B0C9-4278-ABEA-FEEE0067C5AA}"/>
              </a:ext>
            </a:extLst>
          </p:cNvPr>
          <p:cNvSpPr txBox="1"/>
          <p:nvPr/>
        </p:nvSpPr>
        <p:spPr>
          <a:xfrm>
            <a:off x="3760546" y="5719737"/>
            <a:ext cx="1229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" altLang="ja-JP" sz="1800" dirty="0"/>
              <a:t>Еврозона</a:t>
            </a: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ED02EA76-9C24-49A5-9E52-B7892B91AA64}"/>
              </a:ext>
            </a:extLst>
          </p:cNvPr>
          <p:cNvSpPr txBox="1"/>
          <p:nvPr/>
        </p:nvSpPr>
        <p:spPr>
          <a:xfrm>
            <a:off x="5721077" y="5699561"/>
            <a:ext cx="1637037" cy="693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" altLang="ja-JP" sz="1800" dirty="0"/>
              <a:t>США (Казначейство</a:t>
            </a:r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C09AB51B-050D-4C83-94B1-962EDEE17AF2}"/>
              </a:ext>
            </a:extLst>
          </p:cNvPr>
          <p:cNvSpPr txBox="1"/>
          <p:nvPr/>
        </p:nvSpPr>
        <p:spPr>
          <a:xfrm>
            <a:off x="7994550" y="5688094"/>
            <a:ext cx="924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" altLang="ja-JP" sz="1800" dirty="0"/>
              <a:t>Япония</a:t>
            </a: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68759293-31A7-4E40-83FF-F08B7E768DBB}"/>
              </a:ext>
            </a:extLst>
          </p:cNvPr>
          <p:cNvSpPr txBox="1"/>
          <p:nvPr/>
        </p:nvSpPr>
        <p:spPr>
          <a:xfrm>
            <a:off x="9524386" y="5702754"/>
            <a:ext cx="14882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" altLang="ja-JP" sz="1800" dirty="0"/>
              <a:t>АСЕАН (справа)</a:t>
            </a: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7F8D79BD-C1A3-4627-A924-7D8B99BD7E7C}"/>
              </a:ext>
            </a:extLst>
          </p:cNvPr>
          <p:cNvSpPr txBox="1"/>
          <p:nvPr/>
        </p:nvSpPr>
        <p:spPr>
          <a:xfrm>
            <a:off x="1899466" y="5717414"/>
            <a:ext cx="1352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ru" altLang="ja-JP" sz="1800" dirty="0"/>
              <a:t>АСЕАН+2</a:t>
            </a:r>
          </a:p>
        </p:txBody>
      </p:sp>
    </p:spTree>
    <p:extLst>
      <p:ext uri="{BB962C8B-B14F-4D97-AF65-F5344CB8AC3E}">
        <p14:creationId xmlns:p14="http://schemas.microsoft.com/office/powerpoint/2010/main" val="420921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438C8-8E21-1AB0-09CD-9F3911AD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07" y="205656"/>
            <a:ext cx="10794305" cy="836441"/>
          </a:xfrm>
        </p:spPr>
        <p:txBody>
          <a:bodyPr>
            <a:noAutofit/>
          </a:bodyPr>
          <a:lstStyle/>
          <a:p>
            <a:r>
              <a:rPr kumimoji="1" lang="ru" altLang="ja-JP" sz="2800" b="1" dirty="0"/>
              <a:t>Некоторые рынки АСЕАН больше некоторых европейских рынков по своим экономическим размерам</a:t>
            </a:r>
            <a:endParaRPr kumimoji="1" lang="ja-JP" altLang="en-US" sz="2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6BFB3F-5141-7E55-4D72-FE7C048B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11020685-FFE3-C699-4D49-9EF894BCF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520" y="1987455"/>
            <a:ext cx="8102611" cy="474660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458CE0-4305-FCA3-905C-E88224EB38F9}"/>
              </a:ext>
            </a:extLst>
          </p:cNvPr>
          <p:cNvSpPr txBox="1"/>
          <p:nvPr/>
        </p:nvSpPr>
        <p:spPr>
          <a:xfrm>
            <a:off x="2910294" y="1390922"/>
            <a:ext cx="6808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altLang="ja-JP" sz="2000" i="1" dirty="0">
                <a:solidFill>
                  <a:srgbClr val="089B9C"/>
                </a:solidFill>
                <a:effectLst/>
                <a:latin typeface="Helvetica" pitchFamily="2" charset="0"/>
              </a:rPr>
              <a:t>Размер рынка облигаций в национальной валюте</a:t>
            </a:r>
            <a:br>
              <a:rPr lang="ru" altLang="ja-JP" sz="2000" i="1" dirty="0">
                <a:solidFill>
                  <a:srgbClr val="089B9C"/>
                </a:solidFill>
                <a:effectLst/>
                <a:latin typeface="Helvetica" pitchFamily="2" charset="0"/>
              </a:rPr>
            </a:br>
            <a:r>
              <a:rPr lang="ru" altLang="ja-JP" sz="2000" i="1" dirty="0">
                <a:solidFill>
                  <a:srgbClr val="089B9C"/>
                </a:solidFill>
                <a:effectLst/>
                <a:latin typeface="Helvetica" pitchFamily="2" charset="0"/>
              </a:rPr>
              <a:t>(в процентах ВВП)</a:t>
            </a:r>
            <a:endParaRPr lang="en" altLang="ja-JP" sz="2000" dirty="0">
              <a:solidFill>
                <a:srgbClr val="089B9C"/>
              </a:solidFill>
              <a:effectLst/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B5969-4310-FF2D-8E4C-C0BAB28594A6}"/>
              </a:ext>
            </a:extLst>
          </p:cNvPr>
          <p:cNvSpPr txBox="1"/>
          <p:nvPr/>
        </p:nvSpPr>
        <p:spPr>
          <a:xfrm>
            <a:off x="5087888" y="6272399"/>
            <a:ext cx="595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200" dirty="0"/>
              <a:t>Источник: АМРО.2022. ОТ ТРАВМЫ К ТРИУМФУ: Восстание из пепла азиатского финансового кризиса. Глава 29. Сингапур</a:t>
            </a: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B3DB9601-873F-4DDB-9ABD-9173FB2F1D15}"/>
              </a:ext>
            </a:extLst>
          </p:cNvPr>
          <p:cNvSpPr txBox="1"/>
          <p:nvPr/>
        </p:nvSpPr>
        <p:spPr>
          <a:xfrm>
            <a:off x="1149957" y="2010450"/>
            <a:ext cx="1800741" cy="505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Япония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Дания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Корея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Канада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Австралия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Малайзия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Сингапур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Китай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Таиланд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Швеция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Норвегия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Швейцария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Гонконг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Филиппины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Новая Зеландия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Индонезия</a:t>
            </a:r>
          </a:p>
          <a:p>
            <a:pPr algn="r">
              <a:lnSpc>
                <a:spcPct val="120000"/>
              </a:lnSpc>
            </a:pPr>
            <a:r>
              <a:rPr kumimoji="1" lang="ru-RU" altLang="ja-JP" sz="1500" b="1" dirty="0"/>
              <a:t>Вьетнам</a:t>
            </a:r>
          </a:p>
          <a:p>
            <a:pPr algn="r">
              <a:lnSpc>
                <a:spcPct val="120000"/>
              </a:lnSpc>
            </a:pPr>
            <a:endParaRPr kumimoji="1" lang="ru" altLang="ja-JP" sz="1500" b="1" dirty="0"/>
          </a:p>
        </p:txBody>
      </p:sp>
    </p:spTree>
    <p:extLst>
      <p:ext uri="{BB962C8B-B14F-4D97-AF65-F5344CB8AC3E}">
        <p14:creationId xmlns:p14="http://schemas.microsoft.com/office/powerpoint/2010/main" val="270697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1B40A7-DBC1-2D83-F9AF-C7FC8D08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04289"/>
            <a:ext cx="10957937" cy="836441"/>
          </a:xfrm>
        </p:spPr>
        <p:txBody>
          <a:bodyPr>
            <a:noAutofit/>
          </a:bodyPr>
          <a:lstStyle/>
          <a:p>
            <a:r>
              <a:rPr kumimoji="1" lang="ru" altLang="ja-JP" sz="2800" b="1" dirty="0"/>
              <a:t>Внешний долг по отношению к ВВП был относительно низким. Страны-члены разумно управляют внешними заимствованиями.</a:t>
            </a:r>
            <a:endParaRPr kumimoji="1" lang="ja-JP" altLang="en-US" sz="2800" b="1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E909F8D-C3EC-259C-8841-93E162250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88" y="1359937"/>
            <a:ext cx="9310998" cy="493450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35A599-C1D3-BCC9-8233-C58AB154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0160-ED1D-4032-8EDB-9ED7B4F9643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A0A021-A6FE-F2DF-8839-C0CC88664C4E}"/>
              </a:ext>
            </a:extLst>
          </p:cNvPr>
          <p:cNvSpPr txBox="1"/>
          <p:nvPr/>
        </p:nvSpPr>
        <p:spPr>
          <a:xfrm>
            <a:off x="5001337" y="1652906"/>
            <a:ext cx="4705003" cy="43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altLang="ja-JP" sz="2000" i="1" dirty="0">
                <a:solidFill>
                  <a:srgbClr val="089B9C"/>
                </a:solidFill>
                <a:effectLst/>
                <a:latin typeface="Helvetica" pitchFamily="2" charset="0"/>
              </a:rPr>
              <a:t>Внешний долг</a:t>
            </a:r>
            <a:r>
              <a:rPr lang="ru" altLang="ja-JP" sz="2000" dirty="0">
                <a:solidFill>
                  <a:srgbClr val="089B9C"/>
                </a:solidFill>
                <a:latin typeface="Helvetica" pitchFamily="2" charset="0"/>
              </a:rPr>
              <a:t> </a:t>
            </a:r>
            <a:r>
              <a:rPr lang="ru" altLang="ja-JP" sz="2000" i="1" dirty="0">
                <a:solidFill>
                  <a:srgbClr val="089B9C"/>
                </a:solidFill>
                <a:effectLst/>
                <a:latin typeface="Helvetica" pitchFamily="2" charset="0"/>
              </a:rPr>
              <a:t>(</a:t>
            </a:r>
            <a:r>
              <a:rPr lang="ru-RU" altLang="ja-JP" sz="2000" i="1" dirty="0">
                <a:solidFill>
                  <a:srgbClr val="089B9C"/>
                </a:solidFill>
                <a:latin typeface="Helvetica" pitchFamily="2" charset="0"/>
              </a:rPr>
              <a:t>в</a:t>
            </a:r>
            <a:r>
              <a:rPr lang="ru" altLang="ja-JP" sz="2000" i="1" dirty="0">
                <a:solidFill>
                  <a:srgbClr val="089B9C"/>
                </a:solidFill>
                <a:effectLst/>
                <a:latin typeface="Helvetica" pitchFamily="2" charset="0"/>
              </a:rPr>
              <a:t> процентах ВВП)</a:t>
            </a:r>
            <a:endParaRPr lang="en" altLang="ja-JP" sz="2000" dirty="0">
              <a:solidFill>
                <a:srgbClr val="089B9C"/>
              </a:solidFill>
              <a:effectLst/>
              <a:latin typeface="Helvetica" pitchFamily="2" charset="0"/>
            </a:endParaRPr>
          </a:p>
        </p:txBody>
      </p:sp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AC2AE2F1-4BCD-4CA7-8B29-0FE2FDCAFB33}"/>
              </a:ext>
            </a:extLst>
          </p:cNvPr>
          <p:cNvSpPr txBox="1"/>
          <p:nvPr/>
        </p:nvSpPr>
        <p:spPr>
          <a:xfrm>
            <a:off x="2533800" y="5518130"/>
            <a:ext cx="1352923" cy="749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ru-RU" altLang="ja-JP" sz="1500" b="1" dirty="0"/>
              <a:t>Индонезия </a:t>
            </a:r>
          </a:p>
          <a:p>
            <a:pPr>
              <a:lnSpc>
                <a:spcPct val="150000"/>
              </a:lnSpc>
            </a:pPr>
            <a:r>
              <a:rPr kumimoji="1" lang="ru-RU" altLang="ja-JP" sz="1500" b="1" dirty="0"/>
              <a:t>Китай</a:t>
            </a: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522DD830-819C-40F4-A2D3-14D85C578831}"/>
              </a:ext>
            </a:extLst>
          </p:cNvPr>
          <p:cNvSpPr txBox="1"/>
          <p:nvPr/>
        </p:nvSpPr>
        <p:spPr>
          <a:xfrm>
            <a:off x="4692803" y="5535062"/>
            <a:ext cx="1352923" cy="749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ru-RU" altLang="ja-JP" sz="1500" b="1" dirty="0"/>
              <a:t>Малайзия</a:t>
            </a:r>
          </a:p>
          <a:p>
            <a:pPr>
              <a:lnSpc>
                <a:spcPct val="150000"/>
              </a:lnSpc>
            </a:pPr>
            <a:r>
              <a:rPr kumimoji="1" lang="ru-RU" altLang="ja-JP" sz="1500" b="1" dirty="0"/>
              <a:t>Корея</a:t>
            </a: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2D39C05E-26FD-4A2E-B3DB-3DEA104D74E2}"/>
              </a:ext>
            </a:extLst>
          </p:cNvPr>
          <p:cNvSpPr txBox="1"/>
          <p:nvPr/>
        </p:nvSpPr>
        <p:spPr>
          <a:xfrm>
            <a:off x="6674003" y="5535060"/>
            <a:ext cx="1352923" cy="749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ru-RU" altLang="ja-JP" sz="1500" b="1" dirty="0"/>
              <a:t>Филиппины</a:t>
            </a:r>
          </a:p>
          <a:p>
            <a:pPr>
              <a:lnSpc>
                <a:spcPct val="150000"/>
              </a:lnSpc>
            </a:pPr>
            <a:endParaRPr kumimoji="1" lang="ru-RU" altLang="ja-JP" sz="1500" b="1" dirty="0"/>
          </a:p>
        </p:txBody>
      </p:sp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870468C0-2963-4BE0-9AC9-9E50D8233350}"/>
              </a:ext>
            </a:extLst>
          </p:cNvPr>
          <p:cNvSpPr txBox="1"/>
          <p:nvPr/>
        </p:nvSpPr>
        <p:spPr>
          <a:xfrm>
            <a:off x="8909210" y="5535058"/>
            <a:ext cx="1352923" cy="4028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ru-RU" altLang="ja-JP" sz="1500" b="1" dirty="0"/>
              <a:t>Таиланд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CF525-E3EF-4AEB-957C-9F787117BDD8}"/>
              </a:ext>
            </a:extLst>
          </p:cNvPr>
          <p:cNvSpPr txBox="1"/>
          <p:nvPr/>
        </p:nvSpPr>
        <p:spPr>
          <a:xfrm>
            <a:off x="1824158" y="6467493"/>
            <a:ext cx="8723873" cy="31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200" dirty="0"/>
              <a:t>Источник: АМРО.2022. ОТ ТРАВМЫ К ТРИУМФУ: Восстание из пепла азиатского финансового кризиса. Глава 29. Сингапур</a:t>
            </a:r>
          </a:p>
        </p:txBody>
      </p:sp>
    </p:spTree>
    <p:extLst>
      <p:ext uri="{BB962C8B-B14F-4D97-AF65-F5344CB8AC3E}">
        <p14:creationId xmlns:p14="http://schemas.microsoft.com/office/powerpoint/2010/main" val="186376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97DBEC-E357-F949-8A8A-650336F7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336" y="255231"/>
            <a:ext cx="11079979" cy="668482"/>
          </a:xfrm>
        </p:spPr>
        <p:txBody>
          <a:bodyPr>
            <a:noAutofit/>
          </a:bodyPr>
          <a:lstStyle/>
          <a:p>
            <a:r>
              <a:rPr kumimoji="1" lang="ru" altLang="ja-PH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Меры по борьбе с COVID-19 финансировались за счет выпуска государственных облигаций в национальных валютах, то есть «первородного греха» больше нет</a:t>
            </a:r>
            <a:endParaRPr kumimoji="1" lang="ja-PH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12039-FCC8-1344-9905-B3F6327A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6552" y="6310899"/>
            <a:ext cx="2743200" cy="365125"/>
          </a:xfrm>
        </p:spPr>
        <p:txBody>
          <a:bodyPr/>
          <a:lstStyle/>
          <a:p>
            <a:fld id="{09C60160-ED1D-4032-8EDB-9ED7B4F9643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3F34DA77-4F01-E843-8600-DABB4C50DA31}"/>
              </a:ext>
            </a:extLst>
          </p:cNvPr>
          <p:cNvGraphicFramePr>
            <a:graphicFrameLocks/>
          </p:cNvGraphicFramePr>
          <p:nvPr/>
        </p:nvGraphicFramePr>
        <p:xfrm>
          <a:off x="335360" y="1099589"/>
          <a:ext cx="288032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BD71A039-7460-D94D-BD58-CA5E4B225906}"/>
              </a:ext>
            </a:extLst>
          </p:cNvPr>
          <p:cNvGraphicFramePr>
            <a:graphicFrameLocks/>
          </p:cNvGraphicFramePr>
          <p:nvPr/>
        </p:nvGraphicFramePr>
        <p:xfrm>
          <a:off x="3192936" y="1135934"/>
          <a:ext cx="3069966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CB444597-0282-BF42-B7D3-D2CA1FBED6B7}"/>
              </a:ext>
            </a:extLst>
          </p:cNvPr>
          <p:cNvGraphicFramePr>
            <a:graphicFrameLocks/>
          </p:cNvGraphicFramePr>
          <p:nvPr/>
        </p:nvGraphicFramePr>
        <p:xfrm>
          <a:off x="6222038" y="1124563"/>
          <a:ext cx="288032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DA5D6510-0E50-FA40-81DA-932255EC0119}"/>
              </a:ext>
            </a:extLst>
          </p:cNvPr>
          <p:cNvGraphicFramePr>
            <a:graphicFrameLocks/>
          </p:cNvGraphicFramePr>
          <p:nvPr/>
        </p:nvGraphicFramePr>
        <p:xfrm>
          <a:off x="281265" y="3770899"/>
          <a:ext cx="2880320" cy="258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DDF7E872-F2BD-C04D-AC17-BC669846BC29}"/>
              </a:ext>
            </a:extLst>
          </p:cNvPr>
          <p:cNvGraphicFramePr>
            <a:graphicFrameLocks/>
          </p:cNvGraphicFramePr>
          <p:nvPr/>
        </p:nvGraphicFramePr>
        <p:xfrm>
          <a:off x="3208351" y="3816615"/>
          <a:ext cx="3069966" cy="25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9533C71D-ABAE-3649-BECA-65C6424B13EF}"/>
              </a:ext>
            </a:extLst>
          </p:cNvPr>
          <p:cNvGraphicFramePr>
            <a:graphicFrameLocks/>
          </p:cNvGraphicFramePr>
          <p:nvPr/>
        </p:nvGraphicFramePr>
        <p:xfrm>
          <a:off x="6278317" y="3770899"/>
          <a:ext cx="288032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EA89049-0AD5-D04C-BA36-BC26208B60D5}"/>
              </a:ext>
            </a:extLst>
          </p:cNvPr>
          <p:cNvSpPr txBox="1"/>
          <p:nvPr/>
        </p:nvSpPr>
        <p:spPr>
          <a:xfrm>
            <a:off x="2424957" y="6405048"/>
            <a:ext cx="393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" altLang="ja-PH" sz="1200" dirty="0"/>
              <a:t>Источник: </a:t>
            </a:r>
            <a:r>
              <a:rPr kumimoji="1" lang="ru" altLang="ja-PH" sz="1200" dirty="0" err="1"/>
              <a:t>AsianBondsOnline</a:t>
            </a:r>
            <a:endParaRPr kumimoji="1" lang="ja-PH" altLang="en-US" sz="1200" dirty="0"/>
          </a:p>
        </p:txBody>
      </p:sp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id="{07210DE5-636E-A044-8B0A-B10C1602965C}"/>
              </a:ext>
            </a:extLst>
          </p:cNvPr>
          <p:cNvGraphicFramePr>
            <a:graphicFrameLocks/>
          </p:cNvGraphicFramePr>
          <p:nvPr/>
        </p:nvGraphicFramePr>
        <p:xfrm>
          <a:off x="9102358" y="1110534"/>
          <a:ext cx="2880321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514063F9-7A16-664D-8D2C-C4C52F684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980991"/>
              </p:ext>
            </p:extLst>
          </p:nvPr>
        </p:nvGraphicFramePr>
        <p:xfrm>
          <a:off x="9158637" y="3580297"/>
          <a:ext cx="2880320" cy="276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7476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A71B2DE7-40FE-4BDC-977A-56FC7ED92A7D}"/>
</file>

<file path=customXml/itemProps2.xml><?xml version="1.0" encoding="utf-8"?>
<ds:datastoreItem xmlns:ds="http://schemas.openxmlformats.org/officeDocument/2006/customXml" ds:itemID="{22AE354B-7054-40C5-9706-DD463F76DE83}"/>
</file>

<file path=customXml/itemProps3.xml><?xml version="1.0" encoding="utf-8"?>
<ds:datastoreItem xmlns:ds="http://schemas.openxmlformats.org/officeDocument/2006/customXml" ds:itemID="{324FEE08-2592-42DD-A37C-4CF55B56BB8D}"/>
</file>

<file path=docProps/app.xml><?xml version="1.0" encoding="utf-8"?>
<Properties xmlns="http://schemas.openxmlformats.org/officeDocument/2006/extended-properties" xmlns:vt="http://schemas.openxmlformats.org/officeDocument/2006/docPropsVTypes">
  <Template>ADB Theme_Top</Template>
  <TotalTime>31505</TotalTime>
  <Words>2039</Words>
  <Application>Microsoft Office PowerPoint</Application>
  <PresentationFormat>Широкоэкранный</PresentationFormat>
  <Paragraphs>349</Paragraphs>
  <Slides>25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굴림</vt:lpstr>
      <vt:lpstr>Arial</vt:lpstr>
      <vt:lpstr>Arial Black</vt:lpstr>
      <vt:lpstr>Calibri</vt:lpstr>
      <vt:lpstr>Courier New</vt:lpstr>
      <vt:lpstr>Helvetica</vt:lpstr>
      <vt:lpstr>Segoe UI</vt:lpstr>
      <vt:lpstr>Times New Roman</vt:lpstr>
      <vt:lpstr>Wingdings</vt:lpstr>
      <vt:lpstr>Office Theme</vt:lpstr>
      <vt:lpstr>Сессия 2: Уроки Азиатской инициативы по рынкам облигаций (ABMI) – Инициатива по развитию регионального сотрудничества для развития рынков капитала</vt:lpstr>
      <vt:lpstr>Содержание</vt:lpstr>
      <vt:lpstr>Что такое “АСЕАН плюс Три”?</vt:lpstr>
      <vt:lpstr>Институциональная основа финансового сотрудничества АСЕАН+3</vt:lpstr>
      <vt:lpstr>Экспоненциальный рост рынков облигаций в валютах стран АСЕАН+2</vt:lpstr>
      <vt:lpstr>Теперь размер рынка облигаций АСЕАН+2 сопоставим с рынками США и Европы</vt:lpstr>
      <vt:lpstr>Некоторые рынки АСЕАН больше некоторых европейских рынков по своим экономическим размерам</vt:lpstr>
      <vt:lpstr>Внешний долг по отношению к ВВП был относительно низким. Страны-члены разумно управляют внешними заимствованиями.</vt:lpstr>
      <vt:lpstr>Меры по борьбе с COVID-19 финансировались за счет выпуска государственных облигаций в национальных валютах, то есть «первородного греха» больше нет</vt:lpstr>
      <vt:lpstr>Роль регионального сотрудничества в развитии рынков облигаций</vt:lpstr>
      <vt:lpstr>Тематические исследования 1:  Мультивалютная система выпуска облигаций АСЕАН+3 (AMBIF)</vt:lpstr>
      <vt:lpstr>AMBIF КАК РЕГИОНАЛЬНАЯ СВЯЗЬ</vt:lpstr>
      <vt:lpstr>ЧЕГО МОЖЕТ ДОБИТЬСЯ AMBIF?</vt:lpstr>
      <vt:lpstr>ЗАДАЧА ЕФП</vt:lpstr>
      <vt:lpstr>Руководящие принципы внедрения AMBIF</vt:lpstr>
      <vt:lpstr>ЭЛЕМЕНТЫ AMBIF</vt:lpstr>
      <vt:lpstr>Дополнительные возможности AMBIF</vt:lpstr>
      <vt:lpstr>Презентация PowerPoint</vt:lpstr>
      <vt:lpstr>Пример 2:  Внедрение технической стандартизации</vt:lpstr>
      <vt:lpstr>Важность технической стандартизации</vt:lpstr>
      <vt:lpstr>Изображение стандартизации валютной отчетности в рамках ABMF</vt:lpstr>
      <vt:lpstr>Составление схемы данных стандартизации и отчетности о валютных операциях</vt:lpstr>
      <vt:lpstr>Составление схемы (формы отчетности о валютных операциях)</vt:lpstr>
      <vt:lpstr>Составление схемы (сводная таблица)</vt:lpstr>
      <vt:lpstr>СПАСИБО ЗА ВНИМАНИЕ! syamadera@adb.org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Kosintr Puongsophol</dc:creator>
  <cp:lastModifiedBy>Рустам Сатаев</cp:lastModifiedBy>
  <cp:revision>933</cp:revision>
  <cp:lastPrinted>2017-11-09T14:47:48Z</cp:lastPrinted>
  <dcterms:created xsi:type="dcterms:W3CDTF">2017-08-10T02:20:42Z</dcterms:created>
  <dcterms:modified xsi:type="dcterms:W3CDTF">2023-10-17T16:29:34Z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2023-01-26T03:21:35Z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424a71c2-4293-41cb-aeed-5d80b9cdbdc5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Theme:9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</Properties>
</file>