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drawings/drawing1.xml" ContentType="application/vnd.openxmlformats-officedocument.drawingml.chartshapes+xml"/>
  <Override PartName="/ppt/drawings/drawing5.xml" ContentType="application/vnd.openxmlformats-officedocument.drawingml.chartshapes+xml"/>
  <Override PartName="/ppt/drawings/drawing4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3.xml" ContentType="application/vnd.openxmlformats-officedocument.drawingml.char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145709838" r:id="rId2"/>
    <p:sldId id="2145710149" r:id="rId3"/>
    <p:sldId id="327" r:id="rId4"/>
    <p:sldId id="316" r:id="rId5"/>
    <p:sldId id="2145710147" r:id="rId6"/>
    <p:sldId id="2145709954" r:id="rId7"/>
    <p:sldId id="2145710148" r:id="rId8"/>
  </p:sldIdLst>
  <p:sldSz cx="12192000" cy="6858000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қсат Бакешов" initials="МБ" lastIdx="1" clrIdx="0">
    <p:extLst>
      <p:ext uri="{19B8F6BF-5375-455C-9EA6-DF929625EA0E}">
        <p15:presenceInfo xmlns:p15="http://schemas.microsoft.com/office/powerpoint/2012/main" userId="S-1-5-21-1269147920-4019538012-2135895138-39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293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6366" autoAdjust="0"/>
  </p:normalViewPr>
  <p:slideViewPr>
    <p:cSldViewPr snapToGrid="0">
      <p:cViewPr>
        <p:scale>
          <a:sx n="50" d="100"/>
          <a:sy n="50" d="100"/>
        </p:scale>
        <p:origin x="3204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kpal.bedrek\Desktop\&#1051;&#1080;&#1095;&#1085;&#1086;&#1077;\&#1044;&#1080;&#1089;&#1089;&#1077;&#1088;\&#1044;&#1080;&#1072;&#1075;&#1088;&#1072;&#1084;&#1084;&#109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60076040933721E-2"/>
          <c:y val="3.8766203703703705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880-407A-857F-7F07CEC8314E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880-407A-857F-7F07CEC8314E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80-407A-857F-7F07CEC831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32643390005877"/>
          <c:y val="6.8245701058201061E-2"/>
          <c:w val="0.86893768768768764"/>
          <c:h val="0.816410383597883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F5597"/>
            </a:solidFill>
            <a:ln>
              <a:solidFill>
                <a:srgbClr val="2F5597"/>
              </a:solidFill>
            </a:ln>
            <a:effectLst/>
            <a:scene3d>
              <a:camera prst="orthographicFront"/>
              <a:lightRig rig="threePt" dir="t"/>
            </a:scene3d>
            <a:sp3d>
              <a:bevelT w="0" h="0"/>
              <a:bevelB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Лист1!$A$36:$A$40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Лист1!$B$36:$B$40</c:f>
              <c:numCache>
                <c:formatCode>0.0%</c:formatCode>
                <c:ptCount val="5"/>
                <c:pt idx="0">
                  <c:v>0.78800000000000003</c:v>
                </c:pt>
                <c:pt idx="1">
                  <c:v>0.81299999999999994</c:v>
                </c:pt>
                <c:pt idx="2">
                  <c:v>0.84199999999999997</c:v>
                </c:pt>
                <c:pt idx="3">
                  <c:v>0.88200000000000001</c:v>
                </c:pt>
                <c:pt idx="4">
                  <c:v>0.92900000000000005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F0-4C80-A0DE-C8407B4C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2"/>
        <c:axId val="341495663"/>
        <c:axId val="30666318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Лист1!$A$36:$A$40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Лист1!$B$36:$B$40</c15:sqref>
                        </c15:formulaRef>
                      </c:ext>
                    </c:extLst>
                    <c:numCache>
                      <c:formatCode>0.0%</c:formatCode>
                      <c:ptCount val="5"/>
                      <c:pt idx="0">
                        <c:v>0.78800000000000003</c:v>
                      </c:pt>
                      <c:pt idx="1">
                        <c:v>0.81299999999999994</c:v>
                      </c:pt>
                      <c:pt idx="2">
                        <c:v>0.84199999999999997</c:v>
                      </c:pt>
                      <c:pt idx="3">
                        <c:v>0.88200000000000001</c:v>
                      </c:pt>
                      <c:pt idx="4">
                        <c:v>0.92900000000000005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4F0-4C80-A0DE-C8407B4C47C1}"/>
                  </c:ext>
                </c:extLst>
              </c15:ser>
            </c15:filteredBarSeries>
          </c:ext>
        </c:extLst>
      </c:barChart>
      <c:catAx>
        <c:axId val="34149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06663183"/>
        <c:crosses val="autoZero"/>
        <c:auto val="0"/>
        <c:lblAlgn val="ctr"/>
        <c:lblOffset val="100"/>
        <c:noMultiLvlLbl val="0"/>
      </c:catAx>
      <c:valAx>
        <c:axId val="306663183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41495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98091773691616E-4"/>
          <c:y val="2.5556193130584472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CA3-4AAA-8269-6E089138B06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0CA3-4AAA-8269-6E089138B068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A3-4AAA-8269-6E089138B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050480115806457E-2"/>
          <c:y val="2.9232758901032378E-2"/>
          <c:w val="0.97594964195897427"/>
          <c:h val="0.941634904799665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F19-45C7-8C65-A161AF4D271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F19-45C7-8C65-A161AF4D2719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19-45C7-8C65-A161AF4D2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03674939365483E-2"/>
          <c:y val="7.1925540636734231E-2"/>
          <c:w val="0.85755439416541868"/>
          <c:h val="0.49788794394648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Капитализация рынка акций KASE </c:v>
                </c:pt>
              </c:strCache>
            </c:strRef>
          </c:tx>
          <c:spPr>
            <a:solidFill>
              <a:schemeClr val="accent1">
                <a:lumMod val="75000"/>
                <a:alpha val="90000"/>
              </a:schemeClr>
            </a:solidFill>
            <a:ln>
              <a:solidFill>
                <a:srgbClr val="4E7293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1.0300586394922834E-16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67-4EF6-9433-5501190DA4CE}"/>
                </c:ext>
              </c:extLst>
            </c:dLbl>
            <c:dLbl>
              <c:idx val="3"/>
              <c:layout>
                <c:manualLayout>
                  <c:x val="-2.6161102109707665E-3"/>
                  <c:y val="1.3494787116725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7-4EF6-9433-5501190DA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Лист1!$B$3:$B$15</c:f>
              <c:numCache>
                <c:formatCode>General</c:formatCode>
                <c:ptCount val="5"/>
                <c:pt idx="0">
                  <c:v>17.2</c:v>
                </c:pt>
                <c:pt idx="1">
                  <c:v>19.100000000000001</c:v>
                </c:pt>
                <c:pt idx="2" formatCode="0.0">
                  <c:v>28.761359623939999</c:v>
                </c:pt>
                <c:pt idx="3" formatCode="0.0">
                  <c:v>21.163581244539998</c:v>
                </c:pt>
                <c:pt idx="4" formatCode="0.0">
                  <c:v>26.9700700719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7-4EF6-9433-5501190DA4CE}"/>
            </c:ext>
          </c:extLst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Объем облигаций в обращении на KASE</c:v>
                </c:pt>
              </c:strCache>
            </c:strRef>
          </c:tx>
          <c:spPr>
            <a:solidFill>
              <a:srgbClr val="AFAFAF">
                <a:alpha val="9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5769540362709322E-3"/>
                  <c:y val="-5.3587922379371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67-4EF6-9433-5501190DA4C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Лист1!$G$3:$G$15</c:f>
              <c:numCache>
                <c:formatCode>General</c:formatCode>
                <c:ptCount val="5"/>
                <c:pt idx="0">
                  <c:v>12.1</c:v>
                </c:pt>
                <c:pt idx="1">
                  <c:v>14.7</c:v>
                </c:pt>
                <c:pt idx="2">
                  <c:v>15.4</c:v>
                </c:pt>
                <c:pt idx="3">
                  <c:v>14.437506839820001</c:v>
                </c:pt>
                <c:pt idx="4">
                  <c:v>13.761146210030001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7-4EF6-9433-5501190DA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33820160"/>
        <c:axId val="3302598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Капитализация фондового рынка к ВВП, в %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19050">
                <a:noFill/>
              </a:ln>
              <a:effectLst/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5-AC67-4EF6-9433-5501190DA4C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6-AC67-4EF6-9433-5501190DA4C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7-AC67-4EF6-9433-5501190DA4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Лист1!$A$3:$A$14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Лист1!$C$3:$C$15</c:f>
              <c:numCache>
                <c:formatCode>0.0%</c:formatCode>
                <c:ptCount val="5"/>
                <c:pt idx="0">
                  <c:v>0.42138491633132819</c:v>
                </c:pt>
                <c:pt idx="1">
                  <c:v>0.47842126734156065</c:v>
                </c:pt>
                <c:pt idx="2">
                  <c:v>0.5260336430627538</c:v>
                </c:pt>
                <c:pt idx="3">
                  <c:v>0.346004951867245</c:v>
                </c:pt>
                <c:pt idx="4">
                  <c:v>0.36874460918409835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AC67-4EF6-9433-5501190DA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54560"/>
        <c:axId val="33026560"/>
      </c:lineChart>
      <c:catAx>
        <c:axId val="3382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89898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3025984"/>
        <c:crosses val="autoZero"/>
        <c:auto val="0"/>
        <c:lblAlgn val="ctr"/>
        <c:lblOffset val="100"/>
        <c:noMultiLvlLbl val="0"/>
      </c:catAx>
      <c:valAx>
        <c:axId val="33025984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ru-RU" sz="10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трлн</a:t>
                </a:r>
                <a:r>
                  <a:rPr lang="ru-RU" sz="1000" b="1" baseline="0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 тенге</a:t>
                </a:r>
                <a:endParaRPr lang="ru-RU" sz="10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3.0825491592542643E-2"/>
              <c:y val="0.149947902423674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3820160"/>
        <c:crosses val="autoZero"/>
        <c:crossBetween val="between"/>
      </c:valAx>
      <c:valAx>
        <c:axId val="33026560"/>
        <c:scaling>
          <c:orientation val="minMax"/>
          <c:max val="0.9"/>
          <c:min val="0.1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34754560"/>
        <c:crosses val="max"/>
        <c:crossBetween val="between"/>
      </c:valAx>
      <c:catAx>
        <c:axId val="3475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026560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782925970506939"/>
          <c:w val="0.99734837975908075"/>
          <c:h val="0.274141459680353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820091746245389E-2"/>
          <c:y val="0.15911060606060606"/>
          <c:w val="0.89461906208092057"/>
          <c:h val="0.600832896203099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субсчета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Лист1!$B$2</c:f>
            </c:numRef>
          </c:val>
          <c:extLst>
            <c:ext xmlns:c16="http://schemas.microsoft.com/office/drawing/2014/chart" uri="{C3380CC4-5D6E-409C-BE32-E72D297353CC}">
              <c16:uniqueId val="{00000000-E868-44D0-A036-CD494401BA2E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субсчета</c:v>
                </c:pt>
              </c:strCache>
            </c:strRef>
          </c:tx>
          <c:spPr>
            <a:solidFill>
              <a:schemeClr val="bg2">
                <a:lumMod val="75000"/>
                <a:alpha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3.2456214777340144E-3"/>
                  <c:y val="-1.02851063523381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68-44D0-A036-CD494401BA2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Лист1!$B$5:$B$15</c:f>
              <c:numCache>
                <c:formatCode>0</c:formatCode>
                <c:ptCount val="5"/>
                <c:pt idx="0">
                  <c:v>121.16800000000001</c:v>
                </c:pt>
                <c:pt idx="1">
                  <c:v>136.60400000000001</c:v>
                </c:pt>
                <c:pt idx="2">
                  <c:v>220.72</c:v>
                </c:pt>
                <c:pt idx="3">
                  <c:v>550.20000000000005</c:v>
                </c:pt>
                <c:pt idx="4">
                  <c:v>682.92200000000003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68-44D0-A036-CD494401BA2E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счета, учитываемые через омнибус-счета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68-44D0-A036-CD494401BA2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68-44D0-A036-CD494401BA2E}"/>
                </c:ext>
              </c:extLst>
            </c:dLbl>
            <c:dLbl>
              <c:idx val="2"/>
              <c:layout>
                <c:manualLayout>
                  <c:x val="-9.7368644332020433E-3"/>
                  <c:y val="-6.5582741686948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68-44D0-A036-CD494401BA2E}"/>
                </c:ext>
              </c:extLst>
            </c:dLbl>
            <c:dLbl>
              <c:idx val="3"/>
              <c:numFmt formatCode="#,##0" sourceLinked="0"/>
              <c:spPr>
                <a:solidFill>
                  <a:schemeClr val="tx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868-44D0-A036-CD494401BA2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Лист1!$A$5:$A$15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 formatCode="m/d/yyyy">
                  <c:v>45200</c:v>
                </c:pt>
              </c:numCache>
            </c:numRef>
          </c:cat>
          <c:val>
            <c:numRef>
              <c:f>Лист1!$C$5:$C$15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413</c:v>
                </c:pt>
                <c:pt idx="4">
                  <c:v>1515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68-44D0-A036-CD494401BA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819136"/>
        <c:axId val="33021952"/>
      </c:barChart>
      <c:catAx>
        <c:axId val="3381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rgbClr val="89898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3021952"/>
        <c:crosses val="autoZero"/>
        <c:auto val="1"/>
        <c:lblAlgn val="ctr"/>
        <c:lblOffset val="100"/>
        <c:noMultiLvlLbl val="0"/>
      </c:catAx>
      <c:valAx>
        <c:axId val="3302195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kk-KZ" sz="1000" b="1" dirty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тыс. </a:t>
                </a:r>
                <a:r>
                  <a:rPr lang="kk-KZ" sz="1000" b="1" dirty="0" err="1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счетов</a:t>
                </a:r>
                <a:endParaRPr lang="en-US" sz="10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1614644336165336E-2"/>
              <c:y val="0.199127827319204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0" sourceLinked="1"/>
        <c:majorTickMark val="none"/>
        <c:minorTickMark val="none"/>
        <c:tickLblPos val="nextTo"/>
        <c:crossAx val="3381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629595365559202E-2"/>
          <c:y val="0.88105430584947331"/>
          <c:w val="0.89775832335794559"/>
          <c:h val="0.10996490101906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13834137393934E-2"/>
          <c:y val="0.15280059045832295"/>
          <c:w val="0.8806215710573555"/>
          <c:h val="0.576919881263933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Лист4!$A$8:$A$13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9М2023</c:v>
                </c:pt>
              </c:strCache>
            </c:strRef>
          </c:cat>
          <c:val>
            <c:numRef>
              <c:f>Лист4!$B$8:$B$13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7-4FF3-9C59-ADE1633EC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overlap val="-27"/>
        <c:axId val="200967872"/>
        <c:axId val="201150320"/>
      </c:barChart>
      <c:catAx>
        <c:axId val="200967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b="1" i="0" u="none" strike="noStrike" baseline="0" dirty="0"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rPr>
                  <a:t>Объем торгов</a:t>
                </a:r>
                <a:r>
                  <a:rPr lang="ru-RU" sz="1600" b="0" i="0" u="none" strike="noStrike" baseline="0" dirty="0"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rPr>
                  <a:t> </a:t>
                </a:r>
                <a:r>
                  <a:rPr lang="ru-RU" sz="1600" b="1" i="0" u="none" strike="noStrike" baseline="0" dirty="0"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rPr>
                  <a:t>ценными бумагами</a:t>
                </a:r>
                <a:r>
                  <a:rPr lang="ru-RU" sz="1600" b="0" i="0" u="none" strike="noStrike" baseline="0" dirty="0"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rPr>
                  <a:t> </a:t>
                </a:r>
                <a:endParaRPr lang="ru-RU" sz="1600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23560960770998648"/>
              <c:y val="3.081251366700741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1150320"/>
        <c:crosses val="autoZero"/>
        <c:auto val="1"/>
        <c:lblAlgn val="ctr"/>
        <c:lblOffset val="100"/>
        <c:noMultiLvlLbl val="0"/>
      </c:catAx>
      <c:valAx>
        <c:axId val="20115032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>
                    <a:solidFill>
                      <a:schemeClr val="tx1"/>
                    </a:solidFill>
                  </a:rPr>
                  <a:t>трлн тенге </a:t>
                </a:r>
              </a:p>
            </c:rich>
          </c:tx>
          <c:layout>
            <c:manualLayout>
              <c:xMode val="edge"/>
              <c:yMode val="edge"/>
              <c:x val="2.0800525741549742E-2"/>
              <c:y val="0.274698065061775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crossAx val="20096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Рынок 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ESG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облигации Казахстана, млрд тенге</a:t>
            </a:r>
          </a:p>
        </c:rich>
      </c:tx>
      <c:layout>
        <c:manualLayout>
          <c:xMode val="edge"/>
          <c:yMode val="edge"/>
          <c:x val="0.29081810145864534"/>
          <c:y val="2.5859696746332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8553594951039258"/>
          <c:y val="0.2091309798120812"/>
          <c:w val="0.46253297553990835"/>
          <c:h val="0.661428283974397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ESG bond DAMU</c:v>
                </c:pt>
              </c:strCache>
            </c:strRef>
          </c:tx>
          <c:spPr>
            <a:solidFill>
              <a:schemeClr val="accent5">
                <a:shade val="4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880217504458048E-3"/>
                  <c:y val="-5.1629567171452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 formatCode="_-* #\ ##0.0\ _₽_-;\-* #\ ##0.0\ _₽_-;_-* &quot;-&quot;??\ _₽_-;_-@_-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8-4FDD-B4E7-08FB3F6974E0}"/>
            </c:ext>
          </c:extLst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ESG bond ЕАБР 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280269554913229E-3"/>
                  <c:y val="-1.467418327482203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 formatCode="_-* #\ ##0.0\ _₽_-;\-* #\ ##0.0\ _₽_-;_-* &quot;-&quot;??\ _₽_-;_-@_-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78-4FDD-B4E7-08FB3F6974E0}"/>
            </c:ext>
          </c:extLst>
        </c:ser>
        <c:ser>
          <c:idx val="2"/>
          <c:order val="2"/>
          <c:tx>
            <c:strRef>
              <c:f>Лист2!$A$5</c:f>
              <c:strCache>
                <c:ptCount val="1"/>
                <c:pt idx="0">
                  <c:v>ESG bond АБР</c:v>
                </c:pt>
              </c:strCache>
            </c:strRef>
          </c:tx>
          <c:spPr>
            <a:solidFill>
              <a:schemeClr val="accent5">
                <a:shade val="82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493110471641925E-3"/>
                  <c:y val="-7.3370916374110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78-4FDD-B4E7-08FB3F6974E0}"/>
                </c:ext>
              </c:extLst>
            </c:dLbl>
            <c:dLbl>
              <c:idx val="1"/>
              <c:layout>
                <c:manualLayout>
                  <c:x val="-4.759986489030643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78-4FDD-B4E7-08FB3F6974E0}"/>
                </c:ext>
              </c:extLst>
            </c:dLbl>
            <c:dLbl>
              <c:idx val="2"/>
              <c:layout>
                <c:manualLayout>
                  <c:x val="-3.6620736477612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Лист2!$B$5:$D$5</c:f>
              <c:numCache>
                <c:formatCode>_-* #\ ##0.0\ _₽_-;\-* #\ ##0.0\ _₽_-;_-* "-"??\ _₽_-;_-@_-</c:formatCode>
                <c:ptCount val="3"/>
                <c:pt idx="0">
                  <c:v>8.4</c:v>
                </c:pt>
                <c:pt idx="1">
                  <c:v>17.399999999999999</c:v>
                </c:pt>
                <c:pt idx="2">
                  <c:v>22.200000000000003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78-4FDD-B4E7-08FB3F6974E0}"/>
            </c:ext>
          </c:extLst>
        </c:ser>
        <c:ser>
          <c:idx val="3"/>
          <c:order val="3"/>
          <c:tx>
            <c:strRef>
              <c:f>Лист2!$A$6</c:f>
              <c:strCache>
                <c:ptCount val="1"/>
                <c:pt idx="0">
                  <c:v>ESG bond БРК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949138214263302E-3"/>
                  <c:y val="-8.00419243213051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78-4FDD-B4E7-08FB3F6974E0}"/>
                </c:ext>
              </c:extLst>
            </c:dLbl>
            <c:dLbl>
              <c:idx val="2"/>
              <c:layout>
                <c:manualLayout>
                  <c:x val="-5.493110471641925E-3"/>
                  <c:y val="7.3370916374110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Лист2!$B$6:$D$6</c:f>
              <c:numCache>
                <c:formatCode>_-* #\ ##0.0\ _₽_-;\-* #\ ##0.0\ _₽_-;_-* "-"??\ _₽_-;_-@_-</c:formatCode>
                <c:ptCount val="3"/>
                <c:pt idx="1">
                  <c:v>15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78-4FDD-B4E7-08FB3F6974E0}"/>
            </c:ext>
          </c:extLst>
        </c:ser>
        <c:ser>
          <c:idx val="4"/>
          <c:order val="4"/>
          <c:tx>
            <c:strRef>
              <c:f>Лист2!$A$7</c:f>
              <c:strCache>
                <c:ptCount val="1"/>
                <c:pt idx="0">
                  <c:v>ESG bond KEGOC </c:v>
                </c:pt>
              </c:strCache>
            </c:strRef>
          </c:tx>
          <c:spPr>
            <a:solidFill>
              <a:schemeClr val="accent5">
                <a:tint val="83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949138214263302E-3"/>
                  <c:y val="4.0020962160652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Лист2!$B$7:$D$7</c:f>
              <c:numCache>
                <c:formatCode>_-* #\ ##0.0\ _₽_-;\-* #\ ##0.0\ _₽_-;_-* "-"??\ _₽_-;_-@_-</c:formatCode>
                <c:ptCount val="3"/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E78-4FDD-B4E7-08FB3F6974E0}"/>
            </c:ext>
          </c:extLst>
        </c:ser>
        <c:ser>
          <c:idx val="5"/>
          <c:order val="5"/>
          <c:tx>
            <c:strRef>
              <c:f>Лист2!$A$8</c:f>
              <c:strCache>
                <c:ptCount val="1"/>
                <c:pt idx="0">
                  <c:v>ESG bond Solva 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6620736477612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78-4FDD-B4E7-08FB3F6974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Лист2!$B$8:$D$8</c:f>
              <c:numCache>
                <c:formatCode>General</c:formatCode>
                <c:ptCount val="3"/>
                <c:pt idx="2" formatCode="_-* #\ ##0.0\ _₽_-;\-* #\ ##0.0\ _₽_-;_-* &quot;-&quot;??\ _₽_-;_-@_-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E78-4FDD-B4E7-08FB3F697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7"/>
        <c:overlap val="100"/>
        <c:axId val="179613327"/>
        <c:axId val="201684079"/>
      </c:barChart>
      <c:lineChart>
        <c:grouping val="standard"/>
        <c:varyColors val="0"/>
        <c:ser>
          <c:idx val="6"/>
          <c:order val="6"/>
          <c:tx>
            <c:strRef>
              <c:f>Лист2!$A$9</c:f>
              <c:strCache>
                <c:ptCount val="1"/>
                <c:pt idx="0">
                  <c:v>Итого</c:v>
                </c:pt>
              </c:strCache>
            </c:strRef>
          </c:tx>
          <c:spPr>
            <a:ln w="28575" cap="rnd">
              <a:solidFill>
                <a:schemeClr val="accent5">
                  <a:tint val="48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990307909823562E-2"/>
                  <c:y val="-6.2785951526631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78-4FDD-B4E7-08FB3F6974E0}"/>
                </c:ext>
              </c:extLst>
            </c:dLbl>
            <c:dLbl>
              <c:idx val="1"/>
              <c:layout>
                <c:manualLayout>
                  <c:x val="-4.3784792591854291E-2"/>
                  <c:y val="-5.3420945905868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E78-4FDD-B4E7-08FB3F6974E0}"/>
                </c:ext>
              </c:extLst>
            </c:dLbl>
            <c:dLbl>
              <c:idx val="2"/>
              <c:layout>
                <c:manualLayout>
                  <c:x val="-4.8605573828587885E-2"/>
                  <c:y val="-5.3506655091196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78-4FDD-B4E7-08FB3F6974E0}"/>
                </c:ext>
              </c:extLst>
            </c:dLbl>
            <c:spPr>
              <a:noFill/>
              <a:ln w="190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Лист2!$B$2:$D$2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9М 2023</c:v>
                </c:pt>
              </c:strCache>
            </c:strRef>
          </c:cat>
          <c:val>
            <c:numRef>
              <c:f>Лист2!$B$9:$D$9</c:f>
              <c:numCache>
                <c:formatCode>_-* #\ ##0.0\ _₽_-;\-* #\ ##0.0\ _₽_-;_-* "-"??\ _₽_-;_-@_-</c:formatCode>
                <c:ptCount val="3"/>
                <c:pt idx="0">
                  <c:v>49.4</c:v>
                </c:pt>
                <c:pt idx="1">
                  <c:v>67.400000000000006</c:v>
                </c:pt>
                <c:pt idx="2">
                  <c:v>74.2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2E78-4FDD-B4E7-08FB3F697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094287"/>
        <c:axId val="349626351"/>
      </c:lineChart>
      <c:catAx>
        <c:axId val="17961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1684079"/>
        <c:crosses val="autoZero"/>
        <c:auto val="1"/>
        <c:lblAlgn val="ctr"/>
        <c:lblOffset val="100"/>
        <c:noMultiLvlLbl val="0"/>
      </c:catAx>
      <c:valAx>
        <c:axId val="201684079"/>
        <c:scaling>
          <c:orientation val="minMax"/>
        </c:scaling>
        <c:delete val="0"/>
        <c:axPos val="l"/>
        <c:numFmt formatCode="_-* #\ ##0.0\ _₽_-;\-* #\ ##0.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79613327"/>
        <c:crosses val="autoZero"/>
        <c:crossBetween val="between"/>
      </c:valAx>
      <c:valAx>
        <c:axId val="349626351"/>
        <c:scaling>
          <c:orientation val="minMax"/>
        </c:scaling>
        <c:delete val="0"/>
        <c:axPos val="r"/>
        <c:numFmt formatCode="_-* #\ ##0.0\ _₽_-;\-* #\ ##0.0\ _₽_-;_-* &quot;-&quot;??\ _₽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55094287"/>
        <c:crosses val="max"/>
        <c:crossBetween val="between"/>
      </c:valAx>
      <c:catAx>
        <c:axId val="255094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96263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778100185685794"/>
          <c:y val="0.47624819677239644"/>
          <c:w val="0.20410754904763737"/>
          <c:h val="0.43638543688925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Лист1!$A$4:$A$14</c:f>
              <c:strCache>
                <c:ptCount val="11"/>
                <c:pt idx="0">
                  <c:v>Дания</c:v>
                </c:pt>
                <c:pt idx="1">
                  <c:v>Корея</c:v>
                </c:pt>
                <c:pt idx="2">
                  <c:v>Австралия</c:v>
                </c:pt>
                <c:pt idx="3">
                  <c:v>США</c:v>
                </c:pt>
                <c:pt idx="4">
                  <c:v>Казахстан</c:v>
                </c:pt>
                <c:pt idx="5">
                  <c:v>Россия</c:v>
                </c:pt>
                <c:pt idx="6">
                  <c:v>Беларусь</c:v>
                </c:pt>
                <c:pt idx="7">
                  <c:v>Молдова</c:v>
                </c:pt>
                <c:pt idx="8">
                  <c:v>Азербайджан </c:v>
                </c:pt>
                <c:pt idx="9">
                  <c:v>Сомали</c:v>
                </c:pt>
                <c:pt idx="10">
                  <c:v>Южный Судан</c:v>
                </c:pt>
              </c:strCache>
            </c:strRef>
          </c:cat>
          <c:val>
            <c:numRef>
              <c:f>Лист1!$B$4:$B$14</c:f>
              <c:numCache>
                <c:formatCode>General</c:formatCode>
                <c:ptCount val="11"/>
                <c:pt idx="0">
                  <c:v>0.97199999999999998</c:v>
                </c:pt>
                <c:pt idx="1">
                  <c:v>0.95299999999999996</c:v>
                </c:pt>
                <c:pt idx="2">
                  <c:v>0.94099999999999995</c:v>
                </c:pt>
                <c:pt idx="3">
                  <c:v>0.91500000000000004</c:v>
                </c:pt>
                <c:pt idx="4">
                  <c:v>0.86299999999999999</c:v>
                </c:pt>
                <c:pt idx="5">
                  <c:v>0.81599999999999995</c:v>
                </c:pt>
                <c:pt idx="6">
                  <c:v>0.75800000000000001</c:v>
                </c:pt>
                <c:pt idx="7">
                  <c:v>0.72499999999999998</c:v>
                </c:pt>
                <c:pt idx="8">
                  <c:v>0.69399999999999995</c:v>
                </c:pt>
                <c:pt idx="9">
                  <c:v>0.13400000000000001</c:v>
                </c:pt>
                <c:pt idx="10">
                  <c:v>8.5000000000000006E-2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9E-412F-BD53-DE023F398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105999"/>
        <c:axId val="236355391"/>
      </c:radarChart>
      <c:catAx>
        <c:axId val="23510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6355391"/>
        <c:crosses val="autoZero"/>
        <c:auto val="1"/>
        <c:lblAlgn val="ctr"/>
        <c:lblOffset val="100"/>
        <c:noMultiLvlLbl val="0"/>
      </c:catAx>
      <c:valAx>
        <c:axId val="23635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7B3B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10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Лист1!$A$20:$A$30</c:f>
              <c:strCache>
                <c:ptCount val="11"/>
                <c:pt idx="0">
                  <c:v>Япония</c:v>
                </c:pt>
                <c:pt idx="1">
                  <c:v>Австралия</c:v>
                </c:pt>
                <c:pt idx="2">
                  <c:v>Сингапур</c:v>
                </c:pt>
                <c:pt idx="3">
                  <c:v>Нидерланды</c:v>
                </c:pt>
                <c:pt idx="4">
                  <c:v>Великобритания</c:v>
                </c:pt>
                <c:pt idx="5">
                  <c:v>США</c:v>
                </c:pt>
                <c:pt idx="6">
                  <c:v>Казахстан</c:v>
                </c:pt>
                <c:pt idx="7">
                  <c:v>Молдова</c:v>
                </c:pt>
                <c:pt idx="8">
                  <c:v>Азербайджан</c:v>
                </c:pt>
                <c:pt idx="9">
                  <c:v>Коморы</c:v>
                </c:pt>
                <c:pt idx="10">
                  <c:v>Южный Судан</c:v>
                </c:pt>
              </c:strCache>
            </c:strRef>
          </c:cat>
          <c:val>
            <c:numRef>
              <c:f>Лист1!$B$20:$B$30</c:f>
              <c:numCache>
                <c:formatCode>General</c:formatCode>
                <c:ptCount val="11"/>
                <c:pt idx="0">
                  <c:v>1</c:v>
                </c:pt>
                <c:pt idx="1">
                  <c:v>0.98899999999999999</c:v>
                </c:pt>
                <c:pt idx="2">
                  <c:v>0.97699999999999998</c:v>
                </c:pt>
                <c:pt idx="3">
                  <c:v>0.96599999999999997</c:v>
                </c:pt>
                <c:pt idx="4">
                  <c:v>0.95499999999999996</c:v>
                </c:pt>
                <c:pt idx="5">
                  <c:v>0.90900000000000003</c:v>
                </c:pt>
                <c:pt idx="6">
                  <c:v>0.80700000000000005</c:v>
                </c:pt>
                <c:pt idx="7">
                  <c:v>0.68200000000000005</c:v>
                </c:pt>
                <c:pt idx="8">
                  <c:v>0.38600000000000001</c:v>
                </c:pt>
                <c:pt idx="9">
                  <c:v>1.0999999999999999E-2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8-4E36-B7C6-1D864B642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105999"/>
        <c:axId val="236355391"/>
      </c:radarChart>
      <c:catAx>
        <c:axId val="23510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6355391"/>
        <c:crosses val="autoZero"/>
        <c:auto val="1"/>
        <c:lblAlgn val="ctr"/>
        <c:lblOffset val="100"/>
        <c:noMultiLvlLbl val="0"/>
      </c:catAx>
      <c:valAx>
        <c:axId val="23635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7B3B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10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Arial Narrow" panose="020B0606020202030204" pitchFamily="34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rawing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svg"/><Relationship Id="rId1" Type="http://schemas.openxmlformats.org/officeDocument/2006/relationships/image" Target="../media/image1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0.25167</cdr:x>
      <cdr:y>0.25492</cdr:y>
    </cdr:from>
    <cdr:to>
      <cdr:x>0.74833</cdr:x>
      <cdr:y>0.78059</cdr:y>
    </cdr:to>
    <cdr:pic>
      <cdr:nvPicPr>
        <cdr:cNvPr id="2" name="Рисунок 1" descr="Целевая аудитория">
          <a:extLst xmlns:a="http://schemas.openxmlformats.org/drawingml/2006/main">
            <a:ext uri="{FF2B5EF4-FFF2-40B4-BE49-F238E27FC236}">
              <a16:creationId xmlns:a16="http://schemas.microsoft.com/office/drawing/2014/main" id="{EF3EEA66-80D3-41E2-9120-D52D7823552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92423" y="296167"/>
          <a:ext cx="577092" cy="61073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0.23407</cdr:x>
      <cdr:y>0.28904</cdr:y>
    </cdr:from>
    <cdr:to>
      <cdr:x>0.76592</cdr:x>
      <cdr:y>0.76355</cdr:y>
    </cdr:to>
    <cdr:pic>
      <cdr:nvPicPr>
        <cdr:cNvPr id="2" name="Рисунок 1" descr="Портфель">
          <a:extLst xmlns:a="http://schemas.openxmlformats.org/drawingml/2006/main">
            <a:ext uri="{FF2B5EF4-FFF2-40B4-BE49-F238E27FC236}">
              <a16:creationId xmlns:a16="http://schemas.microsoft.com/office/drawing/2014/main" id="{33A8D675-E11B-4703-91A3-AD374AC889B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271977" y="335806"/>
          <a:ext cx="617981" cy="551297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0.27126</cdr:x>
      <cdr:y>0.29462</cdr:y>
    </cdr:from>
    <cdr:to>
      <cdr:x>0.8105</cdr:x>
      <cdr:y>0.76695</cdr:y>
    </cdr:to>
    <cdr:pic>
      <cdr:nvPicPr>
        <cdr:cNvPr id="2" name="Рисунок 1" descr="Расширение бизнеса">
          <a:extLst xmlns:a="http://schemas.openxmlformats.org/drawingml/2006/main">
            <a:ext uri="{FF2B5EF4-FFF2-40B4-BE49-F238E27FC236}">
              <a16:creationId xmlns:a16="http://schemas.microsoft.com/office/drawing/2014/main" id="{00ACCBB4-B4A6-4770-A0E8-D88B0FA3570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15190" y="342294"/>
          <a:ext cx="626558" cy="548752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0F1B2D5D-EE39-4802-B9E9-2FDF5F93F29C}"/>
            </a:ext>
          </a:extLst>
        </cdr:cNvPr>
        <cdr:cNvSpPr/>
      </cdr:nvSpPr>
      <cdr:spPr>
        <a:xfrm xmlns:a="http://schemas.openxmlformats.org/drawingml/2006/main" flipV="1">
          <a:off x="-514714" y="-1546714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spc="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 sz="1500" b="1" dirty="0">
            <a:solidFill>
              <a:prstClr val="black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0.15236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6BB19C52-FD54-4336-841D-CBBC9F4FDE45}"/>
            </a:ext>
          </a:extLst>
        </cdr:cNvPr>
        <cdr:cNvSpPr/>
      </cdr:nvSpPr>
      <cdr:spPr>
        <a:xfrm xmlns:a="http://schemas.openxmlformats.org/drawingml/2006/main">
          <a:off x="0" y="0"/>
          <a:ext cx="4240944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spc="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r>
            <a:rPr lang="ru-RU" sz="1600" b="1" dirty="0">
              <a:solidFill>
                <a:sysClr val="windowText" lastClr="0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Количество розничных инвесторов в ЦД</a:t>
          </a:r>
          <a:endParaRPr lang="ru-RU" sz="1600" b="1" dirty="0">
            <a:solidFill>
              <a:prstClr val="black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69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69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5E2805D-9580-44DC-B350-19FF344CE0FB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3307"/>
            <a:ext cx="5447030" cy="3913614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50475" cy="49869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0647"/>
            <a:ext cx="2950475" cy="49869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88933ACB-9E08-4988-8309-BCC4940F9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78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3513" y="1371600"/>
            <a:ext cx="6583362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A8A17E-81E6-4D3B-9B38-9911EDDD16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210A3-6583-4C3B-B80C-27CAEE2372B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519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933ACB-9E08-4988-8309-BCC4940F992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2750" y="1243013"/>
            <a:ext cx="5970588" cy="3359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lIns="91312" tIns="45656" rIns="91312" bIns="45656"/>
          <a:lstStyle/>
          <a:p>
            <a:fld id="{29870783-79F1-440B-9927-A8E32A66D5D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134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933ACB-9E08-4988-8309-BCC4940F992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2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C8C7D-5DB7-4EDE-A23C-0504B85FB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175872-F32B-46EA-A03E-D39D22164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9C84-41BD-4A19-A3AC-F745B01E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FE2C7B-71DA-4F51-89B0-50BE55C0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ABA4D5-8520-41DF-9F0C-3C9D75587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5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7E617-E781-45E3-A52E-CFD93167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DE8A98-E58C-465B-AC91-E096477A9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CE48CC-8F5F-4F7B-8DBF-8A70DBEA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4F09C9-BFA5-4D9B-BF4A-0A80B885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0FCE20-B085-4C15-AA81-94B9DC13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5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3FB9D4-A0CB-40FB-B0D6-41B5ABC0D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CCE3B4-C555-47E7-A89F-270C91856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155285-2527-4F53-8A63-D148D96A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7DF43D-F8C9-4F9E-8F5B-C071A919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FFE952-F383-4A14-B284-B143CB1E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807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862895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67791" y="6540501"/>
            <a:ext cx="329150" cy="241092"/>
          </a:xfrm>
          <a:prstGeom prst="rect">
            <a:avLst/>
          </a:prstGeom>
        </p:spPr>
        <p:txBody>
          <a:bodyPr wrap="none"/>
          <a:lstStyle>
            <a:lvl1pPr>
              <a:defRPr sz="900" b="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304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0B0ED-0347-4FAD-9477-4A3B5182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919E21-ACDF-4B6E-9F88-BF0D818EB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6A2F2A-557D-44C6-9374-69130948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9739AA-EA10-4381-A8AA-840552C7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CEEAB0-0D48-47E0-9D44-179D80D0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12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4C63B-3F36-4DFC-9D9C-ABBE869B7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8599FC-F40A-48CC-9EF9-EFDFFF9B5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51402D-018D-4546-A2C3-69199F28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268C61-44A6-4821-ADD5-D194A6684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DF885E-1967-4F5D-8E4D-96906AEA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57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404DE-CE56-414C-BDF8-803BA1A7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86A2D-76DC-4AD6-A49D-7F753F6E1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73DABC-2A8E-4E03-B156-591BC2543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8E22C5-FF41-4272-B026-8BD092EA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C2465-DA7C-4E0B-93BC-2982BFDF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4A058-14FB-4124-9671-AB2B8F5D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6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E6B051-64CA-462E-98B1-624D747B7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1F9799-DCF5-493D-A08E-75B8C210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FE8DD0-237F-4CC7-A8EE-F596BA84E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7D89DD7-F6CC-46BC-A58F-16C9114E0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78D0A6-8681-4955-814C-278F7165C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9688D6-6C19-4813-B3D8-1232D5A9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F54C5B-AF05-40DD-B1B2-79F345F3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53F982-8830-4D72-8466-4194C30E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86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91EA3-55FB-4F2F-98FC-26D9193D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2980ACA-7613-4734-AA27-93763AD3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BF8A63-02AB-468B-8B97-FED84C49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29105F-C81B-444A-AF3B-53ECBC2F4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2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27F22C-02BD-4794-8B4B-04136972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03F3C58-25CC-4B09-B553-E81093B5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937E3C-A9D1-44BB-8FF0-F9CAF7E5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65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55FF1-FEC1-4F18-860C-D5E96DB2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129BF4-17C9-4ED6-948E-D72A0406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E08AA4-44FD-49AA-A2A9-3C3E640FF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7952F6-1206-494F-A51F-9BC17FF2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D7C393-8CFC-4D4F-840F-F87A5208F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CC209C-A3DE-424A-873F-7755C807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8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55CD3-149B-4962-8F2D-E6FA5A29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FB527E-D3FD-46DB-98A8-F88C9E906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081E76-C421-42E2-A824-51643D6C8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BE10BD-4AFC-4A03-9E2A-7D08AB30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08DB6C-EDF3-4CED-B22B-A77B32C5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FC0242-CBCB-4601-B7D8-8041416F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0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B8BDA-6CC1-43B4-9E78-32ED80C8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A0D7B6-3300-4E3E-AB2B-E612A950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2BB24-0371-45A9-8510-F1BB17832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AA4B-4517-459C-9F34-8F6890D89708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C4FE96-FADD-4FD9-ACCE-D6616DF96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AFC868-3AC0-476F-A594-97167859C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F40F2-D81C-4606-B360-6D4D928061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6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jfif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587470" y="337779"/>
            <a:ext cx="5121259" cy="557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80" kern="0" dirty="0"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АГЕНТСТВО РЕСПУБЛИКИ КАЗАХСТАН ПО РЕГУЛИРОВАНИЮ И РАЗВИТИЮ ФИНАНСОВОГО РЫНКА</a:t>
            </a:r>
          </a:p>
        </p:txBody>
      </p:sp>
      <p:pic>
        <p:nvPicPr>
          <p:cNvPr id="1026" name="Рисунок 1" descr="Описание: Герб РК_цветной_латиниц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4" t="5652" r="7115" b="5652"/>
          <a:stretch>
            <a:fillRect/>
          </a:stretch>
        </p:blipFill>
        <p:spPr bwMode="auto">
          <a:xfrm>
            <a:off x="5717426" y="183887"/>
            <a:ext cx="841003" cy="8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4515852" y="5617746"/>
            <a:ext cx="3160296" cy="29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440" b="0" kern="0" dirty="0">
                <a:solidFill>
                  <a:schemeClr val="tx1"/>
                </a:solidFill>
                <a:latin typeface="Arial Narrow" panose="020B0606020202030204" pitchFamily="34" charset="0"/>
              </a:rPr>
              <a:t>31 октября 2023 года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81631" y="3306888"/>
            <a:ext cx="138566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1" tIns="34290" rIns="68581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73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ru-RU" altLang="ru-RU" sz="1350" dirty="0">
                <a:latin typeface="Arial" panose="020B0604020202020204" pitchFamily="34" charset="0"/>
              </a:rPr>
            </a:b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9312" y="2369708"/>
            <a:ext cx="9044204" cy="7294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300" b="1" dirty="0">
                <a:latin typeface="Arial Narrow" panose="020B0606020202030204" pitchFamily="34" charset="0"/>
                <a:cs typeface="Arial" panose="020B0604020202020204" pitchFamily="34" charset="0"/>
              </a:rPr>
              <a:t>РЕГИОНАЛЬНОЕ СОТРУДНИЧЕСТВО НА РЫНКЕ КАПИТАЛА И РОЛЬ ФОРУМА РЕГУЛЯТОРОВ ЦАРЭС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3747C2C-DFC2-4082-991E-2F343C1BE058}"/>
              </a:ext>
            </a:extLst>
          </p:cNvPr>
          <p:cNvSpPr/>
          <p:nvPr/>
        </p:nvSpPr>
        <p:spPr>
          <a:xfrm>
            <a:off x="6636362" y="311938"/>
            <a:ext cx="5168214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80" dirty="0">
                <a:latin typeface="Arial Narrow" panose="020B0606020202030204" pitchFamily="34" charset="0"/>
              </a:rPr>
              <a:t>Қ</a:t>
            </a:r>
            <a:r>
              <a:rPr lang="ru-RU" sz="1680" dirty="0">
                <a:latin typeface="Arial Narrow" panose="020B0606020202030204" pitchFamily="34" charset="0"/>
              </a:rPr>
              <a:t>АЗАҚСТАН РЕСПУБЛИКАСЫНЫҢ ҚАРЖЫ НАРЫҒЫН РЕТТЕУ ЖӘНЕ ДАМЫТУ АГЕНТТІГІ</a:t>
            </a:r>
          </a:p>
        </p:txBody>
      </p:sp>
      <p:pic>
        <p:nvPicPr>
          <p:cNvPr id="9" name="Picture 2" descr="Turkmenistan To Coordinate Central Asian CAREC Transit Project - Silk Road  Briefing">
            <a:extLst>
              <a:ext uri="{FF2B5EF4-FFF2-40B4-BE49-F238E27FC236}">
                <a16:creationId xmlns:a16="http://schemas.microsoft.com/office/drawing/2014/main" id="{ECF3F4FD-84AF-4CD5-BE6C-51C22E05D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838" y="6155216"/>
            <a:ext cx="1138569" cy="70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94E2840-DF86-48F9-BBEB-5DC6CDDA47A4}"/>
              </a:ext>
            </a:extLst>
          </p:cNvPr>
          <p:cNvSpPr/>
          <p:nvPr/>
        </p:nvSpPr>
        <p:spPr>
          <a:xfrm>
            <a:off x="2413155" y="6392173"/>
            <a:ext cx="90926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2</a:t>
            </a:r>
            <a:r>
              <a:rPr lang="en-US" sz="1400" baseline="300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nd</a:t>
            </a:r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CENTRAL ASIA REGIONAL ECONOMIC COOPERATION (CAREC)</a:t>
            </a:r>
            <a:r>
              <a:rPr lang="kk-KZ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932436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CAPITAL MARKETS REGULATORS FORUM (CMRF)</a:t>
            </a:r>
            <a:endParaRPr lang="ru-RU" sz="1400" dirty="0">
              <a:solidFill>
                <a:srgbClr val="93243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88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866" y="172139"/>
            <a:ext cx="11573197" cy="72424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ФОРУМ РЕГУЛЯТОРОВ РЫНКА КАПИТАЛА В СИСТЕМЕ ЦАРЭС</a:t>
            </a:r>
          </a:p>
        </p:txBody>
      </p: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D679F0D-083D-4C72-9BE4-008C7C1DC848}"/>
              </a:ext>
            </a:extLst>
          </p:cNvPr>
          <p:cNvCxnSpPr>
            <a:cxnSpLocks/>
          </p:cNvCxnSpPr>
          <p:nvPr/>
        </p:nvCxnSpPr>
        <p:spPr>
          <a:xfrm>
            <a:off x="0" y="826704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F952C26-71DA-46EA-B119-F9154194A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312"/>
              </p:ext>
            </p:extLst>
          </p:nvPr>
        </p:nvGraphicFramePr>
        <p:xfrm>
          <a:off x="793750" y="1200151"/>
          <a:ext cx="530225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2250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07645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Стратегия ЦАРЭС до 2030</a:t>
                      </a:r>
                    </a:p>
                    <a:p>
                      <a:pPr algn="just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Экономическая и финансовая стабильность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 Торговля, туризм, и экономические коридоры,</a:t>
                      </a:r>
                    </a:p>
                    <a:p>
                      <a:pPr algn="just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3) Инфраструктура и экономическая связанность, </a:t>
                      </a:r>
                    </a:p>
                    <a:p>
                      <a:pPr algn="just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4) Сельское хозяйство и водные ресурсы, </a:t>
                      </a:r>
                    </a:p>
                    <a:p>
                      <a:pPr algn="just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5) Человеческое развитие </a:t>
                      </a:r>
                    </a:p>
                    <a:p>
                      <a:pPr 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32821B34-365D-4767-A89E-6F775E657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84999"/>
              </p:ext>
            </p:extLst>
          </p:nvPr>
        </p:nvGraphicFramePr>
        <p:xfrm>
          <a:off x="6705602" y="1181380"/>
          <a:ext cx="505459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598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58727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Форум регуляторов рынка капитала</a:t>
                      </a:r>
                    </a:p>
                    <a:p>
                      <a:pPr marL="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Форум как мероприятие в рамках Кластера экономической и финансовой стабильности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Экономическая ситуация и ситуация на рынке капитала в ЦАРЭС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Проблемы финансового сотрудничества и интеграции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Порядок работы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Форума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4)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Объем рынка, лидеры и участники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Форума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Возможные инициативы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id="{F117181D-C854-4158-8998-659B21B1B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471722"/>
              </p:ext>
            </p:extLst>
          </p:nvPr>
        </p:nvGraphicFramePr>
        <p:xfrm>
          <a:off x="6705602" y="4177623"/>
          <a:ext cx="5054598" cy="216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598">
                  <a:extLst>
                    <a:ext uri="{9D8B030D-6E8A-4147-A177-3AD203B41FA5}">
                      <a16:colId xmlns:a16="http://schemas.microsoft.com/office/drawing/2014/main" val="1830184645"/>
                    </a:ext>
                  </a:extLst>
                </a:gridCol>
              </a:tblGrid>
              <a:tr h="216593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Три компонента </a:t>
                      </a:r>
                      <a:r>
                        <a:rPr lang="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Кластера экономической и финансовой стабильности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Координация макроэкономической политики, меры противоциклической политики 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Обмен данными и знаниями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3) 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Привле</a:t>
                      </a:r>
                      <a:r>
                        <a:rPr lang="ru-RU" sz="1800" b="0" kern="1200" noProof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чение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трансграничны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х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инвестици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й</a:t>
                      </a:r>
                      <a:r>
                        <a:rPr lang="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между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членами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93877"/>
                  </a:ext>
                </a:extLst>
              </a:tr>
            </a:tbl>
          </a:graphicData>
        </a:graphic>
      </p:graphicFrame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DFE8B555-EE61-43DC-8128-2558B1E7F0B6}"/>
              </a:ext>
            </a:extLst>
          </p:cNvPr>
          <p:cNvSpPr/>
          <p:nvPr/>
        </p:nvSpPr>
        <p:spPr>
          <a:xfrm>
            <a:off x="1043123" y="4592373"/>
            <a:ext cx="480350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Arial Narrow" panose="020B0606020202030204" pitchFamily="34" charset="0"/>
              </a:rPr>
              <a:t>Экономическая и </a:t>
            </a:r>
            <a:r>
              <a:rPr lang="ru-RU" b="1" dirty="0">
                <a:latin typeface="Arial Narrow" panose="020B0606020202030204" pitchFamily="34" charset="0"/>
              </a:rPr>
              <a:t>финансовая стабильность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Внедрение принципов </a:t>
            </a: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устойчивого развития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Активная цифровизация </a:t>
            </a: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и развитие финансовых технологий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344B9B26-291C-4F99-AAEE-D71939883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123" y="3814639"/>
            <a:ext cx="4803503" cy="77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8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Перспективные направления Стратегии ЦАРЭС до 2030 года</a:t>
            </a:r>
          </a:p>
        </p:txBody>
      </p:sp>
    </p:spTree>
    <p:extLst>
      <p:ext uri="{BB962C8B-B14F-4D97-AF65-F5344CB8AC3E}">
        <p14:creationId xmlns:p14="http://schemas.microsoft.com/office/powerpoint/2010/main" val="26856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866" y="172139"/>
            <a:ext cx="11573197" cy="72424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ИНСТИТУЦИОНАЛЬНАЯ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СТРУКТУРА ФОНДОВОГО РЫНКА КАЗАХСТАНА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65671A2-1B5D-4C8F-BF68-9D19B43D0839}"/>
              </a:ext>
            </a:extLst>
          </p:cNvPr>
          <p:cNvSpPr/>
          <p:nvPr/>
        </p:nvSpPr>
        <p:spPr>
          <a:xfrm>
            <a:off x="5453736" y="2599787"/>
            <a:ext cx="1658427" cy="1658427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9C213-3809-45F5-953C-B72AC773CD28}"/>
              </a:ext>
            </a:extLst>
          </p:cNvPr>
          <p:cNvSpPr txBox="1"/>
          <p:nvPr/>
        </p:nvSpPr>
        <p:spPr>
          <a:xfrm>
            <a:off x="5658529" y="3139580"/>
            <a:ext cx="12723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9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Фондовый рынок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110231-C911-4316-8A4A-CFC35AAEE3DD}"/>
              </a:ext>
            </a:extLst>
          </p:cNvPr>
          <p:cNvGrpSpPr/>
          <p:nvPr/>
        </p:nvGrpSpPr>
        <p:grpSpPr>
          <a:xfrm>
            <a:off x="4557878" y="1224031"/>
            <a:ext cx="3892234" cy="4207977"/>
            <a:chOff x="2771800" y="1608766"/>
            <a:chExt cx="4179287" cy="4518315"/>
          </a:xfrm>
        </p:grpSpPr>
        <p:sp>
          <p:nvSpPr>
            <p:cNvPr id="6" name="Donut 5">
              <a:extLst>
                <a:ext uri="{FF2B5EF4-FFF2-40B4-BE49-F238E27FC236}">
                  <a16:creationId xmlns:a16="http://schemas.microsoft.com/office/drawing/2014/main" id="{CABEF31C-7536-4EAE-9A4A-DEA827F9CDBE}"/>
                </a:ext>
              </a:extLst>
            </p:cNvPr>
            <p:cNvSpPr/>
            <p:nvPr/>
          </p:nvSpPr>
          <p:spPr>
            <a:xfrm>
              <a:off x="2771800" y="2179613"/>
              <a:ext cx="3553643" cy="3553643"/>
            </a:xfrm>
            <a:prstGeom prst="donut">
              <a:avLst>
                <a:gd name="adj" fmla="val 246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95E09FC0-7FAD-41B1-B1C3-D86DACD04D9F}"/>
                </a:ext>
              </a:extLst>
            </p:cNvPr>
            <p:cNvSpPr/>
            <p:nvPr/>
          </p:nvSpPr>
          <p:spPr>
            <a:xfrm>
              <a:off x="4931341" y="1608766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9203270-80D2-4B6A-AD4C-9CE1315B0806}"/>
                </a:ext>
              </a:extLst>
            </p:cNvPr>
            <p:cNvSpPr/>
            <p:nvPr/>
          </p:nvSpPr>
          <p:spPr>
            <a:xfrm>
              <a:off x="3059119" y="5063015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2C04683D-FFE9-4E14-9E17-1F644724480E}"/>
                </a:ext>
              </a:extLst>
            </p:cNvPr>
            <p:cNvSpPr/>
            <p:nvPr/>
          </p:nvSpPr>
          <p:spPr>
            <a:xfrm>
              <a:off x="5785660" y="4507927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6DA62C70-B468-4DEA-967C-05366BE15158}"/>
                </a:ext>
              </a:extLst>
            </p:cNvPr>
            <p:cNvSpPr/>
            <p:nvPr/>
          </p:nvSpPr>
          <p:spPr>
            <a:xfrm>
              <a:off x="2847760" y="1889687"/>
              <a:ext cx="1064066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A690FE18-7749-48EA-897D-7377B403E285}"/>
                </a:ext>
              </a:extLst>
            </p:cNvPr>
            <p:cNvSpPr/>
            <p:nvPr/>
          </p:nvSpPr>
          <p:spPr>
            <a:xfrm>
              <a:off x="5894444" y="3024641"/>
              <a:ext cx="1056643" cy="10640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670C5AC-921D-4AF7-80A9-51023DD18218}"/>
              </a:ext>
            </a:extLst>
          </p:cNvPr>
          <p:cNvGrpSpPr/>
          <p:nvPr/>
        </p:nvGrpSpPr>
        <p:grpSpPr>
          <a:xfrm>
            <a:off x="7811743" y="1611798"/>
            <a:ext cx="3193017" cy="524761"/>
            <a:chOff x="993672" y="3698889"/>
            <a:chExt cx="1998939" cy="52476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504D07-1AFF-4439-9607-7A1E43549D9A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39</a:t>
              </a:r>
              <a:r>
                <a:rPr lang="ru-RU" sz="1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 </a:t>
              </a:r>
              <a:r>
                <a:rPr lang="ru-RU" sz="1400" b="1" dirty="0">
                  <a:latin typeface="Arial Narrow" panose="020B0606020202030204" pitchFamily="34" charset="0"/>
                </a:rPr>
                <a:t>брокерских организаций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3505489-C2A0-4ADF-8C92-495C43662B9D}"/>
                </a:ext>
              </a:extLst>
            </p:cNvPr>
            <p:cNvSpPr txBox="1"/>
            <p:nvPr/>
          </p:nvSpPr>
          <p:spPr>
            <a:xfrm>
              <a:off x="1003197" y="3915873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CF8EC8-1844-47CA-8125-0EC240014DB3}"/>
              </a:ext>
            </a:extLst>
          </p:cNvPr>
          <p:cNvGrpSpPr/>
          <p:nvPr/>
        </p:nvGrpSpPr>
        <p:grpSpPr>
          <a:xfrm>
            <a:off x="521010" y="1442805"/>
            <a:ext cx="4134413" cy="1006518"/>
            <a:chOff x="487205" y="3693390"/>
            <a:chExt cx="2344289" cy="44778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8D22CCF-C52A-4CFC-8E1F-F195FC8B1F5A}"/>
                </a:ext>
              </a:extLst>
            </p:cNvPr>
            <p:cNvSpPr txBox="1"/>
            <p:nvPr/>
          </p:nvSpPr>
          <p:spPr>
            <a:xfrm>
              <a:off x="487205" y="3693390"/>
              <a:ext cx="2344289" cy="136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latin typeface="Arial Narrow" panose="020B0606020202030204" pitchFamily="34" charset="0"/>
                </a:rPr>
                <a:t>Казахстанская фондовая биржа (</a:t>
              </a:r>
              <a:r>
                <a:rPr lang="en-US" altLang="ru-RU" sz="1400" b="1" dirty="0">
                  <a:latin typeface="Arial Narrow" panose="020B0606020202030204" pitchFamily="34" charset="0"/>
                  <a:cs typeface="Arial" charset="0"/>
                </a:rPr>
                <a:t>KASE</a:t>
              </a:r>
              <a:r>
                <a:rPr lang="ru-RU" altLang="ru-RU" sz="1400" b="1" dirty="0">
                  <a:latin typeface="Arial Narrow" panose="020B0606020202030204" pitchFamily="34" charset="0"/>
                  <a:cs typeface="Arial" charset="0"/>
                </a:rPr>
                <a:t>)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8DFB938-A7CD-496C-AFFF-F85BE53F4C4B}"/>
                </a:ext>
              </a:extLst>
            </p:cNvPr>
            <p:cNvSpPr txBox="1"/>
            <p:nvPr/>
          </p:nvSpPr>
          <p:spPr>
            <a:xfrm>
              <a:off x="833815" y="3839940"/>
              <a:ext cx="1989414" cy="301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30 лет </a:t>
              </a:r>
              <a:r>
                <a:rPr lang="ru-RU" sz="1400" dirty="0">
                  <a:latin typeface="Arial Narrow" panose="020B0606020202030204" pitchFamily="34" charset="0"/>
                </a:rPr>
                <a:t>на фондовом рынке РК</a:t>
              </a:r>
              <a:endParaRPr lang="en-GB" sz="1400" dirty="0">
                <a:latin typeface="Arial Narrow" panose="020B0606020202030204" pitchFamily="34" charset="0"/>
              </a:endParaRPr>
            </a:p>
            <a:p>
              <a:pPr algn="r"/>
              <a:r>
                <a:rPr lang="ru-RU" sz="1200" dirty="0">
                  <a:latin typeface="Arial Narrow" panose="020B0606020202030204" pitchFamily="34" charset="0"/>
                </a:rPr>
                <a:t>Единственная торговая площадка, обслуживающая фондовый, валютный и денежный рынки</a:t>
              </a:r>
              <a:endParaRPr lang="ru-RU" sz="14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2C694C4-4F9C-4D41-A178-E3E2ACCCBEFC}"/>
              </a:ext>
            </a:extLst>
          </p:cNvPr>
          <p:cNvSpPr txBox="1"/>
          <p:nvPr/>
        </p:nvSpPr>
        <p:spPr>
          <a:xfrm>
            <a:off x="8845216" y="2847818"/>
            <a:ext cx="3234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21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altLang="ko-KR" sz="1400" b="1" dirty="0">
                <a:latin typeface="Arial Narrow" panose="020B0606020202030204" pitchFamily="34" charset="0"/>
                <a:cs typeface="Arial" pitchFamily="34" charset="0"/>
              </a:rPr>
              <a:t>управляющих портфелем</a:t>
            </a:r>
          </a:p>
        </p:txBody>
      </p:sp>
      <p:sp>
        <p:nvSpPr>
          <p:cNvPr id="37" name="Rounded Rectangle 10">
            <a:extLst>
              <a:ext uri="{FF2B5EF4-FFF2-40B4-BE49-F238E27FC236}">
                <a16:creationId xmlns:a16="http://schemas.microsoft.com/office/drawing/2014/main" id="{64A9B16D-39D9-49A4-8FCD-FE649859D6F1}"/>
              </a:ext>
            </a:extLst>
          </p:cNvPr>
          <p:cNvSpPr/>
          <p:nvPr/>
        </p:nvSpPr>
        <p:spPr>
          <a:xfrm>
            <a:off x="4246032" y="3078744"/>
            <a:ext cx="990981" cy="9909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Narrow" panose="020B0606020202030204" pitchFamily="34" charset="0"/>
            </a:endParaRPr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B133A8AC-8A69-4D29-BA41-884A2B71C4E8}"/>
              </a:ext>
            </a:extLst>
          </p:cNvPr>
          <p:cNvGrpSpPr/>
          <p:nvPr/>
        </p:nvGrpSpPr>
        <p:grpSpPr>
          <a:xfrm>
            <a:off x="1382488" y="4818203"/>
            <a:ext cx="3360965" cy="990981"/>
            <a:chOff x="993672" y="3698889"/>
            <a:chExt cx="1989414" cy="1933998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3040BDA-69EE-4243-B795-7C57001FA262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1741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altLang="ko-KR" sz="1400" b="1" dirty="0">
                  <a:latin typeface="Arial Narrow" panose="020B0606020202030204" pitchFamily="34" charset="0"/>
                  <a:cs typeface="Arial" pitchFamily="34" charset="0"/>
                </a:rPr>
                <a:t>Центральный депозитарий ценных бумаг</a:t>
              </a:r>
            </a:p>
            <a:p>
              <a:pPr algn="r"/>
              <a:r>
                <a:rPr lang="ru-RU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Более 25 лет </a:t>
              </a:r>
              <a:r>
                <a:rPr lang="ru-RU" sz="1400" dirty="0">
                  <a:latin typeface="Arial Narrow" panose="020B0606020202030204" pitchFamily="34" charset="0"/>
                </a:rPr>
                <a:t>на фондовом рынке РК</a:t>
              </a:r>
            </a:p>
            <a:p>
              <a:pPr algn="r"/>
              <a:r>
                <a:rPr lang="ru-RU" altLang="ko-KR" sz="1200" dirty="0">
                  <a:latin typeface="Arial Narrow" panose="020B0606020202030204" pitchFamily="34" charset="0"/>
                  <a:cs typeface="Arial" pitchFamily="34" charset="0"/>
                </a:rPr>
                <a:t>Единый центр учета прав собственности </a:t>
              </a:r>
            </a:p>
            <a:p>
              <a:pPr algn="r"/>
              <a:r>
                <a:rPr lang="ru-RU" altLang="ko-KR" sz="1200" dirty="0">
                  <a:latin typeface="Arial Narrow" panose="020B0606020202030204" pitchFamily="34" charset="0"/>
                  <a:cs typeface="Arial" pitchFamily="34" charset="0"/>
                </a:rPr>
                <a:t>на ценные бумаги</a:t>
              </a:r>
              <a:endParaRPr lang="ko-KR" altLang="en-US" sz="12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77A858C-4A46-46A7-A848-735052774342}"/>
                </a:ext>
              </a:extLst>
            </p:cNvPr>
            <p:cNvSpPr txBox="1"/>
            <p:nvPr/>
          </p:nvSpPr>
          <p:spPr>
            <a:xfrm>
              <a:off x="993672" y="5325110"/>
              <a:ext cx="19894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ru-RU" sz="14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C9D3D46C-2DF6-417D-B1BC-735DD007A36F}"/>
              </a:ext>
            </a:extLst>
          </p:cNvPr>
          <p:cNvSpPr/>
          <p:nvPr/>
        </p:nvSpPr>
        <p:spPr>
          <a:xfrm>
            <a:off x="1016501" y="5918865"/>
            <a:ext cx="4979421" cy="63076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ИНФРАСТРУКТУРНЫЕ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ОРГАНИЗАЦИИ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FBD9C813-3CB4-4714-86D8-715F3B1601BF}"/>
              </a:ext>
            </a:extLst>
          </p:cNvPr>
          <p:cNvSpPr/>
          <p:nvPr/>
        </p:nvSpPr>
        <p:spPr>
          <a:xfrm>
            <a:off x="6456933" y="5870616"/>
            <a:ext cx="5064899" cy="67805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bevelB w="165100" prst="coolSlant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УЧАСТНИКИ ФОНДОВОГО РЫНКА</a:t>
            </a:r>
          </a:p>
        </p:txBody>
      </p:sp>
      <p:pic>
        <p:nvPicPr>
          <p:cNvPr id="57" name="Рисунок 56" descr="Офисный работник">
            <a:extLst>
              <a:ext uri="{FF2B5EF4-FFF2-40B4-BE49-F238E27FC236}">
                <a16:creationId xmlns:a16="http://schemas.microsoft.com/office/drawing/2014/main" id="{5DF7DC72-23DF-40D9-B95F-A8AD207C5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8460" y="1340798"/>
            <a:ext cx="762398" cy="762398"/>
          </a:xfrm>
          <a:prstGeom prst="rect">
            <a:avLst/>
          </a:prstGeom>
        </p:spPr>
      </p:pic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D679F0D-083D-4C72-9BE4-008C7C1DC848}"/>
              </a:ext>
            </a:extLst>
          </p:cNvPr>
          <p:cNvCxnSpPr>
            <a:cxnSpLocks/>
          </p:cNvCxnSpPr>
          <p:nvPr/>
        </p:nvCxnSpPr>
        <p:spPr>
          <a:xfrm>
            <a:off x="0" y="826704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2" descr="https://ipgf.kz/download/images/ru-320.jpg">
            <a:extLst>
              <a:ext uri="{FF2B5EF4-FFF2-40B4-BE49-F238E27FC236}">
                <a16:creationId xmlns:a16="http://schemas.microsoft.com/office/drawing/2014/main" id="{581CCD78-7298-4532-95F8-86B672E777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" name="Рисунок 43" descr="Портфель">
            <a:extLst>
              <a:ext uri="{FF2B5EF4-FFF2-40B4-BE49-F238E27FC236}">
                <a16:creationId xmlns:a16="http://schemas.microsoft.com/office/drawing/2014/main" id="{B7F2EC18-C6BC-4F12-A36E-7033D7154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40795" y="4123886"/>
            <a:ext cx="617981" cy="551297"/>
          </a:xfrm>
          <a:prstGeom prst="rect">
            <a:avLst/>
          </a:prstGeom>
        </p:spPr>
      </p:pic>
      <p:pic>
        <p:nvPicPr>
          <p:cNvPr id="1026" name="Picture 2" descr="Файл:Kazakhstan Stock Exchange (KASE).svg — Википедия">
            <a:extLst>
              <a:ext uri="{FF2B5EF4-FFF2-40B4-BE49-F238E27FC236}">
                <a16:creationId xmlns:a16="http://schemas.microsoft.com/office/drawing/2014/main" id="{4DC8FA82-07AB-47D7-9D50-91CC0B418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215" y="1872267"/>
            <a:ext cx="722827" cy="26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Ассоциация центральных депозитариев Евразии (АЦДЕ)">
            <a:extLst>
              <a:ext uri="{FF2B5EF4-FFF2-40B4-BE49-F238E27FC236}">
                <a16:creationId xmlns:a16="http://schemas.microsoft.com/office/drawing/2014/main" id="{B55CDC08-31FA-428D-9FC5-D6239AD23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775" y="4790769"/>
            <a:ext cx="743704" cy="33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kacc.kase.kz/static/images/logo.jpg">
            <a:extLst>
              <a:ext uri="{FF2B5EF4-FFF2-40B4-BE49-F238E27FC236}">
                <a16:creationId xmlns:a16="http://schemas.microsoft.com/office/drawing/2014/main" id="{221B59B1-C35F-416A-92BA-113AB4ECD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89" y="3428744"/>
            <a:ext cx="751920" cy="32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21">
            <a:extLst>
              <a:ext uri="{FF2B5EF4-FFF2-40B4-BE49-F238E27FC236}">
                <a16:creationId xmlns:a16="http://schemas.microsoft.com/office/drawing/2014/main" id="{22E6E58D-C41E-44A5-B41C-D69FD5BAAAC1}"/>
              </a:ext>
            </a:extLst>
          </p:cNvPr>
          <p:cNvGrpSpPr/>
          <p:nvPr/>
        </p:nvGrpSpPr>
        <p:grpSpPr>
          <a:xfrm>
            <a:off x="-70125" y="3123612"/>
            <a:ext cx="4134413" cy="969732"/>
            <a:chOff x="511825" y="3680825"/>
            <a:chExt cx="2344289" cy="52729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9729281-CEC8-4DC5-B367-654474341426}"/>
                </a:ext>
              </a:extLst>
            </p:cNvPr>
            <p:cNvSpPr txBox="1"/>
            <p:nvPr/>
          </p:nvSpPr>
          <p:spPr>
            <a:xfrm>
              <a:off x="511825" y="3680825"/>
              <a:ext cx="2344289" cy="16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latin typeface="Arial Narrow" panose="020B0606020202030204" pitchFamily="34" charset="0"/>
                </a:rPr>
                <a:t>Клиринговый центр </a:t>
              </a:r>
              <a:r>
                <a:rPr lang="en-US" altLang="ru-RU" sz="1400" b="1" dirty="0">
                  <a:latin typeface="Arial Narrow" panose="020B0606020202030204" pitchFamily="34" charset="0"/>
                  <a:cs typeface="Arial" charset="0"/>
                </a:rPr>
                <a:t>KASE</a:t>
              </a:r>
              <a:endParaRPr lang="ru-RU" altLang="ru-RU" sz="1400" b="1" dirty="0">
                <a:latin typeface="Arial Narrow" panose="020B0606020202030204" pitchFamily="34" charset="0"/>
                <a:cs typeface="Arial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C720BB7-D0C3-4EFC-8596-5C86694809FE}"/>
                </a:ext>
              </a:extLst>
            </p:cNvPr>
            <p:cNvSpPr txBox="1"/>
            <p:nvPr/>
          </p:nvSpPr>
          <p:spPr>
            <a:xfrm>
              <a:off x="833815" y="3839939"/>
              <a:ext cx="1989414" cy="368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latin typeface="Arial Narrow" panose="020B0606020202030204" pitchFamily="34" charset="0"/>
                </a:rPr>
                <a:t>Создан</a:t>
              </a:r>
              <a:r>
                <a:rPr lang="ru-RU" sz="1400" b="1" dirty="0">
                  <a:latin typeface="Arial Narrow" panose="020B0606020202030204" pitchFamily="34" charset="0"/>
                </a:rPr>
                <a:t> </a:t>
              </a:r>
              <a:r>
                <a:rPr lang="ru-RU" sz="1400" dirty="0">
                  <a:latin typeface="Arial Narrow" panose="020B0606020202030204" pitchFamily="34" charset="0"/>
                </a:rPr>
                <a:t>в</a:t>
              </a:r>
              <a:r>
                <a:rPr lang="ru-RU" sz="1400" b="1" dirty="0">
                  <a:solidFill>
                    <a:srgbClr val="8B2F3D"/>
                  </a:solidFill>
                  <a:latin typeface="Arial Narrow" panose="020B0606020202030204" pitchFamily="34" charset="0"/>
                </a:rPr>
                <a:t> </a:t>
              </a:r>
              <a:r>
                <a:rPr lang="ru-RU" sz="1400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2023 году</a:t>
              </a:r>
            </a:p>
            <a:p>
              <a:pPr algn="r"/>
              <a:r>
                <a:rPr lang="ru-RU" sz="1200" dirty="0">
                  <a:latin typeface="Arial Narrow" panose="020B0606020202030204" pitchFamily="34" charset="0"/>
                </a:rPr>
                <a:t>Единственный контрагент по всем </a:t>
              </a:r>
            </a:p>
            <a:p>
              <a:pPr algn="r"/>
              <a:r>
                <a:rPr lang="ru-RU" sz="1200" dirty="0">
                  <a:latin typeface="Arial Narrow" panose="020B0606020202030204" pitchFamily="34" charset="0"/>
                </a:rPr>
                <a:t>сделкам с участниками рынка </a:t>
              </a:r>
            </a:p>
          </p:txBody>
        </p:sp>
      </p:grp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58DEBD0E-E91B-4CC9-91FE-28B5F91813D1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355" y="2770423"/>
            <a:ext cx="535447" cy="535447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68A44C06-4C34-4270-B199-FF66C13C69AB}"/>
              </a:ext>
            </a:extLst>
          </p:cNvPr>
          <p:cNvSpPr txBox="1"/>
          <p:nvPr/>
        </p:nvSpPr>
        <p:spPr>
          <a:xfrm>
            <a:off x="8662906" y="4186533"/>
            <a:ext cx="1917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10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altLang="ko-KR" sz="1400" b="1" dirty="0">
                <a:latin typeface="Arial Narrow" panose="020B0606020202030204" pitchFamily="34" charset="0"/>
                <a:cs typeface="Arial" pitchFamily="34" charset="0"/>
              </a:rPr>
              <a:t>банков-кастодианов</a:t>
            </a:r>
          </a:p>
        </p:txBody>
      </p:sp>
      <p:sp>
        <p:nvSpPr>
          <p:cNvPr id="64" name="Rounded Rectangle 9">
            <a:extLst>
              <a:ext uri="{FF2B5EF4-FFF2-40B4-BE49-F238E27FC236}">
                <a16:creationId xmlns:a16="http://schemas.microsoft.com/office/drawing/2014/main" id="{870C3DD8-6E1A-4ED9-98F7-ED2248C4EF61}"/>
              </a:ext>
            </a:extLst>
          </p:cNvPr>
          <p:cNvSpPr/>
          <p:nvPr/>
        </p:nvSpPr>
        <p:spPr>
          <a:xfrm>
            <a:off x="6164997" y="4675183"/>
            <a:ext cx="990981" cy="99098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Narrow" panose="020B0606020202030204" pitchFamily="34" charset="0"/>
            </a:endParaRPr>
          </a:p>
        </p:txBody>
      </p:sp>
      <p:pic>
        <p:nvPicPr>
          <p:cNvPr id="65" name="Picture 8" descr="Кредитование – Бесплатные иконки: бизнес и финансы">
            <a:extLst>
              <a:ext uri="{FF2B5EF4-FFF2-40B4-BE49-F238E27FC236}">
                <a16:creationId xmlns:a16="http://schemas.microsoft.com/office/drawing/2014/main" id="{C1DF4305-2180-4C6F-8206-E17268AB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933" y="4941518"/>
            <a:ext cx="446476" cy="4464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E9EDCA6D-EDA4-4904-801B-264C682D48F9}"/>
              </a:ext>
            </a:extLst>
          </p:cNvPr>
          <p:cNvSpPr txBox="1"/>
          <p:nvPr/>
        </p:nvSpPr>
        <p:spPr>
          <a:xfrm>
            <a:off x="7112163" y="5359458"/>
            <a:ext cx="1917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3</a:t>
            </a:r>
            <a:r>
              <a:rPr lang="ru-RU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altLang="ko-KR" sz="1400" b="1" dirty="0">
                <a:latin typeface="Arial Narrow" panose="020B0606020202030204" pitchFamily="34" charset="0"/>
                <a:cs typeface="Arial" pitchFamily="34" charset="0"/>
              </a:rPr>
              <a:t>трансфер-агента </a:t>
            </a:r>
          </a:p>
        </p:txBody>
      </p:sp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7">
            <a:extLst>
              <a:ext uri="{FF2B5EF4-FFF2-40B4-BE49-F238E27FC236}">
                <a16:creationId xmlns:a16="http://schemas.microsoft.com/office/drawing/2014/main" id="{CD3F07AD-787D-4762-8A00-A905986C1F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609976"/>
              </p:ext>
            </p:extLst>
          </p:nvPr>
        </p:nvGraphicFramePr>
        <p:xfrm>
          <a:off x="6536974" y="1661670"/>
          <a:ext cx="1037215" cy="1077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B2077637-B4F3-40C7-BD76-DB1A4B747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256465"/>
              </p:ext>
            </p:extLst>
          </p:nvPr>
        </p:nvGraphicFramePr>
        <p:xfrm>
          <a:off x="8492803" y="1539784"/>
          <a:ext cx="1037215" cy="128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7">
            <a:extLst>
              <a:ext uri="{FF2B5EF4-FFF2-40B4-BE49-F238E27FC236}">
                <a16:creationId xmlns:a16="http://schemas.microsoft.com/office/drawing/2014/main" id="{91EF27A4-3891-449D-9776-7803DC0693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900433"/>
              </p:ext>
            </p:extLst>
          </p:nvPr>
        </p:nvGraphicFramePr>
        <p:xfrm>
          <a:off x="10401062" y="1539785"/>
          <a:ext cx="1037215" cy="119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ED2B85-1A1F-4C23-92D4-113BC3F5A061}"/>
              </a:ext>
            </a:extLst>
          </p:cNvPr>
          <p:cNvSpPr txBox="1"/>
          <p:nvPr/>
        </p:nvSpPr>
        <p:spPr>
          <a:xfrm>
            <a:off x="8492803" y="2843177"/>
            <a:ext cx="103721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621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B31EF6-BAC5-4070-B964-D94134ED8D6A}"/>
              </a:ext>
            </a:extLst>
          </p:cNvPr>
          <p:cNvSpPr txBox="1"/>
          <p:nvPr/>
        </p:nvSpPr>
        <p:spPr>
          <a:xfrm>
            <a:off x="6536975" y="2823482"/>
            <a:ext cx="103721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2 млн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18343-B663-4B7C-ACF0-97BA3F525057}"/>
              </a:ext>
            </a:extLst>
          </p:cNvPr>
          <p:cNvSpPr txBox="1"/>
          <p:nvPr/>
        </p:nvSpPr>
        <p:spPr>
          <a:xfrm>
            <a:off x="10401063" y="2865085"/>
            <a:ext cx="103721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225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D30B5A-6647-48E4-9F32-612C5D0AFCC2}"/>
              </a:ext>
            </a:extLst>
          </p:cNvPr>
          <p:cNvSpPr txBox="1"/>
          <p:nvPr/>
        </p:nvSpPr>
        <p:spPr>
          <a:xfrm>
            <a:off x="6233568" y="900647"/>
            <a:ext cx="1498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Количество счетов в ЦД</a:t>
            </a:r>
            <a:endParaRPr lang="ko-KR" altLang="en-US" sz="16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7A31DD-8590-458C-9969-76C7CD3D5451}"/>
              </a:ext>
            </a:extLst>
          </p:cNvPr>
          <p:cNvSpPr txBox="1"/>
          <p:nvPr/>
        </p:nvSpPr>
        <p:spPr>
          <a:xfrm>
            <a:off x="8104854" y="913815"/>
            <a:ext cx="1813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Инструменты </a:t>
            </a:r>
            <a:r>
              <a:rPr lang="en-GB" altLang="ko-KR" sz="16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KASE</a:t>
            </a:r>
            <a:r>
              <a:rPr lang="ru-RU" altLang="ko-KR" sz="16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D64B7E-D960-457B-AA31-EE1BAD706393}"/>
              </a:ext>
            </a:extLst>
          </p:cNvPr>
          <p:cNvSpPr txBox="1"/>
          <p:nvPr/>
        </p:nvSpPr>
        <p:spPr>
          <a:xfrm>
            <a:off x="10170642" y="978474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Эмитенты</a:t>
            </a:r>
            <a:r>
              <a:rPr lang="ru-RU" altLang="ko-KR" sz="1600" b="1" dirty="0">
                <a:solidFill>
                  <a:srgbClr val="4E729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US" altLang="ko-KR" sz="1600" b="1" dirty="0">
                <a:solidFill>
                  <a:srgbClr val="4E729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o-KR" altLang="en-US" sz="1600" b="1" dirty="0">
              <a:solidFill>
                <a:srgbClr val="4E72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14">
            <a:extLst>
              <a:ext uri="{FF2B5EF4-FFF2-40B4-BE49-F238E27FC236}">
                <a16:creationId xmlns:a16="http://schemas.microsoft.com/office/drawing/2014/main" id="{EE1A9F31-F4F6-41F7-818C-7573C63FD15D}"/>
              </a:ext>
            </a:extLst>
          </p:cNvPr>
          <p:cNvSpPr txBox="1"/>
          <p:nvPr/>
        </p:nvSpPr>
        <p:spPr>
          <a:xfrm>
            <a:off x="1385777" y="2843177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30%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DFDF7053-5D14-476D-8CD4-F78DC9EAD1AA}"/>
              </a:ext>
            </a:extLst>
          </p:cNvPr>
          <p:cNvSpPr txBox="1"/>
          <p:nvPr/>
        </p:nvSpPr>
        <p:spPr>
          <a:xfrm>
            <a:off x="1385777" y="4400395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15%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D64E6737-104B-4214-8145-7F56481F810E}"/>
              </a:ext>
            </a:extLst>
          </p:cNvPr>
          <p:cNvSpPr txBox="1"/>
          <p:nvPr/>
        </p:nvSpPr>
        <p:spPr>
          <a:xfrm>
            <a:off x="1385777" y="3747817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E25DCE6C-1ABC-4C5D-9E97-013B97D58B49}"/>
              </a:ext>
            </a:extLst>
          </p:cNvPr>
          <p:cNvSpPr txBox="1"/>
          <p:nvPr/>
        </p:nvSpPr>
        <p:spPr>
          <a:xfrm>
            <a:off x="4304379" y="4484094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10%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02F05C-AB3D-446C-B3DA-E899EE46D7CB}"/>
              </a:ext>
            </a:extLst>
          </p:cNvPr>
          <p:cNvSpPr txBox="1"/>
          <p:nvPr/>
        </p:nvSpPr>
        <p:spPr>
          <a:xfrm>
            <a:off x="4304379" y="3982805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14">
            <a:extLst>
              <a:ext uri="{FF2B5EF4-FFF2-40B4-BE49-F238E27FC236}">
                <a16:creationId xmlns:a16="http://schemas.microsoft.com/office/drawing/2014/main" id="{1F89B1A7-64CD-4B00-9621-EEDD8409C844}"/>
              </a:ext>
            </a:extLst>
          </p:cNvPr>
          <p:cNvSpPr txBox="1"/>
          <p:nvPr/>
        </p:nvSpPr>
        <p:spPr>
          <a:xfrm>
            <a:off x="4304379" y="3145814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30%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3D2C799C-F146-4A11-A805-671B55CE2ADF}"/>
              </a:ext>
            </a:extLst>
          </p:cNvPr>
          <p:cNvSpPr txBox="1"/>
          <p:nvPr/>
        </p:nvSpPr>
        <p:spPr>
          <a:xfrm>
            <a:off x="2845761" y="4225562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14">
            <a:extLst>
              <a:ext uri="{FF2B5EF4-FFF2-40B4-BE49-F238E27FC236}">
                <a16:creationId xmlns:a16="http://schemas.microsoft.com/office/drawing/2014/main" id="{08D12156-75A8-4E9C-8361-08C5BE1D960B}"/>
              </a:ext>
            </a:extLst>
          </p:cNvPr>
          <p:cNvSpPr txBox="1"/>
          <p:nvPr/>
        </p:nvSpPr>
        <p:spPr>
          <a:xfrm>
            <a:off x="2845761" y="1839871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25%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EF0F4894-69F1-4642-9DB2-9F17DFCDDCBD}"/>
              </a:ext>
            </a:extLst>
          </p:cNvPr>
          <p:cNvSpPr txBox="1"/>
          <p:nvPr/>
        </p:nvSpPr>
        <p:spPr>
          <a:xfrm>
            <a:off x="2845761" y="2998769"/>
            <a:ext cx="5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50%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95F99FB6-140A-489B-ABD0-AC32C02B8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208" y="852801"/>
            <a:ext cx="3533106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  <a:defRPr sz="1400" b="0" i="0" u="none" strike="noStrike" kern="1200" spc="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Капитализация фондового рынка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4758C9FF-501E-4A14-B04F-3F51C3D2D29F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712FC8A1-0C13-4348-9CDE-C31386EDF8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1045247"/>
              </p:ext>
            </p:extLst>
          </p:nvPr>
        </p:nvGraphicFramePr>
        <p:xfrm>
          <a:off x="493919" y="1171223"/>
          <a:ext cx="4929022" cy="258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Диаграмма 33">
            <a:extLst>
              <a:ext uri="{FF2B5EF4-FFF2-40B4-BE49-F238E27FC236}">
                <a16:creationId xmlns:a16="http://schemas.microsoft.com/office/drawing/2014/main" id="{3B44BFA6-AD50-4FCF-90BA-E94960986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0451629"/>
              </p:ext>
            </p:extLst>
          </p:nvPr>
        </p:nvGraphicFramePr>
        <p:xfrm>
          <a:off x="656948" y="4121929"/>
          <a:ext cx="4442749" cy="227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D384B96E-1A2A-469E-A4D3-EB60FAF0F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556" y="252796"/>
            <a:ext cx="9658887" cy="65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742969">
              <a:buNone/>
              <a:defRPr/>
            </a:pPr>
            <a:r>
              <a:rPr lang="ru-RU" sz="2800" b="1" dirty="0">
                <a:latin typeface="Arial Narrow" panose="020B0606020202030204" pitchFamily="34" charset="0"/>
                <a:cs typeface="Arial" pitchFamily="34" charset="0"/>
              </a:rPr>
              <a:t>ИТОГИ РАЗВИТИЯ ФОНДОВОГО РЫНКА КАЗАХСТАНА</a:t>
            </a:r>
          </a:p>
        </p:txBody>
      </p:sp>
      <p:graphicFrame>
        <p:nvGraphicFramePr>
          <p:cNvPr id="41" name="Диаграмма 40">
            <a:extLst>
              <a:ext uri="{FF2B5EF4-FFF2-40B4-BE49-F238E27FC236}">
                <a16:creationId xmlns:a16="http://schemas.microsoft.com/office/drawing/2014/main" id="{3ACB70BC-194E-4082-8D0B-38E4CEED9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580187"/>
              </p:ext>
            </p:extLst>
          </p:nvPr>
        </p:nvGraphicFramePr>
        <p:xfrm>
          <a:off x="6536974" y="4119570"/>
          <a:ext cx="4796273" cy="2419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EB97E0FB-AAD0-4AF2-969A-4249B98D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879" y="288056"/>
            <a:ext cx="9137987" cy="63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3" tIns="0" rIns="121893" bIns="2045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9">
              <a:buNone/>
              <a:defRPr/>
            </a:pPr>
            <a:r>
              <a:rPr lang="ru-RU" sz="2800" b="1" dirty="0">
                <a:latin typeface="Arial Narrow" panose="020B0606020202030204" pitchFamily="34" charset="0"/>
                <a:cs typeface="Arial" pitchFamily="34" charset="0"/>
              </a:rPr>
              <a:t>РЫНОК УСТОЙЧИВОГО ФИНАНСИРОВАНИЯ В КАЗАХСТАНЕ</a:t>
            </a:r>
          </a:p>
        </p:txBody>
      </p:sp>
      <p:sp>
        <p:nvSpPr>
          <p:cNvPr id="59" name="Номер слайда 2">
            <a:extLst>
              <a:ext uri="{FF2B5EF4-FFF2-40B4-BE49-F238E27FC236}">
                <a16:creationId xmlns:a16="http://schemas.microsoft.com/office/drawing/2014/main" id="{DC21E345-C7B2-4E07-9FCF-73840A7204ED}"/>
              </a:ext>
            </a:extLst>
          </p:cNvPr>
          <p:cNvSpPr txBox="1">
            <a:spLocks/>
          </p:cNvSpPr>
          <p:nvPr/>
        </p:nvSpPr>
        <p:spPr>
          <a:xfrm>
            <a:off x="8744037" y="6492881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517684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037173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556661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76149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97440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116929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636417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155905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>
              <a:defRPr/>
            </a:pPr>
            <a:fld id="{ED909A00-D727-434D-9E16-DC5D3589B3B1}" type="slidenum">
              <a:rPr lang="en-US" altLang="ru-RU" sz="1200" b="1">
                <a:solidFill>
                  <a:srgbClr val="141A3C"/>
                </a:solidFill>
                <a:latin typeface="Arial Narrow" panose="020B0606020202030204" pitchFamily="34" charset="0"/>
              </a:rPr>
              <a:pPr algn="r">
                <a:defRPr/>
              </a:pPr>
              <a:t>5</a:t>
            </a:fld>
            <a:endParaRPr lang="en-US" altLang="ru-RU" sz="1200" b="1" dirty="0">
              <a:solidFill>
                <a:srgbClr val="141A3C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73" name="Диаграмма 72">
            <a:extLst>
              <a:ext uri="{FF2B5EF4-FFF2-40B4-BE49-F238E27FC236}">
                <a16:creationId xmlns:a16="http://schemas.microsoft.com/office/drawing/2014/main" id="{80883314-B669-4968-8AC0-5D86B34C5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351914"/>
              </p:ext>
            </p:extLst>
          </p:nvPr>
        </p:nvGraphicFramePr>
        <p:xfrm>
          <a:off x="1293962" y="2578741"/>
          <a:ext cx="10032521" cy="3792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4" name="Рисунок 73">
            <a:extLst>
              <a:ext uri="{FF2B5EF4-FFF2-40B4-BE49-F238E27FC236}">
                <a16:creationId xmlns:a16="http://schemas.microsoft.com/office/drawing/2014/main" id="{0E394732-B360-4076-9ADF-3B0B43D9A5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884" y="3490674"/>
            <a:ext cx="686290" cy="362023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:a16="http://schemas.microsoft.com/office/drawing/2014/main" id="{6AFCC5E3-F0B9-4D6A-AC59-90194D17BA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13" y="4330020"/>
            <a:ext cx="380032" cy="396777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:a16="http://schemas.microsoft.com/office/drawing/2014/main" id="{AA0A8417-3C6A-4E76-968F-8801AB2E7D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654" y="3318510"/>
            <a:ext cx="514616" cy="706353"/>
          </a:xfrm>
          <a:prstGeom prst="rect">
            <a:avLst/>
          </a:prstGeom>
        </p:spPr>
      </p:pic>
      <p:pic>
        <p:nvPicPr>
          <p:cNvPr id="77" name="Рисунок 76">
            <a:extLst>
              <a:ext uri="{FF2B5EF4-FFF2-40B4-BE49-F238E27FC236}">
                <a16:creationId xmlns:a16="http://schemas.microsoft.com/office/drawing/2014/main" id="{93B3E388-C12C-430E-ACDB-5578D91B9C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2" y="4278103"/>
            <a:ext cx="893948" cy="500610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id="{079F0EE4-7DF9-453D-8E74-8DC1765047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94" y="5031954"/>
            <a:ext cx="514617" cy="254900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1A025E36-34AC-4B7F-8756-4F633449FD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805" y="4988443"/>
            <a:ext cx="618448" cy="366073"/>
          </a:xfrm>
          <a:prstGeom prst="rect">
            <a:avLst/>
          </a:prstGeom>
        </p:spPr>
      </p:pic>
      <p:graphicFrame>
        <p:nvGraphicFramePr>
          <p:cNvPr id="84" name="Таблица 83">
            <a:extLst>
              <a:ext uri="{FF2B5EF4-FFF2-40B4-BE49-F238E27FC236}">
                <a16:creationId xmlns:a16="http://schemas.microsoft.com/office/drawing/2014/main" id="{FEAC6E21-E362-4484-9241-284CC78FF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560126"/>
              </p:ext>
            </p:extLst>
          </p:nvPr>
        </p:nvGraphicFramePr>
        <p:xfrm>
          <a:off x="621102" y="965762"/>
          <a:ext cx="11360989" cy="1295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0989">
                  <a:extLst>
                    <a:ext uri="{9D8B030D-6E8A-4147-A177-3AD203B41FA5}">
                      <a16:colId xmlns:a16="http://schemas.microsoft.com/office/drawing/2014/main" val="2561838422"/>
                    </a:ext>
                  </a:extLst>
                </a:gridCol>
              </a:tblGrid>
              <a:tr h="129598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В 2021-2022 годах была введена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необходимая правовая база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+mn-cs"/>
                        </a:rPr>
                        <a:t>для выпуска ESG-облигаций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На текущий день объем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выпущенных ESG облигаций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Казахстана </a:t>
                      </a:r>
                      <a:r>
                        <a:rPr kumimoji="0" lang="ru-RU" sz="1600" b="0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составляет </a:t>
                      </a:r>
                      <a:r>
                        <a:rPr kumimoji="0" lang="ru-RU" sz="1600" b="1" i="0" u="none" strike="noStrike" kern="1200" cap="none" spc="-3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191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млрд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тенге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Основная доля выпущенных ESG облигаций приходится на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международные финансовые организации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и составляет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156 млрд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тенге (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82%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), на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корпоративный сектор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- 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35 млрд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 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тенге (</a:t>
                      </a:r>
                      <a:r>
                        <a:rPr kumimoji="0" lang="ru-RU" sz="16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18%</a:t>
                      </a:r>
                      <a:r>
                        <a:rPr kumimoji="0" lang="ru-RU" sz="16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Arial Unicode MS" panose="020B0604020202020204" pitchFamily="34" charset="-128"/>
                        </a:rPr>
                        <a:t>) от объема выпуска</a:t>
                      </a:r>
                      <a:endParaRPr lang="ru-RU" sz="1600" b="0" u="none" kern="1200" spc="-30" baseline="0" noProof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65846" marR="265846" marT="34290" marB="3429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401116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2710385C-FBAE-4C11-ACE8-BC81B31A6411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ECC719E-CE0D-4738-A758-48150DD4914A}"/>
              </a:ext>
            </a:extLst>
          </p:cNvPr>
          <p:cNvCxnSpPr>
            <a:cxnSpLocks/>
          </p:cNvCxnSpPr>
          <p:nvPr/>
        </p:nvCxnSpPr>
        <p:spPr>
          <a:xfrm>
            <a:off x="0" y="2383441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995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FA39316-5E7E-4452-870E-FB838AB4B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0770" y="289533"/>
            <a:ext cx="12215003" cy="63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3" tIns="0" rIns="121893" bIns="2045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9">
              <a:buNone/>
              <a:defRPr/>
            </a:pPr>
            <a:r>
              <a:rPr lang="ru-RU" sz="2800" b="1" dirty="0">
                <a:latin typeface="Arial Narrow" panose="020B0606020202030204" pitchFamily="34" charset="0"/>
                <a:cs typeface="Arial" pitchFamily="34" charset="0"/>
              </a:rPr>
              <a:t>ВНЕДРЕНИЕ МЕЖДУНАРОДНЫХ СТАНДАРТОВ ESG В ФИНАНСОВОМ СЕКТОРЕ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7D07CC7-A45B-4F50-A3BB-79C0C7D06C44}"/>
              </a:ext>
            </a:extLst>
          </p:cNvPr>
          <p:cNvSpPr/>
          <p:nvPr/>
        </p:nvSpPr>
        <p:spPr>
          <a:xfrm>
            <a:off x="345057" y="922239"/>
            <a:ext cx="9629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spc="-30" dirty="0"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600" u="sng" spc="-30" dirty="0">
                <a:latin typeface="Arial Narrow" panose="020B0606020202030204" pitchFamily="34" charset="0"/>
                <a:cs typeface="Arial" panose="020B0604020202020204" pitchFamily="34" charset="0"/>
              </a:rPr>
              <a:t>2022г.</a:t>
            </a:r>
            <a:r>
              <a:rPr lang="ru-RU" sz="1600" spc="-30" dirty="0">
                <a:latin typeface="Arial Narrow" panose="020B0606020202030204" pitchFamily="34" charset="0"/>
                <a:cs typeface="Arial" panose="020B0604020202020204" pitchFamily="34" charset="0"/>
              </a:rPr>
              <a:t> Агентством заключено </a:t>
            </a:r>
            <a:r>
              <a:rPr lang="ru-RU" sz="1600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Соглашение о сотрудничестве с IFC </a:t>
            </a:r>
            <a:r>
              <a:rPr lang="ru-RU" sz="1600" spc="-30" dirty="0"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1600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Меморандум о взаимопонимании с ЕБРР</a:t>
            </a: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DD9CE7A6-9A0B-48B3-9962-9DCAB4A17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117586"/>
              </p:ext>
            </p:extLst>
          </p:nvPr>
        </p:nvGraphicFramePr>
        <p:xfrm>
          <a:off x="345057" y="1353296"/>
          <a:ext cx="11568022" cy="4951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3248">
                  <a:extLst>
                    <a:ext uri="{9D8B030D-6E8A-4147-A177-3AD203B41FA5}">
                      <a16:colId xmlns:a16="http://schemas.microsoft.com/office/drawing/2014/main" val="941114350"/>
                    </a:ext>
                  </a:extLst>
                </a:gridCol>
                <a:gridCol w="3884774">
                  <a:extLst>
                    <a:ext uri="{9D8B030D-6E8A-4147-A177-3AD203B41FA5}">
                      <a16:colId xmlns:a16="http://schemas.microsoft.com/office/drawing/2014/main" val="3068120454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	Рекомендации для финансовых организаций по раскрытию 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</a:t>
                      </a: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информации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53392"/>
                  </a:ext>
                </a:extLst>
              </a:tr>
              <a:tr h="1043674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Методы оценки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существенности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рисков </a:t>
                      </a: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Количественные и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целевые показатели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деятельности (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KPI)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в сфере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 algn="l" defTabSz="914400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Участие </a:t>
                      </a:r>
                      <a:r>
                        <a:rPr lang="ru-RU" sz="1600" b="1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Совета директоров </a:t>
                      </a:r>
                      <a:r>
                        <a:rPr lang="ru-RU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 управлении ESG рисками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Утверждены в </a:t>
                      </a:r>
                      <a:r>
                        <a:rPr lang="ru-RU" sz="1600" u="sng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апреле </a:t>
                      </a:r>
                      <a:r>
                        <a:rPr lang="ru-RU" sz="1600" u="sng" kern="1200" spc="-30" baseline="0" noProof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т.г</a:t>
                      </a:r>
                      <a:r>
                        <a:rPr lang="ru-RU" sz="1600" u="sng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Добровольное</a:t>
                      </a:r>
                      <a:r>
                        <a:rPr lang="ru-RU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применение с </a:t>
                      </a:r>
                      <a:r>
                        <a:rPr lang="ru-RU" sz="1600" u="sng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2024г.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Обязательное</a:t>
                      </a:r>
                      <a:r>
                        <a:rPr lang="ru-RU" sz="1600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применение с </a:t>
                      </a:r>
                      <a:r>
                        <a:rPr lang="ru-RU" sz="1600" u="sng" kern="1200" spc="-30" baseline="0" noProof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2025г.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9558786"/>
                  </a:ext>
                </a:extLst>
              </a:tr>
              <a:tr h="326538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 	Рекомендации для финансовых организаций по управлению ESG рисками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49722"/>
                  </a:ext>
                </a:extLst>
              </a:tr>
              <a:tr h="92650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Процедуры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управления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рисками </a:t>
                      </a: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Интеграция </a:t>
                      </a:r>
                      <a:r>
                        <a:rPr lang="en-US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ESG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рисков в процесс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принятия решения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 кредитовании</a:t>
                      </a:r>
                    </a:p>
                    <a:p>
                      <a:pPr marL="285750" indent="-2857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Система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внутреннего контроля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внутренний и внешний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аудит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комплаенс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ESG рисков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Будут утверждены в </a:t>
                      </a:r>
                      <a:r>
                        <a:rPr lang="ru-RU" sz="1600" u="sng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 кв. 2023г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9361933"/>
                  </a:ext>
                </a:extLst>
              </a:tr>
              <a:tr h="329720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 	Руководство по оценке углеродного следа  кредитного портфеля</a:t>
                      </a:r>
                      <a:r>
                        <a:rPr lang="en-US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банков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483938"/>
                  </a:ext>
                </a:extLst>
              </a:tr>
              <a:tr h="1060808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Процедуры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сбора и учета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информации по выбросам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Система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отчетности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по выбросам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Процедуры проведения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оценки достоверности 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расчета выбросов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Будет утверждено во </a:t>
                      </a:r>
                      <a:r>
                        <a:rPr lang="ru-RU" sz="1600" u="sng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 кв. 2024г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497997"/>
                  </a:ext>
                </a:extLst>
              </a:tr>
              <a:tr h="319716">
                <a:tc gridSpan="2">
                  <a:txBody>
                    <a:bodyPr/>
                    <a:lstStyle/>
                    <a:p>
                      <a:pPr marL="266700" marR="0" lvl="0" indent="-26670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kern="1200" spc="-30" baseline="0" dirty="0">
                          <a:solidFill>
                            <a:srgbClr val="2B5B9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 	Сценарии климатических стресс-тестов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81399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Разработка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сценариев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Влияние на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капитал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600" b="1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ликвидность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финансовых организаций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Будут утверждены во </a:t>
                      </a:r>
                      <a:r>
                        <a:rPr lang="ru-RU" sz="1600" u="sng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 кв. 2024г</a:t>
                      </a:r>
                      <a:r>
                        <a:rPr lang="ru-RU" sz="1600" kern="1200" spc="-3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lnL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645315"/>
                  </a:ext>
                </a:extLst>
              </a:tr>
            </a:tbl>
          </a:graphicData>
        </a:graphic>
      </p:graphicFrame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A942F9AA-7339-43C8-A08B-DFFB63B09804}"/>
              </a:ext>
            </a:extLst>
          </p:cNvPr>
          <p:cNvSpPr txBox="1">
            <a:spLocks/>
          </p:cNvSpPr>
          <p:nvPr/>
        </p:nvSpPr>
        <p:spPr>
          <a:xfrm>
            <a:off x="8744037" y="6492881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517684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037173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556661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76149" indent="1804" algn="l" defTabSz="103717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97440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116929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636417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155905" algn="l" defTabSz="1038977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r"/>
            <a:fld id="{ED909A00-D727-434D-9E16-DC5D3589B3B1}" type="slidenum">
              <a:rPr lang="en-US" altLang="ru-RU" sz="1200" b="1">
                <a:latin typeface="Arial Narrow" panose="020B0606020202030204" pitchFamily="34" charset="0"/>
              </a:rPr>
              <a:pPr algn="r"/>
              <a:t>6</a:t>
            </a:fld>
            <a:endParaRPr lang="en-US" altLang="ru-RU" sz="1200" b="1" dirty="0">
              <a:latin typeface="Arial Narrow" panose="020B060602020203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8ADF0E7-D729-4D79-A3A8-A6FCFEA8864D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47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4758C9FF-501E-4A14-B04F-3F51C3D2D29F}"/>
              </a:ext>
            </a:extLst>
          </p:cNvPr>
          <p:cNvCxnSpPr>
            <a:cxnSpLocks/>
          </p:cNvCxnSpPr>
          <p:nvPr/>
        </p:nvCxnSpPr>
        <p:spPr>
          <a:xfrm>
            <a:off x="0" y="755716"/>
            <a:ext cx="121920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Диаграмма 35">
            <a:extLst>
              <a:ext uri="{FF2B5EF4-FFF2-40B4-BE49-F238E27FC236}">
                <a16:creationId xmlns:a16="http://schemas.microsoft.com/office/drawing/2014/main" id="{69BB9309-6F03-4D90-812C-9FDA1781F6EE}"/>
              </a:ext>
            </a:extLst>
          </p:cNvPr>
          <p:cNvGraphicFramePr/>
          <p:nvPr>
            <p:extLst/>
          </p:nvPr>
        </p:nvGraphicFramePr>
        <p:xfrm>
          <a:off x="6969073" y="1108684"/>
          <a:ext cx="4741200" cy="282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Диаграмма 36">
            <a:extLst>
              <a:ext uri="{FF2B5EF4-FFF2-40B4-BE49-F238E27FC236}">
                <a16:creationId xmlns:a16="http://schemas.microsoft.com/office/drawing/2014/main" id="{B7DC3961-CD14-43CD-96CE-46F7EDDF012F}"/>
              </a:ext>
            </a:extLst>
          </p:cNvPr>
          <p:cNvGraphicFramePr/>
          <p:nvPr>
            <p:extLst/>
          </p:nvPr>
        </p:nvGraphicFramePr>
        <p:xfrm>
          <a:off x="738796" y="1122327"/>
          <a:ext cx="4741684" cy="282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0C39DBE-9010-48BB-83FF-E34326482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8" y="858774"/>
            <a:ext cx="6145100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Рейтинг стран по развитию электронного Правительства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9245B642-4E70-490A-8C52-BCD2CB2B0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673" y="858773"/>
            <a:ext cx="4572000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Рейтинг стран по уровню электронного участия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BBB2EFC-8E50-4991-982B-1673C3EB0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49" y="4160576"/>
            <a:ext cx="5463351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Доля пользователей интернета в возрасте от 6 до 74 лет, %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4FA491-ED8D-4BC4-B6D5-60BA1D871C40}"/>
              </a:ext>
            </a:extLst>
          </p:cNvPr>
          <p:cNvSpPr/>
          <p:nvPr/>
        </p:nvSpPr>
        <p:spPr>
          <a:xfrm>
            <a:off x="2759175" y="225209"/>
            <a:ext cx="6907897" cy="65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/>
          <a:p>
            <a:pPr algn="ctr" defTabSz="742969">
              <a:spcBef>
                <a:spcPct val="20000"/>
              </a:spcBef>
            </a:pPr>
            <a:r>
              <a:rPr lang="ru-RU" sz="2800" b="1" dirty="0">
                <a:latin typeface="Arial Narrow" panose="020B0606020202030204" pitchFamily="34" charset="0"/>
                <a:cs typeface="Arial" pitchFamily="34" charset="0"/>
              </a:rPr>
              <a:t>ЦИФРОВАЯ ТРАНСФОРМАЦИЯ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BC7C04A-47C6-411B-B866-42DC27D787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093502"/>
              </p:ext>
            </p:extLst>
          </p:nvPr>
        </p:nvGraphicFramePr>
        <p:xfrm>
          <a:off x="1292498" y="4487448"/>
          <a:ext cx="4143652" cy="205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CC89316-F964-4DAC-9F8E-836B06990385}"/>
              </a:ext>
            </a:extLst>
          </p:cNvPr>
          <p:cNvSpPr/>
          <p:nvPr/>
        </p:nvSpPr>
        <p:spPr>
          <a:xfrm>
            <a:off x="7071271" y="4487448"/>
            <a:ext cx="4803503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Реализация государственной программы </a:t>
            </a: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«Цифровой Казахстан»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Активное развитие цифровых технологий </a:t>
            </a: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финансовым сектором 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Создание регулятором </a:t>
            </a: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благоприятной среды </a:t>
            </a:r>
            <a:r>
              <a:rPr lang="ru-RU" spc="-30" dirty="0">
                <a:latin typeface="Arial Narrow" panose="020B0606020202030204" pitchFamily="34" charset="0"/>
                <a:cs typeface="Arial" panose="020B0604020202020204" pitchFamily="34" charset="0"/>
              </a:rPr>
              <a:t>для развития </a:t>
            </a:r>
            <a:r>
              <a:rPr lang="ru-RU" b="1" spc="-30" dirty="0">
                <a:latin typeface="Arial Narrow" panose="020B0606020202030204" pitchFamily="34" charset="0"/>
                <a:cs typeface="Arial" panose="020B0604020202020204" pitchFamily="34" charset="0"/>
              </a:rPr>
              <a:t>финансовых технологий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3400F6A-65FE-4596-A3C5-1B8B60F4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4132948"/>
            <a:ext cx="5167723" cy="469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2051" tIns="0" rIns="132051" bIns="221572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Факторы активной цифровизации Казахстана </a:t>
            </a:r>
          </a:p>
        </p:txBody>
      </p:sp>
    </p:spTree>
    <p:extLst>
      <p:ext uri="{BB962C8B-B14F-4D97-AF65-F5344CB8AC3E}">
        <p14:creationId xmlns:p14="http://schemas.microsoft.com/office/powerpoint/2010/main" val="2036064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8" ma:contentTypeDescription="Create a new document." ma:contentTypeScope="" ma:versionID="ce1f601c6877ba0bf1136af46ec868c9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f5eb3e334fd21af34244d6855410a1e7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1F288DA6-5965-46DC-861E-1B9FA70401C6}"/>
</file>

<file path=customXml/itemProps2.xml><?xml version="1.0" encoding="utf-8"?>
<ds:datastoreItem xmlns:ds="http://schemas.openxmlformats.org/officeDocument/2006/customXml" ds:itemID="{A5910CDD-644E-4714-A589-611581AC47D3}"/>
</file>

<file path=customXml/itemProps3.xml><?xml version="1.0" encoding="utf-8"?>
<ds:datastoreItem xmlns:ds="http://schemas.openxmlformats.org/officeDocument/2006/customXml" ds:itemID="{1C67AEBA-D606-4A24-95B4-C027586413B0}"/>
</file>

<file path=docProps/app.xml><?xml version="1.0" encoding="utf-8"?>
<Properties xmlns="http://schemas.openxmlformats.org/officeDocument/2006/extended-properties" xmlns:vt="http://schemas.openxmlformats.org/officeDocument/2006/docPropsVTypes">
  <TotalTime>6266</TotalTime>
  <Words>649</Words>
  <Application>Microsoft Office PowerPoint</Application>
  <PresentationFormat>Широкоэкранный</PresentationFormat>
  <Paragraphs>129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 Unicode MS</vt:lpstr>
      <vt:lpstr>맑은 고딕</vt:lpstr>
      <vt:lpstr>Arial</vt:lpstr>
      <vt:lpstr>Arial Narrow</vt:lpstr>
      <vt:lpstr>Calibri</vt:lpstr>
      <vt:lpstr>Calibri Light</vt:lpstr>
      <vt:lpstr>Helvetica Neue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Мақсат Бакешов</dc:creator>
  <cp:lastModifiedBy>Мақпал Бедрек</cp:lastModifiedBy>
  <cp:revision>216</cp:revision>
  <cp:lastPrinted>2023-09-06T13:51:15Z</cp:lastPrinted>
  <dcterms:created xsi:type="dcterms:W3CDTF">2023-08-08T09:25:26Z</dcterms:created>
  <dcterms:modified xsi:type="dcterms:W3CDTF">2023-10-30T17:26:27Z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MediaServiceImageTags">
    <vt:lpwstr/>
  </property>
</Properties>
</file>