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7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8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9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10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145709838" r:id="rId5"/>
    <p:sldId id="2145710149" r:id="rId6"/>
    <p:sldId id="327" r:id="rId7"/>
    <p:sldId id="316" r:id="rId8"/>
    <p:sldId id="2145710147" r:id="rId9"/>
    <p:sldId id="2145709954" r:id="rId10"/>
    <p:sldId id="2145710148" r:id="rId11"/>
  </p:sldIdLst>
  <p:sldSz cx="12192000" cy="6858000"/>
  <p:notesSz cx="6808788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Мақсат Бакешов" initials="МБ" lastIdx="1" clrIdx="0">
    <p:extLst>
      <p:ext uri="{19B8F6BF-5375-455C-9EA6-DF929625EA0E}">
        <p15:presenceInfo xmlns:p15="http://schemas.microsoft.com/office/powerpoint/2012/main" userId="S-1-5-21-1269147920-4019538012-2135895138-39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7293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16" autoAdjust="0"/>
    <p:restoredTop sz="96366" autoAdjust="0"/>
  </p:normalViewPr>
  <p:slideViewPr>
    <p:cSldViewPr snapToGrid="0">
      <p:cViewPr varScale="1">
        <p:scale>
          <a:sx n="62" d="100"/>
          <a:sy n="62" d="100"/>
        </p:scale>
        <p:origin x="100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nsuelo D. Javier" userId="S::cjavier.consultant@adb.org::f3eceebd-8457-4d4c-9c31-72c39f2ba23f" providerId="AD" clId="Web-{FB30AD5F-C2C1-3126-ECEB-16F8943B8C05}"/>
    <pc:docChg chg="mod modMainMaster">
      <pc:chgData name="Consuelo D. Javier" userId="S::cjavier.consultant@adb.org::f3eceebd-8457-4d4c-9c31-72c39f2ba23f" providerId="AD" clId="Web-{FB30AD5F-C2C1-3126-ECEB-16F8943B8C05}" dt="2023-11-03T08:33:21.868" v="1" actId="33475"/>
      <pc:docMkLst>
        <pc:docMk/>
      </pc:docMkLst>
      <pc:sldMasterChg chg="addSp">
        <pc:chgData name="Consuelo D. Javier" userId="S::cjavier.consultant@adb.org::f3eceebd-8457-4d4c-9c31-72c39f2ba23f" providerId="AD" clId="Web-{FB30AD5F-C2C1-3126-ECEB-16F8943B8C05}" dt="2023-11-03T08:33:21.868" v="0" actId="33475"/>
        <pc:sldMasterMkLst>
          <pc:docMk/>
          <pc:sldMasterMk cId="1374267672" sldId="2147483648"/>
        </pc:sldMasterMkLst>
        <pc:spChg chg="add">
          <ac:chgData name="Consuelo D. Javier" userId="S::cjavier.consultant@adb.org::f3eceebd-8457-4d4c-9c31-72c39f2ba23f" providerId="AD" clId="Web-{FB30AD5F-C2C1-3126-ECEB-16F8943B8C05}" dt="2023-11-03T08:33:21.868" v="0" actId="33475"/>
          <ac:spMkLst>
            <pc:docMk/>
            <pc:sldMasterMk cId="1374267672" sldId="2147483648"/>
            <ac:spMk id="8" creationId="{9CCB2B3A-02BE-66E3-CC56-2B7AC8D24393}"/>
          </ac:spMkLst>
        </pc:spChg>
      </pc:sldMasterChg>
    </pc:docChg>
  </pc:docChgLst>
  <pc:docChgLst>
    <pc:chgData name="Bedrek Makpal" userId="58faa454666c0dd7" providerId="LiveId" clId="{357CA77C-00C1-4DB6-97C1-EBE86ED9A87F}"/>
    <pc:docChg chg="undo custSel modSld">
      <pc:chgData name="Bedrek Makpal" userId="58faa454666c0dd7" providerId="LiveId" clId="{357CA77C-00C1-4DB6-97C1-EBE86ED9A87F}" dt="2023-10-30T21:04:16.607" v="609" actId="208"/>
      <pc:docMkLst>
        <pc:docMk/>
      </pc:docMkLst>
      <pc:sldChg chg="modSp mod">
        <pc:chgData name="Bedrek Makpal" userId="58faa454666c0dd7" providerId="LiveId" clId="{357CA77C-00C1-4DB6-97C1-EBE86ED9A87F}" dt="2023-10-30T20:47:23.234" v="473" actId="20577"/>
        <pc:sldMkLst>
          <pc:docMk/>
          <pc:sldMk cId="4184600926" sldId="316"/>
        </pc:sldMkLst>
        <pc:spChg chg="mod">
          <ac:chgData name="Bedrek Makpal" userId="58faa454666c0dd7" providerId="LiveId" clId="{357CA77C-00C1-4DB6-97C1-EBE86ED9A87F}" dt="2023-10-30T20:44:12.866" v="440" actId="20577"/>
          <ac:spMkLst>
            <pc:docMk/>
            <pc:sldMk cId="4184600926" sldId="316"/>
            <ac:spMk id="8" creationId="{00B31EF6-BAC5-4070-B964-D94134ED8D6A}"/>
          </ac:spMkLst>
        </pc:spChg>
        <pc:spChg chg="mod">
          <ac:chgData name="Bedrek Makpal" userId="58faa454666c0dd7" providerId="LiveId" clId="{357CA77C-00C1-4DB6-97C1-EBE86ED9A87F}" dt="2023-10-30T20:43:04.049" v="387" actId="14100"/>
          <ac:spMkLst>
            <pc:docMk/>
            <pc:sldMk cId="4184600926" sldId="316"/>
            <ac:spMk id="10" creationId="{75D30B5A-6647-48E4-9F32-612C5D0AFCC2}"/>
          </ac:spMkLst>
        </pc:spChg>
        <pc:spChg chg="mod">
          <ac:chgData name="Bedrek Makpal" userId="58faa454666c0dd7" providerId="LiveId" clId="{357CA77C-00C1-4DB6-97C1-EBE86ED9A87F}" dt="2023-10-30T20:43:57.918" v="427" actId="1037"/>
          <ac:spMkLst>
            <pc:docMk/>
            <pc:sldMk cId="4184600926" sldId="316"/>
            <ac:spMk id="11" creationId="{227A31DD-8590-458C-9969-76C7CD3D5451}"/>
          </ac:spMkLst>
        </pc:spChg>
        <pc:spChg chg="mod">
          <ac:chgData name="Bedrek Makpal" userId="58faa454666c0dd7" providerId="LiveId" clId="{357CA77C-00C1-4DB6-97C1-EBE86ED9A87F}" dt="2023-10-30T20:44:05.511" v="434" actId="20577"/>
          <ac:spMkLst>
            <pc:docMk/>
            <pc:sldMk cId="4184600926" sldId="316"/>
            <ac:spMk id="12" creationId="{70D64B7E-D960-457B-AA31-EE1BAD706393}"/>
          </ac:spMkLst>
        </pc:spChg>
        <pc:spChg chg="mod">
          <ac:chgData name="Bedrek Makpal" userId="58faa454666c0dd7" providerId="LiveId" clId="{357CA77C-00C1-4DB6-97C1-EBE86ED9A87F}" dt="2023-10-30T20:39:23.542" v="336" actId="14100"/>
          <ac:spMkLst>
            <pc:docMk/>
            <pc:sldMk cId="4184600926" sldId="316"/>
            <ac:spMk id="35" creationId="{D384B96E-1A2A-469E-A4D3-EB60FAF0F88D}"/>
          </ac:spMkLst>
        </pc:spChg>
        <pc:spChg chg="mod">
          <ac:chgData name="Bedrek Makpal" userId="58faa454666c0dd7" providerId="LiveId" clId="{357CA77C-00C1-4DB6-97C1-EBE86ED9A87F}" dt="2023-10-30T20:39:42.347" v="337"/>
          <ac:spMkLst>
            <pc:docMk/>
            <pc:sldMk cId="4184600926" sldId="316"/>
            <ac:spMk id="42" creationId="{95F99FB6-140A-489B-ABD0-AC32C02B8F41}"/>
          </ac:spMkLst>
        </pc:spChg>
        <pc:graphicFrameChg chg="mod">
          <ac:chgData name="Bedrek Makpal" userId="58faa454666c0dd7" providerId="LiveId" clId="{357CA77C-00C1-4DB6-97C1-EBE86ED9A87F}" dt="2023-10-30T20:42:34.537" v="371"/>
          <ac:graphicFrameMkLst>
            <pc:docMk/>
            <pc:sldMk cId="4184600926" sldId="316"/>
            <ac:graphicFrameMk id="33" creationId="{712FC8A1-0C13-4348-9CDE-C31386EDF850}"/>
          </ac:graphicFrameMkLst>
        </pc:graphicFrameChg>
        <pc:graphicFrameChg chg="mod">
          <ac:chgData name="Bedrek Makpal" userId="58faa454666c0dd7" providerId="LiveId" clId="{357CA77C-00C1-4DB6-97C1-EBE86ED9A87F}" dt="2023-10-30T20:45:10.174" v="458" actId="20577"/>
          <ac:graphicFrameMkLst>
            <pc:docMk/>
            <pc:sldMk cId="4184600926" sldId="316"/>
            <ac:graphicFrameMk id="34" creationId="{3B44BFA6-AD50-4FCF-90BA-E949609864DD}"/>
          </ac:graphicFrameMkLst>
        </pc:graphicFrameChg>
        <pc:graphicFrameChg chg="mod">
          <ac:chgData name="Bedrek Makpal" userId="58faa454666c0dd7" providerId="LiveId" clId="{357CA77C-00C1-4DB6-97C1-EBE86ED9A87F}" dt="2023-10-30T20:47:23.234" v="473" actId="20577"/>
          <ac:graphicFrameMkLst>
            <pc:docMk/>
            <pc:sldMk cId="4184600926" sldId="316"/>
            <ac:graphicFrameMk id="41" creationId="{3ACB70BC-194E-4082-8D0B-38E4CEED9E51}"/>
          </ac:graphicFrameMkLst>
        </pc:graphicFrameChg>
      </pc:sldChg>
      <pc:sldChg chg="modSp mod">
        <pc:chgData name="Bedrek Makpal" userId="58faa454666c0dd7" providerId="LiveId" clId="{357CA77C-00C1-4DB6-97C1-EBE86ED9A87F}" dt="2023-10-30T20:39:00.214" v="333" actId="20577"/>
        <pc:sldMkLst>
          <pc:docMk/>
          <pc:sldMk cId="401886799" sldId="327"/>
        </pc:sldMkLst>
        <pc:spChg chg="mod">
          <ac:chgData name="Bedrek Makpal" userId="58faa454666c0dd7" providerId="LiveId" clId="{357CA77C-00C1-4DB6-97C1-EBE86ED9A87F}" dt="2023-10-30T20:33:39.259" v="191"/>
          <ac:spMkLst>
            <pc:docMk/>
            <pc:sldMk cId="401886799" sldId="327"/>
            <ac:spMk id="2" creationId="{D735F7F3-C1B5-4B60-A00A-4EB618DDFB5A}"/>
          </ac:spMkLst>
        </pc:spChg>
        <pc:spChg chg="mod">
          <ac:chgData name="Bedrek Makpal" userId="58faa454666c0dd7" providerId="LiveId" clId="{357CA77C-00C1-4DB6-97C1-EBE86ED9A87F}" dt="2023-10-30T20:36:48.273" v="241" actId="20577"/>
          <ac:spMkLst>
            <pc:docMk/>
            <pc:sldMk cId="401886799" sldId="327"/>
            <ac:spMk id="4" creationId="{5629C213-3809-45F5-953C-B72AC773CD28}"/>
          </ac:spMkLst>
        </pc:spChg>
        <pc:spChg chg="mod">
          <ac:chgData name="Bedrek Makpal" userId="58faa454666c0dd7" providerId="LiveId" clId="{357CA77C-00C1-4DB6-97C1-EBE86ED9A87F}" dt="2023-10-30T20:39:00.214" v="333" actId="20577"/>
          <ac:spMkLst>
            <pc:docMk/>
            <pc:sldMk cId="401886799" sldId="327"/>
            <ac:spMk id="20" creationId="{10504D07-1AFF-4439-9607-7A1E43549D9A}"/>
          </ac:spMkLst>
        </pc:spChg>
        <pc:spChg chg="mod">
          <ac:chgData name="Bedrek Makpal" userId="58faa454666c0dd7" providerId="LiveId" clId="{357CA77C-00C1-4DB6-97C1-EBE86ED9A87F}" dt="2023-10-30T20:33:54.956" v="193" actId="20577"/>
          <ac:spMkLst>
            <pc:docMk/>
            <pc:sldMk cId="401886799" sldId="327"/>
            <ac:spMk id="23" creationId="{D8D22CCF-C52A-4CFC-8E1F-F195FC8B1F5A}"/>
          </ac:spMkLst>
        </pc:spChg>
        <pc:spChg chg="mod">
          <ac:chgData name="Bedrek Makpal" userId="58faa454666c0dd7" providerId="LiveId" clId="{357CA77C-00C1-4DB6-97C1-EBE86ED9A87F}" dt="2023-10-30T20:34:19.986" v="195" actId="108"/>
          <ac:spMkLst>
            <pc:docMk/>
            <pc:sldMk cId="401886799" sldId="327"/>
            <ac:spMk id="24" creationId="{48DFB938-A7CD-496C-AFFF-F85BE53F4C4B}"/>
          </ac:spMkLst>
        </pc:spChg>
        <pc:spChg chg="mod">
          <ac:chgData name="Bedrek Makpal" userId="58faa454666c0dd7" providerId="LiveId" clId="{357CA77C-00C1-4DB6-97C1-EBE86ED9A87F}" dt="2023-10-30T20:38:42.816" v="312" actId="20577"/>
          <ac:spMkLst>
            <pc:docMk/>
            <pc:sldMk cId="401886799" sldId="327"/>
            <ac:spMk id="26" creationId="{52C694C4-4F9C-4D41-A178-E3E2ACCCBEFC}"/>
          </ac:spMkLst>
        </pc:spChg>
        <pc:spChg chg="mod">
          <ac:chgData name="Bedrek Makpal" userId="58faa454666c0dd7" providerId="LiveId" clId="{357CA77C-00C1-4DB6-97C1-EBE86ED9A87F}" dt="2023-10-30T20:36:18.812" v="225" actId="108"/>
          <ac:spMkLst>
            <pc:docMk/>
            <pc:sldMk cId="401886799" sldId="327"/>
            <ac:spMk id="39" creationId="{D3040BDA-69EE-4243-B795-7C57001FA262}"/>
          </ac:spMkLst>
        </pc:spChg>
        <pc:spChg chg="mod">
          <ac:chgData name="Bedrek Makpal" userId="58faa454666c0dd7" providerId="LiveId" clId="{357CA77C-00C1-4DB6-97C1-EBE86ED9A87F}" dt="2023-10-30T20:37:15.196" v="249" actId="20577"/>
          <ac:spMkLst>
            <pc:docMk/>
            <pc:sldMk cId="401886799" sldId="327"/>
            <ac:spMk id="45" creationId="{C9D3D46C-2DF6-417D-B1BC-735DD007A36F}"/>
          </ac:spMkLst>
        </pc:spChg>
        <pc:spChg chg="mod">
          <ac:chgData name="Bedrek Makpal" userId="58faa454666c0dd7" providerId="LiveId" clId="{357CA77C-00C1-4DB6-97C1-EBE86ED9A87F}" dt="2023-10-30T20:37:36.818" v="257" actId="20577"/>
          <ac:spMkLst>
            <pc:docMk/>
            <pc:sldMk cId="401886799" sldId="327"/>
            <ac:spMk id="46" creationId="{FBD9C813-3CB4-4714-86D8-715F3B1601BF}"/>
          </ac:spMkLst>
        </pc:spChg>
        <pc:spChg chg="mod">
          <ac:chgData name="Bedrek Makpal" userId="58faa454666c0dd7" providerId="LiveId" clId="{357CA77C-00C1-4DB6-97C1-EBE86ED9A87F}" dt="2023-10-30T20:34:49.458" v="215" actId="20577"/>
          <ac:spMkLst>
            <pc:docMk/>
            <pc:sldMk cId="401886799" sldId="327"/>
            <ac:spMk id="58" creationId="{29729281-CEC8-4DC5-B367-654474341426}"/>
          </ac:spMkLst>
        </pc:spChg>
        <pc:spChg chg="mod">
          <ac:chgData name="Bedrek Makpal" userId="58faa454666c0dd7" providerId="LiveId" clId="{357CA77C-00C1-4DB6-97C1-EBE86ED9A87F}" dt="2023-10-30T20:35:25.365" v="219" actId="20577"/>
          <ac:spMkLst>
            <pc:docMk/>
            <pc:sldMk cId="401886799" sldId="327"/>
            <ac:spMk id="59" creationId="{4C720BB7-D0C3-4EFC-8596-5C86694809FE}"/>
          </ac:spMkLst>
        </pc:spChg>
        <pc:spChg chg="mod">
          <ac:chgData name="Bedrek Makpal" userId="58faa454666c0dd7" providerId="LiveId" clId="{357CA77C-00C1-4DB6-97C1-EBE86ED9A87F}" dt="2023-10-30T20:38:28.040" v="286" actId="20577"/>
          <ac:spMkLst>
            <pc:docMk/>
            <pc:sldMk cId="401886799" sldId="327"/>
            <ac:spMk id="63" creationId="{68A44C06-4C34-4270-B199-FF66C13C69AB}"/>
          </ac:spMkLst>
        </pc:spChg>
        <pc:spChg chg="mod">
          <ac:chgData name="Bedrek Makpal" userId="58faa454666c0dd7" providerId="LiveId" clId="{357CA77C-00C1-4DB6-97C1-EBE86ED9A87F}" dt="2023-10-30T20:37:58.340" v="259" actId="20577"/>
          <ac:spMkLst>
            <pc:docMk/>
            <pc:sldMk cId="401886799" sldId="327"/>
            <ac:spMk id="66" creationId="{E9EDCA6D-EDA4-4904-801B-264C682D48F9}"/>
          </ac:spMkLst>
        </pc:spChg>
        <pc:grpChg chg="mod">
          <ac:chgData name="Bedrek Makpal" userId="58faa454666c0dd7" providerId="LiveId" clId="{357CA77C-00C1-4DB6-97C1-EBE86ED9A87F}" dt="2023-10-30T20:36:09.604" v="224" actId="1076"/>
          <ac:grpSpMkLst>
            <pc:docMk/>
            <pc:sldMk cId="401886799" sldId="327"/>
            <ac:grpSpMk id="38" creationId="{B133A8AC-8A69-4D29-BA41-884A2B71C4E8}"/>
          </ac:grpSpMkLst>
        </pc:grpChg>
      </pc:sldChg>
      <pc:sldChg chg="modSp mod">
        <pc:chgData name="Bedrek Makpal" userId="58faa454666c0dd7" providerId="LiveId" clId="{357CA77C-00C1-4DB6-97C1-EBE86ED9A87F}" dt="2023-10-30T20:27:34.018" v="77"/>
        <pc:sldMkLst>
          <pc:docMk/>
          <pc:sldMk cId="3491884777" sldId="2145709838"/>
        </pc:sldMkLst>
        <pc:spChg chg="mod">
          <ac:chgData name="Bedrek Makpal" userId="58faa454666c0dd7" providerId="LiveId" clId="{357CA77C-00C1-4DB6-97C1-EBE86ED9A87F}" dt="2023-10-30T20:27:34.018" v="77"/>
          <ac:spMkLst>
            <pc:docMk/>
            <pc:sldMk cId="3491884777" sldId="2145709838"/>
            <ac:spMk id="7" creationId="{00000000-0000-0000-0000-000000000000}"/>
          </ac:spMkLst>
        </pc:spChg>
        <pc:spChg chg="mod">
          <ac:chgData name="Bedrek Makpal" userId="58faa454666c0dd7" providerId="LiveId" clId="{357CA77C-00C1-4DB6-97C1-EBE86ED9A87F}" dt="2023-10-30T20:26:52.625" v="76" actId="14100"/>
          <ac:spMkLst>
            <pc:docMk/>
            <pc:sldMk cId="3491884777" sldId="2145709838"/>
            <ac:spMk id="8" creationId="{00000000-0000-0000-0000-000000000000}"/>
          </ac:spMkLst>
        </pc:spChg>
      </pc:sldChg>
      <pc:sldChg chg="modSp mod">
        <pc:chgData name="Bedrek Makpal" userId="58faa454666c0dd7" providerId="LiveId" clId="{357CA77C-00C1-4DB6-97C1-EBE86ED9A87F}" dt="2023-10-30T20:57:55.364" v="550" actId="20577"/>
        <pc:sldMkLst>
          <pc:docMk/>
          <pc:sldMk cId="2695473420" sldId="2145709954"/>
        </pc:sldMkLst>
        <pc:spChg chg="mod">
          <ac:chgData name="Bedrek Makpal" userId="58faa454666c0dd7" providerId="LiveId" clId="{357CA77C-00C1-4DB6-97C1-EBE86ED9A87F}" dt="2023-10-30T20:51:54.146" v="505" actId="14100"/>
          <ac:spMkLst>
            <pc:docMk/>
            <pc:sldMk cId="2695473420" sldId="2145709954"/>
            <ac:spMk id="11" creationId="{7FA39316-5E7E-4452-870E-FB838AB4BA8F}"/>
          </ac:spMkLst>
        </pc:spChg>
        <pc:spChg chg="mod">
          <ac:chgData name="Bedrek Makpal" userId="58faa454666c0dd7" providerId="LiveId" clId="{357CA77C-00C1-4DB6-97C1-EBE86ED9A87F}" dt="2023-10-30T20:52:35.787" v="508" actId="113"/>
          <ac:spMkLst>
            <pc:docMk/>
            <pc:sldMk cId="2695473420" sldId="2145709954"/>
            <ac:spMk id="17" creationId="{F7D07CC7-A45B-4F50-A3BB-79C0C7D06C44}"/>
          </ac:spMkLst>
        </pc:spChg>
        <pc:graphicFrameChg chg="mod modGraphic">
          <ac:chgData name="Bedrek Makpal" userId="58faa454666c0dd7" providerId="LiveId" clId="{357CA77C-00C1-4DB6-97C1-EBE86ED9A87F}" dt="2023-10-30T20:57:55.364" v="550" actId="20577"/>
          <ac:graphicFrameMkLst>
            <pc:docMk/>
            <pc:sldMk cId="2695473420" sldId="2145709954"/>
            <ac:graphicFrameMk id="19" creationId="{DD9CE7A6-9A0B-48B3-9962-9DCAB4A17421}"/>
          </ac:graphicFrameMkLst>
        </pc:graphicFrameChg>
      </pc:sldChg>
      <pc:sldChg chg="modSp mod">
        <pc:chgData name="Bedrek Makpal" userId="58faa454666c0dd7" providerId="LiveId" clId="{357CA77C-00C1-4DB6-97C1-EBE86ED9A87F}" dt="2023-10-30T20:51:28.097" v="503"/>
        <pc:sldMkLst>
          <pc:docMk/>
          <pc:sldMk cId="59699505" sldId="2145710147"/>
        </pc:sldMkLst>
        <pc:spChg chg="mod">
          <ac:chgData name="Bedrek Makpal" userId="58faa454666c0dd7" providerId="LiveId" clId="{357CA77C-00C1-4DB6-97C1-EBE86ED9A87F}" dt="2023-10-30T20:47:49.582" v="474"/>
          <ac:spMkLst>
            <pc:docMk/>
            <pc:sldMk cId="59699505" sldId="2145710147"/>
            <ac:spMk id="58" creationId="{EB97E0FB-AAD0-4AF2-969A-4249B98D5CA5}"/>
          </ac:spMkLst>
        </pc:spChg>
        <pc:graphicFrameChg chg="mod">
          <ac:chgData name="Bedrek Makpal" userId="58faa454666c0dd7" providerId="LiveId" clId="{357CA77C-00C1-4DB6-97C1-EBE86ED9A87F}" dt="2023-10-30T20:51:28.097" v="503"/>
          <ac:graphicFrameMkLst>
            <pc:docMk/>
            <pc:sldMk cId="59699505" sldId="2145710147"/>
            <ac:graphicFrameMk id="73" creationId="{80883314-B669-4968-8AC0-5D86B34C5E68}"/>
          </ac:graphicFrameMkLst>
        </pc:graphicFrameChg>
        <pc:graphicFrameChg chg="mod modGraphic">
          <ac:chgData name="Bedrek Makpal" userId="58faa454666c0dd7" providerId="LiveId" clId="{357CA77C-00C1-4DB6-97C1-EBE86ED9A87F}" dt="2023-10-30T20:51:09.256" v="502" actId="108"/>
          <ac:graphicFrameMkLst>
            <pc:docMk/>
            <pc:sldMk cId="59699505" sldId="2145710147"/>
            <ac:graphicFrameMk id="84" creationId="{FEAC6E21-E362-4484-9241-284CC78FF17E}"/>
          </ac:graphicFrameMkLst>
        </pc:graphicFrameChg>
      </pc:sldChg>
      <pc:sldChg chg="addSp delSp modSp mod">
        <pc:chgData name="Bedrek Makpal" userId="58faa454666c0dd7" providerId="LiveId" clId="{357CA77C-00C1-4DB6-97C1-EBE86ED9A87F}" dt="2023-10-30T21:04:16.607" v="609" actId="208"/>
        <pc:sldMkLst>
          <pc:docMk/>
          <pc:sldMk cId="2036064049" sldId="2145710148"/>
        </pc:sldMkLst>
        <pc:spChg chg="mod">
          <ac:chgData name="Bedrek Makpal" userId="58faa454666c0dd7" providerId="LiveId" clId="{357CA77C-00C1-4DB6-97C1-EBE86ED9A87F}" dt="2023-10-30T20:58:14.661" v="551"/>
          <ac:spMkLst>
            <pc:docMk/>
            <pc:sldMk cId="2036064049" sldId="2145710148"/>
            <ac:spMk id="2" creationId="{424FA491-ED8D-4BC4-B6D5-60BA1D871C40}"/>
          </ac:spMkLst>
        </pc:spChg>
        <pc:spChg chg="mod">
          <ac:chgData name="Bedrek Makpal" userId="58faa454666c0dd7" providerId="LiveId" clId="{357CA77C-00C1-4DB6-97C1-EBE86ED9A87F}" dt="2023-10-30T21:03:41.600" v="593" actId="1076"/>
          <ac:spMkLst>
            <pc:docMk/>
            <pc:sldMk cId="2036064049" sldId="2145710148"/>
            <ac:spMk id="3" creationId="{7CC89316-F964-4DAC-9F8E-836B06990385}"/>
          </ac:spMkLst>
        </pc:spChg>
        <pc:spChg chg="mod">
          <ac:chgData name="Bedrek Makpal" userId="58faa454666c0dd7" providerId="LiveId" clId="{357CA77C-00C1-4DB6-97C1-EBE86ED9A87F}" dt="2023-10-30T21:04:00.686" v="605" actId="1035"/>
          <ac:spMkLst>
            <pc:docMk/>
            <pc:sldMk cId="2036064049" sldId="2145710148"/>
            <ac:spMk id="12" creationId="{B3400F6A-65FE-4596-A3C5-1B8B60F4E4CC}"/>
          </ac:spMkLst>
        </pc:spChg>
        <pc:spChg chg="mod">
          <ac:chgData name="Bedrek Makpal" userId="58faa454666c0dd7" providerId="LiveId" clId="{357CA77C-00C1-4DB6-97C1-EBE86ED9A87F}" dt="2023-10-30T20:58:36.809" v="554"/>
          <ac:spMkLst>
            <pc:docMk/>
            <pc:sldMk cId="2036064049" sldId="2145710148"/>
            <ac:spMk id="39" creationId="{20C39DBE-9010-48BB-83FF-E3432648296C}"/>
          </ac:spMkLst>
        </pc:spChg>
        <pc:spChg chg="mod">
          <ac:chgData name="Bedrek Makpal" userId="58faa454666c0dd7" providerId="LiveId" clId="{357CA77C-00C1-4DB6-97C1-EBE86ED9A87F}" dt="2023-10-30T20:58:53.937" v="556" actId="14100"/>
          <ac:spMkLst>
            <pc:docMk/>
            <pc:sldMk cId="2036064049" sldId="2145710148"/>
            <ac:spMk id="40" creationId="{9245B642-4E70-490A-8C52-BCD2CB2B0B1F}"/>
          </ac:spMkLst>
        </pc:spChg>
        <pc:spChg chg="mod">
          <ac:chgData name="Bedrek Makpal" userId="58faa454666c0dd7" providerId="LiveId" clId="{357CA77C-00C1-4DB6-97C1-EBE86ED9A87F}" dt="2023-10-30T21:03:54.607" v="596" actId="1076"/>
          <ac:spMkLst>
            <pc:docMk/>
            <pc:sldMk cId="2036064049" sldId="2145710148"/>
            <ac:spMk id="44" creationId="{DBBB2EFC-8E50-4991-982B-1673C3EB0395}"/>
          </ac:spMkLst>
        </pc:spChg>
        <pc:graphicFrameChg chg="mod">
          <ac:chgData name="Bedrek Makpal" userId="58faa454666c0dd7" providerId="LiveId" clId="{357CA77C-00C1-4DB6-97C1-EBE86ED9A87F}" dt="2023-10-30T21:03:51.147" v="595" actId="1076"/>
          <ac:graphicFrameMkLst>
            <pc:docMk/>
            <pc:sldMk cId="2036064049" sldId="2145710148"/>
            <ac:graphicFrameMk id="11" creationId="{0BC7C04A-47C6-411B-B866-42DC27D787A2}"/>
          </ac:graphicFrameMkLst>
        </pc:graphicFrameChg>
        <pc:graphicFrameChg chg="add mod">
          <ac:chgData name="Bedrek Makpal" userId="58faa454666c0dd7" providerId="LiveId" clId="{357CA77C-00C1-4DB6-97C1-EBE86ED9A87F}" dt="2023-10-30T21:03:36.923" v="592" actId="14100"/>
          <ac:graphicFrameMkLst>
            <pc:docMk/>
            <pc:sldMk cId="2036064049" sldId="2145710148"/>
            <ac:graphicFrameMk id="13" creationId="{69BB9309-6F03-4D90-812C-9FDA1781F6EE}"/>
          </ac:graphicFrameMkLst>
        </pc:graphicFrameChg>
        <pc:graphicFrameChg chg="add mod">
          <ac:chgData name="Bedrek Makpal" userId="58faa454666c0dd7" providerId="LiveId" clId="{357CA77C-00C1-4DB6-97C1-EBE86ED9A87F}" dt="2023-10-30T21:04:16.607" v="609" actId="208"/>
          <ac:graphicFrameMkLst>
            <pc:docMk/>
            <pc:sldMk cId="2036064049" sldId="2145710148"/>
            <ac:graphicFrameMk id="14" creationId="{B7DC3961-CD14-43CD-96CE-46F7EDDF012F}"/>
          </ac:graphicFrameMkLst>
        </pc:graphicFrameChg>
        <pc:graphicFrameChg chg="del">
          <ac:chgData name="Bedrek Makpal" userId="58faa454666c0dd7" providerId="LiveId" clId="{357CA77C-00C1-4DB6-97C1-EBE86ED9A87F}" dt="2023-10-30T21:02:49.017" v="580" actId="478"/>
          <ac:graphicFrameMkLst>
            <pc:docMk/>
            <pc:sldMk cId="2036064049" sldId="2145710148"/>
            <ac:graphicFrameMk id="36" creationId="{69BB9309-6F03-4D90-812C-9FDA1781F6EE}"/>
          </ac:graphicFrameMkLst>
        </pc:graphicFrameChg>
        <pc:graphicFrameChg chg="del">
          <ac:chgData name="Bedrek Makpal" userId="58faa454666c0dd7" providerId="LiveId" clId="{357CA77C-00C1-4DB6-97C1-EBE86ED9A87F}" dt="2023-10-30T21:01:49.701" v="569" actId="478"/>
          <ac:graphicFrameMkLst>
            <pc:docMk/>
            <pc:sldMk cId="2036064049" sldId="2145710148"/>
            <ac:graphicFrameMk id="37" creationId="{B7DC3961-CD14-43CD-96CE-46F7EDDF012F}"/>
          </ac:graphicFrameMkLst>
        </pc:graphicFrameChg>
      </pc:sldChg>
      <pc:sldChg chg="modSp mod">
        <pc:chgData name="Bedrek Makpal" userId="58faa454666c0dd7" providerId="LiveId" clId="{357CA77C-00C1-4DB6-97C1-EBE86ED9A87F}" dt="2023-10-30T20:33:16.277" v="190" actId="1076"/>
        <pc:sldMkLst>
          <pc:docMk/>
          <pc:sldMk cId="268562072" sldId="2145710149"/>
        </pc:sldMkLst>
        <pc:spChg chg="mod">
          <ac:chgData name="Bedrek Makpal" userId="58faa454666c0dd7" providerId="LiveId" clId="{357CA77C-00C1-4DB6-97C1-EBE86ED9A87F}" dt="2023-10-30T20:28:04.455" v="78"/>
          <ac:spMkLst>
            <pc:docMk/>
            <pc:sldMk cId="268562072" sldId="2145710149"/>
            <ac:spMk id="2" creationId="{D735F7F3-C1B5-4B60-A00A-4EB618DDFB5A}"/>
          </ac:spMkLst>
        </pc:spChg>
        <pc:spChg chg="mod">
          <ac:chgData name="Bedrek Makpal" userId="58faa454666c0dd7" providerId="LiveId" clId="{357CA77C-00C1-4DB6-97C1-EBE86ED9A87F}" dt="2023-10-30T20:33:16.277" v="190" actId="1076"/>
          <ac:spMkLst>
            <pc:docMk/>
            <pc:sldMk cId="268562072" sldId="2145710149"/>
            <ac:spMk id="47" creationId="{DFE8B555-EE61-43DC-8128-2558B1E7F0B6}"/>
          </ac:spMkLst>
        </pc:spChg>
        <pc:spChg chg="mod">
          <ac:chgData name="Bedrek Makpal" userId="58faa454666c0dd7" providerId="LiveId" clId="{357CA77C-00C1-4DB6-97C1-EBE86ED9A87F}" dt="2023-10-30T20:33:09.411" v="189" actId="1076"/>
          <ac:spMkLst>
            <pc:docMk/>
            <pc:sldMk cId="268562072" sldId="2145710149"/>
            <ac:spMk id="48" creationId="{344B9B26-291C-4F99-AAEE-D71939883420}"/>
          </ac:spMkLst>
        </pc:spChg>
        <pc:graphicFrameChg chg="mod modGraphic">
          <ac:chgData name="Bedrek Makpal" userId="58faa454666c0dd7" providerId="LiveId" clId="{357CA77C-00C1-4DB6-97C1-EBE86ED9A87F}" dt="2023-10-30T20:30:31.302" v="133"/>
          <ac:graphicFrameMkLst>
            <pc:docMk/>
            <pc:sldMk cId="268562072" sldId="2145710149"/>
            <ac:graphicFrameMk id="7" creationId="{EF952C26-71DA-46EA-B119-F9154194AA77}"/>
          </ac:graphicFrameMkLst>
        </pc:graphicFrameChg>
        <pc:graphicFrameChg chg="mod modGraphic">
          <ac:chgData name="Bedrek Makpal" userId="58faa454666c0dd7" providerId="LiveId" clId="{357CA77C-00C1-4DB6-97C1-EBE86ED9A87F}" dt="2023-10-30T20:31:27.934" v="154"/>
          <ac:graphicFrameMkLst>
            <pc:docMk/>
            <pc:sldMk cId="268562072" sldId="2145710149"/>
            <ac:graphicFrameMk id="41" creationId="{32821B34-365D-4767-A89E-6F775E657260}"/>
          </ac:graphicFrameMkLst>
        </pc:graphicFrameChg>
        <pc:graphicFrameChg chg="mod modGraphic">
          <ac:chgData name="Bedrek Makpal" userId="58faa454666c0dd7" providerId="LiveId" clId="{357CA77C-00C1-4DB6-97C1-EBE86ED9A87F}" dt="2023-10-30T20:33:04.078" v="188" actId="1035"/>
          <ac:graphicFrameMkLst>
            <pc:docMk/>
            <pc:sldMk cId="268562072" sldId="2145710149"/>
            <ac:graphicFrameMk id="43" creationId="{F117181D-C854-4158-8998-659B21B1B35E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58faa454666c0dd7/&#1056;&#1072;&#1073;&#1086;&#1095;&#1080;&#1081;%20&#1089;&#1090;&#1086;&#1083;/&#1052;&#1077;&#1078;&#1076;&#1091;&#1085;&#1072;&#1088;&#1086;&#1076;&#1085;%20&#1089;&#1088;&#1072;&#1074;&#1085;&#1077;&#1085;&#1080;&#1077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kpal.bedrek\Desktop\&#1051;&#1080;&#1095;&#1085;&#1086;&#1077;\&#1044;&#1080;&#1089;&#1089;&#1077;&#1088;\&#1044;&#1080;&#1072;&#1075;&#1088;&#1072;&#1084;&#1084;&#1099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260076040933721E-2"/>
          <c:y val="3.8766203703703705E-2"/>
          <c:w val="0.97594964195897427"/>
          <c:h val="0.9416349047996657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8880-407A-857F-7F07CEC8314E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8880-407A-857F-7F07CEC8314E}"/>
              </c:ext>
            </c:extLst>
          </c:dPt>
          <c:cat>
            <c:strRef>
              <c:f>Sheet1!$A$2:$A$3</c:f>
              <c:strCache>
                <c:ptCount val="2"/>
                <c:pt idx="0">
                  <c:v>colored</c:v>
                </c:pt>
                <c:pt idx="1">
                  <c:v>blank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30</c:v>
                </c:pt>
                <c:pt idx="1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880-407A-857F-7F07CEC831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radarChart>
        <c:radarStyle val="marker"/>
        <c:varyColors val="0"/>
        <c:ser>
          <c:idx val="0"/>
          <c:order val="0"/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Лист1!$A$20:$A$30</c:f>
              <c:strCache>
                <c:ptCount val="11"/>
                <c:pt idx="0">
                  <c:v>Japan</c:v>
                </c:pt>
                <c:pt idx="1">
                  <c:v>Australia</c:v>
                </c:pt>
                <c:pt idx="2">
                  <c:v>Singapore</c:v>
                </c:pt>
                <c:pt idx="3">
                  <c:v>Netherlands</c:v>
                </c:pt>
                <c:pt idx="4">
                  <c:v>Great Britain</c:v>
                </c:pt>
                <c:pt idx="5">
                  <c:v>USA</c:v>
                </c:pt>
                <c:pt idx="6">
                  <c:v>Kazakhstan</c:v>
                </c:pt>
                <c:pt idx="7">
                  <c:v> Switzerland</c:v>
                </c:pt>
                <c:pt idx="8">
                  <c:v>Russia</c:v>
                </c:pt>
                <c:pt idx="9">
                  <c:v>Azerbaijan  </c:v>
                </c:pt>
                <c:pt idx="10">
                  <c:v>South Sudan</c:v>
                </c:pt>
              </c:strCache>
            </c:strRef>
          </c:cat>
          <c:val>
            <c:numRef>
              <c:f>Лист1!$B$20:$B$30</c:f>
              <c:numCache>
                <c:formatCode>General</c:formatCode>
                <c:ptCount val="11"/>
                <c:pt idx="0">
                  <c:v>1</c:v>
                </c:pt>
                <c:pt idx="1">
                  <c:v>0.98860000000000003</c:v>
                </c:pt>
                <c:pt idx="2">
                  <c:v>0.97729999999999995</c:v>
                </c:pt>
                <c:pt idx="3">
                  <c:v>0.96589999999999998</c:v>
                </c:pt>
                <c:pt idx="4">
                  <c:v>0.95450000000000002</c:v>
                </c:pt>
                <c:pt idx="5">
                  <c:v>0.90910000000000002</c:v>
                </c:pt>
                <c:pt idx="6">
                  <c:v>0.80679999999999996</c:v>
                </c:pt>
                <c:pt idx="7">
                  <c:v>0.70450000000000002</c:v>
                </c:pt>
                <c:pt idx="8">
                  <c:v>0.60229999999999995</c:v>
                </c:pt>
                <c:pt idx="9">
                  <c:v>0.38640000000000002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C2-4926-B2F5-4B5BA714CE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5105999"/>
        <c:axId val="236355391"/>
      </c:radarChart>
      <c:catAx>
        <c:axId val="2351059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36355391"/>
        <c:crosses val="autoZero"/>
        <c:auto val="1"/>
        <c:lblAlgn val="ctr"/>
        <c:lblOffset val="100"/>
        <c:noMultiLvlLbl val="0"/>
      </c:catAx>
      <c:valAx>
        <c:axId val="2363553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351059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chemeClr val="tx1"/>
          </a:solidFill>
          <a:latin typeface="Arial Narrow" panose="020B0606020202030204" pitchFamily="34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398091773691616E-4"/>
          <c:y val="2.5556193130584472E-2"/>
          <c:w val="0.97594964195897427"/>
          <c:h val="0.9416349047996657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explosion val="8"/>
          <c:dPt>
            <c:idx val="0"/>
            <c:bubble3D val="0"/>
            <c:spPr>
              <a:solidFill>
                <a:schemeClr val="accent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0CA3-4AAA-8269-6E089138B068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0CA3-4AAA-8269-6E089138B068}"/>
              </c:ext>
            </c:extLst>
          </c:dPt>
          <c:cat>
            <c:strRef>
              <c:f>Sheet1!$A$2:$A$3</c:f>
              <c:strCache>
                <c:ptCount val="2"/>
                <c:pt idx="0">
                  <c:v>colored</c:v>
                </c:pt>
                <c:pt idx="1">
                  <c:v>blank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CA3-4AAA-8269-6E089138B0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050480115806457E-2"/>
          <c:y val="2.9232758901032378E-2"/>
          <c:w val="0.97594964195897427"/>
          <c:h val="0.9416349047996657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6F19-45C7-8C65-A161AF4D2719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6F19-45C7-8C65-A161AF4D2719}"/>
              </c:ext>
            </c:extLst>
          </c:dPt>
          <c:cat>
            <c:strRef>
              <c:f>Sheet1!$A$2:$A$3</c:f>
              <c:strCache>
                <c:ptCount val="2"/>
                <c:pt idx="0">
                  <c:v>colored</c:v>
                </c:pt>
                <c:pt idx="1">
                  <c:v>blank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25</c:v>
                </c:pt>
                <c:pt idx="1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F19-45C7-8C65-A161AF4D27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0"/>
      </c:doughnut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203674939365483E-2"/>
          <c:y val="7.1925540636734231E-2"/>
          <c:w val="0.85755439416541868"/>
          <c:h val="0.497887943946489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Capitalization of the KASE stock market</c:v>
                </c:pt>
              </c:strCache>
            </c:strRef>
          </c:tx>
          <c:spPr>
            <a:solidFill>
              <a:schemeClr val="accent1">
                <a:lumMod val="75000"/>
                <a:alpha val="90000"/>
              </a:schemeClr>
            </a:solidFill>
            <a:ln>
              <a:solidFill>
                <a:srgbClr val="4E7293"/>
              </a:solidFill>
            </a:ln>
            <a:effectLst/>
          </c:spPr>
          <c:invertIfNegative val="0"/>
          <c:dLbls>
            <c:dLbl>
              <c:idx val="2"/>
              <c:layout>
                <c:manualLayout>
                  <c:x val="-1.0300586394922834E-16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C67-4EF6-9433-5501190DA4CE}"/>
                </c:ext>
              </c:extLst>
            </c:dLbl>
            <c:dLbl>
              <c:idx val="3"/>
              <c:layout>
                <c:manualLayout>
                  <c:x val="-2.6161102109707665E-3"/>
                  <c:y val="1.349478711672502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C67-4EF6-9433-5501190DA4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Лист1!$A$3:$A$15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 formatCode="m/d/yyyy">
                  <c:v>45200</c:v>
                </c:pt>
              </c:numCache>
            </c:numRef>
          </c:cat>
          <c:val>
            <c:numRef>
              <c:f>Лист1!$B$3:$B$15</c:f>
              <c:numCache>
                <c:formatCode>General</c:formatCode>
                <c:ptCount val="5"/>
                <c:pt idx="0">
                  <c:v>17.2</c:v>
                </c:pt>
                <c:pt idx="1">
                  <c:v>19.100000000000001</c:v>
                </c:pt>
                <c:pt idx="2" formatCode="0.0">
                  <c:v>28.761359623939999</c:v>
                </c:pt>
                <c:pt idx="3" formatCode="0.0">
                  <c:v>21.163581244539998</c:v>
                </c:pt>
                <c:pt idx="4" formatCode="0.0">
                  <c:v>26.9700700719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67-4EF6-9433-5501190DA4CE}"/>
            </c:ext>
          </c:extLst>
        </c:ser>
        <c:ser>
          <c:idx val="2"/>
          <c:order val="2"/>
          <c:tx>
            <c:strRef>
              <c:f>Лист1!$G$1</c:f>
              <c:strCache>
                <c:ptCount val="1"/>
                <c:pt idx="0">
                  <c:v>Capitalization of the KASE bond market</c:v>
                </c:pt>
              </c:strCache>
            </c:strRef>
          </c:tx>
          <c:spPr>
            <a:solidFill>
              <a:srgbClr val="AFAFAF">
                <a:alpha val="90000"/>
              </a:srgbClr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2.5769540362709322E-3"/>
                  <c:y val="-5.35879223793712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C67-4EF6-9433-5501190DA4CE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Лист1!$A$3:$A$15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 formatCode="m/d/yyyy">
                  <c:v>45200</c:v>
                </c:pt>
              </c:numCache>
            </c:numRef>
          </c:cat>
          <c:val>
            <c:numRef>
              <c:f>Лист1!$G$3:$G$15</c:f>
              <c:numCache>
                <c:formatCode>General</c:formatCode>
                <c:ptCount val="5"/>
                <c:pt idx="0">
                  <c:v>12.1</c:v>
                </c:pt>
                <c:pt idx="1">
                  <c:v>14.7</c:v>
                </c:pt>
                <c:pt idx="2">
                  <c:v>15.4</c:v>
                </c:pt>
                <c:pt idx="3" formatCode="0.0">
                  <c:v>14.437506839820001</c:v>
                </c:pt>
                <c:pt idx="4" formatCode="0.0">
                  <c:v>13.761146210030001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C67-4EF6-9433-5501190DA4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33820160"/>
        <c:axId val="33025984"/>
      </c:bar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Stock market capitalization to GDP, in %</c:v>
                </c:pt>
              </c:strCache>
            </c:strRef>
          </c:tx>
          <c:spPr>
            <a:ln w="22225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19050">
                <a:noFill/>
              </a:ln>
              <a:effectLst/>
            </c:spPr>
          </c:marker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5-AC67-4EF6-9433-5501190DA4CE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6-AC67-4EF6-9433-5501190DA4CE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7-AC67-4EF6-9433-5501190DA4C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Лист1!$A$3:$A$14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Лист1!$C$3:$C$15</c:f>
              <c:numCache>
                <c:formatCode>0.0%</c:formatCode>
                <c:ptCount val="5"/>
                <c:pt idx="0">
                  <c:v>0.42138491633132819</c:v>
                </c:pt>
                <c:pt idx="1">
                  <c:v>0.47842126734156065</c:v>
                </c:pt>
                <c:pt idx="2">
                  <c:v>0.5260336430627538</c:v>
                </c:pt>
                <c:pt idx="3">
                  <c:v>0.346004951867245</c:v>
                </c:pt>
                <c:pt idx="4">
                  <c:v>0.36874460918409835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8-AC67-4EF6-9433-5501190DA4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754560"/>
        <c:axId val="33026560"/>
      </c:lineChart>
      <c:catAx>
        <c:axId val="33820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rgbClr val="898989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3025984"/>
        <c:crosses val="autoZero"/>
        <c:auto val="0"/>
        <c:lblAlgn val="ctr"/>
        <c:lblOffset val="100"/>
        <c:noMultiLvlLbl val="0"/>
      </c:catAx>
      <c:valAx>
        <c:axId val="33025984"/>
        <c:scaling>
          <c:orientation val="minMax"/>
          <c:max val="30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000" b="1" dirty="0" err="1">
                    <a:solidFill>
                      <a:schemeClr val="tx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Bln</a:t>
                </a:r>
                <a:r>
                  <a:rPr lang="en-US" sz="1000" b="1" baseline="0" dirty="0">
                    <a:solidFill>
                      <a:schemeClr val="tx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 tenge</a:t>
                </a:r>
                <a:endParaRPr lang="ru-RU" sz="1000" b="1" dirty="0">
                  <a:solidFill>
                    <a:schemeClr val="tx1"/>
                  </a:solidFill>
                  <a:latin typeface="Arial Narrow" panose="020B0606020202030204" pitchFamily="34" charset="0"/>
                  <a:cs typeface="Arial" panose="020B0604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3.082558771293778E-2"/>
              <c:y val="0.26769772446928558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33820160"/>
        <c:crosses val="autoZero"/>
        <c:crossBetween val="between"/>
      </c:valAx>
      <c:valAx>
        <c:axId val="33026560"/>
        <c:scaling>
          <c:orientation val="minMax"/>
          <c:max val="0.9"/>
          <c:min val="0.1"/>
        </c:scaling>
        <c:delete val="0"/>
        <c:axPos val="r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34754560"/>
        <c:crosses val="max"/>
        <c:crossBetween val="between"/>
      </c:valAx>
      <c:catAx>
        <c:axId val="347545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3026560"/>
        <c:crosses val="autoZero"/>
        <c:auto val="1"/>
        <c:lblAlgn val="ctr"/>
        <c:lblOffset val="100"/>
        <c:noMultiLvlLbl val="1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1782925970506939"/>
          <c:w val="0.99734837975908075"/>
          <c:h val="0.2741414596803531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latin typeface="Arial Narrow" panose="020B0606020202030204" pitchFamily="34" charset="0"/>
        </a:defRPr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820091746245389E-2"/>
          <c:y val="0.15911060606060606"/>
          <c:w val="0.89461906208092057"/>
          <c:h val="0.6008328962030998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subaccounts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Лист1!$A$5:$A$15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 formatCode="m/d/yyyy">
                  <c:v>45200</c:v>
                </c:pt>
              </c:numCache>
            </c:numRef>
          </c:cat>
          <c:val>
            <c:numRef>
              <c:f>Лист1!$B$2</c:f>
            </c:numRef>
          </c:val>
          <c:extLst>
            <c:ext xmlns:c16="http://schemas.microsoft.com/office/drawing/2014/chart" uri="{C3380CC4-5D6E-409C-BE32-E72D297353CC}">
              <c16:uniqueId val="{00000000-E868-44D0-A036-CD494401BA2E}"/>
            </c:ext>
          </c:extLst>
        </c:ser>
        <c:ser>
          <c:idx val="1"/>
          <c:order val="1"/>
          <c:tx>
            <c:strRef>
              <c:f>Лист1!$B$1</c:f>
              <c:strCache>
                <c:ptCount val="1"/>
                <c:pt idx="0">
                  <c:v>subaccounts</c:v>
                </c:pt>
              </c:strCache>
            </c:strRef>
          </c:tx>
          <c:spPr>
            <a:solidFill>
              <a:schemeClr val="bg2">
                <a:lumMod val="75000"/>
                <a:alpha val="9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3.2456214777340144E-3"/>
                  <c:y val="-1.028510635233812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868-44D0-A036-CD494401BA2E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ctr">
                  <a:defRPr sz="1100" b="1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Лист1!$A$5:$A$15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 formatCode="m/d/yyyy">
                  <c:v>45200</c:v>
                </c:pt>
              </c:numCache>
            </c:numRef>
          </c:cat>
          <c:val>
            <c:numRef>
              <c:f>Лист1!$B$5:$B$15</c:f>
              <c:numCache>
                <c:formatCode>0</c:formatCode>
                <c:ptCount val="5"/>
                <c:pt idx="0">
                  <c:v>121.16800000000001</c:v>
                </c:pt>
                <c:pt idx="1">
                  <c:v>136.60400000000001</c:v>
                </c:pt>
                <c:pt idx="2">
                  <c:v>220.72</c:v>
                </c:pt>
                <c:pt idx="3">
                  <c:v>550.20000000000005</c:v>
                </c:pt>
                <c:pt idx="4">
                  <c:v>682.92200000000003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868-44D0-A036-CD494401BA2E}"/>
            </c:ext>
          </c:extLst>
        </c:ser>
        <c:ser>
          <c:idx val="2"/>
          <c:order val="2"/>
          <c:tx>
            <c:strRef>
              <c:f>Лист1!$C$1</c:f>
              <c:strCache>
                <c:ptCount val="1"/>
                <c:pt idx="0">
                  <c:v>accounts including via omnibus accounts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868-44D0-A036-CD494401BA2E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868-44D0-A036-CD494401BA2E}"/>
                </c:ext>
              </c:extLst>
            </c:dLbl>
            <c:dLbl>
              <c:idx val="2"/>
              <c:layout>
                <c:manualLayout>
                  <c:x val="-9.7368644332020433E-3"/>
                  <c:y val="-6.55827416869482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868-44D0-A036-CD494401BA2E}"/>
                </c:ext>
              </c:extLst>
            </c:dLbl>
            <c:dLbl>
              <c:idx val="3"/>
              <c:numFmt formatCode="#,##0" sourceLinked="0"/>
              <c:spPr>
                <a:solidFill>
                  <a:schemeClr val="tx2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E868-44D0-A036-CD494401BA2E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Лист1!$A$5:$A$15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 formatCode="m/d/yyyy">
                  <c:v>45200</c:v>
                </c:pt>
              </c:numCache>
            </c:numRef>
          </c:cat>
          <c:val>
            <c:numRef>
              <c:f>Лист1!$C$5:$C$15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10</c:v>
                </c:pt>
                <c:pt idx="3">
                  <c:v>413</c:v>
                </c:pt>
                <c:pt idx="4">
                  <c:v>1515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868-44D0-A036-CD494401BA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33819136"/>
        <c:axId val="33021952"/>
      </c:barChart>
      <c:catAx>
        <c:axId val="33819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rgbClr val="898989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3021952"/>
        <c:crosses val="autoZero"/>
        <c:auto val="1"/>
        <c:lblAlgn val="ctr"/>
        <c:lblOffset val="100"/>
        <c:noMultiLvlLbl val="0"/>
      </c:catAx>
      <c:valAx>
        <c:axId val="33021952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000" b="1" dirty="0" err="1">
                    <a:solidFill>
                      <a:schemeClr val="tx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thnd</a:t>
                </a:r>
                <a:r>
                  <a:rPr lang="en-US" sz="1000" b="1" dirty="0">
                    <a:solidFill>
                      <a:schemeClr val="tx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 accounts</a:t>
                </a:r>
              </a:p>
            </c:rich>
          </c:tx>
          <c:layout>
            <c:manualLayout>
              <c:xMode val="edge"/>
              <c:yMode val="edge"/>
              <c:x val="1.1614644336165336E-2"/>
              <c:y val="0.1991278273192042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crossAx val="33819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4629595365559202E-2"/>
          <c:y val="0.88105430584947331"/>
          <c:w val="0.89775832335794559"/>
          <c:h val="0.109964901019062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>
          <a:latin typeface="Arial Narrow" panose="020B060602020203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413834137393934E-2"/>
          <c:y val="0.15280059045832295"/>
          <c:w val="0.8806215710573555"/>
          <c:h val="0.5769198812639331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Лист4!$A$8:$A$13</c:f>
              <c:strCach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9М2023</c:v>
                </c:pt>
              </c:strCache>
            </c:strRef>
          </c:cat>
          <c:val>
            <c:numRef>
              <c:f>Лист4!$B$8:$B$13</c:f>
              <c:numCache>
                <c:formatCode>General</c:formatCode>
                <c:ptCount val="6"/>
                <c:pt idx="0">
                  <c:v>5</c:v>
                </c:pt>
                <c:pt idx="1">
                  <c:v>5</c:v>
                </c:pt>
                <c:pt idx="2">
                  <c:v>8</c:v>
                </c:pt>
                <c:pt idx="3">
                  <c:v>6</c:v>
                </c:pt>
                <c:pt idx="4">
                  <c:v>9</c:v>
                </c:pt>
                <c:pt idx="5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07-4FF3-9C59-ADE1633ECA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7"/>
        <c:overlap val="-27"/>
        <c:axId val="200967872"/>
        <c:axId val="201150320"/>
      </c:barChart>
      <c:catAx>
        <c:axId val="2009678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 i="0" u="none" strike="noStrike" baseline="0" dirty="0">
                    <a:solidFill>
                      <a:schemeClr val="tx1"/>
                    </a:solidFill>
                    <a:effectLst/>
                    <a:latin typeface="Arial Narrow" panose="020B0606020202030204" pitchFamily="34" charset="0"/>
                  </a:rPr>
                  <a:t>Securities trading volume</a:t>
                </a:r>
                <a:endParaRPr lang="ru-RU" sz="1600" dirty="0">
                  <a:solidFill>
                    <a:schemeClr val="tx1"/>
                  </a:solidFill>
                  <a:latin typeface="Arial Narrow" panose="020B0606020202030204" pitchFamily="34" charset="0"/>
                </a:endParaRPr>
              </a:p>
            </c:rich>
          </c:tx>
          <c:layout>
            <c:manualLayout>
              <c:xMode val="edge"/>
              <c:yMode val="edge"/>
              <c:x val="0.23560960770998648"/>
              <c:y val="3.0812513667007419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201150320"/>
        <c:crosses val="autoZero"/>
        <c:auto val="1"/>
        <c:lblAlgn val="ctr"/>
        <c:lblOffset val="100"/>
        <c:noMultiLvlLbl val="0"/>
      </c:catAx>
      <c:valAx>
        <c:axId val="201150320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 dirty="0" err="1">
                    <a:solidFill>
                      <a:schemeClr val="tx1"/>
                    </a:solidFill>
                  </a:rPr>
                  <a:t>Bln</a:t>
                </a:r>
                <a:r>
                  <a:rPr lang="en-US" b="1" dirty="0">
                    <a:solidFill>
                      <a:schemeClr val="tx1"/>
                    </a:solidFill>
                  </a:rPr>
                  <a:t> tenge</a:t>
                </a:r>
                <a:endParaRPr lang="ru-RU" b="1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2.0800525741549742E-2"/>
              <c:y val="0.2746980650617759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200967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en-US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ESG bonds market of Kazakhstan, billion tenge</a:t>
            </a:r>
            <a:endParaRPr lang="ru-RU" sz="1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c:rich>
      </c:tx>
      <c:layout>
        <c:manualLayout>
          <c:xMode val="edge"/>
          <c:yMode val="edge"/>
          <c:x val="0.29081810145864534"/>
          <c:y val="2.58596967463323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8553594951039258"/>
          <c:y val="0.2091309798120812"/>
          <c:w val="0.46253297553990835"/>
          <c:h val="0.6614282839743974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Лист2!$A$3</c:f>
              <c:strCache>
                <c:ptCount val="1"/>
                <c:pt idx="0">
                  <c:v>ESG bond DAMU</c:v>
                </c:pt>
              </c:strCache>
            </c:strRef>
          </c:tx>
          <c:spPr>
            <a:solidFill>
              <a:schemeClr val="accent5">
                <a:shade val="47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7880217504458048E-3"/>
                  <c:y val="-5.16295671714521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E78-4FDD-B4E7-08FB3F6974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Лист2!$B$2:$D$2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9М 2023</c:v>
                </c:pt>
              </c:strCache>
            </c:strRef>
          </c:cat>
          <c:val>
            <c:numRef>
              <c:f>Лист2!$B$3:$D$3</c:f>
              <c:numCache>
                <c:formatCode>General</c:formatCode>
                <c:ptCount val="3"/>
                <c:pt idx="0" formatCode="_-* #\ ##0.0\ _₽_-;\-* #\ ##0.0\ _₽_-;_-* &quot;-&quot;??\ _₽_-;_-@_-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78-4FDD-B4E7-08FB3F6974E0}"/>
            </c:ext>
          </c:extLst>
        </c:ser>
        <c:ser>
          <c:idx val="1"/>
          <c:order val="1"/>
          <c:tx>
            <c:strRef>
              <c:f>Лист2!$A$4</c:f>
              <c:strCache>
                <c:ptCount val="1"/>
                <c:pt idx="0">
                  <c:v>ESG bond ЕАБР </c:v>
                </c:pt>
              </c:strCache>
            </c:strRef>
          </c:tx>
          <c:spPr>
            <a:solidFill>
              <a:schemeClr val="accent5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0280269554913229E-3"/>
                  <c:y val="-1.467418327482203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E78-4FDD-B4E7-08FB3F6974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Лист2!$B$2:$D$2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9М 2023</c:v>
                </c:pt>
              </c:strCache>
            </c:strRef>
          </c:cat>
          <c:val>
            <c:numRef>
              <c:f>Лист2!$B$4:$D$4</c:f>
              <c:numCache>
                <c:formatCode>General</c:formatCode>
                <c:ptCount val="3"/>
                <c:pt idx="0" formatCode="_-* #\ ##0.0\ _₽_-;\-* #\ ##0.0\ _₽_-;_-* &quot;-&quot;??\ _₽_-;_-@_-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E78-4FDD-B4E7-08FB3F6974E0}"/>
            </c:ext>
          </c:extLst>
        </c:ser>
        <c:ser>
          <c:idx val="2"/>
          <c:order val="2"/>
          <c:tx>
            <c:strRef>
              <c:f>Лист2!$A$5</c:f>
              <c:strCache>
                <c:ptCount val="1"/>
                <c:pt idx="0">
                  <c:v>ESG bond АБР</c:v>
                </c:pt>
              </c:strCache>
            </c:strRef>
          </c:tx>
          <c:spPr>
            <a:solidFill>
              <a:schemeClr val="accent5">
                <a:shade val="82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5.493110471641925E-3"/>
                  <c:y val="-7.33709163741101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E78-4FDD-B4E7-08FB3F6974E0}"/>
                </c:ext>
              </c:extLst>
            </c:dLbl>
            <c:dLbl>
              <c:idx val="1"/>
              <c:layout>
                <c:manualLayout>
                  <c:x val="-4.759986489030643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E78-4FDD-B4E7-08FB3F6974E0}"/>
                </c:ext>
              </c:extLst>
            </c:dLbl>
            <c:dLbl>
              <c:idx val="2"/>
              <c:layout>
                <c:manualLayout>
                  <c:x val="-3.662073647761283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E78-4FDD-B4E7-08FB3F6974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Лист2!$B$2:$D$2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9М 2023</c:v>
                </c:pt>
              </c:strCache>
            </c:strRef>
          </c:cat>
          <c:val>
            <c:numRef>
              <c:f>Лист2!$B$5:$D$5</c:f>
              <c:numCache>
                <c:formatCode>_-* #\ ##0.0\ _₽_-;\-* #\ ##0.0\ _₽_-;_-* "-"??\ _₽_-;_-@_-</c:formatCode>
                <c:ptCount val="3"/>
                <c:pt idx="0">
                  <c:v>8.4</c:v>
                </c:pt>
                <c:pt idx="1">
                  <c:v>17.399999999999999</c:v>
                </c:pt>
                <c:pt idx="2">
                  <c:v>22.200000000000003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E78-4FDD-B4E7-08FB3F6974E0}"/>
            </c:ext>
          </c:extLst>
        </c:ser>
        <c:ser>
          <c:idx val="3"/>
          <c:order val="3"/>
          <c:tx>
            <c:strRef>
              <c:f>Лист2!$A$6</c:f>
              <c:strCache>
                <c:ptCount val="1"/>
                <c:pt idx="0">
                  <c:v>ESG bond БРК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3.2949138214263302E-3"/>
                  <c:y val="-8.00419243213051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E78-4FDD-B4E7-08FB3F6974E0}"/>
                </c:ext>
              </c:extLst>
            </c:dLbl>
            <c:dLbl>
              <c:idx val="2"/>
              <c:layout>
                <c:manualLayout>
                  <c:x val="-5.493110471641925E-3"/>
                  <c:y val="7.33709163741101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E78-4FDD-B4E7-08FB3F6974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Лист2!$B$2:$D$2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9М 2023</c:v>
                </c:pt>
              </c:strCache>
            </c:strRef>
          </c:cat>
          <c:val>
            <c:numRef>
              <c:f>Лист2!$B$6:$D$6</c:f>
              <c:numCache>
                <c:formatCode>_-* #\ ##0.0\ _₽_-;\-* #\ ##0.0\ _₽_-;_-* "-"??\ _₽_-;_-@_-</c:formatCode>
                <c:ptCount val="3"/>
                <c:pt idx="1">
                  <c:v>15</c:v>
                </c:pt>
                <c:pt idx="2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E78-4FDD-B4E7-08FB3F6974E0}"/>
            </c:ext>
          </c:extLst>
        </c:ser>
        <c:ser>
          <c:idx val="4"/>
          <c:order val="4"/>
          <c:tx>
            <c:strRef>
              <c:f>Лист2!$A$7</c:f>
              <c:strCache>
                <c:ptCount val="1"/>
                <c:pt idx="0">
                  <c:v>ESG bond KEGOC </c:v>
                </c:pt>
              </c:strCache>
            </c:strRef>
          </c:tx>
          <c:spPr>
            <a:solidFill>
              <a:schemeClr val="accent5">
                <a:tint val="83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3.2949138214263302E-3"/>
                  <c:y val="4.00209621606529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E78-4FDD-B4E7-08FB3F6974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Лист2!$B$2:$D$2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9М 2023</c:v>
                </c:pt>
              </c:strCache>
            </c:strRef>
          </c:cat>
          <c:val>
            <c:numRef>
              <c:f>Лист2!$B$7:$D$7</c:f>
              <c:numCache>
                <c:formatCode>_-* #\ ##0.0\ _₽_-;\-* #\ ##0.0\ _₽_-;_-* "-"??\ _₽_-;_-@_-</c:formatCode>
                <c:ptCount val="3"/>
                <c:pt idx="1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E78-4FDD-B4E7-08FB3F6974E0}"/>
            </c:ext>
          </c:extLst>
        </c:ser>
        <c:ser>
          <c:idx val="5"/>
          <c:order val="5"/>
          <c:tx>
            <c:strRef>
              <c:f>Лист2!$A$8</c:f>
              <c:strCache>
                <c:ptCount val="1"/>
                <c:pt idx="0">
                  <c:v>ESG bond Solva </c:v>
                </c:pt>
              </c:strCache>
            </c:strRef>
          </c:tx>
          <c:spPr>
            <a:solidFill>
              <a:schemeClr val="accent5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3.662073647761283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E78-4FDD-B4E7-08FB3F6974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Лист2!$B$2:$D$2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9М 2023</c:v>
                </c:pt>
              </c:strCache>
            </c:strRef>
          </c:cat>
          <c:val>
            <c:numRef>
              <c:f>Лист2!$B$8:$D$8</c:f>
              <c:numCache>
                <c:formatCode>General</c:formatCode>
                <c:ptCount val="3"/>
                <c:pt idx="2" formatCode="_-* #\ ##0.0\ _₽_-;\-* #\ ##0.0\ _₽_-;_-* &quot;-&quot;??\ _₽_-;_-@_-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2E78-4FDD-B4E7-08FB3F6974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77"/>
        <c:overlap val="100"/>
        <c:axId val="179613327"/>
        <c:axId val="201684079"/>
      </c:barChart>
      <c:lineChart>
        <c:grouping val="standard"/>
        <c:varyColors val="0"/>
        <c:ser>
          <c:idx val="6"/>
          <c:order val="6"/>
          <c:tx>
            <c:strRef>
              <c:f>Лист2!$A$9</c:f>
              <c:strCache>
                <c:ptCount val="1"/>
                <c:pt idx="0">
                  <c:v>Итого</c:v>
                </c:pt>
              </c:strCache>
            </c:strRef>
          </c:tx>
          <c:spPr>
            <a:ln w="28575" cap="rnd">
              <a:solidFill>
                <a:schemeClr val="accent5">
                  <a:tint val="48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2990307909823562E-2"/>
                  <c:y val="-6.27859515266310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E78-4FDD-B4E7-08FB3F6974E0}"/>
                </c:ext>
              </c:extLst>
            </c:dLbl>
            <c:dLbl>
              <c:idx val="1"/>
              <c:layout>
                <c:manualLayout>
                  <c:x val="-4.3784792591854291E-2"/>
                  <c:y val="-5.34209459058680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E78-4FDD-B4E7-08FB3F6974E0}"/>
                </c:ext>
              </c:extLst>
            </c:dLbl>
            <c:dLbl>
              <c:idx val="2"/>
              <c:layout>
                <c:manualLayout>
                  <c:x val="-4.8605573828587885E-2"/>
                  <c:y val="-5.35066550911965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E78-4FDD-B4E7-08FB3F6974E0}"/>
                </c:ext>
              </c:extLst>
            </c:dLbl>
            <c:spPr>
              <a:noFill/>
              <a:ln w="19050"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Лист2!$B$2:$D$2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9М 2023</c:v>
                </c:pt>
              </c:strCache>
            </c:strRef>
          </c:cat>
          <c:val>
            <c:numRef>
              <c:f>Лист2!$B$9:$D$9</c:f>
              <c:numCache>
                <c:formatCode>_-* #\ ##0.0\ _₽_-;\-* #\ ##0.0\ _₽_-;_-* "-"??\ _₽_-;_-@_-</c:formatCode>
                <c:ptCount val="3"/>
                <c:pt idx="0">
                  <c:v>49.4</c:v>
                </c:pt>
                <c:pt idx="1">
                  <c:v>67.400000000000006</c:v>
                </c:pt>
                <c:pt idx="2">
                  <c:v>74.2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2E78-4FDD-B4E7-08FB3F6974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5094287"/>
        <c:axId val="349626351"/>
      </c:lineChart>
      <c:catAx>
        <c:axId val="1796133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201684079"/>
        <c:crosses val="autoZero"/>
        <c:auto val="1"/>
        <c:lblAlgn val="ctr"/>
        <c:lblOffset val="100"/>
        <c:noMultiLvlLbl val="0"/>
      </c:catAx>
      <c:valAx>
        <c:axId val="201684079"/>
        <c:scaling>
          <c:orientation val="minMax"/>
        </c:scaling>
        <c:delete val="0"/>
        <c:axPos val="l"/>
        <c:numFmt formatCode="_-* #\ ##0.0\ _₽_-;\-* #\ ##0.0\ _₽_-;_-* &quot;-&quot;??\ _₽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179613327"/>
        <c:crosses val="autoZero"/>
        <c:crossBetween val="between"/>
      </c:valAx>
      <c:valAx>
        <c:axId val="349626351"/>
        <c:scaling>
          <c:orientation val="minMax"/>
        </c:scaling>
        <c:delete val="0"/>
        <c:axPos val="r"/>
        <c:numFmt formatCode="_-* #\ ##0.0\ _₽_-;\-* #\ ##0.0\ _₽_-;_-* &quot;-&quot;??\ _₽_-;_-@_-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255094287"/>
        <c:crosses val="max"/>
        <c:crossBetween val="between"/>
      </c:valAx>
      <c:catAx>
        <c:axId val="255094287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4962635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26778100185685794"/>
          <c:y val="0.47624819677239644"/>
          <c:w val="0.20410754904763737"/>
          <c:h val="0.4363854368892500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Arial Narrow" panose="020B0606020202030204" pitchFamily="34" charset="0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32643390005877"/>
          <c:y val="6.8245701058201061E-2"/>
          <c:w val="0.86893768768768764"/>
          <c:h val="0.8164103835978836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2F5597"/>
            </a:solidFill>
            <a:ln>
              <a:solidFill>
                <a:srgbClr val="2F5597"/>
              </a:solidFill>
            </a:ln>
            <a:effectLst/>
            <a:scene3d>
              <a:camera prst="orthographicFront"/>
              <a:lightRig rig="threePt" dir="t"/>
            </a:scene3d>
            <a:sp3d>
              <a:bevelT w="0" h="0"/>
              <a:bevelB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Лист1!$A$36:$A$40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Лист1!$B$36:$B$40</c:f>
              <c:numCache>
                <c:formatCode>0.0%</c:formatCode>
                <c:ptCount val="5"/>
                <c:pt idx="0">
                  <c:v>0.78800000000000003</c:v>
                </c:pt>
                <c:pt idx="1">
                  <c:v>0.81299999999999994</c:v>
                </c:pt>
                <c:pt idx="2">
                  <c:v>0.84199999999999997</c:v>
                </c:pt>
                <c:pt idx="3">
                  <c:v>0.88200000000000001</c:v>
                </c:pt>
                <c:pt idx="4">
                  <c:v>0.92900000000000005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F0-4C80-A0DE-C8407B4C47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overlap val="-2"/>
        <c:axId val="341495663"/>
        <c:axId val="306663183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Лист1!$A$36:$A$40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2017</c:v>
                      </c:pt>
                      <c:pt idx="1">
                        <c:v>2018</c:v>
                      </c:pt>
                      <c:pt idx="2">
                        <c:v>2019</c:v>
                      </c:pt>
                      <c:pt idx="3">
                        <c:v>2020</c:v>
                      </c:pt>
                      <c:pt idx="4">
                        <c:v>2021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Лист1!$B$36:$B$40</c15:sqref>
                        </c15:formulaRef>
                      </c:ext>
                    </c:extLst>
                    <c:numCache>
                      <c:formatCode>0.0%</c:formatCode>
                      <c:ptCount val="5"/>
                      <c:pt idx="0">
                        <c:v>0.78800000000000003</c:v>
                      </c:pt>
                      <c:pt idx="1">
                        <c:v>0.81299999999999994</c:v>
                      </c:pt>
                      <c:pt idx="2">
                        <c:v>0.84199999999999997</c:v>
                      </c:pt>
                      <c:pt idx="3">
                        <c:v>0.88200000000000001</c:v>
                      </c:pt>
                      <c:pt idx="4">
                        <c:v>0.92900000000000005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C4F0-4C80-A0DE-C8407B4C47C1}"/>
                  </c:ext>
                </c:extLst>
              </c15:ser>
            </c15:filteredBarSeries>
          </c:ext>
        </c:extLst>
      </c:barChart>
      <c:catAx>
        <c:axId val="3414956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ru-RU" sz="1200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306663183"/>
        <c:crosses val="autoZero"/>
        <c:auto val="0"/>
        <c:lblAlgn val="ctr"/>
        <c:lblOffset val="100"/>
        <c:noMultiLvlLbl val="0"/>
      </c:catAx>
      <c:valAx>
        <c:axId val="306663183"/>
        <c:scaling>
          <c:orientation val="minMax"/>
        </c:scaling>
        <c:delete val="0"/>
        <c:axPos val="l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414956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>
          <a:latin typeface="Arial Narrow" panose="020B060602020203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radarChart>
        <c:radarStyle val="marker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Лист1!$A$4:$A$14</c:f>
              <c:strCache>
                <c:ptCount val="11"/>
                <c:pt idx="0">
                  <c:v>Denmark</c:v>
                </c:pt>
                <c:pt idx="1">
                  <c:v>Korea</c:v>
                </c:pt>
                <c:pt idx="2">
                  <c:v>Australia</c:v>
                </c:pt>
                <c:pt idx="3">
                  <c:v>USA</c:v>
                </c:pt>
                <c:pt idx="4">
                  <c:v> Switzerland</c:v>
                </c:pt>
                <c:pt idx="5">
                  <c:v>Kazakhstan</c:v>
                </c:pt>
                <c:pt idx="6">
                  <c:v>Russia</c:v>
                </c:pt>
                <c:pt idx="7">
                  <c:v>Belarus</c:v>
                </c:pt>
                <c:pt idx="8">
                  <c:v>Azerbaijan  </c:v>
                </c:pt>
                <c:pt idx="9">
                  <c:v>Somali</c:v>
                </c:pt>
                <c:pt idx="10">
                  <c:v>South Sudan</c:v>
                </c:pt>
              </c:strCache>
            </c:strRef>
          </c:cat>
          <c:val>
            <c:numRef>
              <c:f>Лист1!$B$4:$B$14</c:f>
              <c:numCache>
                <c:formatCode>General</c:formatCode>
                <c:ptCount val="11"/>
                <c:pt idx="0">
                  <c:v>0.97170000000000001</c:v>
                </c:pt>
                <c:pt idx="1">
                  <c:v>0.95289999999999997</c:v>
                </c:pt>
                <c:pt idx="2">
                  <c:v>0.9405</c:v>
                </c:pt>
                <c:pt idx="3">
                  <c:v>0.91510000000000002</c:v>
                </c:pt>
                <c:pt idx="4">
                  <c:v>0.87519999999999998</c:v>
                </c:pt>
                <c:pt idx="5">
                  <c:v>0.86280000000000001</c:v>
                </c:pt>
                <c:pt idx="6">
                  <c:v>0.81620000000000004</c:v>
                </c:pt>
                <c:pt idx="7">
                  <c:v>0.75800000000000001</c:v>
                </c:pt>
                <c:pt idx="8">
                  <c:v>0.69369999999999998</c:v>
                </c:pt>
                <c:pt idx="9">
                  <c:v>0.13400000000000001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09-414C-8B69-F7B4643E2A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5105999"/>
        <c:axId val="236355391"/>
      </c:radarChart>
      <c:catAx>
        <c:axId val="2351059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36355391"/>
        <c:crosses val="autoZero"/>
        <c:auto val="1"/>
        <c:lblAlgn val="ctr"/>
        <c:lblOffset val="100"/>
        <c:noMultiLvlLbl val="0"/>
      </c:catAx>
      <c:valAx>
        <c:axId val="2363553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351059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solidFill>
            <a:schemeClr val="tx1"/>
          </a:solidFill>
          <a:latin typeface="Arial Narrow" panose="020B0606020202030204" pitchFamily="34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svg"/><Relationship Id="rId1" Type="http://schemas.openxmlformats.org/officeDocument/2006/relationships/image" Target="../media/image12.png"/></Relationships>
</file>

<file path=ppt/drawing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drawings/_rels/drawing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svg"/><Relationship Id="rId1" Type="http://schemas.openxmlformats.org/officeDocument/2006/relationships/image" Target="../media/image14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0.25167</cdr:x>
      <cdr:y>0.25492</cdr:y>
    </cdr:from>
    <cdr:to>
      <cdr:x>0.74833</cdr:x>
      <cdr:y>0.78059</cdr:y>
    </cdr:to>
    <cdr:pic>
      <cdr:nvPicPr>
        <cdr:cNvPr id="2" name="Рисунок 1" descr="Целевая аудитория">
          <a:extLst xmlns:a="http://schemas.openxmlformats.org/drawingml/2006/main">
            <a:ext uri="{FF2B5EF4-FFF2-40B4-BE49-F238E27FC236}">
              <a16:creationId xmlns:a16="http://schemas.microsoft.com/office/drawing/2014/main" id="{EF3EEA66-80D3-41E2-9120-D52D7823552D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  <a:ext uri="{96DAC541-7B7A-43D3-8B79-37D633B846F1}">
              <asvg:svgBlip xmlns:asvg="http://schemas.microsoft.com/office/drawing/2016/SVG/main" r:embed="rId2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292423" y="296167"/>
          <a:ext cx="577092" cy="610734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0.23407</cdr:x>
      <cdr:y>0.28904</cdr:y>
    </cdr:from>
    <cdr:to>
      <cdr:x>0.76592</cdr:x>
      <cdr:y>0.76355</cdr:y>
    </cdr:to>
    <cdr:pic>
      <cdr:nvPicPr>
        <cdr:cNvPr id="2" name="Рисунок 1" descr="Портфель">
          <a:extLst xmlns:a="http://schemas.openxmlformats.org/drawingml/2006/main">
            <a:ext uri="{FF2B5EF4-FFF2-40B4-BE49-F238E27FC236}">
              <a16:creationId xmlns:a16="http://schemas.microsoft.com/office/drawing/2014/main" id="{33A8D675-E11B-4703-91A3-AD374AC889B4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  <a:ext uri="{96DAC541-7B7A-43D3-8B79-37D633B846F1}">
              <asvg:svgBlip xmlns:asvg="http://schemas.microsoft.com/office/drawing/2016/SVG/main" r:embed="rId2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271977" y="335806"/>
          <a:ext cx="617981" cy="551297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0.27126</cdr:x>
      <cdr:y>0.29462</cdr:y>
    </cdr:from>
    <cdr:to>
      <cdr:x>0.8105</cdr:x>
      <cdr:y>0.76695</cdr:y>
    </cdr:to>
    <cdr:pic>
      <cdr:nvPicPr>
        <cdr:cNvPr id="2" name="Рисунок 1" descr="Расширение бизнеса">
          <a:extLst xmlns:a="http://schemas.openxmlformats.org/drawingml/2006/main">
            <a:ext uri="{FF2B5EF4-FFF2-40B4-BE49-F238E27FC236}">
              <a16:creationId xmlns:a16="http://schemas.microsoft.com/office/drawing/2014/main" id="{00ACCBB4-B4A6-4770-A0E8-D88B0FA35701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  <a:ext uri="{96DAC541-7B7A-43D3-8B79-37D633B846F1}">
              <asvg:svgBlip xmlns:asvg="http://schemas.microsoft.com/office/drawing/2016/SVG/main" r:embed="rId2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315190" y="342294"/>
          <a:ext cx="626558" cy="548752"/>
        </a:xfrm>
        <a:prstGeom xmlns:a="http://schemas.openxmlformats.org/drawingml/2006/main" prst="rect">
          <a:avLst/>
        </a:prstGeom>
      </cdr:spPr>
    </cdr:pic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</cdr:x>
      <cdr:y>0</cdr:y>
    </cdr:to>
    <cdr:sp macro="" textlink="">
      <cdr:nvSpPr>
        <cdr:cNvPr id="2" name="Прямоугольник 1">
          <a:extLst xmlns:a="http://schemas.openxmlformats.org/drawingml/2006/main">
            <a:ext uri="{FF2B5EF4-FFF2-40B4-BE49-F238E27FC236}">
              <a16:creationId xmlns:a16="http://schemas.microsoft.com/office/drawing/2014/main" id="{0F1B2D5D-EE39-4802-B9E9-2FDF5F93F29C}"/>
            </a:ext>
          </a:extLst>
        </cdr:cNvPr>
        <cdr:cNvSpPr/>
      </cdr:nvSpPr>
      <cdr:spPr>
        <a:xfrm xmlns:a="http://schemas.openxmlformats.org/drawingml/2006/main" flipV="1">
          <a:off x="-514714" y="-1546714"/>
          <a:ext cx="0" cy="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defRPr sz="1400" b="0" i="0" u="none" strike="noStrike" kern="1200" spc="0" baseline="0">
              <a:solidFill>
                <a:prstClr val="black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 sz="1500" b="1" dirty="0">
            <a:solidFill>
              <a:prstClr val="black"/>
            </a:solidFill>
            <a:latin typeface="Arial Narrow" panose="020B060602020203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0.15236</cdr:y>
    </cdr:to>
    <cdr:sp macro="" textlink="">
      <cdr:nvSpPr>
        <cdr:cNvPr id="2" name="Прямоугольник 1">
          <a:extLst xmlns:a="http://schemas.openxmlformats.org/drawingml/2006/main">
            <a:ext uri="{FF2B5EF4-FFF2-40B4-BE49-F238E27FC236}">
              <a16:creationId xmlns:a16="http://schemas.microsoft.com/office/drawing/2014/main" id="{6BB19C52-FD54-4336-841D-CBBC9F4FDE45}"/>
            </a:ext>
          </a:extLst>
        </cdr:cNvPr>
        <cdr:cNvSpPr/>
      </cdr:nvSpPr>
      <cdr:spPr>
        <a:xfrm xmlns:a="http://schemas.openxmlformats.org/drawingml/2006/main">
          <a:off x="0" y="0"/>
          <a:ext cx="4240944" cy="3385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defRPr sz="1400" b="0" i="0" u="none" strike="noStrike" kern="1200" spc="0" baseline="0">
              <a:solidFill>
                <a:prstClr val="black"/>
              </a:solidFill>
              <a:latin typeface="Arial Narrow" panose="020B0606020202030204" pitchFamily="34" charset="0"/>
              <a:ea typeface="+mn-ea"/>
              <a:cs typeface="+mn-cs"/>
            </a:defRPr>
          </a:pPr>
          <a:r>
            <a:rPr lang="en-US" sz="1600" b="1" dirty="0">
              <a:solidFill>
                <a:sysClr val="windowText" lastClr="000000"/>
              </a:solidFill>
              <a:latin typeface="Arial Narrow" panose="020B0606020202030204" pitchFamily="34" charset="0"/>
              <a:cs typeface="Arial" panose="020B0604020202020204" pitchFamily="34" charset="0"/>
            </a:rPr>
            <a:t>Number of retail investors in the CSD</a:t>
          </a:r>
          <a:endParaRPr lang="ru-RU" sz="1600" b="1" dirty="0">
            <a:solidFill>
              <a:prstClr val="black"/>
            </a:solidFill>
            <a:latin typeface="Arial Narrow" panose="020B0606020202030204" pitchFamily="34" charset="0"/>
            <a:cs typeface="Arial" panose="020B060402020202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475" cy="498693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8" y="0"/>
            <a:ext cx="2950475" cy="498693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E5E2805D-9580-44DC-B350-19FF344CE0FB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423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6" rIns="91413" bIns="4570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79" y="4783307"/>
            <a:ext cx="5447030" cy="3913614"/>
          </a:xfrm>
          <a:prstGeom prst="rect">
            <a:avLst/>
          </a:prstGeom>
        </p:spPr>
        <p:txBody>
          <a:bodyPr vert="horz" lIns="91413" tIns="45706" rIns="91413" bIns="45706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50475" cy="498692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8" y="9440647"/>
            <a:ext cx="2950475" cy="498692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88933ACB-9E08-4988-8309-BCC4940F99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782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63513" y="1371600"/>
            <a:ext cx="6583362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8A8A17E-81E6-4D3B-9B38-9911EDDD16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4210A3-6583-4C3B-B80C-27CAEE2372BB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2519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933ACB-9E08-4988-8309-BCC4940F992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255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12750" y="1243013"/>
            <a:ext cx="5970588" cy="33591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lIns="91312" tIns="45656" rIns="91312" bIns="45656"/>
          <a:lstStyle/>
          <a:p>
            <a:fld id="{29870783-79F1-440B-9927-A8E32A66D5DA}" type="slidenum">
              <a:rPr lang="ru-RU" altLang="ru-RU" smtClean="0"/>
              <a:pPr/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81348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933ACB-9E08-4988-8309-BCC4940F992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024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BC8C7D-5DB7-4EDE-A23C-0504B85FBB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8175872-F32B-46EA-A03E-D39D221643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B79C84-41BD-4A19-A3AC-F745B01EB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AA4B-4517-459C-9F34-8F6890D89708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FE2C7B-71DA-4F51-89B0-50BE55C04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4ABA4D5-8520-41DF-9F0C-3C9D75587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40F2-D81C-4606-B360-6D4D928061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358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A7E617-E781-45E3-A52E-CFD93167D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ADE8A98-E58C-465B-AC91-E096477A9E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8CE48CC-8F5F-4F7B-8DBF-8A70DBEA3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AA4B-4517-459C-9F34-8F6890D89708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4F09C9-BFA5-4D9B-BF4A-0A80B8850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0FCE20-B085-4C15-AA81-94B9DC139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40F2-D81C-4606-B360-6D4D928061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753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23FB9D4-A0CB-40FB-B0D6-41B5ABC0D6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BCCE3B4-C555-47E7-A89F-270C918565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155285-2527-4F53-8A63-D148D96A7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AA4B-4517-459C-9F34-8F6890D89708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7DF43D-F8C9-4F9E-8F5B-C071A9194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FFE952-F383-4A14-B284-B143CB1EF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40F2-D81C-4606-B360-6D4D928061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8073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28628950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5967791" y="6540501"/>
            <a:ext cx="329150" cy="241092"/>
          </a:xfrm>
          <a:prstGeom prst="rect">
            <a:avLst/>
          </a:prstGeom>
        </p:spPr>
        <p:txBody>
          <a:bodyPr wrap="none"/>
          <a:lstStyle>
            <a:lvl1pPr>
              <a:defRPr sz="900" b="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933044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00B0ED-0347-4FAD-9477-4A3B51827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919E21-ACDF-4B6E-9F88-BF0D818EB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26A2F2A-557D-44C6-9374-69130948D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AA4B-4517-459C-9F34-8F6890D89708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9739AA-EA10-4381-A8AA-840552C7C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CEEAB0-0D48-47E0-9D44-179D80D06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40F2-D81C-4606-B360-6D4D928061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124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C4C63B-3F36-4DFC-9D9C-ABBE869B7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08599FC-F40A-48CC-9EF9-EFDFFF9B5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F51402D-018D-4546-A2C3-69199F280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AA4B-4517-459C-9F34-8F6890D89708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F268C61-44A6-4821-ADD5-D194A6684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EDF885E-1967-4F5D-8E4D-96906AEA4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40F2-D81C-4606-B360-6D4D928061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571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6404DE-CE56-414C-BDF8-803BA1A7D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E86A2D-76DC-4AD6-A49D-7F753F6E19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373DABC-2A8E-4E03-B156-591BC2543E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78E22C5-FF41-4272-B026-8BD092EA4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AA4B-4517-459C-9F34-8F6890D89708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63C2465-DA7C-4E0B-93BC-2982BFDF1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1B4A058-14FB-4124-9671-AB2B8F5DF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40F2-D81C-4606-B360-6D4D928061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462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E6B051-64CA-462E-98B1-624D747B7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C1F9799-DCF5-493D-A08E-75B8C2108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3FE8DD0-237F-4CC7-A8EE-F596BA84E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7D89DD7-F6CC-46BC-A58F-16C9114E09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478D0A6-8681-4955-814C-278F7165C8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09688D6-6C19-4813-B3D8-1232D5A9E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AA4B-4517-459C-9F34-8F6890D89708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DF54C5B-AF05-40DD-B1B2-79F345F3D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453F982-8830-4D72-8466-4194C30E9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40F2-D81C-4606-B360-6D4D928061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2860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D91EA3-55FB-4F2F-98FC-26D9193D8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2980ACA-7613-4734-AA27-93763AD36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AA4B-4517-459C-9F34-8F6890D89708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ABF8A63-02AB-468B-8B97-FED84C49A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329105F-C81B-444A-AF3B-53ECBC2F4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40F2-D81C-4606-B360-6D4D928061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725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927F22C-02BD-4794-8B4B-041369720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AA4B-4517-459C-9F34-8F6890D89708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03F3C58-25CC-4B09-B553-E81093B51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3937E3C-A9D1-44BB-8FF0-F9CAF7E5E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40F2-D81C-4606-B360-6D4D928061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7659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355FF1-FEC1-4F18-860C-D5E96DB26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129BF4-17C9-4ED6-948E-D72A04062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BE08AA4-44FD-49AA-A2A9-3C3E640FFE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07952F6-1206-494F-A51F-9BC17FF2B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AA4B-4517-459C-9F34-8F6890D89708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AD7C393-8CFC-4D4F-840F-F87A5208F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CC209C-A3DE-424A-873F-7755C807E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40F2-D81C-4606-B360-6D4D928061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585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C55CD3-149B-4962-8F2D-E6FA5A29A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9FB527E-D3FD-46DB-98A8-F88C9E906E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F081E76-C421-42E2-A824-51643D6C8D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0BE10BD-4AFC-4A03-9E2A-7D08AB30E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AA4B-4517-459C-9F34-8F6890D89708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108DB6C-EDF3-4CED-B22B-A77B32C51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8FC0242-CBCB-4601-B7D8-8041416FF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40F2-D81C-4606-B360-6D4D928061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503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1B8BDA-6CC1-43B4-9E78-32ED80C88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5A0D7B6-3300-4E3E-AB2B-E612A950AA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62BB24-0371-45A9-8510-F1BB17832C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DAA4B-4517-459C-9F34-8F6890D89708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C4FE96-FADD-4FD9-ACCE-D6616DF968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7AFC868-3AC0-476F-A594-97167859C8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F40F2-D81C-4606-B360-6D4D9280612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CB2B3A-02BE-66E3-CC56-2B7AC8D24393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57340"/>
            <a:ext cx="6127750" cy="1371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9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INTERNAL. This information is accessible to ADB Management and staff. It may be shared outside ADB with appropriate permission.</a:t>
            </a:r>
          </a:p>
        </p:txBody>
      </p:sp>
    </p:spTree>
    <p:extLst>
      <p:ext uri="{BB962C8B-B14F-4D97-AF65-F5344CB8AC3E}">
        <p14:creationId xmlns:p14="http://schemas.microsoft.com/office/powerpoint/2010/main" val="1374267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sv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9.jfif"/><Relationship Id="rId5" Type="http://schemas.openxmlformats.org/officeDocument/2006/relationships/image" Target="../media/image18.png"/><Relationship Id="rId4" Type="http://schemas.openxmlformats.org/officeDocument/2006/relationships/image" Target="../media/image1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3"/>
          <p:cNvSpPr txBox="1">
            <a:spLocks/>
          </p:cNvSpPr>
          <p:nvPr/>
        </p:nvSpPr>
        <p:spPr>
          <a:xfrm>
            <a:off x="587470" y="337779"/>
            <a:ext cx="5121259" cy="557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680" kern="0" dirty="0"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АГЕНТСТВО РЕСПУБЛИКИ КАЗАХСТАН ПО РЕГУЛИРОВАНИЮ И РАЗВИТИЮ ФИНАНСОВОГО РЫНКА</a:t>
            </a:r>
          </a:p>
        </p:txBody>
      </p:sp>
      <p:pic>
        <p:nvPicPr>
          <p:cNvPr id="1026" name="Рисунок 1" descr="Описание: Герб РК_цветной_латиница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14" t="5652" r="7115" b="5652"/>
          <a:stretch>
            <a:fillRect/>
          </a:stretch>
        </p:blipFill>
        <p:spPr bwMode="auto">
          <a:xfrm>
            <a:off x="5717426" y="183887"/>
            <a:ext cx="841003" cy="86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Заголовок 3"/>
          <p:cNvSpPr txBox="1">
            <a:spLocks/>
          </p:cNvSpPr>
          <p:nvPr/>
        </p:nvSpPr>
        <p:spPr>
          <a:xfrm>
            <a:off x="4515852" y="5617746"/>
            <a:ext cx="3160296" cy="291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2200" b="1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1440" b="0" kern="0" dirty="0">
                <a:solidFill>
                  <a:schemeClr val="tx1"/>
                </a:solidFill>
                <a:latin typeface="Arial Narrow" panose="020B0606020202030204" pitchFamily="34" charset="0"/>
              </a:rPr>
              <a:t>October 31, 2023</a:t>
            </a:r>
            <a:endParaRPr lang="ru-RU" sz="1440" b="0" kern="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381631" y="3306888"/>
            <a:ext cx="138566" cy="484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1" tIns="34290" rIns="68581" bIns="34290" numCol="1" anchor="ctr" anchorCtr="0" compatLnSpc="1">
            <a:prstTxWarp prst="textNoShape">
              <a:avLst/>
            </a:prstTxWarp>
            <a:spAutoFit/>
          </a:bodyPr>
          <a:lstStyle/>
          <a:p>
            <a:pPr defTabSz="685730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ru-RU" altLang="ru-RU" sz="1350" dirty="0">
                <a:latin typeface="Arial" panose="020B0604020202020204" pitchFamily="34" charset="0"/>
              </a:rPr>
            </a:br>
            <a:endParaRPr lang="ru-RU" altLang="ru-RU" sz="1350" dirty="0">
              <a:latin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39114" y="2369708"/>
            <a:ext cx="9964402" cy="41088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sz="2300" b="1" dirty="0">
                <a:latin typeface="Arial Narrow" panose="020B0606020202030204" pitchFamily="34" charset="0"/>
                <a:cs typeface="Arial" panose="020B0604020202020204" pitchFamily="34" charset="0"/>
              </a:rPr>
              <a:t>CAREC CAPITAL MARKET LANDSCAPE AND PROPOSED ROADMAP FOR CMRF</a:t>
            </a:r>
            <a:endParaRPr lang="ru-RU" sz="23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3747C2C-DFC2-4082-991E-2F343C1BE058}"/>
              </a:ext>
            </a:extLst>
          </p:cNvPr>
          <p:cNvSpPr/>
          <p:nvPr/>
        </p:nvSpPr>
        <p:spPr>
          <a:xfrm>
            <a:off x="6636362" y="311938"/>
            <a:ext cx="5168214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680" dirty="0">
                <a:latin typeface="Arial Narrow" panose="020B0606020202030204" pitchFamily="34" charset="0"/>
              </a:rPr>
              <a:t>Қ</a:t>
            </a:r>
            <a:r>
              <a:rPr lang="ru-RU" sz="1680" dirty="0">
                <a:latin typeface="Arial Narrow" panose="020B0606020202030204" pitchFamily="34" charset="0"/>
              </a:rPr>
              <a:t>АЗАҚСТАН РЕСПУБЛИКАСЫНЫҢ ҚАРЖЫ НАРЫҒЫН РЕТТЕУ ЖӘНЕ ДАМЫТУ АГЕНТТІГІ</a:t>
            </a:r>
          </a:p>
        </p:txBody>
      </p:sp>
      <p:pic>
        <p:nvPicPr>
          <p:cNvPr id="9" name="Picture 2" descr="Turkmenistan To Coordinate Central Asian CAREC Transit Project - Silk Road  Briefing">
            <a:extLst>
              <a:ext uri="{FF2B5EF4-FFF2-40B4-BE49-F238E27FC236}">
                <a16:creationId xmlns:a16="http://schemas.microsoft.com/office/drawing/2014/main" id="{ECF3F4FD-84AF-4CD5-BE6C-51C22E05D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838" y="6155216"/>
            <a:ext cx="1138569" cy="702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F94E2840-DF86-48F9-BBEB-5DC6CDDA47A4}"/>
              </a:ext>
            </a:extLst>
          </p:cNvPr>
          <p:cNvSpPr/>
          <p:nvPr/>
        </p:nvSpPr>
        <p:spPr>
          <a:xfrm>
            <a:off x="2413155" y="6392173"/>
            <a:ext cx="909265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932436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2</a:t>
            </a:r>
            <a:r>
              <a:rPr lang="en-US" sz="1400" baseline="30000" dirty="0">
                <a:solidFill>
                  <a:srgbClr val="932436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nd</a:t>
            </a:r>
            <a:r>
              <a:rPr lang="en-US" sz="1400" dirty="0">
                <a:solidFill>
                  <a:srgbClr val="932436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 CENTRAL ASIA REGIONAL ECONOMIC COOPERATION (CAREC)</a:t>
            </a:r>
            <a:r>
              <a:rPr lang="kk-KZ" sz="1400" dirty="0">
                <a:solidFill>
                  <a:srgbClr val="932436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en-US" sz="1400" dirty="0">
                <a:solidFill>
                  <a:srgbClr val="932436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CAPITAL MARKETS REGULATORS FORUM (CMRF)</a:t>
            </a:r>
            <a:endParaRPr lang="ru-RU" sz="1400" dirty="0">
              <a:solidFill>
                <a:srgbClr val="932436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884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6866" y="172139"/>
            <a:ext cx="11573197" cy="724247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FORUM OF CAPITAL MARKET REGULATORS IN THE CAREC SYSTEM</a:t>
            </a:r>
            <a:endParaRPr lang="ru-RU" sz="28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61" name="Прямая соединительная линия 60">
            <a:extLst>
              <a:ext uri="{FF2B5EF4-FFF2-40B4-BE49-F238E27FC236}">
                <a16:creationId xmlns:a16="http://schemas.microsoft.com/office/drawing/2014/main" id="{7D679F0D-083D-4C72-9BE4-008C7C1DC848}"/>
              </a:ext>
            </a:extLst>
          </p:cNvPr>
          <p:cNvCxnSpPr>
            <a:cxnSpLocks/>
          </p:cNvCxnSpPr>
          <p:nvPr/>
        </p:nvCxnSpPr>
        <p:spPr>
          <a:xfrm>
            <a:off x="0" y="826704"/>
            <a:ext cx="12192000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EF952C26-71DA-46EA-B119-F9154194AA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7173825"/>
              </p:ext>
            </p:extLst>
          </p:nvPr>
        </p:nvGraphicFramePr>
        <p:xfrm>
          <a:off x="793750" y="1200151"/>
          <a:ext cx="530225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02250">
                  <a:extLst>
                    <a:ext uri="{9D8B030D-6E8A-4147-A177-3AD203B41FA5}">
                      <a16:colId xmlns:a16="http://schemas.microsoft.com/office/drawing/2014/main" val="1830184645"/>
                    </a:ext>
                  </a:extLst>
                </a:gridCol>
              </a:tblGrid>
              <a:tr h="207645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CAREC Strategy until 2030</a:t>
                      </a:r>
                    </a:p>
                    <a:p>
                      <a:pPr algn="ctr"/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342900" indent="-342900" algn="just">
                        <a:buAutoNum type="arabicParenR"/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Economic and financial stability</a:t>
                      </a:r>
                    </a:p>
                    <a:p>
                      <a:pPr marL="342900" indent="-342900" algn="just">
                        <a:buAutoNum type="arabicParenR"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Trade, tourism, and economic corridors</a:t>
                      </a:r>
                    </a:p>
                    <a:p>
                      <a:pPr marL="342900" indent="-342900" algn="just">
                        <a:buAutoNum type="arabicParenR"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Infrastructure and economic connectivity</a:t>
                      </a:r>
                    </a:p>
                    <a:p>
                      <a:pPr marL="342900" indent="-342900" algn="just">
                        <a:buAutoNum type="arabicParenR"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Agriculture and water resources</a:t>
                      </a:r>
                    </a:p>
                    <a:p>
                      <a:pPr marL="342900" indent="-342900" algn="just">
                        <a:buAutoNum type="arabicParenR"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Human development</a:t>
                      </a:r>
                      <a:endParaRPr lang="ru-RU" sz="1800" b="0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593877"/>
                  </a:ext>
                </a:extLst>
              </a:tr>
            </a:tbl>
          </a:graphicData>
        </a:graphic>
      </p:graphicFrame>
      <p:graphicFrame>
        <p:nvGraphicFramePr>
          <p:cNvPr id="41" name="Таблица 40">
            <a:extLst>
              <a:ext uri="{FF2B5EF4-FFF2-40B4-BE49-F238E27FC236}">
                <a16:creationId xmlns:a16="http://schemas.microsoft.com/office/drawing/2014/main" id="{32821B34-365D-4767-A89E-6F775E6572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115285"/>
              </p:ext>
            </p:extLst>
          </p:nvPr>
        </p:nvGraphicFramePr>
        <p:xfrm>
          <a:off x="6705602" y="1181380"/>
          <a:ext cx="5054598" cy="2587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4598">
                  <a:extLst>
                    <a:ext uri="{9D8B030D-6E8A-4147-A177-3AD203B41FA5}">
                      <a16:colId xmlns:a16="http://schemas.microsoft.com/office/drawing/2014/main" val="1830184645"/>
                    </a:ext>
                  </a:extLst>
                </a:gridCol>
              </a:tblGrid>
              <a:tr h="2587272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Capital Market Regulators Forum</a:t>
                      </a:r>
                    </a:p>
                    <a:p>
                      <a:pPr algn="ctr"/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342900" indent="-342900" algn="just" defTabSz="914400" rtl="0" eaLnBrk="1" latinLnBrk="0" hangingPunct="1">
                        <a:buAutoNum type="arabicParenR"/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The Forum as an event within the Cluster of Economic and Financial Stability</a:t>
                      </a: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342900" indent="-342900" algn="just" defTabSz="914400" rtl="0" eaLnBrk="1" latinLnBrk="0" hangingPunct="1">
                        <a:buAutoNum type="arabicParenR"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Economic and capital market situation in CAREC</a:t>
                      </a:r>
                    </a:p>
                    <a:p>
                      <a:pPr marL="342900" indent="-342900" algn="just" defTabSz="914400" rtl="0" eaLnBrk="1" latinLnBrk="0" hangingPunct="1">
                        <a:buAutoNum type="arabicParenR"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Problems of financial cooperation and integration</a:t>
                      </a:r>
                    </a:p>
                    <a:p>
                      <a:pPr marL="342900" indent="-342900" algn="just" defTabSz="914400" rtl="0" eaLnBrk="1" latinLnBrk="0" hangingPunct="1">
                        <a:buAutoNum type="arabicParenR"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The order of the Forum</a:t>
                      </a:r>
                    </a:p>
                    <a:p>
                      <a:pPr marL="342900" indent="-342900" algn="just" defTabSz="914400" rtl="0" eaLnBrk="1" latinLnBrk="0" hangingPunct="1">
                        <a:buAutoNum type="arabicParenR"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Market size, leaders and Forum participants</a:t>
                      </a:r>
                    </a:p>
                    <a:p>
                      <a:pPr marL="342900" indent="-342900" algn="just" defTabSz="914400" rtl="0" eaLnBrk="1" latinLnBrk="0" hangingPunct="1">
                        <a:buAutoNum type="arabicParenR"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Possible initiatives</a:t>
                      </a:r>
                      <a:endParaRPr lang="ru" sz="1800" b="0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593877"/>
                  </a:ext>
                </a:extLst>
              </a:tr>
            </a:tbl>
          </a:graphicData>
        </a:graphic>
      </p:graphicFrame>
      <p:graphicFrame>
        <p:nvGraphicFramePr>
          <p:cNvPr id="43" name="Таблица 42">
            <a:extLst>
              <a:ext uri="{FF2B5EF4-FFF2-40B4-BE49-F238E27FC236}">
                <a16:creationId xmlns:a16="http://schemas.microsoft.com/office/drawing/2014/main" id="{F117181D-C854-4158-8998-659B21B1B3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866053"/>
              </p:ext>
            </p:extLst>
          </p:nvPr>
        </p:nvGraphicFramePr>
        <p:xfrm>
          <a:off x="6705602" y="3893414"/>
          <a:ext cx="5054598" cy="2165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4598">
                  <a:extLst>
                    <a:ext uri="{9D8B030D-6E8A-4147-A177-3AD203B41FA5}">
                      <a16:colId xmlns:a16="http://schemas.microsoft.com/office/drawing/2014/main" val="1830184645"/>
                    </a:ext>
                  </a:extLst>
                </a:gridCol>
              </a:tblGrid>
              <a:tr h="2165935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Three components of the Cluster of Economic and Financial Stability</a:t>
                      </a:r>
                    </a:p>
                    <a:p>
                      <a:pPr marL="342900" indent="-342900" algn="just" defTabSz="914400" rtl="0" eaLnBrk="1" latinLnBrk="0" hangingPunct="1">
                        <a:buAutoNum type="arabicParenR"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Coordination of macroeconomic policy, counter-cyclical policy measures</a:t>
                      </a:r>
                    </a:p>
                    <a:p>
                      <a:pPr marL="342900" indent="-342900" algn="just" defTabSz="914400" rtl="0" eaLnBrk="1" latinLnBrk="0" hangingPunct="1">
                        <a:buAutoNum type="arabicParenR"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Data and knowledge sharing</a:t>
                      </a:r>
                    </a:p>
                    <a:p>
                      <a:pPr marL="342900" indent="-342900" algn="just" defTabSz="914400" rtl="0" eaLnBrk="1" latinLnBrk="0" hangingPunct="1">
                        <a:buAutoNum type="arabicParenR"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Attracting cross-border investments between members</a:t>
                      </a:r>
                      <a:endParaRPr lang="ru-RU" sz="1800" b="0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593877"/>
                  </a:ext>
                </a:extLst>
              </a:tr>
            </a:tbl>
          </a:graphicData>
        </a:graphic>
      </p:graphicFrame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DFE8B555-EE61-43DC-8128-2558B1E7F0B6}"/>
              </a:ext>
            </a:extLst>
          </p:cNvPr>
          <p:cNvSpPr/>
          <p:nvPr/>
        </p:nvSpPr>
        <p:spPr>
          <a:xfrm>
            <a:off x="792029" y="4295811"/>
            <a:ext cx="5054598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Economic and </a:t>
            </a:r>
            <a:r>
              <a:rPr lang="en-US" b="1" dirty="0">
                <a:latin typeface="Arial Narrow" panose="020B0606020202030204" pitchFamily="34" charset="0"/>
              </a:rPr>
              <a:t>financial stability 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Implementation of the principles of </a:t>
            </a:r>
            <a:r>
              <a:rPr lang="en-US" b="1" dirty="0">
                <a:latin typeface="Arial Narrow" panose="020B0606020202030204" pitchFamily="34" charset="0"/>
              </a:rPr>
              <a:t>sustainable development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latin typeface="Arial Narrow" panose="020B0606020202030204" pitchFamily="34" charset="0"/>
              </a:rPr>
              <a:t>Active digitalization </a:t>
            </a:r>
            <a:r>
              <a:rPr lang="en-US" dirty="0">
                <a:latin typeface="Arial Narrow" panose="020B0606020202030204" pitchFamily="34" charset="0"/>
              </a:rPr>
              <a:t>and development of financial technologies</a:t>
            </a:r>
            <a:endParaRPr lang="ru-RU" spc="-3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id="{344B9B26-291C-4F99-AAEE-D719398834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029" y="3893414"/>
            <a:ext cx="5302250" cy="500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2051" tIns="0" rIns="132051" bIns="221572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1800" b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Promising directions of the CAREC Strategy until 2030</a:t>
            </a:r>
            <a:endParaRPr lang="ru-RU" sz="1800" b="1" dirty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62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6866" y="172139"/>
            <a:ext cx="11573197" cy="724247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INSTITUTIONAL STRUCTURE OF THE STOCK MARKET OF KAZAKHSTAN</a:t>
            </a:r>
            <a:endParaRPr lang="ru-RU" sz="28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65671A2-1B5D-4C8F-BF68-9D19B43D0839}"/>
              </a:ext>
            </a:extLst>
          </p:cNvPr>
          <p:cNvSpPr/>
          <p:nvPr/>
        </p:nvSpPr>
        <p:spPr>
          <a:xfrm>
            <a:off x="5453736" y="2599787"/>
            <a:ext cx="1658427" cy="1658427"/>
          </a:xfrm>
          <a:prstGeom prst="ellipse">
            <a:avLst/>
          </a:prstGeom>
          <a:solidFill>
            <a:schemeClr val="bg1"/>
          </a:solidFill>
          <a:ln w="635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29C213-3809-45F5-953C-B72AC773CD28}"/>
              </a:ext>
            </a:extLst>
          </p:cNvPr>
          <p:cNvSpPr txBox="1"/>
          <p:nvPr/>
        </p:nvSpPr>
        <p:spPr>
          <a:xfrm>
            <a:off x="5658529" y="3139580"/>
            <a:ext cx="127235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9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itchFamily="34" charset="0"/>
              </a:rPr>
              <a:t>Capital  Market</a:t>
            </a:r>
            <a:endParaRPr lang="ru-RU" altLang="ko-KR" sz="19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E110231-C911-4316-8A4A-CFC35AAEE3DD}"/>
              </a:ext>
            </a:extLst>
          </p:cNvPr>
          <p:cNvGrpSpPr/>
          <p:nvPr/>
        </p:nvGrpSpPr>
        <p:grpSpPr>
          <a:xfrm>
            <a:off x="4557878" y="1224031"/>
            <a:ext cx="3892234" cy="4207977"/>
            <a:chOff x="2771800" y="1608766"/>
            <a:chExt cx="4179287" cy="4518315"/>
          </a:xfrm>
        </p:grpSpPr>
        <p:sp>
          <p:nvSpPr>
            <p:cNvPr id="6" name="Donut 5">
              <a:extLst>
                <a:ext uri="{FF2B5EF4-FFF2-40B4-BE49-F238E27FC236}">
                  <a16:creationId xmlns:a16="http://schemas.microsoft.com/office/drawing/2014/main" id="{CABEF31C-7536-4EAE-9A4A-DEA827F9CDBE}"/>
                </a:ext>
              </a:extLst>
            </p:cNvPr>
            <p:cNvSpPr/>
            <p:nvPr/>
          </p:nvSpPr>
          <p:spPr>
            <a:xfrm>
              <a:off x="2771800" y="2179613"/>
              <a:ext cx="3553643" cy="3553643"/>
            </a:xfrm>
            <a:prstGeom prst="donut">
              <a:avLst>
                <a:gd name="adj" fmla="val 2462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95E09FC0-7FAD-41B1-B1C3-D86DACD04D9F}"/>
                </a:ext>
              </a:extLst>
            </p:cNvPr>
            <p:cNvSpPr/>
            <p:nvPr/>
          </p:nvSpPr>
          <p:spPr>
            <a:xfrm>
              <a:off x="4931341" y="1608766"/>
              <a:ext cx="1064066" cy="106406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latin typeface="Arial Narrow" panose="020B0606020202030204" pitchFamily="34" charset="0"/>
              </a:endParaRPr>
            </a:p>
          </p:txBody>
        </p:sp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69203270-80D2-4B6A-AD4C-9CE1315B0806}"/>
                </a:ext>
              </a:extLst>
            </p:cNvPr>
            <p:cNvSpPr/>
            <p:nvPr/>
          </p:nvSpPr>
          <p:spPr>
            <a:xfrm>
              <a:off x="3059119" y="5063015"/>
              <a:ext cx="1064066" cy="106406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latin typeface="Arial Narrow" panose="020B0606020202030204" pitchFamily="34" charset="0"/>
              </a:endParaRP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2C04683D-FFE9-4E14-9E17-1F644724480E}"/>
                </a:ext>
              </a:extLst>
            </p:cNvPr>
            <p:cNvSpPr/>
            <p:nvPr/>
          </p:nvSpPr>
          <p:spPr>
            <a:xfrm>
              <a:off x="5785660" y="4507927"/>
              <a:ext cx="1064066" cy="106406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latin typeface="Arial Narrow" panose="020B0606020202030204" pitchFamily="34" charset="0"/>
              </a:endParaRPr>
            </a:p>
          </p:txBody>
        </p:sp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6DA62C70-B468-4DEA-967C-05366BE15158}"/>
                </a:ext>
              </a:extLst>
            </p:cNvPr>
            <p:cNvSpPr/>
            <p:nvPr/>
          </p:nvSpPr>
          <p:spPr>
            <a:xfrm>
              <a:off x="2847760" y="1889687"/>
              <a:ext cx="1064066" cy="106406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latin typeface="Arial Narrow" panose="020B0606020202030204" pitchFamily="34" charset="0"/>
              </a:endParaRPr>
            </a:p>
          </p:txBody>
        </p:sp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A690FE18-7749-48EA-897D-7377B403E285}"/>
                </a:ext>
              </a:extLst>
            </p:cNvPr>
            <p:cNvSpPr/>
            <p:nvPr/>
          </p:nvSpPr>
          <p:spPr>
            <a:xfrm>
              <a:off x="5894444" y="3024641"/>
              <a:ext cx="1056643" cy="106406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latin typeface="Arial Narrow" panose="020B0606020202030204" pitchFamily="34" charset="0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670C5AC-921D-4AF7-80A9-51023DD18218}"/>
              </a:ext>
            </a:extLst>
          </p:cNvPr>
          <p:cNvGrpSpPr/>
          <p:nvPr/>
        </p:nvGrpSpPr>
        <p:grpSpPr>
          <a:xfrm>
            <a:off x="7811743" y="1611798"/>
            <a:ext cx="3193017" cy="524761"/>
            <a:chOff x="993672" y="3698889"/>
            <a:chExt cx="1998939" cy="524761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0504D07-1AFF-4439-9607-7A1E43549D9A}"/>
                </a:ext>
              </a:extLst>
            </p:cNvPr>
            <p:cNvSpPr txBox="1"/>
            <p:nvPr/>
          </p:nvSpPr>
          <p:spPr>
            <a:xfrm>
              <a:off x="993672" y="3698889"/>
              <a:ext cx="19894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rgbClr val="C00000"/>
                  </a:solidFill>
                  <a:latin typeface="Arial Narrow" panose="020B0606020202030204" pitchFamily="34" charset="0"/>
                </a:rPr>
                <a:t>39</a:t>
              </a:r>
              <a:r>
                <a:rPr lang="ru-RU" sz="1400" dirty="0">
                  <a:solidFill>
                    <a:srgbClr val="C00000"/>
                  </a:solidFill>
                  <a:latin typeface="Arial Narrow" panose="020B0606020202030204" pitchFamily="34" charset="0"/>
                </a:rPr>
                <a:t> </a:t>
              </a:r>
              <a:r>
                <a:rPr lang="en-US" sz="1400" b="1" dirty="0">
                  <a:latin typeface="Arial Narrow" panose="020B0606020202030204" pitchFamily="34" charset="0"/>
                </a:rPr>
                <a:t>brokerage companies</a:t>
              </a:r>
              <a:endParaRPr lang="ru-RU" sz="1400" b="1" dirty="0">
                <a:latin typeface="Arial Narrow" panose="020B060602020203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83505489-C2A0-4ADF-8C92-495C43662B9D}"/>
                </a:ext>
              </a:extLst>
            </p:cNvPr>
            <p:cNvSpPr txBox="1"/>
            <p:nvPr/>
          </p:nvSpPr>
          <p:spPr>
            <a:xfrm>
              <a:off x="1003197" y="3915873"/>
              <a:ext cx="19894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itchFamily="34" charset="0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0CF8EC8-1844-47CA-8125-0EC240014DB3}"/>
              </a:ext>
            </a:extLst>
          </p:cNvPr>
          <p:cNvGrpSpPr/>
          <p:nvPr/>
        </p:nvGrpSpPr>
        <p:grpSpPr>
          <a:xfrm>
            <a:off x="521010" y="1442805"/>
            <a:ext cx="4134413" cy="1006518"/>
            <a:chOff x="487205" y="3693390"/>
            <a:chExt cx="2344289" cy="447787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8D22CCF-C52A-4CFC-8E1F-F195FC8B1F5A}"/>
                </a:ext>
              </a:extLst>
            </p:cNvPr>
            <p:cNvSpPr txBox="1"/>
            <p:nvPr/>
          </p:nvSpPr>
          <p:spPr>
            <a:xfrm>
              <a:off x="487205" y="3693390"/>
              <a:ext cx="2344289" cy="1369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b="1" dirty="0">
                  <a:latin typeface="Arial Narrow" panose="020B0606020202030204" pitchFamily="34" charset="0"/>
                </a:rPr>
                <a:t>Kazakhstan Stock Exchange </a:t>
              </a:r>
              <a:r>
                <a:rPr lang="ru-RU" sz="1400" b="1" dirty="0">
                  <a:latin typeface="Arial Narrow" panose="020B0606020202030204" pitchFamily="34" charset="0"/>
                </a:rPr>
                <a:t>(</a:t>
              </a:r>
              <a:r>
                <a:rPr lang="en-US" altLang="ru-RU" sz="1400" b="1" dirty="0">
                  <a:latin typeface="Arial Narrow" panose="020B0606020202030204" pitchFamily="34" charset="0"/>
                  <a:cs typeface="Arial" charset="0"/>
                </a:rPr>
                <a:t>KASE</a:t>
              </a:r>
              <a:r>
                <a:rPr lang="ru-RU" altLang="ru-RU" sz="1400" b="1" dirty="0">
                  <a:latin typeface="Arial Narrow" panose="020B0606020202030204" pitchFamily="34" charset="0"/>
                  <a:cs typeface="Arial" charset="0"/>
                </a:rPr>
                <a:t>)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48DFB938-A7CD-496C-AFFF-F85BE53F4C4B}"/>
                </a:ext>
              </a:extLst>
            </p:cNvPr>
            <p:cNvSpPr txBox="1"/>
            <p:nvPr/>
          </p:nvSpPr>
          <p:spPr>
            <a:xfrm>
              <a:off x="833815" y="3839940"/>
              <a:ext cx="1989414" cy="3012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b="1" dirty="0">
                  <a:solidFill>
                    <a:srgbClr val="C00000"/>
                  </a:solidFill>
                  <a:latin typeface="Arial Narrow" panose="020B0606020202030204" pitchFamily="34" charset="0"/>
                </a:rPr>
                <a:t>30 years </a:t>
              </a:r>
              <a:r>
                <a:rPr lang="en-US" sz="1200" dirty="0">
                  <a:latin typeface="Arial Narrow" panose="020B0606020202030204" pitchFamily="34" charset="0"/>
                </a:rPr>
                <a:t>on the stock market of the Republic of </a:t>
              </a:r>
              <a:r>
                <a:rPr lang="en-US" sz="1200" dirty="0" err="1">
                  <a:latin typeface="Arial Narrow" panose="020B0606020202030204" pitchFamily="34" charset="0"/>
                </a:rPr>
                <a:t>KazakhstanThe</a:t>
              </a:r>
              <a:r>
                <a:rPr lang="en-US" sz="1200" dirty="0">
                  <a:latin typeface="Arial Narrow" panose="020B0606020202030204" pitchFamily="34" charset="0"/>
                </a:rPr>
                <a:t> only trading platform serving the stock, currency and money markets</a:t>
              </a:r>
              <a:endParaRPr lang="ru-RU" sz="1200" dirty="0">
                <a:latin typeface="Arial Narrow" panose="020B0606020202030204" pitchFamily="34" charset="0"/>
              </a:endParaRP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52C694C4-4F9C-4D41-A178-E3E2ACCCBEFC}"/>
              </a:ext>
            </a:extLst>
          </p:cNvPr>
          <p:cNvSpPr txBox="1"/>
          <p:nvPr/>
        </p:nvSpPr>
        <p:spPr>
          <a:xfrm>
            <a:off x="8845216" y="2847818"/>
            <a:ext cx="32348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1400" b="1" dirty="0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21</a:t>
            </a:r>
            <a:r>
              <a:rPr lang="ru-RU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en-US" altLang="ko-KR" sz="1400" b="1" dirty="0">
                <a:latin typeface="Arial Narrow" panose="020B0606020202030204" pitchFamily="34" charset="0"/>
                <a:cs typeface="Arial" pitchFamily="34" charset="0"/>
              </a:rPr>
              <a:t>asset management companies</a:t>
            </a:r>
            <a:endParaRPr lang="ru-RU" altLang="ko-KR" sz="1400" b="1" dirty="0"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37" name="Rounded Rectangle 10">
            <a:extLst>
              <a:ext uri="{FF2B5EF4-FFF2-40B4-BE49-F238E27FC236}">
                <a16:creationId xmlns:a16="http://schemas.microsoft.com/office/drawing/2014/main" id="{64A9B16D-39D9-49A4-8FCD-FE649859D6F1}"/>
              </a:ext>
            </a:extLst>
          </p:cNvPr>
          <p:cNvSpPr/>
          <p:nvPr/>
        </p:nvSpPr>
        <p:spPr>
          <a:xfrm>
            <a:off x="4246032" y="3078744"/>
            <a:ext cx="990981" cy="99098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latin typeface="Arial Narrow" panose="020B0606020202030204" pitchFamily="34" charset="0"/>
            </a:endParaRPr>
          </a:p>
        </p:txBody>
      </p:sp>
      <p:grpSp>
        <p:nvGrpSpPr>
          <p:cNvPr id="38" name="Group 27">
            <a:extLst>
              <a:ext uri="{FF2B5EF4-FFF2-40B4-BE49-F238E27FC236}">
                <a16:creationId xmlns:a16="http://schemas.microsoft.com/office/drawing/2014/main" id="{B133A8AC-8A69-4D29-BA41-884A2B71C4E8}"/>
              </a:ext>
            </a:extLst>
          </p:cNvPr>
          <p:cNvGrpSpPr/>
          <p:nvPr/>
        </p:nvGrpSpPr>
        <p:grpSpPr>
          <a:xfrm>
            <a:off x="1382488" y="4818203"/>
            <a:ext cx="3360965" cy="990981"/>
            <a:chOff x="993672" y="3698889"/>
            <a:chExt cx="1989414" cy="1933998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D3040BDA-69EE-4243-B795-7C57001FA262}"/>
                </a:ext>
              </a:extLst>
            </p:cNvPr>
            <p:cNvSpPr txBox="1"/>
            <p:nvPr/>
          </p:nvSpPr>
          <p:spPr>
            <a:xfrm>
              <a:off x="993672" y="3698889"/>
              <a:ext cx="1989414" cy="18620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>
                  <a:latin typeface="Arial Narrow" panose="020B0606020202030204" pitchFamily="34" charset="0"/>
                  <a:cs typeface="Arial" pitchFamily="34" charset="0"/>
                </a:rPr>
                <a:t>Central Securities Depository</a:t>
              </a:r>
            </a:p>
            <a:p>
              <a:pPr algn="r"/>
              <a:r>
                <a:rPr lang="en-US" altLang="ko-KR" sz="1400" b="1" dirty="0">
                  <a:solidFill>
                    <a:srgbClr val="C00000"/>
                  </a:solidFill>
                  <a:latin typeface="Arial Narrow" panose="020B0606020202030204" pitchFamily="34" charset="0"/>
                </a:rPr>
                <a:t>More than 25 years </a:t>
              </a:r>
              <a:r>
                <a:rPr lang="en-US" altLang="ko-KR" sz="1400" dirty="0">
                  <a:latin typeface="Arial Narrow" panose="020B0606020202030204" pitchFamily="34" charset="0"/>
                </a:rPr>
                <a:t>in the stock market of the Republic of </a:t>
              </a:r>
              <a:r>
                <a:rPr lang="en-US" altLang="ko-KR" sz="1400" dirty="0" err="1">
                  <a:latin typeface="Arial Narrow" panose="020B0606020202030204" pitchFamily="34" charset="0"/>
                </a:rPr>
                <a:t>KazakhstanUnified</a:t>
              </a:r>
              <a:r>
                <a:rPr lang="en-US" altLang="ko-KR" sz="1400" dirty="0">
                  <a:latin typeface="Arial Narrow" panose="020B0606020202030204" pitchFamily="34" charset="0"/>
                </a:rPr>
                <a:t> center for accounting of ownership </a:t>
              </a:r>
              <a:r>
                <a:rPr lang="en-US" altLang="ko-KR" sz="1400" dirty="0" err="1">
                  <a:latin typeface="Arial Narrow" panose="020B0606020202030204" pitchFamily="34" charset="0"/>
                </a:rPr>
                <a:t>rightsto</a:t>
              </a:r>
              <a:r>
                <a:rPr lang="en-US" altLang="ko-KR" sz="1400" dirty="0">
                  <a:latin typeface="Arial Narrow" panose="020B0606020202030204" pitchFamily="34" charset="0"/>
                </a:rPr>
                <a:t> securities</a:t>
              </a:r>
              <a:endParaRPr lang="ko-KR" altLang="en-US" sz="1400" dirty="0">
                <a:latin typeface="Arial Narrow" panose="020B0606020202030204" pitchFamily="34" charset="0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977A858C-4A46-46A7-A848-735052774342}"/>
                </a:ext>
              </a:extLst>
            </p:cNvPr>
            <p:cNvSpPr txBox="1"/>
            <p:nvPr/>
          </p:nvSpPr>
          <p:spPr>
            <a:xfrm>
              <a:off x="993672" y="5325110"/>
              <a:ext cx="19894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ru-RU" sz="1400" dirty="0">
                <a:latin typeface="Arial Narrow" panose="020B0606020202030204" pitchFamily="34" charset="0"/>
              </a:endParaRPr>
            </a:p>
          </p:txBody>
        </p:sp>
      </p:grp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C9D3D46C-2DF6-417D-B1BC-735DD007A36F}"/>
              </a:ext>
            </a:extLst>
          </p:cNvPr>
          <p:cNvSpPr/>
          <p:nvPr/>
        </p:nvSpPr>
        <p:spPr>
          <a:xfrm>
            <a:off x="1016501" y="5918865"/>
            <a:ext cx="4979421" cy="630766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 extrusionH="76200">
            <a:bevelB w="165100" prst="coolSlant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spcBef>
                <a:spcPct val="0"/>
              </a:spcBef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INFRASTRUCTURE INSTITUTIONS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FBD9C813-3CB4-4714-86D8-715F3B1601BF}"/>
              </a:ext>
            </a:extLst>
          </p:cNvPr>
          <p:cNvSpPr/>
          <p:nvPr/>
        </p:nvSpPr>
        <p:spPr>
          <a:xfrm>
            <a:off x="6456933" y="5870616"/>
            <a:ext cx="5064899" cy="678059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 extrusionH="76200">
            <a:bevelB w="165100" prst="coolSlant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CAPITAL MARKET PARTICIPANTS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57" name="Рисунок 56" descr="Офисный работник">
            <a:extLst>
              <a:ext uri="{FF2B5EF4-FFF2-40B4-BE49-F238E27FC236}">
                <a16:creationId xmlns:a16="http://schemas.microsoft.com/office/drawing/2014/main" id="{5DF7DC72-23DF-40D9-B95F-A8AD207C55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18460" y="1340798"/>
            <a:ext cx="762398" cy="762398"/>
          </a:xfrm>
          <a:prstGeom prst="rect">
            <a:avLst/>
          </a:prstGeom>
        </p:spPr>
      </p:pic>
      <p:cxnSp>
        <p:nvCxnSpPr>
          <p:cNvPr id="61" name="Прямая соединительная линия 60">
            <a:extLst>
              <a:ext uri="{FF2B5EF4-FFF2-40B4-BE49-F238E27FC236}">
                <a16:creationId xmlns:a16="http://schemas.microsoft.com/office/drawing/2014/main" id="{7D679F0D-083D-4C72-9BE4-008C7C1DC848}"/>
              </a:ext>
            </a:extLst>
          </p:cNvPr>
          <p:cNvCxnSpPr>
            <a:cxnSpLocks/>
          </p:cNvCxnSpPr>
          <p:nvPr/>
        </p:nvCxnSpPr>
        <p:spPr>
          <a:xfrm>
            <a:off x="0" y="826704"/>
            <a:ext cx="12192000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utoShape 2" descr="https://ipgf.kz/download/images/ru-320.jpg">
            <a:extLst>
              <a:ext uri="{FF2B5EF4-FFF2-40B4-BE49-F238E27FC236}">
                <a16:creationId xmlns:a16="http://schemas.microsoft.com/office/drawing/2014/main" id="{581CCD78-7298-4532-95F8-86B672E7777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4" name="Рисунок 43" descr="Портфель">
            <a:extLst>
              <a:ext uri="{FF2B5EF4-FFF2-40B4-BE49-F238E27FC236}">
                <a16:creationId xmlns:a16="http://schemas.microsoft.com/office/drawing/2014/main" id="{B7F2EC18-C6BC-4F12-A36E-7033D7154D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540795" y="4123886"/>
            <a:ext cx="617981" cy="551297"/>
          </a:xfrm>
          <a:prstGeom prst="rect">
            <a:avLst/>
          </a:prstGeom>
        </p:spPr>
      </p:pic>
      <p:pic>
        <p:nvPicPr>
          <p:cNvPr id="1026" name="Picture 2" descr="Файл:Kazakhstan Stock Exchange (KASE).svg — Википедия">
            <a:extLst>
              <a:ext uri="{FF2B5EF4-FFF2-40B4-BE49-F238E27FC236}">
                <a16:creationId xmlns:a16="http://schemas.microsoft.com/office/drawing/2014/main" id="{4DC8FA82-07AB-47D7-9D50-91CC0B4187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0215" y="1872267"/>
            <a:ext cx="722827" cy="268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Ассоциация центральных депозитариев Евразии (АЦДЕ)">
            <a:extLst>
              <a:ext uri="{FF2B5EF4-FFF2-40B4-BE49-F238E27FC236}">
                <a16:creationId xmlns:a16="http://schemas.microsoft.com/office/drawing/2014/main" id="{B55CDC08-31FA-428D-9FC5-D6239AD236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7775" y="4790769"/>
            <a:ext cx="743704" cy="332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kacc.kase.kz/static/images/logo.jpg">
            <a:extLst>
              <a:ext uri="{FF2B5EF4-FFF2-40B4-BE49-F238E27FC236}">
                <a16:creationId xmlns:a16="http://schemas.microsoft.com/office/drawing/2014/main" id="{221B59B1-C35F-416A-92BA-113AB4ECDB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5289" y="3428744"/>
            <a:ext cx="751920" cy="326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6" name="Group 21">
            <a:extLst>
              <a:ext uri="{FF2B5EF4-FFF2-40B4-BE49-F238E27FC236}">
                <a16:creationId xmlns:a16="http://schemas.microsoft.com/office/drawing/2014/main" id="{22E6E58D-C41E-44A5-B41C-D69FD5BAAAC1}"/>
              </a:ext>
            </a:extLst>
          </p:cNvPr>
          <p:cNvGrpSpPr/>
          <p:nvPr/>
        </p:nvGrpSpPr>
        <p:grpSpPr>
          <a:xfrm>
            <a:off x="-70125" y="3123613"/>
            <a:ext cx="4134413" cy="1031288"/>
            <a:chOff x="511825" y="3680825"/>
            <a:chExt cx="2344289" cy="560762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29729281-CEC8-4DC5-B367-654474341426}"/>
                </a:ext>
              </a:extLst>
            </p:cNvPr>
            <p:cNvSpPr txBox="1"/>
            <p:nvPr/>
          </p:nvSpPr>
          <p:spPr>
            <a:xfrm>
              <a:off x="511825" y="3680825"/>
              <a:ext cx="2344289" cy="1673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ru-RU" sz="1400" b="1" dirty="0">
                  <a:latin typeface="Arial Narrow" panose="020B0606020202030204" pitchFamily="34" charset="0"/>
                  <a:cs typeface="Arial" charset="0"/>
                </a:rPr>
                <a:t>KASE Clearing Center</a:t>
              </a:r>
              <a:endParaRPr lang="ru-RU" altLang="ru-RU" sz="1400" b="1" dirty="0">
                <a:latin typeface="Arial Narrow" panose="020B0606020202030204" pitchFamily="34" charset="0"/>
                <a:cs typeface="Arial" charset="0"/>
              </a:endParaRP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4C720BB7-D0C3-4EFC-8596-5C86694809FE}"/>
                </a:ext>
              </a:extLst>
            </p:cNvPr>
            <p:cNvSpPr txBox="1"/>
            <p:nvPr/>
          </p:nvSpPr>
          <p:spPr>
            <a:xfrm>
              <a:off x="833815" y="3839939"/>
              <a:ext cx="1989414" cy="4016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latin typeface="Arial Narrow" panose="020B0606020202030204" pitchFamily="34" charset="0"/>
                </a:rPr>
                <a:t>Created in </a:t>
              </a:r>
              <a:r>
                <a:rPr lang="en-US" sz="1400" b="1" dirty="0">
                  <a:solidFill>
                    <a:srgbClr val="C00000"/>
                  </a:solidFill>
                  <a:latin typeface="Arial Narrow" panose="020B0606020202030204" pitchFamily="34" charset="0"/>
                </a:rPr>
                <a:t>2023</a:t>
              </a:r>
            </a:p>
            <a:p>
              <a:pPr algn="r"/>
              <a:r>
                <a:rPr lang="en-US" sz="1400" dirty="0">
                  <a:latin typeface="Arial Narrow" panose="020B0606020202030204" pitchFamily="34" charset="0"/>
                </a:rPr>
                <a:t>The only counterparty for all transactions with market participants</a:t>
              </a:r>
              <a:r>
                <a:rPr lang="ru-RU" sz="1200" dirty="0">
                  <a:latin typeface="Arial Narrow" panose="020B0606020202030204" pitchFamily="34" charset="0"/>
                </a:rPr>
                <a:t> </a:t>
              </a:r>
            </a:p>
          </p:txBody>
        </p:sp>
      </p:grpSp>
      <p:pic>
        <p:nvPicPr>
          <p:cNvPr id="62" name="Рисунок 61">
            <a:extLst>
              <a:ext uri="{FF2B5EF4-FFF2-40B4-BE49-F238E27FC236}">
                <a16:creationId xmlns:a16="http://schemas.microsoft.com/office/drawing/2014/main" id="{58DEBD0E-E91B-4CC9-91FE-28B5F91813D1}"/>
              </a:ext>
            </a:extLst>
          </p:cNvPr>
          <p:cNvPicPr>
            <a:picLocks noChangeAspect="1"/>
          </p:cNvPicPr>
          <p:nvPr/>
        </p:nvPicPr>
        <p:blipFill>
          <a:blip r:embed="rId9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0355" y="2770423"/>
            <a:ext cx="535447" cy="535447"/>
          </a:xfrm>
          <a:prstGeom prst="rect">
            <a:avLst/>
          </a:prstGeom>
        </p:spPr>
      </p:pic>
      <p:sp>
        <p:nvSpPr>
          <p:cNvPr id="63" name="TextBox 62">
            <a:extLst>
              <a:ext uri="{FF2B5EF4-FFF2-40B4-BE49-F238E27FC236}">
                <a16:creationId xmlns:a16="http://schemas.microsoft.com/office/drawing/2014/main" id="{68A44C06-4C34-4270-B199-FF66C13C69AB}"/>
              </a:ext>
            </a:extLst>
          </p:cNvPr>
          <p:cNvSpPr txBox="1"/>
          <p:nvPr/>
        </p:nvSpPr>
        <p:spPr>
          <a:xfrm>
            <a:off x="8662906" y="4186533"/>
            <a:ext cx="19179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1400" b="1" dirty="0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10</a:t>
            </a:r>
            <a:r>
              <a:rPr lang="ru-RU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itchFamily="34" charset="0"/>
              </a:rPr>
              <a:t>custodians</a:t>
            </a:r>
            <a:endParaRPr lang="ru-RU" altLang="ko-KR" sz="1400" b="1" dirty="0"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64" name="Rounded Rectangle 9">
            <a:extLst>
              <a:ext uri="{FF2B5EF4-FFF2-40B4-BE49-F238E27FC236}">
                <a16:creationId xmlns:a16="http://schemas.microsoft.com/office/drawing/2014/main" id="{870C3DD8-6E1A-4ED9-98F7-ED2248C4EF61}"/>
              </a:ext>
            </a:extLst>
          </p:cNvPr>
          <p:cNvSpPr/>
          <p:nvPr/>
        </p:nvSpPr>
        <p:spPr>
          <a:xfrm>
            <a:off x="6164997" y="4675183"/>
            <a:ext cx="990981" cy="99098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latin typeface="Arial Narrow" panose="020B0606020202030204" pitchFamily="34" charset="0"/>
            </a:endParaRPr>
          </a:p>
        </p:txBody>
      </p:sp>
      <p:pic>
        <p:nvPicPr>
          <p:cNvPr id="65" name="Picture 8" descr="Кредитование – Бесплатные иконки: бизнес и финансы">
            <a:extLst>
              <a:ext uri="{FF2B5EF4-FFF2-40B4-BE49-F238E27FC236}">
                <a16:creationId xmlns:a16="http://schemas.microsoft.com/office/drawing/2014/main" id="{C1DF4305-2180-4C6F-8206-E17268AB17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6933" y="4941518"/>
            <a:ext cx="446476" cy="44647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E9EDCA6D-EDA4-4904-801B-264C682D48F9}"/>
              </a:ext>
            </a:extLst>
          </p:cNvPr>
          <p:cNvSpPr txBox="1"/>
          <p:nvPr/>
        </p:nvSpPr>
        <p:spPr>
          <a:xfrm>
            <a:off x="7112163" y="5359458"/>
            <a:ext cx="19179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1400" b="1" dirty="0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3</a:t>
            </a:r>
            <a:r>
              <a:rPr lang="ru-RU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en-US" altLang="ko-KR" sz="1400" b="1" dirty="0">
                <a:latin typeface="Arial Narrow" panose="020B0606020202030204" pitchFamily="34" charset="0"/>
                <a:cs typeface="Arial" pitchFamily="34" charset="0"/>
              </a:rPr>
              <a:t>transfer agents</a:t>
            </a:r>
            <a:endParaRPr lang="ru-RU" altLang="ko-KR" sz="1400" b="1" dirty="0">
              <a:latin typeface="Arial Narrow" panose="020B0606020202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86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7">
            <a:extLst>
              <a:ext uri="{FF2B5EF4-FFF2-40B4-BE49-F238E27FC236}">
                <a16:creationId xmlns:a16="http://schemas.microsoft.com/office/drawing/2014/main" id="{CD3F07AD-787D-4762-8A00-A905986C1F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54609976"/>
              </p:ext>
            </p:extLst>
          </p:nvPr>
        </p:nvGraphicFramePr>
        <p:xfrm>
          <a:off x="6536974" y="1661670"/>
          <a:ext cx="1037215" cy="10773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7">
            <a:extLst>
              <a:ext uri="{FF2B5EF4-FFF2-40B4-BE49-F238E27FC236}">
                <a16:creationId xmlns:a16="http://schemas.microsoft.com/office/drawing/2014/main" id="{B2077637-B4F3-40C7-BD76-DB1A4B7476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5256465"/>
              </p:ext>
            </p:extLst>
          </p:nvPr>
        </p:nvGraphicFramePr>
        <p:xfrm>
          <a:off x="8492803" y="1539784"/>
          <a:ext cx="1037215" cy="1283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Chart 7">
            <a:extLst>
              <a:ext uri="{FF2B5EF4-FFF2-40B4-BE49-F238E27FC236}">
                <a16:creationId xmlns:a16="http://schemas.microsoft.com/office/drawing/2014/main" id="{91EF27A4-3891-449D-9776-7803DC0693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6900433"/>
              </p:ext>
            </p:extLst>
          </p:nvPr>
        </p:nvGraphicFramePr>
        <p:xfrm>
          <a:off x="10401062" y="1539785"/>
          <a:ext cx="1037215" cy="11992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FED2B85-1A1F-4C23-92D4-113BC3F5A061}"/>
              </a:ext>
            </a:extLst>
          </p:cNvPr>
          <p:cNvSpPr txBox="1"/>
          <p:nvPr/>
        </p:nvSpPr>
        <p:spPr>
          <a:xfrm>
            <a:off x="8492803" y="2843177"/>
            <a:ext cx="1037215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altLang="ko-K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cs typeface="Arial" pitchFamily="34" charset="0"/>
              </a:rPr>
              <a:t>621</a:t>
            </a:r>
            <a:endParaRPr lang="ko-KR" altLang="en-US" b="1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0B31EF6-BAC5-4070-B964-D94134ED8D6A}"/>
              </a:ext>
            </a:extLst>
          </p:cNvPr>
          <p:cNvSpPr txBox="1"/>
          <p:nvPr/>
        </p:nvSpPr>
        <p:spPr>
          <a:xfrm>
            <a:off x="6536975" y="2823482"/>
            <a:ext cx="1037215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altLang="ko-K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cs typeface="Arial" pitchFamily="34" charset="0"/>
              </a:rPr>
              <a:t>2 </a:t>
            </a:r>
            <a:r>
              <a:rPr lang="en-US" altLang="ko-KR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cs typeface="Arial" pitchFamily="34" charset="0"/>
              </a:rPr>
              <a:t>mln</a:t>
            </a:r>
            <a:endParaRPr lang="ko-KR" altLang="en-US" b="1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418343-B663-4B7C-ACF0-97BA3F525057}"/>
              </a:ext>
            </a:extLst>
          </p:cNvPr>
          <p:cNvSpPr txBox="1"/>
          <p:nvPr/>
        </p:nvSpPr>
        <p:spPr>
          <a:xfrm>
            <a:off x="10401063" y="2865085"/>
            <a:ext cx="103721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altLang="ko-K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cs typeface="Arial" pitchFamily="34" charset="0"/>
              </a:rPr>
              <a:t>225</a:t>
            </a:r>
            <a:endParaRPr lang="ko-KR" altLang="en-US" b="1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D30B5A-6647-48E4-9F32-612C5D0AFCC2}"/>
              </a:ext>
            </a:extLst>
          </p:cNvPr>
          <p:cNvSpPr txBox="1"/>
          <p:nvPr/>
        </p:nvSpPr>
        <p:spPr>
          <a:xfrm>
            <a:off x="6008230" y="900647"/>
            <a:ext cx="19906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itchFamily="34" charset="0"/>
              </a:rPr>
              <a:t>Number of accounts in the CSD</a:t>
            </a:r>
            <a:endParaRPr lang="ko-KR" altLang="en-US" sz="16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27A31DD-8590-458C-9969-76C7CD3D5451}"/>
              </a:ext>
            </a:extLst>
          </p:cNvPr>
          <p:cNvSpPr txBox="1"/>
          <p:nvPr/>
        </p:nvSpPr>
        <p:spPr>
          <a:xfrm>
            <a:off x="7989242" y="913815"/>
            <a:ext cx="19906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cs typeface="Arial" pitchFamily="34" charset="0"/>
              </a:rPr>
              <a:t>Number of </a:t>
            </a:r>
            <a:r>
              <a:rPr lang="en-GB" altLang="ko-KR" sz="1600" b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cs typeface="Arial" pitchFamily="34" charset="0"/>
              </a:rPr>
              <a:t>KASE financial instruments</a:t>
            </a:r>
            <a:endParaRPr lang="ko-KR" altLang="en-US" sz="1600" b="1" dirty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0D64B7E-D960-457B-AA31-EE1BAD706393}"/>
              </a:ext>
            </a:extLst>
          </p:cNvPr>
          <p:cNvSpPr txBox="1"/>
          <p:nvPr/>
        </p:nvSpPr>
        <p:spPr>
          <a:xfrm>
            <a:off x="10170642" y="978474"/>
            <a:ext cx="14980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itchFamily="34" charset="0"/>
              </a:rPr>
              <a:t>Issuers</a:t>
            </a:r>
            <a:r>
              <a:rPr lang="ru-RU" altLang="ko-KR" sz="1600" b="1" dirty="0">
                <a:solidFill>
                  <a:srgbClr val="4E7293"/>
                </a:solidFill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en-US" altLang="ko-KR" sz="1600" b="1" dirty="0">
                <a:solidFill>
                  <a:srgbClr val="4E7293"/>
                </a:solidFill>
                <a:latin typeface="Arial" pitchFamily="34" charset="0"/>
                <a:cs typeface="Arial" pitchFamily="34" charset="0"/>
              </a:rPr>
              <a:t> </a:t>
            </a:r>
            <a:endParaRPr lang="ko-KR" altLang="en-US" sz="1600" b="1" dirty="0">
              <a:solidFill>
                <a:srgbClr val="4E729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14">
            <a:extLst>
              <a:ext uri="{FF2B5EF4-FFF2-40B4-BE49-F238E27FC236}">
                <a16:creationId xmlns:a16="http://schemas.microsoft.com/office/drawing/2014/main" id="{EE1A9F31-F4F6-41F7-818C-7573C63FD15D}"/>
              </a:ext>
            </a:extLst>
          </p:cNvPr>
          <p:cNvSpPr txBox="1"/>
          <p:nvPr/>
        </p:nvSpPr>
        <p:spPr>
          <a:xfrm>
            <a:off x="1385777" y="2843177"/>
            <a:ext cx="5742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30%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5" name="TextBox 14">
            <a:extLst>
              <a:ext uri="{FF2B5EF4-FFF2-40B4-BE49-F238E27FC236}">
                <a16:creationId xmlns:a16="http://schemas.microsoft.com/office/drawing/2014/main" id="{DFDF7053-5D14-476D-8CD4-F78DC9EAD1AA}"/>
              </a:ext>
            </a:extLst>
          </p:cNvPr>
          <p:cNvSpPr txBox="1"/>
          <p:nvPr/>
        </p:nvSpPr>
        <p:spPr>
          <a:xfrm>
            <a:off x="1385777" y="4400395"/>
            <a:ext cx="5742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15%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6" name="TextBox 14">
            <a:extLst>
              <a:ext uri="{FF2B5EF4-FFF2-40B4-BE49-F238E27FC236}">
                <a16:creationId xmlns:a16="http://schemas.microsoft.com/office/drawing/2014/main" id="{D64E6737-104B-4214-8145-7F56481F810E}"/>
              </a:ext>
            </a:extLst>
          </p:cNvPr>
          <p:cNvSpPr txBox="1"/>
          <p:nvPr/>
        </p:nvSpPr>
        <p:spPr>
          <a:xfrm>
            <a:off x="1385777" y="3747817"/>
            <a:ext cx="5742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25%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7" name="TextBox 14">
            <a:extLst>
              <a:ext uri="{FF2B5EF4-FFF2-40B4-BE49-F238E27FC236}">
                <a16:creationId xmlns:a16="http://schemas.microsoft.com/office/drawing/2014/main" id="{E25DCE6C-1ABC-4C5D-9E97-013B97D58B49}"/>
              </a:ext>
            </a:extLst>
          </p:cNvPr>
          <p:cNvSpPr txBox="1"/>
          <p:nvPr/>
        </p:nvSpPr>
        <p:spPr>
          <a:xfrm>
            <a:off x="4304379" y="4484094"/>
            <a:ext cx="5742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10%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B02F05C-AB3D-446C-B3DA-E899EE46D7CB}"/>
              </a:ext>
            </a:extLst>
          </p:cNvPr>
          <p:cNvSpPr txBox="1"/>
          <p:nvPr/>
        </p:nvSpPr>
        <p:spPr>
          <a:xfrm>
            <a:off x="4304379" y="3982805"/>
            <a:ext cx="5742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20%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" name="TextBox 14">
            <a:extLst>
              <a:ext uri="{FF2B5EF4-FFF2-40B4-BE49-F238E27FC236}">
                <a16:creationId xmlns:a16="http://schemas.microsoft.com/office/drawing/2014/main" id="{1F89B1A7-64CD-4B00-9621-EEDD8409C844}"/>
              </a:ext>
            </a:extLst>
          </p:cNvPr>
          <p:cNvSpPr txBox="1"/>
          <p:nvPr/>
        </p:nvSpPr>
        <p:spPr>
          <a:xfrm>
            <a:off x="4304379" y="3145814"/>
            <a:ext cx="5742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30%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0" name="TextBox 14">
            <a:extLst>
              <a:ext uri="{FF2B5EF4-FFF2-40B4-BE49-F238E27FC236}">
                <a16:creationId xmlns:a16="http://schemas.microsoft.com/office/drawing/2014/main" id="{3D2C799C-F146-4A11-A805-671B55CE2ADF}"/>
              </a:ext>
            </a:extLst>
          </p:cNvPr>
          <p:cNvSpPr txBox="1"/>
          <p:nvPr/>
        </p:nvSpPr>
        <p:spPr>
          <a:xfrm>
            <a:off x="2845761" y="4225562"/>
            <a:ext cx="5742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25%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1" name="TextBox 14">
            <a:extLst>
              <a:ext uri="{FF2B5EF4-FFF2-40B4-BE49-F238E27FC236}">
                <a16:creationId xmlns:a16="http://schemas.microsoft.com/office/drawing/2014/main" id="{08D12156-75A8-4E9C-8361-08C5BE1D960B}"/>
              </a:ext>
            </a:extLst>
          </p:cNvPr>
          <p:cNvSpPr txBox="1"/>
          <p:nvPr/>
        </p:nvSpPr>
        <p:spPr>
          <a:xfrm>
            <a:off x="2845761" y="1839871"/>
            <a:ext cx="5742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25%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TextBox 14">
            <a:extLst>
              <a:ext uri="{FF2B5EF4-FFF2-40B4-BE49-F238E27FC236}">
                <a16:creationId xmlns:a16="http://schemas.microsoft.com/office/drawing/2014/main" id="{EF0F4894-69F1-4642-9DB2-9F17DFCDDCBD}"/>
              </a:ext>
            </a:extLst>
          </p:cNvPr>
          <p:cNvSpPr txBox="1"/>
          <p:nvPr/>
        </p:nvSpPr>
        <p:spPr>
          <a:xfrm>
            <a:off x="2845761" y="2998769"/>
            <a:ext cx="5742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50%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95F99FB6-140A-489B-ABD0-AC32C02B8F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208" y="852801"/>
            <a:ext cx="3533106" cy="469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2051" tIns="0" rIns="132051" bIns="221572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  <a:defRPr sz="1400" b="0" i="0" u="none" strike="noStrike" kern="1200" spc="0" baseline="0">
                <a:solidFill>
                  <a:prstClr val="black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en-US" sz="1600" b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Stock market capitalization</a:t>
            </a:r>
            <a:endParaRPr lang="ru-RU" sz="1600" b="1" dirty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id="{4758C9FF-501E-4A14-B04F-3F51C3D2D29F}"/>
              </a:ext>
            </a:extLst>
          </p:cNvPr>
          <p:cNvCxnSpPr>
            <a:cxnSpLocks/>
          </p:cNvCxnSpPr>
          <p:nvPr/>
        </p:nvCxnSpPr>
        <p:spPr>
          <a:xfrm>
            <a:off x="0" y="755716"/>
            <a:ext cx="12192000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Диаграмма 32">
            <a:extLst>
              <a:ext uri="{FF2B5EF4-FFF2-40B4-BE49-F238E27FC236}">
                <a16:creationId xmlns:a16="http://schemas.microsoft.com/office/drawing/2014/main" id="{712FC8A1-0C13-4348-9CDE-C31386EDF8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62311128"/>
              </p:ext>
            </p:extLst>
          </p:nvPr>
        </p:nvGraphicFramePr>
        <p:xfrm>
          <a:off x="493919" y="1171223"/>
          <a:ext cx="4929022" cy="2588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4" name="Диаграмма 33">
            <a:extLst>
              <a:ext uri="{FF2B5EF4-FFF2-40B4-BE49-F238E27FC236}">
                <a16:creationId xmlns:a16="http://schemas.microsoft.com/office/drawing/2014/main" id="{3B44BFA6-AD50-4FCF-90BA-E949609864D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9197989"/>
              </p:ext>
            </p:extLst>
          </p:nvPr>
        </p:nvGraphicFramePr>
        <p:xfrm>
          <a:off x="656948" y="4121929"/>
          <a:ext cx="4442749" cy="2277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D384B96E-1A2A-469E-A4D3-EB60FAF0F8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989" y="252796"/>
            <a:ext cx="11352091" cy="654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2051" tIns="0" rIns="132051" bIns="221572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742969">
              <a:buNone/>
              <a:defRPr/>
            </a:pPr>
            <a:r>
              <a:rPr lang="en-US" sz="2800" b="1" dirty="0">
                <a:latin typeface="Arial Narrow" panose="020B0606020202030204" pitchFamily="34" charset="0"/>
                <a:cs typeface="Arial" pitchFamily="34" charset="0"/>
              </a:rPr>
              <a:t>RESULTS OF THE DEVELOPMENT OF THE STOCK MARKET OF KAZAKHSTAN</a:t>
            </a:r>
            <a:endParaRPr lang="ru-RU" sz="2800" b="1" dirty="0">
              <a:latin typeface="Arial Narrow" panose="020B0606020202030204" pitchFamily="34" charset="0"/>
              <a:cs typeface="Arial" pitchFamily="34" charset="0"/>
            </a:endParaRPr>
          </a:p>
        </p:txBody>
      </p:sp>
      <p:graphicFrame>
        <p:nvGraphicFramePr>
          <p:cNvPr id="41" name="Диаграмма 40">
            <a:extLst>
              <a:ext uri="{FF2B5EF4-FFF2-40B4-BE49-F238E27FC236}">
                <a16:creationId xmlns:a16="http://schemas.microsoft.com/office/drawing/2014/main" id="{3ACB70BC-194E-4082-8D0B-38E4CEED9E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0528986"/>
              </p:ext>
            </p:extLst>
          </p:nvPr>
        </p:nvGraphicFramePr>
        <p:xfrm>
          <a:off x="6536974" y="4119570"/>
          <a:ext cx="4796273" cy="24191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4184600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id="{EB97E0FB-AAD0-4AF2-969A-4249B98D5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2879" y="288056"/>
            <a:ext cx="9137987" cy="63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893" tIns="0" rIns="121893" bIns="20452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685809">
              <a:buNone/>
              <a:defRPr/>
            </a:pPr>
            <a:r>
              <a:rPr lang="en-US" sz="2800" b="1" dirty="0">
                <a:latin typeface="Arial Narrow" panose="020B0606020202030204" pitchFamily="34" charset="0"/>
                <a:cs typeface="Arial" pitchFamily="34" charset="0"/>
              </a:rPr>
              <a:t>SUSTAINABLE FINANCE MARKET IN KAZAKHSTAN</a:t>
            </a:r>
            <a:endParaRPr lang="ru-RU" sz="2800" b="1" dirty="0"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59" name="Номер слайда 2">
            <a:extLst>
              <a:ext uri="{FF2B5EF4-FFF2-40B4-BE49-F238E27FC236}">
                <a16:creationId xmlns:a16="http://schemas.microsoft.com/office/drawing/2014/main" id="{DC21E345-C7B2-4E07-9FCF-73840A7204ED}"/>
              </a:ext>
            </a:extLst>
          </p:cNvPr>
          <p:cNvSpPr txBox="1">
            <a:spLocks/>
          </p:cNvSpPr>
          <p:nvPr/>
        </p:nvSpPr>
        <p:spPr>
          <a:xfrm>
            <a:off x="8744037" y="6492881"/>
            <a:ext cx="222885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103717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517684" indent="1804" algn="l" defTabSz="103717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037173" indent="1804" algn="l" defTabSz="103717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556661" indent="1804" algn="l" defTabSz="103717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76149" indent="1804" algn="l" defTabSz="103717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97440" algn="l" defTabSz="1038977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3116929" algn="l" defTabSz="1038977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636417" algn="l" defTabSz="1038977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4155905" algn="l" defTabSz="1038977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r">
              <a:defRPr/>
            </a:pPr>
            <a:fld id="{ED909A00-D727-434D-9E16-DC5D3589B3B1}" type="slidenum">
              <a:rPr lang="en-US" altLang="ru-RU" sz="1200" b="1">
                <a:solidFill>
                  <a:srgbClr val="141A3C"/>
                </a:solidFill>
                <a:latin typeface="Arial Narrow" panose="020B0606020202030204" pitchFamily="34" charset="0"/>
              </a:rPr>
              <a:pPr algn="r">
                <a:defRPr/>
              </a:pPr>
              <a:t>5</a:t>
            </a:fld>
            <a:endParaRPr lang="en-US" altLang="ru-RU" sz="1200" b="1" dirty="0">
              <a:solidFill>
                <a:srgbClr val="141A3C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73" name="Диаграмма 72">
            <a:extLst>
              <a:ext uri="{FF2B5EF4-FFF2-40B4-BE49-F238E27FC236}">
                <a16:creationId xmlns:a16="http://schemas.microsoft.com/office/drawing/2014/main" id="{80883314-B669-4968-8AC0-5D86B34C5E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8266108"/>
              </p:ext>
            </p:extLst>
          </p:nvPr>
        </p:nvGraphicFramePr>
        <p:xfrm>
          <a:off x="1293962" y="2578741"/>
          <a:ext cx="10032521" cy="3792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4" name="Рисунок 73">
            <a:extLst>
              <a:ext uri="{FF2B5EF4-FFF2-40B4-BE49-F238E27FC236}">
                <a16:creationId xmlns:a16="http://schemas.microsoft.com/office/drawing/2014/main" id="{0E394732-B360-4076-9ADF-3B0B43D9A5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84" y="3490674"/>
            <a:ext cx="686290" cy="362023"/>
          </a:xfrm>
          <a:prstGeom prst="rect">
            <a:avLst/>
          </a:prstGeom>
        </p:spPr>
      </p:pic>
      <p:pic>
        <p:nvPicPr>
          <p:cNvPr id="75" name="Рисунок 74">
            <a:extLst>
              <a:ext uri="{FF2B5EF4-FFF2-40B4-BE49-F238E27FC236}">
                <a16:creationId xmlns:a16="http://schemas.microsoft.com/office/drawing/2014/main" id="{6AFCC5E3-F0B9-4D6A-AC59-90194D17BA9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8013" y="4330020"/>
            <a:ext cx="380032" cy="396777"/>
          </a:xfrm>
          <a:prstGeom prst="rect">
            <a:avLst/>
          </a:prstGeom>
        </p:spPr>
      </p:pic>
      <p:pic>
        <p:nvPicPr>
          <p:cNvPr id="76" name="Рисунок 75">
            <a:extLst>
              <a:ext uri="{FF2B5EF4-FFF2-40B4-BE49-F238E27FC236}">
                <a16:creationId xmlns:a16="http://schemas.microsoft.com/office/drawing/2014/main" id="{AA0A8417-3C6A-4E76-968F-8801AB2E7D3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654" y="3318510"/>
            <a:ext cx="514616" cy="706353"/>
          </a:xfrm>
          <a:prstGeom prst="rect">
            <a:avLst/>
          </a:prstGeom>
        </p:spPr>
      </p:pic>
      <p:pic>
        <p:nvPicPr>
          <p:cNvPr id="77" name="Рисунок 76">
            <a:extLst>
              <a:ext uri="{FF2B5EF4-FFF2-40B4-BE49-F238E27FC236}">
                <a16:creationId xmlns:a16="http://schemas.microsoft.com/office/drawing/2014/main" id="{93B3E388-C12C-430E-ACDB-5578D91B9C7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472" y="4278103"/>
            <a:ext cx="893948" cy="500610"/>
          </a:xfrm>
          <a:prstGeom prst="rect">
            <a:avLst/>
          </a:prstGeom>
        </p:spPr>
      </p:pic>
      <p:pic>
        <p:nvPicPr>
          <p:cNvPr id="78" name="Рисунок 77">
            <a:extLst>
              <a:ext uri="{FF2B5EF4-FFF2-40B4-BE49-F238E27FC236}">
                <a16:creationId xmlns:a16="http://schemas.microsoft.com/office/drawing/2014/main" id="{079F0EE4-7DF9-453D-8E74-8DC1765047A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694" y="5031954"/>
            <a:ext cx="514617" cy="254900"/>
          </a:xfrm>
          <a:prstGeom prst="rect">
            <a:avLst/>
          </a:prstGeom>
        </p:spPr>
      </p:pic>
      <p:pic>
        <p:nvPicPr>
          <p:cNvPr id="83" name="Рисунок 82">
            <a:extLst>
              <a:ext uri="{FF2B5EF4-FFF2-40B4-BE49-F238E27FC236}">
                <a16:creationId xmlns:a16="http://schemas.microsoft.com/office/drawing/2014/main" id="{1A025E36-34AC-4B7F-8756-4F633449FD4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8805" y="4988443"/>
            <a:ext cx="618448" cy="366073"/>
          </a:xfrm>
          <a:prstGeom prst="rect">
            <a:avLst/>
          </a:prstGeom>
        </p:spPr>
      </p:pic>
      <p:graphicFrame>
        <p:nvGraphicFramePr>
          <p:cNvPr id="84" name="Таблица 83">
            <a:extLst>
              <a:ext uri="{FF2B5EF4-FFF2-40B4-BE49-F238E27FC236}">
                <a16:creationId xmlns:a16="http://schemas.microsoft.com/office/drawing/2014/main" id="{FEAC6E21-E362-4484-9241-284CC78FF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190361"/>
              </p:ext>
            </p:extLst>
          </p:nvPr>
        </p:nvGraphicFramePr>
        <p:xfrm>
          <a:off x="621102" y="965762"/>
          <a:ext cx="11360989" cy="1272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60989">
                  <a:extLst>
                    <a:ext uri="{9D8B030D-6E8A-4147-A177-3AD203B41FA5}">
                      <a16:colId xmlns:a16="http://schemas.microsoft.com/office/drawing/2014/main" val="2561838422"/>
                    </a:ext>
                  </a:extLst>
                </a:gridCol>
              </a:tblGrid>
              <a:tr h="107324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Tx/>
                        <a:buSzPct val="100000"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en-US" sz="16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Arial Unicode MS" panose="020B0604020202020204" pitchFamily="34" charset="-128"/>
                          <a:cs typeface="+mn-cs"/>
                        </a:rPr>
                        <a:t>In 2021-2022, the </a:t>
                      </a:r>
                      <a:r>
                        <a:rPr kumimoji="0" lang="en-US" sz="1600" b="1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Arial Unicode MS" panose="020B0604020202020204" pitchFamily="34" charset="-128"/>
                          <a:cs typeface="+mn-cs"/>
                        </a:rPr>
                        <a:t>ESG bonds legal framework </a:t>
                      </a:r>
                      <a:r>
                        <a:rPr kumimoji="0" lang="en-US" sz="16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Arial Unicode MS" panose="020B0604020202020204" pitchFamily="34" charset="-128"/>
                          <a:cs typeface="+mn-cs"/>
                        </a:rPr>
                        <a:t>was introduced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Tx/>
                        <a:buSzPct val="100000"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en-US" sz="16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Arial Unicode MS" panose="020B0604020202020204" pitchFamily="34" charset="-128"/>
                        </a:rPr>
                        <a:t>To date, the </a:t>
                      </a:r>
                      <a:r>
                        <a:rPr kumimoji="0" lang="en-US" sz="1600" b="1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Arial Unicode MS" panose="020B0604020202020204" pitchFamily="34" charset="-128"/>
                        </a:rPr>
                        <a:t>volume of Kazakhstan's ESG bonds </a:t>
                      </a:r>
                      <a:r>
                        <a:rPr kumimoji="0" lang="en-US" sz="16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Arial Unicode MS" panose="020B0604020202020204" pitchFamily="34" charset="-128"/>
                        </a:rPr>
                        <a:t>issued is </a:t>
                      </a:r>
                      <a:r>
                        <a:rPr kumimoji="0" lang="en-US" sz="1600" b="1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Arial Unicode MS" panose="020B0604020202020204" pitchFamily="34" charset="-128"/>
                          <a:cs typeface="+mn-cs"/>
                        </a:rPr>
                        <a:t>191 </a:t>
                      </a:r>
                      <a:r>
                        <a:rPr kumimoji="0" lang="en-US" sz="16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Arial Unicode MS" panose="020B0604020202020204" pitchFamily="34" charset="-128"/>
                        </a:rPr>
                        <a:t>billion tenge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Tx/>
                        <a:buSzPct val="100000"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en-US" sz="16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Arial Unicode MS" panose="020B0604020202020204" pitchFamily="34" charset="-128"/>
                        </a:rPr>
                        <a:t>The main share of ESG bonds issued falls on </a:t>
                      </a:r>
                      <a:r>
                        <a:rPr kumimoji="0" lang="en-US" sz="1600" b="1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Arial Unicode MS" panose="020B0604020202020204" pitchFamily="34" charset="-128"/>
                        </a:rPr>
                        <a:t>international financial organizations </a:t>
                      </a:r>
                      <a:r>
                        <a:rPr kumimoji="0" lang="en-US" sz="16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Arial Unicode MS" panose="020B0604020202020204" pitchFamily="34" charset="-128"/>
                        </a:rPr>
                        <a:t>and amounts to </a:t>
                      </a:r>
                      <a:r>
                        <a:rPr kumimoji="0" lang="en-US" sz="1600" b="1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Arial Unicode MS" panose="020B0604020202020204" pitchFamily="34" charset="-128"/>
                          <a:cs typeface="+mn-cs"/>
                        </a:rPr>
                        <a:t>156</a:t>
                      </a:r>
                      <a:r>
                        <a:rPr kumimoji="0" lang="en-US" sz="16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Arial Unicode MS" panose="020B0604020202020204" pitchFamily="34" charset="-128"/>
                        </a:rPr>
                        <a:t> billion tenge (</a:t>
                      </a:r>
                      <a:r>
                        <a:rPr kumimoji="0" lang="en-US" sz="1600" b="1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Arial Unicode MS" panose="020B0604020202020204" pitchFamily="34" charset="-128"/>
                          <a:cs typeface="+mn-cs"/>
                        </a:rPr>
                        <a:t>82%</a:t>
                      </a:r>
                      <a:r>
                        <a:rPr kumimoji="0" lang="en-US" sz="16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Arial Unicode MS" panose="020B0604020202020204" pitchFamily="34" charset="-128"/>
                        </a:rPr>
                        <a:t>), the corporate sector - </a:t>
                      </a:r>
                      <a:r>
                        <a:rPr kumimoji="0" lang="en-US" sz="1600" b="1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Arial Unicode MS" panose="020B0604020202020204" pitchFamily="34" charset="-128"/>
                          <a:cs typeface="+mn-cs"/>
                        </a:rPr>
                        <a:t>35</a:t>
                      </a:r>
                      <a:r>
                        <a:rPr kumimoji="0" lang="en-US" sz="16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Arial Unicode MS" panose="020B0604020202020204" pitchFamily="34" charset="-128"/>
                        </a:rPr>
                        <a:t> billion tenge (</a:t>
                      </a:r>
                      <a:r>
                        <a:rPr kumimoji="0" lang="en-US" sz="1600" b="1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Arial Unicode MS" panose="020B0604020202020204" pitchFamily="34" charset="-128"/>
                          <a:cs typeface="+mn-cs"/>
                        </a:rPr>
                        <a:t>18%</a:t>
                      </a:r>
                      <a:r>
                        <a:rPr kumimoji="0" lang="en-US" sz="16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Arial Unicode MS" panose="020B0604020202020204" pitchFamily="34" charset="-128"/>
                        </a:rPr>
                        <a:t>) of the issue volume</a:t>
                      </a:r>
                    </a:p>
                  </a:txBody>
                  <a:tcPr marL="265846" marR="265846" marT="34290" marB="3429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6401116"/>
                  </a:ext>
                </a:extLst>
              </a:tr>
            </a:tbl>
          </a:graphicData>
        </a:graphic>
      </p:graphicFrame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2710385C-FBAE-4C11-ACE8-BC81B31A6411}"/>
              </a:ext>
            </a:extLst>
          </p:cNvPr>
          <p:cNvCxnSpPr>
            <a:cxnSpLocks/>
          </p:cNvCxnSpPr>
          <p:nvPr/>
        </p:nvCxnSpPr>
        <p:spPr>
          <a:xfrm>
            <a:off x="0" y="755716"/>
            <a:ext cx="12192000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0ECC719E-CE0D-4738-A758-48150DD4914A}"/>
              </a:ext>
            </a:extLst>
          </p:cNvPr>
          <p:cNvCxnSpPr>
            <a:cxnSpLocks/>
          </p:cNvCxnSpPr>
          <p:nvPr/>
        </p:nvCxnSpPr>
        <p:spPr>
          <a:xfrm>
            <a:off x="0" y="2383441"/>
            <a:ext cx="12192000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699505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7FA39316-5E7E-4452-870E-FB838AB4BA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20770" y="289533"/>
            <a:ext cx="12386342" cy="63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893" tIns="0" rIns="121893" bIns="20452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685809">
              <a:buNone/>
              <a:defRPr/>
            </a:pPr>
            <a:r>
              <a:rPr lang="en-US" sz="2800" b="1" dirty="0">
                <a:latin typeface="Arial Narrow" panose="020B0606020202030204" pitchFamily="34" charset="0"/>
                <a:cs typeface="Arial" pitchFamily="34" charset="0"/>
              </a:rPr>
              <a:t>IMPLEMENTATION OF ESG STANDARDS</a:t>
            </a:r>
            <a:endParaRPr lang="ru-RU" sz="2800" b="1" dirty="0"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F7D07CC7-A45B-4F50-A3BB-79C0C7D06C44}"/>
              </a:ext>
            </a:extLst>
          </p:cNvPr>
          <p:cNvSpPr/>
          <p:nvPr/>
        </p:nvSpPr>
        <p:spPr>
          <a:xfrm>
            <a:off x="345057" y="922239"/>
            <a:ext cx="96297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b="1" spc="-30" dirty="0">
                <a:latin typeface="Arial Narrow" panose="020B0606020202030204" pitchFamily="34" charset="0"/>
                <a:cs typeface="Arial" panose="020B0604020202020204" pitchFamily="34" charset="0"/>
              </a:rPr>
              <a:t>In 2022, the Agency signed a Cooperation Agreement with IFC and a Memorandum of Understanding with the EBRD</a:t>
            </a:r>
            <a:endParaRPr lang="ru-RU" sz="1600" b="1" spc="-3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9" name="Таблица 18">
            <a:extLst>
              <a:ext uri="{FF2B5EF4-FFF2-40B4-BE49-F238E27FC236}">
                <a16:creationId xmlns:a16="http://schemas.microsoft.com/office/drawing/2014/main" id="{DD9CE7A6-9A0B-48B3-9962-9DCAB4A174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606230"/>
              </p:ext>
            </p:extLst>
          </p:nvPr>
        </p:nvGraphicFramePr>
        <p:xfrm>
          <a:off x="345057" y="1353296"/>
          <a:ext cx="11568022" cy="49947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83248">
                  <a:extLst>
                    <a:ext uri="{9D8B030D-6E8A-4147-A177-3AD203B41FA5}">
                      <a16:colId xmlns:a16="http://schemas.microsoft.com/office/drawing/2014/main" val="941114350"/>
                    </a:ext>
                  </a:extLst>
                </a:gridCol>
                <a:gridCol w="3884774">
                  <a:extLst>
                    <a:ext uri="{9D8B030D-6E8A-4147-A177-3AD203B41FA5}">
                      <a16:colId xmlns:a16="http://schemas.microsoft.com/office/drawing/2014/main" val="3068120454"/>
                    </a:ext>
                  </a:extLst>
                </a:gridCol>
              </a:tblGrid>
              <a:tr h="304800">
                <a:tc gridSpan="2"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600" b="1" kern="1200" spc="-30" baseline="0" dirty="0">
                          <a:solidFill>
                            <a:srgbClr val="2B5B9A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1.	</a:t>
                      </a:r>
                      <a:r>
                        <a:rPr lang="en-US" sz="1600" b="1" kern="1200" spc="-30" baseline="0" dirty="0">
                          <a:solidFill>
                            <a:srgbClr val="2B5B9A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Recommendations for financial organizations on disclosure of ESG information</a:t>
                      </a:r>
                      <a:r>
                        <a:rPr lang="ru-RU" sz="1600" b="1" kern="1200" spc="-30" baseline="0" dirty="0">
                          <a:solidFill>
                            <a:srgbClr val="2B5B9A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>
                    <a:lnL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5753392"/>
                  </a:ext>
                </a:extLst>
              </a:tr>
              <a:tr h="1043674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Methods for assessing the </a:t>
                      </a:r>
                      <a:r>
                        <a:rPr lang="en-US" sz="1600" b="1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materiality</a:t>
                      </a:r>
                      <a:r>
                        <a:rPr lang="en-US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of ESG risks</a:t>
                      </a:r>
                      <a:endParaRPr lang="ru-RU" sz="1600" kern="1200" spc="-30" baseline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Quantitative and </a:t>
                      </a:r>
                      <a:r>
                        <a:rPr lang="en-US" sz="1600" b="1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target performance </a:t>
                      </a:r>
                      <a:r>
                        <a:rPr lang="en-US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indicators (KPIs) in the field of ESG</a:t>
                      </a:r>
                      <a:endParaRPr lang="ru-RU" sz="1600" kern="1200" spc="-30" baseline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Participation of the Board of Directors in </a:t>
                      </a:r>
                      <a:r>
                        <a:rPr lang="en-US" sz="1600" b="1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ESG risk management</a:t>
                      </a:r>
                      <a:endParaRPr lang="ru-RU" sz="1600" b="1" kern="1200" spc="-30" baseline="0" noProof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spc="-30" baseline="0" noProof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Approved in April this year</a:t>
                      </a:r>
                      <a:endParaRPr lang="ru-RU" sz="1600" kern="1200" spc="-30" baseline="0" noProof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spc="-30" baseline="0" noProof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Voluntary use since 2024</a:t>
                      </a:r>
                      <a:endParaRPr lang="ru-RU" sz="1600" kern="1200" spc="-30" baseline="0" noProof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spc="-30" baseline="0" noProof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Mandatory use from 2025</a:t>
                      </a:r>
                      <a:endParaRPr lang="ru-RU" sz="1600" u="sng" kern="1200" spc="-30" baseline="0" noProof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19558786"/>
                  </a:ext>
                </a:extLst>
              </a:tr>
              <a:tr h="378812">
                <a:tc gridSpan="2">
                  <a:txBody>
                    <a:bodyPr/>
                    <a:lstStyle/>
                    <a:p>
                      <a:pPr marL="266700" marR="0" lvl="0" indent="-26670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600" b="1" kern="1200" spc="-30" baseline="0" dirty="0">
                          <a:solidFill>
                            <a:srgbClr val="2B5B9A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2. 	</a:t>
                      </a:r>
                      <a:r>
                        <a:rPr lang="en-US" sz="1600" b="1" kern="1200" spc="-30" baseline="0" dirty="0">
                          <a:solidFill>
                            <a:srgbClr val="2B5B9A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Recommendations for financial organizations on ESG risk management</a:t>
                      </a:r>
                      <a:endParaRPr lang="ru-RU" sz="1600" b="1" kern="1200" spc="-30" baseline="0" dirty="0">
                        <a:solidFill>
                          <a:srgbClr val="2B5B9A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449722"/>
                  </a:ext>
                </a:extLst>
              </a:tr>
              <a:tr h="926500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ESG </a:t>
                      </a:r>
                      <a:r>
                        <a:rPr lang="en-US" sz="1600" b="1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risk management </a:t>
                      </a:r>
                      <a:r>
                        <a:rPr lang="en-US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procedures</a:t>
                      </a:r>
                      <a:endParaRPr lang="ru-RU" sz="1600" kern="1200" spc="-30" baseline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Integration of ESG risks into the </a:t>
                      </a:r>
                      <a:r>
                        <a:rPr lang="en-US" sz="1600" b="1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lending decision-making </a:t>
                      </a:r>
                      <a:r>
                        <a:rPr lang="en-US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process</a:t>
                      </a:r>
                      <a:endParaRPr lang="ru-RU" sz="1600" kern="1200" spc="-30" baseline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Internal control system, </a:t>
                      </a:r>
                      <a:r>
                        <a:rPr lang="en-US" sz="1600" b="1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internal and external audit</a:t>
                      </a:r>
                      <a:r>
                        <a:rPr lang="en-US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ESG risk compliance</a:t>
                      </a:r>
                      <a:endParaRPr lang="ru-RU" sz="1600" kern="1200" spc="-30" baseline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3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They will be approved in Q4 2023</a:t>
                      </a:r>
                      <a:endParaRPr lang="ru-RU" sz="1600" kern="1200" spc="-30" baseline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59361933"/>
                  </a:ext>
                </a:extLst>
              </a:tr>
              <a:tr h="329720">
                <a:tc gridSpan="2">
                  <a:txBody>
                    <a:bodyPr/>
                    <a:lstStyle/>
                    <a:p>
                      <a:pPr marL="266700" marR="0" lvl="0" indent="-26670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600" b="1" kern="1200" spc="-30" baseline="0" dirty="0">
                          <a:solidFill>
                            <a:srgbClr val="2B5B9A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3. 	</a:t>
                      </a:r>
                      <a:r>
                        <a:rPr lang="en-US" sz="1600" b="1" kern="1200" spc="-30" baseline="0" dirty="0">
                          <a:solidFill>
                            <a:srgbClr val="2B5B9A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Guidelines for assessing the carbon footprint of banks' loan portfolio</a:t>
                      </a:r>
                      <a:endParaRPr lang="ru-RU" sz="1600" b="1" kern="1200" spc="-30" baseline="0" dirty="0">
                        <a:solidFill>
                          <a:srgbClr val="2B5B9A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483938"/>
                  </a:ext>
                </a:extLst>
              </a:tr>
              <a:tr h="1060808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Procedures for </a:t>
                      </a:r>
                      <a:r>
                        <a:rPr lang="en-US" sz="1600" b="1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collecting and recording </a:t>
                      </a:r>
                      <a:r>
                        <a:rPr lang="en-US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information on emissions</a:t>
                      </a:r>
                      <a:endParaRPr lang="ru-RU" sz="1600" kern="1200" spc="-30" baseline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Emissions </a:t>
                      </a:r>
                      <a:r>
                        <a:rPr lang="en-US" sz="1600" b="1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reporting</a:t>
                      </a:r>
                      <a:r>
                        <a:rPr lang="en-US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system</a:t>
                      </a:r>
                      <a:endParaRPr lang="ru-RU" sz="1600" kern="1200" spc="-30" baseline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Procedures for </a:t>
                      </a:r>
                      <a:r>
                        <a:rPr lang="en-US" sz="1600" b="1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assessing the reliability </a:t>
                      </a:r>
                      <a:r>
                        <a:rPr lang="en-US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of the calculation of emissions</a:t>
                      </a:r>
                      <a:r>
                        <a:rPr lang="ru-RU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>
                    <a:lnL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It will be approved in the 2nd quarter of 2024</a:t>
                      </a:r>
                      <a:endParaRPr lang="ru-RU" sz="1600" kern="1200" spc="-30" baseline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0497997"/>
                  </a:ext>
                </a:extLst>
              </a:tr>
              <a:tr h="319716">
                <a:tc gridSpan="2">
                  <a:txBody>
                    <a:bodyPr/>
                    <a:lstStyle/>
                    <a:p>
                      <a:pPr marL="266700" marR="0" lvl="0" indent="-26670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600" b="1" kern="1200" spc="-30" baseline="0" dirty="0">
                          <a:solidFill>
                            <a:srgbClr val="2B5B9A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4. 	</a:t>
                      </a:r>
                      <a:r>
                        <a:rPr lang="en-US" sz="1600" b="1" kern="1200" spc="-30" baseline="0" dirty="0">
                          <a:solidFill>
                            <a:srgbClr val="2B5B9A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Climate stress test scenarios</a:t>
                      </a:r>
                      <a:r>
                        <a:rPr lang="ru-RU" sz="1600" b="1" kern="1200" spc="-30" baseline="0" dirty="0">
                          <a:solidFill>
                            <a:srgbClr val="2B5B9A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>
                    <a:lnL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8813995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Scenario development</a:t>
                      </a:r>
                      <a:endParaRPr lang="ru-RU" sz="1600" kern="1200" spc="-30" baseline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Impact on capital and liquidity of financial institutions</a:t>
                      </a:r>
                      <a:endParaRPr lang="ru-RU" sz="1600" kern="1200" spc="-30" baseline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It  will be approved in the 2nd quarter of 2024</a:t>
                      </a:r>
                      <a:endParaRPr lang="ru-RU" sz="1600" kern="1200" spc="-30" baseline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6645315"/>
                  </a:ext>
                </a:extLst>
              </a:tr>
            </a:tbl>
          </a:graphicData>
        </a:graphic>
      </p:graphicFrame>
      <p:sp>
        <p:nvSpPr>
          <p:cNvPr id="12" name="Номер слайда 2">
            <a:extLst>
              <a:ext uri="{FF2B5EF4-FFF2-40B4-BE49-F238E27FC236}">
                <a16:creationId xmlns:a16="http://schemas.microsoft.com/office/drawing/2014/main" id="{A942F9AA-7339-43C8-A08B-DFFB63B09804}"/>
              </a:ext>
            </a:extLst>
          </p:cNvPr>
          <p:cNvSpPr txBox="1">
            <a:spLocks/>
          </p:cNvSpPr>
          <p:nvPr/>
        </p:nvSpPr>
        <p:spPr>
          <a:xfrm>
            <a:off x="8744037" y="6492881"/>
            <a:ext cx="222885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103717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517684" indent="1804" algn="l" defTabSz="103717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037173" indent="1804" algn="l" defTabSz="103717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556661" indent="1804" algn="l" defTabSz="103717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76149" indent="1804" algn="l" defTabSz="103717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97440" algn="l" defTabSz="1038977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3116929" algn="l" defTabSz="1038977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636417" algn="l" defTabSz="1038977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4155905" algn="l" defTabSz="1038977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r"/>
            <a:fld id="{ED909A00-D727-434D-9E16-DC5D3589B3B1}" type="slidenum">
              <a:rPr lang="en-US" altLang="ru-RU" sz="1200" b="1">
                <a:latin typeface="Arial Narrow" panose="020B0606020202030204" pitchFamily="34" charset="0"/>
              </a:rPr>
              <a:pPr algn="r"/>
              <a:t>6</a:t>
            </a:fld>
            <a:endParaRPr lang="en-US" altLang="ru-RU" sz="1200" b="1" dirty="0">
              <a:latin typeface="Arial Narrow" panose="020B0606020202030204" pitchFamily="34" charset="0"/>
            </a:endParaRP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F8ADF0E7-D729-4D79-A3A8-A6FCFEA8864D}"/>
              </a:ext>
            </a:extLst>
          </p:cNvPr>
          <p:cNvCxnSpPr>
            <a:cxnSpLocks/>
          </p:cNvCxnSpPr>
          <p:nvPr/>
        </p:nvCxnSpPr>
        <p:spPr>
          <a:xfrm>
            <a:off x="0" y="755716"/>
            <a:ext cx="12192000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5473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id="{4758C9FF-501E-4A14-B04F-3F51C3D2D29F}"/>
              </a:ext>
            </a:extLst>
          </p:cNvPr>
          <p:cNvCxnSpPr>
            <a:cxnSpLocks/>
          </p:cNvCxnSpPr>
          <p:nvPr/>
        </p:nvCxnSpPr>
        <p:spPr>
          <a:xfrm>
            <a:off x="0" y="755716"/>
            <a:ext cx="12192000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20C39DBE-9010-48BB-83FF-E343264829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88" y="858774"/>
            <a:ext cx="6145100" cy="469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2051" tIns="0" rIns="132051" bIns="221572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1600" b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Ranking of countries on the development of e-Government</a:t>
            </a:r>
            <a:endParaRPr lang="ru-RU" sz="1600" b="1" dirty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9245B642-4E70-490A-8C52-BCD2CB2B0B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7950" y="858773"/>
            <a:ext cx="5167723" cy="469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2051" tIns="0" rIns="132051" bIns="221572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1600" b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Ranking of countries by the level of electronic participation</a:t>
            </a:r>
            <a:endParaRPr lang="ru-RU" sz="1600" b="1" dirty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DBBB2EFC-8E50-4991-982B-1673C3EB03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648" y="4197776"/>
            <a:ext cx="5463351" cy="469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2051" tIns="0" rIns="132051" bIns="221572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1600" b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The share of Internet users aged 6 to 74 years, %</a:t>
            </a:r>
            <a:endParaRPr lang="ru-RU" sz="1600" b="1" dirty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24FA491-ED8D-4BC4-B6D5-60BA1D871C40}"/>
              </a:ext>
            </a:extLst>
          </p:cNvPr>
          <p:cNvSpPr/>
          <p:nvPr/>
        </p:nvSpPr>
        <p:spPr>
          <a:xfrm>
            <a:off x="2759175" y="225209"/>
            <a:ext cx="6907897" cy="654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2051" tIns="0" rIns="132051" bIns="221572">
            <a:spAutoFit/>
          </a:bodyPr>
          <a:lstStyle/>
          <a:p>
            <a:pPr algn="ctr" defTabSz="742969">
              <a:spcBef>
                <a:spcPct val="20000"/>
              </a:spcBef>
            </a:pPr>
            <a:r>
              <a:rPr lang="en-US" sz="2800" b="1" dirty="0">
                <a:latin typeface="Arial Narrow" panose="020B0606020202030204" pitchFamily="34" charset="0"/>
                <a:cs typeface="Arial" pitchFamily="34" charset="0"/>
              </a:rPr>
              <a:t>DIGITAL TRANSFORMATION</a:t>
            </a:r>
            <a:endParaRPr lang="ru-RU" sz="2800" b="1" dirty="0">
              <a:latin typeface="Arial Narrow" panose="020B0606020202030204" pitchFamily="34" charset="0"/>
              <a:cs typeface="Arial" pitchFamily="34" charset="0"/>
            </a:endParaRP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0BC7C04A-47C6-411B-B866-42DC27D787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23498241"/>
              </p:ext>
            </p:extLst>
          </p:nvPr>
        </p:nvGraphicFramePr>
        <p:xfrm>
          <a:off x="1292498" y="4539340"/>
          <a:ext cx="4143652" cy="18312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7CC89316-F964-4DAC-9F8E-836B06990385}"/>
              </a:ext>
            </a:extLst>
          </p:cNvPr>
          <p:cNvSpPr/>
          <p:nvPr/>
        </p:nvSpPr>
        <p:spPr>
          <a:xfrm>
            <a:off x="7071271" y="4539340"/>
            <a:ext cx="4803503" cy="1831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pc="-30" dirty="0">
                <a:latin typeface="Arial Narrow" panose="020B0606020202030204" pitchFamily="34" charset="0"/>
                <a:cs typeface="Arial" panose="020B0604020202020204" pitchFamily="34" charset="0"/>
              </a:rPr>
              <a:t>Implementation of the state </a:t>
            </a:r>
            <a:r>
              <a:rPr lang="en-US" b="1" spc="-30" dirty="0">
                <a:latin typeface="Arial Narrow" panose="020B0606020202030204" pitchFamily="34" charset="0"/>
                <a:cs typeface="Arial" panose="020B0604020202020204" pitchFamily="34" charset="0"/>
              </a:rPr>
              <a:t>program "Digital Kazakhstan"</a:t>
            </a:r>
            <a:endParaRPr lang="ru-RU" b="1" spc="-3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pc="-30" dirty="0">
                <a:latin typeface="Arial Narrow" panose="020B0606020202030204" pitchFamily="34" charset="0"/>
                <a:cs typeface="Arial" panose="020B0604020202020204" pitchFamily="34" charset="0"/>
              </a:rPr>
              <a:t>Active </a:t>
            </a:r>
            <a:r>
              <a:rPr lang="en-US" b="1" spc="-30" dirty="0">
                <a:latin typeface="Arial Narrow" panose="020B0606020202030204" pitchFamily="34" charset="0"/>
                <a:cs typeface="Arial" panose="020B0604020202020204" pitchFamily="34" charset="0"/>
              </a:rPr>
              <a:t>development of digital technologies </a:t>
            </a:r>
            <a:r>
              <a:rPr lang="en-US" spc="-30" dirty="0">
                <a:latin typeface="Arial Narrow" panose="020B0606020202030204" pitchFamily="34" charset="0"/>
                <a:cs typeface="Arial" panose="020B0604020202020204" pitchFamily="34" charset="0"/>
              </a:rPr>
              <a:t>by the financial sector</a:t>
            </a:r>
            <a:endParaRPr lang="ru-RU" spc="-3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pc="-30" dirty="0">
                <a:latin typeface="Arial Narrow" panose="020B0606020202030204" pitchFamily="34" charset="0"/>
                <a:cs typeface="Arial" panose="020B0604020202020204" pitchFamily="34" charset="0"/>
              </a:rPr>
              <a:t>Creation by the regulator of a </a:t>
            </a:r>
            <a:r>
              <a:rPr lang="en-US" b="1" spc="-30" dirty="0">
                <a:latin typeface="Arial Narrow" panose="020B0606020202030204" pitchFamily="34" charset="0"/>
                <a:cs typeface="Arial" panose="020B0604020202020204" pitchFamily="34" charset="0"/>
              </a:rPr>
              <a:t>favorable environment for the development of financial technologies</a:t>
            </a:r>
            <a:endParaRPr lang="ru-RU" b="1" spc="-3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B3400F6A-65FE-4596-A3C5-1B8B60F4E4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7950" y="4185500"/>
            <a:ext cx="5167723" cy="469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2051" tIns="0" rIns="132051" bIns="221572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1600" b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Factors of active digitalization of Kazakhstan</a:t>
            </a:r>
            <a:endParaRPr lang="ru-RU" sz="1600" b="1" dirty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Диаграмма 12">
            <a:extLst>
              <a:ext uri="{FF2B5EF4-FFF2-40B4-BE49-F238E27FC236}">
                <a16:creationId xmlns:a16="http://schemas.microsoft.com/office/drawing/2014/main" id="{69BB9309-6F03-4D90-812C-9FDA1781F6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7678566"/>
              </p:ext>
            </p:extLst>
          </p:nvPr>
        </p:nvGraphicFramePr>
        <p:xfrm>
          <a:off x="610945" y="1217929"/>
          <a:ext cx="5123106" cy="2660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id="{B7DC3961-CD14-43CD-96CE-46F7EDDF01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6200450"/>
              </p:ext>
            </p:extLst>
          </p:nvPr>
        </p:nvGraphicFramePr>
        <p:xfrm>
          <a:off x="6674069" y="1286224"/>
          <a:ext cx="4951603" cy="2846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0360640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DAEA74914DCF4CB1BBCF0E2E5EDB11" ma:contentTypeVersion="18" ma:contentTypeDescription="Create a new document." ma:contentTypeScope="" ma:versionID="ce1f601c6877ba0bf1136af46ec868c9">
  <xsd:schema xmlns:xsd="http://www.w3.org/2001/XMLSchema" xmlns:xs="http://www.w3.org/2001/XMLSchema" xmlns:p="http://schemas.microsoft.com/office/2006/metadata/properties" xmlns:ns2="f668aa56-9285-4561-92d6-d6343913a899" xmlns:ns3="4d0bf39f-aee5-4194-a8cf-9eb94d977901" xmlns:ns4="c1fdd505-2570-46c2-bd04-3e0f2d874cf5" targetNamespace="http://schemas.microsoft.com/office/2006/metadata/properties" ma:root="true" ma:fieldsID="f5eb3e334fd21af34244d6855410a1e7" ns2:_="" ns3:_="" ns4:_="">
    <xsd:import namespace="f668aa56-9285-4561-92d6-d6343913a899"/>
    <xsd:import namespace="4d0bf39f-aee5-4194-a8cf-9eb94d977901"/>
    <xsd:import namespace="c1fdd505-2570-46c2-bd04-3e0f2d874cf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8aa56-9285-4561-92d6-d6343913a8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0bf39f-aee5-4194-a8cf-9eb94d9779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15af50e-efb3-4a0e-b425-875ff625e0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cf1b58bf-0af3-43f6-8149-3fc5501c152c}" ma:internalName="TaxCatchAll" ma:showField="CatchAllData" ma:web="f668aa56-9285-4561-92d6-d6343913a8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d0bf39f-aee5-4194-a8cf-9eb94d977901">
      <Terms xmlns="http://schemas.microsoft.com/office/infopath/2007/PartnerControls"/>
    </lcf76f155ced4ddcb4097134ff3c332f>
    <TaxCatchAll xmlns="c1fdd505-2570-46c2-bd04-3e0f2d874cf5" xsi:nil="true"/>
  </documentManagement>
</p:properties>
</file>

<file path=customXml/itemProps1.xml><?xml version="1.0" encoding="utf-8"?>
<ds:datastoreItem xmlns:ds="http://schemas.openxmlformats.org/officeDocument/2006/customXml" ds:itemID="{6D89AFD6-8521-40D6-9B2D-2978298D0BA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4431098-E993-4CCE-BEB3-3733503C0133}"/>
</file>

<file path=customXml/itemProps3.xml><?xml version="1.0" encoding="utf-8"?>
<ds:datastoreItem xmlns:ds="http://schemas.openxmlformats.org/officeDocument/2006/customXml" ds:itemID="{5AF2C3B9-7B19-4714-A57B-6E0E50BEA7C2}">
  <ds:schemaRefs>
    <ds:schemaRef ds:uri="http://schemas.microsoft.com/office/2006/metadata/properties"/>
    <ds:schemaRef ds:uri="http://schemas.microsoft.com/office/infopath/2007/PartnerControls"/>
    <ds:schemaRef ds:uri="4d0bf39f-aee5-4194-a8cf-9eb94d977901"/>
    <ds:schemaRef ds:uri="c1fdd505-2570-46c2-bd04-3e0f2d874cf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6396</TotalTime>
  <Words>696</Words>
  <Application>Microsoft Office PowerPoint</Application>
  <PresentationFormat>Widescreen</PresentationFormat>
  <Paragraphs>127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Мақсат Бакешов</dc:creator>
  <cp:lastModifiedBy>Bedrek Makpal</cp:lastModifiedBy>
  <cp:revision>222</cp:revision>
  <cp:lastPrinted>2023-09-06T13:51:15Z</cp:lastPrinted>
  <dcterms:created xsi:type="dcterms:W3CDTF">2023-08-08T09:25:26Z</dcterms:created>
  <dcterms:modified xsi:type="dcterms:W3CDTF">2023-11-03T08:33:23Z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0x0101009FDAEA74914DCF4CB1BBCF0E2E5EDB11</vt:lpwstr>
  </property>
  <property fmtid="{D5CDD505-2E9C-101B-9397-08002B2CF9AE}" pid="3" name="MSIP_Label_817d4574-7375-4d17-b29c-6e4c6df0fcb0_Enabled">
    <vt:lpwstr>true</vt:lpwstr>
  </property>
  <property fmtid="{D5CDD505-2E9C-101B-9397-08002B2CF9AE}" pid="4" name="MSIP_Label_817d4574-7375-4d17-b29c-6e4c6df0fcb0_SetDate">
    <vt:lpwstr>2023-11-03T08:33:21Z</vt:lpwstr>
  </property>
  <property fmtid="{D5CDD505-2E9C-101B-9397-08002B2CF9AE}" pid="5" name="MSIP_Label_817d4574-7375-4d17-b29c-6e4c6df0fcb0_Method">
    <vt:lpwstr>Standard</vt:lpwstr>
  </property>
  <property fmtid="{D5CDD505-2E9C-101B-9397-08002B2CF9AE}" pid="6" name="MSIP_Label_817d4574-7375-4d17-b29c-6e4c6df0fcb0_Name">
    <vt:lpwstr>ADB Internal</vt:lpwstr>
  </property>
  <property fmtid="{D5CDD505-2E9C-101B-9397-08002B2CF9AE}" pid="7" name="MSIP_Label_817d4574-7375-4d17-b29c-6e4c6df0fcb0_SiteId">
    <vt:lpwstr>9495d6bb-41c2-4c58-848f-92e52cf3d640</vt:lpwstr>
  </property>
  <property fmtid="{D5CDD505-2E9C-101B-9397-08002B2CF9AE}" pid="8" name="MSIP_Label_817d4574-7375-4d17-b29c-6e4c6df0fcb0_ActionId">
    <vt:lpwstr>b18cfc00-e47d-4d6d-8aaf-e2e834afedee</vt:lpwstr>
  </property>
  <property fmtid="{D5CDD505-2E9C-101B-9397-08002B2CF9AE}" pid="9" name="MSIP_Label_817d4574-7375-4d17-b29c-6e4c6df0fcb0_ContentBits">
    <vt:lpwstr>2</vt:lpwstr>
  </property>
  <property fmtid="{D5CDD505-2E9C-101B-9397-08002B2CF9AE}" pid="10" name="ClassificationContentMarkingFooterLocations">
    <vt:lpwstr>Тема Office:8</vt:lpwstr>
  </property>
  <property fmtid="{D5CDD505-2E9C-101B-9397-08002B2CF9AE}" pid="11" name="ClassificationContentMarkingFooterText">
    <vt:lpwstr>INTERNAL. This information is accessible to ADB Management and staff. It may be shared outside ADB with appropriate permission.</vt:lpwstr>
  </property>
  <property fmtid="{D5CDD505-2E9C-101B-9397-08002B2CF9AE}" pid="12" name="MediaServiceImageTags">
    <vt:lpwstr/>
  </property>
</Properties>
</file>