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Min Lee" userId="S::sminlee@adb.org::f9c7dcab-87b5-4e7d-9f32-7ff5118ac4f9" providerId="AD" clId="Web-{0D99D32D-CE4C-8700-B0B9-51F136CACFEC}"/>
    <pc:docChg chg="mod modMainMaster">
      <pc:chgData name="Seung Min Lee" userId="S::sminlee@adb.org::f9c7dcab-87b5-4e7d-9f32-7ff5118ac4f9" providerId="AD" clId="Web-{0D99D32D-CE4C-8700-B0B9-51F136CACFEC}" dt="2023-10-28T07:20:15.216" v="1" actId="33475"/>
      <pc:docMkLst>
        <pc:docMk/>
      </pc:docMkLst>
      <pc:sldMasterChg chg="addSp">
        <pc:chgData name="Seung Min Lee" userId="S::sminlee@adb.org::f9c7dcab-87b5-4e7d-9f32-7ff5118ac4f9" providerId="AD" clId="Web-{0D99D32D-CE4C-8700-B0B9-51F136CACFEC}" dt="2023-10-28T07:20:15.200" v="0" actId="33475"/>
        <pc:sldMasterMkLst>
          <pc:docMk/>
          <pc:sldMasterMk cId="0" sldId="2147483648"/>
        </pc:sldMasterMkLst>
        <pc:spChg chg="add">
          <ac:chgData name="Seung Min Lee" userId="S::sminlee@adb.org::f9c7dcab-87b5-4e7d-9f32-7ff5118ac4f9" providerId="AD" clId="Web-{0D99D32D-CE4C-8700-B0B9-51F136CACFEC}" dt="2023-10-28T07:20:15.200" v="0" actId="33475"/>
          <ac:spMkLst>
            <pc:docMk/>
            <pc:sldMasterMk cId="0" sldId="2147483648"/>
            <ac:spMk id="8" creationId="{E14EFB58-DC52-786E-0CD7-307E5398DF46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7487" y="828322"/>
            <a:ext cx="9258424" cy="1820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48B54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4EFB58-DC52-786E-0CD7-307E5398DF4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736219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9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25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33" Type="http://schemas.openxmlformats.org/officeDocument/2006/relationships/image" Target="../media/image29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28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2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14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11.png"/><Relationship Id="rId30" Type="http://schemas.openxmlformats.org/officeDocument/2006/relationships/image" Target="../media/image12.png"/><Relationship Id="rId8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5.png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5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3602" y="6526331"/>
            <a:ext cx="399415" cy="432434"/>
            <a:chOff x="773602" y="6526331"/>
            <a:chExt cx="399415" cy="432434"/>
          </a:xfrm>
        </p:grpSpPr>
        <p:sp>
          <p:nvSpPr>
            <p:cNvPr id="3" name="object 3"/>
            <p:cNvSpPr/>
            <p:nvPr/>
          </p:nvSpPr>
          <p:spPr>
            <a:xfrm>
              <a:off x="850201" y="6576110"/>
              <a:ext cx="245033" cy="2451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5860" y="653650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09">
                  <a:moveTo>
                    <a:pt x="1536" y="0"/>
                  </a:moveTo>
                  <a:lnTo>
                    <a:pt x="1346" y="317"/>
                  </a:lnTo>
                  <a:lnTo>
                    <a:pt x="773" y="1028"/>
                  </a:lnTo>
                  <a:lnTo>
                    <a:pt x="288" y="1744"/>
                  </a:lnTo>
                  <a:lnTo>
                    <a:pt x="1282" y="2539"/>
                  </a:lnTo>
                  <a:lnTo>
                    <a:pt x="1968" y="3149"/>
                  </a:lnTo>
                  <a:lnTo>
                    <a:pt x="2095" y="3301"/>
                  </a:lnTo>
                  <a:lnTo>
                    <a:pt x="2362" y="3022"/>
                  </a:lnTo>
                  <a:lnTo>
                    <a:pt x="2793" y="2387"/>
                  </a:lnTo>
                  <a:lnTo>
                    <a:pt x="2933" y="2260"/>
                  </a:lnTo>
                  <a:lnTo>
                    <a:pt x="3479" y="1473"/>
                  </a:lnTo>
                  <a:lnTo>
                    <a:pt x="3314" y="1282"/>
                  </a:lnTo>
                  <a:lnTo>
                    <a:pt x="3047" y="1028"/>
                  </a:lnTo>
                  <a:lnTo>
                    <a:pt x="2336" y="419"/>
                  </a:lnTo>
                  <a:lnTo>
                    <a:pt x="1955" y="177"/>
                  </a:lnTo>
                  <a:lnTo>
                    <a:pt x="1536" y="0"/>
                  </a:lnTo>
                  <a:close/>
                </a:path>
                <a:path w="3809" h="3809">
                  <a:moveTo>
                    <a:pt x="203" y="1676"/>
                  </a:moveTo>
                  <a:lnTo>
                    <a:pt x="0" y="2171"/>
                  </a:lnTo>
                  <a:lnTo>
                    <a:pt x="288" y="1744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558" y="6713998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71" y="0"/>
                  </a:moveTo>
                  <a:lnTo>
                    <a:pt x="7505" y="0"/>
                  </a:lnTo>
                  <a:lnTo>
                    <a:pt x="0" y="1308"/>
                  </a:lnTo>
                  <a:lnTo>
                    <a:pt x="0" y="4622"/>
                  </a:lnTo>
                  <a:lnTo>
                    <a:pt x="7505" y="5930"/>
                  </a:lnTo>
                  <a:lnTo>
                    <a:pt x="25971" y="5930"/>
                  </a:lnTo>
                  <a:lnTo>
                    <a:pt x="33489" y="4622"/>
                  </a:lnTo>
                  <a:lnTo>
                    <a:pt x="33489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4435" y="6710667"/>
              <a:ext cx="35204" cy="83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5330" y="6709430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96" y="0"/>
                  </a:moveTo>
                  <a:lnTo>
                    <a:pt x="7505" y="0"/>
                  </a:lnTo>
                  <a:lnTo>
                    <a:pt x="0" y="1308"/>
                  </a:lnTo>
                  <a:lnTo>
                    <a:pt x="0" y="4597"/>
                  </a:lnTo>
                  <a:lnTo>
                    <a:pt x="7505" y="5930"/>
                  </a:lnTo>
                  <a:lnTo>
                    <a:pt x="25996" y="5930"/>
                  </a:lnTo>
                  <a:lnTo>
                    <a:pt x="33502" y="4597"/>
                  </a:lnTo>
                  <a:lnTo>
                    <a:pt x="33502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1387" y="6706539"/>
              <a:ext cx="35204" cy="83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2300" y="6705306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71" y="0"/>
                  </a:moveTo>
                  <a:lnTo>
                    <a:pt x="7492" y="0"/>
                  </a:lnTo>
                  <a:lnTo>
                    <a:pt x="0" y="1346"/>
                  </a:lnTo>
                  <a:lnTo>
                    <a:pt x="0" y="4622"/>
                  </a:lnTo>
                  <a:lnTo>
                    <a:pt x="7492" y="5930"/>
                  </a:lnTo>
                  <a:lnTo>
                    <a:pt x="25971" y="5930"/>
                  </a:lnTo>
                  <a:lnTo>
                    <a:pt x="33464" y="4622"/>
                  </a:lnTo>
                  <a:lnTo>
                    <a:pt x="33464" y="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7729" y="6699821"/>
              <a:ext cx="35217" cy="83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8628" y="6698584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505" y="0"/>
                  </a:lnTo>
                  <a:lnTo>
                    <a:pt x="0" y="1333"/>
                  </a:lnTo>
                  <a:lnTo>
                    <a:pt x="0" y="4622"/>
                  </a:lnTo>
                  <a:lnTo>
                    <a:pt x="7505" y="5956"/>
                  </a:lnTo>
                  <a:lnTo>
                    <a:pt x="25984" y="5956"/>
                  </a:lnTo>
                  <a:lnTo>
                    <a:pt x="33477" y="4622"/>
                  </a:lnTo>
                  <a:lnTo>
                    <a:pt x="33477" y="1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2923" y="6692963"/>
              <a:ext cx="35191" cy="83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3816" y="6691727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08"/>
                  </a:lnTo>
                  <a:lnTo>
                    <a:pt x="0" y="4597"/>
                  </a:lnTo>
                  <a:lnTo>
                    <a:pt x="7492" y="5930"/>
                  </a:lnTo>
                  <a:lnTo>
                    <a:pt x="25984" y="5930"/>
                  </a:lnTo>
                  <a:lnTo>
                    <a:pt x="33477" y="4597"/>
                  </a:lnTo>
                  <a:lnTo>
                    <a:pt x="33477" y="13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6698" y="6717436"/>
              <a:ext cx="35191" cy="83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7582" y="6716181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33"/>
                  </a:lnTo>
                  <a:lnTo>
                    <a:pt x="0" y="4622"/>
                  </a:lnTo>
                  <a:lnTo>
                    <a:pt x="7492" y="5956"/>
                  </a:lnTo>
                  <a:lnTo>
                    <a:pt x="25984" y="5956"/>
                  </a:lnTo>
                  <a:lnTo>
                    <a:pt x="33489" y="4622"/>
                  </a:lnTo>
                  <a:lnTo>
                    <a:pt x="33489" y="1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5466" y="6712851"/>
              <a:ext cx="35204" cy="83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16375" y="6711608"/>
              <a:ext cx="33655" cy="6350"/>
            </a:xfrm>
            <a:custGeom>
              <a:avLst/>
              <a:gdLst/>
              <a:ahLst/>
              <a:cxnLst/>
              <a:rect l="l" t="t" r="r" b="b"/>
              <a:pathLst>
                <a:path w="33655" h="6350">
                  <a:moveTo>
                    <a:pt x="25984" y="0"/>
                  </a:moveTo>
                  <a:lnTo>
                    <a:pt x="7492" y="0"/>
                  </a:lnTo>
                  <a:lnTo>
                    <a:pt x="0" y="1346"/>
                  </a:lnTo>
                  <a:lnTo>
                    <a:pt x="0" y="4622"/>
                  </a:lnTo>
                  <a:lnTo>
                    <a:pt x="7492" y="5969"/>
                  </a:lnTo>
                  <a:lnTo>
                    <a:pt x="25984" y="5969"/>
                  </a:lnTo>
                  <a:lnTo>
                    <a:pt x="33464" y="4622"/>
                  </a:lnTo>
                  <a:lnTo>
                    <a:pt x="33464" y="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2405" y="6708724"/>
              <a:ext cx="35204" cy="83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3602" y="6526331"/>
              <a:ext cx="398830" cy="4319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75118" y="6551744"/>
            <a:ext cx="2054860" cy="3397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1190"/>
              </a:lnSpc>
              <a:spcBef>
                <a:spcPts val="220"/>
              </a:spcBef>
            </a:pPr>
            <a:r>
              <a:rPr sz="1050" b="1" spc="20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1050" b="1" spc="75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105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105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1050" b="1" spc="7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05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050" b="1" spc="1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1518528"/>
            <a:ext cx="10692130" cy="6042025"/>
            <a:chOff x="0" y="1518528"/>
            <a:chExt cx="10692130" cy="6042025"/>
          </a:xfrm>
        </p:grpSpPr>
        <p:sp>
          <p:nvSpPr>
            <p:cNvPr id="22" name="object 22"/>
            <p:cNvSpPr/>
            <p:nvPr/>
          </p:nvSpPr>
          <p:spPr>
            <a:xfrm>
              <a:off x="4780521" y="1518528"/>
              <a:ext cx="5911481" cy="60414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437005"/>
              <a:ext cx="10692002" cy="1229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8126" y="967662"/>
            <a:ext cx="4230370" cy="35534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6985">
              <a:lnSpc>
                <a:spcPts val="5540"/>
              </a:lnSpc>
              <a:spcBef>
                <a:spcPts val="350"/>
              </a:spcBef>
            </a:pPr>
            <a:r>
              <a:rPr sz="4650" b="1" spc="-20" dirty="0">
                <a:solidFill>
                  <a:srgbClr val="48B544"/>
                </a:solidFill>
                <a:latin typeface="Arial"/>
                <a:cs typeface="Arial"/>
              </a:rPr>
              <a:t>Consistency  </a:t>
            </a:r>
            <a:r>
              <a:rPr sz="4650" b="1" spc="195" dirty="0">
                <a:solidFill>
                  <a:srgbClr val="48B544"/>
                </a:solidFill>
                <a:latin typeface="Arial"/>
                <a:cs typeface="Arial"/>
              </a:rPr>
              <a:t>of </a:t>
            </a:r>
            <a:r>
              <a:rPr sz="4650" b="1" spc="135" dirty="0">
                <a:solidFill>
                  <a:srgbClr val="48B544"/>
                </a:solidFill>
                <a:latin typeface="Arial"/>
                <a:cs typeface="Arial"/>
              </a:rPr>
              <a:t>Agenda </a:t>
            </a:r>
            <a:r>
              <a:rPr sz="4650" b="1" spc="-100" dirty="0">
                <a:solidFill>
                  <a:srgbClr val="48B544"/>
                </a:solidFill>
                <a:latin typeface="Arial"/>
                <a:cs typeface="Arial"/>
              </a:rPr>
              <a:t>&amp;  </a:t>
            </a:r>
            <a:r>
              <a:rPr sz="4650" b="1" spc="120" dirty="0">
                <a:solidFill>
                  <a:srgbClr val="48B544"/>
                </a:solidFill>
                <a:latin typeface="Arial"/>
                <a:cs typeface="Arial"/>
              </a:rPr>
              <a:t>Roadmap</a:t>
            </a:r>
            <a:r>
              <a:rPr sz="4650" b="1" spc="-175" dirty="0">
                <a:solidFill>
                  <a:srgbClr val="48B544"/>
                </a:solidFill>
                <a:latin typeface="Arial"/>
                <a:cs typeface="Arial"/>
              </a:rPr>
              <a:t> </a:t>
            </a:r>
            <a:r>
              <a:rPr sz="4650" b="1" spc="130" dirty="0">
                <a:solidFill>
                  <a:srgbClr val="48B544"/>
                </a:solidFill>
                <a:latin typeface="Arial"/>
                <a:cs typeface="Arial"/>
              </a:rPr>
              <a:t>with  </a:t>
            </a:r>
            <a:r>
              <a:rPr sz="4650" b="1" spc="70" dirty="0">
                <a:solidFill>
                  <a:srgbClr val="48B544"/>
                </a:solidFill>
                <a:latin typeface="Arial"/>
                <a:cs typeface="Arial"/>
              </a:rPr>
              <a:t>Outcomes </a:t>
            </a:r>
            <a:r>
              <a:rPr sz="4650" b="1" spc="135" dirty="0">
                <a:solidFill>
                  <a:srgbClr val="48B544"/>
                </a:solidFill>
                <a:latin typeface="Arial"/>
                <a:cs typeface="Arial"/>
              </a:rPr>
              <a:t>of  </a:t>
            </a:r>
            <a:r>
              <a:rPr sz="4650" b="1" spc="-245" dirty="0">
                <a:solidFill>
                  <a:srgbClr val="48B544"/>
                </a:solidFill>
                <a:latin typeface="Arial"/>
                <a:cs typeface="Arial"/>
              </a:rPr>
              <a:t>1st</a:t>
            </a:r>
            <a:r>
              <a:rPr sz="4650" b="1" spc="-135" dirty="0">
                <a:solidFill>
                  <a:srgbClr val="48B544"/>
                </a:solidFill>
                <a:latin typeface="Arial"/>
                <a:cs typeface="Arial"/>
              </a:rPr>
              <a:t> </a:t>
            </a:r>
            <a:r>
              <a:rPr sz="4650" b="1" spc="15" dirty="0">
                <a:solidFill>
                  <a:srgbClr val="48B544"/>
                </a:solidFill>
                <a:latin typeface="Arial"/>
                <a:cs typeface="Arial"/>
              </a:rPr>
              <a:t>CMRF</a:t>
            </a:r>
            <a:endParaRPr sz="4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8126" y="5055809"/>
            <a:ext cx="3340100" cy="106426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15"/>
              </a:spcBef>
            </a:pPr>
            <a:r>
              <a:rPr sz="1650" b="1" spc="-20" dirty="0">
                <a:solidFill>
                  <a:srgbClr val="58595B"/>
                </a:solidFill>
                <a:latin typeface="Arial"/>
                <a:cs typeface="Arial"/>
              </a:rPr>
              <a:t>Mr. </a:t>
            </a:r>
            <a:r>
              <a:rPr sz="1650" b="1" spc="55" dirty="0">
                <a:solidFill>
                  <a:srgbClr val="58595B"/>
                </a:solidFill>
                <a:latin typeface="Arial"/>
                <a:cs typeface="Arial"/>
              </a:rPr>
              <a:t>Muhammad </a:t>
            </a:r>
            <a:r>
              <a:rPr sz="1650" b="1" spc="25" dirty="0">
                <a:solidFill>
                  <a:srgbClr val="58595B"/>
                </a:solidFill>
                <a:latin typeface="Arial"/>
                <a:cs typeface="Arial"/>
              </a:rPr>
              <a:t>Asif </a:t>
            </a:r>
            <a:r>
              <a:rPr sz="1650" b="1" spc="35" dirty="0">
                <a:solidFill>
                  <a:srgbClr val="58595B"/>
                </a:solidFill>
                <a:latin typeface="Arial"/>
                <a:cs typeface="Arial"/>
              </a:rPr>
              <a:t>Jalal </a:t>
            </a:r>
            <a:r>
              <a:rPr sz="1650" b="1" spc="50" dirty="0">
                <a:solidFill>
                  <a:srgbClr val="58595B"/>
                </a:solidFill>
                <a:latin typeface="Arial"/>
                <a:cs typeface="Arial"/>
              </a:rPr>
              <a:t>Bhatti  </a:t>
            </a:r>
            <a:r>
              <a:rPr sz="1650" b="1" spc="35" dirty="0">
                <a:solidFill>
                  <a:srgbClr val="58595B"/>
                </a:solidFill>
                <a:latin typeface="Arial"/>
                <a:cs typeface="Arial"/>
              </a:rPr>
              <a:t>Executive</a:t>
            </a:r>
            <a:r>
              <a:rPr sz="1650" b="1" spc="1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spc="55" dirty="0">
                <a:solidFill>
                  <a:srgbClr val="58595B"/>
                </a:solidFill>
                <a:latin typeface="Arial"/>
                <a:cs typeface="Arial"/>
              </a:rPr>
              <a:t>Director</a:t>
            </a:r>
            <a:endParaRPr sz="1650">
              <a:latin typeface="Arial"/>
              <a:cs typeface="Arial"/>
            </a:endParaRPr>
          </a:p>
          <a:p>
            <a:pPr marL="12700" marR="55244">
              <a:lnSpc>
                <a:spcPct val="104299"/>
              </a:lnSpc>
            </a:pPr>
            <a:r>
              <a:rPr sz="165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1650" b="1" spc="55" dirty="0">
                <a:solidFill>
                  <a:srgbClr val="58595B"/>
                </a:solidFill>
                <a:latin typeface="Arial"/>
                <a:cs typeface="Arial"/>
              </a:rPr>
              <a:t>and </a:t>
            </a:r>
            <a:r>
              <a:rPr sz="1650" b="1" spc="30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1650" b="1" spc="2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1650" b="1" spc="8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1650" b="1" spc="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650" b="1" spc="30" dirty="0">
                <a:solidFill>
                  <a:srgbClr val="58595B"/>
                </a:solidFill>
                <a:latin typeface="Arial"/>
                <a:cs typeface="Arial"/>
              </a:rPr>
              <a:t>Pakistan(SECP)</a:t>
            </a:r>
            <a:endParaRPr sz="16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0834" y="4787696"/>
            <a:ext cx="1223645" cy="42545"/>
          </a:xfrm>
          <a:custGeom>
            <a:avLst/>
            <a:gdLst/>
            <a:ahLst/>
            <a:cxnLst/>
            <a:rect l="l" t="t" r="r" b="b"/>
            <a:pathLst>
              <a:path w="1223645" h="42545">
                <a:moveTo>
                  <a:pt x="1223098" y="0"/>
                </a:moveTo>
                <a:lnTo>
                  <a:pt x="0" y="0"/>
                </a:lnTo>
                <a:lnTo>
                  <a:pt x="0" y="42176"/>
                </a:lnTo>
                <a:lnTo>
                  <a:pt x="1223098" y="42176"/>
                </a:lnTo>
                <a:lnTo>
                  <a:pt x="1223098" y="0"/>
                </a:lnTo>
                <a:close/>
              </a:path>
            </a:pathLst>
          </a:custGeom>
          <a:solidFill>
            <a:srgbClr val="48B54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445" marR="6350" algn="ctr">
              <a:lnSpc>
                <a:spcPts val="4580"/>
              </a:lnSpc>
              <a:spcBef>
                <a:spcPts val="894"/>
              </a:spcBef>
            </a:pPr>
            <a:r>
              <a:rPr spc="45" dirty="0"/>
              <a:t>Proposed </a:t>
            </a:r>
            <a:r>
              <a:rPr spc="100" dirty="0"/>
              <a:t>Roadmap </a:t>
            </a:r>
            <a:r>
              <a:rPr spc="-120" dirty="0"/>
              <a:t>Vs</a:t>
            </a:r>
            <a:r>
              <a:rPr spc="-545" dirty="0"/>
              <a:t> </a:t>
            </a:r>
            <a:r>
              <a:rPr spc="40" dirty="0"/>
              <a:t>Outcomes  </a:t>
            </a:r>
            <a:r>
              <a:rPr spc="175" dirty="0"/>
              <a:t>of </a:t>
            </a:r>
            <a:r>
              <a:rPr spc="-245" dirty="0"/>
              <a:t>1st </a:t>
            </a:r>
            <a:r>
              <a:rPr spc="30" dirty="0"/>
              <a:t>CMRF </a:t>
            </a:r>
            <a:r>
              <a:rPr spc="335" dirty="0"/>
              <a:t>-</a:t>
            </a:r>
            <a:r>
              <a:rPr spc="-475" dirty="0"/>
              <a:t> </a:t>
            </a:r>
            <a:r>
              <a:rPr spc="45" dirty="0"/>
              <a:t>continued</a:t>
            </a:r>
          </a:p>
          <a:p>
            <a:pPr marL="2092960" marR="2086610" algn="ctr">
              <a:lnSpc>
                <a:spcPts val="2100"/>
              </a:lnSpc>
              <a:spcBef>
                <a:spcPts val="105"/>
              </a:spcBef>
            </a:pP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Enhanced Scope </a:t>
            </a:r>
            <a:r>
              <a:rPr sz="1450" b="0" spc="15" dirty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sz="1450" b="0" spc="100" dirty="0">
                <a:solidFill>
                  <a:srgbClr val="000000"/>
                </a:solidFill>
                <a:latin typeface="Arial"/>
                <a:cs typeface="Arial"/>
              </a:rPr>
              <a:t>per </a:t>
            </a:r>
            <a:r>
              <a:rPr sz="1450" b="0" spc="60" dirty="0">
                <a:solidFill>
                  <a:srgbClr val="000000"/>
                </a:solidFill>
                <a:latin typeface="Arial"/>
                <a:cs typeface="Arial"/>
              </a:rPr>
              <a:t>slide </a:t>
            </a:r>
            <a:r>
              <a:rPr sz="1450" b="0" spc="135" dirty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sz="1450" b="0" spc="12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450" b="0" spc="114" dirty="0">
                <a:solidFill>
                  <a:srgbClr val="000000"/>
                </a:solidFill>
                <a:latin typeface="Arial"/>
                <a:cs typeface="Arial"/>
              </a:rPr>
              <a:t>ADB </a:t>
            </a: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Presentation  </a:t>
            </a:r>
            <a:r>
              <a:rPr sz="1450" b="0" spc="80" dirty="0">
                <a:solidFill>
                  <a:srgbClr val="000000"/>
                </a:solidFill>
                <a:latin typeface="Arial"/>
                <a:cs typeface="Arial"/>
              </a:rPr>
              <a:t>Money </a:t>
            </a: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Market/Gov. </a:t>
            </a:r>
            <a:r>
              <a:rPr sz="1450" b="0" spc="85" dirty="0">
                <a:solidFill>
                  <a:srgbClr val="000000"/>
                </a:solidFill>
                <a:latin typeface="Arial"/>
                <a:cs typeface="Arial"/>
              </a:rPr>
              <a:t>Sec/SWF/Participants </a:t>
            </a:r>
            <a:r>
              <a:rPr sz="1450" b="0" spc="11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1450" b="0" spc="80" dirty="0">
                <a:solidFill>
                  <a:srgbClr val="000000"/>
                </a:solidFill>
                <a:latin typeface="Arial"/>
                <a:cs typeface="Arial"/>
              </a:rPr>
              <a:t>MoF</a:t>
            </a:r>
            <a:r>
              <a:rPr sz="1450" b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0" spc="45" dirty="0">
                <a:solidFill>
                  <a:srgbClr val="000000"/>
                </a:solidFill>
                <a:latin typeface="Arial"/>
                <a:cs typeface="Arial"/>
              </a:rPr>
              <a:t>&amp; CB):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0892" y="3061741"/>
            <a:ext cx="8810625" cy="3877310"/>
            <a:chOff x="940892" y="3061741"/>
            <a:chExt cx="8810625" cy="3877310"/>
          </a:xfrm>
        </p:grpSpPr>
        <p:sp>
          <p:nvSpPr>
            <p:cNvPr id="4" name="object 4"/>
            <p:cNvSpPr/>
            <p:nvPr/>
          </p:nvSpPr>
          <p:spPr>
            <a:xfrm>
              <a:off x="6941070" y="3061754"/>
              <a:ext cx="2810510" cy="3877310"/>
            </a:xfrm>
            <a:custGeom>
              <a:avLst/>
              <a:gdLst/>
              <a:ahLst/>
              <a:cxnLst/>
              <a:rect l="l" t="t" r="r" b="b"/>
              <a:pathLst>
                <a:path w="2810509" h="3877309">
                  <a:moveTo>
                    <a:pt x="2362009" y="0"/>
                  </a:moveTo>
                  <a:lnTo>
                    <a:pt x="448056" y="0"/>
                  </a:lnTo>
                  <a:lnTo>
                    <a:pt x="448056" y="52070"/>
                  </a:lnTo>
                  <a:lnTo>
                    <a:pt x="247332" y="52070"/>
                  </a:lnTo>
                  <a:lnTo>
                    <a:pt x="197554" y="57103"/>
                  </a:lnTo>
                  <a:lnTo>
                    <a:pt x="151159" y="71536"/>
                  </a:lnTo>
                  <a:lnTo>
                    <a:pt x="109151" y="94366"/>
                  </a:lnTo>
                  <a:lnTo>
                    <a:pt x="72531" y="124591"/>
                  </a:lnTo>
                  <a:lnTo>
                    <a:pt x="42303" y="161210"/>
                  </a:lnTo>
                  <a:lnTo>
                    <a:pt x="19470" y="203219"/>
                  </a:lnTo>
                  <a:lnTo>
                    <a:pt x="5034" y="249617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56" y="78105"/>
                  </a:lnTo>
                  <a:lnTo>
                    <a:pt x="448056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3577805"/>
                  </a:lnTo>
                  <a:lnTo>
                    <a:pt x="2779500" y="3622351"/>
                  </a:lnTo>
                  <a:lnTo>
                    <a:pt x="2766584" y="3663864"/>
                  </a:lnTo>
                  <a:lnTo>
                    <a:pt x="2746155" y="3701450"/>
                  </a:lnTo>
                  <a:lnTo>
                    <a:pt x="2719109" y="3734211"/>
                  </a:lnTo>
                  <a:lnTo>
                    <a:pt x="2686344" y="3761251"/>
                  </a:lnTo>
                  <a:lnTo>
                    <a:pt x="2648757" y="3781676"/>
                  </a:lnTo>
                  <a:lnTo>
                    <a:pt x="2607246" y="3794587"/>
                  </a:lnTo>
                  <a:lnTo>
                    <a:pt x="2562707" y="3799090"/>
                  </a:lnTo>
                  <a:lnTo>
                    <a:pt x="2362009" y="3799090"/>
                  </a:lnTo>
                  <a:lnTo>
                    <a:pt x="2362009" y="3747020"/>
                  </a:lnTo>
                  <a:lnTo>
                    <a:pt x="448056" y="3747020"/>
                  </a:lnTo>
                  <a:lnTo>
                    <a:pt x="448056" y="3799090"/>
                  </a:lnTo>
                  <a:lnTo>
                    <a:pt x="247332" y="3799090"/>
                  </a:lnTo>
                  <a:lnTo>
                    <a:pt x="202793" y="3794587"/>
                  </a:lnTo>
                  <a:lnTo>
                    <a:pt x="161282" y="3781676"/>
                  </a:lnTo>
                  <a:lnTo>
                    <a:pt x="123695" y="3761251"/>
                  </a:lnTo>
                  <a:lnTo>
                    <a:pt x="90930" y="3734211"/>
                  </a:lnTo>
                  <a:lnTo>
                    <a:pt x="63884" y="3701450"/>
                  </a:lnTo>
                  <a:lnTo>
                    <a:pt x="43455" y="3663864"/>
                  </a:lnTo>
                  <a:lnTo>
                    <a:pt x="30539" y="3622351"/>
                  </a:lnTo>
                  <a:lnTo>
                    <a:pt x="26035" y="3577805"/>
                  </a:lnTo>
                  <a:lnTo>
                    <a:pt x="26035" y="2515158"/>
                  </a:lnTo>
                  <a:lnTo>
                    <a:pt x="0" y="2515158"/>
                  </a:lnTo>
                  <a:lnTo>
                    <a:pt x="0" y="3577805"/>
                  </a:lnTo>
                  <a:lnTo>
                    <a:pt x="5034" y="3627590"/>
                  </a:lnTo>
                  <a:lnTo>
                    <a:pt x="19470" y="3673987"/>
                  </a:lnTo>
                  <a:lnTo>
                    <a:pt x="42303" y="3715994"/>
                  </a:lnTo>
                  <a:lnTo>
                    <a:pt x="72531" y="3752610"/>
                  </a:lnTo>
                  <a:lnTo>
                    <a:pt x="109151" y="3782833"/>
                  </a:lnTo>
                  <a:lnTo>
                    <a:pt x="151159" y="3805661"/>
                  </a:lnTo>
                  <a:lnTo>
                    <a:pt x="197554" y="3820092"/>
                  </a:lnTo>
                  <a:lnTo>
                    <a:pt x="247332" y="3825125"/>
                  </a:lnTo>
                  <a:lnTo>
                    <a:pt x="448056" y="3825125"/>
                  </a:lnTo>
                  <a:lnTo>
                    <a:pt x="448056" y="3877195"/>
                  </a:lnTo>
                  <a:lnTo>
                    <a:pt x="2362009" y="3877195"/>
                  </a:lnTo>
                  <a:lnTo>
                    <a:pt x="2362009" y="3825125"/>
                  </a:lnTo>
                  <a:lnTo>
                    <a:pt x="2562707" y="3825125"/>
                  </a:lnTo>
                  <a:lnTo>
                    <a:pt x="2612492" y="3820092"/>
                  </a:lnTo>
                  <a:lnTo>
                    <a:pt x="2658890" y="3805661"/>
                  </a:lnTo>
                  <a:lnTo>
                    <a:pt x="2700900" y="3782833"/>
                  </a:lnTo>
                  <a:lnTo>
                    <a:pt x="2737518" y="3752610"/>
                  </a:lnTo>
                  <a:lnTo>
                    <a:pt x="2767743" y="3715994"/>
                  </a:lnTo>
                  <a:lnTo>
                    <a:pt x="2790573" y="3673987"/>
                  </a:lnTo>
                  <a:lnTo>
                    <a:pt x="2805006" y="3627590"/>
                  </a:lnTo>
                  <a:lnTo>
                    <a:pt x="2810040" y="3577805"/>
                  </a:lnTo>
                  <a:lnTo>
                    <a:pt x="2810040" y="299402"/>
                  </a:lnTo>
                  <a:lnTo>
                    <a:pt x="2805006" y="249617"/>
                  </a:lnTo>
                  <a:lnTo>
                    <a:pt x="2790573" y="203219"/>
                  </a:lnTo>
                  <a:lnTo>
                    <a:pt x="2767743" y="161210"/>
                  </a:lnTo>
                  <a:lnTo>
                    <a:pt x="2737518" y="124591"/>
                  </a:lnTo>
                  <a:lnTo>
                    <a:pt x="2700900" y="94366"/>
                  </a:lnTo>
                  <a:lnTo>
                    <a:pt x="2658890" y="71536"/>
                  </a:lnTo>
                  <a:lnTo>
                    <a:pt x="2612492" y="57103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close/>
                </a:path>
              </a:pathLst>
            </a:custGeom>
            <a:solidFill>
              <a:srgbClr val="43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40975" y="3061741"/>
              <a:ext cx="3026410" cy="3877310"/>
            </a:xfrm>
            <a:custGeom>
              <a:avLst/>
              <a:gdLst/>
              <a:ahLst/>
              <a:cxnLst/>
              <a:rect l="l" t="t" r="r" b="b"/>
              <a:pathLst>
                <a:path w="3026409" h="3877309">
                  <a:moveTo>
                    <a:pt x="3026130" y="2515158"/>
                  </a:moveTo>
                  <a:lnTo>
                    <a:pt x="2784005" y="2515158"/>
                  </a:lnTo>
                  <a:lnTo>
                    <a:pt x="2784005" y="3577806"/>
                  </a:lnTo>
                  <a:lnTo>
                    <a:pt x="2779496" y="3622357"/>
                  </a:lnTo>
                  <a:lnTo>
                    <a:pt x="2766580" y="3663873"/>
                  </a:lnTo>
                  <a:lnTo>
                    <a:pt x="2746146" y="3701465"/>
                  </a:lnTo>
                  <a:lnTo>
                    <a:pt x="2719108" y="3734219"/>
                  </a:lnTo>
                  <a:lnTo>
                    <a:pt x="2686342" y="3761270"/>
                  </a:lnTo>
                  <a:lnTo>
                    <a:pt x="2648750" y="3781691"/>
                  </a:lnTo>
                  <a:lnTo>
                    <a:pt x="2607233" y="3794607"/>
                  </a:lnTo>
                  <a:lnTo>
                    <a:pt x="2562707" y="3799103"/>
                  </a:lnTo>
                  <a:lnTo>
                    <a:pt x="2362009" y="3799103"/>
                  </a:lnTo>
                  <a:lnTo>
                    <a:pt x="2362009" y="3747033"/>
                  </a:lnTo>
                  <a:lnTo>
                    <a:pt x="448068" y="3747033"/>
                  </a:lnTo>
                  <a:lnTo>
                    <a:pt x="448068" y="3799103"/>
                  </a:lnTo>
                  <a:lnTo>
                    <a:pt x="247332" y="3799103"/>
                  </a:lnTo>
                  <a:lnTo>
                    <a:pt x="202793" y="3794607"/>
                  </a:lnTo>
                  <a:lnTo>
                    <a:pt x="161277" y="3781691"/>
                  </a:lnTo>
                  <a:lnTo>
                    <a:pt x="123698" y="3761270"/>
                  </a:lnTo>
                  <a:lnTo>
                    <a:pt x="90932" y="3734219"/>
                  </a:lnTo>
                  <a:lnTo>
                    <a:pt x="63881" y="3701465"/>
                  </a:lnTo>
                  <a:lnTo>
                    <a:pt x="43446" y="3663873"/>
                  </a:lnTo>
                  <a:lnTo>
                    <a:pt x="30530" y="3622357"/>
                  </a:lnTo>
                  <a:lnTo>
                    <a:pt x="26035" y="3577806"/>
                  </a:lnTo>
                  <a:lnTo>
                    <a:pt x="26035" y="2515158"/>
                  </a:lnTo>
                  <a:lnTo>
                    <a:pt x="0" y="2515158"/>
                  </a:lnTo>
                  <a:lnTo>
                    <a:pt x="0" y="3577806"/>
                  </a:lnTo>
                  <a:lnTo>
                    <a:pt x="5029" y="3627602"/>
                  </a:lnTo>
                  <a:lnTo>
                    <a:pt x="19469" y="3673995"/>
                  </a:lnTo>
                  <a:lnTo>
                    <a:pt x="42303" y="3716007"/>
                  </a:lnTo>
                  <a:lnTo>
                    <a:pt x="72529" y="3752621"/>
                  </a:lnTo>
                  <a:lnTo>
                    <a:pt x="109156" y="3782847"/>
                  </a:lnTo>
                  <a:lnTo>
                    <a:pt x="151155" y="3805682"/>
                  </a:lnTo>
                  <a:lnTo>
                    <a:pt x="197548" y="3820109"/>
                  </a:lnTo>
                  <a:lnTo>
                    <a:pt x="247332" y="3825138"/>
                  </a:lnTo>
                  <a:lnTo>
                    <a:pt x="448068" y="3825138"/>
                  </a:lnTo>
                  <a:lnTo>
                    <a:pt x="448068" y="3877208"/>
                  </a:lnTo>
                  <a:lnTo>
                    <a:pt x="2362009" y="3877208"/>
                  </a:lnTo>
                  <a:lnTo>
                    <a:pt x="2362009" y="3825138"/>
                  </a:lnTo>
                  <a:lnTo>
                    <a:pt x="2562707" y="3825138"/>
                  </a:lnTo>
                  <a:lnTo>
                    <a:pt x="2612479" y="3820109"/>
                  </a:lnTo>
                  <a:lnTo>
                    <a:pt x="2658872" y="3805682"/>
                  </a:lnTo>
                  <a:lnTo>
                    <a:pt x="2700883" y="3782847"/>
                  </a:lnTo>
                  <a:lnTo>
                    <a:pt x="2737497" y="3752621"/>
                  </a:lnTo>
                  <a:lnTo>
                    <a:pt x="2767736" y="3716007"/>
                  </a:lnTo>
                  <a:lnTo>
                    <a:pt x="2790558" y="3673995"/>
                  </a:lnTo>
                  <a:lnTo>
                    <a:pt x="2804998" y="3627602"/>
                  </a:lnTo>
                  <a:lnTo>
                    <a:pt x="2810040" y="3577806"/>
                  </a:lnTo>
                  <a:lnTo>
                    <a:pt x="2810040" y="2541193"/>
                  </a:lnTo>
                  <a:lnTo>
                    <a:pt x="3026130" y="2541193"/>
                  </a:lnTo>
                  <a:lnTo>
                    <a:pt x="3026130" y="2515158"/>
                  </a:lnTo>
                  <a:close/>
                </a:path>
                <a:path w="3026409" h="3877309">
                  <a:moveTo>
                    <a:pt x="3026130" y="1336014"/>
                  </a:moveTo>
                  <a:lnTo>
                    <a:pt x="2810040" y="1336014"/>
                  </a:lnTo>
                  <a:lnTo>
                    <a:pt x="2810040" y="299402"/>
                  </a:lnTo>
                  <a:lnTo>
                    <a:pt x="2804998" y="249618"/>
                  </a:lnTo>
                  <a:lnTo>
                    <a:pt x="2790558" y="203225"/>
                  </a:lnTo>
                  <a:lnTo>
                    <a:pt x="2767736" y="161213"/>
                  </a:lnTo>
                  <a:lnTo>
                    <a:pt x="2737497" y="124599"/>
                  </a:lnTo>
                  <a:lnTo>
                    <a:pt x="2700883" y="94373"/>
                  </a:lnTo>
                  <a:lnTo>
                    <a:pt x="2658872" y="71539"/>
                  </a:lnTo>
                  <a:lnTo>
                    <a:pt x="2612479" y="57111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lnTo>
                    <a:pt x="448068" y="0"/>
                  </a:lnTo>
                  <a:lnTo>
                    <a:pt x="448068" y="52070"/>
                  </a:lnTo>
                  <a:lnTo>
                    <a:pt x="247332" y="52070"/>
                  </a:lnTo>
                  <a:lnTo>
                    <a:pt x="197548" y="57111"/>
                  </a:lnTo>
                  <a:lnTo>
                    <a:pt x="151155" y="71539"/>
                  </a:lnTo>
                  <a:lnTo>
                    <a:pt x="109156" y="94373"/>
                  </a:lnTo>
                  <a:lnTo>
                    <a:pt x="72529" y="124599"/>
                  </a:lnTo>
                  <a:lnTo>
                    <a:pt x="42303" y="161213"/>
                  </a:lnTo>
                  <a:lnTo>
                    <a:pt x="19469" y="203225"/>
                  </a:lnTo>
                  <a:lnTo>
                    <a:pt x="5029" y="249618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0" y="254863"/>
                  </a:lnTo>
                  <a:lnTo>
                    <a:pt x="43446" y="213347"/>
                  </a:lnTo>
                  <a:lnTo>
                    <a:pt x="63881" y="175755"/>
                  </a:lnTo>
                  <a:lnTo>
                    <a:pt x="90932" y="143002"/>
                  </a:lnTo>
                  <a:lnTo>
                    <a:pt x="123698" y="115951"/>
                  </a:lnTo>
                  <a:lnTo>
                    <a:pt x="161277" y="95529"/>
                  </a:lnTo>
                  <a:lnTo>
                    <a:pt x="202793" y="82613"/>
                  </a:lnTo>
                  <a:lnTo>
                    <a:pt x="247332" y="78105"/>
                  </a:lnTo>
                  <a:lnTo>
                    <a:pt x="448068" y="78105"/>
                  </a:lnTo>
                  <a:lnTo>
                    <a:pt x="448068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33" y="82613"/>
                  </a:lnTo>
                  <a:lnTo>
                    <a:pt x="2648750" y="95529"/>
                  </a:lnTo>
                  <a:lnTo>
                    <a:pt x="2686342" y="115951"/>
                  </a:lnTo>
                  <a:lnTo>
                    <a:pt x="2719108" y="143002"/>
                  </a:lnTo>
                  <a:lnTo>
                    <a:pt x="2746146" y="175755"/>
                  </a:lnTo>
                  <a:lnTo>
                    <a:pt x="2766580" y="213347"/>
                  </a:lnTo>
                  <a:lnTo>
                    <a:pt x="2779496" y="254863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30" y="1362049"/>
                  </a:lnTo>
                  <a:lnTo>
                    <a:pt x="3026130" y="1336014"/>
                  </a:lnTo>
                  <a:close/>
                </a:path>
              </a:pathLst>
            </a:custGeom>
            <a:solidFill>
              <a:srgbClr val="E13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0892" y="3061741"/>
              <a:ext cx="3026410" cy="3877310"/>
            </a:xfrm>
            <a:custGeom>
              <a:avLst/>
              <a:gdLst/>
              <a:ahLst/>
              <a:cxnLst/>
              <a:rect l="l" t="t" r="r" b="b"/>
              <a:pathLst>
                <a:path w="3026410" h="3877309">
                  <a:moveTo>
                    <a:pt x="2361984" y="0"/>
                  </a:moveTo>
                  <a:lnTo>
                    <a:pt x="448030" y="0"/>
                  </a:lnTo>
                  <a:lnTo>
                    <a:pt x="448030" y="52070"/>
                  </a:lnTo>
                  <a:lnTo>
                    <a:pt x="247332" y="52070"/>
                  </a:lnTo>
                  <a:lnTo>
                    <a:pt x="197547" y="57103"/>
                  </a:lnTo>
                  <a:lnTo>
                    <a:pt x="151149" y="71536"/>
                  </a:lnTo>
                  <a:lnTo>
                    <a:pt x="109140" y="94366"/>
                  </a:lnTo>
                  <a:lnTo>
                    <a:pt x="72521" y="124591"/>
                  </a:lnTo>
                  <a:lnTo>
                    <a:pt x="42296" y="161210"/>
                  </a:lnTo>
                  <a:lnTo>
                    <a:pt x="19466" y="203219"/>
                  </a:lnTo>
                  <a:lnTo>
                    <a:pt x="5033" y="249617"/>
                  </a:lnTo>
                  <a:lnTo>
                    <a:pt x="0" y="299402"/>
                  </a:lnTo>
                  <a:lnTo>
                    <a:pt x="0" y="3577805"/>
                  </a:lnTo>
                  <a:lnTo>
                    <a:pt x="5033" y="3627590"/>
                  </a:lnTo>
                  <a:lnTo>
                    <a:pt x="19466" y="3673989"/>
                  </a:lnTo>
                  <a:lnTo>
                    <a:pt x="42296" y="3715998"/>
                  </a:lnTo>
                  <a:lnTo>
                    <a:pt x="72521" y="3752616"/>
                  </a:lnTo>
                  <a:lnTo>
                    <a:pt x="109140" y="3782841"/>
                  </a:lnTo>
                  <a:lnTo>
                    <a:pt x="151149" y="3805671"/>
                  </a:lnTo>
                  <a:lnTo>
                    <a:pt x="197547" y="3820104"/>
                  </a:lnTo>
                  <a:lnTo>
                    <a:pt x="247332" y="3825138"/>
                  </a:lnTo>
                  <a:lnTo>
                    <a:pt x="448030" y="3825138"/>
                  </a:lnTo>
                  <a:lnTo>
                    <a:pt x="448030" y="3877208"/>
                  </a:lnTo>
                  <a:lnTo>
                    <a:pt x="2361984" y="3877208"/>
                  </a:lnTo>
                  <a:lnTo>
                    <a:pt x="2361984" y="3825138"/>
                  </a:lnTo>
                  <a:lnTo>
                    <a:pt x="2562707" y="3825138"/>
                  </a:lnTo>
                  <a:lnTo>
                    <a:pt x="2612485" y="3820104"/>
                  </a:lnTo>
                  <a:lnTo>
                    <a:pt x="2658880" y="3805671"/>
                  </a:lnTo>
                  <a:lnTo>
                    <a:pt x="2700888" y="3782841"/>
                  </a:lnTo>
                  <a:lnTo>
                    <a:pt x="2737508" y="3752616"/>
                  </a:lnTo>
                  <a:lnTo>
                    <a:pt x="2767736" y="3715998"/>
                  </a:lnTo>
                  <a:lnTo>
                    <a:pt x="2790570" y="3673989"/>
                  </a:lnTo>
                  <a:lnTo>
                    <a:pt x="2805005" y="3627590"/>
                  </a:lnTo>
                  <a:lnTo>
                    <a:pt x="2810040" y="3577805"/>
                  </a:lnTo>
                  <a:lnTo>
                    <a:pt x="2810040" y="2541193"/>
                  </a:lnTo>
                  <a:lnTo>
                    <a:pt x="3026194" y="2541193"/>
                  </a:lnTo>
                  <a:lnTo>
                    <a:pt x="3026194" y="2515158"/>
                  </a:lnTo>
                  <a:lnTo>
                    <a:pt x="2784005" y="2515158"/>
                  </a:lnTo>
                  <a:lnTo>
                    <a:pt x="2784005" y="3577805"/>
                  </a:lnTo>
                  <a:lnTo>
                    <a:pt x="2779500" y="3622351"/>
                  </a:lnTo>
                  <a:lnTo>
                    <a:pt x="2766584" y="3663866"/>
                  </a:lnTo>
                  <a:lnTo>
                    <a:pt x="2746155" y="3701454"/>
                  </a:lnTo>
                  <a:lnTo>
                    <a:pt x="2719109" y="3734217"/>
                  </a:lnTo>
                  <a:lnTo>
                    <a:pt x="2686344" y="3761260"/>
                  </a:lnTo>
                  <a:lnTo>
                    <a:pt x="2648757" y="3781686"/>
                  </a:lnTo>
                  <a:lnTo>
                    <a:pt x="2607246" y="3794599"/>
                  </a:lnTo>
                  <a:lnTo>
                    <a:pt x="2562707" y="3799103"/>
                  </a:lnTo>
                  <a:lnTo>
                    <a:pt x="2361984" y="3799103"/>
                  </a:lnTo>
                  <a:lnTo>
                    <a:pt x="2361984" y="3747033"/>
                  </a:lnTo>
                  <a:lnTo>
                    <a:pt x="448030" y="3747033"/>
                  </a:lnTo>
                  <a:lnTo>
                    <a:pt x="448030" y="3799103"/>
                  </a:lnTo>
                  <a:lnTo>
                    <a:pt x="247332" y="3799103"/>
                  </a:lnTo>
                  <a:lnTo>
                    <a:pt x="202793" y="3794599"/>
                  </a:lnTo>
                  <a:lnTo>
                    <a:pt x="161282" y="3781686"/>
                  </a:lnTo>
                  <a:lnTo>
                    <a:pt x="123695" y="3761260"/>
                  </a:lnTo>
                  <a:lnTo>
                    <a:pt x="90930" y="3734217"/>
                  </a:lnTo>
                  <a:lnTo>
                    <a:pt x="63884" y="3701454"/>
                  </a:lnTo>
                  <a:lnTo>
                    <a:pt x="43455" y="3663866"/>
                  </a:lnTo>
                  <a:lnTo>
                    <a:pt x="30539" y="3622351"/>
                  </a:lnTo>
                  <a:lnTo>
                    <a:pt x="26034" y="3577805"/>
                  </a:lnTo>
                  <a:lnTo>
                    <a:pt x="26034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30" y="78105"/>
                  </a:lnTo>
                  <a:lnTo>
                    <a:pt x="448030" y="130175"/>
                  </a:lnTo>
                  <a:lnTo>
                    <a:pt x="2361984" y="130175"/>
                  </a:lnTo>
                  <a:lnTo>
                    <a:pt x="2361984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94" y="1362049"/>
                  </a:lnTo>
                  <a:lnTo>
                    <a:pt x="3026194" y="1336014"/>
                  </a:lnTo>
                  <a:lnTo>
                    <a:pt x="2810040" y="1336014"/>
                  </a:lnTo>
                  <a:lnTo>
                    <a:pt x="2810040" y="299402"/>
                  </a:lnTo>
                  <a:lnTo>
                    <a:pt x="2805005" y="249617"/>
                  </a:lnTo>
                  <a:lnTo>
                    <a:pt x="2790570" y="203219"/>
                  </a:lnTo>
                  <a:lnTo>
                    <a:pt x="2767736" y="161210"/>
                  </a:lnTo>
                  <a:lnTo>
                    <a:pt x="2737508" y="124591"/>
                  </a:lnTo>
                  <a:lnTo>
                    <a:pt x="2700888" y="94366"/>
                  </a:lnTo>
                  <a:lnTo>
                    <a:pt x="2658880" y="71536"/>
                  </a:lnTo>
                  <a:lnTo>
                    <a:pt x="2612485" y="57103"/>
                  </a:lnTo>
                  <a:lnTo>
                    <a:pt x="2562707" y="52070"/>
                  </a:lnTo>
                  <a:lnTo>
                    <a:pt x="2361984" y="52070"/>
                  </a:lnTo>
                  <a:lnTo>
                    <a:pt x="2361984" y="0"/>
                  </a:lnTo>
                  <a:close/>
                </a:path>
              </a:pathLst>
            </a:custGeom>
            <a:solidFill>
              <a:srgbClr val="F4B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9172" y="3322091"/>
              <a:ext cx="8394065" cy="3356610"/>
            </a:xfrm>
            <a:custGeom>
              <a:avLst/>
              <a:gdLst/>
              <a:ahLst/>
              <a:cxnLst/>
              <a:rect l="l" t="t" r="r" b="b"/>
              <a:pathLst>
                <a:path w="8394065" h="3356609">
                  <a:moveTo>
                    <a:pt x="2393467" y="39052"/>
                  </a:moveTo>
                  <a:lnTo>
                    <a:pt x="2390381" y="23888"/>
                  </a:lnTo>
                  <a:lnTo>
                    <a:pt x="2381986" y="11480"/>
                  </a:lnTo>
                  <a:lnTo>
                    <a:pt x="2369566" y="3086"/>
                  </a:lnTo>
                  <a:lnTo>
                    <a:pt x="2354415" y="0"/>
                  </a:lnTo>
                  <a:lnTo>
                    <a:pt x="39052" y="0"/>
                  </a:lnTo>
                  <a:lnTo>
                    <a:pt x="23888" y="3086"/>
                  </a:lnTo>
                  <a:lnTo>
                    <a:pt x="11468" y="11480"/>
                  </a:lnTo>
                  <a:lnTo>
                    <a:pt x="3073" y="23888"/>
                  </a:lnTo>
                  <a:lnTo>
                    <a:pt x="0" y="39052"/>
                  </a:lnTo>
                  <a:lnTo>
                    <a:pt x="0" y="3317468"/>
                  </a:lnTo>
                  <a:lnTo>
                    <a:pt x="3073" y="3332632"/>
                  </a:lnTo>
                  <a:lnTo>
                    <a:pt x="11468" y="3345053"/>
                  </a:lnTo>
                  <a:lnTo>
                    <a:pt x="23888" y="3353447"/>
                  </a:lnTo>
                  <a:lnTo>
                    <a:pt x="39052" y="3356521"/>
                  </a:lnTo>
                  <a:lnTo>
                    <a:pt x="2354415" y="3356521"/>
                  </a:lnTo>
                  <a:lnTo>
                    <a:pt x="2369566" y="3353447"/>
                  </a:lnTo>
                  <a:lnTo>
                    <a:pt x="2381986" y="3345053"/>
                  </a:lnTo>
                  <a:lnTo>
                    <a:pt x="2390381" y="3332632"/>
                  </a:lnTo>
                  <a:lnTo>
                    <a:pt x="2393467" y="3317468"/>
                  </a:lnTo>
                  <a:lnTo>
                    <a:pt x="2393467" y="39052"/>
                  </a:lnTo>
                  <a:close/>
                </a:path>
                <a:path w="8394065" h="3356609">
                  <a:moveTo>
                    <a:pt x="5393563" y="39052"/>
                  </a:moveTo>
                  <a:lnTo>
                    <a:pt x="5390477" y="23888"/>
                  </a:lnTo>
                  <a:lnTo>
                    <a:pt x="5382082" y="11480"/>
                  </a:lnTo>
                  <a:lnTo>
                    <a:pt x="5369661" y="3086"/>
                  </a:lnTo>
                  <a:lnTo>
                    <a:pt x="5354510" y="0"/>
                  </a:lnTo>
                  <a:lnTo>
                    <a:pt x="3039148" y="0"/>
                  </a:lnTo>
                  <a:lnTo>
                    <a:pt x="3023984" y="3086"/>
                  </a:lnTo>
                  <a:lnTo>
                    <a:pt x="3011563" y="11480"/>
                  </a:lnTo>
                  <a:lnTo>
                    <a:pt x="3003169" y="23888"/>
                  </a:lnTo>
                  <a:lnTo>
                    <a:pt x="3000095" y="39052"/>
                  </a:lnTo>
                  <a:lnTo>
                    <a:pt x="3000095" y="3317468"/>
                  </a:lnTo>
                  <a:lnTo>
                    <a:pt x="3003169" y="3332632"/>
                  </a:lnTo>
                  <a:lnTo>
                    <a:pt x="3011563" y="3345053"/>
                  </a:lnTo>
                  <a:lnTo>
                    <a:pt x="3023984" y="3353447"/>
                  </a:lnTo>
                  <a:lnTo>
                    <a:pt x="3039148" y="3356521"/>
                  </a:lnTo>
                  <a:lnTo>
                    <a:pt x="5354510" y="3356521"/>
                  </a:lnTo>
                  <a:lnTo>
                    <a:pt x="5369661" y="3353447"/>
                  </a:lnTo>
                  <a:lnTo>
                    <a:pt x="5382082" y="3345053"/>
                  </a:lnTo>
                  <a:lnTo>
                    <a:pt x="5390477" y="3332632"/>
                  </a:lnTo>
                  <a:lnTo>
                    <a:pt x="5393563" y="3317468"/>
                  </a:lnTo>
                  <a:lnTo>
                    <a:pt x="5393563" y="39052"/>
                  </a:lnTo>
                  <a:close/>
                </a:path>
                <a:path w="8394065" h="3356609">
                  <a:moveTo>
                    <a:pt x="8393658" y="39052"/>
                  </a:moveTo>
                  <a:lnTo>
                    <a:pt x="8390572" y="23888"/>
                  </a:lnTo>
                  <a:lnTo>
                    <a:pt x="8382178" y="11480"/>
                  </a:lnTo>
                  <a:lnTo>
                    <a:pt x="8369757" y="3086"/>
                  </a:lnTo>
                  <a:lnTo>
                    <a:pt x="8354606" y="0"/>
                  </a:lnTo>
                  <a:lnTo>
                    <a:pt x="6039243" y="0"/>
                  </a:lnTo>
                  <a:lnTo>
                    <a:pt x="6024080" y="3086"/>
                  </a:lnTo>
                  <a:lnTo>
                    <a:pt x="6011659" y="11480"/>
                  </a:lnTo>
                  <a:lnTo>
                    <a:pt x="6003264" y="23888"/>
                  </a:lnTo>
                  <a:lnTo>
                    <a:pt x="6000191" y="39052"/>
                  </a:lnTo>
                  <a:lnTo>
                    <a:pt x="6000191" y="3317468"/>
                  </a:lnTo>
                  <a:lnTo>
                    <a:pt x="6003264" y="3332632"/>
                  </a:lnTo>
                  <a:lnTo>
                    <a:pt x="6011659" y="3345053"/>
                  </a:lnTo>
                  <a:lnTo>
                    <a:pt x="6024080" y="3353447"/>
                  </a:lnTo>
                  <a:lnTo>
                    <a:pt x="6039243" y="3356521"/>
                  </a:lnTo>
                  <a:lnTo>
                    <a:pt x="8354606" y="3356521"/>
                  </a:lnTo>
                  <a:lnTo>
                    <a:pt x="8369757" y="3353447"/>
                  </a:lnTo>
                  <a:lnTo>
                    <a:pt x="8382178" y="3345053"/>
                  </a:lnTo>
                  <a:lnTo>
                    <a:pt x="8390572" y="3332632"/>
                  </a:lnTo>
                  <a:lnTo>
                    <a:pt x="8393658" y="3317468"/>
                  </a:lnTo>
                  <a:lnTo>
                    <a:pt x="8393658" y="3905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32443" y="4249103"/>
            <a:ext cx="1668145" cy="114744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200"/>
              </a:spcBef>
            </a:pPr>
            <a:r>
              <a:rPr sz="1850" b="1" spc="25" dirty="0">
                <a:latin typeface="Arial"/>
                <a:cs typeface="Arial"/>
              </a:rPr>
              <a:t>Observe </a:t>
            </a:r>
            <a:r>
              <a:rPr sz="1850" b="1" spc="50" dirty="0">
                <a:latin typeface="Arial"/>
                <a:cs typeface="Arial"/>
              </a:rPr>
              <a:t>the  </a:t>
            </a:r>
            <a:r>
              <a:rPr sz="1850" b="1" spc="-10" dirty="0">
                <a:latin typeface="Arial"/>
                <a:cs typeface="Arial"/>
              </a:rPr>
              <a:t>Basel </a:t>
            </a:r>
            <a:r>
              <a:rPr sz="1850" b="1" spc="50" dirty="0">
                <a:latin typeface="Arial"/>
                <a:cs typeface="Arial"/>
              </a:rPr>
              <a:t>code</a:t>
            </a:r>
            <a:r>
              <a:rPr sz="1850" b="1" spc="-180" dirty="0">
                <a:latin typeface="Arial"/>
                <a:cs typeface="Arial"/>
              </a:rPr>
              <a:t> </a:t>
            </a:r>
            <a:r>
              <a:rPr sz="1850" b="1" spc="30" dirty="0">
                <a:latin typeface="Arial"/>
                <a:cs typeface="Arial"/>
              </a:rPr>
              <a:t>for  </a:t>
            </a:r>
            <a:r>
              <a:rPr sz="1850" b="1" spc="25" dirty="0">
                <a:latin typeface="Arial"/>
                <a:cs typeface="Arial"/>
              </a:rPr>
              <a:t>bank  </a:t>
            </a:r>
            <a:r>
              <a:rPr sz="1850" b="1" spc="10" dirty="0">
                <a:latin typeface="Arial"/>
                <a:cs typeface="Arial"/>
              </a:rPr>
              <a:t>governance.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6165" y="3421477"/>
            <a:ext cx="2133600" cy="31013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2200"/>
              </a:lnSpc>
              <a:spcBef>
                <a:spcPts val="200"/>
              </a:spcBef>
            </a:pPr>
            <a:r>
              <a:rPr sz="1850" b="1" spc="35" dirty="0">
                <a:latin typeface="Arial"/>
                <a:cs typeface="Arial"/>
              </a:rPr>
              <a:t>Improving </a:t>
            </a:r>
            <a:r>
              <a:rPr sz="1850" b="1" spc="40" dirty="0">
                <a:latin typeface="Arial"/>
                <a:cs typeface="Arial"/>
              </a:rPr>
              <a:t>market  </a:t>
            </a:r>
            <a:r>
              <a:rPr sz="1850" b="1" spc="-5" dirty="0">
                <a:latin typeface="Arial"/>
                <a:cs typeface="Arial"/>
              </a:rPr>
              <a:t>infrastructure:  </a:t>
            </a:r>
            <a:r>
              <a:rPr sz="1850" b="1" spc="40" dirty="0">
                <a:latin typeface="Arial"/>
                <a:cs typeface="Arial"/>
              </a:rPr>
              <a:t>Improve </a:t>
            </a:r>
            <a:r>
              <a:rPr sz="1850" b="1" spc="50" dirty="0">
                <a:latin typeface="Arial"/>
                <a:cs typeface="Arial"/>
              </a:rPr>
              <a:t>the  </a:t>
            </a:r>
            <a:r>
              <a:rPr sz="1850" b="1" spc="25" dirty="0">
                <a:latin typeface="Arial"/>
                <a:cs typeface="Arial"/>
              </a:rPr>
              <a:t>payments</a:t>
            </a:r>
            <a:r>
              <a:rPr sz="1850" b="1" spc="-85" dirty="0">
                <a:latin typeface="Arial"/>
                <a:cs typeface="Arial"/>
              </a:rPr>
              <a:t> </a:t>
            </a:r>
            <a:r>
              <a:rPr sz="1850" b="1" spc="-40" dirty="0">
                <a:latin typeface="Arial"/>
                <a:cs typeface="Arial"/>
              </a:rPr>
              <a:t>systems  </a:t>
            </a:r>
            <a:r>
              <a:rPr sz="1850" b="1" spc="10" dirty="0">
                <a:latin typeface="Arial"/>
                <a:cs typeface="Arial"/>
              </a:rPr>
              <a:t>in </a:t>
            </a:r>
            <a:r>
              <a:rPr sz="1850" b="1" spc="35" dirty="0">
                <a:latin typeface="Arial"/>
                <a:cs typeface="Arial"/>
              </a:rPr>
              <a:t>conformity</a:t>
            </a:r>
            <a:r>
              <a:rPr sz="1850" b="1" spc="-185" dirty="0">
                <a:latin typeface="Arial"/>
                <a:cs typeface="Arial"/>
              </a:rPr>
              <a:t> </a:t>
            </a:r>
            <a:r>
              <a:rPr sz="1850" b="1" spc="50" dirty="0">
                <a:latin typeface="Arial"/>
                <a:cs typeface="Arial"/>
              </a:rPr>
              <a:t>with  </a:t>
            </a:r>
            <a:r>
              <a:rPr sz="1850" b="1" spc="5" dirty="0">
                <a:latin typeface="Arial"/>
                <a:cs typeface="Arial"/>
              </a:rPr>
              <a:t>Principal </a:t>
            </a:r>
            <a:r>
              <a:rPr sz="1850" b="1" spc="30" dirty="0">
                <a:latin typeface="Arial"/>
                <a:cs typeface="Arial"/>
              </a:rPr>
              <a:t>for  </a:t>
            </a:r>
            <a:r>
              <a:rPr sz="1850" b="1" spc="5" dirty="0">
                <a:latin typeface="Arial"/>
                <a:cs typeface="Arial"/>
              </a:rPr>
              <a:t>Financial </a:t>
            </a:r>
            <a:r>
              <a:rPr sz="1850" b="1" spc="30" dirty="0">
                <a:latin typeface="Arial"/>
                <a:cs typeface="Arial"/>
              </a:rPr>
              <a:t>Market  </a:t>
            </a:r>
            <a:r>
              <a:rPr sz="1850" b="1" dirty="0">
                <a:latin typeface="Arial"/>
                <a:cs typeface="Arial"/>
              </a:rPr>
              <a:t>Infrastructure;</a:t>
            </a:r>
            <a:r>
              <a:rPr sz="1850" b="1" spc="-80" dirty="0">
                <a:latin typeface="Arial"/>
                <a:cs typeface="Arial"/>
              </a:rPr>
              <a:t> </a:t>
            </a:r>
            <a:r>
              <a:rPr sz="1850" b="1" spc="25" dirty="0">
                <a:latin typeface="Arial"/>
                <a:cs typeface="Arial"/>
              </a:rPr>
              <a:t>and  </a:t>
            </a:r>
            <a:r>
              <a:rPr sz="1850" b="1" spc="30" dirty="0">
                <a:latin typeface="Arial"/>
                <a:cs typeface="Arial"/>
              </a:rPr>
              <a:t>improve their  connectivity </a:t>
            </a:r>
            <a:r>
              <a:rPr sz="1850" b="1" spc="25" dirty="0">
                <a:latin typeface="Arial"/>
                <a:cs typeface="Arial"/>
              </a:rPr>
              <a:t>and  </a:t>
            </a:r>
            <a:r>
              <a:rPr sz="1850" b="1" spc="20" dirty="0">
                <a:latin typeface="Arial"/>
                <a:cs typeface="Arial"/>
              </a:rPr>
              <a:t>interoperability.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45226" y="3820385"/>
            <a:ext cx="1976755" cy="22637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2200"/>
              </a:lnSpc>
              <a:spcBef>
                <a:spcPts val="200"/>
              </a:spcBef>
            </a:pPr>
            <a:r>
              <a:rPr sz="1850" b="1" spc="-15" dirty="0">
                <a:latin typeface="Arial"/>
                <a:cs typeface="Arial"/>
              </a:rPr>
              <a:t>Enhan</a:t>
            </a:r>
            <a:r>
              <a:rPr sz="1850" b="1" spc="-45" dirty="0">
                <a:latin typeface="Arial"/>
                <a:cs typeface="Arial"/>
              </a:rPr>
              <a:t>c</a:t>
            </a:r>
            <a:r>
              <a:rPr sz="1850" b="1" spc="340" dirty="0">
                <a:latin typeface="Arial"/>
                <a:cs typeface="Arial"/>
              </a:rPr>
              <a:t>e</a:t>
            </a:r>
            <a:r>
              <a:rPr sz="1850" b="1" spc="55" dirty="0">
                <a:latin typeface="Arial"/>
                <a:cs typeface="Arial"/>
              </a:rPr>
              <a:t>/</a:t>
            </a:r>
            <a:r>
              <a:rPr sz="1850" b="1" spc="60" dirty="0">
                <a:latin typeface="Arial"/>
                <a:cs typeface="Arial"/>
              </a:rPr>
              <a:t>p</a:t>
            </a:r>
            <a:r>
              <a:rPr sz="1850" b="1" spc="-5" dirty="0">
                <a:latin typeface="Arial"/>
                <a:cs typeface="Arial"/>
              </a:rPr>
              <a:t>r</a:t>
            </a:r>
            <a:r>
              <a:rPr sz="1850" b="1" spc="50" dirty="0">
                <a:latin typeface="Arial"/>
                <a:cs typeface="Arial"/>
              </a:rPr>
              <a:t>omot  </a:t>
            </a:r>
            <a:r>
              <a:rPr sz="1850" b="1" spc="110" dirty="0">
                <a:latin typeface="Arial"/>
                <a:cs typeface="Arial"/>
              </a:rPr>
              <a:t>e </a:t>
            </a:r>
            <a:r>
              <a:rPr sz="1850" b="1" spc="30" dirty="0">
                <a:latin typeface="Arial"/>
                <a:cs typeface="Arial"/>
              </a:rPr>
              <a:t>privatization  </a:t>
            </a:r>
            <a:r>
              <a:rPr sz="1850" b="1" spc="25" dirty="0">
                <a:latin typeface="Arial"/>
                <a:cs typeface="Arial"/>
              </a:rPr>
              <a:t>and      </a:t>
            </a:r>
            <a:r>
              <a:rPr sz="1850" b="1" spc="5" dirty="0">
                <a:latin typeface="Arial"/>
                <a:cs typeface="Arial"/>
              </a:rPr>
              <a:t>infrastructure  </a:t>
            </a:r>
            <a:r>
              <a:rPr sz="1850" b="1" dirty="0">
                <a:latin typeface="Arial"/>
                <a:cs typeface="Arial"/>
              </a:rPr>
              <a:t>finance;</a:t>
            </a:r>
            <a:r>
              <a:rPr sz="1850" b="1" spc="-80" dirty="0">
                <a:latin typeface="Arial"/>
                <a:cs typeface="Arial"/>
              </a:rPr>
              <a:t> </a:t>
            </a:r>
            <a:r>
              <a:rPr sz="1850" b="1" spc="10" dirty="0">
                <a:latin typeface="Arial"/>
                <a:cs typeface="Arial"/>
              </a:rPr>
              <a:t>enhance  </a:t>
            </a:r>
            <a:r>
              <a:rPr sz="1850" b="1" spc="65" dirty="0">
                <a:latin typeface="Arial"/>
                <a:cs typeface="Arial"/>
              </a:rPr>
              <a:t>the</a:t>
            </a:r>
            <a:r>
              <a:rPr sz="1850" b="1" spc="-120" dirty="0">
                <a:latin typeface="Arial"/>
                <a:cs typeface="Arial"/>
              </a:rPr>
              <a:t> </a:t>
            </a:r>
            <a:r>
              <a:rPr sz="1850" b="1" spc="45" dirty="0">
                <a:latin typeface="Arial"/>
                <a:cs typeface="Arial"/>
              </a:rPr>
              <a:t>management  </a:t>
            </a:r>
            <a:r>
              <a:rPr sz="1850" b="1" spc="75" dirty="0">
                <a:latin typeface="Arial"/>
                <a:cs typeface="Arial"/>
              </a:rPr>
              <a:t>of </a:t>
            </a:r>
            <a:r>
              <a:rPr sz="1850" b="1" spc="20" dirty="0">
                <a:latin typeface="Arial"/>
                <a:cs typeface="Arial"/>
              </a:rPr>
              <a:t>SWFs </a:t>
            </a:r>
            <a:r>
              <a:rPr sz="1850" b="1" spc="25" dirty="0">
                <a:latin typeface="Arial"/>
                <a:cs typeface="Arial"/>
              </a:rPr>
              <a:t>and  </a:t>
            </a:r>
            <a:r>
              <a:rPr sz="1850" b="1" spc="5" dirty="0">
                <a:latin typeface="Arial"/>
                <a:cs typeface="Arial"/>
              </a:rPr>
              <a:t>pension</a:t>
            </a:r>
            <a:r>
              <a:rPr sz="1850" b="1" spc="-65" dirty="0">
                <a:latin typeface="Arial"/>
                <a:cs typeface="Arial"/>
              </a:rPr>
              <a:t> </a:t>
            </a:r>
            <a:r>
              <a:rPr sz="1850" b="1" spc="-20" dirty="0">
                <a:latin typeface="Arial"/>
                <a:cs typeface="Arial"/>
              </a:rPr>
              <a:t>funds.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2" name="object 12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147746" y="259583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736" y="1183490"/>
            <a:ext cx="4612005" cy="706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Points </a:t>
            </a:r>
            <a:r>
              <a:rPr spc="215" dirty="0"/>
              <a:t>to</a:t>
            </a:r>
            <a:r>
              <a:rPr spc="-305" dirty="0"/>
              <a:t> </a:t>
            </a:r>
            <a:r>
              <a:rPr spc="45" dirty="0"/>
              <a:t>Ponder</a:t>
            </a:r>
          </a:p>
        </p:txBody>
      </p:sp>
      <p:sp>
        <p:nvSpPr>
          <p:cNvPr id="3" name="object 3"/>
          <p:cNvSpPr/>
          <p:nvPr/>
        </p:nvSpPr>
        <p:spPr>
          <a:xfrm>
            <a:off x="5448109" y="2407513"/>
            <a:ext cx="4231627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9606" y="2433942"/>
            <a:ext cx="1944306" cy="40602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4108" y="2420734"/>
            <a:ext cx="2048471" cy="4073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44938" y="2791175"/>
            <a:ext cx="785495" cy="7956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sz="900" spc="35" dirty="0">
                <a:latin typeface="Arial"/>
                <a:cs typeface="Arial"/>
              </a:rPr>
              <a:t>Does  </a:t>
            </a:r>
            <a:r>
              <a:rPr sz="900" spc="45" dirty="0">
                <a:latin typeface="Arial"/>
                <a:cs typeface="Arial"/>
              </a:rPr>
              <a:t>enhanced  scope </a:t>
            </a:r>
            <a:r>
              <a:rPr sz="900" spc="35" dirty="0">
                <a:latin typeface="Arial"/>
                <a:cs typeface="Arial"/>
              </a:rPr>
              <a:t>fall  </a:t>
            </a:r>
            <a:r>
              <a:rPr sz="900" spc="55" dirty="0">
                <a:latin typeface="Arial"/>
                <a:cs typeface="Arial"/>
              </a:rPr>
              <a:t>under</a:t>
            </a:r>
            <a:r>
              <a:rPr sz="900" spc="-70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Capital 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45" dirty="0">
                <a:latin typeface="Arial"/>
                <a:cs typeface="Arial"/>
              </a:rPr>
              <a:t>Market  domain?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1186" y="2893244"/>
            <a:ext cx="725805" cy="5429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-635" algn="ctr">
              <a:lnSpc>
                <a:spcPts val="1000"/>
              </a:lnSpc>
              <a:spcBef>
                <a:spcPts val="204"/>
              </a:spcBef>
            </a:pPr>
            <a:r>
              <a:rPr sz="900" spc="40" dirty="0">
                <a:latin typeface="Arial"/>
                <a:cs typeface="Arial"/>
              </a:rPr>
              <a:t>If </a:t>
            </a:r>
            <a:r>
              <a:rPr sz="900" spc="10" dirty="0">
                <a:latin typeface="Arial"/>
                <a:cs typeface="Arial"/>
              </a:rPr>
              <a:t>yes, </a:t>
            </a:r>
            <a:r>
              <a:rPr sz="900" spc="30" dirty="0">
                <a:latin typeface="Arial"/>
                <a:cs typeface="Arial"/>
              </a:rPr>
              <a:t>Role  </a:t>
            </a:r>
            <a:r>
              <a:rPr sz="900" spc="80" dirty="0">
                <a:latin typeface="Arial"/>
                <a:cs typeface="Arial"/>
              </a:rPr>
              <a:t>of </a:t>
            </a:r>
            <a:r>
              <a:rPr sz="900" spc="50" dirty="0">
                <a:latin typeface="Arial"/>
                <a:cs typeface="Arial"/>
              </a:rPr>
              <a:t>capital  </a:t>
            </a:r>
            <a:r>
              <a:rPr sz="900" spc="55" dirty="0">
                <a:latin typeface="Arial"/>
                <a:cs typeface="Arial"/>
              </a:rPr>
              <a:t>market  </a:t>
            </a:r>
            <a:r>
              <a:rPr sz="900" spc="50" dirty="0">
                <a:latin typeface="Arial"/>
                <a:cs typeface="Arial"/>
              </a:rPr>
              <a:t>participants;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6639" y="2732506"/>
            <a:ext cx="800100" cy="92201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sz="900" spc="50" dirty="0">
                <a:latin typeface="Arial"/>
                <a:cs typeface="Arial"/>
              </a:rPr>
              <a:t>Feedback  </a:t>
            </a:r>
            <a:r>
              <a:rPr sz="900" spc="75" dirty="0">
                <a:latin typeface="Arial"/>
                <a:cs typeface="Arial"/>
              </a:rPr>
              <a:t>from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70" dirty="0">
                <a:latin typeface="Arial"/>
                <a:cs typeface="Arial"/>
              </a:rPr>
              <a:t>member 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countries </a:t>
            </a:r>
            <a:r>
              <a:rPr sz="900" spc="85" dirty="0">
                <a:latin typeface="Arial"/>
                <a:cs typeface="Arial"/>
              </a:rPr>
              <a:t>to  </a:t>
            </a:r>
            <a:r>
              <a:rPr sz="900" spc="45" dirty="0">
                <a:latin typeface="Arial"/>
                <a:cs typeface="Arial"/>
              </a:rPr>
              <a:t>set </a:t>
            </a:r>
            <a:r>
              <a:rPr sz="900" spc="50" dirty="0">
                <a:latin typeface="Arial"/>
                <a:cs typeface="Arial"/>
              </a:rPr>
              <a:t>priorities  </a:t>
            </a:r>
            <a:r>
              <a:rPr sz="900" spc="70" dirty="0">
                <a:latin typeface="Arial"/>
                <a:cs typeface="Arial"/>
              </a:rPr>
              <a:t>for </a:t>
            </a:r>
            <a:r>
              <a:rPr sz="900" spc="55" dirty="0">
                <a:latin typeface="Arial"/>
                <a:cs typeface="Arial"/>
              </a:rPr>
              <a:t>their  </a:t>
            </a:r>
            <a:r>
              <a:rPr sz="900" spc="45" dirty="0">
                <a:latin typeface="Arial"/>
                <a:cs typeface="Arial"/>
              </a:rPr>
              <a:t>respective  jurisdiction;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6215" y="2805297"/>
            <a:ext cx="847090" cy="6692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sz="900" spc="50" dirty="0">
                <a:latin typeface="Arial"/>
                <a:cs typeface="Arial"/>
              </a:rPr>
              <a:t>Defined  </a:t>
            </a:r>
            <a:r>
              <a:rPr sz="900" spc="45" dirty="0">
                <a:latin typeface="Arial"/>
                <a:cs typeface="Arial"/>
              </a:rPr>
              <a:t>timelines </a:t>
            </a:r>
            <a:r>
              <a:rPr sz="900" spc="50" dirty="0">
                <a:latin typeface="Arial"/>
                <a:cs typeface="Arial"/>
              </a:rPr>
              <a:t>and  </a:t>
            </a:r>
            <a:r>
              <a:rPr sz="900" spc="65" dirty="0">
                <a:latin typeface="Arial"/>
                <a:cs typeface="Arial"/>
              </a:rPr>
              <a:t>monitoring </a:t>
            </a:r>
            <a:r>
              <a:rPr sz="900" spc="75" dirty="0">
                <a:latin typeface="Arial"/>
                <a:cs typeface="Arial"/>
              </a:rPr>
              <a:t>of  </a:t>
            </a:r>
            <a:r>
              <a:rPr sz="900" spc="70" dirty="0">
                <a:latin typeface="Arial"/>
                <a:cs typeface="Arial"/>
              </a:rPr>
              <a:t>pilot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spc="40" dirty="0">
                <a:latin typeface="Arial"/>
                <a:cs typeface="Arial"/>
              </a:rPr>
              <a:t>initiatives  </a:t>
            </a:r>
            <a:r>
              <a:rPr sz="900" spc="55" dirty="0">
                <a:latin typeface="Arial"/>
                <a:cs typeface="Arial"/>
              </a:rPr>
              <a:t>under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CMRF;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1460" y="4733353"/>
            <a:ext cx="762000" cy="922019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sz="900" spc="50" dirty="0">
                <a:latin typeface="Arial"/>
                <a:cs typeface="Arial"/>
              </a:rPr>
              <a:t>Customized  </a:t>
            </a:r>
            <a:r>
              <a:rPr sz="900" spc="55" dirty="0">
                <a:latin typeface="Arial"/>
                <a:cs typeface="Arial"/>
              </a:rPr>
              <a:t>secondment  programs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spc="65" dirty="0">
                <a:latin typeface="Arial"/>
                <a:cs typeface="Arial"/>
              </a:rPr>
              <a:t>for </a:t>
            </a:r>
            <a:r>
              <a:rPr sz="900" spc="40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capacity  </a:t>
            </a:r>
            <a:r>
              <a:rPr sz="900" spc="60" dirty="0">
                <a:latin typeface="Arial"/>
                <a:cs typeface="Arial"/>
              </a:rPr>
              <a:t>building </a:t>
            </a:r>
            <a:r>
              <a:rPr sz="900" spc="75" dirty="0">
                <a:latin typeface="Arial"/>
                <a:cs typeface="Arial"/>
              </a:rPr>
              <a:t>of  </a:t>
            </a:r>
            <a:r>
              <a:rPr sz="900" spc="70" dirty="0">
                <a:latin typeface="Arial"/>
                <a:cs typeface="Arial"/>
              </a:rPr>
              <a:t>member  </a:t>
            </a:r>
            <a:r>
              <a:rPr sz="900" spc="40" dirty="0">
                <a:latin typeface="Arial"/>
                <a:cs typeface="Arial"/>
              </a:rPr>
              <a:t>countries;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7832" y="4776982"/>
            <a:ext cx="878205" cy="7956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635" algn="ctr">
              <a:lnSpc>
                <a:spcPts val="1000"/>
              </a:lnSpc>
              <a:spcBef>
                <a:spcPts val="204"/>
              </a:spcBef>
            </a:pPr>
            <a:r>
              <a:rPr sz="900" spc="55" dirty="0">
                <a:latin typeface="Arial"/>
                <a:cs typeface="Arial"/>
              </a:rPr>
              <a:t>Dedicated  </a:t>
            </a:r>
            <a:r>
              <a:rPr sz="900" spc="65" dirty="0">
                <a:latin typeface="Arial"/>
                <a:cs typeface="Arial"/>
              </a:rPr>
              <a:t>contact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50" dirty="0">
                <a:latin typeface="Arial"/>
                <a:cs typeface="Arial"/>
              </a:rPr>
              <a:t>person </a:t>
            </a:r>
            <a:r>
              <a:rPr sz="900" spc="25" dirty="0">
                <a:latin typeface="Arial"/>
                <a:cs typeface="Arial"/>
              </a:rPr>
              <a:t> </a:t>
            </a:r>
            <a:r>
              <a:rPr sz="900" spc="75" dirty="0">
                <a:latin typeface="Arial"/>
                <a:cs typeface="Arial"/>
              </a:rPr>
              <a:t>from </a:t>
            </a:r>
            <a:r>
              <a:rPr sz="900" spc="40" dirty="0">
                <a:latin typeface="Arial"/>
                <a:cs typeface="Arial"/>
              </a:rPr>
              <a:t>each  </a:t>
            </a:r>
            <a:r>
              <a:rPr sz="900" spc="50" dirty="0">
                <a:latin typeface="Arial"/>
                <a:cs typeface="Arial"/>
              </a:rPr>
              <a:t>jurisdiction </a:t>
            </a:r>
            <a:r>
              <a:rPr sz="900" spc="65" dirty="0">
                <a:latin typeface="Arial"/>
                <a:cs typeface="Arial"/>
              </a:rPr>
              <a:t>for  </a:t>
            </a:r>
            <a:r>
              <a:rPr sz="900" spc="40" dirty="0">
                <a:latin typeface="Arial"/>
                <a:cs typeface="Arial"/>
              </a:rPr>
              <a:t>exchange </a:t>
            </a:r>
            <a:r>
              <a:rPr sz="900" spc="75" dirty="0">
                <a:latin typeface="Arial"/>
                <a:cs typeface="Arial"/>
              </a:rPr>
              <a:t>of  </a:t>
            </a:r>
            <a:r>
              <a:rPr sz="900" spc="50" dirty="0">
                <a:latin typeface="Arial"/>
                <a:cs typeface="Arial"/>
              </a:rPr>
              <a:t>information.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7948" y="4780656"/>
            <a:ext cx="822325" cy="6692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000"/>
              </a:lnSpc>
              <a:spcBef>
                <a:spcPts val="204"/>
              </a:spcBef>
            </a:pPr>
            <a:r>
              <a:rPr sz="900" spc="20" dirty="0">
                <a:latin typeface="Arial"/>
                <a:cs typeface="Arial"/>
              </a:rPr>
              <a:t>CMRF </a:t>
            </a:r>
            <a:r>
              <a:rPr sz="900" spc="40" dirty="0">
                <a:latin typeface="Arial"/>
                <a:cs typeface="Arial"/>
              </a:rPr>
              <a:t>in  </a:t>
            </a:r>
            <a:r>
              <a:rPr sz="900" spc="65" dirty="0">
                <a:latin typeface="Arial"/>
                <a:cs typeface="Arial"/>
              </a:rPr>
              <a:t>supporting  </a:t>
            </a:r>
            <a:r>
              <a:rPr sz="900" spc="45" dirty="0">
                <a:latin typeface="Arial"/>
                <a:cs typeface="Arial"/>
              </a:rPr>
              <a:t>role </a:t>
            </a:r>
            <a:r>
              <a:rPr sz="900" spc="70" dirty="0">
                <a:latin typeface="Arial"/>
                <a:cs typeface="Arial"/>
              </a:rPr>
              <a:t>for </a:t>
            </a:r>
            <a:r>
              <a:rPr sz="900" spc="65" dirty="0">
                <a:latin typeface="Arial"/>
                <a:cs typeface="Arial"/>
              </a:rPr>
              <a:t>other  </a:t>
            </a:r>
            <a:r>
              <a:rPr sz="900" spc="40" dirty="0">
                <a:latin typeface="Arial"/>
                <a:cs typeface="Arial"/>
              </a:rPr>
              <a:t>financial  </a:t>
            </a:r>
            <a:r>
              <a:rPr sz="900" spc="60" dirty="0">
                <a:latin typeface="Arial"/>
                <a:cs typeface="Arial"/>
              </a:rPr>
              <a:t>market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55" dirty="0">
                <a:latin typeface="Arial"/>
                <a:cs typeface="Arial"/>
              </a:rPr>
              <a:t>forum;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6326" y="4677135"/>
            <a:ext cx="1016000" cy="9334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-635" algn="ctr">
              <a:lnSpc>
                <a:spcPts val="880"/>
              </a:lnSpc>
              <a:spcBef>
                <a:spcPts val="195"/>
              </a:spcBef>
            </a:pPr>
            <a:r>
              <a:rPr sz="800" spc="45" dirty="0">
                <a:latin typeface="Arial"/>
                <a:cs typeface="Arial"/>
              </a:rPr>
              <a:t>Dedicated </a:t>
            </a:r>
            <a:r>
              <a:rPr sz="800" spc="40" dirty="0">
                <a:latin typeface="Arial"/>
                <a:cs typeface="Arial"/>
              </a:rPr>
              <a:t>role </a:t>
            </a:r>
            <a:r>
              <a:rPr sz="800" spc="65" dirty="0">
                <a:latin typeface="Arial"/>
                <a:cs typeface="Arial"/>
              </a:rPr>
              <a:t>of  </a:t>
            </a:r>
            <a:r>
              <a:rPr sz="800" spc="15" dirty="0">
                <a:latin typeface="Arial"/>
                <a:cs typeface="Arial"/>
              </a:rPr>
              <a:t>CMRF </a:t>
            </a:r>
            <a:r>
              <a:rPr sz="800" spc="60" dirty="0">
                <a:latin typeface="Arial"/>
                <a:cs typeface="Arial"/>
              </a:rPr>
              <a:t>- </a:t>
            </a:r>
            <a:r>
              <a:rPr sz="800" spc="30" dirty="0">
                <a:latin typeface="Arial"/>
                <a:cs typeface="Arial"/>
              </a:rPr>
              <a:t>Separate  </a:t>
            </a:r>
            <a:r>
              <a:rPr sz="800" spc="60" dirty="0">
                <a:latin typeface="Arial"/>
                <a:cs typeface="Arial"/>
              </a:rPr>
              <a:t>forum for </a:t>
            </a:r>
            <a:r>
              <a:rPr sz="800" spc="55" dirty="0">
                <a:latin typeface="Arial"/>
                <a:cs typeface="Arial"/>
              </a:rPr>
              <a:t>other  </a:t>
            </a:r>
            <a:r>
              <a:rPr sz="800" spc="35" dirty="0">
                <a:latin typeface="Arial"/>
                <a:cs typeface="Arial"/>
              </a:rPr>
              <a:t>financial </a:t>
            </a:r>
            <a:r>
              <a:rPr sz="800" spc="50" dirty="0">
                <a:latin typeface="Arial"/>
                <a:cs typeface="Arial"/>
              </a:rPr>
              <a:t>market  </a:t>
            </a:r>
            <a:r>
              <a:rPr sz="800" spc="10" dirty="0">
                <a:latin typeface="Arial"/>
                <a:cs typeface="Arial"/>
              </a:rPr>
              <a:t>issues </a:t>
            </a:r>
            <a:r>
              <a:rPr sz="800" spc="15" dirty="0">
                <a:latin typeface="Arial"/>
                <a:cs typeface="Arial"/>
              </a:rPr>
              <a:t>(SWF,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Money  market, </a:t>
            </a:r>
            <a:r>
              <a:rPr sz="800" spc="55" dirty="0">
                <a:latin typeface="Arial"/>
                <a:cs typeface="Arial"/>
              </a:rPr>
              <a:t>policy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25" dirty="0">
                <a:latin typeface="Arial"/>
                <a:cs typeface="Arial"/>
              </a:rPr>
              <a:t>level  </a:t>
            </a:r>
            <a:r>
              <a:rPr sz="800" spc="50" dirty="0">
                <a:latin typeface="Arial"/>
                <a:cs typeface="Arial"/>
              </a:rPr>
              <a:t>coordination  </a:t>
            </a:r>
            <a:r>
              <a:rPr sz="800" spc="55" dirty="0">
                <a:latin typeface="Arial"/>
                <a:cs typeface="Arial"/>
              </a:rPr>
              <a:t>amongst </a:t>
            </a:r>
            <a:r>
              <a:rPr sz="800" dirty="0">
                <a:latin typeface="Arial"/>
                <a:cs typeface="Arial"/>
              </a:rPr>
              <a:t>MOF,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40" dirty="0">
                <a:latin typeface="Arial"/>
                <a:cs typeface="Arial"/>
              </a:rPr>
              <a:t>CB)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5" name="object 15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147746" y="259583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9826" y="2955324"/>
            <a:ext cx="5145405" cy="12503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0" spc="60" dirty="0"/>
              <a:t>Thank</a:t>
            </a:r>
            <a:r>
              <a:rPr sz="8000" spc="-290" dirty="0"/>
              <a:t> </a:t>
            </a:r>
            <a:r>
              <a:rPr sz="8000" spc="25" dirty="0"/>
              <a:t>you</a:t>
            </a:r>
            <a:endParaRPr sz="8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55506" y="338391"/>
            <a:ext cx="236854" cy="256540"/>
            <a:chOff x="8855506" y="338391"/>
            <a:chExt cx="236854" cy="256540"/>
          </a:xfrm>
        </p:grpSpPr>
        <p:sp>
          <p:nvSpPr>
            <p:cNvPr id="3" name="object 3"/>
            <p:cNvSpPr/>
            <p:nvPr/>
          </p:nvSpPr>
          <p:spPr>
            <a:xfrm>
              <a:off x="8900934" y="367906"/>
              <a:ext cx="145299" cy="145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945973" y="3444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17380" y="44966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16111" y="447700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16644" y="446963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14307" y="445249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4840" y="44451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2149" y="441261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2669" y="44052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5221" y="437197"/>
              <a:ext cx="20866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15742" y="43646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99663" y="4517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00185" y="45096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999055" y="448995"/>
              <a:ext cx="20751" cy="4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99473" y="44825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09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7124" y="446544"/>
              <a:ext cx="20866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55506" y="338391"/>
              <a:ext cx="236512" cy="25614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147746" y="348294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7" y="463194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94642" y="864173"/>
            <a:ext cx="2660650" cy="97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250" spc="-160" dirty="0"/>
              <a:t>Outline</a:t>
            </a:r>
            <a:endParaRPr sz="6250"/>
          </a:p>
        </p:txBody>
      </p:sp>
      <p:sp>
        <p:nvSpPr>
          <p:cNvPr id="24" name="object 24"/>
          <p:cNvSpPr txBox="1"/>
          <p:nvPr/>
        </p:nvSpPr>
        <p:spPr>
          <a:xfrm>
            <a:off x="1230745" y="4836100"/>
            <a:ext cx="1541780" cy="1506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21400"/>
              </a:lnSpc>
              <a:spcBef>
                <a:spcPts val="95"/>
              </a:spcBef>
            </a:pPr>
            <a:r>
              <a:rPr sz="1600" spc="105" dirty="0">
                <a:latin typeface="Arial"/>
                <a:cs typeface="Arial"/>
              </a:rPr>
              <a:t>Outcomes </a:t>
            </a:r>
            <a:r>
              <a:rPr sz="1600" spc="125" dirty="0">
                <a:latin typeface="Arial"/>
                <a:cs typeface="Arial"/>
              </a:rPr>
              <a:t>-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1st  </a:t>
            </a:r>
            <a:r>
              <a:rPr sz="1600" spc="50" dirty="0">
                <a:latin typeface="Arial"/>
                <a:cs typeface="Arial"/>
              </a:rPr>
              <a:t>CAREC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80" dirty="0">
                <a:latin typeface="Arial"/>
                <a:cs typeface="Arial"/>
              </a:rPr>
              <a:t>Capital  </a:t>
            </a:r>
            <a:r>
              <a:rPr sz="1600" spc="85" dirty="0">
                <a:latin typeface="Arial"/>
                <a:cs typeface="Arial"/>
              </a:rPr>
              <a:t>Market  </a:t>
            </a:r>
            <a:r>
              <a:rPr sz="1600" spc="80" dirty="0">
                <a:latin typeface="Arial"/>
                <a:cs typeface="Arial"/>
              </a:rPr>
              <a:t>Regulators  </a:t>
            </a:r>
            <a:r>
              <a:rPr sz="1600" spc="120" dirty="0">
                <a:latin typeface="Arial"/>
                <a:cs typeface="Arial"/>
              </a:rPr>
              <a:t>Forum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70" dirty="0">
                <a:latin typeface="Arial"/>
                <a:cs typeface="Arial"/>
              </a:rPr>
              <a:t>(CMRF)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22133" y="4836511"/>
            <a:ext cx="1330325" cy="120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1400"/>
              </a:lnSpc>
              <a:spcBef>
                <a:spcPts val="95"/>
              </a:spcBef>
            </a:pPr>
            <a:r>
              <a:rPr sz="1600" spc="95" dirty="0">
                <a:latin typeface="Arial"/>
                <a:cs typeface="Arial"/>
              </a:rPr>
              <a:t>Proposed  </a:t>
            </a:r>
            <a:r>
              <a:rPr sz="1600" spc="105" dirty="0">
                <a:latin typeface="Arial"/>
                <a:cs typeface="Arial"/>
              </a:rPr>
              <a:t>Roadmap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Vs  </a:t>
            </a:r>
            <a:r>
              <a:rPr sz="1600" spc="105" dirty="0">
                <a:latin typeface="Arial"/>
                <a:cs typeface="Arial"/>
              </a:rPr>
              <a:t>Outcomes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140" dirty="0">
                <a:latin typeface="Arial"/>
                <a:cs typeface="Arial"/>
              </a:rPr>
              <a:t>of  </a:t>
            </a:r>
            <a:r>
              <a:rPr sz="1600" spc="-45" dirty="0">
                <a:latin typeface="Arial"/>
                <a:cs typeface="Arial"/>
              </a:rPr>
              <a:t>1st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CMRF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07362" y="4836716"/>
            <a:ext cx="1256030" cy="1209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21400"/>
              </a:lnSpc>
              <a:spcBef>
                <a:spcPts val="95"/>
              </a:spcBef>
            </a:pPr>
            <a:r>
              <a:rPr sz="1600" spc="65" dirty="0">
                <a:latin typeface="Arial"/>
                <a:cs typeface="Arial"/>
              </a:rPr>
              <a:t>Key </a:t>
            </a:r>
            <a:r>
              <a:rPr sz="1600" spc="30" dirty="0">
                <a:latin typeface="Arial"/>
                <a:cs typeface="Arial"/>
              </a:rPr>
              <a:t>issues  </a:t>
            </a:r>
            <a:r>
              <a:rPr sz="1600" spc="80" dirty="0">
                <a:latin typeface="Arial"/>
                <a:cs typeface="Arial"/>
              </a:rPr>
              <a:t>in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50" dirty="0">
                <a:latin typeface="Arial"/>
                <a:cs typeface="Arial"/>
              </a:rPr>
              <a:t>Pakistan’s  </a:t>
            </a:r>
            <a:r>
              <a:rPr sz="1600" spc="80" dirty="0">
                <a:latin typeface="Arial"/>
                <a:cs typeface="Arial"/>
              </a:rPr>
              <a:t>Capital  </a:t>
            </a:r>
            <a:r>
              <a:rPr sz="1600" spc="75" dirty="0">
                <a:latin typeface="Arial"/>
                <a:cs typeface="Arial"/>
              </a:rPr>
              <a:t>Markets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51718" y="4836716"/>
            <a:ext cx="925830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7155" marR="5080" indent="-85090">
              <a:lnSpc>
                <a:spcPct val="121400"/>
              </a:lnSpc>
              <a:spcBef>
                <a:spcPts val="95"/>
              </a:spcBef>
            </a:pPr>
            <a:r>
              <a:rPr sz="1600" spc="80" dirty="0">
                <a:latin typeface="Arial"/>
                <a:cs typeface="Arial"/>
              </a:rPr>
              <a:t>Points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160" dirty="0">
                <a:latin typeface="Arial"/>
                <a:cs typeface="Arial"/>
              </a:rPr>
              <a:t>to  </a:t>
            </a:r>
            <a:r>
              <a:rPr sz="1600" spc="95" dirty="0">
                <a:latin typeface="Arial"/>
                <a:cs typeface="Arial"/>
              </a:rPr>
              <a:t>Ponder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91151" y="2378806"/>
            <a:ext cx="8909685" cy="2336800"/>
            <a:chOff x="891151" y="2378806"/>
            <a:chExt cx="8909685" cy="2336800"/>
          </a:xfrm>
        </p:grpSpPr>
        <p:sp>
          <p:nvSpPr>
            <p:cNvPr id="29" name="object 29"/>
            <p:cNvSpPr/>
            <p:nvPr/>
          </p:nvSpPr>
          <p:spPr>
            <a:xfrm>
              <a:off x="2824975" y="3507816"/>
              <a:ext cx="603364" cy="159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80903" y="2378806"/>
              <a:ext cx="2537182" cy="2336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0338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39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04493" y="3507816"/>
              <a:ext cx="603351" cy="1592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0656" y="2378806"/>
              <a:ext cx="2340430" cy="23368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10085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40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60397" y="2378806"/>
              <a:ext cx="2340441" cy="23368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99831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40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1151" y="2378806"/>
              <a:ext cx="2340441" cy="23368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0586" y="2714586"/>
              <a:ext cx="1602740" cy="1602740"/>
            </a:xfrm>
            <a:custGeom>
              <a:avLst/>
              <a:gdLst/>
              <a:ahLst/>
              <a:cxnLst/>
              <a:rect l="l" t="t" r="r" b="b"/>
              <a:pathLst>
                <a:path w="1602739" h="1602739">
                  <a:moveTo>
                    <a:pt x="801179" y="0"/>
                  </a:moveTo>
                  <a:lnTo>
                    <a:pt x="752373" y="1462"/>
                  </a:lnTo>
                  <a:lnTo>
                    <a:pt x="704341" y="5792"/>
                  </a:lnTo>
                  <a:lnTo>
                    <a:pt x="657166" y="12908"/>
                  </a:lnTo>
                  <a:lnTo>
                    <a:pt x="610931" y="22724"/>
                  </a:lnTo>
                  <a:lnTo>
                    <a:pt x="565722" y="35158"/>
                  </a:lnTo>
                  <a:lnTo>
                    <a:pt x="521621" y="50125"/>
                  </a:lnTo>
                  <a:lnTo>
                    <a:pt x="478712" y="67541"/>
                  </a:lnTo>
                  <a:lnTo>
                    <a:pt x="437080" y="87323"/>
                  </a:lnTo>
                  <a:lnTo>
                    <a:pt x="396808" y="109387"/>
                  </a:lnTo>
                  <a:lnTo>
                    <a:pt x="357979" y="133649"/>
                  </a:lnTo>
                  <a:lnTo>
                    <a:pt x="320678" y="160025"/>
                  </a:lnTo>
                  <a:lnTo>
                    <a:pt x="284989" y="188432"/>
                  </a:lnTo>
                  <a:lnTo>
                    <a:pt x="250994" y="218785"/>
                  </a:lnTo>
                  <a:lnTo>
                    <a:pt x="218779" y="251001"/>
                  </a:lnTo>
                  <a:lnTo>
                    <a:pt x="188426" y="284996"/>
                  </a:lnTo>
                  <a:lnTo>
                    <a:pt x="160020" y="320686"/>
                  </a:lnTo>
                  <a:lnTo>
                    <a:pt x="133645" y="357988"/>
                  </a:lnTo>
                  <a:lnTo>
                    <a:pt x="109384" y="396817"/>
                  </a:lnTo>
                  <a:lnTo>
                    <a:pt x="87320" y="437090"/>
                  </a:lnTo>
                  <a:lnTo>
                    <a:pt x="67539" y="478723"/>
                  </a:lnTo>
                  <a:lnTo>
                    <a:pt x="50123" y="521632"/>
                  </a:lnTo>
                  <a:lnTo>
                    <a:pt x="35157" y="565733"/>
                  </a:lnTo>
                  <a:lnTo>
                    <a:pt x="22724" y="610943"/>
                  </a:lnTo>
                  <a:lnTo>
                    <a:pt x="12908" y="657178"/>
                  </a:lnTo>
                  <a:lnTo>
                    <a:pt x="5792" y="704353"/>
                  </a:lnTo>
                  <a:lnTo>
                    <a:pt x="1462" y="752386"/>
                  </a:lnTo>
                  <a:lnTo>
                    <a:pt x="0" y="801192"/>
                  </a:lnTo>
                  <a:lnTo>
                    <a:pt x="1462" y="849997"/>
                  </a:lnTo>
                  <a:lnTo>
                    <a:pt x="5792" y="898030"/>
                  </a:lnTo>
                  <a:lnTo>
                    <a:pt x="12908" y="945205"/>
                  </a:lnTo>
                  <a:lnTo>
                    <a:pt x="22724" y="991439"/>
                  </a:lnTo>
                  <a:lnTo>
                    <a:pt x="35157" y="1036649"/>
                  </a:lnTo>
                  <a:lnTo>
                    <a:pt x="50123" y="1080750"/>
                  </a:lnTo>
                  <a:lnTo>
                    <a:pt x="67539" y="1123658"/>
                  </a:lnTo>
                  <a:lnTo>
                    <a:pt x="87320" y="1165291"/>
                  </a:lnTo>
                  <a:lnTo>
                    <a:pt x="109384" y="1205563"/>
                  </a:lnTo>
                  <a:lnTo>
                    <a:pt x="133645" y="1244392"/>
                  </a:lnTo>
                  <a:lnTo>
                    <a:pt x="160020" y="1281693"/>
                  </a:lnTo>
                  <a:lnTo>
                    <a:pt x="188426" y="1317382"/>
                  </a:lnTo>
                  <a:lnTo>
                    <a:pt x="218779" y="1351376"/>
                  </a:lnTo>
                  <a:lnTo>
                    <a:pt x="250994" y="1383592"/>
                  </a:lnTo>
                  <a:lnTo>
                    <a:pt x="284989" y="1413944"/>
                  </a:lnTo>
                  <a:lnTo>
                    <a:pt x="320678" y="1442350"/>
                  </a:lnTo>
                  <a:lnTo>
                    <a:pt x="357979" y="1468726"/>
                  </a:lnTo>
                  <a:lnTo>
                    <a:pt x="396808" y="1492987"/>
                  </a:lnTo>
                  <a:lnTo>
                    <a:pt x="437080" y="1515050"/>
                  </a:lnTo>
                  <a:lnTo>
                    <a:pt x="478712" y="1534832"/>
                  </a:lnTo>
                  <a:lnTo>
                    <a:pt x="521621" y="1552248"/>
                  </a:lnTo>
                  <a:lnTo>
                    <a:pt x="565722" y="1567214"/>
                  </a:lnTo>
                  <a:lnTo>
                    <a:pt x="610931" y="1579647"/>
                  </a:lnTo>
                  <a:lnTo>
                    <a:pt x="657166" y="1589463"/>
                  </a:lnTo>
                  <a:lnTo>
                    <a:pt x="704341" y="1596578"/>
                  </a:lnTo>
                  <a:lnTo>
                    <a:pt x="752373" y="1600909"/>
                  </a:lnTo>
                  <a:lnTo>
                    <a:pt x="801179" y="1602371"/>
                  </a:lnTo>
                  <a:lnTo>
                    <a:pt x="849985" y="1600909"/>
                  </a:lnTo>
                  <a:lnTo>
                    <a:pt x="898017" y="1596578"/>
                  </a:lnTo>
                  <a:lnTo>
                    <a:pt x="945192" y="1589463"/>
                  </a:lnTo>
                  <a:lnTo>
                    <a:pt x="991427" y="1579647"/>
                  </a:lnTo>
                  <a:lnTo>
                    <a:pt x="1036636" y="1567214"/>
                  </a:lnTo>
                  <a:lnTo>
                    <a:pt x="1080737" y="1552248"/>
                  </a:lnTo>
                  <a:lnTo>
                    <a:pt x="1123646" y="1534832"/>
                  </a:lnTo>
                  <a:lnTo>
                    <a:pt x="1165278" y="1515050"/>
                  </a:lnTo>
                  <a:lnTo>
                    <a:pt x="1205550" y="1492987"/>
                  </a:lnTo>
                  <a:lnTo>
                    <a:pt x="1244379" y="1468726"/>
                  </a:lnTo>
                  <a:lnTo>
                    <a:pt x="1281680" y="1442350"/>
                  </a:lnTo>
                  <a:lnTo>
                    <a:pt x="1317369" y="1413944"/>
                  </a:lnTo>
                  <a:lnTo>
                    <a:pt x="1351364" y="1383592"/>
                  </a:lnTo>
                  <a:lnTo>
                    <a:pt x="1383579" y="1351376"/>
                  </a:lnTo>
                  <a:lnTo>
                    <a:pt x="1413932" y="1317382"/>
                  </a:lnTo>
                  <a:lnTo>
                    <a:pt x="1442338" y="1281693"/>
                  </a:lnTo>
                  <a:lnTo>
                    <a:pt x="1468713" y="1244392"/>
                  </a:lnTo>
                  <a:lnTo>
                    <a:pt x="1492974" y="1205563"/>
                  </a:lnTo>
                  <a:lnTo>
                    <a:pt x="1515038" y="1165291"/>
                  </a:lnTo>
                  <a:lnTo>
                    <a:pt x="1534819" y="1123658"/>
                  </a:lnTo>
                  <a:lnTo>
                    <a:pt x="1552235" y="1080750"/>
                  </a:lnTo>
                  <a:lnTo>
                    <a:pt x="1567201" y="1036649"/>
                  </a:lnTo>
                  <a:lnTo>
                    <a:pt x="1579634" y="991439"/>
                  </a:lnTo>
                  <a:lnTo>
                    <a:pt x="1589450" y="945205"/>
                  </a:lnTo>
                  <a:lnTo>
                    <a:pt x="1596566" y="898030"/>
                  </a:lnTo>
                  <a:lnTo>
                    <a:pt x="1600896" y="849997"/>
                  </a:lnTo>
                  <a:lnTo>
                    <a:pt x="1602359" y="801192"/>
                  </a:lnTo>
                  <a:lnTo>
                    <a:pt x="1600896" y="752386"/>
                  </a:lnTo>
                  <a:lnTo>
                    <a:pt x="1596566" y="704353"/>
                  </a:lnTo>
                  <a:lnTo>
                    <a:pt x="1589450" y="657178"/>
                  </a:lnTo>
                  <a:lnTo>
                    <a:pt x="1579634" y="610943"/>
                  </a:lnTo>
                  <a:lnTo>
                    <a:pt x="1567201" y="565733"/>
                  </a:lnTo>
                  <a:lnTo>
                    <a:pt x="1552235" y="521632"/>
                  </a:lnTo>
                  <a:lnTo>
                    <a:pt x="1534819" y="478723"/>
                  </a:lnTo>
                  <a:lnTo>
                    <a:pt x="1515038" y="437090"/>
                  </a:lnTo>
                  <a:lnTo>
                    <a:pt x="1492974" y="396817"/>
                  </a:lnTo>
                  <a:lnTo>
                    <a:pt x="1468713" y="357988"/>
                  </a:lnTo>
                  <a:lnTo>
                    <a:pt x="1442338" y="320686"/>
                  </a:lnTo>
                  <a:lnTo>
                    <a:pt x="1413932" y="284996"/>
                  </a:lnTo>
                  <a:lnTo>
                    <a:pt x="1383579" y="251001"/>
                  </a:lnTo>
                  <a:lnTo>
                    <a:pt x="1351364" y="218785"/>
                  </a:lnTo>
                  <a:lnTo>
                    <a:pt x="1317369" y="188432"/>
                  </a:lnTo>
                  <a:lnTo>
                    <a:pt x="1281680" y="160025"/>
                  </a:lnTo>
                  <a:lnTo>
                    <a:pt x="1244379" y="133649"/>
                  </a:lnTo>
                  <a:lnTo>
                    <a:pt x="1205550" y="109387"/>
                  </a:lnTo>
                  <a:lnTo>
                    <a:pt x="1165278" y="87323"/>
                  </a:lnTo>
                  <a:lnTo>
                    <a:pt x="1123646" y="67541"/>
                  </a:lnTo>
                  <a:lnTo>
                    <a:pt x="1080737" y="50125"/>
                  </a:lnTo>
                  <a:lnTo>
                    <a:pt x="1036636" y="35158"/>
                  </a:lnTo>
                  <a:lnTo>
                    <a:pt x="991427" y="22724"/>
                  </a:lnTo>
                  <a:lnTo>
                    <a:pt x="945192" y="12908"/>
                  </a:lnTo>
                  <a:lnTo>
                    <a:pt x="898017" y="5792"/>
                  </a:lnTo>
                  <a:lnTo>
                    <a:pt x="849985" y="1462"/>
                  </a:lnTo>
                  <a:lnTo>
                    <a:pt x="8011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88474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39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54"/>
                  </a:lnTo>
                  <a:lnTo>
                    <a:pt x="99098" y="591769"/>
                  </a:lnTo>
                  <a:lnTo>
                    <a:pt x="86385" y="546735"/>
                  </a:lnTo>
                  <a:lnTo>
                    <a:pt x="76479" y="501015"/>
                  </a:lnTo>
                  <a:lnTo>
                    <a:pt x="69380" y="454647"/>
                  </a:lnTo>
                  <a:lnTo>
                    <a:pt x="65125" y="407695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58" y="32588"/>
                  </a:lnTo>
                  <a:lnTo>
                    <a:pt x="131787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39" h="725170">
                  <a:moveTo>
                    <a:pt x="1666074" y="360184"/>
                  </a:moveTo>
                  <a:lnTo>
                    <a:pt x="1664563" y="309486"/>
                  </a:lnTo>
                  <a:lnTo>
                    <a:pt x="1660067" y="259321"/>
                  </a:lnTo>
                  <a:lnTo>
                    <a:pt x="1652600" y="209778"/>
                  </a:lnTo>
                  <a:lnTo>
                    <a:pt x="1642148" y="160896"/>
                  </a:lnTo>
                  <a:lnTo>
                    <a:pt x="1628749" y="112737"/>
                  </a:lnTo>
                  <a:lnTo>
                    <a:pt x="1612392" y="65341"/>
                  </a:lnTo>
                  <a:lnTo>
                    <a:pt x="1593113" y="18783"/>
                  </a:lnTo>
                  <a:lnTo>
                    <a:pt x="1563331" y="0"/>
                  </a:lnTo>
                  <a:lnTo>
                    <a:pt x="1551000" y="2794"/>
                  </a:lnTo>
                  <a:lnTo>
                    <a:pt x="1540713" y="10172"/>
                  </a:lnTo>
                  <a:lnTo>
                    <a:pt x="1534287" y="20548"/>
                  </a:lnTo>
                  <a:lnTo>
                    <a:pt x="1532216" y="32588"/>
                  </a:lnTo>
                  <a:lnTo>
                    <a:pt x="1535023" y="44907"/>
                  </a:lnTo>
                  <a:lnTo>
                    <a:pt x="1555521" y="95135"/>
                  </a:lnTo>
                  <a:lnTo>
                    <a:pt x="1572336" y="146392"/>
                  </a:lnTo>
                  <a:lnTo>
                    <a:pt x="1585455" y="198615"/>
                  </a:lnTo>
                  <a:lnTo>
                    <a:pt x="1594840" y="251701"/>
                  </a:lnTo>
                  <a:lnTo>
                    <a:pt x="1600479" y="305587"/>
                  </a:lnTo>
                  <a:lnTo>
                    <a:pt x="1602371" y="360184"/>
                  </a:lnTo>
                  <a:lnTo>
                    <a:pt x="1600936" y="407682"/>
                  </a:lnTo>
                  <a:lnTo>
                    <a:pt x="1596682" y="454634"/>
                  </a:lnTo>
                  <a:lnTo>
                    <a:pt x="1589582" y="501002"/>
                  </a:lnTo>
                  <a:lnTo>
                    <a:pt x="1579676" y="546735"/>
                  </a:lnTo>
                  <a:lnTo>
                    <a:pt x="1566964" y="591756"/>
                  </a:lnTo>
                  <a:lnTo>
                    <a:pt x="1551457" y="636041"/>
                  </a:lnTo>
                  <a:lnTo>
                    <a:pt x="1533169" y="679526"/>
                  </a:lnTo>
                  <a:lnTo>
                    <a:pt x="1530286" y="691845"/>
                  </a:lnTo>
                  <a:lnTo>
                    <a:pt x="1553197" y="723696"/>
                  </a:lnTo>
                  <a:lnTo>
                    <a:pt x="1557693" y="724623"/>
                  </a:lnTo>
                  <a:lnTo>
                    <a:pt x="1562125" y="724623"/>
                  </a:lnTo>
                  <a:lnTo>
                    <a:pt x="1610918" y="658901"/>
                  </a:lnTo>
                  <a:lnTo>
                    <a:pt x="1627720" y="610946"/>
                  </a:lnTo>
                  <a:lnTo>
                    <a:pt x="1641487" y="562178"/>
                  </a:lnTo>
                  <a:lnTo>
                    <a:pt x="1652231" y="512660"/>
                  </a:lnTo>
                  <a:lnTo>
                    <a:pt x="1659902" y="462457"/>
                  </a:lnTo>
                  <a:lnTo>
                    <a:pt x="1664525" y="411607"/>
                  </a:lnTo>
                  <a:lnTo>
                    <a:pt x="1666074" y="360184"/>
                  </a:lnTo>
                  <a:close/>
                </a:path>
              </a:pathLst>
            </a:custGeom>
            <a:solidFill>
              <a:srgbClr val="43D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578233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40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41"/>
                  </a:lnTo>
                  <a:lnTo>
                    <a:pt x="99098" y="591756"/>
                  </a:lnTo>
                  <a:lnTo>
                    <a:pt x="86385" y="546735"/>
                  </a:lnTo>
                  <a:lnTo>
                    <a:pt x="76479" y="501002"/>
                  </a:lnTo>
                  <a:lnTo>
                    <a:pt x="69380" y="454634"/>
                  </a:lnTo>
                  <a:lnTo>
                    <a:pt x="65125" y="407682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45" y="32588"/>
                  </a:lnTo>
                  <a:lnTo>
                    <a:pt x="131775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40" h="725170">
                  <a:moveTo>
                    <a:pt x="1666062" y="360184"/>
                  </a:moveTo>
                  <a:lnTo>
                    <a:pt x="1664550" y="309486"/>
                  </a:lnTo>
                  <a:lnTo>
                    <a:pt x="1660055" y="259321"/>
                  </a:lnTo>
                  <a:lnTo>
                    <a:pt x="1652587" y="209778"/>
                  </a:lnTo>
                  <a:lnTo>
                    <a:pt x="1642135" y="160896"/>
                  </a:lnTo>
                  <a:lnTo>
                    <a:pt x="1628736" y="112737"/>
                  </a:lnTo>
                  <a:lnTo>
                    <a:pt x="1612379" y="65341"/>
                  </a:lnTo>
                  <a:lnTo>
                    <a:pt x="1593100" y="18783"/>
                  </a:lnTo>
                  <a:lnTo>
                    <a:pt x="1563319" y="0"/>
                  </a:lnTo>
                  <a:lnTo>
                    <a:pt x="1550987" y="2794"/>
                  </a:lnTo>
                  <a:lnTo>
                    <a:pt x="1540700" y="10172"/>
                  </a:lnTo>
                  <a:lnTo>
                    <a:pt x="1534274" y="20548"/>
                  </a:lnTo>
                  <a:lnTo>
                    <a:pt x="1532204" y="32588"/>
                  </a:lnTo>
                  <a:lnTo>
                    <a:pt x="1535010" y="44907"/>
                  </a:lnTo>
                  <a:lnTo>
                    <a:pt x="1555508" y="95135"/>
                  </a:lnTo>
                  <a:lnTo>
                    <a:pt x="1572323" y="146392"/>
                  </a:lnTo>
                  <a:lnTo>
                    <a:pt x="1585442" y="198615"/>
                  </a:lnTo>
                  <a:lnTo>
                    <a:pt x="1594827" y="251701"/>
                  </a:lnTo>
                  <a:lnTo>
                    <a:pt x="1600466" y="305587"/>
                  </a:lnTo>
                  <a:lnTo>
                    <a:pt x="1602359" y="360184"/>
                  </a:lnTo>
                  <a:lnTo>
                    <a:pt x="1600923" y="407682"/>
                  </a:lnTo>
                  <a:lnTo>
                    <a:pt x="1596669" y="454634"/>
                  </a:lnTo>
                  <a:lnTo>
                    <a:pt x="1589570" y="501002"/>
                  </a:lnTo>
                  <a:lnTo>
                    <a:pt x="1579664" y="546735"/>
                  </a:lnTo>
                  <a:lnTo>
                    <a:pt x="1566951" y="591756"/>
                  </a:lnTo>
                  <a:lnTo>
                    <a:pt x="1551444" y="636041"/>
                  </a:lnTo>
                  <a:lnTo>
                    <a:pt x="1533156" y="679526"/>
                  </a:lnTo>
                  <a:lnTo>
                    <a:pt x="1530273" y="691845"/>
                  </a:lnTo>
                  <a:lnTo>
                    <a:pt x="1553184" y="723696"/>
                  </a:lnTo>
                  <a:lnTo>
                    <a:pt x="1557680" y="724623"/>
                  </a:lnTo>
                  <a:lnTo>
                    <a:pt x="1562112" y="724623"/>
                  </a:lnTo>
                  <a:lnTo>
                    <a:pt x="1610906" y="658901"/>
                  </a:lnTo>
                  <a:lnTo>
                    <a:pt x="1627708" y="610946"/>
                  </a:lnTo>
                  <a:lnTo>
                    <a:pt x="1641475" y="562178"/>
                  </a:lnTo>
                  <a:lnTo>
                    <a:pt x="1652219" y="512660"/>
                  </a:lnTo>
                  <a:lnTo>
                    <a:pt x="1659890" y="462457"/>
                  </a:lnTo>
                  <a:lnTo>
                    <a:pt x="1664512" y="411607"/>
                  </a:lnTo>
                  <a:lnTo>
                    <a:pt x="1666062" y="360184"/>
                  </a:lnTo>
                  <a:close/>
                </a:path>
              </a:pathLst>
            </a:custGeom>
            <a:solidFill>
              <a:srgbClr val="40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67980" y="3155594"/>
              <a:ext cx="1666239" cy="725170"/>
            </a:xfrm>
            <a:custGeom>
              <a:avLst/>
              <a:gdLst/>
              <a:ahLst/>
              <a:cxnLst/>
              <a:rect l="l" t="t" r="r" b="b"/>
              <a:pathLst>
                <a:path w="1666240" h="725170">
                  <a:moveTo>
                    <a:pt x="135775" y="691845"/>
                  </a:moveTo>
                  <a:lnTo>
                    <a:pt x="132905" y="679526"/>
                  </a:lnTo>
                  <a:lnTo>
                    <a:pt x="114604" y="636041"/>
                  </a:lnTo>
                  <a:lnTo>
                    <a:pt x="99098" y="591756"/>
                  </a:lnTo>
                  <a:lnTo>
                    <a:pt x="86385" y="546735"/>
                  </a:lnTo>
                  <a:lnTo>
                    <a:pt x="76479" y="501002"/>
                  </a:lnTo>
                  <a:lnTo>
                    <a:pt x="69380" y="454634"/>
                  </a:lnTo>
                  <a:lnTo>
                    <a:pt x="65125" y="407682"/>
                  </a:lnTo>
                  <a:lnTo>
                    <a:pt x="63703" y="360184"/>
                  </a:lnTo>
                  <a:lnTo>
                    <a:pt x="65582" y="305587"/>
                  </a:lnTo>
                  <a:lnTo>
                    <a:pt x="71221" y="251701"/>
                  </a:lnTo>
                  <a:lnTo>
                    <a:pt x="80606" y="198615"/>
                  </a:lnTo>
                  <a:lnTo>
                    <a:pt x="93726" y="146392"/>
                  </a:lnTo>
                  <a:lnTo>
                    <a:pt x="110540" y="95135"/>
                  </a:lnTo>
                  <a:lnTo>
                    <a:pt x="131051" y="44907"/>
                  </a:lnTo>
                  <a:lnTo>
                    <a:pt x="133845" y="32588"/>
                  </a:lnTo>
                  <a:lnTo>
                    <a:pt x="131775" y="20548"/>
                  </a:lnTo>
                  <a:lnTo>
                    <a:pt x="125349" y="10172"/>
                  </a:lnTo>
                  <a:lnTo>
                    <a:pt x="115074" y="2794"/>
                  </a:lnTo>
                  <a:lnTo>
                    <a:pt x="102730" y="0"/>
                  </a:lnTo>
                  <a:lnTo>
                    <a:pt x="90703" y="2070"/>
                  </a:lnTo>
                  <a:lnTo>
                    <a:pt x="53670" y="65341"/>
                  </a:lnTo>
                  <a:lnTo>
                    <a:pt x="37312" y="112737"/>
                  </a:lnTo>
                  <a:lnTo>
                    <a:pt x="23914" y="160896"/>
                  </a:lnTo>
                  <a:lnTo>
                    <a:pt x="13462" y="209778"/>
                  </a:lnTo>
                  <a:lnTo>
                    <a:pt x="5994" y="259321"/>
                  </a:lnTo>
                  <a:lnTo>
                    <a:pt x="1498" y="309486"/>
                  </a:lnTo>
                  <a:lnTo>
                    <a:pt x="0" y="360184"/>
                  </a:lnTo>
                  <a:lnTo>
                    <a:pt x="1536" y="411607"/>
                  </a:lnTo>
                  <a:lnTo>
                    <a:pt x="6159" y="462457"/>
                  </a:lnTo>
                  <a:lnTo>
                    <a:pt x="13830" y="512660"/>
                  </a:lnTo>
                  <a:lnTo>
                    <a:pt x="24574" y="562178"/>
                  </a:lnTo>
                  <a:lnTo>
                    <a:pt x="38341" y="610946"/>
                  </a:lnTo>
                  <a:lnTo>
                    <a:pt x="55143" y="658901"/>
                  </a:lnTo>
                  <a:lnTo>
                    <a:pt x="74955" y="706005"/>
                  </a:lnTo>
                  <a:lnTo>
                    <a:pt x="103949" y="724623"/>
                  </a:lnTo>
                  <a:lnTo>
                    <a:pt x="108381" y="724623"/>
                  </a:lnTo>
                  <a:lnTo>
                    <a:pt x="135775" y="691845"/>
                  </a:lnTo>
                  <a:close/>
                </a:path>
                <a:path w="1666240" h="725170">
                  <a:moveTo>
                    <a:pt x="1666074" y="360184"/>
                  </a:moveTo>
                  <a:lnTo>
                    <a:pt x="1664563" y="309486"/>
                  </a:lnTo>
                  <a:lnTo>
                    <a:pt x="1660067" y="259321"/>
                  </a:lnTo>
                  <a:lnTo>
                    <a:pt x="1652600" y="209778"/>
                  </a:lnTo>
                  <a:lnTo>
                    <a:pt x="1642148" y="160896"/>
                  </a:lnTo>
                  <a:lnTo>
                    <a:pt x="1628749" y="112737"/>
                  </a:lnTo>
                  <a:lnTo>
                    <a:pt x="1612392" y="65341"/>
                  </a:lnTo>
                  <a:lnTo>
                    <a:pt x="1593113" y="18783"/>
                  </a:lnTo>
                  <a:lnTo>
                    <a:pt x="1563331" y="0"/>
                  </a:lnTo>
                  <a:lnTo>
                    <a:pt x="1551000" y="2794"/>
                  </a:lnTo>
                  <a:lnTo>
                    <a:pt x="1540713" y="10172"/>
                  </a:lnTo>
                  <a:lnTo>
                    <a:pt x="1534287" y="20548"/>
                  </a:lnTo>
                  <a:lnTo>
                    <a:pt x="1532216" y="32588"/>
                  </a:lnTo>
                  <a:lnTo>
                    <a:pt x="1535023" y="44907"/>
                  </a:lnTo>
                  <a:lnTo>
                    <a:pt x="1555521" y="95135"/>
                  </a:lnTo>
                  <a:lnTo>
                    <a:pt x="1572336" y="146392"/>
                  </a:lnTo>
                  <a:lnTo>
                    <a:pt x="1585455" y="198615"/>
                  </a:lnTo>
                  <a:lnTo>
                    <a:pt x="1594840" y="251701"/>
                  </a:lnTo>
                  <a:lnTo>
                    <a:pt x="1600479" y="305587"/>
                  </a:lnTo>
                  <a:lnTo>
                    <a:pt x="1602371" y="360184"/>
                  </a:lnTo>
                  <a:lnTo>
                    <a:pt x="1600936" y="407682"/>
                  </a:lnTo>
                  <a:lnTo>
                    <a:pt x="1596682" y="454634"/>
                  </a:lnTo>
                  <a:lnTo>
                    <a:pt x="1589582" y="501002"/>
                  </a:lnTo>
                  <a:lnTo>
                    <a:pt x="1579676" y="546735"/>
                  </a:lnTo>
                  <a:lnTo>
                    <a:pt x="1566964" y="591756"/>
                  </a:lnTo>
                  <a:lnTo>
                    <a:pt x="1551457" y="636041"/>
                  </a:lnTo>
                  <a:lnTo>
                    <a:pt x="1533169" y="679526"/>
                  </a:lnTo>
                  <a:lnTo>
                    <a:pt x="1530286" y="691845"/>
                  </a:lnTo>
                  <a:lnTo>
                    <a:pt x="1553197" y="723696"/>
                  </a:lnTo>
                  <a:lnTo>
                    <a:pt x="1557693" y="724623"/>
                  </a:lnTo>
                  <a:lnTo>
                    <a:pt x="1562125" y="724623"/>
                  </a:lnTo>
                  <a:lnTo>
                    <a:pt x="1610918" y="658901"/>
                  </a:lnTo>
                  <a:lnTo>
                    <a:pt x="1627720" y="610946"/>
                  </a:lnTo>
                  <a:lnTo>
                    <a:pt x="1641487" y="562178"/>
                  </a:lnTo>
                  <a:lnTo>
                    <a:pt x="1652231" y="512660"/>
                  </a:lnTo>
                  <a:lnTo>
                    <a:pt x="1659902" y="462457"/>
                  </a:lnTo>
                  <a:lnTo>
                    <a:pt x="1664525" y="411607"/>
                  </a:lnTo>
                  <a:lnTo>
                    <a:pt x="1666074" y="360184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8727" y="3146043"/>
              <a:ext cx="1666239" cy="746125"/>
            </a:xfrm>
            <a:custGeom>
              <a:avLst/>
              <a:gdLst/>
              <a:ahLst/>
              <a:cxnLst/>
              <a:rect l="l" t="t" r="r" b="b"/>
              <a:pathLst>
                <a:path w="1666239" h="746125">
                  <a:moveTo>
                    <a:pt x="135775" y="701395"/>
                  </a:moveTo>
                  <a:lnTo>
                    <a:pt x="132905" y="689076"/>
                  </a:lnTo>
                  <a:lnTo>
                    <a:pt x="114604" y="645604"/>
                  </a:lnTo>
                  <a:lnTo>
                    <a:pt x="99098" y="601319"/>
                  </a:lnTo>
                  <a:lnTo>
                    <a:pt x="86385" y="556285"/>
                  </a:lnTo>
                  <a:lnTo>
                    <a:pt x="76479" y="510565"/>
                  </a:lnTo>
                  <a:lnTo>
                    <a:pt x="69380" y="464197"/>
                  </a:lnTo>
                  <a:lnTo>
                    <a:pt x="65125" y="417245"/>
                  </a:lnTo>
                  <a:lnTo>
                    <a:pt x="63703" y="369735"/>
                  </a:lnTo>
                  <a:lnTo>
                    <a:pt x="65582" y="315137"/>
                  </a:lnTo>
                  <a:lnTo>
                    <a:pt x="71221" y="261251"/>
                  </a:lnTo>
                  <a:lnTo>
                    <a:pt x="80606" y="208165"/>
                  </a:lnTo>
                  <a:lnTo>
                    <a:pt x="93726" y="155943"/>
                  </a:lnTo>
                  <a:lnTo>
                    <a:pt x="110540" y="104686"/>
                  </a:lnTo>
                  <a:lnTo>
                    <a:pt x="131051" y="54457"/>
                  </a:lnTo>
                  <a:lnTo>
                    <a:pt x="133845" y="42138"/>
                  </a:lnTo>
                  <a:lnTo>
                    <a:pt x="131775" y="30099"/>
                  </a:lnTo>
                  <a:lnTo>
                    <a:pt x="125349" y="19723"/>
                  </a:lnTo>
                  <a:lnTo>
                    <a:pt x="115074" y="12344"/>
                  </a:lnTo>
                  <a:lnTo>
                    <a:pt x="102730" y="9550"/>
                  </a:lnTo>
                  <a:lnTo>
                    <a:pt x="90703" y="11620"/>
                  </a:lnTo>
                  <a:lnTo>
                    <a:pt x="53670" y="74891"/>
                  </a:lnTo>
                  <a:lnTo>
                    <a:pt x="37312" y="122288"/>
                  </a:lnTo>
                  <a:lnTo>
                    <a:pt x="23914" y="170446"/>
                  </a:lnTo>
                  <a:lnTo>
                    <a:pt x="13462" y="219329"/>
                  </a:lnTo>
                  <a:lnTo>
                    <a:pt x="5994" y="268871"/>
                  </a:lnTo>
                  <a:lnTo>
                    <a:pt x="1498" y="319036"/>
                  </a:lnTo>
                  <a:lnTo>
                    <a:pt x="0" y="369735"/>
                  </a:lnTo>
                  <a:lnTo>
                    <a:pt x="1536" y="421157"/>
                  </a:lnTo>
                  <a:lnTo>
                    <a:pt x="6159" y="472008"/>
                  </a:lnTo>
                  <a:lnTo>
                    <a:pt x="13830" y="522211"/>
                  </a:lnTo>
                  <a:lnTo>
                    <a:pt x="24574" y="571728"/>
                  </a:lnTo>
                  <a:lnTo>
                    <a:pt x="38341" y="620496"/>
                  </a:lnTo>
                  <a:lnTo>
                    <a:pt x="55143" y="668451"/>
                  </a:lnTo>
                  <a:lnTo>
                    <a:pt x="74955" y="715556"/>
                  </a:lnTo>
                  <a:lnTo>
                    <a:pt x="103949" y="734174"/>
                  </a:lnTo>
                  <a:lnTo>
                    <a:pt x="108381" y="734174"/>
                  </a:lnTo>
                  <a:lnTo>
                    <a:pt x="135775" y="701395"/>
                  </a:lnTo>
                  <a:close/>
                </a:path>
                <a:path w="1666239" h="746125">
                  <a:moveTo>
                    <a:pt x="1052499" y="373405"/>
                  </a:moveTo>
                  <a:lnTo>
                    <a:pt x="1009916" y="373405"/>
                  </a:lnTo>
                  <a:lnTo>
                    <a:pt x="1005446" y="413512"/>
                  </a:lnTo>
                  <a:lnTo>
                    <a:pt x="993952" y="450532"/>
                  </a:lnTo>
                  <a:lnTo>
                    <a:pt x="975245" y="484365"/>
                  </a:lnTo>
                  <a:lnTo>
                    <a:pt x="949109" y="514896"/>
                  </a:lnTo>
                  <a:lnTo>
                    <a:pt x="917473" y="540131"/>
                  </a:lnTo>
                  <a:lnTo>
                    <a:pt x="882840" y="557796"/>
                  </a:lnTo>
                  <a:lnTo>
                    <a:pt x="845324" y="567880"/>
                  </a:lnTo>
                  <a:lnTo>
                    <a:pt x="805002" y="570369"/>
                  </a:lnTo>
                  <a:lnTo>
                    <a:pt x="758101" y="563232"/>
                  </a:lnTo>
                  <a:lnTo>
                    <a:pt x="715556" y="545630"/>
                  </a:lnTo>
                  <a:lnTo>
                    <a:pt x="678713" y="518820"/>
                  </a:lnTo>
                  <a:lnTo>
                    <a:pt x="648957" y="484060"/>
                  </a:lnTo>
                  <a:lnTo>
                    <a:pt x="627659" y="442607"/>
                  </a:lnTo>
                  <a:lnTo>
                    <a:pt x="616178" y="395681"/>
                  </a:lnTo>
                  <a:lnTo>
                    <a:pt x="614794" y="361238"/>
                  </a:lnTo>
                  <a:lnTo>
                    <a:pt x="619391" y="328002"/>
                  </a:lnTo>
                  <a:lnTo>
                    <a:pt x="646671" y="265849"/>
                  </a:lnTo>
                  <a:lnTo>
                    <a:pt x="679170" y="227304"/>
                  </a:lnTo>
                  <a:lnTo>
                    <a:pt x="717689" y="199478"/>
                  </a:lnTo>
                  <a:lnTo>
                    <a:pt x="762038" y="182156"/>
                  </a:lnTo>
                  <a:lnTo>
                    <a:pt x="812025" y="175094"/>
                  </a:lnTo>
                  <a:lnTo>
                    <a:pt x="812025" y="131965"/>
                  </a:lnTo>
                  <a:lnTo>
                    <a:pt x="771258" y="135026"/>
                  </a:lnTo>
                  <a:lnTo>
                    <a:pt x="729361" y="146342"/>
                  </a:lnTo>
                  <a:lnTo>
                    <a:pt x="688390" y="165989"/>
                  </a:lnTo>
                  <a:lnTo>
                    <a:pt x="650341" y="194017"/>
                  </a:lnTo>
                  <a:lnTo>
                    <a:pt x="617270" y="230530"/>
                  </a:lnTo>
                  <a:lnTo>
                    <a:pt x="591210" y="275590"/>
                  </a:lnTo>
                  <a:lnTo>
                    <a:pt x="575411" y="324980"/>
                  </a:lnTo>
                  <a:lnTo>
                    <a:pt x="570623" y="375513"/>
                  </a:lnTo>
                  <a:lnTo>
                    <a:pt x="576478" y="425513"/>
                  </a:lnTo>
                  <a:lnTo>
                    <a:pt x="592620" y="473316"/>
                  </a:lnTo>
                  <a:lnTo>
                    <a:pt x="618680" y="517232"/>
                  </a:lnTo>
                  <a:lnTo>
                    <a:pt x="654304" y="555586"/>
                  </a:lnTo>
                  <a:lnTo>
                    <a:pt x="690575" y="581647"/>
                  </a:lnTo>
                  <a:lnTo>
                    <a:pt x="730237" y="600214"/>
                  </a:lnTo>
                  <a:lnTo>
                    <a:pt x="772185" y="611187"/>
                  </a:lnTo>
                  <a:lnTo>
                    <a:pt x="815365" y="614426"/>
                  </a:lnTo>
                  <a:lnTo>
                    <a:pt x="858697" y="609828"/>
                  </a:lnTo>
                  <a:lnTo>
                    <a:pt x="901115" y="597281"/>
                  </a:lnTo>
                  <a:lnTo>
                    <a:pt x="941539" y="576656"/>
                  </a:lnTo>
                  <a:lnTo>
                    <a:pt x="984808" y="541515"/>
                  </a:lnTo>
                  <a:lnTo>
                    <a:pt x="1017028" y="500227"/>
                  </a:lnTo>
                  <a:lnTo>
                    <a:pt x="1038707" y="456196"/>
                  </a:lnTo>
                  <a:lnTo>
                    <a:pt x="1050353" y="412800"/>
                  </a:lnTo>
                  <a:lnTo>
                    <a:pt x="1052499" y="373405"/>
                  </a:lnTo>
                  <a:close/>
                </a:path>
                <a:path w="1666239" h="746125">
                  <a:moveTo>
                    <a:pt x="1177848" y="38455"/>
                  </a:moveTo>
                  <a:lnTo>
                    <a:pt x="1146136" y="6337"/>
                  </a:lnTo>
                  <a:lnTo>
                    <a:pt x="921689" y="230657"/>
                  </a:lnTo>
                  <a:lnTo>
                    <a:pt x="921689" y="131953"/>
                  </a:lnTo>
                  <a:lnTo>
                    <a:pt x="878611" y="131953"/>
                  </a:lnTo>
                  <a:lnTo>
                    <a:pt x="878611" y="306755"/>
                  </a:lnTo>
                  <a:lnTo>
                    <a:pt x="1053363" y="306755"/>
                  </a:lnTo>
                  <a:lnTo>
                    <a:pt x="1053363" y="263245"/>
                  </a:lnTo>
                  <a:lnTo>
                    <a:pt x="955001" y="263245"/>
                  </a:lnTo>
                  <a:lnTo>
                    <a:pt x="954252" y="261315"/>
                  </a:lnTo>
                  <a:lnTo>
                    <a:pt x="1177848" y="38455"/>
                  </a:lnTo>
                  <a:close/>
                </a:path>
                <a:path w="1666239" h="746125">
                  <a:moveTo>
                    <a:pt x="1184719" y="390169"/>
                  </a:moveTo>
                  <a:lnTo>
                    <a:pt x="1184135" y="339407"/>
                  </a:lnTo>
                  <a:lnTo>
                    <a:pt x="1176299" y="290093"/>
                  </a:lnTo>
                  <a:lnTo>
                    <a:pt x="1161554" y="242277"/>
                  </a:lnTo>
                  <a:lnTo>
                    <a:pt x="1140333" y="195973"/>
                  </a:lnTo>
                  <a:lnTo>
                    <a:pt x="1133436" y="183857"/>
                  </a:lnTo>
                  <a:lnTo>
                    <a:pt x="1100048" y="203428"/>
                  </a:lnTo>
                  <a:lnTo>
                    <a:pt x="1096111" y="206121"/>
                  </a:lnTo>
                  <a:lnTo>
                    <a:pt x="1118565" y="253225"/>
                  </a:lnTo>
                  <a:lnTo>
                    <a:pt x="1133589" y="301383"/>
                  </a:lnTo>
                  <a:lnTo>
                    <a:pt x="1140917" y="350596"/>
                  </a:lnTo>
                  <a:lnTo>
                    <a:pt x="1140294" y="400875"/>
                  </a:lnTo>
                  <a:lnTo>
                    <a:pt x="1131455" y="452208"/>
                  </a:lnTo>
                  <a:lnTo>
                    <a:pt x="1115085" y="501878"/>
                  </a:lnTo>
                  <a:lnTo>
                    <a:pt x="1092161" y="546912"/>
                  </a:lnTo>
                  <a:lnTo>
                    <a:pt x="1062710" y="587209"/>
                  </a:lnTo>
                  <a:lnTo>
                    <a:pt x="1026769" y="622706"/>
                  </a:lnTo>
                  <a:lnTo>
                    <a:pt x="984377" y="653300"/>
                  </a:lnTo>
                  <a:lnTo>
                    <a:pt x="943241" y="674903"/>
                  </a:lnTo>
                  <a:lnTo>
                    <a:pt x="900506" y="690245"/>
                  </a:lnTo>
                  <a:lnTo>
                    <a:pt x="856767" y="699401"/>
                  </a:lnTo>
                  <a:lnTo>
                    <a:pt x="812622" y="702475"/>
                  </a:lnTo>
                  <a:lnTo>
                    <a:pt x="768654" y="699541"/>
                  </a:lnTo>
                  <a:lnTo>
                    <a:pt x="725436" y="690689"/>
                  </a:lnTo>
                  <a:lnTo>
                    <a:pt x="683577" y="676021"/>
                  </a:lnTo>
                  <a:lnTo>
                    <a:pt x="643648" y="655586"/>
                  </a:lnTo>
                  <a:lnTo>
                    <a:pt x="606247" y="629513"/>
                  </a:lnTo>
                  <a:lnTo>
                    <a:pt x="571982" y="597852"/>
                  </a:lnTo>
                  <a:lnTo>
                    <a:pt x="542988" y="562470"/>
                  </a:lnTo>
                  <a:lnTo>
                    <a:pt x="519671" y="524052"/>
                  </a:lnTo>
                  <a:lnTo>
                    <a:pt x="502081" y="483247"/>
                  </a:lnTo>
                  <a:lnTo>
                    <a:pt x="490245" y="440702"/>
                  </a:lnTo>
                  <a:lnTo>
                    <a:pt x="484187" y="397052"/>
                  </a:lnTo>
                  <a:lnTo>
                    <a:pt x="483958" y="352945"/>
                  </a:lnTo>
                  <a:lnTo>
                    <a:pt x="489585" y="309041"/>
                  </a:lnTo>
                  <a:lnTo>
                    <a:pt x="501103" y="265963"/>
                  </a:lnTo>
                  <a:lnTo>
                    <a:pt x="518566" y="224358"/>
                  </a:lnTo>
                  <a:lnTo>
                    <a:pt x="541997" y="184873"/>
                  </a:lnTo>
                  <a:lnTo>
                    <a:pt x="568325" y="151892"/>
                  </a:lnTo>
                  <a:lnTo>
                    <a:pt x="599071" y="122478"/>
                  </a:lnTo>
                  <a:lnTo>
                    <a:pt x="633641" y="97066"/>
                  </a:lnTo>
                  <a:lnTo>
                    <a:pt x="671461" y="76060"/>
                  </a:lnTo>
                  <a:lnTo>
                    <a:pt x="711987" y="59918"/>
                  </a:lnTo>
                  <a:lnTo>
                    <a:pt x="754621" y="49072"/>
                  </a:lnTo>
                  <a:lnTo>
                    <a:pt x="798791" y="43929"/>
                  </a:lnTo>
                  <a:lnTo>
                    <a:pt x="843953" y="44919"/>
                  </a:lnTo>
                  <a:lnTo>
                    <a:pt x="889520" y="52489"/>
                  </a:lnTo>
                  <a:lnTo>
                    <a:pt x="934923" y="67068"/>
                  </a:lnTo>
                  <a:lnTo>
                    <a:pt x="979589" y="89065"/>
                  </a:lnTo>
                  <a:lnTo>
                    <a:pt x="1001293" y="52006"/>
                  </a:lnTo>
                  <a:lnTo>
                    <a:pt x="952614" y="27597"/>
                  </a:lnTo>
                  <a:lnTo>
                    <a:pt x="906094" y="11925"/>
                  </a:lnTo>
                  <a:lnTo>
                    <a:pt x="858342" y="2705"/>
                  </a:lnTo>
                  <a:lnTo>
                    <a:pt x="809383" y="0"/>
                  </a:lnTo>
                  <a:lnTo>
                    <a:pt x="759218" y="3848"/>
                  </a:lnTo>
                  <a:lnTo>
                    <a:pt x="710907" y="13855"/>
                  </a:lnTo>
                  <a:lnTo>
                    <a:pt x="665099" y="29908"/>
                  </a:lnTo>
                  <a:lnTo>
                    <a:pt x="621906" y="52044"/>
                  </a:lnTo>
                  <a:lnTo>
                    <a:pt x="581406" y="80327"/>
                  </a:lnTo>
                  <a:lnTo>
                    <a:pt x="546620" y="111493"/>
                  </a:lnTo>
                  <a:lnTo>
                    <a:pt x="516559" y="145478"/>
                  </a:lnTo>
                  <a:lnTo>
                    <a:pt x="491248" y="182321"/>
                  </a:lnTo>
                  <a:lnTo>
                    <a:pt x="470776" y="222046"/>
                  </a:lnTo>
                  <a:lnTo>
                    <a:pt x="455206" y="264668"/>
                  </a:lnTo>
                  <a:lnTo>
                    <a:pt x="444576" y="310222"/>
                  </a:lnTo>
                  <a:lnTo>
                    <a:pt x="439191" y="351180"/>
                  </a:lnTo>
                  <a:lnTo>
                    <a:pt x="439191" y="394893"/>
                  </a:lnTo>
                  <a:lnTo>
                    <a:pt x="444868" y="437261"/>
                  </a:lnTo>
                  <a:lnTo>
                    <a:pt x="456361" y="484403"/>
                  </a:lnTo>
                  <a:lnTo>
                    <a:pt x="472986" y="528383"/>
                  </a:lnTo>
                  <a:lnTo>
                    <a:pt x="494728" y="569226"/>
                  </a:lnTo>
                  <a:lnTo>
                    <a:pt x="521563" y="606894"/>
                  </a:lnTo>
                  <a:lnTo>
                    <a:pt x="553491" y="641400"/>
                  </a:lnTo>
                  <a:lnTo>
                    <a:pt x="590499" y="672719"/>
                  </a:lnTo>
                  <a:lnTo>
                    <a:pt x="634707" y="701306"/>
                  </a:lnTo>
                  <a:lnTo>
                    <a:pt x="681659" y="722757"/>
                  </a:lnTo>
                  <a:lnTo>
                    <a:pt x="731240" y="737273"/>
                  </a:lnTo>
                  <a:lnTo>
                    <a:pt x="784758" y="745147"/>
                  </a:lnTo>
                  <a:lnTo>
                    <a:pt x="787488" y="746112"/>
                  </a:lnTo>
                  <a:lnTo>
                    <a:pt x="831202" y="746112"/>
                  </a:lnTo>
                  <a:lnTo>
                    <a:pt x="835914" y="745007"/>
                  </a:lnTo>
                  <a:lnTo>
                    <a:pt x="838288" y="744842"/>
                  </a:lnTo>
                  <a:lnTo>
                    <a:pt x="885278" y="738860"/>
                  </a:lnTo>
                  <a:lnTo>
                    <a:pt x="930376" y="727125"/>
                  </a:lnTo>
                  <a:lnTo>
                    <a:pt x="973467" y="709523"/>
                  </a:lnTo>
                  <a:lnTo>
                    <a:pt x="1014437" y="685939"/>
                  </a:lnTo>
                  <a:lnTo>
                    <a:pt x="1056627" y="654037"/>
                  </a:lnTo>
                  <a:lnTo>
                    <a:pt x="1092911" y="618642"/>
                  </a:lnTo>
                  <a:lnTo>
                    <a:pt x="1123238" y="579780"/>
                  </a:lnTo>
                  <a:lnTo>
                    <a:pt x="1147597" y="537476"/>
                  </a:lnTo>
                  <a:lnTo>
                    <a:pt x="1165974" y="491756"/>
                  </a:lnTo>
                  <a:lnTo>
                    <a:pt x="1178356" y="442645"/>
                  </a:lnTo>
                  <a:lnTo>
                    <a:pt x="1184719" y="390169"/>
                  </a:lnTo>
                  <a:close/>
                </a:path>
                <a:path w="1666239" h="746125">
                  <a:moveTo>
                    <a:pt x="1666074" y="369735"/>
                  </a:moveTo>
                  <a:lnTo>
                    <a:pt x="1664563" y="319036"/>
                  </a:lnTo>
                  <a:lnTo>
                    <a:pt x="1660067" y="268871"/>
                  </a:lnTo>
                  <a:lnTo>
                    <a:pt x="1652600" y="219329"/>
                  </a:lnTo>
                  <a:lnTo>
                    <a:pt x="1642148" y="170446"/>
                  </a:lnTo>
                  <a:lnTo>
                    <a:pt x="1628749" y="122288"/>
                  </a:lnTo>
                  <a:lnTo>
                    <a:pt x="1612392" y="74891"/>
                  </a:lnTo>
                  <a:lnTo>
                    <a:pt x="1593113" y="28333"/>
                  </a:lnTo>
                  <a:lnTo>
                    <a:pt x="1563331" y="9550"/>
                  </a:lnTo>
                  <a:lnTo>
                    <a:pt x="1551000" y="12344"/>
                  </a:lnTo>
                  <a:lnTo>
                    <a:pt x="1540713" y="19723"/>
                  </a:lnTo>
                  <a:lnTo>
                    <a:pt x="1534287" y="30099"/>
                  </a:lnTo>
                  <a:lnTo>
                    <a:pt x="1532216" y="42138"/>
                  </a:lnTo>
                  <a:lnTo>
                    <a:pt x="1535023" y="54457"/>
                  </a:lnTo>
                  <a:lnTo>
                    <a:pt x="1555521" y="104686"/>
                  </a:lnTo>
                  <a:lnTo>
                    <a:pt x="1572336" y="155943"/>
                  </a:lnTo>
                  <a:lnTo>
                    <a:pt x="1585455" y="208165"/>
                  </a:lnTo>
                  <a:lnTo>
                    <a:pt x="1594840" y="261251"/>
                  </a:lnTo>
                  <a:lnTo>
                    <a:pt x="1600479" y="315137"/>
                  </a:lnTo>
                  <a:lnTo>
                    <a:pt x="1602371" y="369735"/>
                  </a:lnTo>
                  <a:lnTo>
                    <a:pt x="1600936" y="417233"/>
                  </a:lnTo>
                  <a:lnTo>
                    <a:pt x="1596682" y="464185"/>
                  </a:lnTo>
                  <a:lnTo>
                    <a:pt x="1589582" y="510552"/>
                  </a:lnTo>
                  <a:lnTo>
                    <a:pt x="1579676" y="556285"/>
                  </a:lnTo>
                  <a:lnTo>
                    <a:pt x="1566964" y="601306"/>
                  </a:lnTo>
                  <a:lnTo>
                    <a:pt x="1551457" y="645591"/>
                  </a:lnTo>
                  <a:lnTo>
                    <a:pt x="1533169" y="689076"/>
                  </a:lnTo>
                  <a:lnTo>
                    <a:pt x="1530286" y="701395"/>
                  </a:lnTo>
                  <a:lnTo>
                    <a:pt x="1553197" y="733247"/>
                  </a:lnTo>
                  <a:lnTo>
                    <a:pt x="1557693" y="734174"/>
                  </a:lnTo>
                  <a:lnTo>
                    <a:pt x="1562125" y="734174"/>
                  </a:lnTo>
                  <a:lnTo>
                    <a:pt x="1610918" y="668451"/>
                  </a:lnTo>
                  <a:lnTo>
                    <a:pt x="1627720" y="620496"/>
                  </a:lnTo>
                  <a:lnTo>
                    <a:pt x="1641487" y="571728"/>
                  </a:lnTo>
                  <a:lnTo>
                    <a:pt x="1652231" y="522211"/>
                  </a:lnTo>
                  <a:lnTo>
                    <a:pt x="1659902" y="472008"/>
                  </a:lnTo>
                  <a:lnTo>
                    <a:pt x="1664525" y="421157"/>
                  </a:lnTo>
                  <a:lnTo>
                    <a:pt x="1666074" y="369735"/>
                  </a:lnTo>
                  <a:close/>
                </a:path>
              </a:pathLst>
            </a:custGeom>
            <a:solidFill>
              <a:srgbClr val="9ED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901393" y="3410127"/>
              <a:ext cx="218338" cy="21817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780434" y="3081362"/>
              <a:ext cx="862330" cy="873760"/>
            </a:xfrm>
            <a:custGeom>
              <a:avLst/>
              <a:gdLst/>
              <a:ahLst/>
              <a:cxnLst/>
              <a:rect l="l" t="t" r="r" b="b"/>
              <a:pathLst>
                <a:path w="862329" h="873760">
                  <a:moveTo>
                    <a:pt x="288759" y="600316"/>
                  </a:moveTo>
                  <a:lnTo>
                    <a:pt x="281203" y="555726"/>
                  </a:lnTo>
                  <a:lnTo>
                    <a:pt x="260502" y="517131"/>
                  </a:lnTo>
                  <a:lnTo>
                    <a:pt x="229273" y="486816"/>
                  </a:lnTo>
                  <a:lnTo>
                    <a:pt x="202476" y="473341"/>
                  </a:lnTo>
                  <a:lnTo>
                    <a:pt x="202476" y="590880"/>
                  </a:lnTo>
                  <a:lnTo>
                    <a:pt x="198081" y="613067"/>
                  </a:lnTo>
                  <a:lnTo>
                    <a:pt x="185775" y="631151"/>
                  </a:lnTo>
                  <a:lnTo>
                    <a:pt x="167474" y="643255"/>
                  </a:lnTo>
                  <a:lnTo>
                    <a:pt x="145072" y="647509"/>
                  </a:lnTo>
                  <a:lnTo>
                    <a:pt x="123228" y="642975"/>
                  </a:lnTo>
                  <a:lnTo>
                    <a:pt x="105765" y="630986"/>
                  </a:lnTo>
                  <a:lnTo>
                    <a:pt x="94208" y="613130"/>
                  </a:lnTo>
                  <a:lnTo>
                    <a:pt x="90119" y="591007"/>
                  </a:lnTo>
                  <a:lnTo>
                    <a:pt x="94551" y="569099"/>
                  </a:lnTo>
                  <a:lnTo>
                    <a:pt x="106464" y="551434"/>
                  </a:lnTo>
                  <a:lnTo>
                    <a:pt x="124180" y="539635"/>
                  </a:lnTo>
                  <a:lnTo>
                    <a:pt x="146100" y="535355"/>
                  </a:lnTo>
                  <a:lnTo>
                    <a:pt x="168021" y="539699"/>
                  </a:lnTo>
                  <a:lnTo>
                    <a:pt x="185877" y="551535"/>
                  </a:lnTo>
                  <a:lnTo>
                    <a:pt x="197942" y="569163"/>
                  </a:lnTo>
                  <a:lnTo>
                    <a:pt x="202476" y="590880"/>
                  </a:lnTo>
                  <a:lnTo>
                    <a:pt x="202476" y="473341"/>
                  </a:lnTo>
                  <a:lnTo>
                    <a:pt x="190106" y="467118"/>
                  </a:lnTo>
                  <a:lnTo>
                    <a:pt x="145643" y="460324"/>
                  </a:lnTo>
                  <a:lnTo>
                    <a:pt x="101244" y="467690"/>
                  </a:lnTo>
                  <a:lnTo>
                    <a:pt x="62407" y="487476"/>
                  </a:lnTo>
                  <a:lnTo>
                    <a:pt x="31178" y="517563"/>
                  </a:lnTo>
                  <a:lnTo>
                    <a:pt x="9677" y="555828"/>
                  </a:lnTo>
                  <a:lnTo>
                    <a:pt x="0" y="600125"/>
                  </a:lnTo>
                  <a:lnTo>
                    <a:pt x="3378" y="613130"/>
                  </a:lnTo>
                  <a:lnTo>
                    <a:pt x="6604" y="626198"/>
                  </a:lnTo>
                  <a:lnTo>
                    <a:pt x="38798" y="696315"/>
                  </a:lnTo>
                  <a:lnTo>
                    <a:pt x="67462" y="737692"/>
                  </a:lnTo>
                  <a:lnTo>
                    <a:pt x="99580" y="776579"/>
                  </a:lnTo>
                  <a:lnTo>
                    <a:pt x="133781" y="813943"/>
                  </a:lnTo>
                  <a:lnTo>
                    <a:pt x="146710" y="820534"/>
                  </a:lnTo>
                  <a:lnTo>
                    <a:pt x="153073" y="818565"/>
                  </a:lnTo>
                  <a:lnTo>
                    <a:pt x="191147" y="778484"/>
                  </a:lnTo>
                  <a:lnTo>
                    <a:pt x="221297" y="742429"/>
                  </a:lnTo>
                  <a:lnTo>
                    <a:pt x="248539" y="704265"/>
                  </a:lnTo>
                  <a:lnTo>
                    <a:pt x="271576" y="663092"/>
                  </a:lnTo>
                  <a:lnTo>
                    <a:pt x="287388" y="616267"/>
                  </a:lnTo>
                  <a:lnTo>
                    <a:pt x="288759" y="600316"/>
                  </a:lnTo>
                  <a:close/>
                </a:path>
                <a:path w="862329" h="873760">
                  <a:moveTo>
                    <a:pt x="776300" y="709866"/>
                  </a:moveTo>
                  <a:lnTo>
                    <a:pt x="772807" y="688708"/>
                  </a:lnTo>
                  <a:lnTo>
                    <a:pt x="762495" y="669226"/>
                  </a:lnTo>
                  <a:lnTo>
                    <a:pt x="745756" y="652221"/>
                  </a:lnTo>
                  <a:lnTo>
                    <a:pt x="740448" y="648081"/>
                  </a:lnTo>
                  <a:lnTo>
                    <a:pt x="735114" y="641781"/>
                  </a:lnTo>
                  <a:lnTo>
                    <a:pt x="712571" y="585584"/>
                  </a:lnTo>
                  <a:lnTo>
                    <a:pt x="680491" y="549262"/>
                  </a:lnTo>
                  <a:lnTo>
                    <a:pt x="637565" y="526948"/>
                  </a:lnTo>
                  <a:lnTo>
                    <a:pt x="584149" y="519061"/>
                  </a:lnTo>
                  <a:lnTo>
                    <a:pt x="565099" y="519125"/>
                  </a:lnTo>
                  <a:lnTo>
                    <a:pt x="526999" y="519645"/>
                  </a:lnTo>
                  <a:lnTo>
                    <a:pt x="507974" y="519442"/>
                  </a:lnTo>
                  <a:lnTo>
                    <a:pt x="491515" y="517601"/>
                  </a:lnTo>
                  <a:lnTo>
                    <a:pt x="476186" y="512864"/>
                  </a:lnTo>
                  <a:lnTo>
                    <a:pt x="462127" y="505117"/>
                  </a:lnTo>
                  <a:lnTo>
                    <a:pt x="449465" y="494195"/>
                  </a:lnTo>
                  <a:lnTo>
                    <a:pt x="464896" y="463346"/>
                  </a:lnTo>
                  <a:lnTo>
                    <a:pt x="466432" y="435508"/>
                  </a:lnTo>
                  <a:lnTo>
                    <a:pt x="453847" y="409409"/>
                  </a:lnTo>
                  <a:lnTo>
                    <a:pt x="426897" y="383781"/>
                  </a:lnTo>
                  <a:lnTo>
                    <a:pt x="436905" y="372706"/>
                  </a:lnTo>
                  <a:lnTo>
                    <a:pt x="448564" y="364998"/>
                  </a:lnTo>
                  <a:lnTo>
                    <a:pt x="461772" y="360476"/>
                  </a:lnTo>
                  <a:lnTo>
                    <a:pt x="476453" y="358965"/>
                  </a:lnTo>
                  <a:lnTo>
                    <a:pt x="673976" y="358902"/>
                  </a:lnTo>
                  <a:lnTo>
                    <a:pt x="676859" y="352361"/>
                  </a:lnTo>
                  <a:lnTo>
                    <a:pt x="668274" y="346392"/>
                  </a:lnTo>
                  <a:lnTo>
                    <a:pt x="659701" y="339991"/>
                  </a:lnTo>
                  <a:lnTo>
                    <a:pt x="651090" y="334797"/>
                  </a:lnTo>
                  <a:lnTo>
                    <a:pt x="642366" y="332460"/>
                  </a:lnTo>
                  <a:lnTo>
                    <a:pt x="601789" y="331381"/>
                  </a:lnTo>
                  <a:lnTo>
                    <a:pt x="561187" y="331101"/>
                  </a:lnTo>
                  <a:lnTo>
                    <a:pt x="479971" y="331647"/>
                  </a:lnTo>
                  <a:lnTo>
                    <a:pt x="439407" y="340436"/>
                  </a:lnTo>
                  <a:lnTo>
                    <a:pt x="406628" y="366560"/>
                  </a:lnTo>
                  <a:lnTo>
                    <a:pt x="401485" y="371932"/>
                  </a:lnTo>
                  <a:lnTo>
                    <a:pt x="395516" y="376694"/>
                  </a:lnTo>
                  <a:lnTo>
                    <a:pt x="389001" y="380695"/>
                  </a:lnTo>
                  <a:lnTo>
                    <a:pt x="382231" y="383730"/>
                  </a:lnTo>
                  <a:lnTo>
                    <a:pt x="363143" y="393865"/>
                  </a:lnTo>
                  <a:lnTo>
                    <a:pt x="348322" y="408368"/>
                  </a:lnTo>
                  <a:lnTo>
                    <a:pt x="338658" y="426377"/>
                  </a:lnTo>
                  <a:lnTo>
                    <a:pt x="335038" y="447052"/>
                  </a:lnTo>
                  <a:lnTo>
                    <a:pt x="338201" y="468655"/>
                  </a:lnTo>
                  <a:lnTo>
                    <a:pt x="347586" y="488569"/>
                  </a:lnTo>
                  <a:lnTo>
                    <a:pt x="362165" y="503389"/>
                  </a:lnTo>
                  <a:lnTo>
                    <a:pt x="380898" y="509651"/>
                  </a:lnTo>
                  <a:lnTo>
                    <a:pt x="406184" y="513130"/>
                  </a:lnTo>
                  <a:lnTo>
                    <a:pt x="429564" y="520395"/>
                  </a:lnTo>
                  <a:lnTo>
                    <a:pt x="451916" y="529958"/>
                  </a:lnTo>
                  <a:lnTo>
                    <a:pt x="478815" y="542582"/>
                  </a:lnTo>
                  <a:lnTo>
                    <a:pt x="484339" y="543864"/>
                  </a:lnTo>
                  <a:lnTo>
                    <a:pt x="595553" y="547547"/>
                  </a:lnTo>
                  <a:lnTo>
                    <a:pt x="634390" y="555371"/>
                  </a:lnTo>
                  <a:lnTo>
                    <a:pt x="691718" y="604431"/>
                  </a:lnTo>
                  <a:lnTo>
                    <a:pt x="706412" y="642708"/>
                  </a:lnTo>
                  <a:lnTo>
                    <a:pt x="686435" y="648982"/>
                  </a:lnTo>
                  <a:lnTo>
                    <a:pt x="669848" y="658812"/>
                  </a:lnTo>
                  <a:lnTo>
                    <a:pt x="657085" y="672668"/>
                  </a:lnTo>
                  <a:lnTo>
                    <a:pt x="648601" y="690968"/>
                  </a:lnTo>
                  <a:lnTo>
                    <a:pt x="645528" y="711200"/>
                  </a:lnTo>
                  <a:lnTo>
                    <a:pt x="648538" y="729945"/>
                  </a:lnTo>
                  <a:lnTo>
                    <a:pt x="657034" y="747191"/>
                  </a:lnTo>
                  <a:lnTo>
                    <a:pt x="670445" y="762927"/>
                  </a:lnTo>
                  <a:lnTo>
                    <a:pt x="652716" y="776795"/>
                  </a:lnTo>
                  <a:lnTo>
                    <a:pt x="633869" y="786396"/>
                  </a:lnTo>
                  <a:lnTo>
                    <a:pt x="613879" y="792073"/>
                  </a:lnTo>
                  <a:lnTo>
                    <a:pt x="592721" y="794143"/>
                  </a:lnTo>
                  <a:lnTo>
                    <a:pt x="553605" y="794664"/>
                  </a:lnTo>
                  <a:lnTo>
                    <a:pt x="534060" y="794512"/>
                  </a:lnTo>
                  <a:lnTo>
                    <a:pt x="508101" y="793457"/>
                  </a:lnTo>
                  <a:lnTo>
                    <a:pt x="499300" y="787146"/>
                  </a:lnTo>
                  <a:lnTo>
                    <a:pt x="496252" y="781177"/>
                  </a:lnTo>
                  <a:lnTo>
                    <a:pt x="485000" y="763993"/>
                  </a:lnTo>
                  <a:lnTo>
                    <a:pt x="470966" y="751332"/>
                  </a:lnTo>
                  <a:lnTo>
                    <a:pt x="454075" y="743521"/>
                  </a:lnTo>
                  <a:lnTo>
                    <a:pt x="434301" y="740918"/>
                  </a:lnTo>
                  <a:lnTo>
                    <a:pt x="414540" y="743775"/>
                  </a:lnTo>
                  <a:lnTo>
                    <a:pt x="397764" y="751801"/>
                  </a:lnTo>
                  <a:lnTo>
                    <a:pt x="383882" y="764641"/>
                  </a:lnTo>
                  <a:lnTo>
                    <a:pt x="372808" y="781926"/>
                  </a:lnTo>
                  <a:lnTo>
                    <a:pt x="369912" y="787730"/>
                  </a:lnTo>
                  <a:lnTo>
                    <a:pt x="360680" y="793673"/>
                  </a:lnTo>
                  <a:lnTo>
                    <a:pt x="324624" y="794562"/>
                  </a:lnTo>
                  <a:lnTo>
                    <a:pt x="295033" y="794918"/>
                  </a:lnTo>
                  <a:lnTo>
                    <a:pt x="265455" y="794766"/>
                  </a:lnTo>
                  <a:lnTo>
                    <a:pt x="235915" y="793940"/>
                  </a:lnTo>
                  <a:lnTo>
                    <a:pt x="222161" y="795058"/>
                  </a:lnTo>
                  <a:lnTo>
                    <a:pt x="211074" y="799731"/>
                  </a:lnTo>
                  <a:lnTo>
                    <a:pt x="202031" y="808177"/>
                  </a:lnTo>
                  <a:lnTo>
                    <a:pt x="194424" y="820559"/>
                  </a:lnTo>
                  <a:lnTo>
                    <a:pt x="271932" y="820648"/>
                  </a:lnTo>
                  <a:lnTo>
                    <a:pt x="347992" y="820343"/>
                  </a:lnTo>
                  <a:lnTo>
                    <a:pt x="356425" y="820788"/>
                  </a:lnTo>
                  <a:lnTo>
                    <a:pt x="363321" y="822871"/>
                  </a:lnTo>
                  <a:lnTo>
                    <a:pt x="368985" y="827468"/>
                  </a:lnTo>
                  <a:lnTo>
                    <a:pt x="383857" y="852182"/>
                  </a:lnTo>
                  <a:lnTo>
                    <a:pt x="397548" y="864247"/>
                  </a:lnTo>
                  <a:lnTo>
                    <a:pt x="414426" y="871474"/>
                  </a:lnTo>
                  <a:lnTo>
                    <a:pt x="434187" y="873721"/>
                  </a:lnTo>
                  <a:lnTo>
                    <a:pt x="453847" y="870940"/>
                  </a:lnTo>
                  <a:lnTo>
                    <a:pt x="470382" y="863219"/>
                  </a:lnTo>
                  <a:lnTo>
                    <a:pt x="483577" y="850696"/>
                  </a:lnTo>
                  <a:lnTo>
                    <a:pt x="493191" y="833475"/>
                  </a:lnTo>
                  <a:lnTo>
                    <a:pt x="497522" y="822553"/>
                  </a:lnTo>
                  <a:lnTo>
                    <a:pt x="503161" y="820039"/>
                  </a:lnTo>
                  <a:lnTo>
                    <a:pt x="531825" y="820610"/>
                  </a:lnTo>
                  <a:lnTo>
                    <a:pt x="567918" y="820483"/>
                  </a:lnTo>
                  <a:lnTo>
                    <a:pt x="585965" y="820661"/>
                  </a:lnTo>
                  <a:lnTo>
                    <a:pt x="639000" y="812038"/>
                  </a:lnTo>
                  <a:lnTo>
                    <a:pt x="685533" y="785101"/>
                  </a:lnTo>
                  <a:lnTo>
                    <a:pt x="691108" y="780605"/>
                  </a:lnTo>
                  <a:lnTo>
                    <a:pt x="699262" y="777354"/>
                  </a:lnTo>
                  <a:lnTo>
                    <a:pt x="748525" y="764451"/>
                  </a:lnTo>
                  <a:lnTo>
                    <a:pt x="772617" y="731875"/>
                  </a:lnTo>
                  <a:lnTo>
                    <a:pt x="776300" y="709866"/>
                  </a:lnTo>
                  <a:close/>
                </a:path>
                <a:path w="862329" h="873760">
                  <a:moveTo>
                    <a:pt x="862152" y="119405"/>
                  </a:moveTo>
                  <a:lnTo>
                    <a:pt x="850773" y="82016"/>
                  </a:lnTo>
                  <a:lnTo>
                    <a:pt x="845756" y="74320"/>
                  </a:lnTo>
                  <a:lnTo>
                    <a:pt x="829335" y="49110"/>
                  </a:lnTo>
                  <a:lnTo>
                    <a:pt x="799338" y="22961"/>
                  </a:lnTo>
                  <a:lnTo>
                    <a:pt x="776566" y="12433"/>
                  </a:lnTo>
                  <a:lnTo>
                    <a:pt x="776566" y="131978"/>
                  </a:lnTo>
                  <a:lnTo>
                    <a:pt x="771931" y="153784"/>
                  </a:lnTo>
                  <a:lnTo>
                    <a:pt x="759866" y="171132"/>
                  </a:lnTo>
                  <a:lnTo>
                    <a:pt x="741921" y="182549"/>
                  </a:lnTo>
                  <a:lnTo>
                    <a:pt x="719670" y="186512"/>
                  </a:lnTo>
                  <a:lnTo>
                    <a:pt x="697750" y="181991"/>
                  </a:lnTo>
                  <a:lnTo>
                    <a:pt x="680123" y="169989"/>
                  </a:lnTo>
                  <a:lnTo>
                    <a:pt x="668401" y="152196"/>
                  </a:lnTo>
                  <a:lnTo>
                    <a:pt x="664222" y="130238"/>
                  </a:lnTo>
                  <a:lnTo>
                    <a:pt x="668718" y="108496"/>
                  </a:lnTo>
                  <a:lnTo>
                    <a:pt x="680783" y="90741"/>
                  </a:lnTo>
                  <a:lnTo>
                    <a:pt x="698601" y="78752"/>
                  </a:lnTo>
                  <a:lnTo>
                    <a:pt x="720394" y="74320"/>
                  </a:lnTo>
                  <a:lnTo>
                    <a:pt x="742784" y="78752"/>
                  </a:lnTo>
                  <a:lnTo>
                    <a:pt x="760704" y="90957"/>
                  </a:lnTo>
                  <a:lnTo>
                    <a:pt x="772515" y="109283"/>
                  </a:lnTo>
                  <a:lnTo>
                    <a:pt x="776566" y="131978"/>
                  </a:lnTo>
                  <a:lnTo>
                    <a:pt x="776566" y="12433"/>
                  </a:lnTo>
                  <a:lnTo>
                    <a:pt x="762304" y="5829"/>
                  </a:lnTo>
                  <a:lnTo>
                    <a:pt x="719734" y="0"/>
                  </a:lnTo>
                  <a:lnTo>
                    <a:pt x="678103" y="6019"/>
                  </a:lnTo>
                  <a:lnTo>
                    <a:pt x="641502" y="23444"/>
                  </a:lnTo>
                  <a:lnTo>
                    <a:pt x="611644" y="50012"/>
                  </a:lnTo>
                  <a:lnTo>
                    <a:pt x="590245" y="83451"/>
                  </a:lnTo>
                  <a:lnTo>
                    <a:pt x="579018" y="121462"/>
                  </a:lnTo>
                  <a:lnTo>
                    <a:pt x="579691" y="161798"/>
                  </a:lnTo>
                  <a:lnTo>
                    <a:pt x="593991" y="202145"/>
                  </a:lnTo>
                  <a:lnTo>
                    <a:pt x="618705" y="243039"/>
                  </a:lnTo>
                  <a:lnTo>
                    <a:pt x="646391" y="281559"/>
                  </a:lnTo>
                  <a:lnTo>
                    <a:pt x="676592" y="318071"/>
                  </a:lnTo>
                  <a:lnTo>
                    <a:pt x="708901" y="352945"/>
                  </a:lnTo>
                  <a:lnTo>
                    <a:pt x="712787" y="356946"/>
                  </a:lnTo>
                  <a:lnTo>
                    <a:pt x="727964" y="356870"/>
                  </a:lnTo>
                  <a:lnTo>
                    <a:pt x="765225" y="317411"/>
                  </a:lnTo>
                  <a:lnTo>
                    <a:pt x="796086" y="280149"/>
                  </a:lnTo>
                  <a:lnTo>
                    <a:pt x="824077" y="240652"/>
                  </a:lnTo>
                  <a:lnTo>
                    <a:pt x="848715" y="198526"/>
                  </a:lnTo>
                  <a:lnTo>
                    <a:pt x="861961" y="158991"/>
                  </a:lnTo>
                  <a:lnTo>
                    <a:pt x="862152" y="119405"/>
                  </a:lnTo>
                  <a:close/>
                </a:path>
              </a:pathLst>
            </a:custGeom>
            <a:solidFill>
              <a:srgbClr val="43D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43219" y="3249929"/>
              <a:ext cx="673735" cy="589915"/>
            </a:xfrm>
            <a:custGeom>
              <a:avLst/>
              <a:gdLst/>
              <a:ahLst/>
              <a:cxnLst/>
              <a:rect l="l" t="t" r="r" b="b"/>
              <a:pathLst>
                <a:path w="673734" h="589914">
                  <a:moveTo>
                    <a:pt x="184213" y="297421"/>
                  </a:moveTo>
                  <a:lnTo>
                    <a:pt x="182016" y="298704"/>
                  </a:lnTo>
                  <a:lnTo>
                    <a:pt x="81724" y="393001"/>
                  </a:lnTo>
                  <a:lnTo>
                    <a:pt x="81013" y="396494"/>
                  </a:lnTo>
                  <a:lnTo>
                    <a:pt x="80835" y="588899"/>
                  </a:lnTo>
                  <a:lnTo>
                    <a:pt x="184213" y="588899"/>
                  </a:lnTo>
                  <a:lnTo>
                    <a:pt x="184213" y="297421"/>
                  </a:lnTo>
                  <a:close/>
                </a:path>
                <a:path w="673734" h="589914">
                  <a:moveTo>
                    <a:pt x="323100" y="366928"/>
                  </a:moveTo>
                  <a:lnTo>
                    <a:pt x="307911" y="337540"/>
                  </a:lnTo>
                  <a:lnTo>
                    <a:pt x="304711" y="333248"/>
                  </a:lnTo>
                  <a:lnTo>
                    <a:pt x="226174" y="257467"/>
                  </a:lnTo>
                  <a:lnTo>
                    <a:pt x="220167" y="260146"/>
                  </a:lnTo>
                  <a:lnTo>
                    <a:pt x="219913" y="264782"/>
                  </a:lnTo>
                  <a:lnTo>
                    <a:pt x="219989" y="580910"/>
                  </a:lnTo>
                  <a:lnTo>
                    <a:pt x="220357" y="589089"/>
                  </a:lnTo>
                  <a:lnTo>
                    <a:pt x="322884" y="589089"/>
                  </a:lnTo>
                  <a:lnTo>
                    <a:pt x="323100" y="366928"/>
                  </a:lnTo>
                  <a:close/>
                </a:path>
                <a:path w="673734" h="589914">
                  <a:moveTo>
                    <a:pt x="461022" y="323151"/>
                  </a:moveTo>
                  <a:lnTo>
                    <a:pt x="377024" y="402145"/>
                  </a:lnTo>
                  <a:lnTo>
                    <a:pt x="359143" y="385787"/>
                  </a:lnTo>
                  <a:lnTo>
                    <a:pt x="359143" y="589064"/>
                  </a:lnTo>
                  <a:lnTo>
                    <a:pt x="461022" y="589064"/>
                  </a:lnTo>
                  <a:lnTo>
                    <a:pt x="461022" y="323151"/>
                  </a:lnTo>
                  <a:close/>
                </a:path>
                <a:path w="673734" h="589914">
                  <a:moveTo>
                    <a:pt x="600354" y="192976"/>
                  </a:moveTo>
                  <a:lnTo>
                    <a:pt x="597611" y="195122"/>
                  </a:lnTo>
                  <a:lnTo>
                    <a:pt x="596620" y="195770"/>
                  </a:lnTo>
                  <a:lnTo>
                    <a:pt x="498716" y="287934"/>
                  </a:lnTo>
                  <a:lnTo>
                    <a:pt x="497268" y="291604"/>
                  </a:lnTo>
                  <a:lnTo>
                    <a:pt x="497382" y="589432"/>
                  </a:lnTo>
                  <a:lnTo>
                    <a:pt x="600329" y="589419"/>
                  </a:lnTo>
                  <a:lnTo>
                    <a:pt x="600354" y="192976"/>
                  </a:lnTo>
                  <a:close/>
                </a:path>
                <a:path w="673734" h="589914">
                  <a:moveTo>
                    <a:pt x="673608" y="0"/>
                  </a:moveTo>
                  <a:lnTo>
                    <a:pt x="463384" y="0"/>
                  </a:lnTo>
                  <a:lnTo>
                    <a:pt x="527088" y="59601"/>
                  </a:lnTo>
                  <a:lnTo>
                    <a:pt x="377888" y="201371"/>
                  </a:lnTo>
                  <a:lnTo>
                    <a:pt x="224663" y="57518"/>
                  </a:lnTo>
                  <a:lnTo>
                    <a:pt x="0" y="268922"/>
                  </a:lnTo>
                  <a:lnTo>
                    <a:pt x="75514" y="339331"/>
                  </a:lnTo>
                  <a:lnTo>
                    <a:pt x="225679" y="197091"/>
                  </a:lnTo>
                  <a:lnTo>
                    <a:pt x="376936" y="342328"/>
                  </a:lnTo>
                  <a:lnTo>
                    <a:pt x="602030" y="130644"/>
                  </a:lnTo>
                  <a:lnTo>
                    <a:pt x="673608" y="199542"/>
                  </a:lnTo>
                  <a:lnTo>
                    <a:pt x="673608" y="0"/>
                  </a:lnTo>
                  <a:close/>
                </a:path>
              </a:pathLst>
            </a:custGeom>
            <a:solidFill>
              <a:srgbClr val="40D3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281517" y="3060953"/>
              <a:ext cx="631825" cy="760730"/>
            </a:xfrm>
            <a:custGeom>
              <a:avLst/>
              <a:gdLst/>
              <a:ahLst/>
              <a:cxnLst/>
              <a:rect l="l" t="t" r="r" b="b"/>
              <a:pathLst>
                <a:path w="631825" h="760729">
                  <a:moveTo>
                    <a:pt x="155079" y="224751"/>
                  </a:moveTo>
                  <a:lnTo>
                    <a:pt x="150863" y="220840"/>
                  </a:lnTo>
                  <a:lnTo>
                    <a:pt x="147231" y="215023"/>
                  </a:lnTo>
                  <a:lnTo>
                    <a:pt x="135978" y="211505"/>
                  </a:lnTo>
                  <a:lnTo>
                    <a:pt x="128612" y="213004"/>
                  </a:lnTo>
                  <a:lnTo>
                    <a:pt x="113538" y="212979"/>
                  </a:lnTo>
                  <a:lnTo>
                    <a:pt x="105054" y="211632"/>
                  </a:lnTo>
                  <a:lnTo>
                    <a:pt x="92367" y="214642"/>
                  </a:lnTo>
                  <a:lnTo>
                    <a:pt x="88506" y="220497"/>
                  </a:lnTo>
                  <a:lnTo>
                    <a:pt x="84150" y="224256"/>
                  </a:lnTo>
                  <a:lnTo>
                    <a:pt x="88658" y="228422"/>
                  </a:lnTo>
                  <a:lnTo>
                    <a:pt x="92837" y="235661"/>
                  </a:lnTo>
                  <a:lnTo>
                    <a:pt x="108940" y="237032"/>
                  </a:lnTo>
                  <a:lnTo>
                    <a:pt x="120243" y="237286"/>
                  </a:lnTo>
                  <a:lnTo>
                    <a:pt x="131559" y="236969"/>
                  </a:lnTo>
                  <a:lnTo>
                    <a:pt x="147231" y="235699"/>
                  </a:lnTo>
                  <a:lnTo>
                    <a:pt x="151003" y="228727"/>
                  </a:lnTo>
                  <a:lnTo>
                    <a:pt x="155079" y="224751"/>
                  </a:lnTo>
                  <a:close/>
                </a:path>
                <a:path w="631825" h="760729">
                  <a:moveTo>
                    <a:pt x="180225" y="331431"/>
                  </a:moveTo>
                  <a:lnTo>
                    <a:pt x="176936" y="327850"/>
                  </a:lnTo>
                  <a:lnTo>
                    <a:pt x="174536" y="322948"/>
                  </a:lnTo>
                  <a:lnTo>
                    <a:pt x="167068" y="321373"/>
                  </a:lnTo>
                  <a:lnTo>
                    <a:pt x="133311" y="348729"/>
                  </a:lnTo>
                  <a:lnTo>
                    <a:pt x="122567" y="361556"/>
                  </a:lnTo>
                  <a:lnTo>
                    <a:pt x="124409" y="370039"/>
                  </a:lnTo>
                  <a:lnTo>
                    <a:pt x="123850" y="376605"/>
                  </a:lnTo>
                  <a:lnTo>
                    <a:pt x="129921" y="375691"/>
                  </a:lnTo>
                  <a:lnTo>
                    <a:pt x="137642" y="376809"/>
                  </a:lnTo>
                  <a:lnTo>
                    <a:pt x="149847" y="366369"/>
                  </a:lnTo>
                  <a:lnTo>
                    <a:pt x="157607" y="358813"/>
                  </a:lnTo>
                  <a:lnTo>
                    <a:pt x="175501" y="340106"/>
                  </a:lnTo>
                  <a:lnTo>
                    <a:pt x="177279" y="336054"/>
                  </a:lnTo>
                  <a:lnTo>
                    <a:pt x="180225" y="331431"/>
                  </a:lnTo>
                  <a:close/>
                </a:path>
                <a:path w="631825" h="760729">
                  <a:moveTo>
                    <a:pt x="204381" y="113068"/>
                  </a:moveTo>
                  <a:lnTo>
                    <a:pt x="150799" y="64770"/>
                  </a:lnTo>
                  <a:lnTo>
                    <a:pt x="146583" y="69723"/>
                  </a:lnTo>
                  <a:lnTo>
                    <a:pt x="138176" y="78409"/>
                  </a:lnTo>
                  <a:lnTo>
                    <a:pt x="170103" y="111836"/>
                  </a:lnTo>
                  <a:lnTo>
                    <a:pt x="184111" y="122072"/>
                  </a:lnTo>
                  <a:lnTo>
                    <a:pt x="189153" y="120040"/>
                  </a:lnTo>
                  <a:lnTo>
                    <a:pt x="204381" y="113068"/>
                  </a:lnTo>
                  <a:close/>
                </a:path>
                <a:path w="631825" h="760729">
                  <a:moveTo>
                    <a:pt x="328574" y="51523"/>
                  </a:moveTo>
                  <a:lnTo>
                    <a:pt x="327304" y="42989"/>
                  </a:lnTo>
                  <a:lnTo>
                    <a:pt x="327304" y="26504"/>
                  </a:lnTo>
                  <a:lnTo>
                    <a:pt x="328549" y="17983"/>
                  </a:lnTo>
                  <a:lnTo>
                    <a:pt x="325869" y="5930"/>
                  </a:lnTo>
                  <a:lnTo>
                    <a:pt x="319836" y="152"/>
                  </a:lnTo>
                  <a:lnTo>
                    <a:pt x="312242" y="0"/>
                  </a:lnTo>
                  <a:lnTo>
                    <a:pt x="305320" y="6007"/>
                  </a:lnTo>
                  <a:lnTo>
                    <a:pt x="304330" y="22072"/>
                  </a:lnTo>
                  <a:lnTo>
                    <a:pt x="304076" y="34442"/>
                  </a:lnTo>
                  <a:lnTo>
                    <a:pt x="304266" y="46799"/>
                  </a:lnTo>
                  <a:lnTo>
                    <a:pt x="305219" y="63004"/>
                  </a:lnTo>
                  <a:lnTo>
                    <a:pt x="311912" y="69202"/>
                  </a:lnTo>
                  <a:lnTo>
                    <a:pt x="319532" y="69303"/>
                  </a:lnTo>
                  <a:lnTo>
                    <a:pt x="325831" y="63538"/>
                  </a:lnTo>
                  <a:lnTo>
                    <a:pt x="328574" y="51523"/>
                  </a:lnTo>
                  <a:close/>
                </a:path>
                <a:path w="631825" h="760729">
                  <a:moveTo>
                    <a:pt x="452615" y="220548"/>
                  </a:moveTo>
                  <a:lnTo>
                    <a:pt x="446595" y="188353"/>
                  </a:lnTo>
                  <a:lnTo>
                    <a:pt x="429133" y="152666"/>
                  </a:lnTo>
                  <a:lnTo>
                    <a:pt x="428561" y="152069"/>
                  </a:lnTo>
                  <a:lnTo>
                    <a:pt x="428561" y="216115"/>
                  </a:lnTo>
                  <a:lnTo>
                    <a:pt x="425742" y="253555"/>
                  </a:lnTo>
                  <a:lnTo>
                    <a:pt x="408749" y="288226"/>
                  </a:lnTo>
                  <a:lnTo>
                    <a:pt x="394500" y="308724"/>
                  </a:lnTo>
                  <a:lnTo>
                    <a:pt x="382993" y="330288"/>
                  </a:lnTo>
                  <a:lnTo>
                    <a:pt x="374992" y="353555"/>
                  </a:lnTo>
                  <a:lnTo>
                    <a:pt x="371322" y="379145"/>
                  </a:lnTo>
                  <a:lnTo>
                    <a:pt x="263893" y="379145"/>
                  </a:lnTo>
                  <a:lnTo>
                    <a:pt x="259626" y="351828"/>
                  </a:lnTo>
                  <a:lnTo>
                    <a:pt x="249110" y="327355"/>
                  </a:lnTo>
                  <a:lnTo>
                    <a:pt x="234797" y="304469"/>
                  </a:lnTo>
                  <a:lnTo>
                    <a:pt x="219125" y="281940"/>
                  </a:lnTo>
                  <a:lnTo>
                    <a:pt x="204279" y="246570"/>
                  </a:lnTo>
                  <a:lnTo>
                    <a:pt x="217398" y="173545"/>
                  </a:lnTo>
                  <a:lnTo>
                    <a:pt x="243116" y="143776"/>
                  </a:lnTo>
                  <a:lnTo>
                    <a:pt x="279704" y="123736"/>
                  </a:lnTo>
                  <a:lnTo>
                    <a:pt x="319722" y="117932"/>
                  </a:lnTo>
                  <a:lnTo>
                    <a:pt x="359270" y="126276"/>
                  </a:lnTo>
                  <a:lnTo>
                    <a:pt x="394462" y="148602"/>
                  </a:lnTo>
                  <a:lnTo>
                    <a:pt x="417906" y="179819"/>
                  </a:lnTo>
                  <a:lnTo>
                    <a:pt x="428561" y="216115"/>
                  </a:lnTo>
                  <a:lnTo>
                    <a:pt x="428561" y="152069"/>
                  </a:lnTo>
                  <a:lnTo>
                    <a:pt x="402094" y="123939"/>
                  </a:lnTo>
                  <a:lnTo>
                    <a:pt x="391769" y="117932"/>
                  </a:lnTo>
                  <a:lnTo>
                    <a:pt x="367804" y="103987"/>
                  </a:lnTo>
                  <a:lnTo>
                    <a:pt x="328599" y="94538"/>
                  </a:lnTo>
                  <a:lnTo>
                    <a:pt x="287718" y="96989"/>
                  </a:lnTo>
                  <a:lnTo>
                    <a:pt x="250037" y="110705"/>
                  </a:lnTo>
                  <a:lnTo>
                    <a:pt x="218008" y="134378"/>
                  </a:lnTo>
                  <a:lnTo>
                    <a:pt x="194081" y="166712"/>
                  </a:lnTo>
                  <a:lnTo>
                    <a:pt x="180936" y="203822"/>
                  </a:lnTo>
                  <a:lnTo>
                    <a:pt x="179705" y="241566"/>
                  </a:lnTo>
                  <a:lnTo>
                    <a:pt x="190271" y="278638"/>
                  </a:lnTo>
                  <a:lnTo>
                    <a:pt x="212521" y="313677"/>
                  </a:lnTo>
                  <a:lnTo>
                    <a:pt x="223075" y="327952"/>
                  </a:lnTo>
                  <a:lnTo>
                    <a:pt x="231381" y="343242"/>
                  </a:lnTo>
                  <a:lnTo>
                    <a:pt x="237070" y="359879"/>
                  </a:lnTo>
                  <a:lnTo>
                    <a:pt x="239801" y="378155"/>
                  </a:lnTo>
                  <a:lnTo>
                    <a:pt x="215938" y="388924"/>
                  </a:lnTo>
                  <a:lnTo>
                    <a:pt x="204343" y="403910"/>
                  </a:lnTo>
                  <a:lnTo>
                    <a:pt x="204266" y="404164"/>
                  </a:lnTo>
                  <a:lnTo>
                    <a:pt x="204800" y="422732"/>
                  </a:lnTo>
                  <a:lnTo>
                    <a:pt x="217589" y="444360"/>
                  </a:lnTo>
                  <a:lnTo>
                    <a:pt x="220218" y="447535"/>
                  </a:lnTo>
                  <a:lnTo>
                    <a:pt x="220827" y="451993"/>
                  </a:lnTo>
                  <a:lnTo>
                    <a:pt x="240423" y="494398"/>
                  </a:lnTo>
                  <a:lnTo>
                    <a:pt x="262420" y="499656"/>
                  </a:lnTo>
                  <a:lnTo>
                    <a:pt x="270357" y="504609"/>
                  </a:lnTo>
                  <a:lnTo>
                    <a:pt x="274002" y="510108"/>
                  </a:lnTo>
                  <a:lnTo>
                    <a:pt x="291261" y="526961"/>
                  </a:lnTo>
                  <a:lnTo>
                    <a:pt x="312318" y="534250"/>
                  </a:lnTo>
                  <a:lnTo>
                    <a:pt x="333540" y="531241"/>
                  </a:lnTo>
                  <a:lnTo>
                    <a:pt x="351294" y="517169"/>
                  </a:lnTo>
                  <a:lnTo>
                    <a:pt x="358241" y="508673"/>
                  </a:lnTo>
                  <a:lnTo>
                    <a:pt x="365633" y="502234"/>
                  </a:lnTo>
                  <a:lnTo>
                    <a:pt x="374332" y="498081"/>
                  </a:lnTo>
                  <a:lnTo>
                    <a:pt x="385241" y="496443"/>
                  </a:lnTo>
                  <a:lnTo>
                    <a:pt x="391871" y="496290"/>
                  </a:lnTo>
                  <a:lnTo>
                    <a:pt x="402463" y="488772"/>
                  </a:lnTo>
                  <a:lnTo>
                    <a:pt x="404101" y="482676"/>
                  </a:lnTo>
                  <a:lnTo>
                    <a:pt x="406577" y="475132"/>
                  </a:lnTo>
                  <a:lnTo>
                    <a:pt x="409511" y="466242"/>
                  </a:lnTo>
                  <a:lnTo>
                    <a:pt x="415607" y="451167"/>
                  </a:lnTo>
                  <a:lnTo>
                    <a:pt x="422402" y="434365"/>
                  </a:lnTo>
                  <a:lnTo>
                    <a:pt x="424700" y="427405"/>
                  </a:lnTo>
                  <a:lnTo>
                    <a:pt x="427697" y="418287"/>
                  </a:lnTo>
                  <a:lnTo>
                    <a:pt x="427964" y="404164"/>
                  </a:lnTo>
                  <a:lnTo>
                    <a:pt x="427875" y="403733"/>
                  </a:lnTo>
                  <a:lnTo>
                    <a:pt x="427443" y="402971"/>
                  </a:lnTo>
                  <a:lnTo>
                    <a:pt x="421563" y="392582"/>
                  </a:lnTo>
                  <a:lnTo>
                    <a:pt x="410425" y="384200"/>
                  </a:lnTo>
                  <a:lnTo>
                    <a:pt x="404291" y="381774"/>
                  </a:lnTo>
                  <a:lnTo>
                    <a:pt x="404291" y="415874"/>
                  </a:lnTo>
                  <a:lnTo>
                    <a:pt x="398716" y="419658"/>
                  </a:lnTo>
                  <a:lnTo>
                    <a:pt x="393217" y="426605"/>
                  </a:lnTo>
                  <a:lnTo>
                    <a:pt x="387578" y="426720"/>
                  </a:lnTo>
                  <a:lnTo>
                    <a:pt x="386969" y="426732"/>
                  </a:lnTo>
                  <a:lnTo>
                    <a:pt x="386969" y="463308"/>
                  </a:lnTo>
                  <a:lnTo>
                    <a:pt x="381406" y="467169"/>
                  </a:lnTo>
                  <a:lnTo>
                    <a:pt x="375932" y="474205"/>
                  </a:lnTo>
                  <a:lnTo>
                    <a:pt x="343154" y="474941"/>
                  </a:lnTo>
                  <a:lnTo>
                    <a:pt x="316052" y="475132"/>
                  </a:lnTo>
                  <a:lnTo>
                    <a:pt x="288937" y="474941"/>
                  </a:lnTo>
                  <a:lnTo>
                    <a:pt x="256057" y="474205"/>
                  </a:lnTo>
                  <a:lnTo>
                    <a:pt x="250482" y="467398"/>
                  </a:lnTo>
                  <a:lnTo>
                    <a:pt x="244817" y="463651"/>
                  </a:lnTo>
                  <a:lnTo>
                    <a:pt x="250685" y="459574"/>
                  </a:lnTo>
                  <a:lnTo>
                    <a:pt x="256311" y="452526"/>
                  </a:lnTo>
                  <a:lnTo>
                    <a:pt x="262496" y="451993"/>
                  </a:lnTo>
                  <a:lnTo>
                    <a:pt x="276212" y="451256"/>
                  </a:lnTo>
                  <a:lnTo>
                    <a:pt x="299567" y="451243"/>
                  </a:lnTo>
                  <a:lnTo>
                    <a:pt x="317614" y="451434"/>
                  </a:lnTo>
                  <a:lnTo>
                    <a:pt x="341312" y="451205"/>
                  </a:lnTo>
                  <a:lnTo>
                    <a:pt x="381609" y="459359"/>
                  </a:lnTo>
                  <a:lnTo>
                    <a:pt x="386969" y="463308"/>
                  </a:lnTo>
                  <a:lnTo>
                    <a:pt x="386969" y="426732"/>
                  </a:lnTo>
                  <a:lnTo>
                    <a:pt x="316242" y="427405"/>
                  </a:lnTo>
                  <a:lnTo>
                    <a:pt x="280568" y="427228"/>
                  </a:lnTo>
                  <a:lnTo>
                    <a:pt x="239052" y="426554"/>
                  </a:lnTo>
                  <a:lnTo>
                    <a:pt x="233349" y="418871"/>
                  </a:lnTo>
                  <a:lnTo>
                    <a:pt x="227571" y="414705"/>
                  </a:lnTo>
                  <a:lnTo>
                    <a:pt x="233743" y="410870"/>
                  </a:lnTo>
                  <a:lnTo>
                    <a:pt x="239737" y="404088"/>
                  </a:lnTo>
                  <a:lnTo>
                    <a:pt x="246113" y="403733"/>
                  </a:lnTo>
                  <a:lnTo>
                    <a:pt x="263664" y="403098"/>
                  </a:lnTo>
                  <a:lnTo>
                    <a:pt x="292976" y="403059"/>
                  </a:lnTo>
                  <a:lnTo>
                    <a:pt x="316471" y="403212"/>
                  </a:lnTo>
                  <a:lnTo>
                    <a:pt x="351447" y="402983"/>
                  </a:lnTo>
                  <a:lnTo>
                    <a:pt x="353237" y="402983"/>
                  </a:lnTo>
                  <a:lnTo>
                    <a:pt x="369290" y="403110"/>
                  </a:lnTo>
                  <a:lnTo>
                    <a:pt x="386829" y="403796"/>
                  </a:lnTo>
                  <a:lnTo>
                    <a:pt x="392874" y="404164"/>
                  </a:lnTo>
                  <a:lnTo>
                    <a:pt x="398475" y="411657"/>
                  </a:lnTo>
                  <a:lnTo>
                    <a:pt x="404291" y="415874"/>
                  </a:lnTo>
                  <a:lnTo>
                    <a:pt x="404291" y="381774"/>
                  </a:lnTo>
                  <a:lnTo>
                    <a:pt x="397675" y="379145"/>
                  </a:lnTo>
                  <a:lnTo>
                    <a:pt x="396494" y="378675"/>
                  </a:lnTo>
                  <a:lnTo>
                    <a:pt x="397903" y="360184"/>
                  </a:lnTo>
                  <a:lnTo>
                    <a:pt x="402526" y="343446"/>
                  </a:lnTo>
                  <a:lnTo>
                    <a:pt x="410933" y="326771"/>
                  </a:lnTo>
                  <a:lnTo>
                    <a:pt x="423748" y="308406"/>
                  </a:lnTo>
                  <a:lnTo>
                    <a:pt x="440931" y="280581"/>
                  </a:lnTo>
                  <a:lnTo>
                    <a:pt x="450646" y="251294"/>
                  </a:lnTo>
                  <a:lnTo>
                    <a:pt x="452615" y="220548"/>
                  </a:lnTo>
                  <a:close/>
                </a:path>
                <a:path w="631825" h="760729">
                  <a:moveTo>
                    <a:pt x="495274" y="75577"/>
                  </a:moveTo>
                  <a:lnTo>
                    <a:pt x="492302" y="72174"/>
                  </a:lnTo>
                  <a:lnTo>
                    <a:pt x="490004" y="67170"/>
                  </a:lnTo>
                  <a:lnTo>
                    <a:pt x="482600" y="65366"/>
                  </a:lnTo>
                  <a:lnTo>
                    <a:pt x="447878" y="93726"/>
                  </a:lnTo>
                  <a:lnTo>
                    <a:pt x="437083" y="106286"/>
                  </a:lnTo>
                  <a:lnTo>
                    <a:pt x="439293" y="114363"/>
                  </a:lnTo>
                  <a:lnTo>
                    <a:pt x="439102" y="120434"/>
                  </a:lnTo>
                  <a:lnTo>
                    <a:pt x="444703" y="120129"/>
                  </a:lnTo>
                  <a:lnTo>
                    <a:pt x="452158" y="121996"/>
                  </a:lnTo>
                  <a:lnTo>
                    <a:pt x="464375" y="111277"/>
                  </a:lnTo>
                  <a:lnTo>
                    <a:pt x="472821" y="103060"/>
                  </a:lnTo>
                  <a:lnTo>
                    <a:pt x="491705" y="83527"/>
                  </a:lnTo>
                  <a:lnTo>
                    <a:pt x="492925" y="79768"/>
                  </a:lnTo>
                  <a:lnTo>
                    <a:pt x="495274" y="75577"/>
                  </a:lnTo>
                  <a:close/>
                </a:path>
                <a:path w="631825" h="760729">
                  <a:moveTo>
                    <a:pt x="509930" y="362089"/>
                  </a:moveTo>
                  <a:lnTo>
                    <a:pt x="499046" y="349694"/>
                  </a:lnTo>
                  <a:lnTo>
                    <a:pt x="490753" y="341210"/>
                  </a:lnTo>
                  <a:lnTo>
                    <a:pt x="471512" y="322605"/>
                  </a:lnTo>
                  <a:lnTo>
                    <a:pt x="468287" y="321614"/>
                  </a:lnTo>
                  <a:lnTo>
                    <a:pt x="464464" y="319519"/>
                  </a:lnTo>
                  <a:lnTo>
                    <a:pt x="461137" y="321868"/>
                  </a:lnTo>
                  <a:lnTo>
                    <a:pt x="455739" y="323697"/>
                  </a:lnTo>
                  <a:lnTo>
                    <a:pt x="453529" y="330911"/>
                  </a:lnTo>
                  <a:lnTo>
                    <a:pt x="482777" y="367004"/>
                  </a:lnTo>
                  <a:lnTo>
                    <a:pt x="495249" y="377926"/>
                  </a:lnTo>
                  <a:lnTo>
                    <a:pt x="502881" y="375488"/>
                  </a:lnTo>
                  <a:lnTo>
                    <a:pt x="508508" y="375450"/>
                  </a:lnTo>
                  <a:lnTo>
                    <a:pt x="508114" y="369684"/>
                  </a:lnTo>
                  <a:lnTo>
                    <a:pt x="509930" y="362089"/>
                  </a:lnTo>
                  <a:close/>
                </a:path>
                <a:path w="631825" h="760729">
                  <a:moveTo>
                    <a:pt x="547116" y="221780"/>
                  </a:moveTo>
                  <a:lnTo>
                    <a:pt x="541375" y="214299"/>
                  </a:lnTo>
                  <a:lnTo>
                    <a:pt x="525157" y="213309"/>
                  </a:lnTo>
                  <a:lnTo>
                    <a:pt x="512457" y="213029"/>
                  </a:lnTo>
                  <a:lnTo>
                    <a:pt x="499757" y="213233"/>
                  </a:lnTo>
                  <a:lnTo>
                    <a:pt x="483362" y="214147"/>
                  </a:lnTo>
                  <a:lnTo>
                    <a:pt x="477431" y="221208"/>
                  </a:lnTo>
                  <a:lnTo>
                    <a:pt x="477380" y="228879"/>
                  </a:lnTo>
                  <a:lnTo>
                    <a:pt x="483323" y="234937"/>
                  </a:lnTo>
                  <a:lnTo>
                    <a:pt x="495312" y="237629"/>
                  </a:lnTo>
                  <a:lnTo>
                    <a:pt x="503745" y="236385"/>
                  </a:lnTo>
                  <a:lnTo>
                    <a:pt x="520065" y="236486"/>
                  </a:lnTo>
                  <a:lnTo>
                    <a:pt x="528472" y="237693"/>
                  </a:lnTo>
                  <a:lnTo>
                    <a:pt x="540613" y="235064"/>
                  </a:lnTo>
                  <a:lnTo>
                    <a:pt x="546696" y="229450"/>
                  </a:lnTo>
                  <a:lnTo>
                    <a:pt x="547116" y="221780"/>
                  </a:lnTo>
                  <a:close/>
                </a:path>
                <a:path w="631825" h="760729">
                  <a:moveTo>
                    <a:pt x="631799" y="694817"/>
                  </a:moveTo>
                  <a:lnTo>
                    <a:pt x="631177" y="676795"/>
                  </a:lnTo>
                  <a:lnTo>
                    <a:pt x="631532" y="640626"/>
                  </a:lnTo>
                  <a:lnTo>
                    <a:pt x="631329" y="622554"/>
                  </a:lnTo>
                  <a:lnTo>
                    <a:pt x="623138" y="570331"/>
                  </a:lnTo>
                  <a:lnTo>
                    <a:pt x="602538" y="526440"/>
                  </a:lnTo>
                  <a:lnTo>
                    <a:pt x="569455" y="491058"/>
                  </a:lnTo>
                  <a:lnTo>
                    <a:pt x="523798" y="464375"/>
                  </a:lnTo>
                  <a:lnTo>
                    <a:pt x="480631" y="449795"/>
                  </a:lnTo>
                  <a:lnTo>
                    <a:pt x="466496" y="444385"/>
                  </a:lnTo>
                  <a:lnTo>
                    <a:pt x="455714" y="441261"/>
                  </a:lnTo>
                  <a:lnTo>
                    <a:pt x="447649" y="442658"/>
                  </a:lnTo>
                  <a:lnTo>
                    <a:pt x="441807" y="448716"/>
                  </a:lnTo>
                  <a:lnTo>
                    <a:pt x="437743" y="459574"/>
                  </a:lnTo>
                  <a:lnTo>
                    <a:pt x="476567" y="472528"/>
                  </a:lnTo>
                  <a:lnTo>
                    <a:pt x="495808" y="479209"/>
                  </a:lnTo>
                  <a:lnTo>
                    <a:pt x="554647" y="509422"/>
                  </a:lnTo>
                  <a:lnTo>
                    <a:pt x="583387" y="540042"/>
                  </a:lnTo>
                  <a:lnTo>
                    <a:pt x="600976" y="578243"/>
                  </a:lnTo>
                  <a:lnTo>
                    <a:pt x="607415" y="623900"/>
                  </a:lnTo>
                  <a:lnTo>
                    <a:pt x="607618" y="642442"/>
                  </a:lnTo>
                  <a:lnTo>
                    <a:pt x="607555" y="698080"/>
                  </a:lnTo>
                  <a:lnTo>
                    <a:pt x="606082" y="718019"/>
                  </a:lnTo>
                  <a:lnTo>
                    <a:pt x="600443" y="729843"/>
                  </a:lnTo>
                  <a:lnTo>
                    <a:pt x="588670" y="735507"/>
                  </a:lnTo>
                  <a:lnTo>
                    <a:pt x="568845" y="736955"/>
                  </a:lnTo>
                  <a:lnTo>
                    <a:pt x="57137" y="736942"/>
                  </a:lnTo>
                  <a:lnTo>
                    <a:pt x="50139" y="738720"/>
                  </a:lnTo>
                  <a:lnTo>
                    <a:pt x="25476" y="683221"/>
                  </a:lnTo>
                  <a:lnTo>
                    <a:pt x="25209" y="649389"/>
                  </a:lnTo>
                  <a:lnTo>
                    <a:pt x="26555" y="615797"/>
                  </a:lnTo>
                  <a:lnTo>
                    <a:pt x="45974" y="542442"/>
                  </a:lnTo>
                  <a:lnTo>
                    <a:pt x="72148" y="512279"/>
                  </a:lnTo>
                  <a:lnTo>
                    <a:pt x="106781" y="490474"/>
                  </a:lnTo>
                  <a:lnTo>
                    <a:pt x="147243" y="475234"/>
                  </a:lnTo>
                  <a:lnTo>
                    <a:pt x="159169" y="471512"/>
                  </a:lnTo>
                  <a:lnTo>
                    <a:pt x="194640" y="459244"/>
                  </a:lnTo>
                  <a:lnTo>
                    <a:pt x="195707" y="452513"/>
                  </a:lnTo>
                  <a:lnTo>
                    <a:pt x="188531" y="448792"/>
                  </a:lnTo>
                  <a:lnTo>
                    <a:pt x="180136" y="440575"/>
                  </a:lnTo>
                  <a:lnTo>
                    <a:pt x="138074" y="453148"/>
                  </a:lnTo>
                  <a:lnTo>
                    <a:pt x="64147" y="489242"/>
                  </a:lnTo>
                  <a:lnTo>
                    <a:pt x="34340" y="518591"/>
                  </a:lnTo>
                  <a:lnTo>
                    <a:pt x="13817" y="554875"/>
                  </a:lnTo>
                  <a:lnTo>
                    <a:pt x="3060" y="598081"/>
                  </a:lnTo>
                  <a:lnTo>
                    <a:pt x="838" y="646353"/>
                  </a:lnTo>
                  <a:lnTo>
                    <a:pt x="800" y="670648"/>
                  </a:lnTo>
                  <a:lnTo>
                    <a:pt x="0" y="694855"/>
                  </a:lnTo>
                  <a:lnTo>
                    <a:pt x="723" y="715632"/>
                  </a:lnTo>
                  <a:lnTo>
                    <a:pt x="6235" y="733577"/>
                  </a:lnTo>
                  <a:lnTo>
                    <a:pt x="17145" y="748563"/>
                  </a:lnTo>
                  <a:lnTo>
                    <a:pt x="34150" y="760450"/>
                  </a:lnTo>
                  <a:lnTo>
                    <a:pt x="597636" y="760450"/>
                  </a:lnTo>
                  <a:lnTo>
                    <a:pt x="614578" y="748499"/>
                  </a:lnTo>
                  <a:lnTo>
                    <a:pt x="625513" y="733501"/>
                  </a:lnTo>
                  <a:lnTo>
                    <a:pt x="631050" y="715556"/>
                  </a:lnTo>
                  <a:lnTo>
                    <a:pt x="631799" y="694817"/>
                  </a:lnTo>
                  <a:close/>
                </a:path>
              </a:pathLst>
            </a:custGeom>
            <a:solidFill>
              <a:srgbClr val="41A7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08669" y="3209975"/>
              <a:ext cx="81254" cy="10515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3295"/>
            <a:ext cx="10692130" cy="6936740"/>
            <a:chOff x="0" y="623295"/>
            <a:chExt cx="10692130" cy="6936740"/>
          </a:xfrm>
        </p:grpSpPr>
        <p:sp>
          <p:nvSpPr>
            <p:cNvPr id="3" name="object 3"/>
            <p:cNvSpPr/>
            <p:nvPr/>
          </p:nvSpPr>
          <p:spPr>
            <a:xfrm>
              <a:off x="0" y="623295"/>
              <a:ext cx="10692000" cy="69367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664147"/>
              <a:ext cx="10692130" cy="895985"/>
            </a:xfrm>
            <a:custGeom>
              <a:avLst/>
              <a:gdLst/>
              <a:ahLst/>
              <a:cxnLst/>
              <a:rect l="l" t="t" r="r" b="b"/>
              <a:pathLst>
                <a:path w="10692130" h="895984">
                  <a:moveTo>
                    <a:pt x="10692003" y="0"/>
                  </a:moveTo>
                  <a:lnTo>
                    <a:pt x="0" y="0"/>
                  </a:lnTo>
                  <a:lnTo>
                    <a:pt x="0" y="895857"/>
                  </a:lnTo>
                  <a:lnTo>
                    <a:pt x="10692003" y="895857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66911" y="6675680"/>
            <a:ext cx="5758815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marR="5080" indent="-275590">
              <a:lnSpc>
                <a:spcPct val="121400"/>
              </a:lnSpc>
              <a:spcBef>
                <a:spcPts val="95"/>
              </a:spcBef>
            </a:pPr>
            <a:r>
              <a:rPr sz="1600" spc="60" dirty="0">
                <a:latin typeface="Arial"/>
                <a:cs typeface="Arial"/>
              </a:rPr>
              <a:t>In </a:t>
            </a:r>
            <a:r>
              <a:rPr sz="1600" spc="75" dirty="0">
                <a:latin typeface="Arial"/>
                <a:cs typeface="Arial"/>
              </a:rPr>
              <a:t>year </a:t>
            </a:r>
            <a:r>
              <a:rPr sz="1600" spc="35" dirty="0">
                <a:latin typeface="Arial"/>
                <a:cs typeface="Arial"/>
              </a:rPr>
              <a:t>2019 </a:t>
            </a:r>
            <a:r>
              <a:rPr sz="1600" spc="125" dirty="0">
                <a:latin typeface="Arial"/>
                <a:cs typeface="Arial"/>
              </a:rPr>
              <a:t>- </a:t>
            </a:r>
            <a:r>
              <a:rPr sz="1600" dirty="0">
                <a:latin typeface="Arial"/>
                <a:cs typeface="Arial"/>
              </a:rPr>
              <a:t>SECP </a:t>
            </a:r>
            <a:r>
              <a:rPr sz="1600" spc="105" dirty="0">
                <a:latin typeface="Arial"/>
                <a:cs typeface="Arial"/>
              </a:rPr>
              <a:t>hosted </a:t>
            </a:r>
            <a:r>
              <a:rPr sz="1600" spc="-45" dirty="0">
                <a:latin typeface="Arial"/>
                <a:cs typeface="Arial"/>
              </a:rPr>
              <a:t>1st </a:t>
            </a:r>
            <a:r>
              <a:rPr sz="1600" spc="40" dirty="0">
                <a:latin typeface="Arial"/>
                <a:cs typeface="Arial"/>
              </a:rPr>
              <a:t>CMRF </a:t>
            </a:r>
            <a:r>
              <a:rPr sz="1600" spc="110" dirty="0">
                <a:latin typeface="Arial"/>
                <a:cs typeface="Arial"/>
              </a:rPr>
              <a:t>jointly </a:t>
            </a:r>
            <a:r>
              <a:rPr sz="1600" spc="145" dirty="0">
                <a:latin typeface="Arial"/>
                <a:cs typeface="Arial"/>
              </a:rPr>
              <a:t>with </a:t>
            </a:r>
            <a:r>
              <a:rPr sz="1600" spc="130" dirty="0">
                <a:latin typeface="Arial"/>
                <a:cs typeface="Arial"/>
              </a:rPr>
              <a:t>ADB </a:t>
            </a:r>
            <a:r>
              <a:rPr sz="1600" spc="125" dirty="0">
                <a:latin typeface="Arial"/>
                <a:cs typeface="Arial"/>
              </a:rPr>
              <a:t>-  </a:t>
            </a:r>
            <a:r>
              <a:rPr sz="1600" spc="95" dirty="0">
                <a:latin typeface="Arial"/>
                <a:cs typeface="Arial"/>
              </a:rPr>
              <a:t>Participation </a:t>
            </a:r>
            <a:r>
              <a:rPr sz="1600" spc="140" dirty="0">
                <a:latin typeface="Arial"/>
                <a:cs typeface="Arial"/>
              </a:rPr>
              <a:t>by </a:t>
            </a:r>
            <a:r>
              <a:rPr sz="1600" spc="85" dirty="0">
                <a:latin typeface="Arial"/>
                <a:cs typeface="Arial"/>
              </a:rPr>
              <a:t>delegates </a:t>
            </a:r>
            <a:r>
              <a:rPr sz="1600" spc="140" dirty="0">
                <a:latin typeface="Arial"/>
                <a:cs typeface="Arial"/>
              </a:rPr>
              <a:t>from </a:t>
            </a:r>
            <a:r>
              <a:rPr sz="1600" spc="-320" dirty="0">
                <a:latin typeface="Arial"/>
                <a:cs typeface="Arial"/>
              </a:rPr>
              <a:t>11 </a:t>
            </a:r>
            <a:r>
              <a:rPr sz="1600" spc="50" dirty="0">
                <a:latin typeface="Arial"/>
                <a:cs typeface="Arial"/>
              </a:rPr>
              <a:t>CAREC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7" name="object 7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4207" y="669800"/>
            <a:ext cx="4549140" cy="128714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46990" marR="6350" indent="-34925">
              <a:lnSpc>
                <a:spcPts val="4580"/>
              </a:lnSpc>
              <a:spcBef>
                <a:spcPts val="894"/>
              </a:spcBef>
            </a:pPr>
            <a:r>
              <a:rPr spc="-110" dirty="0"/>
              <a:t>Discussions</a:t>
            </a:r>
            <a:r>
              <a:rPr spc="-195" dirty="0"/>
              <a:t> </a:t>
            </a:r>
            <a:r>
              <a:rPr spc="65" dirty="0"/>
              <a:t>held  </a:t>
            </a:r>
            <a:r>
              <a:rPr spc="60" dirty="0"/>
              <a:t>during </a:t>
            </a:r>
            <a:r>
              <a:rPr spc="-245" dirty="0"/>
              <a:t>1st</a:t>
            </a:r>
            <a:r>
              <a:rPr spc="-370" dirty="0"/>
              <a:t> </a:t>
            </a:r>
            <a:r>
              <a:rPr dirty="0"/>
              <a:t>CMRF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11668" y="2220620"/>
            <a:ext cx="2282825" cy="2377440"/>
            <a:chOff x="1611668" y="2220620"/>
            <a:chExt cx="2282825" cy="2377440"/>
          </a:xfrm>
        </p:grpSpPr>
        <p:sp>
          <p:nvSpPr>
            <p:cNvPr id="4" name="object 4"/>
            <p:cNvSpPr/>
            <p:nvPr/>
          </p:nvSpPr>
          <p:spPr>
            <a:xfrm>
              <a:off x="1753132" y="4089996"/>
              <a:ext cx="2005990" cy="507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1668" y="3102356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2" y="915560"/>
                  </a:lnTo>
                  <a:lnTo>
                    <a:pt x="2242670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9900" y="2281034"/>
              <a:ext cx="2044153" cy="17266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28469" y="2220620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2" y="1615449"/>
                  </a:lnTo>
                  <a:lnTo>
                    <a:pt x="35796" y="1650611"/>
                  </a:lnTo>
                  <a:lnTo>
                    <a:pt x="74641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1711" y="3982974"/>
              <a:ext cx="144500" cy="2090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8577" y="3986936"/>
              <a:ext cx="94894" cy="2011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205338" y="2219693"/>
            <a:ext cx="2282825" cy="2376170"/>
            <a:chOff x="4205338" y="2219693"/>
            <a:chExt cx="2282825" cy="2376170"/>
          </a:xfrm>
        </p:grpSpPr>
        <p:sp>
          <p:nvSpPr>
            <p:cNvPr id="11" name="object 11"/>
            <p:cNvSpPr/>
            <p:nvPr/>
          </p:nvSpPr>
          <p:spPr>
            <a:xfrm>
              <a:off x="4342879" y="4087546"/>
              <a:ext cx="2005990" cy="5078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5338" y="3101429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32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0" y="915560"/>
                  </a:lnTo>
                  <a:lnTo>
                    <a:pt x="2242664" y="889703"/>
                  </a:lnTo>
                  <a:lnTo>
                    <a:pt x="2271836" y="851356"/>
                  </a:lnTo>
                  <a:lnTo>
                    <a:pt x="2282532" y="804405"/>
                  </a:lnTo>
                  <a:lnTo>
                    <a:pt x="2282532" y="0"/>
                  </a:lnTo>
                  <a:close/>
                </a:path>
              </a:pathLst>
            </a:custGeom>
            <a:solidFill>
              <a:srgbClr val="0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33583" y="2280107"/>
              <a:ext cx="2044141" cy="17266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22152" y="2219693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691" y="0"/>
                  </a:moveTo>
                  <a:lnTo>
                    <a:pt x="122212" y="0"/>
                  </a:lnTo>
                  <a:lnTo>
                    <a:pt x="74634" y="8695"/>
                  </a:lnTo>
                  <a:lnTo>
                    <a:pt x="35788" y="32404"/>
                  </a:lnTo>
                  <a:lnTo>
                    <a:pt x="9601" y="67562"/>
                  </a:lnTo>
                  <a:lnTo>
                    <a:pt x="0" y="110604"/>
                  </a:lnTo>
                  <a:lnTo>
                    <a:pt x="0" y="1572399"/>
                  </a:lnTo>
                  <a:lnTo>
                    <a:pt x="9601" y="1615449"/>
                  </a:lnTo>
                  <a:lnTo>
                    <a:pt x="35790" y="1650611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04" y="1683016"/>
                  </a:lnTo>
                  <a:lnTo>
                    <a:pt x="1974282" y="1674321"/>
                  </a:lnTo>
                  <a:lnTo>
                    <a:pt x="2013127" y="1650612"/>
                  </a:lnTo>
                  <a:lnTo>
                    <a:pt x="2039314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6" y="32405"/>
                  </a:lnTo>
                  <a:lnTo>
                    <a:pt x="1974276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5981" y="3983748"/>
              <a:ext cx="143370" cy="2074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59196" y="3983761"/>
              <a:ext cx="138328" cy="2035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796570" y="2219693"/>
            <a:ext cx="2282825" cy="2378710"/>
            <a:chOff x="6796570" y="2219693"/>
            <a:chExt cx="2282825" cy="2378710"/>
          </a:xfrm>
        </p:grpSpPr>
        <p:sp>
          <p:nvSpPr>
            <p:cNvPr id="18" name="object 18"/>
            <p:cNvSpPr/>
            <p:nvPr/>
          </p:nvSpPr>
          <p:spPr>
            <a:xfrm>
              <a:off x="6934848" y="4089984"/>
              <a:ext cx="2005990" cy="50788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96570" y="3101429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401" y="925042"/>
                  </a:lnTo>
                  <a:lnTo>
                    <a:pt x="2199397" y="915560"/>
                  </a:lnTo>
                  <a:lnTo>
                    <a:pt x="2242672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FF0A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24827" y="2280107"/>
              <a:ext cx="2044141" cy="17266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3385" y="2219693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5">
                  <a:moveTo>
                    <a:pt x="1926704" y="0"/>
                  </a:moveTo>
                  <a:lnTo>
                    <a:pt x="122212" y="0"/>
                  </a:lnTo>
                  <a:lnTo>
                    <a:pt x="74634" y="8695"/>
                  </a:lnTo>
                  <a:lnTo>
                    <a:pt x="35788" y="32404"/>
                  </a:lnTo>
                  <a:lnTo>
                    <a:pt x="9601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2" y="1615449"/>
                  </a:lnTo>
                  <a:lnTo>
                    <a:pt x="35796" y="1650611"/>
                  </a:lnTo>
                  <a:lnTo>
                    <a:pt x="74641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6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85646" y="3986199"/>
              <a:ext cx="143370" cy="207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57451" y="3986199"/>
              <a:ext cx="142811" cy="2074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612887" y="4856276"/>
            <a:ext cx="2282825" cy="2375535"/>
            <a:chOff x="1612887" y="4856276"/>
            <a:chExt cx="2282825" cy="2375535"/>
          </a:xfrm>
        </p:grpSpPr>
        <p:sp>
          <p:nvSpPr>
            <p:cNvPr id="25" name="object 25"/>
            <p:cNvSpPr/>
            <p:nvPr/>
          </p:nvSpPr>
          <p:spPr>
            <a:xfrm>
              <a:off x="1750936" y="6723735"/>
              <a:ext cx="2005990" cy="50787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12887" y="5738025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92" y="915560"/>
                  </a:lnTo>
                  <a:lnTo>
                    <a:pt x="2242670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8163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1132" y="4916690"/>
              <a:ext cx="2044141" cy="172664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9701" y="4856276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0" y="1572387"/>
                  </a:lnTo>
                  <a:lnTo>
                    <a:pt x="9601" y="1615443"/>
                  </a:lnTo>
                  <a:lnTo>
                    <a:pt x="35790" y="1650609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1"/>
                  </a:lnTo>
                  <a:lnTo>
                    <a:pt x="2039315" y="1615449"/>
                  </a:lnTo>
                  <a:lnTo>
                    <a:pt x="2048916" y="1572399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03334" y="6617237"/>
              <a:ext cx="143738" cy="2080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70466" y="6618930"/>
              <a:ext cx="156933" cy="20236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06557" y="4855349"/>
            <a:ext cx="2282825" cy="2374265"/>
            <a:chOff x="4206557" y="4855349"/>
            <a:chExt cx="2282825" cy="2374265"/>
          </a:xfrm>
        </p:grpSpPr>
        <p:sp>
          <p:nvSpPr>
            <p:cNvPr id="32" name="object 32"/>
            <p:cNvSpPr/>
            <p:nvPr/>
          </p:nvSpPr>
          <p:spPr>
            <a:xfrm>
              <a:off x="4334103" y="6721284"/>
              <a:ext cx="2005990" cy="50788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06557" y="5737098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32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8" y="851354"/>
                  </a:lnTo>
                  <a:lnTo>
                    <a:pt x="39874" y="889696"/>
                  </a:lnTo>
                  <a:lnTo>
                    <a:pt x="83153" y="915549"/>
                  </a:lnTo>
                  <a:lnTo>
                    <a:pt x="136156" y="925029"/>
                  </a:lnTo>
                  <a:lnTo>
                    <a:pt x="653757" y="925042"/>
                  </a:lnTo>
                  <a:lnTo>
                    <a:pt x="1137081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388" y="925042"/>
                  </a:lnTo>
                  <a:lnTo>
                    <a:pt x="2199385" y="915560"/>
                  </a:lnTo>
                  <a:lnTo>
                    <a:pt x="2242659" y="889703"/>
                  </a:lnTo>
                  <a:lnTo>
                    <a:pt x="2271834" y="851356"/>
                  </a:lnTo>
                  <a:lnTo>
                    <a:pt x="2282532" y="804405"/>
                  </a:lnTo>
                  <a:lnTo>
                    <a:pt x="2282532" y="0"/>
                  </a:lnTo>
                  <a:close/>
                </a:path>
              </a:pathLst>
            </a:custGeom>
            <a:solidFill>
              <a:srgbClr val="59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4802" y="4915763"/>
              <a:ext cx="2044153" cy="1726641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23372" y="4855349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0" y="1572399"/>
                  </a:lnTo>
                  <a:lnTo>
                    <a:pt x="9601" y="1615449"/>
                  </a:lnTo>
                  <a:lnTo>
                    <a:pt x="35790" y="1650611"/>
                  </a:lnTo>
                  <a:lnTo>
                    <a:pt x="74639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7" y="1674321"/>
                  </a:lnTo>
                  <a:lnTo>
                    <a:pt x="2013129" y="1650612"/>
                  </a:lnTo>
                  <a:lnTo>
                    <a:pt x="2039315" y="1615454"/>
                  </a:lnTo>
                  <a:lnTo>
                    <a:pt x="2048916" y="1572412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190248" y="6615364"/>
              <a:ext cx="144538" cy="20921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61698" y="6619359"/>
              <a:ext cx="143713" cy="2054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797788" y="4855349"/>
            <a:ext cx="2282825" cy="2376805"/>
            <a:chOff x="6797788" y="4855349"/>
            <a:chExt cx="2282825" cy="2376805"/>
          </a:xfrm>
        </p:grpSpPr>
        <p:sp>
          <p:nvSpPr>
            <p:cNvPr id="39" name="object 39"/>
            <p:cNvSpPr/>
            <p:nvPr/>
          </p:nvSpPr>
          <p:spPr>
            <a:xfrm>
              <a:off x="6926083" y="6723722"/>
              <a:ext cx="2005977" cy="50788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97788" y="5737098"/>
              <a:ext cx="2282825" cy="1239520"/>
            </a:xfrm>
            <a:custGeom>
              <a:avLst/>
              <a:gdLst/>
              <a:ahLst/>
              <a:cxnLst/>
              <a:rect l="l" t="t" r="r" b="b"/>
              <a:pathLst>
                <a:path w="2282825" h="1239520">
                  <a:moveTo>
                    <a:pt x="2282545" y="0"/>
                  </a:moveTo>
                  <a:lnTo>
                    <a:pt x="0" y="0"/>
                  </a:lnTo>
                  <a:lnTo>
                    <a:pt x="0" y="804405"/>
                  </a:lnTo>
                  <a:lnTo>
                    <a:pt x="10699" y="851354"/>
                  </a:lnTo>
                  <a:lnTo>
                    <a:pt x="39879" y="889696"/>
                  </a:lnTo>
                  <a:lnTo>
                    <a:pt x="83158" y="915549"/>
                  </a:lnTo>
                  <a:lnTo>
                    <a:pt x="136156" y="925029"/>
                  </a:lnTo>
                  <a:lnTo>
                    <a:pt x="653770" y="925042"/>
                  </a:lnTo>
                  <a:lnTo>
                    <a:pt x="1137094" y="1239253"/>
                  </a:lnTo>
                  <a:lnTo>
                    <a:pt x="1145463" y="1239253"/>
                  </a:lnTo>
                  <a:lnTo>
                    <a:pt x="1628775" y="925042"/>
                  </a:lnTo>
                  <a:lnTo>
                    <a:pt x="2146401" y="925042"/>
                  </a:lnTo>
                  <a:lnTo>
                    <a:pt x="2199397" y="915560"/>
                  </a:lnTo>
                  <a:lnTo>
                    <a:pt x="2242672" y="889703"/>
                  </a:lnTo>
                  <a:lnTo>
                    <a:pt x="2271847" y="851356"/>
                  </a:lnTo>
                  <a:lnTo>
                    <a:pt x="2282545" y="804405"/>
                  </a:lnTo>
                  <a:lnTo>
                    <a:pt x="2282545" y="0"/>
                  </a:lnTo>
                  <a:close/>
                </a:path>
              </a:pathLst>
            </a:custGeom>
            <a:solidFill>
              <a:srgbClr val="58B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26046" y="4915763"/>
              <a:ext cx="2044141" cy="172664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914603" y="4855349"/>
              <a:ext cx="2049145" cy="1683385"/>
            </a:xfrm>
            <a:custGeom>
              <a:avLst/>
              <a:gdLst/>
              <a:ahLst/>
              <a:cxnLst/>
              <a:rect l="l" t="t" r="r" b="b"/>
              <a:pathLst>
                <a:path w="2049145" h="1683384">
                  <a:moveTo>
                    <a:pt x="1926704" y="0"/>
                  </a:moveTo>
                  <a:lnTo>
                    <a:pt x="122212" y="0"/>
                  </a:lnTo>
                  <a:lnTo>
                    <a:pt x="74639" y="8695"/>
                  </a:lnTo>
                  <a:lnTo>
                    <a:pt x="35793" y="32404"/>
                  </a:lnTo>
                  <a:lnTo>
                    <a:pt x="9603" y="67562"/>
                  </a:lnTo>
                  <a:lnTo>
                    <a:pt x="0" y="110604"/>
                  </a:lnTo>
                  <a:lnTo>
                    <a:pt x="12" y="1572399"/>
                  </a:lnTo>
                  <a:lnTo>
                    <a:pt x="9614" y="1615449"/>
                  </a:lnTo>
                  <a:lnTo>
                    <a:pt x="35801" y="1650611"/>
                  </a:lnTo>
                  <a:lnTo>
                    <a:pt x="74647" y="1674321"/>
                  </a:lnTo>
                  <a:lnTo>
                    <a:pt x="122224" y="1683016"/>
                  </a:lnTo>
                  <a:lnTo>
                    <a:pt x="1926716" y="1683016"/>
                  </a:lnTo>
                  <a:lnTo>
                    <a:pt x="1974289" y="1674321"/>
                  </a:lnTo>
                  <a:lnTo>
                    <a:pt x="2013135" y="1650612"/>
                  </a:lnTo>
                  <a:lnTo>
                    <a:pt x="2039325" y="1615454"/>
                  </a:lnTo>
                  <a:lnTo>
                    <a:pt x="2048929" y="1572412"/>
                  </a:lnTo>
                  <a:lnTo>
                    <a:pt x="2048916" y="110617"/>
                  </a:lnTo>
                  <a:lnTo>
                    <a:pt x="2039314" y="67567"/>
                  </a:lnTo>
                  <a:lnTo>
                    <a:pt x="2013127" y="32405"/>
                  </a:lnTo>
                  <a:lnTo>
                    <a:pt x="1974282" y="8695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88871" y="6623687"/>
              <a:ext cx="138201" cy="19998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58213" y="6623686"/>
              <a:ext cx="139826" cy="19998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78088" y="2652723"/>
            <a:ext cx="1121410" cy="3416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4475" marR="5080" indent="-232410">
              <a:lnSpc>
                <a:spcPts val="1200"/>
              </a:lnSpc>
              <a:spcBef>
                <a:spcPts val="215"/>
              </a:spcBef>
            </a:pPr>
            <a:r>
              <a:rPr sz="1050" b="1" spc="25" dirty="0">
                <a:latin typeface="Arial"/>
                <a:cs typeface="Arial"/>
              </a:rPr>
              <a:t>Sharing </a:t>
            </a:r>
            <a:r>
              <a:rPr sz="1050" b="1" spc="30" dirty="0">
                <a:latin typeface="Arial"/>
                <a:cs typeface="Arial"/>
              </a:rPr>
              <a:t>reforms  </a:t>
            </a:r>
            <a:r>
              <a:rPr sz="1050" b="1" spc="25" dirty="0">
                <a:latin typeface="Arial"/>
                <a:cs typeface="Arial"/>
              </a:rPr>
              <a:t>in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capital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19206" y="2956556"/>
            <a:ext cx="1238885" cy="3416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26695">
              <a:lnSpc>
                <a:spcPts val="1200"/>
              </a:lnSpc>
              <a:spcBef>
                <a:spcPts val="215"/>
              </a:spcBef>
            </a:pPr>
            <a:r>
              <a:rPr sz="1050" b="1" spc="35" dirty="0">
                <a:latin typeface="Arial"/>
                <a:cs typeface="Arial"/>
              </a:rPr>
              <a:t>markets </a:t>
            </a:r>
            <a:r>
              <a:rPr sz="1050" b="1" spc="55" dirty="0">
                <a:latin typeface="Arial"/>
                <a:cs typeface="Arial"/>
              </a:rPr>
              <a:t>by  </a:t>
            </a:r>
            <a:r>
              <a:rPr sz="1050" b="1" spc="30" dirty="0">
                <a:latin typeface="Arial"/>
                <a:cs typeface="Arial"/>
              </a:rPr>
              <a:t>CAREC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25" dirty="0">
                <a:latin typeface="Arial"/>
                <a:cs typeface="Arial"/>
              </a:rPr>
              <a:t>countries.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121939" y="5360982"/>
            <a:ext cx="1233170" cy="645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15"/>
              </a:spcBef>
            </a:pPr>
            <a:r>
              <a:rPr sz="1050" b="1" spc="45" dirty="0">
                <a:latin typeface="Arial"/>
                <a:cs typeface="Arial"/>
              </a:rPr>
              <a:t>Developing  derivative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50" dirty="0">
                <a:latin typeface="Arial"/>
                <a:cs typeface="Arial"/>
              </a:rPr>
              <a:t>market  </a:t>
            </a:r>
            <a:r>
              <a:rPr sz="1050" b="1" spc="25" dirty="0">
                <a:latin typeface="Arial"/>
                <a:cs typeface="Arial"/>
              </a:rPr>
              <a:t>in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30" dirty="0">
                <a:latin typeface="Arial"/>
                <a:cs typeface="Arial"/>
              </a:rPr>
              <a:t>CAREC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160"/>
              </a:lnSpc>
            </a:pPr>
            <a:r>
              <a:rPr sz="1050" b="1" spc="25" dirty="0">
                <a:latin typeface="Arial"/>
                <a:cs typeface="Arial"/>
              </a:rPr>
              <a:t>countries.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19947" y="5244860"/>
            <a:ext cx="1468755" cy="9493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-635" algn="ctr">
              <a:lnSpc>
                <a:spcPts val="1200"/>
              </a:lnSpc>
              <a:spcBef>
                <a:spcPts val="215"/>
              </a:spcBef>
            </a:pPr>
            <a:r>
              <a:rPr sz="1050" b="1" spc="40" dirty="0">
                <a:latin typeface="Arial"/>
                <a:cs typeface="Arial"/>
              </a:rPr>
              <a:t>Regulatory </a:t>
            </a:r>
            <a:r>
              <a:rPr sz="1050" b="1" spc="45" dirty="0">
                <a:latin typeface="Arial"/>
                <a:cs typeface="Arial"/>
              </a:rPr>
              <a:t>and  </a:t>
            </a:r>
            <a:r>
              <a:rPr sz="1050" b="1" spc="40" dirty="0">
                <a:latin typeface="Arial"/>
                <a:cs typeface="Arial"/>
              </a:rPr>
              <a:t>regional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30" dirty="0">
                <a:latin typeface="Arial"/>
                <a:cs typeface="Arial"/>
              </a:rPr>
              <a:t>implications  </a:t>
            </a:r>
            <a:r>
              <a:rPr sz="1050" b="1" spc="60" dirty="0">
                <a:latin typeface="Arial"/>
                <a:cs typeface="Arial"/>
              </a:rPr>
              <a:t>of </a:t>
            </a:r>
            <a:r>
              <a:rPr sz="1050" b="1" spc="35" dirty="0">
                <a:latin typeface="Arial"/>
                <a:cs typeface="Arial"/>
              </a:rPr>
              <a:t>Fintech  </a:t>
            </a:r>
            <a:r>
              <a:rPr sz="1050" b="1" spc="25" dirty="0">
                <a:latin typeface="Arial"/>
                <a:cs typeface="Arial"/>
              </a:rPr>
              <a:t>innovations </a:t>
            </a:r>
            <a:r>
              <a:rPr sz="1050" b="1" spc="40" dirty="0">
                <a:latin typeface="Arial"/>
                <a:cs typeface="Arial"/>
              </a:rPr>
              <a:t>on  </a:t>
            </a:r>
            <a:r>
              <a:rPr sz="1050" b="1" spc="45" dirty="0">
                <a:latin typeface="Arial"/>
                <a:cs typeface="Arial"/>
              </a:rPr>
              <a:t>Capital Market  </a:t>
            </a:r>
            <a:r>
              <a:rPr sz="1050" b="1" spc="50" dirty="0">
                <a:latin typeface="Arial"/>
                <a:cs typeface="Arial"/>
              </a:rPr>
              <a:t>Development.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52795" y="5298549"/>
            <a:ext cx="1405255" cy="7975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15"/>
              </a:spcBef>
            </a:pPr>
            <a:r>
              <a:rPr sz="1050" b="1" spc="45" dirty="0">
                <a:latin typeface="Arial"/>
                <a:cs typeface="Arial"/>
              </a:rPr>
              <a:t>Developing </a:t>
            </a:r>
            <a:r>
              <a:rPr sz="1050" b="1" spc="55" dirty="0">
                <a:latin typeface="Arial"/>
                <a:cs typeface="Arial"/>
              </a:rPr>
              <a:t>bond  market </a:t>
            </a:r>
            <a:r>
              <a:rPr sz="1050" b="1" spc="45" dirty="0">
                <a:latin typeface="Arial"/>
                <a:cs typeface="Arial"/>
              </a:rPr>
              <a:t>and</a:t>
            </a:r>
            <a:r>
              <a:rPr sz="1050" b="1" spc="-80" dirty="0">
                <a:latin typeface="Arial"/>
                <a:cs typeface="Arial"/>
              </a:rPr>
              <a:t> </a:t>
            </a:r>
            <a:r>
              <a:rPr sz="1050" b="1" spc="35" dirty="0">
                <a:latin typeface="Arial"/>
                <a:cs typeface="Arial"/>
              </a:rPr>
              <a:t>learning  </a:t>
            </a:r>
            <a:r>
              <a:rPr sz="1050" b="1" spc="50" dirty="0">
                <a:latin typeface="Arial"/>
                <a:cs typeface="Arial"/>
              </a:rPr>
              <a:t>from </a:t>
            </a:r>
            <a:r>
              <a:rPr sz="1050" b="1" spc="55" dirty="0">
                <a:latin typeface="Arial"/>
                <a:cs typeface="Arial"/>
              </a:rPr>
              <a:t>other </a:t>
            </a:r>
            <a:r>
              <a:rPr sz="1050" b="1" spc="30" dirty="0">
                <a:latin typeface="Arial"/>
                <a:cs typeface="Arial"/>
              </a:rPr>
              <a:t>CAREC  </a:t>
            </a:r>
            <a:r>
              <a:rPr sz="1050" b="1" spc="25" dirty="0">
                <a:latin typeface="Arial"/>
                <a:cs typeface="Arial"/>
              </a:rPr>
              <a:t>countries’  </a:t>
            </a:r>
            <a:r>
              <a:rPr sz="1050" b="1" spc="30" dirty="0">
                <a:latin typeface="Arial"/>
                <a:cs typeface="Arial"/>
              </a:rPr>
              <a:t>experiences.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2456" y="2370613"/>
            <a:ext cx="1879600" cy="3416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83515">
              <a:lnSpc>
                <a:spcPts val="1200"/>
              </a:lnSpc>
              <a:spcBef>
                <a:spcPts val="215"/>
              </a:spcBef>
            </a:pPr>
            <a:r>
              <a:rPr sz="1050" b="1" spc="25" dirty="0">
                <a:latin typeface="Arial"/>
                <a:cs typeface="Arial"/>
              </a:rPr>
              <a:t>Sharing </a:t>
            </a:r>
            <a:r>
              <a:rPr sz="1050" b="1" spc="40" dirty="0">
                <a:latin typeface="Arial"/>
                <a:cs typeface="Arial"/>
              </a:rPr>
              <a:t>experience </a:t>
            </a:r>
            <a:r>
              <a:rPr sz="1050" b="1" spc="20" dirty="0">
                <a:latin typeface="Arial"/>
                <a:cs typeface="Arial"/>
              </a:rPr>
              <a:t>in  </a:t>
            </a:r>
            <a:r>
              <a:rPr sz="1050" b="1" spc="45" dirty="0">
                <a:latin typeface="Arial"/>
                <a:cs typeface="Arial"/>
              </a:rPr>
              <a:t>capital </a:t>
            </a:r>
            <a:r>
              <a:rPr sz="1050" b="1" spc="35" dirty="0">
                <a:latin typeface="Arial"/>
                <a:cs typeface="Arial"/>
              </a:rPr>
              <a:t>markets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integration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11062" y="2674445"/>
            <a:ext cx="1861820" cy="11010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215"/>
              </a:spcBef>
            </a:pPr>
            <a:r>
              <a:rPr sz="1050" b="1" spc="55" dirty="0">
                <a:latin typeface="Arial"/>
                <a:cs typeface="Arial"/>
              </a:rPr>
              <a:t>by </a:t>
            </a:r>
            <a:r>
              <a:rPr sz="1050" b="1" spc="45" dirty="0">
                <a:latin typeface="Arial"/>
                <a:cs typeface="Arial"/>
              </a:rPr>
              <a:t>ASEAN </a:t>
            </a:r>
            <a:r>
              <a:rPr sz="1050" b="1" spc="35" dirty="0">
                <a:latin typeface="Arial"/>
                <a:cs typeface="Arial"/>
              </a:rPr>
              <a:t>(Association </a:t>
            </a:r>
            <a:r>
              <a:rPr sz="1050" b="1" spc="55" dirty="0">
                <a:latin typeface="Arial"/>
                <a:cs typeface="Arial"/>
              </a:rPr>
              <a:t>of  </a:t>
            </a:r>
            <a:r>
              <a:rPr sz="1050" b="1" spc="30" dirty="0">
                <a:latin typeface="Arial"/>
                <a:cs typeface="Arial"/>
              </a:rPr>
              <a:t>Southeast </a:t>
            </a:r>
            <a:r>
              <a:rPr sz="1050" b="1" spc="20" dirty="0">
                <a:latin typeface="Arial"/>
                <a:cs typeface="Arial"/>
              </a:rPr>
              <a:t>Asian </a:t>
            </a:r>
            <a:r>
              <a:rPr sz="1050" b="1" spc="45" dirty="0">
                <a:latin typeface="Arial"/>
                <a:cs typeface="Arial"/>
              </a:rPr>
              <a:t>Nations)  and </a:t>
            </a:r>
            <a:r>
              <a:rPr sz="1050" b="1" spc="35" dirty="0">
                <a:latin typeface="Arial"/>
                <a:cs typeface="Arial"/>
              </a:rPr>
              <a:t>COMCEC </a:t>
            </a:r>
            <a:r>
              <a:rPr sz="1050" b="1" spc="60" dirty="0">
                <a:latin typeface="Arial"/>
                <a:cs typeface="Arial"/>
              </a:rPr>
              <a:t>(The  </a:t>
            </a:r>
            <a:r>
              <a:rPr sz="1050" b="1" spc="40" dirty="0">
                <a:latin typeface="Arial"/>
                <a:cs typeface="Arial"/>
              </a:rPr>
              <a:t>Standing </a:t>
            </a:r>
            <a:r>
              <a:rPr sz="1050" b="1" spc="60" dirty="0">
                <a:latin typeface="Arial"/>
                <a:cs typeface="Arial"/>
              </a:rPr>
              <a:t>Committee </a:t>
            </a:r>
            <a:r>
              <a:rPr sz="1050" b="1" spc="45" dirty="0">
                <a:latin typeface="Arial"/>
                <a:cs typeface="Arial"/>
              </a:rPr>
              <a:t>for  </a:t>
            </a:r>
            <a:r>
              <a:rPr sz="1050" b="1" spc="35" dirty="0">
                <a:latin typeface="Arial"/>
                <a:cs typeface="Arial"/>
              </a:rPr>
              <a:t>Economic </a:t>
            </a:r>
            <a:r>
              <a:rPr sz="1050" b="1" spc="45" dirty="0">
                <a:latin typeface="Arial"/>
                <a:cs typeface="Arial"/>
              </a:rPr>
              <a:t>and</a:t>
            </a:r>
            <a:r>
              <a:rPr sz="1050" b="1" spc="-55" dirty="0">
                <a:latin typeface="Arial"/>
                <a:cs typeface="Arial"/>
              </a:rPr>
              <a:t> </a:t>
            </a:r>
            <a:r>
              <a:rPr sz="1050" b="1" spc="40" dirty="0">
                <a:latin typeface="Arial"/>
                <a:cs typeface="Arial"/>
              </a:rPr>
              <a:t>Commercial  </a:t>
            </a:r>
            <a:r>
              <a:rPr sz="1050" b="1" spc="50" dirty="0">
                <a:latin typeface="Arial"/>
                <a:cs typeface="Arial"/>
              </a:rPr>
              <a:t>Cooperation) </a:t>
            </a:r>
            <a:r>
              <a:rPr sz="1050" b="1" spc="45" dirty="0">
                <a:latin typeface="Arial"/>
                <a:cs typeface="Arial"/>
              </a:rPr>
              <a:t>and  </a:t>
            </a:r>
            <a:r>
              <a:rPr sz="1050" b="1" spc="20" dirty="0">
                <a:latin typeface="Arial"/>
                <a:cs typeface="Arial"/>
              </a:rPr>
              <a:t>Pakistan.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57173" y="2644390"/>
            <a:ext cx="737235" cy="189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5" dirty="0">
                <a:latin typeface="Arial"/>
                <a:cs typeface="Arial"/>
              </a:rPr>
              <a:t>Issues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spc="45" dirty="0">
                <a:latin typeface="Arial"/>
                <a:cs typeface="Arial"/>
              </a:rPr>
              <a:t>and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18782" y="2796306"/>
            <a:ext cx="1014094" cy="64516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algn="ctr">
              <a:lnSpc>
                <a:spcPts val="1200"/>
              </a:lnSpc>
              <a:spcBef>
                <a:spcPts val="215"/>
              </a:spcBef>
            </a:pPr>
            <a:r>
              <a:rPr sz="1050" b="1" spc="30" dirty="0">
                <a:latin typeface="Arial"/>
                <a:cs typeface="Arial"/>
              </a:rPr>
              <a:t>prospects </a:t>
            </a:r>
            <a:r>
              <a:rPr sz="1050" b="1" spc="55" dirty="0">
                <a:latin typeface="Arial"/>
                <a:cs typeface="Arial"/>
              </a:rPr>
              <a:t>of  </a:t>
            </a:r>
            <a:r>
              <a:rPr sz="1050" b="1" spc="45" dirty="0">
                <a:latin typeface="Arial"/>
                <a:cs typeface="Arial"/>
              </a:rPr>
              <a:t>capital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spc="50" dirty="0">
                <a:latin typeface="Arial"/>
                <a:cs typeface="Arial"/>
              </a:rPr>
              <a:t>market  </a:t>
            </a:r>
            <a:r>
              <a:rPr sz="1050" b="1" spc="45" dirty="0">
                <a:latin typeface="Arial"/>
                <a:cs typeface="Arial"/>
              </a:rPr>
              <a:t>integration </a:t>
            </a:r>
            <a:r>
              <a:rPr sz="1050" b="1" spc="20" dirty="0">
                <a:latin typeface="Arial"/>
                <a:cs typeface="Arial"/>
              </a:rPr>
              <a:t>in  </a:t>
            </a:r>
            <a:r>
              <a:rPr sz="1050" b="1" spc="25" dirty="0">
                <a:latin typeface="Arial"/>
                <a:cs typeface="Arial"/>
              </a:rPr>
              <a:t>CAREC.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55" name="object 55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650" y="789675"/>
            <a:ext cx="5935980" cy="706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5" dirty="0"/>
              <a:t>Outcomes </a:t>
            </a:r>
            <a:r>
              <a:rPr spc="-120" dirty="0"/>
              <a:t>– </a:t>
            </a:r>
            <a:r>
              <a:rPr spc="-245" dirty="0"/>
              <a:t>1st</a:t>
            </a:r>
            <a:r>
              <a:rPr spc="-380" dirty="0"/>
              <a:t> </a:t>
            </a:r>
            <a:r>
              <a:rPr dirty="0"/>
              <a:t>CMRF</a:t>
            </a:r>
          </a:p>
        </p:txBody>
      </p:sp>
      <p:sp>
        <p:nvSpPr>
          <p:cNvPr id="3" name="object 3"/>
          <p:cNvSpPr/>
          <p:nvPr/>
        </p:nvSpPr>
        <p:spPr>
          <a:xfrm>
            <a:off x="1214018" y="1864931"/>
            <a:ext cx="3519042" cy="1814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3085" y="2965028"/>
            <a:ext cx="3092450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280"/>
              </a:lnSpc>
              <a:spcBef>
                <a:spcPts val="225"/>
              </a:spcBef>
            </a:pPr>
            <a:r>
              <a:rPr sz="1150" b="1" spc="40" dirty="0">
                <a:latin typeface="Arial"/>
                <a:cs typeface="Arial"/>
              </a:rPr>
              <a:t>Develop knowledge, </a:t>
            </a:r>
            <a:r>
              <a:rPr sz="1150" b="1" spc="35" dirty="0">
                <a:latin typeface="Arial"/>
                <a:cs typeface="Arial"/>
              </a:rPr>
              <a:t>build </a:t>
            </a:r>
            <a:r>
              <a:rPr sz="1150" b="1" spc="20" dirty="0">
                <a:latin typeface="Arial"/>
                <a:cs typeface="Arial"/>
              </a:rPr>
              <a:t>capacities,</a:t>
            </a:r>
            <a:r>
              <a:rPr sz="1150" b="1" spc="-6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and  </a:t>
            </a:r>
            <a:r>
              <a:rPr sz="1150" b="1" spc="20" dirty="0">
                <a:latin typeface="Arial"/>
                <a:cs typeface="Arial"/>
              </a:rPr>
              <a:t>exchange </a:t>
            </a:r>
            <a:r>
              <a:rPr sz="1150" b="1" spc="30" dirty="0">
                <a:latin typeface="Arial"/>
                <a:cs typeface="Arial"/>
              </a:rPr>
              <a:t>experience </a:t>
            </a:r>
            <a:r>
              <a:rPr sz="1150" b="1" spc="40" dirty="0">
                <a:latin typeface="Arial"/>
                <a:cs typeface="Arial"/>
              </a:rPr>
              <a:t>for product </a:t>
            </a:r>
            <a:r>
              <a:rPr sz="1150" b="1" spc="30" dirty="0">
                <a:latin typeface="Arial"/>
                <a:cs typeface="Arial"/>
              </a:rPr>
              <a:t>and  </a:t>
            </a:r>
            <a:r>
              <a:rPr sz="1150" b="1" spc="5" dirty="0">
                <a:latin typeface="Arial"/>
                <a:cs typeface="Arial"/>
              </a:rPr>
              <a:t>process </a:t>
            </a:r>
            <a:r>
              <a:rPr sz="1150" b="1" spc="25" dirty="0">
                <a:latin typeface="Arial"/>
                <a:cs typeface="Arial"/>
              </a:rPr>
              <a:t>innovation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14018" y="3862323"/>
            <a:ext cx="3519170" cy="1814830"/>
            <a:chOff x="1214018" y="3862323"/>
            <a:chExt cx="3519170" cy="1814830"/>
          </a:xfrm>
        </p:grpSpPr>
        <p:sp>
          <p:nvSpPr>
            <p:cNvPr id="6" name="object 6"/>
            <p:cNvSpPr/>
            <p:nvPr/>
          </p:nvSpPr>
          <p:spPr>
            <a:xfrm>
              <a:off x="1220368" y="4379379"/>
              <a:ext cx="3506470" cy="1291590"/>
            </a:xfrm>
            <a:custGeom>
              <a:avLst/>
              <a:gdLst/>
              <a:ahLst/>
              <a:cxnLst/>
              <a:rect l="l" t="t" r="r" b="b"/>
              <a:pathLst>
                <a:path w="3506470" h="1291589">
                  <a:moveTo>
                    <a:pt x="3266020" y="1291069"/>
                  </a:moveTo>
                  <a:lnTo>
                    <a:pt x="240334" y="1291069"/>
                  </a:lnTo>
                  <a:lnTo>
                    <a:pt x="191900" y="1286186"/>
                  </a:lnTo>
                  <a:lnTo>
                    <a:pt x="146787" y="1272183"/>
                  </a:lnTo>
                  <a:lnTo>
                    <a:pt x="105963" y="1250026"/>
                  </a:lnTo>
                  <a:lnTo>
                    <a:pt x="70394" y="1220681"/>
                  </a:lnTo>
                  <a:lnTo>
                    <a:pt x="41046" y="1185114"/>
                  </a:lnTo>
                  <a:lnTo>
                    <a:pt x="18887" y="1144292"/>
                  </a:lnTo>
                  <a:lnTo>
                    <a:pt x="4882" y="1099180"/>
                  </a:lnTo>
                  <a:lnTo>
                    <a:pt x="0" y="1050747"/>
                  </a:lnTo>
                  <a:lnTo>
                    <a:pt x="0" y="240322"/>
                  </a:lnTo>
                  <a:lnTo>
                    <a:pt x="4882" y="191888"/>
                  </a:lnTo>
                  <a:lnTo>
                    <a:pt x="18887" y="146777"/>
                  </a:lnTo>
                  <a:lnTo>
                    <a:pt x="41046" y="105955"/>
                  </a:lnTo>
                  <a:lnTo>
                    <a:pt x="70394" y="70388"/>
                  </a:lnTo>
                  <a:lnTo>
                    <a:pt x="105963" y="41042"/>
                  </a:lnTo>
                  <a:lnTo>
                    <a:pt x="146787" y="18885"/>
                  </a:lnTo>
                  <a:lnTo>
                    <a:pt x="191900" y="4882"/>
                  </a:lnTo>
                  <a:lnTo>
                    <a:pt x="240334" y="0"/>
                  </a:lnTo>
                  <a:lnTo>
                    <a:pt x="3266020" y="0"/>
                  </a:lnTo>
                  <a:lnTo>
                    <a:pt x="3314454" y="4882"/>
                  </a:lnTo>
                  <a:lnTo>
                    <a:pt x="3359565" y="18885"/>
                  </a:lnTo>
                  <a:lnTo>
                    <a:pt x="3400387" y="41042"/>
                  </a:lnTo>
                  <a:lnTo>
                    <a:pt x="3435954" y="70388"/>
                  </a:lnTo>
                  <a:lnTo>
                    <a:pt x="3465300" y="105955"/>
                  </a:lnTo>
                  <a:lnTo>
                    <a:pt x="3487457" y="146777"/>
                  </a:lnTo>
                  <a:lnTo>
                    <a:pt x="3501460" y="191888"/>
                  </a:lnTo>
                  <a:lnTo>
                    <a:pt x="3506342" y="240322"/>
                  </a:lnTo>
                  <a:lnTo>
                    <a:pt x="3506342" y="1050747"/>
                  </a:lnTo>
                  <a:lnTo>
                    <a:pt x="3501460" y="1099180"/>
                  </a:lnTo>
                  <a:lnTo>
                    <a:pt x="3487457" y="1144292"/>
                  </a:lnTo>
                  <a:lnTo>
                    <a:pt x="3465300" y="1185114"/>
                  </a:lnTo>
                  <a:lnTo>
                    <a:pt x="3435954" y="1220681"/>
                  </a:lnTo>
                  <a:lnTo>
                    <a:pt x="3400387" y="1250026"/>
                  </a:lnTo>
                  <a:lnTo>
                    <a:pt x="3359565" y="1272183"/>
                  </a:lnTo>
                  <a:lnTo>
                    <a:pt x="3314454" y="1286186"/>
                  </a:lnTo>
                  <a:lnTo>
                    <a:pt x="3266020" y="1291069"/>
                  </a:lnTo>
                  <a:close/>
                </a:path>
              </a:pathLst>
            </a:custGeom>
            <a:ln w="12700">
              <a:solidFill>
                <a:srgbClr val="067D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52128" y="3862323"/>
              <a:ext cx="1034415" cy="1034415"/>
            </a:xfrm>
            <a:custGeom>
              <a:avLst/>
              <a:gdLst/>
              <a:ahLst/>
              <a:cxnLst/>
              <a:rect l="l" t="t" r="r" b="b"/>
              <a:pathLst>
                <a:path w="1034414" h="1034414">
                  <a:moveTo>
                    <a:pt x="517055" y="0"/>
                  </a:moveTo>
                  <a:lnTo>
                    <a:pt x="469992" y="2113"/>
                  </a:lnTo>
                  <a:lnTo>
                    <a:pt x="424114" y="8330"/>
                  </a:lnTo>
                  <a:lnTo>
                    <a:pt x="379602" y="18469"/>
                  </a:lnTo>
                  <a:lnTo>
                    <a:pt x="336638" y="32348"/>
                  </a:lnTo>
                  <a:lnTo>
                    <a:pt x="295406" y="49783"/>
                  </a:lnTo>
                  <a:lnTo>
                    <a:pt x="256088" y="70593"/>
                  </a:lnTo>
                  <a:lnTo>
                    <a:pt x="218866" y="94595"/>
                  </a:lnTo>
                  <a:lnTo>
                    <a:pt x="183923" y="121605"/>
                  </a:lnTo>
                  <a:lnTo>
                    <a:pt x="151442" y="151442"/>
                  </a:lnTo>
                  <a:lnTo>
                    <a:pt x="121605" y="183923"/>
                  </a:lnTo>
                  <a:lnTo>
                    <a:pt x="94595" y="218866"/>
                  </a:lnTo>
                  <a:lnTo>
                    <a:pt x="70593" y="256088"/>
                  </a:lnTo>
                  <a:lnTo>
                    <a:pt x="49783" y="295406"/>
                  </a:lnTo>
                  <a:lnTo>
                    <a:pt x="32348" y="336638"/>
                  </a:lnTo>
                  <a:lnTo>
                    <a:pt x="18469" y="379602"/>
                  </a:lnTo>
                  <a:lnTo>
                    <a:pt x="8330" y="424114"/>
                  </a:lnTo>
                  <a:lnTo>
                    <a:pt x="2113" y="469992"/>
                  </a:lnTo>
                  <a:lnTo>
                    <a:pt x="0" y="517055"/>
                  </a:lnTo>
                  <a:lnTo>
                    <a:pt x="2113" y="564117"/>
                  </a:lnTo>
                  <a:lnTo>
                    <a:pt x="8330" y="609995"/>
                  </a:lnTo>
                  <a:lnTo>
                    <a:pt x="18469" y="654508"/>
                  </a:lnTo>
                  <a:lnTo>
                    <a:pt x="32348" y="697471"/>
                  </a:lnTo>
                  <a:lnTo>
                    <a:pt x="49783" y="738703"/>
                  </a:lnTo>
                  <a:lnTo>
                    <a:pt x="70593" y="778021"/>
                  </a:lnTo>
                  <a:lnTo>
                    <a:pt x="94595" y="815243"/>
                  </a:lnTo>
                  <a:lnTo>
                    <a:pt x="121605" y="850186"/>
                  </a:lnTo>
                  <a:lnTo>
                    <a:pt x="151442" y="882667"/>
                  </a:lnTo>
                  <a:lnTo>
                    <a:pt x="183923" y="912504"/>
                  </a:lnTo>
                  <a:lnTo>
                    <a:pt x="218866" y="939515"/>
                  </a:lnTo>
                  <a:lnTo>
                    <a:pt x="256088" y="963516"/>
                  </a:lnTo>
                  <a:lnTo>
                    <a:pt x="295406" y="984326"/>
                  </a:lnTo>
                  <a:lnTo>
                    <a:pt x="336638" y="1001761"/>
                  </a:lnTo>
                  <a:lnTo>
                    <a:pt x="379602" y="1015640"/>
                  </a:lnTo>
                  <a:lnTo>
                    <a:pt x="424114" y="1025779"/>
                  </a:lnTo>
                  <a:lnTo>
                    <a:pt x="469992" y="1031997"/>
                  </a:lnTo>
                  <a:lnTo>
                    <a:pt x="517055" y="1034110"/>
                  </a:lnTo>
                  <a:lnTo>
                    <a:pt x="564117" y="1031997"/>
                  </a:lnTo>
                  <a:lnTo>
                    <a:pt x="609995" y="1025779"/>
                  </a:lnTo>
                  <a:lnTo>
                    <a:pt x="654508" y="1015640"/>
                  </a:lnTo>
                  <a:lnTo>
                    <a:pt x="697471" y="1001761"/>
                  </a:lnTo>
                  <a:lnTo>
                    <a:pt x="738703" y="984326"/>
                  </a:lnTo>
                  <a:lnTo>
                    <a:pt x="778021" y="963516"/>
                  </a:lnTo>
                  <a:lnTo>
                    <a:pt x="815243" y="939515"/>
                  </a:lnTo>
                  <a:lnTo>
                    <a:pt x="850186" y="912504"/>
                  </a:lnTo>
                  <a:lnTo>
                    <a:pt x="882667" y="882667"/>
                  </a:lnTo>
                  <a:lnTo>
                    <a:pt x="912504" y="850186"/>
                  </a:lnTo>
                  <a:lnTo>
                    <a:pt x="939515" y="815243"/>
                  </a:lnTo>
                  <a:lnTo>
                    <a:pt x="963516" y="778021"/>
                  </a:lnTo>
                  <a:lnTo>
                    <a:pt x="984326" y="738703"/>
                  </a:lnTo>
                  <a:lnTo>
                    <a:pt x="1001761" y="697471"/>
                  </a:lnTo>
                  <a:lnTo>
                    <a:pt x="1015640" y="654508"/>
                  </a:lnTo>
                  <a:lnTo>
                    <a:pt x="1025779" y="609995"/>
                  </a:lnTo>
                  <a:lnTo>
                    <a:pt x="1031997" y="564117"/>
                  </a:lnTo>
                  <a:lnTo>
                    <a:pt x="1034110" y="517055"/>
                  </a:lnTo>
                  <a:lnTo>
                    <a:pt x="1031997" y="469992"/>
                  </a:lnTo>
                  <a:lnTo>
                    <a:pt x="1025779" y="424114"/>
                  </a:lnTo>
                  <a:lnTo>
                    <a:pt x="1015640" y="379602"/>
                  </a:lnTo>
                  <a:lnTo>
                    <a:pt x="1001761" y="336638"/>
                  </a:lnTo>
                  <a:lnTo>
                    <a:pt x="984326" y="295406"/>
                  </a:lnTo>
                  <a:lnTo>
                    <a:pt x="963516" y="256088"/>
                  </a:lnTo>
                  <a:lnTo>
                    <a:pt x="939515" y="218866"/>
                  </a:lnTo>
                  <a:lnTo>
                    <a:pt x="912504" y="183923"/>
                  </a:lnTo>
                  <a:lnTo>
                    <a:pt x="882667" y="151442"/>
                  </a:lnTo>
                  <a:lnTo>
                    <a:pt x="850186" y="121605"/>
                  </a:lnTo>
                  <a:lnTo>
                    <a:pt x="815243" y="94595"/>
                  </a:lnTo>
                  <a:lnTo>
                    <a:pt x="778021" y="70593"/>
                  </a:lnTo>
                  <a:lnTo>
                    <a:pt x="738703" y="49783"/>
                  </a:lnTo>
                  <a:lnTo>
                    <a:pt x="697471" y="32348"/>
                  </a:lnTo>
                  <a:lnTo>
                    <a:pt x="654508" y="18469"/>
                  </a:lnTo>
                  <a:lnTo>
                    <a:pt x="609995" y="8330"/>
                  </a:lnTo>
                  <a:lnTo>
                    <a:pt x="564117" y="2113"/>
                  </a:lnTo>
                  <a:lnTo>
                    <a:pt x="517055" y="0"/>
                  </a:lnTo>
                  <a:close/>
                </a:path>
              </a:pathLst>
            </a:custGeom>
            <a:solidFill>
              <a:srgbClr val="067D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6466" y="4962433"/>
            <a:ext cx="3345815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1280"/>
              </a:lnSpc>
              <a:spcBef>
                <a:spcPts val="225"/>
              </a:spcBef>
            </a:pPr>
            <a:r>
              <a:rPr sz="1150" b="1" spc="5" dirty="0">
                <a:latin typeface="Arial"/>
                <a:cs typeface="Arial"/>
              </a:rPr>
              <a:t>Establish </a:t>
            </a:r>
            <a:r>
              <a:rPr sz="1150" b="1" spc="50" dirty="0">
                <a:latin typeface="Arial"/>
                <a:cs typeface="Arial"/>
              </a:rPr>
              <a:t>the </a:t>
            </a:r>
            <a:r>
              <a:rPr sz="1150" b="1" spc="35" dirty="0">
                <a:latin typeface="Arial"/>
                <a:cs typeface="Arial"/>
              </a:rPr>
              <a:t>Forum </a:t>
            </a:r>
            <a:r>
              <a:rPr sz="1150" b="1" spc="-15" dirty="0">
                <a:latin typeface="Arial"/>
                <a:cs typeface="Arial"/>
              </a:rPr>
              <a:t>as </a:t>
            </a:r>
            <a:r>
              <a:rPr sz="1150" b="1" spc="40" dirty="0">
                <a:latin typeface="Arial"/>
                <a:cs typeface="Arial"/>
              </a:rPr>
              <a:t>a </a:t>
            </a:r>
            <a:r>
              <a:rPr sz="1150" b="1" spc="30" dirty="0">
                <a:latin typeface="Arial"/>
                <a:cs typeface="Arial"/>
              </a:rPr>
              <a:t>regular </a:t>
            </a:r>
            <a:r>
              <a:rPr sz="1150" b="1" spc="35" dirty="0">
                <a:latin typeface="Arial"/>
                <a:cs typeface="Arial"/>
              </a:rPr>
              <a:t>and</a:t>
            </a:r>
            <a:r>
              <a:rPr sz="1150" b="1" spc="-70" dirty="0">
                <a:latin typeface="Arial"/>
                <a:cs typeface="Arial"/>
              </a:rPr>
              <a:t> </a:t>
            </a:r>
            <a:r>
              <a:rPr sz="1150" b="1" spc="40" dirty="0">
                <a:latin typeface="Arial"/>
                <a:cs typeface="Arial"/>
              </a:rPr>
              <a:t>rotating  </a:t>
            </a:r>
            <a:r>
              <a:rPr sz="1150" b="1" spc="35" dirty="0">
                <a:latin typeface="Arial"/>
                <a:cs typeface="Arial"/>
              </a:rPr>
              <a:t>event </a:t>
            </a:r>
            <a:r>
              <a:rPr sz="1150" b="1" spc="50" dirty="0">
                <a:latin typeface="Arial"/>
                <a:cs typeface="Arial"/>
              </a:rPr>
              <a:t>with </a:t>
            </a:r>
            <a:r>
              <a:rPr sz="1150" b="1" spc="30" dirty="0">
                <a:latin typeface="Arial"/>
                <a:cs typeface="Arial"/>
              </a:rPr>
              <a:t>relevant </a:t>
            </a:r>
            <a:r>
              <a:rPr sz="1150" b="1" spc="20" dirty="0">
                <a:latin typeface="Arial"/>
                <a:cs typeface="Arial"/>
              </a:rPr>
              <a:t>task </a:t>
            </a:r>
            <a:r>
              <a:rPr sz="1150" b="1" spc="10" dirty="0">
                <a:latin typeface="Arial"/>
                <a:cs typeface="Arial"/>
              </a:rPr>
              <a:t>forces </a:t>
            </a:r>
            <a:r>
              <a:rPr sz="1150" b="1" spc="35" dirty="0">
                <a:latin typeface="Arial"/>
                <a:cs typeface="Arial"/>
              </a:rPr>
              <a:t>and </a:t>
            </a:r>
            <a:r>
              <a:rPr sz="1150" b="1" spc="40" dirty="0">
                <a:latin typeface="Arial"/>
                <a:cs typeface="Arial"/>
              </a:rPr>
              <a:t>private  </a:t>
            </a:r>
            <a:r>
              <a:rPr sz="1150" b="1" spc="25" dirty="0">
                <a:latin typeface="Arial"/>
                <a:cs typeface="Arial"/>
              </a:rPr>
              <a:t>sector</a:t>
            </a:r>
            <a:r>
              <a:rPr sz="1150" b="1" spc="5" dirty="0">
                <a:latin typeface="Arial"/>
                <a:cs typeface="Arial"/>
              </a:rPr>
              <a:t> </a:t>
            </a:r>
            <a:r>
              <a:rPr sz="1150" b="1" spc="35" dirty="0">
                <a:latin typeface="Arial"/>
                <a:cs typeface="Arial"/>
              </a:rPr>
              <a:t>participation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58928" y="1864931"/>
            <a:ext cx="3519042" cy="1814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958928" y="3862323"/>
            <a:ext cx="3519170" cy="1814830"/>
            <a:chOff x="5958928" y="3862323"/>
            <a:chExt cx="3519170" cy="1814830"/>
          </a:xfrm>
        </p:grpSpPr>
        <p:sp>
          <p:nvSpPr>
            <p:cNvPr id="11" name="object 11"/>
            <p:cNvSpPr/>
            <p:nvPr/>
          </p:nvSpPr>
          <p:spPr>
            <a:xfrm>
              <a:off x="5965278" y="4379379"/>
              <a:ext cx="3506470" cy="1291590"/>
            </a:xfrm>
            <a:custGeom>
              <a:avLst/>
              <a:gdLst/>
              <a:ahLst/>
              <a:cxnLst/>
              <a:rect l="l" t="t" r="r" b="b"/>
              <a:pathLst>
                <a:path w="3506470" h="1291589">
                  <a:moveTo>
                    <a:pt x="3266020" y="1291069"/>
                  </a:moveTo>
                  <a:lnTo>
                    <a:pt x="240334" y="1291069"/>
                  </a:lnTo>
                  <a:lnTo>
                    <a:pt x="191900" y="1286186"/>
                  </a:lnTo>
                  <a:lnTo>
                    <a:pt x="146787" y="1272183"/>
                  </a:lnTo>
                  <a:lnTo>
                    <a:pt x="105963" y="1250026"/>
                  </a:lnTo>
                  <a:lnTo>
                    <a:pt x="70394" y="1220681"/>
                  </a:lnTo>
                  <a:lnTo>
                    <a:pt x="41046" y="1185114"/>
                  </a:lnTo>
                  <a:lnTo>
                    <a:pt x="18887" y="1144292"/>
                  </a:lnTo>
                  <a:lnTo>
                    <a:pt x="4882" y="1099180"/>
                  </a:lnTo>
                  <a:lnTo>
                    <a:pt x="0" y="1050747"/>
                  </a:lnTo>
                  <a:lnTo>
                    <a:pt x="0" y="240322"/>
                  </a:lnTo>
                  <a:lnTo>
                    <a:pt x="4882" y="191888"/>
                  </a:lnTo>
                  <a:lnTo>
                    <a:pt x="18887" y="146777"/>
                  </a:lnTo>
                  <a:lnTo>
                    <a:pt x="41046" y="105955"/>
                  </a:lnTo>
                  <a:lnTo>
                    <a:pt x="70394" y="70388"/>
                  </a:lnTo>
                  <a:lnTo>
                    <a:pt x="105963" y="41042"/>
                  </a:lnTo>
                  <a:lnTo>
                    <a:pt x="146787" y="18885"/>
                  </a:lnTo>
                  <a:lnTo>
                    <a:pt x="191900" y="4882"/>
                  </a:lnTo>
                  <a:lnTo>
                    <a:pt x="240334" y="0"/>
                  </a:lnTo>
                  <a:lnTo>
                    <a:pt x="3266020" y="0"/>
                  </a:lnTo>
                  <a:lnTo>
                    <a:pt x="3314454" y="4882"/>
                  </a:lnTo>
                  <a:lnTo>
                    <a:pt x="3359565" y="18885"/>
                  </a:lnTo>
                  <a:lnTo>
                    <a:pt x="3400387" y="41042"/>
                  </a:lnTo>
                  <a:lnTo>
                    <a:pt x="3435954" y="70388"/>
                  </a:lnTo>
                  <a:lnTo>
                    <a:pt x="3465300" y="105955"/>
                  </a:lnTo>
                  <a:lnTo>
                    <a:pt x="3487457" y="146777"/>
                  </a:lnTo>
                  <a:lnTo>
                    <a:pt x="3501460" y="191888"/>
                  </a:lnTo>
                  <a:lnTo>
                    <a:pt x="3506342" y="240322"/>
                  </a:lnTo>
                  <a:lnTo>
                    <a:pt x="3506342" y="1050747"/>
                  </a:lnTo>
                  <a:lnTo>
                    <a:pt x="3501460" y="1099180"/>
                  </a:lnTo>
                  <a:lnTo>
                    <a:pt x="3487457" y="1144292"/>
                  </a:lnTo>
                  <a:lnTo>
                    <a:pt x="3465300" y="1185114"/>
                  </a:lnTo>
                  <a:lnTo>
                    <a:pt x="3435954" y="1220681"/>
                  </a:lnTo>
                  <a:lnTo>
                    <a:pt x="3400387" y="1250026"/>
                  </a:lnTo>
                  <a:lnTo>
                    <a:pt x="3359565" y="1272183"/>
                  </a:lnTo>
                  <a:lnTo>
                    <a:pt x="3314454" y="1286186"/>
                  </a:lnTo>
                  <a:lnTo>
                    <a:pt x="3266020" y="1291069"/>
                  </a:lnTo>
                  <a:close/>
                </a:path>
              </a:pathLst>
            </a:custGeom>
            <a:ln w="12700">
              <a:solidFill>
                <a:srgbClr val="D025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7039" y="3862323"/>
              <a:ext cx="1034415" cy="1034415"/>
            </a:xfrm>
            <a:custGeom>
              <a:avLst/>
              <a:gdLst/>
              <a:ahLst/>
              <a:cxnLst/>
              <a:rect l="l" t="t" r="r" b="b"/>
              <a:pathLst>
                <a:path w="1034415" h="1034414">
                  <a:moveTo>
                    <a:pt x="517055" y="0"/>
                  </a:moveTo>
                  <a:lnTo>
                    <a:pt x="469992" y="2113"/>
                  </a:lnTo>
                  <a:lnTo>
                    <a:pt x="424114" y="8330"/>
                  </a:lnTo>
                  <a:lnTo>
                    <a:pt x="379602" y="18469"/>
                  </a:lnTo>
                  <a:lnTo>
                    <a:pt x="336638" y="32348"/>
                  </a:lnTo>
                  <a:lnTo>
                    <a:pt x="295406" y="49783"/>
                  </a:lnTo>
                  <a:lnTo>
                    <a:pt x="256088" y="70593"/>
                  </a:lnTo>
                  <a:lnTo>
                    <a:pt x="218866" y="94595"/>
                  </a:lnTo>
                  <a:lnTo>
                    <a:pt x="183923" y="121605"/>
                  </a:lnTo>
                  <a:lnTo>
                    <a:pt x="151442" y="151442"/>
                  </a:lnTo>
                  <a:lnTo>
                    <a:pt x="121605" y="183923"/>
                  </a:lnTo>
                  <a:lnTo>
                    <a:pt x="94595" y="218866"/>
                  </a:lnTo>
                  <a:lnTo>
                    <a:pt x="70593" y="256088"/>
                  </a:lnTo>
                  <a:lnTo>
                    <a:pt x="49783" y="295406"/>
                  </a:lnTo>
                  <a:lnTo>
                    <a:pt x="32348" y="336638"/>
                  </a:lnTo>
                  <a:lnTo>
                    <a:pt x="18469" y="379602"/>
                  </a:lnTo>
                  <a:lnTo>
                    <a:pt x="8330" y="424114"/>
                  </a:lnTo>
                  <a:lnTo>
                    <a:pt x="2113" y="469992"/>
                  </a:lnTo>
                  <a:lnTo>
                    <a:pt x="0" y="517055"/>
                  </a:lnTo>
                  <a:lnTo>
                    <a:pt x="2113" y="564117"/>
                  </a:lnTo>
                  <a:lnTo>
                    <a:pt x="8330" y="609995"/>
                  </a:lnTo>
                  <a:lnTo>
                    <a:pt x="18469" y="654508"/>
                  </a:lnTo>
                  <a:lnTo>
                    <a:pt x="32348" y="697471"/>
                  </a:lnTo>
                  <a:lnTo>
                    <a:pt x="49783" y="738703"/>
                  </a:lnTo>
                  <a:lnTo>
                    <a:pt x="70593" y="778021"/>
                  </a:lnTo>
                  <a:lnTo>
                    <a:pt x="94595" y="815243"/>
                  </a:lnTo>
                  <a:lnTo>
                    <a:pt x="121605" y="850186"/>
                  </a:lnTo>
                  <a:lnTo>
                    <a:pt x="151442" y="882667"/>
                  </a:lnTo>
                  <a:lnTo>
                    <a:pt x="183923" y="912504"/>
                  </a:lnTo>
                  <a:lnTo>
                    <a:pt x="218866" y="939515"/>
                  </a:lnTo>
                  <a:lnTo>
                    <a:pt x="256088" y="963516"/>
                  </a:lnTo>
                  <a:lnTo>
                    <a:pt x="295406" y="984326"/>
                  </a:lnTo>
                  <a:lnTo>
                    <a:pt x="336638" y="1001761"/>
                  </a:lnTo>
                  <a:lnTo>
                    <a:pt x="379602" y="1015640"/>
                  </a:lnTo>
                  <a:lnTo>
                    <a:pt x="424114" y="1025779"/>
                  </a:lnTo>
                  <a:lnTo>
                    <a:pt x="469992" y="1031997"/>
                  </a:lnTo>
                  <a:lnTo>
                    <a:pt x="517055" y="1034110"/>
                  </a:lnTo>
                  <a:lnTo>
                    <a:pt x="564117" y="1031997"/>
                  </a:lnTo>
                  <a:lnTo>
                    <a:pt x="609995" y="1025779"/>
                  </a:lnTo>
                  <a:lnTo>
                    <a:pt x="654508" y="1015640"/>
                  </a:lnTo>
                  <a:lnTo>
                    <a:pt x="697471" y="1001761"/>
                  </a:lnTo>
                  <a:lnTo>
                    <a:pt x="738703" y="984326"/>
                  </a:lnTo>
                  <a:lnTo>
                    <a:pt x="778021" y="963516"/>
                  </a:lnTo>
                  <a:lnTo>
                    <a:pt x="815243" y="939515"/>
                  </a:lnTo>
                  <a:lnTo>
                    <a:pt x="850186" y="912504"/>
                  </a:lnTo>
                  <a:lnTo>
                    <a:pt x="882667" y="882667"/>
                  </a:lnTo>
                  <a:lnTo>
                    <a:pt x="912504" y="850186"/>
                  </a:lnTo>
                  <a:lnTo>
                    <a:pt x="939515" y="815243"/>
                  </a:lnTo>
                  <a:lnTo>
                    <a:pt x="963516" y="778021"/>
                  </a:lnTo>
                  <a:lnTo>
                    <a:pt x="984326" y="738703"/>
                  </a:lnTo>
                  <a:lnTo>
                    <a:pt x="1001761" y="697471"/>
                  </a:lnTo>
                  <a:lnTo>
                    <a:pt x="1015640" y="654508"/>
                  </a:lnTo>
                  <a:lnTo>
                    <a:pt x="1025779" y="609995"/>
                  </a:lnTo>
                  <a:lnTo>
                    <a:pt x="1031997" y="564117"/>
                  </a:lnTo>
                  <a:lnTo>
                    <a:pt x="1034110" y="517055"/>
                  </a:lnTo>
                  <a:lnTo>
                    <a:pt x="1031997" y="469992"/>
                  </a:lnTo>
                  <a:lnTo>
                    <a:pt x="1025779" y="424114"/>
                  </a:lnTo>
                  <a:lnTo>
                    <a:pt x="1015640" y="379602"/>
                  </a:lnTo>
                  <a:lnTo>
                    <a:pt x="1001761" y="336638"/>
                  </a:lnTo>
                  <a:lnTo>
                    <a:pt x="984326" y="295406"/>
                  </a:lnTo>
                  <a:lnTo>
                    <a:pt x="963516" y="256088"/>
                  </a:lnTo>
                  <a:lnTo>
                    <a:pt x="939515" y="218866"/>
                  </a:lnTo>
                  <a:lnTo>
                    <a:pt x="912504" y="183923"/>
                  </a:lnTo>
                  <a:lnTo>
                    <a:pt x="882667" y="151442"/>
                  </a:lnTo>
                  <a:lnTo>
                    <a:pt x="850186" y="121605"/>
                  </a:lnTo>
                  <a:lnTo>
                    <a:pt x="815243" y="94595"/>
                  </a:lnTo>
                  <a:lnTo>
                    <a:pt x="778021" y="70593"/>
                  </a:lnTo>
                  <a:lnTo>
                    <a:pt x="738703" y="49783"/>
                  </a:lnTo>
                  <a:lnTo>
                    <a:pt x="697471" y="32348"/>
                  </a:lnTo>
                  <a:lnTo>
                    <a:pt x="654508" y="18469"/>
                  </a:lnTo>
                  <a:lnTo>
                    <a:pt x="609995" y="8330"/>
                  </a:lnTo>
                  <a:lnTo>
                    <a:pt x="564117" y="2113"/>
                  </a:lnTo>
                  <a:lnTo>
                    <a:pt x="517055" y="0"/>
                  </a:lnTo>
                  <a:close/>
                </a:path>
              </a:pathLst>
            </a:custGeom>
            <a:solidFill>
              <a:srgbClr val="F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82639" y="4962433"/>
            <a:ext cx="2663190" cy="5270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065" marR="5080" algn="ctr">
              <a:lnSpc>
                <a:spcPts val="1280"/>
              </a:lnSpc>
              <a:spcBef>
                <a:spcPts val="225"/>
              </a:spcBef>
            </a:pPr>
            <a:r>
              <a:rPr sz="1150" b="1" spc="35" dirty="0">
                <a:latin typeface="Arial"/>
                <a:cs typeface="Arial"/>
              </a:rPr>
              <a:t>Support </a:t>
            </a:r>
            <a:r>
              <a:rPr sz="1150" b="1" spc="45" dirty="0">
                <a:latin typeface="Arial"/>
                <a:cs typeface="Arial"/>
              </a:rPr>
              <a:t>market </a:t>
            </a:r>
            <a:r>
              <a:rPr sz="1150" b="1" spc="35" dirty="0">
                <a:latin typeface="Arial"/>
                <a:cs typeface="Arial"/>
              </a:rPr>
              <a:t>integration</a:t>
            </a:r>
            <a:r>
              <a:rPr sz="1150" b="1" spc="-6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through  </a:t>
            </a:r>
            <a:r>
              <a:rPr sz="1150" b="1" dirty="0">
                <a:latin typeface="Arial"/>
                <a:cs typeface="Arial"/>
              </a:rPr>
              <a:t>cross-listings, </a:t>
            </a:r>
            <a:r>
              <a:rPr sz="1150" b="1" spc="25" dirty="0">
                <a:latin typeface="Arial"/>
                <a:cs typeface="Arial"/>
              </a:rPr>
              <a:t>standard</a:t>
            </a:r>
            <a:r>
              <a:rPr sz="1150" b="1" spc="15" dirty="0">
                <a:latin typeface="Arial"/>
                <a:cs typeface="Arial"/>
              </a:rPr>
              <a:t> </a:t>
            </a:r>
            <a:r>
              <a:rPr sz="1150" b="1" spc="35" dirty="0">
                <a:latin typeface="Arial"/>
                <a:cs typeface="Arial"/>
              </a:rPr>
              <a:t>setting</a:t>
            </a:r>
            <a:endParaRPr sz="1150">
              <a:latin typeface="Arial"/>
              <a:cs typeface="Arial"/>
            </a:endParaRPr>
          </a:p>
          <a:p>
            <a:pPr algn="ctr">
              <a:lnSpc>
                <a:spcPts val="1255"/>
              </a:lnSpc>
            </a:pPr>
            <a:r>
              <a:rPr sz="1150" b="1" spc="35" dirty="0">
                <a:latin typeface="Arial"/>
                <a:cs typeface="Arial"/>
              </a:rPr>
              <a:t>and</a:t>
            </a:r>
            <a:r>
              <a:rPr sz="1150" b="1" spc="5" dirty="0">
                <a:latin typeface="Arial"/>
                <a:cs typeface="Arial"/>
              </a:rPr>
              <a:t> </a:t>
            </a:r>
            <a:r>
              <a:rPr sz="1150" b="1" spc="30" dirty="0">
                <a:latin typeface="Arial"/>
                <a:cs typeface="Arial"/>
              </a:rPr>
              <a:t>recognition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1978" y="2965040"/>
            <a:ext cx="2504440" cy="36385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18795" marR="5080" indent="-506730">
              <a:lnSpc>
                <a:spcPts val="1280"/>
              </a:lnSpc>
              <a:spcBef>
                <a:spcPts val="225"/>
              </a:spcBef>
            </a:pPr>
            <a:r>
              <a:rPr sz="1150" b="1" spc="35" dirty="0">
                <a:latin typeface="Arial"/>
                <a:cs typeface="Arial"/>
              </a:rPr>
              <a:t>Pilot </a:t>
            </a:r>
            <a:r>
              <a:rPr sz="1150" b="1" spc="25" dirty="0">
                <a:latin typeface="Arial"/>
                <a:cs typeface="Arial"/>
              </a:rPr>
              <a:t>initiatives </a:t>
            </a:r>
            <a:r>
              <a:rPr sz="1150" b="1" spc="40" dirty="0">
                <a:latin typeface="Arial"/>
                <a:cs typeface="Arial"/>
              </a:rPr>
              <a:t>for </a:t>
            </a:r>
            <a:r>
              <a:rPr sz="1150" b="1" spc="35" dirty="0">
                <a:latin typeface="Arial"/>
                <a:cs typeface="Arial"/>
              </a:rPr>
              <a:t>regulatory </a:t>
            </a:r>
            <a:r>
              <a:rPr sz="1150" b="1" spc="30" dirty="0">
                <a:latin typeface="Arial"/>
                <a:cs typeface="Arial"/>
              </a:rPr>
              <a:t>and  </a:t>
            </a:r>
            <a:r>
              <a:rPr sz="1150" b="1" spc="40" dirty="0">
                <a:latin typeface="Arial"/>
                <a:cs typeface="Arial"/>
              </a:rPr>
              <a:t>legal</a:t>
            </a:r>
            <a:r>
              <a:rPr sz="1150" b="1" dirty="0">
                <a:latin typeface="Arial"/>
                <a:cs typeface="Arial"/>
              </a:rPr>
              <a:t> </a:t>
            </a:r>
            <a:r>
              <a:rPr sz="1150" b="1" spc="35" dirty="0">
                <a:latin typeface="Arial"/>
                <a:cs typeface="Arial"/>
              </a:rPr>
              <a:t>harmonization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98133" y="4068702"/>
            <a:ext cx="558165" cy="554990"/>
            <a:chOff x="2698133" y="4068702"/>
            <a:chExt cx="558165" cy="554990"/>
          </a:xfrm>
        </p:grpSpPr>
        <p:sp>
          <p:nvSpPr>
            <p:cNvPr id="16" name="object 16"/>
            <p:cNvSpPr/>
            <p:nvPr/>
          </p:nvSpPr>
          <p:spPr>
            <a:xfrm>
              <a:off x="2698127" y="4068711"/>
              <a:ext cx="558165" cy="554990"/>
            </a:xfrm>
            <a:custGeom>
              <a:avLst/>
              <a:gdLst/>
              <a:ahLst/>
              <a:cxnLst/>
              <a:rect l="l" t="t" r="r" b="b"/>
              <a:pathLst>
                <a:path w="558164" h="554989">
                  <a:moveTo>
                    <a:pt x="248500" y="467855"/>
                  </a:moveTo>
                  <a:lnTo>
                    <a:pt x="247827" y="459270"/>
                  </a:lnTo>
                  <a:lnTo>
                    <a:pt x="235623" y="459066"/>
                  </a:lnTo>
                  <a:lnTo>
                    <a:pt x="225767" y="459981"/>
                  </a:lnTo>
                  <a:lnTo>
                    <a:pt x="218998" y="463169"/>
                  </a:lnTo>
                  <a:lnTo>
                    <a:pt x="215074" y="468820"/>
                  </a:lnTo>
                  <a:lnTo>
                    <a:pt x="213804" y="477062"/>
                  </a:lnTo>
                  <a:lnTo>
                    <a:pt x="214617" y="485444"/>
                  </a:lnTo>
                  <a:lnTo>
                    <a:pt x="217614" y="490651"/>
                  </a:lnTo>
                  <a:lnTo>
                    <a:pt x="223443" y="493306"/>
                  </a:lnTo>
                  <a:lnTo>
                    <a:pt x="232791" y="493991"/>
                  </a:lnTo>
                  <a:lnTo>
                    <a:pt x="246049" y="493890"/>
                  </a:lnTo>
                  <a:lnTo>
                    <a:pt x="248386" y="491324"/>
                  </a:lnTo>
                  <a:lnTo>
                    <a:pt x="248500" y="467855"/>
                  </a:lnTo>
                  <a:close/>
                </a:path>
                <a:path w="558164" h="554989">
                  <a:moveTo>
                    <a:pt x="449580" y="140576"/>
                  </a:moveTo>
                  <a:lnTo>
                    <a:pt x="448310" y="131800"/>
                  </a:lnTo>
                  <a:lnTo>
                    <a:pt x="444144" y="124625"/>
                  </a:lnTo>
                  <a:lnTo>
                    <a:pt x="437603" y="119684"/>
                  </a:lnTo>
                  <a:lnTo>
                    <a:pt x="429260" y="117602"/>
                  </a:lnTo>
                  <a:lnTo>
                    <a:pt x="421106" y="118719"/>
                  </a:lnTo>
                  <a:lnTo>
                    <a:pt x="414718" y="122732"/>
                  </a:lnTo>
                  <a:lnTo>
                    <a:pt x="410400" y="129349"/>
                  </a:lnTo>
                  <a:lnTo>
                    <a:pt x="408482" y="138252"/>
                  </a:lnTo>
                  <a:lnTo>
                    <a:pt x="409714" y="146456"/>
                  </a:lnTo>
                  <a:lnTo>
                    <a:pt x="413867" y="153898"/>
                  </a:lnTo>
                  <a:lnTo>
                    <a:pt x="419989" y="159435"/>
                  </a:lnTo>
                  <a:lnTo>
                    <a:pt x="427177" y="161874"/>
                  </a:lnTo>
                  <a:lnTo>
                    <a:pt x="435279" y="160528"/>
                  </a:lnTo>
                  <a:lnTo>
                    <a:pt x="442353" y="155917"/>
                  </a:lnTo>
                  <a:lnTo>
                    <a:pt x="447433" y="148971"/>
                  </a:lnTo>
                  <a:lnTo>
                    <a:pt x="449580" y="140576"/>
                  </a:lnTo>
                  <a:close/>
                </a:path>
                <a:path w="558164" h="554989">
                  <a:moveTo>
                    <a:pt x="557745" y="224790"/>
                  </a:moveTo>
                  <a:lnTo>
                    <a:pt x="557631" y="165100"/>
                  </a:lnTo>
                  <a:lnTo>
                    <a:pt x="536816" y="123190"/>
                  </a:lnTo>
                  <a:lnTo>
                    <a:pt x="524535" y="118110"/>
                  </a:lnTo>
                  <a:lnTo>
                    <a:pt x="511962" y="118110"/>
                  </a:lnTo>
                  <a:lnTo>
                    <a:pt x="499325" y="116840"/>
                  </a:lnTo>
                  <a:lnTo>
                    <a:pt x="458203" y="130810"/>
                  </a:lnTo>
                  <a:lnTo>
                    <a:pt x="452297" y="139700"/>
                  </a:lnTo>
                  <a:lnTo>
                    <a:pt x="457936" y="148590"/>
                  </a:lnTo>
                  <a:lnTo>
                    <a:pt x="461492" y="153670"/>
                  </a:lnTo>
                  <a:lnTo>
                    <a:pt x="468871" y="160020"/>
                  </a:lnTo>
                  <a:lnTo>
                    <a:pt x="477583" y="162560"/>
                  </a:lnTo>
                  <a:lnTo>
                    <a:pt x="512191" y="162560"/>
                  </a:lnTo>
                  <a:lnTo>
                    <a:pt x="513778" y="165100"/>
                  </a:lnTo>
                  <a:lnTo>
                    <a:pt x="512762" y="194310"/>
                  </a:lnTo>
                  <a:lnTo>
                    <a:pt x="512368" y="208280"/>
                  </a:lnTo>
                  <a:lnTo>
                    <a:pt x="512127" y="218440"/>
                  </a:lnTo>
                  <a:lnTo>
                    <a:pt x="511848" y="238760"/>
                  </a:lnTo>
                  <a:lnTo>
                    <a:pt x="513473" y="246380"/>
                  </a:lnTo>
                  <a:lnTo>
                    <a:pt x="512343" y="255270"/>
                  </a:lnTo>
                  <a:lnTo>
                    <a:pt x="507936" y="259080"/>
                  </a:lnTo>
                  <a:lnTo>
                    <a:pt x="502602" y="260350"/>
                  </a:lnTo>
                  <a:lnTo>
                    <a:pt x="498906" y="256540"/>
                  </a:lnTo>
                  <a:lnTo>
                    <a:pt x="493090" y="246380"/>
                  </a:lnTo>
                  <a:lnTo>
                    <a:pt x="492874" y="245110"/>
                  </a:lnTo>
                  <a:lnTo>
                    <a:pt x="491363" y="236220"/>
                  </a:lnTo>
                  <a:lnTo>
                    <a:pt x="485990" y="231140"/>
                  </a:lnTo>
                  <a:lnTo>
                    <a:pt x="473684" y="218440"/>
                  </a:lnTo>
                  <a:lnTo>
                    <a:pt x="460108" y="208280"/>
                  </a:lnTo>
                  <a:lnTo>
                    <a:pt x="456145" y="206667"/>
                  </a:lnTo>
                  <a:lnTo>
                    <a:pt x="456145" y="271780"/>
                  </a:lnTo>
                  <a:lnTo>
                    <a:pt x="453618" y="271157"/>
                  </a:lnTo>
                  <a:lnTo>
                    <a:pt x="453618" y="311150"/>
                  </a:lnTo>
                  <a:lnTo>
                    <a:pt x="450938" y="316230"/>
                  </a:lnTo>
                  <a:lnTo>
                    <a:pt x="449834" y="325120"/>
                  </a:lnTo>
                  <a:lnTo>
                    <a:pt x="445262" y="327660"/>
                  </a:lnTo>
                  <a:lnTo>
                    <a:pt x="436626" y="331470"/>
                  </a:lnTo>
                  <a:lnTo>
                    <a:pt x="427736" y="331470"/>
                  </a:lnTo>
                  <a:lnTo>
                    <a:pt x="419658" y="326390"/>
                  </a:lnTo>
                  <a:lnTo>
                    <a:pt x="413537" y="320040"/>
                  </a:lnTo>
                  <a:lnTo>
                    <a:pt x="410260" y="313690"/>
                  </a:lnTo>
                  <a:lnTo>
                    <a:pt x="405930" y="307340"/>
                  </a:lnTo>
                  <a:lnTo>
                    <a:pt x="401942" y="302260"/>
                  </a:lnTo>
                  <a:lnTo>
                    <a:pt x="422325" y="303530"/>
                  </a:lnTo>
                  <a:lnTo>
                    <a:pt x="439851" y="306070"/>
                  </a:lnTo>
                  <a:lnTo>
                    <a:pt x="444576" y="306070"/>
                  </a:lnTo>
                  <a:lnTo>
                    <a:pt x="449033" y="308610"/>
                  </a:lnTo>
                  <a:lnTo>
                    <a:pt x="453618" y="311150"/>
                  </a:lnTo>
                  <a:lnTo>
                    <a:pt x="453618" y="271157"/>
                  </a:lnTo>
                  <a:lnTo>
                    <a:pt x="451002" y="270510"/>
                  </a:lnTo>
                  <a:lnTo>
                    <a:pt x="446519" y="269240"/>
                  </a:lnTo>
                  <a:lnTo>
                    <a:pt x="439762" y="266700"/>
                  </a:lnTo>
                  <a:lnTo>
                    <a:pt x="433057" y="265430"/>
                  </a:lnTo>
                  <a:lnTo>
                    <a:pt x="419646" y="260350"/>
                  </a:lnTo>
                  <a:lnTo>
                    <a:pt x="413169" y="257810"/>
                  </a:lnTo>
                  <a:lnTo>
                    <a:pt x="413016" y="254000"/>
                  </a:lnTo>
                  <a:lnTo>
                    <a:pt x="421944" y="247650"/>
                  </a:lnTo>
                  <a:lnTo>
                    <a:pt x="427812" y="246380"/>
                  </a:lnTo>
                  <a:lnTo>
                    <a:pt x="433019" y="245110"/>
                  </a:lnTo>
                  <a:lnTo>
                    <a:pt x="456145" y="271780"/>
                  </a:lnTo>
                  <a:lnTo>
                    <a:pt x="456145" y="206667"/>
                  </a:lnTo>
                  <a:lnTo>
                    <a:pt x="444588" y="201930"/>
                  </a:lnTo>
                  <a:lnTo>
                    <a:pt x="426516" y="201930"/>
                  </a:lnTo>
                  <a:lnTo>
                    <a:pt x="418680" y="203200"/>
                  </a:lnTo>
                  <a:lnTo>
                    <a:pt x="410959" y="207010"/>
                  </a:lnTo>
                  <a:lnTo>
                    <a:pt x="403542" y="209550"/>
                  </a:lnTo>
                  <a:lnTo>
                    <a:pt x="396697" y="214630"/>
                  </a:lnTo>
                  <a:lnTo>
                    <a:pt x="387045" y="220980"/>
                  </a:lnTo>
                  <a:lnTo>
                    <a:pt x="378548" y="229870"/>
                  </a:lnTo>
                  <a:lnTo>
                    <a:pt x="372122" y="240030"/>
                  </a:lnTo>
                  <a:lnTo>
                    <a:pt x="368693" y="251460"/>
                  </a:lnTo>
                  <a:lnTo>
                    <a:pt x="367703" y="260350"/>
                  </a:lnTo>
                  <a:lnTo>
                    <a:pt x="349059" y="260350"/>
                  </a:lnTo>
                  <a:lnTo>
                    <a:pt x="341744" y="261620"/>
                  </a:lnTo>
                  <a:lnTo>
                    <a:pt x="334899" y="264160"/>
                  </a:lnTo>
                  <a:lnTo>
                    <a:pt x="328650" y="269240"/>
                  </a:lnTo>
                  <a:lnTo>
                    <a:pt x="326936" y="270510"/>
                  </a:lnTo>
                  <a:lnTo>
                    <a:pt x="320713" y="270510"/>
                  </a:lnTo>
                  <a:lnTo>
                    <a:pt x="309524" y="266700"/>
                  </a:lnTo>
                  <a:lnTo>
                    <a:pt x="302514" y="261620"/>
                  </a:lnTo>
                  <a:lnTo>
                    <a:pt x="286131" y="260350"/>
                  </a:lnTo>
                  <a:lnTo>
                    <a:pt x="282765" y="256540"/>
                  </a:lnTo>
                  <a:lnTo>
                    <a:pt x="283108" y="229870"/>
                  </a:lnTo>
                  <a:lnTo>
                    <a:pt x="283159" y="199390"/>
                  </a:lnTo>
                  <a:lnTo>
                    <a:pt x="283159" y="198120"/>
                  </a:lnTo>
                  <a:lnTo>
                    <a:pt x="283095" y="193040"/>
                  </a:lnTo>
                  <a:lnTo>
                    <a:pt x="282790" y="177800"/>
                  </a:lnTo>
                  <a:lnTo>
                    <a:pt x="282422" y="166370"/>
                  </a:lnTo>
                  <a:lnTo>
                    <a:pt x="286639" y="162560"/>
                  </a:lnTo>
                  <a:lnTo>
                    <a:pt x="381914" y="162560"/>
                  </a:lnTo>
                  <a:lnTo>
                    <a:pt x="390258" y="161290"/>
                  </a:lnTo>
                  <a:lnTo>
                    <a:pt x="392290" y="160020"/>
                  </a:lnTo>
                  <a:lnTo>
                    <a:pt x="396367" y="157480"/>
                  </a:lnTo>
                  <a:lnTo>
                    <a:pt x="400405" y="152400"/>
                  </a:lnTo>
                  <a:lnTo>
                    <a:pt x="402564" y="144780"/>
                  </a:lnTo>
                  <a:lnTo>
                    <a:pt x="402539" y="135890"/>
                  </a:lnTo>
                  <a:lnTo>
                    <a:pt x="399910" y="128270"/>
                  </a:lnTo>
                  <a:lnTo>
                    <a:pt x="394766" y="121920"/>
                  </a:lnTo>
                  <a:lnTo>
                    <a:pt x="379818" y="116840"/>
                  </a:lnTo>
                  <a:lnTo>
                    <a:pt x="378383" y="113030"/>
                  </a:lnTo>
                  <a:lnTo>
                    <a:pt x="378460" y="101600"/>
                  </a:lnTo>
                  <a:lnTo>
                    <a:pt x="378460" y="44450"/>
                  </a:lnTo>
                  <a:lnTo>
                    <a:pt x="378434" y="39370"/>
                  </a:lnTo>
                  <a:lnTo>
                    <a:pt x="378904" y="34290"/>
                  </a:lnTo>
                  <a:lnTo>
                    <a:pt x="341807" y="2540"/>
                  </a:lnTo>
                  <a:lnTo>
                    <a:pt x="334543" y="1384"/>
                  </a:lnTo>
                  <a:lnTo>
                    <a:pt x="334543" y="48260"/>
                  </a:lnTo>
                  <a:lnTo>
                    <a:pt x="334010" y="59690"/>
                  </a:lnTo>
                  <a:lnTo>
                    <a:pt x="333603" y="71120"/>
                  </a:lnTo>
                  <a:lnTo>
                    <a:pt x="333590" y="93980"/>
                  </a:lnTo>
                  <a:lnTo>
                    <a:pt x="334302" y="115570"/>
                  </a:lnTo>
                  <a:lnTo>
                    <a:pt x="330060" y="118110"/>
                  </a:lnTo>
                  <a:lnTo>
                    <a:pt x="283298" y="118110"/>
                  </a:lnTo>
                  <a:lnTo>
                    <a:pt x="272694" y="119380"/>
                  </a:lnTo>
                  <a:lnTo>
                    <a:pt x="263855" y="123190"/>
                  </a:lnTo>
                  <a:lnTo>
                    <a:pt x="256514" y="128270"/>
                  </a:lnTo>
                  <a:lnTo>
                    <a:pt x="250469" y="137160"/>
                  </a:lnTo>
                  <a:lnTo>
                    <a:pt x="246100" y="143510"/>
                  </a:lnTo>
                  <a:lnTo>
                    <a:pt x="205765" y="160020"/>
                  </a:lnTo>
                  <a:lnTo>
                    <a:pt x="194779" y="158750"/>
                  </a:lnTo>
                  <a:lnTo>
                    <a:pt x="183095" y="154940"/>
                  </a:lnTo>
                  <a:lnTo>
                    <a:pt x="178155" y="153670"/>
                  </a:lnTo>
                  <a:lnTo>
                    <a:pt x="173215" y="152400"/>
                  </a:lnTo>
                  <a:lnTo>
                    <a:pt x="58318" y="152400"/>
                  </a:lnTo>
                  <a:lnTo>
                    <a:pt x="49237" y="153670"/>
                  </a:lnTo>
                  <a:lnTo>
                    <a:pt x="45148" y="151130"/>
                  </a:lnTo>
                  <a:lnTo>
                    <a:pt x="45593" y="140970"/>
                  </a:lnTo>
                  <a:lnTo>
                    <a:pt x="46113" y="121920"/>
                  </a:lnTo>
                  <a:lnTo>
                    <a:pt x="46342" y="101600"/>
                  </a:lnTo>
                  <a:lnTo>
                    <a:pt x="46431" y="82550"/>
                  </a:lnTo>
                  <a:lnTo>
                    <a:pt x="46647" y="63500"/>
                  </a:lnTo>
                  <a:lnTo>
                    <a:pt x="47180" y="53340"/>
                  </a:lnTo>
                  <a:lnTo>
                    <a:pt x="49504" y="46990"/>
                  </a:lnTo>
                  <a:lnTo>
                    <a:pt x="55359" y="44450"/>
                  </a:lnTo>
                  <a:lnTo>
                    <a:pt x="330974" y="44450"/>
                  </a:lnTo>
                  <a:lnTo>
                    <a:pt x="334543" y="48260"/>
                  </a:lnTo>
                  <a:lnTo>
                    <a:pt x="334543" y="1384"/>
                  </a:lnTo>
                  <a:lnTo>
                    <a:pt x="325869" y="0"/>
                  </a:lnTo>
                  <a:lnTo>
                    <a:pt x="57658" y="0"/>
                  </a:lnTo>
                  <a:lnTo>
                    <a:pt x="18580" y="16510"/>
                  </a:lnTo>
                  <a:lnTo>
                    <a:pt x="0" y="113030"/>
                  </a:lnTo>
                  <a:lnTo>
                    <a:pt x="127" y="154940"/>
                  </a:lnTo>
                  <a:lnTo>
                    <a:pt x="4127" y="170180"/>
                  </a:lnTo>
                  <a:lnTo>
                    <a:pt x="14300" y="184150"/>
                  </a:lnTo>
                  <a:lnTo>
                    <a:pt x="28143" y="194310"/>
                  </a:lnTo>
                  <a:lnTo>
                    <a:pt x="43167" y="199390"/>
                  </a:lnTo>
                  <a:lnTo>
                    <a:pt x="60629" y="199390"/>
                  </a:lnTo>
                  <a:lnTo>
                    <a:pt x="78117" y="198120"/>
                  </a:lnTo>
                  <a:lnTo>
                    <a:pt x="162204" y="198120"/>
                  </a:lnTo>
                  <a:lnTo>
                    <a:pt x="164426" y="204470"/>
                  </a:lnTo>
                  <a:lnTo>
                    <a:pt x="166789" y="207010"/>
                  </a:lnTo>
                  <a:lnTo>
                    <a:pt x="160616" y="212090"/>
                  </a:lnTo>
                  <a:lnTo>
                    <a:pt x="154863" y="212090"/>
                  </a:lnTo>
                  <a:lnTo>
                    <a:pt x="154863" y="290830"/>
                  </a:lnTo>
                  <a:lnTo>
                    <a:pt x="154762" y="297180"/>
                  </a:lnTo>
                  <a:lnTo>
                    <a:pt x="125590" y="331470"/>
                  </a:lnTo>
                  <a:lnTo>
                    <a:pt x="117424" y="328930"/>
                  </a:lnTo>
                  <a:lnTo>
                    <a:pt x="111175" y="323850"/>
                  </a:lnTo>
                  <a:lnTo>
                    <a:pt x="107162" y="316230"/>
                  </a:lnTo>
                  <a:lnTo>
                    <a:pt x="105702" y="307340"/>
                  </a:lnTo>
                  <a:lnTo>
                    <a:pt x="105702" y="270510"/>
                  </a:lnTo>
                  <a:lnTo>
                    <a:pt x="107238" y="260350"/>
                  </a:lnTo>
                  <a:lnTo>
                    <a:pt x="111391" y="252730"/>
                  </a:lnTo>
                  <a:lnTo>
                    <a:pt x="117868" y="248920"/>
                  </a:lnTo>
                  <a:lnTo>
                    <a:pt x="126377" y="246380"/>
                  </a:lnTo>
                  <a:lnTo>
                    <a:pt x="136601" y="247650"/>
                  </a:lnTo>
                  <a:lnTo>
                    <a:pt x="154787" y="281940"/>
                  </a:lnTo>
                  <a:lnTo>
                    <a:pt x="154863" y="290830"/>
                  </a:lnTo>
                  <a:lnTo>
                    <a:pt x="154863" y="212090"/>
                  </a:lnTo>
                  <a:lnTo>
                    <a:pt x="154228" y="212090"/>
                  </a:lnTo>
                  <a:lnTo>
                    <a:pt x="150609" y="209550"/>
                  </a:lnTo>
                  <a:lnTo>
                    <a:pt x="147675" y="208280"/>
                  </a:lnTo>
                  <a:lnTo>
                    <a:pt x="140335" y="203200"/>
                  </a:lnTo>
                  <a:lnTo>
                    <a:pt x="132740" y="201930"/>
                  </a:lnTo>
                  <a:lnTo>
                    <a:pt x="125056" y="201930"/>
                  </a:lnTo>
                  <a:lnTo>
                    <a:pt x="88023" y="217170"/>
                  </a:lnTo>
                  <a:lnTo>
                    <a:pt x="61137" y="256540"/>
                  </a:lnTo>
                  <a:lnTo>
                    <a:pt x="58775" y="297180"/>
                  </a:lnTo>
                  <a:lnTo>
                    <a:pt x="58889" y="302260"/>
                  </a:lnTo>
                  <a:lnTo>
                    <a:pt x="69265" y="339090"/>
                  </a:lnTo>
                  <a:lnTo>
                    <a:pt x="77355" y="349250"/>
                  </a:lnTo>
                  <a:lnTo>
                    <a:pt x="81521" y="354330"/>
                  </a:lnTo>
                  <a:lnTo>
                    <a:pt x="31826" y="367030"/>
                  </a:lnTo>
                  <a:lnTo>
                    <a:pt x="9867" y="393700"/>
                  </a:lnTo>
                  <a:lnTo>
                    <a:pt x="3670" y="405130"/>
                  </a:lnTo>
                  <a:lnTo>
                    <a:pt x="431" y="411480"/>
                  </a:lnTo>
                  <a:lnTo>
                    <a:pt x="127" y="440690"/>
                  </a:lnTo>
                  <a:lnTo>
                    <a:pt x="12" y="495300"/>
                  </a:lnTo>
                  <a:lnTo>
                    <a:pt x="127" y="518160"/>
                  </a:lnTo>
                  <a:lnTo>
                    <a:pt x="24612" y="554990"/>
                  </a:lnTo>
                  <a:lnTo>
                    <a:pt x="239306" y="554990"/>
                  </a:lnTo>
                  <a:lnTo>
                    <a:pt x="244894" y="552450"/>
                  </a:lnTo>
                  <a:lnTo>
                    <a:pt x="247548" y="546100"/>
                  </a:lnTo>
                  <a:lnTo>
                    <a:pt x="248361" y="537210"/>
                  </a:lnTo>
                  <a:lnTo>
                    <a:pt x="248513" y="529590"/>
                  </a:lnTo>
                  <a:lnTo>
                    <a:pt x="248348" y="521970"/>
                  </a:lnTo>
                  <a:lnTo>
                    <a:pt x="248285" y="508000"/>
                  </a:lnTo>
                  <a:lnTo>
                    <a:pt x="246926" y="500380"/>
                  </a:lnTo>
                  <a:lnTo>
                    <a:pt x="229806" y="500380"/>
                  </a:lnTo>
                  <a:lnTo>
                    <a:pt x="219354" y="499110"/>
                  </a:lnTo>
                  <a:lnTo>
                    <a:pt x="214490" y="519430"/>
                  </a:lnTo>
                  <a:lnTo>
                    <a:pt x="209359" y="521970"/>
                  </a:lnTo>
                  <a:lnTo>
                    <a:pt x="200952" y="520700"/>
                  </a:lnTo>
                  <a:lnTo>
                    <a:pt x="51765" y="520700"/>
                  </a:lnTo>
                  <a:lnTo>
                    <a:pt x="45123" y="521970"/>
                  </a:lnTo>
                  <a:lnTo>
                    <a:pt x="46037" y="464820"/>
                  </a:lnTo>
                  <a:lnTo>
                    <a:pt x="46786" y="407670"/>
                  </a:lnTo>
                  <a:lnTo>
                    <a:pt x="52476" y="402590"/>
                  </a:lnTo>
                  <a:lnTo>
                    <a:pt x="63728" y="400050"/>
                  </a:lnTo>
                  <a:lnTo>
                    <a:pt x="87439" y="394970"/>
                  </a:lnTo>
                  <a:lnTo>
                    <a:pt x="112623" y="387350"/>
                  </a:lnTo>
                  <a:lnTo>
                    <a:pt x="114223" y="384810"/>
                  </a:lnTo>
                  <a:lnTo>
                    <a:pt x="115201" y="383540"/>
                  </a:lnTo>
                  <a:lnTo>
                    <a:pt x="119735" y="378460"/>
                  </a:lnTo>
                  <a:lnTo>
                    <a:pt x="124663" y="375920"/>
                  </a:lnTo>
                  <a:lnTo>
                    <a:pt x="129997" y="377190"/>
                  </a:lnTo>
                  <a:lnTo>
                    <a:pt x="135801" y="381000"/>
                  </a:lnTo>
                  <a:lnTo>
                    <a:pt x="142151" y="384810"/>
                  </a:lnTo>
                  <a:lnTo>
                    <a:pt x="149504" y="386080"/>
                  </a:lnTo>
                  <a:lnTo>
                    <a:pt x="156565" y="388620"/>
                  </a:lnTo>
                  <a:lnTo>
                    <a:pt x="191300" y="400050"/>
                  </a:lnTo>
                  <a:lnTo>
                    <a:pt x="203949" y="403860"/>
                  </a:lnTo>
                  <a:lnTo>
                    <a:pt x="204622" y="405130"/>
                  </a:lnTo>
                  <a:lnTo>
                    <a:pt x="205638" y="406400"/>
                  </a:lnTo>
                  <a:lnTo>
                    <a:pt x="211302" y="412750"/>
                  </a:lnTo>
                  <a:lnTo>
                    <a:pt x="213461" y="419100"/>
                  </a:lnTo>
                  <a:lnTo>
                    <a:pt x="213766" y="426720"/>
                  </a:lnTo>
                  <a:lnTo>
                    <a:pt x="213880" y="434340"/>
                  </a:lnTo>
                  <a:lnTo>
                    <a:pt x="215912" y="440690"/>
                  </a:lnTo>
                  <a:lnTo>
                    <a:pt x="220637" y="447040"/>
                  </a:lnTo>
                  <a:lnTo>
                    <a:pt x="227761" y="449580"/>
                  </a:lnTo>
                  <a:lnTo>
                    <a:pt x="236969" y="450850"/>
                  </a:lnTo>
                  <a:lnTo>
                    <a:pt x="247002" y="449580"/>
                  </a:lnTo>
                  <a:lnTo>
                    <a:pt x="248246" y="441960"/>
                  </a:lnTo>
                  <a:lnTo>
                    <a:pt x="248348" y="431800"/>
                  </a:lnTo>
                  <a:lnTo>
                    <a:pt x="248234" y="402590"/>
                  </a:lnTo>
                  <a:lnTo>
                    <a:pt x="234670" y="375920"/>
                  </a:lnTo>
                  <a:lnTo>
                    <a:pt x="232181" y="373380"/>
                  </a:lnTo>
                  <a:lnTo>
                    <a:pt x="218516" y="361950"/>
                  </a:lnTo>
                  <a:lnTo>
                    <a:pt x="202666" y="355600"/>
                  </a:lnTo>
                  <a:lnTo>
                    <a:pt x="183718" y="354330"/>
                  </a:lnTo>
                  <a:lnTo>
                    <a:pt x="182092" y="355600"/>
                  </a:lnTo>
                  <a:lnTo>
                    <a:pt x="180251" y="354330"/>
                  </a:lnTo>
                  <a:lnTo>
                    <a:pt x="178333" y="353060"/>
                  </a:lnTo>
                  <a:lnTo>
                    <a:pt x="186258" y="340360"/>
                  </a:lnTo>
                  <a:lnTo>
                    <a:pt x="190817" y="331470"/>
                  </a:lnTo>
                  <a:lnTo>
                    <a:pt x="193433" y="326390"/>
                  </a:lnTo>
                  <a:lnTo>
                    <a:pt x="198272" y="312420"/>
                  </a:lnTo>
                  <a:lnTo>
                    <a:pt x="199250" y="297180"/>
                  </a:lnTo>
                  <a:lnTo>
                    <a:pt x="198945" y="293370"/>
                  </a:lnTo>
                  <a:lnTo>
                    <a:pt x="198958" y="290830"/>
                  </a:lnTo>
                  <a:lnTo>
                    <a:pt x="199199" y="288290"/>
                  </a:lnTo>
                  <a:lnTo>
                    <a:pt x="199072" y="273050"/>
                  </a:lnTo>
                  <a:lnTo>
                    <a:pt x="198501" y="265430"/>
                  </a:lnTo>
                  <a:lnTo>
                    <a:pt x="196049" y="256540"/>
                  </a:lnTo>
                  <a:lnTo>
                    <a:pt x="190715" y="248920"/>
                  </a:lnTo>
                  <a:lnTo>
                    <a:pt x="188112" y="246380"/>
                  </a:lnTo>
                  <a:lnTo>
                    <a:pt x="185521" y="243840"/>
                  </a:lnTo>
                  <a:lnTo>
                    <a:pt x="186474" y="236220"/>
                  </a:lnTo>
                  <a:lnTo>
                    <a:pt x="194652" y="231140"/>
                  </a:lnTo>
                  <a:lnTo>
                    <a:pt x="202425" y="224790"/>
                  </a:lnTo>
                  <a:lnTo>
                    <a:pt x="209804" y="217170"/>
                  </a:lnTo>
                  <a:lnTo>
                    <a:pt x="215595" y="212090"/>
                  </a:lnTo>
                  <a:lnTo>
                    <a:pt x="217043" y="210820"/>
                  </a:lnTo>
                  <a:lnTo>
                    <a:pt x="224434" y="204470"/>
                  </a:lnTo>
                  <a:lnTo>
                    <a:pt x="227164" y="201930"/>
                  </a:lnTo>
                  <a:lnTo>
                    <a:pt x="231076" y="200660"/>
                  </a:lnTo>
                  <a:lnTo>
                    <a:pt x="234454" y="199390"/>
                  </a:lnTo>
                  <a:lnTo>
                    <a:pt x="235724" y="201930"/>
                  </a:lnTo>
                  <a:lnTo>
                    <a:pt x="238010" y="205740"/>
                  </a:lnTo>
                  <a:lnTo>
                    <a:pt x="238290" y="218440"/>
                  </a:lnTo>
                  <a:lnTo>
                    <a:pt x="238404" y="224790"/>
                  </a:lnTo>
                  <a:lnTo>
                    <a:pt x="238506" y="240030"/>
                  </a:lnTo>
                  <a:lnTo>
                    <a:pt x="238379" y="248920"/>
                  </a:lnTo>
                  <a:lnTo>
                    <a:pt x="238010" y="259080"/>
                  </a:lnTo>
                  <a:lnTo>
                    <a:pt x="239255" y="269240"/>
                  </a:lnTo>
                  <a:lnTo>
                    <a:pt x="243497" y="278130"/>
                  </a:lnTo>
                  <a:lnTo>
                    <a:pt x="249478" y="284480"/>
                  </a:lnTo>
                  <a:lnTo>
                    <a:pt x="261366" y="298450"/>
                  </a:lnTo>
                  <a:lnTo>
                    <a:pt x="270281" y="304800"/>
                  </a:lnTo>
                  <a:lnTo>
                    <a:pt x="288658" y="304800"/>
                  </a:lnTo>
                  <a:lnTo>
                    <a:pt x="297878" y="309880"/>
                  </a:lnTo>
                  <a:lnTo>
                    <a:pt x="305727" y="316230"/>
                  </a:lnTo>
                  <a:lnTo>
                    <a:pt x="312928" y="323850"/>
                  </a:lnTo>
                  <a:lnTo>
                    <a:pt x="318401" y="330200"/>
                  </a:lnTo>
                  <a:lnTo>
                    <a:pt x="323951" y="337820"/>
                  </a:lnTo>
                  <a:lnTo>
                    <a:pt x="331165" y="340360"/>
                  </a:lnTo>
                  <a:lnTo>
                    <a:pt x="362165" y="314960"/>
                  </a:lnTo>
                  <a:lnTo>
                    <a:pt x="362953" y="311150"/>
                  </a:lnTo>
                  <a:lnTo>
                    <a:pt x="363639" y="307340"/>
                  </a:lnTo>
                  <a:lnTo>
                    <a:pt x="368388" y="307340"/>
                  </a:lnTo>
                  <a:lnTo>
                    <a:pt x="367779" y="318770"/>
                  </a:lnTo>
                  <a:lnTo>
                    <a:pt x="369633" y="330200"/>
                  </a:lnTo>
                  <a:lnTo>
                    <a:pt x="374116" y="340360"/>
                  </a:lnTo>
                  <a:lnTo>
                    <a:pt x="381406" y="349250"/>
                  </a:lnTo>
                  <a:lnTo>
                    <a:pt x="369620" y="353060"/>
                  </a:lnTo>
                  <a:lnTo>
                    <a:pt x="325983" y="375920"/>
                  </a:lnTo>
                  <a:lnTo>
                    <a:pt x="309067" y="412750"/>
                  </a:lnTo>
                  <a:lnTo>
                    <a:pt x="308965" y="416560"/>
                  </a:lnTo>
                  <a:lnTo>
                    <a:pt x="309308" y="434340"/>
                  </a:lnTo>
                  <a:lnTo>
                    <a:pt x="309397" y="532130"/>
                  </a:lnTo>
                  <a:lnTo>
                    <a:pt x="310235" y="543560"/>
                  </a:lnTo>
                  <a:lnTo>
                    <a:pt x="313842" y="551180"/>
                  </a:lnTo>
                  <a:lnTo>
                    <a:pt x="321500" y="554990"/>
                  </a:lnTo>
                  <a:lnTo>
                    <a:pt x="545630" y="554990"/>
                  </a:lnTo>
                  <a:lnTo>
                    <a:pt x="552945" y="551180"/>
                  </a:lnTo>
                  <a:lnTo>
                    <a:pt x="556564" y="543560"/>
                  </a:lnTo>
                  <a:lnTo>
                    <a:pt x="557593" y="532130"/>
                  </a:lnTo>
                  <a:lnTo>
                    <a:pt x="557631" y="520700"/>
                  </a:lnTo>
                  <a:lnTo>
                    <a:pt x="557618" y="411480"/>
                  </a:lnTo>
                  <a:lnTo>
                    <a:pt x="555866" y="400050"/>
                  </a:lnTo>
                  <a:lnTo>
                    <a:pt x="554316" y="396240"/>
                  </a:lnTo>
                  <a:lnTo>
                    <a:pt x="552767" y="392430"/>
                  </a:lnTo>
                  <a:lnTo>
                    <a:pt x="525780" y="364490"/>
                  </a:lnTo>
                  <a:lnTo>
                    <a:pt x="515772" y="358876"/>
                  </a:lnTo>
                  <a:lnTo>
                    <a:pt x="515772" y="519430"/>
                  </a:lnTo>
                  <a:lnTo>
                    <a:pt x="511454" y="520700"/>
                  </a:lnTo>
                  <a:lnTo>
                    <a:pt x="355587" y="520700"/>
                  </a:lnTo>
                  <a:lnTo>
                    <a:pt x="352412" y="518160"/>
                  </a:lnTo>
                  <a:lnTo>
                    <a:pt x="353009" y="508000"/>
                  </a:lnTo>
                  <a:lnTo>
                    <a:pt x="353745" y="486410"/>
                  </a:lnTo>
                  <a:lnTo>
                    <a:pt x="353860" y="473710"/>
                  </a:lnTo>
                  <a:lnTo>
                    <a:pt x="353936" y="421640"/>
                  </a:lnTo>
                  <a:lnTo>
                    <a:pt x="354279" y="411480"/>
                  </a:lnTo>
                  <a:lnTo>
                    <a:pt x="356412" y="405130"/>
                  </a:lnTo>
                  <a:lnTo>
                    <a:pt x="361975" y="402590"/>
                  </a:lnTo>
                  <a:lnTo>
                    <a:pt x="372656" y="400050"/>
                  </a:lnTo>
                  <a:lnTo>
                    <a:pt x="378853" y="398780"/>
                  </a:lnTo>
                  <a:lnTo>
                    <a:pt x="384644" y="394970"/>
                  </a:lnTo>
                  <a:lnTo>
                    <a:pt x="393636" y="392430"/>
                  </a:lnTo>
                  <a:lnTo>
                    <a:pt x="396392" y="400050"/>
                  </a:lnTo>
                  <a:lnTo>
                    <a:pt x="399097" y="406400"/>
                  </a:lnTo>
                  <a:lnTo>
                    <a:pt x="401980" y="414020"/>
                  </a:lnTo>
                  <a:lnTo>
                    <a:pt x="405257" y="421640"/>
                  </a:lnTo>
                  <a:lnTo>
                    <a:pt x="408825" y="429260"/>
                  </a:lnTo>
                  <a:lnTo>
                    <a:pt x="412673" y="435610"/>
                  </a:lnTo>
                  <a:lnTo>
                    <a:pt x="417068" y="443230"/>
                  </a:lnTo>
                  <a:lnTo>
                    <a:pt x="422351" y="448310"/>
                  </a:lnTo>
                  <a:lnTo>
                    <a:pt x="429615" y="452120"/>
                  </a:lnTo>
                  <a:lnTo>
                    <a:pt x="437083" y="450850"/>
                  </a:lnTo>
                  <a:lnTo>
                    <a:pt x="461873" y="415290"/>
                  </a:lnTo>
                  <a:lnTo>
                    <a:pt x="463321" y="406400"/>
                  </a:lnTo>
                  <a:lnTo>
                    <a:pt x="465442" y="400050"/>
                  </a:lnTo>
                  <a:lnTo>
                    <a:pt x="469963" y="396240"/>
                  </a:lnTo>
                  <a:lnTo>
                    <a:pt x="476135" y="396240"/>
                  </a:lnTo>
                  <a:lnTo>
                    <a:pt x="483285" y="397510"/>
                  </a:lnTo>
                  <a:lnTo>
                    <a:pt x="487870" y="400050"/>
                  </a:lnTo>
                  <a:lnTo>
                    <a:pt x="493496" y="400050"/>
                  </a:lnTo>
                  <a:lnTo>
                    <a:pt x="506603" y="401320"/>
                  </a:lnTo>
                  <a:lnTo>
                    <a:pt x="511086" y="403860"/>
                  </a:lnTo>
                  <a:lnTo>
                    <a:pt x="511098" y="472440"/>
                  </a:lnTo>
                  <a:lnTo>
                    <a:pt x="511213" y="502920"/>
                  </a:lnTo>
                  <a:lnTo>
                    <a:pt x="515772" y="519430"/>
                  </a:lnTo>
                  <a:lnTo>
                    <a:pt x="515772" y="358876"/>
                  </a:lnTo>
                  <a:lnTo>
                    <a:pt x="514477" y="358140"/>
                  </a:lnTo>
                  <a:lnTo>
                    <a:pt x="505079" y="354330"/>
                  </a:lnTo>
                  <a:lnTo>
                    <a:pt x="501954" y="353060"/>
                  </a:lnTo>
                  <a:lnTo>
                    <a:pt x="487832" y="354330"/>
                  </a:lnTo>
                  <a:lnTo>
                    <a:pt x="486219" y="354330"/>
                  </a:lnTo>
                  <a:lnTo>
                    <a:pt x="484263" y="353060"/>
                  </a:lnTo>
                  <a:lnTo>
                    <a:pt x="481520" y="351790"/>
                  </a:lnTo>
                  <a:lnTo>
                    <a:pt x="486803" y="345440"/>
                  </a:lnTo>
                  <a:lnTo>
                    <a:pt x="492950" y="340360"/>
                  </a:lnTo>
                  <a:lnTo>
                    <a:pt x="496443" y="331470"/>
                  </a:lnTo>
                  <a:lnTo>
                    <a:pt x="497941" y="327660"/>
                  </a:lnTo>
                  <a:lnTo>
                    <a:pt x="496303" y="318770"/>
                  </a:lnTo>
                  <a:lnTo>
                    <a:pt x="498627" y="308610"/>
                  </a:lnTo>
                  <a:lnTo>
                    <a:pt x="503974" y="304800"/>
                  </a:lnTo>
                  <a:lnTo>
                    <a:pt x="506628" y="306070"/>
                  </a:lnTo>
                  <a:lnTo>
                    <a:pt x="519938" y="304800"/>
                  </a:lnTo>
                  <a:lnTo>
                    <a:pt x="527456" y="302260"/>
                  </a:lnTo>
                  <a:lnTo>
                    <a:pt x="531215" y="300990"/>
                  </a:lnTo>
                  <a:lnTo>
                    <a:pt x="540969" y="293370"/>
                  </a:lnTo>
                  <a:lnTo>
                    <a:pt x="549719" y="284480"/>
                  </a:lnTo>
                  <a:lnTo>
                    <a:pt x="553910" y="279400"/>
                  </a:lnTo>
                  <a:lnTo>
                    <a:pt x="557212" y="273050"/>
                  </a:lnTo>
                  <a:lnTo>
                    <a:pt x="557225" y="271780"/>
                  </a:lnTo>
                  <a:lnTo>
                    <a:pt x="557403" y="260350"/>
                  </a:lnTo>
                  <a:lnTo>
                    <a:pt x="557618" y="243840"/>
                  </a:lnTo>
                  <a:lnTo>
                    <a:pt x="557745" y="224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49943" y="4125264"/>
              <a:ext cx="277380" cy="924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416760" y="4164406"/>
            <a:ext cx="570865" cy="474980"/>
            <a:chOff x="7416760" y="4164406"/>
            <a:chExt cx="570865" cy="474980"/>
          </a:xfrm>
        </p:grpSpPr>
        <p:sp>
          <p:nvSpPr>
            <p:cNvPr id="19" name="object 19"/>
            <p:cNvSpPr/>
            <p:nvPr/>
          </p:nvSpPr>
          <p:spPr>
            <a:xfrm>
              <a:off x="7416749" y="4164406"/>
              <a:ext cx="570865" cy="474980"/>
            </a:xfrm>
            <a:custGeom>
              <a:avLst/>
              <a:gdLst/>
              <a:ahLst/>
              <a:cxnLst/>
              <a:rect l="l" t="t" r="r" b="b"/>
              <a:pathLst>
                <a:path w="570865" h="474979">
                  <a:moveTo>
                    <a:pt x="26149" y="8788"/>
                  </a:moveTo>
                  <a:lnTo>
                    <a:pt x="21564" y="50"/>
                  </a:lnTo>
                  <a:lnTo>
                    <a:pt x="14109" y="139"/>
                  </a:lnTo>
                  <a:lnTo>
                    <a:pt x="1562" y="8318"/>
                  </a:lnTo>
                  <a:lnTo>
                    <a:pt x="1549" y="14439"/>
                  </a:lnTo>
                  <a:lnTo>
                    <a:pt x="6794" y="19723"/>
                  </a:lnTo>
                  <a:lnTo>
                    <a:pt x="8013" y="6832"/>
                  </a:lnTo>
                  <a:lnTo>
                    <a:pt x="18072" y="9575"/>
                  </a:lnTo>
                  <a:lnTo>
                    <a:pt x="26149" y="8788"/>
                  </a:lnTo>
                  <a:close/>
                </a:path>
                <a:path w="570865" h="474979">
                  <a:moveTo>
                    <a:pt x="54825" y="31496"/>
                  </a:moveTo>
                  <a:lnTo>
                    <a:pt x="49250" y="24841"/>
                  </a:lnTo>
                  <a:lnTo>
                    <a:pt x="43307" y="18643"/>
                  </a:lnTo>
                  <a:lnTo>
                    <a:pt x="36499" y="13500"/>
                  </a:lnTo>
                  <a:lnTo>
                    <a:pt x="28359" y="9982"/>
                  </a:lnTo>
                  <a:lnTo>
                    <a:pt x="33375" y="17322"/>
                  </a:lnTo>
                  <a:lnTo>
                    <a:pt x="39509" y="23291"/>
                  </a:lnTo>
                  <a:lnTo>
                    <a:pt x="46685" y="27990"/>
                  </a:lnTo>
                  <a:lnTo>
                    <a:pt x="54825" y="31496"/>
                  </a:lnTo>
                  <a:close/>
                </a:path>
                <a:path w="570865" h="474979">
                  <a:moveTo>
                    <a:pt x="77266" y="289356"/>
                  </a:moveTo>
                  <a:lnTo>
                    <a:pt x="64325" y="288239"/>
                  </a:lnTo>
                  <a:lnTo>
                    <a:pt x="69761" y="297916"/>
                  </a:lnTo>
                  <a:lnTo>
                    <a:pt x="71729" y="298094"/>
                  </a:lnTo>
                  <a:lnTo>
                    <a:pt x="77266" y="289356"/>
                  </a:lnTo>
                  <a:close/>
                </a:path>
                <a:path w="570865" h="474979">
                  <a:moveTo>
                    <a:pt x="124523" y="52171"/>
                  </a:moveTo>
                  <a:lnTo>
                    <a:pt x="115671" y="51765"/>
                  </a:lnTo>
                  <a:lnTo>
                    <a:pt x="97980" y="52920"/>
                  </a:lnTo>
                  <a:lnTo>
                    <a:pt x="89141" y="52209"/>
                  </a:lnTo>
                  <a:lnTo>
                    <a:pt x="97180" y="58216"/>
                  </a:lnTo>
                  <a:lnTo>
                    <a:pt x="105587" y="60210"/>
                  </a:lnTo>
                  <a:lnTo>
                    <a:pt x="114617" y="58204"/>
                  </a:lnTo>
                  <a:lnTo>
                    <a:pt x="124523" y="52171"/>
                  </a:lnTo>
                  <a:close/>
                </a:path>
                <a:path w="570865" h="474979">
                  <a:moveTo>
                    <a:pt x="125018" y="278130"/>
                  </a:moveTo>
                  <a:lnTo>
                    <a:pt x="117259" y="273164"/>
                  </a:lnTo>
                  <a:lnTo>
                    <a:pt x="108610" y="271449"/>
                  </a:lnTo>
                  <a:lnTo>
                    <a:pt x="99352" y="272999"/>
                  </a:lnTo>
                  <a:lnTo>
                    <a:pt x="89789" y="277812"/>
                  </a:lnTo>
                  <a:lnTo>
                    <a:pt x="98602" y="277088"/>
                  </a:lnTo>
                  <a:lnTo>
                    <a:pt x="107416" y="276656"/>
                  </a:lnTo>
                  <a:lnTo>
                    <a:pt x="116217" y="276885"/>
                  </a:lnTo>
                  <a:lnTo>
                    <a:pt x="125018" y="278130"/>
                  </a:lnTo>
                  <a:close/>
                </a:path>
                <a:path w="570865" h="474979">
                  <a:moveTo>
                    <a:pt x="191820" y="317246"/>
                  </a:moveTo>
                  <a:lnTo>
                    <a:pt x="189052" y="311810"/>
                  </a:lnTo>
                  <a:lnTo>
                    <a:pt x="185940" y="306781"/>
                  </a:lnTo>
                  <a:lnTo>
                    <a:pt x="178968" y="306222"/>
                  </a:lnTo>
                  <a:lnTo>
                    <a:pt x="181610" y="311797"/>
                  </a:lnTo>
                  <a:lnTo>
                    <a:pt x="183794" y="317919"/>
                  </a:lnTo>
                  <a:lnTo>
                    <a:pt x="191820" y="317246"/>
                  </a:lnTo>
                  <a:close/>
                </a:path>
                <a:path w="570865" h="474979">
                  <a:moveTo>
                    <a:pt x="196621" y="213220"/>
                  </a:moveTo>
                  <a:lnTo>
                    <a:pt x="192862" y="209410"/>
                  </a:lnTo>
                  <a:lnTo>
                    <a:pt x="189534" y="204952"/>
                  </a:lnTo>
                  <a:lnTo>
                    <a:pt x="183413" y="204838"/>
                  </a:lnTo>
                  <a:lnTo>
                    <a:pt x="186016" y="210451"/>
                  </a:lnTo>
                  <a:lnTo>
                    <a:pt x="187934" y="217157"/>
                  </a:lnTo>
                  <a:lnTo>
                    <a:pt x="196621" y="213220"/>
                  </a:lnTo>
                  <a:close/>
                </a:path>
                <a:path w="570865" h="474979">
                  <a:moveTo>
                    <a:pt x="200939" y="114211"/>
                  </a:moveTo>
                  <a:lnTo>
                    <a:pt x="196113" y="115481"/>
                  </a:lnTo>
                  <a:lnTo>
                    <a:pt x="193078" y="118541"/>
                  </a:lnTo>
                  <a:lnTo>
                    <a:pt x="191795" y="123342"/>
                  </a:lnTo>
                  <a:lnTo>
                    <a:pt x="197434" y="122885"/>
                  </a:lnTo>
                  <a:lnTo>
                    <a:pt x="200494" y="119862"/>
                  </a:lnTo>
                  <a:lnTo>
                    <a:pt x="200939" y="114211"/>
                  </a:lnTo>
                  <a:close/>
                </a:path>
                <a:path w="570865" h="474979">
                  <a:moveTo>
                    <a:pt x="209664" y="50673"/>
                  </a:moveTo>
                  <a:lnTo>
                    <a:pt x="205879" y="45999"/>
                  </a:lnTo>
                  <a:lnTo>
                    <a:pt x="201510" y="45923"/>
                  </a:lnTo>
                  <a:lnTo>
                    <a:pt x="196735" y="49022"/>
                  </a:lnTo>
                  <a:lnTo>
                    <a:pt x="200660" y="52641"/>
                  </a:lnTo>
                  <a:lnTo>
                    <a:pt x="209664" y="50673"/>
                  </a:lnTo>
                  <a:close/>
                </a:path>
                <a:path w="570865" h="474979">
                  <a:moveTo>
                    <a:pt x="223469" y="92138"/>
                  </a:moveTo>
                  <a:lnTo>
                    <a:pt x="217068" y="95834"/>
                  </a:lnTo>
                  <a:lnTo>
                    <a:pt x="211594" y="100444"/>
                  </a:lnTo>
                  <a:lnTo>
                    <a:pt x="206946" y="105918"/>
                  </a:lnTo>
                  <a:lnTo>
                    <a:pt x="203034" y="112128"/>
                  </a:lnTo>
                  <a:lnTo>
                    <a:pt x="209880" y="108915"/>
                  </a:lnTo>
                  <a:lnTo>
                    <a:pt x="215519" y="104457"/>
                  </a:lnTo>
                  <a:lnTo>
                    <a:pt x="220014" y="98831"/>
                  </a:lnTo>
                  <a:lnTo>
                    <a:pt x="223469" y="92138"/>
                  </a:lnTo>
                  <a:close/>
                </a:path>
                <a:path w="570865" h="474979">
                  <a:moveTo>
                    <a:pt x="232448" y="204317"/>
                  </a:moveTo>
                  <a:lnTo>
                    <a:pt x="225209" y="204558"/>
                  </a:lnTo>
                  <a:lnTo>
                    <a:pt x="219710" y="208216"/>
                  </a:lnTo>
                  <a:lnTo>
                    <a:pt x="214896" y="213220"/>
                  </a:lnTo>
                  <a:lnTo>
                    <a:pt x="221234" y="214833"/>
                  </a:lnTo>
                  <a:lnTo>
                    <a:pt x="225844" y="213055"/>
                  </a:lnTo>
                  <a:lnTo>
                    <a:pt x="229374" y="209130"/>
                  </a:lnTo>
                  <a:lnTo>
                    <a:pt x="232448" y="204317"/>
                  </a:lnTo>
                  <a:close/>
                </a:path>
                <a:path w="570865" h="474979">
                  <a:moveTo>
                    <a:pt x="254622" y="185953"/>
                  </a:moveTo>
                  <a:lnTo>
                    <a:pt x="242951" y="193408"/>
                  </a:lnTo>
                  <a:lnTo>
                    <a:pt x="237807" y="197942"/>
                  </a:lnTo>
                  <a:lnTo>
                    <a:pt x="233819" y="203796"/>
                  </a:lnTo>
                  <a:lnTo>
                    <a:pt x="240588" y="201180"/>
                  </a:lnTo>
                  <a:lnTo>
                    <a:pt x="246583" y="197637"/>
                  </a:lnTo>
                  <a:lnTo>
                    <a:pt x="251396" y="192722"/>
                  </a:lnTo>
                  <a:lnTo>
                    <a:pt x="254622" y="185953"/>
                  </a:lnTo>
                  <a:close/>
                </a:path>
                <a:path w="570865" h="474979">
                  <a:moveTo>
                    <a:pt x="259537" y="345795"/>
                  </a:moveTo>
                  <a:lnTo>
                    <a:pt x="252298" y="343750"/>
                  </a:lnTo>
                  <a:lnTo>
                    <a:pt x="244843" y="342303"/>
                  </a:lnTo>
                  <a:lnTo>
                    <a:pt x="237693" y="340055"/>
                  </a:lnTo>
                  <a:lnTo>
                    <a:pt x="231368" y="335534"/>
                  </a:lnTo>
                  <a:lnTo>
                    <a:pt x="234657" y="343395"/>
                  </a:lnTo>
                  <a:lnTo>
                    <a:pt x="240385" y="347687"/>
                  </a:lnTo>
                  <a:lnTo>
                    <a:pt x="248640" y="348475"/>
                  </a:lnTo>
                  <a:lnTo>
                    <a:pt x="259537" y="345795"/>
                  </a:lnTo>
                  <a:close/>
                </a:path>
                <a:path w="570865" h="474979">
                  <a:moveTo>
                    <a:pt x="290944" y="52400"/>
                  </a:moveTo>
                  <a:lnTo>
                    <a:pt x="288798" y="52641"/>
                  </a:lnTo>
                  <a:lnTo>
                    <a:pt x="286258" y="52222"/>
                  </a:lnTo>
                  <a:lnTo>
                    <a:pt x="284568" y="53225"/>
                  </a:lnTo>
                  <a:lnTo>
                    <a:pt x="277241" y="56489"/>
                  </a:lnTo>
                  <a:lnTo>
                    <a:pt x="269900" y="57594"/>
                  </a:lnTo>
                  <a:lnTo>
                    <a:pt x="262470" y="56794"/>
                  </a:lnTo>
                  <a:lnTo>
                    <a:pt x="254863" y="54305"/>
                  </a:lnTo>
                  <a:lnTo>
                    <a:pt x="249580" y="52095"/>
                  </a:lnTo>
                  <a:lnTo>
                    <a:pt x="243611" y="50406"/>
                  </a:lnTo>
                  <a:lnTo>
                    <a:pt x="237528" y="52184"/>
                  </a:lnTo>
                  <a:lnTo>
                    <a:pt x="247929" y="58623"/>
                  </a:lnTo>
                  <a:lnTo>
                    <a:pt x="258876" y="62141"/>
                  </a:lnTo>
                  <a:lnTo>
                    <a:pt x="270344" y="62699"/>
                  </a:lnTo>
                  <a:lnTo>
                    <a:pt x="282346" y="60248"/>
                  </a:lnTo>
                  <a:lnTo>
                    <a:pt x="286296" y="58978"/>
                  </a:lnTo>
                  <a:lnTo>
                    <a:pt x="290144" y="57264"/>
                  </a:lnTo>
                  <a:lnTo>
                    <a:pt x="290944" y="52400"/>
                  </a:lnTo>
                  <a:close/>
                </a:path>
                <a:path w="570865" h="474979">
                  <a:moveTo>
                    <a:pt x="316966" y="399148"/>
                  </a:moveTo>
                  <a:lnTo>
                    <a:pt x="315480" y="397052"/>
                  </a:lnTo>
                  <a:lnTo>
                    <a:pt x="314375" y="394449"/>
                  </a:lnTo>
                  <a:lnTo>
                    <a:pt x="302590" y="384911"/>
                  </a:lnTo>
                  <a:lnTo>
                    <a:pt x="293598" y="376135"/>
                  </a:lnTo>
                  <a:lnTo>
                    <a:pt x="285610" y="366433"/>
                  </a:lnTo>
                  <a:lnTo>
                    <a:pt x="278803" y="355574"/>
                  </a:lnTo>
                  <a:lnTo>
                    <a:pt x="276275" y="350850"/>
                  </a:lnTo>
                  <a:lnTo>
                    <a:pt x="271678" y="345821"/>
                  </a:lnTo>
                  <a:lnTo>
                    <a:pt x="264490" y="347103"/>
                  </a:lnTo>
                  <a:lnTo>
                    <a:pt x="274548" y="358698"/>
                  </a:lnTo>
                  <a:lnTo>
                    <a:pt x="279273" y="364794"/>
                  </a:lnTo>
                  <a:lnTo>
                    <a:pt x="283578" y="371398"/>
                  </a:lnTo>
                  <a:lnTo>
                    <a:pt x="289801" y="380415"/>
                  </a:lnTo>
                  <a:lnTo>
                    <a:pt x="297446" y="388239"/>
                  </a:lnTo>
                  <a:lnTo>
                    <a:pt x="306514" y="394576"/>
                  </a:lnTo>
                  <a:lnTo>
                    <a:pt x="316966" y="399148"/>
                  </a:lnTo>
                  <a:close/>
                </a:path>
                <a:path w="570865" h="474979">
                  <a:moveTo>
                    <a:pt x="320573" y="318655"/>
                  </a:moveTo>
                  <a:lnTo>
                    <a:pt x="287197" y="289572"/>
                  </a:lnTo>
                  <a:lnTo>
                    <a:pt x="274624" y="285559"/>
                  </a:lnTo>
                  <a:lnTo>
                    <a:pt x="269062" y="287515"/>
                  </a:lnTo>
                  <a:lnTo>
                    <a:pt x="264731" y="291782"/>
                  </a:lnTo>
                  <a:lnTo>
                    <a:pt x="272681" y="288772"/>
                  </a:lnTo>
                  <a:lnTo>
                    <a:pt x="279654" y="290195"/>
                  </a:lnTo>
                  <a:lnTo>
                    <a:pt x="292138" y="299605"/>
                  </a:lnTo>
                  <a:lnTo>
                    <a:pt x="297510" y="304025"/>
                  </a:lnTo>
                  <a:lnTo>
                    <a:pt x="307695" y="313626"/>
                  </a:lnTo>
                  <a:lnTo>
                    <a:pt x="312674" y="318909"/>
                  </a:lnTo>
                  <a:lnTo>
                    <a:pt x="320573" y="318655"/>
                  </a:lnTo>
                  <a:close/>
                </a:path>
                <a:path w="570865" h="474979">
                  <a:moveTo>
                    <a:pt x="328117" y="408152"/>
                  </a:moveTo>
                  <a:lnTo>
                    <a:pt x="325716" y="404431"/>
                  </a:lnTo>
                  <a:lnTo>
                    <a:pt x="323672" y="400304"/>
                  </a:lnTo>
                  <a:lnTo>
                    <a:pt x="318490" y="399732"/>
                  </a:lnTo>
                  <a:lnTo>
                    <a:pt x="319290" y="405282"/>
                  </a:lnTo>
                  <a:lnTo>
                    <a:pt x="322313" y="408305"/>
                  </a:lnTo>
                  <a:lnTo>
                    <a:pt x="328117" y="408152"/>
                  </a:lnTo>
                  <a:close/>
                </a:path>
                <a:path w="570865" h="474979">
                  <a:moveTo>
                    <a:pt x="329438" y="49022"/>
                  </a:moveTo>
                  <a:lnTo>
                    <a:pt x="325678" y="46075"/>
                  </a:lnTo>
                  <a:lnTo>
                    <a:pt x="321919" y="46215"/>
                  </a:lnTo>
                  <a:lnTo>
                    <a:pt x="318173" y="49047"/>
                  </a:lnTo>
                  <a:lnTo>
                    <a:pt x="321945" y="52514"/>
                  </a:lnTo>
                  <a:lnTo>
                    <a:pt x="325691" y="52527"/>
                  </a:lnTo>
                  <a:lnTo>
                    <a:pt x="329438" y="49022"/>
                  </a:lnTo>
                  <a:close/>
                </a:path>
                <a:path w="570865" h="474979">
                  <a:moveTo>
                    <a:pt x="340690" y="154825"/>
                  </a:moveTo>
                  <a:lnTo>
                    <a:pt x="333578" y="146519"/>
                  </a:lnTo>
                  <a:lnTo>
                    <a:pt x="326161" y="142062"/>
                  </a:lnTo>
                  <a:lnTo>
                    <a:pt x="318376" y="141274"/>
                  </a:lnTo>
                  <a:lnTo>
                    <a:pt x="310197" y="143979"/>
                  </a:lnTo>
                  <a:lnTo>
                    <a:pt x="299008" y="150025"/>
                  </a:lnTo>
                  <a:lnTo>
                    <a:pt x="288150" y="156781"/>
                  </a:lnTo>
                  <a:lnTo>
                    <a:pt x="278091" y="164731"/>
                  </a:lnTo>
                  <a:lnTo>
                    <a:pt x="269341" y="174320"/>
                  </a:lnTo>
                  <a:lnTo>
                    <a:pt x="273545" y="175260"/>
                  </a:lnTo>
                  <a:lnTo>
                    <a:pt x="276212" y="172681"/>
                  </a:lnTo>
                  <a:lnTo>
                    <a:pt x="302818" y="153581"/>
                  </a:lnTo>
                  <a:lnTo>
                    <a:pt x="310718" y="148475"/>
                  </a:lnTo>
                  <a:lnTo>
                    <a:pt x="318541" y="146177"/>
                  </a:lnTo>
                  <a:lnTo>
                    <a:pt x="326377" y="147535"/>
                  </a:lnTo>
                  <a:lnTo>
                    <a:pt x="334340" y="153365"/>
                  </a:lnTo>
                  <a:lnTo>
                    <a:pt x="335597" y="154673"/>
                  </a:lnTo>
                  <a:lnTo>
                    <a:pt x="338531" y="154381"/>
                  </a:lnTo>
                  <a:lnTo>
                    <a:pt x="340690" y="154825"/>
                  </a:lnTo>
                  <a:close/>
                </a:path>
                <a:path w="570865" h="474979">
                  <a:moveTo>
                    <a:pt x="363118" y="175056"/>
                  </a:moveTo>
                  <a:lnTo>
                    <a:pt x="356590" y="165150"/>
                  </a:lnTo>
                  <a:lnTo>
                    <a:pt x="349910" y="164439"/>
                  </a:lnTo>
                  <a:lnTo>
                    <a:pt x="351739" y="171170"/>
                  </a:lnTo>
                  <a:lnTo>
                    <a:pt x="355904" y="175006"/>
                  </a:lnTo>
                  <a:lnTo>
                    <a:pt x="363118" y="175056"/>
                  </a:lnTo>
                  <a:close/>
                </a:path>
                <a:path w="570865" h="474979">
                  <a:moveTo>
                    <a:pt x="372249" y="59918"/>
                  </a:moveTo>
                  <a:lnTo>
                    <a:pt x="361607" y="51968"/>
                  </a:lnTo>
                  <a:lnTo>
                    <a:pt x="354406" y="52527"/>
                  </a:lnTo>
                  <a:lnTo>
                    <a:pt x="357847" y="61010"/>
                  </a:lnTo>
                  <a:lnTo>
                    <a:pt x="363855" y="63347"/>
                  </a:lnTo>
                  <a:lnTo>
                    <a:pt x="372249" y="59918"/>
                  </a:lnTo>
                  <a:close/>
                </a:path>
                <a:path w="570865" h="474979">
                  <a:moveTo>
                    <a:pt x="383286" y="193090"/>
                  </a:moveTo>
                  <a:lnTo>
                    <a:pt x="381254" y="188188"/>
                  </a:lnTo>
                  <a:lnTo>
                    <a:pt x="378053" y="184658"/>
                  </a:lnTo>
                  <a:lnTo>
                    <a:pt x="372465" y="183934"/>
                  </a:lnTo>
                  <a:lnTo>
                    <a:pt x="373240" y="190334"/>
                  </a:lnTo>
                  <a:lnTo>
                    <a:pt x="377088" y="193090"/>
                  </a:lnTo>
                  <a:lnTo>
                    <a:pt x="383286" y="193090"/>
                  </a:lnTo>
                  <a:close/>
                </a:path>
                <a:path w="570865" h="474979">
                  <a:moveTo>
                    <a:pt x="397103" y="383806"/>
                  </a:moveTo>
                  <a:lnTo>
                    <a:pt x="396062" y="377558"/>
                  </a:lnTo>
                  <a:lnTo>
                    <a:pt x="390906" y="376377"/>
                  </a:lnTo>
                  <a:lnTo>
                    <a:pt x="386016" y="374878"/>
                  </a:lnTo>
                  <a:lnTo>
                    <a:pt x="387451" y="380657"/>
                  </a:lnTo>
                  <a:lnTo>
                    <a:pt x="391896" y="382701"/>
                  </a:lnTo>
                  <a:lnTo>
                    <a:pt x="397103" y="383806"/>
                  </a:lnTo>
                  <a:close/>
                </a:path>
                <a:path w="570865" h="474979">
                  <a:moveTo>
                    <a:pt x="401485" y="69024"/>
                  </a:moveTo>
                  <a:lnTo>
                    <a:pt x="397891" y="65138"/>
                  </a:lnTo>
                  <a:lnTo>
                    <a:pt x="393674" y="62674"/>
                  </a:lnTo>
                  <a:lnTo>
                    <a:pt x="388162" y="63144"/>
                  </a:lnTo>
                  <a:lnTo>
                    <a:pt x="390550" y="69761"/>
                  </a:lnTo>
                  <a:lnTo>
                    <a:pt x="394157" y="73583"/>
                  </a:lnTo>
                  <a:lnTo>
                    <a:pt x="401485" y="69024"/>
                  </a:lnTo>
                  <a:close/>
                </a:path>
                <a:path w="570865" h="474979">
                  <a:moveTo>
                    <a:pt x="403872" y="210883"/>
                  </a:moveTo>
                  <a:lnTo>
                    <a:pt x="399973" y="205155"/>
                  </a:lnTo>
                  <a:lnTo>
                    <a:pt x="394728" y="200977"/>
                  </a:lnTo>
                  <a:lnTo>
                    <a:pt x="388988" y="197370"/>
                  </a:lnTo>
                  <a:lnTo>
                    <a:pt x="383578" y="193382"/>
                  </a:lnTo>
                  <a:lnTo>
                    <a:pt x="386067" y="200736"/>
                  </a:lnTo>
                  <a:lnTo>
                    <a:pt x="391020" y="205257"/>
                  </a:lnTo>
                  <a:lnTo>
                    <a:pt x="397319" y="208216"/>
                  </a:lnTo>
                  <a:lnTo>
                    <a:pt x="403872" y="210883"/>
                  </a:lnTo>
                  <a:close/>
                </a:path>
                <a:path w="570865" h="474979">
                  <a:moveTo>
                    <a:pt x="426148" y="231190"/>
                  </a:moveTo>
                  <a:lnTo>
                    <a:pt x="422859" y="223024"/>
                  </a:lnTo>
                  <a:lnTo>
                    <a:pt x="416128" y="218770"/>
                  </a:lnTo>
                  <a:lnTo>
                    <a:pt x="408444" y="215569"/>
                  </a:lnTo>
                  <a:lnTo>
                    <a:pt x="410616" y="224993"/>
                  </a:lnTo>
                  <a:lnTo>
                    <a:pt x="426148" y="231190"/>
                  </a:lnTo>
                  <a:close/>
                </a:path>
                <a:path w="570865" h="474979">
                  <a:moveTo>
                    <a:pt x="433959" y="327317"/>
                  </a:moveTo>
                  <a:lnTo>
                    <a:pt x="429958" y="321094"/>
                  </a:lnTo>
                  <a:lnTo>
                    <a:pt x="425196" y="315823"/>
                  </a:lnTo>
                  <a:lnTo>
                    <a:pt x="417436" y="314375"/>
                  </a:lnTo>
                  <a:lnTo>
                    <a:pt x="421017" y="321144"/>
                  </a:lnTo>
                  <a:lnTo>
                    <a:pt x="425742" y="326440"/>
                  </a:lnTo>
                  <a:lnTo>
                    <a:pt x="433959" y="327317"/>
                  </a:lnTo>
                  <a:close/>
                </a:path>
                <a:path w="570865" h="474979">
                  <a:moveTo>
                    <a:pt x="448487" y="386626"/>
                  </a:moveTo>
                  <a:lnTo>
                    <a:pt x="440436" y="395414"/>
                  </a:lnTo>
                  <a:lnTo>
                    <a:pt x="431304" y="399300"/>
                  </a:lnTo>
                  <a:lnTo>
                    <a:pt x="421386" y="398246"/>
                  </a:lnTo>
                  <a:lnTo>
                    <a:pt x="411022" y="392188"/>
                  </a:lnTo>
                  <a:lnTo>
                    <a:pt x="404241" y="386359"/>
                  </a:lnTo>
                  <a:lnTo>
                    <a:pt x="399427" y="386156"/>
                  </a:lnTo>
                  <a:lnTo>
                    <a:pt x="405104" y="394208"/>
                  </a:lnTo>
                  <a:lnTo>
                    <a:pt x="412559" y="399503"/>
                  </a:lnTo>
                  <a:lnTo>
                    <a:pt x="421119" y="402945"/>
                  </a:lnTo>
                  <a:lnTo>
                    <a:pt x="430149" y="405384"/>
                  </a:lnTo>
                  <a:lnTo>
                    <a:pt x="436816" y="404571"/>
                  </a:lnTo>
                  <a:lnTo>
                    <a:pt x="443039" y="400050"/>
                  </a:lnTo>
                  <a:lnTo>
                    <a:pt x="447395" y="393496"/>
                  </a:lnTo>
                  <a:lnTo>
                    <a:pt x="448487" y="386626"/>
                  </a:lnTo>
                  <a:close/>
                </a:path>
                <a:path w="570865" h="474979">
                  <a:moveTo>
                    <a:pt x="448627" y="251421"/>
                  </a:moveTo>
                  <a:lnTo>
                    <a:pt x="445173" y="245237"/>
                  </a:lnTo>
                  <a:lnTo>
                    <a:pt x="440537" y="240398"/>
                  </a:lnTo>
                  <a:lnTo>
                    <a:pt x="434936" y="236677"/>
                  </a:lnTo>
                  <a:lnTo>
                    <a:pt x="428574" y="233794"/>
                  </a:lnTo>
                  <a:lnTo>
                    <a:pt x="431914" y="240093"/>
                  </a:lnTo>
                  <a:lnTo>
                    <a:pt x="436689" y="244767"/>
                  </a:lnTo>
                  <a:lnTo>
                    <a:pt x="442404" y="248373"/>
                  </a:lnTo>
                  <a:lnTo>
                    <a:pt x="448627" y="251421"/>
                  </a:lnTo>
                  <a:close/>
                </a:path>
                <a:path w="570865" h="474979">
                  <a:moveTo>
                    <a:pt x="475068" y="66789"/>
                  </a:moveTo>
                  <a:lnTo>
                    <a:pt x="468401" y="69519"/>
                  </a:lnTo>
                  <a:lnTo>
                    <a:pt x="461530" y="71107"/>
                  </a:lnTo>
                  <a:lnTo>
                    <a:pt x="454494" y="71780"/>
                  </a:lnTo>
                  <a:lnTo>
                    <a:pt x="441109" y="71488"/>
                  </a:lnTo>
                  <a:lnTo>
                    <a:pt x="434784" y="70726"/>
                  </a:lnTo>
                  <a:lnTo>
                    <a:pt x="428663" y="72682"/>
                  </a:lnTo>
                  <a:lnTo>
                    <a:pt x="438238" y="75971"/>
                  </a:lnTo>
                  <a:lnTo>
                    <a:pt x="451192" y="76847"/>
                  </a:lnTo>
                  <a:lnTo>
                    <a:pt x="463918" y="75374"/>
                  </a:lnTo>
                  <a:lnTo>
                    <a:pt x="472782" y="71589"/>
                  </a:lnTo>
                  <a:lnTo>
                    <a:pt x="474014" y="70535"/>
                  </a:lnTo>
                  <a:lnTo>
                    <a:pt x="474332" y="68414"/>
                  </a:lnTo>
                  <a:lnTo>
                    <a:pt x="475068" y="66789"/>
                  </a:lnTo>
                  <a:close/>
                </a:path>
                <a:path w="570865" h="474979">
                  <a:moveTo>
                    <a:pt x="476846" y="275577"/>
                  </a:moveTo>
                  <a:lnTo>
                    <a:pt x="471512" y="268833"/>
                  </a:lnTo>
                  <a:lnTo>
                    <a:pt x="465874" y="262432"/>
                  </a:lnTo>
                  <a:lnTo>
                    <a:pt x="459295" y="257162"/>
                  </a:lnTo>
                  <a:lnTo>
                    <a:pt x="451116" y="253746"/>
                  </a:lnTo>
                  <a:lnTo>
                    <a:pt x="456450" y="260489"/>
                  </a:lnTo>
                  <a:lnTo>
                    <a:pt x="462076" y="266903"/>
                  </a:lnTo>
                  <a:lnTo>
                    <a:pt x="468642" y="272199"/>
                  </a:lnTo>
                  <a:lnTo>
                    <a:pt x="476846" y="275577"/>
                  </a:lnTo>
                  <a:close/>
                </a:path>
                <a:path w="570865" h="474979">
                  <a:moveTo>
                    <a:pt x="488975" y="60617"/>
                  </a:moveTo>
                  <a:lnTo>
                    <a:pt x="488835" y="54140"/>
                  </a:lnTo>
                  <a:lnTo>
                    <a:pt x="484771" y="55892"/>
                  </a:lnTo>
                  <a:lnTo>
                    <a:pt x="481736" y="58801"/>
                  </a:lnTo>
                  <a:lnTo>
                    <a:pt x="479412" y="62509"/>
                  </a:lnTo>
                  <a:lnTo>
                    <a:pt x="485673" y="63220"/>
                  </a:lnTo>
                  <a:lnTo>
                    <a:pt x="488975" y="60617"/>
                  </a:lnTo>
                  <a:close/>
                </a:path>
                <a:path w="570865" h="474979">
                  <a:moveTo>
                    <a:pt x="540473" y="267055"/>
                  </a:moveTo>
                  <a:lnTo>
                    <a:pt x="522554" y="277190"/>
                  </a:lnTo>
                  <a:lnTo>
                    <a:pt x="516864" y="280936"/>
                  </a:lnTo>
                  <a:lnTo>
                    <a:pt x="508965" y="285064"/>
                  </a:lnTo>
                  <a:lnTo>
                    <a:pt x="500926" y="286346"/>
                  </a:lnTo>
                  <a:lnTo>
                    <a:pt x="493102" y="284657"/>
                  </a:lnTo>
                  <a:lnTo>
                    <a:pt x="485889" y="279857"/>
                  </a:lnTo>
                  <a:lnTo>
                    <a:pt x="481482" y="275793"/>
                  </a:lnTo>
                  <a:lnTo>
                    <a:pt x="478155" y="275996"/>
                  </a:lnTo>
                  <a:lnTo>
                    <a:pt x="484466" y="287147"/>
                  </a:lnTo>
                  <a:lnTo>
                    <a:pt x="492137" y="292989"/>
                  </a:lnTo>
                  <a:lnTo>
                    <a:pt x="501345" y="293408"/>
                  </a:lnTo>
                  <a:lnTo>
                    <a:pt x="512305" y="288328"/>
                  </a:lnTo>
                  <a:lnTo>
                    <a:pt x="520115" y="284111"/>
                  </a:lnTo>
                  <a:lnTo>
                    <a:pt x="528205" y="280136"/>
                  </a:lnTo>
                  <a:lnTo>
                    <a:pt x="535381" y="274955"/>
                  </a:lnTo>
                  <a:lnTo>
                    <a:pt x="540473" y="267055"/>
                  </a:lnTo>
                  <a:close/>
                </a:path>
                <a:path w="570865" h="474979">
                  <a:moveTo>
                    <a:pt x="564095" y="8597"/>
                  </a:moveTo>
                  <a:lnTo>
                    <a:pt x="558292" y="0"/>
                  </a:lnTo>
                  <a:lnTo>
                    <a:pt x="552094" y="2095"/>
                  </a:lnTo>
                  <a:lnTo>
                    <a:pt x="545769" y="7950"/>
                  </a:lnTo>
                  <a:lnTo>
                    <a:pt x="551827" y="9537"/>
                  </a:lnTo>
                  <a:lnTo>
                    <a:pt x="557961" y="9207"/>
                  </a:lnTo>
                  <a:lnTo>
                    <a:pt x="564095" y="8597"/>
                  </a:lnTo>
                  <a:close/>
                </a:path>
                <a:path w="570865" h="474979">
                  <a:moveTo>
                    <a:pt x="570598" y="274193"/>
                  </a:moveTo>
                  <a:lnTo>
                    <a:pt x="563740" y="266750"/>
                  </a:lnTo>
                  <a:lnTo>
                    <a:pt x="564464" y="273138"/>
                  </a:lnTo>
                  <a:lnTo>
                    <a:pt x="563740" y="266750"/>
                  </a:lnTo>
                  <a:lnTo>
                    <a:pt x="555917" y="262940"/>
                  </a:lnTo>
                  <a:lnTo>
                    <a:pt x="548170" y="262940"/>
                  </a:lnTo>
                  <a:lnTo>
                    <a:pt x="540473" y="268020"/>
                  </a:lnTo>
                  <a:lnTo>
                    <a:pt x="535381" y="275640"/>
                  </a:lnTo>
                  <a:lnTo>
                    <a:pt x="528218" y="280720"/>
                  </a:lnTo>
                  <a:lnTo>
                    <a:pt x="520128" y="284530"/>
                  </a:lnTo>
                  <a:lnTo>
                    <a:pt x="512305" y="288340"/>
                  </a:lnTo>
                  <a:lnTo>
                    <a:pt x="501345" y="293420"/>
                  </a:lnTo>
                  <a:lnTo>
                    <a:pt x="492137" y="293420"/>
                  </a:lnTo>
                  <a:lnTo>
                    <a:pt x="484466" y="288340"/>
                  </a:lnTo>
                  <a:lnTo>
                    <a:pt x="478155" y="276910"/>
                  </a:lnTo>
                  <a:lnTo>
                    <a:pt x="477862" y="275640"/>
                  </a:lnTo>
                  <a:lnTo>
                    <a:pt x="476859" y="275640"/>
                  </a:lnTo>
                  <a:lnTo>
                    <a:pt x="468655" y="273100"/>
                  </a:lnTo>
                  <a:lnTo>
                    <a:pt x="462089" y="268020"/>
                  </a:lnTo>
                  <a:lnTo>
                    <a:pt x="456463" y="261670"/>
                  </a:lnTo>
                  <a:lnTo>
                    <a:pt x="451129" y="254050"/>
                  </a:lnTo>
                  <a:lnTo>
                    <a:pt x="448627" y="251510"/>
                  </a:lnTo>
                  <a:lnTo>
                    <a:pt x="442404" y="248970"/>
                  </a:lnTo>
                  <a:lnTo>
                    <a:pt x="436689" y="245160"/>
                  </a:lnTo>
                  <a:lnTo>
                    <a:pt x="431914" y="241350"/>
                  </a:lnTo>
                  <a:lnTo>
                    <a:pt x="428574" y="235000"/>
                  </a:lnTo>
                  <a:lnTo>
                    <a:pt x="426148" y="232460"/>
                  </a:lnTo>
                  <a:lnTo>
                    <a:pt x="418350" y="228650"/>
                  </a:lnTo>
                  <a:lnTo>
                    <a:pt x="410616" y="226110"/>
                  </a:lnTo>
                  <a:lnTo>
                    <a:pt x="408444" y="215950"/>
                  </a:lnTo>
                  <a:lnTo>
                    <a:pt x="407708" y="213410"/>
                  </a:lnTo>
                  <a:lnTo>
                    <a:pt x="406171" y="212140"/>
                  </a:lnTo>
                  <a:lnTo>
                    <a:pt x="403872" y="212140"/>
                  </a:lnTo>
                  <a:lnTo>
                    <a:pt x="397319" y="208330"/>
                  </a:lnTo>
                  <a:lnTo>
                    <a:pt x="391020" y="205790"/>
                  </a:lnTo>
                  <a:lnTo>
                    <a:pt x="386067" y="201980"/>
                  </a:lnTo>
                  <a:lnTo>
                    <a:pt x="383578" y="194360"/>
                  </a:lnTo>
                  <a:lnTo>
                    <a:pt x="377088" y="194360"/>
                  </a:lnTo>
                  <a:lnTo>
                    <a:pt x="373240" y="190550"/>
                  </a:lnTo>
                  <a:lnTo>
                    <a:pt x="372465" y="184200"/>
                  </a:lnTo>
                  <a:lnTo>
                    <a:pt x="365277" y="184200"/>
                  </a:lnTo>
                  <a:lnTo>
                    <a:pt x="363283" y="181660"/>
                  </a:lnTo>
                  <a:lnTo>
                    <a:pt x="363423" y="176580"/>
                  </a:lnTo>
                  <a:lnTo>
                    <a:pt x="363118" y="175310"/>
                  </a:lnTo>
                  <a:lnTo>
                    <a:pt x="355904" y="175310"/>
                  </a:lnTo>
                  <a:lnTo>
                    <a:pt x="351739" y="171500"/>
                  </a:lnTo>
                  <a:lnTo>
                    <a:pt x="351370" y="170230"/>
                  </a:lnTo>
                  <a:lnTo>
                    <a:pt x="349910" y="165150"/>
                  </a:lnTo>
                  <a:lnTo>
                    <a:pt x="345668" y="162610"/>
                  </a:lnTo>
                  <a:lnTo>
                    <a:pt x="343916" y="158800"/>
                  </a:lnTo>
                  <a:lnTo>
                    <a:pt x="340690" y="154990"/>
                  </a:lnTo>
                  <a:lnTo>
                    <a:pt x="335610" y="154990"/>
                  </a:lnTo>
                  <a:lnTo>
                    <a:pt x="334352" y="153720"/>
                  </a:lnTo>
                  <a:lnTo>
                    <a:pt x="326390" y="148640"/>
                  </a:lnTo>
                  <a:lnTo>
                    <a:pt x="318554" y="147370"/>
                  </a:lnTo>
                  <a:lnTo>
                    <a:pt x="310730" y="148640"/>
                  </a:lnTo>
                  <a:lnTo>
                    <a:pt x="302831" y="153720"/>
                  </a:lnTo>
                  <a:lnTo>
                    <a:pt x="297027" y="158800"/>
                  </a:lnTo>
                  <a:lnTo>
                    <a:pt x="285140" y="166420"/>
                  </a:lnTo>
                  <a:lnTo>
                    <a:pt x="279273" y="171500"/>
                  </a:lnTo>
                  <a:lnTo>
                    <a:pt x="276225" y="172770"/>
                  </a:lnTo>
                  <a:lnTo>
                    <a:pt x="273558" y="175310"/>
                  </a:lnTo>
                  <a:lnTo>
                    <a:pt x="269341" y="175310"/>
                  </a:lnTo>
                  <a:lnTo>
                    <a:pt x="266230" y="176580"/>
                  </a:lnTo>
                  <a:lnTo>
                    <a:pt x="266230" y="175552"/>
                  </a:lnTo>
                  <a:lnTo>
                    <a:pt x="261594" y="178142"/>
                  </a:lnTo>
                  <a:lnTo>
                    <a:pt x="257276" y="181089"/>
                  </a:lnTo>
                  <a:lnTo>
                    <a:pt x="254673" y="185940"/>
                  </a:lnTo>
                  <a:lnTo>
                    <a:pt x="261251" y="185508"/>
                  </a:lnTo>
                  <a:lnTo>
                    <a:pt x="266242" y="183337"/>
                  </a:lnTo>
                  <a:lnTo>
                    <a:pt x="266255" y="184200"/>
                  </a:lnTo>
                  <a:lnTo>
                    <a:pt x="261251" y="186740"/>
                  </a:lnTo>
                  <a:lnTo>
                    <a:pt x="254622" y="186740"/>
                  </a:lnTo>
                  <a:lnTo>
                    <a:pt x="251396" y="193090"/>
                  </a:lnTo>
                  <a:lnTo>
                    <a:pt x="246583" y="198170"/>
                  </a:lnTo>
                  <a:lnTo>
                    <a:pt x="240588" y="201980"/>
                  </a:lnTo>
                  <a:lnTo>
                    <a:pt x="233819" y="204520"/>
                  </a:lnTo>
                  <a:lnTo>
                    <a:pt x="232448" y="204520"/>
                  </a:lnTo>
                  <a:lnTo>
                    <a:pt x="229374" y="209600"/>
                  </a:lnTo>
                  <a:lnTo>
                    <a:pt x="225844" y="213410"/>
                  </a:lnTo>
                  <a:lnTo>
                    <a:pt x="221234" y="215950"/>
                  </a:lnTo>
                  <a:lnTo>
                    <a:pt x="214896" y="213410"/>
                  </a:lnTo>
                  <a:lnTo>
                    <a:pt x="196634" y="213410"/>
                  </a:lnTo>
                  <a:lnTo>
                    <a:pt x="187947" y="217220"/>
                  </a:lnTo>
                  <a:lnTo>
                    <a:pt x="186029" y="210870"/>
                  </a:lnTo>
                  <a:lnTo>
                    <a:pt x="183426" y="205790"/>
                  </a:lnTo>
                  <a:lnTo>
                    <a:pt x="180721" y="203250"/>
                  </a:lnTo>
                  <a:lnTo>
                    <a:pt x="174548" y="194360"/>
                  </a:lnTo>
                  <a:lnTo>
                    <a:pt x="172643" y="184200"/>
                  </a:lnTo>
                  <a:lnTo>
                    <a:pt x="174536" y="193395"/>
                  </a:lnTo>
                  <a:lnTo>
                    <a:pt x="180721" y="202082"/>
                  </a:lnTo>
                  <a:lnTo>
                    <a:pt x="179324" y="192887"/>
                  </a:lnTo>
                  <a:lnTo>
                    <a:pt x="178892" y="183807"/>
                  </a:lnTo>
                  <a:lnTo>
                    <a:pt x="180771" y="175171"/>
                  </a:lnTo>
                  <a:lnTo>
                    <a:pt x="186334" y="167271"/>
                  </a:lnTo>
                  <a:lnTo>
                    <a:pt x="204863" y="148628"/>
                  </a:lnTo>
                  <a:lnTo>
                    <a:pt x="223126" y="129667"/>
                  </a:lnTo>
                  <a:lnTo>
                    <a:pt x="263842" y="96443"/>
                  </a:lnTo>
                  <a:lnTo>
                    <a:pt x="298818" y="78473"/>
                  </a:lnTo>
                  <a:lnTo>
                    <a:pt x="317715" y="74891"/>
                  </a:lnTo>
                  <a:lnTo>
                    <a:pt x="338328" y="78206"/>
                  </a:lnTo>
                  <a:lnTo>
                    <a:pt x="340944" y="79121"/>
                  </a:lnTo>
                  <a:lnTo>
                    <a:pt x="344182" y="78282"/>
                  </a:lnTo>
                  <a:lnTo>
                    <a:pt x="346532" y="78270"/>
                  </a:lnTo>
                  <a:lnTo>
                    <a:pt x="347141" y="78790"/>
                  </a:lnTo>
                  <a:lnTo>
                    <a:pt x="352145" y="80060"/>
                  </a:lnTo>
                  <a:lnTo>
                    <a:pt x="353885" y="79819"/>
                  </a:lnTo>
                  <a:lnTo>
                    <a:pt x="359600" y="82384"/>
                  </a:lnTo>
                  <a:lnTo>
                    <a:pt x="366890" y="86321"/>
                  </a:lnTo>
                  <a:lnTo>
                    <a:pt x="374535" y="89103"/>
                  </a:lnTo>
                  <a:lnTo>
                    <a:pt x="381457" y="89027"/>
                  </a:lnTo>
                  <a:lnTo>
                    <a:pt x="383120" y="90220"/>
                  </a:lnTo>
                  <a:lnTo>
                    <a:pt x="385330" y="91490"/>
                  </a:lnTo>
                  <a:lnTo>
                    <a:pt x="390271" y="91490"/>
                  </a:lnTo>
                  <a:lnTo>
                    <a:pt x="391045" y="90919"/>
                  </a:lnTo>
                  <a:lnTo>
                    <a:pt x="392709" y="92011"/>
                  </a:lnTo>
                  <a:lnTo>
                    <a:pt x="394030" y="92621"/>
                  </a:lnTo>
                  <a:lnTo>
                    <a:pt x="411238" y="98005"/>
                  </a:lnTo>
                  <a:lnTo>
                    <a:pt x="428828" y="99644"/>
                  </a:lnTo>
                  <a:lnTo>
                    <a:pt x="446595" y="99555"/>
                  </a:lnTo>
                  <a:lnTo>
                    <a:pt x="464350" y="99720"/>
                  </a:lnTo>
                  <a:lnTo>
                    <a:pt x="471563" y="99390"/>
                  </a:lnTo>
                  <a:lnTo>
                    <a:pt x="477926" y="97459"/>
                  </a:lnTo>
                  <a:lnTo>
                    <a:pt x="483438" y="93865"/>
                  </a:lnTo>
                  <a:lnTo>
                    <a:pt x="487756" y="88950"/>
                  </a:lnTo>
                  <a:lnTo>
                    <a:pt x="489394" y="88950"/>
                  </a:lnTo>
                  <a:lnTo>
                    <a:pt x="489559" y="88036"/>
                  </a:lnTo>
                  <a:lnTo>
                    <a:pt x="495769" y="86626"/>
                  </a:lnTo>
                  <a:lnTo>
                    <a:pt x="499110" y="81559"/>
                  </a:lnTo>
                  <a:lnTo>
                    <a:pt x="502272" y="77520"/>
                  </a:lnTo>
                  <a:lnTo>
                    <a:pt x="502780" y="77520"/>
                  </a:lnTo>
                  <a:lnTo>
                    <a:pt x="516432" y="66090"/>
                  </a:lnTo>
                  <a:lnTo>
                    <a:pt x="516699" y="65316"/>
                  </a:lnTo>
                  <a:lnTo>
                    <a:pt x="527304" y="57531"/>
                  </a:lnTo>
                  <a:lnTo>
                    <a:pt x="532371" y="53111"/>
                  </a:lnTo>
                  <a:lnTo>
                    <a:pt x="535927" y="48552"/>
                  </a:lnTo>
                  <a:lnTo>
                    <a:pt x="536575" y="48310"/>
                  </a:lnTo>
                  <a:lnTo>
                    <a:pt x="542455" y="43230"/>
                  </a:lnTo>
                  <a:lnTo>
                    <a:pt x="548716" y="39420"/>
                  </a:lnTo>
                  <a:lnTo>
                    <a:pt x="554532" y="34340"/>
                  </a:lnTo>
                  <a:lnTo>
                    <a:pt x="559054" y="27990"/>
                  </a:lnTo>
                  <a:lnTo>
                    <a:pt x="558800" y="22910"/>
                  </a:lnTo>
                  <a:lnTo>
                    <a:pt x="560285" y="19100"/>
                  </a:lnTo>
                  <a:lnTo>
                    <a:pt x="565645" y="19100"/>
                  </a:lnTo>
                  <a:lnTo>
                    <a:pt x="566356" y="15290"/>
                  </a:lnTo>
                  <a:lnTo>
                    <a:pt x="567232" y="11480"/>
                  </a:lnTo>
                  <a:lnTo>
                    <a:pt x="565658" y="10210"/>
                  </a:lnTo>
                  <a:lnTo>
                    <a:pt x="564095" y="8940"/>
                  </a:lnTo>
                  <a:lnTo>
                    <a:pt x="557961" y="10210"/>
                  </a:lnTo>
                  <a:lnTo>
                    <a:pt x="551840" y="10210"/>
                  </a:lnTo>
                  <a:lnTo>
                    <a:pt x="545769" y="8940"/>
                  </a:lnTo>
                  <a:lnTo>
                    <a:pt x="539330" y="8940"/>
                  </a:lnTo>
                  <a:lnTo>
                    <a:pt x="536524" y="14020"/>
                  </a:lnTo>
                  <a:lnTo>
                    <a:pt x="533539" y="17830"/>
                  </a:lnTo>
                  <a:lnTo>
                    <a:pt x="533158" y="21640"/>
                  </a:lnTo>
                  <a:lnTo>
                    <a:pt x="531114" y="22910"/>
                  </a:lnTo>
                  <a:lnTo>
                    <a:pt x="527837" y="21640"/>
                  </a:lnTo>
                  <a:lnTo>
                    <a:pt x="525373" y="21640"/>
                  </a:lnTo>
                  <a:lnTo>
                    <a:pt x="523608" y="22910"/>
                  </a:lnTo>
                  <a:lnTo>
                    <a:pt x="488848" y="54660"/>
                  </a:lnTo>
                  <a:lnTo>
                    <a:pt x="488975" y="60617"/>
                  </a:lnTo>
                  <a:lnTo>
                    <a:pt x="488988" y="61010"/>
                  </a:lnTo>
                  <a:lnTo>
                    <a:pt x="485673" y="63550"/>
                  </a:lnTo>
                  <a:lnTo>
                    <a:pt x="477126" y="63550"/>
                  </a:lnTo>
                  <a:lnTo>
                    <a:pt x="475691" y="64820"/>
                  </a:lnTo>
                  <a:lnTo>
                    <a:pt x="475068" y="67360"/>
                  </a:lnTo>
                  <a:lnTo>
                    <a:pt x="474332" y="68630"/>
                  </a:lnTo>
                  <a:lnTo>
                    <a:pt x="474014" y="71170"/>
                  </a:lnTo>
                  <a:lnTo>
                    <a:pt x="472782" y="72440"/>
                  </a:lnTo>
                  <a:lnTo>
                    <a:pt x="463918" y="76250"/>
                  </a:lnTo>
                  <a:lnTo>
                    <a:pt x="451192" y="77520"/>
                  </a:lnTo>
                  <a:lnTo>
                    <a:pt x="438238" y="76250"/>
                  </a:lnTo>
                  <a:lnTo>
                    <a:pt x="428663" y="73710"/>
                  </a:lnTo>
                  <a:lnTo>
                    <a:pt x="423443" y="71170"/>
                  </a:lnTo>
                  <a:lnTo>
                    <a:pt x="418058" y="71170"/>
                  </a:lnTo>
                  <a:lnTo>
                    <a:pt x="412597" y="72440"/>
                  </a:lnTo>
                  <a:lnTo>
                    <a:pt x="410768" y="73710"/>
                  </a:lnTo>
                  <a:lnTo>
                    <a:pt x="409384" y="73710"/>
                  </a:lnTo>
                  <a:lnTo>
                    <a:pt x="408368" y="71170"/>
                  </a:lnTo>
                  <a:lnTo>
                    <a:pt x="401497" y="69900"/>
                  </a:lnTo>
                  <a:lnTo>
                    <a:pt x="394169" y="73710"/>
                  </a:lnTo>
                  <a:lnTo>
                    <a:pt x="390550" y="69900"/>
                  </a:lnTo>
                  <a:lnTo>
                    <a:pt x="390067" y="68630"/>
                  </a:lnTo>
                  <a:lnTo>
                    <a:pt x="389597" y="67360"/>
                  </a:lnTo>
                  <a:lnTo>
                    <a:pt x="388175" y="63550"/>
                  </a:lnTo>
                  <a:lnTo>
                    <a:pt x="383082" y="62280"/>
                  </a:lnTo>
                  <a:lnTo>
                    <a:pt x="377723" y="61010"/>
                  </a:lnTo>
                  <a:lnTo>
                    <a:pt x="372249" y="61010"/>
                  </a:lnTo>
                  <a:lnTo>
                    <a:pt x="363855" y="63550"/>
                  </a:lnTo>
                  <a:lnTo>
                    <a:pt x="357860" y="62280"/>
                  </a:lnTo>
                  <a:lnTo>
                    <a:pt x="354406" y="53390"/>
                  </a:lnTo>
                  <a:lnTo>
                    <a:pt x="329438" y="49580"/>
                  </a:lnTo>
                  <a:lnTo>
                    <a:pt x="325704" y="53390"/>
                  </a:lnTo>
                  <a:lnTo>
                    <a:pt x="321945" y="53390"/>
                  </a:lnTo>
                  <a:lnTo>
                    <a:pt x="318185" y="49580"/>
                  </a:lnTo>
                  <a:lnTo>
                    <a:pt x="304393" y="49580"/>
                  </a:lnTo>
                  <a:lnTo>
                    <a:pt x="297649" y="50850"/>
                  </a:lnTo>
                  <a:lnTo>
                    <a:pt x="290944" y="53390"/>
                  </a:lnTo>
                  <a:lnTo>
                    <a:pt x="290156" y="58470"/>
                  </a:lnTo>
                  <a:lnTo>
                    <a:pt x="282346" y="61010"/>
                  </a:lnTo>
                  <a:lnTo>
                    <a:pt x="270344" y="63550"/>
                  </a:lnTo>
                  <a:lnTo>
                    <a:pt x="258876" y="62280"/>
                  </a:lnTo>
                  <a:lnTo>
                    <a:pt x="253415" y="61010"/>
                  </a:lnTo>
                  <a:lnTo>
                    <a:pt x="247942" y="59740"/>
                  </a:lnTo>
                  <a:lnTo>
                    <a:pt x="237540" y="53390"/>
                  </a:lnTo>
                  <a:lnTo>
                    <a:pt x="230619" y="50850"/>
                  </a:lnTo>
                  <a:lnTo>
                    <a:pt x="217373" y="50850"/>
                  </a:lnTo>
                  <a:lnTo>
                    <a:pt x="217373" y="70002"/>
                  </a:lnTo>
                  <a:lnTo>
                    <a:pt x="214388" y="69697"/>
                  </a:lnTo>
                  <a:lnTo>
                    <a:pt x="217182" y="69900"/>
                  </a:lnTo>
                  <a:lnTo>
                    <a:pt x="217373" y="70002"/>
                  </a:lnTo>
                  <a:lnTo>
                    <a:pt x="217373" y="50850"/>
                  </a:lnTo>
                  <a:lnTo>
                    <a:pt x="209677" y="50850"/>
                  </a:lnTo>
                  <a:lnTo>
                    <a:pt x="200660" y="53390"/>
                  </a:lnTo>
                  <a:lnTo>
                    <a:pt x="199351" y="52120"/>
                  </a:lnTo>
                  <a:lnTo>
                    <a:pt x="196748" y="49580"/>
                  </a:lnTo>
                  <a:lnTo>
                    <a:pt x="189268" y="48310"/>
                  </a:lnTo>
                  <a:lnTo>
                    <a:pt x="181775" y="48310"/>
                  </a:lnTo>
                  <a:lnTo>
                    <a:pt x="174294" y="49580"/>
                  </a:lnTo>
                  <a:lnTo>
                    <a:pt x="172046" y="52120"/>
                  </a:lnTo>
                  <a:lnTo>
                    <a:pt x="169799" y="52120"/>
                  </a:lnTo>
                  <a:lnTo>
                    <a:pt x="167538" y="49580"/>
                  </a:lnTo>
                  <a:lnTo>
                    <a:pt x="162052" y="48310"/>
                  </a:lnTo>
                  <a:lnTo>
                    <a:pt x="151561" y="50850"/>
                  </a:lnTo>
                  <a:lnTo>
                    <a:pt x="150456" y="53390"/>
                  </a:lnTo>
                  <a:lnTo>
                    <a:pt x="149047" y="53390"/>
                  </a:lnTo>
                  <a:lnTo>
                    <a:pt x="147358" y="52120"/>
                  </a:lnTo>
                  <a:lnTo>
                    <a:pt x="139687" y="50850"/>
                  </a:lnTo>
                  <a:lnTo>
                    <a:pt x="132041" y="50850"/>
                  </a:lnTo>
                  <a:lnTo>
                    <a:pt x="124523" y="53390"/>
                  </a:lnTo>
                  <a:lnTo>
                    <a:pt x="114617" y="58470"/>
                  </a:lnTo>
                  <a:lnTo>
                    <a:pt x="105587" y="61010"/>
                  </a:lnTo>
                  <a:lnTo>
                    <a:pt x="97180" y="58470"/>
                  </a:lnTo>
                  <a:lnTo>
                    <a:pt x="89141" y="53390"/>
                  </a:lnTo>
                  <a:lnTo>
                    <a:pt x="85940" y="52120"/>
                  </a:lnTo>
                  <a:lnTo>
                    <a:pt x="82651" y="50850"/>
                  </a:lnTo>
                  <a:lnTo>
                    <a:pt x="79159" y="52120"/>
                  </a:lnTo>
                  <a:lnTo>
                    <a:pt x="75920" y="52120"/>
                  </a:lnTo>
                  <a:lnTo>
                    <a:pt x="73926" y="50850"/>
                  </a:lnTo>
                  <a:lnTo>
                    <a:pt x="73583" y="47040"/>
                  </a:lnTo>
                  <a:lnTo>
                    <a:pt x="68846" y="40690"/>
                  </a:lnTo>
                  <a:lnTo>
                    <a:pt x="60363" y="38150"/>
                  </a:lnTo>
                  <a:lnTo>
                    <a:pt x="54838" y="31800"/>
                  </a:lnTo>
                  <a:lnTo>
                    <a:pt x="46685" y="27990"/>
                  </a:lnTo>
                  <a:lnTo>
                    <a:pt x="39509" y="24180"/>
                  </a:lnTo>
                  <a:lnTo>
                    <a:pt x="33375" y="17830"/>
                  </a:lnTo>
                  <a:lnTo>
                    <a:pt x="28371" y="10210"/>
                  </a:lnTo>
                  <a:lnTo>
                    <a:pt x="26149" y="8940"/>
                  </a:lnTo>
                  <a:lnTo>
                    <a:pt x="18084" y="10210"/>
                  </a:lnTo>
                  <a:lnTo>
                    <a:pt x="8013" y="7670"/>
                  </a:lnTo>
                  <a:lnTo>
                    <a:pt x="6794" y="20370"/>
                  </a:lnTo>
                  <a:lnTo>
                    <a:pt x="5981" y="24180"/>
                  </a:lnTo>
                  <a:lnTo>
                    <a:pt x="6819" y="26720"/>
                  </a:lnTo>
                  <a:lnTo>
                    <a:pt x="9334" y="27990"/>
                  </a:lnTo>
                  <a:lnTo>
                    <a:pt x="16967" y="34340"/>
                  </a:lnTo>
                  <a:lnTo>
                    <a:pt x="24079" y="40690"/>
                  </a:lnTo>
                  <a:lnTo>
                    <a:pt x="31369" y="47040"/>
                  </a:lnTo>
                  <a:lnTo>
                    <a:pt x="39484" y="52120"/>
                  </a:lnTo>
                  <a:lnTo>
                    <a:pt x="43980" y="53390"/>
                  </a:lnTo>
                  <a:lnTo>
                    <a:pt x="46596" y="55930"/>
                  </a:lnTo>
                  <a:lnTo>
                    <a:pt x="48171" y="59740"/>
                  </a:lnTo>
                  <a:lnTo>
                    <a:pt x="54305" y="63550"/>
                  </a:lnTo>
                  <a:lnTo>
                    <a:pt x="57912" y="71170"/>
                  </a:lnTo>
                  <a:lnTo>
                    <a:pt x="66459" y="71170"/>
                  </a:lnTo>
                  <a:lnTo>
                    <a:pt x="67170" y="70878"/>
                  </a:lnTo>
                  <a:lnTo>
                    <a:pt x="71996" y="75526"/>
                  </a:lnTo>
                  <a:lnTo>
                    <a:pt x="77787" y="80238"/>
                  </a:lnTo>
                  <a:lnTo>
                    <a:pt x="86004" y="78422"/>
                  </a:lnTo>
                  <a:lnTo>
                    <a:pt x="86309" y="78790"/>
                  </a:lnTo>
                  <a:lnTo>
                    <a:pt x="91351" y="80060"/>
                  </a:lnTo>
                  <a:lnTo>
                    <a:pt x="92684" y="79502"/>
                  </a:lnTo>
                  <a:lnTo>
                    <a:pt x="99428" y="81661"/>
                  </a:lnTo>
                  <a:lnTo>
                    <a:pt x="107518" y="81546"/>
                  </a:lnTo>
                  <a:lnTo>
                    <a:pt x="114363" y="79540"/>
                  </a:lnTo>
                  <a:lnTo>
                    <a:pt x="115620" y="80060"/>
                  </a:lnTo>
                  <a:lnTo>
                    <a:pt x="120650" y="78790"/>
                  </a:lnTo>
                  <a:lnTo>
                    <a:pt x="121031" y="78574"/>
                  </a:lnTo>
                  <a:lnTo>
                    <a:pt x="127317" y="79832"/>
                  </a:lnTo>
                  <a:lnTo>
                    <a:pt x="133908" y="78574"/>
                  </a:lnTo>
                  <a:lnTo>
                    <a:pt x="151066" y="77228"/>
                  </a:lnTo>
                  <a:lnTo>
                    <a:pt x="182308" y="72923"/>
                  </a:lnTo>
                  <a:lnTo>
                    <a:pt x="191401" y="72961"/>
                  </a:lnTo>
                  <a:lnTo>
                    <a:pt x="200380" y="74612"/>
                  </a:lnTo>
                  <a:lnTo>
                    <a:pt x="209384" y="76631"/>
                  </a:lnTo>
                  <a:lnTo>
                    <a:pt x="218541" y="77838"/>
                  </a:lnTo>
                  <a:lnTo>
                    <a:pt x="227457" y="78219"/>
                  </a:lnTo>
                  <a:lnTo>
                    <a:pt x="229133" y="84607"/>
                  </a:lnTo>
                  <a:lnTo>
                    <a:pt x="223685" y="91960"/>
                  </a:lnTo>
                  <a:lnTo>
                    <a:pt x="232803" y="92392"/>
                  </a:lnTo>
                  <a:lnTo>
                    <a:pt x="234911" y="86029"/>
                  </a:lnTo>
                  <a:lnTo>
                    <a:pt x="236562" y="71196"/>
                  </a:lnTo>
                  <a:lnTo>
                    <a:pt x="234911" y="86410"/>
                  </a:lnTo>
                  <a:lnTo>
                    <a:pt x="232803" y="92760"/>
                  </a:lnTo>
                  <a:lnTo>
                    <a:pt x="223469" y="92760"/>
                  </a:lnTo>
                  <a:lnTo>
                    <a:pt x="220014" y="99110"/>
                  </a:lnTo>
                  <a:lnTo>
                    <a:pt x="215519" y="105460"/>
                  </a:lnTo>
                  <a:lnTo>
                    <a:pt x="209880" y="109270"/>
                  </a:lnTo>
                  <a:lnTo>
                    <a:pt x="203327" y="112928"/>
                  </a:lnTo>
                  <a:lnTo>
                    <a:pt x="203327" y="142900"/>
                  </a:lnTo>
                  <a:lnTo>
                    <a:pt x="200977" y="145326"/>
                  </a:lnTo>
                  <a:lnTo>
                    <a:pt x="201434" y="144830"/>
                  </a:lnTo>
                  <a:lnTo>
                    <a:pt x="203327" y="142900"/>
                  </a:lnTo>
                  <a:lnTo>
                    <a:pt x="203327" y="112928"/>
                  </a:lnTo>
                  <a:lnTo>
                    <a:pt x="203034" y="113080"/>
                  </a:lnTo>
                  <a:lnTo>
                    <a:pt x="200939" y="114350"/>
                  </a:lnTo>
                  <a:lnTo>
                    <a:pt x="200494" y="120700"/>
                  </a:lnTo>
                  <a:lnTo>
                    <a:pt x="197434" y="123240"/>
                  </a:lnTo>
                  <a:lnTo>
                    <a:pt x="191795" y="124510"/>
                  </a:lnTo>
                  <a:lnTo>
                    <a:pt x="189699" y="125780"/>
                  </a:lnTo>
                  <a:lnTo>
                    <a:pt x="189534" y="130860"/>
                  </a:lnTo>
                  <a:lnTo>
                    <a:pt x="187236" y="133400"/>
                  </a:lnTo>
                  <a:lnTo>
                    <a:pt x="182791" y="133400"/>
                  </a:lnTo>
                  <a:lnTo>
                    <a:pt x="180695" y="134670"/>
                  </a:lnTo>
                  <a:lnTo>
                    <a:pt x="180695" y="134416"/>
                  </a:lnTo>
                  <a:lnTo>
                    <a:pt x="171107" y="141490"/>
                  </a:lnTo>
                  <a:lnTo>
                    <a:pt x="163004" y="149707"/>
                  </a:lnTo>
                  <a:lnTo>
                    <a:pt x="156705" y="159321"/>
                  </a:lnTo>
                  <a:lnTo>
                    <a:pt x="152552" y="170586"/>
                  </a:lnTo>
                  <a:lnTo>
                    <a:pt x="155689" y="170078"/>
                  </a:lnTo>
                  <a:lnTo>
                    <a:pt x="158470" y="168376"/>
                  </a:lnTo>
                  <a:lnTo>
                    <a:pt x="159346" y="165569"/>
                  </a:lnTo>
                  <a:lnTo>
                    <a:pt x="162445" y="158686"/>
                  </a:lnTo>
                  <a:lnTo>
                    <a:pt x="166751" y="152730"/>
                  </a:lnTo>
                  <a:lnTo>
                    <a:pt x="171767" y="147358"/>
                  </a:lnTo>
                  <a:lnTo>
                    <a:pt x="179171" y="139992"/>
                  </a:lnTo>
                  <a:lnTo>
                    <a:pt x="180733" y="137617"/>
                  </a:lnTo>
                  <a:lnTo>
                    <a:pt x="180746" y="138480"/>
                  </a:lnTo>
                  <a:lnTo>
                    <a:pt x="179171" y="141020"/>
                  </a:lnTo>
                  <a:lnTo>
                    <a:pt x="177038" y="142290"/>
                  </a:lnTo>
                  <a:lnTo>
                    <a:pt x="171767" y="147370"/>
                  </a:lnTo>
                  <a:lnTo>
                    <a:pt x="166751" y="153720"/>
                  </a:lnTo>
                  <a:lnTo>
                    <a:pt x="162445" y="158800"/>
                  </a:lnTo>
                  <a:lnTo>
                    <a:pt x="159346" y="166420"/>
                  </a:lnTo>
                  <a:lnTo>
                    <a:pt x="158470" y="168960"/>
                  </a:lnTo>
                  <a:lnTo>
                    <a:pt x="155689" y="170230"/>
                  </a:lnTo>
                  <a:lnTo>
                    <a:pt x="152552" y="171500"/>
                  </a:lnTo>
                  <a:lnTo>
                    <a:pt x="150736" y="175310"/>
                  </a:lnTo>
                  <a:lnTo>
                    <a:pt x="150660" y="180390"/>
                  </a:lnTo>
                  <a:lnTo>
                    <a:pt x="151650" y="185470"/>
                  </a:lnTo>
                  <a:lnTo>
                    <a:pt x="153289" y="186740"/>
                  </a:lnTo>
                  <a:lnTo>
                    <a:pt x="153289" y="188010"/>
                  </a:lnTo>
                  <a:lnTo>
                    <a:pt x="151663" y="189280"/>
                  </a:lnTo>
                  <a:lnTo>
                    <a:pt x="150710" y="193090"/>
                  </a:lnTo>
                  <a:lnTo>
                    <a:pt x="150825" y="196900"/>
                  </a:lnTo>
                  <a:lnTo>
                    <a:pt x="152438" y="200710"/>
                  </a:lnTo>
                  <a:lnTo>
                    <a:pt x="153555" y="207962"/>
                  </a:lnTo>
                  <a:lnTo>
                    <a:pt x="156743" y="214388"/>
                  </a:lnTo>
                  <a:lnTo>
                    <a:pt x="161505" y="219837"/>
                  </a:lnTo>
                  <a:lnTo>
                    <a:pt x="167195" y="224523"/>
                  </a:lnTo>
                  <a:lnTo>
                    <a:pt x="167347" y="224840"/>
                  </a:lnTo>
                  <a:lnTo>
                    <a:pt x="168148" y="227380"/>
                  </a:lnTo>
                  <a:lnTo>
                    <a:pt x="169735" y="229920"/>
                  </a:lnTo>
                  <a:lnTo>
                    <a:pt x="177355" y="229920"/>
                  </a:lnTo>
                  <a:lnTo>
                    <a:pt x="178523" y="233730"/>
                  </a:lnTo>
                  <a:lnTo>
                    <a:pt x="183489" y="235000"/>
                  </a:lnTo>
                  <a:lnTo>
                    <a:pt x="184467" y="234251"/>
                  </a:lnTo>
                  <a:lnTo>
                    <a:pt x="199263" y="240309"/>
                  </a:lnTo>
                  <a:lnTo>
                    <a:pt x="217906" y="240296"/>
                  </a:lnTo>
                  <a:lnTo>
                    <a:pt x="235826" y="234353"/>
                  </a:lnTo>
                  <a:lnTo>
                    <a:pt x="247853" y="224421"/>
                  </a:lnTo>
                  <a:lnTo>
                    <a:pt x="249466" y="223570"/>
                  </a:lnTo>
                  <a:lnTo>
                    <a:pt x="251002" y="223570"/>
                  </a:lnTo>
                  <a:lnTo>
                    <a:pt x="252679" y="221272"/>
                  </a:lnTo>
                  <a:lnTo>
                    <a:pt x="261200" y="215912"/>
                  </a:lnTo>
                  <a:lnTo>
                    <a:pt x="270764" y="208699"/>
                  </a:lnTo>
                  <a:lnTo>
                    <a:pt x="279628" y="200647"/>
                  </a:lnTo>
                  <a:lnTo>
                    <a:pt x="287489" y="191985"/>
                  </a:lnTo>
                  <a:lnTo>
                    <a:pt x="287769" y="191820"/>
                  </a:lnTo>
                  <a:lnTo>
                    <a:pt x="289255" y="191820"/>
                  </a:lnTo>
                  <a:lnTo>
                    <a:pt x="289356" y="191135"/>
                  </a:lnTo>
                  <a:lnTo>
                    <a:pt x="294398" y="190525"/>
                  </a:lnTo>
                  <a:lnTo>
                    <a:pt x="296824" y="186804"/>
                  </a:lnTo>
                  <a:lnTo>
                    <a:pt x="298780" y="182930"/>
                  </a:lnTo>
                  <a:lnTo>
                    <a:pt x="300507" y="182930"/>
                  </a:lnTo>
                  <a:lnTo>
                    <a:pt x="300977" y="182130"/>
                  </a:lnTo>
                  <a:lnTo>
                    <a:pt x="309079" y="182041"/>
                  </a:lnTo>
                  <a:lnTo>
                    <a:pt x="313118" y="171310"/>
                  </a:lnTo>
                  <a:lnTo>
                    <a:pt x="319608" y="172351"/>
                  </a:lnTo>
                  <a:lnTo>
                    <a:pt x="322389" y="174040"/>
                  </a:lnTo>
                  <a:lnTo>
                    <a:pt x="325183" y="176580"/>
                  </a:lnTo>
                  <a:lnTo>
                    <a:pt x="325666" y="176834"/>
                  </a:lnTo>
                  <a:lnTo>
                    <a:pt x="325843" y="177253"/>
                  </a:lnTo>
                  <a:lnTo>
                    <a:pt x="326034" y="179463"/>
                  </a:lnTo>
                  <a:lnTo>
                    <a:pt x="356844" y="206641"/>
                  </a:lnTo>
                  <a:lnTo>
                    <a:pt x="371906" y="219405"/>
                  </a:lnTo>
                  <a:lnTo>
                    <a:pt x="387731" y="231267"/>
                  </a:lnTo>
                  <a:lnTo>
                    <a:pt x="387959" y="227368"/>
                  </a:lnTo>
                  <a:lnTo>
                    <a:pt x="387731" y="232460"/>
                  </a:lnTo>
                  <a:lnTo>
                    <a:pt x="388073" y="232460"/>
                  </a:lnTo>
                  <a:lnTo>
                    <a:pt x="388924" y="232765"/>
                  </a:lnTo>
                  <a:lnTo>
                    <a:pt x="392645" y="237629"/>
                  </a:lnTo>
                  <a:lnTo>
                    <a:pt x="398233" y="242544"/>
                  </a:lnTo>
                  <a:lnTo>
                    <a:pt x="409435" y="251040"/>
                  </a:lnTo>
                  <a:lnTo>
                    <a:pt x="410146" y="252780"/>
                  </a:lnTo>
                  <a:lnTo>
                    <a:pt x="411353" y="252780"/>
                  </a:lnTo>
                  <a:lnTo>
                    <a:pt x="421525" y="263055"/>
                  </a:lnTo>
                  <a:lnTo>
                    <a:pt x="433336" y="273380"/>
                  </a:lnTo>
                  <a:lnTo>
                    <a:pt x="445350" y="283489"/>
                  </a:lnTo>
                  <a:lnTo>
                    <a:pt x="458698" y="295554"/>
                  </a:lnTo>
                  <a:lnTo>
                    <a:pt x="461733" y="295706"/>
                  </a:lnTo>
                  <a:lnTo>
                    <a:pt x="463283" y="296252"/>
                  </a:lnTo>
                  <a:lnTo>
                    <a:pt x="464134" y="297230"/>
                  </a:lnTo>
                  <a:lnTo>
                    <a:pt x="466648" y="299770"/>
                  </a:lnTo>
                  <a:lnTo>
                    <a:pt x="470585" y="299770"/>
                  </a:lnTo>
                  <a:lnTo>
                    <a:pt x="472744" y="302310"/>
                  </a:lnTo>
                  <a:lnTo>
                    <a:pt x="473062" y="306120"/>
                  </a:lnTo>
                  <a:lnTo>
                    <a:pt x="475056" y="308660"/>
                  </a:lnTo>
                  <a:lnTo>
                    <a:pt x="476885" y="311200"/>
                  </a:lnTo>
                  <a:lnTo>
                    <a:pt x="480123" y="313740"/>
                  </a:lnTo>
                  <a:lnTo>
                    <a:pt x="483260" y="312470"/>
                  </a:lnTo>
                  <a:lnTo>
                    <a:pt x="485825" y="313740"/>
                  </a:lnTo>
                  <a:lnTo>
                    <a:pt x="486562" y="317550"/>
                  </a:lnTo>
                  <a:lnTo>
                    <a:pt x="486918" y="317550"/>
                  </a:lnTo>
                  <a:lnTo>
                    <a:pt x="489940" y="318820"/>
                  </a:lnTo>
                  <a:lnTo>
                    <a:pt x="490829" y="320090"/>
                  </a:lnTo>
                  <a:lnTo>
                    <a:pt x="490435" y="323900"/>
                  </a:lnTo>
                  <a:lnTo>
                    <a:pt x="491413" y="326440"/>
                  </a:lnTo>
                  <a:lnTo>
                    <a:pt x="492645" y="332232"/>
                  </a:lnTo>
                  <a:lnTo>
                    <a:pt x="492887" y="338213"/>
                  </a:lnTo>
                  <a:lnTo>
                    <a:pt x="491159" y="343839"/>
                  </a:lnTo>
                  <a:lnTo>
                    <a:pt x="486473" y="349021"/>
                  </a:lnTo>
                  <a:lnTo>
                    <a:pt x="480237" y="352044"/>
                  </a:lnTo>
                  <a:lnTo>
                    <a:pt x="474332" y="352094"/>
                  </a:lnTo>
                  <a:lnTo>
                    <a:pt x="468566" y="350367"/>
                  </a:lnTo>
                  <a:lnTo>
                    <a:pt x="462699" y="348005"/>
                  </a:lnTo>
                  <a:lnTo>
                    <a:pt x="456018" y="344055"/>
                  </a:lnTo>
                  <a:lnTo>
                    <a:pt x="444512" y="333794"/>
                  </a:lnTo>
                  <a:lnTo>
                    <a:pt x="437603" y="330352"/>
                  </a:lnTo>
                  <a:lnTo>
                    <a:pt x="443623" y="339420"/>
                  </a:lnTo>
                  <a:lnTo>
                    <a:pt x="453758" y="348640"/>
                  </a:lnTo>
                  <a:lnTo>
                    <a:pt x="465188" y="355854"/>
                  </a:lnTo>
                  <a:lnTo>
                    <a:pt x="475081" y="358902"/>
                  </a:lnTo>
                  <a:lnTo>
                    <a:pt x="482320" y="357314"/>
                  </a:lnTo>
                  <a:lnTo>
                    <a:pt x="489978" y="352907"/>
                  </a:lnTo>
                  <a:lnTo>
                    <a:pt x="496328" y="346875"/>
                  </a:lnTo>
                  <a:lnTo>
                    <a:pt x="499668" y="340410"/>
                  </a:lnTo>
                  <a:lnTo>
                    <a:pt x="500989" y="333819"/>
                  </a:lnTo>
                  <a:lnTo>
                    <a:pt x="501040" y="334060"/>
                  </a:lnTo>
                  <a:lnTo>
                    <a:pt x="475081" y="359460"/>
                  </a:lnTo>
                  <a:lnTo>
                    <a:pt x="465188" y="356920"/>
                  </a:lnTo>
                  <a:lnTo>
                    <a:pt x="453758" y="349300"/>
                  </a:lnTo>
                  <a:lnTo>
                    <a:pt x="443623" y="340410"/>
                  </a:lnTo>
                  <a:lnTo>
                    <a:pt x="437603" y="331520"/>
                  </a:lnTo>
                  <a:lnTo>
                    <a:pt x="433971" y="327710"/>
                  </a:lnTo>
                  <a:lnTo>
                    <a:pt x="425754" y="327710"/>
                  </a:lnTo>
                  <a:lnTo>
                    <a:pt x="422910" y="323900"/>
                  </a:lnTo>
                  <a:lnTo>
                    <a:pt x="421017" y="321360"/>
                  </a:lnTo>
                  <a:lnTo>
                    <a:pt x="417449" y="315010"/>
                  </a:lnTo>
                  <a:lnTo>
                    <a:pt x="414477" y="315010"/>
                  </a:lnTo>
                  <a:lnTo>
                    <a:pt x="413181" y="312470"/>
                  </a:lnTo>
                  <a:lnTo>
                    <a:pt x="413258" y="309930"/>
                  </a:lnTo>
                  <a:lnTo>
                    <a:pt x="406031" y="309930"/>
                  </a:lnTo>
                  <a:lnTo>
                    <a:pt x="402031" y="304850"/>
                  </a:lnTo>
                  <a:lnTo>
                    <a:pt x="377151" y="284530"/>
                  </a:lnTo>
                  <a:lnTo>
                    <a:pt x="367080" y="276910"/>
                  </a:lnTo>
                  <a:lnTo>
                    <a:pt x="356971" y="268020"/>
                  </a:lnTo>
                  <a:lnTo>
                    <a:pt x="353809" y="265480"/>
                  </a:lnTo>
                  <a:lnTo>
                    <a:pt x="351802" y="262940"/>
                  </a:lnTo>
                  <a:lnTo>
                    <a:pt x="351840" y="262559"/>
                  </a:lnTo>
                  <a:lnTo>
                    <a:pt x="353809" y="265125"/>
                  </a:lnTo>
                  <a:lnTo>
                    <a:pt x="402018" y="304457"/>
                  </a:lnTo>
                  <a:lnTo>
                    <a:pt x="406031" y="309765"/>
                  </a:lnTo>
                  <a:lnTo>
                    <a:pt x="413207" y="309384"/>
                  </a:lnTo>
                  <a:lnTo>
                    <a:pt x="398602" y="295859"/>
                  </a:lnTo>
                  <a:lnTo>
                    <a:pt x="383463" y="282981"/>
                  </a:lnTo>
                  <a:lnTo>
                    <a:pt x="367944" y="270548"/>
                  </a:lnTo>
                  <a:lnTo>
                    <a:pt x="352209" y="258368"/>
                  </a:lnTo>
                  <a:lnTo>
                    <a:pt x="352120" y="259130"/>
                  </a:lnTo>
                  <a:lnTo>
                    <a:pt x="346786" y="259130"/>
                  </a:lnTo>
                  <a:lnTo>
                    <a:pt x="342607" y="256590"/>
                  </a:lnTo>
                  <a:lnTo>
                    <a:pt x="333375" y="248970"/>
                  </a:lnTo>
                  <a:lnTo>
                    <a:pt x="327215" y="242620"/>
                  </a:lnTo>
                  <a:lnTo>
                    <a:pt x="319620" y="247700"/>
                  </a:lnTo>
                  <a:lnTo>
                    <a:pt x="315988" y="251460"/>
                  </a:lnTo>
                  <a:lnTo>
                    <a:pt x="315937" y="250786"/>
                  </a:lnTo>
                  <a:lnTo>
                    <a:pt x="319620" y="246456"/>
                  </a:lnTo>
                  <a:lnTo>
                    <a:pt x="327215" y="241706"/>
                  </a:lnTo>
                  <a:lnTo>
                    <a:pt x="333362" y="247980"/>
                  </a:lnTo>
                  <a:lnTo>
                    <a:pt x="342607" y="256286"/>
                  </a:lnTo>
                  <a:lnTo>
                    <a:pt x="346786" y="258445"/>
                  </a:lnTo>
                  <a:lnTo>
                    <a:pt x="351929" y="258089"/>
                  </a:lnTo>
                  <a:lnTo>
                    <a:pt x="345973" y="252082"/>
                  </a:lnTo>
                  <a:lnTo>
                    <a:pt x="339674" y="246507"/>
                  </a:lnTo>
                  <a:lnTo>
                    <a:pt x="323862" y="235915"/>
                  </a:lnTo>
                  <a:lnTo>
                    <a:pt x="316471" y="236435"/>
                  </a:lnTo>
                  <a:lnTo>
                    <a:pt x="312521" y="243382"/>
                  </a:lnTo>
                  <a:lnTo>
                    <a:pt x="310629" y="249389"/>
                  </a:lnTo>
                  <a:lnTo>
                    <a:pt x="311429" y="255422"/>
                  </a:lnTo>
                  <a:lnTo>
                    <a:pt x="314693" y="260896"/>
                  </a:lnTo>
                  <a:lnTo>
                    <a:pt x="320052" y="265061"/>
                  </a:lnTo>
                  <a:lnTo>
                    <a:pt x="320205" y="265480"/>
                  </a:lnTo>
                  <a:lnTo>
                    <a:pt x="322732" y="268020"/>
                  </a:lnTo>
                  <a:lnTo>
                    <a:pt x="323697" y="273812"/>
                  </a:lnTo>
                  <a:lnTo>
                    <a:pt x="328561" y="275209"/>
                  </a:lnTo>
                  <a:lnTo>
                    <a:pt x="333451" y="276301"/>
                  </a:lnTo>
                  <a:lnTo>
                    <a:pt x="333654" y="276910"/>
                  </a:lnTo>
                  <a:lnTo>
                    <a:pt x="333946" y="276910"/>
                  </a:lnTo>
                  <a:lnTo>
                    <a:pt x="334010" y="279450"/>
                  </a:lnTo>
                  <a:lnTo>
                    <a:pt x="335445" y="281673"/>
                  </a:lnTo>
                  <a:lnTo>
                    <a:pt x="350126" y="293103"/>
                  </a:lnTo>
                  <a:lnTo>
                    <a:pt x="374675" y="313626"/>
                  </a:lnTo>
                  <a:lnTo>
                    <a:pt x="387692" y="322961"/>
                  </a:lnTo>
                  <a:lnTo>
                    <a:pt x="388112" y="316268"/>
                  </a:lnTo>
                  <a:lnTo>
                    <a:pt x="387692" y="323900"/>
                  </a:lnTo>
                  <a:lnTo>
                    <a:pt x="390906" y="325170"/>
                  </a:lnTo>
                  <a:lnTo>
                    <a:pt x="396862" y="323900"/>
                  </a:lnTo>
                  <a:lnTo>
                    <a:pt x="398983" y="327710"/>
                  </a:lnTo>
                  <a:lnTo>
                    <a:pt x="398894" y="332790"/>
                  </a:lnTo>
                  <a:lnTo>
                    <a:pt x="399237" y="332790"/>
                  </a:lnTo>
                  <a:lnTo>
                    <a:pt x="404329" y="338175"/>
                  </a:lnTo>
                  <a:lnTo>
                    <a:pt x="409028" y="344144"/>
                  </a:lnTo>
                  <a:lnTo>
                    <a:pt x="416623" y="345986"/>
                  </a:lnTo>
                  <a:lnTo>
                    <a:pt x="416852" y="346760"/>
                  </a:lnTo>
                  <a:lnTo>
                    <a:pt x="417093" y="346760"/>
                  </a:lnTo>
                  <a:lnTo>
                    <a:pt x="417791" y="347103"/>
                  </a:lnTo>
                  <a:lnTo>
                    <a:pt x="424446" y="355003"/>
                  </a:lnTo>
                  <a:lnTo>
                    <a:pt x="440969" y="370814"/>
                  </a:lnTo>
                  <a:lnTo>
                    <a:pt x="448360" y="379145"/>
                  </a:lnTo>
                  <a:lnTo>
                    <a:pt x="448576" y="379780"/>
                  </a:lnTo>
                  <a:lnTo>
                    <a:pt x="448487" y="386626"/>
                  </a:lnTo>
                  <a:lnTo>
                    <a:pt x="448487" y="387400"/>
                  </a:lnTo>
                  <a:lnTo>
                    <a:pt x="447395" y="393750"/>
                  </a:lnTo>
                  <a:lnTo>
                    <a:pt x="443039" y="400100"/>
                  </a:lnTo>
                  <a:lnTo>
                    <a:pt x="436829" y="405180"/>
                  </a:lnTo>
                  <a:lnTo>
                    <a:pt x="430161" y="406450"/>
                  </a:lnTo>
                  <a:lnTo>
                    <a:pt x="421119" y="403910"/>
                  </a:lnTo>
                  <a:lnTo>
                    <a:pt x="412559" y="400100"/>
                  </a:lnTo>
                  <a:lnTo>
                    <a:pt x="405117" y="395020"/>
                  </a:lnTo>
                  <a:lnTo>
                    <a:pt x="399440" y="387400"/>
                  </a:lnTo>
                  <a:lnTo>
                    <a:pt x="397103" y="384860"/>
                  </a:lnTo>
                  <a:lnTo>
                    <a:pt x="391896" y="383590"/>
                  </a:lnTo>
                  <a:lnTo>
                    <a:pt x="387451" y="381050"/>
                  </a:lnTo>
                  <a:lnTo>
                    <a:pt x="386016" y="375970"/>
                  </a:lnTo>
                  <a:lnTo>
                    <a:pt x="374053" y="368350"/>
                  </a:lnTo>
                  <a:lnTo>
                    <a:pt x="363423" y="360730"/>
                  </a:lnTo>
                  <a:lnTo>
                    <a:pt x="353275" y="351840"/>
                  </a:lnTo>
                  <a:lnTo>
                    <a:pt x="342874" y="342950"/>
                  </a:lnTo>
                  <a:lnTo>
                    <a:pt x="338074" y="339140"/>
                  </a:lnTo>
                  <a:lnTo>
                    <a:pt x="331304" y="336600"/>
                  </a:lnTo>
                  <a:lnTo>
                    <a:pt x="331317" y="336296"/>
                  </a:lnTo>
                  <a:lnTo>
                    <a:pt x="338061" y="338747"/>
                  </a:lnTo>
                  <a:lnTo>
                    <a:pt x="342874" y="342341"/>
                  </a:lnTo>
                  <a:lnTo>
                    <a:pt x="353263" y="350926"/>
                  </a:lnTo>
                  <a:lnTo>
                    <a:pt x="363410" y="359841"/>
                  </a:lnTo>
                  <a:lnTo>
                    <a:pt x="374040" y="368109"/>
                  </a:lnTo>
                  <a:lnTo>
                    <a:pt x="385902" y="374751"/>
                  </a:lnTo>
                  <a:lnTo>
                    <a:pt x="384937" y="372808"/>
                  </a:lnTo>
                  <a:lnTo>
                    <a:pt x="384479" y="370205"/>
                  </a:lnTo>
                  <a:lnTo>
                    <a:pt x="370192" y="358838"/>
                  </a:lnTo>
                  <a:lnTo>
                    <a:pt x="357746" y="348272"/>
                  </a:lnTo>
                  <a:lnTo>
                    <a:pt x="345135" y="337908"/>
                  </a:lnTo>
                  <a:lnTo>
                    <a:pt x="331914" y="328307"/>
                  </a:lnTo>
                  <a:lnTo>
                    <a:pt x="331863" y="328968"/>
                  </a:lnTo>
                  <a:lnTo>
                    <a:pt x="328714" y="327710"/>
                  </a:lnTo>
                  <a:lnTo>
                    <a:pt x="322580" y="327710"/>
                  </a:lnTo>
                  <a:lnTo>
                    <a:pt x="320573" y="325170"/>
                  </a:lnTo>
                  <a:lnTo>
                    <a:pt x="320598" y="324408"/>
                  </a:lnTo>
                  <a:lnTo>
                    <a:pt x="322580" y="327698"/>
                  </a:lnTo>
                  <a:lnTo>
                    <a:pt x="328714" y="327050"/>
                  </a:lnTo>
                  <a:lnTo>
                    <a:pt x="326593" y="323824"/>
                  </a:lnTo>
                  <a:lnTo>
                    <a:pt x="324662" y="320408"/>
                  </a:lnTo>
                  <a:lnTo>
                    <a:pt x="320789" y="318858"/>
                  </a:lnTo>
                  <a:lnTo>
                    <a:pt x="320738" y="319849"/>
                  </a:lnTo>
                  <a:lnTo>
                    <a:pt x="320586" y="318820"/>
                  </a:lnTo>
                  <a:lnTo>
                    <a:pt x="312686" y="320090"/>
                  </a:lnTo>
                  <a:lnTo>
                    <a:pt x="307708" y="313740"/>
                  </a:lnTo>
                  <a:lnTo>
                    <a:pt x="297522" y="304850"/>
                  </a:lnTo>
                  <a:lnTo>
                    <a:pt x="292150" y="299770"/>
                  </a:lnTo>
                  <a:lnTo>
                    <a:pt x="279654" y="290880"/>
                  </a:lnTo>
                  <a:lnTo>
                    <a:pt x="272694" y="289610"/>
                  </a:lnTo>
                  <a:lnTo>
                    <a:pt x="264744" y="292150"/>
                  </a:lnTo>
                  <a:lnTo>
                    <a:pt x="263067" y="295960"/>
                  </a:lnTo>
                  <a:lnTo>
                    <a:pt x="262978" y="299770"/>
                  </a:lnTo>
                  <a:lnTo>
                    <a:pt x="264883" y="303568"/>
                  </a:lnTo>
                  <a:lnTo>
                    <a:pt x="268922" y="311175"/>
                  </a:lnTo>
                  <a:lnTo>
                    <a:pt x="274548" y="317106"/>
                  </a:lnTo>
                  <a:lnTo>
                    <a:pt x="281279" y="321856"/>
                  </a:lnTo>
                  <a:lnTo>
                    <a:pt x="288251" y="325691"/>
                  </a:lnTo>
                  <a:lnTo>
                    <a:pt x="288683" y="326440"/>
                  </a:lnTo>
                  <a:lnTo>
                    <a:pt x="290474" y="328980"/>
                  </a:lnTo>
                  <a:lnTo>
                    <a:pt x="292328" y="332790"/>
                  </a:lnTo>
                  <a:lnTo>
                    <a:pt x="298907" y="332790"/>
                  </a:lnTo>
                  <a:lnTo>
                    <a:pt x="301447" y="334060"/>
                  </a:lnTo>
                  <a:lnTo>
                    <a:pt x="302260" y="337870"/>
                  </a:lnTo>
                  <a:lnTo>
                    <a:pt x="304647" y="340410"/>
                  </a:lnTo>
                  <a:lnTo>
                    <a:pt x="307187" y="340410"/>
                  </a:lnTo>
                  <a:lnTo>
                    <a:pt x="308597" y="341680"/>
                  </a:lnTo>
                  <a:lnTo>
                    <a:pt x="308876" y="344220"/>
                  </a:lnTo>
                  <a:lnTo>
                    <a:pt x="315798" y="349300"/>
                  </a:lnTo>
                  <a:lnTo>
                    <a:pt x="316191" y="349440"/>
                  </a:lnTo>
                  <a:lnTo>
                    <a:pt x="319379" y="356387"/>
                  </a:lnTo>
                  <a:lnTo>
                    <a:pt x="326301" y="360426"/>
                  </a:lnTo>
                  <a:lnTo>
                    <a:pt x="333502" y="363867"/>
                  </a:lnTo>
                  <a:lnTo>
                    <a:pt x="333692" y="364540"/>
                  </a:lnTo>
                  <a:lnTo>
                    <a:pt x="333933" y="364540"/>
                  </a:lnTo>
                  <a:lnTo>
                    <a:pt x="334568" y="364871"/>
                  </a:lnTo>
                  <a:lnTo>
                    <a:pt x="341198" y="372262"/>
                  </a:lnTo>
                  <a:lnTo>
                    <a:pt x="349300" y="379387"/>
                  </a:lnTo>
                  <a:lnTo>
                    <a:pt x="357987" y="385813"/>
                  </a:lnTo>
                  <a:lnTo>
                    <a:pt x="366141" y="391274"/>
                  </a:lnTo>
                  <a:lnTo>
                    <a:pt x="367004" y="392480"/>
                  </a:lnTo>
                  <a:lnTo>
                    <a:pt x="367944" y="396290"/>
                  </a:lnTo>
                  <a:lnTo>
                    <a:pt x="371817" y="398830"/>
                  </a:lnTo>
                  <a:lnTo>
                    <a:pt x="374611" y="401193"/>
                  </a:lnTo>
                  <a:lnTo>
                    <a:pt x="353212" y="421652"/>
                  </a:lnTo>
                  <a:lnTo>
                    <a:pt x="348653" y="417474"/>
                  </a:lnTo>
                  <a:lnTo>
                    <a:pt x="343154" y="419036"/>
                  </a:lnTo>
                  <a:lnTo>
                    <a:pt x="352679" y="425932"/>
                  </a:lnTo>
                  <a:lnTo>
                    <a:pt x="361340" y="427748"/>
                  </a:lnTo>
                  <a:lnTo>
                    <a:pt x="369265" y="424395"/>
                  </a:lnTo>
                  <a:lnTo>
                    <a:pt x="376605" y="415785"/>
                  </a:lnTo>
                  <a:lnTo>
                    <a:pt x="379742" y="410806"/>
                  </a:lnTo>
                  <a:lnTo>
                    <a:pt x="381292" y="405104"/>
                  </a:lnTo>
                  <a:lnTo>
                    <a:pt x="381431" y="405180"/>
                  </a:lnTo>
                  <a:lnTo>
                    <a:pt x="379742" y="411530"/>
                  </a:lnTo>
                  <a:lnTo>
                    <a:pt x="376618" y="416610"/>
                  </a:lnTo>
                  <a:lnTo>
                    <a:pt x="369265" y="425500"/>
                  </a:lnTo>
                  <a:lnTo>
                    <a:pt x="361340" y="428040"/>
                  </a:lnTo>
                  <a:lnTo>
                    <a:pt x="352691" y="426770"/>
                  </a:lnTo>
                  <a:lnTo>
                    <a:pt x="343166" y="419150"/>
                  </a:lnTo>
                  <a:lnTo>
                    <a:pt x="335864" y="415340"/>
                  </a:lnTo>
                  <a:lnTo>
                    <a:pt x="333336" y="415340"/>
                  </a:lnTo>
                  <a:lnTo>
                    <a:pt x="332232" y="414070"/>
                  </a:lnTo>
                  <a:lnTo>
                    <a:pt x="332168" y="411530"/>
                  </a:lnTo>
                  <a:lnTo>
                    <a:pt x="331393" y="408990"/>
                  </a:lnTo>
                  <a:lnTo>
                    <a:pt x="322326" y="408990"/>
                  </a:lnTo>
                  <a:lnTo>
                    <a:pt x="319303" y="406450"/>
                  </a:lnTo>
                  <a:lnTo>
                    <a:pt x="318973" y="403910"/>
                  </a:lnTo>
                  <a:lnTo>
                    <a:pt x="318503" y="400100"/>
                  </a:lnTo>
                  <a:lnTo>
                    <a:pt x="316979" y="400100"/>
                  </a:lnTo>
                  <a:lnTo>
                    <a:pt x="306527" y="395020"/>
                  </a:lnTo>
                  <a:lnTo>
                    <a:pt x="305752" y="394487"/>
                  </a:lnTo>
                  <a:lnTo>
                    <a:pt x="305752" y="433120"/>
                  </a:lnTo>
                  <a:lnTo>
                    <a:pt x="305066" y="438200"/>
                  </a:lnTo>
                  <a:lnTo>
                    <a:pt x="305333" y="444550"/>
                  </a:lnTo>
                  <a:lnTo>
                    <a:pt x="293903" y="449630"/>
                  </a:lnTo>
                  <a:lnTo>
                    <a:pt x="292315" y="448360"/>
                  </a:lnTo>
                  <a:lnTo>
                    <a:pt x="289140" y="445820"/>
                  </a:lnTo>
                  <a:lnTo>
                    <a:pt x="281724" y="439470"/>
                  </a:lnTo>
                  <a:lnTo>
                    <a:pt x="278193" y="435660"/>
                  </a:lnTo>
                  <a:lnTo>
                    <a:pt x="274840" y="431850"/>
                  </a:lnTo>
                  <a:lnTo>
                    <a:pt x="271056" y="426770"/>
                  </a:lnTo>
                  <a:lnTo>
                    <a:pt x="270802" y="425500"/>
                  </a:lnTo>
                  <a:lnTo>
                    <a:pt x="269786" y="420420"/>
                  </a:lnTo>
                  <a:lnTo>
                    <a:pt x="271132" y="415340"/>
                  </a:lnTo>
                  <a:lnTo>
                    <a:pt x="275234" y="410260"/>
                  </a:lnTo>
                  <a:lnTo>
                    <a:pt x="282257" y="403910"/>
                  </a:lnTo>
                  <a:lnTo>
                    <a:pt x="288150" y="408990"/>
                  </a:lnTo>
                  <a:lnTo>
                    <a:pt x="304622" y="425500"/>
                  </a:lnTo>
                  <a:lnTo>
                    <a:pt x="305612" y="426770"/>
                  </a:lnTo>
                  <a:lnTo>
                    <a:pt x="305752" y="433120"/>
                  </a:lnTo>
                  <a:lnTo>
                    <a:pt x="305752" y="394487"/>
                  </a:lnTo>
                  <a:lnTo>
                    <a:pt x="297459" y="388670"/>
                  </a:lnTo>
                  <a:lnTo>
                    <a:pt x="289814" y="381050"/>
                  </a:lnTo>
                  <a:lnTo>
                    <a:pt x="283591" y="372160"/>
                  </a:lnTo>
                  <a:lnTo>
                    <a:pt x="281863" y="369620"/>
                  </a:lnTo>
                  <a:lnTo>
                    <a:pt x="279273" y="365810"/>
                  </a:lnTo>
                  <a:lnTo>
                    <a:pt x="274548" y="359460"/>
                  </a:lnTo>
                  <a:lnTo>
                    <a:pt x="269557" y="353110"/>
                  </a:lnTo>
                  <a:lnTo>
                    <a:pt x="265747" y="349300"/>
                  </a:lnTo>
                  <a:lnTo>
                    <a:pt x="264490" y="348030"/>
                  </a:lnTo>
                  <a:lnTo>
                    <a:pt x="259702" y="346811"/>
                  </a:lnTo>
                  <a:lnTo>
                    <a:pt x="259702" y="383590"/>
                  </a:lnTo>
                  <a:lnTo>
                    <a:pt x="259245" y="384860"/>
                  </a:lnTo>
                  <a:lnTo>
                    <a:pt x="231228" y="421690"/>
                  </a:lnTo>
                  <a:lnTo>
                    <a:pt x="225475" y="425500"/>
                  </a:lnTo>
                  <a:lnTo>
                    <a:pt x="219951" y="419150"/>
                  </a:lnTo>
                  <a:lnTo>
                    <a:pt x="212344" y="416610"/>
                  </a:lnTo>
                  <a:lnTo>
                    <a:pt x="215900" y="411530"/>
                  </a:lnTo>
                  <a:lnTo>
                    <a:pt x="221703" y="401370"/>
                  </a:lnTo>
                  <a:lnTo>
                    <a:pt x="223393" y="398830"/>
                  </a:lnTo>
                  <a:lnTo>
                    <a:pt x="246900" y="369620"/>
                  </a:lnTo>
                  <a:lnTo>
                    <a:pt x="253974" y="375970"/>
                  </a:lnTo>
                  <a:lnTo>
                    <a:pt x="258406" y="378510"/>
                  </a:lnTo>
                  <a:lnTo>
                    <a:pt x="259702" y="383590"/>
                  </a:lnTo>
                  <a:lnTo>
                    <a:pt x="259702" y="346811"/>
                  </a:lnTo>
                  <a:lnTo>
                    <a:pt x="259537" y="346760"/>
                  </a:lnTo>
                  <a:lnTo>
                    <a:pt x="248653" y="349300"/>
                  </a:lnTo>
                  <a:lnTo>
                    <a:pt x="240398" y="348030"/>
                  </a:lnTo>
                  <a:lnTo>
                    <a:pt x="238493" y="346760"/>
                  </a:lnTo>
                  <a:lnTo>
                    <a:pt x="234670" y="344220"/>
                  </a:lnTo>
                  <a:lnTo>
                    <a:pt x="231381" y="336600"/>
                  </a:lnTo>
                  <a:lnTo>
                    <a:pt x="230212" y="327710"/>
                  </a:lnTo>
                  <a:lnTo>
                    <a:pt x="221449" y="327710"/>
                  </a:lnTo>
                  <a:lnTo>
                    <a:pt x="218097" y="325170"/>
                  </a:lnTo>
                  <a:lnTo>
                    <a:pt x="216420" y="323900"/>
                  </a:lnTo>
                  <a:lnTo>
                    <a:pt x="214528" y="323900"/>
                  </a:lnTo>
                  <a:lnTo>
                    <a:pt x="213982" y="323354"/>
                  </a:lnTo>
                  <a:lnTo>
                    <a:pt x="213982" y="360730"/>
                  </a:lnTo>
                  <a:lnTo>
                    <a:pt x="209219" y="367080"/>
                  </a:lnTo>
                  <a:lnTo>
                    <a:pt x="204063" y="373430"/>
                  </a:lnTo>
                  <a:lnTo>
                    <a:pt x="199110" y="379780"/>
                  </a:lnTo>
                  <a:lnTo>
                    <a:pt x="194386" y="386130"/>
                  </a:lnTo>
                  <a:lnTo>
                    <a:pt x="189928" y="393750"/>
                  </a:lnTo>
                  <a:lnTo>
                    <a:pt x="187540" y="397560"/>
                  </a:lnTo>
                  <a:lnTo>
                    <a:pt x="183502" y="398830"/>
                  </a:lnTo>
                  <a:lnTo>
                    <a:pt x="175260" y="398830"/>
                  </a:lnTo>
                  <a:lnTo>
                    <a:pt x="171437" y="397560"/>
                  </a:lnTo>
                  <a:lnTo>
                    <a:pt x="168833" y="388670"/>
                  </a:lnTo>
                  <a:lnTo>
                    <a:pt x="169341" y="382320"/>
                  </a:lnTo>
                  <a:lnTo>
                    <a:pt x="172173" y="379780"/>
                  </a:lnTo>
                  <a:lnTo>
                    <a:pt x="173596" y="378510"/>
                  </a:lnTo>
                  <a:lnTo>
                    <a:pt x="178600" y="372160"/>
                  </a:lnTo>
                  <a:lnTo>
                    <a:pt x="183248" y="367080"/>
                  </a:lnTo>
                  <a:lnTo>
                    <a:pt x="187490" y="360730"/>
                  </a:lnTo>
                  <a:lnTo>
                    <a:pt x="191312" y="354380"/>
                  </a:lnTo>
                  <a:lnTo>
                    <a:pt x="195008" y="346760"/>
                  </a:lnTo>
                  <a:lnTo>
                    <a:pt x="200850" y="346760"/>
                  </a:lnTo>
                  <a:lnTo>
                    <a:pt x="212090" y="354380"/>
                  </a:lnTo>
                  <a:lnTo>
                    <a:pt x="213982" y="360730"/>
                  </a:lnTo>
                  <a:lnTo>
                    <a:pt x="213982" y="323354"/>
                  </a:lnTo>
                  <a:lnTo>
                    <a:pt x="213258" y="322630"/>
                  </a:lnTo>
                  <a:lnTo>
                    <a:pt x="212674" y="321360"/>
                  </a:lnTo>
                  <a:lnTo>
                    <a:pt x="209473" y="318820"/>
                  </a:lnTo>
                  <a:lnTo>
                    <a:pt x="206286" y="316280"/>
                  </a:lnTo>
                  <a:lnTo>
                    <a:pt x="198894" y="317550"/>
                  </a:lnTo>
                  <a:lnTo>
                    <a:pt x="191833" y="317550"/>
                  </a:lnTo>
                  <a:lnTo>
                    <a:pt x="183807" y="318820"/>
                  </a:lnTo>
                  <a:lnTo>
                    <a:pt x="181622" y="312470"/>
                  </a:lnTo>
                  <a:lnTo>
                    <a:pt x="178981" y="307390"/>
                  </a:lnTo>
                  <a:lnTo>
                    <a:pt x="173240" y="299770"/>
                  </a:lnTo>
                  <a:lnTo>
                    <a:pt x="165989" y="298500"/>
                  </a:lnTo>
                  <a:lnTo>
                    <a:pt x="163347" y="298500"/>
                  </a:lnTo>
                  <a:lnTo>
                    <a:pt x="163347" y="330250"/>
                  </a:lnTo>
                  <a:lnTo>
                    <a:pt x="163131" y="337870"/>
                  </a:lnTo>
                  <a:lnTo>
                    <a:pt x="161213" y="344220"/>
                  </a:lnTo>
                  <a:lnTo>
                    <a:pt x="156781" y="350570"/>
                  </a:lnTo>
                  <a:lnTo>
                    <a:pt x="151472" y="356920"/>
                  </a:lnTo>
                  <a:lnTo>
                    <a:pt x="146888" y="364540"/>
                  </a:lnTo>
                  <a:lnTo>
                    <a:pt x="145961" y="365810"/>
                  </a:lnTo>
                  <a:lnTo>
                    <a:pt x="143776" y="367080"/>
                  </a:lnTo>
                  <a:lnTo>
                    <a:pt x="139103" y="374700"/>
                  </a:lnTo>
                  <a:lnTo>
                    <a:pt x="135890" y="379780"/>
                  </a:lnTo>
                  <a:lnTo>
                    <a:pt x="128803" y="374700"/>
                  </a:lnTo>
                  <a:lnTo>
                    <a:pt x="124866" y="370890"/>
                  </a:lnTo>
                  <a:lnTo>
                    <a:pt x="122389" y="365810"/>
                  </a:lnTo>
                  <a:lnTo>
                    <a:pt x="122402" y="362000"/>
                  </a:lnTo>
                  <a:lnTo>
                    <a:pt x="125945" y="355650"/>
                  </a:lnTo>
                  <a:lnTo>
                    <a:pt x="130429" y="350570"/>
                  </a:lnTo>
                  <a:lnTo>
                    <a:pt x="134861" y="345490"/>
                  </a:lnTo>
                  <a:lnTo>
                    <a:pt x="138785" y="339140"/>
                  </a:lnTo>
                  <a:lnTo>
                    <a:pt x="141782" y="332790"/>
                  </a:lnTo>
                  <a:lnTo>
                    <a:pt x="143852" y="326440"/>
                  </a:lnTo>
                  <a:lnTo>
                    <a:pt x="150088" y="325170"/>
                  </a:lnTo>
                  <a:lnTo>
                    <a:pt x="161328" y="326440"/>
                  </a:lnTo>
                  <a:lnTo>
                    <a:pt x="163347" y="330250"/>
                  </a:lnTo>
                  <a:lnTo>
                    <a:pt x="163347" y="298500"/>
                  </a:lnTo>
                  <a:lnTo>
                    <a:pt x="142595" y="298500"/>
                  </a:lnTo>
                  <a:lnTo>
                    <a:pt x="141338" y="295960"/>
                  </a:lnTo>
                  <a:lnTo>
                    <a:pt x="135686" y="284530"/>
                  </a:lnTo>
                  <a:lnTo>
                    <a:pt x="131127" y="279450"/>
                  </a:lnTo>
                  <a:lnTo>
                    <a:pt x="125031" y="278180"/>
                  </a:lnTo>
                  <a:lnTo>
                    <a:pt x="121920" y="277736"/>
                  </a:lnTo>
                  <a:lnTo>
                    <a:pt x="121920" y="306120"/>
                  </a:lnTo>
                  <a:lnTo>
                    <a:pt x="119976" y="313740"/>
                  </a:lnTo>
                  <a:lnTo>
                    <a:pt x="117729" y="320090"/>
                  </a:lnTo>
                  <a:lnTo>
                    <a:pt x="114642" y="326440"/>
                  </a:lnTo>
                  <a:lnTo>
                    <a:pt x="110667" y="332790"/>
                  </a:lnTo>
                  <a:lnTo>
                    <a:pt x="105791" y="337870"/>
                  </a:lnTo>
                  <a:lnTo>
                    <a:pt x="102311" y="341680"/>
                  </a:lnTo>
                  <a:lnTo>
                    <a:pt x="96964" y="345490"/>
                  </a:lnTo>
                  <a:lnTo>
                    <a:pt x="84874" y="339140"/>
                  </a:lnTo>
                  <a:lnTo>
                    <a:pt x="83947" y="332790"/>
                  </a:lnTo>
                  <a:lnTo>
                    <a:pt x="84467" y="326440"/>
                  </a:lnTo>
                  <a:lnTo>
                    <a:pt x="103644" y="295960"/>
                  </a:lnTo>
                  <a:lnTo>
                    <a:pt x="107632" y="297230"/>
                  </a:lnTo>
                  <a:lnTo>
                    <a:pt x="114858" y="303580"/>
                  </a:lnTo>
                  <a:lnTo>
                    <a:pt x="121920" y="306120"/>
                  </a:lnTo>
                  <a:lnTo>
                    <a:pt x="121920" y="277736"/>
                  </a:lnTo>
                  <a:lnTo>
                    <a:pt x="116230" y="276910"/>
                  </a:lnTo>
                  <a:lnTo>
                    <a:pt x="107416" y="276910"/>
                  </a:lnTo>
                  <a:lnTo>
                    <a:pt x="98602" y="278180"/>
                  </a:lnTo>
                  <a:lnTo>
                    <a:pt x="89801" y="278180"/>
                  </a:lnTo>
                  <a:lnTo>
                    <a:pt x="84277" y="280720"/>
                  </a:lnTo>
                  <a:lnTo>
                    <a:pt x="80860" y="285800"/>
                  </a:lnTo>
                  <a:lnTo>
                    <a:pt x="77279" y="289610"/>
                  </a:lnTo>
                  <a:lnTo>
                    <a:pt x="71742" y="298500"/>
                  </a:lnTo>
                  <a:lnTo>
                    <a:pt x="69773" y="298500"/>
                  </a:lnTo>
                  <a:lnTo>
                    <a:pt x="64338" y="288340"/>
                  </a:lnTo>
                  <a:lnTo>
                    <a:pt x="55549" y="284530"/>
                  </a:lnTo>
                  <a:lnTo>
                    <a:pt x="39217" y="274370"/>
                  </a:lnTo>
                  <a:lnTo>
                    <a:pt x="30784" y="269290"/>
                  </a:lnTo>
                  <a:lnTo>
                    <a:pt x="26746" y="269290"/>
                  </a:lnTo>
                  <a:lnTo>
                    <a:pt x="22707" y="268020"/>
                  </a:lnTo>
                  <a:lnTo>
                    <a:pt x="15024" y="268020"/>
                  </a:lnTo>
                  <a:lnTo>
                    <a:pt x="10718" y="266750"/>
                  </a:lnTo>
                  <a:lnTo>
                    <a:pt x="6934" y="275310"/>
                  </a:lnTo>
                  <a:lnTo>
                    <a:pt x="6781" y="275094"/>
                  </a:lnTo>
                  <a:lnTo>
                    <a:pt x="10706" y="266446"/>
                  </a:lnTo>
                  <a:lnTo>
                    <a:pt x="15024" y="267195"/>
                  </a:lnTo>
                  <a:lnTo>
                    <a:pt x="22707" y="267652"/>
                  </a:lnTo>
                  <a:lnTo>
                    <a:pt x="26733" y="268554"/>
                  </a:lnTo>
                  <a:lnTo>
                    <a:pt x="30784" y="269163"/>
                  </a:lnTo>
                  <a:lnTo>
                    <a:pt x="23863" y="264782"/>
                  </a:lnTo>
                  <a:lnTo>
                    <a:pt x="15405" y="262851"/>
                  </a:lnTo>
                  <a:lnTo>
                    <a:pt x="7404" y="263677"/>
                  </a:lnTo>
                  <a:lnTo>
                    <a:pt x="1854" y="267500"/>
                  </a:lnTo>
                  <a:lnTo>
                    <a:pt x="0" y="273240"/>
                  </a:lnTo>
                  <a:lnTo>
                    <a:pt x="1803" y="278041"/>
                  </a:lnTo>
                  <a:lnTo>
                    <a:pt x="9055" y="286397"/>
                  </a:lnTo>
                  <a:lnTo>
                    <a:pt x="11341" y="289572"/>
                  </a:lnTo>
                  <a:lnTo>
                    <a:pt x="43764" y="308178"/>
                  </a:lnTo>
                  <a:lnTo>
                    <a:pt x="49923" y="312153"/>
                  </a:lnTo>
                  <a:lnTo>
                    <a:pt x="54800" y="316903"/>
                  </a:lnTo>
                  <a:lnTo>
                    <a:pt x="57581" y="322961"/>
                  </a:lnTo>
                  <a:lnTo>
                    <a:pt x="57391" y="330873"/>
                  </a:lnTo>
                  <a:lnTo>
                    <a:pt x="56273" y="336054"/>
                  </a:lnTo>
                  <a:lnTo>
                    <a:pt x="57137" y="341858"/>
                  </a:lnTo>
                  <a:lnTo>
                    <a:pt x="59690" y="346125"/>
                  </a:lnTo>
                  <a:lnTo>
                    <a:pt x="63042" y="352488"/>
                  </a:lnTo>
                  <a:lnTo>
                    <a:pt x="66725" y="358673"/>
                  </a:lnTo>
                  <a:lnTo>
                    <a:pt x="71856" y="363385"/>
                  </a:lnTo>
                  <a:lnTo>
                    <a:pt x="79514" y="365264"/>
                  </a:lnTo>
                  <a:lnTo>
                    <a:pt x="79629" y="365810"/>
                  </a:lnTo>
                  <a:lnTo>
                    <a:pt x="90284" y="369620"/>
                  </a:lnTo>
                  <a:lnTo>
                    <a:pt x="90944" y="373011"/>
                  </a:lnTo>
                  <a:lnTo>
                    <a:pt x="93065" y="376034"/>
                  </a:lnTo>
                  <a:lnTo>
                    <a:pt x="97142" y="377520"/>
                  </a:lnTo>
                  <a:lnTo>
                    <a:pt x="100164" y="370827"/>
                  </a:lnTo>
                  <a:lnTo>
                    <a:pt x="100457" y="370890"/>
                  </a:lnTo>
                  <a:lnTo>
                    <a:pt x="97142" y="378510"/>
                  </a:lnTo>
                  <a:lnTo>
                    <a:pt x="99174" y="386130"/>
                  </a:lnTo>
                  <a:lnTo>
                    <a:pt x="99428" y="396290"/>
                  </a:lnTo>
                  <a:lnTo>
                    <a:pt x="111823" y="397560"/>
                  </a:lnTo>
                  <a:lnTo>
                    <a:pt x="112331" y="397662"/>
                  </a:lnTo>
                  <a:lnTo>
                    <a:pt x="113715" y="400596"/>
                  </a:lnTo>
                  <a:lnTo>
                    <a:pt x="117538" y="402767"/>
                  </a:lnTo>
                  <a:lnTo>
                    <a:pt x="127673" y="404863"/>
                  </a:lnTo>
                  <a:lnTo>
                    <a:pt x="146697" y="407682"/>
                  </a:lnTo>
                  <a:lnTo>
                    <a:pt x="152120" y="416610"/>
                  </a:lnTo>
                  <a:lnTo>
                    <a:pt x="158915" y="422960"/>
                  </a:lnTo>
                  <a:lnTo>
                    <a:pt x="167335" y="426770"/>
                  </a:lnTo>
                  <a:lnTo>
                    <a:pt x="177622" y="428040"/>
                  </a:lnTo>
                  <a:lnTo>
                    <a:pt x="184594" y="426770"/>
                  </a:lnTo>
                  <a:lnTo>
                    <a:pt x="190347" y="429310"/>
                  </a:lnTo>
                  <a:lnTo>
                    <a:pt x="194818" y="435660"/>
                  </a:lnTo>
                  <a:lnTo>
                    <a:pt x="203454" y="444550"/>
                  </a:lnTo>
                  <a:lnTo>
                    <a:pt x="213626" y="449630"/>
                  </a:lnTo>
                  <a:lnTo>
                    <a:pt x="225018" y="450900"/>
                  </a:lnTo>
                  <a:lnTo>
                    <a:pt x="237299" y="449630"/>
                  </a:lnTo>
                  <a:lnTo>
                    <a:pt x="244563" y="448360"/>
                  </a:lnTo>
                  <a:lnTo>
                    <a:pt x="251040" y="449630"/>
                  </a:lnTo>
                  <a:lnTo>
                    <a:pt x="256857" y="452170"/>
                  </a:lnTo>
                  <a:lnTo>
                    <a:pt x="262166" y="457250"/>
                  </a:lnTo>
                  <a:lnTo>
                    <a:pt x="267195" y="462330"/>
                  </a:lnTo>
                  <a:lnTo>
                    <a:pt x="272872" y="466140"/>
                  </a:lnTo>
                  <a:lnTo>
                    <a:pt x="279412" y="468680"/>
                  </a:lnTo>
                  <a:lnTo>
                    <a:pt x="287058" y="468680"/>
                  </a:lnTo>
                  <a:lnTo>
                    <a:pt x="291947" y="473214"/>
                  </a:lnTo>
                  <a:lnTo>
                    <a:pt x="296811" y="474700"/>
                  </a:lnTo>
                  <a:lnTo>
                    <a:pt x="301650" y="473100"/>
                  </a:lnTo>
                  <a:lnTo>
                    <a:pt x="306222" y="468642"/>
                  </a:lnTo>
                  <a:lnTo>
                    <a:pt x="306451" y="468680"/>
                  </a:lnTo>
                  <a:lnTo>
                    <a:pt x="313321" y="468680"/>
                  </a:lnTo>
                  <a:lnTo>
                    <a:pt x="318985" y="467410"/>
                  </a:lnTo>
                  <a:lnTo>
                    <a:pt x="323646" y="463600"/>
                  </a:lnTo>
                  <a:lnTo>
                    <a:pt x="327494" y="458520"/>
                  </a:lnTo>
                  <a:lnTo>
                    <a:pt x="332219" y="449630"/>
                  </a:lnTo>
                  <a:lnTo>
                    <a:pt x="338239" y="447090"/>
                  </a:lnTo>
                  <a:lnTo>
                    <a:pt x="348068" y="449630"/>
                  </a:lnTo>
                  <a:lnTo>
                    <a:pt x="361467" y="452170"/>
                  </a:lnTo>
                  <a:lnTo>
                    <a:pt x="374154" y="449630"/>
                  </a:lnTo>
                  <a:lnTo>
                    <a:pt x="379844" y="447090"/>
                  </a:lnTo>
                  <a:lnTo>
                    <a:pt x="385546" y="444550"/>
                  </a:lnTo>
                  <a:lnTo>
                    <a:pt x="399821" y="429310"/>
                  </a:lnTo>
                  <a:lnTo>
                    <a:pt x="402399" y="428040"/>
                  </a:lnTo>
                  <a:lnTo>
                    <a:pt x="404977" y="426770"/>
                  </a:lnTo>
                  <a:lnTo>
                    <a:pt x="410845" y="425500"/>
                  </a:lnTo>
                  <a:lnTo>
                    <a:pt x="417741" y="426770"/>
                  </a:lnTo>
                  <a:lnTo>
                    <a:pt x="429526" y="428040"/>
                  </a:lnTo>
                  <a:lnTo>
                    <a:pt x="440893" y="428040"/>
                  </a:lnTo>
                  <a:lnTo>
                    <a:pt x="448005" y="425500"/>
                  </a:lnTo>
                  <a:lnTo>
                    <a:pt x="451561" y="424230"/>
                  </a:lnTo>
                  <a:lnTo>
                    <a:pt x="461276" y="416610"/>
                  </a:lnTo>
                  <a:lnTo>
                    <a:pt x="466369" y="410260"/>
                  </a:lnTo>
                  <a:lnTo>
                    <a:pt x="468947" y="406450"/>
                  </a:lnTo>
                  <a:lnTo>
                    <a:pt x="470674" y="403910"/>
                  </a:lnTo>
                  <a:lnTo>
                    <a:pt x="474002" y="396290"/>
                  </a:lnTo>
                  <a:lnTo>
                    <a:pt x="476199" y="388670"/>
                  </a:lnTo>
                  <a:lnTo>
                    <a:pt x="477443" y="382320"/>
                  </a:lnTo>
                  <a:lnTo>
                    <a:pt x="480707" y="379780"/>
                  </a:lnTo>
                  <a:lnTo>
                    <a:pt x="487387" y="378510"/>
                  </a:lnTo>
                  <a:lnTo>
                    <a:pt x="501142" y="374700"/>
                  </a:lnTo>
                  <a:lnTo>
                    <a:pt x="511263" y="367080"/>
                  </a:lnTo>
                  <a:lnTo>
                    <a:pt x="515480" y="359460"/>
                  </a:lnTo>
                  <a:lnTo>
                    <a:pt x="517588" y="355650"/>
                  </a:lnTo>
                  <a:lnTo>
                    <a:pt x="519950" y="341680"/>
                  </a:lnTo>
                  <a:lnTo>
                    <a:pt x="519823" y="323900"/>
                  </a:lnTo>
                  <a:lnTo>
                    <a:pt x="519264" y="313740"/>
                  </a:lnTo>
                  <a:lnTo>
                    <a:pt x="520369" y="312470"/>
                  </a:lnTo>
                  <a:lnTo>
                    <a:pt x="522579" y="309930"/>
                  </a:lnTo>
                  <a:lnTo>
                    <a:pt x="529412" y="304850"/>
                  </a:lnTo>
                  <a:lnTo>
                    <a:pt x="545617" y="297230"/>
                  </a:lnTo>
                  <a:lnTo>
                    <a:pt x="551294" y="293420"/>
                  </a:lnTo>
                  <a:lnTo>
                    <a:pt x="553173" y="292150"/>
                  </a:lnTo>
                  <a:lnTo>
                    <a:pt x="559485" y="284530"/>
                  </a:lnTo>
                  <a:lnTo>
                    <a:pt x="559409" y="278180"/>
                  </a:lnTo>
                  <a:lnTo>
                    <a:pt x="559485" y="284353"/>
                  </a:lnTo>
                  <a:lnTo>
                    <a:pt x="569633" y="278206"/>
                  </a:lnTo>
                  <a:lnTo>
                    <a:pt x="570598" y="274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6221" y="4181792"/>
              <a:ext cx="526415" cy="398145"/>
            </a:xfrm>
            <a:custGeom>
              <a:avLst/>
              <a:gdLst/>
              <a:ahLst/>
              <a:cxnLst/>
              <a:rect l="l" t="t" r="r" b="b"/>
              <a:pathLst>
                <a:path w="526415" h="398145">
                  <a:moveTo>
                    <a:pt x="8686" y="41808"/>
                  </a:moveTo>
                  <a:lnTo>
                    <a:pt x="7112" y="37820"/>
                  </a:lnTo>
                  <a:lnTo>
                    <a:pt x="4508" y="35090"/>
                  </a:lnTo>
                  <a:lnTo>
                    <a:pt x="0" y="34658"/>
                  </a:lnTo>
                  <a:lnTo>
                    <a:pt x="558" y="39865"/>
                  </a:lnTo>
                  <a:lnTo>
                    <a:pt x="4000" y="41592"/>
                  </a:lnTo>
                  <a:lnTo>
                    <a:pt x="8686" y="41808"/>
                  </a:lnTo>
                  <a:close/>
                </a:path>
                <a:path w="526415" h="398145">
                  <a:moveTo>
                    <a:pt x="39687" y="33489"/>
                  </a:moveTo>
                  <a:lnTo>
                    <a:pt x="38544" y="31127"/>
                  </a:lnTo>
                  <a:lnTo>
                    <a:pt x="36779" y="29578"/>
                  </a:lnTo>
                  <a:lnTo>
                    <a:pt x="34099" y="29222"/>
                  </a:lnTo>
                  <a:lnTo>
                    <a:pt x="34455" y="32613"/>
                  </a:lnTo>
                  <a:lnTo>
                    <a:pt x="36449" y="33870"/>
                  </a:lnTo>
                  <a:lnTo>
                    <a:pt x="39687" y="33489"/>
                  </a:lnTo>
                  <a:close/>
                </a:path>
                <a:path w="526415" h="398145">
                  <a:moveTo>
                    <a:pt x="82435" y="288315"/>
                  </a:moveTo>
                  <a:lnTo>
                    <a:pt x="75438" y="285711"/>
                  </a:lnTo>
                  <a:lnTo>
                    <a:pt x="75438" y="289750"/>
                  </a:lnTo>
                  <a:lnTo>
                    <a:pt x="72224" y="303644"/>
                  </a:lnTo>
                  <a:lnTo>
                    <a:pt x="69456" y="312077"/>
                  </a:lnTo>
                  <a:lnTo>
                    <a:pt x="54610" y="321830"/>
                  </a:lnTo>
                  <a:lnTo>
                    <a:pt x="49149" y="318884"/>
                  </a:lnTo>
                  <a:lnTo>
                    <a:pt x="48958" y="312077"/>
                  </a:lnTo>
                  <a:lnTo>
                    <a:pt x="49022" y="308648"/>
                  </a:lnTo>
                  <a:lnTo>
                    <a:pt x="66954" y="283870"/>
                  </a:lnTo>
                  <a:lnTo>
                    <a:pt x="75438" y="289750"/>
                  </a:lnTo>
                  <a:lnTo>
                    <a:pt x="75438" y="285711"/>
                  </a:lnTo>
                  <a:lnTo>
                    <a:pt x="73202" y="283870"/>
                  </a:lnTo>
                  <a:lnTo>
                    <a:pt x="68160" y="279654"/>
                  </a:lnTo>
                  <a:lnTo>
                    <a:pt x="64160" y="278015"/>
                  </a:lnTo>
                  <a:lnTo>
                    <a:pt x="61785" y="280746"/>
                  </a:lnTo>
                  <a:lnTo>
                    <a:pt x="56019" y="286689"/>
                  </a:lnTo>
                  <a:lnTo>
                    <a:pt x="50368" y="292773"/>
                  </a:lnTo>
                  <a:lnTo>
                    <a:pt x="46228" y="299821"/>
                  </a:lnTo>
                  <a:lnTo>
                    <a:pt x="44996" y="308648"/>
                  </a:lnTo>
                  <a:lnTo>
                    <a:pt x="44475" y="314680"/>
                  </a:lnTo>
                  <a:lnTo>
                    <a:pt x="45402" y="320484"/>
                  </a:lnTo>
                  <a:lnTo>
                    <a:pt x="57492" y="328053"/>
                  </a:lnTo>
                  <a:lnTo>
                    <a:pt x="62826" y="323215"/>
                  </a:lnTo>
                  <a:lnTo>
                    <a:pt x="64389" y="321830"/>
                  </a:lnTo>
                  <a:lnTo>
                    <a:pt x="80505" y="295643"/>
                  </a:lnTo>
                  <a:lnTo>
                    <a:pt x="82435" y="288315"/>
                  </a:lnTo>
                  <a:close/>
                </a:path>
                <a:path w="526415" h="398145">
                  <a:moveTo>
                    <a:pt x="112077" y="33185"/>
                  </a:moveTo>
                  <a:lnTo>
                    <a:pt x="110540" y="32258"/>
                  </a:lnTo>
                  <a:lnTo>
                    <a:pt x="109156" y="32486"/>
                  </a:lnTo>
                  <a:lnTo>
                    <a:pt x="107873" y="33693"/>
                  </a:lnTo>
                  <a:lnTo>
                    <a:pt x="109562" y="35979"/>
                  </a:lnTo>
                  <a:lnTo>
                    <a:pt x="110972" y="35852"/>
                  </a:lnTo>
                  <a:lnTo>
                    <a:pt x="112077" y="33185"/>
                  </a:lnTo>
                  <a:close/>
                </a:path>
                <a:path w="526415" h="398145">
                  <a:moveTo>
                    <a:pt x="113817" y="168503"/>
                  </a:moveTo>
                  <a:lnTo>
                    <a:pt x="112179" y="167195"/>
                  </a:lnTo>
                  <a:lnTo>
                    <a:pt x="110629" y="168503"/>
                  </a:lnTo>
                  <a:lnTo>
                    <a:pt x="110629" y="169811"/>
                  </a:lnTo>
                  <a:lnTo>
                    <a:pt x="112191" y="171119"/>
                  </a:lnTo>
                  <a:lnTo>
                    <a:pt x="113817" y="169811"/>
                  </a:lnTo>
                  <a:lnTo>
                    <a:pt x="113817" y="168503"/>
                  </a:lnTo>
                  <a:close/>
                </a:path>
                <a:path w="526415" h="398145">
                  <a:moveTo>
                    <a:pt x="134810" y="31635"/>
                  </a:moveTo>
                  <a:lnTo>
                    <a:pt x="132549" y="29337"/>
                  </a:lnTo>
                  <a:lnTo>
                    <a:pt x="130302" y="29337"/>
                  </a:lnTo>
                  <a:lnTo>
                    <a:pt x="128054" y="31661"/>
                  </a:lnTo>
                  <a:lnTo>
                    <a:pt x="130314" y="34315"/>
                  </a:lnTo>
                  <a:lnTo>
                    <a:pt x="132562" y="34302"/>
                  </a:lnTo>
                  <a:lnTo>
                    <a:pt x="134810" y="31635"/>
                  </a:lnTo>
                  <a:close/>
                </a:path>
                <a:path w="526415" h="398145">
                  <a:moveTo>
                    <a:pt x="139052" y="215074"/>
                  </a:moveTo>
                  <a:lnTo>
                    <a:pt x="137883" y="212267"/>
                  </a:lnTo>
                  <a:lnTo>
                    <a:pt x="135470" y="211886"/>
                  </a:lnTo>
                  <a:lnTo>
                    <a:pt x="132842" y="211924"/>
                  </a:lnTo>
                  <a:lnTo>
                    <a:pt x="133819" y="215099"/>
                  </a:lnTo>
                  <a:lnTo>
                    <a:pt x="135953" y="216027"/>
                  </a:lnTo>
                  <a:lnTo>
                    <a:pt x="139052" y="215074"/>
                  </a:lnTo>
                  <a:close/>
                </a:path>
                <a:path w="526415" h="398145">
                  <a:moveTo>
                    <a:pt x="150215" y="108051"/>
                  </a:moveTo>
                  <a:lnTo>
                    <a:pt x="146380" y="108813"/>
                  </a:lnTo>
                  <a:lnTo>
                    <a:pt x="144081" y="111112"/>
                  </a:lnTo>
                  <a:lnTo>
                    <a:pt x="143319" y="114935"/>
                  </a:lnTo>
                  <a:lnTo>
                    <a:pt x="147751" y="114782"/>
                  </a:lnTo>
                  <a:lnTo>
                    <a:pt x="150050" y="112483"/>
                  </a:lnTo>
                  <a:lnTo>
                    <a:pt x="150215" y="108051"/>
                  </a:lnTo>
                  <a:close/>
                </a:path>
                <a:path w="526415" h="398145">
                  <a:moveTo>
                    <a:pt x="177114" y="303149"/>
                  </a:moveTo>
                  <a:lnTo>
                    <a:pt x="175983" y="302006"/>
                  </a:lnTo>
                  <a:lnTo>
                    <a:pt x="173189" y="302933"/>
                  </a:lnTo>
                  <a:lnTo>
                    <a:pt x="173774" y="304761"/>
                  </a:lnTo>
                  <a:lnTo>
                    <a:pt x="175044" y="305727"/>
                  </a:lnTo>
                  <a:lnTo>
                    <a:pt x="176936" y="305917"/>
                  </a:lnTo>
                  <a:lnTo>
                    <a:pt x="177114" y="303149"/>
                  </a:lnTo>
                  <a:close/>
                </a:path>
                <a:path w="526415" h="398145">
                  <a:moveTo>
                    <a:pt x="262775" y="319455"/>
                  </a:moveTo>
                  <a:lnTo>
                    <a:pt x="261962" y="315976"/>
                  </a:lnTo>
                  <a:lnTo>
                    <a:pt x="259435" y="315175"/>
                  </a:lnTo>
                  <a:lnTo>
                    <a:pt x="256298" y="315302"/>
                  </a:lnTo>
                  <a:lnTo>
                    <a:pt x="257352" y="318401"/>
                  </a:lnTo>
                  <a:lnTo>
                    <a:pt x="259753" y="319405"/>
                  </a:lnTo>
                  <a:lnTo>
                    <a:pt x="262775" y="319455"/>
                  </a:lnTo>
                  <a:close/>
                </a:path>
                <a:path w="526415" h="398145">
                  <a:moveTo>
                    <a:pt x="269405" y="326529"/>
                  </a:moveTo>
                  <a:lnTo>
                    <a:pt x="269125" y="323977"/>
                  </a:lnTo>
                  <a:lnTo>
                    <a:pt x="267716" y="322503"/>
                  </a:lnTo>
                  <a:lnTo>
                    <a:pt x="265176" y="322097"/>
                  </a:lnTo>
                  <a:lnTo>
                    <a:pt x="265239" y="324853"/>
                  </a:lnTo>
                  <a:lnTo>
                    <a:pt x="266661" y="326313"/>
                  </a:lnTo>
                  <a:lnTo>
                    <a:pt x="269405" y="326529"/>
                  </a:lnTo>
                  <a:close/>
                </a:path>
                <a:path w="526415" h="398145">
                  <a:moveTo>
                    <a:pt x="289242" y="309664"/>
                  </a:moveTo>
                  <a:lnTo>
                    <a:pt x="287121" y="306438"/>
                  </a:lnTo>
                  <a:lnTo>
                    <a:pt x="285191" y="303022"/>
                  </a:lnTo>
                  <a:lnTo>
                    <a:pt x="281317" y="301472"/>
                  </a:lnTo>
                  <a:lnTo>
                    <a:pt x="281101" y="306959"/>
                  </a:lnTo>
                  <a:lnTo>
                    <a:pt x="283108" y="310311"/>
                  </a:lnTo>
                  <a:lnTo>
                    <a:pt x="289242" y="309664"/>
                  </a:lnTo>
                  <a:close/>
                </a:path>
                <a:path w="526415" h="398145">
                  <a:moveTo>
                    <a:pt x="296430" y="395338"/>
                  </a:moveTo>
                  <a:lnTo>
                    <a:pt x="295186" y="393788"/>
                  </a:lnTo>
                  <a:lnTo>
                    <a:pt x="292684" y="393230"/>
                  </a:lnTo>
                  <a:lnTo>
                    <a:pt x="292747" y="395706"/>
                  </a:lnTo>
                  <a:lnTo>
                    <a:pt x="293865" y="397357"/>
                  </a:lnTo>
                  <a:lnTo>
                    <a:pt x="296379" y="397903"/>
                  </a:lnTo>
                  <a:lnTo>
                    <a:pt x="296430" y="395338"/>
                  </a:lnTo>
                  <a:close/>
                </a:path>
                <a:path w="526415" h="398145">
                  <a:moveTo>
                    <a:pt x="331724" y="166166"/>
                  </a:moveTo>
                  <a:lnTo>
                    <a:pt x="329895" y="162712"/>
                  </a:lnTo>
                  <a:lnTo>
                    <a:pt x="327926" y="159385"/>
                  </a:lnTo>
                  <a:lnTo>
                    <a:pt x="323951" y="157962"/>
                  </a:lnTo>
                  <a:lnTo>
                    <a:pt x="323811" y="163283"/>
                  </a:lnTo>
                  <a:lnTo>
                    <a:pt x="325805" y="166585"/>
                  </a:lnTo>
                  <a:lnTo>
                    <a:pt x="331724" y="166166"/>
                  </a:lnTo>
                  <a:close/>
                </a:path>
                <a:path w="526415" h="398145">
                  <a:moveTo>
                    <a:pt x="359511" y="309600"/>
                  </a:moveTo>
                  <a:lnTo>
                    <a:pt x="357390" y="306387"/>
                  </a:lnTo>
                  <a:lnTo>
                    <a:pt x="351434" y="307022"/>
                  </a:lnTo>
                  <a:lnTo>
                    <a:pt x="353606" y="310159"/>
                  </a:lnTo>
                  <a:lnTo>
                    <a:pt x="355638" y="313448"/>
                  </a:lnTo>
                  <a:lnTo>
                    <a:pt x="359422" y="314998"/>
                  </a:lnTo>
                  <a:lnTo>
                    <a:pt x="359511" y="309600"/>
                  </a:lnTo>
                  <a:close/>
                </a:path>
                <a:path w="526415" h="398145">
                  <a:moveTo>
                    <a:pt x="373113" y="53924"/>
                  </a:moveTo>
                  <a:lnTo>
                    <a:pt x="371881" y="52641"/>
                  </a:lnTo>
                  <a:lnTo>
                    <a:pt x="370484" y="52349"/>
                  </a:lnTo>
                  <a:lnTo>
                    <a:pt x="368896" y="53251"/>
                  </a:lnTo>
                  <a:lnTo>
                    <a:pt x="369900" y="55956"/>
                  </a:lnTo>
                  <a:lnTo>
                    <a:pt x="371297" y="56261"/>
                  </a:lnTo>
                  <a:lnTo>
                    <a:pt x="373113" y="53924"/>
                  </a:lnTo>
                  <a:close/>
                </a:path>
                <a:path w="526415" h="398145">
                  <a:moveTo>
                    <a:pt x="377786" y="296799"/>
                  </a:moveTo>
                  <a:lnTo>
                    <a:pt x="377545" y="294297"/>
                  </a:lnTo>
                  <a:lnTo>
                    <a:pt x="376301" y="292633"/>
                  </a:lnTo>
                  <a:lnTo>
                    <a:pt x="373773" y="292036"/>
                  </a:lnTo>
                  <a:lnTo>
                    <a:pt x="373710" y="294805"/>
                  </a:lnTo>
                  <a:lnTo>
                    <a:pt x="375005" y="296430"/>
                  </a:lnTo>
                  <a:lnTo>
                    <a:pt x="377786" y="296799"/>
                  </a:lnTo>
                  <a:close/>
                </a:path>
                <a:path w="526415" h="398145">
                  <a:moveTo>
                    <a:pt x="433590" y="288251"/>
                  </a:moveTo>
                  <a:lnTo>
                    <a:pt x="433260" y="284289"/>
                  </a:lnTo>
                  <a:lnTo>
                    <a:pt x="431101" y="282092"/>
                  </a:lnTo>
                  <a:lnTo>
                    <a:pt x="427164" y="281622"/>
                  </a:lnTo>
                  <a:lnTo>
                    <a:pt x="427380" y="285699"/>
                  </a:lnTo>
                  <a:lnTo>
                    <a:pt x="429526" y="287896"/>
                  </a:lnTo>
                  <a:lnTo>
                    <a:pt x="433590" y="288251"/>
                  </a:lnTo>
                  <a:close/>
                </a:path>
                <a:path w="526415" h="398145">
                  <a:moveTo>
                    <a:pt x="447090" y="299288"/>
                  </a:moveTo>
                  <a:lnTo>
                    <a:pt x="446341" y="295732"/>
                  </a:lnTo>
                  <a:lnTo>
                    <a:pt x="443776" y="294995"/>
                  </a:lnTo>
                  <a:lnTo>
                    <a:pt x="440639" y="295122"/>
                  </a:lnTo>
                  <a:lnTo>
                    <a:pt x="441731" y="298132"/>
                  </a:lnTo>
                  <a:lnTo>
                    <a:pt x="444106" y="299173"/>
                  </a:lnTo>
                  <a:lnTo>
                    <a:pt x="447090" y="299288"/>
                  </a:lnTo>
                  <a:close/>
                </a:path>
                <a:path w="526415" h="398145">
                  <a:moveTo>
                    <a:pt x="451345" y="302514"/>
                  </a:moveTo>
                  <a:lnTo>
                    <a:pt x="450456" y="300431"/>
                  </a:lnTo>
                  <a:lnTo>
                    <a:pt x="447446" y="299643"/>
                  </a:lnTo>
                  <a:lnTo>
                    <a:pt x="447484" y="302247"/>
                  </a:lnTo>
                  <a:lnTo>
                    <a:pt x="448665" y="304152"/>
                  </a:lnTo>
                  <a:lnTo>
                    <a:pt x="450964" y="305384"/>
                  </a:lnTo>
                  <a:lnTo>
                    <a:pt x="451345" y="302514"/>
                  </a:lnTo>
                  <a:close/>
                </a:path>
                <a:path w="526415" h="398145">
                  <a:moveTo>
                    <a:pt x="494068" y="0"/>
                  </a:moveTo>
                  <a:lnTo>
                    <a:pt x="491363" y="317"/>
                  </a:lnTo>
                  <a:lnTo>
                    <a:pt x="489419" y="1676"/>
                  </a:lnTo>
                  <a:lnTo>
                    <a:pt x="488365" y="4229"/>
                  </a:lnTo>
                  <a:lnTo>
                    <a:pt x="491642" y="4660"/>
                  </a:lnTo>
                  <a:lnTo>
                    <a:pt x="493687" y="3441"/>
                  </a:lnTo>
                  <a:lnTo>
                    <a:pt x="494068" y="0"/>
                  </a:lnTo>
                  <a:close/>
                </a:path>
                <a:path w="526415" h="398145">
                  <a:moveTo>
                    <a:pt x="526161" y="1028"/>
                  </a:moveTo>
                  <a:lnTo>
                    <a:pt x="520801" y="1587"/>
                  </a:lnTo>
                  <a:lnTo>
                    <a:pt x="519315" y="5041"/>
                  </a:lnTo>
                  <a:lnTo>
                    <a:pt x="519569" y="9804"/>
                  </a:lnTo>
                  <a:lnTo>
                    <a:pt x="523443" y="8140"/>
                  </a:lnTo>
                  <a:lnTo>
                    <a:pt x="526046" y="5524"/>
                  </a:lnTo>
                  <a:lnTo>
                    <a:pt x="526161" y="10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70785" y="5910501"/>
            <a:ext cx="6863715" cy="92329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sz="1900" b="1" spc="95" dirty="0">
                <a:latin typeface="Arial"/>
                <a:cs typeface="Arial"/>
              </a:rPr>
              <a:t>ADB </a:t>
            </a:r>
            <a:r>
              <a:rPr sz="1900" b="1" spc="150" dirty="0">
                <a:latin typeface="Arial"/>
                <a:cs typeface="Arial"/>
              </a:rPr>
              <a:t>- </a:t>
            </a:r>
            <a:r>
              <a:rPr sz="1900" b="1" spc="50" dirty="0">
                <a:latin typeface="Arial"/>
                <a:cs typeface="Arial"/>
              </a:rPr>
              <a:t>CAREC </a:t>
            </a:r>
            <a:r>
              <a:rPr sz="1900" b="1" spc="80" dirty="0">
                <a:latin typeface="Arial"/>
                <a:cs typeface="Arial"/>
              </a:rPr>
              <a:t>Capital </a:t>
            </a:r>
            <a:r>
              <a:rPr sz="1900" b="1" spc="60" dirty="0">
                <a:latin typeface="Arial"/>
                <a:cs typeface="Arial"/>
              </a:rPr>
              <a:t>Markets </a:t>
            </a:r>
            <a:r>
              <a:rPr sz="1900" b="1" spc="55" dirty="0">
                <a:latin typeface="Arial"/>
                <a:cs typeface="Arial"/>
              </a:rPr>
              <a:t>Landscape </a:t>
            </a:r>
            <a:r>
              <a:rPr sz="1900" b="1" spc="70" dirty="0">
                <a:latin typeface="Arial"/>
                <a:cs typeface="Arial"/>
              </a:rPr>
              <a:t>Study </a:t>
            </a:r>
            <a:r>
              <a:rPr sz="1900" b="1" spc="-40" dirty="0">
                <a:latin typeface="Arial"/>
                <a:cs typeface="Arial"/>
              </a:rPr>
              <a:t>–</a:t>
            </a:r>
            <a:r>
              <a:rPr sz="1900" b="1" spc="-305" dirty="0">
                <a:latin typeface="Arial"/>
                <a:cs typeface="Arial"/>
              </a:rPr>
              <a:t> </a:t>
            </a:r>
            <a:r>
              <a:rPr sz="1900" b="1" spc="145" dirty="0">
                <a:latin typeface="Arial"/>
                <a:cs typeface="Arial"/>
              </a:rPr>
              <a:t>2023.</a:t>
            </a:r>
            <a:endParaRPr sz="1900">
              <a:latin typeface="Arial"/>
              <a:cs typeface="Arial"/>
            </a:endParaRPr>
          </a:p>
          <a:p>
            <a:pPr marR="66040" algn="ctr">
              <a:lnSpc>
                <a:spcPct val="100000"/>
              </a:lnSpc>
              <a:spcBef>
                <a:spcPts val="1255"/>
              </a:spcBef>
            </a:pPr>
            <a:r>
              <a:rPr sz="1900" b="1" spc="65" dirty="0">
                <a:latin typeface="Arial"/>
                <a:cs typeface="Arial"/>
              </a:rPr>
              <a:t>Proposed </a:t>
            </a:r>
            <a:r>
              <a:rPr sz="1900" b="1" spc="95" dirty="0">
                <a:latin typeface="Arial"/>
                <a:cs typeface="Arial"/>
              </a:rPr>
              <a:t>agenda </a:t>
            </a:r>
            <a:r>
              <a:rPr sz="1900" b="1" spc="80" dirty="0">
                <a:latin typeface="Arial"/>
                <a:cs typeface="Arial"/>
              </a:rPr>
              <a:t>and </a:t>
            </a:r>
            <a:r>
              <a:rPr sz="1900" b="1" spc="85" dirty="0">
                <a:latin typeface="Arial"/>
                <a:cs typeface="Arial"/>
              </a:rPr>
              <a:t>road </a:t>
            </a:r>
            <a:r>
              <a:rPr sz="1900" b="1" spc="114" dirty="0">
                <a:latin typeface="Arial"/>
                <a:cs typeface="Arial"/>
              </a:rPr>
              <a:t>map </a:t>
            </a:r>
            <a:r>
              <a:rPr sz="1900" b="1" spc="-40" dirty="0">
                <a:latin typeface="Arial"/>
                <a:cs typeface="Arial"/>
              </a:rPr>
              <a:t>– </a:t>
            </a:r>
            <a:r>
              <a:rPr sz="1900" b="1" spc="75" dirty="0">
                <a:latin typeface="Arial"/>
                <a:cs typeface="Arial"/>
              </a:rPr>
              <a:t>under</a:t>
            </a:r>
            <a:r>
              <a:rPr sz="1900" b="1" spc="-204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discussion.</a:t>
            </a:r>
            <a:endParaRPr sz="19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77847" y="6490325"/>
            <a:ext cx="7849234" cy="0"/>
          </a:xfrm>
          <a:custGeom>
            <a:avLst/>
            <a:gdLst/>
            <a:ahLst/>
            <a:cxnLst/>
            <a:rect l="l" t="t" r="r" b="b"/>
            <a:pathLst>
              <a:path w="7849234">
                <a:moveTo>
                  <a:pt x="0" y="0"/>
                </a:moveTo>
                <a:lnTo>
                  <a:pt x="7849095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24" name="object 24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0701" y="2204447"/>
            <a:ext cx="3256915" cy="4419600"/>
            <a:chOff x="790701" y="2204447"/>
            <a:chExt cx="3256915" cy="4419600"/>
          </a:xfrm>
        </p:grpSpPr>
        <p:sp>
          <p:nvSpPr>
            <p:cNvPr id="3" name="object 3"/>
            <p:cNvSpPr/>
            <p:nvPr/>
          </p:nvSpPr>
          <p:spPr>
            <a:xfrm>
              <a:off x="790701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FFAD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61451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5992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473687" y="2204447"/>
            <a:ext cx="3256915" cy="4419600"/>
            <a:chOff x="5473687" y="2204447"/>
            <a:chExt cx="3256915" cy="4419600"/>
          </a:xfrm>
        </p:grpSpPr>
        <p:sp>
          <p:nvSpPr>
            <p:cNvPr id="6" name="object 6"/>
            <p:cNvSpPr/>
            <p:nvPr/>
          </p:nvSpPr>
          <p:spPr>
            <a:xfrm>
              <a:off x="5473687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09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293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44436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09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C5B5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132201" y="2204447"/>
            <a:ext cx="3256915" cy="4419600"/>
            <a:chOff x="3132201" y="2204447"/>
            <a:chExt cx="3256915" cy="4419600"/>
          </a:xfrm>
        </p:grpSpPr>
        <p:sp>
          <p:nvSpPr>
            <p:cNvPr id="9" name="object 9"/>
            <p:cNvSpPr/>
            <p:nvPr/>
          </p:nvSpPr>
          <p:spPr>
            <a:xfrm>
              <a:off x="3132201" y="2204447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10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1"/>
                  </a:lnTo>
                  <a:lnTo>
                    <a:pt x="0" y="627056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56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00B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02937" y="4232751"/>
              <a:ext cx="2086610" cy="2391410"/>
            </a:xfrm>
            <a:custGeom>
              <a:avLst/>
              <a:gdLst/>
              <a:ahLst/>
              <a:cxnLst/>
              <a:rect l="l" t="t" r="r" b="b"/>
              <a:pathLst>
                <a:path w="2086610" h="2391409">
                  <a:moveTo>
                    <a:pt x="1043057" y="0"/>
                  </a:moveTo>
                  <a:lnTo>
                    <a:pt x="29146" y="576573"/>
                  </a:lnTo>
                  <a:lnTo>
                    <a:pt x="1946" y="611656"/>
                  </a:lnTo>
                  <a:lnTo>
                    <a:pt x="0" y="627068"/>
                  </a:lnTo>
                  <a:lnTo>
                    <a:pt x="0" y="1764163"/>
                  </a:lnTo>
                  <a:lnTo>
                    <a:pt x="16769" y="1805263"/>
                  </a:lnTo>
                  <a:lnTo>
                    <a:pt x="1013904" y="2383212"/>
                  </a:lnTo>
                  <a:lnTo>
                    <a:pt x="1043057" y="2391232"/>
                  </a:lnTo>
                  <a:lnTo>
                    <a:pt x="1057884" y="2389227"/>
                  </a:lnTo>
                  <a:lnTo>
                    <a:pt x="2056968" y="1814658"/>
                  </a:lnTo>
                  <a:lnTo>
                    <a:pt x="2084168" y="1779580"/>
                  </a:lnTo>
                  <a:lnTo>
                    <a:pt x="2086114" y="1764163"/>
                  </a:lnTo>
                  <a:lnTo>
                    <a:pt x="2086114" y="627068"/>
                  </a:lnTo>
                  <a:lnTo>
                    <a:pt x="2069344" y="585970"/>
                  </a:lnTo>
                  <a:lnTo>
                    <a:pt x="1072210" y="8020"/>
                  </a:lnTo>
                  <a:lnTo>
                    <a:pt x="1043057" y="0"/>
                  </a:lnTo>
                  <a:close/>
                </a:path>
              </a:pathLst>
            </a:custGeom>
            <a:solidFill>
              <a:srgbClr val="006B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815186" y="2204447"/>
            <a:ext cx="2086610" cy="2391410"/>
          </a:xfrm>
          <a:custGeom>
            <a:avLst/>
            <a:gdLst/>
            <a:ahLst/>
            <a:cxnLst/>
            <a:rect l="l" t="t" r="r" b="b"/>
            <a:pathLst>
              <a:path w="2086609" h="2391410">
                <a:moveTo>
                  <a:pt x="1043057" y="0"/>
                </a:moveTo>
                <a:lnTo>
                  <a:pt x="29146" y="576573"/>
                </a:lnTo>
                <a:lnTo>
                  <a:pt x="1946" y="611651"/>
                </a:lnTo>
                <a:lnTo>
                  <a:pt x="0" y="627056"/>
                </a:lnTo>
                <a:lnTo>
                  <a:pt x="0" y="1764163"/>
                </a:lnTo>
                <a:lnTo>
                  <a:pt x="16769" y="1805263"/>
                </a:lnTo>
                <a:lnTo>
                  <a:pt x="1013904" y="2383212"/>
                </a:lnTo>
                <a:lnTo>
                  <a:pt x="1043057" y="2391232"/>
                </a:lnTo>
                <a:lnTo>
                  <a:pt x="1057884" y="2389227"/>
                </a:lnTo>
                <a:lnTo>
                  <a:pt x="2056968" y="1814658"/>
                </a:lnTo>
                <a:lnTo>
                  <a:pt x="2084168" y="1779580"/>
                </a:lnTo>
                <a:lnTo>
                  <a:pt x="2086114" y="1764163"/>
                </a:lnTo>
                <a:lnTo>
                  <a:pt x="2086114" y="627056"/>
                </a:lnTo>
                <a:lnTo>
                  <a:pt x="2069344" y="585970"/>
                </a:lnTo>
                <a:lnTo>
                  <a:pt x="1072210" y="8020"/>
                </a:lnTo>
                <a:lnTo>
                  <a:pt x="1043057" y="0"/>
                </a:lnTo>
                <a:close/>
              </a:path>
            </a:pathLst>
          </a:custGeom>
          <a:solidFill>
            <a:srgbClr val="8163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6282" y="2256713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10" h="4315459">
                <a:moveTo>
                  <a:pt x="1994941" y="599655"/>
                </a:moveTo>
                <a:lnTo>
                  <a:pt x="1978888" y="560362"/>
                </a:lnTo>
                <a:lnTo>
                  <a:pt x="1025347" y="7670"/>
                </a:lnTo>
                <a:lnTo>
                  <a:pt x="997470" y="0"/>
                </a:lnTo>
                <a:lnTo>
                  <a:pt x="983284" y="1917"/>
                </a:lnTo>
                <a:lnTo>
                  <a:pt x="27876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40" y="1726361"/>
                </a:lnTo>
                <a:lnTo>
                  <a:pt x="969594" y="2279040"/>
                </a:lnTo>
                <a:lnTo>
                  <a:pt x="997470" y="2286724"/>
                </a:lnTo>
                <a:lnTo>
                  <a:pt x="1011643" y="2284806"/>
                </a:lnTo>
                <a:lnTo>
                  <a:pt x="1967064" y="1735340"/>
                </a:lnTo>
                <a:lnTo>
                  <a:pt x="1993074" y="1701800"/>
                </a:lnTo>
                <a:lnTo>
                  <a:pt x="1994941" y="1687055"/>
                </a:lnTo>
                <a:lnTo>
                  <a:pt x="1994941" y="599655"/>
                </a:lnTo>
                <a:close/>
              </a:path>
              <a:path w="3166110" h="4315459">
                <a:moveTo>
                  <a:pt x="3165691" y="2627960"/>
                </a:moveTo>
                <a:lnTo>
                  <a:pt x="3149638" y="2588653"/>
                </a:lnTo>
                <a:lnTo>
                  <a:pt x="2196096" y="2035975"/>
                </a:lnTo>
                <a:lnTo>
                  <a:pt x="2168220" y="2028291"/>
                </a:lnTo>
                <a:lnTo>
                  <a:pt x="2154034" y="2030209"/>
                </a:lnTo>
                <a:lnTo>
                  <a:pt x="1198626" y="2579674"/>
                </a:lnTo>
                <a:lnTo>
                  <a:pt x="1172603" y="2613215"/>
                </a:lnTo>
                <a:lnTo>
                  <a:pt x="1170749" y="2627960"/>
                </a:lnTo>
                <a:lnTo>
                  <a:pt x="1170749" y="3715359"/>
                </a:lnTo>
                <a:lnTo>
                  <a:pt x="1186789" y="3754653"/>
                </a:lnTo>
                <a:lnTo>
                  <a:pt x="2140343" y="4307344"/>
                </a:lnTo>
                <a:lnTo>
                  <a:pt x="2168220" y="4315015"/>
                </a:lnTo>
                <a:lnTo>
                  <a:pt x="2182393" y="4313098"/>
                </a:lnTo>
                <a:lnTo>
                  <a:pt x="3137814" y="3763645"/>
                </a:lnTo>
                <a:lnTo>
                  <a:pt x="3163824" y="3730091"/>
                </a:lnTo>
                <a:lnTo>
                  <a:pt x="3165691" y="3715359"/>
                </a:lnTo>
                <a:lnTo>
                  <a:pt x="3165691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9293" y="2256713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09" h="4315459">
                <a:moveTo>
                  <a:pt x="1994928" y="599655"/>
                </a:moveTo>
                <a:lnTo>
                  <a:pt x="1978875" y="560362"/>
                </a:lnTo>
                <a:lnTo>
                  <a:pt x="1025334" y="7670"/>
                </a:lnTo>
                <a:lnTo>
                  <a:pt x="997458" y="0"/>
                </a:lnTo>
                <a:lnTo>
                  <a:pt x="983272" y="1917"/>
                </a:lnTo>
                <a:lnTo>
                  <a:pt x="27863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27" y="1726361"/>
                </a:lnTo>
                <a:lnTo>
                  <a:pt x="969581" y="2279040"/>
                </a:lnTo>
                <a:lnTo>
                  <a:pt x="997458" y="2286724"/>
                </a:lnTo>
                <a:lnTo>
                  <a:pt x="1011631" y="2284806"/>
                </a:lnTo>
                <a:lnTo>
                  <a:pt x="1967052" y="1735340"/>
                </a:lnTo>
                <a:lnTo>
                  <a:pt x="1993061" y="1701800"/>
                </a:lnTo>
                <a:lnTo>
                  <a:pt x="1994928" y="1687055"/>
                </a:lnTo>
                <a:lnTo>
                  <a:pt x="1994928" y="599655"/>
                </a:lnTo>
                <a:close/>
              </a:path>
              <a:path w="3166109" h="4315459">
                <a:moveTo>
                  <a:pt x="3165678" y="2627960"/>
                </a:moveTo>
                <a:lnTo>
                  <a:pt x="3149625" y="2588653"/>
                </a:lnTo>
                <a:lnTo>
                  <a:pt x="2196084" y="2035975"/>
                </a:lnTo>
                <a:lnTo>
                  <a:pt x="2168207" y="2028291"/>
                </a:lnTo>
                <a:lnTo>
                  <a:pt x="2154021" y="2030209"/>
                </a:lnTo>
                <a:lnTo>
                  <a:pt x="1198613" y="2579674"/>
                </a:lnTo>
                <a:lnTo>
                  <a:pt x="1172591" y="2613215"/>
                </a:lnTo>
                <a:lnTo>
                  <a:pt x="1170736" y="2627960"/>
                </a:lnTo>
                <a:lnTo>
                  <a:pt x="1170736" y="3715359"/>
                </a:lnTo>
                <a:lnTo>
                  <a:pt x="1186776" y="3754653"/>
                </a:lnTo>
                <a:lnTo>
                  <a:pt x="2140331" y="4307344"/>
                </a:lnTo>
                <a:lnTo>
                  <a:pt x="2168207" y="4315015"/>
                </a:lnTo>
                <a:lnTo>
                  <a:pt x="2182380" y="4313098"/>
                </a:lnTo>
                <a:lnTo>
                  <a:pt x="3137801" y="3763645"/>
                </a:lnTo>
                <a:lnTo>
                  <a:pt x="3163811" y="3730091"/>
                </a:lnTo>
                <a:lnTo>
                  <a:pt x="3165678" y="3715359"/>
                </a:lnTo>
                <a:lnTo>
                  <a:pt x="3165678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7794" y="2256713"/>
            <a:ext cx="3166110" cy="4315460"/>
          </a:xfrm>
          <a:custGeom>
            <a:avLst/>
            <a:gdLst/>
            <a:ahLst/>
            <a:cxnLst/>
            <a:rect l="l" t="t" r="r" b="b"/>
            <a:pathLst>
              <a:path w="3166110" h="4315459">
                <a:moveTo>
                  <a:pt x="1994928" y="599655"/>
                </a:moveTo>
                <a:lnTo>
                  <a:pt x="1978875" y="560362"/>
                </a:lnTo>
                <a:lnTo>
                  <a:pt x="1025334" y="7670"/>
                </a:lnTo>
                <a:lnTo>
                  <a:pt x="997458" y="0"/>
                </a:lnTo>
                <a:lnTo>
                  <a:pt x="983272" y="1917"/>
                </a:lnTo>
                <a:lnTo>
                  <a:pt x="27863" y="551370"/>
                </a:lnTo>
                <a:lnTo>
                  <a:pt x="1854" y="584923"/>
                </a:lnTo>
                <a:lnTo>
                  <a:pt x="0" y="599655"/>
                </a:lnTo>
                <a:lnTo>
                  <a:pt x="0" y="1687055"/>
                </a:lnTo>
                <a:lnTo>
                  <a:pt x="16027" y="1726361"/>
                </a:lnTo>
                <a:lnTo>
                  <a:pt x="969581" y="2279040"/>
                </a:lnTo>
                <a:lnTo>
                  <a:pt x="997458" y="2286724"/>
                </a:lnTo>
                <a:lnTo>
                  <a:pt x="1011631" y="2284806"/>
                </a:lnTo>
                <a:lnTo>
                  <a:pt x="1967052" y="1735340"/>
                </a:lnTo>
                <a:lnTo>
                  <a:pt x="1993061" y="1701800"/>
                </a:lnTo>
                <a:lnTo>
                  <a:pt x="1994928" y="1687055"/>
                </a:lnTo>
                <a:lnTo>
                  <a:pt x="1994928" y="599655"/>
                </a:lnTo>
                <a:close/>
              </a:path>
              <a:path w="3166110" h="4315459">
                <a:moveTo>
                  <a:pt x="3165678" y="2627960"/>
                </a:moveTo>
                <a:lnTo>
                  <a:pt x="3149625" y="2588653"/>
                </a:lnTo>
                <a:lnTo>
                  <a:pt x="2196084" y="2035975"/>
                </a:lnTo>
                <a:lnTo>
                  <a:pt x="2168207" y="2028291"/>
                </a:lnTo>
                <a:lnTo>
                  <a:pt x="2154021" y="2030209"/>
                </a:lnTo>
                <a:lnTo>
                  <a:pt x="1198613" y="2579674"/>
                </a:lnTo>
                <a:lnTo>
                  <a:pt x="1172591" y="2613215"/>
                </a:lnTo>
                <a:lnTo>
                  <a:pt x="1170736" y="2627960"/>
                </a:lnTo>
                <a:lnTo>
                  <a:pt x="1170736" y="3715359"/>
                </a:lnTo>
                <a:lnTo>
                  <a:pt x="1186776" y="3754653"/>
                </a:lnTo>
                <a:lnTo>
                  <a:pt x="2140331" y="4307344"/>
                </a:lnTo>
                <a:lnTo>
                  <a:pt x="2168207" y="4315015"/>
                </a:lnTo>
                <a:lnTo>
                  <a:pt x="2182380" y="4313098"/>
                </a:lnTo>
                <a:lnTo>
                  <a:pt x="3137801" y="3763645"/>
                </a:lnTo>
                <a:lnTo>
                  <a:pt x="3163811" y="3730091"/>
                </a:lnTo>
                <a:lnTo>
                  <a:pt x="3165678" y="3715359"/>
                </a:lnTo>
                <a:lnTo>
                  <a:pt x="3165678" y="262796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60766" y="2256707"/>
            <a:ext cx="1995170" cy="2287270"/>
          </a:xfrm>
          <a:custGeom>
            <a:avLst/>
            <a:gdLst/>
            <a:ahLst/>
            <a:cxnLst/>
            <a:rect l="l" t="t" r="r" b="b"/>
            <a:pathLst>
              <a:path w="1995170" h="2287270">
                <a:moveTo>
                  <a:pt x="997470" y="0"/>
                </a:moveTo>
                <a:lnTo>
                  <a:pt x="27876" y="551376"/>
                </a:lnTo>
                <a:lnTo>
                  <a:pt x="1862" y="584925"/>
                </a:lnTo>
                <a:lnTo>
                  <a:pt x="0" y="599662"/>
                </a:lnTo>
                <a:lnTo>
                  <a:pt x="0" y="1687061"/>
                </a:lnTo>
                <a:lnTo>
                  <a:pt x="16041" y="1726362"/>
                </a:lnTo>
                <a:lnTo>
                  <a:pt x="969594" y="2279046"/>
                </a:lnTo>
                <a:lnTo>
                  <a:pt x="997470" y="2286723"/>
                </a:lnTo>
                <a:lnTo>
                  <a:pt x="1011649" y="2284804"/>
                </a:lnTo>
                <a:lnTo>
                  <a:pt x="1967064" y="1735347"/>
                </a:lnTo>
                <a:lnTo>
                  <a:pt x="1993078" y="1701803"/>
                </a:lnTo>
                <a:lnTo>
                  <a:pt x="1994941" y="1687061"/>
                </a:lnTo>
                <a:lnTo>
                  <a:pt x="1994941" y="599662"/>
                </a:lnTo>
                <a:lnTo>
                  <a:pt x="1978900" y="560362"/>
                </a:lnTo>
                <a:lnTo>
                  <a:pt x="1025347" y="7677"/>
                </a:lnTo>
                <a:lnTo>
                  <a:pt x="99747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7437005"/>
            <a:ext cx="10692002" cy="12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60573" y="934911"/>
            <a:ext cx="9382125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Pakistan’s </a:t>
            </a:r>
            <a:r>
              <a:rPr spc="80" dirty="0"/>
              <a:t>Capital </a:t>
            </a:r>
            <a:r>
              <a:rPr spc="25" dirty="0"/>
              <a:t>Markets </a:t>
            </a:r>
            <a:r>
              <a:rPr spc="-130" dirty="0"/>
              <a:t>–</a:t>
            </a:r>
            <a:r>
              <a:rPr spc="-595" dirty="0"/>
              <a:t> </a:t>
            </a:r>
            <a:r>
              <a:rPr spc="-150" dirty="0"/>
              <a:t>Issues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9" name="object 19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65731" y="2772576"/>
            <a:ext cx="1417955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22225" algn="ctr">
              <a:lnSpc>
                <a:spcPct val="112500"/>
              </a:lnSpc>
              <a:spcBef>
                <a:spcPts val="100"/>
              </a:spcBef>
            </a:pP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Banking</a:t>
            </a:r>
            <a:r>
              <a:rPr sz="1400" spc="-70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80" dirty="0">
                <a:solidFill>
                  <a:srgbClr val="241F20"/>
                </a:solidFill>
                <a:latin typeface="Arial"/>
                <a:cs typeface="Arial"/>
              </a:rPr>
              <a:t>centric  </a:t>
            </a:r>
            <a:r>
              <a:rPr sz="1400" spc="90" dirty="0">
                <a:solidFill>
                  <a:srgbClr val="241F20"/>
                </a:solidFill>
                <a:latin typeface="Arial"/>
                <a:cs typeface="Arial"/>
              </a:rPr>
              <a:t>economy </a:t>
            </a:r>
            <a:r>
              <a:rPr sz="1400" spc="100" dirty="0">
                <a:solidFill>
                  <a:srgbClr val="241F20"/>
                </a:solidFill>
                <a:latin typeface="Arial"/>
                <a:cs typeface="Arial"/>
              </a:rPr>
              <a:t>-  </a:t>
            </a:r>
            <a:r>
              <a:rPr sz="1400" spc="75" dirty="0">
                <a:solidFill>
                  <a:srgbClr val="241F20"/>
                </a:solidFill>
                <a:latin typeface="Arial"/>
                <a:cs typeface="Arial"/>
              </a:rPr>
              <a:t>High </a:t>
            </a:r>
            <a:r>
              <a:rPr sz="1400" spc="25" dirty="0">
                <a:solidFill>
                  <a:srgbClr val="241F20"/>
                </a:solidFill>
                <a:latin typeface="Arial"/>
                <a:cs typeface="Arial"/>
              </a:rPr>
              <a:t>Risk</a:t>
            </a:r>
            <a:r>
              <a:rPr sz="1400" spc="-95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12500"/>
              </a:lnSpc>
            </a:pP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Return</a:t>
            </a:r>
            <a:r>
              <a:rPr sz="1400" spc="-25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Principal  </a:t>
            </a: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outfoxed.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64581" y="4857232"/>
            <a:ext cx="1419860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2500"/>
              </a:lnSpc>
              <a:spcBef>
                <a:spcPts val="100"/>
              </a:spcBef>
            </a:pP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Lack </a:t>
            </a:r>
            <a:r>
              <a:rPr sz="1400" spc="110" dirty="0">
                <a:solidFill>
                  <a:srgbClr val="241F20"/>
                </a:solidFill>
                <a:latin typeface="Arial"/>
                <a:cs typeface="Arial"/>
              </a:rPr>
              <a:t>of  </a:t>
            </a: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derivative  </a:t>
            </a:r>
            <a:r>
              <a:rPr sz="1400" spc="95" dirty="0">
                <a:solidFill>
                  <a:srgbClr val="241F20"/>
                </a:solidFill>
                <a:latin typeface="Arial"/>
                <a:cs typeface="Arial"/>
              </a:rPr>
              <a:t>products </a:t>
            </a:r>
            <a:r>
              <a:rPr sz="1400" spc="-45" dirty="0">
                <a:solidFill>
                  <a:srgbClr val="241F20"/>
                </a:solidFill>
                <a:latin typeface="Arial"/>
                <a:cs typeface="Arial"/>
              </a:rPr>
              <a:t>– </a:t>
            </a:r>
            <a:r>
              <a:rPr sz="1400" spc="95" dirty="0">
                <a:solidFill>
                  <a:srgbClr val="241F20"/>
                </a:solidFill>
                <a:latin typeface="Arial"/>
                <a:cs typeface="Arial"/>
              </a:rPr>
              <a:t>No  </a:t>
            </a: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Options,</a:t>
            </a:r>
            <a:r>
              <a:rPr sz="1400" spc="-25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241F20"/>
                </a:solidFill>
                <a:latin typeface="Arial"/>
                <a:cs typeface="Arial"/>
              </a:rPr>
              <a:t>Swaps.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67418" y="4857409"/>
            <a:ext cx="1353820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00"/>
              </a:lnSpc>
              <a:spcBef>
                <a:spcPts val="100"/>
              </a:spcBef>
            </a:pPr>
            <a:r>
              <a:rPr sz="1400" spc="80" dirty="0">
                <a:solidFill>
                  <a:srgbClr val="241F20"/>
                </a:solidFill>
                <a:latin typeface="Arial"/>
                <a:cs typeface="Arial"/>
              </a:rPr>
              <a:t>Unde</a:t>
            </a:r>
            <a:r>
              <a:rPr sz="1400" spc="10" dirty="0">
                <a:solidFill>
                  <a:srgbClr val="241F20"/>
                </a:solidFill>
                <a:latin typeface="Arial"/>
                <a:cs typeface="Arial"/>
              </a:rPr>
              <a:t>r</a:t>
            </a:r>
            <a:r>
              <a:rPr sz="1400" spc="85" dirty="0">
                <a:solidFill>
                  <a:srgbClr val="241F20"/>
                </a:solidFill>
                <a:latin typeface="Arial"/>
                <a:cs typeface="Arial"/>
              </a:rPr>
              <a:t>d</a:t>
            </a:r>
            <a:r>
              <a:rPr sz="1400" spc="50" dirty="0">
                <a:solidFill>
                  <a:srgbClr val="241F20"/>
                </a:solidFill>
                <a:latin typeface="Arial"/>
                <a:cs typeface="Arial"/>
              </a:rPr>
              <a:t>e</a:t>
            </a: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v</a:t>
            </a:r>
            <a:r>
              <a:rPr sz="1400" spc="60" dirty="0">
                <a:solidFill>
                  <a:srgbClr val="241F20"/>
                </a:solidFill>
                <a:latin typeface="Arial"/>
                <a:cs typeface="Arial"/>
              </a:rPr>
              <a:t>elope  </a:t>
            </a:r>
            <a:r>
              <a:rPr sz="1400" spc="145" dirty="0">
                <a:solidFill>
                  <a:srgbClr val="241F20"/>
                </a:solidFill>
                <a:latin typeface="Arial"/>
                <a:cs typeface="Arial"/>
              </a:rPr>
              <a:t>d </a:t>
            </a:r>
            <a:r>
              <a:rPr sz="1400" spc="75" dirty="0">
                <a:solidFill>
                  <a:srgbClr val="241F20"/>
                </a:solidFill>
                <a:latin typeface="Arial"/>
                <a:cs typeface="Arial"/>
              </a:rPr>
              <a:t>Corporate  </a:t>
            </a:r>
            <a:r>
              <a:rPr sz="1400" spc="95" dirty="0">
                <a:solidFill>
                  <a:srgbClr val="241F20"/>
                </a:solidFill>
                <a:latin typeface="Arial"/>
                <a:cs typeface="Arial"/>
              </a:rPr>
              <a:t>Bond </a:t>
            </a: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Market </a:t>
            </a:r>
            <a:r>
              <a:rPr sz="1400" spc="-45" dirty="0">
                <a:solidFill>
                  <a:srgbClr val="241F20"/>
                </a:solidFill>
                <a:latin typeface="Arial"/>
                <a:cs typeface="Arial"/>
              </a:rPr>
              <a:t>–  </a:t>
            </a:r>
            <a:r>
              <a:rPr sz="1400" spc="100" dirty="0">
                <a:solidFill>
                  <a:srgbClr val="241F20"/>
                </a:solidFill>
                <a:latin typeface="Arial"/>
                <a:cs typeface="Arial"/>
              </a:rPr>
              <a:t>No </a:t>
            </a: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secondary  </a:t>
            </a:r>
            <a:r>
              <a:rPr sz="1400" spc="60" dirty="0">
                <a:solidFill>
                  <a:srgbClr val="241F20"/>
                </a:solidFill>
                <a:latin typeface="Arial"/>
                <a:cs typeface="Arial"/>
              </a:rPr>
              <a:t>market.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17011" y="4857586"/>
            <a:ext cx="1515110" cy="122618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Recent</a:t>
            </a:r>
            <a:r>
              <a:rPr sz="1400" spc="-10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Initiatives</a:t>
            </a:r>
            <a:endParaRPr sz="1400">
              <a:latin typeface="Arial"/>
              <a:cs typeface="Arial"/>
            </a:endParaRPr>
          </a:p>
          <a:p>
            <a:pPr marL="132080" marR="123825" indent="-635" algn="ctr">
              <a:lnSpc>
                <a:spcPct val="112500"/>
              </a:lnSpc>
            </a:pPr>
            <a:r>
              <a:rPr sz="1400" spc="-45" dirty="0">
                <a:solidFill>
                  <a:srgbClr val="241F20"/>
                </a:solidFill>
                <a:latin typeface="Arial"/>
                <a:cs typeface="Arial"/>
              </a:rPr>
              <a:t>– </a:t>
            </a:r>
            <a:r>
              <a:rPr sz="1400" spc="50" dirty="0">
                <a:solidFill>
                  <a:srgbClr val="241F20"/>
                </a:solidFill>
                <a:latin typeface="Arial"/>
                <a:cs typeface="Arial"/>
              </a:rPr>
              <a:t>Sovereign  </a:t>
            </a:r>
            <a:r>
              <a:rPr sz="1400" spc="75" dirty="0">
                <a:solidFill>
                  <a:srgbClr val="241F20"/>
                </a:solidFill>
                <a:latin typeface="Arial"/>
                <a:cs typeface="Arial"/>
              </a:rPr>
              <a:t>Wealth </a:t>
            </a:r>
            <a:r>
              <a:rPr sz="1400" spc="50" dirty="0">
                <a:solidFill>
                  <a:srgbClr val="241F20"/>
                </a:solidFill>
                <a:latin typeface="Arial"/>
                <a:cs typeface="Arial"/>
              </a:rPr>
              <a:t>Fund,  </a:t>
            </a:r>
            <a:r>
              <a:rPr sz="1400" spc="60" dirty="0">
                <a:solidFill>
                  <a:srgbClr val="241F20"/>
                </a:solidFill>
                <a:latin typeface="Arial"/>
                <a:cs typeface="Arial"/>
              </a:rPr>
              <a:t>Gov</a:t>
            </a:r>
            <a:r>
              <a:rPr sz="1400" spc="-65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241F20"/>
                </a:solidFill>
                <a:latin typeface="Arial"/>
                <a:cs typeface="Arial"/>
              </a:rPr>
              <a:t>Securities  </a:t>
            </a: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Listing.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800895" y="2773108"/>
            <a:ext cx="1407795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2500"/>
              </a:lnSpc>
              <a:spcBef>
                <a:spcPts val="100"/>
              </a:spcBef>
            </a:pPr>
            <a:r>
              <a:rPr sz="1400" spc="40" dirty="0">
                <a:solidFill>
                  <a:srgbClr val="241F20"/>
                </a:solidFill>
                <a:latin typeface="Arial"/>
                <a:cs typeface="Arial"/>
              </a:rPr>
              <a:t>Small </a:t>
            </a: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Investor  </a:t>
            </a:r>
            <a:r>
              <a:rPr sz="1400" spc="25" dirty="0">
                <a:solidFill>
                  <a:srgbClr val="241F20"/>
                </a:solidFill>
                <a:latin typeface="Arial"/>
                <a:cs typeface="Arial"/>
              </a:rPr>
              <a:t>Base </a:t>
            </a:r>
            <a:r>
              <a:rPr sz="1400" spc="-45" dirty="0">
                <a:solidFill>
                  <a:srgbClr val="241F20"/>
                </a:solidFill>
                <a:latin typeface="Arial"/>
                <a:cs typeface="Arial"/>
              </a:rPr>
              <a:t>– </a:t>
            </a:r>
            <a:r>
              <a:rPr sz="1400" spc="85" dirty="0">
                <a:solidFill>
                  <a:srgbClr val="241F20"/>
                </a:solidFill>
                <a:latin typeface="Arial"/>
                <a:cs typeface="Arial"/>
              </a:rPr>
              <a:t>limited  participation </a:t>
            </a:r>
            <a:r>
              <a:rPr sz="1400" spc="110" dirty="0">
                <a:solidFill>
                  <a:srgbClr val="241F20"/>
                </a:solidFill>
                <a:latin typeface="Arial"/>
                <a:cs typeface="Arial"/>
              </a:rPr>
              <a:t>of  </a:t>
            </a:r>
            <a:r>
              <a:rPr sz="1400" spc="60" dirty="0">
                <a:solidFill>
                  <a:srgbClr val="241F20"/>
                </a:solidFill>
                <a:latin typeface="Arial"/>
                <a:cs typeface="Arial"/>
              </a:rPr>
              <a:t>retail </a:t>
            </a:r>
            <a:r>
              <a:rPr sz="1400" spc="55" dirty="0">
                <a:solidFill>
                  <a:srgbClr val="241F20"/>
                </a:solidFill>
                <a:latin typeface="Arial"/>
                <a:cs typeface="Arial"/>
              </a:rPr>
              <a:t>investors  </a:t>
            </a:r>
            <a:r>
              <a:rPr sz="1400" spc="75" dirty="0">
                <a:solidFill>
                  <a:srgbClr val="241F20"/>
                </a:solidFill>
                <a:latin typeface="Arial"/>
                <a:cs typeface="Arial"/>
              </a:rPr>
              <a:t>and</a:t>
            </a:r>
            <a:r>
              <a:rPr sz="1400" spc="-60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institutions.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7286" y="2999342"/>
            <a:ext cx="1094740" cy="746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2500"/>
              </a:lnSpc>
              <a:spcBef>
                <a:spcPts val="100"/>
              </a:spcBef>
            </a:pPr>
            <a:r>
              <a:rPr sz="1400" spc="90" dirty="0">
                <a:solidFill>
                  <a:srgbClr val="241F20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241F20"/>
                </a:solidFill>
                <a:latin typeface="Arial"/>
                <a:cs typeface="Arial"/>
              </a:rPr>
              <a:t>r</a:t>
            </a:r>
            <a:r>
              <a:rPr sz="1400" spc="105" dirty="0">
                <a:solidFill>
                  <a:srgbClr val="241F20"/>
                </a:solidFill>
                <a:latin typeface="Arial"/>
                <a:cs typeface="Arial"/>
              </a:rPr>
              <a:t>agmen</a:t>
            </a:r>
            <a:r>
              <a:rPr sz="1400" spc="20" dirty="0">
                <a:solidFill>
                  <a:srgbClr val="241F20"/>
                </a:solidFill>
                <a:latin typeface="Arial"/>
                <a:cs typeface="Arial"/>
              </a:rPr>
              <a:t>t</a:t>
            </a:r>
            <a:r>
              <a:rPr sz="1400" spc="60" dirty="0">
                <a:solidFill>
                  <a:srgbClr val="241F20"/>
                </a:solidFill>
                <a:latin typeface="Arial"/>
                <a:cs typeface="Arial"/>
              </a:rPr>
              <a:t>ed  </a:t>
            </a:r>
            <a:r>
              <a:rPr sz="1400" spc="70" dirty="0">
                <a:solidFill>
                  <a:srgbClr val="241F20"/>
                </a:solidFill>
                <a:latin typeface="Arial"/>
                <a:cs typeface="Arial"/>
              </a:rPr>
              <a:t>brokerage  </a:t>
            </a:r>
            <a:r>
              <a:rPr sz="1400" spc="40" dirty="0">
                <a:solidFill>
                  <a:srgbClr val="241F20"/>
                </a:solidFill>
                <a:latin typeface="Arial"/>
                <a:cs typeface="Arial"/>
              </a:rPr>
              <a:t>sector.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90896" y="3264021"/>
            <a:ext cx="11664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65" dirty="0">
                <a:solidFill>
                  <a:srgbClr val="241F20"/>
                </a:solidFill>
                <a:latin typeface="Arial"/>
                <a:cs typeface="Arial"/>
              </a:rPr>
              <a:t>Lack </a:t>
            </a:r>
            <a:r>
              <a:rPr sz="1400" spc="114" dirty="0">
                <a:solidFill>
                  <a:srgbClr val="241F20"/>
                </a:solidFill>
                <a:latin typeface="Arial"/>
                <a:cs typeface="Arial"/>
              </a:rPr>
              <a:t>of</a:t>
            </a:r>
            <a:r>
              <a:rPr sz="1400" spc="-100" dirty="0">
                <a:solidFill>
                  <a:srgbClr val="24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41F20"/>
                </a:solidFill>
                <a:latin typeface="Arial"/>
                <a:cs typeface="Arial"/>
              </a:rPr>
              <a:t>IPOs.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79038"/>
            <a:ext cx="10692130" cy="4181475"/>
            <a:chOff x="0" y="3379038"/>
            <a:chExt cx="10692130" cy="4181475"/>
          </a:xfrm>
        </p:grpSpPr>
        <p:sp>
          <p:nvSpPr>
            <p:cNvPr id="3" name="object 3"/>
            <p:cNvSpPr/>
            <p:nvPr/>
          </p:nvSpPr>
          <p:spPr>
            <a:xfrm>
              <a:off x="0" y="5113083"/>
              <a:ext cx="10692002" cy="24469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29727" y="4299574"/>
              <a:ext cx="3349625" cy="2501265"/>
            </a:xfrm>
            <a:custGeom>
              <a:avLst/>
              <a:gdLst/>
              <a:ahLst/>
              <a:cxnLst/>
              <a:rect l="l" t="t" r="r" b="b"/>
              <a:pathLst>
                <a:path w="3349625" h="2501265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0"/>
                  </a:lnTo>
                  <a:lnTo>
                    <a:pt x="42576" y="72595"/>
                  </a:lnTo>
                  <a:lnTo>
                    <a:pt x="19698" y="108582"/>
                  </a:lnTo>
                  <a:lnTo>
                    <a:pt x="5118" y="149376"/>
                  </a:lnTo>
                  <a:lnTo>
                    <a:pt x="0" y="193814"/>
                  </a:lnTo>
                  <a:lnTo>
                    <a:pt x="0" y="2307196"/>
                  </a:lnTo>
                  <a:lnTo>
                    <a:pt x="5118" y="2351634"/>
                  </a:lnTo>
                  <a:lnTo>
                    <a:pt x="19698" y="2392428"/>
                  </a:lnTo>
                  <a:lnTo>
                    <a:pt x="42576" y="2428415"/>
                  </a:lnTo>
                  <a:lnTo>
                    <a:pt x="72590" y="2458430"/>
                  </a:lnTo>
                  <a:lnTo>
                    <a:pt x="108576" y="2481310"/>
                  </a:lnTo>
                  <a:lnTo>
                    <a:pt x="149372" y="2495891"/>
                  </a:lnTo>
                  <a:lnTo>
                    <a:pt x="193814" y="2501011"/>
                  </a:lnTo>
                  <a:lnTo>
                    <a:pt x="3155543" y="2501011"/>
                  </a:lnTo>
                  <a:lnTo>
                    <a:pt x="3199981" y="2495891"/>
                  </a:lnTo>
                  <a:lnTo>
                    <a:pt x="3240776" y="2481310"/>
                  </a:lnTo>
                  <a:lnTo>
                    <a:pt x="3276762" y="2458430"/>
                  </a:lnTo>
                  <a:lnTo>
                    <a:pt x="3306777" y="2428415"/>
                  </a:lnTo>
                  <a:lnTo>
                    <a:pt x="3329657" y="2392428"/>
                  </a:lnTo>
                  <a:lnTo>
                    <a:pt x="3344239" y="2351634"/>
                  </a:lnTo>
                  <a:lnTo>
                    <a:pt x="3349358" y="2307196"/>
                  </a:lnTo>
                  <a:lnTo>
                    <a:pt x="3349358" y="193814"/>
                  </a:lnTo>
                  <a:lnTo>
                    <a:pt x="3344239" y="149376"/>
                  </a:lnTo>
                  <a:lnTo>
                    <a:pt x="3329657" y="108582"/>
                  </a:lnTo>
                  <a:lnTo>
                    <a:pt x="3306777" y="72595"/>
                  </a:lnTo>
                  <a:lnTo>
                    <a:pt x="3276762" y="42580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29727" y="3379038"/>
              <a:ext cx="3349625" cy="1722755"/>
            </a:xfrm>
            <a:custGeom>
              <a:avLst/>
              <a:gdLst/>
              <a:ahLst/>
              <a:cxnLst/>
              <a:rect l="l" t="t" r="r" b="b"/>
              <a:pathLst>
                <a:path w="3349625" h="1722754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1"/>
                  </a:lnTo>
                  <a:lnTo>
                    <a:pt x="42576" y="72598"/>
                  </a:lnTo>
                  <a:lnTo>
                    <a:pt x="19698" y="108586"/>
                  </a:lnTo>
                  <a:lnTo>
                    <a:pt x="5118" y="149384"/>
                  </a:lnTo>
                  <a:lnTo>
                    <a:pt x="0" y="193827"/>
                  </a:lnTo>
                  <a:lnTo>
                    <a:pt x="0" y="1528470"/>
                  </a:lnTo>
                  <a:lnTo>
                    <a:pt x="5118" y="1572908"/>
                  </a:lnTo>
                  <a:lnTo>
                    <a:pt x="19698" y="1613702"/>
                  </a:lnTo>
                  <a:lnTo>
                    <a:pt x="42576" y="1649689"/>
                  </a:lnTo>
                  <a:lnTo>
                    <a:pt x="72590" y="1679704"/>
                  </a:lnTo>
                  <a:lnTo>
                    <a:pt x="108576" y="1702584"/>
                  </a:lnTo>
                  <a:lnTo>
                    <a:pt x="149372" y="1717166"/>
                  </a:lnTo>
                  <a:lnTo>
                    <a:pt x="193814" y="1722285"/>
                  </a:lnTo>
                  <a:lnTo>
                    <a:pt x="3155543" y="1722285"/>
                  </a:lnTo>
                  <a:lnTo>
                    <a:pt x="3199981" y="1717166"/>
                  </a:lnTo>
                  <a:lnTo>
                    <a:pt x="3240776" y="1702584"/>
                  </a:lnTo>
                  <a:lnTo>
                    <a:pt x="3276762" y="1679704"/>
                  </a:lnTo>
                  <a:lnTo>
                    <a:pt x="3306777" y="1649689"/>
                  </a:lnTo>
                  <a:lnTo>
                    <a:pt x="3329657" y="1613702"/>
                  </a:lnTo>
                  <a:lnTo>
                    <a:pt x="3344239" y="1572908"/>
                  </a:lnTo>
                  <a:lnTo>
                    <a:pt x="3349358" y="1528470"/>
                  </a:lnTo>
                  <a:lnTo>
                    <a:pt x="3349358" y="193827"/>
                  </a:lnTo>
                  <a:lnTo>
                    <a:pt x="3344239" y="149384"/>
                  </a:lnTo>
                  <a:lnTo>
                    <a:pt x="3329657" y="108586"/>
                  </a:lnTo>
                  <a:lnTo>
                    <a:pt x="3306777" y="72598"/>
                  </a:lnTo>
                  <a:lnTo>
                    <a:pt x="3276762" y="42581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AA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73949" y="1015328"/>
            <a:ext cx="6353810" cy="128397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6350" indent="41910">
              <a:lnSpc>
                <a:spcPts val="4570"/>
              </a:lnSpc>
              <a:spcBef>
                <a:spcPts val="895"/>
              </a:spcBef>
              <a:tabLst>
                <a:tab pos="4707890" algn="l"/>
              </a:tabLst>
            </a:pPr>
            <a:r>
              <a:rPr spc="35" dirty="0"/>
              <a:t>Proposed </a:t>
            </a:r>
            <a:r>
              <a:rPr spc="95" dirty="0"/>
              <a:t>Roadmap</a:t>
            </a:r>
            <a:r>
              <a:rPr spc="-335" dirty="0"/>
              <a:t> </a:t>
            </a:r>
            <a:r>
              <a:rPr spc="-130" dirty="0"/>
              <a:t>Vs  </a:t>
            </a:r>
            <a:r>
              <a:rPr spc="180" dirty="0"/>
              <a:t>Ou</a:t>
            </a:r>
            <a:r>
              <a:rPr spc="-40" dirty="0"/>
              <a:t>t</a:t>
            </a:r>
            <a:r>
              <a:rPr spc="-114" dirty="0"/>
              <a:t>c</a:t>
            </a:r>
            <a:r>
              <a:rPr spc="20" dirty="0"/>
              <a:t>ome</a:t>
            </a:r>
            <a:r>
              <a:rPr spc="110" dirty="0"/>
              <a:t>s</a:t>
            </a:r>
            <a:r>
              <a:rPr spc="-125" dirty="0"/>
              <a:t> </a:t>
            </a:r>
            <a:r>
              <a:rPr spc="175" dirty="0"/>
              <a:t>o</a:t>
            </a:r>
            <a:r>
              <a:rPr spc="160" dirty="0"/>
              <a:t>f</a:t>
            </a:r>
            <a:r>
              <a:rPr spc="-125" dirty="0"/>
              <a:t> </a:t>
            </a:r>
            <a:r>
              <a:rPr spc="-535" dirty="0"/>
              <a:t>1</a:t>
            </a:r>
            <a:r>
              <a:rPr spc="-580" dirty="0"/>
              <a:t>s</a:t>
            </a:r>
            <a:r>
              <a:rPr spc="360" dirty="0"/>
              <a:t>t</a:t>
            </a:r>
            <a:r>
              <a:rPr dirty="0"/>
              <a:t>	</a:t>
            </a:r>
            <a:r>
              <a:rPr spc="-10" dirty="0"/>
              <a:t>CMRF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0019" y="2588656"/>
            <a:ext cx="733234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60" dirty="0">
                <a:latin typeface="Arial"/>
                <a:cs typeface="Arial"/>
              </a:rPr>
              <a:t>Possible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pillars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40" dirty="0">
                <a:latin typeface="Arial"/>
                <a:cs typeface="Arial"/>
              </a:rPr>
              <a:t>of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initiatives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(as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14" dirty="0">
                <a:latin typeface="Arial"/>
                <a:cs typeface="Arial"/>
              </a:rPr>
              <a:t>proposed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40" dirty="0">
                <a:latin typeface="Arial"/>
                <a:cs typeface="Arial"/>
              </a:rPr>
              <a:t>by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35" dirty="0">
                <a:latin typeface="Arial"/>
                <a:cs typeface="Arial"/>
              </a:rPr>
              <a:t>ADB)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25" dirty="0">
                <a:latin typeface="Arial"/>
                <a:cs typeface="Arial"/>
              </a:rPr>
              <a:t>that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10" dirty="0">
                <a:latin typeface="Arial"/>
                <a:cs typeface="Arial"/>
              </a:rPr>
              <a:t>build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25" dirty="0">
                <a:latin typeface="Arial"/>
                <a:cs typeface="Arial"/>
              </a:rPr>
              <a:t>upon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1st</a:t>
            </a:r>
            <a:r>
              <a:rPr sz="1500" spc="30" dirty="0">
                <a:latin typeface="Arial"/>
                <a:cs typeface="Arial"/>
              </a:rPr>
              <a:t> CMRF: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7772" y="3640625"/>
            <a:ext cx="2573020" cy="1144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11200"/>
              </a:lnSpc>
              <a:spcBef>
                <a:spcPts val="90"/>
              </a:spcBef>
            </a:pPr>
            <a:r>
              <a:rPr sz="1650" b="1" spc="75" dirty="0">
                <a:solidFill>
                  <a:srgbClr val="FFFFFF"/>
                </a:solidFill>
                <a:latin typeface="Arial"/>
                <a:cs typeface="Arial"/>
              </a:rPr>
              <a:t>Improving legal </a:t>
            </a:r>
            <a:r>
              <a:rPr sz="1650" b="1" spc="-2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650" b="1" spc="70" dirty="0">
                <a:solidFill>
                  <a:srgbClr val="FFFFFF"/>
                </a:solidFill>
                <a:latin typeface="Arial"/>
                <a:cs typeface="Arial"/>
              </a:rPr>
              <a:t>and  regulatory </a:t>
            </a:r>
            <a:r>
              <a:rPr sz="1650" b="1" spc="55" dirty="0">
                <a:solidFill>
                  <a:srgbClr val="FFFFFF"/>
                </a:solidFill>
                <a:latin typeface="Arial"/>
                <a:cs typeface="Arial"/>
              </a:rPr>
              <a:t>frameworks  </a:t>
            </a:r>
            <a:r>
              <a:rPr sz="1650" b="1" spc="7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50" b="1" spc="85" dirty="0">
                <a:solidFill>
                  <a:srgbClr val="FFFFFF"/>
                </a:solidFill>
                <a:latin typeface="Arial"/>
                <a:cs typeface="Arial"/>
              </a:rPr>
              <a:t>adapting  </a:t>
            </a:r>
            <a:r>
              <a:rPr sz="1650" b="1" spc="65" dirty="0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16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30" dirty="0">
                <a:solidFill>
                  <a:srgbClr val="FFFFFF"/>
                </a:solidFill>
                <a:latin typeface="Arial"/>
                <a:cs typeface="Arial"/>
              </a:rPr>
              <a:t>standards;</a:t>
            </a:r>
            <a:endParaRPr sz="1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3404" y="5193213"/>
            <a:ext cx="2417445" cy="52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315" marR="5080" indent="-476250">
              <a:lnSpc>
                <a:spcPct val="113900"/>
              </a:lnSpc>
              <a:spcBef>
                <a:spcPts val="95"/>
              </a:spcBef>
            </a:pPr>
            <a:r>
              <a:rPr sz="1450" b="1" spc="20" dirty="0">
                <a:latin typeface="Arial"/>
                <a:cs typeface="Arial"/>
              </a:rPr>
              <a:t>Observe </a:t>
            </a:r>
            <a:r>
              <a:rPr sz="1450" b="1" spc="25" dirty="0">
                <a:latin typeface="Arial"/>
                <a:cs typeface="Arial"/>
              </a:rPr>
              <a:t>IOSCO</a:t>
            </a:r>
            <a:r>
              <a:rPr sz="1450" b="1" spc="-15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principles,  </a:t>
            </a:r>
            <a:r>
              <a:rPr sz="1450" b="1" spc="25" dirty="0">
                <a:latin typeface="Arial"/>
                <a:cs typeface="Arial"/>
              </a:rPr>
              <a:t>MMOU, </a:t>
            </a:r>
            <a:r>
              <a:rPr sz="1450" b="1" spc="10" dirty="0">
                <a:latin typeface="Arial"/>
                <a:cs typeface="Arial"/>
              </a:rPr>
              <a:t>IAS,</a:t>
            </a:r>
            <a:r>
              <a:rPr sz="1450" b="1" spc="-120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etc.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4678" y="5948489"/>
            <a:ext cx="2660015" cy="528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0" marR="5080" indent="-470534">
              <a:lnSpc>
                <a:spcPct val="113900"/>
              </a:lnSpc>
              <a:spcBef>
                <a:spcPts val="95"/>
              </a:spcBef>
            </a:pPr>
            <a:r>
              <a:rPr sz="1450" b="1" spc="20" dirty="0">
                <a:latin typeface="Arial"/>
                <a:cs typeface="Arial"/>
              </a:rPr>
              <a:t>Observe </a:t>
            </a:r>
            <a:r>
              <a:rPr sz="1450" b="1" spc="50" dirty="0">
                <a:latin typeface="Arial"/>
                <a:cs typeface="Arial"/>
              </a:rPr>
              <a:t>the </a:t>
            </a:r>
            <a:r>
              <a:rPr sz="1450" b="1" spc="30" dirty="0">
                <a:latin typeface="Arial"/>
                <a:cs typeface="Arial"/>
              </a:rPr>
              <a:t>OECD</a:t>
            </a:r>
            <a:r>
              <a:rPr sz="1450" b="1" spc="-240" dirty="0">
                <a:latin typeface="Arial"/>
                <a:cs typeface="Arial"/>
              </a:rPr>
              <a:t> </a:t>
            </a:r>
            <a:r>
              <a:rPr sz="1450" b="1" spc="30" dirty="0">
                <a:latin typeface="Arial"/>
                <a:cs typeface="Arial"/>
              </a:rPr>
              <a:t>corporate  </a:t>
            </a:r>
            <a:r>
              <a:rPr sz="1450" b="1" spc="15" dirty="0">
                <a:latin typeface="Arial"/>
                <a:cs typeface="Arial"/>
              </a:rPr>
              <a:t>governance</a:t>
            </a:r>
            <a:r>
              <a:rPr sz="1450" b="1" spc="-50" dirty="0">
                <a:latin typeface="Arial"/>
                <a:cs typeface="Arial"/>
              </a:rPr>
              <a:t> </a:t>
            </a:r>
            <a:r>
              <a:rPr sz="1450" b="1" spc="-5" dirty="0">
                <a:latin typeface="Arial"/>
                <a:cs typeface="Arial"/>
              </a:rPr>
              <a:t>codes.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88641" y="3379038"/>
            <a:ext cx="6574155" cy="3422015"/>
            <a:chOff x="2388641" y="3379038"/>
            <a:chExt cx="6574155" cy="3422015"/>
          </a:xfrm>
        </p:grpSpPr>
        <p:sp>
          <p:nvSpPr>
            <p:cNvPr id="12" name="object 12"/>
            <p:cNvSpPr/>
            <p:nvPr/>
          </p:nvSpPr>
          <p:spPr>
            <a:xfrm>
              <a:off x="2388641" y="5845683"/>
              <a:ext cx="2032000" cy="21590"/>
            </a:xfrm>
            <a:custGeom>
              <a:avLst/>
              <a:gdLst/>
              <a:ahLst/>
              <a:cxnLst/>
              <a:rect l="l" t="t" r="r" b="b"/>
              <a:pathLst>
                <a:path w="2032000" h="21589">
                  <a:moveTo>
                    <a:pt x="2031530" y="0"/>
                  </a:moveTo>
                  <a:lnTo>
                    <a:pt x="0" y="0"/>
                  </a:lnTo>
                  <a:lnTo>
                    <a:pt x="0" y="21158"/>
                  </a:lnTo>
                  <a:lnTo>
                    <a:pt x="2031530" y="21158"/>
                  </a:lnTo>
                  <a:lnTo>
                    <a:pt x="2031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12917" y="4299574"/>
              <a:ext cx="3349625" cy="2501265"/>
            </a:xfrm>
            <a:custGeom>
              <a:avLst/>
              <a:gdLst/>
              <a:ahLst/>
              <a:cxnLst/>
              <a:rect l="l" t="t" r="r" b="b"/>
              <a:pathLst>
                <a:path w="3349625" h="2501265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0"/>
                  </a:lnTo>
                  <a:lnTo>
                    <a:pt x="42576" y="72595"/>
                  </a:lnTo>
                  <a:lnTo>
                    <a:pt x="19698" y="108582"/>
                  </a:lnTo>
                  <a:lnTo>
                    <a:pt x="5118" y="149376"/>
                  </a:lnTo>
                  <a:lnTo>
                    <a:pt x="0" y="193814"/>
                  </a:lnTo>
                  <a:lnTo>
                    <a:pt x="0" y="2307196"/>
                  </a:lnTo>
                  <a:lnTo>
                    <a:pt x="5118" y="2351634"/>
                  </a:lnTo>
                  <a:lnTo>
                    <a:pt x="19698" y="2392428"/>
                  </a:lnTo>
                  <a:lnTo>
                    <a:pt x="42576" y="2428415"/>
                  </a:lnTo>
                  <a:lnTo>
                    <a:pt x="72590" y="2458430"/>
                  </a:lnTo>
                  <a:lnTo>
                    <a:pt x="108576" y="2481310"/>
                  </a:lnTo>
                  <a:lnTo>
                    <a:pt x="149372" y="2495891"/>
                  </a:lnTo>
                  <a:lnTo>
                    <a:pt x="193814" y="2501011"/>
                  </a:lnTo>
                  <a:lnTo>
                    <a:pt x="3155543" y="2501011"/>
                  </a:lnTo>
                  <a:lnTo>
                    <a:pt x="3199981" y="2495891"/>
                  </a:lnTo>
                  <a:lnTo>
                    <a:pt x="3240776" y="2481310"/>
                  </a:lnTo>
                  <a:lnTo>
                    <a:pt x="3276762" y="2458430"/>
                  </a:lnTo>
                  <a:lnTo>
                    <a:pt x="3306777" y="2428415"/>
                  </a:lnTo>
                  <a:lnTo>
                    <a:pt x="3329657" y="2392428"/>
                  </a:lnTo>
                  <a:lnTo>
                    <a:pt x="3344239" y="2351634"/>
                  </a:lnTo>
                  <a:lnTo>
                    <a:pt x="3349358" y="2307196"/>
                  </a:lnTo>
                  <a:lnTo>
                    <a:pt x="3349358" y="193814"/>
                  </a:lnTo>
                  <a:lnTo>
                    <a:pt x="3344239" y="149376"/>
                  </a:lnTo>
                  <a:lnTo>
                    <a:pt x="3329657" y="108582"/>
                  </a:lnTo>
                  <a:lnTo>
                    <a:pt x="3306777" y="72595"/>
                  </a:lnTo>
                  <a:lnTo>
                    <a:pt x="3276762" y="42580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12917" y="3379038"/>
              <a:ext cx="3349625" cy="1722755"/>
            </a:xfrm>
            <a:custGeom>
              <a:avLst/>
              <a:gdLst/>
              <a:ahLst/>
              <a:cxnLst/>
              <a:rect l="l" t="t" r="r" b="b"/>
              <a:pathLst>
                <a:path w="3349625" h="1722754">
                  <a:moveTo>
                    <a:pt x="3155543" y="0"/>
                  </a:moveTo>
                  <a:lnTo>
                    <a:pt x="193814" y="0"/>
                  </a:lnTo>
                  <a:lnTo>
                    <a:pt x="149372" y="5119"/>
                  </a:lnTo>
                  <a:lnTo>
                    <a:pt x="108576" y="19700"/>
                  </a:lnTo>
                  <a:lnTo>
                    <a:pt x="72590" y="42581"/>
                  </a:lnTo>
                  <a:lnTo>
                    <a:pt x="42576" y="72598"/>
                  </a:lnTo>
                  <a:lnTo>
                    <a:pt x="19698" y="108586"/>
                  </a:lnTo>
                  <a:lnTo>
                    <a:pt x="5118" y="149384"/>
                  </a:lnTo>
                  <a:lnTo>
                    <a:pt x="0" y="193827"/>
                  </a:lnTo>
                  <a:lnTo>
                    <a:pt x="0" y="1528470"/>
                  </a:lnTo>
                  <a:lnTo>
                    <a:pt x="5118" y="1572908"/>
                  </a:lnTo>
                  <a:lnTo>
                    <a:pt x="19698" y="1613702"/>
                  </a:lnTo>
                  <a:lnTo>
                    <a:pt x="42576" y="1649689"/>
                  </a:lnTo>
                  <a:lnTo>
                    <a:pt x="72590" y="1679704"/>
                  </a:lnTo>
                  <a:lnTo>
                    <a:pt x="108576" y="1702584"/>
                  </a:lnTo>
                  <a:lnTo>
                    <a:pt x="149372" y="1717166"/>
                  </a:lnTo>
                  <a:lnTo>
                    <a:pt x="193814" y="1722285"/>
                  </a:lnTo>
                  <a:lnTo>
                    <a:pt x="3155543" y="1722285"/>
                  </a:lnTo>
                  <a:lnTo>
                    <a:pt x="3199981" y="1717166"/>
                  </a:lnTo>
                  <a:lnTo>
                    <a:pt x="3240776" y="1702584"/>
                  </a:lnTo>
                  <a:lnTo>
                    <a:pt x="3276762" y="1679704"/>
                  </a:lnTo>
                  <a:lnTo>
                    <a:pt x="3306777" y="1649689"/>
                  </a:lnTo>
                  <a:lnTo>
                    <a:pt x="3329657" y="1613702"/>
                  </a:lnTo>
                  <a:lnTo>
                    <a:pt x="3344239" y="1572908"/>
                  </a:lnTo>
                  <a:lnTo>
                    <a:pt x="3349358" y="1528470"/>
                  </a:lnTo>
                  <a:lnTo>
                    <a:pt x="3349358" y="193827"/>
                  </a:lnTo>
                  <a:lnTo>
                    <a:pt x="3344239" y="149384"/>
                  </a:lnTo>
                  <a:lnTo>
                    <a:pt x="3329657" y="108586"/>
                  </a:lnTo>
                  <a:lnTo>
                    <a:pt x="3306777" y="72598"/>
                  </a:lnTo>
                  <a:lnTo>
                    <a:pt x="3276762" y="42581"/>
                  </a:lnTo>
                  <a:lnTo>
                    <a:pt x="3240776" y="19700"/>
                  </a:lnTo>
                  <a:lnTo>
                    <a:pt x="3199981" y="5119"/>
                  </a:lnTo>
                  <a:lnTo>
                    <a:pt x="3155543" y="0"/>
                  </a:lnTo>
                  <a:close/>
                </a:path>
              </a:pathLst>
            </a:custGeom>
            <a:solidFill>
              <a:srgbClr val="2937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315214" y="3841665"/>
            <a:ext cx="1943735" cy="584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3995" marR="5080" indent="-201930">
              <a:lnSpc>
                <a:spcPct val="111200"/>
              </a:lnSpc>
              <a:spcBef>
                <a:spcPts val="90"/>
              </a:spcBef>
            </a:pPr>
            <a:r>
              <a:rPr sz="1650" b="1" spc="7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6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b="1" spc="85" dirty="0">
                <a:solidFill>
                  <a:srgbClr val="FFFFFF"/>
                </a:solidFill>
                <a:latin typeface="Arial"/>
                <a:cs typeface="Arial"/>
              </a:rPr>
              <a:t>market  </a:t>
            </a:r>
            <a:r>
              <a:rPr sz="1650" b="1" spc="40" dirty="0">
                <a:solidFill>
                  <a:srgbClr val="FFFFFF"/>
                </a:solidFill>
                <a:latin typeface="Arial"/>
                <a:cs typeface="Arial"/>
              </a:rPr>
              <a:t>infrastructure;</a:t>
            </a:r>
            <a:endParaRPr sz="1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42916" y="5288451"/>
            <a:ext cx="2285365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3900"/>
              </a:lnSpc>
              <a:spcBef>
                <a:spcPts val="95"/>
              </a:spcBef>
            </a:pPr>
            <a:r>
              <a:rPr sz="1450" b="1" spc="35" dirty="0">
                <a:latin typeface="Arial"/>
                <a:cs typeface="Arial"/>
              </a:rPr>
              <a:t>Develop </a:t>
            </a:r>
            <a:r>
              <a:rPr sz="1450" b="1" spc="30" dirty="0">
                <a:latin typeface="Arial"/>
                <a:cs typeface="Arial"/>
              </a:rPr>
              <a:t>e‰cient  </a:t>
            </a:r>
            <a:r>
              <a:rPr sz="1450" b="1" spc="-5" dirty="0">
                <a:latin typeface="Arial"/>
                <a:cs typeface="Arial"/>
              </a:rPr>
              <a:t>exchanges, </a:t>
            </a:r>
            <a:r>
              <a:rPr sz="1450" b="1" spc="10" dirty="0">
                <a:latin typeface="Arial"/>
                <a:cs typeface="Arial"/>
              </a:rPr>
              <a:t>OTC</a:t>
            </a:r>
            <a:r>
              <a:rPr sz="1450" b="1" spc="-125" dirty="0">
                <a:latin typeface="Arial"/>
                <a:cs typeface="Arial"/>
              </a:rPr>
              <a:t> </a:t>
            </a:r>
            <a:r>
              <a:rPr sz="1450" b="1" spc="5" dirty="0">
                <a:latin typeface="Arial"/>
                <a:cs typeface="Arial"/>
              </a:rPr>
              <a:t>markets,  </a:t>
            </a:r>
            <a:r>
              <a:rPr sz="1450" b="1" spc="30" dirty="0">
                <a:latin typeface="Arial"/>
                <a:cs typeface="Arial"/>
              </a:rPr>
              <a:t>trading </a:t>
            </a:r>
            <a:r>
              <a:rPr sz="1450" b="1" spc="35" dirty="0">
                <a:latin typeface="Arial"/>
                <a:cs typeface="Arial"/>
              </a:rPr>
              <a:t>platform(s)  </a:t>
            </a:r>
            <a:r>
              <a:rPr sz="1450" b="1" spc="60" dirty="0">
                <a:latin typeface="Arial"/>
                <a:cs typeface="Arial"/>
              </a:rPr>
              <a:t>and/or </a:t>
            </a:r>
            <a:r>
              <a:rPr sz="1450" b="1" spc="15" dirty="0">
                <a:latin typeface="Arial"/>
                <a:cs typeface="Arial"/>
              </a:rPr>
              <a:t>clearing</a:t>
            </a:r>
            <a:r>
              <a:rPr sz="1450" b="1" spc="-155" dirty="0">
                <a:latin typeface="Arial"/>
                <a:cs typeface="Arial"/>
              </a:rPr>
              <a:t> </a:t>
            </a:r>
            <a:r>
              <a:rPr sz="1450" b="1" spc="-30" dirty="0">
                <a:latin typeface="Arial"/>
                <a:cs typeface="Arial"/>
              </a:rPr>
              <a:t>houses.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8" name="object 18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3225" y="1114007"/>
            <a:ext cx="6353810" cy="128397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 marR="6350" indent="41910">
              <a:lnSpc>
                <a:spcPts val="4570"/>
              </a:lnSpc>
              <a:spcBef>
                <a:spcPts val="895"/>
              </a:spcBef>
              <a:tabLst>
                <a:tab pos="4707890" algn="l"/>
              </a:tabLst>
            </a:pPr>
            <a:r>
              <a:rPr spc="35" dirty="0"/>
              <a:t>Proposed </a:t>
            </a:r>
            <a:r>
              <a:rPr spc="95" dirty="0"/>
              <a:t>Roadmap</a:t>
            </a:r>
            <a:r>
              <a:rPr spc="-335" dirty="0"/>
              <a:t> </a:t>
            </a:r>
            <a:r>
              <a:rPr spc="-130" dirty="0"/>
              <a:t>Vs  </a:t>
            </a:r>
            <a:r>
              <a:rPr spc="180" dirty="0"/>
              <a:t>Ou</a:t>
            </a:r>
            <a:r>
              <a:rPr spc="-40" dirty="0"/>
              <a:t>t</a:t>
            </a:r>
            <a:r>
              <a:rPr spc="-114" dirty="0"/>
              <a:t>c</a:t>
            </a:r>
            <a:r>
              <a:rPr spc="20" dirty="0"/>
              <a:t>ome</a:t>
            </a:r>
            <a:r>
              <a:rPr spc="110" dirty="0"/>
              <a:t>s</a:t>
            </a:r>
            <a:r>
              <a:rPr spc="-125" dirty="0"/>
              <a:t> </a:t>
            </a:r>
            <a:r>
              <a:rPr spc="175" dirty="0"/>
              <a:t>o</a:t>
            </a:r>
            <a:r>
              <a:rPr spc="160" dirty="0"/>
              <a:t>f</a:t>
            </a:r>
            <a:r>
              <a:rPr spc="-125" dirty="0"/>
              <a:t> </a:t>
            </a:r>
            <a:r>
              <a:rPr spc="-535" dirty="0"/>
              <a:t>1</a:t>
            </a:r>
            <a:r>
              <a:rPr spc="-580" dirty="0"/>
              <a:t>s</a:t>
            </a:r>
            <a:r>
              <a:rPr spc="360" dirty="0"/>
              <a:t>t</a:t>
            </a:r>
            <a:r>
              <a:rPr dirty="0"/>
              <a:t>	</a:t>
            </a:r>
            <a:r>
              <a:rPr spc="-10" dirty="0"/>
              <a:t>CMRF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879" y="2689202"/>
            <a:ext cx="733234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spc="60" dirty="0">
                <a:latin typeface="Arial"/>
                <a:cs typeface="Arial"/>
              </a:rPr>
              <a:t>Possible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pillars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40" dirty="0">
                <a:latin typeface="Arial"/>
                <a:cs typeface="Arial"/>
              </a:rPr>
              <a:t>of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initiatives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(as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14" dirty="0">
                <a:latin typeface="Arial"/>
                <a:cs typeface="Arial"/>
              </a:rPr>
              <a:t>proposed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40" dirty="0">
                <a:latin typeface="Arial"/>
                <a:cs typeface="Arial"/>
              </a:rPr>
              <a:t>by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35" dirty="0">
                <a:latin typeface="Arial"/>
                <a:cs typeface="Arial"/>
              </a:rPr>
              <a:t>ADB)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25" dirty="0">
                <a:latin typeface="Arial"/>
                <a:cs typeface="Arial"/>
              </a:rPr>
              <a:t>that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10" dirty="0">
                <a:latin typeface="Arial"/>
                <a:cs typeface="Arial"/>
              </a:rPr>
              <a:t>build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25" dirty="0">
                <a:latin typeface="Arial"/>
                <a:cs typeface="Arial"/>
              </a:rPr>
              <a:t>upon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1st</a:t>
            </a:r>
            <a:r>
              <a:rPr sz="1500" spc="30" dirty="0">
                <a:latin typeface="Arial"/>
                <a:cs typeface="Arial"/>
              </a:rPr>
              <a:t> CMRF: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806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FAA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3872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2937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8942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48B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65021" y="3419892"/>
            <a:ext cx="2239645" cy="3303904"/>
          </a:xfrm>
          <a:custGeom>
            <a:avLst/>
            <a:gdLst/>
            <a:ahLst/>
            <a:cxnLst/>
            <a:rect l="l" t="t" r="r" b="b"/>
            <a:pathLst>
              <a:path w="2239645" h="3303904">
                <a:moveTo>
                  <a:pt x="2047989" y="0"/>
                </a:moveTo>
                <a:lnTo>
                  <a:pt x="191185" y="0"/>
                </a:lnTo>
                <a:lnTo>
                  <a:pt x="147349" y="5049"/>
                </a:lnTo>
                <a:lnTo>
                  <a:pt x="107107" y="19432"/>
                </a:lnTo>
                <a:lnTo>
                  <a:pt x="71609" y="42001"/>
                </a:lnTo>
                <a:lnTo>
                  <a:pt x="42001" y="71609"/>
                </a:lnTo>
                <a:lnTo>
                  <a:pt x="19432" y="107107"/>
                </a:lnTo>
                <a:lnTo>
                  <a:pt x="5049" y="147349"/>
                </a:lnTo>
                <a:lnTo>
                  <a:pt x="0" y="191185"/>
                </a:lnTo>
                <a:lnTo>
                  <a:pt x="0" y="3112604"/>
                </a:lnTo>
                <a:lnTo>
                  <a:pt x="5049" y="3156441"/>
                </a:lnTo>
                <a:lnTo>
                  <a:pt x="19432" y="3196683"/>
                </a:lnTo>
                <a:lnTo>
                  <a:pt x="42001" y="3232181"/>
                </a:lnTo>
                <a:lnTo>
                  <a:pt x="71609" y="3261788"/>
                </a:lnTo>
                <a:lnTo>
                  <a:pt x="107107" y="3284358"/>
                </a:lnTo>
                <a:lnTo>
                  <a:pt x="147349" y="3298741"/>
                </a:lnTo>
                <a:lnTo>
                  <a:pt x="191185" y="3303790"/>
                </a:lnTo>
                <a:lnTo>
                  <a:pt x="2047989" y="3303790"/>
                </a:lnTo>
                <a:lnTo>
                  <a:pt x="2091826" y="3298741"/>
                </a:lnTo>
                <a:lnTo>
                  <a:pt x="2132067" y="3284358"/>
                </a:lnTo>
                <a:lnTo>
                  <a:pt x="2167565" y="3261788"/>
                </a:lnTo>
                <a:lnTo>
                  <a:pt x="2197173" y="3232181"/>
                </a:lnTo>
                <a:lnTo>
                  <a:pt x="2219742" y="3196683"/>
                </a:lnTo>
                <a:lnTo>
                  <a:pt x="2234125" y="3156441"/>
                </a:lnTo>
                <a:lnTo>
                  <a:pt x="2239175" y="3112604"/>
                </a:lnTo>
                <a:lnTo>
                  <a:pt x="2239175" y="191185"/>
                </a:lnTo>
                <a:lnTo>
                  <a:pt x="2234125" y="147349"/>
                </a:lnTo>
                <a:lnTo>
                  <a:pt x="2219742" y="107107"/>
                </a:lnTo>
                <a:lnTo>
                  <a:pt x="2197173" y="71609"/>
                </a:lnTo>
                <a:lnTo>
                  <a:pt x="2167565" y="42001"/>
                </a:lnTo>
                <a:lnTo>
                  <a:pt x="2132067" y="19432"/>
                </a:lnTo>
                <a:lnTo>
                  <a:pt x="2091826" y="5049"/>
                </a:lnTo>
                <a:lnTo>
                  <a:pt x="2047989" y="0"/>
                </a:lnTo>
                <a:close/>
              </a:path>
            </a:pathLst>
          </a:custGeom>
          <a:solidFill>
            <a:srgbClr val="0076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8945" y="3859879"/>
            <a:ext cx="1592580" cy="2291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95"/>
              </a:spcBef>
            </a:pPr>
            <a:r>
              <a:rPr sz="1450" b="1" spc="25" dirty="0">
                <a:solidFill>
                  <a:srgbClr val="FFFFFF"/>
                </a:solidFill>
                <a:latin typeface="Arial"/>
                <a:cs typeface="Arial"/>
              </a:rPr>
              <a:t>Promoting  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climate/ESG 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finance  </a:t>
            </a:r>
            <a:r>
              <a:rPr sz="1450" b="1" spc="40" dirty="0">
                <a:solidFill>
                  <a:srgbClr val="FFFFFF"/>
                </a:solidFill>
                <a:latin typeface="Arial"/>
                <a:cs typeface="Arial"/>
              </a:rPr>
              <a:t>(green/ESG 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bonds </a:t>
            </a:r>
            <a:r>
              <a:rPr sz="1450" b="1" spc="55" dirty="0">
                <a:solidFill>
                  <a:srgbClr val="FFFFFF"/>
                </a:solidFill>
                <a:latin typeface="Arial"/>
                <a:cs typeface="Arial"/>
              </a:rPr>
              <a:t>and/or  </a:t>
            </a: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equity  </a:t>
            </a:r>
            <a:r>
              <a:rPr sz="1450" b="1" spc="5" dirty="0">
                <a:solidFill>
                  <a:srgbClr val="FFFFFF"/>
                </a:solidFill>
                <a:latin typeface="Arial"/>
                <a:cs typeface="Arial"/>
              </a:rPr>
              <a:t>investment, 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enhance</a:t>
            </a:r>
            <a:r>
              <a:rPr sz="145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Arial"/>
                <a:cs typeface="Arial"/>
              </a:rPr>
              <a:t>financial 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inclusion);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45659" y="4012048"/>
            <a:ext cx="1273175" cy="203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900"/>
              </a:lnSpc>
              <a:spcBef>
                <a:spcPts val="95"/>
              </a:spcBef>
            </a:pPr>
            <a:r>
              <a:rPr sz="1450" b="1" spc="35" dirty="0">
                <a:solidFill>
                  <a:srgbClr val="FFFFFF"/>
                </a:solidFill>
                <a:latin typeface="Arial"/>
                <a:cs typeface="Arial"/>
              </a:rPr>
              <a:t>Develop </a:t>
            </a:r>
            <a:r>
              <a:rPr sz="1450" b="1" spc="4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450" b="1" spc="-5" dirty="0">
                <a:solidFill>
                  <a:srgbClr val="FFFFFF"/>
                </a:solidFill>
                <a:latin typeface="Arial"/>
                <a:cs typeface="Arial"/>
              </a:rPr>
              <a:t>professional  </a:t>
            </a:r>
            <a:r>
              <a:rPr sz="1450" b="1" spc="40" dirty="0">
                <a:solidFill>
                  <a:srgbClr val="FFFFFF"/>
                </a:solidFill>
                <a:latin typeface="Arial"/>
                <a:cs typeface="Arial"/>
              </a:rPr>
              <a:t>market with 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enhanced  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access </a:t>
            </a:r>
            <a:r>
              <a:rPr sz="1450" b="1" spc="45" dirty="0">
                <a:solidFill>
                  <a:srgbClr val="FFFFFF"/>
                </a:solidFill>
                <a:latin typeface="Arial"/>
                <a:cs typeface="Arial"/>
              </a:rPr>
              <a:t>by 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individual  </a:t>
            </a:r>
            <a:r>
              <a:rPr sz="1450" b="1" spc="-10" dirty="0">
                <a:solidFill>
                  <a:srgbClr val="FFFFFF"/>
                </a:solidFill>
                <a:latin typeface="Arial"/>
                <a:cs typeface="Arial"/>
              </a:rPr>
              <a:t>investors</a:t>
            </a:r>
            <a:r>
              <a:rPr sz="145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40" dirty="0">
                <a:solidFill>
                  <a:srgbClr val="FFFFFF"/>
                </a:solidFill>
                <a:latin typeface="Arial"/>
                <a:cs typeface="Arial"/>
              </a:rPr>
              <a:t>with  </a:t>
            </a:r>
            <a:r>
              <a:rPr sz="1450" b="1" spc="15" dirty="0">
                <a:solidFill>
                  <a:srgbClr val="FFFFFF"/>
                </a:solidFill>
                <a:latin typeface="Arial"/>
                <a:cs typeface="Arial"/>
              </a:rPr>
              <a:t>fintech.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9684" y="4501259"/>
            <a:ext cx="1042669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3900"/>
              </a:lnSpc>
              <a:spcBef>
                <a:spcPts val="95"/>
              </a:spcBef>
            </a:pPr>
            <a:r>
              <a:rPr sz="1450" b="1" spc="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b="1" spc="55" dirty="0">
                <a:solidFill>
                  <a:srgbClr val="FFFFFF"/>
                </a:solidFill>
                <a:latin typeface="Arial"/>
                <a:cs typeface="Arial"/>
              </a:rPr>
              <a:t>dd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450" b="1" spc="-20" dirty="0">
                <a:solidFill>
                  <a:srgbClr val="FFFFFF"/>
                </a:solidFill>
                <a:latin typeface="Arial"/>
                <a:cs typeface="Arial"/>
              </a:rPr>
              <a:t>sing  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supply</a:t>
            </a:r>
            <a:r>
              <a:rPr sz="145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450" b="1" spc="40" dirty="0">
                <a:solidFill>
                  <a:srgbClr val="FFFFFF"/>
                </a:solidFill>
                <a:latin typeface="Arial"/>
                <a:cs typeface="Arial"/>
              </a:rPr>
              <a:t>demand  </a:t>
            </a:r>
            <a:r>
              <a:rPr sz="1450" b="1" spc="-60" dirty="0">
                <a:solidFill>
                  <a:srgbClr val="FFFFFF"/>
                </a:solidFill>
                <a:latin typeface="Arial"/>
                <a:cs typeface="Arial"/>
              </a:rPr>
              <a:t>issues;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21265" y="4617756"/>
            <a:ext cx="1009650" cy="781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3900"/>
              </a:lnSpc>
              <a:spcBef>
                <a:spcPts val="95"/>
              </a:spcBef>
            </a:pPr>
            <a:r>
              <a:rPr sz="1450" b="1" spc="30" dirty="0">
                <a:solidFill>
                  <a:srgbClr val="FFFFFF"/>
                </a:solidFill>
                <a:latin typeface="Arial"/>
                <a:cs typeface="Arial"/>
              </a:rPr>
              <a:t>Develop  </a:t>
            </a:r>
            <a:r>
              <a:rPr sz="1450" b="1" spc="25" dirty="0">
                <a:solidFill>
                  <a:srgbClr val="FFFFFF"/>
                </a:solidFill>
                <a:latin typeface="Arial"/>
                <a:cs typeface="Arial"/>
              </a:rPr>
              <a:t>deri</a:t>
            </a:r>
            <a:r>
              <a:rPr sz="1450" b="1" spc="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5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50" b="1" spc="20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450" b="1" spc="2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450" b="1" spc="-35" dirty="0">
                <a:solidFill>
                  <a:srgbClr val="FFFFFF"/>
                </a:solidFill>
                <a:latin typeface="Arial"/>
                <a:cs typeface="Arial"/>
              </a:rPr>
              <a:t>es  </a:t>
            </a:r>
            <a:r>
              <a:rPr sz="1450" b="1" dirty="0">
                <a:solidFill>
                  <a:srgbClr val="FFFFFF"/>
                </a:solidFill>
                <a:latin typeface="Arial"/>
                <a:cs typeface="Arial"/>
              </a:rPr>
              <a:t>markets;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3" name="object 13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5080" marR="6350" algn="ctr">
              <a:lnSpc>
                <a:spcPts val="4570"/>
              </a:lnSpc>
              <a:spcBef>
                <a:spcPts val="895"/>
              </a:spcBef>
            </a:pPr>
            <a:r>
              <a:rPr spc="35" dirty="0"/>
              <a:t>Proposed </a:t>
            </a:r>
            <a:r>
              <a:rPr spc="95" dirty="0"/>
              <a:t>Roadmap </a:t>
            </a:r>
            <a:r>
              <a:rPr spc="-130" dirty="0"/>
              <a:t>Vs</a:t>
            </a:r>
            <a:r>
              <a:rPr spc="-525" dirty="0"/>
              <a:t> </a:t>
            </a:r>
            <a:r>
              <a:rPr spc="30" dirty="0"/>
              <a:t>Outcomes  </a:t>
            </a:r>
            <a:r>
              <a:rPr spc="165" dirty="0"/>
              <a:t>of </a:t>
            </a:r>
            <a:r>
              <a:rPr spc="-250" dirty="0"/>
              <a:t>1st </a:t>
            </a:r>
            <a:r>
              <a:rPr spc="20" dirty="0"/>
              <a:t>CMRF</a:t>
            </a:r>
            <a:r>
              <a:rPr spc="-305" dirty="0"/>
              <a:t> </a:t>
            </a:r>
            <a:r>
              <a:rPr spc="40" dirty="0"/>
              <a:t>continued</a:t>
            </a:r>
          </a:p>
          <a:p>
            <a:pPr marL="2052955" marR="2101850" indent="55244" algn="ctr">
              <a:lnSpc>
                <a:spcPts val="2100"/>
              </a:lnSpc>
              <a:spcBef>
                <a:spcPts val="110"/>
              </a:spcBef>
            </a:pP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Enhanced Scope </a:t>
            </a:r>
            <a:r>
              <a:rPr sz="1450" b="0" spc="15" dirty="0">
                <a:solidFill>
                  <a:srgbClr val="000000"/>
                </a:solidFill>
                <a:latin typeface="Arial"/>
                <a:cs typeface="Arial"/>
              </a:rPr>
              <a:t>as </a:t>
            </a:r>
            <a:r>
              <a:rPr sz="1450" b="0" spc="100" dirty="0">
                <a:solidFill>
                  <a:srgbClr val="000000"/>
                </a:solidFill>
                <a:latin typeface="Arial"/>
                <a:cs typeface="Arial"/>
              </a:rPr>
              <a:t>per </a:t>
            </a:r>
            <a:r>
              <a:rPr sz="1450" b="0" spc="60" dirty="0">
                <a:solidFill>
                  <a:srgbClr val="000000"/>
                </a:solidFill>
                <a:latin typeface="Arial"/>
                <a:cs typeface="Arial"/>
              </a:rPr>
              <a:t>slide </a:t>
            </a:r>
            <a:r>
              <a:rPr sz="1450" b="0" spc="135" dirty="0">
                <a:solidFill>
                  <a:srgbClr val="000000"/>
                </a:solidFill>
                <a:latin typeface="Arial"/>
                <a:cs typeface="Arial"/>
              </a:rPr>
              <a:t>6 </a:t>
            </a:r>
            <a:r>
              <a:rPr sz="1450" b="0" spc="12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1450" b="0" spc="114" dirty="0">
                <a:solidFill>
                  <a:srgbClr val="000000"/>
                </a:solidFill>
                <a:latin typeface="Arial"/>
                <a:cs typeface="Arial"/>
              </a:rPr>
              <a:t>ADB </a:t>
            </a: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Presentation  </a:t>
            </a:r>
            <a:r>
              <a:rPr sz="1450" b="0" spc="80" dirty="0">
                <a:solidFill>
                  <a:srgbClr val="000000"/>
                </a:solidFill>
                <a:latin typeface="Arial"/>
                <a:cs typeface="Arial"/>
              </a:rPr>
              <a:t>Money </a:t>
            </a:r>
            <a:r>
              <a:rPr sz="1450" b="0" spc="70" dirty="0">
                <a:solidFill>
                  <a:srgbClr val="000000"/>
                </a:solidFill>
                <a:latin typeface="Arial"/>
                <a:cs typeface="Arial"/>
              </a:rPr>
              <a:t>Market/Gov. </a:t>
            </a:r>
            <a:r>
              <a:rPr sz="1450" b="0" spc="85" dirty="0">
                <a:solidFill>
                  <a:srgbClr val="000000"/>
                </a:solidFill>
                <a:latin typeface="Arial"/>
                <a:cs typeface="Arial"/>
              </a:rPr>
              <a:t>Sec/SWF/Participants </a:t>
            </a:r>
            <a:r>
              <a:rPr sz="1450" b="0" spc="11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1450" b="0" spc="80" dirty="0">
                <a:solidFill>
                  <a:srgbClr val="000000"/>
                </a:solidFill>
                <a:latin typeface="Arial"/>
                <a:cs typeface="Arial"/>
              </a:rPr>
              <a:t>MoF</a:t>
            </a:r>
            <a:r>
              <a:rPr sz="1450" b="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0" spc="45" dirty="0">
                <a:solidFill>
                  <a:srgbClr val="000000"/>
                </a:solidFill>
                <a:latin typeface="Arial"/>
                <a:cs typeface="Arial"/>
              </a:rPr>
              <a:t>&amp; CB):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7025" y="2948880"/>
            <a:ext cx="5457825" cy="356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45" dirty="0">
                <a:latin typeface="Arial"/>
                <a:cs typeface="Arial"/>
              </a:rPr>
              <a:t>Improving </a:t>
            </a:r>
            <a:r>
              <a:rPr sz="2150" b="1" spc="35" dirty="0">
                <a:latin typeface="Arial"/>
                <a:cs typeface="Arial"/>
              </a:rPr>
              <a:t>economic </a:t>
            </a:r>
            <a:r>
              <a:rPr sz="2150" b="1" spc="-45" dirty="0">
                <a:latin typeface="Arial"/>
                <a:cs typeface="Arial"/>
              </a:rPr>
              <a:t>&amp; </a:t>
            </a:r>
            <a:r>
              <a:rPr sz="2150" b="1" spc="20" dirty="0">
                <a:latin typeface="Arial"/>
                <a:cs typeface="Arial"/>
              </a:rPr>
              <a:t>financial</a:t>
            </a:r>
            <a:r>
              <a:rPr sz="2150" b="1" spc="-254" dirty="0">
                <a:latin typeface="Arial"/>
                <a:cs typeface="Arial"/>
              </a:rPr>
              <a:t> </a:t>
            </a:r>
            <a:r>
              <a:rPr sz="2150" b="1" spc="10" dirty="0">
                <a:latin typeface="Arial"/>
                <a:cs typeface="Arial"/>
              </a:rPr>
              <a:t>stability:</a:t>
            </a:r>
            <a:endParaRPr sz="21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40892" y="3709479"/>
            <a:ext cx="8810625" cy="2914650"/>
            <a:chOff x="940892" y="3709479"/>
            <a:chExt cx="8810625" cy="2914650"/>
          </a:xfrm>
        </p:grpSpPr>
        <p:sp>
          <p:nvSpPr>
            <p:cNvPr id="5" name="object 5"/>
            <p:cNvSpPr/>
            <p:nvPr/>
          </p:nvSpPr>
          <p:spPr>
            <a:xfrm>
              <a:off x="6941070" y="3709479"/>
              <a:ext cx="2810510" cy="2914650"/>
            </a:xfrm>
            <a:custGeom>
              <a:avLst/>
              <a:gdLst/>
              <a:ahLst/>
              <a:cxnLst/>
              <a:rect l="l" t="t" r="r" b="b"/>
              <a:pathLst>
                <a:path w="2810509" h="2914650">
                  <a:moveTo>
                    <a:pt x="2362009" y="0"/>
                  </a:moveTo>
                  <a:lnTo>
                    <a:pt x="448056" y="0"/>
                  </a:lnTo>
                  <a:lnTo>
                    <a:pt x="448056" y="52070"/>
                  </a:lnTo>
                  <a:lnTo>
                    <a:pt x="247332" y="52070"/>
                  </a:lnTo>
                  <a:lnTo>
                    <a:pt x="197554" y="57103"/>
                  </a:lnTo>
                  <a:lnTo>
                    <a:pt x="151159" y="71536"/>
                  </a:lnTo>
                  <a:lnTo>
                    <a:pt x="109151" y="94366"/>
                  </a:lnTo>
                  <a:lnTo>
                    <a:pt x="72531" y="124591"/>
                  </a:lnTo>
                  <a:lnTo>
                    <a:pt x="42303" y="161210"/>
                  </a:lnTo>
                  <a:lnTo>
                    <a:pt x="19470" y="203219"/>
                  </a:lnTo>
                  <a:lnTo>
                    <a:pt x="5034" y="249617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56" y="78105"/>
                  </a:lnTo>
                  <a:lnTo>
                    <a:pt x="448056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2614739"/>
                  </a:lnTo>
                  <a:lnTo>
                    <a:pt x="2779500" y="2659289"/>
                  </a:lnTo>
                  <a:lnTo>
                    <a:pt x="2766584" y="2700805"/>
                  </a:lnTo>
                  <a:lnTo>
                    <a:pt x="2746155" y="2738393"/>
                  </a:lnTo>
                  <a:lnTo>
                    <a:pt x="2719109" y="2771155"/>
                  </a:lnTo>
                  <a:lnTo>
                    <a:pt x="2686344" y="2798197"/>
                  </a:lnTo>
                  <a:lnTo>
                    <a:pt x="2648757" y="2818622"/>
                  </a:lnTo>
                  <a:lnTo>
                    <a:pt x="2607246" y="2831533"/>
                  </a:lnTo>
                  <a:lnTo>
                    <a:pt x="2562707" y="2836037"/>
                  </a:lnTo>
                  <a:lnTo>
                    <a:pt x="2362009" y="2836037"/>
                  </a:lnTo>
                  <a:lnTo>
                    <a:pt x="2362009" y="2783967"/>
                  </a:lnTo>
                  <a:lnTo>
                    <a:pt x="448056" y="2783967"/>
                  </a:lnTo>
                  <a:lnTo>
                    <a:pt x="448056" y="2836037"/>
                  </a:lnTo>
                  <a:lnTo>
                    <a:pt x="247332" y="2836037"/>
                  </a:lnTo>
                  <a:lnTo>
                    <a:pt x="202793" y="2831533"/>
                  </a:lnTo>
                  <a:lnTo>
                    <a:pt x="161282" y="2818622"/>
                  </a:lnTo>
                  <a:lnTo>
                    <a:pt x="123695" y="2798197"/>
                  </a:lnTo>
                  <a:lnTo>
                    <a:pt x="90930" y="2771155"/>
                  </a:lnTo>
                  <a:lnTo>
                    <a:pt x="63884" y="2738393"/>
                  </a:lnTo>
                  <a:lnTo>
                    <a:pt x="43455" y="2700805"/>
                  </a:lnTo>
                  <a:lnTo>
                    <a:pt x="30539" y="2659289"/>
                  </a:lnTo>
                  <a:lnTo>
                    <a:pt x="26035" y="2614739"/>
                  </a:lnTo>
                  <a:lnTo>
                    <a:pt x="26035" y="1552105"/>
                  </a:lnTo>
                  <a:lnTo>
                    <a:pt x="0" y="1552105"/>
                  </a:lnTo>
                  <a:lnTo>
                    <a:pt x="0" y="2614739"/>
                  </a:lnTo>
                  <a:lnTo>
                    <a:pt x="5034" y="2664528"/>
                  </a:lnTo>
                  <a:lnTo>
                    <a:pt x="19470" y="2710928"/>
                  </a:lnTo>
                  <a:lnTo>
                    <a:pt x="42303" y="2752937"/>
                  </a:lnTo>
                  <a:lnTo>
                    <a:pt x="72531" y="2789555"/>
                  </a:lnTo>
                  <a:lnTo>
                    <a:pt x="109151" y="2819778"/>
                  </a:lnTo>
                  <a:lnTo>
                    <a:pt x="151159" y="2842607"/>
                  </a:lnTo>
                  <a:lnTo>
                    <a:pt x="197554" y="2857038"/>
                  </a:lnTo>
                  <a:lnTo>
                    <a:pt x="247332" y="2862072"/>
                  </a:lnTo>
                  <a:lnTo>
                    <a:pt x="448056" y="2862072"/>
                  </a:lnTo>
                  <a:lnTo>
                    <a:pt x="448056" y="2914142"/>
                  </a:lnTo>
                  <a:lnTo>
                    <a:pt x="2362009" y="2914142"/>
                  </a:lnTo>
                  <a:lnTo>
                    <a:pt x="2362009" y="2862072"/>
                  </a:lnTo>
                  <a:lnTo>
                    <a:pt x="2562707" y="2862072"/>
                  </a:lnTo>
                  <a:lnTo>
                    <a:pt x="2612492" y="2857038"/>
                  </a:lnTo>
                  <a:lnTo>
                    <a:pt x="2658890" y="2842607"/>
                  </a:lnTo>
                  <a:lnTo>
                    <a:pt x="2700900" y="2819778"/>
                  </a:lnTo>
                  <a:lnTo>
                    <a:pt x="2737518" y="2789555"/>
                  </a:lnTo>
                  <a:lnTo>
                    <a:pt x="2767743" y="2752937"/>
                  </a:lnTo>
                  <a:lnTo>
                    <a:pt x="2790573" y="2710928"/>
                  </a:lnTo>
                  <a:lnTo>
                    <a:pt x="2805006" y="2664528"/>
                  </a:lnTo>
                  <a:lnTo>
                    <a:pt x="2810040" y="2614739"/>
                  </a:lnTo>
                  <a:lnTo>
                    <a:pt x="2810040" y="299402"/>
                  </a:lnTo>
                  <a:lnTo>
                    <a:pt x="2805006" y="249617"/>
                  </a:lnTo>
                  <a:lnTo>
                    <a:pt x="2790573" y="203219"/>
                  </a:lnTo>
                  <a:lnTo>
                    <a:pt x="2767743" y="161210"/>
                  </a:lnTo>
                  <a:lnTo>
                    <a:pt x="2737518" y="124591"/>
                  </a:lnTo>
                  <a:lnTo>
                    <a:pt x="2700900" y="94366"/>
                  </a:lnTo>
                  <a:lnTo>
                    <a:pt x="2658890" y="71536"/>
                  </a:lnTo>
                  <a:lnTo>
                    <a:pt x="2612492" y="57103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close/>
                </a:path>
              </a:pathLst>
            </a:custGeom>
            <a:solidFill>
              <a:srgbClr val="43AD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40975" y="3709479"/>
              <a:ext cx="3026410" cy="2914650"/>
            </a:xfrm>
            <a:custGeom>
              <a:avLst/>
              <a:gdLst/>
              <a:ahLst/>
              <a:cxnLst/>
              <a:rect l="l" t="t" r="r" b="b"/>
              <a:pathLst>
                <a:path w="3026409" h="2914650">
                  <a:moveTo>
                    <a:pt x="3026130" y="1552105"/>
                  </a:moveTo>
                  <a:lnTo>
                    <a:pt x="2784005" y="1552105"/>
                  </a:lnTo>
                  <a:lnTo>
                    <a:pt x="2784005" y="2614752"/>
                  </a:lnTo>
                  <a:lnTo>
                    <a:pt x="2779496" y="2659303"/>
                  </a:lnTo>
                  <a:lnTo>
                    <a:pt x="2766580" y="2700820"/>
                  </a:lnTo>
                  <a:lnTo>
                    <a:pt x="2746146" y="2738412"/>
                  </a:lnTo>
                  <a:lnTo>
                    <a:pt x="2719108" y="2771165"/>
                  </a:lnTo>
                  <a:lnTo>
                    <a:pt x="2686342" y="2798216"/>
                  </a:lnTo>
                  <a:lnTo>
                    <a:pt x="2648750" y="2818638"/>
                  </a:lnTo>
                  <a:lnTo>
                    <a:pt x="2607233" y="2831554"/>
                  </a:lnTo>
                  <a:lnTo>
                    <a:pt x="2562707" y="2836049"/>
                  </a:lnTo>
                  <a:lnTo>
                    <a:pt x="2362009" y="2836049"/>
                  </a:lnTo>
                  <a:lnTo>
                    <a:pt x="2362009" y="2783979"/>
                  </a:lnTo>
                  <a:lnTo>
                    <a:pt x="448068" y="2783979"/>
                  </a:lnTo>
                  <a:lnTo>
                    <a:pt x="448068" y="2836049"/>
                  </a:lnTo>
                  <a:lnTo>
                    <a:pt x="247332" y="2836049"/>
                  </a:lnTo>
                  <a:lnTo>
                    <a:pt x="202793" y="2831554"/>
                  </a:lnTo>
                  <a:lnTo>
                    <a:pt x="161277" y="2818638"/>
                  </a:lnTo>
                  <a:lnTo>
                    <a:pt x="123698" y="2798216"/>
                  </a:lnTo>
                  <a:lnTo>
                    <a:pt x="90932" y="2771165"/>
                  </a:lnTo>
                  <a:lnTo>
                    <a:pt x="63881" y="2738412"/>
                  </a:lnTo>
                  <a:lnTo>
                    <a:pt x="43446" y="2700820"/>
                  </a:lnTo>
                  <a:lnTo>
                    <a:pt x="30530" y="2659303"/>
                  </a:lnTo>
                  <a:lnTo>
                    <a:pt x="26035" y="2614752"/>
                  </a:lnTo>
                  <a:lnTo>
                    <a:pt x="26035" y="1552105"/>
                  </a:lnTo>
                  <a:lnTo>
                    <a:pt x="0" y="1552105"/>
                  </a:lnTo>
                  <a:lnTo>
                    <a:pt x="0" y="2614752"/>
                  </a:lnTo>
                  <a:lnTo>
                    <a:pt x="5029" y="2664549"/>
                  </a:lnTo>
                  <a:lnTo>
                    <a:pt x="19469" y="2710942"/>
                  </a:lnTo>
                  <a:lnTo>
                    <a:pt x="42303" y="2752953"/>
                  </a:lnTo>
                  <a:lnTo>
                    <a:pt x="72529" y="2789567"/>
                  </a:lnTo>
                  <a:lnTo>
                    <a:pt x="109156" y="2819793"/>
                  </a:lnTo>
                  <a:lnTo>
                    <a:pt x="151155" y="2842628"/>
                  </a:lnTo>
                  <a:lnTo>
                    <a:pt x="197548" y="2857055"/>
                  </a:lnTo>
                  <a:lnTo>
                    <a:pt x="247332" y="2862084"/>
                  </a:lnTo>
                  <a:lnTo>
                    <a:pt x="448068" y="2862084"/>
                  </a:lnTo>
                  <a:lnTo>
                    <a:pt x="448068" y="2914154"/>
                  </a:lnTo>
                  <a:lnTo>
                    <a:pt x="2362009" y="2914154"/>
                  </a:lnTo>
                  <a:lnTo>
                    <a:pt x="2362009" y="2862084"/>
                  </a:lnTo>
                  <a:lnTo>
                    <a:pt x="2562707" y="2862084"/>
                  </a:lnTo>
                  <a:lnTo>
                    <a:pt x="2612479" y="2857055"/>
                  </a:lnTo>
                  <a:lnTo>
                    <a:pt x="2658872" y="2842628"/>
                  </a:lnTo>
                  <a:lnTo>
                    <a:pt x="2700883" y="2819793"/>
                  </a:lnTo>
                  <a:lnTo>
                    <a:pt x="2737497" y="2789567"/>
                  </a:lnTo>
                  <a:lnTo>
                    <a:pt x="2767736" y="2752953"/>
                  </a:lnTo>
                  <a:lnTo>
                    <a:pt x="2790558" y="2710942"/>
                  </a:lnTo>
                  <a:lnTo>
                    <a:pt x="2804998" y="2664549"/>
                  </a:lnTo>
                  <a:lnTo>
                    <a:pt x="2810040" y="2614752"/>
                  </a:lnTo>
                  <a:lnTo>
                    <a:pt x="2810040" y="1578140"/>
                  </a:lnTo>
                  <a:lnTo>
                    <a:pt x="3026130" y="1578140"/>
                  </a:lnTo>
                  <a:lnTo>
                    <a:pt x="3026130" y="1552105"/>
                  </a:lnTo>
                  <a:close/>
                </a:path>
                <a:path w="3026409" h="2914650">
                  <a:moveTo>
                    <a:pt x="3026130" y="1336014"/>
                  </a:moveTo>
                  <a:lnTo>
                    <a:pt x="2810040" y="1336014"/>
                  </a:lnTo>
                  <a:lnTo>
                    <a:pt x="2810040" y="299402"/>
                  </a:lnTo>
                  <a:lnTo>
                    <a:pt x="2804998" y="249618"/>
                  </a:lnTo>
                  <a:lnTo>
                    <a:pt x="2790558" y="203225"/>
                  </a:lnTo>
                  <a:lnTo>
                    <a:pt x="2767736" y="161213"/>
                  </a:lnTo>
                  <a:lnTo>
                    <a:pt x="2737497" y="124599"/>
                  </a:lnTo>
                  <a:lnTo>
                    <a:pt x="2700883" y="94373"/>
                  </a:lnTo>
                  <a:lnTo>
                    <a:pt x="2658872" y="71539"/>
                  </a:lnTo>
                  <a:lnTo>
                    <a:pt x="2612479" y="57111"/>
                  </a:lnTo>
                  <a:lnTo>
                    <a:pt x="2562707" y="52070"/>
                  </a:lnTo>
                  <a:lnTo>
                    <a:pt x="2362009" y="52070"/>
                  </a:lnTo>
                  <a:lnTo>
                    <a:pt x="2362009" y="0"/>
                  </a:lnTo>
                  <a:lnTo>
                    <a:pt x="448068" y="0"/>
                  </a:lnTo>
                  <a:lnTo>
                    <a:pt x="448068" y="52070"/>
                  </a:lnTo>
                  <a:lnTo>
                    <a:pt x="247332" y="52070"/>
                  </a:lnTo>
                  <a:lnTo>
                    <a:pt x="197548" y="57111"/>
                  </a:lnTo>
                  <a:lnTo>
                    <a:pt x="151155" y="71539"/>
                  </a:lnTo>
                  <a:lnTo>
                    <a:pt x="109156" y="94373"/>
                  </a:lnTo>
                  <a:lnTo>
                    <a:pt x="72529" y="124599"/>
                  </a:lnTo>
                  <a:lnTo>
                    <a:pt x="42303" y="161213"/>
                  </a:lnTo>
                  <a:lnTo>
                    <a:pt x="19469" y="203225"/>
                  </a:lnTo>
                  <a:lnTo>
                    <a:pt x="5029" y="249618"/>
                  </a:lnTo>
                  <a:lnTo>
                    <a:pt x="0" y="299402"/>
                  </a:lnTo>
                  <a:lnTo>
                    <a:pt x="0" y="1362049"/>
                  </a:lnTo>
                  <a:lnTo>
                    <a:pt x="26035" y="1362049"/>
                  </a:lnTo>
                  <a:lnTo>
                    <a:pt x="26035" y="299402"/>
                  </a:lnTo>
                  <a:lnTo>
                    <a:pt x="30530" y="254863"/>
                  </a:lnTo>
                  <a:lnTo>
                    <a:pt x="43446" y="213347"/>
                  </a:lnTo>
                  <a:lnTo>
                    <a:pt x="63881" y="175755"/>
                  </a:lnTo>
                  <a:lnTo>
                    <a:pt x="90932" y="143002"/>
                  </a:lnTo>
                  <a:lnTo>
                    <a:pt x="123698" y="115951"/>
                  </a:lnTo>
                  <a:lnTo>
                    <a:pt x="161277" y="95529"/>
                  </a:lnTo>
                  <a:lnTo>
                    <a:pt x="202793" y="82613"/>
                  </a:lnTo>
                  <a:lnTo>
                    <a:pt x="247332" y="78105"/>
                  </a:lnTo>
                  <a:lnTo>
                    <a:pt x="448068" y="78105"/>
                  </a:lnTo>
                  <a:lnTo>
                    <a:pt x="448068" y="130175"/>
                  </a:lnTo>
                  <a:lnTo>
                    <a:pt x="2362009" y="130175"/>
                  </a:lnTo>
                  <a:lnTo>
                    <a:pt x="2362009" y="78105"/>
                  </a:lnTo>
                  <a:lnTo>
                    <a:pt x="2562707" y="78105"/>
                  </a:lnTo>
                  <a:lnTo>
                    <a:pt x="2607233" y="82613"/>
                  </a:lnTo>
                  <a:lnTo>
                    <a:pt x="2648750" y="95529"/>
                  </a:lnTo>
                  <a:lnTo>
                    <a:pt x="2686342" y="115951"/>
                  </a:lnTo>
                  <a:lnTo>
                    <a:pt x="2719108" y="143002"/>
                  </a:lnTo>
                  <a:lnTo>
                    <a:pt x="2746146" y="175755"/>
                  </a:lnTo>
                  <a:lnTo>
                    <a:pt x="2766580" y="213347"/>
                  </a:lnTo>
                  <a:lnTo>
                    <a:pt x="2779496" y="254863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30" y="1362049"/>
                  </a:lnTo>
                  <a:lnTo>
                    <a:pt x="3026130" y="1336014"/>
                  </a:lnTo>
                  <a:close/>
                </a:path>
              </a:pathLst>
            </a:custGeom>
            <a:solidFill>
              <a:srgbClr val="E13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0892" y="3709479"/>
              <a:ext cx="3026410" cy="2914650"/>
            </a:xfrm>
            <a:custGeom>
              <a:avLst/>
              <a:gdLst/>
              <a:ahLst/>
              <a:cxnLst/>
              <a:rect l="l" t="t" r="r" b="b"/>
              <a:pathLst>
                <a:path w="3026410" h="2914650">
                  <a:moveTo>
                    <a:pt x="2361984" y="0"/>
                  </a:moveTo>
                  <a:lnTo>
                    <a:pt x="448030" y="0"/>
                  </a:lnTo>
                  <a:lnTo>
                    <a:pt x="448030" y="52070"/>
                  </a:lnTo>
                  <a:lnTo>
                    <a:pt x="247332" y="52070"/>
                  </a:lnTo>
                  <a:lnTo>
                    <a:pt x="197547" y="57103"/>
                  </a:lnTo>
                  <a:lnTo>
                    <a:pt x="151149" y="71536"/>
                  </a:lnTo>
                  <a:lnTo>
                    <a:pt x="109140" y="94366"/>
                  </a:lnTo>
                  <a:lnTo>
                    <a:pt x="72521" y="124591"/>
                  </a:lnTo>
                  <a:lnTo>
                    <a:pt x="42296" y="161210"/>
                  </a:lnTo>
                  <a:lnTo>
                    <a:pt x="19466" y="203219"/>
                  </a:lnTo>
                  <a:lnTo>
                    <a:pt x="5033" y="249617"/>
                  </a:lnTo>
                  <a:lnTo>
                    <a:pt x="0" y="299402"/>
                  </a:lnTo>
                  <a:lnTo>
                    <a:pt x="0" y="2614752"/>
                  </a:lnTo>
                  <a:lnTo>
                    <a:pt x="5033" y="2664537"/>
                  </a:lnTo>
                  <a:lnTo>
                    <a:pt x="19466" y="2710935"/>
                  </a:lnTo>
                  <a:lnTo>
                    <a:pt x="42296" y="2752944"/>
                  </a:lnTo>
                  <a:lnTo>
                    <a:pt x="72521" y="2789562"/>
                  </a:lnTo>
                  <a:lnTo>
                    <a:pt x="109140" y="2819788"/>
                  </a:lnTo>
                  <a:lnTo>
                    <a:pt x="151149" y="2842618"/>
                  </a:lnTo>
                  <a:lnTo>
                    <a:pt x="197547" y="2857051"/>
                  </a:lnTo>
                  <a:lnTo>
                    <a:pt x="247332" y="2862084"/>
                  </a:lnTo>
                  <a:lnTo>
                    <a:pt x="448030" y="2862084"/>
                  </a:lnTo>
                  <a:lnTo>
                    <a:pt x="448030" y="2914142"/>
                  </a:lnTo>
                  <a:lnTo>
                    <a:pt x="2361984" y="2914142"/>
                  </a:lnTo>
                  <a:lnTo>
                    <a:pt x="2361984" y="2862084"/>
                  </a:lnTo>
                  <a:lnTo>
                    <a:pt x="2562707" y="2862084"/>
                  </a:lnTo>
                  <a:lnTo>
                    <a:pt x="2612485" y="2857051"/>
                  </a:lnTo>
                  <a:lnTo>
                    <a:pt x="2658880" y="2842618"/>
                  </a:lnTo>
                  <a:lnTo>
                    <a:pt x="2700888" y="2819788"/>
                  </a:lnTo>
                  <a:lnTo>
                    <a:pt x="2737508" y="2789562"/>
                  </a:lnTo>
                  <a:lnTo>
                    <a:pt x="2767736" y="2752944"/>
                  </a:lnTo>
                  <a:lnTo>
                    <a:pt x="2790570" y="2710935"/>
                  </a:lnTo>
                  <a:lnTo>
                    <a:pt x="2805005" y="2664537"/>
                  </a:lnTo>
                  <a:lnTo>
                    <a:pt x="2810040" y="2614752"/>
                  </a:lnTo>
                  <a:lnTo>
                    <a:pt x="2810040" y="1578140"/>
                  </a:lnTo>
                  <a:lnTo>
                    <a:pt x="3026194" y="1578140"/>
                  </a:lnTo>
                  <a:lnTo>
                    <a:pt x="3026194" y="1552105"/>
                  </a:lnTo>
                  <a:lnTo>
                    <a:pt x="2784005" y="1552105"/>
                  </a:lnTo>
                  <a:lnTo>
                    <a:pt x="2784005" y="2614752"/>
                  </a:lnTo>
                  <a:lnTo>
                    <a:pt x="2779500" y="2659298"/>
                  </a:lnTo>
                  <a:lnTo>
                    <a:pt x="2766584" y="2700813"/>
                  </a:lnTo>
                  <a:lnTo>
                    <a:pt x="2746155" y="2738400"/>
                  </a:lnTo>
                  <a:lnTo>
                    <a:pt x="2719109" y="2771163"/>
                  </a:lnTo>
                  <a:lnTo>
                    <a:pt x="2686344" y="2798206"/>
                  </a:lnTo>
                  <a:lnTo>
                    <a:pt x="2648757" y="2818633"/>
                  </a:lnTo>
                  <a:lnTo>
                    <a:pt x="2607246" y="2831546"/>
                  </a:lnTo>
                  <a:lnTo>
                    <a:pt x="2562707" y="2836049"/>
                  </a:lnTo>
                  <a:lnTo>
                    <a:pt x="2361984" y="2836049"/>
                  </a:lnTo>
                  <a:lnTo>
                    <a:pt x="2361984" y="2783979"/>
                  </a:lnTo>
                  <a:lnTo>
                    <a:pt x="448030" y="2783979"/>
                  </a:lnTo>
                  <a:lnTo>
                    <a:pt x="448030" y="2836049"/>
                  </a:lnTo>
                  <a:lnTo>
                    <a:pt x="247332" y="2836049"/>
                  </a:lnTo>
                  <a:lnTo>
                    <a:pt x="202793" y="2831546"/>
                  </a:lnTo>
                  <a:lnTo>
                    <a:pt x="161282" y="2818633"/>
                  </a:lnTo>
                  <a:lnTo>
                    <a:pt x="123695" y="2798206"/>
                  </a:lnTo>
                  <a:lnTo>
                    <a:pt x="90930" y="2771163"/>
                  </a:lnTo>
                  <a:lnTo>
                    <a:pt x="63884" y="2738400"/>
                  </a:lnTo>
                  <a:lnTo>
                    <a:pt x="43455" y="2700813"/>
                  </a:lnTo>
                  <a:lnTo>
                    <a:pt x="30539" y="2659298"/>
                  </a:lnTo>
                  <a:lnTo>
                    <a:pt x="26034" y="2614752"/>
                  </a:lnTo>
                  <a:lnTo>
                    <a:pt x="26034" y="299402"/>
                  </a:lnTo>
                  <a:lnTo>
                    <a:pt x="30539" y="254856"/>
                  </a:lnTo>
                  <a:lnTo>
                    <a:pt x="43455" y="213341"/>
                  </a:lnTo>
                  <a:lnTo>
                    <a:pt x="63884" y="175754"/>
                  </a:lnTo>
                  <a:lnTo>
                    <a:pt x="90930" y="142990"/>
                  </a:lnTo>
                  <a:lnTo>
                    <a:pt x="123695" y="115947"/>
                  </a:lnTo>
                  <a:lnTo>
                    <a:pt x="161282" y="95521"/>
                  </a:lnTo>
                  <a:lnTo>
                    <a:pt x="202793" y="82608"/>
                  </a:lnTo>
                  <a:lnTo>
                    <a:pt x="247332" y="78105"/>
                  </a:lnTo>
                  <a:lnTo>
                    <a:pt x="448030" y="78105"/>
                  </a:lnTo>
                  <a:lnTo>
                    <a:pt x="448030" y="130175"/>
                  </a:lnTo>
                  <a:lnTo>
                    <a:pt x="2361984" y="130175"/>
                  </a:lnTo>
                  <a:lnTo>
                    <a:pt x="2361984" y="78105"/>
                  </a:lnTo>
                  <a:lnTo>
                    <a:pt x="2562707" y="78105"/>
                  </a:lnTo>
                  <a:lnTo>
                    <a:pt x="2607246" y="82608"/>
                  </a:lnTo>
                  <a:lnTo>
                    <a:pt x="2648757" y="95521"/>
                  </a:lnTo>
                  <a:lnTo>
                    <a:pt x="2686344" y="115947"/>
                  </a:lnTo>
                  <a:lnTo>
                    <a:pt x="2719109" y="142990"/>
                  </a:lnTo>
                  <a:lnTo>
                    <a:pt x="2746155" y="175754"/>
                  </a:lnTo>
                  <a:lnTo>
                    <a:pt x="2766584" y="213341"/>
                  </a:lnTo>
                  <a:lnTo>
                    <a:pt x="2779500" y="254856"/>
                  </a:lnTo>
                  <a:lnTo>
                    <a:pt x="2784005" y="299402"/>
                  </a:lnTo>
                  <a:lnTo>
                    <a:pt x="2784005" y="1362049"/>
                  </a:lnTo>
                  <a:lnTo>
                    <a:pt x="3026194" y="1362049"/>
                  </a:lnTo>
                  <a:lnTo>
                    <a:pt x="3026194" y="1336014"/>
                  </a:lnTo>
                  <a:lnTo>
                    <a:pt x="2810040" y="1336014"/>
                  </a:lnTo>
                  <a:lnTo>
                    <a:pt x="2810040" y="299402"/>
                  </a:lnTo>
                  <a:lnTo>
                    <a:pt x="2805005" y="249617"/>
                  </a:lnTo>
                  <a:lnTo>
                    <a:pt x="2790570" y="203219"/>
                  </a:lnTo>
                  <a:lnTo>
                    <a:pt x="2767736" y="161210"/>
                  </a:lnTo>
                  <a:lnTo>
                    <a:pt x="2737508" y="124591"/>
                  </a:lnTo>
                  <a:lnTo>
                    <a:pt x="2700888" y="94366"/>
                  </a:lnTo>
                  <a:lnTo>
                    <a:pt x="2658880" y="71536"/>
                  </a:lnTo>
                  <a:lnTo>
                    <a:pt x="2612485" y="57103"/>
                  </a:lnTo>
                  <a:lnTo>
                    <a:pt x="2562707" y="52070"/>
                  </a:lnTo>
                  <a:lnTo>
                    <a:pt x="2361984" y="52070"/>
                  </a:lnTo>
                  <a:lnTo>
                    <a:pt x="2361984" y="0"/>
                  </a:lnTo>
                  <a:close/>
                </a:path>
              </a:pathLst>
            </a:custGeom>
            <a:solidFill>
              <a:srgbClr val="F4B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9172" y="3969829"/>
              <a:ext cx="8394065" cy="2393950"/>
            </a:xfrm>
            <a:custGeom>
              <a:avLst/>
              <a:gdLst/>
              <a:ahLst/>
              <a:cxnLst/>
              <a:rect l="l" t="t" r="r" b="b"/>
              <a:pathLst>
                <a:path w="8394065" h="2393950">
                  <a:moveTo>
                    <a:pt x="2393467" y="39052"/>
                  </a:moveTo>
                  <a:lnTo>
                    <a:pt x="2390381" y="23888"/>
                  </a:lnTo>
                  <a:lnTo>
                    <a:pt x="2381986" y="11468"/>
                  </a:lnTo>
                  <a:lnTo>
                    <a:pt x="2369566" y="3073"/>
                  </a:lnTo>
                  <a:lnTo>
                    <a:pt x="2354415" y="0"/>
                  </a:lnTo>
                  <a:lnTo>
                    <a:pt x="39052" y="0"/>
                  </a:lnTo>
                  <a:lnTo>
                    <a:pt x="23888" y="3073"/>
                  </a:lnTo>
                  <a:lnTo>
                    <a:pt x="11468" y="11468"/>
                  </a:lnTo>
                  <a:lnTo>
                    <a:pt x="3073" y="23888"/>
                  </a:lnTo>
                  <a:lnTo>
                    <a:pt x="0" y="39052"/>
                  </a:lnTo>
                  <a:lnTo>
                    <a:pt x="0" y="2354415"/>
                  </a:lnTo>
                  <a:lnTo>
                    <a:pt x="3073" y="2369578"/>
                  </a:lnTo>
                  <a:lnTo>
                    <a:pt x="11468" y="2381986"/>
                  </a:lnTo>
                  <a:lnTo>
                    <a:pt x="23888" y="2390381"/>
                  </a:lnTo>
                  <a:lnTo>
                    <a:pt x="39052" y="2393467"/>
                  </a:lnTo>
                  <a:lnTo>
                    <a:pt x="2354415" y="2393467"/>
                  </a:lnTo>
                  <a:lnTo>
                    <a:pt x="2369566" y="2390381"/>
                  </a:lnTo>
                  <a:lnTo>
                    <a:pt x="2381986" y="2381986"/>
                  </a:lnTo>
                  <a:lnTo>
                    <a:pt x="2390381" y="2369578"/>
                  </a:lnTo>
                  <a:lnTo>
                    <a:pt x="2393467" y="2354415"/>
                  </a:lnTo>
                  <a:lnTo>
                    <a:pt x="2393467" y="39052"/>
                  </a:lnTo>
                  <a:close/>
                </a:path>
                <a:path w="8394065" h="2393950">
                  <a:moveTo>
                    <a:pt x="5393563" y="39052"/>
                  </a:moveTo>
                  <a:lnTo>
                    <a:pt x="5390477" y="23888"/>
                  </a:lnTo>
                  <a:lnTo>
                    <a:pt x="5382082" y="11468"/>
                  </a:lnTo>
                  <a:lnTo>
                    <a:pt x="5369661" y="3073"/>
                  </a:lnTo>
                  <a:lnTo>
                    <a:pt x="5354510" y="0"/>
                  </a:lnTo>
                  <a:lnTo>
                    <a:pt x="3039148" y="0"/>
                  </a:lnTo>
                  <a:lnTo>
                    <a:pt x="3023984" y="3073"/>
                  </a:lnTo>
                  <a:lnTo>
                    <a:pt x="3011563" y="11468"/>
                  </a:lnTo>
                  <a:lnTo>
                    <a:pt x="3003169" y="23888"/>
                  </a:lnTo>
                  <a:lnTo>
                    <a:pt x="3000095" y="39052"/>
                  </a:lnTo>
                  <a:lnTo>
                    <a:pt x="3000095" y="2354415"/>
                  </a:lnTo>
                  <a:lnTo>
                    <a:pt x="3003169" y="2369578"/>
                  </a:lnTo>
                  <a:lnTo>
                    <a:pt x="3011563" y="2381986"/>
                  </a:lnTo>
                  <a:lnTo>
                    <a:pt x="3023984" y="2390381"/>
                  </a:lnTo>
                  <a:lnTo>
                    <a:pt x="3039148" y="2393467"/>
                  </a:lnTo>
                  <a:lnTo>
                    <a:pt x="5354510" y="2393467"/>
                  </a:lnTo>
                  <a:lnTo>
                    <a:pt x="5369661" y="2390381"/>
                  </a:lnTo>
                  <a:lnTo>
                    <a:pt x="5382082" y="2381986"/>
                  </a:lnTo>
                  <a:lnTo>
                    <a:pt x="5390477" y="2369578"/>
                  </a:lnTo>
                  <a:lnTo>
                    <a:pt x="5393563" y="2354415"/>
                  </a:lnTo>
                  <a:lnTo>
                    <a:pt x="5393563" y="39052"/>
                  </a:lnTo>
                  <a:close/>
                </a:path>
                <a:path w="8394065" h="2393950">
                  <a:moveTo>
                    <a:pt x="8393658" y="39052"/>
                  </a:moveTo>
                  <a:lnTo>
                    <a:pt x="8390572" y="23888"/>
                  </a:lnTo>
                  <a:lnTo>
                    <a:pt x="8382178" y="11468"/>
                  </a:lnTo>
                  <a:lnTo>
                    <a:pt x="8369757" y="3073"/>
                  </a:lnTo>
                  <a:lnTo>
                    <a:pt x="8354606" y="0"/>
                  </a:lnTo>
                  <a:lnTo>
                    <a:pt x="6039243" y="0"/>
                  </a:lnTo>
                  <a:lnTo>
                    <a:pt x="6024080" y="3073"/>
                  </a:lnTo>
                  <a:lnTo>
                    <a:pt x="6011659" y="11468"/>
                  </a:lnTo>
                  <a:lnTo>
                    <a:pt x="6003264" y="23888"/>
                  </a:lnTo>
                  <a:lnTo>
                    <a:pt x="6000191" y="39052"/>
                  </a:lnTo>
                  <a:lnTo>
                    <a:pt x="6000191" y="2354415"/>
                  </a:lnTo>
                  <a:lnTo>
                    <a:pt x="6003264" y="2369578"/>
                  </a:lnTo>
                  <a:lnTo>
                    <a:pt x="6011659" y="2381986"/>
                  </a:lnTo>
                  <a:lnTo>
                    <a:pt x="6024080" y="2390381"/>
                  </a:lnTo>
                  <a:lnTo>
                    <a:pt x="6039243" y="2393467"/>
                  </a:lnTo>
                  <a:lnTo>
                    <a:pt x="8354606" y="2393467"/>
                  </a:lnTo>
                  <a:lnTo>
                    <a:pt x="8369757" y="2390381"/>
                  </a:lnTo>
                  <a:lnTo>
                    <a:pt x="8382178" y="2381986"/>
                  </a:lnTo>
                  <a:lnTo>
                    <a:pt x="8390572" y="2369578"/>
                  </a:lnTo>
                  <a:lnTo>
                    <a:pt x="8393658" y="2354415"/>
                  </a:lnTo>
                  <a:lnTo>
                    <a:pt x="8393658" y="3905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49598" y="4426001"/>
            <a:ext cx="1634489" cy="14262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5080" algn="ctr">
              <a:lnSpc>
                <a:spcPts val="2200"/>
              </a:lnSpc>
              <a:spcBef>
                <a:spcPts val="200"/>
              </a:spcBef>
            </a:pPr>
            <a:r>
              <a:rPr sz="1850" b="1" spc="40" dirty="0">
                <a:latin typeface="Arial"/>
                <a:cs typeface="Arial"/>
              </a:rPr>
              <a:t>Improve  </a:t>
            </a:r>
            <a:r>
              <a:rPr sz="1850" b="1" spc="25" dirty="0">
                <a:latin typeface="Arial"/>
                <a:cs typeface="Arial"/>
              </a:rPr>
              <a:t>public </a:t>
            </a:r>
            <a:r>
              <a:rPr sz="1850" b="1" spc="80" dirty="0">
                <a:latin typeface="Arial"/>
                <a:cs typeface="Arial"/>
              </a:rPr>
              <a:t>debt  </a:t>
            </a:r>
            <a:r>
              <a:rPr sz="1850" b="1" spc="45" dirty="0">
                <a:latin typeface="Arial"/>
                <a:cs typeface="Arial"/>
              </a:rPr>
              <a:t>management  </a:t>
            </a:r>
            <a:r>
              <a:rPr sz="1850" b="1" spc="40" dirty="0">
                <a:latin typeface="Arial"/>
                <a:cs typeface="Arial"/>
              </a:rPr>
              <a:t>and</a:t>
            </a:r>
            <a:r>
              <a:rPr sz="1850" b="1" spc="-13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sovereign  </a:t>
            </a:r>
            <a:r>
              <a:rPr sz="1850" b="1" spc="40" dirty="0">
                <a:latin typeface="Arial"/>
                <a:cs typeface="Arial"/>
              </a:rPr>
              <a:t>credit</a:t>
            </a:r>
            <a:r>
              <a:rPr sz="1850" b="1" spc="-105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ratings.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6178" y="4008639"/>
            <a:ext cx="1874520" cy="22637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2200"/>
              </a:lnSpc>
              <a:spcBef>
                <a:spcPts val="200"/>
              </a:spcBef>
            </a:pPr>
            <a:r>
              <a:rPr sz="1850" b="1" spc="35" dirty="0">
                <a:latin typeface="Arial"/>
                <a:cs typeface="Arial"/>
              </a:rPr>
              <a:t>Overcome  </a:t>
            </a:r>
            <a:r>
              <a:rPr sz="1850" b="1" spc="5" dirty="0">
                <a:latin typeface="Arial"/>
                <a:cs typeface="Arial"/>
              </a:rPr>
              <a:t>sovereign</a:t>
            </a:r>
            <a:r>
              <a:rPr sz="1850" b="1" spc="-130" dirty="0">
                <a:latin typeface="Arial"/>
                <a:cs typeface="Arial"/>
              </a:rPr>
              <a:t> </a:t>
            </a:r>
            <a:r>
              <a:rPr sz="1850" b="1" spc="35" dirty="0">
                <a:latin typeface="Arial"/>
                <a:cs typeface="Arial"/>
              </a:rPr>
              <a:t>credit  </a:t>
            </a:r>
            <a:r>
              <a:rPr sz="1850" b="1" spc="-5" dirty="0">
                <a:latin typeface="Arial"/>
                <a:cs typeface="Arial"/>
              </a:rPr>
              <a:t>ceilings</a:t>
            </a:r>
            <a:r>
              <a:rPr sz="1850" b="1" spc="-60" dirty="0">
                <a:latin typeface="Arial"/>
                <a:cs typeface="Arial"/>
              </a:rPr>
              <a:t> </a:t>
            </a:r>
            <a:r>
              <a:rPr sz="1850" b="1" spc="-15" dirty="0">
                <a:latin typeface="Arial"/>
                <a:cs typeface="Arial"/>
              </a:rPr>
              <a:t>in</a:t>
            </a:r>
            <a:endParaRPr sz="1850">
              <a:latin typeface="Arial"/>
              <a:cs typeface="Arial"/>
            </a:endParaRPr>
          </a:p>
          <a:p>
            <a:pPr algn="ctr">
              <a:lnSpc>
                <a:spcPts val="2115"/>
              </a:lnSpc>
            </a:pPr>
            <a:r>
              <a:rPr sz="1850" b="1" spc="5" dirty="0">
                <a:latin typeface="Arial"/>
                <a:cs typeface="Arial"/>
              </a:rPr>
              <a:t>cross-border</a:t>
            </a:r>
            <a:endParaRPr sz="1850">
              <a:latin typeface="Arial"/>
              <a:cs typeface="Arial"/>
            </a:endParaRPr>
          </a:p>
          <a:p>
            <a:pPr marL="59055" marR="51435" algn="ctr">
              <a:lnSpc>
                <a:spcPts val="2200"/>
              </a:lnSpc>
              <a:spcBef>
                <a:spcPts val="80"/>
              </a:spcBef>
            </a:pPr>
            <a:r>
              <a:rPr sz="1850" b="1" dirty="0">
                <a:latin typeface="Arial"/>
                <a:cs typeface="Arial"/>
              </a:rPr>
              <a:t>investment;  </a:t>
            </a:r>
            <a:r>
              <a:rPr sz="1850" b="1" spc="45" dirty="0">
                <a:latin typeface="Arial"/>
                <a:cs typeface="Arial"/>
              </a:rPr>
              <a:t>develop </a:t>
            </a:r>
            <a:r>
              <a:rPr sz="1850" b="1" spc="10" dirty="0">
                <a:latin typeface="Arial"/>
                <a:cs typeface="Arial"/>
              </a:rPr>
              <a:t>local  </a:t>
            </a:r>
            <a:r>
              <a:rPr sz="1850" b="1" spc="-15" dirty="0">
                <a:latin typeface="Arial"/>
                <a:cs typeface="Arial"/>
              </a:rPr>
              <a:t>currency,</a:t>
            </a:r>
            <a:r>
              <a:rPr sz="1850" b="1" spc="-114" dirty="0">
                <a:latin typeface="Arial"/>
                <a:cs typeface="Arial"/>
              </a:rPr>
              <a:t> </a:t>
            </a:r>
            <a:r>
              <a:rPr sz="1850" b="1" spc="-10" dirty="0">
                <a:latin typeface="Arial"/>
                <a:cs typeface="Arial"/>
              </a:rPr>
              <a:t>G-sec  </a:t>
            </a:r>
            <a:r>
              <a:rPr sz="1850" b="1" spc="10" dirty="0">
                <a:latin typeface="Arial"/>
                <a:cs typeface="Arial"/>
              </a:rPr>
              <a:t>markets.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4683" y="4297528"/>
            <a:ext cx="1918970" cy="17056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 algn="ctr">
              <a:lnSpc>
                <a:spcPts val="2200"/>
              </a:lnSpc>
              <a:spcBef>
                <a:spcPts val="200"/>
              </a:spcBef>
            </a:pPr>
            <a:r>
              <a:rPr sz="1850" b="1" spc="45" dirty="0">
                <a:latin typeface="Arial"/>
                <a:cs typeface="Arial"/>
              </a:rPr>
              <a:t>Develop </a:t>
            </a:r>
            <a:r>
              <a:rPr sz="1850" b="1" spc="35" dirty="0">
                <a:latin typeface="Arial"/>
                <a:cs typeface="Arial"/>
              </a:rPr>
              <a:t>credit  </a:t>
            </a:r>
            <a:r>
              <a:rPr sz="1850" b="1" spc="30" dirty="0">
                <a:latin typeface="Arial"/>
                <a:cs typeface="Arial"/>
              </a:rPr>
              <a:t>information </a:t>
            </a:r>
            <a:r>
              <a:rPr sz="1850" b="1" spc="25" dirty="0">
                <a:latin typeface="Arial"/>
                <a:cs typeface="Arial"/>
              </a:rPr>
              <a:t>and  </a:t>
            </a:r>
            <a:r>
              <a:rPr sz="1850" b="1" spc="30" dirty="0">
                <a:latin typeface="Arial"/>
                <a:cs typeface="Arial"/>
              </a:rPr>
              <a:t>rating </a:t>
            </a:r>
            <a:r>
              <a:rPr sz="1850" b="1" spc="-40" dirty="0">
                <a:latin typeface="Arial"/>
                <a:cs typeface="Arial"/>
              </a:rPr>
              <a:t>systems  </a:t>
            </a:r>
            <a:r>
              <a:rPr sz="1850" b="1" spc="75" dirty="0">
                <a:latin typeface="Arial"/>
                <a:cs typeface="Arial"/>
              </a:rPr>
              <a:t>and/or </a:t>
            </a:r>
            <a:r>
              <a:rPr sz="1850" b="1" spc="70" dirty="0">
                <a:latin typeface="Arial"/>
                <a:cs typeface="Arial"/>
              </a:rPr>
              <a:t>a</a:t>
            </a:r>
            <a:r>
              <a:rPr sz="1850" b="1" spc="-235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CAREC  </a:t>
            </a:r>
            <a:r>
              <a:rPr sz="1850" b="1" spc="40" dirty="0">
                <a:latin typeface="Arial"/>
                <a:cs typeface="Arial"/>
              </a:rPr>
              <a:t>credit</a:t>
            </a:r>
            <a:r>
              <a:rPr sz="1850" b="1" spc="-90" dirty="0">
                <a:latin typeface="Arial"/>
                <a:cs typeface="Arial"/>
              </a:rPr>
              <a:t> </a:t>
            </a:r>
            <a:r>
              <a:rPr sz="1850" b="1" spc="25" dirty="0">
                <a:latin typeface="Arial"/>
                <a:cs typeface="Arial"/>
              </a:rPr>
              <a:t>guarantee  </a:t>
            </a:r>
            <a:r>
              <a:rPr sz="1850" b="1" dirty="0">
                <a:latin typeface="Arial"/>
                <a:cs typeface="Arial"/>
              </a:rPr>
              <a:t>facility.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855506" y="249694"/>
            <a:ext cx="236854" cy="256540"/>
            <a:chOff x="8855506" y="249694"/>
            <a:chExt cx="236854" cy="256540"/>
          </a:xfrm>
        </p:grpSpPr>
        <p:sp>
          <p:nvSpPr>
            <p:cNvPr id="13" name="object 13"/>
            <p:cNvSpPr/>
            <p:nvPr/>
          </p:nvSpPr>
          <p:spPr>
            <a:xfrm>
              <a:off x="8900934" y="279209"/>
              <a:ext cx="145299" cy="1453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45973" y="2557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39">
                  <a:moveTo>
                    <a:pt x="731" y="0"/>
                  </a:moveTo>
                  <a:lnTo>
                    <a:pt x="0" y="1036"/>
                  </a:lnTo>
                  <a:lnTo>
                    <a:pt x="833" y="1727"/>
                  </a:lnTo>
                  <a:lnTo>
                    <a:pt x="1061" y="1955"/>
                  </a:lnTo>
                  <a:lnTo>
                    <a:pt x="1468" y="1422"/>
                  </a:lnTo>
                  <a:lnTo>
                    <a:pt x="1584" y="1295"/>
                  </a:lnTo>
                  <a:lnTo>
                    <a:pt x="1887" y="876"/>
                  </a:lnTo>
                  <a:lnTo>
                    <a:pt x="1404" y="406"/>
                  </a:lnTo>
                  <a:lnTo>
                    <a:pt x="985" y="114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17380" y="360984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392" y="0"/>
                  </a:moveTo>
                  <a:lnTo>
                    <a:pt x="4444" y="0"/>
                  </a:lnTo>
                  <a:lnTo>
                    <a:pt x="0" y="774"/>
                  </a:lnTo>
                  <a:lnTo>
                    <a:pt x="0" y="2743"/>
                  </a:lnTo>
                  <a:lnTo>
                    <a:pt x="4444" y="3517"/>
                  </a:lnTo>
                  <a:lnTo>
                    <a:pt x="15392" y="3517"/>
                  </a:lnTo>
                  <a:lnTo>
                    <a:pt x="19850" y="2743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016111" y="359003"/>
              <a:ext cx="20878" cy="49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016644" y="35827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45" y="3517"/>
                  </a:lnTo>
                  <a:lnTo>
                    <a:pt x="15417" y="3517"/>
                  </a:lnTo>
                  <a:lnTo>
                    <a:pt x="19862" y="2730"/>
                  </a:lnTo>
                  <a:lnTo>
                    <a:pt x="19862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14307" y="356552"/>
              <a:ext cx="20878" cy="4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14840" y="355828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5" y="3517"/>
                  </a:lnTo>
                  <a:lnTo>
                    <a:pt x="15405" y="3517"/>
                  </a:lnTo>
                  <a:lnTo>
                    <a:pt x="19850" y="2743"/>
                  </a:lnTo>
                  <a:lnTo>
                    <a:pt x="19850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012149" y="352576"/>
              <a:ext cx="20878" cy="49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12669" y="35184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05" y="3530"/>
                  </a:lnTo>
                  <a:lnTo>
                    <a:pt x="19850" y="2743"/>
                  </a:lnTo>
                  <a:lnTo>
                    <a:pt x="19850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15221" y="348513"/>
              <a:ext cx="20866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15742" y="347776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57" y="0"/>
                  </a:lnTo>
                  <a:lnTo>
                    <a:pt x="0" y="774"/>
                  </a:lnTo>
                  <a:lnTo>
                    <a:pt x="0" y="2730"/>
                  </a:lnTo>
                  <a:lnTo>
                    <a:pt x="4457" y="3517"/>
                  </a:lnTo>
                  <a:lnTo>
                    <a:pt x="15417" y="3517"/>
                  </a:lnTo>
                  <a:lnTo>
                    <a:pt x="19850" y="2730"/>
                  </a:lnTo>
                  <a:lnTo>
                    <a:pt x="19850" y="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99663" y="363028"/>
              <a:ext cx="20866" cy="49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0185" y="362280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17" y="0"/>
                  </a:moveTo>
                  <a:lnTo>
                    <a:pt x="4445" y="0"/>
                  </a:lnTo>
                  <a:lnTo>
                    <a:pt x="0" y="787"/>
                  </a:lnTo>
                  <a:lnTo>
                    <a:pt x="0" y="2743"/>
                  </a:lnTo>
                  <a:lnTo>
                    <a:pt x="4445" y="3530"/>
                  </a:lnTo>
                  <a:lnTo>
                    <a:pt x="15417" y="3530"/>
                  </a:lnTo>
                  <a:lnTo>
                    <a:pt x="19862" y="2743"/>
                  </a:lnTo>
                  <a:lnTo>
                    <a:pt x="19862" y="7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999055" y="360299"/>
              <a:ext cx="20751" cy="49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999473" y="359562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15405" y="0"/>
                  </a:moveTo>
                  <a:lnTo>
                    <a:pt x="4444" y="0"/>
                  </a:lnTo>
                  <a:lnTo>
                    <a:pt x="0" y="800"/>
                  </a:lnTo>
                  <a:lnTo>
                    <a:pt x="0" y="2743"/>
                  </a:lnTo>
                  <a:lnTo>
                    <a:pt x="4444" y="3543"/>
                  </a:lnTo>
                  <a:lnTo>
                    <a:pt x="15405" y="3543"/>
                  </a:lnTo>
                  <a:lnTo>
                    <a:pt x="19837" y="2743"/>
                  </a:lnTo>
                  <a:lnTo>
                    <a:pt x="19837" y="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97124" y="357848"/>
              <a:ext cx="20866" cy="4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5506" y="249694"/>
              <a:ext cx="236512" cy="2561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7746" y="259597"/>
            <a:ext cx="1228725" cy="2120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700"/>
              </a:lnSpc>
              <a:spcBef>
                <a:spcPts val="175"/>
              </a:spcBef>
            </a:pP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SECURITIES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AND</a:t>
            </a:r>
            <a:r>
              <a:rPr sz="600" b="1" spc="-3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35" dirty="0">
                <a:solidFill>
                  <a:srgbClr val="58595B"/>
                </a:solidFill>
                <a:latin typeface="Arial"/>
                <a:cs typeface="Arial"/>
              </a:rPr>
              <a:t>EXCHANGE  </a:t>
            </a:r>
            <a:r>
              <a:rPr sz="600" b="1" spc="40" dirty="0">
                <a:solidFill>
                  <a:srgbClr val="58595B"/>
                </a:solidFill>
                <a:latin typeface="Arial"/>
                <a:cs typeface="Arial"/>
              </a:rPr>
              <a:t>COMMISSION </a:t>
            </a:r>
            <a:r>
              <a:rPr sz="600" b="1" spc="60" dirty="0">
                <a:solidFill>
                  <a:srgbClr val="58595B"/>
                </a:solidFill>
                <a:latin typeface="Arial"/>
                <a:cs typeface="Arial"/>
              </a:rPr>
              <a:t>OF</a:t>
            </a:r>
            <a:r>
              <a:rPr sz="600" b="1" spc="-4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600" b="1" spc="25" dirty="0">
                <a:solidFill>
                  <a:srgbClr val="58595B"/>
                </a:solidFill>
                <a:latin typeface="Arial"/>
                <a:cs typeface="Arial"/>
              </a:rPr>
              <a:t>PAKISTAN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177" y="374497"/>
            <a:ext cx="8691880" cy="0"/>
          </a:xfrm>
          <a:custGeom>
            <a:avLst/>
            <a:gdLst/>
            <a:ahLst/>
            <a:cxnLst/>
            <a:rect l="l" t="t" r="r" b="b"/>
            <a:pathLst>
              <a:path w="8691880">
                <a:moveTo>
                  <a:pt x="0" y="0"/>
                </a:moveTo>
                <a:lnTo>
                  <a:pt x="8691486" y="0"/>
                </a:lnTo>
              </a:path>
            </a:pathLst>
          </a:custGeom>
          <a:ln w="12700">
            <a:solidFill>
              <a:srgbClr val="48B5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8" ma:contentTypeDescription="Create a new document." ma:contentTypeScope="" ma:versionID="ce1f601c6877ba0bf1136af46ec868c9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f5eb3e334fd21af34244d6855410a1e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B1AF66-0C62-454F-8270-3B16443A29DB}">
  <ds:schemaRefs>
    <ds:schemaRef ds:uri="http://schemas.microsoft.com/office/2006/metadata/properties"/>
    <ds:schemaRef ds:uri="http://schemas.microsoft.com/office/infopath/2007/PartnerControls"/>
    <ds:schemaRef ds:uri="4d0bf39f-aee5-4194-a8cf-9eb94d977901"/>
    <ds:schemaRef ds:uri="c1fdd505-2570-46c2-bd04-3e0f2d874cf5"/>
  </ds:schemaRefs>
</ds:datastoreItem>
</file>

<file path=customXml/itemProps2.xml><?xml version="1.0" encoding="utf-8"?>
<ds:datastoreItem xmlns:ds="http://schemas.openxmlformats.org/officeDocument/2006/customXml" ds:itemID="{DE60653A-7BBF-4290-86BF-543F9C9534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FBDB89-D5A7-4B3C-9612-D6B507346D2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Outline</vt:lpstr>
      <vt:lpstr>PowerPoint Presentation</vt:lpstr>
      <vt:lpstr>Discussions held  during 1st CMRF</vt:lpstr>
      <vt:lpstr>Outcomes – 1st CMRF</vt:lpstr>
      <vt:lpstr>Pakistan’s Capital Markets – Issues</vt:lpstr>
      <vt:lpstr>Proposed Roadmap Vs  Outcomes of 1st CMRF</vt:lpstr>
      <vt:lpstr>Proposed Roadmap Vs  Outcomes of 1st CMRF</vt:lpstr>
      <vt:lpstr>Proposed Roadmap Vs Outcomes  of 1st CMRF continued Enhanced Scope as per slide 6 of ADB Presentation  Money Market/Gov. Sec/SWF/Participants - MoF &amp; CB):</vt:lpstr>
      <vt:lpstr>Proposed Roadmap Vs Outcomes  of 1st CMRF - continued Enhanced Scope as per slide 6 of ADB Presentation  Money Market/Gov. Sec/SWF/Participants - MoF &amp; CB):</vt:lpstr>
      <vt:lpstr>Points to Ponder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design copy</dc:title>
  <cp:revision>1</cp:revision>
  <dcterms:created xsi:type="dcterms:W3CDTF">2023-10-27T07:44:20Z</dcterms:created>
  <dcterms:modified xsi:type="dcterms:W3CDTF">2023-10-28T07:20:15Z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2023-10-27T00:00:00Z</vt:filetime>
  </property>
  <property fmtid="{D5CDD505-2E9C-101B-9397-08002B2CF9AE}" pid="5" name="_AdHocReviewCycleID">
    <vt:i4>-340789157</vt:i4>
  </property>
  <property fmtid="{D5CDD505-2E9C-101B-9397-08002B2CF9AE}" pid="6" name="_NewReviewCycle">
    <vt:lpwstr/>
  </property>
  <property fmtid="{D5CDD505-2E9C-101B-9397-08002B2CF9AE}" pid="7" name="_EmailSubject">
    <vt:lpwstr>2nd CMRF - Short Bio of Panelists</vt:lpwstr>
  </property>
  <property fmtid="{D5CDD505-2E9C-101B-9397-08002B2CF9AE}" pid="8" name="_AuthorEmail">
    <vt:lpwstr>nasrullah.mand@secp.gov.pk</vt:lpwstr>
  </property>
  <property fmtid="{D5CDD505-2E9C-101B-9397-08002B2CF9AE}" pid="9" name="_AuthorEmailDisplayName">
    <vt:lpwstr>Nasrullah Mand</vt:lpwstr>
  </property>
  <property fmtid="{D5CDD505-2E9C-101B-9397-08002B2CF9AE}" pid="10" name="ContentTypeId">
    <vt:lpwstr>0x0101009FDAEA74914DCF4CB1BBCF0E2E5EDB11</vt:lpwstr>
  </property>
  <property fmtid="{D5CDD505-2E9C-101B-9397-08002B2CF9AE}" pid="11" name="MSIP_Label_817d4574-7375-4d17-b29c-6e4c6df0fcb0_Enabled">
    <vt:lpwstr>true</vt:lpwstr>
  </property>
  <property fmtid="{D5CDD505-2E9C-101B-9397-08002B2CF9AE}" pid="12" name="MSIP_Label_817d4574-7375-4d17-b29c-6e4c6df0fcb0_SetDate">
    <vt:lpwstr>2023-10-28T07:20:15Z</vt:lpwstr>
  </property>
  <property fmtid="{D5CDD505-2E9C-101B-9397-08002B2CF9AE}" pid="13" name="MSIP_Label_817d4574-7375-4d17-b29c-6e4c6df0fcb0_Method">
    <vt:lpwstr>Standard</vt:lpwstr>
  </property>
  <property fmtid="{D5CDD505-2E9C-101B-9397-08002B2CF9AE}" pid="14" name="MSIP_Label_817d4574-7375-4d17-b29c-6e4c6df0fcb0_Name">
    <vt:lpwstr>ADB Internal</vt:lpwstr>
  </property>
  <property fmtid="{D5CDD505-2E9C-101B-9397-08002B2CF9AE}" pid="15" name="MSIP_Label_817d4574-7375-4d17-b29c-6e4c6df0fcb0_SiteId">
    <vt:lpwstr>9495d6bb-41c2-4c58-848f-92e52cf3d640</vt:lpwstr>
  </property>
  <property fmtid="{D5CDD505-2E9C-101B-9397-08002B2CF9AE}" pid="16" name="MSIP_Label_817d4574-7375-4d17-b29c-6e4c6df0fcb0_ActionId">
    <vt:lpwstr>f6d20e98-dfc7-49e4-b4f7-ea47d9d27b8b</vt:lpwstr>
  </property>
  <property fmtid="{D5CDD505-2E9C-101B-9397-08002B2CF9AE}" pid="17" name="MSIP_Label_817d4574-7375-4d17-b29c-6e4c6df0fcb0_ContentBits">
    <vt:lpwstr>2</vt:lpwstr>
  </property>
  <property fmtid="{D5CDD505-2E9C-101B-9397-08002B2CF9AE}" pid="18" name="ClassificationContentMarkingFooterLocations">
    <vt:lpwstr>Office Theme:8</vt:lpwstr>
  </property>
  <property fmtid="{D5CDD505-2E9C-101B-9397-08002B2CF9AE}" pid="19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0" name="MediaServiceImageTags">
    <vt:lpwstr/>
  </property>
</Properties>
</file>