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4"/>
  </p:sldMasterIdLst>
  <p:notesMasterIdLst>
    <p:notesMasterId r:id="rId22"/>
  </p:notesMasterIdLst>
  <p:handoutMasterIdLst>
    <p:handoutMasterId r:id="rId23"/>
  </p:handoutMasterIdLst>
  <p:sldIdLst>
    <p:sldId id="256" r:id="rId5"/>
    <p:sldId id="760" r:id="rId6"/>
    <p:sldId id="778" r:id="rId7"/>
    <p:sldId id="781" r:id="rId8"/>
    <p:sldId id="779" r:id="rId9"/>
    <p:sldId id="780" r:id="rId10"/>
    <p:sldId id="761" r:id="rId11"/>
    <p:sldId id="776" r:id="rId12"/>
    <p:sldId id="768" r:id="rId13"/>
    <p:sldId id="762" r:id="rId14"/>
    <p:sldId id="782" r:id="rId15"/>
    <p:sldId id="747" r:id="rId16"/>
    <p:sldId id="784" r:id="rId17"/>
    <p:sldId id="787" r:id="rId18"/>
    <p:sldId id="744" r:id="rId19"/>
    <p:sldId id="777" r:id="rId20"/>
    <p:sldId id="265" r:id="rId21"/>
  </p:sldIdLst>
  <p:sldSz cx="12192000" cy="6858000"/>
  <p:notesSz cx="7010400" cy="92964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DB486B-CE24-E166-019C-3C2586B65377}" name="Ying" initials="Y" userId="df0948fd7a46a678" providerId="Windows Live"/>
  <p188:author id="{1D6CD5B9-BC7F-AD82-3B7B-FB516572CD3B}" name="Noritaka" initials="N" userId="5e8a0e09c9cca540" providerId="Windows Live"/>
  <p188:author id="{710FD0E4-FF35-0871-A5EA-202DFD298B7F}" name="Abigail Golena" initials="AG" userId="8ef18921269f854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B050"/>
    <a:srgbClr val="DEEBF7"/>
    <a:srgbClr val="C00000"/>
    <a:srgbClr val="0070C0"/>
    <a:srgbClr val="F4D062"/>
    <a:srgbClr val="ED7D31"/>
    <a:srgbClr val="007DB7"/>
    <a:srgbClr val="FDB515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0"/>
    <p:restoredTop sz="91257" autoAdjust="0"/>
  </p:normalViewPr>
  <p:slideViewPr>
    <p:cSldViewPr snapToGrid="0">
      <p:cViewPr varScale="1">
        <p:scale>
          <a:sx n="75" d="100"/>
          <a:sy n="75" d="100"/>
        </p:scale>
        <p:origin x="312" y="56"/>
      </p:cViewPr>
      <p:guideLst>
        <p:guide orient="horz" pos="2160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-2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uelo D. Javier" userId="S::cjavier.consultant@adb.org::f3eceebd-8457-4d4c-9c31-72c39f2ba23f" providerId="AD" clId="Web-{4299E184-E50C-D76E-2FDA-EF2581BCBFB7}"/>
    <pc:docChg chg="mod modMainMaster">
      <pc:chgData name="Consuelo D. Javier" userId="S::cjavier.consultant@adb.org::f3eceebd-8457-4d4c-9c31-72c39f2ba23f" providerId="AD" clId="Web-{4299E184-E50C-D76E-2FDA-EF2581BCBFB7}" dt="2023-10-12T06:49:32.473" v="1" actId="33475"/>
      <pc:docMkLst>
        <pc:docMk/>
      </pc:docMkLst>
      <pc:sldMasterChg chg="addSp">
        <pc:chgData name="Consuelo D. Javier" userId="S::cjavier.consultant@adb.org::f3eceebd-8457-4d4c-9c31-72c39f2ba23f" providerId="AD" clId="Web-{4299E184-E50C-D76E-2FDA-EF2581BCBFB7}" dt="2023-10-12T06:49:32.473" v="0" actId="33475"/>
        <pc:sldMasterMkLst>
          <pc:docMk/>
          <pc:sldMasterMk cId="2355463113" sldId="2147483701"/>
        </pc:sldMasterMkLst>
        <pc:spChg chg="add">
          <ac:chgData name="Consuelo D. Javier" userId="S::cjavier.consultant@adb.org::f3eceebd-8457-4d4c-9c31-72c39f2ba23f" providerId="AD" clId="Web-{4299E184-E50C-D76E-2FDA-EF2581BCBFB7}" dt="2023-10-12T06:49:32.473" v="0" actId="33475"/>
          <ac:spMkLst>
            <pc:docMk/>
            <pc:sldMasterMk cId="2355463113" sldId="2147483701"/>
            <ac:spMk id="10" creationId="{540E4B6A-2CC8-E5D7-835F-EDC1C541356D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E77F2-6575-44D2-B2ED-CB6CFDC2A1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69EB2-96B2-475C-BBE5-C9DC63798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EBBF7-5CE4-486E-A8B9-638560AE5660}" type="datetimeFigureOut">
              <a:rPr lang="en-PH" smtClean="0"/>
              <a:t>13/10/2023</a:t>
            </a:fld>
            <a:endParaRPr lang="en-P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39D9C-F350-4E9C-8B5B-4B435EDD3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E6F05-A519-499C-94F9-96FEF7FB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2ADB7D-DAB7-4C56-9F79-AB8C4588757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3291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B2CE4-751F-0643-B4A7-F864325DF021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49113F-0DCE-7D40-9684-257778C51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0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3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9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4887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0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0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1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64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549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9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1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8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F1A654C8-B007-4E67-82EE-5B7766647270}"/>
              </a:ext>
            </a:extLst>
          </p:cNvPr>
          <p:cNvSpPr/>
          <p:nvPr userDrawn="1"/>
        </p:nvSpPr>
        <p:spPr>
          <a:xfrm rot="5400000">
            <a:off x="1926654" y="382631"/>
            <a:ext cx="365125" cy="48683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 dirty="0"/>
          </a:p>
        </p:txBody>
      </p:sp>
    </p:spTree>
    <p:extLst>
      <p:ext uri="{BB962C8B-B14F-4D97-AF65-F5344CB8AC3E}">
        <p14:creationId xmlns:p14="http://schemas.microsoft.com/office/powerpoint/2010/main" val="276230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9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2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9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4391AA-1EE9-4A1D-BA62-58D8A061F1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751" y="78454"/>
            <a:ext cx="1173611" cy="836441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616344F-C763-4AA3-86D4-949EEE21922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997432" y="5944862"/>
            <a:ext cx="889193" cy="666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0E4B6A-2CC8-E5D7-835F-EDC1C541356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4595" y="6691537"/>
            <a:ext cx="8971640" cy="228925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ВНУТРЕННЕГО ПОЛЬЗОВАНИЯ. Эта информация доступна для руководства и персонала АБР. Она может быть передана за пределы АБР с соответствующего разрешения.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6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61" r:id="rId12"/>
    <p:sldLayoutId id="214748366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extLst>
              <a:ext uri="{FF2B5EF4-FFF2-40B4-BE49-F238E27FC236}">
                <a16:creationId xmlns:a16="http://schemas.microsoft.com/office/drawing/2014/main" id="{A3964706-0C58-4567-BF66-CA88E3189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520" y="5683857"/>
            <a:ext cx="759788" cy="7597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9CE7BE-1098-4B34-B384-E4F22D364BF4}"/>
              </a:ext>
            </a:extLst>
          </p:cNvPr>
          <p:cNvSpPr txBox="1">
            <a:spLocks/>
          </p:cNvSpPr>
          <p:nvPr/>
        </p:nvSpPr>
        <p:spPr>
          <a:xfrm>
            <a:off x="333953" y="2003120"/>
            <a:ext cx="7185523" cy="2020610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Дорожная карта по реализации </a:t>
            </a:r>
            <a:br>
              <a:rPr lang="en-US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</a:br>
            <a:r>
              <a:rPr lang="ru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Форума регуляторов рынка капитала ЦАРЭС</a:t>
            </a:r>
            <a:br>
              <a:rPr lang="en-US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</a:br>
            <a:endParaRPr lang="en-US" sz="1600" i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2E8FB-F706-4906-8567-5A57C08A1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20" y="0"/>
            <a:ext cx="379102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A03E7E-3AAE-0045-1CEA-D1E3E414032C}"/>
              </a:ext>
            </a:extLst>
          </p:cNvPr>
          <p:cNvSpPr txBox="1"/>
          <p:nvPr/>
        </p:nvSpPr>
        <p:spPr>
          <a:xfrm>
            <a:off x="1085068" y="4157472"/>
            <a:ext cx="541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– Проект резюме для обсуждения –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392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6F94-3EA0-422F-97DC-CBCA743C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096" y="92576"/>
            <a:ext cx="9783718" cy="702847"/>
          </a:xfrm>
        </p:spPr>
        <p:txBody>
          <a:bodyPr>
            <a:normAutofit/>
          </a:bodyPr>
          <a:lstStyle/>
          <a:p>
            <a:r>
              <a:rPr lang="ru" b="1" dirty="0">
                <a:latin typeface="+mn-lt"/>
              </a:rPr>
              <a:t>3. Проблемы </a:t>
            </a:r>
            <a:r>
              <a:rPr lang="ru-RU" b="1" dirty="0">
                <a:latin typeface="+mn-lt"/>
              </a:rPr>
              <a:t>ФСИ</a:t>
            </a:r>
            <a:r>
              <a:rPr lang="ru" b="1" dirty="0">
                <a:latin typeface="+mn-lt"/>
              </a:rPr>
              <a:t> в </a:t>
            </a:r>
            <a:r>
              <a:rPr lang="ru-RU" b="1" dirty="0">
                <a:latin typeface="+mn-lt"/>
              </a:rPr>
              <a:t>РРК</a:t>
            </a:r>
            <a:r>
              <a:rPr lang="ru" b="1" dirty="0">
                <a:latin typeface="+mn-lt"/>
              </a:rPr>
              <a:t> </a:t>
            </a:r>
            <a:r>
              <a:rPr lang="ru" sz="3600" dirty="0">
                <a:latin typeface="+mn-lt"/>
              </a:rPr>
              <a:t>– продолжение</a:t>
            </a:r>
            <a:endParaRPr lang="en-PH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5915-ED83-4FED-A54D-5A62FF921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4" y="948200"/>
            <a:ext cx="12137065" cy="5871792"/>
          </a:xfrm>
        </p:spPr>
        <p:txBody>
          <a:bodyPr>
            <a:normAutofit lnSpcReduction="10000"/>
          </a:bodyPr>
          <a:lstStyle/>
          <a:p>
            <a:r>
              <a:rPr lang="ru" sz="2200" dirty="0">
                <a:solidFill>
                  <a:srgbClr val="C00000"/>
                </a:solidFill>
              </a:rPr>
              <a:t>Интеграция </a:t>
            </a:r>
            <a:r>
              <a:rPr lang="ru-RU" sz="2200" dirty="0"/>
              <a:t>РК</a:t>
            </a:r>
            <a:r>
              <a:rPr lang="ru" sz="2200" dirty="0"/>
              <a:t> может включать в себя как риски, так и ощутимые выгоды. Избегайте инициатив, </a:t>
            </a:r>
            <a:br>
              <a:rPr lang="ru" sz="2200" dirty="0"/>
            </a:br>
            <a:r>
              <a:rPr lang="ru" sz="2200" dirty="0"/>
              <a:t>в которых одни члены получают выгоду в ущерб другим, даже если ЦАРЭС выигрывает коллективно</a:t>
            </a:r>
          </a:p>
          <a:p>
            <a:pPr lvl="1"/>
            <a:r>
              <a:rPr lang="ru" sz="2000" dirty="0"/>
              <a:t>Такая инициатива, скорее всего, потерпит неудачу – например, перекрестный </a:t>
            </a:r>
            <a:r>
              <a:rPr lang="ru-RU" sz="2000" dirty="0"/>
              <a:t>листинг ценных бумаг (одновременно на нескольких биржах), </a:t>
            </a:r>
            <a:r>
              <a:rPr lang="ru" sz="2000" dirty="0"/>
              <a:t>связи между биржами АСЕАН</a:t>
            </a:r>
          </a:p>
          <a:p>
            <a:r>
              <a:rPr lang="ru-RU" sz="2200" dirty="0"/>
              <a:t>ФРРК</a:t>
            </a:r>
            <a:r>
              <a:rPr lang="ru" sz="2200" dirty="0"/>
              <a:t> может поучиться на инициативах </a:t>
            </a:r>
            <a:r>
              <a:rPr lang="ru-RU" sz="2200" dirty="0"/>
              <a:t>ФСИ</a:t>
            </a:r>
            <a:r>
              <a:rPr lang="ru" sz="2200" dirty="0"/>
              <a:t> других регионов</a:t>
            </a:r>
          </a:p>
          <a:p>
            <a:pPr lvl="1"/>
            <a:r>
              <a:rPr lang="ru" sz="2000" dirty="0"/>
              <a:t>Форум рынков капитала АСЕАН (ACMF), Инициатива азиатских рынков облигаций (</a:t>
            </a:r>
            <a:r>
              <a:rPr lang="ru-RU" sz="2000" dirty="0"/>
              <a:t>АИРО</a:t>
            </a:r>
            <a:r>
              <a:rPr lang="ru" sz="2000" dirty="0"/>
              <a:t>) АСЕАН+3</a:t>
            </a:r>
          </a:p>
          <a:p>
            <a:pPr lvl="1"/>
            <a:r>
              <a:rPr lang="ru" sz="2000" dirty="0"/>
              <a:t>MILA в Латинской Америке и Союз рынков капитала ЕС (EU CMU)</a:t>
            </a:r>
          </a:p>
          <a:p>
            <a:pPr lvl="1"/>
            <a:r>
              <a:rPr lang="ru" sz="2000" dirty="0"/>
              <a:t>Будьте осторожны с применимостью других инициатив </a:t>
            </a:r>
            <a:r>
              <a:rPr lang="ru-RU" sz="2000" dirty="0"/>
              <a:t>ФСИ</a:t>
            </a:r>
            <a:r>
              <a:rPr lang="ru" sz="2000" dirty="0"/>
              <a:t>, использующих общую валюту</a:t>
            </a:r>
          </a:p>
          <a:p>
            <a:r>
              <a:rPr lang="ru" sz="2200" dirty="0"/>
              <a:t>Инициативы других </a:t>
            </a:r>
            <a:r>
              <a:rPr lang="ru-RU" sz="2200" dirty="0"/>
              <a:t>ФСИ</a:t>
            </a:r>
            <a:r>
              <a:rPr lang="ru" sz="2200" dirty="0"/>
              <a:t> включали предложения отдельных стран-членов с разными интересами и уровнями развития (АБР предложил для рассмотрения первоначальные проекты)</a:t>
            </a:r>
          </a:p>
          <a:p>
            <a:pPr lvl="1"/>
            <a:r>
              <a:rPr lang="ru" sz="2000" b="1" i="1" dirty="0"/>
              <a:t>Двухпутевой и двухскоростной подход:</a:t>
            </a:r>
            <a:r>
              <a:rPr lang="ru" sz="2000" b="1" dirty="0"/>
              <a:t> </a:t>
            </a:r>
            <a:r>
              <a:rPr lang="ru" sz="2000" dirty="0"/>
              <a:t>более развитые участники могут сосредоточиться на расширенных программах и связях. Менее развитым странам-членам необходимо сосредоточиться на внутреннем РРК</a:t>
            </a:r>
          </a:p>
          <a:p>
            <a:pPr lvl="1"/>
            <a:r>
              <a:rPr lang="ru" sz="2000" dirty="0"/>
              <a:t>Менее развитым членам необходима поддержка посредством ТП</a:t>
            </a:r>
            <a:endParaRPr lang="en-PH" sz="2000" dirty="0"/>
          </a:p>
          <a:p>
            <a:r>
              <a:rPr lang="ru" sz="2200" dirty="0"/>
              <a:t>Некоторые инициативы </a:t>
            </a:r>
            <a:r>
              <a:rPr lang="ru-RU" sz="2200" dirty="0"/>
              <a:t>ФСИ</a:t>
            </a:r>
            <a:r>
              <a:rPr lang="ru" sz="2200" dirty="0"/>
              <a:t> ориентированы на кризис (т.е. ориентированы на стабильность), тогда как некоторые другие ориентированы на развитие</a:t>
            </a:r>
          </a:p>
          <a:p>
            <a:pPr lvl="1"/>
            <a:r>
              <a:rPr lang="ru-RU" sz="2000" dirty="0"/>
              <a:t>АИРО</a:t>
            </a:r>
            <a:r>
              <a:rPr lang="ru" sz="2000" dirty="0"/>
              <a:t> АСЕАН+3 возник в ответ на региональный финансовый кризис.</a:t>
            </a:r>
            <a:br>
              <a:rPr lang="ru" sz="2000" dirty="0"/>
            </a:br>
            <a:r>
              <a:rPr lang="ru" sz="2000" dirty="0"/>
              <a:t>Он дополняется Многосторонней Чиангмайской инициативой (</a:t>
            </a:r>
            <a:r>
              <a:rPr lang="en-US" sz="2000" dirty="0"/>
              <a:t>CMIM</a:t>
            </a:r>
            <a:r>
              <a:rPr lang="ru" sz="2000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5C76C-01FC-40F9-96BE-A9534036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0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E2E578-CB66-8FDF-3337-71D6FC70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19" y="1681457"/>
            <a:ext cx="10541758" cy="2852737"/>
          </a:xfrm>
        </p:spPr>
        <p:txBody>
          <a:bodyPr>
            <a:normAutofit/>
          </a:bodyPr>
          <a:lstStyle/>
          <a:p>
            <a:r>
              <a:rPr lang="ru" sz="4800" b="1" dirty="0">
                <a:latin typeface="+mn-lt"/>
              </a:rPr>
              <a:t>Институциональная основа, принципы работы и возможные инициативы</a:t>
            </a:r>
            <a:endParaRPr lang="en-PH" sz="4800" b="1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12F9BF-9D98-D81E-8F4A-D9006FD11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08B78-FF77-3741-622B-014E5921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AE94-9B2B-4227-B5BB-ADC8E5EB2FAF}" type="slidenum">
              <a:rPr lang="en-PH" smtClean="0"/>
              <a:t>11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2752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439E8-AD38-4E61-8DC1-AF0BC4CC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F57CC-5255-4DF2-81AF-AEA02926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248515-5421-4210-A23E-7A35E5F44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12" y="49403"/>
            <a:ext cx="8598977" cy="66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6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5EEE-35F5-48FD-8C61-4A78B0C5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130094"/>
            <a:ext cx="9559636" cy="632746"/>
          </a:xfrm>
        </p:spPr>
        <p:txBody>
          <a:bodyPr>
            <a:noAutofit/>
          </a:bodyPr>
          <a:lstStyle/>
          <a:p>
            <a:r>
              <a:rPr lang="ru" sz="3800" b="1" dirty="0">
                <a:latin typeface="+mn-lt"/>
              </a:rPr>
              <a:t>4. Порядок работы </a:t>
            </a:r>
            <a:r>
              <a:rPr lang="ru-RU" sz="3800" b="1" dirty="0">
                <a:latin typeface="+mn-lt"/>
              </a:rPr>
              <a:t>ФРРК</a:t>
            </a:r>
            <a:endParaRPr lang="en-PH" sz="3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82F4-5E35-4645-9A66-ECFDF0253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9" y="959528"/>
            <a:ext cx="11644720" cy="5323399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Заседание</a:t>
            </a:r>
            <a:r>
              <a:rPr lang="ru" sz="2200" dirty="0"/>
              <a:t> высокопоставленных официальных лиц курирует реализацию инициатив </a:t>
            </a:r>
            <a:r>
              <a:rPr lang="ru-RU" sz="2200" dirty="0"/>
              <a:t>ФРРК</a:t>
            </a:r>
            <a:endParaRPr lang="en-US" sz="2000" dirty="0"/>
          </a:p>
          <a:p>
            <a:pPr lvl="1"/>
            <a:r>
              <a:rPr lang="ru-RU" sz="2000" dirty="0"/>
              <a:t>Высокопоставленные официальные лица</a:t>
            </a:r>
            <a:r>
              <a:rPr lang="ru" sz="2000" dirty="0"/>
              <a:t> АСЕАН+3 заседают раз в полгода перед встречей депутатов, </a:t>
            </a:r>
            <a:br>
              <a:rPr lang="ru" sz="2000" dirty="0"/>
            </a:br>
            <a:r>
              <a:rPr lang="ru" sz="2000" dirty="0"/>
              <a:t>а также по мере необходимости</a:t>
            </a:r>
          </a:p>
          <a:p>
            <a:r>
              <a:rPr lang="ru" sz="2200" dirty="0"/>
              <a:t>Нужен комитет </a:t>
            </a:r>
            <a:r>
              <a:rPr lang="ru-RU" sz="2200" dirty="0"/>
              <a:t>ФРРК</a:t>
            </a:r>
            <a:r>
              <a:rPr lang="ru" sz="2200" dirty="0"/>
              <a:t> и рабочие группы (оперативные группы)</a:t>
            </a:r>
          </a:p>
          <a:p>
            <a:pPr lvl="1"/>
            <a:r>
              <a:rPr lang="ru-RU" sz="2000" dirty="0"/>
              <a:t>АИРО</a:t>
            </a:r>
            <a:r>
              <a:rPr lang="ru" sz="2000" dirty="0"/>
              <a:t> АСЕАН+3 возглавляется высокопоставленными чиновниками из двух стран. В его состав входят четыре целевые группы (предложение, спрос, регулирование и рыночная инфраструктура), каждая из которых возглавляется двумя странами (высокопоставленными должностными лицами). Инициативы распределяются между четырьмя целевыми группами</a:t>
            </a:r>
          </a:p>
          <a:p>
            <a:pPr lvl="1"/>
            <a:r>
              <a:rPr lang="ru" sz="2000" dirty="0"/>
              <a:t>Необходимо определиться с объемом рынка, который необходимо охватить. Разные сегменты рынка должны управляться разными органами власти. </a:t>
            </a:r>
            <a:r>
              <a:rPr lang="ru" sz="2000" i="1" dirty="0"/>
              <a:t>Из каких органов должны быть </a:t>
            </a:r>
            <a:r>
              <a:rPr lang="ru-RU" sz="2000" i="1" dirty="0"/>
              <a:t>высокопоставленные официальные лица</a:t>
            </a:r>
            <a:r>
              <a:rPr lang="ru" sz="2000" i="1" dirty="0"/>
              <a:t>?</a:t>
            </a:r>
          </a:p>
          <a:p>
            <a:r>
              <a:rPr lang="ru" sz="2200" dirty="0"/>
              <a:t>Рассмотреть возможность создания платформ(ы) для участников частного рынка, чтобы они могли присоединиться и работать вместе с властями над техническими вопросами с гибкой частотой проведения процессов/заседаний</a:t>
            </a:r>
          </a:p>
          <a:p>
            <a:pPr lvl="1"/>
            <a:r>
              <a:rPr lang="ru" sz="2000" dirty="0"/>
              <a:t>Например, Форум рынка облигаций АСЕАН+3 </a:t>
            </a:r>
            <a:r>
              <a:rPr lang="ru-RU" sz="2000" dirty="0"/>
              <a:t>АИРО</a:t>
            </a:r>
            <a:r>
              <a:rPr lang="ru" sz="2000" dirty="0"/>
              <a:t> (обратите внимание, что Форум по инфраструктуре трансграничных расчетов </a:t>
            </a:r>
            <a:r>
              <a:rPr lang="ru-RU" sz="2000" dirty="0"/>
              <a:t>АИРО</a:t>
            </a:r>
            <a:r>
              <a:rPr lang="ru" sz="2000" dirty="0"/>
              <a:t> проводится центральными банками, требующими некоторой конфиденциальности)</a:t>
            </a:r>
          </a:p>
          <a:p>
            <a:r>
              <a:rPr lang="ru" sz="2200" dirty="0"/>
              <a:t>АБР может управлять/поддерживать предоставление ТП. Но </a:t>
            </a:r>
            <a:r>
              <a:rPr lang="ru-RU" sz="2200" dirty="0"/>
              <a:t>ФРРК</a:t>
            </a:r>
            <a:r>
              <a:rPr lang="ru" sz="2200" dirty="0"/>
              <a:t> необходимо мобилизовать больше ресурсов для ТП, поскольку ресурсы ТП АБР ограничены.</a:t>
            </a:r>
          </a:p>
          <a:p>
            <a:endParaRPr lang="en-US" sz="2200" dirty="0"/>
          </a:p>
          <a:p>
            <a:endParaRPr lang="en-PH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3C2A9-4C2C-4EED-A35C-005E093D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7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5FE3F0-B242-17C9-F915-D0A7822BE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926" y="223141"/>
            <a:ext cx="8267563" cy="437368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F4D429-F36C-09AA-C904-E0C1283B3C07}"/>
              </a:ext>
            </a:extLst>
          </p:cNvPr>
          <p:cNvSpPr/>
          <p:nvPr/>
        </p:nvSpPr>
        <p:spPr>
          <a:xfrm>
            <a:off x="2824404" y="4747828"/>
            <a:ext cx="1054241" cy="874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Кредитно-гарантийный и инвестиционный фонд (CGIF)</a:t>
            </a:r>
            <a:endParaRPr lang="en-PH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F0E37D-B532-21C4-BC10-C7469723CAF8}"/>
              </a:ext>
            </a:extLst>
          </p:cNvPr>
          <p:cNvSpPr/>
          <p:nvPr/>
        </p:nvSpPr>
        <p:spPr>
          <a:xfrm>
            <a:off x="5923683" y="4739808"/>
            <a:ext cx="1066362" cy="72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рынка облигаций АСЕАН+3 (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ФРОА</a:t>
            </a:r>
            <a:r>
              <a:rPr lang="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FE95A3-D595-4CD5-B76F-9D9501A004B9}"/>
              </a:ext>
            </a:extLst>
          </p:cNvPr>
          <p:cNvSpPr/>
          <p:nvPr/>
        </p:nvSpPr>
        <p:spPr>
          <a:xfrm>
            <a:off x="4374570" y="4747829"/>
            <a:ext cx="1054241" cy="866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Азиатские облигации онлайн (ABO)</a:t>
            </a:r>
          </a:p>
          <a:p>
            <a:pPr algn="ctr"/>
            <a:endParaRPr lang="en-US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Азиатский монитор облигаций</a:t>
            </a:r>
            <a:endParaRPr lang="en-PH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80EC12-3D0A-1B37-01C4-C1D7B219DCCA}"/>
              </a:ext>
            </a:extLst>
          </p:cNvPr>
          <p:cNvSpPr/>
          <p:nvPr/>
        </p:nvSpPr>
        <p:spPr>
          <a:xfrm>
            <a:off x="7375982" y="4747830"/>
            <a:ext cx="1100945" cy="721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по инфраструктуре трансграничных расчетов (CSIF)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64AB2-EFE5-0819-C8FC-01F283A7698C}"/>
              </a:ext>
            </a:extLst>
          </p:cNvPr>
          <p:cNvSpPr/>
          <p:nvPr/>
        </p:nvSpPr>
        <p:spPr>
          <a:xfrm>
            <a:off x="7375982" y="5549681"/>
            <a:ext cx="1100945" cy="702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Азиатский форум по первичному обеспечению</a:t>
            </a:r>
            <a:endParaRPr lang="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2AC647-68DE-6BBE-FF88-FFB2F2A19DA8}"/>
              </a:ext>
            </a:extLst>
          </p:cNvPr>
          <p:cNvCxnSpPr>
            <a:cxnSpLocks/>
          </p:cNvCxnSpPr>
          <p:nvPr/>
        </p:nvCxnSpPr>
        <p:spPr>
          <a:xfrm flipH="1">
            <a:off x="5975643" y="5461451"/>
            <a:ext cx="404075" cy="35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4324B5E-63C3-CE70-AB43-88C3D937479A}"/>
              </a:ext>
            </a:extLst>
          </p:cNvPr>
          <p:cNvSpPr/>
          <p:nvPr/>
        </p:nvSpPr>
        <p:spPr>
          <a:xfrm>
            <a:off x="6338255" y="5831742"/>
            <a:ext cx="989958" cy="271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Подфорум 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98EEDD-1BD9-E513-A446-522DCE0E8863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6419047" y="5470228"/>
            <a:ext cx="414187" cy="36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E0D3E8B-1AFE-1983-EEC5-1D5C585ACE96}"/>
              </a:ext>
            </a:extLst>
          </p:cNvPr>
          <p:cNvSpPr/>
          <p:nvPr/>
        </p:nvSpPr>
        <p:spPr>
          <a:xfrm>
            <a:off x="2824404" y="5650417"/>
            <a:ext cx="1054241" cy="874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инфраструктуры (включая устойчивое финансирование)</a:t>
            </a:r>
            <a:endParaRPr lang="en-PH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0786A-E6D0-CE3C-DB4A-5F6A3F6BFE88}"/>
              </a:ext>
            </a:extLst>
          </p:cNvPr>
          <p:cNvSpPr/>
          <p:nvPr/>
        </p:nvSpPr>
        <p:spPr>
          <a:xfrm>
            <a:off x="5497902" y="5831742"/>
            <a:ext cx="989958" cy="271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Подфорум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FE3B-DA96-4BCB-8F21-868DCF2C9A6B}"/>
              </a:ext>
            </a:extLst>
          </p:cNvPr>
          <p:cNvSpPr txBox="1"/>
          <p:nvPr/>
        </p:nvSpPr>
        <p:spPr>
          <a:xfrm>
            <a:off x="2377438" y="345907"/>
            <a:ext cx="7402285" cy="236988"/>
          </a:xfrm>
          <a:prstGeom prst="rect">
            <a:avLst/>
          </a:prstGeom>
          <a:solidFill>
            <a:srgbClr val="ED7D3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/>
              <a:t>Заседание министров финансов и управляющих центральных банков стран АСЕАН+3 (ежегодно)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3C9415-97BB-45CB-992E-425979BE4D3E}"/>
              </a:ext>
            </a:extLst>
          </p:cNvPr>
          <p:cNvSpPr txBox="1"/>
          <p:nvPr/>
        </p:nvSpPr>
        <p:spPr>
          <a:xfrm>
            <a:off x="1994264" y="909676"/>
            <a:ext cx="8055430" cy="184666"/>
          </a:xfrm>
          <a:prstGeom prst="rect">
            <a:avLst/>
          </a:prstGeom>
          <a:solidFill>
            <a:srgbClr val="F4D062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dirty="0"/>
              <a:t>Заседание заместителей министров финансов и заместителей управляющих центральных банков АСЕАН+3 (раз в полгода)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D886D6-577C-47BC-8F38-4589DF0F1280}"/>
              </a:ext>
            </a:extLst>
          </p:cNvPr>
          <p:cNvSpPr txBox="1"/>
          <p:nvPr/>
        </p:nvSpPr>
        <p:spPr>
          <a:xfrm>
            <a:off x="1963743" y="1424565"/>
            <a:ext cx="1593723" cy="5078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Перевод Чиангмайской инициативы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на многостороннюю основу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36F3FE-443A-4D8D-A888-F5C52A8DA79D}"/>
              </a:ext>
            </a:extLst>
          </p:cNvPr>
          <p:cNvSpPr txBox="1"/>
          <p:nvPr/>
        </p:nvSpPr>
        <p:spPr>
          <a:xfrm>
            <a:off x="4339950" y="1444420"/>
            <a:ext cx="3416289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endParaRPr lang="ru-RU" sz="900" dirty="0">
              <a:solidFill>
                <a:schemeClr val="bg1"/>
              </a:solidFill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Совещания рабочих групп (раз в полгода)</a:t>
            </a:r>
          </a:p>
          <a:p>
            <a:pPr algn="ctr"/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CA172F-DB19-490F-BA50-84CC432B880A}"/>
              </a:ext>
            </a:extLst>
          </p:cNvPr>
          <p:cNvSpPr txBox="1"/>
          <p:nvPr/>
        </p:nvSpPr>
        <p:spPr>
          <a:xfrm>
            <a:off x="1979582" y="2015584"/>
            <a:ext cx="1448839" cy="54524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Офис макроэкономических исследований АСЕАН+3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307E0B-13D8-436A-90A5-6BFCB1617CE9}"/>
              </a:ext>
            </a:extLst>
          </p:cNvPr>
          <p:cNvSpPr txBox="1"/>
          <p:nvPr/>
        </p:nvSpPr>
        <p:spPr>
          <a:xfrm>
            <a:off x="4341194" y="2016158"/>
            <a:ext cx="1593723" cy="533223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50" b="1" dirty="0"/>
              <a:t>Секретариат ABMI:</a:t>
            </a:r>
          </a:p>
          <a:p>
            <a:pPr algn="ctr"/>
            <a:r>
              <a:rPr lang="ru-RU" sz="1050" b="1" dirty="0"/>
              <a:t>Азиатский банк</a:t>
            </a:r>
          </a:p>
          <a:p>
            <a:pPr algn="ctr"/>
            <a:r>
              <a:rPr lang="ru-RU" sz="1050" b="1" dirty="0"/>
              <a:t>развития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AFDC6B-0DA8-449F-AEBE-837FB0851E35}"/>
              </a:ext>
            </a:extLst>
          </p:cNvPr>
          <p:cNvSpPr txBox="1"/>
          <p:nvPr/>
        </p:nvSpPr>
        <p:spPr>
          <a:xfrm>
            <a:off x="2698587" y="3094723"/>
            <a:ext cx="1317126" cy="6703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br>
              <a:rPr lang="ru-RU" sz="1200" dirty="0"/>
            </a:br>
            <a:r>
              <a:rPr lang="ru-RU" sz="1200" dirty="0"/>
              <a:t>РГ1: Предложение</a:t>
            </a:r>
          </a:p>
          <a:p>
            <a:pPr algn="ctr"/>
            <a:endParaRPr lang="ru-R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C4EAC8-9F72-4671-BC65-44E77E46BD3F}"/>
              </a:ext>
            </a:extLst>
          </p:cNvPr>
          <p:cNvSpPr txBox="1"/>
          <p:nvPr/>
        </p:nvSpPr>
        <p:spPr>
          <a:xfrm>
            <a:off x="4235653" y="3093154"/>
            <a:ext cx="1317126" cy="6703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br>
              <a:rPr lang="ru-RU" sz="1200" dirty="0"/>
            </a:br>
            <a:r>
              <a:rPr lang="ru-RU" sz="1200" dirty="0"/>
              <a:t>РГ2: Спрос</a:t>
            </a:r>
          </a:p>
          <a:p>
            <a:pPr algn="ctr"/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43CF2E-A268-4A10-BD48-582DB71E0404}"/>
              </a:ext>
            </a:extLst>
          </p:cNvPr>
          <p:cNvSpPr txBox="1"/>
          <p:nvPr/>
        </p:nvSpPr>
        <p:spPr>
          <a:xfrm>
            <a:off x="5790137" y="3088792"/>
            <a:ext cx="1317126" cy="6703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br>
              <a:rPr lang="ru-RU" sz="1200" dirty="0"/>
            </a:br>
            <a:r>
              <a:rPr lang="ru-RU" sz="1200" dirty="0"/>
              <a:t>РГ3: Регулирование</a:t>
            </a:r>
          </a:p>
          <a:p>
            <a:pPr algn="ctr"/>
            <a:endParaRPr lang="ru-RU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D1F835-6B94-4BE7-B9E1-728BC8E2B44C}"/>
              </a:ext>
            </a:extLst>
          </p:cNvPr>
          <p:cNvSpPr txBox="1"/>
          <p:nvPr/>
        </p:nvSpPr>
        <p:spPr>
          <a:xfrm>
            <a:off x="7301076" y="3107764"/>
            <a:ext cx="1317126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br>
              <a:rPr lang="ru-RU" sz="800" dirty="0"/>
            </a:br>
            <a:r>
              <a:rPr lang="ru-RU" sz="1200" dirty="0"/>
              <a:t>РГ4: Инфраструктура</a:t>
            </a:r>
          </a:p>
          <a:p>
            <a:pPr algn="ctr"/>
            <a:endParaRPr lang="ru-RU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948EDF-D0D2-46BE-B340-71236DCCDDB3}"/>
              </a:ext>
            </a:extLst>
          </p:cNvPr>
          <p:cNvSpPr txBox="1"/>
          <p:nvPr/>
        </p:nvSpPr>
        <p:spPr>
          <a:xfrm>
            <a:off x="8838142" y="3114904"/>
            <a:ext cx="1317126" cy="67033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dirty="0"/>
              <a:t>Группа технической помощи и координации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37CC0D-06A4-4A3E-ADCD-C09ACBBEFDEF}"/>
              </a:ext>
            </a:extLst>
          </p:cNvPr>
          <p:cNvSpPr txBox="1"/>
          <p:nvPr/>
        </p:nvSpPr>
        <p:spPr>
          <a:xfrm>
            <a:off x="2694237" y="3841826"/>
            <a:ext cx="1317126" cy="7109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50" dirty="0"/>
              <a:t>Содействие выпуску облигаций, номинированных в национальной валюте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CBE4E2-D663-424C-9C32-58BDD75A4CAD}"/>
              </a:ext>
            </a:extLst>
          </p:cNvPr>
          <p:cNvSpPr txBox="1"/>
          <p:nvPr/>
        </p:nvSpPr>
        <p:spPr>
          <a:xfrm>
            <a:off x="4231299" y="3839987"/>
            <a:ext cx="1317126" cy="7109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50" dirty="0"/>
              <a:t>Стимулирование спроса на облигации, номинированные в национальной валюте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A56CD4-6916-46E2-B520-57571B58E714}"/>
              </a:ext>
            </a:extLst>
          </p:cNvPr>
          <p:cNvSpPr txBox="1"/>
          <p:nvPr/>
        </p:nvSpPr>
        <p:spPr>
          <a:xfrm>
            <a:off x="5785785" y="3841609"/>
            <a:ext cx="1317126" cy="7109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endParaRPr lang="ru-RU" sz="1050" dirty="0"/>
          </a:p>
          <a:p>
            <a:pPr algn="ctr"/>
            <a:r>
              <a:rPr lang="ru-RU" sz="1050" dirty="0"/>
              <a:t>Совершенствование нормативной базы</a:t>
            </a:r>
          </a:p>
          <a:p>
            <a:pPr algn="ctr"/>
            <a:endParaRPr lang="ru-RU" sz="10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7A620F-C719-478A-AA3C-ADA081F4D59D}"/>
              </a:ext>
            </a:extLst>
          </p:cNvPr>
          <p:cNvSpPr txBox="1"/>
          <p:nvPr/>
        </p:nvSpPr>
        <p:spPr>
          <a:xfrm>
            <a:off x="7305430" y="3839771"/>
            <a:ext cx="1317126" cy="7109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50" dirty="0"/>
              <a:t>Улучшение соответствующей инфраструктуры для рынка облигаций</a:t>
            </a:r>
          </a:p>
        </p:txBody>
      </p:sp>
    </p:spTree>
    <p:extLst>
      <p:ext uri="{BB962C8B-B14F-4D97-AF65-F5344CB8AC3E}">
        <p14:creationId xmlns:p14="http://schemas.microsoft.com/office/powerpoint/2010/main" val="44477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E9E6-EAE4-4190-9050-6705B8F7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177" y="204259"/>
            <a:ext cx="8690578" cy="615991"/>
          </a:xfrm>
        </p:spPr>
        <p:txBody>
          <a:bodyPr>
            <a:noAutofit/>
          </a:bodyPr>
          <a:lstStyle/>
          <a:p>
            <a:r>
              <a:rPr lang="ru" sz="3800" b="1" dirty="0">
                <a:latin typeface="+mn-lt"/>
              </a:rPr>
              <a:t>5. Объем рынка, лидеры и участники</a:t>
            </a:r>
            <a:endParaRPr lang="en-PH" sz="3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C7A68-5F5F-43FC-93F3-1BAC74355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" y="1001821"/>
            <a:ext cx="12129915" cy="5796910"/>
          </a:xfrm>
        </p:spPr>
        <p:txBody>
          <a:bodyPr>
            <a:normAutofit fontScale="92500" lnSpcReduction="20000"/>
          </a:bodyPr>
          <a:lstStyle/>
          <a:p>
            <a:r>
              <a:rPr lang="ru" sz="2200" dirty="0"/>
              <a:t>Рынком государственных </a:t>
            </a:r>
            <a:r>
              <a:rPr lang="ru-RU" sz="2200" dirty="0"/>
              <a:t>ценных бумаг</a:t>
            </a:r>
            <a:r>
              <a:rPr lang="ru" sz="2200" dirty="0"/>
              <a:t> должны руководить минфины и центральные банки при поддержке регуляторов</a:t>
            </a:r>
            <a:endParaRPr lang="en-US" sz="2000" dirty="0"/>
          </a:p>
          <a:p>
            <a:pPr lvl="1"/>
            <a:r>
              <a:rPr lang="ru" sz="2000" dirty="0"/>
              <a:t>Рынок государственных </a:t>
            </a:r>
            <a:r>
              <a:rPr lang="ru-RU" sz="2000" dirty="0"/>
              <a:t>ценных бумаг</a:t>
            </a:r>
            <a:r>
              <a:rPr lang="ru" sz="2000" dirty="0"/>
              <a:t> имеет тенденцию быть приоритетом, даже если </a:t>
            </a:r>
            <a:r>
              <a:rPr lang="ru-RU" sz="2000" dirty="0"/>
              <a:t>ФРРК</a:t>
            </a:r>
            <a:r>
              <a:rPr lang="ru" sz="2000" dirty="0"/>
              <a:t> решит работать на более широком долговом рынке. Но развитие рынка корпоративных облигаций невозможно без государственных </a:t>
            </a:r>
            <a:r>
              <a:rPr lang="ru-RU" sz="2000" dirty="0"/>
              <a:t>ценных бумаг</a:t>
            </a:r>
            <a:endParaRPr lang="ru" sz="2000" dirty="0"/>
          </a:p>
          <a:p>
            <a:r>
              <a:rPr lang="ru" sz="2200" dirty="0"/>
              <a:t>Рынок корпоративных ценных бумаг (акций и корпоративных облигаций) должен находиться под контролем регуляторов</a:t>
            </a:r>
          </a:p>
          <a:p>
            <a:pPr lvl="1"/>
            <a:r>
              <a:rPr lang="ru" sz="2100" dirty="0"/>
              <a:t>Корпоративные облигации можно определить в широком смысле, охватывая ряд негосударственных ценных бумаг</a:t>
            </a:r>
          </a:p>
          <a:p>
            <a:pPr lvl="1"/>
            <a:r>
              <a:rPr lang="ru" sz="2100" dirty="0"/>
              <a:t>Биржи и/или брокеры-дилеры (или их ассоциации), возможно, должны будут сыграть важную роль</a:t>
            </a:r>
          </a:p>
          <a:p>
            <a:pPr lvl="1"/>
            <a:r>
              <a:rPr lang="ru" sz="2000" dirty="0"/>
              <a:t>Монголия успешно развила внебиржевой рынок корпоративных облигаций без государственных </a:t>
            </a:r>
            <a:r>
              <a:rPr lang="ru-RU" sz="2000" dirty="0"/>
              <a:t>ценных бумаг</a:t>
            </a:r>
            <a:endParaRPr lang="ru" sz="2000" dirty="0"/>
          </a:p>
          <a:p>
            <a:r>
              <a:rPr lang="ru" sz="2200" dirty="0"/>
              <a:t>Инициативы по управлению </a:t>
            </a:r>
            <a:r>
              <a:rPr lang="ru-RU" sz="2200" dirty="0"/>
              <a:t>СФБ </a:t>
            </a:r>
            <a:r>
              <a:rPr lang="ru" sz="2200" dirty="0"/>
              <a:t>должны возглавляться и участвовать в инициативах </a:t>
            </a:r>
            <a:r>
              <a:rPr lang="ru-RU" sz="2200" dirty="0"/>
              <a:t>СФБ</a:t>
            </a:r>
            <a:endParaRPr lang="ru" sz="2200" dirty="0"/>
          </a:p>
          <a:p>
            <a:r>
              <a:rPr lang="ru" sz="2200" dirty="0"/>
              <a:t>Биржи должны возглавлять инициативы в области рыночной инфраструктуры и участвовать в них</a:t>
            </a:r>
          </a:p>
          <a:p>
            <a:r>
              <a:rPr lang="ru" sz="2200" dirty="0"/>
              <a:t>Инициативы на денежном рынке, если они будут реализованы, должны возглавляться центральными банками</a:t>
            </a:r>
          </a:p>
          <a:p>
            <a:pPr lvl="1"/>
            <a:r>
              <a:rPr lang="ru" sz="2000" dirty="0"/>
              <a:t>Коммерческие банки должны принимать участие, но не в определенных вопросах денежно-кредитной политики, которые являются конфиденциальными. Вопросы, связанные с клирингом и расчетами, могут потребовать участия центральных депозитариев ценных бумаг (ЦДЦБ), клиринговых палат/банков и/или депозитариев</a:t>
            </a:r>
          </a:p>
          <a:p>
            <a:pPr marL="0" indent="0">
              <a:buNone/>
            </a:pPr>
            <a:r>
              <a:rPr lang="ru" sz="2400" dirty="0">
                <a:solidFill>
                  <a:srgbClr val="C00000"/>
                </a:solidFill>
              </a:rPr>
              <a:t>Вопрос: Следует ли переименовать </a:t>
            </a:r>
            <a:r>
              <a:rPr lang="ru-RU" sz="2400" dirty="0">
                <a:solidFill>
                  <a:srgbClr val="C00000"/>
                </a:solidFill>
              </a:rPr>
              <a:t>ФРРК</a:t>
            </a:r>
            <a:r>
              <a:rPr lang="ru" sz="2400" dirty="0">
                <a:solidFill>
                  <a:srgbClr val="C00000"/>
                </a:solidFill>
              </a:rPr>
              <a:t> в Форум </a:t>
            </a:r>
            <a:r>
              <a:rPr lang="ru" sz="2400" i="1" dirty="0">
                <a:solidFill>
                  <a:srgbClr val="C00000"/>
                </a:solidFill>
              </a:rPr>
              <a:t>развития </a:t>
            </a:r>
            <a:r>
              <a:rPr lang="ru" sz="2400" dirty="0">
                <a:solidFill>
                  <a:srgbClr val="C00000"/>
                </a:solidFill>
              </a:rPr>
              <a:t>рынков капитала (CMDF)?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526B0-711D-492D-8A5C-16609F81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4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6A99-1107-A194-4063-A63FBEEF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37" y="184129"/>
            <a:ext cx="10515600" cy="671886"/>
          </a:xfrm>
        </p:spPr>
        <p:txBody>
          <a:bodyPr>
            <a:normAutofit fontScale="90000"/>
          </a:bodyPr>
          <a:lstStyle/>
          <a:p>
            <a:r>
              <a:rPr lang="ru" b="1" dirty="0">
                <a:latin typeface="+mn-lt"/>
              </a:rPr>
              <a:t>6. Возможные направления инициатив </a:t>
            </a:r>
            <a:r>
              <a:rPr lang="ru-RU" b="1" dirty="0">
                <a:latin typeface="+mn-lt"/>
              </a:rPr>
              <a:t>ФРРК</a:t>
            </a:r>
            <a:endParaRPr lang="en-PH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BCE4-323A-43F5-C11A-77DDB32F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6" y="867502"/>
            <a:ext cx="12021641" cy="6260261"/>
          </a:xfrm>
        </p:spPr>
        <p:txBody>
          <a:bodyPr>
            <a:normAutofit fontScale="85000" lnSpcReduction="20000"/>
          </a:bodyPr>
          <a:lstStyle/>
          <a:p>
            <a:r>
              <a:rPr lang="ru" sz="2400" dirty="0"/>
              <a:t>Улучшение экономической и финансовой стабильности (Министерства финансов)</a:t>
            </a:r>
          </a:p>
          <a:p>
            <a:pPr lvl="1"/>
            <a:r>
              <a:rPr lang="ru" sz="2200" dirty="0"/>
              <a:t>Улучшить управление государственным долгом и суверенные кредитные рейтинги; преодолеть суверенные кредитные потолки в перекрестных инвестициях; развивать рынки государственных ценных бумах в национальной валюте (НВ)</a:t>
            </a:r>
          </a:p>
          <a:p>
            <a:pPr lvl="1"/>
            <a:r>
              <a:rPr lang="ru" sz="2200" dirty="0"/>
              <a:t>Разработать кредитную информацию и рейтинговые системы и/или механизм кредитных гарантий ЦАРЭС</a:t>
            </a:r>
          </a:p>
          <a:p>
            <a:r>
              <a:rPr lang="ru" sz="2400" dirty="0"/>
              <a:t>Совершенствование нормативно-правовой базы и адаптация международных стандартов </a:t>
            </a:r>
            <a:r>
              <a:rPr lang="ru" sz="2200" dirty="0"/>
              <a:t>(УФН)</a:t>
            </a:r>
          </a:p>
          <a:p>
            <a:pPr lvl="1"/>
            <a:r>
              <a:rPr lang="ru" sz="2200" dirty="0"/>
              <a:t>Соблюдать принципы IOSCO, MMOU, PFB, IAS и т. д.</a:t>
            </a:r>
          </a:p>
          <a:p>
            <a:pPr lvl="1"/>
            <a:r>
              <a:rPr lang="ru" sz="2200" dirty="0"/>
              <a:t>Соблюдать кодексы корпоративного управления ОЭСР и Базельский кодекс банковского управления</a:t>
            </a:r>
            <a:endParaRPr lang="en-US" sz="2000" dirty="0"/>
          </a:p>
          <a:p>
            <a:r>
              <a:rPr lang="ru" sz="2400" dirty="0"/>
              <a:t>Улучшение рыночной инфраструктуры (</a:t>
            </a:r>
            <a:r>
              <a:rPr lang="ru-RU" sz="2400" dirty="0"/>
              <a:t>УФН</a:t>
            </a:r>
            <a:r>
              <a:rPr lang="ru" sz="2400" dirty="0"/>
              <a:t>, КБ)</a:t>
            </a:r>
            <a:endParaRPr lang="en-US" sz="2000" dirty="0"/>
          </a:p>
          <a:p>
            <a:pPr lvl="1"/>
            <a:r>
              <a:rPr lang="ru" sz="2200" dirty="0"/>
              <a:t>Развивать эффективные биржи, внебиржевые рынки, торговые платформы и/или клиринговые палаты</a:t>
            </a:r>
          </a:p>
          <a:p>
            <a:pPr lvl="1"/>
            <a:r>
              <a:rPr lang="ru" sz="2200" dirty="0"/>
              <a:t>Усовершенствовать платежные системы и ЦДЦБ в соответствии с </a:t>
            </a:r>
            <a:r>
              <a:rPr lang="ru-RU" sz="2200" dirty="0"/>
              <a:t>Принципами для инфраструктур финансового рынка (</a:t>
            </a:r>
            <a:r>
              <a:rPr lang="en-US" sz="2200" dirty="0"/>
              <a:t>PFMI</a:t>
            </a:r>
            <a:r>
              <a:rPr lang="ru" sz="2200" dirty="0"/>
              <a:t>); и улучшить их взаимодействие и совместимость.</a:t>
            </a:r>
          </a:p>
          <a:p>
            <a:r>
              <a:rPr lang="ru" sz="2400" dirty="0"/>
              <a:t>Содействие финансированию климата/ESG (УФН, Министерства финансов)</a:t>
            </a:r>
          </a:p>
          <a:p>
            <a:pPr lvl="1"/>
            <a:r>
              <a:rPr lang="ru" sz="2200" dirty="0"/>
              <a:t>Продвигать зеленые/ESG-облигации и/или инвестиции в акционерный капитал</a:t>
            </a:r>
          </a:p>
          <a:p>
            <a:pPr lvl="1"/>
            <a:r>
              <a:rPr lang="ru" sz="2200" dirty="0"/>
              <a:t>Расширять финансовую доступность, финансирование МСП (обеспеченное финансирование, финансирование под складские расписки)</a:t>
            </a:r>
          </a:p>
          <a:p>
            <a:r>
              <a:rPr lang="ru" sz="2400" dirty="0"/>
              <a:t>Решение проблем спроса и предложения (Министерства финансов, УФН?)</a:t>
            </a:r>
          </a:p>
          <a:p>
            <a:pPr lvl="1"/>
            <a:r>
              <a:rPr lang="ru" sz="2200" dirty="0"/>
              <a:t>Расширение/продвижение приватизации и финансирования инфраструктуры</a:t>
            </a:r>
          </a:p>
          <a:p>
            <a:pPr lvl="1"/>
            <a:r>
              <a:rPr lang="ru" sz="2200" dirty="0"/>
              <a:t>Развивать рынки деривативов</a:t>
            </a:r>
          </a:p>
          <a:p>
            <a:pPr lvl="1"/>
            <a:r>
              <a:rPr lang="ru" sz="2200" dirty="0"/>
              <a:t>Улучшать управление СФБ и пенсионными фондами</a:t>
            </a:r>
          </a:p>
          <a:p>
            <a:pPr lvl="1"/>
            <a:r>
              <a:rPr lang="ru" sz="2200" dirty="0"/>
              <a:t>Развивать профессиональный рынок с расширенным доступом индивидуальных инвесторов </a:t>
            </a:r>
            <a:br>
              <a:rPr lang="ru" sz="2200" dirty="0"/>
            </a:br>
            <a:r>
              <a:rPr lang="ru" sz="2200" dirty="0"/>
              <a:t>с помощью финансовых технологий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5B109-BC7A-879F-664C-86A572E1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AE94-9B2B-4227-B5BB-ADC8E5EB2FAF}" type="slidenum">
              <a:rPr lang="en-PH" smtClean="0"/>
              <a:t>16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67210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8221-C33F-4AA6-9A46-96BFE29CE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384" y="3126199"/>
            <a:ext cx="7184619" cy="768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" sz="40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28067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3B1A-A77D-4E37-8BE7-35C9348F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52" y="54034"/>
            <a:ext cx="3350595" cy="708631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Содержание</a:t>
            </a:r>
            <a:endParaRPr lang="en-PH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8623-EFF3-4984-A431-9CB694D3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8" y="701517"/>
            <a:ext cx="11608328" cy="624058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" sz="2400" dirty="0"/>
              <a:t>Форум регуляторов рынка капитала (</a:t>
            </a:r>
            <a:r>
              <a:rPr lang="en-US" sz="2400" dirty="0"/>
              <a:t>CMRF</a:t>
            </a:r>
            <a:r>
              <a:rPr lang="ru" sz="2400" dirty="0"/>
              <a:t>/ФРРК) как мероприятие в рамках Кластера экономической и финансовой стабильности (</a:t>
            </a:r>
            <a:r>
              <a:rPr lang="en-US" sz="2400" dirty="0"/>
              <a:t>EFS</a:t>
            </a:r>
            <a:r>
              <a:rPr lang="ru" sz="2400" dirty="0"/>
              <a:t>/ЭФС) Стратегии ЦАРЭС-2030</a:t>
            </a:r>
          </a:p>
          <a:p>
            <a:pPr lvl="1"/>
            <a:r>
              <a:rPr lang="ru" sz="2200" dirty="0"/>
              <a:t>Экономия за счет масштаба и использование сбережений ЦАРЭС для инвестиций ЦАРЭС</a:t>
            </a:r>
          </a:p>
          <a:p>
            <a:pPr lvl="1"/>
            <a:r>
              <a:rPr lang="ru" sz="2200" dirty="0"/>
              <a:t>Знания и </a:t>
            </a:r>
            <a:r>
              <a:rPr lang="ru-RU" sz="2200" dirty="0"/>
              <a:t>эффект взаимного усиления </a:t>
            </a:r>
            <a:r>
              <a:rPr lang="ru" sz="2200" dirty="0"/>
              <a:t>с общей повесткой ЦАРЭС-2030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ru" sz="2400" dirty="0"/>
              <a:t>Экономическая ситуация и ситуация на рынке капитала в ЦАРЭС</a:t>
            </a:r>
          </a:p>
          <a:p>
            <a:pPr lvl="1"/>
            <a:r>
              <a:rPr lang="ru" sz="2200" dirty="0"/>
              <a:t>Мотивы сотрудничества в области развития рынка капитала (</a:t>
            </a:r>
            <a:r>
              <a:rPr lang="en-US" sz="2200" dirty="0"/>
              <a:t>CMD</a:t>
            </a:r>
            <a:r>
              <a:rPr lang="ru" sz="2200" dirty="0"/>
              <a:t>/РРК)</a:t>
            </a:r>
          </a:p>
          <a:p>
            <a:pPr lvl="1"/>
            <a:r>
              <a:rPr lang="ru" sz="2200" dirty="0"/>
              <a:t>История и текущий статус</a:t>
            </a:r>
          </a:p>
          <a:p>
            <a:pPr lvl="1"/>
            <a:r>
              <a:rPr lang="ru-RU" sz="2200" dirty="0"/>
              <a:t>Перспективы на будущее и более широкий подход</a:t>
            </a:r>
            <a:endParaRPr lang="ru" sz="2200" dirty="0"/>
          </a:p>
          <a:p>
            <a:pPr marL="457200" indent="-457200">
              <a:buFont typeface="+mj-lt"/>
              <a:buAutoNum type="arabicPeriod"/>
            </a:pPr>
            <a:r>
              <a:rPr lang="ru" sz="2400" dirty="0"/>
              <a:t>Проблемы финансового сотрудничества и интеграции (</a:t>
            </a:r>
            <a:r>
              <a:rPr lang="en-US" sz="2400" dirty="0"/>
              <a:t>FCI</a:t>
            </a:r>
            <a:r>
              <a:rPr lang="ru" sz="2400" dirty="0"/>
              <a:t>/ФСИ) в </a:t>
            </a:r>
            <a:r>
              <a:rPr lang="ru-RU" sz="2400" dirty="0"/>
              <a:t>РРК</a:t>
            </a:r>
            <a:endParaRPr lang="ru" sz="2400" dirty="0"/>
          </a:p>
          <a:p>
            <a:pPr lvl="1"/>
            <a:r>
              <a:rPr lang="ru" sz="2200" dirty="0"/>
              <a:t>Важность лидерства со стороны органов власти и регулирующих органов</a:t>
            </a:r>
          </a:p>
          <a:p>
            <a:pPr lvl="1"/>
            <a:r>
              <a:rPr lang="ru" sz="2200" dirty="0"/>
              <a:t>Выбор масштаба влияет на участников и, следовательно, на институциональную структуру</a:t>
            </a:r>
          </a:p>
          <a:p>
            <a:pPr marL="457200" indent="-457200">
              <a:buFont typeface="+mj-lt"/>
              <a:buAutoNum type="arabicPeriod"/>
            </a:pPr>
            <a:r>
              <a:rPr lang="ru" sz="2400" dirty="0"/>
              <a:t>Порядок работы </a:t>
            </a:r>
            <a:r>
              <a:rPr lang="ru-RU" sz="2400" dirty="0"/>
              <a:t>ФРРК</a:t>
            </a:r>
            <a:endParaRPr lang="ru" sz="2400" dirty="0"/>
          </a:p>
          <a:p>
            <a:pPr lvl="1"/>
            <a:r>
              <a:rPr lang="ru" sz="2200" dirty="0"/>
              <a:t>Соответствие институциональной структуре ЦАРЭС 2030</a:t>
            </a:r>
          </a:p>
          <a:p>
            <a:pPr marL="457200" indent="-457200">
              <a:buFont typeface="+mj-lt"/>
              <a:buAutoNum type="arabicPeriod"/>
            </a:pPr>
            <a:r>
              <a:rPr lang="ru" sz="2400" dirty="0"/>
              <a:t>Объем рынка, лидеры и участники </a:t>
            </a:r>
            <a:r>
              <a:rPr lang="ru-RU" sz="2400" dirty="0"/>
              <a:t>ФРРК</a:t>
            </a:r>
            <a:endParaRPr lang="ru" sz="2400" dirty="0"/>
          </a:p>
          <a:p>
            <a:pPr lvl="1"/>
            <a:r>
              <a:rPr lang="ru" sz="2200" dirty="0"/>
              <a:t>Лидеры, участники и роль АБР</a:t>
            </a:r>
          </a:p>
          <a:p>
            <a:pPr lvl="1"/>
            <a:r>
              <a:rPr lang="ru" sz="2200" dirty="0"/>
              <a:t>Примеры: Азиатская инициатива по рынкам облигаций (</a:t>
            </a:r>
            <a:r>
              <a:rPr lang="en-US" sz="2200" dirty="0"/>
              <a:t>ABMI</a:t>
            </a:r>
            <a:r>
              <a:rPr lang="ru" sz="2200" dirty="0"/>
              <a:t>/АИРО), Форум рынка облигаций АСЕАН+3 (</a:t>
            </a:r>
            <a:r>
              <a:rPr lang="en-US" sz="2200" dirty="0"/>
              <a:t>ABMF</a:t>
            </a:r>
            <a:r>
              <a:rPr lang="ru" sz="2200" dirty="0"/>
              <a:t>/</a:t>
            </a:r>
            <a:r>
              <a:rPr lang="ru-RU" sz="2200" dirty="0"/>
              <a:t>ФРОА</a:t>
            </a:r>
            <a:r>
              <a:rPr lang="ru" sz="2200" dirty="0"/>
              <a:t>) и Форум рынка капитала АСЕАН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ru" sz="2400" dirty="0"/>
              <a:t>Возможные инициативы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0B911-053E-470B-96F1-009FE32A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3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3B1A-A77D-4E37-8BE7-35C9348F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33" y="393406"/>
            <a:ext cx="11134867" cy="708631"/>
          </a:xfrm>
        </p:spPr>
        <p:txBody>
          <a:bodyPr>
            <a:noAutofit/>
          </a:bodyPr>
          <a:lstStyle/>
          <a:p>
            <a:r>
              <a:rPr lang="ru" sz="3600" b="1" dirty="0">
                <a:latin typeface="+mn-lt"/>
              </a:rPr>
              <a:t>1. </a:t>
            </a:r>
            <a:r>
              <a:rPr lang="ru-RU" sz="3600" b="1" dirty="0">
                <a:latin typeface="+mn-lt"/>
              </a:rPr>
              <a:t>ФРРК</a:t>
            </a:r>
            <a:r>
              <a:rPr lang="ru" sz="3600" b="1" dirty="0">
                <a:latin typeface="+mn-lt"/>
              </a:rPr>
              <a:t> как деятельность Кластера экономической и финансовой стабильности (</a:t>
            </a:r>
            <a:r>
              <a:rPr lang="ru-RU" sz="3600" b="1" dirty="0">
                <a:latin typeface="+mn-lt"/>
              </a:rPr>
              <a:t>ЭФС</a:t>
            </a:r>
            <a:r>
              <a:rPr lang="ru" sz="3600" b="1" dirty="0">
                <a:latin typeface="+mn-lt"/>
              </a:rPr>
              <a:t>) Стратегии ЦАРЭС-2030</a:t>
            </a:r>
            <a:endParaRPr lang="en-PH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8623-EFF3-4984-A431-9CB694D3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4" y="1308266"/>
            <a:ext cx="10879319" cy="5851364"/>
          </a:xfrm>
        </p:spPr>
        <p:txBody>
          <a:bodyPr>
            <a:normAutofit/>
          </a:bodyPr>
          <a:lstStyle/>
          <a:p>
            <a:r>
              <a:rPr lang="ru-RU" sz="2200" dirty="0"/>
              <a:t>П</a:t>
            </a:r>
            <a:r>
              <a:rPr lang="ru" sz="2200" dirty="0"/>
              <a:t>оследовательно придерживаться пяти движущих принципов ЦАРЭС 2030</a:t>
            </a:r>
          </a:p>
          <a:p>
            <a:pPr lvl="1"/>
            <a:r>
              <a:rPr lang="ru" sz="2000" dirty="0"/>
              <a:t>Согласование с национальными стратегиями и поддержка новых </a:t>
            </a:r>
            <a:r>
              <a:rPr lang="ru" sz="2000" b="1" i="1" dirty="0"/>
              <a:t>международных программ развития</a:t>
            </a:r>
            <a:r>
              <a:rPr lang="ru" sz="2000" i="1" dirty="0"/>
              <a:t>, </a:t>
            </a:r>
            <a:r>
              <a:rPr lang="ru" sz="2000" dirty="0"/>
              <a:t>т.е. Целей устойчивого развития (ЦУР) и Парижского соглашения (COP21)</a:t>
            </a:r>
            <a:endParaRPr lang="en-US" sz="2000" dirty="0">
              <a:highlight>
                <a:srgbClr val="FFFF00"/>
              </a:highlight>
            </a:endParaRPr>
          </a:p>
          <a:p>
            <a:pPr lvl="1"/>
            <a:r>
              <a:rPr lang="ru" sz="2000" dirty="0"/>
              <a:t>Углубление сотрудничества в традиционных сферах (транспорт, энергетика, торговля, экономический коридор), избирательное расширение в новых сферах</a:t>
            </a:r>
          </a:p>
          <a:p>
            <a:pPr lvl="1"/>
            <a:r>
              <a:rPr lang="ru" sz="2000" dirty="0"/>
              <a:t>Углубление политического диалога</a:t>
            </a:r>
          </a:p>
          <a:p>
            <a:pPr lvl="1"/>
            <a:r>
              <a:rPr lang="ru" sz="2000" dirty="0"/>
              <a:t>Интеграция роли частного сектора и гражданского общества</a:t>
            </a:r>
          </a:p>
          <a:p>
            <a:pPr lvl="1"/>
            <a:r>
              <a:rPr lang="ru" sz="2000" dirty="0"/>
              <a:t>Создание открытой и инклюзивной платформы</a:t>
            </a:r>
            <a:endParaRPr lang="en-US" sz="2200" dirty="0"/>
          </a:p>
          <a:p>
            <a:r>
              <a:rPr lang="ru-RU" sz="2200" dirty="0"/>
              <a:t>С</a:t>
            </a:r>
            <a:r>
              <a:rPr lang="ru" sz="2200" dirty="0"/>
              <a:t>огласованность с повестками других операционных кластеров для достижения максимальной синергии</a:t>
            </a:r>
          </a:p>
          <a:p>
            <a:pPr lvl="1"/>
            <a:r>
              <a:rPr lang="ru" sz="2000" b="1" i="1" dirty="0"/>
              <a:t>Экономическая и финансовая стабильность =&gt; </a:t>
            </a:r>
            <a:r>
              <a:rPr lang="ru-RU" sz="2000" b="1" i="1" dirty="0"/>
              <a:t>ФРРК</a:t>
            </a:r>
            <a:endParaRPr lang="ru" sz="2000" b="1" i="1" dirty="0"/>
          </a:p>
          <a:p>
            <a:pPr lvl="1"/>
            <a:r>
              <a:rPr lang="ru" sz="2000" dirty="0"/>
              <a:t>Торговля, туризм и экономические коридоры</a:t>
            </a:r>
          </a:p>
          <a:p>
            <a:pPr lvl="1"/>
            <a:r>
              <a:rPr lang="ru" sz="2000" dirty="0"/>
              <a:t>Инфраструктура и связанность</a:t>
            </a:r>
          </a:p>
          <a:p>
            <a:pPr lvl="1"/>
            <a:r>
              <a:rPr lang="ru" sz="2000" dirty="0"/>
              <a:t>Сельское хозяйство и вода</a:t>
            </a:r>
          </a:p>
          <a:p>
            <a:pPr lvl="1"/>
            <a:r>
              <a:rPr lang="ru" sz="2000" dirty="0"/>
              <a:t>Человеческое развитие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0B911-053E-470B-96F1-009FE32A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5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719E-E429-B16A-367C-1F7F7400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5" y="1509250"/>
            <a:ext cx="11067855" cy="4633442"/>
          </a:xfrm>
        </p:spPr>
        <p:txBody>
          <a:bodyPr>
            <a:normAutofit/>
          </a:bodyPr>
          <a:lstStyle/>
          <a:p>
            <a:r>
              <a:rPr lang="ru" sz="2200" dirty="0"/>
              <a:t>Три компонента кластера экономической и финансовой стабильности</a:t>
            </a:r>
          </a:p>
          <a:p>
            <a:pPr lvl="1"/>
            <a:r>
              <a:rPr lang="ru" sz="2000" dirty="0"/>
              <a:t>Координация макроэкономической политики, меры противоциклической политики =&gt; Государственные финансы</a:t>
            </a:r>
          </a:p>
          <a:p>
            <a:pPr lvl="1"/>
            <a:r>
              <a:rPr lang="ru" sz="2000" dirty="0"/>
              <a:t>Финансовые регуляторы будут обмениваться данными и знаниями, а также гармонизировать практику</a:t>
            </a:r>
          </a:p>
          <a:p>
            <a:pPr lvl="1"/>
            <a:r>
              <a:rPr lang="ru" sz="2000" dirty="0"/>
              <a:t>Привлекать инвестиции частного сектора, особенно трансграничные инвестиции между членами</a:t>
            </a:r>
          </a:p>
          <a:p>
            <a:r>
              <a:rPr lang="ru" sz="2200" dirty="0"/>
              <a:t>Цели </a:t>
            </a:r>
            <a:r>
              <a:rPr lang="ru-RU" sz="2200" dirty="0"/>
              <a:t>ФРРК</a:t>
            </a:r>
            <a:r>
              <a:rPr lang="ru" sz="2200" dirty="0"/>
              <a:t>, согласованные на первом заседании 2019 года</a:t>
            </a:r>
          </a:p>
          <a:p>
            <a:pPr lvl="1"/>
            <a:r>
              <a:rPr lang="ru" sz="2000" dirty="0"/>
              <a:t>Развивать знания, наращивать потенциал, обмениваться опытом в области продуктов и инновационных процессов</a:t>
            </a:r>
          </a:p>
          <a:p>
            <a:pPr lvl="1"/>
            <a:r>
              <a:rPr lang="ru" sz="2000" dirty="0"/>
              <a:t>Пилотные инициативы по гармонизации нормативно-правовой базы</a:t>
            </a:r>
          </a:p>
          <a:p>
            <a:pPr lvl="1"/>
            <a:r>
              <a:rPr lang="ru" sz="2000" dirty="0"/>
              <a:t>В конечном итоге поддерживать рыночную интеграцию посредством перекрестного листинга ценных бумаг (</a:t>
            </a:r>
            <a:r>
              <a:rPr lang="ru-RU" sz="2000" dirty="0"/>
              <a:t>одновременно на нескольких биржах</a:t>
            </a:r>
            <a:r>
              <a:rPr lang="ru" sz="2000" dirty="0"/>
              <a:t>), установления стандартов и признания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77B94-2E78-63F4-FA6A-5F96A7C3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AE94-9B2B-4227-B5BB-ADC8E5EB2FAF}" type="slidenum">
              <a:rPr lang="en-PH" smtClean="0"/>
              <a:t>4</a:t>
            </a:fld>
            <a:endParaRPr lang="en-PH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AE9415-4995-44E5-92E9-63562A44F2B5}"/>
              </a:ext>
            </a:extLst>
          </p:cNvPr>
          <p:cNvSpPr txBox="1">
            <a:spLocks/>
          </p:cNvSpPr>
          <p:nvPr/>
        </p:nvSpPr>
        <p:spPr>
          <a:xfrm>
            <a:off x="1057133" y="393406"/>
            <a:ext cx="11134867" cy="708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sz="3600" b="1" dirty="0">
                <a:latin typeface="+mn-lt"/>
              </a:rPr>
              <a:t>1. </a:t>
            </a:r>
            <a:r>
              <a:rPr lang="ru-RU" sz="3600" b="1" dirty="0">
                <a:latin typeface="+mn-lt"/>
              </a:rPr>
              <a:t>ФРРК</a:t>
            </a:r>
            <a:r>
              <a:rPr lang="ru" sz="3600" b="1" dirty="0">
                <a:latin typeface="+mn-lt"/>
              </a:rPr>
              <a:t> как деятельность Кластера </a:t>
            </a:r>
            <a:r>
              <a:rPr lang="ru-RU" sz="3600" b="1" dirty="0">
                <a:latin typeface="+mn-lt"/>
              </a:rPr>
              <a:t>ЭФС</a:t>
            </a:r>
            <a:br>
              <a:rPr lang="ru" sz="3600" b="1" dirty="0">
                <a:latin typeface="+mn-lt"/>
              </a:rPr>
            </a:br>
            <a:r>
              <a:rPr lang="ru" sz="3600" b="1" dirty="0">
                <a:latin typeface="+mn-lt"/>
              </a:rPr>
              <a:t>Стратегии ЦАРЭС-2030</a:t>
            </a:r>
            <a:endParaRPr lang="en-PH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64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B933-8FBC-E486-ABED-9EB4F350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40" y="317991"/>
            <a:ext cx="9559636" cy="831546"/>
          </a:xfrm>
        </p:spPr>
        <p:txBody>
          <a:bodyPr>
            <a:normAutofit fontScale="90000"/>
          </a:bodyPr>
          <a:lstStyle/>
          <a:p>
            <a:r>
              <a:rPr lang="ru" b="1" dirty="0">
                <a:latin typeface="+mn-lt"/>
              </a:rPr>
              <a:t>2. </a:t>
            </a:r>
            <a:r>
              <a:rPr lang="ru-RU" b="1" dirty="0">
                <a:latin typeface="+mn-lt"/>
              </a:rPr>
              <a:t>Экономическая ситуация и ситуация на рынке капитала </a:t>
            </a:r>
            <a:r>
              <a:rPr lang="ru" b="1" dirty="0">
                <a:latin typeface="+mn-lt"/>
              </a:rPr>
              <a:t>(РК) </a:t>
            </a:r>
            <a:r>
              <a:rPr lang="ru" sz="4400" b="1" dirty="0">
                <a:latin typeface="+mn-lt"/>
              </a:rPr>
              <a:t>в ЦАРЭС </a:t>
            </a:r>
            <a:r>
              <a:rPr lang="ru" sz="3600" dirty="0">
                <a:latin typeface="+mn-lt"/>
              </a:rPr>
              <a:t>– Мотивы сотрудничества в области РРК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EC8D-0DF2-67D1-0492-FB46F40F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37" y="1445217"/>
            <a:ext cx="11629114" cy="5466522"/>
          </a:xfrm>
        </p:spPr>
        <p:txBody>
          <a:bodyPr>
            <a:normAutofit lnSpcReduction="10000"/>
          </a:bodyPr>
          <a:lstStyle/>
          <a:p>
            <a:r>
              <a:rPr lang="ru" sz="2200" dirty="0"/>
              <a:t>Различные уровни дохода на душу населения, численность/плотность населения, обеспеченность ресурсами, промышленное/финансовое развитие </a:t>
            </a:r>
            <a:r>
              <a:rPr lang="ru" sz="2200" dirty="0">
                <a:solidFill>
                  <a:srgbClr val="C00000"/>
                </a:solidFill>
              </a:rPr>
              <a:t>=&gt; возможности взаимного обучения</a:t>
            </a:r>
          </a:p>
          <a:p>
            <a:r>
              <a:rPr lang="ru" sz="2200" dirty="0"/>
              <a:t>Сочетание стран с чистыми сбережениями (профицит счета текущих операций) и стран с чистыми заимствованиями (дефицит счета текущих операций) =&gt; </a:t>
            </a:r>
            <a:r>
              <a:rPr lang="ru" sz="2200" i="1" dirty="0">
                <a:solidFill>
                  <a:srgbClr val="C00000"/>
                </a:solidFill>
              </a:rPr>
              <a:t>выгода от повторного использования сбережений ЦАРЭС для финансирования инвестиций ЦАРЭС</a:t>
            </a:r>
          </a:p>
          <a:p>
            <a:pPr lvl="1"/>
            <a:r>
              <a:rPr lang="ru" sz="2000" dirty="0"/>
              <a:t>Члены, осуществляющие чистые заимствования, должны улучшить </a:t>
            </a:r>
            <a:r>
              <a:rPr lang="ru" sz="2000" b="1" i="1" dirty="0"/>
              <a:t>инвестиционный климат </a:t>
            </a:r>
            <a:r>
              <a:rPr lang="ru" sz="2000" dirty="0"/>
              <a:t>и </a:t>
            </a:r>
            <a:r>
              <a:rPr lang="ru" sz="2000" b="1" i="1" dirty="0"/>
              <a:t>инвестиционную привлекательность </a:t>
            </a:r>
            <a:r>
              <a:rPr lang="ru" sz="2000" dirty="0"/>
              <a:t>своих рынков капитала (</a:t>
            </a:r>
            <a:r>
              <a:rPr lang="ru-RU" sz="2000" dirty="0"/>
              <a:t>РК</a:t>
            </a:r>
            <a:r>
              <a:rPr lang="ru" sz="2000" dirty="0"/>
              <a:t>), чтобы члены, обладающие чистыми сбережениями, могли инвестировать в них</a:t>
            </a:r>
          </a:p>
          <a:p>
            <a:pPr lvl="1"/>
            <a:r>
              <a:rPr lang="ru" sz="2000" dirty="0"/>
              <a:t>Улучшить суверенные кредитные рейтинги =&gt; Улучшить управление государственным долгом и/или разработать механизм повышения кредитного качества/гарантий для преодоления потолков суверенного кредита</a:t>
            </a:r>
          </a:p>
          <a:p>
            <a:pPr lvl="1"/>
            <a:r>
              <a:rPr lang="ru" sz="2000" dirty="0"/>
              <a:t>Объединить ресурсы и использовать их в ЦАРЭС – например, коллективные фонды для инвестирования в инфраструктуру/связанность; экологические, социальные и управленческие (ESG) вопросы; сельское хозяйство; туризм; и т. д.</a:t>
            </a:r>
            <a:endParaRPr lang="en-US" sz="2200" dirty="0"/>
          </a:p>
          <a:p>
            <a:r>
              <a:rPr lang="ru" sz="2200" dirty="0"/>
              <a:t>Суверенные фонды благосостояния (SWF/</a:t>
            </a:r>
            <a:r>
              <a:rPr lang="ru-RU" sz="2200" dirty="0"/>
              <a:t>СФБ</a:t>
            </a:r>
            <a:r>
              <a:rPr lang="ru" sz="2200" dirty="0"/>
              <a:t>) членов, обладающих чистыми сбережениями</a:t>
            </a:r>
          </a:p>
          <a:p>
            <a:pPr lvl="1"/>
            <a:r>
              <a:rPr lang="ru" sz="2000" dirty="0"/>
              <a:t>Потенциальные механизмы для трансграничных инвестиций в рамках ЦАРЭС</a:t>
            </a:r>
          </a:p>
          <a:p>
            <a:pPr lvl="1"/>
            <a:r>
              <a:rPr lang="ru" sz="2000" dirty="0"/>
              <a:t>Необходимость преодоления низких потолков суверенного кредитования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F6F43-EBAB-5912-8783-16381F0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AE94-9B2B-4227-B5BB-ADC8E5EB2FAF}" type="slidenum">
              <a:rPr lang="en-PH" smtClean="0"/>
              <a:t>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3790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62786-9B10-A896-0517-30F9BFE4E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19" y="1519398"/>
            <a:ext cx="11567160" cy="4985468"/>
          </a:xfrm>
        </p:spPr>
        <p:txBody>
          <a:bodyPr>
            <a:normAutofit/>
          </a:bodyPr>
          <a:lstStyle/>
          <a:p>
            <a:r>
              <a:rPr lang="ru" sz="2200" dirty="0"/>
              <a:t>Доминирование банков и неразвитость РК/небанковской деятельности в той или иной степени</a:t>
            </a:r>
          </a:p>
          <a:p>
            <a:r>
              <a:rPr lang="ru" sz="2200" dirty="0"/>
              <a:t>Приватизация породила рынки акций, но в разной степени</a:t>
            </a:r>
          </a:p>
          <a:p>
            <a:pPr lvl="1"/>
            <a:r>
              <a:rPr lang="ru" sz="2000" dirty="0"/>
              <a:t>Полноценная приватизация с принятием международных стандартов корпоративного управления оказалась сложной задачей для некоторых членов</a:t>
            </a:r>
          </a:p>
          <a:p>
            <a:r>
              <a:rPr lang="ru" sz="2200" dirty="0"/>
              <a:t>Рыночная архитектура и инфраструктура построены в разной степени, но нуждаются в улучшении, включая трансграничную связь/взаимодействие</a:t>
            </a:r>
          </a:p>
          <a:p>
            <a:r>
              <a:rPr lang="ru" sz="2200" dirty="0"/>
              <a:t>Нормативно-правовая база сформировалась в разной степени. Однако еще предстоит заполнить пробелы.</a:t>
            </a:r>
          </a:p>
          <a:p>
            <a:pPr lvl="1"/>
            <a:r>
              <a:rPr lang="ru" sz="2000" dirty="0"/>
              <a:t>Программы командирования среди регуляторов/саморегулируемых организаций (СРО) ЦАРЭС для изучения применения принципов Международной организации комиссий по ценным бумагам (IOSCO), пруденциальных стандартов, правил поведения брокеров-дилеров и т.д.</a:t>
            </a:r>
          </a:p>
          <a:p>
            <a:pPr lvl="1"/>
            <a:r>
              <a:rPr lang="ru" sz="2000" dirty="0"/>
              <a:t>Необходимость изучения правовой и регулятивной возможности инвестирования через границы в рамках ЦАРЭС</a:t>
            </a:r>
          </a:p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C2414-0949-2C8E-0402-A6EB8F57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5204"/>
            <a:ext cx="2743200" cy="365125"/>
          </a:xfrm>
        </p:spPr>
        <p:txBody>
          <a:bodyPr/>
          <a:lstStyle/>
          <a:p>
            <a:fld id="{9C1CAE94-9B2B-4227-B5BB-ADC8E5EB2FAF}" type="slidenum">
              <a:rPr lang="en-PH" smtClean="0"/>
              <a:t>6</a:t>
            </a:fld>
            <a:endParaRPr lang="en-P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F69000-CCA1-4E19-8E7D-00916F279852}"/>
              </a:ext>
            </a:extLst>
          </p:cNvPr>
          <p:cNvSpPr txBox="1">
            <a:spLocks/>
          </p:cNvSpPr>
          <p:nvPr/>
        </p:nvSpPr>
        <p:spPr>
          <a:xfrm>
            <a:off x="1337827" y="11907"/>
            <a:ext cx="10515600" cy="1217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sz="4000" b="1" dirty="0">
                <a:latin typeface="+mn-lt"/>
              </a:rPr>
              <a:t>2. </a:t>
            </a:r>
            <a:r>
              <a:rPr lang="ru-RU" sz="4000" b="1" dirty="0">
                <a:latin typeface="+mn-lt"/>
              </a:rPr>
              <a:t>Экономическая ситуация и ситуация на </a:t>
            </a:r>
            <a:r>
              <a:rPr lang="ru" sz="4000" b="1" dirty="0">
                <a:latin typeface="+mn-lt"/>
              </a:rPr>
              <a:t>РК в ЦАРЭС </a:t>
            </a:r>
            <a:r>
              <a:rPr lang="ru" sz="3200" dirty="0">
                <a:latin typeface="+mn-lt"/>
              </a:rPr>
              <a:t>– История и текущий статус</a:t>
            </a: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289477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351E-F00B-468A-A64F-0C967D097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73" y="1318261"/>
            <a:ext cx="11878928" cy="5449029"/>
          </a:xfrm>
        </p:spPr>
        <p:txBody>
          <a:bodyPr>
            <a:normAutofit/>
          </a:bodyPr>
          <a:lstStyle/>
          <a:p>
            <a:r>
              <a:rPr lang="ru" sz="2200" dirty="0"/>
              <a:t>Члены, теряющие доступ к льготным ресурсам, должны развивать рынки государственных ценных бумаг (G-sec) в местных валютах</a:t>
            </a:r>
          </a:p>
          <a:p>
            <a:pPr lvl="1"/>
            <a:r>
              <a:rPr lang="ru" sz="2000" dirty="0"/>
              <a:t>Ключ к финансированию инфраструктуры, в том числе зеленой</a:t>
            </a:r>
          </a:p>
          <a:p>
            <a:r>
              <a:rPr lang="ru" sz="2200" dirty="0"/>
              <a:t>Банки играют разные роли в разных сегментах рынка на разных уровнях </a:t>
            </a:r>
            <a:r>
              <a:rPr lang="ru-RU" sz="2200" dirty="0"/>
              <a:t>РРК</a:t>
            </a:r>
            <a:r>
              <a:rPr lang="ru" sz="2200" dirty="0"/>
              <a:t>.</a:t>
            </a:r>
            <a:br>
              <a:rPr lang="ru" sz="2200" dirty="0"/>
            </a:br>
            <a:r>
              <a:rPr lang="ru" sz="2200" dirty="0"/>
              <a:t>Инициативы </a:t>
            </a:r>
            <a:r>
              <a:rPr lang="ru-RU" sz="2200" dirty="0"/>
              <a:t>ФРРК</a:t>
            </a:r>
            <a:r>
              <a:rPr lang="ru" sz="2200" dirty="0"/>
              <a:t> должны учитывать их меняющуюся роль.</a:t>
            </a:r>
          </a:p>
          <a:p>
            <a:pPr lvl="1"/>
            <a:r>
              <a:rPr lang="ru" sz="2000" dirty="0"/>
              <a:t>Могут быть ведущими эмитентами на рынках акций и корпоративных облигаций</a:t>
            </a:r>
          </a:p>
          <a:p>
            <a:pPr lvl="1"/>
            <a:r>
              <a:rPr lang="ru" sz="2000" dirty="0"/>
              <a:t>Играть ключевые роли на денежном рынке и рынках G-SEC в качестве инвесторов, эмитентов и посредников</a:t>
            </a:r>
          </a:p>
          <a:p>
            <a:pPr lvl="1"/>
            <a:r>
              <a:rPr lang="ru" sz="2000" dirty="0"/>
              <a:t>Конкурировать с корпоративными облигациями, предоставляя для них услуги – например, </a:t>
            </a:r>
            <a:r>
              <a:rPr lang="ru-RU" sz="2000" dirty="0"/>
              <a:t>депозитарное обслуживание (услуги по хранению ценных бумаг)</a:t>
            </a:r>
            <a:r>
              <a:rPr lang="ru" sz="2000" dirty="0"/>
              <a:t>, оплату. Услуги становятся более важным направлением бизнеса для банков, когда институциональные инвесторы растут</a:t>
            </a:r>
          </a:p>
          <a:p>
            <a:r>
              <a:rPr lang="ru" sz="2200" dirty="0"/>
              <a:t>Развитие институциональных инвесторов широко варьируется среди членов</a:t>
            </a:r>
          </a:p>
          <a:p>
            <a:pPr lvl="1"/>
            <a:r>
              <a:rPr lang="ru" sz="2000" dirty="0"/>
              <a:t>Страховые компании и пенсионные фонды растут постепенно, за исключением 2-го пенсионного уровня</a:t>
            </a:r>
          </a:p>
          <a:p>
            <a:pPr lvl="1"/>
            <a:r>
              <a:rPr lang="ru" sz="2000" dirty="0"/>
              <a:t>Инвестиционные фонды (и управляющие активами) могут расти более свободно, </a:t>
            </a:r>
            <a:br>
              <a:rPr lang="ru" sz="2000" dirty="0"/>
            </a:br>
            <a:r>
              <a:rPr lang="ru" sz="2000" dirty="0"/>
              <a:t>чтобы стимулировать </a:t>
            </a:r>
            <a:r>
              <a:rPr lang="ru-RU" sz="2000" dirty="0"/>
              <a:t>РРК</a:t>
            </a:r>
            <a:r>
              <a:rPr lang="ru" sz="2000" dirty="0"/>
              <a:t>.</a:t>
            </a:r>
          </a:p>
          <a:p>
            <a:endParaRPr lang="en-PH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6A9EE-5F51-4290-B5FA-4745DB37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42389C-E86D-4FCE-A62B-CD7986BFFFA8}"/>
              </a:ext>
            </a:extLst>
          </p:cNvPr>
          <p:cNvSpPr txBox="1">
            <a:spLocks/>
          </p:cNvSpPr>
          <p:nvPr/>
        </p:nvSpPr>
        <p:spPr>
          <a:xfrm>
            <a:off x="1339402" y="13475"/>
            <a:ext cx="10515600" cy="1217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sz="4000" b="1" dirty="0">
                <a:latin typeface="+mn-lt"/>
              </a:rPr>
              <a:t>2. </a:t>
            </a:r>
            <a:r>
              <a:rPr lang="ru-RU" sz="4000" b="1" dirty="0">
                <a:latin typeface="+mn-lt"/>
              </a:rPr>
              <a:t>Экономическая ситуация и ситуация на </a:t>
            </a:r>
            <a:r>
              <a:rPr lang="ru" sz="4000" b="1" dirty="0">
                <a:latin typeface="+mn-lt"/>
              </a:rPr>
              <a:t>РК в ЦАРЭС </a:t>
            </a:r>
            <a:r>
              <a:rPr lang="ru" sz="3200" dirty="0">
                <a:latin typeface="+mn-lt"/>
              </a:rPr>
              <a:t>– Текущее состояние и перспективы</a:t>
            </a: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186836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6E8FF-88C8-4F46-8A47-1B7D9E57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11" y="1527222"/>
            <a:ext cx="11946510" cy="5041127"/>
          </a:xfrm>
        </p:spPr>
        <p:txBody>
          <a:bodyPr>
            <a:normAutofit/>
          </a:bodyPr>
          <a:lstStyle/>
          <a:p>
            <a:r>
              <a:rPr lang="ru-RU" sz="2200" dirty="0"/>
              <a:t>РК</a:t>
            </a:r>
            <a:r>
              <a:rPr lang="ru" sz="2200" dirty="0"/>
              <a:t> тесно связан с денежными/валютными (FX) и товарными рынками. </a:t>
            </a:r>
            <a:r>
              <a:rPr lang="ru-RU" sz="2200" dirty="0"/>
              <a:t>ФРРК</a:t>
            </a:r>
            <a:r>
              <a:rPr lang="ru" sz="2200" dirty="0"/>
              <a:t> необходимо решить, следует ли – и, если да, то каким образом – решать проблемы как на рынке наличности, так и на рынке деривативов</a:t>
            </a:r>
          </a:p>
          <a:p>
            <a:r>
              <a:rPr lang="ru" sz="2200" dirty="0"/>
              <a:t>Информация о инфраструктуре оформления и расчетов ограничена</a:t>
            </a:r>
          </a:p>
          <a:p>
            <a:pPr lvl="1"/>
            <a:r>
              <a:rPr lang="ru" sz="2000" dirty="0"/>
              <a:t>Необходим обзор рыночных инфраструктур, включая их взаимосвязь и функциональную совместимость</a:t>
            </a:r>
          </a:p>
          <a:p>
            <a:pPr lvl="1"/>
            <a:r>
              <a:rPr lang="ru" sz="2000" dirty="0"/>
              <a:t>Общие стандарты и форматы сообщений должны быть адаптированы для обеспечения совместимости</a:t>
            </a:r>
          </a:p>
          <a:p>
            <a:r>
              <a:rPr lang="ru" sz="2200" dirty="0"/>
              <a:t>Роль индивидуальных инвесторов, в том числе состоятельных физических лиц (</a:t>
            </a:r>
            <a:r>
              <a:rPr lang="ru-RU" sz="2200" dirty="0"/>
              <a:t>СФЛ</a:t>
            </a:r>
            <a:r>
              <a:rPr lang="ru" sz="2200" dirty="0"/>
              <a:t>), </a:t>
            </a:r>
            <a:br>
              <a:rPr lang="ru" sz="2200" dirty="0"/>
            </a:br>
            <a:r>
              <a:rPr lang="ru" sz="2200" dirty="0"/>
              <a:t>должна быть изучена как на рынках акций, так и на долговых рынках</a:t>
            </a:r>
          </a:p>
          <a:p>
            <a:pPr lvl="1"/>
            <a:r>
              <a:rPr lang="ru" sz="2000" dirty="0"/>
              <a:t>Финансовые технологии, мобильный банкинг/инвестиции</a:t>
            </a:r>
          </a:p>
          <a:p>
            <a:pPr lvl="1"/>
            <a:r>
              <a:rPr lang="ru" sz="2000" dirty="0"/>
              <a:t>Учиться у стран, не входящих в ЦАРЭС, а также стран ЦАРЭС в определении </a:t>
            </a:r>
            <a:r>
              <a:rPr lang="ru-RU" sz="2000" dirty="0"/>
              <a:t>СФЛ</a:t>
            </a:r>
            <a:r>
              <a:rPr lang="ru" sz="2000" dirty="0"/>
              <a:t> как части профессиональных инвесторов и их рынков. Монголия в последнее время добилась заметных успехов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0D945-B258-4BC4-BCEE-D28FABFC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7A0F5D-7B06-4F6F-BBC1-2F6419E049C0}"/>
              </a:ext>
            </a:extLst>
          </p:cNvPr>
          <p:cNvSpPr txBox="1">
            <a:spLocks/>
          </p:cNvSpPr>
          <p:nvPr/>
        </p:nvSpPr>
        <p:spPr>
          <a:xfrm>
            <a:off x="1339402" y="13475"/>
            <a:ext cx="10515600" cy="1217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sz="4000" b="1" dirty="0">
                <a:latin typeface="+mn-lt"/>
              </a:rPr>
              <a:t>2. </a:t>
            </a:r>
            <a:r>
              <a:rPr lang="ru-RU" sz="4000" b="1" dirty="0">
                <a:latin typeface="+mn-lt"/>
              </a:rPr>
              <a:t>Экономическая ситуация и ситуация на </a:t>
            </a:r>
            <a:r>
              <a:rPr lang="ru" sz="4000" b="1" dirty="0">
                <a:latin typeface="+mn-lt"/>
              </a:rPr>
              <a:t>РК в ЦАРЭС </a:t>
            </a:r>
            <a:r>
              <a:rPr lang="ru" sz="3200" dirty="0">
                <a:latin typeface="+mn-lt"/>
              </a:rPr>
              <a:t>– </a:t>
            </a:r>
            <a:r>
              <a:rPr lang="ru-RU" sz="3200" dirty="0"/>
              <a:t>Перспективы на будущее и б</a:t>
            </a:r>
            <a:r>
              <a:rPr lang="ru" sz="3200" dirty="0"/>
              <a:t>олее широкий подход</a:t>
            </a: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126099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C1AA-3B61-4758-ACA0-F8A74825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8" y="-52313"/>
            <a:ext cx="10703118" cy="1219583"/>
          </a:xfrm>
        </p:spPr>
        <p:txBody>
          <a:bodyPr>
            <a:normAutofit/>
          </a:bodyPr>
          <a:lstStyle/>
          <a:p>
            <a:r>
              <a:rPr lang="ru" sz="4000" b="1" dirty="0">
                <a:latin typeface="+mn-lt"/>
              </a:rPr>
              <a:t>3. Проблемы финансового сотрудничества и интеграции (</a:t>
            </a:r>
            <a:r>
              <a:rPr lang="ru-RU" sz="4000" b="1" dirty="0">
                <a:latin typeface="+mn-lt"/>
              </a:rPr>
              <a:t>ФСИ</a:t>
            </a:r>
            <a:r>
              <a:rPr lang="ru" sz="4000" b="1" dirty="0">
                <a:latin typeface="+mn-lt"/>
              </a:rPr>
              <a:t>) в </a:t>
            </a:r>
            <a:r>
              <a:rPr lang="ru-RU" sz="4000" b="1" dirty="0">
                <a:latin typeface="+mn-lt"/>
              </a:rPr>
              <a:t>РРК</a:t>
            </a:r>
            <a:endParaRPr lang="en-PH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E74AF-A1A2-4C74-BE19-61A15D22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3" y="1050332"/>
            <a:ext cx="12081576" cy="5588974"/>
          </a:xfrm>
        </p:spPr>
        <p:txBody>
          <a:bodyPr>
            <a:normAutofit lnSpcReduction="10000"/>
          </a:bodyPr>
          <a:lstStyle/>
          <a:p>
            <a:r>
              <a:rPr lang="ru" sz="2200" dirty="0"/>
              <a:t>Проблемы реформирования </a:t>
            </a:r>
            <a:r>
              <a:rPr lang="ru-RU" sz="2200" dirty="0"/>
              <a:t>РК</a:t>
            </a:r>
            <a:r>
              <a:rPr lang="ru" sz="2200" dirty="0"/>
              <a:t>, как правило, взаимозависимы и требуют поэтапности. Роль регуляторов/органов в руководстве</a:t>
            </a:r>
            <a:r>
              <a:rPr lang="ru" sz="2200" b="1" i="1" dirty="0"/>
              <a:t> </a:t>
            </a:r>
            <a:r>
              <a:rPr lang="ru" sz="2200" dirty="0"/>
              <a:t>и</a:t>
            </a:r>
            <a:r>
              <a:rPr lang="ru" sz="2200" b="1" i="1" dirty="0"/>
              <a:t> </a:t>
            </a:r>
            <a:r>
              <a:rPr lang="ru" sz="2200" dirty="0"/>
              <a:t>направлении согласованных усилий имеют решающее значение</a:t>
            </a:r>
          </a:p>
          <a:p>
            <a:pPr lvl="1"/>
            <a:r>
              <a:rPr lang="ru" sz="2000" dirty="0"/>
              <a:t>Например, договорные сбережения (т.е. пенсионные фонды и страховые компании), по мере того как инвесторы растут только с течением времени. На начальном этапе </a:t>
            </a:r>
            <a:r>
              <a:rPr lang="ru-RU" sz="2000" dirty="0"/>
              <a:t>ФРРК</a:t>
            </a:r>
            <a:r>
              <a:rPr lang="ru" sz="2000" dirty="0"/>
              <a:t> может сосредоточиться на роли существующих инвесторов (например, банков, корпоративных казначейств и частных лиц)</a:t>
            </a:r>
            <a:endParaRPr lang="en-US" sz="2200" dirty="0"/>
          </a:p>
          <a:p>
            <a:r>
              <a:rPr lang="ru" sz="2200" dirty="0"/>
              <a:t>Выбор рыночного масштаба для </a:t>
            </a:r>
            <a:r>
              <a:rPr lang="ru-RU" sz="2200" dirty="0"/>
              <a:t>ФСИ</a:t>
            </a:r>
            <a:r>
              <a:rPr lang="ru" sz="2200" dirty="0"/>
              <a:t> влияет на инициативы и лидеров/участников, влияя, таким образом, на </a:t>
            </a:r>
            <a:r>
              <a:rPr lang="ru" sz="2200" dirty="0">
                <a:solidFill>
                  <a:srgbClr val="C00000"/>
                </a:solidFill>
              </a:rPr>
              <a:t>институционализацию </a:t>
            </a:r>
            <a:r>
              <a:rPr lang="ru-RU" sz="2200" dirty="0"/>
              <a:t>ФРРК</a:t>
            </a:r>
            <a:endParaRPr lang="en-PH" sz="2200" dirty="0"/>
          </a:p>
          <a:p>
            <a:pPr lvl="1"/>
            <a:r>
              <a:rPr lang="ru" sz="2000" dirty="0"/>
              <a:t>Акции и корпоративный долг должны управляться регулирующими органами (и биржами)</a:t>
            </a:r>
          </a:p>
          <a:p>
            <a:pPr lvl="1"/>
            <a:r>
              <a:rPr lang="ru" sz="2000" dirty="0"/>
              <a:t>Рынок государственных ценных бумаг должен возглавляться минфинами и центральными банками</a:t>
            </a:r>
          </a:p>
          <a:p>
            <a:pPr lvl="1"/>
            <a:r>
              <a:rPr lang="ru" sz="2000" dirty="0"/>
              <a:t>Денежный и валютный рынок должен возглавляться центральными банками</a:t>
            </a:r>
          </a:p>
          <a:p>
            <a:pPr lvl="1"/>
            <a:r>
              <a:rPr lang="ru" sz="2000" dirty="0"/>
              <a:t>Кто должен возглавлять сырьевые рынки?</a:t>
            </a:r>
          </a:p>
          <a:p>
            <a:r>
              <a:rPr lang="ru" sz="2200" dirty="0">
                <a:solidFill>
                  <a:srgbClr val="C00000"/>
                </a:solidFill>
              </a:rPr>
              <a:t>Правовая и нормативная база </a:t>
            </a:r>
            <a:r>
              <a:rPr lang="ru" sz="2200" dirty="0"/>
              <a:t>должна быть усовершенствована в соответствии с международными стандартами. Дополнительно необходимы гармонизация и взаимное признание</a:t>
            </a:r>
          </a:p>
          <a:p>
            <a:r>
              <a:rPr lang="ru" sz="2200" dirty="0">
                <a:solidFill>
                  <a:srgbClr val="C00000"/>
                </a:solidFill>
              </a:rPr>
              <a:t>Рыночную инфраструктуру </a:t>
            </a:r>
            <a:r>
              <a:rPr lang="ru" sz="2200" dirty="0"/>
              <a:t>необходимо модернизировать в соответствии с международными стандартами. Дополнительно требуются возможности подключения и взаимодействия.</a:t>
            </a:r>
          </a:p>
          <a:p>
            <a:endParaRPr lang="en-PH" sz="2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6E431-789C-4BAD-8E2C-001411FA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>Bouadokpheng Chansavat</DisplayName>
        <AccountId>455</AccountId>
        <AccountType/>
      </UserInfo>
    </SharedWithUsers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8" ma:contentTypeDescription="Create a new document." ma:contentTypeScope="" ma:versionID="ce1f601c6877ba0bf1136af46ec868c9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f5eb3e334fd21af34244d6855410a1e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E708C0-723B-4CAE-8879-E1F54687D641}">
  <ds:schemaRefs>
    <ds:schemaRef ds:uri="http://schemas.microsoft.com/office/2006/metadata/properties"/>
    <ds:schemaRef ds:uri="de91b386-3377-423a-a3d1-67bb6a3939bb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fff59842-75dd-4176-b62b-ee5d9a821c2f"/>
    <ds:schemaRef ds:uri="http://www.w3.org/XML/1998/namespace"/>
    <ds:schemaRef ds:uri="http://purl.org/dc/dcmitype/"/>
    <ds:schemaRef ds:uri="f668aa56-9285-4561-92d6-d6343913a899"/>
    <ds:schemaRef ds:uri="4d0bf39f-aee5-4194-a8cf-9eb94d977901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43FFB16F-4EA3-4332-8568-0CAE939BF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6FE340-B29C-48ED-9523-9A0963F46A7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2222</Words>
  <Application>Microsoft Office PowerPoint</Application>
  <PresentationFormat>Широкоэкранный</PresentationFormat>
  <Paragraphs>186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Презентация PowerPoint</vt:lpstr>
      <vt:lpstr>Содержание</vt:lpstr>
      <vt:lpstr>1. ФРРК как деятельность Кластера экономической и финансовой стабильности (ЭФС) Стратегии ЦАРЭС-2030</vt:lpstr>
      <vt:lpstr>Презентация PowerPoint</vt:lpstr>
      <vt:lpstr>2. Экономическая ситуация и ситуация на рынке капитала (РК) в ЦАРЭС – Мотивы сотрудничества в области РРК</vt:lpstr>
      <vt:lpstr>Презентация PowerPoint</vt:lpstr>
      <vt:lpstr>Презентация PowerPoint</vt:lpstr>
      <vt:lpstr>Презентация PowerPoint</vt:lpstr>
      <vt:lpstr>3. Проблемы финансового сотрудничества и интеграции (ФСИ) в РРК</vt:lpstr>
      <vt:lpstr>3. Проблемы ФСИ в РРК – продолжение</vt:lpstr>
      <vt:lpstr>Институциональная основа, принципы работы и возможные инициативы</vt:lpstr>
      <vt:lpstr>Презентация PowerPoint</vt:lpstr>
      <vt:lpstr>4. Порядок работы ФРРК</vt:lpstr>
      <vt:lpstr>Презентация PowerPoint</vt:lpstr>
      <vt:lpstr>5. Объем рынка, лидеры и участники</vt:lpstr>
      <vt:lpstr>6. Возможные направления инициатив ФРРК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Shaista Hussain</dc:creator>
  <cp:lastModifiedBy>Рустам Сатаев</cp:lastModifiedBy>
  <cp:revision>1904</cp:revision>
  <cp:lastPrinted>2021-09-06T06:54:56Z</cp:lastPrinted>
  <dcterms:created xsi:type="dcterms:W3CDTF">2019-04-02T01:28:48Z</dcterms:created>
  <dcterms:modified xsi:type="dcterms:W3CDTF">2023-10-13T22:37:23Z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AuthorIds_UIVersion_512">
    <vt:lpwstr>104</vt:lpwstr>
  </property>
  <property fmtid="{D5CDD505-2E9C-101B-9397-08002B2CF9AE}" pid="4" name="d61536b25a8a4fedb48bb564279be82a">
    <vt:lpwstr>CWRD|6d71ff58-4882-4388-ab5c-218969b1e9c8</vt:lpwstr>
  </property>
  <property fmtid="{D5CDD505-2E9C-101B-9397-08002B2CF9AE}" pid="5" name="TaxCatchAll">
    <vt:lpwstr>1;#English|16ac8743-31bb-43f8-9a73-533a041667d6;#3;#CWRD|6d71ff58-4882-4388-ab5c-218969b1e9c8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DepartmentOwner">
    <vt:lpwstr>3;#CWRD|6d71ff58-4882-4388-ab5c-218969b1e9c8</vt:lpwstr>
  </property>
  <property fmtid="{D5CDD505-2E9C-101B-9397-08002B2CF9AE}" pid="8" name="ADBDocumentLanguage">
    <vt:lpwstr>1;#English|16ac8743-31bb-43f8-9a73-533a041667d6</vt:lpwstr>
  </property>
  <property fmtid="{D5CDD505-2E9C-101B-9397-08002B2CF9AE}" pid="9" name="ADBSector">
    <vt:lpwstr/>
  </property>
  <property fmtid="{D5CDD505-2E9C-101B-9397-08002B2CF9AE}" pid="10" name="ADBDocumentSecurity">
    <vt:lpwstr/>
  </property>
  <property fmtid="{D5CDD505-2E9C-101B-9397-08002B2CF9AE}" pid="11" name="d01a0ce1b141461dbfb235a3ab729a2c">
    <vt:lpwstr/>
  </property>
  <property fmtid="{D5CDD505-2E9C-101B-9397-08002B2CF9AE}" pid="12" name="ADBDocumentType">
    <vt:lpwstr/>
  </property>
  <property fmtid="{D5CDD505-2E9C-101B-9397-08002B2CF9AE}" pid="13" name="p030e467f78f45b4ae8f7e2c17ea4d82">
    <vt:lpwstr/>
  </property>
  <property fmtid="{D5CDD505-2E9C-101B-9397-08002B2CF9AE}" pid="14" name="k985dbdc596c44d7acaf8184f33920f0">
    <vt:lpwstr/>
  </property>
  <property fmtid="{D5CDD505-2E9C-101B-9397-08002B2CF9AE}" pid="15" name="a37ff23a602146d4934a49238d370ca5">
    <vt:lpwstr/>
  </property>
  <property fmtid="{D5CDD505-2E9C-101B-9397-08002B2CF9AE}" pid="16" name="ADBCountry">
    <vt:lpwstr/>
  </property>
  <property fmtid="{D5CDD505-2E9C-101B-9397-08002B2CF9AE}" pid="17" name="MSIP_Label_817d4574-7375-4d17-b29c-6e4c6df0fcb0_Enabled">
    <vt:lpwstr>true</vt:lpwstr>
  </property>
  <property fmtid="{D5CDD505-2E9C-101B-9397-08002B2CF9AE}" pid="18" name="MSIP_Label_817d4574-7375-4d17-b29c-6e4c6df0fcb0_SetDate">
    <vt:lpwstr>2023-10-12T06:49:32Z</vt:lpwstr>
  </property>
  <property fmtid="{D5CDD505-2E9C-101B-9397-08002B2CF9AE}" pid="19" name="MSIP_Label_817d4574-7375-4d17-b29c-6e4c6df0fcb0_Method">
    <vt:lpwstr>Standard</vt:lpwstr>
  </property>
  <property fmtid="{D5CDD505-2E9C-101B-9397-08002B2CF9AE}" pid="20" name="MSIP_Label_817d4574-7375-4d17-b29c-6e4c6df0fcb0_Name">
    <vt:lpwstr>ADB Internal</vt:lpwstr>
  </property>
  <property fmtid="{D5CDD505-2E9C-101B-9397-08002B2CF9AE}" pid="21" name="MSIP_Label_817d4574-7375-4d17-b29c-6e4c6df0fcb0_SiteId">
    <vt:lpwstr>9495d6bb-41c2-4c58-848f-92e52cf3d640</vt:lpwstr>
  </property>
  <property fmtid="{D5CDD505-2E9C-101B-9397-08002B2CF9AE}" pid="22" name="MSIP_Label_817d4574-7375-4d17-b29c-6e4c6df0fcb0_ActionId">
    <vt:lpwstr>ab7fc8a2-04f5-4554-98dc-5ceb1eb637d0</vt:lpwstr>
  </property>
  <property fmtid="{D5CDD505-2E9C-101B-9397-08002B2CF9AE}" pid="23" name="MSIP_Label_817d4574-7375-4d17-b29c-6e4c6df0fcb0_ContentBits">
    <vt:lpwstr>2</vt:lpwstr>
  </property>
  <property fmtid="{D5CDD505-2E9C-101B-9397-08002B2CF9AE}" pid="24" name="ClassificationContentMarkingFooterLocations">
    <vt:lpwstr>Office Theme:10</vt:lpwstr>
  </property>
  <property fmtid="{D5CDD505-2E9C-101B-9397-08002B2CF9AE}" pid="25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26" name="MediaServiceImageTags">
    <vt:lpwstr/>
  </property>
</Properties>
</file>