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4"/>
  </p:sldMasterIdLst>
  <p:notesMasterIdLst>
    <p:notesMasterId r:id="rId22"/>
  </p:notesMasterIdLst>
  <p:handoutMasterIdLst>
    <p:handoutMasterId r:id="rId23"/>
  </p:handoutMasterIdLst>
  <p:sldIdLst>
    <p:sldId id="256" r:id="rId5"/>
    <p:sldId id="760" r:id="rId6"/>
    <p:sldId id="778" r:id="rId7"/>
    <p:sldId id="781" r:id="rId8"/>
    <p:sldId id="779" r:id="rId9"/>
    <p:sldId id="780" r:id="rId10"/>
    <p:sldId id="761" r:id="rId11"/>
    <p:sldId id="776" r:id="rId12"/>
    <p:sldId id="768" r:id="rId13"/>
    <p:sldId id="762" r:id="rId14"/>
    <p:sldId id="782" r:id="rId15"/>
    <p:sldId id="747" r:id="rId16"/>
    <p:sldId id="784" r:id="rId17"/>
    <p:sldId id="787" r:id="rId18"/>
    <p:sldId id="744" r:id="rId19"/>
    <p:sldId id="777" r:id="rId20"/>
    <p:sldId id="265"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DB486B-CE24-E166-019C-3C2586B65377}" name="Ying" initials="Y" userId="df0948fd7a46a678" providerId="Windows Live"/>
  <p188:author id="{1D6CD5B9-BC7F-AD82-3B7B-FB516572CD3B}" name="Noritaka" initials="N" userId="5e8a0e09c9cca540" providerId="Windows Live"/>
  <p188:author id="{710FD0E4-FF35-0871-A5EA-202DFD298B7F}" name="Abigail Golena" initials="AG" userId="8ef18921269f854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FDB515"/>
    <a:srgbClr val="8DC63F"/>
    <a:srgbClr val="F57F29"/>
    <a:srgbClr val="C8DA2B"/>
    <a:srgbClr val="E9532B"/>
    <a:srgbClr val="009FD6"/>
    <a:srgbClr val="FBDCD2"/>
    <a:srgbClr val="6DCF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90"/>
    <p:restoredTop sz="91257" autoAdjust="0"/>
  </p:normalViewPr>
  <p:slideViewPr>
    <p:cSldViewPr snapToGrid="0">
      <p:cViewPr varScale="1">
        <p:scale>
          <a:sx n="81" d="100"/>
          <a:sy n="81" d="100"/>
        </p:scale>
        <p:origin x="160" y="26"/>
      </p:cViewPr>
      <p:guideLst>
        <p:guide orient="horz" pos="2160"/>
        <p:guide pos="3808"/>
      </p:guideLst>
    </p:cSldViewPr>
  </p:slideViewPr>
  <p:notesTextViewPr>
    <p:cViewPr>
      <p:scale>
        <a:sx n="1" d="1"/>
        <a:sy n="1" d="1"/>
      </p:scale>
      <p:origin x="0" y="0"/>
    </p:cViewPr>
  </p:notesTextViewPr>
  <p:sorterViewPr>
    <p:cViewPr>
      <p:scale>
        <a:sx n="118" d="100"/>
        <a:sy n="118" d="100"/>
      </p:scale>
      <p:origin x="0" y="-2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uelo D. Javier" userId="S::cjavier.consultant@adb.org::f3eceebd-8457-4d4c-9c31-72c39f2ba23f" providerId="AD" clId="Web-{4299E184-E50C-D76E-2FDA-EF2581BCBFB7}"/>
    <pc:docChg chg="mod modMainMaster">
      <pc:chgData name="Consuelo D. Javier" userId="S::cjavier.consultant@adb.org::f3eceebd-8457-4d4c-9c31-72c39f2ba23f" providerId="AD" clId="Web-{4299E184-E50C-D76E-2FDA-EF2581BCBFB7}" dt="2023-10-12T06:49:32.473" v="1" actId="33475"/>
      <pc:docMkLst>
        <pc:docMk/>
      </pc:docMkLst>
      <pc:sldMasterChg chg="addSp">
        <pc:chgData name="Consuelo D. Javier" userId="S::cjavier.consultant@adb.org::f3eceebd-8457-4d4c-9c31-72c39f2ba23f" providerId="AD" clId="Web-{4299E184-E50C-D76E-2FDA-EF2581BCBFB7}" dt="2023-10-12T06:49:32.473" v="0" actId="33475"/>
        <pc:sldMasterMkLst>
          <pc:docMk/>
          <pc:sldMasterMk cId="2355463113" sldId="2147483701"/>
        </pc:sldMasterMkLst>
        <pc:spChg chg="add">
          <ac:chgData name="Consuelo D. Javier" userId="S::cjavier.consultant@adb.org::f3eceebd-8457-4d4c-9c31-72c39f2ba23f" providerId="AD" clId="Web-{4299E184-E50C-D76E-2FDA-EF2581BCBFB7}" dt="2023-10-12T06:49:32.473" v="0" actId="33475"/>
          <ac:spMkLst>
            <pc:docMk/>
            <pc:sldMasterMk cId="2355463113" sldId="2147483701"/>
            <ac:spMk id="10" creationId="{540E4B6A-2CC8-E5D7-835F-EDC1C541356D}"/>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E77F2-6575-44D2-B2ED-CB6CFDC2A1D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PH"/>
          </a:p>
        </p:txBody>
      </p:sp>
      <p:sp>
        <p:nvSpPr>
          <p:cNvPr id="3" name="Date Placeholder 2">
            <a:extLst>
              <a:ext uri="{FF2B5EF4-FFF2-40B4-BE49-F238E27FC236}">
                <a16:creationId xmlns:a16="http://schemas.microsoft.com/office/drawing/2014/main" id="{87269EB2-96B2-475C-BBE5-C9DC637981E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EEBBF7-5CE4-486E-A8B9-638560AE5660}" type="datetimeFigureOut">
              <a:rPr lang="en-PH" smtClean="0"/>
              <a:t>11/10/2023</a:t>
            </a:fld>
            <a:endParaRPr lang="en-PH"/>
          </a:p>
        </p:txBody>
      </p:sp>
      <p:sp>
        <p:nvSpPr>
          <p:cNvPr id="4" name="Footer Placeholder 3">
            <a:extLst>
              <a:ext uri="{FF2B5EF4-FFF2-40B4-BE49-F238E27FC236}">
                <a16:creationId xmlns:a16="http://schemas.microsoft.com/office/drawing/2014/main" id="{FD839D9C-F350-4E9C-8B5B-4B435EDD36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0EEE6F05-A519-499C-94F9-96FEF7FB5BA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2ADB7D-DAB7-4C56-9F79-AB8C4588757F}" type="slidenum">
              <a:rPr lang="en-PH" smtClean="0"/>
              <a:t>‹#›</a:t>
            </a:fld>
            <a:endParaRPr lang="en-PH"/>
          </a:p>
        </p:txBody>
      </p:sp>
    </p:spTree>
    <p:extLst>
      <p:ext uri="{BB962C8B-B14F-4D97-AF65-F5344CB8AC3E}">
        <p14:creationId xmlns:p14="http://schemas.microsoft.com/office/powerpoint/2010/main" val="4232910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3B2CE4-751F-0643-B4A7-F864325DF021}" type="datetimeFigureOut">
              <a:rPr lang="en-US" smtClean="0"/>
              <a:t>10/11/2023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49113F-0DCE-7D40-9684-257778C5150D}" type="slidenum">
              <a:rPr lang="en-US" smtClean="0"/>
              <a:t>‹#›</a:t>
            </a:fld>
            <a:endParaRPr lang="en-US"/>
          </a:p>
        </p:txBody>
      </p:sp>
    </p:spTree>
    <p:extLst>
      <p:ext uri="{BB962C8B-B14F-4D97-AF65-F5344CB8AC3E}">
        <p14:creationId xmlns:p14="http://schemas.microsoft.com/office/powerpoint/2010/main" val="77690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9113F-0DCE-7D40-9684-257778C5150D}" type="slidenum">
              <a:rPr lang="en-US" smtClean="0"/>
              <a:t>1</a:t>
            </a:fld>
            <a:endParaRPr lang="en-US"/>
          </a:p>
        </p:txBody>
      </p:sp>
    </p:spTree>
    <p:extLst>
      <p:ext uri="{BB962C8B-B14F-4D97-AF65-F5344CB8AC3E}">
        <p14:creationId xmlns:p14="http://schemas.microsoft.com/office/powerpoint/2010/main" val="12334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49113F-0DCE-7D40-9684-257778C5150D}" type="slidenum">
              <a:rPr lang="en-US" smtClean="0"/>
              <a:t>2</a:t>
            </a:fld>
            <a:endParaRPr lang="en-US"/>
          </a:p>
        </p:txBody>
      </p:sp>
    </p:spTree>
    <p:extLst>
      <p:ext uri="{BB962C8B-B14F-4D97-AF65-F5344CB8AC3E}">
        <p14:creationId xmlns:p14="http://schemas.microsoft.com/office/powerpoint/2010/main" val="228913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49113F-0DCE-7D40-9684-257778C5150D}" type="slidenum">
              <a:rPr lang="en-US" smtClean="0"/>
              <a:t>17</a:t>
            </a:fld>
            <a:endParaRPr lang="en-US"/>
          </a:p>
        </p:txBody>
      </p:sp>
    </p:spTree>
    <p:extLst>
      <p:ext uri="{BB962C8B-B14F-4D97-AF65-F5344CB8AC3E}">
        <p14:creationId xmlns:p14="http://schemas.microsoft.com/office/powerpoint/2010/main" val="395539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8364887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52680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8002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315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en-US"/>
              <a:t>1</a:t>
            </a: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D0C6CEF-3F30-5644-AEEC-4228C0B92182}" type="slidenum">
              <a:rPr lang="en-US" smtClean="0"/>
              <a:t>‹#›</a:t>
            </a:fld>
            <a:endParaRPr lang="en-US"/>
          </a:p>
        </p:txBody>
      </p:sp>
      <p:sp>
        <p:nvSpPr>
          <p:cNvPr id="8" name="Title Placeholder 1">
            <a:extLst>
              <a:ext uri="{FF2B5EF4-FFF2-40B4-BE49-F238E27FC236}">
                <a16:creationId xmlns:a16="http://schemas.microsoft.com/office/drawing/2014/main" id="{BEC6C488-40AB-4143-AEF4-8973E4B89909}"/>
              </a:ext>
            </a:extLst>
          </p:cNvPr>
          <p:cNvSpPr>
            <a:spLocks noGrp="1"/>
          </p:cNvSpPr>
          <p:nvPr>
            <p:ph type="title"/>
          </p:nvPr>
        </p:nvSpPr>
        <p:spPr>
          <a:xfrm>
            <a:off x="1464447" y="5170"/>
            <a:ext cx="10471521" cy="836441"/>
          </a:xfrm>
          <a:prstGeom prst="rect">
            <a:avLst/>
          </a:prstGeom>
          <a:noFill/>
        </p:spPr>
        <p:txBody>
          <a:bodyPr vert="horz" lIns="228600" tIns="45720" rIns="91440" bIns="45720" rtlCol="0" anchor="b" anchorCtr="0">
            <a:normAutofit/>
          </a:bodyPr>
          <a:lstStyle/>
          <a:p>
            <a:r>
              <a:rPr lang="en-US"/>
              <a:t>Click to edit Master title style</a:t>
            </a:r>
          </a:p>
        </p:txBody>
      </p:sp>
    </p:spTree>
    <p:extLst>
      <p:ext uri="{BB962C8B-B14F-4D97-AF65-F5344CB8AC3E}">
        <p14:creationId xmlns:p14="http://schemas.microsoft.com/office/powerpoint/2010/main" val="258864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6198549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38949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50731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404248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7D0C6CEF-3F30-5644-AEEC-4228C0B92182}" type="slidenum">
              <a:rPr lang="en-US" smtClean="0"/>
              <a:t>‹#›</a:t>
            </a:fld>
            <a:endParaRPr lang="en-US"/>
          </a:p>
        </p:txBody>
      </p:sp>
      <p:sp>
        <p:nvSpPr>
          <p:cNvPr id="6" name="Flowchart: Merge 5">
            <a:extLst>
              <a:ext uri="{FF2B5EF4-FFF2-40B4-BE49-F238E27FC236}">
                <a16:creationId xmlns:a16="http://schemas.microsoft.com/office/drawing/2014/main" id="{F1A654C8-B007-4E67-82EE-5B7766647270}"/>
              </a:ext>
            </a:extLst>
          </p:cNvPr>
          <p:cNvSpPr/>
          <p:nvPr userDrawn="1"/>
        </p:nvSpPr>
        <p:spPr>
          <a:xfrm rot="5400000">
            <a:off x="1926654" y="382631"/>
            <a:ext cx="365125" cy="48683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800"/>
          </a:p>
        </p:txBody>
      </p:sp>
    </p:spTree>
    <p:extLst>
      <p:ext uri="{BB962C8B-B14F-4D97-AF65-F5344CB8AC3E}">
        <p14:creationId xmlns:p14="http://schemas.microsoft.com/office/powerpoint/2010/main" val="276230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37139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69642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84559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pic>
        <p:nvPicPr>
          <p:cNvPr id="7" name="Graphic 6">
            <a:extLst>
              <a:ext uri="{FF2B5EF4-FFF2-40B4-BE49-F238E27FC236}">
                <a16:creationId xmlns:a16="http://schemas.microsoft.com/office/drawing/2014/main" id="{7B4391AA-1EE9-4A1D-BA62-58D8A061F1A8}"/>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5751" y="78454"/>
            <a:ext cx="1173611" cy="836441"/>
          </a:xfrm>
          <a:prstGeom prst="rect">
            <a:avLst/>
          </a:prstGeom>
        </p:spPr>
      </p:pic>
      <p:pic>
        <p:nvPicPr>
          <p:cNvPr id="8" name="Picture 12">
            <a:extLst>
              <a:ext uri="{FF2B5EF4-FFF2-40B4-BE49-F238E27FC236}">
                <a16:creationId xmlns:a16="http://schemas.microsoft.com/office/drawing/2014/main" id="{2616344F-C763-4AA3-86D4-949EEE219227}"/>
              </a:ext>
            </a:extLst>
          </p:cNvPr>
          <p:cNvPicPr>
            <a:picLocks noChangeAspect="1"/>
          </p:cNvPicPr>
          <p:nvPr userDrawn="1"/>
        </p:nvPicPr>
        <p:blipFill>
          <a:blip r:embed="rId17"/>
          <a:stretch>
            <a:fillRect/>
          </a:stretch>
        </p:blipFill>
        <p:spPr>
          <a:xfrm>
            <a:off x="10997432" y="5944862"/>
            <a:ext cx="889193" cy="666895"/>
          </a:xfrm>
          <a:prstGeom prst="rect">
            <a:avLst/>
          </a:prstGeom>
        </p:spPr>
      </p:pic>
      <p:sp>
        <p:nvSpPr>
          <p:cNvPr id="10" name="TextBox 9">
            <a:extLst>
              <a:ext uri="{FF2B5EF4-FFF2-40B4-BE49-F238E27FC236}">
                <a16:creationId xmlns:a16="http://schemas.microsoft.com/office/drawing/2014/main" id="{540E4B6A-2CC8-E5D7-835F-EDC1C541356D}"/>
              </a:ext>
            </a:extLst>
          </p:cNvPr>
          <p:cNvSpPr txBox="1"/>
          <p:nvPr>
            <p:extLst>
              <p:ext uri="{1162E1C5-73C7-4A58-AE30-91384D911F3F}">
                <p184:classification xmlns:p184="http://schemas.microsoft.com/office/powerpoint/2018/4/main" val="ftr"/>
              </p:ext>
            </p:extLst>
          </p:nvPr>
        </p:nvSpPr>
        <p:spPr>
          <a:xfrm>
            <a:off x="63500" y="66573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ea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3554631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661" r:id="rId12"/>
    <p:sldLayoutId id="214748366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id="{A3964706-0C58-4567-BF66-CA88E3189DB2}"/>
              </a:ext>
            </a:extLst>
          </p:cNvPr>
          <p:cNvPicPr>
            <a:picLocks noChangeAspect="1"/>
          </p:cNvPicPr>
          <p:nvPr/>
        </p:nvPicPr>
        <p:blipFill>
          <a:blip r:embed="rId3"/>
          <a:stretch>
            <a:fillRect/>
          </a:stretch>
        </p:blipFill>
        <p:spPr>
          <a:xfrm>
            <a:off x="10728520" y="5683857"/>
            <a:ext cx="759788" cy="759788"/>
          </a:xfrm>
          <a:prstGeom prst="rect">
            <a:avLst/>
          </a:prstGeom>
        </p:spPr>
      </p:pic>
      <p:sp>
        <p:nvSpPr>
          <p:cNvPr id="4" name="Title 1">
            <a:extLst>
              <a:ext uri="{FF2B5EF4-FFF2-40B4-BE49-F238E27FC236}">
                <a16:creationId xmlns:a16="http://schemas.microsoft.com/office/drawing/2014/main" id="{A39CE7BE-1098-4B34-B384-E4F22D364BF4}"/>
              </a:ext>
            </a:extLst>
          </p:cNvPr>
          <p:cNvSpPr txBox="1">
            <a:spLocks/>
          </p:cNvSpPr>
          <p:nvPr/>
        </p:nvSpPr>
        <p:spPr>
          <a:xfrm>
            <a:off x="1003256" y="2012549"/>
            <a:ext cx="7185523" cy="2020610"/>
          </a:xfrm>
          <a:prstGeom prst="rect">
            <a:avLst/>
          </a:prstGeom>
        </p:spPr>
        <p:txBody>
          <a:bodyPr anchor="t">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dirty="0">
                <a:solidFill>
                  <a:srgbClr val="0070C0"/>
                </a:solidFill>
                <a:latin typeface="+mn-lt"/>
                <a:cs typeface="Arial" panose="020B0604020202020204" pitchFamily="34" charset="0"/>
              </a:rPr>
              <a:t>Roadmap for Implementing </a:t>
            </a:r>
            <a:br>
              <a:rPr lang="en-US" dirty="0">
                <a:solidFill>
                  <a:srgbClr val="0070C0"/>
                </a:solidFill>
                <a:latin typeface="+mn-lt"/>
                <a:cs typeface="Arial" panose="020B0604020202020204" pitchFamily="34" charset="0"/>
              </a:rPr>
            </a:br>
            <a:r>
              <a:rPr lang="en-US" dirty="0">
                <a:solidFill>
                  <a:srgbClr val="0070C0"/>
                </a:solidFill>
                <a:latin typeface="+mn-lt"/>
                <a:cs typeface="Arial" panose="020B0604020202020204" pitchFamily="34" charset="0"/>
              </a:rPr>
              <a:t>CAREC Capital Market Regulators’ Forum</a:t>
            </a:r>
            <a:br>
              <a:rPr lang="en-US" dirty="0">
                <a:solidFill>
                  <a:srgbClr val="0070C0"/>
                </a:solidFill>
                <a:latin typeface="+mn-lt"/>
                <a:cs typeface="Arial" panose="020B0604020202020204" pitchFamily="34" charset="0"/>
              </a:rPr>
            </a:br>
            <a:endParaRPr lang="en-US" sz="1600" i="1" dirty="0">
              <a:solidFill>
                <a:srgbClr val="0070C0"/>
              </a:solidFill>
              <a:latin typeface="+mn-lt"/>
              <a:cs typeface="Arial" panose="020B0604020202020204" pitchFamily="34" charset="0"/>
            </a:endParaRPr>
          </a:p>
        </p:txBody>
      </p:sp>
      <p:pic>
        <p:nvPicPr>
          <p:cNvPr id="2" name="Picture 1">
            <a:extLst>
              <a:ext uri="{FF2B5EF4-FFF2-40B4-BE49-F238E27FC236}">
                <a16:creationId xmlns:a16="http://schemas.microsoft.com/office/drawing/2014/main" id="{F192E8FB-F706-4906-8567-5A57C08A1BA0}"/>
              </a:ext>
            </a:extLst>
          </p:cNvPr>
          <p:cNvPicPr>
            <a:picLocks noChangeAspect="1"/>
          </p:cNvPicPr>
          <p:nvPr/>
        </p:nvPicPr>
        <p:blipFill>
          <a:blip r:embed="rId4"/>
          <a:stretch>
            <a:fillRect/>
          </a:stretch>
        </p:blipFill>
        <p:spPr>
          <a:xfrm>
            <a:off x="6827520" y="0"/>
            <a:ext cx="3791024" cy="6858000"/>
          </a:xfrm>
          <a:prstGeom prst="rect">
            <a:avLst/>
          </a:prstGeom>
        </p:spPr>
      </p:pic>
      <p:sp>
        <p:nvSpPr>
          <p:cNvPr id="3" name="TextBox 2">
            <a:extLst>
              <a:ext uri="{FF2B5EF4-FFF2-40B4-BE49-F238E27FC236}">
                <a16:creationId xmlns:a16="http://schemas.microsoft.com/office/drawing/2014/main" id="{44A03E7E-3AAE-0045-1CEA-D1E3E414032C}"/>
              </a:ext>
            </a:extLst>
          </p:cNvPr>
          <p:cNvSpPr txBox="1"/>
          <p:nvPr/>
        </p:nvSpPr>
        <p:spPr>
          <a:xfrm>
            <a:off x="1573456" y="4166899"/>
            <a:ext cx="4471745" cy="461665"/>
          </a:xfrm>
          <a:prstGeom prst="rect">
            <a:avLst/>
          </a:prstGeom>
          <a:noFill/>
        </p:spPr>
        <p:txBody>
          <a:bodyPr wrap="square" rtlCol="0">
            <a:spAutoFit/>
          </a:bodyPr>
          <a:lstStyle/>
          <a:p>
            <a:r>
              <a:rPr lang="en-US" sz="2400" dirty="0">
                <a:solidFill>
                  <a:srgbClr val="0070C0"/>
                </a:solidFill>
                <a:latin typeface="+mn-lt"/>
                <a:cs typeface="Arial" panose="020B0604020202020204" pitchFamily="34" charset="0"/>
              </a:rPr>
              <a:t>– Draft summary for discussion –</a:t>
            </a:r>
            <a:endParaRPr lang="en-US" sz="2400" dirty="0"/>
          </a:p>
        </p:txBody>
      </p:sp>
    </p:spTree>
    <p:extLst>
      <p:ext uri="{BB962C8B-B14F-4D97-AF65-F5344CB8AC3E}">
        <p14:creationId xmlns:p14="http://schemas.microsoft.com/office/powerpoint/2010/main" val="250392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6F94-3EA0-422F-97DC-CBCA743C0303}"/>
              </a:ext>
            </a:extLst>
          </p:cNvPr>
          <p:cNvSpPr>
            <a:spLocks noGrp="1"/>
          </p:cNvSpPr>
          <p:nvPr>
            <p:ph type="title"/>
          </p:nvPr>
        </p:nvSpPr>
        <p:spPr>
          <a:xfrm>
            <a:off x="727545" y="321389"/>
            <a:ext cx="10762090" cy="773132"/>
          </a:xfrm>
        </p:spPr>
        <p:txBody>
          <a:bodyPr>
            <a:normAutofit/>
          </a:bodyPr>
          <a:lstStyle/>
          <a:p>
            <a:r>
              <a:rPr lang="en-US" sz="4000" b="1" dirty="0">
                <a:latin typeface="+mn-lt"/>
              </a:rPr>
              <a:t>3. FCI challenges on CMD </a:t>
            </a:r>
            <a:r>
              <a:rPr lang="en-US" sz="3200" dirty="0">
                <a:latin typeface="+mn-lt"/>
              </a:rPr>
              <a:t>– continued</a:t>
            </a:r>
            <a:endParaRPr lang="en-PH" sz="4000" dirty="0">
              <a:latin typeface="+mn-lt"/>
            </a:endParaRPr>
          </a:p>
        </p:txBody>
      </p:sp>
      <p:sp>
        <p:nvSpPr>
          <p:cNvPr id="3" name="Content Placeholder 2">
            <a:extLst>
              <a:ext uri="{FF2B5EF4-FFF2-40B4-BE49-F238E27FC236}">
                <a16:creationId xmlns:a16="http://schemas.microsoft.com/office/drawing/2014/main" id="{C3145915-ED83-4FED-A54D-5A62FF921D5F}"/>
              </a:ext>
            </a:extLst>
          </p:cNvPr>
          <p:cNvSpPr>
            <a:spLocks noGrp="1"/>
          </p:cNvSpPr>
          <p:nvPr>
            <p:ph idx="1"/>
          </p:nvPr>
        </p:nvSpPr>
        <p:spPr>
          <a:xfrm>
            <a:off x="838200" y="1262231"/>
            <a:ext cx="10574726" cy="5337993"/>
          </a:xfrm>
        </p:spPr>
        <p:txBody>
          <a:bodyPr>
            <a:normAutofit lnSpcReduction="10000"/>
          </a:bodyPr>
          <a:lstStyle/>
          <a:p>
            <a:r>
              <a:rPr lang="en-US" sz="2200" dirty="0"/>
              <a:t>CM </a:t>
            </a:r>
            <a:r>
              <a:rPr lang="en-US" sz="2200" dirty="0">
                <a:solidFill>
                  <a:srgbClr val="C00000"/>
                </a:solidFill>
              </a:rPr>
              <a:t>integration</a:t>
            </a:r>
            <a:r>
              <a:rPr lang="en-US" sz="2200" dirty="0"/>
              <a:t> can involve risks as well as tangible benefits.  Avoid initiatives in which some members gain at the expense of others even if CAREC collectively gains.  </a:t>
            </a:r>
          </a:p>
          <a:p>
            <a:pPr lvl="1"/>
            <a:r>
              <a:rPr lang="en-US" sz="2000" dirty="0"/>
              <a:t>Such an initiative is likely to fail, e.g., cross-listing, ASEAN exchange linkages</a:t>
            </a:r>
          </a:p>
          <a:p>
            <a:r>
              <a:rPr lang="en-US" sz="2200" dirty="0"/>
              <a:t>CMRF can learn from FCI initiatives of other regions.  </a:t>
            </a:r>
          </a:p>
          <a:p>
            <a:pPr lvl="1"/>
            <a:r>
              <a:rPr lang="en-US" sz="2000" dirty="0"/>
              <a:t>ASEAN Capital Market Forum (ACMF), Asian Bond Markets Initiative (ABMI) of ASEAN+3</a:t>
            </a:r>
          </a:p>
          <a:p>
            <a:pPr lvl="1"/>
            <a:r>
              <a:rPr lang="en-US" sz="2000" dirty="0"/>
              <a:t>MILA in Latin America and EU Capital Markets Union (EU CMU).  </a:t>
            </a:r>
          </a:p>
          <a:p>
            <a:pPr lvl="1"/>
            <a:r>
              <a:rPr lang="en-US" sz="2000" dirty="0"/>
              <a:t>Be careful about the applicability of other FCI initiatives using a common currency.</a:t>
            </a:r>
          </a:p>
          <a:p>
            <a:r>
              <a:rPr lang="en-PH" sz="2200" dirty="0"/>
              <a:t>Initiatives of other FCIs have incorporated proposals by individual member countries with different interests and development levels (ADB offered initial drafts for consideration). </a:t>
            </a:r>
          </a:p>
          <a:p>
            <a:pPr lvl="1"/>
            <a:r>
              <a:rPr lang="en-US" sz="2000" b="1" i="1" dirty="0"/>
              <a:t>Two-track &amp; two speed approach</a:t>
            </a:r>
            <a:r>
              <a:rPr lang="en-US" sz="2000" b="1" dirty="0"/>
              <a:t>:</a:t>
            </a:r>
            <a:r>
              <a:rPr lang="en-US" sz="2000" dirty="0"/>
              <a:t>  More developed members can focus on advanced agendas and connectivity.  Less developed members need to focus on domestic CMD.</a:t>
            </a:r>
          </a:p>
          <a:p>
            <a:pPr lvl="1"/>
            <a:r>
              <a:rPr lang="en-US" sz="2000" dirty="0"/>
              <a:t>Less developed members need to be supported with TA.</a:t>
            </a:r>
            <a:endParaRPr lang="en-PH" sz="2000" dirty="0"/>
          </a:p>
          <a:p>
            <a:r>
              <a:rPr lang="en-US" sz="2200" dirty="0"/>
              <a:t>Some FCI initiatives are crisis-driven (i.e., stability-focused), while some others are development-focused </a:t>
            </a:r>
          </a:p>
          <a:p>
            <a:pPr lvl="1"/>
            <a:r>
              <a:rPr lang="en-US" sz="2000" dirty="0"/>
              <a:t>ABMI of ASEAN+3 started in response to a regional financial crisis.  It is packaged with the Chiang Mai Initiative Multilateralization (CMIM).</a:t>
            </a:r>
          </a:p>
          <a:p>
            <a:endParaRPr lang="en-US" sz="2000" dirty="0">
              <a:solidFill>
                <a:srgbClr val="C00000"/>
              </a:solidFill>
            </a:endParaRPr>
          </a:p>
          <a:p>
            <a:endParaRPr lang="en-US" sz="2200" dirty="0">
              <a:solidFill>
                <a:srgbClr val="C00000"/>
              </a:solidFill>
            </a:endParaRPr>
          </a:p>
        </p:txBody>
      </p:sp>
      <p:sp>
        <p:nvSpPr>
          <p:cNvPr id="5" name="Slide Number Placeholder 4">
            <a:extLst>
              <a:ext uri="{FF2B5EF4-FFF2-40B4-BE49-F238E27FC236}">
                <a16:creationId xmlns:a16="http://schemas.microsoft.com/office/drawing/2014/main" id="{28A5C76C-01FC-40F9-96BE-A953403619A2}"/>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287880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E2E578-CB66-8FDF-3337-71D6FC70CA8A}"/>
              </a:ext>
            </a:extLst>
          </p:cNvPr>
          <p:cNvSpPr>
            <a:spLocks noGrp="1"/>
          </p:cNvSpPr>
          <p:nvPr>
            <p:ph type="title"/>
          </p:nvPr>
        </p:nvSpPr>
        <p:spPr/>
        <p:txBody>
          <a:bodyPr>
            <a:normAutofit/>
          </a:bodyPr>
          <a:lstStyle/>
          <a:p>
            <a:r>
              <a:rPr lang="en-US" sz="4800" b="1" dirty="0">
                <a:latin typeface="+mn-lt"/>
              </a:rPr>
              <a:t>Institutional framework, modus operandi and possible initiatives</a:t>
            </a:r>
            <a:endParaRPr lang="en-PH" sz="4800" b="1" dirty="0">
              <a:latin typeface="+mn-lt"/>
            </a:endParaRPr>
          </a:p>
        </p:txBody>
      </p:sp>
      <p:sp>
        <p:nvSpPr>
          <p:cNvPr id="6" name="Text Placeholder 5">
            <a:extLst>
              <a:ext uri="{FF2B5EF4-FFF2-40B4-BE49-F238E27FC236}">
                <a16:creationId xmlns:a16="http://schemas.microsoft.com/office/drawing/2014/main" id="{5B12F9BF-9D98-D81E-8F4A-D9006FD11352}"/>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07608B78-FF77-3741-622B-014E59219C0D}"/>
              </a:ext>
            </a:extLst>
          </p:cNvPr>
          <p:cNvSpPr>
            <a:spLocks noGrp="1"/>
          </p:cNvSpPr>
          <p:nvPr>
            <p:ph type="sldNum" sz="quarter" idx="12"/>
          </p:nvPr>
        </p:nvSpPr>
        <p:spPr/>
        <p:txBody>
          <a:bodyPr/>
          <a:lstStyle/>
          <a:p>
            <a:fld id="{9C1CAE94-9B2B-4227-B5BB-ADC8E5EB2FAF}" type="slidenum">
              <a:rPr lang="en-PH" smtClean="0"/>
              <a:t>11</a:t>
            </a:fld>
            <a:endParaRPr lang="en-PH" dirty="0"/>
          </a:p>
        </p:txBody>
      </p:sp>
    </p:spTree>
    <p:extLst>
      <p:ext uri="{BB962C8B-B14F-4D97-AF65-F5344CB8AC3E}">
        <p14:creationId xmlns:p14="http://schemas.microsoft.com/office/powerpoint/2010/main" val="152752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ED439E8-AD38-4E61-8DC1-AF0BC4CCA6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9CF57CC-5255-4DF2-81AF-AEA029268357}"/>
              </a:ext>
            </a:extLst>
          </p:cNvPr>
          <p:cNvSpPr>
            <a:spLocks noGrp="1"/>
          </p:cNvSpPr>
          <p:nvPr>
            <p:ph type="sldNum" sz="quarter" idx="12"/>
          </p:nvPr>
        </p:nvSpPr>
        <p:spPr/>
        <p:txBody>
          <a:bodyPr/>
          <a:lstStyle/>
          <a:p>
            <a:fld id="{48F63A3B-78C7-47BE-AE5E-E10140E04643}" type="slidenum">
              <a:rPr lang="en-US" smtClean="0"/>
              <a:t>12</a:t>
            </a:fld>
            <a:endParaRPr lang="en-US" dirty="0"/>
          </a:p>
        </p:txBody>
      </p:sp>
      <p:pic>
        <p:nvPicPr>
          <p:cNvPr id="7" name="Picture 6">
            <a:extLst>
              <a:ext uri="{FF2B5EF4-FFF2-40B4-BE49-F238E27FC236}">
                <a16:creationId xmlns:a16="http://schemas.microsoft.com/office/drawing/2014/main" id="{860ABFCF-5B1A-469D-B95F-D9BED80E6670}"/>
              </a:ext>
            </a:extLst>
          </p:cNvPr>
          <p:cNvPicPr>
            <a:picLocks noChangeAspect="1"/>
          </p:cNvPicPr>
          <p:nvPr/>
        </p:nvPicPr>
        <p:blipFill>
          <a:blip r:embed="rId2"/>
          <a:stretch>
            <a:fillRect/>
          </a:stretch>
        </p:blipFill>
        <p:spPr>
          <a:xfrm>
            <a:off x="762633" y="37942"/>
            <a:ext cx="10286052" cy="6820058"/>
          </a:xfrm>
          <a:prstGeom prst="rect">
            <a:avLst/>
          </a:prstGeom>
        </p:spPr>
      </p:pic>
    </p:spTree>
    <p:extLst>
      <p:ext uri="{BB962C8B-B14F-4D97-AF65-F5344CB8AC3E}">
        <p14:creationId xmlns:p14="http://schemas.microsoft.com/office/powerpoint/2010/main" val="1449267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5EEE-35F5-48FD-8C61-4A78B0C58685}"/>
              </a:ext>
            </a:extLst>
          </p:cNvPr>
          <p:cNvSpPr>
            <a:spLocks noGrp="1"/>
          </p:cNvSpPr>
          <p:nvPr>
            <p:ph type="title"/>
          </p:nvPr>
        </p:nvSpPr>
        <p:spPr>
          <a:xfrm>
            <a:off x="838200" y="384096"/>
            <a:ext cx="10515600" cy="632746"/>
          </a:xfrm>
        </p:spPr>
        <p:txBody>
          <a:bodyPr>
            <a:noAutofit/>
          </a:bodyPr>
          <a:lstStyle/>
          <a:p>
            <a:r>
              <a:rPr lang="en-US" sz="3800" b="1" dirty="0">
                <a:latin typeface="+mn-lt"/>
              </a:rPr>
              <a:t>4. Modus Operandi of CMRF</a:t>
            </a:r>
            <a:endParaRPr lang="en-PH" sz="3800" b="1" dirty="0">
              <a:latin typeface="+mn-lt"/>
            </a:endParaRPr>
          </a:p>
        </p:txBody>
      </p:sp>
      <p:sp>
        <p:nvSpPr>
          <p:cNvPr id="3" name="Content Placeholder 2">
            <a:extLst>
              <a:ext uri="{FF2B5EF4-FFF2-40B4-BE49-F238E27FC236}">
                <a16:creationId xmlns:a16="http://schemas.microsoft.com/office/drawing/2014/main" id="{E8A082F4-5E35-4645-9A66-ECFDF0253B15}"/>
              </a:ext>
            </a:extLst>
          </p:cNvPr>
          <p:cNvSpPr>
            <a:spLocks noGrp="1"/>
          </p:cNvSpPr>
          <p:nvPr>
            <p:ph idx="1"/>
          </p:nvPr>
        </p:nvSpPr>
        <p:spPr>
          <a:xfrm>
            <a:off x="838199" y="1459064"/>
            <a:ext cx="10586109" cy="5323399"/>
          </a:xfrm>
        </p:spPr>
        <p:txBody>
          <a:bodyPr>
            <a:normAutofit/>
          </a:bodyPr>
          <a:lstStyle/>
          <a:p>
            <a:r>
              <a:rPr lang="en-US" sz="2200" dirty="0"/>
              <a:t>Senior Officials Meeting supervises the implementation of CMRF initiatives</a:t>
            </a:r>
            <a:endParaRPr lang="en-US" sz="2000" dirty="0"/>
          </a:p>
          <a:p>
            <a:pPr lvl="1"/>
            <a:r>
              <a:rPr lang="en-US" sz="2000" dirty="0"/>
              <a:t>ASEAN+3 Senior officials meet semiannually before the deputies meeting and as necessary.</a:t>
            </a:r>
          </a:p>
          <a:p>
            <a:r>
              <a:rPr lang="en-US" sz="2200" dirty="0"/>
              <a:t>Need a CMRF committee and working groups (task forces) </a:t>
            </a:r>
          </a:p>
          <a:p>
            <a:pPr lvl="1"/>
            <a:r>
              <a:rPr lang="en-US" sz="2000" dirty="0"/>
              <a:t>ABMI of ASEAN+3 is co-chaired by senior officials of two countries.  It operates with four task forces (supply, demand, regulation and market infrastructure) each of which are co-chaired by two countries (senior officials).  Initiatives are mapped to the four task forces.</a:t>
            </a:r>
          </a:p>
          <a:p>
            <a:pPr lvl="1"/>
            <a:r>
              <a:rPr lang="en-US" sz="2000" dirty="0"/>
              <a:t>Need to decide on the market scope to cover.  Different market segments need to be led by different authorities.  </a:t>
            </a:r>
            <a:r>
              <a:rPr lang="en-US" sz="2000" i="1" dirty="0"/>
              <a:t>Which authorities should the senior officials come from?</a:t>
            </a:r>
          </a:p>
          <a:p>
            <a:r>
              <a:rPr lang="en-US" sz="2200" dirty="0"/>
              <a:t>Consider creating a platform(s) for private market participants to join and work together with the authorities on technical issues with flexible process/meeting frequency.</a:t>
            </a:r>
          </a:p>
          <a:p>
            <a:pPr lvl="1"/>
            <a:r>
              <a:rPr lang="en-US" sz="2000" dirty="0"/>
              <a:t>E.g., ASEAN+3 Bond Market Forum of ABMI (Note that the Cross-border Settlement Infrastructure Forum of ABMI is led by the Central Banks requiring some confidentiality)</a:t>
            </a:r>
          </a:p>
          <a:p>
            <a:r>
              <a:rPr lang="en-US" sz="2200" dirty="0"/>
              <a:t>ADB can manage/support the delivery of TA.  But CMRF needs to mobilize more resources for TA because ADB’s TA resources are limited.  </a:t>
            </a:r>
          </a:p>
          <a:p>
            <a:endParaRPr lang="en-US" sz="2200" dirty="0"/>
          </a:p>
          <a:p>
            <a:endParaRPr lang="en-PH" sz="2400" dirty="0"/>
          </a:p>
        </p:txBody>
      </p:sp>
      <p:sp>
        <p:nvSpPr>
          <p:cNvPr id="5" name="Slide Number Placeholder 4">
            <a:extLst>
              <a:ext uri="{FF2B5EF4-FFF2-40B4-BE49-F238E27FC236}">
                <a16:creationId xmlns:a16="http://schemas.microsoft.com/office/drawing/2014/main" id="{0A93C2A9-4C2C-4EED-A35C-005E093DB2F3}"/>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70547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C5FE3F0-B242-17C9-F915-D0A7822BE38C}"/>
              </a:ext>
            </a:extLst>
          </p:cNvPr>
          <p:cNvPicPr>
            <a:picLocks noGrp="1" noChangeAspect="1"/>
          </p:cNvPicPr>
          <p:nvPr>
            <p:ph idx="1"/>
          </p:nvPr>
        </p:nvPicPr>
        <p:blipFill>
          <a:blip r:embed="rId2"/>
          <a:stretch>
            <a:fillRect/>
          </a:stretch>
        </p:blipFill>
        <p:spPr>
          <a:xfrm>
            <a:off x="1876926" y="238501"/>
            <a:ext cx="8267563" cy="4373688"/>
          </a:xfrm>
        </p:spPr>
      </p:pic>
      <p:sp>
        <p:nvSpPr>
          <p:cNvPr id="4" name="Slide Number Placeholder 3">
            <a:extLst>
              <a:ext uri="{FF2B5EF4-FFF2-40B4-BE49-F238E27FC236}">
                <a16:creationId xmlns:a16="http://schemas.microsoft.com/office/drawing/2014/main" id="{A5CFC41F-108D-B885-8631-2B7783FDD359}"/>
              </a:ext>
            </a:extLst>
          </p:cNvPr>
          <p:cNvSpPr>
            <a:spLocks noGrp="1"/>
          </p:cNvSpPr>
          <p:nvPr>
            <p:ph type="sldNum" sz="quarter" idx="12"/>
          </p:nvPr>
        </p:nvSpPr>
        <p:spPr/>
        <p:txBody>
          <a:bodyPr/>
          <a:lstStyle/>
          <a:p>
            <a:fld id="{9C1CAE94-9B2B-4227-B5BB-ADC8E5EB2FAF}" type="slidenum">
              <a:rPr lang="en-PH" smtClean="0"/>
              <a:t>14</a:t>
            </a:fld>
            <a:endParaRPr lang="en-PH" dirty="0"/>
          </a:p>
        </p:txBody>
      </p:sp>
      <p:sp>
        <p:nvSpPr>
          <p:cNvPr id="7" name="Rectangle 6">
            <a:extLst>
              <a:ext uri="{FF2B5EF4-FFF2-40B4-BE49-F238E27FC236}">
                <a16:creationId xmlns:a16="http://schemas.microsoft.com/office/drawing/2014/main" id="{F2F4D429-F36C-09AA-C904-E0C1283B3C07}"/>
              </a:ext>
            </a:extLst>
          </p:cNvPr>
          <p:cNvSpPr/>
          <p:nvPr/>
        </p:nvSpPr>
        <p:spPr>
          <a:xfrm>
            <a:off x="2915887" y="4612356"/>
            <a:ext cx="871274" cy="87404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1"/>
                </a:solidFill>
                <a:latin typeface="Arial" panose="020B0604020202020204" pitchFamily="34" charset="0"/>
                <a:cs typeface="Arial" panose="020B0604020202020204" pitchFamily="34" charset="0"/>
              </a:rPr>
              <a:t>Credit Guarantee and Investment Facility (CGIF)</a:t>
            </a:r>
            <a:endParaRPr lang="en-PH" sz="900"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7F0E37D-B532-21C4-BC10-C7469723CAF8}"/>
              </a:ext>
            </a:extLst>
          </p:cNvPr>
          <p:cNvSpPr/>
          <p:nvPr/>
        </p:nvSpPr>
        <p:spPr>
          <a:xfrm>
            <a:off x="6016219" y="4604336"/>
            <a:ext cx="881291" cy="72164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1"/>
                </a:solidFill>
                <a:latin typeface="Arial" panose="020B0604020202020204" pitchFamily="34" charset="0"/>
                <a:cs typeface="Arial" panose="020B0604020202020204" pitchFamily="34" charset="0"/>
              </a:rPr>
              <a:t>ASEAN+3 Bond Market Forum (ABMF)</a:t>
            </a:r>
          </a:p>
        </p:txBody>
      </p:sp>
      <p:sp>
        <p:nvSpPr>
          <p:cNvPr id="12" name="Rectangle 11">
            <a:extLst>
              <a:ext uri="{FF2B5EF4-FFF2-40B4-BE49-F238E27FC236}">
                <a16:creationId xmlns:a16="http://schemas.microsoft.com/office/drawing/2014/main" id="{4CFE95A3-D595-4CD5-B76F-9D9501A004B9}"/>
              </a:ext>
            </a:extLst>
          </p:cNvPr>
          <p:cNvSpPr/>
          <p:nvPr/>
        </p:nvSpPr>
        <p:spPr>
          <a:xfrm>
            <a:off x="4466053" y="4612357"/>
            <a:ext cx="871274" cy="86602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1"/>
                </a:solidFill>
                <a:latin typeface="Arial" panose="020B0604020202020204" pitchFamily="34" charset="0"/>
                <a:cs typeface="Arial" panose="020B0604020202020204" pitchFamily="34" charset="0"/>
              </a:rPr>
              <a:t>Asian Bonds Online (ABO)</a:t>
            </a:r>
          </a:p>
          <a:p>
            <a:pPr algn="ct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Asia Bond Monitor</a:t>
            </a:r>
            <a:endParaRPr lang="en-PH" sz="9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480EC12-3D0A-1B37-01C4-C1D7B219DCCA}"/>
              </a:ext>
            </a:extLst>
          </p:cNvPr>
          <p:cNvSpPr/>
          <p:nvPr/>
        </p:nvSpPr>
        <p:spPr>
          <a:xfrm>
            <a:off x="7471518" y="4612358"/>
            <a:ext cx="909872" cy="721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1"/>
                </a:solidFill>
                <a:latin typeface="Arial" panose="020B0604020202020204" pitchFamily="34" charset="0"/>
                <a:cs typeface="Arial" panose="020B0604020202020204" pitchFamily="34" charset="0"/>
              </a:rPr>
              <a:t>Cross-border Settlement Infrastructure Forum (CSIF) </a:t>
            </a:r>
          </a:p>
        </p:txBody>
      </p:sp>
      <p:sp>
        <p:nvSpPr>
          <p:cNvPr id="14" name="Rectangle 13">
            <a:extLst>
              <a:ext uri="{FF2B5EF4-FFF2-40B4-BE49-F238E27FC236}">
                <a16:creationId xmlns:a16="http://schemas.microsoft.com/office/drawing/2014/main" id="{58E64AB2-EFE5-0819-C8FC-01F283A7698C}"/>
              </a:ext>
            </a:extLst>
          </p:cNvPr>
          <p:cNvSpPr/>
          <p:nvPr/>
        </p:nvSpPr>
        <p:spPr>
          <a:xfrm>
            <a:off x="7471518" y="5414209"/>
            <a:ext cx="909872" cy="70256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1"/>
                </a:solidFill>
                <a:latin typeface="Arial" panose="020B0604020202020204" pitchFamily="34" charset="0"/>
                <a:cs typeface="Arial" panose="020B0604020202020204" pitchFamily="34" charset="0"/>
              </a:rPr>
              <a:t>Asian</a:t>
            </a:r>
          </a:p>
          <a:p>
            <a:pPr algn="ctr"/>
            <a:r>
              <a:rPr lang="en-US" sz="900" dirty="0">
                <a:solidFill>
                  <a:schemeClr val="tx1"/>
                </a:solidFill>
                <a:latin typeface="Arial" panose="020B0604020202020204" pitchFamily="34" charset="0"/>
                <a:cs typeface="Arial" panose="020B0604020202020204" pitchFamily="34" charset="0"/>
              </a:rPr>
              <a:t>Prime Collateral Forum</a:t>
            </a:r>
          </a:p>
        </p:txBody>
      </p:sp>
      <p:cxnSp>
        <p:nvCxnSpPr>
          <p:cNvPr id="18" name="Straight Connector 17">
            <a:extLst>
              <a:ext uri="{FF2B5EF4-FFF2-40B4-BE49-F238E27FC236}">
                <a16:creationId xmlns:a16="http://schemas.microsoft.com/office/drawing/2014/main" id="{A22AC647-68DE-6BBE-FF88-FFB2F2A19DA8}"/>
              </a:ext>
            </a:extLst>
          </p:cNvPr>
          <p:cNvCxnSpPr>
            <a:cxnSpLocks/>
          </p:cNvCxnSpPr>
          <p:nvPr/>
        </p:nvCxnSpPr>
        <p:spPr>
          <a:xfrm flipH="1">
            <a:off x="6010707" y="5325979"/>
            <a:ext cx="333946" cy="353303"/>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4324B5E-63C3-CE70-AB43-88C3D937479A}"/>
              </a:ext>
            </a:extLst>
          </p:cNvPr>
          <p:cNvSpPr/>
          <p:nvPr/>
        </p:nvSpPr>
        <p:spPr>
          <a:xfrm>
            <a:off x="6424161" y="5696270"/>
            <a:ext cx="818147" cy="2713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1"/>
                </a:solidFill>
                <a:latin typeface="Arial" panose="020B0604020202020204" pitchFamily="34" charset="0"/>
                <a:cs typeface="Arial" panose="020B0604020202020204" pitchFamily="34" charset="0"/>
              </a:rPr>
              <a:t>Sub-forum 2</a:t>
            </a:r>
          </a:p>
        </p:txBody>
      </p:sp>
      <p:cxnSp>
        <p:nvCxnSpPr>
          <p:cNvPr id="21" name="Straight Connector 20">
            <a:extLst>
              <a:ext uri="{FF2B5EF4-FFF2-40B4-BE49-F238E27FC236}">
                <a16:creationId xmlns:a16="http://schemas.microsoft.com/office/drawing/2014/main" id="{F298EEDD-1BD9-E513-A446-522DCE0E8863}"/>
              </a:ext>
            </a:extLst>
          </p:cNvPr>
          <p:cNvCxnSpPr>
            <a:cxnSpLocks/>
            <a:endCxn id="20" idx="0"/>
          </p:cNvCxnSpPr>
          <p:nvPr/>
        </p:nvCxnSpPr>
        <p:spPr>
          <a:xfrm>
            <a:off x="6459258" y="5334756"/>
            <a:ext cx="373977" cy="361514"/>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E0D3E8B-1AFE-1983-EEC5-1D5C585ACE96}"/>
              </a:ext>
            </a:extLst>
          </p:cNvPr>
          <p:cNvSpPr/>
          <p:nvPr/>
        </p:nvSpPr>
        <p:spPr>
          <a:xfrm>
            <a:off x="2915887" y="5514945"/>
            <a:ext cx="871274" cy="87404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1"/>
                </a:solidFill>
                <a:latin typeface="Arial" panose="020B0604020202020204" pitchFamily="34" charset="0"/>
                <a:cs typeface="Arial" panose="020B0604020202020204" pitchFamily="34" charset="0"/>
              </a:rPr>
              <a:t>Infrastructure finance (including sustainable finance)</a:t>
            </a:r>
            <a:endParaRPr lang="en-PH" sz="900" dirty="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EA0786A-E6D0-CE3C-DB4A-5F6A3F6BFE88}"/>
              </a:ext>
            </a:extLst>
          </p:cNvPr>
          <p:cNvSpPr/>
          <p:nvPr/>
        </p:nvSpPr>
        <p:spPr>
          <a:xfrm>
            <a:off x="5583808" y="5696270"/>
            <a:ext cx="818147" cy="2713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900" dirty="0">
                <a:solidFill>
                  <a:schemeClr val="tx1"/>
                </a:solidFill>
                <a:latin typeface="Arial" panose="020B0604020202020204" pitchFamily="34" charset="0"/>
                <a:cs typeface="Arial" panose="020B0604020202020204" pitchFamily="34" charset="0"/>
              </a:rPr>
              <a:t>Sub-forum 1</a:t>
            </a:r>
          </a:p>
        </p:txBody>
      </p:sp>
    </p:spTree>
    <p:extLst>
      <p:ext uri="{BB962C8B-B14F-4D97-AF65-F5344CB8AC3E}">
        <p14:creationId xmlns:p14="http://schemas.microsoft.com/office/powerpoint/2010/main" val="44477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E9E6-EAE4-4190-9050-6705B8F7C2AA}"/>
              </a:ext>
            </a:extLst>
          </p:cNvPr>
          <p:cNvSpPr>
            <a:spLocks noGrp="1"/>
          </p:cNvSpPr>
          <p:nvPr>
            <p:ph type="title"/>
          </p:nvPr>
        </p:nvSpPr>
        <p:spPr>
          <a:xfrm>
            <a:off x="838200" y="365125"/>
            <a:ext cx="10515600" cy="615991"/>
          </a:xfrm>
        </p:spPr>
        <p:txBody>
          <a:bodyPr>
            <a:noAutofit/>
          </a:bodyPr>
          <a:lstStyle/>
          <a:p>
            <a:r>
              <a:rPr lang="en-US" sz="3800" b="1" dirty="0">
                <a:latin typeface="+mn-lt"/>
              </a:rPr>
              <a:t>5. Market scope, leaders and participants </a:t>
            </a:r>
            <a:endParaRPr lang="en-PH" sz="3800" b="1" dirty="0">
              <a:latin typeface="+mn-lt"/>
            </a:endParaRPr>
          </a:p>
        </p:txBody>
      </p:sp>
      <p:sp>
        <p:nvSpPr>
          <p:cNvPr id="3" name="Content Placeholder 2">
            <a:extLst>
              <a:ext uri="{FF2B5EF4-FFF2-40B4-BE49-F238E27FC236}">
                <a16:creationId xmlns:a16="http://schemas.microsoft.com/office/drawing/2014/main" id="{59AC7A68-5F5F-43FC-93F3-1BAC7435578A}"/>
              </a:ext>
            </a:extLst>
          </p:cNvPr>
          <p:cNvSpPr>
            <a:spLocks noGrp="1"/>
          </p:cNvSpPr>
          <p:nvPr>
            <p:ph idx="1"/>
          </p:nvPr>
        </p:nvSpPr>
        <p:spPr>
          <a:xfrm>
            <a:off x="808163" y="1255824"/>
            <a:ext cx="10688235" cy="5355808"/>
          </a:xfrm>
        </p:spPr>
        <p:txBody>
          <a:bodyPr>
            <a:normAutofit lnSpcReduction="10000"/>
          </a:bodyPr>
          <a:lstStyle/>
          <a:p>
            <a:r>
              <a:rPr lang="en-US" sz="2200" dirty="0"/>
              <a:t>G-sec market should be led by MOFs and the Central Banks with support of the regulators.</a:t>
            </a:r>
            <a:endParaRPr lang="en-US" sz="2000" dirty="0"/>
          </a:p>
          <a:p>
            <a:pPr lvl="1"/>
            <a:r>
              <a:rPr lang="en-US" sz="2000" dirty="0"/>
              <a:t>G-sec market tends to be a priority even if CMRF chooses to work on the broader debt market. But it is not impossible to develop the corporate bond market without G-sec.</a:t>
            </a:r>
          </a:p>
          <a:p>
            <a:r>
              <a:rPr lang="en-US" sz="2200" dirty="0"/>
              <a:t>Corporate securities market (equities and corporate bonds) should be led by the regulators.  </a:t>
            </a:r>
          </a:p>
          <a:p>
            <a:pPr lvl="1"/>
            <a:r>
              <a:rPr lang="en-US" sz="2100" dirty="0"/>
              <a:t>Corporate bonds may be defined broadly to cover a range of nongovernment securities</a:t>
            </a:r>
          </a:p>
          <a:p>
            <a:pPr lvl="1"/>
            <a:r>
              <a:rPr lang="en-US" sz="2100" dirty="0"/>
              <a:t>Exchanges and/or broker-dealers (or their association) may need to play important role.</a:t>
            </a:r>
          </a:p>
          <a:p>
            <a:pPr lvl="1"/>
            <a:r>
              <a:rPr lang="en-US" sz="2000" dirty="0"/>
              <a:t>Mongolia successfully developed the over-the-counter (OTC) corporate bond market without G-sec.</a:t>
            </a:r>
          </a:p>
          <a:p>
            <a:r>
              <a:rPr lang="en-US" sz="2200" dirty="0"/>
              <a:t>Initiatives on the management of SWFs need to be led and participated by the SWFs</a:t>
            </a:r>
          </a:p>
          <a:p>
            <a:r>
              <a:rPr lang="en-US" sz="2200" dirty="0"/>
              <a:t>Initiatives on market infrastructures need to be led and participated by the exchanges.</a:t>
            </a:r>
          </a:p>
          <a:p>
            <a:r>
              <a:rPr lang="en-US" sz="2200" dirty="0"/>
              <a:t>Initiatives on the money market, if covered, should be led by the Central Banks.  </a:t>
            </a:r>
          </a:p>
          <a:p>
            <a:pPr lvl="1"/>
            <a:r>
              <a:rPr lang="en-US" sz="2000" dirty="0"/>
              <a:t>Commercial banks should participate but not in certain monetary policy-related issues which are confidential.  Issues related to clearance and settlement may require participation of central securities depositories (CSDs), clearing houses/banks and/or custodians.</a:t>
            </a:r>
          </a:p>
          <a:p>
            <a:pPr marL="0" indent="0">
              <a:buNone/>
            </a:pPr>
            <a:r>
              <a:rPr lang="en-US" sz="2400" dirty="0">
                <a:solidFill>
                  <a:srgbClr val="C00000"/>
                </a:solidFill>
              </a:rPr>
              <a:t>Q.  Should CMRF be renamed as Capital Market </a:t>
            </a:r>
            <a:r>
              <a:rPr lang="en-US" sz="2400" i="1" dirty="0">
                <a:solidFill>
                  <a:srgbClr val="C00000"/>
                </a:solidFill>
              </a:rPr>
              <a:t>Development</a:t>
            </a:r>
            <a:r>
              <a:rPr lang="en-US" sz="2400" dirty="0">
                <a:solidFill>
                  <a:srgbClr val="C00000"/>
                </a:solidFill>
              </a:rPr>
              <a:t> Forum (CMDF)?</a:t>
            </a:r>
          </a:p>
        </p:txBody>
      </p:sp>
      <p:sp>
        <p:nvSpPr>
          <p:cNvPr id="5" name="Slide Number Placeholder 4">
            <a:extLst>
              <a:ext uri="{FF2B5EF4-FFF2-40B4-BE49-F238E27FC236}">
                <a16:creationId xmlns:a16="http://schemas.microsoft.com/office/drawing/2014/main" id="{08A526B0-711D-492D-8A5C-16609F81D933}"/>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57794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6A99-1107-A194-4063-A63FBEEF5C66}"/>
              </a:ext>
            </a:extLst>
          </p:cNvPr>
          <p:cNvSpPr>
            <a:spLocks noGrp="1"/>
          </p:cNvSpPr>
          <p:nvPr>
            <p:ph type="title"/>
          </p:nvPr>
        </p:nvSpPr>
        <p:spPr>
          <a:xfrm>
            <a:off x="838200" y="294198"/>
            <a:ext cx="10515600" cy="671886"/>
          </a:xfrm>
        </p:spPr>
        <p:txBody>
          <a:bodyPr>
            <a:normAutofit fontScale="90000"/>
          </a:bodyPr>
          <a:lstStyle/>
          <a:p>
            <a:r>
              <a:rPr lang="en-US" b="1" dirty="0">
                <a:latin typeface="+mn-lt"/>
              </a:rPr>
              <a:t>6. Possible pillars of initiatives for CMRF</a:t>
            </a:r>
            <a:endParaRPr lang="en-PH" b="1" dirty="0">
              <a:latin typeface="+mn-lt"/>
            </a:endParaRPr>
          </a:p>
        </p:txBody>
      </p:sp>
      <p:sp>
        <p:nvSpPr>
          <p:cNvPr id="3" name="Content Placeholder 2">
            <a:extLst>
              <a:ext uri="{FF2B5EF4-FFF2-40B4-BE49-F238E27FC236}">
                <a16:creationId xmlns:a16="http://schemas.microsoft.com/office/drawing/2014/main" id="{6B53BCE4-323A-43F5-C11A-77DDB32FADFD}"/>
              </a:ext>
            </a:extLst>
          </p:cNvPr>
          <p:cNvSpPr>
            <a:spLocks noGrp="1"/>
          </p:cNvSpPr>
          <p:nvPr>
            <p:ph idx="1"/>
          </p:nvPr>
        </p:nvSpPr>
        <p:spPr>
          <a:xfrm>
            <a:off x="838200" y="1101257"/>
            <a:ext cx="10647459" cy="5620218"/>
          </a:xfrm>
        </p:spPr>
        <p:txBody>
          <a:bodyPr>
            <a:normAutofit fontScale="92500" lnSpcReduction="20000"/>
          </a:bodyPr>
          <a:lstStyle/>
          <a:p>
            <a:r>
              <a:rPr lang="en-US" sz="2400" dirty="0"/>
              <a:t>Improving economic &amp; financial stability (MOFs)</a:t>
            </a:r>
          </a:p>
          <a:p>
            <a:pPr lvl="1"/>
            <a:r>
              <a:rPr lang="en-US" sz="2200" dirty="0"/>
              <a:t>Improve the public debt management and sovereign credit ratings; to overcome sovereign credit ceilings in cross-order investment; to develop the local currency (LCY) G-sec markets</a:t>
            </a:r>
          </a:p>
          <a:p>
            <a:pPr lvl="1"/>
            <a:r>
              <a:rPr lang="en-US" sz="2200" dirty="0"/>
              <a:t>Develop credit information and rating systems and/or a CAREC credit guarantee facility</a:t>
            </a:r>
          </a:p>
          <a:p>
            <a:r>
              <a:rPr lang="en-US" sz="2400" dirty="0"/>
              <a:t>Improving legal &amp; regulatory frameworks and adapting international standards </a:t>
            </a:r>
            <a:r>
              <a:rPr lang="en-US" sz="2200" dirty="0"/>
              <a:t>(FSA)</a:t>
            </a:r>
          </a:p>
          <a:p>
            <a:pPr lvl="1"/>
            <a:r>
              <a:rPr lang="en-US" sz="2200" dirty="0"/>
              <a:t>Observe IOSCO principles, MMOU, PFB, IAS, etc.</a:t>
            </a:r>
          </a:p>
          <a:p>
            <a:pPr lvl="1"/>
            <a:r>
              <a:rPr lang="en-US" sz="2200" dirty="0"/>
              <a:t>Observe the OECD corporate governance codes and the Basel code for bank governance</a:t>
            </a:r>
            <a:endParaRPr lang="en-US" sz="2000" dirty="0"/>
          </a:p>
          <a:p>
            <a:r>
              <a:rPr lang="en-US" sz="2400" dirty="0"/>
              <a:t>Improving market infrastructure (FSAs, CBs)</a:t>
            </a:r>
            <a:endParaRPr lang="en-US" sz="2000" dirty="0"/>
          </a:p>
          <a:p>
            <a:pPr lvl="1"/>
            <a:r>
              <a:rPr lang="en-US" sz="2200" dirty="0"/>
              <a:t>Develop efficient exchanges, the OTC markets, trading platform(s) and/or clearing houses</a:t>
            </a:r>
          </a:p>
          <a:p>
            <a:pPr lvl="1"/>
            <a:r>
              <a:rPr lang="en-US" sz="2200" dirty="0"/>
              <a:t>Improve the payments systems and CSDs in conformity with PFMI; and improve their connectivity and interoperability</a:t>
            </a:r>
          </a:p>
          <a:p>
            <a:r>
              <a:rPr lang="en-US" sz="2400" dirty="0"/>
              <a:t>Promoting climate/ESG finance (FSAs, MOFs)</a:t>
            </a:r>
          </a:p>
          <a:p>
            <a:pPr lvl="1"/>
            <a:r>
              <a:rPr lang="en-US" sz="2200" dirty="0"/>
              <a:t>Promote green/ESG bonds and/or equity investment</a:t>
            </a:r>
          </a:p>
          <a:p>
            <a:pPr lvl="1"/>
            <a:r>
              <a:rPr lang="en-US" sz="2200" dirty="0"/>
              <a:t>Enhance financial inclusion, SME finance (secured finance, warehouse receipt finance)</a:t>
            </a:r>
          </a:p>
          <a:p>
            <a:r>
              <a:rPr lang="en-US" sz="2400" dirty="0"/>
              <a:t>Addressing supply and demand issues (MOFs, FSAs?)</a:t>
            </a:r>
          </a:p>
          <a:p>
            <a:pPr lvl="1"/>
            <a:r>
              <a:rPr lang="en-US" sz="2200" dirty="0"/>
              <a:t>Enhance/promote privatization and infrastructure finance; </a:t>
            </a:r>
          </a:p>
          <a:p>
            <a:pPr lvl="1"/>
            <a:r>
              <a:rPr lang="en-US" sz="2200" dirty="0"/>
              <a:t>Develop derivatives markets</a:t>
            </a:r>
          </a:p>
          <a:p>
            <a:pPr lvl="1"/>
            <a:r>
              <a:rPr lang="en-US" sz="2200" dirty="0"/>
              <a:t>Enhance the management of SWFs and pension funds</a:t>
            </a:r>
          </a:p>
          <a:p>
            <a:pPr lvl="1"/>
            <a:r>
              <a:rPr lang="en-US" sz="2200" dirty="0"/>
              <a:t>Develop the professional market with enhanced access by individual investors with fintech </a:t>
            </a:r>
          </a:p>
          <a:p>
            <a:endParaRPr lang="en-PH" sz="2400" dirty="0"/>
          </a:p>
        </p:txBody>
      </p:sp>
      <p:sp>
        <p:nvSpPr>
          <p:cNvPr id="4" name="Slide Number Placeholder 3">
            <a:extLst>
              <a:ext uri="{FF2B5EF4-FFF2-40B4-BE49-F238E27FC236}">
                <a16:creationId xmlns:a16="http://schemas.microsoft.com/office/drawing/2014/main" id="{6215B109-BC7A-879F-664C-86A572E19958}"/>
              </a:ext>
            </a:extLst>
          </p:cNvPr>
          <p:cNvSpPr>
            <a:spLocks noGrp="1"/>
          </p:cNvSpPr>
          <p:nvPr>
            <p:ph type="sldNum" sz="quarter" idx="12"/>
          </p:nvPr>
        </p:nvSpPr>
        <p:spPr/>
        <p:txBody>
          <a:bodyPr/>
          <a:lstStyle/>
          <a:p>
            <a:fld id="{9C1CAE94-9B2B-4227-B5BB-ADC8E5EB2FAF}" type="slidenum">
              <a:rPr lang="en-PH" smtClean="0"/>
              <a:t>16</a:t>
            </a:fld>
            <a:endParaRPr lang="en-PH" dirty="0"/>
          </a:p>
        </p:txBody>
      </p:sp>
    </p:spTree>
    <p:extLst>
      <p:ext uri="{BB962C8B-B14F-4D97-AF65-F5344CB8AC3E}">
        <p14:creationId xmlns:p14="http://schemas.microsoft.com/office/powerpoint/2010/main" val="306721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78221-C33F-4AA6-9A46-96BFE29CE3EB}"/>
              </a:ext>
            </a:extLst>
          </p:cNvPr>
          <p:cNvSpPr>
            <a:spLocks noGrp="1"/>
          </p:cNvSpPr>
          <p:nvPr>
            <p:ph idx="1"/>
          </p:nvPr>
        </p:nvSpPr>
        <p:spPr>
          <a:xfrm>
            <a:off x="4888118" y="3126199"/>
            <a:ext cx="2769982" cy="768165"/>
          </a:xfrm>
        </p:spPr>
        <p:txBody>
          <a:bodyPr>
            <a:normAutofit/>
          </a:bodyPr>
          <a:lstStyle/>
          <a:p>
            <a:pPr marL="0" indent="0">
              <a:buNone/>
            </a:pPr>
            <a:r>
              <a:rPr lang="en-US" sz="4000" b="1" dirty="0"/>
              <a:t>Thank you.</a:t>
            </a:r>
          </a:p>
        </p:txBody>
      </p:sp>
    </p:spTree>
    <p:extLst>
      <p:ext uri="{BB962C8B-B14F-4D97-AF65-F5344CB8AC3E}">
        <p14:creationId xmlns:p14="http://schemas.microsoft.com/office/powerpoint/2010/main" val="428067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3B1A-A77D-4E37-8BE7-35C9348F72F6}"/>
              </a:ext>
            </a:extLst>
          </p:cNvPr>
          <p:cNvSpPr>
            <a:spLocks noGrp="1"/>
          </p:cNvSpPr>
          <p:nvPr>
            <p:ph type="title"/>
          </p:nvPr>
        </p:nvSpPr>
        <p:spPr>
          <a:xfrm>
            <a:off x="838200" y="365125"/>
            <a:ext cx="10515600" cy="708631"/>
          </a:xfrm>
        </p:spPr>
        <p:txBody>
          <a:bodyPr>
            <a:normAutofit/>
          </a:bodyPr>
          <a:lstStyle/>
          <a:p>
            <a:r>
              <a:rPr lang="en-US" b="1" dirty="0">
                <a:latin typeface="+mn-lt"/>
              </a:rPr>
              <a:t>Outline</a:t>
            </a:r>
            <a:endParaRPr lang="en-PH" b="1" dirty="0">
              <a:latin typeface="+mn-lt"/>
            </a:endParaRPr>
          </a:p>
        </p:txBody>
      </p:sp>
      <p:sp>
        <p:nvSpPr>
          <p:cNvPr id="3" name="Content Placeholder 2">
            <a:extLst>
              <a:ext uri="{FF2B5EF4-FFF2-40B4-BE49-F238E27FC236}">
                <a16:creationId xmlns:a16="http://schemas.microsoft.com/office/drawing/2014/main" id="{11418623-EFF3-4984-A431-9CB694D34781}"/>
              </a:ext>
            </a:extLst>
          </p:cNvPr>
          <p:cNvSpPr>
            <a:spLocks noGrp="1"/>
          </p:cNvSpPr>
          <p:nvPr>
            <p:ph idx="1"/>
          </p:nvPr>
        </p:nvSpPr>
        <p:spPr>
          <a:xfrm>
            <a:off x="838199" y="1117158"/>
            <a:ext cx="10766730" cy="5673255"/>
          </a:xfrm>
        </p:spPr>
        <p:txBody>
          <a:bodyPr>
            <a:normAutofit fontScale="92500" lnSpcReduction="20000"/>
          </a:bodyPr>
          <a:lstStyle/>
          <a:p>
            <a:pPr marL="457200" indent="-457200">
              <a:buFont typeface="+mj-lt"/>
              <a:buAutoNum type="arabicPeriod"/>
            </a:pPr>
            <a:r>
              <a:rPr lang="en-US" sz="2400" dirty="0"/>
              <a:t>Capital Market Regulators’ Forum (CMRF) as an activity of Economic and Financial Stability (EFS) cluster of CAREC 2030 Strategy</a:t>
            </a:r>
          </a:p>
          <a:p>
            <a:pPr lvl="1"/>
            <a:r>
              <a:rPr lang="en-US" sz="2200" dirty="0"/>
              <a:t>Economy of scale and the use of CAREC savings for CAREC investments</a:t>
            </a:r>
          </a:p>
          <a:p>
            <a:pPr lvl="1"/>
            <a:r>
              <a:rPr lang="en-US" sz="2200" dirty="0"/>
              <a:t>Knowledge and synergy with overall CAREC 2030 agenda</a:t>
            </a:r>
            <a:endParaRPr lang="en-US" sz="1800" dirty="0"/>
          </a:p>
          <a:p>
            <a:pPr marL="457200" indent="-457200">
              <a:buFont typeface="+mj-lt"/>
              <a:buAutoNum type="arabicPeriod"/>
            </a:pPr>
            <a:r>
              <a:rPr lang="en-US" sz="2400" dirty="0"/>
              <a:t>Economic and capital market landscape in CAREC</a:t>
            </a:r>
          </a:p>
          <a:p>
            <a:pPr lvl="1"/>
            <a:r>
              <a:rPr lang="en-US" sz="2200" dirty="0"/>
              <a:t>Motives for capital market development (CMD) cooperation</a:t>
            </a:r>
          </a:p>
          <a:p>
            <a:pPr lvl="1"/>
            <a:r>
              <a:rPr lang="en-US" sz="2200" dirty="0"/>
              <a:t>History and the current status</a:t>
            </a:r>
          </a:p>
          <a:p>
            <a:pPr lvl="1"/>
            <a:r>
              <a:rPr lang="en-US" sz="2200" dirty="0"/>
              <a:t>Looking forward and broader</a:t>
            </a:r>
          </a:p>
          <a:p>
            <a:pPr marL="457200" indent="-457200">
              <a:buFont typeface="+mj-lt"/>
              <a:buAutoNum type="arabicPeriod"/>
            </a:pPr>
            <a:r>
              <a:rPr lang="en-US" sz="2400" dirty="0"/>
              <a:t>Challenges of financial cooperation &amp; integration (FCI) in CMD</a:t>
            </a:r>
          </a:p>
          <a:p>
            <a:pPr lvl="1"/>
            <a:r>
              <a:rPr lang="en-US" sz="2200" dirty="0"/>
              <a:t>Importance of leadership by the authorities and the regulators</a:t>
            </a:r>
          </a:p>
          <a:p>
            <a:pPr lvl="1"/>
            <a:r>
              <a:rPr lang="en-US" sz="2200" dirty="0"/>
              <a:t>Choice of scope affects participants and thus institutional framework</a:t>
            </a:r>
          </a:p>
          <a:p>
            <a:pPr marL="457200" indent="-457200">
              <a:buFont typeface="+mj-lt"/>
              <a:buAutoNum type="arabicPeriod"/>
            </a:pPr>
            <a:r>
              <a:rPr lang="en-US" sz="2400" dirty="0"/>
              <a:t>Modus operandi of CMRF</a:t>
            </a:r>
          </a:p>
          <a:p>
            <a:pPr lvl="1"/>
            <a:r>
              <a:rPr lang="en-US" sz="2200" dirty="0"/>
              <a:t>Consistency with the CAREC 2030 Institutional Framework</a:t>
            </a:r>
          </a:p>
          <a:p>
            <a:pPr marL="457200" indent="-457200">
              <a:buFont typeface="+mj-lt"/>
              <a:buAutoNum type="arabicPeriod"/>
            </a:pPr>
            <a:r>
              <a:rPr lang="en-US" sz="2400" dirty="0"/>
              <a:t>Market scope, leaders and participants of CMRF</a:t>
            </a:r>
          </a:p>
          <a:p>
            <a:pPr lvl="1"/>
            <a:r>
              <a:rPr lang="en-US" sz="2200" dirty="0"/>
              <a:t>Leaders, participants, and the role of ADB</a:t>
            </a:r>
          </a:p>
          <a:p>
            <a:pPr lvl="1"/>
            <a:r>
              <a:rPr lang="en-US" sz="2200" dirty="0"/>
              <a:t>Examples: Asian Bond Markets Initiative (ABMI), ASEAN+3 Bond Market Forum (ABMF), and ASEAN Capital Market Forum</a:t>
            </a:r>
            <a:endParaRPr lang="en-US" sz="2000" dirty="0"/>
          </a:p>
          <a:p>
            <a:pPr marL="457200" indent="-457200">
              <a:buFont typeface="+mj-lt"/>
              <a:buAutoNum type="arabicPeriod"/>
            </a:pPr>
            <a:r>
              <a:rPr lang="en-US" sz="2400" dirty="0"/>
              <a:t>Possible initiatives</a:t>
            </a:r>
          </a:p>
          <a:p>
            <a:pPr lvl="1"/>
            <a:endParaRPr lang="en-PH" sz="1800" dirty="0"/>
          </a:p>
        </p:txBody>
      </p:sp>
      <p:sp>
        <p:nvSpPr>
          <p:cNvPr id="5" name="Slide Number Placeholder 4">
            <a:extLst>
              <a:ext uri="{FF2B5EF4-FFF2-40B4-BE49-F238E27FC236}">
                <a16:creationId xmlns:a16="http://schemas.microsoft.com/office/drawing/2014/main" id="{7060B911-053E-470B-96F1-009FE32A019F}"/>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236473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3B1A-A77D-4E37-8BE7-35C9348F72F6}"/>
              </a:ext>
            </a:extLst>
          </p:cNvPr>
          <p:cNvSpPr>
            <a:spLocks noGrp="1"/>
          </p:cNvSpPr>
          <p:nvPr>
            <p:ph type="title"/>
          </p:nvPr>
        </p:nvSpPr>
        <p:spPr>
          <a:xfrm>
            <a:off x="838200" y="365125"/>
            <a:ext cx="10515600" cy="708631"/>
          </a:xfrm>
        </p:spPr>
        <p:txBody>
          <a:bodyPr>
            <a:normAutofit fontScale="90000"/>
          </a:bodyPr>
          <a:lstStyle/>
          <a:p>
            <a:r>
              <a:rPr lang="en-US" b="1" dirty="0">
                <a:latin typeface="+mn-lt"/>
              </a:rPr>
              <a:t>1. CMRF as an activity of Economic and Financial Stability (EFS) cluster of CAREC 2030 Strategy</a:t>
            </a:r>
            <a:endParaRPr lang="en-PH" b="1" dirty="0">
              <a:latin typeface="+mn-lt"/>
            </a:endParaRPr>
          </a:p>
        </p:txBody>
      </p:sp>
      <p:sp>
        <p:nvSpPr>
          <p:cNvPr id="3" name="Content Placeholder 2">
            <a:extLst>
              <a:ext uri="{FF2B5EF4-FFF2-40B4-BE49-F238E27FC236}">
                <a16:creationId xmlns:a16="http://schemas.microsoft.com/office/drawing/2014/main" id="{11418623-EFF3-4984-A431-9CB694D34781}"/>
              </a:ext>
            </a:extLst>
          </p:cNvPr>
          <p:cNvSpPr>
            <a:spLocks noGrp="1"/>
          </p:cNvSpPr>
          <p:nvPr>
            <p:ph idx="1"/>
          </p:nvPr>
        </p:nvSpPr>
        <p:spPr>
          <a:xfrm>
            <a:off x="838199" y="1498821"/>
            <a:ext cx="10766730" cy="5319422"/>
          </a:xfrm>
        </p:spPr>
        <p:txBody>
          <a:bodyPr>
            <a:normAutofit/>
          </a:bodyPr>
          <a:lstStyle/>
          <a:p>
            <a:r>
              <a:rPr lang="en-US" sz="2200" dirty="0"/>
              <a:t>Be consistent with the five driving principles of CAREC 2030</a:t>
            </a:r>
          </a:p>
          <a:p>
            <a:pPr lvl="1"/>
            <a:r>
              <a:rPr lang="en-US" sz="2000" dirty="0"/>
              <a:t>Aligning with national strategies and supporting the new </a:t>
            </a:r>
            <a:r>
              <a:rPr lang="en-US" sz="2000" b="1" i="1" dirty="0"/>
              <a:t>international development agendas</a:t>
            </a:r>
            <a:r>
              <a:rPr lang="en-US" sz="2000" i="1" dirty="0"/>
              <a:t>, </a:t>
            </a:r>
            <a:r>
              <a:rPr lang="en-US" sz="2000" dirty="0"/>
              <a:t>i.e., Sustainable Development Goals (SDGs) and the Paris Agreement (COP21)</a:t>
            </a:r>
            <a:endParaRPr lang="en-US" sz="2000" dirty="0">
              <a:highlight>
                <a:srgbClr val="FFFF00"/>
              </a:highlight>
            </a:endParaRPr>
          </a:p>
          <a:p>
            <a:pPr lvl="1"/>
            <a:r>
              <a:rPr lang="en-US" sz="2000" dirty="0"/>
              <a:t>Deepening cooperation in the traditional areas (transport, energy, trade, economic corridor), selectively expanding into new areas.</a:t>
            </a:r>
          </a:p>
          <a:p>
            <a:pPr lvl="1"/>
            <a:r>
              <a:rPr lang="en-US" sz="2000" dirty="0"/>
              <a:t>Deepening policy dialogue</a:t>
            </a:r>
          </a:p>
          <a:p>
            <a:pPr lvl="1"/>
            <a:r>
              <a:rPr lang="en-US" sz="2000" dirty="0"/>
              <a:t>Integrating the role of the private sector and civil society</a:t>
            </a:r>
          </a:p>
          <a:p>
            <a:pPr lvl="1"/>
            <a:r>
              <a:rPr lang="en-US" sz="2000" dirty="0"/>
              <a:t>Building an open and inclusive platform</a:t>
            </a:r>
            <a:endParaRPr lang="en-US" sz="2200" dirty="0"/>
          </a:p>
          <a:p>
            <a:r>
              <a:rPr lang="en-US" sz="2200" dirty="0"/>
              <a:t>Be aligned with agendas of other operational clusters for maximum synergy</a:t>
            </a:r>
          </a:p>
          <a:p>
            <a:pPr lvl="1"/>
            <a:r>
              <a:rPr lang="en-US" sz="2000" b="1" i="1" dirty="0"/>
              <a:t>Economic &amp; Financial Stability  =&gt;  CMRF</a:t>
            </a:r>
          </a:p>
          <a:p>
            <a:pPr lvl="1"/>
            <a:r>
              <a:rPr lang="en-PH" sz="2000" dirty="0"/>
              <a:t>Trade, tourism &amp; economic corridors</a:t>
            </a:r>
          </a:p>
          <a:p>
            <a:pPr lvl="1"/>
            <a:r>
              <a:rPr lang="en-PH" sz="2000" dirty="0"/>
              <a:t>Infrastructure &amp; connectivity</a:t>
            </a:r>
          </a:p>
          <a:p>
            <a:pPr lvl="1"/>
            <a:r>
              <a:rPr lang="en-PH" sz="2000" dirty="0"/>
              <a:t>Agriculture &amp; water</a:t>
            </a:r>
          </a:p>
          <a:p>
            <a:pPr lvl="1"/>
            <a:r>
              <a:rPr lang="en-PH" sz="2000" dirty="0"/>
              <a:t>Human development</a:t>
            </a:r>
          </a:p>
          <a:p>
            <a:endParaRPr lang="en-US" sz="2400" dirty="0"/>
          </a:p>
        </p:txBody>
      </p:sp>
      <p:sp>
        <p:nvSpPr>
          <p:cNvPr id="5" name="Slide Number Placeholder 4">
            <a:extLst>
              <a:ext uri="{FF2B5EF4-FFF2-40B4-BE49-F238E27FC236}">
                <a16:creationId xmlns:a16="http://schemas.microsoft.com/office/drawing/2014/main" id="{7060B911-053E-470B-96F1-009FE32A019F}"/>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45585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604C-5B39-F5C6-AC15-BD24D51E3E21}"/>
              </a:ext>
            </a:extLst>
          </p:cNvPr>
          <p:cNvSpPr>
            <a:spLocks noGrp="1"/>
          </p:cNvSpPr>
          <p:nvPr>
            <p:ph type="title"/>
          </p:nvPr>
        </p:nvSpPr>
        <p:spPr>
          <a:xfrm>
            <a:off x="838200" y="238540"/>
            <a:ext cx="10515600" cy="1125110"/>
          </a:xfrm>
        </p:spPr>
        <p:txBody>
          <a:bodyPr>
            <a:normAutofit fontScale="90000"/>
          </a:bodyPr>
          <a:lstStyle/>
          <a:p>
            <a:r>
              <a:rPr lang="en-US" b="1" dirty="0">
                <a:latin typeface="+mn-lt"/>
              </a:rPr>
              <a:t>1. CMRF as an activity of EFS cluster of CAREC 2030 Strategy </a:t>
            </a:r>
            <a:r>
              <a:rPr lang="en-US" sz="2800" dirty="0">
                <a:latin typeface="+mn-lt"/>
              </a:rPr>
              <a:t>– continued</a:t>
            </a:r>
            <a:endParaRPr lang="en-PH" sz="4000" dirty="0"/>
          </a:p>
        </p:txBody>
      </p:sp>
      <p:sp>
        <p:nvSpPr>
          <p:cNvPr id="3" name="Content Placeholder 2">
            <a:extLst>
              <a:ext uri="{FF2B5EF4-FFF2-40B4-BE49-F238E27FC236}">
                <a16:creationId xmlns:a16="http://schemas.microsoft.com/office/drawing/2014/main" id="{71D2719E-E429-B16A-367C-1F7F7400AA67}"/>
              </a:ext>
            </a:extLst>
          </p:cNvPr>
          <p:cNvSpPr>
            <a:spLocks noGrp="1"/>
          </p:cNvSpPr>
          <p:nvPr>
            <p:ph idx="1"/>
          </p:nvPr>
        </p:nvSpPr>
        <p:spPr>
          <a:xfrm>
            <a:off x="838199" y="1522675"/>
            <a:ext cx="10583849" cy="5096786"/>
          </a:xfrm>
        </p:spPr>
        <p:txBody>
          <a:bodyPr>
            <a:normAutofit/>
          </a:bodyPr>
          <a:lstStyle/>
          <a:p>
            <a:r>
              <a:rPr lang="en-US" sz="2200" dirty="0"/>
              <a:t>Three pillars of Economic &amp; Financial Stability Cluster</a:t>
            </a:r>
          </a:p>
          <a:p>
            <a:pPr lvl="1"/>
            <a:r>
              <a:rPr lang="en-US" sz="2000" dirty="0"/>
              <a:t>Macroeconomic policy coordination, countercyclical policy responses  =&gt; Public finance</a:t>
            </a:r>
          </a:p>
          <a:p>
            <a:pPr lvl="1"/>
            <a:r>
              <a:rPr lang="en-US" sz="2000" dirty="0"/>
              <a:t>Financial regulators to exchange data and knowledge, and harmonize practices</a:t>
            </a:r>
          </a:p>
          <a:p>
            <a:pPr lvl="1"/>
            <a:r>
              <a:rPr lang="en-US" sz="2000" dirty="0"/>
              <a:t>Attract private sector investments, particularly cross-border ones among the members </a:t>
            </a:r>
          </a:p>
          <a:p>
            <a:r>
              <a:rPr lang="en-US" sz="2200" dirty="0"/>
              <a:t>The CMRF objectives as agreed in the first meeting 2019</a:t>
            </a:r>
          </a:p>
          <a:p>
            <a:pPr lvl="1"/>
            <a:r>
              <a:rPr lang="en-PH" sz="2000" dirty="0"/>
              <a:t>Develop knowledge, build capacity, exchange experiences for products and process innovation</a:t>
            </a:r>
          </a:p>
          <a:p>
            <a:pPr lvl="1"/>
            <a:r>
              <a:rPr lang="en-PH" sz="2000" dirty="0"/>
              <a:t>Pilot initiatives for regulatory and legal harmonization;</a:t>
            </a:r>
          </a:p>
          <a:p>
            <a:pPr lvl="1"/>
            <a:r>
              <a:rPr lang="en-PH" sz="2000" dirty="0"/>
              <a:t>Ultimately support market integration through cross-listing, standard setting and recognition. </a:t>
            </a:r>
          </a:p>
        </p:txBody>
      </p:sp>
      <p:sp>
        <p:nvSpPr>
          <p:cNvPr id="4" name="Slide Number Placeholder 3">
            <a:extLst>
              <a:ext uri="{FF2B5EF4-FFF2-40B4-BE49-F238E27FC236}">
                <a16:creationId xmlns:a16="http://schemas.microsoft.com/office/drawing/2014/main" id="{2B077B94-2E78-63F4-FA6A-5F96A7C3AA57}"/>
              </a:ext>
            </a:extLst>
          </p:cNvPr>
          <p:cNvSpPr>
            <a:spLocks noGrp="1"/>
          </p:cNvSpPr>
          <p:nvPr>
            <p:ph type="sldNum" sz="quarter" idx="12"/>
          </p:nvPr>
        </p:nvSpPr>
        <p:spPr/>
        <p:txBody>
          <a:bodyPr/>
          <a:lstStyle/>
          <a:p>
            <a:fld id="{9C1CAE94-9B2B-4227-B5BB-ADC8E5EB2FAF}" type="slidenum">
              <a:rPr lang="en-PH" smtClean="0"/>
              <a:t>4</a:t>
            </a:fld>
            <a:endParaRPr lang="en-PH" dirty="0"/>
          </a:p>
        </p:txBody>
      </p:sp>
    </p:spTree>
    <p:extLst>
      <p:ext uri="{BB962C8B-B14F-4D97-AF65-F5344CB8AC3E}">
        <p14:creationId xmlns:p14="http://schemas.microsoft.com/office/powerpoint/2010/main" val="83164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B933-8FBC-E486-ABED-9EB4F350B8C5}"/>
              </a:ext>
            </a:extLst>
          </p:cNvPr>
          <p:cNvSpPr>
            <a:spLocks noGrp="1"/>
          </p:cNvSpPr>
          <p:nvPr>
            <p:ph type="title"/>
          </p:nvPr>
        </p:nvSpPr>
        <p:spPr>
          <a:xfrm>
            <a:off x="838200" y="365126"/>
            <a:ext cx="10515600" cy="831546"/>
          </a:xfrm>
        </p:spPr>
        <p:txBody>
          <a:bodyPr>
            <a:normAutofit fontScale="90000"/>
          </a:bodyPr>
          <a:lstStyle/>
          <a:p>
            <a:r>
              <a:rPr lang="en-US" b="1" dirty="0">
                <a:latin typeface="+mn-lt"/>
              </a:rPr>
              <a:t>2. </a:t>
            </a:r>
            <a:r>
              <a:rPr lang="en-US" sz="4400" b="1" dirty="0">
                <a:latin typeface="+mn-lt"/>
              </a:rPr>
              <a:t>Economic and </a:t>
            </a:r>
            <a:r>
              <a:rPr lang="en-US" b="1" dirty="0">
                <a:latin typeface="+mn-lt"/>
              </a:rPr>
              <a:t>Capital Market (CM) </a:t>
            </a:r>
            <a:r>
              <a:rPr lang="en-US" sz="4400" b="1" dirty="0">
                <a:latin typeface="+mn-lt"/>
              </a:rPr>
              <a:t>landscape in CAREC </a:t>
            </a:r>
            <a:r>
              <a:rPr lang="en-US" sz="3600" dirty="0">
                <a:latin typeface="+mn-lt"/>
              </a:rPr>
              <a:t>–  motives for CMD cooperation </a:t>
            </a:r>
            <a:endParaRPr lang="en-PH" dirty="0"/>
          </a:p>
        </p:txBody>
      </p:sp>
      <p:sp>
        <p:nvSpPr>
          <p:cNvPr id="3" name="Content Placeholder 2">
            <a:extLst>
              <a:ext uri="{FF2B5EF4-FFF2-40B4-BE49-F238E27FC236}">
                <a16:creationId xmlns:a16="http://schemas.microsoft.com/office/drawing/2014/main" id="{6AB1EC8D-0DF2-67D1-0492-FB46F40F6394}"/>
              </a:ext>
            </a:extLst>
          </p:cNvPr>
          <p:cNvSpPr>
            <a:spLocks noGrp="1"/>
          </p:cNvSpPr>
          <p:nvPr>
            <p:ph idx="1"/>
          </p:nvPr>
        </p:nvSpPr>
        <p:spPr>
          <a:xfrm>
            <a:off x="838200" y="1627707"/>
            <a:ext cx="10571922" cy="4969565"/>
          </a:xfrm>
        </p:spPr>
        <p:txBody>
          <a:bodyPr>
            <a:normAutofit/>
          </a:bodyPr>
          <a:lstStyle/>
          <a:p>
            <a:r>
              <a:rPr lang="en-US" sz="2200" dirty="0"/>
              <a:t>Varying levels of per capita income, population size/density, resource endowment, industrial/financial development  </a:t>
            </a:r>
            <a:r>
              <a:rPr lang="en-US" sz="2200" dirty="0">
                <a:solidFill>
                  <a:srgbClr val="C00000"/>
                </a:solidFill>
              </a:rPr>
              <a:t>=&gt;  mutual learning opportunities</a:t>
            </a:r>
          </a:p>
          <a:p>
            <a:r>
              <a:rPr lang="en-US" sz="2200" dirty="0"/>
              <a:t>Mix of net-saving economies (current account surplus) and net-borrowing ones (current account deficits)  =&gt;  </a:t>
            </a:r>
            <a:r>
              <a:rPr lang="en-US" sz="2200" i="1" dirty="0">
                <a:solidFill>
                  <a:srgbClr val="C00000"/>
                </a:solidFill>
              </a:rPr>
              <a:t>Benefit from recycling CAREC savings to finance CAREC investments.</a:t>
            </a:r>
          </a:p>
          <a:p>
            <a:pPr lvl="1"/>
            <a:r>
              <a:rPr lang="en-US" sz="2000" dirty="0"/>
              <a:t>Net-borrowing members need to enhance the </a:t>
            </a:r>
            <a:r>
              <a:rPr lang="en-US" sz="2000" b="1" i="1" dirty="0"/>
              <a:t>investment climate </a:t>
            </a:r>
            <a:r>
              <a:rPr lang="en-US" sz="2000" dirty="0"/>
              <a:t>and the </a:t>
            </a:r>
            <a:r>
              <a:rPr lang="en-US" sz="2000" b="1" i="1" dirty="0"/>
              <a:t>investability</a:t>
            </a:r>
            <a:r>
              <a:rPr lang="en-US" sz="2000" dirty="0"/>
              <a:t> of their capital markets (CM) so that net-saving members can invest in them.</a:t>
            </a:r>
          </a:p>
          <a:p>
            <a:pPr lvl="1"/>
            <a:r>
              <a:rPr lang="en-US" sz="2000" dirty="0"/>
              <a:t>Improve sovereign credit ratings.  =&gt;  Improve public debt management and/or develop a credit enhancement/guarantee facility to overcome the sovereign credit ceilings. </a:t>
            </a:r>
          </a:p>
          <a:p>
            <a:pPr lvl="1"/>
            <a:r>
              <a:rPr lang="en-US" sz="2000" dirty="0"/>
              <a:t>Pool resources and utilize them in CAREC, e.g., collective funds to invest in infrastructure/ connectivity; environmental, social, and governance (ESG)</a:t>
            </a:r>
            <a:r>
              <a:rPr lang="en-US" sz="2000" dirty="0">
                <a:highlight>
                  <a:srgbClr val="FFFF00"/>
                </a:highlight>
              </a:rPr>
              <a:t>;</a:t>
            </a:r>
            <a:r>
              <a:rPr lang="en-US" sz="2000" dirty="0"/>
              <a:t> agriculture; tourism; etc.</a:t>
            </a:r>
            <a:endParaRPr lang="en-US" sz="2200" dirty="0"/>
          </a:p>
          <a:p>
            <a:r>
              <a:rPr lang="en-PH" sz="2200" dirty="0"/>
              <a:t>Sovereign wealth funds (SWFs) of net-saving members</a:t>
            </a:r>
          </a:p>
          <a:p>
            <a:pPr lvl="1"/>
            <a:r>
              <a:rPr lang="en-PH" sz="2000" dirty="0"/>
              <a:t>Potential vehicles for cross-border investment within CAREC</a:t>
            </a:r>
          </a:p>
          <a:p>
            <a:pPr lvl="1"/>
            <a:r>
              <a:rPr lang="en-PH" sz="2000" dirty="0"/>
              <a:t>Need to overcome low sovereign credit ceilings</a:t>
            </a:r>
          </a:p>
        </p:txBody>
      </p:sp>
      <p:sp>
        <p:nvSpPr>
          <p:cNvPr id="4" name="Slide Number Placeholder 3">
            <a:extLst>
              <a:ext uri="{FF2B5EF4-FFF2-40B4-BE49-F238E27FC236}">
                <a16:creationId xmlns:a16="http://schemas.microsoft.com/office/drawing/2014/main" id="{B44F6F43-EBAB-5912-8783-16381F01895C}"/>
              </a:ext>
            </a:extLst>
          </p:cNvPr>
          <p:cNvSpPr>
            <a:spLocks noGrp="1"/>
          </p:cNvSpPr>
          <p:nvPr>
            <p:ph type="sldNum" sz="quarter" idx="12"/>
          </p:nvPr>
        </p:nvSpPr>
        <p:spPr/>
        <p:txBody>
          <a:bodyPr/>
          <a:lstStyle/>
          <a:p>
            <a:fld id="{9C1CAE94-9B2B-4227-B5BB-ADC8E5EB2FAF}" type="slidenum">
              <a:rPr lang="en-PH" smtClean="0"/>
              <a:t>5</a:t>
            </a:fld>
            <a:endParaRPr lang="en-PH" dirty="0"/>
          </a:p>
        </p:txBody>
      </p:sp>
    </p:spTree>
    <p:extLst>
      <p:ext uri="{BB962C8B-B14F-4D97-AF65-F5344CB8AC3E}">
        <p14:creationId xmlns:p14="http://schemas.microsoft.com/office/powerpoint/2010/main" val="123790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BC55-464D-7DE5-0127-830E80CC8CC5}"/>
              </a:ext>
            </a:extLst>
          </p:cNvPr>
          <p:cNvSpPr>
            <a:spLocks noGrp="1"/>
          </p:cNvSpPr>
          <p:nvPr>
            <p:ph type="title"/>
          </p:nvPr>
        </p:nvSpPr>
        <p:spPr>
          <a:xfrm>
            <a:off x="838200" y="365126"/>
            <a:ext cx="10515600" cy="1097914"/>
          </a:xfrm>
        </p:spPr>
        <p:txBody>
          <a:bodyPr>
            <a:normAutofit/>
          </a:bodyPr>
          <a:lstStyle/>
          <a:p>
            <a:r>
              <a:rPr lang="en-US" sz="4000" b="1" dirty="0">
                <a:latin typeface="+mn-lt"/>
              </a:rPr>
              <a:t>2. Economic and CM landscape in CAREC </a:t>
            </a:r>
            <a:r>
              <a:rPr lang="en-US" sz="3200" dirty="0">
                <a:latin typeface="+mn-lt"/>
              </a:rPr>
              <a:t>– History and the current status</a:t>
            </a:r>
            <a:endParaRPr lang="en-PH" dirty="0"/>
          </a:p>
        </p:txBody>
      </p:sp>
      <p:sp>
        <p:nvSpPr>
          <p:cNvPr id="3" name="Content Placeholder 2">
            <a:extLst>
              <a:ext uri="{FF2B5EF4-FFF2-40B4-BE49-F238E27FC236}">
                <a16:creationId xmlns:a16="http://schemas.microsoft.com/office/drawing/2014/main" id="{9E962786-9B10-A896-0517-30F9BFE4E592}"/>
              </a:ext>
            </a:extLst>
          </p:cNvPr>
          <p:cNvSpPr>
            <a:spLocks noGrp="1"/>
          </p:cNvSpPr>
          <p:nvPr>
            <p:ph idx="1"/>
          </p:nvPr>
        </p:nvSpPr>
        <p:spPr>
          <a:xfrm>
            <a:off x="838200" y="1641944"/>
            <a:ext cx="10515600" cy="4985468"/>
          </a:xfrm>
        </p:spPr>
        <p:txBody>
          <a:bodyPr>
            <a:normAutofit/>
          </a:bodyPr>
          <a:lstStyle/>
          <a:p>
            <a:r>
              <a:rPr lang="en-US" sz="2200" dirty="0"/>
              <a:t>Bank domination and the underdevelopment of CM/nonbanking in a varying degree.</a:t>
            </a:r>
          </a:p>
          <a:p>
            <a:r>
              <a:rPr lang="en-US" sz="2200" dirty="0"/>
              <a:t>Privatization has given birth to the equity markets but with a varying degree.</a:t>
            </a:r>
          </a:p>
          <a:p>
            <a:pPr lvl="1"/>
            <a:r>
              <a:rPr lang="en-US" sz="2000" dirty="0"/>
              <a:t>Full-fledged privatization with the adoption of the international standards of corporate governance has been challenging for some members.</a:t>
            </a:r>
          </a:p>
          <a:p>
            <a:r>
              <a:rPr lang="en-US" sz="2200" dirty="0"/>
              <a:t>Market architectures and infrastructures have been built in a varying degree but need to be improved including the cross-border connectivity/interoperability.  </a:t>
            </a:r>
          </a:p>
          <a:p>
            <a:r>
              <a:rPr lang="en-US" sz="2200" dirty="0"/>
              <a:t>Legal and regulatory frameworks have been built with a varying degree.  But gaps remain to be filled.</a:t>
            </a:r>
          </a:p>
          <a:p>
            <a:pPr lvl="1"/>
            <a:r>
              <a:rPr lang="en-US" sz="2000" dirty="0"/>
              <a:t>Secondment programs among the CAREC regulators/self-regulatory organizations (SROs) to learn the application of the International Organization of Securities Commissions (IOSCO) Principles, prudential standards, conduct rules for broker-dealers, etc.</a:t>
            </a:r>
          </a:p>
          <a:p>
            <a:pPr lvl="1"/>
            <a:r>
              <a:rPr lang="en-US" sz="2000" dirty="0"/>
              <a:t>Need to examine the legal and regulatory investability across the borders within CAREC</a:t>
            </a:r>
          </a:p>
          <a:p>
            <a:endParaRPr lang="en-PH" dirty="0"/>
          </a:p>
        </p:txBody>
      </p:sp>
      <p:sp>
        <p:nvSpPr>
          <p:cNvPr id="4" name="Slide Number Placeholder 3">
            <a:extLst>
              <a:ext uri="{FF2B5EF4-FFF2-40B4-BE49-F238E27FC236}">
                <a16:creationId xmlns:a16="http://schemas.microsoft.com/office/drawing/2014/main" id="{F51C2414-0949-2C8E-0402-A6EB8F576EE1}"/>
              </a:ext>
            </a:extLst>
          </p:cNvPr>
          <p:cNvSpPr>
            <a:spLocks noGrp="1"/>
          </p:cNvSpPr>
          <p:nvPr>
            <p:ph type="sldNum" sz="quarter" idx="12"/>
          </p:nvPr>
        </p:nvSpPr>
        <p:spPr/>
        <p:txBody>
          <a:bodyPr/>
          <a:lstStyle/>
          <a:p>
            <a:fld id="{9C1CAE94-9B2B-4227-B5BB-ADC8E5EB2FAF}" type="slidenum">
              <a:rPr lang="en-PH" smtClean="0"/>
              <a:t>6</a:t>
            </a:fld>
            <a:endParaRPr lang="en-PH" dirty="0"/>
          </a:p>
        </p:txBody>
      </p:sp>
    </p:spTree>
    <p:extLst>
      <p:ext uri="{BB962C8B-B14F-4D97-AF65-F5344CB8AC3E}">
        <p14:creationId xmlns:p14="http://schemas.microsoft.com/office/powerpoint/2010/main" val="289477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8ABC-9CD8-492E-B366-B1185DF41DEA}"/>
              </a:ext>
            </a:extLst>
          </p:cNvPr>
          <p:cNvSpPr>
            <a:spLocks noGrp="1"/>
          </p:cNvSpPr>
          <p:nvPr>
            <p:ph type="title"/>
          </p:nvPr>
        </p:nvSpPr>
        <p:spPr>
          <a:xfrm>
            <a:off x="838200" y="365126"/>
            <a:ext cx="10515600" cy="911058"/>
          </a:xfrm>
        </p:spPr>
        <p:txBody>
          <a:bodyPr>
            <a:normAutofit fontScale="90000"/>
          </a:bodyPr>
          <a:lstStyle/>
          <a:p>
            <a:r>
              <a:rPr lang="en-US" b="1" dirty="0">
                <a:latin typeface="+mn-lt"/>
              </a:rPr>
              <a:t>2. Economic and CM landscape in CAREC </a:t>
            </a:r>
            <a:r>
              <a:rPr lang="en-US" sz="3600" dirty="0">
                <a:latin typeface="+mn-lt"/>
              </a:rPr>
              <a:t>– Current status and looking forward</a:t>
            </a:r>
            <a:endParaRPr lang="en-PH" sz="4000" dirty="0">
              <a:latin typeface="+mn-lt"/>
            </a:endParaRPr>
          </a:p>
        </p:txBody>
      </p:sp>
      <p:sp>
        <p:nvSpPr>
          <p:cNvPr id="3" name="Content Placeholder 2">
            <a:extLst>
              <a:ext uri="{FF2B5EF4-FFF2-40B4-BE49-F238E27FC236}">
                <a16:creationId xmlns:a16="http://schemas.microsoft.com/office/drawing/2014/main" id="{AF2B351E-F00B-468A-A64F-0C967D0977A5}"/>
              </a:ext>
            </a:extLst>
          </p:cNvPr>
          <p:cNvSpPr>
            <a:spLocks noGrp="1"/>
          </p:cNvSpPr>
          <p:nvPr>
            <p:ph idx="1"/>
          </p:nvPr>
        </p:nvSpPr>
        <p:spPr>
          <a:xfrm>
            <a:off x="838200" y="1594230"/>
            <a:ext cx="10691192" cy="4953663"/>
          </a:xfrm>
        </p:spPr>
        <p:txBody>
          <a:bodyPr>
            <a:normAutofit/>
          </a:bodyPr>
          <a:lstStyle/>
          <a:p>
            <a:r>
              <a:rPr lang="en-US" sz="2200" dirty="0"/>
              <a:t>Members losing the access to concessional resources need to develop the government securities (G-sec) markets in local currencies.</a:t>
            </a:r>
          </a:p>
          <a:p>
            <a:pPr lvl="1"/>
            <a:r>
              <a:rPr lang="en-US" sz="2000" dirty="0"/>
              <a:t>Key to financing infrastructure including green one.</a:t>
            </a:r>
          </a:p>
          <a:p>
            <a:r>
              <a:rPr lang="en-PH" sz="2200" dirty="0"/>
              <a:t>Banks play different roles in different market segments at different levels of CMD.  CMRF initiatives need to take into account their evolving roles.</a:t>
            </a:r>
          </a:p>
          <a:p>
            <a:pPr lvl="1"/>
            <a:r>
              <a:rPr lang="en-PH" sz="2000" dirty="0"/>
              <a:t>Can be leading issuers in the equity and corporate bond markets.  </a:t>
            </a:r>
          </a:p>
          <a:p>
            <a:pPr lvl="1"/>
            <a:r>
              <a:rPr lang="en-PH" sz="2000" dirty="0"/>
              <a:t>Play key roles in the money and G-sec markets as investors, issuers and intermediaries.  </a:t>
            </a:r>
          </a:p>
          <a:p>
            <a:pPr lvl="1"/>
            <a:r>
              <a:rPr lang="en-PH" sz="2000" dirty="0"/>
              <a:t>Compete with corporate bonds while providing services for them, e.g., custody, payment.  The services become more important business for banks when institutional investors grow.</a:t>
            </a:r>
          </a:p>
          <a:p>
            <a:r>
              <a:rPr lang="en-PH" sz="2200" dirty="0"/>
              <a:t>The development of institutional investors varies widely among the members.</a:t>
            </a:r>
          </a:p>
          <a:p>
            <a:pPr lvl="1"/>
            <a:r>
              <a:rPr lang="en-PH" sz="2000" dirty="0"/>
              <a:t>Insurance companies and pension funds grow only gradually except for the 2nd pillar pensions.</a:t>
            </a:r>
          </a:p>
          <a:p>
            <a:pPr lvl="1"/>
            <a:r>
              <a:rPr lang="en-PH" sz="2000" dirty="0"/>
              <a:t>Investment funds (and asset managers) can grow more freely to stimulate CMD.</a:t>
            </a:r>
          </a:p>
          <a:p>
            <a:endParaRPr lang="en-PH" sz="2000" dirty="0"/>
          </a:p>
        </p:txBody>
      </p:sp>
      <p:sp>
        <p:nvSpPr>
          <p:cNvPr id="5" name="Slide Number Placeholder 4">
            <a:extLst>
              <a:ext uri="{FF2B5EF4-FFF2-40B4-BE49-F238E27FC236}">
                <a16:creationId xmlns:a16="http://schemas.microsoft.com/office/drawing/2014/main" id="{BA16A9EE-5F51-4290-B5FA-4745DB37B095}"/>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186836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500A-27D8-479D-983B-B6EB0038D2A5}"/>
              </a:ext>
            </a:extLst>
          </p:cNvPr>
          <p:cNvSpPr>
            <a:spLocks noGrp="1"/>
          </p:cNvSpPr>
          <p:nvPr>
            <p:ph type="title"/>
          </p:nvPr>
        </p:nvSpPr>
        <p:spPr>
          <a:xfrm>
            <a:off x="838200" y="420789"/>
            <a:ext cx="10515600" cy="682071"/>
          </a:xfrm>
        </p:spPr>
        <p:txBody>
          <a:bodyPr>
            <a:normAutofit fontScale="90000"/>
          </a:bodyPr>
          <a:lstStyle/>
          <a:p>
            <a:r>
              <a:rPr lang="en-US" b="1" dirty="0">
                <a:latin typeface="+mn-lt"/>
              </a:rPr>
              <a:t>2. Economic and CM landscape in CAREC </a:t>
            </a:r>
            <a:r>
              <a:rPr lang="en-US" sz="3100" dirty="0">
                <a:latin typeface="+mn-lt"/>
              </a:rPr>
              <a:t>– Looking forward and broader</a:t>
            </a:r>
            <a:endParaRPr lang="en-PH" sz="4000" dirty="0">
              <a:latin typeface="+mn-lt"/>
            </a:endParaRPr>
          </a:p>
        </p:txBody>
      </p:sp>
      <p:sp>
        <p:nvSpPr>
          <p:cNvPr id="3" name="Content Placeholder 2">
            <a:extLst>
              <a:ext uri="{FF2B5EF4-FFF2-40B4-BE49-F238E27FC236}">
                <a16:creationId xmlns:a16="http://schemas.microsoft.com/office/drawing/2014/main" id="{61C6E8FF-88C8-4F46-8A47-1B7D9E576398}"/>
              </a:ext>
            </a:extLst>
          </p:cNvPr>
          <p:cNvSpPr>
            <a:spLocks noGrp="1"/>
          </p:cNvSpPr>
          <p:nvPr>
            <p:ph idx="1"/>
          </p:nvPr>
        </p:nvSpPr>
        <p:spPr>
          <a:xfrm>
            <a:off x="838199" y="1574357"/>
            <a:ext cx="10651435" cy="5041127"/>
          </a:xfrm>
        </p:spPr>
        <p:txBody>
          <a:bodyPr>
            <a:normAutofit/>
          </a:bodyPr>
          <a:lstStyle/>
          <a:p>
            <a:r>
              <a:rPr lang="en-PH" sz="2200" dirty="0"/>
              <a:t>CM is closely interlinked with money/foreign exchange (FX) and commodities markets.  CMRF needs to decide whether and how to tackle challenges in both cash and derivatives markets. </a:t>
            </a:r>
          </a:p>
          <a:p>
            <a:r>
              <a:rPr lang="en-PH" sz="2200" dirty="0"/>
              <a:t>Information on the clearance &amp; settlement infrastructures is limited.  </a:t>
            </a:r>
          </a:p>
          <a:p>
            <a:pPr lvl="1"/>
            <a:r>
              <a:rPr lang="en-PH" sz="2000" dirty="0"/>
              <a:t>A review of market infrastructures including their connectivity and interoperability is needed.</a:t>
            </a:r>
          </a:p>
          <a:p>
            <a:pPr lvl="1"/>
            <a:r>
              <a:rPr lang="en-PH" sz="2000" dirty="0"/>
              <a:t>Common standards and messaging formats should be adapted for interoperability.</a:t>
            </a:r>
          </a:p>
          <a:p>
            <a:r>
              <a:rPr lang="en-PH" sz="2200" dirty="0"/>
              <a:t>The role of individual investors including high net worth individuals (HNWIs) should be explored for both equity and debt markets.</a:t>
            </a:r>
          </a:p>
          <a:p>
            <a:pPr lvl="1"/>
            <a:r>
              <a:rPr lang="en-PH" sz="2000" dirty="0"/>
              <a:t>Fintech, mobile banking/investment</a:t>
            </a:r>
          </a:p>
          <a:p>
            <a:pPr lvl="1"/>
            <a:r>
              <a:rPr lang="en-PH" sz="2000" dirty="0"/>
              <a:t>Learning from non-CAREC as well as CAREC countries in defining HNWIs as part of professional investors and their markets.  Mongolia has recently made a notable success.</a:t>
            </a:r>
          </a:p>
          <a:p>
            <a:endParaRPr lang="en-PH" sz="2000" dirty="0">
              <a:solidFill>
                <a:srgbClr val="C00000"/>
              </a:solidFill>
            </a:endParaRPr>
          </a:p>
        </p:txBody>
      </p:sp>
      <p:sp>
        <p:nvSpPr>
          <p:cNvPr id="5" name="Slide Number Placeholder 4">
            <a:extLst>
              <a:ext uri="{FF2B5EF4-FFF2-40B4-BE49-F238E27FC236}">
                <a16:creationId xmlns:a16="http://schemas.microsoft.com/office/drawing/2014/main" id="{66F0D945-B258-4BC4-BCEE-D28FABFC0898}"/>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26099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C1AA-3B61-4758-ACA0-F8A748253AC5}"/>
              </a:ext>
            </a:extLst>
          </p:cNvPr>
          <p:cNvSpPr>
            <a:spLocks noGrp="1"/>
          </p:cNvSpPr>
          <p:nvPr>
            <p:ph type="title"/>
          </p:nvPr>
        </p:nvSpPr>
        <p:spPr>
          <a:xfrm>
            <a:off x="806392" y="345245"/>
            <a:ext cx="10703118" cy="688423"/>
          </a:xfrm>
        </p:spPr>
        <p:txBody>
          <a:bodyPr>
            <a:normAutofit fontScale="90000"/>
          </a:bodyPr>
          <a:lstStyle/>
          <a:p>
            <a:r>
              <a:rPr lang="en-US" sz="4000" b="1" dirty="0">
                <a:latin typeface="+mn-lt"/>
              </a:rPr>
              <a:t>3. Challenges of Financial Cooperation &amp; Integration (FCI) in CMD</a:t>
            </a:r>
            <a:endParaRPr lang="en-PH" sz="4000" b="1" dirty="0">
              <a:latin typeface="+mn-lt"/>
            </a:endParaRPr>
          </a:p>
        </p:txBody>
      </p:sp>
      <p:sp>
        <p:nvSpPr>
          <p:cNvPr id="3" name="Content Placeholder 2">
            <a:extLst>
              <a:ext uri="{FF2B5EF4-FFF2-40B4-BE49-F238E27FC236}">
                <a16:creationId xmlns:a16="http://schemas.microsoft.com/office/drawing/2014/main" id="{EDAE74AF-A1A2-4C74-BE19-61A15D22BB73}"/>
              </a:ext>
            </a:extLst>
          </p:cNvPr>
          <p:cNvSpPr>
            <a:spLocks noGrp="1"/>
          </p:cNvSpPr>
          <p:nvPr>
            <p:ph idx="1"/>
          </p:nvPr>
        </p:nvSpPr>
        <p:spPr>
          <a:xfrm>
            <a:off x="838199" y="1530625"/>
            <a:ext cx="10671311" cy="5080885"/>
          </a:xfrm>
        </p:spPr>
        <p:txBody>
          <a:bodyPr>
            <a:normAutofit lnSpcReduction="10000"/>
          </a:bodyPr>
          <a:lstStyle/>
          <a:p>
            <a:r>
              <a:rPr lang="en-US" sz="2200" dirty="0"/>
              <a:t>CM reform challenges tend to be interdependent and require phasing.  The role of the regulators/authorities to lead</a:t>
            </a:r>
            <a:r>
              <a:rPr lang="en-US" sz="2200" b="1" i="1" dirty="0"/>
              <a:t> </a:t>
            </a:r>
            <a:r>
              <a:rPr lang="en-US" sz="2200" dirty="0"/>
              <a:t>and</a:t>
            </a:r>
            <a:r>
              <a:rPr lang="en-US" sz="2200" b="1" i="1" dirty="0"/>
              <a:t> </a:t>
            </a:r>
            <a:r>
              <a:rPr lang="en-US" sz="2200" dirty="0"/>
              <a:t>guide</a:t>
            </a:r>
            <a:r>
              <a:rPr lang="en-US" sz="2200" b="1" i="1" dirty="0"/>
              <a:t> </a:t>
            </a:r>
            <a:r>
              <a:rPr lang="en-US" sz="2200" dirty="0"/>
              <a:t>the concerted efforts is crucial.</a:t>
            </a:r>
          </a:p>
          <a:p>
            <a:pPr lvl="1"/>
            <a:r>
              <a:rPr lang="en-PH" sz="2000" dirty="0"/>
              <a:t>E.g., Contractual savings (i.e., pension funds and insurance companies) as investors grow only over time.  In the initial phase, CMRF can focus on the role of existing investors (e.g., banks, corporate treasuries and individuals).  </a:t>
            </a:r>
            <a:endParaRPr lang="en-US" sz="2200" dirty="0"/>
          </a:p>
          <a:p>
            <a:r>
              <a:rPr lang="en-PH" sz="2200" dirty="0"/>
              <a:t>The choice of market scope for FCI affects that of initiatives and leaders/participants, thus the </a:t>
            </a:r>
            <a:r>
              <a:rPr lang="en-PH" sz="2200" dirty="0">
                <a:solidFill>
                  <a:srgbClr val="C00000"/>
                </a:solidFill>
              </a:rPr>
              <a:t>institutionalization </a:t>
            </a:r>
            <a:r>
              <a:rPr lang="en-PH" sz="2200" dirty="0"/>
              <a:t>of CMRF</a:t>
            </a:r>
            <a:r>
              <a:rPr lang="en-PH" sz="2200" dirty="0">
                <a:solidFill>
                  <a:srgbClr val="C00000"/>
                </a:solidFill>
              </a:rPr>
              <a:t>.</a:t>
            </a:r>
            <a:endParaRPr lang="en-PH" sz="2200" dirty="0"/>
          </a:p>
          <a:p>
            <a:pPr lvl="1"/>
            <a:r>
              <a:rPr lang="en-US" sz="2000" dirty="0"/>
              <a:t>Equities and corporate debt are to be led by the regulators (and exchanges)</a:t>
            </a:r>
          </a:p>
          <a:p>
            <a:pPr lvl="1"/>
            <a:r>
              <a:rPr lang="en-US" sz="2000" dirty="0"/>
              <a:t>G-sec market needs to be led by MOFs and the Central Banks</a:t>
            </a:r>
          </a:p>
          <a:p>
            <a:pPr lvl="1"/>
            <a:r>
              <a:rPr lang="en-PH" sz="2000" dirty="0"/>
              <a:t>Money &amp; FX market should be led by the Central Banks</a:t>
            </a:r>
          </a:p>
          <a:p>
            <a:pPr lvl="1"/>
            <a:r>
              <a:rPr lang="en-PH" sz="2000" dirty="0"/>
              <a:t>Who should lead commodities markets?</a:t>
            </a:r>
          </a:p>
          <a:p>
            <a:r>
              <a:rPr lang="en-PH" sz="2200" dirty="0">
                <a:solidFill>
                  <a:srgbClr val="C00000"/>
                </a:solidFill>
              </a:rPr>
              <a:t>Legal &amp; regulatory frameworks </a:t>
            </a:r>
            <a:r>
              <a:rPr lang="en-PH" sz="2200" dirty="0"/>
              <a:t>need to be enhanced in accordance with the international standards.  Harmonization and mutual recognition are additionally required.</a:t>
            </a:r>
          </a:p>
          <a:p>
            <a:r>
              <a:rPr lang="en-PH" sz="2200" dirty="0">
                <a:solidFill>
                  <a:srgbClr val="C00000"/>
                </a:solidFill>
              </a:rPr>
              <a:t>Market infrastructures </a:t>
            </a:r>
            <a:r>
              <a:rPr lang="en-PH" sz="2200" dirty="0"/>
              <a:t>need to be upgraded in accordance with international standards.  Connectivity and interoperability are additionally required.</a:t>
            </a:r>
          </a:p>
          <a:p>
            <a:endParaRPr lang="en-PH" sz="2000" dirty="0">
              <a:solidFill>
                <a:srgbClr val="C00000"/>
              </a:solidFill>
            </a:endParaRPr>
          </a:p>
        </p:txBody>
      </p:sp>
      <p:sp>
        <p:nvSpPr>
          <p:cNvPr id="5" name="Slide Number Placeholder 4">
            <a:extLst>
              <a:ext uri="{FF2B5EF4-FFF2-40B4-BE49-F238E27FC236}">
                <a16:creationId xmlns:a16="http://schemas.microsoft.com/office/drawing/2014/main" id="{14B6E431-789C-4BAD-8E2C-001411FA3F66}"/>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408346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668aa56-9285-4561-92d6-d6343913a899">
      <UserInfo>
        <DisplayName>Bouadokpheng Chansavat</DisplayName>
        <AccountId>455</AccountId>
        <AccountType/>
      </UserInfo>
    </SharedWithUsers>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8" ma:contentTypeDescription="Create a new document." ma:contentTypeScope="" ma:versionID="ce1f601c6877ba0bf1136af46ec868c9">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f5eb3e334fd21af34244d6855410a1e7"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FFB16F-4EA3-4332-8568-0CAE939BF6C1}">
  <ds:schemaRefs>
    <ds:schemaRef ds:uri="http://schemas.microsoft.com/sharepoint/v3/contenttype/forms"/>
  </ds:schemaRefs>
</ds:datastoreItem>
</file>

<file path=customXml/itemProps2.xml><?xml version="1.0" encoding="utf-8"?>
<ds:datastoreItem xmlns:ds="http://schemas.openxmlformats.org/officeDocument/2006/customXml" ds:itemID="{D4E708C0-723B-4CAE-8879-E1F54687D641}">
  <ds:schemaRefs>
    <ds:schemaRef ds:uri="http://schemas.microsoft.com/office/2006/metadata/properties"/>
    <ds:schemaRef ds:uri="de91b386-3377-423a-a3d1-67bb6a3939bb"/>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fff59842-75dd-4176-b62b-ee5d9a821c2f"/>
    <ds:schemaRef ds:uri="http://www.w3.org/XML/1998/namespace"/>
    <ds:schemaRef ds:uri="http://purl.org/dc/dcmitype/"/>
    <ds:schemaRef ds:uri="f668aa56-9285-4561-92d6-d6343913a899"/>
    <ds:schemaRef ds:uri="4d0bf39f-aee5-4194-a8cf-9eb94d977901"/>
    <ds:schemaRef ds:uri="c1fdd505-2570-46c2-bd04-3e0f2d874cf5"/>
  </ds:schemaRefs>
</ds:datastoreItem>
</file>

<file path=customXml/itemProps3.xml><?xml version="1.0" encoding="utf-8"?>
<ds:datastoreItem xmlns:ds="http://schemas.openxmlformats.org/officeDocument/2006/customXml" ds:itemID="{1734982E-7974-4979-A3D2-7F6856DFCC86}"/>
</file>

<file path=docProps/app.xml><?xml version="1.0" encoding="utf-8"?>
<Properties xmlns="http://schemas.openxmlformats.org/officeDocument/2006/extended-properties" xmlns:vt="http://schemas.openxmlformats.org/officeDocument/2006/docPropsVTypes">
  <Template>Office Theme</Template>
  <TotalTime>0</TotalTime>
  <Words>2168</Words>
  <Application>Microsoft Office PowerPoint</Application>
  <PresentationFormat>Widescreen</PresentationFormat>
  <Paragraphs>168</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Outline</vt:lpstr>
      <vt:lpstr>1. CMRF as an activity of Economic and Financial Stability (EFS) cluster of CAREC 2030 Strategy</vt:lpstr>
      <vt:lpstr>1. CMRF as an activity of EFS cluster of CAREC 2030 Strategy – continued</vt:lpstr>
      <vt:lpstr>2. Economic and Capital Market (CM) landscape in CAREC –  motives for CMD cooperation </vt:lpstr>
      <vt:lpstr>2. Economic and CM landscape in CAREC – History and the current status</vt:lpstr>
      <vt:lpstr>2. Economic and CM landscape in CAREC – Current status and looking forward</vt:lpstr>
      <vt:lpstr>2. Economic and CM landscape in CAREC – Looking forward and broader</vt:lpstr>
      <vt:lpstr>3. Challenges of Financial Cooperation &amp; Integration (FCI) in CMD</vt:lpstr>
      <vt:lpstr>3. FCI challenges on CMD – continued</vt:lpstr>
      <vt:lpstr>Institutional framework, modus operandi and possible initiatives</vt:lpstr>
      <vt:lpstr>PowerPoint Presentation</vt:lpstr>
      <vt:lpstr>4. Modus Operandi of CMRF</vt:lpstr>
      <vt:lpstr>PowerPoint Presentation</vt:lpstr>
      <vt:lpstr>5. Market scope, leaders and participants </vt:lpstr>
      <vt:lpstr>6. Possible pillars of initiatives for CMRF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Shaista Hussain</dc:creator>
  <cp:lastModifiedBy>Noritaka</cp:lastModifiedBy>
  <cp:revision>1816</cp:revision>
  <cp:lastPrinted>2021-09-06T06:54:56Z</cp:lastPrinted>
  <dcterms:created xsi:type="dcterms:W3CDTF">2019-04-02T01:28:48Z</dcterms:created>
  <dcterms:modified xsi:type="dcterms:W3CDTF">2023-10-12T06:49:32Z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AuthorIds_UIVersion_512">
    <vt:lpwstr>104</vt:lpwstr>
  </property>
  <property fmtid="{D5CDD505-2E9C-101B-9397-08002B2CF9AE}" pid="4" name="d61536b25a8a4fedb48bb564279be82a">
    <vt:lpwstr>CWRD|6d71ff58-4882-4388-ab5c-218969b1e9c8</vt:lpwstr>
  </property>
  <property fmtid="{D5CDD505-2E9C-101B-9397-08002B2CF9AE}" pid="5" name="TaxCatchAll">
    <vt:lpwstr>1;#English|16ac8743-31bb-43f8-9a73-533a041667d6;#3;#CWRD|6d71ff58-4882-4388-ab5c-218969b1e9c8</vt:lpwstr>
  </property>
  <property fmtid="{D5CDD505-2E9C-101B-9397-08002B2CF9AE}" pid="6" name="h00e4aaaf4624e24a7df7f06faa038c6">
    <vt:lpwstr>English|16ac8743-31bb-43f8-9a73-533a041667d6</vt:lpwstr>
  </property>
  <property fmtid="{D5CDD505-2E9C-101B-9397-08002B2CF9AE}" pid="7" name="ADBDepartmentOwner">
    <vt:lpwstr>3;#CWRD|6d71ff58-4882-4388-ab5c-218969b1e9c8</vt:lpwstr>
  </property>
  <property fmtid="{D5CDD505-2E9C-101B-9397-08002B2CF9AE}" pid="8" name="ADBDocumentLanguage">
    <vt:lpwstr>1;#English|16ac8743-31bb-43f8-9a73-533a041667d6</vt:lpwstr>
  </property>
  <property fmtid="{D5CDD505-2E9C-101B-9397-08002B2CF9AE}" pid="9" name="ADBSector">
    <vt:lpwstr/>
  </property>
  <property fmtid="{D5CDD505-2E9C-101B-9397-08002B2CF9AE}" pid="10" name="ADBDocumentSecurity">
    <vt:lpwstr/>
  </property>
  <property fmtid="{D5CDD505-2E9C-101B-9397-08002B2CF9AE}" pid="11" name="d01a0ce1b141461dbfb235a3ab729a2c">
    <vt:lpwstr/>
  </property>
  <property fmtid="{D5CDD505-2E9C-101B-9397-08002B2CF9AE}" pid="12" name="ADBDocumentType">
    <vt:lpwstr/>
  </property>
  <property fmtid="{D5CDD505-2E9C-101B-9397-08002B2CF9AE}" pid="13" name="p030e467f78f45b4ae8f7e2c17ea4d82">
    <vt:lpwstr/>
  </property>
  <property fmtid="{D5CDD505-2E9C-101B-9397-08002B2CF9AE}" pid="14" name="k985dbdc596c44d7acaf8184f33920f0">
    <vt:lpwstr/>
  </property>
  <property fmtid="{D5CDD505-2E9C-101B-9397-08002B2CF9AE}" pid="15" name="a37ff23a602146d4934a49238d370ca5">
    <vt:lpwstr/>
  </property>
  <property fmtid="{D5CDD505-2E9C-101B-9397-08002B2CF9AE}" pid="16" name="ADBCountry">
    <vt:lpwstr/>
  </property>
  <property fmtid="{D5CDD505-2E9C-101B-9397-08002B2CF9AE}" pid="17" name="MSIP_Label_817d4574-7375-4d17-b29c-6e4c6df0fcb0_Enabled">
    <vt:lpwstr>true</vt:lpwstr>
  </property>
  <property fmtid="{D5CDD505-2E9C-101B-9397-08002B2CF9AE}" pid="18" name="MSIP_Label_817d4574-7375-4d17-b29c-6e4c6df0fcb0_SetDate">
    <vt:lpwstr>2023-10-12T06:49:32Z</vt:lpwstr>
  </property>
  <property fmtid="{D5CDD505-2E9C-101B-9397-08002B2CF9AE}" pid="19" name="MSIP_Label_817d4574-7375-4d17-b29c-6e4c6df0fcb0_Method">
    <vt:lpwstr>Standard</vt:lpwstr>
  </property>
  <property fmtid="{D5CDD505-2E9C-101B-9397-08002B2CF9AE}" pid="20" name="MSIP_Label_817d4574-7375-4d17-b29c-6e4c6df0fcb0_Name">
    <vt:lpwstr>ADB Internal</vt:lpwstr>
  </property>
  <property fmtid="{D5CDD505-2E9C-101B-9397-08002B2CF9AE}" pid="21" name="MSIP_Label_817d4574-7375-4d17-b29c-6e4c6df0fcb0_SiteId">
    <vt:lpwstr>9495d6bb-41c2-4c58-848f-92e52cf3d640</vt:lpwstr>
  </property>
  <property fmtid="{D5CDD505-2E9C-101B-9397-08002B2CF9AE}" pid="22" name="MSIP_Label_817d4574-7375-4d17-b29c-6e4c6df0fcb0_ActionId">
    <vt:lpwstr>ab7fc8a2-04f5-4554-98dc-5ceb1eb637d0</vt:lpwstr>
  </property>
  <property fmtid="{D5CDD505-2E9C-101B-9397-08002B2CF9AE}" pid="23" name="MSIP_Label_817d4574-7375-4d17-b29c-6e4c6df0fcb0_ContentBits">
    <vt:lpwstr>2</vt:lpwstr>
  </property>
  <property fmtid="{D5CDD505-2E9C-101B-9397-08002B2CF9AE}" pid="24" name="ClassificationContentMarkingFooterLocations">
    <vt:lpwstr>Office Theme:10</vt:lpwstr>
  </property>
  <property fmtid="{D5CDD505-2E9C-101B-9397-08002B2CF9AE}" pid="25" name="ClassificationContentMarkingFooterText">
    <vt:lpwstr>INTERNAL. This information is accessible to ADB Management and staff. It may be shared outside ADB with appropriate permission.</vt:lpwstr>
  </property>
  <property fmtid="{D5CDD505-2E9C-101B-9397-08002B2CF9AE}" pid="26" name="MediaServiceImageTags">
    <vt:lpwstr/>
  </property>
</Properties>
</file>