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71" r:id="rId4"/>
  </p:sldMasterIdLst>
  <p:notesMasterIdLst>
    <p:notesMasterId r:id="rId18"/>
  </p:notesMasterIdLst>
  <p:handoutMasterIdLst>
    <p:handoutMasterId r:id="rId19"/>
  </p:handoutMasterIdLst>
  <p:sldIdLst>
    <p:sldId id="257" r:id="rId5"/>
    <p:sldId id="256" r:id="rId6"/>
    <p:sldId id="262" r:id="rId7"/>
    <p:sldId id="260" r:id="rId8"/>
    <p:sldId id="258" r:id="rId9"/>
    <p:sldId id="265" r:id="rId10"/>
    <p:sldId id="269" r:id="rId11"/>
    <p:sldId id="274" r:id="rId12"/>
    <p:sldId id="278" r:id="rId13"/>
    <p:sldId id="282" r:id="rId14"/>
    <p:sldId id="283" r:id="rId15"/>
    <p:sldId id="284" r:id="rId16"/>
    <p:sldId id="26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6A95"/>
    <a:srgbClr val="76AB5E"/>
    <a:srgbClr val="FF9300"/>
    <a:srgbClr val="FDD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74"/>
    <p:restoredTop sz="94694"/>
  </p:normalViewPr>
  <p:slideViewPr>
    <p:cSldViewPr snapToGrid="0">
      <p:cViewPr>
        <p:scale>
          <a:sx n="58" d="100"/>
          <a:sy n="58" d="100"/>
        </p:scale>
        <p:origin x="441" y="45"/>
      </p:cViewPr>
      <p:guideLst>
        <p:guide orient="horz" pos="2160"/>
        <p:guide pos="3840"/>
      </p:guideLst>
    </p:cSldViewPr>
  </p:slideViewPr>
  <p:notesTextViewPr>
    <p:cViewPr>
      <p:scale>
        <a:sx n="1" d="1"/>
        <a:sy n="1" d="1"/>
      </p:scale>
      <p:origin x="0" y="0"/>
    </p:cViewPr>
  </p:notesTextViewPr>
  <p:notesViewPr>
    <p:cSldViewPr snapToGrid="0">
      <p:cViewPr varScale="1">
        <p:scale>
          <a:sx n="47" d="100"/>
          <a:sy n="47" d="100"/>
        </p:scale>
        <p:origin x="1401"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01408E3-3912-57D8-48A0-C031617E9B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F540345-2153-52C3-3B82-FEA1ACDD172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6D39C3D-14F7-AB4E-B531-EAFBBE7E685C}" type="datetimeFigureOut">
              <a:rPr lang="en-US" smtClean="0"/>
              <a:t>10/29/2023</a:t>
            </a:fld>
            <a:endParaRPr lang="en-US"/>
          </a:p>
        </p:txBody>
      </p:sp>
      <p:sp>
        <p:nvSpPr>
          <p:cNvPr id="4" name="Footer Placeholder 3">
            <a:extLst>
              <a:ext uri="{FF2B5EF4-FFF2-40B4-BE49-F238E27FC236}">
                <a16:creationId xmlns:a16="http://schemas.microsoft.com/office/drawing/2014/main" id="{931ADD6B-A2A3-5EF4-1A84-E39F186A416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4C8C5CB-069C-D0C4-715E-05BB893CC36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26CB2B1-C9B7-5D4A-B2D7-0F08A31A1AF0}" type="slidenum">
              <a:rPr lang="en-US" smtClean="0"/>
              <a:t>‹#›</a:t>
            </a:fld>
            <a:endParaRPr lang="en-US"/>
          </a:p>
        </p:txBody>
      </p:sp>
    </p:spTree>
    <p:extLst>
      <p:ext uri="{BB962C8B-B14F-4D97-AF65-F5344CB8AC3E}">
        <p14:creationId xmlns:p14="http://schemas.microsoft.com/office/powerpoint/2010/main" val="3572263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8A1C4A-BB8C-DD41-983E-13E02FE80C18}" type="datetimeFigureOut">
              <a:rPr lang="en-US" smtClean="0"/>
              <a:t>10/29/2023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571B8B-CBC5-9045-B19D-CD7CEC57D1EA}" type="slidenum">
              <a:rPr lang="en-US" smtClean="0"/>
              <a:t>‹#›</a:t>
            </a:fld>
            <a:endParaRPr lang="en-US"/>
          </a:p>
        </p:txBody>
      </p:sp>
    </p:spTree>
    <p:extLst>
      <p:ext uri="{BB962C8B-B14F-4D97-AF65-F5344CB8AC3E}">
        <p14:creationId xmlns:p14="http://schemas.microsoft.com/office/powerpoint/2010/main" val="1773310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571B8B-CBC5-9045-B19D-CD7CEC57D1EA}" type="slidenum">
              <a:rPr lang="en-US" smtClean="0"/>
              <a:t>1</a:t>
            </a:fld>
            <a:endParaRPr lang="en-US"/>
          </a:p>
        </p:txBody>
      </p:sp>
    </p:spTree>
    <p:extLst>
      <p:ext uri="{BB962C8B-B14F-4D97-AF65-F5344CB8AC3E}">
        <p14:creationId xmlns:p14="http://schemas.microsoft.com/office/powerpoint/2010/main" val="40450823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571B8B-CBC5-9045-B19D-CD7CEC57D1EA}" type="slidenum">
              <a:rPr lang="en-US" smtClean="0"/>
              <a:t>10</a:t>
            </a:fld>
            <a:endParaRPr lang="en-US"/>
          </a:p>
        </p:txBody>
      </p:sp>
    </p:spTree>
    <p:extLst>
      <p:ext uri="{BB962C8B-B14F-4D97-AF65-F5344CB8AC3E}">
        <p14:creationId xmlns:p14="http://schemas.microsoft.com/office/powerpoint/2010/main" val="4060081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571B8B-CBC5-9045-B19D-CD7CEC57D1EA}" type="slidenum">
              <a:rPr lang="en-US" smtClean="0"/>
              <a:t>11</a:t>
            </a:fld>
            <a:endParaRPr lang="en-US"/>
          </a:p>
        </p:txBody>
      </p:sp>
    </p:spTree>
    <p:extLst>
      <p:ext uri="{BB962C8B-B14F-4D97-AF65-F5344CB8AC3E}">
        <p14:creationId xmlns:p14="http://schemas.microsoft.com/office/powerpoint/2010/main" val="8507207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571B8B-CBC5-9045-B19D-CD7CEC57D1EA}" type="slidenum">
              <a:rPr lang="en-US" smtClean="0"/>
              <a:t>12</a:t>
            </a:fld>
            <a:endParaRPr lang="en-US"/>
          </a:p>
        </p:txBody>
      </p:sp>
    </p:spTree>
    <p:extLst>
      <p:ext uri="{BB962C8B-B14F-4D97-AF65-F5344CB8AC3E}">
        <p14:creationId xmlns:p14="http://schemas.microsoft.com/office/powerpoint/2010/main" val="33326168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571B8B-CBC5-9045-B19D-CD7CEC57D1EA}" type="slidenum">
              <a:rPr lang="en-US" smtClean="0"/>
              <a:t>13</a:t>
            </a:fld>
            <a:endParaRPr lang="en-US"/>
          </a:p>
        </p:txBody>
      </p:sp>
    </p:spTree>
    <p:extLst>
      <p:ext uri="{BB962C8B-B14F-4D97-AF65-F5344CB8AC3E}">
        <p14:creationId xmlns:p14="http://schemas.microsoft.com/office/powerpoint/2010/main" val="2651415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571B8B-CBC5-9045-B19D-CD7CEC57D1EA}" type="slidenum">
              <a:rPr lang="en-US" smtClean="0"/>
              <a:t>2</a:t>
            </a:fld>
            <a:endParaRPr lang="en-US"/>
          </a:p>
        </p:txBody>
      </p:sp>
    </p:spTree>
    <p:extLst>
      <p:ext uri="{BB962C8B-B14F-4D97-AF65-F5344CB8AC3E}">
        <p14:creationId xmlns:p14="http://schemas.microsoft.com/office/powerpoint/2010/main" val="1422066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300" marR="0" indent="-114300">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ADB classifies borrowing developing member countries as follows—Group A receive concessional assistance only, Group B can receive a blend of concessional support and lending from ADB’s ordinary capital resources (OCR), and Group C receives OCR loans only. </a:t>
            </a:r>
            <a:endParaRPr lang="en-US" sz="1400" dirty="0">
              <a:effectLst/>
              <a:latin typeface="Arial" panose="020B0604020202020204" pitchFamily="34" charset="0"/>
              <a:ea typeface="DengXian" panose="02010600030101010101" pitchFamily="2" charset="-122"/>
              <a:cs typeface="Times New Roman" panose="02020603050405020304" pitchFamily="18" charset="0"/>
            </a:endParaRPr>
          </a:p>
          <a:p>
            <a:pPr marL="114300" marR="0" indent="-114300">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 Eligibility for the World Bank’s International Development Agency (IDA) support is a gross national income per capita below an established threshold, which is updated annually ($1,135 in 2024 fiscal year).</a:t>
            </a:r>
            <a:endParaRPr lang="en-US" sz="1400" dirty="0">
              <a:effectLst/>
              <a:latin typeface="Arial" panose="020B0604020202020204" pitchFamily="34" charset="0"/>
              <a:ea typeface="DengXian" panose="02010600030101010101" pitchFamily="2" charset="-122"/>
              <a:cs typeface="Times New Roman" panose="02020603050405020304" pitchFamily="18" charset="0"/>
            </a:endParaRPr>
          </a:p>
          <a:p>
            <a:pPr marL="114300" marR="0" indent="-114300">
              <a:spcBef>
                <a:spcPts val="0"/>
              </a:spcBef>
              <a:spcAft>
                <a:spcPts val="0"/>
              </a:spcAft>
            </a:pPr>
            <a:r>
              <a:rPr lang="en-US" sz="1400" baseline="30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a:t>
            </a: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ADB. 2013. Azerbaijan: Review of Classification under ADB’s Graduation Policy. Manila (R89-13).</a:t>
            </a:r>
            <a:endParaRPr lang="en-US" sz="1400" dirty="0">
              <a:effectLst/>
              <a:latin typeface="Arial" panose="020B0604020202020204" pitchFamily="34" charset="0"/>
              <a:ea typeface="DengXian" panose="02010600030101010101" pitchFamily="2" charset="-122"/>
              <a:cs typeface="Times New Roman" panose="02020603050405020304" pitchFamily="18" charset="0"/>
            </a:endParaRPr>
          </a:p>
          <a:p>
            <a:pPr marL="114300" marR="0" indent="-114300">
              <a:spcBef>
                <a:spcPts val="0"/>
              </a:spcBef>
              <a:spcAft>
                <a:spcPts val="0"/>
              </a:spcAft>
            </a:pPr>
            <a:r>
              <a:rPr lang="en-US" sz="1400" baseline="30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t>
            </a: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ADB. 2014. Georgia: Review of Classification under ADB’s Graduation Policy. Manila (R78-14).</a:t>
            </a:r>
            <a:endParaRPr lang="en-US" sz="1400" dirty="0">
              <a:effectLst/>
              <a:latin typeface="Arial" panose="020B0604020202020204" pitchFamily="34" charset="0"/>
              <a:ea typeface="DengXian" panose="02010600030101010101" pitchFamily="2" charset="-122"/>
              <a:cs typeface="Times New Roman" panose="02020603050405020304" pitchFamily="18" charset="0"/>
            </a:endParaRPr>
          </a:p>
          <a:p>
            <a:pPr marL="114300" marR="0" indent="-114300">
              <a:spcBef>
                <a:spcPts val="0"/>
              </a:spcBef>
              <a:spcAft>
                <a:spcPts val="0"/>
              </a:spcAft>
            </a:pPr>
            <a:r>
              <a:rPr lang="en-US" sz="1400" baseline="30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t>
            </a: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ADB. 2011. Review of the Classification of Mongolia Under the Asian Development Bank’s Graduation Policy.</a:t>
            </a:r>
            <a:r>
              <a:rPr lang="en-US" sz="1400" dirty="0">
                <a:solidFill>
                  <a:srgbClr val="000000"/>
                </a:solidFill>
                <a:effectLst/>
                <a:latin typeface="Arial" panose="020B0604020202020204" pitchFamily="34" charset="0"/>
                <a:ea typeface="DengXian" panose="02010600030101010101" pitchFamily="2" charset="-122"/>
                <a:cs typeface="Times New Roman" panose="02020603050405020304" pitchFamily="18" charset="0"/>
              </a:rPr>
              <a:t> </a:t>
            </a: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Manila (115-11).</a:t>
            </a:r>
            <a:endParaRPr lang="en-US" sz="1400" dirty="0">
              <a:effectLst/>
              <a:latin typeface="Arial" panose="020B0604020202020204" pitchFamily="34" charset="0"/>
              <a:ea typeface="DengXian" panose="02010600030101010101" pitchFamily="2" charset="-122"/>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F571B8B-CBC5-9045-B19D-CD7CEC57D1EA}" type="slidenum">
              <a:rPr lang="en-US" smtClean="0"/>
              <a:t>3</a:t>
            </a:fld>
            <a:endParaRPr lang="en-US"/>
          </a:p>
        </p:txBody>
      </p:sp>
    </p:spTree>
    <p:extLst>
      <p:ext uri="{BB962C8B-B14F-4D97-AF65-F5344CB8AC3E}">
        <p14:creationId xmlns:p14="http://schemas.microsoft.com/office/powerpoint/2010/main" val="1613794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571B8B-CBC5-9045-B19D-CD7CEC57D1EA}" type="slidenum">
              <a:rPr lang="en-US" smtClean="0"/>
              <a:t>4</a:t>
            </a:fld>
            <a:endParaRPr lang="en-US"/>
          </a:p>
        </p:txBody>
      </p:sp>
    </p:spTree>
    <p:extLst>
      <p:ext uri="{BB962C8B-B14F-4D97-AF65-F5344CB8AC3E}">
        <p14:creationId xmlns:p14="http://schemas.microsoft.com/office/powerpoint/2010/main" val="305776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571B8B-CBC5-9045-B19D-CD7CEC57D1EA}" type="slidenum">
              <a:rPr lang="en-US" smtClean="0"/>
              <a:t>5</a:t>
            </a:fld>
            <a:endParaRPr lang="en-US"/>
          </a:p>
        </p:txBody>
      </p:sp>
    </p:spTree>
    <p:extLst>
      <p:ext uri="{BB962C8B-B14F-4D97-AF65-F5344CB8AC3E}">
        <p14:creationId xmlns:p14="http://schemas.microsoft.com/office/powerpoint/2010/main" val="2456048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571B8B-CBC5-9045-B19D-CD7CEC57D1EA}" type="slidenum">
              <a:rPr lang="en-US" smtClean="0"/>
              <a:t>6</a:t>
            </a:fld>
            <a:endParaRPr lang="en-US"/>
          </a:p>
        </p:txBody>
      </p:sp>
    </p:spTree>
    <p:extLst>
      <p:ext uri="{BB962C8B-B14F-4D97-AF65-F5344CB8AC3E}">
        <p14:creationId xmlns:p14="http://schemas.microsoft.com/office/powerpoint/2010/main" val="329950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571B8B-CBC5-9045-B19D-CD7CEC57D1EA}" type="slidenum">
              <a:rPr lang="en-US" smtClean="0"/>
              <a:t>7</a:t>
            </a:fld>
            <a:endParaRPr lang="en-US"/>
          </a:p>
        </p:txBody>
      </p:sp>
    </p:spTree>
    <p:extLst>
      <p:ext uri="{BB962C8B-B14F-4D97-AF65-F5344CB8AC3E}">
        <p14:creationId xmlns:p14="http://schemas.microsoft.com/office/powerpoint/2010/main" val="1405201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571B8B-CBC5-9045-B19D-CD7CEC57D1EA}" type="slidenum">
              <a:rPr lang="en-US" smtClean="0"/>
              <a:t>8</a:t>
            </a:fld>
            <a:endParaRPr lang="en-US"/>
          </a:p>
        </p:txBody>
      </p:sp>
    </p:spTree>
    <p:extLst>
      <p:ext uri="{BB962C8B-B14F-4D97-AF65-F5344CB8AC3E}">
        <p14:creationId xmlns:p14="http://schemas.microsoft.com/office/powerpoint/2010/main" val="2178907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571B8B-CBC5-9045-B19D-CD7CEC57D1EA}" type="slidenum">
              <a:rPr lang="en-US" smtClean="0"/>
              <a:t>9</a:t>
            </a:fld>
            <a:endParaRPr lang="en-US"/>
          </a:p>
        </p:txBody>
      </p:sp>
    </p:spTree>
    <p:extLst>
      <p:ext uri="{BB962C8B-B14F-4D97-AF65-F5344CB8AC3E}">
        <p14:creationId xmlns:p14="http://schemas.microsoft.com/office/powerpoint/2010/main" val="15342767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9732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60529"/>
            <a:ext cx="3932237" cy="1600200"/>
          </a:xfrm>
          <a:prstGeom prst="rect">
            <a:avLst/>
          </a:prstGeom>
        </p:spPr>
        <p:txBody>
          <a:bodyPr anchor="b"/>
          <a:lstStyle>
            <a:lvl1pPr>
              <a:defRPr sz="320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5180012" y="870279"/>
            <a:ext cx="6172200" cy="4548592"/>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p>
        </p:txBody>
      </p:sp>
      <p:sp>
        <p:nvSpPr>
          <p:cNvPr id="4" name="Text Placeholder 3"/>
          <p:cNvSpPr>
            <a:spLocks noGrp="1"/>
          </p:cNvSpPr>
          <p:nvPr>
            <p:ph type="body" sz="half" idx="2"/>
          </p:nvPr>
        </p:nvSpPr>
        <p:spPr>
          <a:xfrm>
            <a:off x="839788" y="2217047"/>
            <a:ext cx="3932237" cy="3201825"/>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6815ED-EFEE-1547-B498-AF47AAAD3140}" type="datetimeFigureOut">
              <a:rPr lang="en-US" smtClean="0"/>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09C89-E760-E743-8004-FFE52D13F1E8}" type="slidenum">
              <a:rPr lang="en-US" smtClean="0"/>
              <a:t>‹#›</a:t>
            </a:fld>
            <a:endParaRPr lang="en-US"/>
          </a:p>
        </p:txBody>
      </p:sp>
      <p:sp>
        <p:nvSpPr>
          <p:cNvPr id="8" name="Date Placeholder 1">
            <a:extLst>
              <a:ext uri="{FF2B5EF4-FFF2-40B4-BE49-F238E27FC236}">
                <a16:creationId xmlns:a16="http://schemas.microsoft.com/office/drawing/2014/main" id="{E969822E-1C27-F8EB-6DFB-4F746E11DF0B}"/>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915355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773045" y="983440"/>
            <a:ext cx="8631044" cy="1703827"/>
          </a:xfrm>
          <a:prstGeom prst="rect">
            <a:avLst/>
          </a:prstGeom>
        </p:spPr>
        <p:txBody>
          <a:bodyPr anchor="t"/>
          <a:lstStyle>
            <a:lvl1pPr algn="l">
              <a:lnSpc>
                <a:spcPts val="4400"/>
              </a:lnSpc>
              <a:defRPr sz="4200">
                <a:solidFill>
                  <a:schemeClr val="accent1"/>
                </a:solidFill>
              </a:defRPr>
            </a:lvl1pPr>
          </a:lstStyle>
          <a:p>
            <a:r>
              <a:rPr lang="en-US" dirty="0"/>
              <a:t>Click to edit presentation title style</a:t>
            </a:r>
          </a:p>
        </p:txBody>
      </p:sp>
      <p:sp>
        <p:nvSpPr>
          <p:cNvPr id="3" name="Subtitle 2"/>
          <p:cNvSpPr>
            <a:spLocks noGrp="1"/>
          </p:cNvSpPr>
          <p:nvPr>
            <p:ph type="subTitle" idx="1" hasCustomPrompt="1"/>
          </p:nvPr>
        </p:nvSpPr>
        <p:spPr>
          <a:xfrm>
            <a:off x="1773044" y="3960597"/>
            <a:ext cx="5290365" cy="889700"/>
          </a:xfrm>
        </p:spPr>
        <p:txBody>
          <a:bodyPr/>
          <a:lstStyle>
            <a:lvl1pPr marL="0" indent="0" algn="l">
              <a:buNone/>
              <a:defRPr sz="2400">
                <a:solidFill>
                  <a:srgbClr val="76AB5E"/>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presenter name style</a:t>
            </a:r>
          </a:p>
        </p:txBody>
      </p:sp>
      <p:sp>
        <p:nvSpPr>
          <p:cNvPr id="5" name="Date Placeholder 1">
            <a:extLst>
              <a:ext uri="{FF2B5EF4-FFF2-40B4-BE49-F238E27FC236}">
                <a16:creationId xmlns:a16="http://schemas.microsoft.com/office/drawing/2014/main" id="{B03394D1-A068-2FBC-59ED-6B4F347D5EB7}"/>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4165420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706170"/>
            <a:ext cx="10515600" cy="1325563"/>
          </a:xfrm>
          <a:prstGeom prst="rect">
            <a:avLst/>
          </a:prstGeom>
        </p:spPr>
        <p:txBody>
          <a:bodyPr/>
          <a:lstStyle>
            <a:lvl1pPr>
              <a:defRPr>
                <a:solidFill>
                  <a:schemeClr val="accent1"/>
                </a:solidFill>
              </a:defRPr>
            </a:lvl1pPr>
          </a:lstStyle>
          <a:p>
            <a:r>
              <a:rPr lang="en-US"/>
              <a:t>Click to edit Master title style</a:t>
            </a:r>
          </a:p>
        </p:txBody>
      </p:sp>
      <p:sp>
        <p:nvSpPr>
          <p:cNvPr id="3" name="Content Placeholder 2"/>
          <p:cNvSpPr>
            <a:spLocks noGrp="1"/>
          </p:cNvSpPr>
          <p:nvPr>
            <p:ph idx="1"/>
          </p:nvPr>
        </p:nvSpPr>
        <p:spPr>
          <a:xfrm>
            <a:off x="838200" y="1814139"/>
            <a:ext cx="10515600" cy="36722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6815ED-EFEE-1547-B498-AF47AAAD3140}" type="datetimeFigureOut">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09C89-E760-E743-8004-FFE52D13F1E8}" type="slidenum">
              <a:rPr lang="en-US" smtClean="0"/>
              <a:t>‹#›</a:t>
            </a:fld>
            <a:endParaRPr lang="en-US"/>
          </a:p>
        </p:txBody>
      </p:sp>
      <p:sp>
        <p:nvSpPr>
          <p:cNvPr id="9" name="Date Placeholder 1">
            <a:extLst>
              <a:ext uri="{FF2B5EF4-FFF2-40B4-BE49-F238E27FC236}">
                <a16:creationId xmlns:a16="http://schemas.microsoft.com/office/drawing/2014/main" id="{9A02C04C-ACC3-6A3F-37B7-A1772D872467}"/>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2903865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95345" y="679242"/>
            <a:ext cx="9552105" cy="2613025"/>
          </a:xfrm>
          <a:prstGeom prst="rect">
            <a:avLst/>
          </a:prstGeom>
        </p:spPr>
        <p:txBody>
          <a:bodyPr anchor="b"/>
          <a:lstStyle>
            <a:lvl1pPr>
              <a:defRPr sz="6000">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1795345" y="3292268"/>
            <a:ext cx="9552106" cy="1766887"/>
          </a:xfrm>
        </p:spPr>
        <p:txBody>
          <a:bodyPr/>
          <a:lstStyle>
            <a:lvl1pPr marL="0" indent="0">
              <a:buNone/>
              <a:defRPr sz="2400">
                <a:solidFill>
                  <a:srgbClr val="76AB5E"/>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6815ED-EFEE-1547-B498-AF47AAAD3140}" type="datetimeFigureOut">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09C89-E760-E743-8004-FFE52D13F1E8}" type="slidenum">
              <a:rPr lang="en-US" smtClean="0"/>
              <a:t>‹#›</a:t>
            </a:fld>
            <a:endParaRPr lang="en-US"/>
          </a:p>
        </p:txBody>
      </p:sp>
      <p:sp>
        <p:nvSpPr>
          <p:cNvPr id="9" name="Date Placeholder 1">
            <a:extLst>
              <a:ext uri="{FF2B5EF4-FFF2-40B4-BE49-F238E27FC236}">
                <a16:creationId xmlns:a16="http://schemas.microsoft.com/office/drawing/2014/main" id="{655C6656-5DC0-8C93-C024-DB908DAD2631}"/>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2293051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740409"/>
            <a:ext cx="10515600" cy="1210499"/>
          </a:xfrm>
          <a:prstGeom prst="rect">
            <a:avLst/>
          </a:prstGeom>
        </p:spPr>
        <p:txBody>
          <a:bodyPr/>
          <a:lstStyle>
            <a:lvl1pPr>
              <a:defRPr>
                <a:solidFill>
                  <a:schemeClr val="accent1"/>
                </a:solidFill>
              </a:defRPr>
            </a:lvl1pPr>
          </a:lstStyle>
          <a:p>
            <a:r>
              <a:rPr lang="en-US"/>
              <a:t>Click to edit Master title style</a:t>
            </a:r>
          </a:p>
        </p:txBody>
      </p:sp>
      <p:sp>
        <p:nvSpPr>
          <p:cNvPr id="3" name="Content Placeholder 2"/>
          <p:cNvSpPr>
            <a:spLocks noGrp="1"/>
          </p:cNvSpPr>
          <p:nvPr>
            <p:ph sz="half" idx="1"/>
          </p:nvPr>
        </p:nvSpPr>
        <p:spPr>
          <a:xfrm>
            <a:off x="838200" y="1950908"/>
            <a:ext cx="5181600" cy="3210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950908"/>
            <a:ext cx="5181600" cy="3210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6815ED-EFEE-1547-B498-AF47AAAD3140}" type="datetimeFigureOut">
              <a:rPr lang="en-US" smtClean="0"/>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09C89-E760-E743-8004-FFE52D13F1E8}" type="slidenum">
              <a:rPr lang="en-US" smtClean="0"/>
              <a:t>‹#›</a:t>
            </a:fld>
            <a:endParaRPr lang="en-US"/>
          </a:p>
        </p:txBody>
      </p:sp>
      <p:sp>
        <p:nvSpPr>
          <p:cNvPr id="8" name="Date Placeholder 1">
            <a:extLst>
              <a:ext uri="{FF2B5EF4-FFF2-40B4-BE49-F238E27FC236}">
                <a16:creationId xmlns:a16="http://schemas.microsoft.com/office/drawing/2014/main" id="{6BDF0D67-FE45-B761-6D35-E8ED73CDD92C}"/>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3625211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738468"/>
            <a:ext cx="10515600" cy="1266221"/>
          </a:xfrm>
          <a:prstGeom prst="rect">
            <a:avLst/>
          </a:prstGeom>
        </p:spPr>
        <p:txBody>
          <a:bodyPr/>
          <a:lstStyle>
            <a:lvl1pPr>
              <a:defRPr>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839789" y="1902898"/>
            <a:ext cx="5157787" cy="787028"/>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726812"/>
            <a:ext cx="5157787" cy="2503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2" y="1902898"/>
            <a:ext cx="5183188" cy="787028"/>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2" y="2726812"/>
            <a:ext cx="5183188" cy="2503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6815ED-EFEE-1547-B498-AF47AAAD3140}" type="datetimeFigureOut">
              <a:rPr lang="en-US" smtClean="0"/>
              <a:t>10/29/2023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A09C89-E760-E743-8004-FFE52D13F1E8}" type="slidenum">
              <a:rPr lang="en-US" smtClean="0"/>
              <a:t>‹#›</a:t>
            </a:fld>
            <a:endParaRPr lang="en-US"/>
          </a:p>
        </p:txBody>
      </p:sp>
      <p:sp>
        <p:nvSpPr>
          <p:cNvPr id="12" name="Date Placeholder 1">
            <a:extLst>
              <a:ext uri="{FF2B5EF4-FFF2-40B4-BE49-F238E27FC236}">
                <a16:creationId xmlns:a16="http://schemas.microsoft.com/office/drawing/2014/main" id="{B44334F0-9395-2FE9-CE12-183537957CF6}"/>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2244797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84556" y="1972450"/>
            <a:ext cx="9469244" cy="1325563"/>
          </a:xfrm>
          <a:prstGeom prst="rect">
            <a:avLst/>
          </a:prstGeom>
        </p:spPr>
        <p:txBody>
          <a:bodyPr/>
          <a:lstStyle>
            <a:lvl1pPr>
              <a:defRPr>
                <a:solidFill>
                  <a:schemeClr val="accent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416815ED-EFEE-1547-B498-AF47AAAD3140}" type="datetimeFigureOut">
              <a:rPr lang="en-US" smtClean="0"/>
              <a:t>10/29/2023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A09C89-E760-E743-8004-FFE52D13F1E8}" type="slidenum">
              <a:rPr lang="en-US" smtClean="0"/>
              <a:t>‹#›</a:t>
            </a:fld>
            <a:endParaRPr lang="en-US"/>
          </a:p>
        </p:txBody>
      </p:sp>
      <p:sp>
        <p:nvSpPr>
          <p:cNvPr id="8" name="Date Placeholder 1">
            <a:extLst>
              <a:ext uri="{FF2B5EF4-FFF2-40B4-BE49-F238E27FC236}">
                <a16:creationId xmlns:a16="http://schemas.microsoft.com/office/drawing/2014/main" id="{B6351BE1-F101-98C4-B356-4432059FBBF5}"/>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2480200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6815ED-EFEE-1547-B498-AF47AAAD3140}" type="datetimeFigureOut">
              <a:rPr lang="en-US" smtClean="0"/>
              <a:t>10/29/2023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A09C89-E760-E743-8004-FFE52D13F1E8}" type="slidenum">
              <a:rPr lang="en-US" smtClean="0"/>
              <a:t>‹#›</a:t>
            </a:fld>
            <a:endParaRPr lang="en-US"/>
          </a:p>
        </p:txBody>
      </p:sp>
      <p:sp>
        <p:nvSpPr>
          <p:cNvPr id="5" name="Date Placeholder 1">
            <a:extLst>
              <a:ext uri="{FF2B5EF4-FFF2-40B4-BE49-F238E27FC236}">
                <a16:creationId xmlns:a16="http://schemas.microsoft.com/office/drawing/2014/main" id="{1C2A16EA-9967-85CA-90C3-F802C8B746E5}"/>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3473627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9330"/>
            <a:ext cx="3932237" cy="1553559"/>
          </a:xfrm>
          <a:prstGeom prst="rect">
            <a:avLst/>
          </a:prstGeom>
        </p:spPr>
        <p:txBody>
          <a:bodyPr anchor="b"/>
          <a:lstStyle>
            <a:lvl1pPr>
              <a:defRPr sz="3200">
                <a:solidFill>
                  <a:schemeClr val="accent1"/>
                </a:solidFill>
              </a:defRPr>
            </a:lvl1pPr>
          </a:lstStyle>
          <a:p>
            <a:r>
              <a:rPr lang="en-US"/>
              <a:t>Click to edit Master title style</a:t>
            </a:r>
          </a:p>
        </p:txBody>
      </p:sp>
      <p:sp>
        <p:nvSpPr>
          <p:cNvPr id="3" name="Content Placeholder 2"/>
          <p:cNvSpPr>
            <a:spLocks noGrp="1"/>
          </p:cNvSpPr>
          <p:nvPr>
            <p:ph idx="1"/>
          </p:nvPr>
        </p:nvSpPr>
        <p:spPr>
          <a:xfrm>
            <a:off x="5183188" y="651623"/>
            <a:ext cx="6172200" cy="4691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9531"/>
            <a:ext cx="3932237" cy="3283647"/>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6815ED-EFEE-1547-B498-AF47AAAD3140}" type="datetimeFigureOut">
              <a:rPr lang="en-US" smtClean="0"/>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09C89-E760-E743-8004-FFE52D13F1E8}" type="slidenum">
              <a:rPr lang="en-US" smtClean="0"/>
              <a:t>‹#›</a:t>
            </a:fld>
            <a:endParaRPr lang="en-US"/>
          </a:p>
        </p:txBody>
      </p:sp>
      <p:sp>
        <p:nvSpPr>
          <p:cNvPr id="8" name="Date Placeholder 1">
            <a:extLst>
              <a:ext uri="{FF2B5EF4-FFF2-40B4-BE49-F238E27FC236}">
                <a16:creationId xmlns:a16="http://schemas.microsoft.com/office/drawing/2014/main" id="{6B208D53-5154-5847-0547-2BED643B1D2A}"/>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66347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0" y="731764"/>
            <a:ext cx="10515600" cy="4754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5623458"/>
            <a:ext cx="2743200" cy="365125"/>
          </a:xfrm>
          <a:prstGeom prst="rect">
            <a:avLst/>
          </a:prstGeom>
        </p:spPr>
        <p:txBody>
          <a:bodyPr vert="horz" lIns="91440" tIns="45720" rIns="91440" bIns="45720" rtlCol="0" anchor="ctr"/>
          <a:lstStyle>
            <a:lvl1pPr algn="l">
              <a:defRPr sz="1200">
                <a:solidFill>
                  <a:schemeClr val="bg1">
                    <a:lumMod val="95000"/>
                  </a:schemeClr>
                </a:solidFill>
              </a:defRPr>
            </a:lvl1pPr>
          </a:lstStyle>
          <a:p>
            <a:fld id="{416815ED-EFEE-1547-B498-AF47AAAD3140}" type="datetimeFigureOut">
              <a:rPr lang="en-US" smtClean="0"/>
              <a:pPr/>
              <a:t>10/29/2023</a:t>
            </a:fld>
            <a:endParaRPr lang="en-US"/>
          </a:p>
        </p:txBody>
      </p:sp>
      <p:sp>
        <p:nvSpPr>
          <p:cNvPr id="5" name="Footer Placeholder 4"/>
          <p:cNvSpPr>
            <a:spLocks noGrp="1"/>
          </p:cNvSpPr>
          <p:nvPr>
            <p:ph type="ftr" sz="quarter" idx="3"/>
          </p:nvPr>
        </p:nvSpPr>
        <p:spPr>
          <a:xfrm>
            <a:off x="4038600" y="5623458"/>
            <a:ext cx="4114800" cy="365125"/>
          </a:xfrm>
          <a:prstGeom prst="rect">
            <a:avLst/>
          </a:prstGeom>
        </p:spPr>
        <p:txBody>
          <a:bodyPr vert="horz" lIns="91440" tIns="45720" rIns="91440" bIns="45720" rtlCol="0" anchor="ctr"/>
          <a:lstStyle>
            <a:lvl1pPr algn="ctr">
              <a:defRPr sz="1200">
                <a:solidFill>
                  <a:schemeClr val="bg1">
                    <a:lumMod val="95000"/>
                  </a:schemeClr>
                </a:solidFill>
              </a:defRPr>
            </a:lvl1pPr>
          </a:lstStyle>
          <a:p>
            <a:endParaRPr lang="en-US"/>
          </a:p>
        </p:txBody>
      </p:sp>
      <p:sp>
        <p:nvSpPr>
          <p:cNvPr id="6" name="Slide Number Placeholder 5"/>
          <p:cNvSpPr>
            <a:spLocks noGrp="1"/>
          </p:cNvSpPr>
          <p:nvPr>
            <p:ph type="sldNum" sz="quarter" idx="4"/>
          </p:nvPr>
        </p:nvSpPr>
        <p:spPr>
          <a:xfrm>
            <a:off x="8610600" y="562345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09C89-E760-E743-8004-FFE52D13F1E8}" type="slidenum">
              <a:rPr lang="en-US" smtClean="0"/>
              <a:t>‹#›</a:t>
            </a:fld>
            <a:endParaRPr lang="en-US"/>
          </a:p>
        </p:txBody>
      </p:sp>
    </p:spTree>
    <p:extLst>
      <p:ext uri="{BB962C8B-B14F-4D97-AF65-F5344CB8AC3E}">
        <p14:creationId xmlns:p14="http://schemas.microsoft.com/office/powerpoint/2010/main" val="757998460"/>
      </p:ext>
    </p:extLst>
  </p:cSld>
  <p:clrMap bg1="lt1" tx1="dk1" bg2="lt2" tx2="dk2" accent1="accent1" accent2="accent2" accent3="accent3" accent4="accent4" accent5="accent5" accent6="accent6" hlink="hlink" folHlink="folHlink"/>
  <p:sldLayoutIdLst>
    <p:sldLayoutId id="214748368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0C8FD13-BB73-9BE4-AEF6-3B8EC07F5FFB}"/>
              </a:ext>
            </a:extLst>
          </p:cNvPr>
          <p:cNvSpPr txBox="1"/>
          <p:nvPr/>
        </p:nvSpPr>
        <p:spPr>
          <a:xfrm>
            <a:off x="2806574" y="4458710"/>
            <a:ext cx="8701685" cy="923330"/>
          </a:xfrm>
          <a:prstGeom prst="rect">
            <a:avLst/>
          </a:prstGeom>
          <a:noFill/>
        </p:spPr>
        <p:txBody>
          <a:bodyPr wrap="square" rtlCol="0">
            <a:spAutoFit/>
          </a:bodyPr>
          <a:lstStyle/>
          <a:p>
            <a:r>
              <a:rPr lang="en-US" sz="1800" b="1" dirty="0">
                <a:solidFill>
                  <a:schemeClr val="bg1"/>
                </a:solidFill>
                <a:effectLst/>
                <a:latin typeface="Arial" panose="020B0604020202020204" pitchFamily="34" charset="0"/>
                <a:ea typeface="Calibri" panose="020F0502020204030204" pitchFamily="34" charset="0"/>
              </a:rPr>
              <a:t>2nd CAREC Capital Markets Regulators Forum (CMRF): </a:t>
            </a:r>
          </a:p>
          <a:p>
            <a:r>
              <a:rPr lang="en-US" sz="1800" b="1" dirty="0">
                <a:solidFill>
                  <a:schemeClr val="bg1"/>
                </a:solidFill>
                <a:effectLst/>
                <a:latin typeface="Arial" panose="020B0604020202020204" pitchFamily="34" charset="0"/>
                <a:ea typeface="Calibri" panose="020F0502020204030204" pitchFamily="34" charset="0"/>
              </a:rPr>
              <a:t>Working Together on Reforms and Innovation for Sustainable Development</a:t>
            </a:r>
          </a:p>
          <a:p>
            <a:r>
              <a:rPr lang="en-US" sz="1800" b="1" dirty="0">
                <a:solidFill>
                  <a:schemeClr val="bg1"/>
                </a:solidFill>
                <a:effectLst/>
                <a:latin typeface="Arial" panose="020B0604020202020204" pitchFamily="34" charset="0"/>
                <a:ea typeface="Calibri" panose="020F0502020204030204" pitchFamily="34" charset="0"/>
              </a:rPr>
              <a:t>31 October – 1 November 2023, Almaty, Kazakhstan</a:t>
            </a:r>
          </a:p>
        </p:txBody>
      </p:sp>
      <p:sp>
        <p:nvSpPr>
          <p:cNvPr id="3" name="TextBox 2">
            <a:extLst>
              <a:ext uri="{FF2B5EF4-FFF2-40B4-BE49-F238E27FC236}">
                <a16:creationId xmlns:a16="http://schemas.microsoft.com/office/drawing/2014/main" id="{A2AB686C-A77E-2DC1-8031-95DA7CFAA875}"/>
              </a:ext>
            </a:extLst>
          </p:cNvPr>
          <p:cNvSpPr txBox="1"/>
          <p:nvPr/>
        </p:nvSpPr>
        <p:spPr>
          <a:xfrm>
            <a:off x="2806574" y="1582847"/>
            <a:ext cx="8594594" cy="1877437"/>
          </a:xfrm>
          <a:prstGeom prst="rect">
            <a:avLst/>
          </a:prstGeom>
          <a:noFill/>
        </p:spPr>
        <p:txBody>
          <a:bodyPr wrap="square" rtlCol="0">
            <a:spAutoFit/>
          </a:bodyPr>
          <a:lstStyle/>
          <a:p>
            <a:pPr marL="0" marR="0">
              <a:spcBef>
                <a:spcPts val="0"/>
              </a:spcBef>
              <a:spcAft>
                <a:spcPts val="0"/>
              </a:spcAft>
              <a:tabLst>
                <a:tab pos="5943600" algn="r"/>
              </a:tabLst>
            </a:pPr>
            <a:r>
              <a:rPr lang="en-US" sz="4400" b="1" dirty="0">
                <a:solidFill>
                  <a:srgbClr val="FFFFFF"/>
                </a:solidFill>
                <a:effectLst/>
                <a:latin typeface="Arial" panose="020B0604020202020204" pitchFamily="34" charset="0"/>
                <a:ea typeface="Calibri" panose="020F0502020204030204" pitchFamily="34" charset="0"/>
              </a:rPr>
              <a:t>CAREC Capital Market Landscape Study</a:t>
            </a:r>
          </a:p>
          <a:p>
            <a:pPr marL="0" marR="0">
              <a:spcBef>
                <a:spcPts val="0"/>
              </a:spcBef>
              <a:spcAft>
                <a:spcPts val="0"/>
              </a:spcAft>
              <a:tabLst>
                <a:tab pos="5943600" algn="r"/>
              </a:tabLst>
            </a:pPr>
            <a:endParaRPr lang="en-US" sz="2800" b="1" dirty="0">
              <a:solidFill>
                <a:srgbClr val="FFFFFF"/>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74256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72FD987-9F0B-0D47-8D97-4417D496E778}"/>
              </a:ext>
            </a:extLst>
          </p:cNvPr>
          <p:cNvSpPr>
            <a:spLocks noGrp="1"/>
          </p:cNvSpPr>
          <p:nvPr>
            <p:ph type="title"/>
          </p:nvPr>
        </p:nvSpPr>
        <p:spPr>
          <a:xfrm>
            <a:off x="838199" y="369707"/>
            <a:ext cx="10612395" cy="1210499"/>
          </a:xfrm>
        </p:spPr>
        <p:txBody>
          <a:bodyPr/>
          <a:lstStyle/>
          <a:p>
            <a:pPr algn="ctr"/>
            <a:r>
              <a:rPr lang="en-US" dirty="0"/>
              <a:t>SWOT Analysis—CAREC Capital Markets Cooperation</a:t>
            </a:r>
          </a:p>
        </p:txBody>
      </p:sp>
      <p:sp>
        <p:nvSpPr>
          <p:cNvPr id="6" name="TextBox 5">
            <a:extLst>
              <a:ext uri="{FF2B5EF4-FFF2-40B4-BE49-F238E27FC236}">
                <a16:creationId xmlns:a16="http://schemas.microsoft.com/office/drawing/2014/main" id="{AF3DAD8E-74E5-767A-DE03-5A0302D0D3D6}"/>
              </a:ext>
            </a:extLst>
          </p:cNvPr>
          <p:cNvSpPr txBox="1"/>
          <p:nvPr/>
        </p:nvSpPr>
        <p:spPr>
          <a:xfrm>
            <a:off x="513834" y="1646109"/>
            <a:ext cx="11261124" cy="707886"/>
          </a:xfrm>
          <a:prstGeom prst="rect">
            <a:avLst/>
          </a:prstGeom>
          <a:noFill/>
        </p:spPr>
        <p:txBody>
          <a:bodyPr wrap="square">
            <a:spAutoFit/>
          </a:bodyPr>
          <a:lstStyle/>
          <a:p>
            <a:pPr marL="230188" indent="-230188">
              <a:buSzPct val="60000"/>
              <a:buFont typeface="Wingdings" panose="05000000000000000000" pitchFamily="2" charset="2"/>
              <a:buChar char="v"/>
            </a:pPr>
            <a:r>
              <a:rPr lang="en-US" sz="2000" dirty="0">
                <a:solidFill>
                  <a:schemeClr val="accent1"/>
                </a:solidFill>
              </a:rPr>
              <a:t>A SWOT analysis helps countries make the most of their strengths, address critical weaknesses, take advantage of opportunities now and in the immediate future, and mitigate identified threats</a:t>
            </a:r>
          </a:p>
        </p:txBody>
      </p:sp>
      <p:graphicFrame>
        <p:nvGraphicFramePr>
          <p:cNvPr id="3" name="Table 2">
            <a:extLst>
              <a:ext uri="{FF2B5EF4-FFF2-40B4-BE49-F238E27FC236}">
                <a16:creationId xmlns:a16="http://schemas.microsoft.com/office/drawing/2014/main" id="{1C6BF6F3-6B11-E6C1-A8AC-06B9943CF107}"/>
              </a:ext>
            </a:extLst>
          </p:cNvPr>
          <p:cNvGraphicFramePr>
            <a:graphicFrameLocks noGrp="1"/>
          </p:cNvGraphicFramePr>
          <p:nvPr>
            <p:extLst>
              <p:ext uri="{D42A27DB-BD31-4B8C-83A1-F6EECF244321}">
                <p14:modId xmlns:p14="http://schemas.microsoft.com/office/powerpoint/2010/main" val="3460472441"/>
              </p:ext>
            </p:extLst>
          </p:nvPr>
        </p:nvGraphicFramePr>
        <p:xfrm>
          <a:off x="659691" y="2353995"/>
          <a:ext cx="10969410" cy="3200400"/>
        </p:xfrm>
        <a:graphic>
          <a:graphicData uri="http://schemas.openxmlformats.org/drawingml/2006/table">
            <a:tbl>
              <a:tblPr firstRow="1" firstCol="1" bandRow="1">
                <a:tableStyleId>{5DA37D80-6434-44D0-A028-1B22A696006F}</a:tableStyleId>
              </a:tblPr>
              <a:tblGrid>
                <a:gridCol w="386514">
                  <a:extLst>
                    <a:ext uri="{9D8B030D-6E8A-4147-A177-3AD203B41FA5}">
                      <a16:colId xmlns:a16="http://schemas.microsoft.com/office/drawing/2014/main" val="2358785144"/>
                    </a:ext>
                  </a:extLst>
                </a:gridCol>
                <a:gridCol w="5170637">
                  <a:extLst>
                    <a:ext uri="{9D8B030D-6E8A-4147-A177-3AD203B41FA5}">
                      <a16:colId xmlns:a16="http://schemas.microsoft.com/office/drawing/2014/main" val="1921937456"/>
                    </a:ext>
                  </a:extLst>
                </a:gridCol>
                <a:gridCol w="5412259">
                  <a:extLst>
                    <a:ext uri="{9D8B030D-6E8A-4147-A177-3AD203B41FA5}">
                      <a16:colId xmlns:a16="http://schemas.microsoft.com/office/drawing/2014/main" val="3742359226"/>
                    </a:ext>
                  </a:extLst>
                </a:gridCol>
              </a:tblGrid>
              <a:tr h="47401">
                <a:tc rowSpan="2">
                  <a:txBody>
                    <a:bodyPr/>
                    <a:lstStyle/>
                    <a:p>
                      <a:pPr marL="71755" marR="71755" indent="0" algn="ctr">
                        <a:spcBef>
                          <a:spcPts val="0"/>
                        </a:spcBef>
                        <a:spcAft>
                          <a:spcPts val="0"/>
                        </a:spcAft>
                        <a:buFontTx/>
                        <a:buNone/>
                      </a:pPr>
                      <a:r>
                        <a:rPr lang="en-US" sz="1400">
                          <a:effectLst/>
                        </a:rPr>
                        <a:t>Internal</a:t>
                      </a:r>
                      <a:endParaRPr lang="en-US" sz="1800">
                        <a:effectLst/>
                        <a:latin typeface="Arial" panose="020B0604020202020204" pitchFamily="34" charset="0"/>
                        <a:ea typeface="DengXian" panose="02010600030101010101" pitchFamily="2" charset="-122"/>
                        <a:cs typeface="Times New Roman" panose="02020603050405020304" pitchFamily="18" charset="0"/>
                      </a:endParaRPr>
                    </a:p>
                  </a:txBody>
                  <a:tcPr marL="68580" marR="68580" marT="0" marB="0" vert="vert270"/>
                </a:tc>
                <a:tc>
                  <a:txBody>
                    <a:bodyPr/>
                    <a:lstStyle/>
                    <a:p>
                      <a:pPr marL="0" marR="0" indent="0" algn="ctr">
                        <a:spcBef>
                          <a:spcPts val="0"/>
                        </a:spcBef>
                        <a:spcAft>
                          <a:spcPts val="0"/>
                        </a:spcAft>
                        <a:buFontTx/>
                        <a:buNone/>
                      </a:pPr>
                      <a:r>
                        <a:rPr lang="en-US" sz="1500" dirty="0">
                          <a:effectLst/>
                        </a:rPr>
                        <a:t>Strengths</a:t>
                      </a:r>
                      <a:endParaRPr lang="en-US" sz="1500" dirty="0">
                        <a:effectLst/>
                        <a:latin typeface="Arial" panose="020B060402020202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rPr>
                        <a:t>Weaknesses</a:t>
                      </a:r>
                      <a:endParaRPr lang="en-US" sz="1500">
                        <a:effectLst/>
                        <a:latin typeface="Arial" panose="020B060402020202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164875546"/>
                  </a:ext>
                </a:extLst>
              </a:tr>
              <a:tr h="576580">
                <a:tc vMerge="1">
                  <a:txBody>
                    <a:bodyPr/>
                    <a:lstStyle/>
                    <a:p>
                      <a:endParaRPr lang="en-US"/>
                    </a:p>
                  </a:txBody>
                  <a:tcPr/>
                </a:tc>
                <a:tc>
                  <a:txBody>
                    <a:bodyPr/>
                    <a:lstStyle/>
                    <a:p>
                      <a:pPr marL="173038" marR="0" lvl="0" indent="-173038">
                        <a:spcBef>
                          <a:spcPts val="0"/>
                        </a:spcBef>
                        <a:spcAft>
                          <a:spcPts val="0"/>
                        </a:spcAft>
                        <a:buSzPct val="60000"/>
                        <a:buFont typeface="Wingdings" panose="05000000000000000000" pitchFamily="2" charset="2"/>
                        <a:buChar char="v"/>
                      </a:pPr>
                      <a:r>
                        <a:rPr lang="en-US" sz="1500" dirty="0">
                          <a:effectLst/>
                        </a:rPr>
                        <a:t>Rapidly evolving markets </a:t>
                      </a:r>
                    </a:p>
                    <a:p>
                      <a:pPr marL="173038" marR="0" lvl="0" indent="-173038">
                        <a:spcBef>
                          <a:spcPts val="0"/>
                        </a:spcBef>
                        <a:spcAft>
                          <a:spcPts val="0"/>
                        </a:spcAft>
                        <a:buSzPct val="60000"/>
                        <a:buFont typeface="Wingdings" panose="05000000000000000000" pitchFamily="2" charset="2"/>
                        <a:buChar char="v"/>
                      </a:pPr>
                      <a:r>
                        <a:rPr lang="en-US" sz="1500" dirty="0">
                          <a:effectLst/>
                        </a:rPr>
                        <a:t>Late starter advantage</a:t>
                      </a:r>
                    </a:p>
                    <a:p>
                      <a:pPr marL="173038" marR="0" lvl="0" indent="-173038">
                        <a:spcBef>
                          <a:spcPts val="0"/>
                        </a:spcBef>
                        <a:spcAft>
                          <a:spcPts val="0"/>
                        </a:spcAft>
                        <a:buSzPct val="60000"/>
                        <a:buFont typeface="Wingdings" panose="05000000000000000000" pitchFamily="2" charset="2"/>
                        <a:buChar char="v"/>
                      </a:pPr>
                      <a:r>
                        <a:rPr lang="en-US" sz="1500" dirty="0">
                          <a:effectLst/>
                        </a:rPr>
                        <a:t>A diverse market landscape</a:t>
                      </a:r>
                    </a:p>
                    <a:p>
                      <a:pPr marL="173038" marR="0" lvl="0" indent="-173038">
                        <a:spcBef>
                          <a:spcPts val="0"/>
                        </a:spcBef>
                        <a:spcAft>
                          <a:spcPts val="0"/>
                        </a:spcAft>
                        <a:buSzPct val="60000"/>
                        <a:buFont typeface="Wingdings" panose="05000000000000000000" pitchFamily="2" charset="2"/>
                        <a:buChar char="v"/>
                      </a:pPr>
                      <a:r>
                        <a:rPr lang="en-US" sz="1500" dirty="0">
                          <a:effectLst/>
                        </a:rPr>
                        <a:t>ADB’s long-term engagement</a:t>
                      </a:r>
                    </a:p>
                    <a:p>
                      <a:pPr marL="173038" marR="0" lvl="0" indent="-173038">
                        <a:spcBef>
                          <a:spcPts val="0"/>
                        </a:spcBef>
                        <a:spcAft>
                          <a:spcPts val="0"/>
                        </a:spcAft>
                        <a:buSzPct val="60000"/>
                        <a:buFont typeface="Wingdings" panose="05000000000000000000" pitchFamily="2" charset="2"/>
                        <a:buChar char="v"/>
                      </a:pPr>
                      <a:r>
                        <a:rPr lang="en-US" sz="1500" dirty="0">
                          <a:effectLst/>
                        </a:rPr>
                        <a:t>Experience from ADB’s work on ASEAN+3</a:t>
                      </a:r>
                      <a:r>
                        <a:rPr lang="en-US" sz="1500" baseline="30000" dirty="0">
                          <a:effectLst/>
                        </a:rPr>
                        <a:t>a</a:t>
                      </a:r>
                      <a:r>
                        <a:rPr lang="en-US" sz="1500" dirty="0">
                          <a:effectLst/>
                        </a:rPr>
                        <a:t> </a:t>
                      </a:r>
                    </a:p>
                    <a:p>
                      <a:pPr marL="173038" marR="0" lvl="0" indent="-173038">
                        <a:spcBef>
                          <a:spcPts val="0"/>
                        </a:spcBef>
                        <a:spcAft>
                          <a:spcPts val="0"/>
                        </a:spcAft>
                        <a:buSzPct val="60000"/>
                        <a:buFont typeface="Wingdings" panose="05000000000000000000" pitchFamily="2" charset="2"/>
                        <a:buChar char="v"/>
                      </a:pPr>
                      <a:r>
                        <a:rPr lang="en-US" sz="1500" dirty="0">
                          <a:effectLst/>
                        </a:rPr>
                        <a:t>The CAREC program’s existing governance platform </a:t>
                      </a:r>
                      <a:endParaRPr lang="en-US" sz="1500" dirty="0">
                        <a:effectLst/>
                        <a:latin typeface="Arial" panose="020B060402020202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173038" marR="0" lvl="0" indent="-173038">
                        <a:spcBef>
                          <a:spcPts val="0"/>
                        </a:spcBef>
                        <a:spcAft>
                          <a:spcPts val="0"/>
                        </a:spcAft>
                        <a:buSzPct val="60000"/>
                        <a:buFont typeface="Wingdings" panose="05000000000000000000" pitchFamily="2" charset="2"/>
                        <a:buChar char="v"/>
                      </a:pPr>
                      <a:r>
                        <a:rPr lang="en-US" sz="1500" dirty="0">
                          <a:effectLst/>
                        </a:rPr>
                        <a:t>Early-stage financial and capital markets development </a:t>
                      </a:r>
                    </a:p>
                    <a:p>
                      <a:pPr marL="173038" marR="0" lvl="0" indent="-173038">
                        <a:spcBef>
                          <a:spcPts val="0"/>
                        </a:spcBef>
                        <a:spcAft>
                          <a:spcPts val="0"/>
                        </a:spcAft>
                        <a:buSzPct val="60000"/>
                        <a:buFont typeface="Wingdings" panose="05000000000000000000" pitchFamily="2" charset="2"/>
                        <a:buChar char="v"/>
                      </a:pPr>
                      <a:r>
                        <a:rPr lang="en-US" sz="1500" dirty="0">
                          <a:effectLst/>
                        </a:rPr>
                        <a:t>Limited investor interests </a:t>
                      </a:r>
                    </a:p>
                    <a:p>
                      <a:pPr marL="173038" marR="0" lvl="0" indent="-173038">
                        <a:spcBef>
                          <a:spcPts val="0"/>
                        </a:spcBef>
                        <a:spcAft>
                          <a:spcPts val="0"/>
                        </a:spcAft>
                        <a:buSzPct val="60000"/>
                        <a:buFont typeface="Wingdings" panose="05000000000000000000" pitchFamily="2" charset="2"/>
                        <a:buChar char="v"/>
                      </a:pPr>
                      <a:r>
                        <a:rPr lang="en-US" sz="1500" dirty="0">
                          <a:effectLst/>
                        </a:rPr>
                        <a:t>dominance by larger countries</a:t>
                      </a:r>
                    </a:p>
                    <a:p>
                      <a:pPr marL="173038" marR="0" lvl="0" indent="-173038">
                        <a:spcBef>
                          <a:spcPts val="0"/>
                        </a:spcBef>
                        <a:spcAft>
                          <a:spcPts val="0"/>
                        </a:spcAft>
                        <a:buSzPct val="60000"/>
                        <a:buFont typeface="Wingdings" panose="05000000000000000000" pitchFamily="2" charset="2"/>
                        <a:buChar char="v"/>
                      </a:pPr>
                      <a:r>
                        <a:rPr lang="en-US" sz="1500" dirty="0">
                          <a:effectLst/>
                        </a:rPr>
                        <a:t>System rigidities</a:t>
                      </a:r>
                    </a:p>
                    <a:p>
                      <a:pPr marL="173038" marR="0" lvl="0" indent="-173038">
                        <a:spcBef>
                          <a:spcPts val="0"/>
                        </a:spcBef>
                        <a:spcAft>
                          <a:spcPts val="0"/>
                        </a:spcAft>
                        <a:buSzPct val="60000"/>
                        <a:buFont typeface="Wingdings" panose="05000000000000000000" pitchFamily="2" charset="2"/>
                        <a:buChar char="v"/>
                      </a:pPr>
                      <a:r>
                        <a:rPr lang="en-US" sz="1500" dirty="0">
                          <a:effectLst/>
                        </a:rPr>
                        <a:t>knowledge gaps</a:t>
                      </a:r>
                      <a:endParaRPr lang="en-US" sz="1500" dirty="0">
                        <a:effectLst/>
                        <a:latin typeface="Arial" panose="020B060402020202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523016311"/>
                  </a:ext>
                </a:extLst>
              </a:tr>
              <a:tr h="0">
                <a:tc rowSpan="2">
                  <a:txBody>
                    <a:bodyPr/>
                    <a:lstStyle/>
                    <a:p>
                      <a:pPr marL="71755" marR="71755" indent="0" algn="ctr">
                        <a:spcBef>
                          <a:spcPts val="0"/>
                        </a:spcBef>
                        <a:spcAft>
                          <a:spcPts val="0"/>
                        </a:spcAft>
                        <a:buFontTx/>
                        <a:buNone/>
                      </a:pPr>
                      <a:r>
                        <a:rPr lang="en-US" sz="1400" dirty="0">
                          <a:effectLst/>
                        </a:rPr>
                        <a:t>External</a:t>
                      </a:r>
                      <a:endParaRPr lang="en-US" sz="1800" dirty="0">
                        <a:effectLst/>
                        <a:latin typeface="Arial" panose="020B0604020202020204" pitchFamily="34" charset="0"/>
                        <a:ea typeface="DengXian" panose="02010600030101010101" pitchFamily="2" charset="-122"/>
                        <a:cs typeface="Times New Roman" panose="02020603050405020304" pitchFamily="18" charset="0"/>
                      </a:endParaRPr>
                    </a:p>
                  </a:txBody>
                  <a:tcPr marL="68580" marR="68580" marT="0" marB="0" vert="vert270"/>
                </a:tc>
                <a:tc>
                  <a:txBody>
                    <a:bodyPr/>
                    <a:lstStyle/>
                    <a:p>
                      <a:pPr marL="0" marR="0" indent="0" algn="ctr">
                        <a:spcBef>
                          <a:spcPts val="0"/>
                        </a:spcBef>
                        <a:spcAft>
                          <a:spcPts val="0"/>
                        </a:spcAft>
                        <a:buSzPct val="60000"/>
                        <a:buFont typeface="Wingdings" panose="05000000000000000000" pitchFamily="2" charset="2"/>
                        <a:buNone/>
                      </a:pPr>
                      <a:r>
                        <a:rPr lang="en-US" sz="1500" dirty="0">
                          <a:effectLst/>
                        </a:rPr>
                        <a:t>Opportunities</a:t>
                      </a:r>
                      <a:endParaRPr lang="en-US" sz="1500" dirty="0">
                        <a:effectLst/>
                        <a:latin typeface="Arial" panose="020B060402020202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indent="0" algn="ctr">
                        <a:spcBef>
                          <a:spcPts val="0"/>
                        </a:spcBef>
                        <a:spcAft>
                          <a:spcPts val="0"/>
                        </a:spcAft>
                        <a:buSzPct val="60000"/>
                        <a:buFont typeface="Wingdings" panose="05000000000000000000" pitchFamily="2" charset="2"/>
                        <a:buNone/>
                      </a:pPr>
                      <a:r>
                        <a:rPr lang="en-US" sz="1500" dirty="0">
                          <a:effectLst/>
                        </a:rPr>
                        <a:t>Threats</a:t>
                      </a:r>
                      <a:endParaRPr lang="en-US" sz="1500" dirty="0">
                        <a:effectLst/>
                        <a:latin typeface="Arial" panose="020B060402020202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332796865"/>
                  </a:ext>
                </a:extLst>
              </a:tr>
              <a:tr h="492624">
                <a:tc vMerge="1">
                  <a:txBody>
                    <a:bodyPr/>
                    <a:lstStyle/>
                    <a:p>
                      <a:endParaRPr lang="en-US"/>
                    </a:p>
                  </a:txBody>
                  <a:tcPr/>
                </a:tc>
                <a:tc>
                  <a:txBody>
                    <a:bodyPr/>
                    <a:lstStyle/>
                    <a:p>
                      <a:pPr marL="173038" marR="0" lvl="0" indent="-173038">
                        <a:spcBef>
                          <a:spcPts val="0"/>
                        </a:spcBef>
                        <a:spcAft>
                          <a:spcPts val="0"/>
                        </a:spcAft>
                        <a:buSzPct val="60000"/>
                        <a:buFont typeface="Wingdings" panose="05000000000000000000" pitchFamily="2" charset="2"/>
                        <a:buChar char="v"/>
                      </a:pPr>
                      <a:r>
                        <a:rPr lang="en-US" sz="1500" dirty="0">
                          <a:effectLst/>
                        </a:rPr>
                        <a:t>Renewed interest in the CAREC region</a:t>
                      </a:r>
                    </a:p>
                    <a:p>
                      <a:pPr marL="173038" marR="0" lvl="0" indent="-173038">
                        <a:spcBef>
                          <a:spcPts val="0"/>
                        </a:spcBef>
                        <a:spcAft>
                          <a:spcPts val="0"/>
                        </a:spcAft>
                        <a:buSzPct val="60000"/>
                        <a:buFont typeface="Wingdings" panose="05000000000000000000" pitchFamily="2" charset="2"/>
                        <a:buChar char="v"/>
                      </a:pPr>
                      <a:r>
                        <a:rPr lang="en-US" sz="1500" dirty="0">
                          <a:effectLst/>
                        </a:rPr>
                        <a:t>CAREC 2030 strategy </a:t>
                      </a:r>
                    </a:p>
                    <a:p>
                      <a:pPr marL="173038" marR="0" lvl="0" indent="-173038">
                        <a:spcBef>
                          <a:spcPts val="0"/>
                        </a:spcBef>
                        <a:spcAft>
                          <a:spcPts val="0"/>
                        </a:spcAft>
                        <a:buSzPct val="60000"/>
                        <a:buFont typeface="Wingdings" panose="05000000000000000000" pitchFamily="2" charset="2"/>
                        <a:buChar char="v"/>
                      </a:pPr>
                      <a:r>
                        <a:rPr lang="en-US" sz="1500" dirty="0">
                          <a:effectLst/>
                        </a:rPr>
                        <a:t>huge demand for development </a:t>
                      </a:r>
                    </a:p>
                    <a:p>
                      <a:pPr marL="173038" marR="0" lvl="0" indent="-173038">
                        <a:spcBef>
                          <a:spcPts val="0"/>
                        </a:spcBef>
                        <a:spcAft>
                          <a:spcPts val="0"/>
                        </a:spcAft>
                        <a:buSzPct val="60000"/>
                        <a:buFont typeface="Wingdings" panose="05000000000000000000" pitchFamily="2" charset="2"/>
                        <a:buChar char="v"/>
                      </a:pPr>
                      <a:r>
                        <a:rPr lang="en-US" sz="1500" dirty="0">
                          <a:effectLst/>
                        </a:rPr>
                        <a:t>free trade agreements in the CAREC </a:t>
                      </a:r>
                    </a:p>
                    <a:p>
                      <a:pPr marL="173038" marR="0" lvl="0" indent="-173038">
                        <a:spcBef>
                          <a:spcPts val="0"/>
                        </a:spcBef>
                        <a:spcAft>
                          <a:spcPts val="0"/>
                        </a:spcAft>
                        <a:buSzPct val="60000"/>
                        <a:buFont typeface="Wingdings" panose="05000000000000000000" pitchFamily="2" charset="2"/>
                        <a:buChar char="v"/>
                      </a:pPr>
                      <a:r>
                        <a:rPr lang="en-US" sz="1500" dirty="0">
                          <a:effectLst/>
                        </a:rPr>
                        <a:t>digital economy, industry 4.0, </a:t>
                      </a:r>
                    </a:p>
                    <a:p>
                      <a:pPr marL="173038" marR="0" lvl="0" indent="-173038">
                        <a:spcBef>
                          <a:spcPts val="0"/>
                        </a:spcBef>
                        <a:spcAft>
                          <a:spcPts val="0"/>
                        </a:spcAft>
                        <a:buSzPct val="60000"/>
                        <a:buFont typeface="Wingdings" panose="05000000000000000000" pitchFamily="2" charset="2"/>
                        <a:buChar char="v"/>
                      </a:pPr>
                      <a:r>
                        <a:rPr lang="en-US" sz="1500" dirty="0">
                          <a:effectLst/>
                        </a:rPr>
                        <a:t>Green development and the climate change agenda </a:t>
                      </a:r>
                      <a:endParaRPr lang="en-US" sz="1500" dirty="0">
                        <a:effectLst/>
                        <a:latin typeface="Arial" panose="020B060402020202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173038" marR="0" lvl="0" indent="-173038">
                        <a:spcBef>
                          <a:spcPts val="0"/>
                        </a:spcBef>
                        <a:spcAft>
                          <a:spcPts val="0"/>
                        </a:spcAft>
                        <a:buSzPct val="60000"/>
                        <a:buFont typeface="Wingdings" panose="05000000000000000000" pitchFamily="2" charset="2"/>
                        <a:buChar char="v"/>
                      </a:pPr>
                      <a:r>
                        <a:rPr lang="en-US" sz="1500" dirty="0">
                          <a:effectLst/>
                        </a:rPr>
                        <a:t>Geopolitical factors</a:t>
                      </a:r>
                    </a:p>
                    <a:p>
                      <a:pPr marL="173038" marR="0" lvl="0" indent="-173038">
                        <a:spcBef>
                          <a:spcPts val="0"/>
                        </a:spcBef>
                        <a:spcAft>
                          <a:spcPts val="0"/>
                        </a:spcAft>
                        <a:buSzPct val="60000"/>
                        <a:buFont typeface="Wingdings" panose="05000000000000000000" pitchFamily="2" charset="2"/>
                        <a:buChar char="v"/>
                      </a:pPr>
                      <a:r>
                        <a:rPr lang="en-US" sz="1500" dirty="0">
                          <a:effectLst/>
                        </a:rPr>
                        <a:t>Other regional mechanisms with different standards of practice. </a:t>
                      </a:r>
                    </a:p>
                    <a:p>
                      <a:pPr marL="173038" marR="0" lvl="0" indent="-173038">
                        <a:spcBef>
                          <a:spcPts val="0"/>
                        </a:spcBef>
                        <a:spcAft>
                          <a:spcPts val="0"/>
                        </a:spcAft>
                        <a:buSzPct val="60000"/>
                        <a:buFont typeface="Wingdings" panose="05000000000000000000" pitchFamily="2" charset="2"/>
                        <a:buChar char="v"/>
                      </a:pPr>
                      <a:r>
                        <a:rPr lang="en-US" sz="1500" dirty="0">
                          <a:effectLst/>
                        </a:rPr>
                        <a:t>Political and economic instability</a:t>
                      </a:r>
                    </a:p>
                    <a:p>
                      <a:pPr marL="173038" marR="0" lvl="0" indent="-173038">
                        <a:spcBef>
                          <a:spcPts val="0"/>
                        </a:spcBef>
                        <a:spcAft>
                          <a:spcPts val="0"/>
                        </a:spcAft>
                        <a:buSzPct val="60000"/>
                        <a:buFont typeface="Wingdings" panose="05000000000000000000" pitchFamily="2" charset="2"/>
                        <a:buChar char="v"/>
                      </a:pPr>
                      <a:r>
                        <a:rPr lang="en-US" sz="1500" dirty="0">
                          <a:effectLst/>
                        </a:rPr>
                        <a:t>Racing to the bottom where best practices are ignored</a:t>
                      </a:r>
                    </a:p>
                    <a:p>
                      <a:pPr marL="173038" marR="0" lvl="0" indent="-173038">
                        <a:spcBef>
                          <a:spcPts val="0"/>
                        </a:spcBef>
                        <a:spcAft>
                          <a:spcPts val="0"/>
                        </a:spcAft>
                        <a:buSzPct val="60000"/>
                        <a:buFont typeface="Wingdings" panose="05000000000000000000" pitchFamily="2" charset="2"/>
                        <a:buChar char="v"/>
                      </a:pPr>
                      <a:r>
                        <a:rPr lang="en-US" sz="1500" dirty="0">
                          <a:effectLst/>
                        </a:rPr>
                        <a:t>Pandemic or other urgent control measures </a:t>
                      </a:r>
                      <a:endParaRPr lang="en-US" sz="1500" dirty="0">
                        <a:effectLst/>
                        <a:latin typeface="Arial" panose="020B060402020202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473163231"/>
                  </a:ext>
                </a:extLst>
              </a:tr>
            </a:tbl>
          </a:graphicData>
        </a:graphic>
      </p:graphicFrame>
    </p:spTree>
    <p:extLst>
      <p:ext uri="{BB962C8B-B14F-4D97-AF65-F5344CB8AC3E}">
        <p14:creationId xmlns:p14="http://schemas.microsoft.com/office/powerpoint/2010/main" val="1675771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72FD987-9F0B-0D47-8D97-4417D496E778}"/>
              </a:ext>
            </a:extLst>
          </p:cNvPr>
          <p:cNvSpPr>
            <a:spLocks noGrp="1"/>
          </p:cNvSpPr>
          <p:nvPr>
            <p:ph type="title"/>
          </p:nvPr>
        </p:nvSpPr>
        <p:spPr>
          <a:xfrm>
            <a:off x="838199" y="369707"/>
            <a:ext cx="10612395" cy="1210499"/>
          </a:xfrm>
        </p:spPr>
        <p:txBody>
          <a:bodyPr/>
          <a:lstStyle/>
          <a:p>
            <a:pPr algn="ctr"/>
            <a:r>
              <a:rPr lang="en-US" dirty="0"/>
              <a:t>Green and Sustainable Recovery</a:t>
            </a:r>
          </a:p>
        </p:txBody>
      </p:sp>
      <p:sp>
        <p:nvSpPr>
          <p:cNvPr id="6" name="TextBox 5">
            <a:extLst>
              <a:ext uri="{FF2B5EF4-FFF2-40B4-BE49-F238E27FC236}">
                <a16:creationId xmlns:a16="http://schemas.microsoft.com/office/drawing/2014/main" id="{AF3DAD8E-74E5-767A-DE03-5A0302D0D3D6}"/>
              </a:ext>
            </a:extLst>
          </p:cNvPr>
          <p:cNvSpPr txBox="1"/>
          <p:nvPr/>
        </p:nvSpPr>
        <p:spPr>
          <a:xfrm>
            <a:off x="497358" y="1283644"/>
            <a:ext cx="11294076" cy="4154984"/>
          </a:xfrm>
          <a:prstGeom prst="rect">
            <a:avLst/>
          </a:prstGeom>
          <a:noFill/>
        </p:spPr>
        <p:txBody>
          <a:bodyPr wrap="square">
            <a:spAutoFit/>
          </a:bodyPr>
          <a:lstStyle/>
          <a:p>
            <a:pPr marL="288925" indent="-288925">
              <a:buSzPct val="60000"/>
              <a:buFont typeface="Wingdings" panose="05000000000000000000" pitchFamily="2" charset="2"/>
              <a:buChar char="v"/>
            </a:pPr>
            <a:r>
              <a:rPr lang="en-US" sz="2400" dirty="0">
                <a:solidFill>
                  <a:schemeClr val="accent1"/>
                </a:solidFill>
              </a:rPr>
              <a:t>Green, resilient, and inclusive post-pandemic recovery present great opportunities for CAREC countries</a:t>
            </a:r>
          </a:p>
          <a:p>
            <a:pPr marL="288925" indent="-288925">
              <a:buSzPct val="60000"/>
              <a:buFont typeface="Wingdings" panose="05000000000000000000" pitchFamily="2" charset="2"/>
              <a:buChar char="v"/>
            </a:pPr>
            <a:r>
              <a:rPr lang="en-US" sz="2400" dirty="0">
                <a:solidFill>
                  <a:schemeClr val="accent1"/>
                </a:solidFill>
              </a:rPr>
              <a:t>CAREC region’s capital markets can contribute to the green and sustainable recovery through utilization of green and climate finance instruments</a:t>
            </a:r>
          </a:p>
          <a:p>
            <a:pPr marL="288925" indent="-288925">
              <a:buSzPct val="60000"/>
              <a:buFont typeface="Wingdings" panose="05000000000000000000" pitchFamily="2" charset="2"/>
              <a:buChar char="v"/>
            </a:pPr>
            <a:r>
              <a:rPr lang="en-US" sz="2400" dirty="0">
                <a:solidFill>
                  <a:schemeClr val="accent1"/>
                </a:solidFill>
              </a:rPr>
              <a:t>From the demand side, the externalities and public goods associated, which involve two or three CAREC members, requires cooperation in regional capital market initiatives for funding</a:t>
            </a:r>
          </a:p>
          <a:p>
            <a:pPr marL="288925" indent="-288925">
              <a:buSzPct val="60000"/>
              <a:buFont typeface="Wingdings" panose="05000000000000000000" pitchFamily="2" charset="2"/>
              <a:buChar char="v"/>
            </a:pPr>
            <a:r>
              <a:rPr lang="en-US" sz="2400" dirty="0">
                <a:solidFill>
                  <a:schemeClr val="accent1"/>
                </a:solidFill>
              </a:rPr>
              <a:t>There are supply side synergies among domestic, regional and global capital markets to attract global and regional green capital as well as technical assistance</a:t>
            </a:r>
          </a:p>
          <a:p>
            <a:pPr marL="288925" indent="-288925">
              <a:buSzPct val="60000"/>
              <a:buFont typeface="Wingdings" panose="05000000000000000000" pitchFamily="2" charset="2"/>
              <a:buChar char="v"/>
            </a:pPr>
            <a:r>
              <a:rPr lang="en-US" sz="2400" dirty="0">
                <a:solidFill>
                  <a:schemeClr val="accent1"/>
                </a:solidFill>
              </a:rPr>
              <a:t>“debt for nature and debt for climate swaps” initiatives for debt-distressed countries might simultaneously address debt, climate, and biodiversity concerns</a:t>
            </a:r>
          </a:p>
        </p:txBody>
      </p:sp>
    </p:spTree>
    <p:extLst>
      <p:ext uri="{BB962C8B-B14F-4D97-AF65-F5344CB8AC3E}">
        <p14:creationId xmlns:p14="http://schemas.microsoft.com/office/powerpoint/2010/main" val="1333892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72FD987-9F0B-0D47-8D97-4417D496E778}"/>
              </a:ext>
            </a:extLst>
          </p:cNvPr>
          <p:cNvSpPr>
            <a:spLocks noGrp="1"/>
          </p:cNvSpPr>
          <p:nvPr>
            <p:ph type="title"/>
          </p:nvPr>
        </p:nvSpPr>
        <p:spPr>
          <a:xfrm>
            <a:off x="838199" y="369707"/>
            <a:ext cx="10612395" cy="1210499"/>
          </a:xfrm>
        </p:spPr>
        <p:txBody>
          <a:bodyPr/>
          <a:lstStyle/>
          <a:p>
            <a:pPr algn="ctr"/>
            <a:r>
              <a:rPr lang="en-US" dirty="0"/>
              <a:t>Conclusion</a:t>
            </a:r>
          </a:p>
        </p:txBody>
      </p:sp>
      <p:sp>
        <p:nvSpPr>
          <p:cNvPr id="6" name="TextBox 5">
            <a:extLst>
              <a:ext uri="{FF2B5EF4-FFF2-40B4-BE49-F238E27FC236}">
                <a16:creationId xmlns:a16="http://schemas.microsoft.com/office/drawing/2014/main" id="{AF3DAD8E-74E5-767A-DE03-5A0302D0D3D6}"/>
              </a:ext>
            </a:extLst>
          </p:cNvPr>
          <p:cNvSpPr txBox="1"/>
          <p:nvPr/>
        </p:nvSpPr>
        <p:spPr>
          <a:xfrm>
            <a:off x="497358" y="1283644"/>
            <a:ext cx="11398080" cy="4154984"/>
          </a:xfrm>
          <a:prstGeom prst="rect">
            <a:avLst/>
          </a:prstGeom>
          <a:noFill/>
        </p:spPr>
        <p:txBody>
          <a:bodyPr wrap="square">
            <a:spAutoFit/>
          </a:bodyPr>
          <a:lstStyle/>
          <a:p>
            <a:pPr marL="288925" indent="-288925">
              <a:buSzPct val="60000"/>
              <a:buFont typeface="Wingdings" panose="05000000000000000000" pitchFamily="2" charset="2"/>
              <a:buChar char="v"/>
            </a:pPr>
            <a:r>
              <a:rPr lang="en-US" sz="2400" dirty="0">
                <a:solidFill>
                  <a:schemeClr val="accent1"/>
                </a:solidFill>
              </a:rPr>
              <a:t>Larger and more economically advanced economies generally have more mature and vibrant capital markets</a:t>
            </a:r>
          </a:p>
          <a:p>
            <a:pPr marL="288925" indent="-288925">
              <a:buSzPct val="60000"/>
              <a:buFont typeface="Wingdings" panose="05000000000000000000" pitchFamily="2" charset="2"/>
              <a:buChar char="v"/>
            </a:pPr>
            <a:r>
              <a:rPr lang="en-US" sz="2400" dirty="0">
                <a:solidFill>
                  <a:schemeClr val="accent1"/>
                </a:solidFill>
              </a:rPr>
              <a:t>striking similarities are banking dominance, inadequate legal and regulatory frameworks and practices, and weak institutional capacities</a:t>
            </a:r>
          </a:p>
          <a:p>
            <a:pPr marL="288925" indent="-288925">
              <a:buSzPct val="60000"/>
              <a:buFont typeface="Wingdings" panose="05000000000000000000" pitchFamily="2" charset="2"/>
              <a:buChar char="v"/>
            </a:pPr>
            <a:r>
              <a:rPr lang="en-US" sz="2400" dirty="0">
                <a:solidFill>
                  <a:schemeClr val="accent1"/>
                </a:solidFill>
              </a:rPr>
              <a:t>The path to collective CAREC capital market development will be neither short nor smooth. </a:t>
            </a:r>
          </a:p>
          <a:p>
            <a:pPr marL="288925" indent="-288925">
              <a:buSzPct val="60000"/>
              <a:buFont typeface="Wingdings" panose="05000000000000000000" pitchFamily="2" charset="2"/>
              <a:buChar char="v"/>
            </a:pPr>
            <a:r>
              <a:rPr lang="en-US" sz="2400" dirty="0">
                <a:solidFill>
                  <a:schemeClr val="accent1"/>
                </a:solidFill>
              </a:rPr>
              <a:t>Green and sustainable finance offers a unique opportunity for CAREC countries to work together and create a win-win-win situation </a:t>
            </a:r>
          </a:p>
          <a:p>
            <a:pPr marL="288925" indent="-288925">
              <a:buSzPct val="60000"/>
              <a:buFont typeface="Wingdings" panose="05000000000000000000" pitchFamily="2" charset="2"/>
              <a:buChar char="v"/>
            </a:pPr>
            <a:r>
              <a:rPr lang="en-US" sz="2400" dirty="0">
                <a:solidFill>
                  <a:schemeClr val="accent1"/>
                </a:solidFill>
              </a:rPr>
              <a:t>The benefit for effective CAREC capital markets cooperation is for all to access to a much larger regional market, a deeper pool of funds, and a higher quality of financial services</a:t>
            </a:r>
          </a:p>
        </p:txBody>
      </p:sp>
    </p:spTree>
    <p:extLst>
      <p:ext uri="{BB962C8B-B14F-4D97-AF65-F5344CB8AC3E}">
        <p14:creationId xmlns:p14="http://schemas.microsoft.com/office/powerpoint/2010/main" val="1140645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AB686C-A77E-2DC1-8031-95DA7CFAA875}"/>
              </a:ext>
            </a:extLst>
          </p:cNvPr>
          <p:cNvSpPr txBox="1"/>
          <p:nvPr/>
        </p:nvSpPr>
        <p:spPr>
          <a:xfrm>
            <a:off x="2806574" y="1582847"/>
            <a:ext cx="6790099" cy="3477875"/>
          </a:xfrm>
          <a:prstGeom prst="rect">
            <a:avLst/>
          </a:prstGeom>
          <a:noFill/>
        </p:spPr>
        <p:txBody>
          <a:bodyPr wrap="square" rtlCol="0">
            <a:spAutoFit/>
          </a:bodyPr>
          <a:lstStyle/>
          <a:p>
            <a:pPr marL="0" marR="0">
              <a:spcBef>
                <a:spcPts val="0"/>
              </a:spcBef>
              <a:spcAft>
                <a:spcPts val="0"/>
              </a:spcAft>
              <a:tabLst>
                <a:tab pos="5943600" algn="r"/>
              </a:tabLst>
            </a:pPr>
            <a:r>
              <a:rPr lang="en-US" sz="4400" b="1" dirty="0">
                <a:solidFill>
                  <a:srgbClr val="FFFFFF"/>
                </a:solidFill>
                <a:effectLst/>
                <a:latin typeface="Arial" panose="020B0604020202020204" pitchFamily="34" charset="0"/>
                <a:ea typeface="Calibri" panose="020F0502020204030204" pitchFamily="34" charset="0"/>
              </a:rPr>
              <a:t>Thank You</a:t>
            </a:r>
          </a:p>
          <a:p>
            <a:pPr marL="0" marR="0">
              <a:spcBef>
                <a:spcPts val="0"/>
              </a:spcBef>
              <a:spcAft>
                <a:spcPts val="0"/>
              </a:spcAft>
              <a:tabLst>
                <a:tab pos="5943600" algn="r"/>
              </a:tabLst>
            </a:pPr>
            <a:endParaRPr lang="en-US" sz="4400" b="1" dirty="0">
              <a:solidFill>
                <a:srgbClr val="FFFFFF"/>
              </a:solidFill>
              <a:effectLst/>
              <a:latin typeface="Arial" panose="020B0604020202020204" pitchFamily="34" charset="0"/>
              <a:ea typeface="Calibri" panose="020F0502020204030204" pitchFamily="34" charset="0"/>
            </a:endParaRPr>
          </a:p>
          <a:p>
            <a:pPr marL="0" marR="0">
              <a:spcBef>
                <a:spcPts val="0"/>
              </a:spcBef>
              <a:spcAft>
                <a:spcPts val="0"/>
              </a:spcAft>
              <a:tabLst>
                <a:tab pos="5943600" algn="r"/>
              </a:tabLst>
            </a:pPr>
            <a:r>
              <a:rPr lang="en-US" sz="4400" b="1" dirty="0">
                <a:solidFill>
                  <a:srgbClr val="FFFFFF"/>
                </a:solidFill>
                <a:latin typeface="Arial" panose="020B0604020202020204" pitchFamily="34" charset="0"/>
                <a:ea typeface="Calibri" panose="020F0502020204030204" pitchFamily="34" charset="0"/>
              </a:rPr>
              <a:t>&amp;</a:t>
            </a:r>
          </a:p>
          <a:p>
            <a:pPr marL="0" marR="0">
              <a:spcBef>
                <a:spcPts val="0"/>
              </a:spcBef>
              <a:spcAft>
                <a:spcPts val="0"/>
              </a:spcAft>
              <a:tabLst>
                <a:tab pos="5943600" algn="r"/>
              </a:tabLst>
            </a:pPr>
            <a:endParaRPr lang="en-US" sz="4400" b="1" dirty="0">
              <a:solidFill>
                <a:srgbClr val="FFFFFF"/>
              </a:solidFill>
              <a:effectLst/>
              <a:latin typeface="Arial" panose="020B0604020202020204" pitchFamily="34" charset="0"/>
              <a:ea typeface="Calibri" panose="020F0502020204030204" pitchFamily="34" charset="0"/>
            </a:endParaRPr>
          </a:p>
          <a:p>
            <a:pPr marL="0" marR="0">
              <a:spcBef>
                <a:spcPts val="0"/>
              </a:spcBef>
              <a:spcAft>
                <a:spcPts val="0"/>
              </a:spcAft>
              <a:tabLst>
                <a:tab pos="5943600" algn="r"/>
              </a:tabLst>
            </a:pPr>
            <a:r>
              <a:rPr lang="en-US" sz="4400" b="1" dirty="0">
                <a:solidFill>
                  <a:srgbClr val="FFFFFF"/>
                </a:solidFill>
                <a:effectLst/>
                <a:latin typeface="Arial" panose="020B0604020202020204" pitchFamily="34" charset="0"/>
                <a:ea typeface="Calibri" panose="020F0502020204030204" pitchFamily="34" charset="0"/>
              </a:rPr>
              <a:t>Questions?</a:t>
            </a:r>
            <a:endParaRPr lang="en-US" sz="4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303949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B5E796-4C86-AD42-B8C6-A68922A6EBFA}"/>
              </a:ext>
            </a:extLst>
          </p:cNvPr>
          <p:cNvSpPr>
            <a:spLocks noGrp="1"/>
          </p:cNvSpPr>
          <p:nvPr>
            <p:ph type="title"/>
          </p:nvPr>
        </p:nvSpPr>
        <p:spPr>
          <a:xfrm>
            <a:off x="838199" y="336755"/>
            <a:ext cx="10515600" cy="1210499"/>
          </a:xfrm>
        </p:spPr>
        <p:txBody>
          <a:bodyPr>
            <a:normAutofit/>
          </a:bodyPr>
          <a:lstStyle/>
          <a:p>
            <a:pPr algn="ctr"/>
            <a:r>
              <a:rPr lang="en-US" dirty="0"/>
              <a:t>Contents of the Study</a:t>
            </a:r>
            <a:endParaRPr lang="en-DE" dirty="0"/>
          </a:p>
        </p:txBody>
      </p:sp>
      <p:sp>
        <p:nvSpPr>
          <p:cNvPr id="8" name="Content Placeholder 5">
            <a:extLst>
              <a:ext uri="{FF2B5EF4-FFF2-40B4-BE49-F238E27FC236}">
                <a16:creationId xmlns:a16="http://schemas.microsoft.com/office/drawing/2014/main" id="{1193AD9A-F970-229F-6D55-6DDAA91494DC}"/>
              </a:ext>
            </a:extLst>
          </p:cNvPr>
          <p:cNvSpPr txBox="1">
            <a:spLocks/>
          </p:cNvSpPr>
          <p:nvPr/>
        </p:nvSpPr>
        <p:spPr>
          <a:xfrm>
            <a:off x="838199" y="1948048"/>
            <a:ext cx="11006272" cy="2163818"/>
          </a:xfrm>
          <a:prstGeom prst="rect">
            <a:avLst/>
          </a:prstGeom>
        </p:spPr>
        <p:txBody>
          <a:bodyPr vert="horz" lIns="91440" tIns="45720" rIns="91440" bIns="45720" rtlCol="0">
            <a:normAutofit lnSpcReduction="10000"/>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1313" indent="-341313">
              <a:lnSpc>
                <a:spcPct val="100000"/>
              </a:lnSpc>
              <a:spcBef>
                <a:spcPts val="0"/>
              </a:spcBef>
              <a:buSzPct val="60000"/>
              <a:buFont typeface="Wingdings" panose="05000000000000000000" pitchFamily="2" charset="2"/>
              <a:buChar char="v"/>
            </a:pPr>
            <a:r>
              <a:rPr lang="en-US" dirty="0">
                <a:solidFill>
                  <a:schemeClr val="accent1"/>
                </a:solidFill>
              </a:rPr>
              <a:t>Economic Development Overview</a:t>
            </a:r>
          </a:p>
          <a:p>
            <a:pPr marL="341313" indent="-341313">
              <a:lnSpc>
                <a:spcPct val="100000"/>
              </a:lnSpc>
              <a:spcBef>
                <a:spcPts val="0"/>
              </a:spcBef>
              <a:buSzPct val="60000"/>
              <a:buFont typeface="Wingdings" panose="05000000000000000000" pitchFamily="2" charset="2"/>
              <a:buChar char="v"/>
            </a:pPr>
            <a:r>
              <a:rPr lang="en-US" dirty="0">
                <a:solidFill>
                  <a:schemeClr val="accent1"/>
                </a:solidFill>
              </a:rPr>
              <a:t>Financial Sector Development</a:t>
            </a:r>
          </a:p>
          <a:p>
            <a:pPr marL="341313" indent="-341313">
              <a:lnSpc>
                <a:spcPct val="100000"/>
              </a:lnSpc>
              <a:spcBef>
                <a:spcPts val="0"/>
              </a:spcBef>
              <a:buSzPct val="60000"/>
              <a:buFont typeface="Wingdings" panose="05000000000000000000" pitchFamily="2" charset="2"/>
              <a:buChar char="v"/>
            </a:pPr>
            <a:r>
              <a:rPr lang="en-US" dirty="0">
                <a:solidFill>
                  <a:schemeClr val="accent1"/>
                </a:solidFill>
              </a:rPr>
              <a:t>Capital Markets Development</a:t>
            </a:r>
          </a:p>
          <a:p>
            <a:pPr marL="341313" indent="-341313">
              <a:lnSpc>
                <a:spcPct val="100000"/>
              </a:lnSpc>
              <a:spcBef>
                <a:spcPts val="0"/>
              </a:spcBef>
              <a:buSzPct val="60000"/>
              <a:buFont typeface="Wingdings" panose="05000000000000000000" pitchFamily="2" charset="2"/>
              <a:buChar char="v"/>
            </a:pPr>
            <a:r>
              <a:rPr lang="en-US" dirty="0">
                <a:solidFill>
                  <a:schemeClr val="accent1"/>
                </a:solidFill>
              </a:rPr>
              <a:t>SWOT Analysis—CAREC Capital Markets Cooperation</a:t>
            </a:r>
          </a:p>
          <a:p>
            <a:pPr marL="341313" indent="-341313">
              <a:lnSpc>
                <a:spcPct val="100000"/>
              </a:lnSpc>
              <a:spcBef>
                <a:spcPts val="0"/>
              </a:spcBef>
              <a:buSzPct val="60000"/>
              <a:buFont typeface="Wingdings" panose="05000000000000000000" pitchFamily="2" charset="2"/>
              <a:buChar char="v"/>
            </a:pPr>
            <a:r>
              <a:rPr lang="en-US" dirty="0">
                <a:solidFill>
                  <a:schemeClr val="accent1"/>
                </a:solidFill>
              </a:rPr>
              <a:t>Green and Sustainable Recovery</a:t>
            </a:r>
          </a:p>
          <a:p>
            <a:pPr marL="227013" indent="-227013">
              <a:lnSpc>
                <a:spcPct val="100000"/>
              </a:lnSpc>
              <a:spcBef>
                <a:spcPts val="0"/>
              </a:spcBef>
              <a:buSzPct val="60000"/>
              <a:buFont typeface="Wingdings" panose="05000000000000000000" pitchFamily="2" charset="2"/>
              <a:buChar char="v"/>
            </a:pPr>
            <a:endParaRPr lang="en-US" sz="2400" dirty="0">
              <a:solidFill>
                <a:schemeClr val="accent1"/>
              </a:solidFill>
            </a:endParaRPr>
          </a:p>
          <a:p>
            <a:pPr marL="227013" indent="-227013">
              <a:lnSpc>
                <a:spcPct val="100000"/>
              </a:lnSpc>
              <a:spcBef>
                <a:spcPts val="0"/>
              </a:spcBef>
              <a:buSzPct val="60000"/>
              <a:buFont typeface="Wingdings" panose="05000000000000000000" pitchFamily="2" charset="2"/>
              <a:buChar char="v"/>
            </a:pPr>
            <a:endParaRPr lang="en-US" sz="2400" dirty="0">
              <a:solidFill>
                <a:schemeClr val="accent1"/>
              </a:solidFill>
            </a:endParaRPr>
          </a:p>
        </p:txBody>
      </p:sp>
    </p:spTree>
    <p:extLst>
      <p:ext uri="{BB962C8B-B14F-4D97-AF65-F5344CB8AC3E}">
        <p14:creationId xmlns:p14="http://schemas.microsoft.com/office/powerpoint/2010/main" val="1887329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B5E796-4C86-AD42-B8C6-A68922A6EBFA}"/>
              </a:ext>
            </a:extLst>
          </p:cNvPr>
          <p:cNvSpPr>
            <a:spLocks noGrp="1"/>
          </p:cNvSpPr>
          <p:nvPr>
            <p:ph type="title"/>
          </p:nvPr>
        </p:nvSpPr>
        <p:spPr>
          <a:xfrm>
            <a:off x="838199" y="336755"/>
            <a:ext cx="10515600" cy="1210499"/>
          </a:xfrm>
        </p:spPr>
        <p:txBody>
          <a:bodyPr>
            <a:normAutofit/>
          </a:bodyPr>
          <a:lstStyle/>
          <a:p>
            <a:pPr algn="ctr"/>
            <a:r>
              <a:rPr lang="en-US" dirty="0"/>
              <a:t>Economic Development and Demographics </a:t>
            </a:r>
            <a:endParaRPr lang="en-DE" dirty="0"/>
          </a:p>
        </p:txBody>
      </p:sp>
      <p:sp>
        <p:nvSpPr>
          <p:cNvPr id="10" name="TextBox 9">
            <a:extLst>
              <a:ext uri="{FF2B5EF4-FFF2-40B4-BE49-F238E27FC236}">
                <a16:creationId xmlns:a16="http://schemas.microsoft.com/office/drawing/2014/main" id="{7C2D0C24-697C-3FE5-0F27-A0B983A13324}"/>
              </a:ext>
            </a:extLst>
          </p:cNvPr>
          <p:cNvSpPr txBox="1"/>
          <p:nvPr/>
        </p:nvSpPr>
        <p:spPr>
          <a:xfrm>
            <a:off x="490924" y="1345313"/>
            <a:ext cx="11371562" cy="4524315"/>
          </a:xfrm>
          <a:prstGeom prst="rect">
            <a:avLst/>
          </a:prstGeom>
          <a:noFill/>
        </p:spPr>
        <p:txBody>
          <a:bodyPr wrap="square">
            <a:spAutoFit/>
          </a:bodyPr>
          <a:lstStyle/>
          <a:p>
            <a:pPr marL="341313" indent="-341313">
              <a:buSzPct val="60000"/>
              <a:buFont typeface="Wingdings" panose="05000000000000000000" pitchFamily="2" charset="2"/>
              <a:buChar char="v"/>
            </a:pPr>
            <a:r>
              <a:rPr lang="en-US" sz="2400" dirty="0">
                <a:solidFill>
                  <a:schemeClr val="accent1"/>
                </a:solidFill>
              </a:rPr>
              <a:t>CAREC economies began to rebound post pandemic. Growth in 2022 remained strong amid great uncertainties</a:t>
            </a:r>
          </a:p>
          <a:p>
            <a:pPr marL="341313" indent="-341313">
              <a:buSzPct val="60000"/>
              <a:buFont typeface="Wingdings" panose="05000000000000000000" pitchFamily="2" charset="2"/>
              <a:buChar char="v"/>
            </a:pPr>
            <a:r>
              <a:rPr lang="en-US" sz="2400" dirty="0">
                <a:solidFill>
                  <a:schemeClr val="accent1"/>
                </a:solidFill>
              </a:rPr>
              <a:t>Countries at different stages of economic development have different accessibility to concessional funds</a:t>
            </a:r>
          </a:p>
          <a:p>
            <a:pPr marL="341313" indent="-341313">
              <a:buSzPct val="60000"/>
              <a:buFont typeface="Wingdings" panose="05000000000000000000" pitchFamily="2" charset="2"/>
              <a:buChar char="v"/>
            </a:pPr>
            <a:r>
              <a:rPr lang="en-US" sz="2400" dirty="0">
                <a:solidFill>
                  <a:schemeClr val="accent1"/>
                </a:solidFill>
              </a:rPr>
              <a:t>Domestic capital markets and access to international capital markets become more important when a country moves to a higher developed stage</a:t>
            </a:r>
          </a:p>
          <a:p>
            <a:pPr marL="341313" indent="-341313">
              <a:buSzPct val="60000"/>
              <a:buFont typeface="Wingdings" panose="05000000000000000000" pitchFamily="2" charset="2"/>
              <a:buChar char="v"/>
            </a:pPr>
            <a:r>
              <a:rPr lang="en-US" sz="2400" dirty="0">
                <a:solidFill>
                  <a:schemeClr val="accent1"/>
                </a:solidFill>
              </a:rPr>
              <a:t>Many CAREC countries are concentrated on agriculture, energy and other primary commodity production and exports, and remittances </a:t>
            </a:r>
          </a:p>
          <a:p>
            <a:pPr marL="341313" indent="-341313">
              <a:buSzPct val="60000"/>
              <a:buFont typeface="Wingdings" panose="05000000000000000000" pitchFamily="2" charset="2"/>
              <a:buChar char="v"/>
            </a:pPr>
            <a:r>
              <a:rPr lang="en-US" sz="2400" dirty="0">
                <a:solidFill>
                  <a:schemeClr val="accent1"/>
                </a:solidFill>
              </a:rPr>
              <a:t>The process of turning the region from a landlocked to a land-linked will create huge potential for economic growth</a:t>
            </a:r>
          </a:p>
          <a:p>
            <a:pPr marL="341313" indent="-341313">
              <a:buSzPct val="60000"/>
              <a:buFont typeface="Wingdings" panose="05000000000000000000" pitchFamily="2" charset="2"/>
              <a:buChar char="v"/>
            </a:pPr>
            <a:r>
              <a:rPr lang="en-US" sz="2400" dirty="0">
                <a:solidFill>
                  <a:schemeClr val="accent1"/>
                </a:solidFill>
              </a:rPr>
              <a:t>Except PRC and Pakistan, other countries have smaller population, </a:t>
            </a:r>
          </a:p>
          <a:p>
            <a:pPr marL="341313" indent="-341313">
              <a:buSzPct val="60000"/>
              <a:buFont typeface="Wingdings" panose="05000000000000000000" pitchFamily="2" charset="2"/>
              <a:buChar char="v"/>
            </a:pPr>
            <a:endParaRPr lang="en-US" sz="2400" dirty="0">
              <a:solidFill>
                <a:schemeClr val="accent1"/>
              </a:solidFill>
            </a:endParaRPr>
          </a:p>
        </p:txBody>
      </p:sp>
    </p:spTree>
    <p:extLst>
      <p:ext uri="{BB962C8B-B14F-4D97-AF65-F5344CB8AC3E}">
        <p14:creationId xmlns:p14="http://schemas.microsoft.com/office/powerpoint/2010/main" val="927267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9F914-D8B4-7D46-9AC0-079A85E41E6B}"/>
              </a:ext>
            </a:extLst>
          </p:cNvPr>
          <p:cNvSpPr>
            <a:spLocks noGrp="1"/>
          </p:cNvSpPr>
          <p:nvPr>
            <p:ph type="title"/>
          </p:nvPr>
        </p:nvSpPr>
        <p:spPr>
          <a:xfrm>
            <a:off x="838200" y="336755"/>
            <a:ext cx="10515600" cy="1210499"/>
          </a:xfrm>
        </p:spPr>
        <p:txBody>
          <a:bodyPr/>
          <a:lstStyle/>
          <a:p>
            <a:pPr algn="ctr"/>
            <a:r>
              <a:rPr lang="en-US" dirty="0">
                <a:solidFill>
                  <a:schemeClr val="accent1"/>
                </a:solidFill>
              </a:rPr>
              <a:t>Balance of Payments, Public Finance and Public Debt</a:t>
            </a:r>
          </a:p>
        </p:txBody>
      </p:sp>
      <p:sp>
        <p:nvSpPr>
          <p:cNvPr id="3" name="Content Placeholder 2">
            <a:extLst>
              <a:ext uri="{FF2B5EF4-FFF2-40B4-BE49-F238E27FC236}">
                <a16:creationId xmlns:a16="http://schemas.microsoft.com/office/drawing/2014/main" id="{1F2B67C6-9EB7-2440-91FA-CC7DAAA08A0A}"/>
              </a:ext>
            </a:extLst>
          </p:cNvPr>
          <p:cNvSpPr>
            <a:spLocks noGrp="1"/>
          </p:cNvSpPr>
          <p:nvPr>
            <p:ph sz="half" idx="1"/>
          </p:nvPr>
        </p:nvSpPr>
        <p:spPr>
          <a:xfrm>
            <a:off x="428367" y="1828800"/>
            <a:ext cx="11356283" cy="3521097"/>
          </a:xfrm>
        </p:spPr>
        <p:txBody>
          <a:bodyPr>
            <a:normAutofit/>
          </a:bodyPr>
          <a:lstStyle/>
          <a:p>
            <a:pPr marL="282575" indent="-282575">
              <a:lnSpc>
                <a:spcPct val="100000"/>
              </a:lnSpc>
              <a:spcBef>
                <a:spcPts val="0"/>
              </a:spcBef>
              <a:buSzPct val="60000"/>
              <a:buFont typeface="Wingdings" panose="05000000000000000000" pitchFamily="2" charset="2"/>
              <a:buChar char="v"/>
            </a:pPr>
            <a:r>
              <a:rPr lang="en-US" sz="2400" dirty="0">
                <a:solidFill>
                  <a:schemeClr val="accent1"/>
                </a:solidFill>
              </a:rPr>
              <a:t>About half the CAREC countries registered balance of payments (BOP) deficits during 2019–2022</a:t>
            </a:r>
          </a:p>
          <a:p>
            <a:pPr marL="282575" indent="-282575">
              <a:lnSpc>
                <a:spcPct val="100000"/>
              </a:lnSpc>
              <a:spcBef>
                <a:spcPts val="0"/>
              </a:spcBef>
              <a:buSzPct val="60000"/>
              <a:buFont typeface="Wingdings" panose="05000000000000000000" pitchFamily="2" charset="2"/>
              <a:buChar char="v"/>
            </a:pPr>
            <a:r>
              <a:rPr lang="en-US" sz="2400" dirty="0">
                <a:solidFill>
                  <a:schemeClr val="accent1"/>
                </a:solidFill>
              </a:rPr>
              <a:t>BOP situation roughly coincides with the country groups for their inability to access concessional loans in the World Bank and ADB</a:t>
            </a:r>
          </a:p>
          <a:p>
            <a:pPr>
              <a:lnSpc>
                <a:spcPct val="100000"/>
              </a:lnSpc>
              <a:spcBef>
                <a:spcPts val="0"/>
              </a:spcBef>
              <a:buSzPct val="60000"/>
              <a:buFont typeface="Wingdings" panose="05000000000000000000" pitchFamily="2" charset="2"/>
              <a:buChar char="v"/>
            </a:pPr>
            <a:r>
              <a:rPr lang="en-US" sz="2400" dirty="0">
                <a:solidFill>
                  <a:schemeClr val="accent1"/>
                </a:solidFill>
              </a:rPr>
              <a:t>All countries had to pursue countercyclical and proactive fiscal policies during the pandemic, resulting higher fiscal deficit and public debts</a:t>
            </a:r>
          </a:p>
          <a:p>
            <a:pPr>
              <a:lnSpc>
                <a:spcPct val="100000"/>
              </a:lnSpc>
              <a:spcBef>
                <a:spcPts val="0"/>
              </a:spcBef>
              <a:buSzPct val="60000"/>
              <a:buFont typeface="Wingdings" panose="05000000000000000000" pitchFamily="2" charset="2"/>
              <a:buChar char="v"/>
            </a:pPr>
            <a:r>
              <a:rPr lang="en-US" sz="2400" dirty="0">
                <a:solidFill>
                  <a:schemeClr val="accent1"/>
                </a:solidFill>
              </a:rPr>
              <a:t>G20 Debt Service Suspension Initiative (</a:t>
            </a:r>
            <a:r>
              <a:rPr lang="en-US" sz="2400" dirty="0" err="1">
                <a:solidFill>
                  <a:schemeClr val="accent1"/>
                </a:solidFill>
              </a:rPr>
              <a:t>DSSI</a:t>
            </a:r>
            <a:r>
              <a:rPr lang="en-US" sz="2400" dirty="0">
                <a:solidFill>
                  <a:schemeClr val="accent1"/>
                </a:solidFill>
              </a:rPr>
              <a:t>) helped free up some fiscal space from the suspension of debt repayments, including those to PRC</a:t>
            </a:r>
          </a:p>
        </p:txBody>
      </p:sp>
    </p:spTree>
    <p:extLst>
      <p:ext uri="{BB962C8B-B14F-4D97-AF65-F5344CB8AC3E}">
        <p14:creationId xmlns:p14="http://schemas.microsoft.com/office/powerpoint/2010/main" val="4182501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72FD987-9F0B-0D47-8D97-4417D496E778}"/>
              </a:ext>
            </a:extLst>
          </p:cNvPr>
          <p:cNvSpPr>
            <a:spLocks noGrp="1"/>
          </p:cNvSpPr>
          <p:nvPr>
            <p:ph type="title"/>
          </p:nvPr>
        </p:nvSpPr>
        <p:spPr>
          <a:xfrm>
            <a:off x="838200" y="369707"/>
            <a:ext cx="10515600" cy="1210499"/>
          </a:xfrm>
        </p:spPr>
        <p:txBody>
          <a:bodyPr/>
          <a:lstStyle/>
          <a:p>
            <a:pPr algn="ctr"/>
            <a:r>
              <a:rPr lang="en-US" dirty="0">
                <a:solidFill>
                  <a:schemeClr val="accent1"/>
                </a:solidFill>
              </a:rPr>
              <a:t>Financial Sector Development</a:t>
            </a:r>
            <a:endParaRPr lang="en-DE" dirty="0">
              <a:solidFill>
                <a:schemeClr val="accent1"/>
              </a:solidFill>
            </a:endParaRPr>
          </a:p>
        </p:txBody>
      </p:sp>
      <p:sp>
        <p:nvSpPr>
          <p:cNvPr id="6" name="TextBox 5">
            <a:extLst>
              <a:ext uri="{FF2B5EF4-FFF2-40B4-BE49-F238E27FC236}">
                <a16:creationId xmlns:a16="http://schemas.microsoft.com/office/drawing/2014/main" id="{AF3DAD8E-74E5-767A-DE03-5A0302D0D3D6}"/>
              </a:ext>
            </a:extLst>
          </p:cNvPr>
          <p:cNvSpPr txBox="1"/>
          <p:nvPr/>
        </p:nvSpPr>
        <p:spPr>
          <a:xfrm>
            <a:off x="838200" y="1496735"/>
            <a:ext cx="10241692" cy="3046988"/>
          </a:xfrm>
          <a:prstGeom prst="rect">
            <a:avLst/>
          </a:prstGeom>
          <a:noFill/>
        </p:spPr>
        <p:txBody>
          <a:bodyPr wrap="square">
            <a:spAutoFit/>
          </a:bodyPr>
          <a:lstStyle/>
          <a:p>
            <a:pPr marL="346075" indent="-346075">
              <a:buSzPct val="60000"/>
              <a:buFont typeface="Wingdings" panose="05000000000000000000" pitchFamily="2" charset="2"/>
              <a:buChar char="v"/>
            </a:pPr>
            <a:r>
              <a:rPr lang="en-US" sz="2400" dirty="0">
                <a:solidFill>
                  <a:schemeClr val="accent1"/>
                </a:solidFill>
              </a:rPr>
              <a:t>Domination by banks and underdeveloped nonbanking sectors—capital markets are common </a:t>
            </a:r>
          </a:p>
          <a:p>
            <a:pPr marL="346075" indent="-346075">
              <a:buSzPct val="60000"/>
              <a:buFont typeface="Wingdings" panose="05000000000000000000" pitchFamily="2" charset="2"/>
              <a:buChar char="v"/>
            </a:pPr>
            <a:r>
              <a:rPr lang="en-US" sz="2400" dirty="0">
                <a:solidFill>
                  <a:schemeClr val="accent1"/>
                </a:solidFill>
              </a:rPr>
              <a:t>Mismatches in terms of maturity, interest rates, and currency, resulting in boom-bust cycles</a:t>
            </a:r>
          </a:p>
          <a:p>
            <a:pPr marL="346075" indent="-346075">
              <a:buSzPct val="60000"/>
              <a:buFont typeface="Wingdings" panose="05000000000000000000" pitchFamily="2" charset="2"/>
              <a:buChar char="v"/>
            </a:pPr>
            <a:r>
              <a:rPr lang="en-US" sz="2400" dirty="0">
                <a:solidFill>
                  <a:schemeClr val="accent1"/>
                </a:solidFill>
              </a:rPr>
              <a:t>Even in countries with adequate market infrastructure, capital markets are not active</a:t>
            </a:r>
          </a:p>
          <a:p>
            <a:pPr marL="346075" indent="-346075">
              <a:buSzPct val="60000"/>
              <a:buFont typeface="Wingdings" panose="05000000000000000000" pitchFamily="2" charset="2"/>
              <a:buChar char="v"/>
            </a:pPr>
            <a:r>
              <a:rPr lang="en-US" sz="2400" dirty="0">
                <a:solidFill>
                  <a:schemeClr val="accent1"/>
                </a:solidFill>
              </a:rPr>
              <a:t>Weak institutional capacity in some CAREC countries generally leads to an overemphasis on stability at the expense of development and innovation </a:t>
            </a:r>
          </a:p>
        </p:txBody>
      </p:sp>
    </p:spTree>
    <p:extLst>
      <p:ext uri="{BB962C8B-B14F-4D97-AF65-F5344CB8AC3E}">
        <p14:creationId xmlns:p14="http://schemas.microsoft.com/office/powerpoint/2010/main" val="2210965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72FD987-9F0B-0D47-8D97-4417D496E778}"/>
              </a:ext>
            </a:extLst>
          </p:cNvPr>
          <p:cNvSpPr>
            <a:spLocks noGrp="1"/>
          </p:cNvSpPr>
          <p:nvPr>
            <p:ph type="title"/>
          </p:nvPr>
        </p:nvSpPr>
        <p:spPr>
          <a:xfrm>
            <a:off x="838199" y="369707"/>
            <a:ext cx="10612395" cy="1210499"/>
          </a:xfrm>
        </p:spPr>
        <p:txBody>
          <a:bodyPr/>
          <a:lstStyle/>
          <a:p>
            <a:pPr algn="ctr"/>
            <a:r>
              <a:rPr lang="en-US" dirty="0"/>
              <a:t>Capital Markets</a:t>
            </a:r>
          </a:p>
        </p:txBody>
      </p:sp>
      <p:sp>
        <p:nvSpPr>
          <p:cNvPr id="6" name="TextBox 5">
            <a:extLst>
              <a:ext uri="{FF2B5EF4-FFF2-40B4-BE49-F238E27FC236}">
                <a16:creationId xmlns:a16="http://schemas.microsoft.com/office/drawing/2014/main" id="{AF3DAD8E-74E5-767A-DE03-5A0302D0D3D6}"/>
              </a:ext>
            </a:extLst>
          </p:cNvPr>
          <p:cNvSpPr txBox="1"/>
          <p:nvPr/>
        </p:nvSpPr>
        <p:spPr>
          <a:xfrm>
            <a:off x="838199" y="1215083"/>
            <a:ext cx="10686536" cy="5109091"/>
          </a:xfrm>
          <a:prstGeom prst="rect">
            <a:avLst/>
          </a:prstGeom>
          <a:noFill/>
        </p:spPr>
        <p:txBody>
          <a:bodyPr wrap="square">
            <a:spAutoFit/>
          </a:bodyPr>
          <a:lstStyle/>
          <a:p>
            <a:pPr marL="288925" indent="-288925">
              <a:buSzPct val="60000"/>
              <a:buFont typeface="Wingdings" panose="05000000000000000000" pitchFamily="2" charset="2"/>
              <a:buChar char="v"/>
            </a:pPr>
            <a:r>
              <a:rPr lang="en-US" sz="2200" dirty="0">
                <a:solidFill>
                  <a:schemeClr val="accent1"/>
                </a:solidFill>
              </a:rPr>
              <a:t>CAREC countries’ stock exchanges vary greatly in size and functions. One common feature is that equity markets are the least active, as compared to Gov’t and Corp bonds and foreign exchanges operations</a:t>
            </a:r>
          </a:p>
          <a:p>
            <a:pPr marL="288925" indent="-288925">
              <a:buSzPct val="60000"/>
              <a:buFont typeface="Wingdings" panose="05000000000000000000" pitchFamily="2" charset="2"/>
              <a:buChar char="v"/>
            </a:pPr>
            <a:r>
              <a:rPr lang="en-US" sz="2200" dirty="0">
                <a:solidFill>
                  <a:schemeClr val="accent1"/>
                </a:solidFill>
              </a:rPr>
              <a:t>Government bonds are by far the biggest segment of capital markets in CAREC countries and interbank markets also play a bigger role</a:t>
            </a:r>
          </a:p>
          <a:p>
            <a:pPr marL="288925" indent="-288925">
              <a:buSzPct val="60000"/>
              <a:buFont typeface="Wingdings" panose="05000000000000000000" pitchFamily="2" charset="2"/>
              <a:buChar char="v"/>
            </a:pPr>
            <a:r>
              <a:rPr lang="en-US" sz="2200" dirty="0">
                <a:solidFill>
                  <a:schemeClr val="accent1"/>
                </a:solidFill>
              </a:rPr>
              <a:t>Most CAREC countries are just beginning to develop green and climate change bond markets</a:t>
            </a:r>
          </a:p>
          <a:p>
            <a:pPr marL="288925" indent="-288925">
              <a:buSzPct val="60000"/>
              <a:buFont typeface="Wingdings" panose="05000000000000000000" pitchFamily="2" charset="2"/>
              <a:buChar char="v"/>
            </a:pPr>
            <a:r>
              <a:rPr lang="en-US" sz="2200" dirty="0">
                <a:solidFill>
                  <a:schemeClr val="accent1"/>
                </a:solidFill>
              </a:rPr>
              <a:t>Money markets are inactive in many CAREC country due to lack of well-developed bond markets, the poor liquidity management in banks, inadequate monetary policy transmission mechanisms, and dominance of direct monetary controls</a:t>
            </a:r>
          </a:p>
          <a:p>
            <a:pPr marL="288925" indent="-288925">
              <a:buSzPct val="60000"/>
              <a:buFont typeface="Wingdings" panose="05000000000000000000" pitchFamily="2" charset="2"/>
              <a:buChar char="v"/>
            </a:pPr>
            <a:r>
              <a:rPr lang="en-US" sz="2200" dirty="0">
                <a:solidFill>
                  <a:schemeClr val="accent1"/>
                </a:solidFill>
              </a:rPr>
              <a:t>Some countries have commodity exchanges for spot trades and have plans to upgrade those to offer futures and options contracts help hedge against price volatility and avoid boom-bust cycles</a:t>
            </a:r>
          </a:p>
          <a:p>
            <a:pPr marL="230188" indent="-230188">
              <a:buSzPct val="60000"/>
              <a:buFont typeface="Wingdings" panose="05000000000000000000" pitchFamily="2" charset="2"/>
              <a:buChar char="v"/>
            </a:pPr>
            <a:endParaRPr lang="en-US" sz="2000" dirty="0">
              <a:solidFill>
                <a:schemeClr val="accent1"/>
              </a:solidFill>
            </a:endParaRPr>
          </a:p>
          <a:p>
            <a:pPr marL="228600" indent="-228600">
              <a:buSzPct val="60000"/>
              <a:buFont typeface="Wingdings" panose="05000000000000000000" pitchFamily="2" charset="2"/>
              <a:buChar char="v"/>
            </a:pPr>
            <a:endParaRPr lang="en-US" sz="2000" dirty="0">
              <a:solidFill>
                <a:schemeClr val="accent1"/>
              </a:solidFill>
            </a:endParaRPr>
          </a:p>
        </p:txBody>
      </p:sp>
    </p:spTree>
    <p:extLst>
      <p:ext uri="{BB962C8B-B14F-4D97-AF65-F5344CB8AC3E}">
        <p14:creationId xmlns:p14="http://schemas.microsoft.com/office/powerpoint/2010/main" val="3568504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72FD987-9F0B-0D47-8D97-4417D496E778}"/>
              </a:ext>
            </a:extLst>
          </p:cNvPr>
          <p:cNvSpPr>
            <a:spLocks noGrp="1"/>
          </p:cNvSpPr>
          <p:nvPr>
            <p:ph type="title"/>
          </p:nvPr>
        </p:nvSpPr>
        <p:spPr>
          <a:xfrm>
            <a:off x="838199" y="369707"/>
            <a:ext cx="10612395" cy="1210499"/>
          </a:xfrm>
        </p:spPr>
        <p:txBody>
          <a:bodyPr/>
          <a:lstStyle/>
          <a:p>
            <a:pPr algn="ctr"/>
            <a:r>
              <a:rPr lang="en-US" dirty="0"/>
              <a:t>Players, Infrastructure and Laws</a:t>
            </a:r>
          </a:p>
        </p:txBody>
      </p:sp>
      <p:sp>
        <p:nvSpPr>
          <p:cNvPr id="6" name="TextBox 5">
            <a:extLst>
              <a:ext uri="{FF2B5EF4-FFF2-40B4-BE49-F238E27FC236}">
                <a16:creationId xmlns:a16="http://schemas.microsoft.com/office/drawing/2014/main" id="{AF3DAD8E-74E5-767A-DE03-5A0302D0D3D6}"/>
              </a:ext>
            </a:extLst>
          </p:cNvPr>
          <p:cNvSpPr txBox="1"/>
          <p:nvPr/>
        </p:nvSpPr>
        <p:spPr>
          <a:xfrm>
            <a:off x="516925" y="1262099"/>
            <a:ext cx="11205518" cy="4154984"/>
          </a:xfrm>
          <a:prstGeom prst="rect">
            <a:avLst/>
          </a:prstGeom>
          <a:noFill/>
        </p:spPr>
        <p:txBody>
          <a:bodyPr wrap="square">
            <a:spAutoFit/>
          </a:bodyPr>
          <a:lstStyle/>
          <a:p>
            <a:pPr marL="288925" indent="-288925">
              <a:buSzPct val="60000"/>
              <a:buFont typeface="Wingdings" panose="05000000000000000000" pitchFamily="2" charset="2"/>
              <a:buChar char="v"/>
            </a:pPr>
            <a:r>
              <a:rPr lang="en-US" sz="2400" dirty="0">
                <a:solidFill>
                  <a:schemeClr val="accent1"/>
                </a:solidFill>
              </a:rPr>
              <a:t>Institutional investors segment is undeveloped in most CAREC countries except in the PRC and Pakistan</a:t>
            </a:r>
          </a:p>
          <a:p>
            <a:pPr marL="288925" indent="-288925">
              <a:buSzPct val="60000"/>
              <a:buFont typeface="Wingdings" panose="05000000000000000000" pitchFamily="2" charset="2"/>
              <a:buChar char="v"/>
            </a:pPr>
            <a:r>
              <a:rPr lang="en-US" sz="2400" dirty="0">
                <a:solidFill>
                  <a:schemeClr val="accent1"/>
                </a:solidFill>
              </a:rPr>
              <a:t>CAREC countries also have gaps in areas of broker-dealers</a:t>
            </a:r>
          </a:p>
          <a:p>
            <a:pPr marL="288925" indent="-288925">
              <a:buSzPct val="60000"/>
              <a:buFont typeface="Wingdings" panose="05000000000000000000" pitchFamily="2" charset="2"/>
              <a:buChar char="v"/>
            </a:pPr>
            <a:r>
              <a:rPr lang="en-US" sz="2400" dirty="0">
                <a:solidFill>
                  <a:schemeClr val="accent1"/>
                </a:solidFill>
              </a:rPr>
              <a:t>Many are in the process of modernizing their capital market infrastructure, Central depositories are well established although in some countries, depositories are not well consolidated. The central counterparty is still relatively new, and some countries are trying to establish links with Euroclear etc.  </a:t>
            </a:r>
          </a:p>
          <a:p>
            <a:pPr marL="288925" indent="-288925">
              <a:buSzPct val="60000"/>
              <a:buFont typeface="Wingdings" panose="05000000000000000000" pitchFamily="2" charset="2"/>
              <a:buChar char="v"/>
            </a:pPr>
            <a:r>
              <a:rPr lang="en-US" sz="2400" dirty="0">
                <a:solidFill>
                  <a:schemeClr val="accent1"/>
                </a:solidFill>
              </a:rPr>
              <a:t>Legal frameworks are continuously evolving in CAREC countries and laws on banking, NBFIs, deposit insurance, companies, partnerships, foreign investments, securities, trusts, asset-backed securities, central depository, and investment funds are mostly in place. Some are consolidating all into a single capital markets law</a:t>
            </a:r>
          </a:p>
        </p:txBody>
      </p:sp>
    </p:spTree>
    <p:extLst>
      <p:ext uri="{BB962C8B-B14F-4D97-AF65-F5344CB8AC3E}">
        <p14:creationId xmlns:p14="http://schemas.microsoft.com/office/powerpoint/2010/main" val="61739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72FD987-9F0B-0D47-8D97-4417D496E778}"/>
              </a:ext>
            </a:extLst>
          </p:cNvPr>
          <p:cNvSpPr>
            <a:spLocks noGrp="1"/>
          </p:cNvSpPr>
          <p:nvPr>
            <p:ph type="title"/>
          </p:nvPr>
        </p:nvSpPr>
        <p:spPr>
          <a:xfrm>
            <a:off x="838199" y="369707"/>
            <a:ext cx="10612395" cy="1210499"/>
          </a:xfrm>
        </p:spPr>
        <p:txBody>
          <a:bodyPr/>
          <a:lstStyle/>
          <a:p>
            <a:pPr algn="ctr"/>
            <a:r>
              <a:rPr lang="en-US" dirty="0"/>
              <a:t>Supervisory Framework and Corporate Governance </a:t>
            </a:r>
          </a:p>
        </p:txBody>
      </p:sp>
      <p:sp>
        <p:nvSpPr>
          <p:cNvPr id="6" name="TextBox 5">
            <a:extLst>
              <a:ext uri="{FF2B5EF4-FFF2-40B4-BE49-F238E27FC236}">
                <a16:creationId xmlns:a16="http://schemas.microsoft.com/office/drawing/2014/main" id="{AF3DAD8E-74E5-767A-DE03-5A0302D0D3D6}"/>
              </a:ext>
            </a:extLst>
          </p:cNvPr>
          <p:cNvSpPr txBox="1"/>
          <p:nvPr/>
        </p:nvSpPr>
        <p:spPr>
          <a:xfrm>
            <a:off x="593124" y="1654346"/>
            <a:ext cx="11203460" cy="3416320"/>
          </a:xfrm>
          <a:prstGeom prst="rect">
            <a:avLst/>
          </a:prstGeom>
          <a:noFill/>
        </p:spPr>
        <p:txBody>
          <a:bodyPr wrap="square">
            <a:spAutoFit/>
          </a:bodyPr>
          <a:lstStyle/>
          <a:p>
            <a:pPr marL="288925" indent="-288925">
              <a:buSzPct val="60000"/>
              <a:buFont typeface="Wingdings" panose="05000000000000000000" pitchFamily="2" charset="2"/>
              <a:buChar char="v"/>
            </a:pPr>
            <a:r>
              <a:rPr lang="en-US" sz="2400" dirty="0">
                <a:solidFill>
                  <a:schemeClr val="accent1"/>
                </a:solidFill>
              </a:rPr>
              <a:t>Two countries have a consolidated supervisory framework where central bank oversee capital markets</a:t>
            </a:r>
          </a:p>
          <a:p>
            <a:pPr marL="288925" indent="-288925">
              <a:buSzPct val="60000"/>
              <a:buFont typeface="Wingdings" panose="05000000000000000000" pitchFamily="2" charset="2"/>
              <a:buChar char="v"/>
            </a:pPr>
            <a:r>
              <a:rPr lang="en-US" sz="2400" dirty="0">
                <a:solidFill>
                  <a:schemeClr val="accent1"/>
                </a:solidFill>
              </a:rPr>
              <a:t>Four are supervised directly or by a special agency under the Ministry of Finance (and Economy) and the rest have independent regulators</a:t>
            </a:r>
          </a:p>
          <a:p>
            <a:pPr marL="288925" indent="-288925">
              <a:buSzPct val="60000"/>
              <a:buFont typeface="Wingdings" panose="05000000000000000000" pitchFamily="2" charset="2"/>
              <a:buChar char="v"/>
            </a:pPr>
            <a:r>
              <a:rPr lang="en-US" sz="2400" dirty="0">
                <a:solidFill>
                  <a:schemeClr val="accent1"/>
                </a:solidFill>
              </a:rPr>
              <a:t>All stock and other exchanges in CAREC countries are considered as self-regulatory organizations (SROs), but their capabilities are limited</a:t>
            </a:r>
          </a:p>
          <a:p>
            <a:pPr marL="288925" indent="-288925">
              <a:buSzPct val="60000"/>
              <a:buFont typeface="Wingdings" panose="05000000000000000000" pitchFamily="2" charset="2"/>
              <a:buChar char="v"/>
            </a:pPr>
            <a:r>
              <a:rPr lang="en-US" sz="2400" dirty="0">
                <a:solidFill>
                  <a:schemeClr val="accent1"/>
                </a:solidFill>
              </a:rPr>
              <a:t>All stock exchanges have announced adoption of Code on Corporate Governance and application of International Financial Reporting Standards (IFRS) for public interest entities, although challenges remain</a:t>
            </a:r>
          </a:p>
        </p:txBody>
      </p:sp>
    </p:spTree>
    <p:extLst>
      <p:ext uri="{BB962C8B-B14F-4D97-AF65-F5344CB8AC3E}">
        <p14:creationId xmlns:p14="http://schemas.microsoft.com/office/powerpoint/2010/main" val="743551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72FD987-9F0B-0D47-8D97-4417D496E778}"/>
              </a:ext>
            </a:extLst>
          </p:cNvPr>
          <p:cNvSpPr>
            <a:spLocks noGrp="1"/>
          </p:cNvSpPr>
          <p:nvPr>
            <p:ph type="title"/>
          </p:nvPr>
        </p:nvSpPr>
        <p:spPr>
          <a:xfrm>
            <a:off x="838199" y="369707"/>
            <a:ext cx="10612395" cy="1210499"/>
          </a:xfrm>
        </p:spPr>
        <p:txBody>
          <a:bodyPr/>
          <a:lstStyle/>
          <a:p>
            <a:pPr algn="ctr"/>
            <a:r>
              <a:rPr lang="en-US" dirty="0"/>
              <a:t>Openness and Regional Cooperation</a:t>
            </a:r>
          </a:p>
        </p:txBody>
      </p:sp>
      <p:sp>
        <p:nvSpPr>
          <p:cNvPr id="6" name="TextBox 5">
            <a:extLst>
              <a:ext uri="{FF2B5EF4-FFF2-40B4-BE49-F238E27FC236}">
                <a16:creationId xmlns:a16="http://schemas.microsoft.com/office/drawing/2014/main" id="{AF3DAD8E-74E5-767A-DE03-5A0302D0D3D6}"/>
              </a:ext>
            </a:extLst>
          </p:cNvPr>
          <p:cNvSpPr txBox="1"/>
          <p:nvPr/>
        </p:nvSpPr>
        <p:spPr>
          <a:xfrm>
            <a:off x="510746" y="1242455"/>
            <a:ext cx="11384692" cy="4293483"/>
          </a:xfrm>
          <a:prstGeom prst="rect">
            <a:avLst/>
          </a:prstGeom>
          <a:noFill/>
        </p:spPr>
        <p:txBody>
          <a:bodyPr wrap="square">
            <a:spAutoFit/>
          </a:bodyPr>
          <a:lstStyle/>
          <a:p>
            <a:pPr marL="230188" indent="-230188">
              <a:buSzPct val="60000"/>
              <a:buFont typeface="Wingdings" panose="05000000000000000000" pitchFamily="2" charset="2"/>
              <a:buChar char="v"/>
            </a:pPr>
            <a:r>
              <a:rPr lang="en-US" sz="2100" dirty="0">
                <a:solidFill>
                  <a:schemeClr val="accent1"/>
                </a:solidFill>
              </a:rPr>
              <a:t>Most CAREC countries, except Azerbaijan, Turkmenistan, and Uzbekistan are WTO members but their commitments under GATS vary significantly, most countries are not as open as other WTO members</a:t>
            </a:r>
          </a:p>
          <a:p>
            <a:pPr marL="230188" indent="-230188">
              <a:buSzPct val="60000"/>
              <a:buFont typeface="Wingdings" panose="05000000000000000000" pitchFamily="2" charset="2"/>
              <a:buChar char="v"/>
            </a:pPr>
            <a:r>
              <a:rPr lang="en-US" sz="2100" dirty="0">
                <a:solidFill>
                  <a:schemeClr val="accent1"/>
                </a:solidFill>
              </a:rPr>
              <a:t>Some have special reciprocal bilateral arrangements for financial services through FTAs </a:t>
            </a:r>
          </a:p>
          <a:p>
            <a:pPr marL="230188" indent="-230188">
              <a:buSzPct val="60000"/>
              <a:buFont typeface="Wingdings" panose="05000000000000000000" pitchFamily="2" charset="2"/>
              <a:buChar char="v"/>
            </a:pPr>
            <a:r>
              <a:rPr lang="en-US" sz="2100" dirty="0">
                <a:solidFill>
                  <a:schemeClr val="accent1"/>
                </a:solidFill>
              </a:rPr>
              <a:t>Some made specific operational arrangement with foreign investors </a:t>
            </a:r>
          </a:p>
          <a:p>
            <a:pPr marL="230188" indent="-230188">
              <a:buSzPct val="60000"/>
              <a:buFont typeface="Wingdings" panose="05000000000000000000" pitchFamily="2" charset="2"/>
              <a:buChar char="v"/>
            </a:pPr>
            <a:r>
              <a:rPr lang="en-US" sz="2100" dirty="0">
                <a:solidFill>
                  <a:schemeClr val="accent1"/>
                </a:solidFill>
              </a:rPr>
              <a:t>Some also participate in multilateral regional cooperation initiatives, mostly outside of CAREC</a:t>
            </a:r>
          </a:p>
          <a:p>
            <a:pPr marL="230188" indent="-230188">
              <a:buSzPct val="60000"/>
              <a:buFont typeface="Wingdings" panose="05000000000000000000" pitchFamily="2" charset="2"/>
              <a:buChar char="v"/>
            </a:pPr>
            <a:r>
              <a:rPr lang="en-US" sz="2100" dirty="0">
                <a:solidFill>
                  <a:schemeClr val="accent1"/>
                </a:solidFill>
              </a:rPr>
              <a:t>Most have no restrictions on current account convertibility and foreign portfolio investors can transfer funds in and out of the CAREC countries, Although operationally, there are occasional difficulties</a:t>
            </a:r>
          </a:p>
          <a:p>
            <a:pPr marL="230188" indent="-230188">
              <a:buSzPct val="60000"/>
              <a:buFont typeface="Wingdings" panose="05000000000000000000" pitchFamily="2" charset="2"/>
              <a:buChar char="v"/>
            </a:pPr>
            <a:r>
              <a:rPr lang="en-US" sz="2100" dirty="0">
                <a:solidFill>
                  <a:schemeClr val="accent1"/>
                </a:solidFill>
              </a:rPr>
              <a:t>Countries also set up sovereign wealth funds, although some have conflicting objectives and may be subject to frequent government interventions</a:t>
            </a:r>
          </a:p>
          <a:p>
            <a:pPr marL="230188" indent="-230188">
              <a:buSzPct val="60000"/>
              <a:buFont typeface="Wingdings" panose="05000000000000000000" pitchFamily="2" charset="2"/>
              <a:buChar char="v"/>
            </a:pPr>
            <a:r>
              <a:rPr lang="en-US" sz="2100" dirty="0">
                <a:solidFill>
                  <a:schemeClr val="accent1"/>
                </a:solidFill>
              </a:rPr>
              <a:t>Many countries also have experiences of issuing global bonds, although except for Kazakhstan and PRC, none has investment grade rating so far</a:t>
            </a:r>
          </a:p>
        </p:txBody>
      </p:sp>
    </p:spTree>
    <p:extLst>
      <p:ext uri="{BB962C8B-B14F-4D97-AF65-F5344CB8AC3E}">
        <p14:creationId xmlns:p14="http://schemas.microsoft.com/office/powerpoint/2010/main" val="2454699956"/>
      </p:ext>
    </p:extLst>
  </p:cSld>
  <p:clrMapOvr>
    <a:masterClrMapping/>
  </p:clrMapOvr>
</p:sld>
</file>

<file path=ppt/theme/theme1.xml><?xml version="1.0" encoding="utf-8"?>
<a:theme xmlns:a="http://schemas.openxmlformats.org/drawingml/2006/main" name="FTA Workshop Theme 2">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REC Trade Week ppt 16x9 (light)" id="{D728CA33-718D-9149-90A0-BB060D4A2990}" vid="{23A98B85-A06E-1F4B-A385-293DE34621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DAEA74914DCF4CB1BBCF0E2E5EDB11" ma:contentTypeVersion="18" ma:contentTypeDescription="Create a new document." ma:contentTypeScope="" ma:versionID="ce1f601c6877ba0bf1136af46ec868c9">
  <xsd:schema xmlns:xsd="http://www.w3.org/2001/XMLSchema" xmlns:xs="http://www.w3.org/2001/XMLSchema" xmlns:p="http://schemas.microsoft.com/office/2006/metadata/properties" xmlns:ns2="f668aa56-9285-4561-92d6-d6343913a899" xmlns:ns3="4d0bf39f-aee5-4194-a8cf-9eb94d977901" xmlns:ns4="c1fdd505-2570-46c2-bd04-3e0f2d874cf5" targetNamespace="http://schemas.microsoft.com/office/2006/metadata/properties" ma:root="true" ma:fieldsID="f5eb3e334fd21af34244d6855410a1e7" ns2:_="" ns3:_="" ns4:_="">
    <xsd:import namespace="f668aa56-9285-4561-92d6-d6343913a899"/>
    <xsd:import namespace="4d0bf39f-aee5-4194-a8cf-9eb94d977901"/>
    <xsd:import namespace="c1fdd505-2570-46c2-bd04-3e0f2d874cf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LengthInSeconds" minOccurs="0"/>
                <xsd:element ref="ns3:MediaServiceLocation"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68aa56-9285-4561-92d6-d6343913a89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d0bf39f-aee5-4194-a8cf-9eb94d97790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15af50e-efb3-4a0e-b425-875ff625e09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1fdd505-2570-46c2-bd04-3e0f2d874cf5"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cf1b58bf-0af3-43f6-8149-3fc5501c152c}" ma:internalName="TaxCatchAll" ma:showField="CatchAllData" ma:web="f668aa56-9285-4561-92d6-d6343913a8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d0bf39f-aee5-4194-a8cf-9eb94d977901">
      <Terms xmlns="http://schemas.microsoft.com/office/infopath/2007/PartnerControls"/>
    </lcf76f155ced4ddcb4097134ff3c332f>
    <TaxCatchAll xmlns="c1fdd505-2570-46c2-bd04-3e0f2d874cf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C44F7F-5568-498C-92C0-5806116FE637}"/>
</file>

<file path=customXml/itemProps2.xml><?xml version="1.0" encoding="utf-8"?>
<ds:datastoreItem xmlns:ds="http://schemas.openxmlformats.org/officeDocument/2006/customXml" ds:itemID="{7AB801B5-549C-4D02-8B7A-124A55700944}">
  <ds:schemaRefs>
    <ds:schemaRef ds:uri="http://purl.org/dc/terms/"/>
    <ds:schemaRef ds:uri="http://schemas.openxmlformats.org/package/2006/metadata/core-properties"/>
    <ds:schemaRef ds:uri="bfc3d794-f474-4e3b-ac9c-26d99714d35c"/>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cbbeafd8-838d-484f-836c-4627ed3edf10"/>
    <ds:schemaRef ds:uri="c1fdd505-2570-46c2-bd04-3e0f2d874cf5"/>
    <ds:schemaRef ds:uri="http://www.w3.org/XML/1998/namespace"/>
  </ds:schemaRefs>
</ds:datastoreItem>
</file>

<file path=customXml/itemProps3.xml><?xml version="1.0" encoding="utf-8"?>
<ds:datastoreItem xmlns:ds="http://schemas.openxmlformats.org/officeDocument/2006/customXml" ds:itemID="{84C0D9AB-0839-4915-87DC-2C0B16DE08D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FTA Workshop Theme 2</Template>
  <TotalTime>8445</TotalTime>
  <Words>1348</Words>
  <Application>Microsoft Office PowerPoint</Application>
  <PresentationFormat>Widescreen</PresentationFormat>
  <Paragraphs>116</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Franklin Gothic Book</vt:lpstr>
      <vt:lpstr>Franklin Gothic Medium</vt:lpstr>
      <vt:lpstr>Wingdings</vt:lpstr>
      <vt:lpstr>FTA Workshop Theme 2</vt:lpstr>
      <vt:lpstr>PowerPoint Presentation</vt:lpstr>
      <vt:lpstr>Contents of the Study</vt:lpstr>
      <vt:lpstr>Economic Development and Demographics </vt:lpstr>
      <vt:lpstr>Balance of Payments, Public Finance and Public Debt</vt:lpstr>
      <vt:lpstr>Financial Sector Development</vt:lpstr>
      <vt:lpstr>Capital Markets</vt:lpstr>
      <vt:lpstr>Players, Infrastructure and Laws</vt:lpstr>
      <vt:lpstr>Supervisory Framework and Corporate Governance </vt:lpstr>
      <vt:lpstr>Openness and Regional Cooperation</vt:lpstr>
      <vt:lpstr>SWOT Analysis—CAREC Capital Markets Cooperation</vt:lpstr>
      <vt:lpstr>Green and Sustainable Recovery</vt:lpstr>
      <vt:lpstr>Conclusion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Christian Fischer</dc:creator>
  <cp:keywords/>
  <dc:description/>
  <cp:lastModifiedBy>Ying Qian</cp:lastModifiedBy>
  <cp:revision>57</cp:revision>
  <dcterms:created xsi:type="dcterms:W3CDTF">2021-09-20T00:00:39Z</dcterms:created>
  <dcterms:modified xsi:type="dcterms:W3CDTF">2023-10-29T12:51:46Z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0x0101009FDAEA74914DCF4CB1BBCF0E2E5EDB11</vt:lpwstr>
  </property>
  <property fmtid="{D5CDD505-2E9C-101B-9397-08002B2CF9AE}" pid="3" name="TaxCatchAll">
    <vt:lpwstr>3;#EARD|285068fb-56a1-4780-9bb2-e37fa6deb6dc;#2;#EARD|285068fb-56a1-4780-9bb2-e37fa6deb6dc;#1;#English|16ac8743-31bb-43f8-9a73-533a041667d6</vt:lpwstr>
  </property>
  <property fmtid="{D5CDD505-2E9C-101B-9397-08002B2CF9AE}" pid="4" name="h00e4aaaf4624e24a7df7f06faa038c6">
    <vt:lpwstr>English|16ac8743-31bb-43f8-9a73-533a041667d6</vt:lpwstr>
  </property>
  <property fmtid="{D5CDD505-2E9C-101B-9397-08002B2CF9AE}" pid="5" name="p030e467f78f45b4ae8f7e2c17ea4d82">
    <vt:lpwstr/>
  </property>
  <property fmtid="{D5CDD505-2E9C-101B-9397-08002B2CF9AE}" pid="6" name="k985dbdc596c44d7acaf8184f33920f0">
    <vt:lpwstr/>
  </property>
  <property fmtid="{D5CDD505-2E9C-101B-9397-08002B2CF9AE}" pid="7" name="a37ff23a602146d4934a49238d370ca5">
    <vt:lpwstr/>
  </property>
  <property fmtid="{D5CDD505-2E9C-101B-9397-08002B2CF9AE}" pid="8" name="ADBCountry">
    <vt:lpwstr/>
  </property>
  <property fmtid="{D5CDD505-2E9C-101B-9397-08002B2CF9AE}" pid="9" name="d61536b25a8a4fedb48bb564279be82a">
    <vt:lpwstr>EARD|285068fb-56a1-4780-9bb2-e37fa6deb6dc</vt:lpwstr>
  </property>
  <property fmtid="{D5CDD505-2E9C-101B-9397-08002B2CF9AE}" pid="10" name="ADBContentGroup">
    <vt:lpwstr>2;#EARD|285068fb-56a1-4780-9bb2-e37fa6deb6dc</vt:lpwstr>
  </property>
  <property fmtid="{D5CDD505-2E9C-101B-9397-08002B2CF9AE}" pid="11" name="ADBSector">
    <vt:lpwstr/>
  </property>
  <property fmtid="{D5CDD505-2E9C-101B-9397-08002B2CF9AE}" pid="12" name="ADBDocumentSecurity">
    <vt:lpwstr/>
  </property>
  <property fmtid="{D5CDD505-2E9C-101B-9397-08002B2CF9AE}" pid="13" name="d01a0ce1b141461dbfb235a3ab729a2c">
    <vt:lpwstr/>
  </property>
  <property fmtid="{D5CDD505-2E9C-101B-9397-08002B2CF9AE}" pid="14" name="ADBDocumentLanguage">
    <vt:lpwstr>1;#English|16ac8743-31bb-43f8-9a73-533a041667d6</vt:lpwstr>
  </property>
  <property fmtid="{D5CDD505-2E9C-101B-9397-08002B2CF9AE}" pid="15" name="ADBDocumentType">
    <vt:lpwstr/>
  </property>
  <property fmtid="{D5CDD505-2E9C-101B-9397-08002B2CF9AE}" pid="16" name="ADBDepartmentOwner">
    <vt:lpwstr>3;#EARD|285068fb-56a1-4780-9bb2-e37fa6deb6dc</vt:lpwstr>
  </property>
  <property fmtid="{D5CDD505-2E9C-101B-9397-08002B2CF9AE}" pid="17" name="MSIP_Label_817d4574-7375-4d17-b29c-6e4c6df0fcb0_Enabled">
    <vt:lpwstr>true</vt:lpwstr>
  </property>
  <property fmtid="{D5CDD505-2E9C-101B-9397-08002B2CF9AE}" pid="18" name="MSIP_Label_817d4574-7375-4d17-b29c-6e4c6df0fcb0_SetDate">
    <vt:lpwstr>2022-04-27T00:36:43Z</vt:lpwstr>
  </property>
  <property fmtid="{D5CDD505-2E9C-101B-9397-08002B2CF9AE}" pid="19" name="MSIP_Label_817d4574-7375-4d17-b29c-6e4c6df0fcb0_Method">
    <vt:lpwstr>Standard</vt:lpwstr>
  </property>
  <property fmtid="{D5CDD505-2E9C-101B-9397-08002B2CF9AE}" pid="20" name="MSIP_Label_817d4574-7375-4d17-b29c-6e4c6df0fcb0_Name">
    <vt:lpwstr>ADB Internal</vt:lpwstr>
  </property>
  <property fmtid="{D5CDD505-2E9C-101B-9397-08002B2CF9AE}" pid="21" name="MSIP_Label_817d4574-7375-4d17-b29c-6e4c6df0fcb0_SiteId">
    <vt:lpwstr>9495d6bb-41c2-4c58-848f-92e52cf3d640</vt:lpwstr>
  </property>
  <property fmtid="{D5CDD505-2E9C-101B-9397-08002B2CF9AE}" pid="22" name="MSIP_Label_817d4574-7375-4d17-b29c-6e4c6df0fcb0_ActionId">
    <vt:lpwstr>5c4c3594-0edc-42d8-8289-c5d7c41128f8</vt:lpwstr>
  </property>
  <property fmtid="{D5CDD505-2E9C-101B-9397-08002B2CF9AE}" pid="23" name="MSIP_Label_817d4574-7375-4d17-b29c-6e4c6df0fcb0_ContentBits">
    <vt:lpwstr>2</vt:lpwstr>
  </property>
  <property fmtid="{D5CDD505-2E9C-101B-9397-08002B2CF9AE}" pid="24" name="ClassificationContentMarkingFooterLocations">
    <vt:lpwstr>FTA Workshop Theme 2:7</vt:lpwstr>
  </property>
  <property fmtid="{D5CDD505-2E9C-101B-9397-08002B2CF9AE}" pid="25" name="ClassificationContentMarkingFooterText">
    <vt:lpwstr>INTERNAL. This information is accessible to ADB Management and staff. It may be shared outside ADB with appropriate permission.</vt:lpwstr>
  </property>
  <property fmtid="{D5CDD505-2E9C-101B-9397-08002B2CF9AE}" pid="26" name="MediaServiceImageTags">
    <vt:lpwstr/>
  </property>
</Properties>
</file>