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71" r:id="rId4"/>
  </p:sldMasterIdLst>
  <p:notesMasterIdLst>
    <p:notesMasterId r:id="rId18"/>
  </p:notesMasterIdLst>
  <p:handoutMasterIdLst>
    <p:handoutMasterId r:id="rId19"/>
  </p:handoutMasterIdLst>
  <p:sldIdLst>
    <p:sldId id="257" r:id="rId5"/>
    <p:sldId id="256" r:id="rId6"/>
    <p:sldId id="262" r:id="rId7"/>
    <p:sldId id="260" r:id="rId8"/>
    <p:sldId id="258" r:id="rId9"/>
    <p:sldId id="265" r:id="rId10"/>
    <p:sldId id="269" r:id="rId11"/>
    <p:sldId id="274" r:id="rId12"/>
    <p:sldId id="278" r:id="rId13"/>
    <p:sldId id="282" r:id="rId14"/>
    <p:sldId id="283" r:id="rId15"/>
    <p:sldId id="284" r:id="rId16"/>
    <p:sldId id="263" r:id="rId17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6A95"/>
    <a:srgbClr val="76AB5E"/>
    <a:srgbClr val="FF9300"/>
    <a:srgbClr val="FDD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74"/>
    <p:restoredTop sz="94694"/>
  </p:normalViewPr>
  <p:slideViewPr>
    <p:cSldViewPr snapToGrid="0">
      <p:cViewPr varScale="1">
        <p:scale>
          <a:sx n="75" d="100"/>
          <a:sy n="75" d="100"/>
        </p:scale>
        <p:origin x="14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1401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01408E3-3912-57D8-48A0-C031617E9B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40345-2153-52C3-3B82-FEA1ACDD17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39C3D-14F7-AB4E-B531-EAFBBE7E685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ADD6B-A2A3-5EF4-1A84-E39F186A41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8C5CB-069C-D0C4-715E-05BB893CC3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CB2B1-C9B7-5D4A-B2D7-0F08A31A1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6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A1C4A-BB8C-DD41-983E-13E02FE80C18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71B8B-CBC5-9045-B19D-CD7CEC57D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10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82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815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20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16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15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66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94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6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48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0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1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0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71B8B-CBC5-9045-B19D-CD7CEC57D1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7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973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60529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0012" y="870279"/>
            <a:ext cx="6172200" cy="454859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217047"/>
            <a:ext cx="3932237" cy="3201825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15ED-EFEE-1547-B498-AF47AAAD314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9C89-E760-E743-8004-FFE52D13F1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1C3B18-2010-4CA0-8368-BBDBC987F840}"/>
              </a:ext>
            </a:extLst>
          </p:cNvPr>
          <p:cNvSpPr txBox="1"/>
          <p:nvPr userDrawn="1"/>
        </p:nvSpPr>
        <p:spPr>
          <a:xfrm>
            <a:off x="2863156" y="6023950"/>
            <a:ext cx="54030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2-й Форум регуляторов рынков капитала ЦАРЭС (ФРРК)</a:t>
            </a:r>
          </a:p>
          <a:p>
            <a:r>
              <a:rPr lang="ru" sz="1100" b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31 октября – 1 ноября 2023 г., Алматы,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91535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773045" y="983440"/>
            <a:ext cx="8631044" cy="1703827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4400"/>
              </a:lnSpc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presentation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73044" y="3960597"/>
            <a:ext cx="5290365" cy="889700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6AB5E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presenter name style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6865EE-220D-4EA3-B9F9-8CD3E3E73109}"/>
              </a:ext>
            </a:extLst>
          </p:cNvPr>
          <p:cNvSpPr txBox="1"/>
          <p:nvPr userDrawn="1"/>
        </p:nvSpPr>
        <p:spPr>
          <a:xfrm>
            <a:off x="2863156" y="6023950"/>
            <a:ext cx="54030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2-й Форум регуляторов рынков капитала ЦАРЭС (ФРРК)</a:t>
            </a:r>
          </a:p>
          <a:p>
            <a:r>
              <a:rPr lang="ru" sz="1100" b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31 октября – 1 ноября 2023 г., Алматы,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416542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617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4139"/>
            <a:ext cx="10515600" cy="36722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15ED-EFEE-1547-B498-AF47AAAD314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9C89-E760-E743-8004-FFE52D13F1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D6AFBD-69F4-420F-8AE5-BB312E410413}"/>
              </a:ext>
            </a:extLst>
          </p:cNvPr>
          <p:cNvSpPr txBox="1"/>
          <p:nvPr userDrawn="1"/>
        </p:nvSpPr>
        <p:spPr>
          <a:xfrm>
            <a:off x="2863156" y="6023950"/>
            <a:ext cx="54030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2-й Форум регуляторов рынков капитала ЦАРЭС (ФРРК)</a:t>
            </a:r>
          </a:p>
          <a:p>
            <a:r>
              <a:rPr lang="ru" sz="1100" b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31 октября – 1 ноября 2023 г., Алматы,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290386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345" y="679242"/>
            <a:ext cx="9552105" cy="2613025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345" y="3292268"/>
            <a:ext cx="9552106" cy="1766887"/>
          </a:xfrm>
        </p:spPr>
        <p:txBody>
          <a:bodyPr/>
          <a:lstStyle>
            <a:lvl1pPr marL="0" indent="0">
              <a:buNone/>
              <a:defRPr sz="2400">
                <a:solidFill>
                  <a:srgbClr val="76AB5E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15ED-EFEE-1547-B498-AF47AAAD314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9C89-E760-E743-8004-FFE52D13F1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DB00CD-9C03-4701-A95F-8A5F0B209DCA}"/>
              </a:ext>
            </a:extLst>
          </p:cNvPr>
          <p:cNvSpPr txBox="1"/>
          <p:nvPr userDrawn="1"/>
        </p:nvSpPr>
        <p:spPr>
          <a:xfrm>
            <a:off x="2863156" y="6023950"/>
            <a:ext cx="54030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2-й Форум регуляторов рынков капитала ЦАРЭС (ФРРК)</a:t>
            </a:r>
          </a:p>
          <a:p>
            <a:r>
              <a:rPr lang="ru" sz="1100" b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31 октября – 1 ноября 2023 г., Алматы,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229305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0409"/>
            <a:ext cx="10515600" cy="12104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50908"/>
            <a:ext cx="5181600" cy="3210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50908"/>
            <a:ext cx="5181600" cy="3210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15ED-EFEE-1547-B498-AF47AAAD314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9C89-E760-E743-8004-FFE52D13F1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D24BEB3-F0B9-41E2-AB02-DE73916F6D35}"/>
              </a:ext>
            </a:extLst>
          </p:cNvPr>
          <p:cNvSpPr txBox="1"/>
          <p:nvPr userDrawn="1"/>
        </p:nvSpPr>
        <p:spPr>
          <a:xfrm>
            <a:off x="2863156" y="6023950"/>
            <a:ext cx="54030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2-й Форум регуляторов рынков капитала ЦАРЭС (ФРРК)</a:t>
            </a:r>
          </a:p>
          <a:p>
            <a:r>
              <a:rPr lang="ru" sz="1100" b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31 октября – 1 ноября 2023 г., Алматы,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3625211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38468"/>
            <a:ext cx="10515600" cy="126622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902898"/>
            <a:ext cx="5157787" cy="787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726812"/>
            <a:ext cx="5157787" cy="2503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902898"/>
            <a:ext cx="5183188" cy="787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726812"/>
            <a:ext cx="5183188" cy="2503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15ED-EFEE-1547-B498-AF47AAAD314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9C89-E760-E743-8004-FFE52D13F1E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0EAB03-A92D-425E-B556-A496FD01DE72}"/>
              </a:ext>
            </a:extLst>
          </p:cNvPr>
          <p:cNvSpPr txBox="1"/>
          <p:nvPr userDrawn="1"/>
        </p:nvSpPr>
        <p:spPr>
          <a:xfrm>
            <a:off x="2863156" y="6023950"/>
            <a:ext cx="54030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2-й Форум регуляторов рынков капитала ЦАРЭС (ФРРК)</a:t>
            </a:r>
          </a:p>
          <a:p>
            <a:r>
              <a:rPr lang="ru" sz="1100" b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31 октября – 1 ноября 2023 г., Алматы,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224479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4556" y="1972450"/>
            <a:ext cx="9469244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15ED-EFEE-1547-B498-AF47AAAD314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9C89-E760-E743-8004-FFE52D13F1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EF799B-34BB-47D7-BF9D-8DD67D6DC096}"/>
              </a:ext>
            </a:extLst>
          </p:cNvPr>
          <p:cNvSpPr txBox="1"/>
          <p:nvPr userDrawn="1"/>
        </p:nvSpPr>
        <p:spPr>
          <a:xfrm>
            <a:off x="2863156" y="6023950"/>
            <a:ext cx="54030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2-й Форум регуляторов рынков капитала ЦАРЭС (ФРРК)</a:t>
            </a:r>
          </a:p>
          <a:p>
            <a:r>
              <a:rPr lang="ru" sz="1100" b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31 октября – 1 ноября 2023 г., Алматы,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248020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15ED-EFEE-1547-B498-AF47AAAD314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9C89-E760-E743-8004-FFE52D13F1E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8C3E1C-2FAC-45FD-A4FB-2D717F16EFC4}"/>
              </a:ext>
            </a:extLst>
          </p:cNvPr>
          <p:cNvSpPr txBox="1"/>
          <p:nvPr userDrawn="1"/>
        </p:nvSpPr>
        <p:spPr>
          <a:xfrm>
            <a:off x="2863156" y="6023950"/>
            <a:ext cx="54030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2-й Форум регуляторов рынков капитала ЦАРЭС (ФРРК)</a:t>
            </a:r>
          </a:p>
          <a:p>
            <a:r>
              <a:rPr lang="ru" sz="1100" b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31 октября – 1 ноября 2023 г., Алматы,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347362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9330"/>
            <a:ext cx="3932237" cy="155355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651623"/>
            <a:ext cx="6172200" cy="4691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9531"/>
            <a:ext cx="3932237" cy="3283647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815ED-EFEE-1547-B498-AF47AAAD3140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9C89-E760-E743-8004-FFE52D13F1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64DB9E-C630-423D-94C3-B1DB89CD0895}"/>
              </a:ext>
            </a:extLst>
          </p:cNvPr>
          <p:cNvSpPr txBox="1"/>
          <p:nvPr userDrawn="1"/>
        </p:nvSpPr>
        <p:spPr>
          <a:xfrm>
            <a:off x="2863156" y="6023950"/>
            <a:ext cx="54030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1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2-й Форум регуляторов рынков капитала ЦАРЭС (ФРРК)</a:t>
            </a:r>
          </a:p>
          <a:p>
            <a:r>
              <a:rPr lang="ru" sz="1100" b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31 октября – 1 ноября 2023 г., Алматы,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66347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731764"/>
            <a:ext cx="10515600" cy="4754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56234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416815ED-EFEE-1547-B498-AF47AAAD3140}" type="datetimeFigureOut">
              <a:rPr lang="en-US" smtClean="0"/>
              <a:pPr/>
              <a:t>10/30/2023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56234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56234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09C89-E760-E743-8004-FFE52D13F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9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AB686C-A77E-2DC1-8031-95DA7CFAA875}"/>
              </a:ext>
            </a:extLst>
          </p:cNvPr>
          <p:cNvSpPr txBox="1"/>
          <p:nvPr/>
        </p:nvSpPr>
        <p:spPr>
          <a:xfrm>
            <a:off x="2824702" y="2124714"/>
            <a:ext cx="781326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43600" algn="r"/>
              </a:tabLst>
            </a:pPr>
            <a:r>
              <a:rPr lang="ru" sz="44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Исследование ландшафта рынка капитала ЦАРЭС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5943600" algn="r"/>
              </a:tabLst>
            </a:pPr>
            <a:endParaRPr lang="en-US" sz="2800" b="1" dirty="0">
              <a:solidFill>
                <a:srgbClr val="FFFFFF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797E3B-E55E-49CC-AE2F-2DBEFB0B273E}"/>
              </a:ext>
            </a:extLst>
          </p:cNvPr>
          <p:cNvSpPr txBox="1"/>
          <p:nvPr/>
        </p:nvSpPr>
        <p:spPr>
          <a:xfrm>
            <a:off x="3035747" y="4572762"/>
            <a:ext cx="71914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2-й Форум регуляторов рынков капитала ЦАРЭС (ФРРК):</a:t>
            </a:r>
          </a:p>
          <a:p>
            <a:r>
              <a:rPr lang="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Совместная работа над реформами и инновациями </a:t>
            </a:r>
            <a:br>
              <a:rPr lang="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для устойчивого развития</a:t>
            </a:r>
          </a:p>
          <a:p>
            <a:r>
              <a:rPr lang="ru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31 октября – 1 ноября 2023 г., Алматы,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174256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2FD987-9F0B-0D47-8D97-4417D496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12" y="-11296"/>
            <a:ext cx="11673635" cy="1210499"/>
          </a:xfrm>
        </p:spPr>
        <p:txBody>
          <a:bodyPr/>
          <a:lstStyle/>
          <a:p>
            <a:pPr algn="ctr"/>
            <a:r>
              <a:rPr lang="ru" dirty="0"/>
              <a:t>SWOT-анализ — Сотрудничество на рынках капитала ЦАРЭС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3DAD8E-74E5-767A-DE03-5A0302D0D3D6}"/>
              </a:ext>
            </a:extLst>
          </p:cNvPr>
          <p:cNvSpPr txBox="1"/>
          <p:nvPr/>
        </p:nvSpPr>
        <p:spPr>
          <a:xfrm>
            <a:off x="530768" y="1248176"/>
            <a:ext cx="112611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0188" indent="-230188">
              <a:buSzPct val="60000"/>
              <a:buFont typeface="Wingdings" panose="05000000000000000000" pitchFamily="2" charset="2"/>
              <a:buChar char="v"/>
            </a:pPr>
            <a:r>
              <a:rPr lang="ru" sz="2000" dirty="0">
                <a:solidFill>
                  <a:schemeClr val="accent1"/>
                </a:solidFill>
              </a:rPr>
              <a:t>SWOT-анализ помогает странам максимально использовать свои сильные стороны, устранять критические слабости, использовать возможности сейчас и в ближайшем будущем, а также смягчать выявленные угрозы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6BF6F3-6B11-E6C1-A8AC-06B9943CF1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452734"/>
              </p:ext>
            </p:extLst>
          </p:nvPr>
        </p:nvGraphicFramePr>
        <p:xfrm>
          <a:off x="60418" y="2294729"/>
          <a:ext cx="12066351" cy="3200400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425165">
                  <a:extLst>
                    <a:ext uri="{9D8B030D-6E8A-4147-A177-3AD203B41FA5}">
                      <a16:colId xmlns:a16="http://schemas.microsoft.com/office/drawing/2014/main" val="2358785144"/>
                    </a:ext>
                  </a:extLst>
                </a:gridCol>
                <a:gridCol w="5687701">
                  <a:extLst>
                    <a:ext uri="{9D8B030D-6E8A-4147-A177-3AD203B41FA5}">
                      <a16:colId xmlns:a16="http://schemas.microsoft.com/office/drawing/2014/main" val="1921937456"/>
                    </a:ext>
                  </a:extLst>
                </a:gridCol>
                <a:gridCol w="5953485">
                  <a:extLst>
                    <a:ext uri="{9D8B030D-6E8A-4147-A177-3AD203B41FA5}">
                      <a16:colId xmlns:a16="http://schemas.microsoft.com/office/drawing/2014/main" val="3742359226"/>
                    </a:ext>
                  </a:extLst>
                </a:gridCol>
              </a:tblGrid>
              <a:tr h="47401">
                <a:tc rowSpan="2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" sz="1400" dirty="0">
                          <a:effectLst/>
                        </a:rPr>
                        <a:t>Внутренние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00584" marR="100584" marT="0" marB="0" vert="vert27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" sz="1500" dirty="0">
                          <a:effectLst/>
                        </a:rPr>
                        <a:t>Сильные стороны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5438" marR="75438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" sz="1500">
                          <a:effectLst/>
                        </a:rPr>
                        <a:t>Недостатки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5438" marR="75438" marT="0" marB="0"/>
                </a:tc>
                <a:extLst>
                  <a:ext uri="{0D108BD9-81ED-4DB2-BD59-A6C34878D82A}">
                    <a16:rowId xmlns:a16="http://schemas.microsoft.com/office/drawing/2014/main" val="1164875546"/>
                  </a:ext>
                </a:extLst>
              </a:tr>
              <a:tr h="5765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Быстро развивающиеся рынки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Преимущество позднего старта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Разнообразный рыночный ландшафт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Долгосрочное сотрудничество АБР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Опыт работы АБР в рамках АСЕАН+3</a:t>
                      </a:r>
                      <a:r>
                        <a:rPr lang="ru" sz="1500" baseline="30000" dirty="0">
                          <a:effectLst/>
                        </a:rPr>
                        <a:t>а</a:t>
                      </a:r>
                      <a:endParaRPr lang="ru" sz="1500" dirty="0">
                        <a:effectLst/>
                      </a:endParaRP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Существующая платформа управления программой ЦАРЭС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5438" marR="75438" marT="0" marB="0"/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Раннее развитие финансовых рынков и рынков капитала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Ограниченные интересы инвесторов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-RU" sz="1500" dirty="0">
                          <a:effectLst/>
                        </a:rPr>
                        <a:t>Д</a:t>
                      </a:r>
                      <a:r>
                        <a:rPr lang="ru" sz="1500" dirty="0">
                          <a:effectLst/>
                        </a:rPr>
                        <a:t>оминирование более крупных стран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Жесткость системы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-RU" sz="1500" dirty="0">
                          <a:effectLst/>
                        </a:rPr>
                        <a:t>П</a:t>
                      </a:r>
                      <a:r>
                        <a:rPr lang="ru" sz="1500" dirty="0">
                          <a:effectLst/>
                        </a:rPr>
                        <a:t>робелы в знаниях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5438" marR="75438" marT="0" marB="0"/>
                </a:tc>
                <a:extLst>
                  <a:ext uri="{0D108BD9-81ED-4DB2-BD59-A6C34878D82A}">
                    <a16:rowId xmlns:a16="http://schemas.microsoft.com/office/drawing/2014/main" val="523016311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71755" marR="7175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" sz="1400" dirty="0">
                          <a:effectLst/>
                        </a:rPr>
                        <a:t>Внешние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00584" marR="100584" marT="0" marB="0" vert="vert27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lang="ru" sz="1500" dirty="0">
                          <a:effectLst/>
                        </a:rPr>
                        <a:t>Возможности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5438" marR="75438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lang="ru" sz="1500" dirty="0">
                          <a:effectLst/>
                        </a:rPr>
                        <a:t>Угрозы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5438" marR="75438" marT="0" marB="0"/>
                </a:tc>
                <a:extLst>
                  <a:ext uri="{0D108BD9-81ED-4DB2-BD59-A6C34878D82A}">
                    <a16:rowId xmlns:a16="http://schemas.microsoft.com/office/drawing/2014/main" val="2332796865"/>
                  </a:ext>
                </a:extLst>
              </a:tr>
              <a:tr h="4926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Возобновление интереса к региону ЦАРЭС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Стратегия ЦАРЭС 2030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-RU" sz="1500" dirty="0">
                          <a:effectLst/>
                        </a:rPr>
                        <a:t>О</a:t>
                      </a:r>
                      <a:r>
                        <a:rPr lang="ru" sz="1500" dirty="0">
                          <a:effectLst/>
                        </a:rPr>
                        <a:t>громные потребности в развитии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-RU" sz="1500" dirty="0">
                          <a:effectLst/>
                        </a:rPr>
                        <a:t>С</a:t>
                      </a:r>
                      <a:r>
                        <a:rPr lang="ru" sz="1500" dirty="0">
                          <a:effectLst/>
                        </a:rPr>
                        <a:t>оглашения о свободной торговле в ЦАРЭС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-RU" sz="1500" dirty="0">
                          <a:effectLst/>
                        </a:rPr>
                        <a:t>Ц</a:t>
                      </a:r>
                      <a:r>
                        <a:rPr lang="ru" sz="1500" dirty="0">
                          <a:effectLst/>
                        </a:rPr>
                        <a:t>ифровая экономика, Индустрия 4.0,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Зеленое развитие и повестка дня в области изменения климата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5438" marR="75438" marT="0" marB="0"/>
                </a:tc>
                <a:tc>
                  <a:txBody>
                    <a:bodyPr/>
                    <a:lstStyle/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Геополитические факторы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Другие региональные механизмы с другими стандартами практики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Политическая и экономическая нестабильность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«Гонка ко дну», в которой игнорируются лучшие примеры из практики</a:t>
                      </a:r>
                    </a:p>
                    <a:p>
                      <a:pPr marL="173038" marR="0" lvl="0" indent="-173038">
                        <a:spcBef>
                          <a:spcPts val="0"/>
                        </a:spcBef>
                        <a:spcAft>
                          <a:spcPts val="0"/>
                        </a:spcAft>
                        <a:buSzPct val="60000"/>
                        <a:buFont typeface="Wingdings" panose="05000000000000000000" pitchFamily="2" charset="2"/>
                        <a:buChar char="v"/>
                      </a:pPr>
                      <a:r>
                        <a:rPr lang="ru" sz="1500" dirty="0">
                          <a:effectLst/>
                        </a:rPr>
                        <a:t>Пандемия или другие срочные меры контроля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75438" marR="75438" marT="0" marB="0"/>
                </a:tc>
                <a:extLst>
                  <a:ext uri="{0D108BD9-81ED-4DB2-BD59-A6C34878D82A}">
                    <a16:rowId xmlns:a16="http://schemas.microsoft.com/office/drawing/2014/main" val="1473163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71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2FD987-9F0B-0D47-8D97-4417D496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55301"/>
            <a:ext cx="10612395" cy="621177"/>
          </a:xfrm>
        </p:spPr>
        <p:txBody>
          <a:bodyPr/>
          <a:lstStyle/>
          <a:p>
            <a:pPr algn="ctr"/>
            <a:r>
              <a:rPr lang="ru" dirty="0"/>
              <a:t>«Зеленое» и устойчивое восстановление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3DAD8E-74E5-767A-DE03-5A0302D0D3D6}"/>
              </a:ext>
            </a:extLst>
          </p:cNvPr>
          <p:cNvSpPr txBox="1"/>
          <p:nvPr/>
        </p:nvSpPr>
        <p:spPr>
          <a:xfrm>
            <a:off x="161259" y="496241"/>
            <a:ext cx="1209847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Экологичное, устойчивое и инклюзивное постпандемическое восстановление открывает большие возможности для стран ЦАРЭС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Рынки капитала региона ЦАРЭС могут внести вклад в «зеленое» и устойчивое восстановление посредством использования инструментов «зеленого» и климатического финансирования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Со стороны спроса, связанные с этим внешние эффекты и общественные блага, в которых участвуют два или три члена ЦАРЭС, требуют сотрудничества в рамках региональных инициатив рынка капитала для финансирования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Между внутренними, региональными и глобальными рынками капитала существует синергия со стороны предложения для привлечения глобального и регионального зеленого капитала, а также технической помощи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Инициативы «долг за природу и долг за климатический обмен» для стран, испытывающих долговые проблемы, могут одновременно решать проблемы долга, климата и биоразнообразия</a:t>
            </a:r>
          </a:p>
        </p:txBody>
      </p:sp>
    </p:spTree>
    <p:extLst>
      <p:ext uri="{BB962C8B-B14F-4D97-AF65-F5344CB8AC3E}">
        <p14:creationId xmlns:p14="http://schemas.microsoft.com/office/powerpoint/2010/main" val="1333892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2FD987-9F0B-0D47-8D97-4417D496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8360" y="-18923"/>
            <a:ext cx="4091538" cy="751625"/>
          </a:xfrm>
        </p:spPr>
        <p:txBody>
          <a:bodyPr/>
          <a:lstStyle/>
          <a:p>
            <a:pPr algn="ctr"/>
            <a:r>
              <a:rPr lang="ru" dirty="0"/>
              <a:t>Заключение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3DAD8E-74E5-767A-DE03-5A0302D0D3D6}"/>
              </a:ext>
            </a:extLst>
          </p:cNvPr>
          <p:cNvSpPr txBox="1"/>
          <p:nvPr/>
        </p:nvSpPr>
        <p:spPr>
          <a:xfrm>
            <a:off x="488891" y="690975"/>
            <a:ext cx="1139808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Более крупные и экономически развитые страны обычно имеют более зрелые и динамичные рынки капитала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-RU" sz="2400" dirty="0">
                <a:solidFill>
                  <a:schemeClr val="accent1"/>
                </a:solidFill>
              </a:rPr>
              <a:t>П</a:t>
            </a:r>
            <a:r>
              <a:rPr lang="ru" sz="2400" dirty="0">
                <a:solidFill>
                  <a:schemeClr val="accent1"/>
                </a:solidFill>
              </a:rPr>
              <a:t>оразительные сходства заключаются в доминировании банков, неадекватной нормативно-правовой базе и практике, а также в слабом институциональном потенциале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Путь к коллективному развитию рынка капитала ЦАРЭС не будет ни коротким, ни гладким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Зеленое и устойчивое финансирование предлагает уникальную возможность странам ЦАРЭС работать вместе и создавать беспроигрышную ситуацию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Преимущество эффективного сотрудничества на рынках капитала ЦАРЭС заключается в том, что все получат доступ к гораздо более крупному региональному рынку, более глубокому пулу средств и более высокому качеству финансовых услуг.</a:t>
            </a:r>
          </a:p>
        </p:txBody>
      </p:sp>
    </p:spTree>
    <p:extLst>
      <p:ext uri="{BB962C8B-B14F-4D97-AF65-F5344CB8AC3E}">
        <p14:creationId xmlns:p14="http://schemas.microsoft.com/office/powerpoint/2010/main" val="1140645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AB686C-A77E-2DC1-8031-95DA7CFAA875}"/>
              </a:ext>
            </a:extLst>
          </p:cNvPr>
          <p:cNvSpPr txBox="1"/>
          <p:nvPr/>
        </p:nvSpPr>
        <p:spPr>
          <a:xfrm>
            <a:off x="3238375" y="1616715"/>
            <a:ext cx="679009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5943600" algn="r"/>
              </a:tabLst>
            </a:pPr>
            <a:r>
              <a:rPr lang="ru" sz="44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Спасибо за внимание!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5943600" algn="r"/>
              </a:tabLst>
            </a:pPr>
            <a:endParaRPr lang="en-US" sz="44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5943600" algn="r"/>
              </a:tabLst>
            </a:pPr>
            <a:endParaRPr lang="ru" sz="4400" b="1" dirty="0">
              <a:solidFill>
                <a:srgbClr val="FFFFFF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5943600" algn="r"/>
              </a:tabLst>
            </a:pPr>
            <a:endParaRPr lang="en-US" sz="4400" b="1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  <a:tabLst>
                <a:tab pos="5943600" algn="r"/>
              </a:tabLst>
            </a:pPr>
            <a:r>
              <a:rPr lang="ru" sz="4400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Вопросы?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949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B5E796-4C86-AD42-B8C6-A68922A6E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36755"/>
            <a:ext cx="10515600" cy="1210499"/>
          </a:xfrm>
        </p:spPr>
        <p:txBody>
          <a:bodyPr>
            <a:normAutofit/>
          </a:bodyPr>
          <a:lstStyle/>
          <a:p>
            <a:pPr algn="ctr"/>
            <a:r>
              <a:rPr lang="ru" dirty="0"/>
              <a:t>Содержание исследования</a:t>
            </a:r>
            <a:endParaRPr lang="en-DE" dirty="0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1193AD9A-F970-229F-6D55-6DDAA91494DC}"/>
              </a:ext>
            </a:extLst>
          </p:cNvPr>
          <p:cNvSpPr txBox="1">
            <a:spLocks/>
          </p:cNvSpPr>
          <p:nvPr/>
        </p:nvSpPr>
        <p:spPr>
          <a:xfrm>
            <a:off x="838199" y="1948048"/>
            <a:ext cx="11006272" cy="216381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v"/>
            </a:pPr>
            <a:r>
              <a:rPr lang="ru" dirty="0">
                <a:solidFill>
                  <a:schemeClr val="accent1"/>
                </a:solidFill>
              </a:rPr>
              <a:t>Обзор экономического развития</a:t>
            </a:r>
          </a:p>
          <a:p>
            <a:pPr marL="341313" indent="-341313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v"/>
            </a:pPr>
            <a:r>
              <a:rPr lang="ru" dirty="0">
                <a:solidFill>
                  <a:schemeClr val="accent1"/>
                </a:solidFill>
              </a:rPr>
              <a:t>Развитие финансового сектора</a:t>
            </a:r>
          </a:p>
          <a:p>
            <a:pPr marL="341313" indent="-341313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v"/>
            </a:pPr>
            <a:r>
              <a:rPr lang="ru" dirty="0">
                <a:solidFill>
                  <a:schemeClr val="accent1"/>
                </a:solidFill>
              </a:rPr>
              <a:t>Развитие рынков капитала</a:t>
            </a:r>
          </a:p>
          <a:p>
            <a:pPr marL="341313" indent="-341313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v"/>
            </a:pPr>
            <a:r>
              <a:rPr lang="ru" dirty="0">
                <a:solidFill>
                  <a:schemeClr val="accent1"/>
                </a:solidFill>
              </a:rPr>
              <a:t>SWOT-анализ — Сотрудничество на рынках капитала ЦАРЭС</a:t>
            </a:r>
          </a:p>
          <a:p>
            <a:pPr marL="341313" indent="-341313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v"/>
            </a:pPr>
            <a:r>
              <a:rPr lang="ru-RU" dirty="0">
                <a:solidFill>
                  <a:schemeClr val="accent1"/>
                </a:solidFill>
              </a:rPr>
              <a:t>«</a:t>
            </a:r>
            <a:r>
              <a:rPr lang="ru" dirty="0">
                <a:solidFill>
                  <a:schemeClr val="accent1"/>
                </a:solidFill>
              </a:rPr>
              <a:t>Зеленое» и устойчивое восстановление</a:t>
            </a:r>
          </a:p>
        </p:txBody>
      </p:sp>
    </p:spTree>
    <p:extLst>
      <p:ext uri="{BB962C8B-B14F-4D97-AF65-F5344CB8AC3E}">
        <p14:creationId xmlns:p14="http://schemas.microsoft.com/office/powerpoint/2010/main" val="1887329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B5E796-4C86-AD42-B8C6-A68922A6E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68257"/>
            <a:ext cx="10515600" cy="751625"/>
          </a:xfrm>
        </p:spPr>
        <p:txBody>
          <a:bodyPr>
            <a:normAutofit/>
          </a:bodyPr>
          <a:lstStyle/>
          <a:p>
            <a:pPr algn="ctr"/>
            <a:r>
              <a:rPr lang="ru" dirty="0"/>
              <a:t>Экономическое развитие и демография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2D0C24-697C-3FE5-0F27-A0B983A13324}"/>
              </a:ext>
            </a:extLst>
          </p:cNvPr>
          <p:cNvSpPr txBox="1"/>
          <p:nvPr/>
        </p:nvSpPr>
        <p:spPr>
          <a:xfrm>
            <a:off x="152254" y="1220763"/>
            <a:ext cx="11870411" cy="41130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1313" indent="-341313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Экономики стран ЦАРЭС начали восстанавливаться после пандемии. Темпы роста в 2022 году оставались высокими на фоне большой неопределенности</a:t>
            </a:r>
          </a:p>
          <a:p>
            <a:pPr marL="341313" indent="-341313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Страны, находящиеся на разных этапах экономического развития, имеют разную доступность льготных фондов</a:t>
            </a:r>
          </a:p>
          <a:p>
            <a:pPr marL="341313" indent="-341313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Внутренние рынки капитала и доступ к международным рынкам капитала становятся более важными, когда страна переходит на более развитую стадию</a:t>
            </a:r>
          </a:p>
          <a:p>
            <a:pPr marL="341313" indent="-341313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Многие страны ЦАРЭС сконцентрированы на сельском хозяйстве, энергетике и производстве и экспорте других сырьевых товаров, а также на денежных переводах</a:t>
            </a:r>
          </a:p>
          <a:p>
            <a:pPr marL="341313" indent="-341313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Процесс превращения региона из региона, не имеющего выхода к морю, в регион, имеющий сухопутные связи, создаст огромный потенциал для экономического роста</a:t>
            </a:r>
          </a:p>
          <a:p>
            <a:pPr marL="341313" indent="-341313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За исключением КНР и Пакистана, в других странах численность населения меньше</a:t>
            </a:r>
          </a:p>
          <a:p>
            <a:pPr marL="341313" indent="-341313">
              <a:buSzPct val="60000"/>
              <a:buFont typeface="Wingdings" panose="05000000000000000000" pitchFamily="2" charset="2"/>
              <a:buChar char="v"/>
            </a:pP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267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9F914-D8B4-7D46-9AC0-079A85E41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755"/>
            <a:ext cx="10515600" cy="1210499"/>
          </a:xfrm>
        </p:spPr>
        <p:txBody>
          <a:bodyPr/>
          <a:lstStyle/>
          <a:p>
            <a:pPr algn="ctr"/>
            <a:r>
              <a:rPr lang="ru" dirty="0">
                <a:solidFill>
                  <a:schemeClr val="accent1"/>
                </a:solidFill>
              </a:rPr>
              <a:t>Платежный баланс, государственные финансы и государственный долг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B67C6-9EB7-2440-91FA-CC7DAAA08A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8367" y="1828800"/>
            <a:ext cx="11356283" cy="3521097"/>
          </a:xfrm>
        </p:spPr>
        <p:txBody>
          <a:bodyPr>
            <a:normAutofit fontScale="92500"/>
          </a:bodyPr>
          <a:lstStyle/>
          <a:p>
            <a:pPr marL="282575" indent="-282575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Около половины стран ЦАРЭС зарегистрировали дефицит платежного баланса (ПБ) в течение 2019-2022 гг.</a:t>
            </a:r>
          </a:p>
          <a:p>
            <a:pPr marL="282575" indent="-282575"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Ситуация с платежным балансом примерно совпадает с ситуацией в группах стран из-за их неспособности получить доступ к льготным кредитам Всемирного банка и АБР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Во время пандемии всем странам пришлось проводить противоциклическую и активную бюджетно-налоговую политику, что привело к увеличению бюджетного дефицита и государственного долга</a:t>
            </a:r>
          </a:p>
          <a:p>
            <a:pPr>
              <a:lnSpc>
                <a:spcPct val="100000"/>
              </a:lnSpc>
              <a:spcBef>
                <a:spcPts val="0"/>
              </a:spcBef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Инициатива «Большой двадцатки стран» (G20) по приостановке обслуживания долга (DSSI) помогла освободить некоторое бюджетное пространство от приостановки выплат долга – в том числе, перед КНР</a:t>
            </a:r>
          </a:p>
        </p:txBody>
      </p:sp>
    </p:spTree>
    <p:extLst>
      <p:ext uri="{BB962C8B-B14F-4D97-AF65-F5344CB8AC3E}">
        <p14:creationId xmlns:p14="http://schemas.microsoft.com/office/powerpoint/2010/main" val="4182501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2FD987-9F0B-0D47-8D97-4417D496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9707"/>
            <a:ext cx="10515600" cy="1210499"/>
          </a:xfrm>
        </p:spPr>
        <p:txBody>
          <a:bodyPr/>
          <a:lstStyle/>
          <a:p>
            <a:pPr algn="ctr"/>
            <a:r>
              <a:rPr lang="ru" dirty="0">
                <a:solidFill>
                  <a:schemeClr val="accent1"/>
                </a:solidFill>
              </a:rPr>
              <a:t>Развитие финансового сектора</a:t>
            </a:r>
            <a:endParaRPr lang="en-DE" dirty="0">
              <a:solidFill>
                <a:schemeClr val="accent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3DAD8E-74E5-767A-DE03-5A0302D0D3D6}"/>
              </a:ext>
            </a:extLst>
          </p:cNvPr>
          <p:cNvSpPr txBox="1"/>
          <p:nvPr/>
        </p:nvSpPr>
        <p:spPr>
          <a:xfrm>
            <a:off x="914402" y="1496735"/>
            <a:ext cx="1024169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6075" indent="-34607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Доминирование банков и слаборазвитый небанковский сектор – рынки капитала являются обычным явлением</a:t>
            </a:r>
          </a:p>
          <a:p>
            <a:pPr marL="346075" indent="-34607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Несоответствие сроков погашения, процентных ставок и валюты, что приводит к циклам бума и спада</a:t>
            </a:r>
          </a:p>
          <a:p>
            <a:pPr marL="346075" indent="-34607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Даже в странах с адекватной рыночной инфраструктурой рынки капитала не активны</a:t>
            </a:r>
          </a:p>
          <a:p>
            <a:pPr marL="346075" indent="-34607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Слабый институциональный потенциал в некоторых странах ЦАРЭС обычно приводит к чрезмерному акценту на стабильности в ущерб развитию и инновациям</a:t>
            </a:r>
          </a:p>
        </p:txBody>
      </p:sp>
    </p:spTree>
    <p:extLst>
      <p:ext uri="{BB962C8B-B14F-4D97-AF65-F5344CB8AC3E}">
        <p14:creationId xmlns:p14="http://schemas.microsoft.com/office/powerpoint/2010/main" val="2210965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2FD987-9F0B-0D47-8D97-4417D496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1989"/>
            <a:ext cx="10612395" cy="751625"/>
          </a:xfrm>
        </p:spPr>
        <p:txBody>
          <a:bodyPr/>
          <a:lstStyle/>
          <a:p>
            <a:pPr algn="ctr"/>
            <a:r>
              <a:rPr lang="ru" dirty="0"/>
              <a:t>Рынки капитала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3DAD8E-74E5-767A-DE03-5A0302D0D3D6}"/>
              </a:ext>
            </a:extLst>
          </p:cNvPr>
          <p:cNvSpPr txBox="1"/>
          <p:nvPr/>
        </p:nvSpPr>
        <p:spPr>
          <a:xfrm>
            <a:off x="286456" y="729337"/>
            <a:ext cx="11755190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200" dirty="0">
                <a:solidFill>
                  <a:schemeClr val="accent1"/>
                </a:solidFill>
              </a:rPr>
              <a:t>Фондовые биржи стран ЦАРЭС сильно различаются по размеру и функциям. Одной из общих черт является то, что рынки акций наименее активны по сравнению с государственными и корпоративными облигациями и валютными операциями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200" dirty="0">
                <a:solidFill>
                  <a:schemeClr val="accent1"/>
                </a:solidFill>
              </a:rPr>
              <a:t>Государственные облигации на сегодняшний день являются крупнейшим сегментом рынков капитала в странах ЦАРЭС, и межбанковские рынки также играют б</a:t>
            </a:r>
            <a:r>
              <a:rPr lang="ru" sz="2200" i="1" dirty="0">
                <a:solidFill>
                  <a:schemeClr val="accent1"/>
                </a:solidFill>
              </a:rPr>
              <a:t>о</a:t>
            </a:r>
            <a:r>
              <a:rPr lang="ru" sz="2200" dirty="0">
                <a:solidFill>
                  <a:schemeClr val="accent1"/>
                </a:solidFill>
              </a:rPr>
              <a:t>льшую роль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200" dirty="0">
                <a:solidFill>
                  <a:schemeClr val="accent1"/>
                </a:solidFill>
              </a:rPr>
              <a:t>Большинство стран ЦАРЭС только начинают развивать рынки зеленых облигаций и облигаций, связанных с изменением климата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200" dirty="0">
                <a:solidFill>
                  <a:schemeClr val="accent1"/>
                </a:solidFill>
              </a:rPr>
              <a:t>Денежные рынки неактивны во многих странах ЦАРЭС из-за отсутствия хорошо развитых рынков облигаций, плохого управления ликвидностью в банках, неадекватных механизмов передачи денежно-кредитной политики и доминирования прямого денежно-кредитного контроля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200" dirty="0">
                <a:solidFill>
                  <a:schemeClr val="accent1"/>
                </a:solidFill>
              </a:rPr>
              <a:t>В некоторых странах есть товарные биржи для спотовых торгов, и они планируют модернизировать их, чтобы предлагать фьючерсные и опционные контракты, которые помогут застраховаться от волатильности цен и избежать циклов бума и спада</a:t>
            </a:r>
          </a:p>
        </p:txBody>
      </p:sp>
    </p:spTree>
    <p:extLst>
      <p:ext uri="{BB962C8B-B14F-4D97-AF65-F5344CB8AC3E}">
        <p14:creationId xmlns:p14="http://schemas.microsoft.com/office/powerpoint/2010/main" val="3568504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2FD987-9F0B-0D47-8D97-4417D496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767"/>
            <a:ext cx="10612395" cy="621177"/>
          </a:xfrm>
        </p:spPr>
        <p:txBody>
          <a:bodyPr/>
          <a:lstStyle/>
          <a:p>
            <a:pPr algn="ctr"/>
            <a:r>
              <a:rPr lang="ru" dirty="0"/>
              <a:t>Игроки, инфраструктура и законы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3DAD8E-74E5-767A-DE03-5A0302D0D3D6}"/>
              </a:ext>
            </a:extLst>
          </p:cNvPr>
          <p:cNvSpPr txBox="1"/>
          <p:nvPr/>
        </p:nvSpPr>
        <p:spPr>
          <a:xfrm>
            <a:off x="17387" y="974231"/>
            <a:ext cx="1216614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Сегмент институциональных инвесторов неразвит в большинстве стран ЦАРЭС, за исключением КНР и Пакистана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Страны ЦАРЭС также имеют пробелы в сфере брокерско-дилерской деятельности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Многие из них находятся в процессе модернизации своей инфраструктуры рынка капитала. Центральные депозитарии хорошо зарекомендовали себя, хотя в некоторых странах депозитарии недостаточно консолидированы. Центральный контрагент пока относительно новый, и некоторые страны пытаются установить связи с Euroclear и т.д.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Правовая база постоянно развивается в странах ЦАРЭС, и законы о банковской деятельности, НБФО, страховании депозитов, компаниях, партнерствах, иностранных инвестициях, ценных бумагах, трастах, ценных бумагах, обеспеченных активами, центральном депозитарии и инвестиционных фондах, в основном, функционируют. Некоторые объединяют всё в единый закон о рынках капитала</a:t>
            </a:r>
          </a:p>
        </p:txBody>
      </p:sp>
    </p:spTree>
    <p:extLst>
      <p:ext uri="{BB962C8B-B14F-4D97-AF65-F5344CB8AC3E}">
        <p14:creationId xmlns:p14="http://schemas.microsoft.com/office/powerpoint/2010/main" val="61739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2FD987-9F0B-0D47-8D97-4417D496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37066" y="217544"/>
            <a:ext cx="12840999" cy="1210499"/>
          </a:xfrm>
        </p:spPr>
        <p:txBody>
          <a:bodyPr/>
          <a:lstStyle/>
          <a:p>
            <a:pPr algn="ctr"/>
            <a:r>
              <a:rPr lang="ru" dirty="0"/>
              <a:t>Система надзора и корпоративное управление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3DAD8E-74E5-767A-DE03-5A0302D0D3D6}"/>
              </a:ext>
            </a:extLst>
          </p:cNvPr>
          <p:cNvSpPr txBox="1"/>
          <p:nvPr/>
        </p:nvSpPr>
        <p:spPr>
          <a:xfrm>
            <a:off x="540870" y="1384379"/>
            <a:ext cx="1120346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В двух странах существует консолидированная система надзора, в которой центральный банк контролирует рынки капитала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Четыре из них контролируются напрямую или специальным агентством при Министерстве финансов (и экономики), а остальные имеют независимых регуляторов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Все фондовые и другие биржи в странах ЦАРЭС считаются саморегулируемыми организациями (СРО), но их возможности ограничены</a:t>
            </a:r>
          </a:p>
          <a:p>
            <a:pPr marL="288925" indent="-288925">
              <a:buSzPct val="60000"/>
              <a:buFont typeface="Wingdings" panose="05000000000000000000" pitchFamily="2" charset="2"/>
              <a:buChar char="v"/>
            </a:pPr>
            <a:r>
              <a:rPr lang="ru" sz="2400" dirty="0">
                <a:solidFill>
                  <a:schemeClr val="accent1"/>
                </a:solidFill>
              </a:rPr>
              <a:t>Все фондовые биржи объявили о принятии Кодекса корпоративного управления и применении Международных стандартов финансовой отчетности (МСФО) для организаций общественного интереса, хотя проблемы остаются</a:t>
            </a:r>
          </a:p>
        </p:txBody>
      </p:sp>
    </p:spTree>
    <p:extLst>
      <p:ext uri="{BB962C8B-B14F-4D97-AF65-F5344CB8AC3E}">
        <p14:creationId xmlns:p14="http://schemas.microsoft.com/office/powerpoint/2010/main" val="743551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2FD987-9F0B-0D47-8D97-4417D496E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112" y="6472"/>
            <a:ext cx="11673635" cy="751625"/>
          </a:xfrm>
        </p:spPr>
        <p:txBody>
          <a:bodyPr/>
          <a:lstStyle/>
          <a:p>
            <a:pPr algn="ctr"/>
            <a:r>
              <a:rPr lang="ru" dirty="0"/>
              <a:t>Открытость и региональное сотрудничество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3DAD8E-74E5-767A-DE03-5A0302D0D3D6}"/>
              </a:ext>
            </a:extLst>
          </p:cNvPr>
          <p:cNvSpPr txBox="1"/>
          <p:nvPr/>
        </p:nvSpPr>
        <p:spPr>
          <a:xfrm>
            <a:off x="155145" y="692123"/>
            <a:ext cx="11986056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30188" indent="-230188">
              <a:buSzPct val="60000"/>
              <a:buFont typeface="Wingdings" panose="05000000000000000000" pitchFamily="2" charset="2"/>
              <a:buChar char="v"/>
            </a:pPr>
            <a:r>
              <a:rPr lang="ru" sz="2100" dirty="0">
                <a:solidFill>
                  <a:schemeClr val="accent1"/>
                </a:solidFill>
              </a:rPr>
              <a:t>Большинство стран ЦАРЭС, за исключением Азербайджана, Туркменистана и Узбекистана, являются членами ВТО, но их обязательства по ГАТС значительно различаются – большинство стран не так открыты, как другие члены ВТО</a:t>
            </a:r>
          </a:p>
          <a:p>
            <a:pPr marL="230188" indent="-230188">
              <a:buSzPct val="60000"/>
              <a:buFont typeface="Wingdings" panose="05000000000000000000" pitchFamily="2" charset="2"/>
              <a:buChar char="v"/>
            </a:pPr>
            <a:r>
              <a:rPr lang="ru" sz="2100" dirty="0">
                <a:solidFill>
                  <a:schemeClr val="accent1"/>
                </a:solidFill>
              </a:rPr>
              <a:t>Некоторые из них имеют специальные двусторонние соглашения о финансовых услугах через соглашения о свободной торговле</a:t>
            </a:r>
          </a:p>
          <a:p>
            <a:pPr marL="230188" indent="-230188">
              <a:buSzPct val="60000"/>
              <a:buFont typeface="Wingdings" panose="05000000000000000000" pitchFamily="2" charset="2"/>
              <a:buChar char="v"/>
            </a:pPr>
            <a:r>
              <a:rPr lang="ru" sz="2100" dirty="0">
                <a:solidFill>
                  <a:schemeClr val="accent1"/>
                </a:solidFill>
              </a:rPr>
              <a:t>Некоторые заключили конкретные оперативные договоренности с иностранными инвесторами</a:t>
            </a:r>
          </a:p>
          <a:p>
            <a:pPr marL="230188" indent="-230188">
              <a:buSzPct val="60000"/>
              <a:buFont typeface="Wingdings" panose="05000000000000000000" pitchFamily="2" charset="2"/>
              <a:buChar char="v"/>
            </a:pPr>
            <a:r>
              <a:rPr lang="ru" sz="2100" dirty="0">
                <a:solidFill>
                  <a:schemeClr val="accent1"/>
                </a:solidFill>
              </a:rPr>
              <a:t>Некоторые из них также участвуют в инициативах многостороннего регионального сотрудничества – в основном, за пределами ЦАРЭС</a:t>
            </a:r>
          </a:p>
          <a:p>
            <a:pPr marL="230188" indent="-230188">
              <a:buSzPct val="60000"/>
              <a:buFont typeface="Wingdings" panose="05000000000000000000" pitchFamily="2" charset="2"/>
              <a:buChar char="v"/>
            </a:pPr>
            <a:r>
              <a:rPr lang="ru" sz="2100" dirty="0">
                <a:solidFill>
                  <a:schemeClr val="accent1"/>
                </a:solidFill>
              </a:rPr>
              <a:t>Большинство из них не имеют ограничений на конвертируемость текущего счета, и иностранные портфельные инвесторы могут переводить средства в страны ЦАРЭС и из них. Хотя в операционной деятельности время от времени возникают трудности</a:t>
            </a:r>
          </a:p>
          <a:p>
            <a:pPr marL="230188" indent="-230188">
              <a:buSzPct val="60000"/>
              <a:buFont typeface="Wingdings" panose="05000000000000000000" pitchFamily="2" charset="2"/>
              <a:buChar char="v"/>
            </a:pPr>
            <a:r>
              <a:rPr lang="ru" sz="2100" dirty="0">
                <a:solidFill>
                  <a:schemeClr val="accent1"/>
                </a:solidFill>
              </a:rPr>
              <a:t>Страны также создают суверенные фонды благосостояния, хотя некоторые из них имеют противоречивые цели и могут подвергаться частому вмешательству правительства</a:t>
            </a:r>
          </a:p>
          <a:p>
            <a:pPr marL="230188" indent="-230188">
              <a:buSzPct val="60000"/>
              <a:buFont typeface="Wingdings" panose="05000000000000000000" pitchFamily="2" charset="2"/>
              <a:buChar char="v"/>
            </a:pPr>
            <a:r>
              <a:rPr lang="ru" sz="2100" dirty="0">
                <a:solidFill>
                  <a:schemeClr val="accent1"/>
                </a:solidFill>
              </a:rPr>
              <a:t>Многие страны также имеют опыт выпуска глобальных облигаций, хотя, за исключением Казахстана и КНР, ни одна из них пока не имеет рейтинга инвестиционного уровня</a:t>
            </a:r>
          </a:p>
        </p:txBody>
      </p:sp>
    </p:spTree>
    <p:extLst>
      <p:ext uri="{BB962C8B-B14F-4D97-AF65-F5344CB8AC3E}">
        <p14:creationId xmlns:p14="http://schemas.microsoft.com/office/powerpoint/2010/main" val="2454699956"/>
      </p:ext>
    </p:extLst>
  </p:cSld>
  <p:clrMapOvr>
    <a:masterClrMapping/>
  </p:clrMapOvr>
</p:sld>
</file>

<file path=ppt/theme/theme1.xml><?xml version="1.0" encoding="utf-8"?>
<a:theme xmlns:a="http://schemas.openxmlformats.org/drawingml/2006/main" name="FTA Workshop Theme 2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REC Trade Week ppt 16x9 (light)" id="{D728CA33-718D-9149-90A0-BB060D4A2990}" vid="{23A98B85-A06E-1F4B-A385-293DE34621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8" ma:contentTypeDescription="Create a new document." ma:contentTypeScope="" ma:versionID="ce1f601c6877ba0bf1136af46ec868c9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f5eb3e334fd21af34244d6855410a1e7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0bf39f-aee5-4194-a8cf-9eb94d977901">
      <Terms xmlns="http://schemas.microsoft.com/office/infopath/2007/PartnerControls"/>
    </lcf76f155ced4ddcb4097134ff3c332f>
    <TaxCatchAll xmlns="c1fdd505-2570-46c2-bd04-3e0f2d874cf5" xsi:nil="true"/>
  </documentManagement>
</p:properties>
</file>

<file path=customXml/itemProps1.xml><?xml version="1.0" encoding="utf-8"?>
<ds:datastoreItem xmlns:ds="http://schemas.openxmlformats.org/officeDocument/2006/customXml" ds:itemID="{84C0D9AB-0839-4915-87DC-2C0B16DE08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6B2AAB-41C1-4B2A-9E8B-62AFA47AA8C5}"/>
</file>

<file path=customXml/itemProps3.xml><?xml version="1.0" encoding="utf-8"?>
<ds:datastoreItem xmlns:ds="http://schemas.openxmlformats.org/officeDocument/2006/customXml" ds:itemID="{7AB801B5-549C-4D02-8B7A-124A55700944}">
  <ds:schemaRefs>
    <ds:schemaRef ds:uri="http://purl.org/dc/terms/"/>
    <ds:schemaRef ds:uri="http://schemas.openxmlformats.org/package/2006/metadata/core-properties"/>
    <ds:schemaRef ds:uri="bfc3d794-f474-4e3b-ac9c-26d99714d35c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bbeafd8-838d-484f-836c-4627ed3edf10"/>
    <ds:schemaRef ds:uri="c1fdd505-2570-46c2-bd04-3e0f2d874cf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FTA Workshop Theme 2</Template>
  <TotalTime>9001</TotalTime>
  <Words>1242</Words>
  <Application>Microsoft Office PowerPoint</Application>
  <PresentationFormat>Широкоэкранный</PresentationFormat>
  <Paragraphs>111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Franklin Gothic Book</vt:lpstr>
      <vt:lpstr>Franklin Gothic Medium</vt:lpstr>
      <vt:lpstr>Wingdings</vt:lpstr>
      <vt:lpstr>FTA Workshop Theme 2</vt:lpstr>
      <vt:lpstr>Презентация PowerPoint</vt:lpstr>
      <vt:lpstr>Содержание исследования</vt:lpstr>
      <vt:lpstr>Экономическое развитие и демография</vt:lpstr>
      <vt:lpstr>Платежный баланс, государственные финансы и государственный долг</vt:lpstr>
      <vt:lpstr>Развитие финансового сектора</vt:lpstr>
      <vt:lpstr>Рынки капитала</vt:lpstr>
      <vt:lpstr>Игроки, инфраструктура и законы</vt:lpstr>
      <vt:lpstr>Система надзора и корпоративное управление</vt:lpstr>
      <vt:lpstr>Открытость и региональное сотрудничество</vt:lpstr>
      <vt:lpstr>SWOT-анализ — Сотрудничество на рынках капитала ЦАРЭС</vt:lpstr>
      <vt:lpstr>«Зеленое» и устойчивое восстановление</vt:lpstr>
      <vt:lpstr>Заключение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Christian Fischer</dc:creator>
  <cp:keywords/>
  <dc:description/>
  <cp:lastModifiedBy>Рустам Сатаев</cp:lastModifiedBy>
  <cp:revision>86</cp:revision>
  <dcterms:created xsi:type="dcterms:W3CDTF">2021-09-20T00:00:39Z</dcterms:created>
  <dcterms:modified xsi:type="dcterms:W3CDTF">2023-10-29T23:20:04Z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TaxCatchAll">
    <vt:lpwstr>3;#EARD|285068fb-56a1-4780-9bb2-e37fa6deb6dc;#2;#EARD|285068fb-56a1-4780-9bb2-e37fa6deb6dc;#1;#English|16ac8743-31bb-43f8-9a73-533a041667d6</vt:lpwstr>
  </property>
  <property fmtid="{D5CDD505-2E9C-101B-9397-08002B2CF9AE}" pid="4" name="h00e4aaaf4624e24a7df7f06faa038c6">
    <vt:lpwstr>English|16ac8743-31bb-43f8-9a73-533a041667d6</vt:lpwstr>
  </property>
  <property fmtid="{D5CDD505-2E9C-101B-9397-08002B2CF9AE}" pid="5" name="p030e467f78f45b4ae8f7e2c17ea4d82">
    <vt:lpwstr/>
  </property>
  <property fmtid="{D5CDD505-2E9C-101B-9397-08002B2CF9AE}" pid="6" name="k985dbdc596c44d7acaf8184f33920f0">
    <vt:lpwstr/>
  </property>
  <property fmtid="{D5CDD505-2E9C-101B-9397-08002B2CF9AE}" pid="7" name="a37ff23a602146d4934a49238d370ca5">
    <vt:lpwstr/>
  </property>
  <property fmtid="{D5CDD505-2E9C-101B-9397-08002B2CF9AE}" pid="8" name="ADBCountry">
    <vt:lpwstr/>
  </property>
  <property fmtid="{D5CDD505-2E9C-101B-9397-08002B2CF9AE}" pid="9" name="d61536b25a8a4fedb48bb564279be82a">
    <vt:lpwstr>EARD|285068fb-56a1-4780-9bb2-e37fa6deb6dc</vt:lpwstr>
  </property>
  <property fmtid="{D5CDD505-2E9C-101B-9397-08002B2CF9AE}" pid="10" name="ADBContentGroup">
    <vt:lpwstr>2;#EARD|285068fb-56a1-4780-9bb2-e37fa6deb6dc</vt:lpwstr>
  </property>
  <property fmtid="{D5CDD505-2E9C-101B-9397-08002B2CF9AE}" pid="11" name="ADBSector">
    <vt:lpwstr/>
  </property>
  <property fmtid="{D5CDD505-2E9C-101B-9397-08002B2CF9AE}" pid="12" name="ADBDocumentSecurity">
    <vt:lpwstr/>
  </property>
  <property fmtid="{D5CDD505-2E9C-101B-9397-08002B2CF9AE}" pid="13" name="d01a0ce1b141461dbfb235a3ab729a2c">
    <vt:lpwstr/>
  </property>
  <property fmtid="{D5CDD505-2E9C-101B-9397-08002B2CF9AE}" pid="14" name="ADBDocumentLanguage">
    <vt:lpwstr>1;#English|16ac8743-31bb-43f8-9a73-533a041667d6</vt:lpwstr>
  </property>
  <property fmtid="{D5CDD505-2E9C-101B-9397-08002B2CF9AE}" pid="15" name="ADBDocumentType">
    <vt:lpwstr/>
  </property>
  <property fmtid="{D5CDD505-2E9C-101B-9397-08002B2CF9AE}" pid="16" name="ADBDepartmentOwner">
    <vt:lpwstr>3;#EARD|285068fb-56a1-4780-9bb2-e37fa6deb6dc</vt:lpwstr>
  </property>
  <property fmtid="{D5CDD505-2E9C-101B-9397-08002B2CF9AE}" pid="17" name="MSIP_Label_817d4574-7375-4d17-b29c-6e4c6df0fcb0_Enabled">
    <vt:lpwstr>true</vt:lpwstr>
  </property>
  <property fmtid="{D5CDD505-2E9C-101B-9397-08002B2CF9AE}" pid="18" name="MSIP_Label_817d4574-7375-4d17-b29c-6e4c6df0fcb0_SetDate">
    <vt:lpwstr>2022-04-27T00:36:43Z</vt:lpwstr>
  </property>
  <property fmtid="{D5CDD505-2E9C-101B-9397-08002B2CF9AE}" pid="19" name="MSIP_Label_817d4574-7375-4d17-b29c-6e4c6df0fcb0_Method">
    <vt:lpwstr>Standard</vt:lpwstr>
  </property>
  <property fmtid="{D5CDD505-2E9C-101B-9397-08002B2CF9AE}" pid="20" name="MSIP_Label_817d4574-7375-4d17-b29c-6e4c6df0fcb0_Name">
    <vt:lpwstr>ADB Internal</vt:lpwstr>
  </property>
  <property fmtid="{D5CDD505-2E9C-101B-9397-08002B2CF9AE}" pid="21" name="MSIP_Label_817d4574-7375-4d17-b29c-6e4c6df0fcb0_SiteId">
    <vt:lpwstr>9495d6bb-41c2-4c58-848f-92e52cf3d640</vt:lpwstr>
  </property>
  <property fmtid="{D5CDD505-2E9C-101B-9397-08002B2CF9AE}" pid="22" name="MSIP_Label_817d4574-7375-4d17-b29c-6e4c6df0fcb0_ActionId">
    <vt:lpwstr>5c4c3594-0edc-42d8-8289-c5d7c41128f8</vt:lpwstr>
  </property>
  <property fmtid="{D5CDD505-2E9C-101B-9397-08002B2CF9AE}" pid="23" name="MSIP_Label_817d4574-7375-4d17-b29c-6e4c6df0fcb0_ContentBits">
    <vt:lpwstr>2</vt:lpwstr>
  </property>
  <property fmtid="{D5CDD505-2E9C-101B-9397-08002B2CF9AE}" pid="24" name="ClassificationContentMarkingFooterLocations">
    <vt:lpwstr>FTA Workshop Theme 2:7</vt:lpwstr>
  </property>
  <property fmtid="{D5CDD505-2E9C-101B-9397-08002B2CF9AE}" pid="25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26" name="MediaServiceImageTags">
    <vt:lpwstr/>
  </property>
</Properties>
</file>