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56" r:id="rId5"/>
    <p:sldId id="259" r:id="rId6"/>
    <p:sldId id="1429" r:id="rId7"/>
    <p:sldId id="308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E1F657-509A-015F-1606-81ABB5B970D5}" name="Reneli Gloria" initials="RG" userId="63748d1c5526478d" providerId="Windows Live"/>
  <p188:author id="{6188D590-7332-5B17-F5FA-D4C07654B27F}" name="Gulshat Raissova" initials="GR" userId="S::graissova.consultant@adb.org::47a3238c-cadb-4ce5-b393-2af5ea492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87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5B1A69-2441-F148-B5BC-FEC6C572C15C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08C772-CC4A-E046-B948-D7773A2BE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AAE0B-E3A9-415E-BF9D-35A66B2C4B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B5491-2ACB-73E5-A511-220F6E51B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7F-E662-42AE-A846-43CBFE54916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53" y="447318"/>
            <a:ext cx="1315947" cy="1237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A2B5-4CB1-4B35-9267-24BC8BC64510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939-2D12-42D8-88D2-F616CBF57EBC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4AF-BDE1-4B39-9433-C492546FC402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BD47-CA0C-49A6-948F-4C71714757B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BAC-2006-4141-9F3D-D0F2957380CB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88DD-E3DC-4485-8B4C-F71A311F9AE2}" type="datetime3">
              <a:rPr lang="en-US" smtClean="0"/>
              <a:t>17 October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F046-9E7B-40FA-9B83-7C6D40E68915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394F-AF20-48FB-995D-F6F374E9163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056A-8FBA-4420-94E0-2CB2BC26140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96D3-D707-459E-BA1E-4A45FDAF4D5D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9B025-460A-45BD-8ACF-FE3A40EE7658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490" y="4020411"/>
            <a:ext cx="9144000" cy="825601"/>
          </a:xfrm>
        </p:spPr>
        <p:txBody>
          <a:bodyPr>
            <a:normAutofit/>
          </a:bodyPr>
          <a:lstStyle/>
          <a:p>
            <a:r>
              <a:rPr lang="ru" sz="2000" dirty="0"/>
              <a:t>Заседание национальных координаторов ЦАРЭС</a:t>
            </a:r>
          </a:p>
          <a:p>
            <a:r>
              <a:rPr lang="ru" sz="2000" dirty="0"/>
              <a:t>18 октября 2023 года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9C3CE-5CD1-6584-3A09-6EA1D8AF1EAC}"/>
              </a:ext>
            </a:extLst>
          </p:cNvPr>
          <p:cNvSpPr txBox="1"/>
          <p:nvPr/>
        </p:nvSpPr>
        <p:spPr>
          <a:xfrm>
            <a:off x="1045028" y="1599804"/>
            <a:ext cx="1010194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4800" b="1" dirty="0">
                <a:solidFill>
                  <a:srgbClr val="000000"/>
                </a:solidFill>
                <a:ea typeface="+mn-lt"/>
                <a:cs typeface="+mn-lt"/>
              </a:rPr>
              <a:t>Фонд подготовки проектов по климату и устойчивому развитию</a:t>
            </a:r>
            <a:r>
              <a:rPr lang="en-US" sz="48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ru" sz="4800" b="1" dirty="0">
                <a:solidFill>
                  <a:srgbClr val="000000"/>
                </a:solidFill>
                <a:ea typeface="+mn-lt"/>
                <a:cs typeface="+mn-lt"/>
              </a:rPr>
              <a:t>ЦАРЭС (</a:t>
            </a:r>
            <a:r>
              <a:rPr lang="ru-RU" sz="4800" b="1" dirty="0">
                <a:solidFill>
                  <a:srgbClr val="000000"/>
                </a:solidFill>
                <a:ea typeface="+mn-lt"/>
                <a:cs typeface="+mn-lt"/>
              </a:rPr>
              <a:t>ФППКУР</a:t>
            </a:r>
            <a:r>
              <a:rPr lang="ru" sz="4800" b="1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  <a:endParaRPr lang="en-US" sz="4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F73CD-83F9-0A06-9CD4-73FD972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BF79B-8ECC-F223-EDC7-77A36F1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2735"/>
            <a:ext cx="3527541" cy="2268396"/>
          </a:xfrm>
        </p:spPr>
        <p:txBody>
          <a:bodyPr anchor="b">
            <a:noAutofit/>
          </a:bodyPr>
          <a:lstStyle/>
          <a:p>
            <a:r>
              <a:rPr lang="ru" sz="2625" b="1" dirty="0">
                <a:latin typeface="Calibri" panose="020F0502020204030204" pitchFamily="34" charset="0"/>
                <a:cs typeface="Calibri" panose="020F0502020204030204" pitchFamily="34" charset="0"/>
              </a:rPr>
              <a:t>Фонд подготовки проектов по климату и устойчивому развитию ЦАРЭС (</a:t>
            </a:r>
            <a:r>
              <a:rPr lang="ru-RU" sz="2625" b="1" dirty="0">
                <a:latin typeface="Calibri" panose="020F0502020204030204" pitchFamily="34" charset="0"/>
                <a:cs typeface="Calibri" panose="020F0502020204030204" pitchFamily="34" charset="0"/>
              </a:rPr>
              <a:t>ФППКУР</a:t>
            </a:r>
            <a:r>
              <a:rPr lang="ru" sz="2625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1350" b="1" dirty="0"/>
            </a:br>
            <a:br>
              <a:rPr lang="en-US" sz="1125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25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F705E-9A84-C866-F916-28584A100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5" y="2224651"/>
            <a:ext cx="3116425" cy="26540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EB30A8-3323-71FA-C1C0-542ACEEF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326" y="981321"/>
            <a:ext cx="7523773" cy="514068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" sz="1800" b="1" u="sng" dirty="0">
                <a:solidFill>
                  <a:srgbClr val="3960A5"/>
                </a:solidFill>
              </a:rPr>
              <a:t>Контекст ЦАРЭС 2030</a:t>
            </a:r>
          </a:p>
          <a:p>
            <a:pPr>
              <a:lnSpc>
                <a:spcPct val="100000"/>
              </a:lnSpc>
            </a:pPr>
            <a:r>
              <a:rPr lang="ru" sz="1800" dirty="0"/>
              <a:t>Повышение региональной макроэкономической стабильности, улучшение инвестиций и финансовой интеграции.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rgbClr val="3960A5"/>
                </a:solidFill>
              </a:rPr>
              <a:t>Региональное видение и действия ЦАРЭС в области изменения климата</a:t>
            </a:r>
            <a:endParaRPr lang="ru" sz="1800" b="1" u="sng" dirty="0">
              <a:solidFill>
                <a:srgbClr val="3960A5"/>
              </a:solidFill>
            </a:endParaRPr>
          </a:p>
          <a:p>
            <a:r>
              <a:rPr lang="ru" sz="18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ЦАРЭС может играть ведущую роль в поддержке скоординированных действий по борьбе с изменением климата среди стран-членов.</a:t>
            </a:r>
          </a:p>
          <a:p>
            <a:pPr marL="0" indent="0">
              <a:buNone/>
            </a:pPr>
            <a:r>
              <a:rPr lang="ru" sz="1800" b="1" u="sng" dirty="0">
                <a:solidFill>
                  <a:srgbClr val="3960A5"/>
                </a:solidFill>
              </a:rPr>
              <a:t>Обоснование </a:t>
            </a:r>
            <a:r>
              <a:rPr lang="ru-RU" sz="1800" b="1" u="sng" dirty="0">
                <a:solidFill>
                  <a:srgbClr val="3960A5"/>
                </a:solidFill>
              </a:rPr>
              <a:t>ФППКУР</a:t>
            </a:r>
            <a:r>
              <a:rPr lang="ru" sz="1800" b="1" u="sng" dirty="0">
                <a:solidFill>
                  <a:srgbClr val="3960A5"/>
                </a:solidFill>
              </a:rPr>
              <a:t> ЦАРЭС (ранее назывался RIPEF)</a:t>
            </a:r>
          </a:p>
          <a:p>
            <a:r>
              <a:rPr lang="ru" sz="1800" dirty="0">
                <a:ea typeface="Calibri" panose="020F0502020204030204" pitchFamily="34" charset="0"/>
                <a:cs typeface="Arial" panose="020B0604020202020204" pitchFamily="34" charset="0"/>
              </a:rPr>
              <a:t>Решение вызовов для региональных инфраструктурных проектов ЦАРЭС: увеличение дефицита финансирования инфраструктуры, недостаточный потенциал, недостижение целевых показателей по изменению климата и целей ЦУР, отсутствие готовых к инвестициям проектов, ограниченное финансирование частного сектора и недиверсифицированные источники финансирования и пр.</a:t>
            </a: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" sz="1800" b="1" u="sng" dirty="0">
                <a:solidFill>
                  <a:srgbClr val="3960A5"/>
                </a:solidFill>
              </a:rPr>
              <a:t>Цель</a:t>
            </a:r>
          </a:p>
          <a:p>
            <a:r>
              <a:rPr lang="ru" sz="1800" dirty="0"/>
              <a:t>Специальный мультидонорский трастовый фонд, созданный для поддержки </a:t>
            </a:r>
            <a:r>
              <a:rPr lang="ru" sz="1800" dirty="0">
                <a:ea typeface="Times New Roman" panose="02020603050405020304" pitchFamily="18" charset="0"/>
              </a:rPr>
              <a:t>правительств ЦАРЭС в подготовке проектов и обеспечении готовности с учетом изменения климата и устойчивым образом.</a:t>
            </a:r>
            <a:endParaRPr lang="en-US" sz="1800" b="1" dirty="0"/>
          </a:p>
          <a:p>
            <a:endParaRPr lang="en-US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CF8DA-0657-CBD7-A6B6-8B92DFDD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79505E-E447-4623-975A-3733EFAD2028}"/>
              </a:ext>
            </a:extLst>
          </p:cNvPr>
          <p:cNvSpPr/>
          <p:nvPr/>
        </p:nvSpPr>
        <p:spPr>
          <a:xfrm>
            <a:off x="3484499" y="1961089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B5C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4D77A2-3E41-4151-80B8-2975FEB9A522}"/>
              </a:ext>
            </a:extLst>
          </p:cNvPr>
          <p:cNvSpPr/>
          <p:nvPr/>
        </p:nvSpPr>
        <p:spPr>
          <a:xfrm>
            <a:off x="3829793" y="3187398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8EC6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64AE9D-A0A5-4470-991B-697E603C1109}"/>
              </a:ext>
            </a:extLst>
          </p:cNvPr>
          <p:cNvSpPr/>
          <p:nvPr/>
        </p:nvSpPr>
        <p:spPr>
          <a:xfrm>
            <a:off x="7276391" y="3166187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latin typeface="Arial Nova Ligh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F44DEEF-F706-4C5D-82E4-30089256ADE3}"/>
              </a:ext>
            </a:extLst>
          </p:cNvPr>
          <p:cNvSpPr/>
          <p:nvPr/>
        </p:nvSpPr>
        <p:spPr>
          <a:xfrm>
            <a:off x="7657037" y="1961089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29B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9FF002A-DEA6-491A-AD23-36DFA991163A}"/>
              </a:ext>
            </a:extLst>
          </p:cNvPr>
          <p:cNvSpPr/>
          <p:nvPr/>
        </p:nvSpPr>
        <p:spPr>
          <a:xfrm>
            <a:off x="4927389" y="3979701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F1C62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B5C884-48A6-4051-9AF9-15DCC50609E3}"/>
              </a:ext>
            </a:extLst>
          </p:cNvPr>
          <p:cNvSpPr/>
          <p:nvPr/>
        </p:nvSpPr>
        <p:spPr>
          <a:xfrm>
            <a:off x="6270676" y="3965557"/>
            <a:ext cx="960120" cy="960120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FD39D0-8DE9-4B7B-A382-9A1E564B02EA}"/>
              </a:ext>
            </a:extLst>
          </p:cNvPr>
          <p:cNvSpPr txBox="1"/>
          <p:nvPr/>
        </p:nvSpPr>
        <p:spPr>
          <a:xfrm>
            <a:off x="1227739" y="2000150"/>
            <a:ext cx="1972508" cy="118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" sz="1600" b="1" dirty="0">
                <a:solidFill>
                  <a:srgbClr val="00B5C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ЦЕЛИ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100" b="1" dirty="0">
                <a:solidFill>
                  <a:prstClr val="black"/>
                </a:solidFill>
                <a:latin typeface="Arial Nova Light"/>
              </a:rPr>
              <a:t>Больше прибыльных проектов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100" b="1" dirty="0">
                <a:solidFill>
                  <a:prstClr val="black"/>
                </a:solidFill>
                <a:latin typeface="Arial Nova Light"/>
              </a:rPr>
              <a:t>Ускорение достижения ЦУР и изменения климата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200F77-283C-44FE-ACDA-69806DF029A5}"/>
              </a:ext>
            </a:extLst>
          </p:cNvPr>
          <p:cNvSpPr txBox="1"/>
          <p:nvPr/>
        </p:nvSpPr>
        <p:spPr>
          <a:xfrm>
            <a:off x="2674531" y="4798896"/>
            <a:ext cx="2520031" cy="119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" sz="1500" b="1" dirty="0">
                <a:solidFill>
                  <a:srgbClr val="F1C6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ПОДДЕРЖИВАЕМЫЕ МЕРОПРИЯТИЯ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Широкий спектр мероприятий по подготовке и развитию проектов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До заключения финансовой сделки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AA243A-ED1D-4EF5-A7CB-681BEA6B7139}"/>
              </a:ext>
            </a:extLst>
          </p:cNvPr>
          <p:cNvSpPr txBox="1"/>
          <p:nvPr/>
        </p:nvSpPr>
        <p:spPr>
          <a:xfrm>
            <a:off x="7170901" y="4699745"/>
            <a:ext cx="2188708" cy="130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" sz="15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ПАРТНЕРСТВА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Партнеры по совместному финансированию и знаниям, работающие в регионе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endParaRPr lang="en-US" sz="1050" b="1" dirty="0">
              <a:solidFill>
                <a:prstClr val="black"/>
              </a:solidFill>
              <a:latin typeface="Arial Nova Light"/>
            </a:endParaRP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Создание экспертного пула, готового оказать поддержку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5F0841-1CC0-49B6-861B-129F48DC1B50}"/>
              </a:ext>
            </a:extLst>
          </p:cNvPr>
          <p:cNvSpPr txBox="1"/>
          <p:nvPr/>
        </p:nvSpPr>
        <p:spPr>
          <a:xfrm>
            <a:off x="8411671" y="3760846"/>
            <a:ext cx="216863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5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ИНСТРУМЕНТЫ</a:t>
            </a:r>
            <a:endParaRPr lang="en-US" sz="1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К</a:t>
            </a:r>
            <a:r>
              <a:rPr lang="ru-RU" sz="1050" b="1" dirty="0">
                <a:solidFill>
                  <a:prstClr val="black"/>
                </a:solidFill>
                <a:latin typeface="Arial Nova Light"/>
              </a:rPr>
              <a:t>о</a:t>
            </a: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нвертируемая ТП, гранты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E590A6-1B05-46A9-B4B6-21D18EFC04BA}"/>
              </a:ext>
            </a:extLst>
          </p:cNvPr>
          <p:cNvSpPr txBox="1"/>
          <p:nvPr/>
        </p:nvSpPr>
        <p:spPr>
          <a:xfrm>
            <a:off x="8707502" y="2086586"/>
            <a:ext cx="21377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" sz="1500" b="1" dirty="0">
                <a:solidFill>
                  <a:srgbClr val="F29B2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ШТАТ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Сотрудники АБР, прикомандированные сотрудники, (ТП АБР для поддержки администрирования и развития потенциала)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BCEEAE-9E6D-4D4D-8856-4C344B4F3416}"/>
              </a:ext>
            </a:extLst>
          </p:cNvPr>
          <p:cNvSpPr txBox="1"/>
          <p:nvPr/>
        </p:nvSpPr>
        <p:spPr>
          <a:xfrm>
            <a:off x="1598247" y="3507506"/>
            <a:ext cx="1896308" cy="98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" sz="1500" b="1" dirty="0">
                <a:solidFill>
                  <a:srgbClr val="8EC6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КАПИТАЛ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$10-50 млн. будут выделяться поэтапно</a:t>
            </a:r>
          </a:p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1050" b="1" dirty="0">
                <a:solidFill>
                  <a:prstClr val="black"/>
                </a:solidFill>
                <a:latin typeface="Arial Nova Light"/>
              </a:rPr>
              <a:t>Кредитное плечо инвестиций 30X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CA66CF6-8ADA-491F-B2D8-8DB42178AEBA}"/>
              </a:ext>
            </a:extLst>
          </p:cNvPr>
          <p:cNvSpPr/>
          <p:nvPr/>
        </p:nvSpPr>
        <p:spPr>
          <a:xfrm>
            <a:off x="3656480" y="2138492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EC77E4A-5F2D-41E8-9EF9-6CE9C572306C}"/>
              </a:ext>
            </a:extLst>
          </p:cNvPr>
          <p:cNvSpPr/>
          <p:nvPr/>
        </p:nvSpPr>
        <p:spPr>
          <a:xfrm>
            <a:off x="4010932" y="3359379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3BCA0E1-CC10-4F56-84FC-8D05D2305BE9}"/>
              </a:ext>
            </a:extLst>
          </p:cNvPr>
          <p:cNvSpPr/>
          <p:nvPr/>
        </p:nvSpPr>
        <p:spPr>
          <a:xfrm>
            <a:off x="5099371" y="4151682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latin typeface="Arial Nova Light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924B7E5-C3C5-47BD-BB74-D7DC7FBD3B0C}"/>
              </a:ext>
            </a:extLst>
          </p:cNvPr>
          <p:cNvSpPr/>
          <p:nvPr/>
        </p:nvSpPr>
        <p:spPr>
          <a:xfrm>
            <a:off x="6442658" y="4147628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49E8E00-F858-42DD-BBEE-12D73F9E33DA}"/>
              </a:ext>
            </a:extLst>
          </p:cNvPr>
          <p:cNvSpPr/>
          <p:nvPr/>
        </p:nvSpPr>
        <p:spPr>
          <a:xfrm>
            <a:off x="7451551" y="3338168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solidFill>
                <a:prstClr val="black"/>
              </a:solidFill>
              <a:latin typeface="Arial Nova Light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D314B36-7A37-4F31-A24F-EFC2980D8E18}"/>
              </a:ext>
            </a:extLst>
          </p:cNvPr>
          <p:cNvSpPr/>
          <p:nvPr/>
        </p:nvSpPr>
        <p:spPr>
          <a:xfrm>
            <a:off x="7827154" y="2133070"/>
            <a:ext cx="616159" cy="616159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4589" tIns="174589" rIns="174589" bIns="174589" numCol="1" spcCol="1270" anchor="ctr" anchorCtr="0">
            <a:noAutofit/>
          </a:bodyPr>
          <a:lstStyle/>
          <a:p>
            <a:pPr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00">
              <a:latin typeface="Arial Nova Ligh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A69139-1FAD-4E9F-BE09-007B6C1AC3B0}"/>
              </a:ext>
            </a:extLst>
          </p:cNvPr>
          <p:cNvCxnSpPr>
            <a:cxnSpLocks/>
          </p:cNvCxnSpPr>
          <p:nvPr/>
        </p:nvCxnSpPr>
        <p:spPr>
          <a:xfrm>
            <a:off x="4282004" y="2441149"/>
            <a:ext cx="6858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E3A4E0B-8249-43C8-8688-0A1AAD4DFA60}"/>
              </a:ext>
            </a:extLst>
          </p:cNvPr>
          <p:cNvCxnSpPr>
            <a:cxnSpLocks/>
          </p:cNvCxnSpPr>
          <p:nvPr/>
        </p:nvCxnSpPr>
        <p:spPr>
          <a:xfrm flipV="1">
            <a:off x="4568258" y="3063661"/>
            <a:ext cx="541172" cy="41391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C3F170-D98F-4348-8A89-48DEBA98DC2B}"/>
              </a:ext>
            </a:extLst>
          </p:cNvPr>
          <p:cNvCxnSpPr>
            <a:cxnSpLocks/>
          </p:cNvCxnSpPr>
          <p:nvPr/>
        </p:nvCxnSpPr>
        <p:spPr>
          <a:xfrm flipH="1" flipV="1">
            <a:off x="6361484" y="3484642"/>
            <a:ext cx="288760" cy="662876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449FD63-3020-42C3-A3F7-B5DC7AF7B338}"/>
              </a:ext>
            </a:extLst>
          </p:cNvPr>
          <p:cNvCxnSpPr>
            <a:cxnSpLocks/>
          </p:cNvCxnSpPr>
          <p:nvPr/>
        </p:nvCxnSpPr>
        <p:spPr>
          <a:xfrm flipH="1" flipV="1">
            <a:off x="6950210" y="3085509"/>
            <a:ext cx="547589" cy="38871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3B91BE-0939-40A4-9DB9-7A588FB7472E}"/>
              </a:ext>
            </a:extLst>
          </p:cNvPr>
          <p:cNvCxnSpPr/>
          <p:nvPr/>
        </p:nvCxnSpPr>
        <p:spPr>
          <a:xfrm>
            <a:off x="7134283" y="2441148"/>
            <a:ext cx="6858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649D61-5444-4FCC-981D-CA03A9A3DE94}"/>
              </a:ext>
            </a:extLst>
          </p:cNvPr>
          <p:cNvCxnSpPr>
            <a:cxnSpLocks/>
          </p:cNvCxnSpPr>
          <p:nvPr/>
        </p:nvCxnSpPr>
        <p:spPr>
          <a:xfrm flipV="1">
            <a:off x="5507204" y="3477805"/>
            <a:ext cx="252387" cy="67864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23F96E2-6563-48F1-A3F8-5D9EA2E88208}"/>
              </a:ext>
            </a:extLst>
          </p:cNvPr>
          <p:cNvSpPr/>
          <p:nvPr/>
        </p:nvSpPr>
        <p:spPr>
          <a:xfrm>
            <a:off x="5046365" y="1848842"/>
            <a:ext cx="1958685" cy="1441254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 defTabSz="685800">
              <a:defRPr/>
            </a:pPr>
            <a:r>
              <a:rPr lang="ru-RU" sz="3200" b="1" dirty="0">
                <a:solidFill>
                  <a:schemeClr val="accent1"/>
                </a:solidFill>
                <a:latin typeface="Kontrapunkt Bob" panose="02000000000000000000" pitchFamily="50" charset="0"/>
              </a:rPr>
              <a:t>ФППКУР</a:t>
            </a:r>
            <a:endParaRPr lang="en-US" dirty="0">
              <a:solidFill>
                <a:srgbClr val="323F4F">
                  <a:lumMod val="50000"/>
                </a:srgbClr>
              </a:solidFill>
              <a:latin typeface="Arial Nova Light"/>
            </a:endParaRPr>
          </a:p>
        </p:txBody>
      </p:sp>
      <p:pic>
        <p:nvPicPr>
          <p:cNvPr id="76" name="Graphic 75" descr="Coins outline">
            <a:extLst>
              <a:ext uri="{FF2B5EF4-FFF2-40B4-BE49-F238E27FC236}">
                <a16:creationId xmlns:a16="http://schemas.microsoft.com/office/drawing/2014/main" id="{5078DE03-ACFC-4DB0-9BBA-4D91AD0E92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8818" y="2232311"/>
            <a:ext cx="417674" cy="417674"/>
          </a:xfrm>
          <a:prstGeom prst="rect">
            <a:avLst/>
          </a:prstGeom>
        </p:spPr>
      </p:pic>
      <p:pic>
        <p:nvPicPr>
          <p:cNvPr id="84" name="Graphic 83" descr="Clipboard Partially Checked">
            <a:extLst>
              <a:ext uri="{FF2B5EF4-FFF2-40B4-BE49-F238E27FC236}">
                <a16:creationId xmlns:a16="http://schemas.microsoft.com/office/drawing/2014/main" id="{50A3D7E8-06B1-4723-87D9-C0D61B96C0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12507" y="3462370"/>
            <a:ext cx="404099" cy="410174"/>
          </a:xfrm>
          <a:prstGeom prst="rect">
            <a:avLst/>
          </a:prstGeom>
        </p:spPr>
      </p:pic>
      <p:pic>
        <p:nvPicPr>
          <p:cNvPr id="85" name="Graphic 84" descr="Person with idea">
            <a:extLst>
              <a:ext uri="{FF2B5EF4-FFF2-40B4-BE49-F238E27FC236}">
                <a16:creationId xmlns:a16="http://schemas.microsoft.com/office/drawing/2014/main" id="{40C3F923-408F-4E83-81F1-DC708B3CE27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5277" y="3443917"/>
            <a:ext cx="442349" cy="442349"/>
          </a:xfrm>
          <a:prstGeom prst="rect">
            <a:avLst/>
          </a:prstGeom>
        </p:spPr>
      </p:pic>
      <p:pic>
        <p:nvPicPr>
          <p:cNvPr id="86" name="Graphic 85" descr="Cheers outline">
            <a:extLst>
              <a:ext uri="{FF2B5EF4-FFF2-40B4-BE49-F238E27FC236}">
                <a16:creationId xmlns:a16="http://schemas.microsoft.com/office/drawing/2014/main" id="{EB694FAF-FCC3-4E21-9ACA-7C5692407F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1538" y="2248007"/>
            <a:ext cx="397124" cy="397124"/>
          </a:xfrm>
          <a:prstGeom prst="rect">
            <a:avLst/>
          </a:prstGeom>
        </p:spPr>
      </p:pic>
      <p:pic>
        <p:nvPicPr>
          <p:cNvPr id="89" name="Graphic 88" descr="Train outline">
            <a:extLst>
              <a:ext uri="{FF2B5EF4-FFF2-40B4-BE49-F238E27FC236}">
                <a16:creationId xmlns:a16="http://schemas.microsoft.com/office/drawing/2014/main" id="{EF0FD198-E976-40EF-94C5-9829189C666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5618" y="4285934"/>
            <a:ext cx="398318" cy="398318"/>
          </a:xfrm>
          <a:prstGeom prst="rect">
            <a:avLst/>
          </a:prstGeom>
        </p:spPr>
      </p:pic>
      <p:pic>
        <p:nvPicPr>
          <p:cNvPr id="90" name="Graphic 89" descr="Handshake">
            <a:extLst>
              <a:ext uri="{FF2B5EF4-FFF2-40B4-BE49-F238E27FC236}">
                <a16:creationId xmlns:a16="http://schemas.microsoft.com/office/drawing/2014/main" id="{24F1CCBF-96F3-4DEC-A86E-4FA1F20901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27104" y="4259695"/>
            <a:ext cx="447548" cy="447548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ADDB5895-D2F1-4B60-94D0-A026729FDE54}"/>
              </a:ext>
            </a:extLst>
          </p:cNvPr>
          <p:cNvSpPr/>
          <p:nvPr/>
        </p:nvSpPr>
        <p:spPr>
          <a:xfrm>
            <a:off x="4913249" y="2374416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BA4A7EF-3291-4940-BF61-40C7B08B02C2}"/>
              </a:ext>
            </a:extLst>
          </p:cNvPr>
          <p:cNvSpPr/>
          <p:nvPr/>
        </p:nvSpPr>
        <p:spPr>
          <a:xfrm>
            <a:off x="4947539" y="2406858"/>
            <a:ext cx="68580" cy="68580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62A899A-04CE-46C4-BE60-91DA21611CDB}"/>
              </a:ext>
            </a:extLst>
          </p:cNvPr>
          <p:cNvSpPr/>
          <p:nvPr/>
        </p:nvSpPr>
        <p:spPr>
          <a:xfrm>
            <a:off x="5058063" y="2976277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1E2567A-4EF8-4A68-9092-AF59AA9F6889}"/>
              </a:ext>
            </a:extLst>
          </p:cNvPr>
          <p:cNvSpPr/>
          <p:nvPr/>
        </p:nvSpPr>
        <p:spPr>
          <a:xfrm>
            <a:off x="5092353" y="3008718"/>
            <a:ext cx="68580" cy="68580"/>
          </a:xfrm>
          <a:prstGeom prst="ellipse">
            <a:avLst/>
          </a:prstGeom>
          <a:solidFill>
            <a:srgbClr val="8EC64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1E97395-9CEE-444A-8116-6DFFFAD99993}"/>
              </a:ext>
            </a:extLst>
          </p:cNvPr>
          <p:cNvSpPr/>
          <p:nvPr/>
        </p:nvSpPr>
        <p:spPr>
          <a:xfrm>
            <a:off x="5699960" y="3386187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7877EAE-3720-4D8F-BDD8-96E933B6A1E5}"/>
              </a:ext>
            </a:extLst>
          </p:cNvPr>
          <p:cNvSpPr/>
          <p:nvPr/>
        </p:nvSpPr>
        <p:spPr>
          <a:xfrm>
            <a:off x="5734250" y="3418628"/>
            <a:ext cx="68580" cy="68580"/>
          </a:xfrm>
          <a:prstGeom prst="ellipse">
            <a:avLst/>
          </a:prstGeom>
          <a:solidFill>
            <a:srgbClr val="F1C62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4799EF8-8ACC-4212-B1E3-951AC09A872E}"/>
              </a:ext>
            </a:extLst>
          </p:cNvPr>
          <p:cNvSpPr/>
          <p:nvPr/>
        </p:nvSpPr>
        <p:spPr>
          <a:xfrm>
            <a:off x="6301853" y="3429928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8FF01E5-82A2-4AA7-B89E-2E45F92573FE}"/>
              </a:ext>
            </a:extLst>
          </p:cNvPr>
          <p:cNvSpPr/>
          <p:nvPr/>
        </p:nvSpPr>
        <p:spPr>
          <a:xfrm>
            <a:off x="6336143" y="3462369"/>
            <a:ext cx="68580" cy="68580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59641B6-8054-4990-9571-E7027315F245}"/>
              </a:ext>
            </a:extLst>
          </p:cNvPr>
          <p:cNvSpPr/>
          <p:nvPr/>
        </p:nvSpPr>
        <p:spPr>
          <a:xfrm>
            <a:off x="6881630" y="3006693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A43A540-BD06-406F-A985-6926C164D245}"/>
              </a:ext>
            </a:extLst>
          </p:cNvPr>
          <p:cNvSpPr/>
          <p:nvPr/>
        </p:nvSpPr>
        <p:spPr>
          <a:xfrm>
            <a:off x="6915920" y="3039135"/>
            <a:ext cx="68580" cy="6858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975AE13-9293-4255-81BB-AD92B11D1896}"/>
              </a:ext>
            </a:extLst>
          </p:cNvPr>
          <p:cNvSpPr/>
          <p:nvPr/>
        </p:nvSpPr>
        <p:spPr>
          <a:xfrm>
            <a:off x="7050221" y="2366689"/>
            <a:ext cx="137160" cy="1371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2CBA57B-4923-47AF-A361-3E0A756C2E13}"/>
              </a:ext>
            </a:extLst>
          </p:cNvPr>
          <p:cNvSpPr/>
          <p:nvPr/>
        </p:nvSpPr>
        <p:spPr>
          <a:xfrm>
            <a:off x="7084511" y="2399130"/>
            <a:ext cx="68580" cy="68580"/>
          </a:xfrm>
          <a:prstGeom prst="ellipse">
            <a:avLst/>
          </a:prstGeom>
          <a:solidFill>
            <a:srgbClr val="F29B2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 Nova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03B891-1207-4953-81EB-F28749FBD3FB}"/>
              </a:ext>
            </a:extLst>
          </p:cNvPr>
          <p:cNvSpPr txBox="1"/>
          <p:nvPr/>
        </p:nvSpPr>
        <p:spPr>
          <a:xfrm>
            <a:off x="2491949" y="961959"/>
            <a:ext cx="7098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ru" sz="2000" b="1" dirty="0">
                <a:solidFill>
                  <a:schemeClr val="tx2"/>
                </a:solidFill>
                <a:latin typeface="Arial Nova Light"/>
              </a:rPr>
              <a:t>Трастовый фонд с несколькими (одним) донорами, которым управляет АБР (CWRD)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BF0E662B-FF95-4196-E340-E27D720B3BA6}"/>
              </a:ext>
            </a:extLst>
          </p:cNvPr>
          <p:cNvSpPr txBox="1">
            <a:spLocks/>
          </p:cNvSpPr>
          <p:nvPr/>
        </p:nvSpPr>
        <p:spPr>
          <a:xfrm>
            <a:off x="2162001" y="207471"/>
            <a:ext cx="7758044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defRPr>
            </a:lvl1pPr>
          </a:lstStyle>
          <a:p>
            <a:pPr eaLnBrk="1" hangingPunct="1">
              <a:lnSpc>
                <a:spcPct val="90000"/>
              </a:lnSpc>
            </a:pPr>
            <a:r>
              <a:rPr lang="ru" sz="2400" b="1" dirty="0">
                <a:solidFill>
                  <a:srgbClr val="000000"/>
                </a:solidFill>
                <a:ea typeface="+mn-lt"/>
                <a:cs typeface="+mn-lt"/>
              </a:rPr>
              <a:t>Фонд подготовки </a:t>
            </a:r>
            <a:r>
              <a:rPr lang="ru" sz="2400" dirty="0">
                <a:solidFill>
                  <a:srgbClr val="000000"/>
                </a:solidFill>
                <a:ea typeface="+mn-lt"/>
                <a:cs typeface="+mn-lt"/>
              </a:rPr>
              <a:t>проектов по климату и устойчивому развитию</a:t>
            </a:r>
            <a:r>
              <a:rPr lang="ru-RU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ru" sz="2400" b="1" dirty="0">
                <a:solidFill>
                  <a:srgbClr val="000000"/>
                </a:solidFill>
                <a:ea typeface="+mn-lt"/>
                <a:cs typeface="+mn-lt"/>
              </a:rPr>
              <a:t>ЦАРЭС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9615A-8088-83FB-44AE-DE4B7D00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C67CEA-C73E-4EA1-9E3F-137A40803CEA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16"/>
          <p:cNvGrpSpPr>
            <a:grpSpLocks/>
          </p:cNvGrpSpPr>
          <p:nvPr/>
        </p:nvGrpSpPr>
        <p:grpSpPr bwMode="auto">
          <a:xfrm>
            <a:off x="687475" y="932688"/>
            <a:ext cx="10632278" cy="5760163"/>
            <a:chOff x="930275" y="1844675"/>
            <a:chExt cx="7390309" cy="3589338"/>
          </a:xfrm>
        </p:grpSpPr>
        <p:sp>
          <p:nvSpPr>
            <p:cNvPr id="33799" name="Arc 2"/>
            <p:cNvSpPr>
              <a:spLocks/>
            </p:cNvSpPr>
            <p:nvPr/>
          </p:nvSpPr>
          <p:spPr bwMode="auto">
            <a:xfrm>
              <a:off x="1914525" y="2397715"/>
              <a:ext cx="5294313" cy="2202340"/>
            </a:xfrm>
            <a:custGeom>
              <a:avLst/>
              <a:gdLst>
                <a:gd name="T0" fmla="*/ 0 w 43200"/>
                <a:gd name="T1" fmla="*/ 2147483647 h 21715"/>
                <a:gd name="T2" fmla="*/ 2147483647 w 43200"/>
                <a:gd name="T3" fmla="*/ 2147483647 h 21715"/>
                <a:gd name="T4" fmla="*/ 2147483647 w 43200"/>
                <a:gd name="T5" fmla="*/ 2147483647 h 21715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15"/>
                <a:gd name="T11" fmla="*/ 43200 w 43200"/>
                <a:gd name="T12" fmla="*/ 21715 h 21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15" fill="none" extrusionOk="0">
                  <a:moveTo>
                    <a:pt x="0" y="21714"/>
                  </a:moveTo>
                  <a:cubicBezTo>
                    <a:pt x="0" y="21676"/>
                    <a:pt x="0" y="216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15" stroke="0" extrusionOk="0">
                  <a:moveTo>
                    <a:pt x="0" y="21714"/>
                  </a:moveTo>
                  <a:cubicBezTo>
                    <a:pt x="0" y="21676"/>
                    <a:pt x="0" y="216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0">
              <a:solidFill>
                <a:srgbClr val="00277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0" name="AutoShape 4"/>
            <p:cNvSpPr>
              <a:spLocks noChangeArrowheads="1"/>
            </p:cNvSpPr>
            <p:nvPr/>
          </p:nvSpPr>
          <p:spPr bwMode="auto">
            <a:xfrm flipV="1">
              <a:off x="3322638" y="4411663"/>
              <a:ext cx="2473325" cy="241300"/>
            </a:xfrm>
            <a:prstGeom prst="triangle">
              <a:avLst>
                <a:gd name="adj" fmla="val 50000"/>
              </a:avLst>
            </a:prstGeom>
            <a:solidFill>
              <a:srgbClr val="002776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tIns="91440" bIns="91440" anchor="ctr"/>
            <a:lstStyle/>
            <a:p>
              <a:pPr algn="ctr"/>
              <a:endParaRPr lang="en-GB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1" name="Oval 5"/>
            <p:cNvSpPr>
              <a:spLocks noChangeArrowheads="1"/>
            </p:cNvSpPr>
            <p:nvPr/>
          </p:nvSpPr>
          <p:spPr bwMode="gray">
            <a:xfrm>
              <a:off x="990496" y="3685439"/>
              <a:ext cx="1738313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" sz="16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Ориентированы на ЦАРЭС; лучшая координация и контроль рисков</a:t>
              </a:r>
            </a:p>
          </p:txBody>
        </p:sp>
        <p:sp>
          <p:nvSpPr>
            <p:cNvPr id="33802" name="Oval 6"/>
            <p:cNvSpPr>
              <a:spLocks noChangeArrowheads="1"/>
            </p:cNvSpPr>
            <p:nvPr/>
          </p:nvSpPr>
          <p:spPr bwMode="gray">
            <a:xfrm>
              <a:off x="990496" y="2693427"/>
              <a:ext cx="2719292" cy="95369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ru" sz="16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Создание портфеля более экологически чистых, устойчивых к изменению климата и более жизнестойких региональных проектов.</a:t>
              </a:r>
            </a:p>
          </p:txBody>
        </p:sp>
        <p:sp>
          <p:nvSpPr>
            <p:cNvPr id="33803" name="Oval 7"/>
            <p:cNvSpPr>
              <a:spLocks noChangeArrowheads="1"/>
            </p:cNvSpPr>
            <p:nvPr/>
          </p:nvSpPr>
          <p:spPr bwMode="gray">
            <a:xfrm>
              <a:off x="2075431" y="1844675"/>
              <a:ext cx="2344169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" sz="16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Создание проектов, новые секторы, изменение климата, региональный фокус на ЦУР</a:t>
              </a:r>
            </a:p>
          </p:txBody>
        </p:sp>
        <p:sp>
          <p:nvSpPr>
            <p:cNvPr id="33804" name="Oval 8"/>
            <p:cNvSpPr>
              <a:spLocks noChangeArrowheads="1"/>
            </p:cNvSpPr>
            <p:nvPr/>
          </p:nvSpPr>
          <p:spPr bwMode="gray">
            <a:xfrm flipH="1">
              <a:off x="6229422" y="3692795"/>
              <a:ext cx="2091162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</a:pPr>
              <a:r>
                <a:rPr lang="ru" sz="16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Поддерживает суверенные, суб-суверенные, несуверенные проекты и проекты ГЧП.</a:t>
              </a:r>
            </a:p>
          </p:txBody>
        </p:sp>
        <p:sp>
          <p:nvSpPr>
            <p:cNvPr id="33805" name="Oval 9"/>
            <p:cNvSpPr>
              <a:spLocks noChangeArrowheads="1"/>
            </p:cNvSpPr>
            <p:nvPr/>
          </p:nvSpPr>
          <p:spPr bwMode="gray">
            <a:xfrm flipH="1">
              <a:off x="5687125" y="2779556"/>
              <a:ext cx="1970975" cy="876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" sz="16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Прочные отношения, присутствие и опыт АБР</a:t>
              </a:r>
            </a:p>
          </p:txBody>
        </p:sp>
        <p:sp>
          <p:nvSpPr>
            <p:cNvPr id="33806" name="Oval 10"/>
            <p:cNvSpPr>
              <a:spLocks noChangeArrowheads="1"/>
            </p:cNvSpPr>
            <p:nvPr/>
          </p:nvSpPr>
          <p:spPr bwMode="gray">
            <a:xfrm flipH="1">
              <a:off x="4705347" y="1844675"/>
              <a:ext cx="2546785" cy="992797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2776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pPr algn="ctr">
                <a:lnSpc>
                  <a:spcPct val="106000"/>
                </a:lnSpc>
                <a:buClr>
                  <a:schemeClr val="tx1"/>
                </a:buClr>
                <a:buFont typeface="Wingdings 2" pitchFamily="18" charset="2"/>
                <a:buNone/>
              </a:pPr>
              <a:r>
                <a:rPr lang="ru" sz="16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rPr>
                <a:t>Устойчивость и приемлемость для банковского финансирования – конвертируемая ТП и гранты</a:t>
              </a:r>
            </a:p>
          </p:txBody>
        </p:sp>
        <p:sp>
          <p:nvSpPr>
            <p:cNvPr id="33807" name="Rectangle 11"/>
            <p:cNvSpPr>
              <a:spLocks noChangeArrowheads="1"/>
            </p:cNvSpPr>
            <p:nvPr/>
          </p:nvSpPr>
          <p:spPr bwMode="auto">
            <a:xfrm>
              <a:off x="1477963" y="4610100"/>
              <a:ext cx="890587" cy="3587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8" name="Rectangle 12"/>
            <p:cNvSpPr>
              <a:spLocks noChangeArrowheads="1"/>
            </p:cNvSpPr>
            <p:nvPr/>
          </p:nvSpPr>
          <p:spPr bwMode="auto">
            <a:xfrm>
              <a:off x="6800850" y="4610100"/>
              <a:ext cx="857250" cy="3714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809" name="Rectangle 13"/>
            <p:cNvSpPr>
              <a:spLocks noChangeArrowheads="1"/>
            </p:cNvSpPr>
            <p:nvPr/>
          </p:nvSpPr>
          <p:spPr bwMode="auto">
            <a:xfrm>
              <a:off x="930275" y="4795838"/>
              <a:ext cx="7258050" cy="638175"/>
            </a:xfrm>
            <a:prstGeom prst="rect">
              <a:avLst/>
            </a:prstGeom>
            <a:solidFill>
              <a:srgbClr val="002776"/>
            </a:solidFill>
            <a:ln w="6350" algn="ctr">
              <a:noFill/>
              <a:miter lim="800000"/>
              <a:headEnd/>
              <a:tailEnd/>
            </a:ln>
          </p:spPr>
          <p:txBody>
            <a:bodyPr tIns="91440" bIns="91440" anchor="ctr"/>
            <a:lstStyle/>
            <a:p>
              <a:pPr algn="ctr"/>
              <a:r>
                <a:rPr lang="ru" altLang="ja-JP" sz="2400" b="1" dirty="0">
                  <a:solidFill>
                    <a:schemeClr val="bg2"/>
                  </a:solidFill>
                  <a:ea typeface="ＭＳ Ｐゴシック" pitchFamily="34" charset="-128"/>
                </a:rPr>
                <a:t>ДОПОЛНЕНИЕ ЦЕННОСТИ И ДИФФЕРЕНЦИАЦИЯ </a:t>
              </a:r>
              <a:r>
                <a:rPr lang="ru-RU" altLang="ja-JP" sz="2400" b="1" dirty="0">
                  <a:solidFill>
                    <a:schemeClr val="bg2"/>
                  </a:solidFill>
                  <a:ea typeface="ＭＳ Ｐゴシック" pitchFamily="34" charset="-128"/>
                </a:rPr>
                <a:t>ФППКУР</a:t>
              </a:r>
              <a:endParaRPr lang="ru" altLang="ja-JP" sz="2400" b="1" dirty="0">
                <a:solidFill>
                  <a:schemeClr val="bg2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3798" name="Rectangle 18"/>
          <p:cNvSpPr>
            <a:spLocks noChangeArrowheads="1"/>
          </p:cNvSpPr>
          <p:nvPr/>
        </p:nvSpPr>
        <p:spPr bwMode="auto">
          <a:xfrm>
            <a:off x="3645617" y="3976101"/>
            <a:ext cx="4515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  <a:p>
            <a:pPr lvl="1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B5B80C-D073-36C0-66BD-047B9BFE42C4}"/>
              </a:ext>
            </a:extLst>
          </p:cNvPr>
          <p:cNvSpPr txBox="1">
            <a:spLocks/>
          </p:cNvSpPr>
          <p:nvPr/>
        </p:nvSpPr>
        <p:spPr>
          <a:xfrm>
            <a:off x="293914" y="242468"/>
            <a:ext cx="11898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defRPr>
            </a:lvl1pPr>
          </a:lstStyle>
          <a:p>
            <a:pPr eaLnBrk="1" hangingPunct="1">
              <a:lnSpc>
                <a:spcPct val="90000"/>
              </a:lnSpc>
            </a:pPr>
            <a:r>
              <a:rPr lang="ru" sz="4000" dirty="0">
                <a:solidFill>
                  <a:schemeClr val="accent1"/>
                </a:solidFill>
              </a:rPr>
              <a:t>Ключевые характеристики и добавленная стоимость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DBC3-B4D2-402B-C1EE-57F4BDB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595" y="6327726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C67CEA-C73E-4EA1-9E3F-137A40803CEA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5BF79B-8ECC-F223-EDC7-77A36F1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03" y="99753"/>
            <a:ext cx="7557174" cy="1633254"/>
          </a:xfrm>
        </p:spPr>
        <p:txBody>
          <a:bodyPr anchor="b">
            <a:noAutofit/>
          </a:bodyPr>
          <a:lstStyle/>
          <a:p>
            <a:br>
              <a:rPr lang="en-US" sz="1350" b="1"/>
            </a:br>
            <a:br>
              <a:rPr lang="en-US" sz="1125" b="1" i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25" b="1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EB30A8-3323-71FA-C1C0-542ACEEF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916380"/>
            <a:ext cx="11881757" cy="56916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" b="1" u="sng" dirty="0">
                <a:solidFill>
                  <a:srgbClr val="3960A5"/>
                </a:solidFill>
              </a:rPr>
              <a:t>Прогресс и следующие шаги</a:t>
            </a:r>
          </a:p>
          <a:p>
            <a:r>
              <a:rPr lang="ru" sz="2000" b="1" dirty="0"/>
              <a:t>Малая техническая помощь </a:t>
            </a:r>
            <a:r>
              <a:rPr lang="ru" sz="2000" dirty="0"/>
              <a:t>(утверждена в сентябре 2020 г.) – Завершен концептуальный отчет.</a:t>
            </a:r>
          </a:p>
          <a:p>
            <a:r>
              <a:rPr lang="ru" sz="2000" b="1" dirty="0"/>
              <a:t>ТП «Механизм для транзакций» </a:t>
            </a:r>
            <a:r>
              <a:rPr lang="ru" sz="2000" dirty="0"/>
              <a:t>(в процессе реализации) – для обеспечения финансирования подготовки региональных инфраструктурных проектов в ЦАРЭС и улучшения институционального потенциала. Текущие проекты: (i) </a:t>
            </a:r>
            <a:r>
              <a:rPr lang="ru" sz="2000" dirty="0">
                <a:solidFill>
                  <a:schemeClr val="accent1">
                    <a:lumMod val="75000"/>
                  </a:schemeClr>
                </a:solidFill>
              </a:rPr>
              <a:t>Проект КГЗ «Управление окружающей средой озера Иссык-Куль для устойчивого развития туризма» и (ii) Региональный проект усовершенствования пограничных служб 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РУПС</a:t>
            </a:r>
            <a:r>
              <a:rPr lang="ru" sz="2000" dirty="0">
                <a:solidFill>
                  <a:schemeClr val="accent1">
                    <a:lumMod val="75000"/>
                  </a:schemeClr>
                </a:solidFill>
              </a:rPr>
              <a:t>) Экономического коридора Алматы-Бишкек (ЭКАБ).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ru" sz="2000" b="1" dirty="0"/>
              <a:t>Консультации с заинтересованными сторонами </a:t>
            </a:r>
            <a:r>
              <a:rPr lang="ru" sz="2000" dirty="0"/>
              <a:t>– внутренние консультации АБР и консультации с </a:t>
            </a:r>
            <a:r>
              <a:rPr lang="ru-RU" sz="2000" dirty="0"/>
              <a:t>д</a:t>
            </a:r>
            <a:r>
              <a:rPr lang="ru" sz="2000" dirty="0"/>
              <a:t>ругими управляющими фондами завершены. Концепция </a:t>
            </a:r>
            <a:r>
              <a:rPr lang="ru-RU" sz="2000" dirty="0"/>
              <a:t>ФППКУР</a:t>
            </a:r>
            <a:r>
              <a:rPr lang="ru" sz="2000" dirty="0"/>
              <a:t> рассмотрена всеми РСЧ ЦАРЭС, а комментарии/предложения отражены в концепции.</a:t>
            </a:r>
          </a:p>
          <a:p>
            <a:r>
              <a:rPr lang="ru" sz="2000" b="1" dirty="0"/>
              <a:t>Консультации с донорами </a:t>
            </a:r>
            <a:r>
              <a:rPr lang="ru" sz="2000" dirty="0"/>
              <a:t>(в процессе) – несколько раундов консультаций с донорами завершены и продолжаются (ЕС, Республика Корея, КНР, ЕС и т. д.) со значительным прогрессом.</a:t>
            </a:r>
          </a:p>
          <a:p>
            <a:r>
              <a:rPr lang="ru" sz="2000" b="1" dirty="0">
                <a:cs typeface="Calibri"/>
              </a:rPr>
              <a:t>Обязательства доноров </a:t>
            </a:r>
            <a:r>
              <a:rPr lang="ru" sz="2000" dirty="0">
                <a:cs typeface="Calibri"/>
              </a:rPr>
              <a:t>должны быть подтверждены в течение 1-го квартала 2024 года (например, Республика Корея).</a:t>
            </a:r>
            <a:endParaRPr lang="en-US" sz="2000" dirty="0"/>
          </a:p>
          <a:p>
            <a:r>
              <a:rPr lang="ru" sz="2000" b="1" dirty="0"/>
              <a:t>Цель – официально запустить </a:t>
            </a:r>
            <a:r>
              <a:rPr lang="ru" sz="2000" dirty="0"/>
              <a:t>Фонд на ежегодном собрании АБР в Тбилиси в 2024 году.</a:t>
            </a:r>
            <a:endParaRPr lang="en-US" sz="2000" b="1" u="sng" dirty="0">
              <a:solidFill>
                <a:srgbClr val="3960A5"/>
              </a:solidFill>
            </a:endParaRPr>
          </a:p>
          <a:p>
            <a:pPr marL="0" indent="0">
              <a:buNone/>
            </a:pPr>
            <a:endParaRPr lang="en-US" sz="3200" b="1" u="sng" dirty="0">
              <a:solidFill>
                <a:srgbClr val="3960A5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ru" b="1" u="sng" dirty="0">
                <a:solidFill>
                  <a:srgbClr val="3960A5"/>
                </a:solidFill>
              </a:rPr>
              <a:t>Представляемый документ для Министерской конференции</a:t>
            </a:r>
            <a:endParaRPr lang="en-US" b="1" u="sng" dirty="0">
              <a:solidFill>
                <a:srgbClr val="3960A5"/>
              </a:solidFill>
              <a:cs typeface="Calibri"/>
            </a:endParaRPr>
          </a:p>
          <a:p>
            <a:r>
              <a:rPr lang="ru" sz="2000" b="1" dirty="0"/>
              <a:t>Концепция </a:t>
            </a:r>
            <a:r>
              <a:rPr lang="ru-RU" sz="2000" b="1" dirty="0"/>
              <a:t>ФППКУР</a:t>
            </a:r>
            <a:r>
              <a:rPr lang="ru" sz="2000" b="1" dirty="0"/>
              <a:t> </a:t>
            </a:r>
            <a:r>
              <a:rPr lang="ru" sz="2000" dirty="0"/>
              <a:t>представлена министрам для поддержки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FE142-B32E-C63D-A4E3-901D9201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purl.org/dc/terms/"/>
    <ds:schemaRef ds:uri="4d0bf39f-aee5-4194-a8cf-9eb94d977901"/>
    <ds:schemaRef ds:uri="http://schemas.openxmlformats.org/package/2006/metadata/core-properties"/>
    <ds:schemaRef ds:uri="http://schemas.microsoft.com/office/2006/documentManagement/types"/>
    <ds:schemaRef ds:uri="c1fdd505-2570-46c2-bd04-3e0f2d874cf5"/>
    <ds:schemaRef ds:uri="http://purl.org/dc/elements/1.1/"/>
    <ds:schemaRef ds:uri="http://schemas.microsoft.com/office/2006/metadata/properties"/>
    <ds:schemaRef ds:uri="http://schemas.microsoft.com/office/infopath/2007/PartnerControls"/>
    <ds:schemaRef ds:uri="f668aa56-9285-4561-92d6-d6343913a89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A90394-D122-4E93-8C89-C801F559533C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</TotalTime>
  <Words>529</Words>
  <Application>Microsoft Office PowerPoint</Application>
  <PresentationFormat>Widescreen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Aharoni</vt:lpstr>
      <vt:lpstr>Arial</vt:lpstr>
      <vt:lpstr>Arial Nova Light</vt:lpstr>
      <vt:lpstr>Calibri</vt:lpstr>
      <vt:lpstr>Calibri Light</vt:lpstr>
      <vt:lpstr>Kontrapunkt Bob</vt:lpstr>
      <vt:lpstr>Wingdings 2</vt:lpstr>
      <vt:lpstr>Office Theme</vt:lpstr>
      <vt:lpstr>PowerPoint Presentation</vt:lpstr>
      <vt:lpstr>Фонд подготовки проектов по климату и устойчивому развитию ЦАРЭС (ФППКУР)  </vt:lpstr>
      <vt:lpstr>PowerPoint Presentation</vt:lpstr>
      <vt:lpstr>PowerPoint Presentation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9</cp:revision>
  <cp:lastPrinted>2023-10-12T01:29:30Z</cp:lastPrinted>
  <dcterms:created xsi:type="dcterms:W3CDTF">2018-04-10T06:12:51Z</dcterms:created>
  <dcterms:modified xsi:type="dcterms:W3CDTF">2023-10-17T06:43:11Z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SIP_Label_817d4574-7375-4d17-b29c-6e4c6df0fcb0_Enabled">
    <vt:lpwstr>true</vt:lpwstr>
  </property>
  <property fmtid="{D5CDD505-2E9C-101B-9397-08002B2CF9AE}" pid="17" name="MSIP_Label_817d4574-7375-4d17-b29c-6e4c6df0fcb0_SetDate">
    <vt:lpwstr>2023-04-11T03:26:31Z</vt:lpwstr>
  </property>
  <property fmtid="{D5CDD505-2E9C-101B-9397-08002B2CF9AE}" pid="18" name="MSIP_Label_817d4574-7375-4d17-b29c-6e4c6df0fcb0_Method">
    <vt:lpwstr>Standard</vt:lpwstr>
  </property>
  <property fmtid="{D5CDD505-2E9C-101B-9397-08002B2CF9AE}" pid="19" name="MSIP_Label_817d4574-7375-4d17-b29c-6e4c6df0fcb0_Name">
    <vt:lpwstr>ADB Internal</vt:lpwstr>
  </property>
  <property fmtid="{D5CDD505-2E9C-101B-9397-08002B2CF9AE}" pid="20" name="MSIP_Label_817d4574-7375-4d17-b29c-6e4c6df0fcb0_SiteId">
    <vt:lpwstr>9495d6bb-41c2-4c58-848f-92e52cf3d640</vt:lpwstr>
  </property>
  <property fmtid="{D5CDD505-2E9C-101B-9397-08002B2CF9AE}" pid="21" name="MSIP_Label_817d4574-7375-4d17-b29c-6e4c6df0fcb0_ActionId">
    <vt:lpwstr>93605d0e-37ea-44fc-ba32-6c54431d93b3</vt:lpwstr>
  </property>
  <property fmtid="{D5CDD505-2E9C-101B-9397-08002B2CF9AE}" pid="22" name="MSIP_Label_817d4574-7375-4d17-b29c-6e4c6df0fcb0_ContentBits">
    <vt:lpwstr>2</vt:lpwstr>
  </property>
  <property fmtid="{D5CDD505-2E9C-101B-9397-08002B2CF9AE}" pid="23" name="ClassificationContentMarkingFooterLocations">
    <vt:lpwstr>Office Theme:8</vt:lpwstr>
  </property>
  <property fmtid="{D5CDD505-2E9C-101B-9397-08002B2CF9AE}" pid="24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5" name="MediaServiceImageTags">
    <vt:lpwstr/>
  </property>
</Properties>
</file>