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9"/>
  </p:notesMasterIdLst>
  <p:sldIdLst>
    <p:sldId id="470" r:id="rId6"/>
    <p:sldId id="478" r:id="rId7"/>
    <p:sldId id="1717" r:id="rId8"/>
    <p:sldId id="1716" r:id="rId9"/>
    <p:sldId id="1013" r:id="rId10"/>
    <p:sldId id="1713" r:id="rId11"/>
    <p:sldId id="311" r:id="rId12"/>
    <p:sldId id="1719" r:id="rId13"/>
    <p:sldId id="1718" r:id="rId14"/>
    <p:sldId id="1720" r:id="rId15"/>
    <p:sldId id="1715" r:id="rId16"/>
    <p:sldId id="506" r:id="rId17"/>
    <p:sldId id="480" r:id="rId18"/>
    <p:sldId id="483" r:id="rId19"/>
    <p:sldId id="477" r:id="rId20"/>
    <p:sldId id="498" r:id="rId21"/>
    <p:sldId id="502" r:id="rId22"/>
    <p:sldId id="501" r:id="rId23"/>
    <p:sldId id="500" r:id="rId24"/>
    <p:sldId id="1714" r:id="rId25"/>
    <p:sldId id="503" r:id="rId26"/>
    <p:sldId id="504" r:id="rId27"/>
    <p:sldId id="505" r:id="rId28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3A441A-93D9-47EF-A4E0-7EB7EDC1F8C1}" name="Shantanu Chakraborty" initials="SC" userId="S::schakraborty@adb.org::6ea8a070-208f-4a76-b86f-568e7cd8792e" providerId="AD"/>
  <p188:author id="{E2638373-36B3-E6FB-3FD1-5D6FECE4C441}" name="Seung Duck Kim" initials="SDK" userId="S::seungduckkim@adb.org::14a51a01-bc00-49ed-b8b3-56ebdd3aa9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L8" initials="HL8" lastIdx="1" clrIdx="0">
    <p:extLst>
      <p:ext uri="{19B8F6BF-5375-455C-9EA6-DF929625EA0E}">
        <p15:presenceInfo xmlns:p15="http://schemas.microsoft.com/office/powerpoint/2012/main" userId="HL8" providerId="None"/>
      </p:ext>
    </p:extLst>
  </p:cmAuthor>
  <p:cmAuthor id="2" name="Lisa D. Kelaart-Courtney" initials="LDKC" lastIdx="1" clrIdx="1">
    <p:extLst>
      <p:ext uri="{19B8F6BF-5375-455C-9EA6-DF929625EA0E}">
        <p15:presenceInfo xmlns:p15="http://schemas.microsoft.com/office/powerpoint/2012/main" userId="S::lisakc@adb.org::219389f1-585e-4a4c-92b5-cda26c0308fc" providerId="AD"/>
      </p:ext>
    </p:extLst>
  </p:cmAuthor>
  <p:cmAuthor id="3" name="Alexander Nicholas Jett" initials="ANJ" lastIdx="1" clrIdx="2">
    <p:extLst>
      <p:ext uri="{19B8F6BF-5375-455C-9EA6-DF929625EA0E}">
        <p15:presenceInfo xmlns:p15="http://schemas.microsoft.com/office/powerpoint/2012/main" userId="S::ajett@adb.org::4d68986b-03a2-4b79-9e3a-e71677f4a5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C9F"/>
    <a:srgbClr val="41BDE9"/>
    <a:srgbClr val="66B9D9"/>
    <a:srgbClr val="1F4DA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3769" autoAdjust="0"/>
  </p:normalViewPr>
  <p:slideViewPr>
    <p:cSldViewPr snapToGrid="0">
      <p:cViewPr>
        <p:scale>
          <a:sx n="110" d="100"/>
          <a:sy n="110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charge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Masdar</c:v>
                </c:pt>
                <c:pt idx="1">
                  <c:v>Jinko</c:v>
                </c:pt>
                <c:pt idx="2">
                  <c:v>ACWA</c:v>
                </c:pt>
                <c:pt idx="3">
                  <c:v>Total Eren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1.6144000000000001</c:v>
                </c:pt>
                <c:pt idx="1">
                  <c:v>2.0642</c:v>
                </c:pt>
                <c:pt idx="2">
                  <c:v>2.2919</c:v>
                </c:pt>
                <c:pt idx="3">
                  <c:v>3.2490000000000001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7-4849-9058-CAEFE7B5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88350808"/>
        <c:axId val="128835507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Capacity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44450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Masdar</c:v>
                </c:pt>
                <c:pt idx="1">
                  <c:v>Jinko</c:v>
                </c:pt>
                <c:pt idx="2">
                  <c:v>ACWA</c:v>
                </c:pt>
                <c:pt idx="3">
                  <c:v>Total Eren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457</c:v>
                </c:pt>
                <c:pt idx="1">
                  <c:v>500</c:v>
                </c:pt>
                <c:pt idx="2">
                  <c:v>354</c:v>
                </c:pt>
                <c:pt idx="3">
                  <c:v>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27-4849-9058-CAEFE7B5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747288"/>
        <c:axId val="1086746960"/>
      </c:scatterChart>
      <c:catAx>
        <c:axId val="128835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355072"/>
        <c:crosses val="autoZero"/>
        <c:auto val="1"/>
        <c:lblAlgn val="ctr"/>
        <c:lblOffset val="100"/>
        <c:noMultiLvlLbl val="0"/>
      </c:catAx>
      <c:valAx>
        <c:axId val="12883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350808"/>
        <c:crosses val="autoZero"/>
        <c:crossBetween val="between"/>
      </c:valAx>
      <c:valAx>
        <c:axId val="1086746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747288"/>
        <c:crosses val="max"/>
        <c:crossBetween val="midCat"/>
      </c:valAx>
      <c:valAx>
        <c:axId val="1086747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674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1545391"/>
          </a:xfrm>
          <a:prstGeom prst="rect">
            <a:avLst/>
          </a:prstGeom>
        </p:spPr>
        <p:txBody>
          <a:bodyPr vert="horz" lIns="199082" tIns="99542" rIns="199082" bIns="99542" rtlCol="0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1"/>
            <a:ext cx="4160520" cy="1545391"/>
          </a:xfrm>
          <a:prstGeom prst="rect">
            <a:avLst/>
          </a:prstGeom>
        </p:spPr>
        <p:txBody>
          <a:bodyPr vert="horz" lIns="199082" tIns="99542" rIns="199082" bIns="99542" rtlCol="0"/>
          <a:lstStyle>
            <a:lvl1pPr algn="r">
              <a:defRPr sz="2700"/>
            </a:lvl1pPr>
          </a:lstStyle>
          <a:p>
            <a:fld id="{5C121EDA-34A6-4192-AE1C-F07FC0568AF7}" type="datetimeFigureOut">
              <a:rPr lang="en-US" smtClean="0"/>
              <a:t>11/26/23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0238" y="3849688"/>
            <a:ext cx="18481676" cy="10396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9082" tIns="99542" rIns="199082" bIns="99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14822907"/>
            <a:ext cx="7680960" cy="12127831"/>
          </a:xfrm>
          <a:prstGeom prst="rect">
            <a:avLst/>
          </a:prstGeom>
        </p:spPr>
        <p:txBody>
          <a:bodyPr vert="horz" lIns="199082" tIns="99542" rIns="199082" bIns="995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9255456"/>
            <a:ext cx="4160520" cy="1545388"/>
          </a:xfrm>
          <a:prstGeom prst="rect">
            <a:avLst/>
          </a:prstGeom>
        </p:spPr>
        <p:txBody>
          <a:bodyPr vert="horz" lIns="199082" tIns="99542" rIns="199082" bIns="99542" rtlCol="0" anchor="b"/>
          <a:lstStyle>
            <a:lvl1pPr algn="l">
              <a:defRPr sz="2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29255456"/>
            <a:ext cx="4160520" cy="1545388"/>
          </a:xfrm>
          <a:prstGeom prst="rect">
            <a:avLst/>
          </a:prstGeom>
        </p:spPr>
        <p:txBody>
          <a:bodyPr vert="horz" lIns="199082" tIns="99542" rIns="199082" bIns="99542" rtlCol="0" anchor="b"/>
          <a:lstStyle>
            <a:lvl1pPr algn="r">
              <a:defRPr sz="2700"/>
            </a:lvl1pPr>
          </a:lstStyle>
          <a:p>
            <a:fld id="{6A18188C-C9F9-4D80-81B0-E1A2B5ACE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0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5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3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4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9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1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5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4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2020 projections to the stats slides. 2019 into regular blue.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>
              <a:buFont typeface="Wingdings" panose="05000000000000000000" pitchFamily="2" charset="2"/>
              <a:buChar char="§"/>
            </a:pPr>
            <a:r>
              <a:rPr lang="en-US"/>
              <a:t>Expro includes: </a:t>
            </a:r>
            <a:r>
              <a:rPr lang="en-US" sz="2000"/>
              <a:t>Lender’s rights, Collateral rights, Borrower, Funds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0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59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98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8188C-C9F9-4D80-81B0-E1A2B5ACE7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1488-7F10-4D78-AEAD-B00CF9511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0DFD-476F-42C3-AFF4-249B1095E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4FC57-144E-4B66-A56E-617FDFD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BE92-016A-4D19-98E0-4C84E5358F69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4049F-318F-4F2B-92EC-F32B28FA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F04B7-C09E-4393-ACDA-ACD586E3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BA83-14C2-4AEF-94A8-82C03978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8D6A8-A685-4E9A-918F-2833F5FAE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4448C-C3AF-485A-92F9-507E4D01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ED65-880E-440E-BB66-B7AF7002050F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9202-EF54-40B9-9559-B43F7C44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F8305-3179-413E-99CD-FF47CA6B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6D14A-1333-4E2B-AF2F-4CAF5D7DD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1CEE7-2345-40A6-A701-DAD51E175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F74A-3351-4D8C-AFCA-8DE32364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F55F-D6B2-4E6D-A67D-4C90CBB9D65F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95F5-32C5-4887-9152-5A635EA1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68739-0135-46A3-B10B-5DD46BBF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56D577-FD9B-464C-B9DC-B08A241D6A9E}"/>
              </a:ext>
            </a:extLst>
          </p:cNvPr>
          <p:cNvCxnSpPr>
            <a:cxnSpLocks/>
          </p:cNvCxnSpPr>
          <p:nvPr userDrawn="1"/>
        </p:nvCxnSpPr>
        <p:spPr>
          <a:xfrm>
            <a:off x="0" y="6470468"/>
            <a:ext cx="11341768" cy="0"/>
          </a:xfrm>
          <a:prstGeom prst="line">
            <a:avLst/>
          </a:prstGeom>
          <a:ln w="25400">
            <a:solidFill>
              <a:srgbClr val="41BD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 result for adb logo">
            <a:extLst>
              <a:ext uri="{FF2B5EF4-FFF2-40B4-BE49-F238E27FC236}">
                <a16:creationId xmlns:a16="http://schemas.microsoft.com/office/drawing/2014/main" id="{74323562-CC46-4EB7-AEBE-630CEC1C0E6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985" y="6233433"/>
            <a:ext cx="474070" cy="474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5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92CD-E359-4602-916E-4271A6F1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27CE9-061F-4E11-8D7E-FE74DC9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0402-B6F6-4256-B10E-4F95E17E5571}" type="datetime1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E8AD5-E056-45EA-A1E6-72560169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F280B-5109-4899-B22C-9B3D5A8C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D6E7-F45D-4C02-8D1F-E2E117E50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DCF04-4EB2-4B8D-B549-477C5259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A5389-EE34-49F0-B479-572E22AA6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3512F-7567-42DB-86E3-9E17004C8771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23F90-5BF7-4DBD-86DF-1D60C1A3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98F59-5993-429F-82D1-97CEA3AE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4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73C0-24D6-4934-83E4-3792E118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1F7-2E51-4ECA-84FF-7293DB31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E537-CDC2-4F4D-BC74-A5B3CB92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1AE46-0858-459B-9982-9C0874A1212E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B615-A9C9-4D16-AD41-DDBB3A7B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081BE-62F6-437F-BF06-04F3720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4D39-C274-40BD-BB80-768DCC86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D565-59F8-44F2-B775-E3501D468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9C66-9F46-466F-B188-343BAC88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A50793-DB41-48DA-A431-653273A6F457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1446-D550-4938-A29A-F776FAD9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54B3-92E8-4A6F-BE7B-1E372519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DE3A-A45E-4517-B55C-233BF5F4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89B6A-C083-484C-A8BA-3A72BEE8C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593C4-4F48-4785-8030-C7C81895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382DA-87FA-4C49-80F9-31DC2DB9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44DEF-24ED-4F24-BB68-C32C12A5D71F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E187-5311-45B2-BFF3-20DD3541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80BAE-7AE3-416C-9FAE-79966A58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6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5813-2C1C-4B1A-9576-53719D53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06F1C-F171-4A35-83E0-0F3C720B0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59884-D4FF-4EAD-9B7B-70CD98FF9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92871-585A-4FE9-AF26-5A5915566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2D283-081F-43CE-80D6-C90C6EEB8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6F737-96E1-42D9-B8DC-5E048003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59C636-3FC6-4CC6-91AE-B401144A1BB3}" type="datetime1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6D981-F9D9-40FE-9B00-699E2AD2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315A6-07B0-4D3A-8AA2-DCEBA9F4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E701-BD3B-459E-A6B0-B5E58899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CCC5A-A018-4A8A-890A-59A0CDE9F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C78C8-827F-496D-AA35-65A20B8B8A1E}" type="datetime1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8CBA7-624D-4880-92EB-53B1E801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C44CB-1A96-4D51-82DE-6B735D42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1A52-1B27-4325-A235-5023092C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10A0-0F31-46DE-86B3-4421144C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F97CA-A00C-4339-9BFE-3644E9BC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A7D7-8048-424F-BE35-096A8CE4EFF3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9583-1B51-40E2-9E72-F5A89251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FB52-FD28-4079-824B-F2A2B061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4C898-62E4-48EC-B631-3F5D44C3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E1B40F-F603-4049-B0F1-C27EBF7F4FAE}" type="datetime1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16105-4870-4F2E-A1E2-E410E50F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11CD7-7FF5-42AB-B100-6399668F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EC43-9D1E-4481-9AA3-572748BE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CCBA-05A6-4F3A-BF03-7A39AB8E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E8EEC-A0CB-4BA9-B3F4-9CF77450A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F140-A6E1-4B49-89F3-6D75E94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49285F-BDBB-4E1B-9E67-2560D0486596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1AC96-DBDD-4764-A6BC-464818D6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30F85-CEE2-423A-9102-54A37730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B4B4-2A8B-4191-BBFC-86463528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CFB78-E6D6-4F63-96E0-01D323BC2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5577A-224E-407C-BDCB-BF8FC24E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B8DE7-43C3-4305-9FA8-8F4EC46A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DC88EF-3F24-4247-AEF2-5BE1101AEA8D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57B34-F80C-4967-94E5-51C63BD9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2DD72-D8F7-434D-A3BF-32BBD96A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90E6-F50B-41F3-92BC-986F10A4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8A9E8-E51B-4275-81D4-821C04CD3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1054-9169-4BCD-B397-0D0F4127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2159A-C99A-471E-9586-BDC6DDBA7FBE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9B933-5C64-43FF-9E6E-0885FCF3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6716-98D1-441D-8EE0-39D70912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8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F88C8-FD04-4213-A1C3-0735BAB16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E6E77-403F-4E85-8467-2CCEF3991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1DC86-040F-4FD6-B7A7-1C0470BD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50DF5F-43FC-4E58-BFB0-B2A3835BDBA8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639D-BB8B-464B-A6D0-20A5B1C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26E6-C999-4767-BC9F-6F042A84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645BFD-59E2-4632-876A-C665008B2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CCCE-5A40-4EAB-83C6-FEA49B9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63F9F-5206-48A6-8F21-C938F61E0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EDB2-5FBB-4E76-A2EF-05233B4E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8038-F4BF-4341-B75A-46589F45FD1C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8867-95C8-4E38-B307-DAD92908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42801-B76C-45B3-B839-2435EFED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8A44-57AB-42CB-BDAB-14BDBDFD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2C2B-FFB7-4B57-A2C0-1A68DC808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31E0A-CB62-4088-85F4-4588C9F8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C2A6B-8FC8-4E37-83D3-D220F4A9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25FC-B3E6-46F1-AF92-1B5317C8FED5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5561F-AE5A-4CE9-A0D0-0EA3A3C3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F909-6188-4F7D-8DE8-37AE4CC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C99-86C9-460E-9635-5EC4FC3A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38FF7-90F9-4640-895B-4724EED85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27DED-9E1E-4985-A2B7-1484C3954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F3AB9-80B2-43DA-AC60-ABD383E83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6BDB9-C335-44C9-9534-D5986177E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C8A18-D8AA-46D9-9DCF-E553F942C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F286-FDE3-40DC-8B47-B674EA3282DA}" type="datetime1">
              <a:rPr lang="en-US" smtClean="0"/>
              <a:t>11/26/23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6D9FC-440F-4775-8F67-49269D0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1AA4E-F078-4158-8284-715B238D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92CD-E359-4602-916E-4271A6F1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27CE9-061F-4E11-8D7E-FE74DC9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0402-B6F6-4256-B10E-4F95E17E5571}" type="datetime1">
              <a:rPr lang="en-US" smtClean="0"/>
              <a:t>11/26/23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E8AD5-E056-45EA-A1E6-72560169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F280B-5109-4899-B22C-9B3D5A8C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9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C7A57-7B85-4D31-9165-CBDED42D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5D85-8826-43DC-8C33-83D9B543DC4D}" type="datetime1">
              <a:rPr lang="en-US" smtClean="0"/>
              <a:t>11/26/23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20D36-8CFC-4FC8-906C-DB63EE54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5DDD3-925C-4E87-AE04-D51C9479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E8E3-CD7E-4D3A-A2F0-F3FEAF24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8BCC-0A62-4011-858B-942ED091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41712-00D3-465E-8593-E8673C66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C99CA-E426-4429-BF97-418298CE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2EF0-50AE-469D-890C-12670051973A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C0921-58AE-4825-9D7E-3A0A4E0E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401E-3E4B-40C1-B98F-46C195F9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B2E3-E0E2-4A1A-93D0-9FFAE9DD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5893D-5C99-474C-86C8-4919D8E7F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2D98C-431E-4EB3-8118-0571D2172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7C9F4-716A-42FA-9D9A-E91A0A67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DFE4-22CF-49B6-9AFF-7063B9554486}" type="datetime1">
              <a:rPr lang="en-US" smtClean="0"/>
              <a:t>11/26/23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D33B0-E4CC-4B3C-AA45-2ADB03CE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1CF13-442C-4324-A7F1-A33A4D6A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43C97-25C8-42F0-86CB-DD2A7E1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8C359-B5FE-455F-A28F-EF8614BD4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197B-4D7B-4402-A874-C15AB2937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9AC65-4B36-4784-BCA9-3B0B56B78685}" type="datetime1">
              <a:rPr lang="en-US" smtClean="0"/>
              <a:t>11/26/23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EFDD2-BF39-454A-9E36-143197FF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6029C-75E6-49E4-BD14-AE4DC86DC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4CB9-C751-4C3D-8B98-6A381E61C6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8E57C92D-30A0-4268-9646-9877985BCAE9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67418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EC958F-3AF9-479E-9F31-C64D0DD98156}"/>
              </a:ext>
            </a:extLst>
          </p:cNvPr>
          <p:cNvCxnSpPr>
            <a:cxnSpLocks/>
          </p:cNvCxnSpPr>
          <p:nvPr userDrawn="1"/>
        </p:nvCxnSpPr>
        <p:spPr>
          <a:xfrm flipV="1">
            <a:off x="744583" y="1208725"/>
            <a:ext cx="11447417" cy="4999"/>
          </a:xfrm>
          <a:prstGeom prst="line">
            <a:avLst/>
          </a:prstGeom>
          <a:ln w="19050">
            <a:solidFill>
              <a:srgbClr val="41BD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A20C17E-E47D-4863-80D4-7933D7D6E9C4}"/>
              </a:ext>
            </a:extLst>
          </p:cNvPr>
          <p:cNvSpPr/>
          <p:nvPr userDrawn="1"/>
        </p:nvSpPr>
        <p:spPr>
          <a:xfrm>
            <a:off x="0" y="-1"/>
            <a:ext cx="628650" cy="1213725"/>
          </a:xfrm>
          <a:prstGeom prst="rect">
            <a:avLst/>
          </a:prstGeom>
          <a:solidFill>
            <a:srgbClr val="41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58C6E0-2E93-496F-A8DA-B8FEB62CA5DC}"/>
              </a:ext>
            </a:extLst>
          </p:cNvPr>
          <p:cNvCxnSpPr>
            <a:cxnSpLocks/>
          </p:cNvCxnSpPr>
          <p:nvPr userDrawn="1"/>
        </p:nvCxnSpPr>
        <p:spPr>
          <a:xfrm>
            <a:off x="0" y="6470468"/>
            <a:ext cx="11341768" cy="0"/>
          </a:xfrm>
          <a:prstGeom prst="line">
            <a:avLst/>
          </a:prstGeom>
          <a:ln w="25400">
            <a:solidFill>
              <a:srgbClr val="41BD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age result for adb logo">
            <a:extLst>
              <a:ext uri="{FF2B5EF4-FFF2-40B4-BE49-F238E27FC236}">
                <a16:creationId xmlns:a16="http://schemas.microsoft.com/office/drawing/2014/main" id="{84F04EAB-7FF3-4B02-8503-6D684EA8328E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9985" y="6233433"/>
            <a:ext cx="474070" cy="47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A106BFB-F4FE-44ED-B99F-BA9C02E0DD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91282" y="732205"/>
            <a:ext cx="371475" cy="361950"/>
          </a:xfrm>
          <a:prstGeom prst="rect">
            <a:avLst/>
          </a:prstGeom>
        </p:spPr>
      </p:pic>
      <p:sp>
        <p:nvSpPr>
          <p:cNvPr id="2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5958851A-878B-4C5D-823D-40B3BE5C9202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9634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www.adb.org/sites/default/files/page/673141/images/letters-credit-structure-diagram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eungduckkim@adb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jett@adb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www.adb.org/sites/default/files/page/673141/images/riau-natural-gas-power-project-char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www.adb.org/sites/default/files/page/673141/images/pcg-guarantees-diagram-updat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www.adb.org/sites/default/files/page/673141/images/southern-gas-corridor-diagra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FEA7A4-D514-4B7D-B59B-C1CD0D511E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66414-CEB5-438E-A55E-513743467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A6589D-E0A3-4E25-96CF-27F8ABD66135}"/>
              </a:ext>
            </a:extLst>
          </p:cNvPr>
          <p:cNvSpPr txBox="1">
            <a:spLocks/>
          </p:cNvSpPr>
          <p:nvPr/>
        </p:nvSpPr>
        <p:spPr>
          <a:xfrm>
            <a:off x="718686" y="5091762"/>
            <a:ext cx="7484787" cy="12645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0070C0"/>
              </a:buClr>
              <a:buSzPct val="70000"/>
              <a:buFont typeface="Arial" pitchFamily="34" charset="0"/>
              <a:buNone/>
              <a:defRPr sz="3800" b="1" kern="1200">
                <a:solidFill>
                  <a:srgbClr val="00B0F0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кредитоспособности проектов ГЧП в сфере возобновляемой энергетики</a:t>
            </a:r>
          </a:p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Энергетический инвестиционный форум ЦАРЭС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B97A8-983E-4346-B300-4254FE92E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B14687-7166-4F47-842E-E8BB7F739918}"/>
              </a:ext>
            </a:extLst>
          </p:cNvPr>
          <p:cNvSpPr txBox="1"/>
          <p:nvPr/>
        </p:nvSpPr>
        <p:spPr>
          <a:xfrm>
            <a:off x="8593162" y="5805759"/>
            <a:ext cx="327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794C06-AA01-4560-9B03-91B37F32BDD8}"/>
              </a:ext>
            </a:extLst>
          </p:cNvPr>
          <p:cNvSpPr/>
          <p:nvPr/>
        </p:nvSpPr>
        <p:spPr>
          <a:xfrm>
            <a:off x="121186" y="-2489813"/>
            <a:ext cx="11975334" cy="273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Object 6" descr="preencoded.png">
            <a:extLst>
              <a:ext uri="{FF2B5EF4-FFF2-40B4-BE49-F238E27FC236}">
                <a16:creationId xmlns:a16="http://schemas.microsoft.com/office/drawing/2014/main" id="{CA7F4494-AA4D-4EF5-A7B1-6C5E2C40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63395" y="5958348"/>
            <a:ext cx="587632" cy="579612"/>
          </a:xfrm>
          <a:prstGeom prst="rect">
            <a:avLst/>
          </a:prstGeom>
          <a:ln w="12700">
            <a:noFill/>
          </a:ln>
        </p:spPr>
      </p:pic>
      <p:pic>
        <p:nvPicPr>
          <p:cNvPr id="1028" name="Picture 4" descr="A bridge over water with a curved structure&#10;&#10;Description automatically generated">
            <a:extLst>
              <a:ext uri="{FF2B5EF4-FFF2-40B4-BE49-F238E27FC236}">
                <a16:creationId xmlns:a16="http://schemas.microsoft.com/office/drawing/2014/main" id="{F13D7C51-385C-260F-E73A-FA94D64E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7" y="476511"/>
            <a:ext cx="1153098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7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10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E7A27-C9D9-41E9-82A1-288625A0E2F4}"/>
              </a:ext>
            </a:extLst>
          </p:cNvPr>
          <p:cNvSpPr txBox="1"/>
          <p:nvPr/>
        </p:nvSpPr>
        <p:spPr>
          <a:xfrm>
            <a:off x="2468137" y="1"/>
            <a:ext cx="8675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E4C9F"/>
                </a:solidFill>
                <a:ea typeface="+mj-ea"/>
                <a:cs typeface="+mj-cs"/>
              </a:rPr>
              <a:t>Гарантированный аккредитив.</a:t>
            </a:r>
            <a:endParaRPr lang="en-US" sz="3000" b="1" dirty="0">
              <a:solidFill>
                <a:srgbClr val="1E4C9F"/>
              </a:solidFill>
              <a:ea typeface="+mj-ea"/>
              <a:cs typeface="+mj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ECE0B1-057B-F107-D147-3D0168FB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4737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A19CF3-A572-5B70-3CEC-A5F53C8CD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469" y="1066279"/>
            <a:ext cx="220689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4" descr="Guaranteed Letters of Credit">
            <a:extLst>
              <a:ext uri="{FF2B5EF4-FFF2-40B4-BE49-F238E27FC236}">
                <a16:creationId xmlns:a16="http://schemas.microsoft.com/office/drawing/2014/main" id="{FC2D6087-3041-042D-CA3D-D4A1B848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10" y="1111998"/>
            <a:ext cx="7753779" cy="43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EBF440-CDCE-5340-A44E-6924706B2D85}"/>
              </a:ext>
            </a:extLst>
          </p:cNvPr>
          <p:cNvSpPr/>
          <p:nvPr/>
        </p:nvSpPr>
        <p:spPr>
          <a:xfrm>
            <a:off x="2468137" y="1279926"/>
            <a:ext cx="1362824" cy="10002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Банк, выдавший аккредитив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0FAFF35-554E-B548-8AB4-91E1BD5414E5}"/>
              </a:ext>
            </a:extLst>
          </p:cNvPr>
          <p:cNvSpPr/>
          <p:nvPr/>
        </p:nvSpPr>
        <p:spPr>
          <a:xfrm>
            <a:off x="5335429" y="1279926"/>
            <a:ext cx="1362824" cy="10002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Независимый производитель энергии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BAFE65-9239-7F48-90CD-43C3F3EF800C}"/>
              </a:ext>
            </a:extLst>
          </p:cNvPr>
          <p:cNvSpPr/>
          <p:nvPr/>
        </p:nvSpPr>
        <p:spPr>
          <a:xfrm>
            <a:off x="8248650" y="1279926"/>
            <a:ext cx="1362824" cy="10002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Покупатель по договору 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D60CE24-FB6E-4A40-9CC7-F957EA9B0C23}"/>
              </a:ext>
            </a:extLst>
          </p:cNvPr>
          <p:cNvSpPr/>
          <p:nvPr/>
        </p:nvSpPr>
        <p:spPr>
          <a:xfrm>
            <a:off x="8248650" y="4125333"/>
            <a:ext cx="1362824" cy="10002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Коммерческий кредитор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C14A77-CE03-6844-9BBF-04603E04A859}"/>
              </a:ext>
            </a:extLst>
          </p:cNvPr>
          <p:cNvSpPr/>
          <p:nvPr/>
        </p:nvSpPr>
        <p:spPr>
          <a:xfrm>
            <a:off x="5335429" y="4185257"/>
            <a:ext cx="1362824" cy="10002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Правительство принимающей страны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ДФ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5E089-9F7C-C447-9F26-707750A8E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986" y="4019688"/>
            <a:ext cx="114589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(</a:t>
            </a:r>
            <a:r>
              <a:rPr lang="ru-RU" sz="1600" dirty="0">
                <a:cs typeface="Arial" panose="020B0604020202020204" pitchFamily="34" charset="0"/>
              </a:rPr>
              <a:t>встречная </a:t>
            </a:r>
          </a:p>
          <a:p>
            <a:r>
              <a:rPr lang="ru-RU" sz="1600" dirty="0">
                <a:cs typeface="Arial" panose="020B0604020202020204" pitchFamily="34" charset="0"/>
              </a:rPr>
              <a:t>гарантия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6403C-BF4A-AA4A-80FA-0AC80D5A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014" y="2994488"/>
            <a:ext cx="114589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Гарантия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34D0D-8AE3-4C43-8FBF-EC83F3CD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875" y="2946477"/>
            <a:ext cx="114589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Заем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198FE-2E29-054F-9E71-F34A8417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02" y="1194157"/>
            <a:ext cx="114589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Резервный аккредитив 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Программа</a:t>
            </a:r>
            <a:endParaRPr lang="en-US" sz="3000" b="1" dirty="0">
              <a:solidFill>
                <a:srgbClr val="1E4C9F"/>
              </a:solidFill>
              <a:latin typeface="+mn-lt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F9814-0EEB-46ED-8C14-EDA4AA09CC55}"/>
              </a:ext>
            </a:extLst>
          </p:cNvPr>
          <p:cNvSpPr txBox="1"/>
          <p:nvPr/>
        </p:nvSpPr>
        <p:spPr>
          <a:xfrm>
            <a:off x="919601" y="1505396"/>
            <a:ext cx="10751615" cy="24776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Гарантийные продукты АБР для ГЧП</a:t>
            </a:r>
            <a:endParaRPr lang="en-US" sz="2800" dirty="0">
              <a:solidFill>
                <a:srgbClr val="00B0F0"/>
              </a:solidFill>
              <a:cs typeface="Calibri"/>
            </a:endParaRPr>
          </a:p>
          <a:p>
            <a:pPr marL="971550" lvl="2" indent="-514350"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endParaRPr lang="en-US" sz="2800" dirty="0">
              <a:ea typeface="+mn-lt"/>
              <a:cs typeface="+mn-lt"/>
            </a:endParaRPr>
          </a:p>
          <a:p>
            <a:pPr marL="514350" indent="-514350"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b="1" dirty="0">
                <a:solidFill>
                  <a:srgbClr val="00B0F0"/>
                </a:solidFill>
                <a:cs typeface="Calibri"/>
              </a:rPr>
              <a:t>Тематическое исследование программы ГЧП по солнечной энергетике в Узбекистане 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25000"/>
            </a:pPr>
            <a:r>
              <a:rPr lang="ru-RU" sz="2800" b="1" dirty="0">
                <a:solidFill>
                  <a:srgbClr val="00B0F0"/>
                </a:solidFill>
                <a:cs typeface="Calibri"/>
              </a:rPr>
              <a:t>    	(Гарантированный аккредитив</a:t>
            </a:r>
            <a:r>
              <a:rPr lang="en-US" sz="2800" b="1" dirty="0">
                <a:solidFill>
                  <a:srgbClr val="00B0F0"/>
                </a:solidFill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685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340242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E4C9F"/>
                </a:solidFill>
                <a:latin typeface="+mn-lt"/>
              </a:rPr>
              <a:t>Программа ГЧП по солнечной энергетике в Узбекистане: Обоснование и движущие силы</a:t>
            </a:r>
            <a:endParaRPr lang="en-US" sz="2800" b="1" dirty="0">
              <a:solidFill>
                <a:srgbClr val="1E4C9F"/>
              </a:solidFill>
              <a:latin typeface="+mn-lt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F9814-0EEB-46ED-8C14-EDA4AA09CC55}"/>
              </a:ext>
            </a:extLst>
          </p:cNvPr>
          <p:cNvSpPr txBox="1"/>
          <p:nvPr/>
        </p:nvSpPr>
        <p:spPr>
          <a:xfrm>
            <a:off x="759803" y="785501"/>
            <a:ext cx="10751615" cy="53830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b="1" dirty="0">
                <a:solidFill>
                  <a:srgbClr val="00B0F0"/>
                </a:solidFill>
                <a:cs typeface="Calibri"/>
              </a:rPr>
              <a:t>Проблемы </a:t>
            </a:r>
            <a:endParaRPr lang="en-US" b="1" dirty="0">
              <a:solidFill>
                <a:srgbClr val="00B0F0"/>
              </a:solidFill>
              <a:cs typeface="Calibri"/>
            </a:endParaRPr>
          </a:p>
          <a:p>
            <a:pPr marL="742950" lvl="2" indent="-285750"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Сильная зависимость от ископаемого топлива требует перехода к масштабному внедрению возобновляемых источников энергии </a:t>
            </a:r>
          </a:p>
          <a:p>
            <a:pPr marL="742950" lvl="2" indent="-285750"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Потребность в инвестициях в размере 40 млрд. долл. к 2030 г. для модернизации энергетической инфраструктуры и удовлетворения быстрорастущего спроса на электроэнергию  </a:t>
            </a:r>
          </a:p>
          <a:p>
            <a:pPr marL="742950" lvl="2" indent="-285750"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Основным камнем преткновения является низкая кредитоспособность государственного </a:t>
            </a:r>
            <a:r>
              <a:rPr lang="ru-RU" dirty="0" err="1">
                <a:ea typeface="+mn-lt"/>
                <a:cs typeface="+mn-lt"/>
              </a:rPr>
              <a:t>офф-тейкера</a:t>
            </a:r>
            <a:r>
              <a:rPr lang="ru-RU" dirty="0">
                <a:ea typeface="+mn-lt"/>
                <a:cs typeface="+mn-lt"/>
              </a:rPr>
              <a:t> АО «НЭГУ», а также практически полное отсутствие опыта реализации проектов в частном секторе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marL="285750" indent="-285750"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b="1" dirty="0">
                <a:solidFill>
                  <a:srgbClr val="00B0F0"/>
                </a:solidFill>
                <a:cs typeface="Calibri"/>
              </a:rPr>
              <a:t>Основные движущие силы проекта</a:t>
            </a:r>
            <a:endParaRPr lang="en-US" b="1" dirty="0">
              <a:solidFill>
                <a:srgbClr val="00B0F0"/>
              </a:solidFill>
              <a:cs typeface="Calibri"/>
            </a:endParaRPr>
          </a:p>
          <a:p>
            <a:pPr marL="742950" lvl="2" indent="-28575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Твердая приверженность правительства макроэкономическим реформам, стремление к высокой экономической эффективности и участию частного сектора в электроэнергетике</a:t>
            </a:r>
          </a:p>
          <a:p>
            <a:pPr marL="742950" lvl="2" indent="-28575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Соответствует правительственному плану развития электроэнергетики, предусматривающему масштабное внедрение проектов по использованию возобновляемых источников энергии  </a:t>
            </a:r>
          </a:p>
          <a:p>
            <a:pPr marL="742950" lvl="2" indent="-28575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Климатические обязательства в рамках Парижского соглашения и энергетическая стратегия, направленная на диверсификацию источников с использованием возобновляемых источников энергии в широких масштабах </a:t>
            </a:r>
          </a:p>
          <a:p>
            <a:pPr marL="742950" lvl="2" indent="-28575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dirty="0">
                <a:ea typeface="+mn-lt"/>
                <a:cs typeface="+mn-lt"/>
              </a:rPr>
              <a:t>Сотрудничество с АБР обеспечивает индивидуальные решения по принципу «одного окна» для решения различных проблем сектора</a:t>
            </a:r>
            <a:endParaRPr lang="en-PH" altLang="zh-CN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84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Поддержка АБР программы ГЧП в области солнечной энергетики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099FF-ADD0-410D-8757-F6937507D653}"/>
              </a:ext>
            </a:extLst>
          </p:cNvPr>
          <p:cNvSpPr txBox="1">
            <a:spLocks/>
          </p:cNvSpPr>
          <p:nvPr/>
        </p:nvSpPr>
        <p:spPr>
          <a:xfrm>
            <a:off x="838200" y="852576"/>
            <a:ext cx="10515599" cy="53707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F0"/>
                </a:solidFill>
                <a:cs typeface="Calibri"/>
              </a:rPr>
              <a:t>АБР стал пионером в секторе развития солнечной энергетики в Узбекистане</a:t>
            </a:r>
            <a:endParaRPr lang="en-US" sz="1600" b="1" dirty="0">
              <a:solidFill>
                <a:srgbClr val="00B0F0"/>
              </a:solidFill>
              <a:cs typeface="Calibri"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С 2011 года АБР является пионером развития солнечной энергетики в Узбекистане и разработал "дорожную карту" развития солнечной энергетики с определением площадок для реализации проектов-кандидатов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Генеральный план развития электроэнергетического сектора (2019 г.) при поддержке АБР инициировал переход к более диверсифицированному и основанному на возобновляемых источниках энергии энергобалансу на период до 2030 г.</a:t>
            </a:r>
            <a:r>
              <a:rPr lang="en-US" sz="1600" dirty="0">
                <a:ea typeface="+mn-lt"/>
                <a:cs typeface="+mn-lt"/>
              </a:rPr>
              <a:t>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endParaRPr lang="en-US" sz="8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F0"/>
                </a:solidFill>
                <a:cs typeface="Calibri"/>
              </a:rPr>
              <a:t>Вмешательство в политику в области реструктуризации сектора и реформы регулирования </a:t>
            </a:r>
            <a:r>
              <a:rPr lang="en-US" sz="1600" b="1" dirty="0">
                <a:solidFill>
                  <a:srgbClr val="00B0F0"/>
                </a:solidFill>
                <a:cs typeface="Calibri"/>
              </a:rPr>
              <a:t>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Реформа сектора, поддержанная АБР, ЕБРР и Всемирным банком, обеспечила приход партнеров из частного сектора в электроэнергетический сектор Узбекистана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Совершенствование и укрепление нормативно-правовой базы и политического курса (доработка Закона о ГЧП) создало благоприятные условия для инвестиций частного сектора</a:t>
            </a:r>
            <a:r>
              <a:rPr lang="en-US" sz="1600" dirty="0">
                <a:ea typeface="+mn-lt"/>
                <a:cs typeface="+mn-lt"/>
              </a:rPr>
              <a:t>. 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endParaRPr lang="en-US" sz="800" dirty="0">
              <a:ea typeface="+mn-lt"/>
              <a:cs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B0F0"/>
                </a:solidFill>
                <a:cs typeface="Calibri"/>
              </a:rPr>
              <a:t>Решения в рамках подхода «Один АБР», направленные на решение различных проблем сектора </a:t>
            </a:r>
            <a:r>
              <a:rPr lang="en-US" sz="1600" b="1" dirty="0">
                <a:solidFill>
                  <a:srgbClr val="00B0F0"/>
                </a:solidFill>
                <a:cs typeface="Calibri"/>
              </a:rPr>
              <a:t>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Внедрение структуры сделки для тиражирования в последующих проектах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600" dirty="0">
                <a:ea typeface="+mn-lt"/>
                <a:cs typeface="+mn-lt"/>
              </a:rPr>
              <a:t>Пакетное решение в рамках подхода «Один АБР» - консультирование по сделке + продукты, поддерживаемые государственными гарантиями, и поддержка развития инфраструктуры + несуверенное финансирование</a:t>
            </a:r>
            <a:r>
              <a:rPr lang="en-US" sz="1600" dirty="0">
                <a:ea typeface="+mn-lt"/>
                <a:cs typeface="+mn-lt"/>
              </a:rPr>
              <a:t>  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B0F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9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Подход «Один АБР» в программе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340AD-4918-4E4C-8588-BCA2EE118F47}"/>
              </a:ext>
            </a:extLst>
          </p:cNvPr>
          <p:cNvSpPr/>
          <p:nvPr/>
        </p:nvSpPr>
        <p:spPr>
          <a:xfrm>
            <a:off x="1570334" y="1834914"/>
            <a:ext cx="2759241" cy="29360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t" anchorCtr="0"/>
          <a:lstStyle/>
          <a:p>
            <a:pPr lvl="0" algn="ctr">
              <a:defRPr/>
            </a:pPr>
            <a:r>
              <a:rPr lang="ru-RU" sz="1200" b="1" kern="0" dirty="0">
                <a:solidFill>
                  <a:srgbClr val="000000"/>
                </a:solidFill>
                <a:latin typeface="Arial"/>
              </a:rPr>
              <a:t>Региональный департамент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6E3C22-65C9-4CE7-8B15-B46C4BA50890}"/>
              </a:ext>
            </a:extLst>
          </p:cNvPr>
          <p:cNvSpPr/>
          <p:nvPr/>
        </p:nvSpPr>
        <p:spPr>
          <a:xfrm>
            <a:off x="7645387" y="1856933"/>
            <a:ext cx="2759241" cy="2913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t" anchorCtr="0"/>
          <a:lstStyle/>
          <a:p>
            <a:pPr algn="ctr"/>
            <a:r>
              <a:rPr lang="ru-RU" sz="1200" b="1" kern="0" dirty="0">
                <a:solidFill>
                  <a:srgbClr val="000000"/>
                </a:solidFill>
                <a:latin typeface="Arial"/>
              </a:rPr>
              <a:t>Операции в частном секторе</a:t>
            </a:r>
            <a:endParaRPr lang="en-US" sz="1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59AC8A-7539-4FD6-859F-08A20D89D0D5}"/>
              </a:ext>
            </a:extLst>
          </p:cNvPr>
          <p:cNvSpPr/>
          <p:nvPr/>
        </p:nvSpPr>
        <p:spPr>
          <a:xfrm>
            <a:off x="7868812" y="2362142"/>
            <a:ext cx="2286000" cy="1232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ru-RU" sz="1200" b="1" u="sng" kern="0" dirty="0">
                <a:solidFill>
                  <a:srgbClr val="000000"/>
                </a:solidFill>
                <a:latin typeface="Arial"/>
              </a:rPr>
              <a:t>Не государственный</a:t>
            </a:r>
            <a:r>
              <a:rPr lang="en-US" sz="1200" b="1" u="sng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 defTabSz="914400">
              <a:defRPr/>
            </a:pPr>
            <a:endParaRPr lang="en-US" sz="1200" b="1" u="sng" kern="0" dirty="0">
              <a:solidFill>
                <a:srgbClr val="000000"/>
              </a:solidFill>
              <a:latin typeface="Arial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Консультирование по продуктам государственной гарантии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Проектный долг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CCDBA2-B978-4B17-A59C-32FCEC502BE9}"/>
              </a:ext>
            </a:extLst>
          </p:cNvPr>
          <p:cNvSpPr/>
          <p:nvPr/>
        </p:nvSpPr>
        <p:spPr>
          <a:xfrm>
            <a:off x="7894690" y="3650183"/>
            <a:ext cx="2286000" cy="852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lvl="0" indent="-171450">
              <a:buFontTx/>
              <a:buChar char="-"/>
              <a:defRPr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Гарантийные продукты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200" kern="0" dirty="0" err="1">
                <a:solidFill>
                  <a:srgbClr val="000000"/>
                </a:solidFill>
                <a:latin typeface="Arial"/>
              </a:rPr>
              <a:t>Синдикация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A99309-7073-452B-BCE3-0A27FE01529C}"/>
              </a:ext>
            </a:extLst>
          </p:cNvPr>
          <p:cNvSpPr/>
          <p:nvPr/>
        </p:nvSpPr>
        <p:spPr>
          <a:xfrm>
            <a:off x="1811080" y="3657525"/>
            <a:ext cx="2286000" cy="845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Техническая помощь </a:t>
            </a:r>
          </a:p>
          <a:p>
            <a:pPr marL="171450" indent="-171450">
              <a:buFontTx/>
              <a:buChar char="-"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Наращивание потенциала </a:t>
            </a:r>
          </a:p>
          <a:p>
            <a:pPr marL="171450" indent="-171450">
              <a:buFontTx/>
              <a:buChar char="-"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Реформа сектора/политики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A3EF5A-1864-404A-992B-9C2FC2569B52}"/>
              </a:ext>
            </a:extLst>
          </p:cNvPr>
          <p:cNvSpPr/>
          <p:nvPr/>
        </p:nvSpPr>
        <p:spPr>
          <a:xfrm>
            <a:off x="5256917" y="2362142"/>
            <a:ext cx="1401593" cy="1404273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</a:rPr>
              <a:t>ГЧП</a:t>
            </a:r>
          </a:p>
          <a:p>
            <a:pPr lvl="0" algn="ctr">
              <a:defRPr/>
            </a:pPr>
            <a:r>
              <a:rPr lang="ru-RU" sz="1400" b="1" kern="0" dirty="0">
                <a:solidFill>
                  <a:srgbClr val="000000"/>
                </a:solidFill>
                <a:latin typeface="Arial"/>
              </a:rPr>
              <a:t>Реализованный проект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69403FA-7B65-48EE-90E1-9E9871323649}"/>
              </a:ext>
            </a:extLst>
          </p:cNvPr>
          <p:cNvSpPr/>
          <p:nvPr/>
        </p:nvSpPr>
        <p:spPr>
          <a:xfrm>
            <a:off x="4346242" y="2663498"/>
            <a:ext cx="900545" cy="857819"/>
          </a:xfrm>
          <a:prstGeom prst="rightArrow">
            <a:avLst/>
          </a:prstGeom>
          <a:solidFill>
            <a:srgbClr val="808080"/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138DF3-396E-420D-B72C-626CDB66354B}"/>
              </a:ext>
            </a:extLst>
          </p:cNvPr>
          <p:cNvSpPr/>
          <p:nvPr/>
        </p:nvSpPr>
        <p:spPr>
          <a:xfrm flipH="1">
            <a:off x="6668640" y="2663498"/>
            <a:ext cx="900546" cy="857819"/>
          </a:xfrm>
          <a:prstGeom prst="rightArrow">
            <a:avLst/>
          </a:prstGeom>
          <a:solidFill>
            <a:srgbClr val="808080"/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F2D26F-FAD6-400E-808B-9F23654066F2}"/>
              </a:ext>
            </a:extLst>
          </p:cNvPr>
          <p:cNvSpPr/>
          <p:nvPr/>
        </p:nvSpPr>
        <p:spPr>
          <a:xfrm>
            <a:off x="1802619" y="2315753"/>
            <a:ext cx="2286000" cy="1278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ru-RU" sz="1200" b="1" u="sng" kern="0" dirty="0">
                <a:solidFill>
                  <a:srgbClr val="000000"/>
                </a:solidFill>
                <a:latin typeface="Arial"/>
              </a:rPr>
              <a:t>Государственные</a:t>
            </a:r>
            <a:r>
              <a:rPr lang="en-US" sz="1200" b="1" u="sng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 defTabSz="914400"/>
            <a:endParaRPr lang="en-US" sz="1200" b="1" u="sng" kern="0" dirty="0">
              <a:solidFill>
                <a:srgbClr val="000000"/>
              </a:solidFill>
              <a:latin typeface="Arial"/>
            </a:endParaRPr>
          </a:p>
          <a:p>
            <a:pPr marL="171450" indent="-171450">
              <a:buFontTx/>
              <a:buChar char="-"/>
            </a:pPr>
            <a:r>
              <a:rPr lang="ru-RU" sz="1200" kern="0" dirty="0">
                <a:solidFill>
                  <a:srgbClr val="000000"/>
                </a:solidFill>
                <a:latin typeface="Arial"/>
              </a:rPr>
              <a:t>Гарантийный продукт с встречной государственной гарантией</a:t>
            </a: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6902E6-7A3D-4D69-B81D-6D1992405C91}"/>
              </a:ext>
            </a:extLst>
          </p:cNvPr>
          <p:cNvSpPr/>
          <p:nvPr/>
        </p:nvSpPr>
        <p:spPr>
          <a:xfrm>
            <a:off x="4144275" y="783875"/>
            <a:ext cx="3709358" cy="10856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t" anchorCtr="0"/>
          <a:lstStyle/>
          <a:p>
            <a:pPr algn="ctr" defTabSz="914400"/>
            <a:r>
              <a:rPr lang="ru-RU" sz="1400" b="1" kern="0" dirty="0">
                <a:solidFill>
                  <a:srgbClr val="000000"/>
                </a:solidFill>
                <a:latin typeface="Arial"/>
              </a:rPr>
              <a:t>ОГЧП</a:t>
            </a:r>
            <a:endParaRPr lang="en-US" sz="1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DDC6B99-DBEC-4DEF-AB2D-451DB92E5B9E}"/>
              </a:ext>
            </a:extLst>
          </p:cNvPr>
          <p:cNvSpPr/>
          <p:nvPr/>
        </p:nvSpPr>
        <p:spPr>
          <a:xfrm>
            <a:off x="4316243" y="1131396"/>
            <a:ext cx="3375997" cy="286098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200" b="1" kern="0" dirty="0">
                <a:solidFill>
                  <a:schemeClr val="bg1"/>
                </a:solidFill>
                <a:latin typeface="Arial"/>
              </a:rPr>
              <a:t>Консультационные услуги по сделкам</a:t>
            </a:r>
            <a:endParaRPr lang="en-US" sz="1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6689B4-74D6-458A-B7A0-704947FBA666}"/>
              </a:ext>
            </a:extLst>
          </p:cNvPr>
          <p:cNvSpPr/>
          <p:nvPr/>
        </p:nvSpPr>
        <p:spPr>
          <a:xfrm>
            <a:off x="4316244" y="1462050"/>
            <a:ext cx="3375996" cy="286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808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1050" b="1" kern="0" dirty="0">
                <a:solidFill>
                  <a:srgbClr val="000000"/>
                </a:solidFill>
                <a:latin typeface="Arial"/>
              </a:rPr>
              <a:t>Техническая помощь через Азиатско-Тихоокеанский механизм подготовки проектов</a:t>
            </a:r>
            <a:endParaRPr lang="en-US" sz="105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023A0-17D3-4D94-9E18-1BBED5D6F035}"/>
              </a:ext>
            </a:extLst>
          </p:cNvPr>
          <p:cNvSpPr txBox="1"/>
          <p:nvPr/>
        </p:nvSpPr>
        <p:spPr>
          <a:xfrm>
            <a:off x="487827" y="4826523"/>
            <a:ext cx="11156305" cy="1428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400" b="1" i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ru-RU" sz="105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Подход «Один АБР»</a:t>
            </a:r>
            <a:r>
              <a:rPr lang="en-US" sz="1050" b="0" i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– </a:t>
            </a:r>
          </a:p>
          <a:p>
            <a:pPr algn="just"/>
            <a:r>
              <a:rPr lang="ru-RU" sz="1050" i="0" dirty="0">
                <a:solidFill>
                  <a:schemeClr val="tx1"/>
                </a:solidFill>
                <a:latin typeface="+mn-lt"/>
              </a:rPr>
              <a:t>Офис ГЧП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Для разработки проектов ГЧП 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O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ГЧП финансирует работы по отбору проектов, подготовке технико-экономического обоснования, разработке концессионного соглашения и т.д. Для отдельных проектов, а также по запросу правительства и частного сектора, 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O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ГЧП консультирует клиента по вопросам банковской привлекательности, проведения тендера и финансового закрытия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. </a:t>
            </a:r>
            <a:endParaRPr lang="en-US" sz="105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ru-RU" sz="1050" i="0" dirty="0">
                <a:solidFill>
                  <a:schemeClr val="tx1"/>
                </a:solidFill>
                <a:latin typeface="+mn-lt"/>
              </a:rPr>
              <a:t>Региональный департамент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05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Предоставляет правительству и государственным структурам техническую помощь в наращивании потенциала, проведении отраслевых и политических реформ. На основе встречной государственной гарантии кредитует проект или агентство по его реализации.  Долг может быть </a:t>
            </a:r>
            <a:r>
              <a:rPr lang="ru-RU" sz="1050" b="0" i="0" dirty="0" err="1">
                <a:solidFill>
                  <a:schemeClr val="tx1"/>
                </a:solidFill>
                <a:latin typeface="+mn-lt"/>
              </a:rPr>
              <a:t>субординирован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 для привлечения коммерческих кредиторов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/>
            <a:r>
              <a:rPr lang="ru-RU" sz="1050" i="0" dirty="0">
                <a:solidFill>
                  <a:schemeClr val="tx1"/>
                </a:solidFill>
                <a:latin typeface="+mn-lt"/>
              </a:rPr>
              <a:t>Департамент операций с частным сектором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Являясь </a:t>
            </a:r>
            <a:r>
              <a:rPr lang="ru-RU" sz="1050" b="0" i="0" dirty="0" err="1">
                <a:solidFill>
                  <a:schemeClr val="tx1"/>
                </a:solidFill>
                <a:latin typeface="+mn-lt"/>
              </a:rPr>
              <a:t>несуверенным</a:t>
            </a:r>
            <a:r>
              <a:rPr lang="ru-RU" sz="1050" b="0" i="0" dirty="0">
                <a:solidFill>
                  <a:schemeClr val="tx1"/>
                </a:solidFill>
                <a:latin typeface="+mn-lt"/>
              </a:rPr>
              <a:t> кредитным подразделением АБР, ДОЧС финансирует проекты ГЧП через проектные и/или корпоративные кредиты и инвестирует в акционерный капитал проектов, отвечающих установленным требованиям.  ДОЧС также предоставляет гарантии политического риска и повышения кредитоспособности, а также предлагает услуги </a:t>
            </a:r>
            <a:r>
              <a:rPr lang="ru-RU" sz="1050" b="0" i="0" dirty="0" err="1">
                <a:solidFill>
                  <a:schemeClr val="tx1"/>
                </a:solidFill>
                <a:latin typeface="+mn-lt"/>
              </a:rPr>
              <a:t>синдикации</a:t>
            </a:r>
            <a:r>
              <a:rPr lang="en-US" sz="1050" b="0" i="0" dirty="0">
                <a:solidFill>
                  <a:schemeClr val="tx1"/>
                </a:solidFill>
                <a:latin typeface="+mn-lt"/>
              </a:rPr>
              <a:t>.</a:t>
            </a:r>
            <a:endParaRPr lang="en-US" sz="1050" b="0" i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4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Строительство солнечной электростанции в Шерабаде (первоначальный дизайн проекта)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2A4061F-538E-475B-8683-1C4467C1A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168652"/>
              </p:ext>
            </p:extLst>
          </p:nvPr>
        </p:nvGraphicFramePr>
        <p:xfrm>
          <a:off x="811415" y="936745"/>
          <a:ext cx="10287847" cy="4713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78845">
                  <a:extLst>
                    <a:ext uri="{9D8B030D-6E8A-4147-A177-3AD203B41FA5}">
                      <a16:colId xmlns:a16="http://schemas.microsoft.com/office/drawing/2014/main" val="1725202824"/>
                    </a:ext>
                  </a:extLst>
                </a:gridCol>
                <a:gridCol w="6909002">
                  <a:extLst>
                    <a:ext uri="{9D8B030D-6E8A-4147-A177-3AD203B41FA5}">
                      <a16:colId xmlns:a16="http://schemas.microsoft.com/office/drawing/2014/main" val="2349983647"/>
                    </a:ext>
                  </a:extLst>
                </a:gridCol>
              </a:tblGrid>
              <a:tr h="435153">
                <a:tc>
                  <a:txBody>
                    <a:bodyPr/>
                    <a:lstStyle/>
                    <a:p>
                      <a:r>
                        <a:rPr lang="ru-RU" sz="1600" b="0" dirty="0"/>
                        <a:t>Пункт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Описание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451791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Местонахождения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Шерабад, Сурхандарьинская область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06137"/>
                  </a:ext>
                </a:extLst>
              </a:tr>
              <a:tr h="3771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Общая площадь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600 </a:t>
                      </a:r>
                      <a:r>
                        <a:rPr lang="ru-RU" sz="1600" b="0" dirty="0"/>
                        <a:t>га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74349"/>
                  </a:ext>
                </a:extLst>
              </a:tr>
              <a:tr h="3771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Мощность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Минимум 200 МВт 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16106"/>
                  </a:ext>
                </a:extLst>
              </a:tr>
              <a:tr h="4550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Оценки по генерации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Минимум 459 ГВт-ч в год 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00870"/>
                  </a:ext>
                </a:extLst>
              </a:tr>
              <a:tr h="55769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Договорные отношения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25-летний договор купли-продажи электроэнергии по принципу "бери или плати", инвестиционный договор, договор аренды земли 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23750"/>
                  </a:ext>
                </a:extLst>
              </a:tr>
              <a:tr h="47724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Общая сметная стоимость проекта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$ 190 </a:t>
                      </a:r>
                      <a:r>
                        <a:rPr lang="ru-RU" sz="1600" b="0" dirty="0"/>
                        <a:t>млн.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918572"/>
                  </a:ext>
                </a:extLst>
              </a:tr>
              <a:tr h="3771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Целевой срок ввода в эксплуатацию</a:t>
                      </a:r>
                      <a:r>
                        <a:rPr lang="en-US" sz="1600" b="0" dirty="0"/>
                        <a:t> 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Декабрь</a:t>
                      </a:r>
                      <a:r>
                        <a:rPr lang="en-US" sz="1600" b="0" dirty="0"/>
                        <a:t> 2021 </a:t>
                      </a:r>
                      <a:r>
                        <a:rPr lang="ru-RU" sz="1600" b="0" dirty="0"/>
                        <a:t>г.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928617"/>
                  </a:ext>
                </a:extLst>
              </a:tr>
              <a:tr h="3771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Тип проекта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Схема «строительство – владение – эксплуатация» или «строительство – владение – эксплуатация – передача» частным сектором 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438101"/>
                  </a:ext>
                </a:extLst>
              </a:tr>
              <a:tr h="37713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Уникальная характеристика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Включая строительство подстанций/линий электропередачи и передачу права собственности государству по завершении строительства</a:t>
                      </a:r>
                      <a:endParaRPr 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5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1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59274" y="75857"/>
            <a:ext cx="10649191" cy="81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E4C9F"/>
                </a:solidFill>
              </a:rPr>
              <a:t>Строительство солнечной электростанции в Шерабаде (первоначальный дизайн проекта)</a:t>
            </a:r>
            <a:endParaRPr lang="en-US" sz="2400" b="1" dirty="0">
              <a:solidFill>
                <a:srgbClr val="1E4C9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E1388-FAE1-45F1-9773-96B650AAF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280" y="857566"/>
            <a:ext cx="6682765" cy="38512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35B55B-1EDE-4F81-B397-59D133B72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57" y="3552546"/>
            <a:ext cx="2915840" cy="2826560"/>
          </a:xfrm>
          <a:prstGeom prst="rect">
            <a:avLst/>
          </a:prstGeom>
          <a:ln w="66675">
            <a:solidFill>
              <a:schemeClr val="accent6">
                <a:lumMod val="50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1FDA24-60D8-4A0F-A9F9-1BFD002CA9D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14997" y="4544840"/>
            <a:ext cx="2352472" cy="420986"/>
          </a:xfrm>
          <a:prstGeom prst="straightConnector1">
            <a:avLst/>
          </a:prstGeom>
          <a:ln w="22225">
            <a:headEnd type="oval"/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FDCDFA-8090-4F17-B6F5-ABA9DE2D9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217" y="2025462"/>
            <a:ext cx="4001504" cy="35857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546F73-7FDD-45D7-90F6-1EBA5C177041}"/>
              </a:ext>
            </a:extLst>
          </p:cNvPr>
          <p:cNvCxnSpPr>
            <a:cxnSpLocks/>
          </p:cNvCxnSpPr>
          <p:nvPr/>
        </p:nvCxnSpPr>
        <p:spPr>
          <a:xfrm>
            <a:off x="5667469" y="4544840"/>
            <a:ext cx="4861711" cy="280657"/>
          </a:xfrm>
          <a:prstGeom prst="straightConnector1">
            <a:avLst/>
          </a:prstGeom>
          <a:ln w="22225">
            <a:headEnd type="oval"/>
            <a:tailEnd type="oval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9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Риск и решение для </a:t>
            </a:r>
            <a:r>
              <a:rPr lang="ru-RU" sz="3000" b="1" dirty="0" err="1">
                <a:solidFill>
                  <a:srgbClr val="1E4C9F"/>
                </a:solidFill>
                <a:latin typeface="+mn-lt"/>
              </a:rPr>
              <a:t>офф-тейкера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9F8CABD7-8760-4E43-9BD4-8606162C4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20806"/>
              </p:ext>
            </p:extLst>
          </p:nvPr>
        </p:nvGraphicFramePr>
        <p:xfrm>
          <a:off x="487828" y="955126"/>
          <a:ext cx="10902222" cy="535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511">
                  <a:extLst>
                    <a:ext uri="{9D8B030D-6E8A-4147-A177-3AD203B41FA5}">
                      <a16:colId xmlns:a16="http://schemas.microsoft.com/office/drawing/2014/main" val="1863460221"/>
                    </a:ext>
                  </a:extLst>
                </a:gridCol>
                <a:gridCol w="1111314">
                  <a:extLst>
                    <a:ext uri="{9D8B030D-6E8A-4147-A177-3AD203B41FA5}">
                      <a16:colId xmlns:a16="http://schemas.microsoft.com/office/drawing/2014/main" val="3561123465"/>
                    </a:ext>
                  </a:extLst>
                </a:gridCol>
                <a:gridCol w="4891397">
                  <a:extLst>
                    <a:ext uri="{9D8B030D-6E8A-4147-A177-3AD203B41FA5}">
                      <a16:colId xmlns:a16="http://schemas.microsoft.com/office/drawing/2014/main" val="2573048920"/>
                    </a:ext>
                  </a:extLst>
                </a:gridCol>
              </a:tblGrid>
              <a:tr h="6002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Проблема</a:t>
                      </a:r>
                      <a:r>
                        <a:rPr lang="en-US" sz="1600" dirty="0"/>
                        <a:t>: </a:t>
                      </a:r>
                      <a:r>
                        <a:rPr lang="ru-RU" sz="1600" dirty="0"/>
                        <a:t>Риск </a:t>
                      </a:r>
                      <a:r>
                        <a:rPr lang="ru-RU" sz="1600" dirty="0" err="1"/>
                        <a:t>оффтейкера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Решение</a:t>
                      </a:r>
                      <a:r>
                        <a:rPr lang="en-US" sz="1600" dirty="0"/>
                        <a:t>: </a:t>
                      </a:r>
                      <a:r>
                        <a:rPr lang="ru-RU" sz="1600" dirty="0"/>
                        <a:t>Механизм повышения кредитоспособности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47511"/>
                  </a:ext>
                </a:extLst>
              </a:tr>
              <a:tr h="53121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АО «НЭГУ» является </a:t>
                      </a:r>
                      <a:r>
                        <a:rPr lang="ru-RU" sz="1600" dirty="0" err="1"/>
                        <a:t>офф-тейкером</a:t>
                      </a:r>
                      <a:r>
                        <a:rPr lang="ru-RU" sz="1600" dirty="0"/>
                        <a:t> по 25-летнему </a:t>
                      </a:r>
                      <a:r>
                        <a:rPr lang="en-US" sz="1600" dirty="0"/>
                        <a:t>PPA.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dirty="0"/>
                        <a:t>Государственная кредитная поддержка: </a:t>
                      </a:r>
                      <a:r>
                        <a:rPr lang="ru-RU" sz="1600" b="0" dirty="0"/>
                        <a:t>Кредитная поддержка необходима для того, чтобы </a:t>
                      </a:r>
                      <a:r>
                        <a:rPr lang="ru-RU" sz="1600" b="0" dirty="0" err="1"/>
                        <a:t>офф-тейкер</a:t>
                      </a:r>
                      <a:r>
                        <a:rPr lang="ru-RU" sz="1600" b="0" dirty="0"/>
                        <a:t> (АО «НЭГУ») мог обеспечить инвестиционную привлекательность проекта</a:t>
                      </a:r>
                      <a:r>
                        <a:rPr lang="en-US" sz="1600" b="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298674"/>
                  </a:ext>
                </a:extLst>
              </a:tr>
              <a:tr h="1386722">
                <a:tc>
                  <a:txBody>
                    <a:bodyPr/>
                    <a:lstStyle/>
                    <a:p>
                      <a:pPr marL="342900" lvl="1" indent="-342900" algn="just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АО «НЭГУ» было создано в 2019 году в результате разделения «</a:t>
                      </a:r>
                      <a:r>
                        <a:rPr lang="ru-RU" sz="1600" dirty="0" err="1"/>
                        <a:t>Узбекэнерго</a:t>
                      </a:r>
                      <a:r>
                        <a:rPr lang="ru-RU" sz="1600" dirty="0"/>
                        <a:t>»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dirty="0"/>
                        <a:t>ЧГК для банка, выдавшего аккредитив с суверенной встречной гарантией - </a:t>
                      </a:r>
                      <a:r>
                        <a:rPr lang="ru-RU" sz="1600" b="0" dirty="0"/>
                        <a:t>ЧГК для покрытия аккредитива, выданного коммерческим банком в пользу компании, осуществляющей солнечный проект (</a:t>
                      </a:r>
                      <a:r>
                        <a:rPr lang="en-US" sz="1600" b="0" dirty="0"/>
                        <a:t>IPP).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273672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342900" lvl="1" indent="-342900" algn="just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В настоящее время доходы АО «НЭГУ» перечисляется из общей собранной выручки на основе фиксированного процента</a:t>
                      </a:r>
                      <a:r>
                        <a:rPr lang="en-US" sz="1600" dirty="0"/>
                        <a:t>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/>
                        <a:t>Аккредитив будет обеспечивать платежные обязательства АО «НЭГУ» перед </a:t>
                      </a:r>
                      <a:r>
                        <a:rPr lang="en-US" sz="1600" dirty="0"/>
                        <a:t>IPP </a:t>
                      </a:r>
                      <a:r>
                        <a:rPr lang="ru-RU" sz="1600" dirty="0"/>
                        <a:t>по Соглашению о закупке электроэнергии (</a:t>
                      </a:r>
                      <a:r>
                        <a:rPr lang="en-US" sz="1600" dirty="0"/>
                        <a:t>PPA).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406878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/>
                        <a:t>Учитывая вышеизложенное, </a:t>
                      </a:r>
                      <a:r>
                        <a:rPr lang="ru-RU" sz="1600" b="1" dirty="0"/>
                        <a:t>риск </a:t>
                      </a:r>
                      <a:r>
                        <a:rPr lang="ru-RU" sz="1600" b="1" dirty="0" err="1"/>
                        <a:t>оффтейкера</a:t>
                      </a:r>
                      <a:r>
                        <a:rPr lang="ru-RU" sz="1600" b="1" dirty="0"/>
                        <a:t> АО «НЭГУ» может быть оценен как ВЫСОКИЙ</a:t>
                      </a:r>
                      <a:r>
                        <a:rPr lang="en-US" sz="1600" b="1" dirty="0"/>
                        <a:t>. 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dirty="0"/>
                        <a:t>Аккредитив с ЧГК, покрытый рейтингом ААА АБР, обеспечит комфорт для инвесторов за счет снижения рисков платежей</a:t>
                      </a:r>
                      <a:endParaRPr 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325974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62C19E6-379F-4029-9B03-F870D239CEFB}"/>
              </a:ext>
            </a:extLst>
          </p:cNvPr>
          <p:cNvSpPr/>
          <p:nvPr/>
        </p:nvSpPr>
        <p:spPr>
          <a:xfrm rot="5400000">
            <a:off x="4433987" y="3230561"/>
            <a:ext cx="3009902" cy="396879"/>
          </a:xfrm>
          <a:prstGeom prst="triangle">
            <a:avLst/>
          </a:prstGeom>
          <a:solidFill>
            <a:srgbClr val="41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222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Механизм повышения кредитоспособности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EBBB6F-46F7-4DD3-8962-399835796F8D}"/>
              </a:ext>
            </a:extLst>
          </p:cNvPr>
          <p:cNvSpPr txBox="1"/>
          <p:nvPr/>
        </p:nvSpPr>
        <p:spPr>
          <a:xfrm>
            <a:off x="870218" y="1164163"/>
            <a:ext cx="104515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  <a:defRPr/>
            </a:pPr>
            <a:r>
              <a:rPr lang="ru-RU" sz="2000" b="1" kern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Офф-тейкер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/ДПС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не выполняет обязательства по оплате</a:t>
            </a:r>
            <a:endParaRPr lang="en-US" sz="2000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Проектная компания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использует резервный аккредитив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  <a:cs typeface="Arial" charset="0"/>
              </a:rPr>
              <a:t> </a:t>
            </a:r>
          </a:p>
          <a:p>
            <a:pPr marL="257175" indent="-257175">
              <a:buFont typeface="+mj-lt"/>
              <a:buAutoNum type="arabicPeriod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Затем банк, выдавший аккредитив,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обращается за возмещением к </a:t>
            </a:r>
            <a:r>
              <a:rPr lang="ru-RU" sz="2000" b="1" kern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офф-тейкеру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/ ДПС</a:t>
            </a:r>
            <a:r>
              <a:rPr lang="en-US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.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Начинается период возмещения [12 месяцев]. Если </a:t>
            </a:r>
            <a:r>
              <a:rPr lang="ru-RU" sz="2000" b="1" kern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офф-тейкер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или правительство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производит оплату в течение периода возмещения [12 месяцев], то аккредитив восстанавливается, и дальнейшие действия не предпринимаются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  <a:cs typeface="Arial" charset="0"/>
              </a:rPr>
              <a:t>.</a:t>
            </a:r>
            <a:endParaRPr lang="en-US" sz="2000" b="1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endParaRPr lang="en-US" sz="2000" b="1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Если </a:t>
            </a:r>
            <a:r>
              <a:rPr lang="ru-RU" sz="2000" b="1" kern="0" dirty="0" err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офф-тейкер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или правительство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е производит оплату в течение периода возмещения [12 месяцев], то 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АБР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выплачивает средства 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банку,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выдавшему аккредитив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в рамках Частичной гарантии по кредиту.</a:t>
            </a:r>
            <a:endParaRPr lang="en-US" sz="2000" b="1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600075" lvl="1" indent="-257175">
              <a:buFont typeface="+mj-lt"/>
              <a:buAutoNum type="alphaLcParenR"/>
              <a:defRPr/>
            </a:pPr>
            <a:endParaRPr lang="en-US" sz="2000" b="1" kern="0" dirty="0">
              <a:solidFill>
                <a:prstClr val="black"/>
              </a:solidFill>
              <a:latin typeface="Calibri" panose="020F0502020204030204"/>
              <a:ea typeface="ＭＳ Ｐゴシック" pitchFamily="34" charset="-128"/>
              <a:cs typeface="Arial" charset="0"/>
            </a:endParaRPr>
          </a:p>
          <a:p>
            <a:pPr marL="257175" indent="-257175"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АБР 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приводит в действие встречную гарантию и компенсацию и обсуждает с </a:t>
            </a:r>
            <a:r>
              <a:rPr lang="ru-RU" sz="2000" b="1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Правительством</a:t>
            </a:r>
            <a:r>
              <a:rPr lang="ru-RU" sz="2000" kern="0" dirty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 средства возмещения. АБР имеет те же права по встречной гарантии, что и по соглашениям о суверенном кредитовании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ea typeface="ＭＳ Ｐゴシック" pitchFamily="34" charset="-128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24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повышения кредитоспособности</a:t>
            </a:r>
            <a:r>
              <a:rPr lang="en-US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dirty="0" err="1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Шерабадская</a:t>
            </a:r>
            <a:r>
              <a:rPr lang="ru-RU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солнечная фотоэлектрическая станция</a:t>
            </a:r>
            <a:endParaRPr lang="en-US" sz="3000" b="1" dirty="0">
              <a:solidFill>
                <a:srgbClr val="1E4C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22D86C-6431-4A36-8BC5-DD1A04067BBC}"/>
              </a:ext>
            </a:extLst>
          </p:cNvPr>
          <p:cNvGrpSpPr/>
          <p:nvPr/>
        </p:nvGrpSpPr>
        <p:grpSpPr>
          <a:xfrm>
            <a:off x="991256" y="1272583"/>
            <a:ext cx="10359467" cy="4107284"/>
            <a:chOff x="1770023" y="1316972"/>
            <a:chExt cx="8914530" cy="37848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436D581-76D7-4008-98C3-440A87E9D137}"/>
                </a:ext>
              </a:extLst>
            </p:cNvPr>
            <p:cNvGrpSpPr/>
            <p:nvPr/>
          </p:nvGrpSpPr>
          <p:grpSpPr>
            <a:xfrm>
              <a:off x="1770023" y="1316972"/>
              <a:ext cx="8914530" cy="3784809"/>
              <a:chOff x="221144" y="2440282"/>
              <a:chExt cx="8656365" cy="3784809"/>
            </a:xfrm>
          </p:grpSpPr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B3797440-63C1-4526-88F3-68DEDC161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299" y="2440282"/>
                <a:ext cx="3086924" cy="61241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/>
            </p:spPr>
            <p:txBody>
              <a:bodyPr anchor="ctr" anchorCtr="1"/>
              <a:lstStyle>
                <a:defPPr>
                  <a:defRPr lang="en-US"/>
                </a:defPPr>
                <a:lvl1pPr algn="ctr" eaLnBrk="1" hangingPunct="1">
                  <a:defRPr sz="1000" b="0">
                    <a:cs typeface="Times New Roman" pitchFamily="18" charset="0"/>
                  </a:defRPr>
                </a:lvl1pPr>
                <a:lvl6pPr defTabSz="457200"/>
                <a:lvl7pPr defTabSz="457200"/>
                <a:lvl8pPr defTabSz="457200"/>
                <a:lvl9pPr defTabSz="457200"/>
              </a:lstStyle>
              <a:p>
                <a:pPr>
                  <a:defRPr/>
                </a:pPr>
                <a:r>
                  <a:rPr lang="ru-RU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Правительство Узбекистана</a:t>
                </a:r>
                <a:endPara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31C9B51E-8AED-45EF-ABB7-60D837E7B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0298" y="5460534"/>
                <a:ext cx="3086925" cy="53485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headEnd/>
                <a:tailEnd/>
              </a:ln>
              <a:effectLst/>
            </p:spPr>
            <p:txBody>
              <a:bodyPr anchor="ctr" anchorCtr="1"/>
              <a:lstStyle>
                <a:defPPr>
                  <a:defRPr lang="en-US"/>
                </a:defPPr>
                <a:lvl1pPr algn="ctr" eaLnBrk="1" hangingPunct="1">
                  <a:defRPr sz="1000" b="0">
                    <a:cs typeface="Times New Roman" pitchFamily="18" charset="0"/>
                  </a:defRPr>
                </a:lvl1pPr>
                <a:lvl6pPr defTabSz="457200"/>
                <a:lvl7pPr defTabSz="457200"/>
                <a:lvl8pPr defTabSz="457200"/>
                <a:lvl9pPr defTabSz="457200"/>
              </a:lstStyle>
              <a:p>
                <a:pPr>
                  <a:defRPr/>
                </a:pPr>
                <a:r>
                  <a:rPr lang="ru-RU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Азиатский банк развития</a:t>
                </a:r>
                <a:endParaRPr lang="en-US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(AAA)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326B510-6C24-4011-B33F-963702B66DE6}"/>
                  </a:ext>
                </a:extLst>
              </p:cNvPr>
              <p:cNvGrpSpPr/>
              <p:nvPr/>
            </p:nvGrpSpPr>
            <p:grpSpPr>
              <a:xfrm>
                <a:off x="221144" y="2445057"/>
                <a:ext cx="6737776" cy="3780034"/>
                <a:chOff x="320708" y="1066804"/>
                <a:chExt cx="7484422" cy="3889022"/>
              </a:xfrm>
            </p:grpSpPr>
            <p:sp>
              <p:nvSpPr>
                <p:cNvPr id="15" name="Text Box 4">
                  <a:extLst>
                    <a:ext uri="{FF2B5EF4-FFF2-40B4-BE49-F238E27FC236}">
                      <a16:creationId xmlns:a16="http://schemas.microsoft.com/office/drawing/2014/main" id="{9224466B-EBF2-44DC-9BB3-10BCEA3FC0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4124" y="2419363"/>
                  <a:ext cx="3200399" cy="1021263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40C40"/>
                  </a:solidFill>
                  <a:prstDash val="solid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kern="0">
                      <a:solidFill>
                        <a:srgbClr val="040C40"/>
                      </a:solidFill>
                      <a:latin typeface="Calibri"/>
                      <a:ea typeface="+mn-ea"/>
                      <a:cs typeface="Times New Roman" pitchFamily="18" charset="0"/>
                    </a:defRPr>
                  </a:lvl1pPr>
                  <a:lvl6pPr defTabSz="457200"/>
                  <a:lvl7pPr defTabSz="457200"/>
                  <a:lvl8pPr defTabSz="457200"/>
                  <a:lvl9pPr defTabSz="457200"/>
                </a:lstStyle>
                <a:p>
                  <a:pPr>
                    <a:defRPr/>
                  </a:pP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Проектная компания (продавец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  <a:p>
                  <a:pPr>
                    <a:defRPr/>
                  </a:pP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Text Box 2">
                  <a:extLst>
                    <a:ext uri="{FF2B5EF4-FFF2-40B4-BE49-F238E27FC236}">
                      <a16:creationId xmlns:a16="http://schemas.microsoft.com/office/drawing/2014/main" id="{08FA33A8-ED56-4030-99AF-64D5F02C95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708" y="4398737"/>
                  <a:ext cx="2011680" cy="548640"/>
                </a:xfrm>
                <a:prstGeom prst="rect">
                  <a:avLst/>
                </a:prstGeom>
                <a:solidFill>
                  <a:srgbClr val="006699"/>
                </a:solidFill>
                <a:ln w="9525" cap="flat" cmpd="sng" algn="ctr">
                  <a:solidFill>
                    <a:srgbClr val="000000"/>
                  </a:solidFill>
                  <a:prstDash val="solid"/>
                  <a:headEnd/>
                  <a:tailEnd/>
                </a:ln>
                <a:effectLst/>
              </p:spPr>
              <p:txBody>
                <a:bodyPr anchor="ctr" anchorCtr="1"/>
                <a:lstStyle>
                  <a:defPPr>
                    <a:defRPr lang="en-US"/>
                  </a:defPPr>
                  <a:lvl1pPr algn="ctr" eaLnBrk="1" hangingPunct="1">
                    <a:defRPr sz="1000" b="0">
                      <a:cs typeface="Times New Roman" pitchFamily="18" charset="0"/>
                    </a:defRPr>
                  </a:lvl1pPr>
                  <a:lvl6pPr defTabSz="457200"/>
                  <a:lvl7pPr defTabSz="457200"/>
                  <a:lvl8pPr defTabSz="457200"/>
                  <a:lvl9pPr defTabSz="457200"/>
                </a:lstStyle>
                <a:p>
                  <a:pPr>
                    <a:defRPr/>
                  </a:pPr>
                  <a:r>
                    <a:rPr lang="ru-RU" sz="1600" b="1" kern="0" dirty="0">
                      <a:solidFill>
                        <a:prstClr val="white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Акционеры</a:t>
                  </a:r>
                  <a:endParaRPr lang="en-US" sz="1600" b="1" kern="0" dirty="0">
                    <a:solidFill>
                      <a:prstClr val="white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4523453F-1FFA-4D6D-A208-44049815D6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6019" y="1066804"/>
                  <a:ext cx="3200400" cy="630069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9525" cap="flat" cmpd="sng" algn="ctr">
                  <a:solidFill>
                    <a:srgbClr val="000000"/>
                  </a:solidFill>
                  <a:prstDash val="solid"/>
                  <a:headEnd/>
                  <a:tailEnd/>
                </a:ln>
                <a:effectLst/>
              </p:spPr>
              <p:txBody>
                <a:bodyPr anchor="ctr" anchorCtr="1"/>
                <a:lstStyle>
                  <a:defPPr>
                    <a:defRPr lang="en-US"/>
                  </a:defPPr>
                  <a:lvl1pPr algn="ctr" eaLnBrk="1" hangingPunct="1">
                    <a:defRPr sz="1000" b="0">
                      <a:cs typeface="Times New Roman" pitchFamily="18" charset="0"/>
                    </a:defRPr>
                  </a:lvl1pPr>
                  <a:lvl6pPr defTabSz="457200"/>
                  <a:lvl7pPr defTabSz="457200"/>
                  <a:lvl8pPr defTabSz="457200"/>
                  <a:lvl9pPr defTabSz="457200"/>
                </a:lstStyle>
                <a:p>
                  <a:pPr>
                    <a:defRPr/>
                  </a:pPr>
                  <a:r>
                    <a:rPr lang="ru-RU" sz="1600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АО «НЭГУ» (покупатель)</a:t>
                  </a:r>
                  <a:endParaRPr lang="en-US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A51E6723-74D8-49C8-ACD8-0C778A8A24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269" y="4398738"/>
                  <a:ext cx="2011680" cy="557088"/>
                </a:xfrm>
                <a:prstGeom prst="rect">
                  <a:avLst/>
                </a:prstGeom>
                <a:solidFill>
                  <a:srgbClr val="99CCFF"/>
                </a:solidFill>
                <a:ln w="9525" cap="flat" cmpd="sng" algn="ctr">
                  <a:solidFill>
                    <a:srgbClr val="000000"/>
                  </a:solidFill>
                  <a:prstDash val="solid"/>
                  <a:headEnd/>
                  <a:tailEnd/>
                </a:ln>
                <a:effectLst/>
              </p:spPr>
              <p:txBody>
                <a:bodyPr anchor="ctr" anchorCtr="1"/>
                <a:lstStyle>
                  <a:defPPr>
                    <a:defRPr lang="en-US"/>
                  </a:defPPr>
                  <a:lvl1pPr algn="ctr" eaLnBrk="1" hangingPunct="1">
                    <a:defRPr sz="1000" b="0">
                      <a:cs typeface="Times New Roman" pitchFamily="18" charset="0"/>
                    </a:defRPr>
                  </a:lvl1pPr>
                  <a:lvl6pPr defTabSz="457200"/>
                  <a:lvl7pPr defTabSz="457200"/>
                  <a:lvl8pPr defTabSz="457200"/>
                  <a:lvl9pPr defTabSz="457200"/>
                </a:lstStyle>
                <a:p>
                  <a:pPr>
                    <a:defRPr/>
                  </a:pPr>
                  <a:r>
                    <a:rPr lang="ru-RU" sz="1600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Кредиторы</a:t>
                  </a:r>
                  <a:endParaRPr lang="en-US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Elbow Connector 24">
                  <a:extLst>
                    <a:ext uri="{FF2B5EF4-FFF2-40B4-BE49-F238E27FC236}">
                      <a16:creationId xmlns:a16="http://schemas.microsoft.com/office/drawing/2014/main" id="{56CD309E-CB25-4843-AB7A-8DC49656F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2412879" y="3156648"/>
                  <a:ext cx="1074828" cy="1363786"/>
                </a:xfrm>
                <a:prstGeom prst="bentConnector3">
                  <a:avLst>
                    <a:gd name="adj1" fmla="val 50000"/>
                  </a:avLst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0A39BE9D-E5F0-44C9-9D1A-8A783EE0B3CD}"/>
                    </a:ext>
                  </a:extLst>
                </p:cNvPr>
                <p:cNvCxnSpPr>
                  <a:stCxn id="18" idx="2"/>
                  <a:endCxn id="15" idx="0"/>
                </p:cNvCxnSpPr>
                <p:nvPr/>
              </p:nvCxnSpPr>
              <p:spPr>
                <a:xfrm flipH="1">
                  <a:off x="2234323" y="1696873"/>
                  <a:ext cx="1896" cy="72249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id="{07C144FA-BACA-406B-BE79-3F8548C00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3478" y="2543683"/>
                  <a:ext cx="2051652" cy="7878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rgbClr val="040C40"/>
                  </a:solidFill>
                  <a:prstDash val="solid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kern="0">
                      <a:solidFill>
                        <a:srgbClr val="040C40"/>
                      </a:solidFill>
                      <a:latin typeface="Calibri"/>
                      <a:ea typeface="+mn-ea"/>
                      <a:cs typeface="Times New Roman" pitchFamily="18" charset="0"/>
                    </a:defRPr>
                  </a:lvl1pPr>
                  <a:lvl6pPr defTabSz="457200"/>
                  <a:lvl7pPr defTabSz="457200"/>
                  <a:lvl8pPr defTabSz="457200"/>
                  <a:lvl9pPr defTabSz="457200"/>
                </a:lstStyle>
                <a:p>
                  <a:pPr>
                    <a:defRPr/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Банк-эмитент аккредитива 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A- </a:t>
                  </a:r>
                  <a:r>
                    <a:rPr lang="ru-RU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или выше)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2DE238DA-7E17-416B-83BB-CFEA9912FF96}"/>
                    </a:ext>
                  </a:extLst>
                </p:cNvPr>
                <p:cNvCxnSpPr>
                  <a:cxnSpLocks/>
                  <a:stCxn id="22" idx="1"/>
                  <a:endCxn id="15" idx="3"/>
                </p:cNvCxnSpPr>
                <p:nvPr/>
              </p:nvCxnSpPr>
              <p:spPr>
                <a:xfrm flipH="1" flipV="1">
                  <a:off x="3834523" y="2929995"/>
                  <a:ext cx="1918955" cy="7604"/>
                </a:xfrm>
                <a:prstGeom prst="straightConnector1">
                  <a:avLst/>
                </a:prstGeom>
                <a:ln w="19050">
                  <a:prstDash val="dash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44">
                  <a:extLst>
                    <a:ext uri="{FF2B5EF4-FFF2-40B4-BE49-F238E27FC236}">
                      <a16:creationId xmlns:a16="http://schemas.microsoft.com/office/drawing/2014/main" id="{01595966-B6BA-4DB6-A84D-A0945E4D39B6}"/>
                    </a:ext>
                  </a:extLst>
                </p:cNvPr>
                <p:cNvCxnSpPr>
                  <a:cxnSpLocks/>
                  <a:stCxn id="18" idx="3"/>
                </p:cNvCxnSpPr>
                <p:nvPr/>
              </p:nvCxnSpPr>
              <p:spPr>
                <a:xfrm>
                  <a:off x="3836419" y="1381839"/>
                  <a:ext cx="1860035" cy="1377433"/>
                </a:xfrm>
                <a:prstGeom prst="bentConnector3">
                  <a:avLst>
                    <a:gd name="adj1" fmla="val 38178"/>
                  </a:avLst>
                </a:prstGeom>
                <a:ln w="19050">
                  <a:prstDash val="dash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7258B6F-576B-4F8F-92D2-C24E02FE246E}"/>
                    </a:ext>
                  </a:extLst>
                </p:cNvPr>
                <p:cNvSpPr txBox="1"/>
                <p:nvPr/>
              </p:nvSpPr>
              <p:spPr>
                <a:xfrm>
                  <a:off x="375868" y="1929803"/>
                  <a:ext cx="1875173" cy="437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 algn="ctr">
                    <a:buAutoNum type="arabicPeriod"/>
                    <a:defRPr/>
                  </a:pPr>
                  <a:r>
                    <a:rPr lang="ru-RU" sz="1200" dirty="0"/>
                    <a:t>Соглашение о закупке </a:t>
                  </a:r>
                </a:p>
                <a:p>
                  <a:pPr algn="ctr">
                    <a:defRPr/>
                  </a:pPr>
                  <a:r>
                    <a:rPr lang="ru-RU" sz="1200" dirty="0"/>
                    <a:t>электроэнергии</a:t>
                  </a:r>
                  <a:endPara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7134A0-0071-4B5F-ACA7-50E18B62AAE2}"/>
                    </a:ext>
                  </a:extLst>
                </p:cNvPr>
                <p:cNvSpPr txBox="1"/>
                <p:nvPr/>
              </p:nvSpPr>
              <p:spPr>
                <a:xfrm>
                  <a:off x="4734217" y="1892469"/>
                  <a:ext cx="2087824" cy="437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3. </a:t>
                  </a: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Соглашение о </a:t>
                  </a:r>
                  <a:endPara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возмещении и кредитовании</a:t>
                  </a:r>
                  <a:endPara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F187C65C-29AE-4158-8DAF-B6A90CF0CEC3}"/>
                    </a:ext>
                  </a:extLst>
                </p:cNvPr>
                <p:cNvCxnSpPr>
                  <a:cxnSpLocks/>
                  <a:stCxn id="7" idx="0"/>
                  <a:endCxn id="22" idx="2"/>
                </p:cNvCxnSpPr>
                <p:nvPr/>
              </p:nvCxnSpPr>
              <p:spPr>
                <a:xfrm flipV="1">
                  <a:off x="6777449" y="3331514"/>
                  <a:ext cx="1855" cy="83771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AB27290-10C6-4E67-AF2F-8CC309044474}"/>
                    </a:ext>
                  </a:extLst>
                </p:cNvPr>
                <p:cNvSpPr txBox="1"/>
                <p:nvPr/>
              </p:nvSpPr>
              <p:spPr>
                <a:xfrm>
                  <a:off x="3961525" y="2951524"/>
                  <a:ext cx="1812205" cy="437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2.</a:t>
                  </a: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Гарантированный аккредитив</a:t>
                  </a:r>
                  <a:endPara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C242E91-F6C4-4659-96D7-01D68F2FAD5A}"/>
                    </a:ext>
                  </a:extLst>
                </p:cNvPr>
                <p:cNvSpPr txBox="1"/>
                <p:nvPr/>
              </p:nvSpPr>
              <p:spPr>
                <a:xfrm>
                  <a:off x="5153704" y="3497155"/>
                  <a:ext cx="1519446" cy="437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5. </a:t>
                  </a: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Частичная </a:t>
                  </a:r>
                </a:p>
                <a:p>
                  <a:pPr>
                    <a:defRPr/>
                  </a:pPr>
                  <a:r>
                    <a:rPr lang="ru-RU" sz="12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гарантия по кредиту</a:t>
                  </a:r>
                  <a:endParaRPr lang="en-US"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2FE5DB-8481-43B1-8A22-C6713FF57428}"/>
                  </a:ext>
                </a:extLst>
              </p:cNvPr>
              <p:cNvSpPr txBox="1"/>
              <p:nvPr/>
            </p:nvSpPr>
            <p:spPr>
              <a:xfrm>
                <a:off x="7414790" y="3664686"/>
                <a:ext cx="1462719" cy="59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kern="0" dirty="0"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6. </a:t>
                </a:r>
                <a:r>
                  <a:rPr lang="ru-RU" sz="1200" kern="0" dirty="0"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Соглашение о встречной гарантии и возмещении убытков</a:t>
                </a:r>
                <a:endParaRPr lang="en-US" sz="1200" kern="0" dirty="0"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6A2C61E-C69D-4E54-A103-BD0904033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1964" y="3085435"/>
                <a:ext cx="0" cy="23241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997256E-9E82-45AA-B0E7-2F47BF85DBB0}"/>
                  </a:ext>
                </a:extLst>
              </p:cNvPr>
              <p:cNvCxnSpPr>
                <a:cxnSpLocks/>
                <a:stCxn id="6" idx="2"/>
                <a:endCxn id="22" idx="0"/>
              </p:cNvCxnSpPr>
              <p:nvPr/>
            </p:nvCxnSpPr>
            <p:spPr>
              <a:xfrm>
                <a:off x="6033761" y="3052694"/>
                <a:ext cx="1670" cy="827853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6EFF2B2-DCC2-4F2E-988E-36F526626B18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1126641" y="5135510"/>
                <a:ext cx="1" cy="548104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CAAB776-09BA-4041-81A5-881663AECE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957" y="5135510"/>
                <a:ext cx="846577" cy="0"/>
              </a:xfrm>
              <a:prstGeom prst="straightConnector1">
                <a:avLst/>
              </a:prstGeom>
              <a:ln w="19050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5E4D26-175A-4CF8-A91A-412346E122DA}"/>
                </a:ext>
              </a:extLst>
            </p:cNvPr>
            <p:cNvSpPr txBox="1"/>
            <p:nvPr/>
          </p:nvSpPr>
          <p:spPr>
            <a:xfrm>
              <a:off x="7785596" y="2141863"/>
              <a:ext cx="1372796" cy="425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4. </a:t>
              </a: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Инвестиционное </a:t>
              </a:r>
              <a:endParaRPr 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2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соглашение</a:t>
              </a:r>
              <a:endParaRPr lang="en-US" sz="12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3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Программа</a:t>
            </a:r>
            <a:endParaRPr lang="en-US" sz="3000" b="1" dirty="0">
              <a:solidFill>
                <a:srgbClr val="1E4C9F"/>
              </a:solidFill>
              <a:latin typeface="+mn-lt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F9814-0EEB-46ED-8C14-EDA4AA09CC55}"/>
              </a:ext>
            </a:extLst>
          </p:cNvPr>
          <p:cNvSpPr txBox="1"/>
          <p:nvPr/>
        </p:nvSpPr>
        <p:spPr>
          <a:xfrm>
            <a:off x="919601" y="1505396"/>
            <a:ext cx="107516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b="1" dirty="0">
                <a:solidFill>
                  <a:srgbClr val="00B0F0"/>
                </a:solidFill>
                <a:cs typeface="Calibri"/>
              </a:rPr>
              <a:t>Гарантийные продукты АБР для ГЧП</a:t>
            </a:r>
            <a:endParaRPr lang="en-US" sz="2800" b="1" dirty="0">
              <a:solidFill>
                <a:srgbClr val="00B0F0"/>
              </a:solidFill>
              <a:cs typeface="Calibri"/>
            </a:endParaRPr>
          </a:p>
          <a:p>
            <a:pPr marL="971550" lvl="2" indent="-514350"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endParaRPr lang="en-US" sz="2800" dirty="0">
              <a:ea typeface="+mn-lt"/>
              <a:cs typeface="+mn-lt"/>
            </a:endParaRPr>
          </a:p>
          <a:p>
            <a:pPr marL="514350" indent="-514350"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Тематическое исследование программы ГЧП по солнечной энергетике в Узбекистане </a:t>
            </a:r>
          </a:p>
          <a:p>
            <a:pPr>
              <a:spcAft>
                <a:spcPts val="600"/>
              </a:spcAft>
              <a:buClr>
                <a:srgbClr val="00B0F0"/>
              </a:buClr>
              <a:buSzPct val="125000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    	(Гарантированный аккредитив</a:t>
            </a:r>
            <a:r>
              <a:rPr lang="en-US" sz="2800" dirty="0">
                <a:solidFill>
                  <a:srgbClr val="00B0F0"/>
                </a:solidFill>
                <a:cs typeface="Calibri"/>
              </a:rPr>
              <a:t>)</a:t>
            </a:r>
          </a:p>
          <a:p>
            <a:pPr marL="742950" lvl="2" indent="-285750"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endParaRPr lang="en-PH" altLang="zh-CN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18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повышения кредитоспособности</a:t>
            </a:r>
            <a:r>
              <a:rPr lang="en-US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</a:t>
            </a:r>
            <a:r>
              <a:rPr lang="en-US" sz="3000" b="1" dirty="0">
                <a:solidFill>
                  <a:srgbClr val="1E4C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D8C34-DF6C-4DA3-A67B-1AD8E5CC0AC6}"/>
              </a:ext>
            </a:extLst>
          </p:cNvPr>
          <p:cNvGrpSpPr/>
          <p:nvPr/>
        </p:nvGrpSpPr>
        <p:grpSpPr>
          <a:xfrm>
            <a:off x="1220938" y="798233"/>
            <a:ext cx="9750124" cy="5261533"/>
            <a:chOff x="1453242" y="1111155"/>
            <a:chExt cx="6128658" cy="515820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31AA10-82F2-4B2A-BB07-E09C6D5165D0}"/>
                </a:ext>
              </a:extLst>
            </p:cNvPr>
            <p:cNvSpPr/>
            <p:nvPr/>
          </p:nvSpPr>
          <p:spPr>
            <a:xfrm>
              <a:off x="1485900" y="1111155"/>
              <a:ext cx="6096000" cy="494049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626AE4-6795-48AD-BF8A-B3C39FBD5C48}"/>
                </a:ext>
              </a:extLst>
            </p:cNvPr>
            <p:cNvSpPr/>
            <p:nvPr/>
          </p:nvSpPr>
          <p:spPr>
            <a:xfrm>
              <a:off x="1464129" y="5048710"/>
              <a:ext cx="6096000" cy="1220648"/>
            </a:xfrm>
            <a:custGeom>
              <a:avLst/>
              <a:gdLst>
                <a:gd name="connsiteX0" fmla="*/ 0 w 6096000"/>
                <a:gd name="connsiteY0" fmla="*/ 0 h 1220648"/>
                <a:gd name="connsiteX1" fmla="*/ 6096000 w 6096000"/>
                <a:gd name="connsiteY1" fmla="*/ 0 h 1220648"/>
                <a:gd name="connsiteX2" fmla="*/ 6096000 w 6096000"/>
                <a:gd name="connsiteY2" fmla="*/ 1220648 h 1220648"/>
                <a:gd name="connsiteX3" fmla="*/ 0 w 6096000"/>
                <a:gd name="connsiteY3" fmla="*/ 1220648 h 1220648"/>
                <a:gd name="connsiteX4" fmla="*/ 0 w 6096000"/>
                <a:gd name="connsiteY4" fmla="*/ 0 h 122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220648">
                  <a:moveTo>
                    <a:pt x="0" y="0"/>
                  </a:moveTo>
                  <a:lnTo>
                    <a:pt x="6096000" y="0"/>
                  </a:lnTo>
                  <a:lnTo>
                    <a:pt x="6096000" y="1220648"/>
                  </a:lnTo>
                  <a:lnTo>
                    <a:pt x="0" y="122064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3576" tIns="163576" rIns="163576" bIns="725074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prstClr val="white"/>
                  </a:solidFill>
                  <a:latin typeface="Calibri"/>
                </a:rPr>
                <a:t>Правительство/потребители 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830EF9-6ECA-4652-918C-DDB355D18019}"/>
                </a:ext>
              </a:extLst>
            </p:cNvPr>
            <p:cNvSpPr/>
            <p:nvPr/>
          </p:nvSpPr>
          <p:spPr>
            <a:xfrm>
              <a:off x="1453242" y="5639032"/>
              <a:ext cx="6096000" cy="561498"/>
            </a:xfrm>
            <a:custGeom>
              <a:avLst/>
              <a:gdLst>
                <a:gd name="connsiteX0" fmla="*/ 0 w 6096000"/>
                <a:gd name="connsiteY0" fmla="*/ 0 h 561498"/>
                <a:gd name="connsiteX1" fmla="*/ 6096000 w 6096000"/>
                <a:gd name="connsiteY1" fmla="*/ 0 h 561498"/>
                <a:gd name="connsiteX2" fmla="*/ 6096000 w 6096000"/>
                <a:gd name="connsiteY2" fmla="*/ 561498 h 561498"/>
                <a:gd name="connsiteX3" fmla="*/ 0 w 6096000"/>
                <a:gd name="connsiteY3" fmla="*/ 561498 h 561498"/>
                <a:gd name="connsiteX4" fmla="*/ 0 w 6096000"/>
                <a:gd name="connsiteY4" fmla="*/ 0 h 56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561498">
                  <a:moveTo>
                    <a:pt x="0" y="0"/>
                  </a:moveTo>
                  <a:lnTo>
                    <a:pt x="6096000" y="0"/>
                  </a:lnTo>
                  <a:lnTo>
                    <a:pt x="6096000" y="561498"/>
                  </a:lnTo>
                  <a:lnTo>
                    <a:pt x="0" y="561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6F2">
                <a:alpha val="89804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Снижение затрат приводит к снижению тарифов = экономия для потребителей и лучший результат для государства</a:t>
              </a:r>
              <a:endPara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4B2369-742A-4A12-996A-A9B90C6460D6}"/>
                </a:ext>
              </a:extLst>
            </p:cNvPr>
            <p:cNvSpPr/>
            <p:nvPr/>
          </p:nvSpPr>
          <p:spPr>
            <a:xfrm>
              <a:off x="1485899" y="3123460"/>
              <a:ext cx="6096001" cy="1877358"/>
            </a:xfrm>
            <a:custGeom>
              <a:avLst/>
              <a:gdLst>
                <a:gd name="connsiteX0" fmla="*/ 0 w 6096000"/>
                <a:gd name="connsiteY0" fmla="*/ 657507 h 1877357"/>
                <a:gd name="connsiteX1" fmla="*/ 2813330 w 6096000"/>
                <a:gd name="connsiteY1" fmla="*/ 657507 h 1877357"/>
                <a:gd name="connsiteX2" fmla="*/ 2813330 w 6096000"/>
                <a:gd name="connsiteY2" fmla="*/ 469339 h 1877357"/>
                <a:gd name="connsiteX3" fmla="*/ 2578661 w 6096000"/>
                <a:gd name="connsiteY3" fmla="*/ 469339 h 1877357"/>
                <a:gd name="connsiteX4" fmla="*/ 3048000 w 6096000"/>
                <a:gd name="connsiteY4" fmla="*/ 0 h 1877357"/>
                <a:gd name="connsiteX5" fmla="*/ 3517339 w 6096000"/>
                <a:gd name="connsiteY5" fmla="*/ 469339 h 1877357"/>
                <a:gd name="connsiteX6" fmla="*/ 3282670 w 6096000"/>
                <a:gd name="connsiteY6" fmla="*/ 469339 h 1877357"/>
                <a:gd name="connsiteX7" fmla="*/ 3282670 w 6096000"/>
                <a:gd name="connsiteY7" fmla="*/ 657507 h 1877357"/>
                <a:gd name="connsiteX8" fmla="*/ 6096000 w 6096000"/>
                <a:gd name="connsiteY8" fmla="*/ 657507 h 1877357"/>
                <a:gd name="connsiteX9" fmla="*/ 6096000 w 6096000"/>
                <a:gd name="connsiteY9" fmla="*/ 1877357 h 1877357"/>
                <a:gd name="connsiteX10" fmla="*/ 0 w 6096000"/>
                <a:gd name="connsiteY10" fmla="*/ 1877357 h 1877357"/>
                <a:gd name="connsiteX11" fmla="*/ 0 w 6096000"/>
                <a:gd name="connsiteY11" fmla="*/ 657507 h 187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6000" h="1877357">
                  <a:moveTo>
                    <a:pt x="6096000" y="1219850"/>
                  </a:moveTo>
                  <a:lnTo>
                    <a:pt x="3282670" y="1219850"/>
                  </a:lnTo>
                  <a:lnTo>
                    <a:pt x="3282670" y="1408018"/>
                  </a:lnTo>
                  <a:lnTo>
                    <a:pt x="3517339" y="1408018"/>
                  </a:lnTo>
                  <a:lnTo>
                    <a:pt x="3048000" y="1877356"/>
                  </a:lnTo>
                  <a:lnTo>
                    <a:pt x="2578661" y="1408018"/>
                  </a:lnTo>
                  <a:lnTo>
                    <a:pt x="2813330" y="1408018"/>
                  </a:lnTo>
                  <a:lnTo>
                    <a:pt x="2813330" y="1219850"/>
                  </a:lnTo>
                  <a:lnTo>
                    <a:pt x="0" y="1219850"/>
                  </a:lnTo>
                  <a:lnTo>
                    <a:pt x="0" y="1"/>
                  </a:lnTo>
                  <a:lnTo>
                    <a:pt x="6096000" y="1"/>
                  </a:lnTo>
                  <a:lnTo>
                    <a:pt x="6096000" y="1219850"/>
                  </a:lnTo>
                  <a:close/>
                </a:path>
              </a:pathLst>
            </a:custGeom>
            <a:gradFill rotWithShape="0">
              <a:gsLst>
                <a:gs pos="0">
                  <a:srgbClr val="009ED6"/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3577" tIns="163576" rIns="163576" bIns="1381982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prstClr val="white"/>
                  </a:solidFill>
                </a:rPr>
                <a:t>Участники тендера / спонсоры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C2D943E-C4C5-41DE-AFE7-78D355C6C169}"/>
                </a:ext>
              </a:extLst>
            </p:cNvPr>
            <p:cNvSpPr/>
            <p:nvPr/>
          </p:nvSpPr>
          <p:spPr>
            <a:xfrm>
              <a:off x="1485900" y="3630028"/>
              <a:ext cx="6096000" cy="561329"/>
            </a:xfrm>
            <a:custGeom>
              <a:avLst/>
              <a:gdLst>
                <a:gd name="connsiteX0" fmla="*/ 0 w 6096000"/>
                <a:gd name="connsiteY0" fmla="*/ 0 h 561329"/>
                <a:gd name="connsiteX1" fmla="*/ 6096000 w 6096000"/>
                <a:gd name="connsiteY1" fmla="*/ 0 h 561329"/>
                <a:gd name="connsiteX2" fmla="*/ 6096000 w 6096000"/>
                <a:gd name="connsiteY2" fmla="*/ 561329 h 561329"/>
                <a:gd name="connsiteX3" fmla="*/ 0 w 6096000"/>
                <a:gd name="connsiteY3" fmla="*/ 561329 h 561329"/>
                <a:gd name="connsiteX4" fmla="*/ 0 w 6096000"/>
                <a:gd name="connsiteY4" fmla="*/ 0 h 56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561329">
                  <a:moveTo>
                    <a:pt x="0" y="0"/>
                  </a:moveTo>
                  <a:lnTo>
                    <a:pt x="6096000" y="0"/>
                  </a:lnTo>
                  <a:lnTo>
                    <a:pt x="6096000" y="561329"/>
                  </a:lnTo>
                  <a:lnTo>
                    <a:pt x="0" y="561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DF4">
                <a:alpha val="89804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Снижение риска по проекту, а также рейтинг ААА АБР приводят к </a:t>
              </a:r>
              <a:r>
                <a:rPr lang="ru-RU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снижению стоимости капитала для участника тендера/концессионера</a:t>
              </a:r>
              <a:endParaRPr lang="en-US" sz="2000" b="1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E84B40-6E83-41AB-B46E-C1B9674741BC}"/>
                </a:ext>
              </a:extLst>
            </p:cNvPr>
            <p:cNvSpPr/>
            <p:nvPr/>
          </p:nvSpPr>
          <p:spPr>
            <a:xfrm>
              <a:off x="1485900" y="1220895"/>
              <a:ext cx="6096000" cy="1877359"/>
            </a:xfrm>
            <a:custGeom>
              <a:avLst/>
              <a:gdLst>
                <a:gd name="connsiteX0" fmla="*/ 0 w 6096000"/>
                <a:gd name="connsiteY0" fmla="*/ 657507 h 1877357"/>
                <a:gd name="connsiteX1" fmla="*/ 2813330 w 6096000"/>
                <a:gd name="connsiteY1" fmla="*/ 657507 h 1877357"/>
                <a:gd name="connsiteX2" fmla="*/ 2813330 w 6096000"/>
                <a:gd name="connsiteY2" fmla="*/ 469339 h 1877357"/>
                <a:gd name="connsiteX3" fmla="*/ 2578661 w 6096000"/>
                <a:gd name="connsiteY3" fmla="*/ 469339 h 1877357"/>
                <a:gd name="connsiteX4" fmla="*/ 3048000 w 6096000"/>
                <a:gd name="connsiteY4" fmla="*/ 0 h 1877357"/>
                <a:gd name="connsiteX5" fmla="*/ 3517339 w 6096000"/>
                <a:gd name="connsiteY5" fmla="*/ 469339 h 1877357"/>
                <a:gd name="connsiteX6" fmla="*/ 3282670 w 6096000"/>
                <a:gd name="connsiteY6" fmla="*/ 469339 h 1877357"/>
                <a:gd name="connsiteX7" fmla="*/ 3282670 w 6096000"/>
                <a:gd name="connsiteY7" fmla="*/ 657507 h 1877357"/>
                <a:gd name="connsiteX8" fmla="*/ 6096000 w 6096000"/>
                <a:gd name="connsiteY8" fmla="*/ 657507 h 1877357"/>
                <a:gd name="connsiteX9" fmla="*/ 6096000 w 6096000"/>
                <a:gd name="connsiteY9" fmla="*/ 1877357 h 1877357"/>
                <a:gd name="connsiteX10" fmla="*/ 0 w 6096000"/>
                <a:gd name="connsiteY10" fmla="*/ 1877357 h 1877357"/>
                <a:gd name="connsiteX11" fmla="*/ 0 w 6096000"/>
                <a:gd name="connsiteY11" fmla="*/ 657507 h 187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6000" h="1877357">
                  <a:moveTo>
                    <a:pt x="6096000" y="1219850"/>
                  </a:moveTo>
                  <a:lnTo>
                    <a:pt x="3282670" y="1219850"/>
                  </a:lnTo>
                  <a:lnTo>
                    <a:pt x="3282670" y="1408018"/>
                  </a:lnTo>
                  <a:lnTo>
                    <a:pt x="3517339" y="1408018"/>
                  </a:lnTo>
                  <a:lnTo>
                    <a:pt x="3048000" y="1877356"/>
                  </a:lnTo>
                  <a:lnTo>
                    <a:pt x="2578661" y="1408018"/>
                  </a:lnTo>
                  <a:lnTo>
                    <a:pt x="2813330" y="1408018"/>
                  </a:lnTo>
                  <a:lnTo>
                    <a:pt x="2813330" y="1219850"/>
                  </a:lnTo>
                  <a:lnTo>
                    <a:pt x="0" y="1219850"/>
                  </a:lnTo>
                  <a:lnTo>
                    <a:pt x="0" y="1"/>
                  </a:lnTo>
                  <a:lnTo>
                    <a:pt x="6096000" y="1"/>
                  </a:lnTo>
                  <a:lnTo>
                    <a:pt x="6096000" y="1219850"/>
                  </a:lnTo>
                  <a:close/>
                </a:path>
              </a:pathLst>
            </a:custGeom>
            <a:gradFill rotWithShape="0">
              <a:gsLst>
                <a:gs pos="0">
                  <a:srgbClr val="009ED6"/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0070C0"/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3576" tIns="163577" rIns="163576" bIns="1381982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prstClr val="white"/>
                  </a:solidFill>
                  <a:latin typeface="Calibri"/>
                </a:rPr>
                <a:t>Кредиторы </a:t>
              </a:r>
              <a:endParaRPr lang="en-US" sz="2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F0900A-7409-474D-BCC5-A777C10988E4}"/>
                </a:ext>
              </a:extLst>
            </p:cNvPr>
            <p:cNvSpPr/>
            <p:nvPr/>
          </p:nvSpPr>
          <p:spPr>
            <a:xfrm>
              <a:off x="1485900" y="1770980"/>
              <a:ext cx="6096000" cy="561329"/>
            </a:xfrm>
            <a:custGeom>
              <a:avLst/>
              <a:gdLst>
                <a:gd name="connsiteX0" fmla="*/ 0 w 6096000"/>
                <a:gd name="connsiteY0" fmla="*/ 0 h 561329"/>
                <a:gd name="connsiteX1" fmla="*/ 6096000 w 6096000"/>
                <a:gd name="connsiteY1" fmla="*/ 0 h 561329"/>
                <a:gd name="connsiteX2" fmla="*/ 6096000 w 6096000"/>
                <a:gd name="connsiteY2" fmla="*/ 561329 h 561329"/>
                <a:gd name="connsiteX3" fmla="*/ 0 w 6096000"/>
                <a:gd name="connsiteY3" fmla="*/ 561329 h 561329"/>
                <a:gd name="connsiteX4" fmla="*/ 0 w 6096000"/>
                <a:gd name="connsiteY4" fmla="*/ 0 h 56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561329">
                  <a:moveTo>
                    <a:pt x="0" y="0"/>
                  </a:moveTo>
                  <a:lnTo>
                    <a:pt x="6096000" y="0"/>
                  </a:lnTo>
                  <a:lnTo>
                    <a:pt x="6096000" y="561329"/>
                  </a:lnTo>
                  <a:lnTo>
                    <a:pt x="0" y="561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6F2">
                <a:alpha val="89804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Уверенность в поступлении денежных средств делает проект привлекательным и приводит к </a:t>
              </a:r>
              <a:r>
                <a:rPr lang="ru-RU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снижению процентной ставки по кредиту</a:t>
              </a:r>
              <a:endPara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7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Извлеченные уроки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099FF-ADD0-410D-8757-F6937507D653}"/>
              </a:ext>
            </a:extLst>
          </p:cNvPr>
          <p:cNvSpPr txBox="1">
            <a:spLocks/>
          </p:cNvSpPr>
          <p:nvPr/>
        </p:nvSpPr>
        <p:spPr>
          <a:xfrm>
            <a:off x="45132" y="600518"/>
            <a:ext cx="6029600" cy="64786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sz="1800" b="1" dirty="0">
                <a:solidFill>
                  <a:srgbClr val="00B0F0"/>
                </a:solidFill>
                <a:cs typeface="Calibri"/>
              </a:rPr>
              <a:t>Результат проекта показали</a:t>
            </a:r>
            <a:r>
              <a:rPr lang="en-US" sz="1800" b="1" dirty="0">
                <a:solidFill>
                  <a:srgbClr val="00B0F0"/>
                </a:solidFill>
                <a:cs typeface="Calibri"/>
              </a:rPr>
              <a:t>…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800" dirty="0">
                <a:ea typeface="+mn-lt"/>
                <a:cs typeface="+mn-lt"/>
              </a:rPr>
              <a:t>Привлечение известных частных спонсоров, подрядчиков и кредиторов означает, что проекты учитывают передовой международный опыт, что делает их более надежными и прочными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800" dirty="0">
                <a:ea typeface="+mn-lt"/>
                <a:cs typeface="+mn-lt"/>
              </a:rPr>
              <a:t>хорошо структурированный тендер с </a:t>
            </a:r>
            <a:r>
              <a:rPr lang="ru-RU" sz="1800" dirty="0" err="1">
                <a:ea typeface="+mn-lt"/>
                <a:cs typeface="+mn-lt"/>
              </a:rPr>
              <a:t>инвестиционно</a:t>
            </a:r>
            <a:r>
              <a:rPr lang="ru-RU" sz="1800" dirty="0">
                <a:ea typeface="+mn-lt"/>
                <a:cs typeface="+mn-lt"/>
              </a:rPr>
              <a:t> </a:t>
            </a:r>
            <a:r>
              <a:rPr lang="ru-RU" sz="1800" dirty="0" err="1">
                <a:ea typeface="+mn-lt"/>
                <a:cs typeface="+mn-lt"/>
              </a:rPr>
              <a:t>привелкательными</a:t>
            </a:r>
            <a:r>
              <a:rPr lang="ru-RU" sz="1800" dirty="0">
                <a:ea typeface="+mn-lt"/>
                <a:cs typeface="+mn-lt"/>
              </a:rPr>
              <a:t> Соглашения о закупке энергии приводят к реальному открытию цены и лучшим условиям для </a:t>
            </a:r>
            <a:r>
              <a:rPr lang="ru-RU" sz="1800" dirty="0" err="1">
                <a:ea typeface="+mn-lt"/>
                <a:cs typeface="+mn-lt"/>
              </a:rPr>
              <a:t>офф-тейкера</a:t>
            </a:r>
            <a:r>
              <a:rPr lang="ru-RU" sz="1800" dirty="0">
                <a:ea typeface="+mn-lt"/>
                <a:cs typeface="+mn-lt"/>
              </a:rPr>
              <a:t>, хотя это в основном зависит от </a:t>
            </a:r>
            <a:r>
              <a:rPr lang="ru-RU" sz="1800" dirty="0" err="1">
                <a:ea typeface="+mn-lt"/>
                <a:cs typeface="+mn-lt"/>
              </a:rPr>
              <a:t>инвестционной</a:t>
            </a:r>
            <a:r>
              <a:rPr lang="ru-RU" sz="1800" dirty="0">
                <a:ea typeface="+mn-lt"/>
                <a:cs typeface="+mn-lt"/>
              </a:rPr>
              <a:t> привлекательности Соглашения о закупке энергии, богатства ресурсов, наличия земли, нормативной базы и кредитного рейтинга </a:t>
            </a:r>
            <a:r>
              <a:rPr lang="ru-RU" sz="1800" dirty="0" err="1">
                <a:ea typeface="+mn-lt"/>
                <a:cs typeface="+mn-lt"/>
              </a:rPr>
              <a:t>офф-тейкера</a:t>
            </a:r>
            <a:r>
              <a:rPr lang="ru-RU" sz="1800" dirty="0">
                <a:ea typeface="+mn-lt"/>
                <a:cs typeface="+mn-lt"/>
              </a:rPr>
              <a:t>. </a:t>
            </a: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800" dirty="0">
                <a:ea typeface="+mn-lt"/>
                <a:cs typeface="+mn-lt"/>
              </a:rPr>
              <a:t>Дополнительные оптимизации, такие как включение механизма повышения кредитоспособности и государственная поддержка общественной инфраструктуры, значительно повышают привлекательность проектов для частного сектора и, следовательно, обеспечивают лучшие результаты для покупателя электроэнергии</a:t>
            </a:r>
            <a:endParaRPr lang="en-US" sz="1800" dirty="0">
              <a:ea typeface="+mn-lt"/>
              <a:cs typeface="+mn-lt"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endParaRPr lang="en-US" sz="9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00B0F0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28211-FA4E-4C00-B372-10A2195C5CAF}"/>
              </a:ext>
            </a:extLst>
          </p:cNvPr>
          <p:cNvSpPr txBox="1"/>
          <p:nvPr/>
        </p:nvSpPr>
        <p:spPr>
          <a:xfrm>
            <a:off x="5897335" y="6267990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* Без учета компонента передачи</a:t>
            </a:r>
            <a:endParaRPr lang="en-US" sz="11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75BED6-D41B-4989-82AF-53749CA64A39}"/>
              </a:ext>
            </a:extLst>
          </p:cNvPr>
          <p:cNvGrpSpPr/>
          <p:nvPr/>
        </p:nvGrpSpPr>
        <p:grpSpPr>
          <a:xfrm>
            <a:off x="6446520" y="1173480"/>
            <a:ext cx="5486400" cy="4038600"/>
            <a:chOff x="1616929" y="4139829"/>
            <a:chExt cx="3223529" cy="203880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9AB6BD-E951-4F7B-AC89-EC6FFAE6F797}"/>
                </a:ext>
              </a:extLst>
            </p:cNvPr>
            <p:cNvSpPr/>
            <p:nvPr/>
          </p:nvSpPr>
          <p:spPr>
            <a:xfrm>
              <a:off x="1616929" y="4139829"/>
              <a:ext cx="3223529" cy="2038806"/>
            </a:xfrm>
            <a:prstGeom prst="roundRect">
              <a:avLst>
                <a:gd name="adj" fmla="val 8909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BE702F0-1F40-4AAF-9766-3C13272901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9552595"/>
                </p:ext>
              </p:extLst>
            </p:nvPr>
          </p:nvGraphicFramePr>
          <p:xfrm>
            <a:off x="1720213" y="4426955"/>
            <a:ext cx="3092630" cy="1751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7B1402-A51D-4374-A20B-A6B41ECFE4DF}"/>
                </a:ext>
              </a:extLst>
            </p:cNvPr>
            <p:cNvSpPr txBox="1"/>
            <p:nvPr/>
          </p:nvSpPr>
          <p:spPr>
            <a:xfrm>
              <a:off x="2672493" y="4180733"/>
              <a:ext cx="1004690" cy="32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Полученные предложения</a:t>
              </a:r>
              <a:endParaRPr lang="en-U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A393C-4725-4882-87A6-8E14AB828373}"/>
                </a:ext>
              </a:extLst>
            </p:cNvPr>
            <p:cNvSpPr txBox="1"/>
            <p:nvPr/>
          </p:nvSpPr>
          <p:spPr>
            <a:xfrm>
              <a:off x="1640188" y="4275115"/>
              <a:ext cx="1004690" cy="15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u="sng" dirty="0"/>
                <a:t>центов</a:t>
              </a:r>
              <a:r>
                <a:rPr lang="en-US" sz="1400" b="1" u="sng" dirty="0"/>
                <a:t> / </a:t>
              </a:r>
              <a:r>
                <a:rPr lang="ru-RU" sz="1400" b="1" u="sng" dirty="0"/>
                <a:t>кВт-ч</a:t>
              </a:r>
              <a:endParaRPr lang="en-US" sz="1400" b="1" u="sng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A3347E-5E6C-47A6-A059-24DB7E335C46}"/>
                </a:ext>
              </a:extLst>
            </p:cNvPr>
            <p:cNvSpPr txBox="1"/>
            <p:nvPr/>
          </p:nvSpPr>
          <p:spPr>
            <a:xfrm>
              <a:off x="3780466" y="4277933"/>
              <a:ext cx="1004690" cy="15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u="sng" dirty="0"/>
                <a:t>МВт</a:t>
              </a:r>
              <a:endParaRPr lang="en-US" sz="1400" b="1" u="sng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CEA1F9-5760-41C3-8304-83B7CC549CE8}"/>
                </a:ext>
              </a:extLst>
            </p:cNvPr>
            <p:cNvSpPr/>
            <p:nvPr/>
          </p:nvSpPr>
          <p:spPr>
            <a:xfrm>
              <a:off x="2075905" y="4600471"/>
              <a:ext cx="512285" cy="129723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0654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Можно ли применить этот механизм в других отраслях?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9812" y="63243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099FF-ADD0-410D-8757-F6937507D653}"/>
              </a:ext>
            </a:extLst>
          </p:cNvPr>
          <p:cNvSpPr txBox="1">
            <a:spLocks/>
          </p:cNvSpPr>
          <p:nvPr/>
        </p:nvSpPr>
        <p:spPr>
          <a:xfrm>
            <a:off x="838200" y="600518"/>
            <a:ext cx="10515599" cy="555536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B0F0"/>
                </a:solidFill>
                <a:cs typeface="Calibri"/>
              </a:rPr>
              <a:t>Такая структура необходима на коммерческой основе при следующих условиях</a:t>
            </a:r>
            <a:r>
              <a:rPr lang="en-US" sz="2000" b="1" dirty="0">
                <a:solidFill>
                  <a:srgbClr val="00B0F0"/>
                </a:solidFill>
                <a:cs typeface="Calibri"/>
              </a:rPr>
              <a:t>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800" dirty="0">
                <a:ea typeface="+mn-lt"/>
                <a:cs typeface="+mn-lt"/>
              </a:rPr>
              <a:t>Восприятие рынком слабого </a:t>
            </a:r>
            <a:r>
              <a:rPr lang="ru-RU" sz="1800" dirty="0" err="1">
                <a:ea typeface="+mn-lt"/>
                <a:cs typeface="+mn-lt"/>
              </a:rPr>
              <a:t>оффтейкера</a:t>
            </a:r>
            <a:r>
              <a:rPr lang="ru-RU" sz="1800" dirty="0">
                <a:ea typeface="+mn-lt"/>
                <a:cs typeface="+mn-lt"/>
              </a:rPr>
              <a:t> или государственной подрядной организации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800" dirty="0">
                <a:ea typeface="+mn-lt"/>
                <a:cs typeface="+mn-lt"/>
              </a:rPr>
              <a:t>Новые проекты/ первые в своем роде, развивающийся рынок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800" dirty="0">
                <a:ea typeface="+mn-lt"/>
                <a:cs typeface="+mn-lt"/>
              </a:rPr>
              <a:t>Правительство желает готово принять на себя суверенное обязательство по проекту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800" dirty="0">
                <a:ea typeface="+mn-lt"/>
                <a:cs typeface="+mn-lt"/>
              </a:rPr>
              <a:t>Слабый кредитный рейтинг государства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800" dirty="0">
                <a:ea typeface="+mn-lt"/>
                <a:cs typeface="+mn-lt"/>
              </a:rPr>
              <a:t>Проект коммерчески жизнеспособен!!! Это не просто заплатка, которую можно применить к непривлекательному ГЧП</a:t>
            </a:r>
            <a:r>
              <a:rPr lang="en-US" sz="1800" dirty="0">
                <a:ea typeface="+mn-lt"/>
                <a:cs typeface="+mn-lt"/>
              </a:rPr>
              <a:t>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B0F0"/>
                </a:solidFill>
                <a:cs typeface="Calibri"/>
              </a:rPr>
              <a:t>Примеры других секторов, где это может быть применено</a:t>
            </a:r>
            <a:r>
              <a:rPr lang="en-US" sz="2000" b="1" dirty="0">
                <a:solidFill>
                  <a:srgbClr val="00B0F0"/>
                </a:solidFill>
                <a:cs typeface="Calibri"/>
              </a:rPr>
              <a:t>: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</a:pPr>
            <a:r>
              <a:rPr lang="ru-RU" sz="1800" b="1" dirty="0">
                <a:ea typeface="+mn-lt"/>
                <a:cs typeface="+mn-lt"/>
              </a:rPr>
              <a:t>Дорожные проекты с платой за доступность </a:t>
            </a:r>
            <a:r>
              <a:rPr lang="en-US" sz="1800" dirty="0">
                <a:ea typeface="+mn-lt"/>
                <a:cs typeface="+mn-lt"/>
              </a:rPr>
              <a:t>– </a:t>
            </a:r>
            <a:r>
              <a:rPr lang="ru-RU" sz="1800" dirty="0">
                <a:ea typeface="+mn-lt"/>
                <a:cs typeface="+mn-lt"/>
              </a:rPr>
              <a:t>аккредитив может гарантировать платежные обязательства государства</a:t>
            </a:r>
            <a:endParaRPr lang="en-US" sz="1800" dirty="0">
              <a:ea typeface="+mn-lt"/>
              <a:cs typeface="+mn-lt"/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</a:pPr>
            <a:r>
              <a:rPr lang="ru-RU" sz="1800" b="1" dirty="0">
                <a:ea typeface="+mn-lt"/>
                <a:cs typeface="+mn-lt"/>
              </a:rPr>
              <a:t>Водоснабжение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ru-RU" sz="1800" b="1" dirty="0">
                <a:ea typeface="+mn-lt"/>
                <a:cs typeface="+mn-lt"/>
              </a:rPr>
              <a:t>и канализационно-очистные сооружения </a:t>
            </a:r>
            <a:r>
              <a:rPr lang="en-US" sz="1800" dirty="0">
                <a:ea typeface="+mn-lt"/>
                <a:cs typeface="+mn-lt"/>
              </a:rPr>
              <a:t>– </a:t>
            </a:r>
            <a:r>
              <a:rPr lang="ru-RU" sz="1800" dirty="0">
                <a:ea typeface="+mn-lt"/>
                <a:cs typeface="+mn-lt"/>
              </a:rPr>
              <a:t>при наличии закупочного механизма для сточных вод или массового водоснабжения</a:t>
            </a:r>
            <a:endParaRPr lang="en-US" sz="1800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itchFamily="2" charset="2"/>
              <a:buChar char="§"/>
            </a:pPr>
            <a:r>
              <a:rPr lang="ru-RU" sz="2000" b="1" dirty="0">
                <a:solidFill>
                  <a:srgbClr val="00B0F0"/>
                </a:solidFill>
                <a:cs typeface="Calibri"/>
              </a:rPr>
              <a:t>Необходимо предусмотреть комплексное вмешательство в сектор</a:t>
            </a:r>
            <a:endParaRPr lang="en-US" sz="2000" b="1" dirty="0">
              <a:solidFill>
                <a:srgbClr val="00B0F0"/>
              </a:solidFill>
              <a:cs typeface="Calibri"/>
            </a:endParaRPr>
          </a:p>
          <a:p>
            <a:pPr marL="742950" lvl="2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Arial" pitchFamily="2" charset="2"/>
              <a:buChar char="•"/>
            </a:pPr>
            <a:r>
              <a:rPr lang="ru-RU" sz="1800" dirty="0">
                <a:ea typeface="+mn-lt"/>
                <a:cs typeface="+mn-lt"/>
              </a:rPr>
              <a:t>Необходимо тщательно проработать вопрос о создании благоприятной нормативно-правовой базы и устранении фундаментальных рисков, лежащих в основе деятельности ГП</a:t>
            </a:r>
            <a:r>
              <a:rPr lang="en-US" sz="1800" dirty="0">
                <a:ea typeface="+mn-lt"/>
                <a:cs typeface="+mn-lt"/>
              </a:rPr>
              <a:t>. 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00B0F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90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19"/>
            <a:ext cx="10451563" cy="1308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Спасибо</a:t>
            </a:r>
            <a:r>
              <a:rPr lang="en-US" sz="3000" b="1" dirty="0">
                <a:solidFill>
                  <a:srgbClr val="1E4C9F"/>
                </a:solidFill>
                <a:latin typeface="+mn-lt"/>
              </a:rPr>
              <a:t>! </a:t>
            </a:r>
          </a:p>
          <a:p>
            <a:endParaRPr lang="en-US" sz="3000" b="1" dirty="0">
              <a:solidFill>
                <a:srgbClr val="1E4C9F"/>
              </a:solidFill>
              <a:latin typeface="+mn-lt"/>
            </a:endParaRPr>
          </a:p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Вопросы и ответы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2099FF-ADD0-410D-8757-F6937507D653}"/>
              </a:ext>
            </a:extLst>
          </p:cNvPr>
          <p:cNvSpPr txBox="1">
            <a:spLocks/>
          </p:cNvSpPr>
          <p:nvPr/>
        </p:nvSpPr>
        <p:spPr>
          <a:xfrm>
            <a:off x="1038308" y="1675310"/>
            <a:ext cx="10515599" cy="4553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b="1" dirty="0" err="1">
                <a:cs typeface="Calibri"/>
              </a:rPr>
              <a:t>Сун</a:t>
            </a:r>
            <a:r>
              <a:rPr lang="ru-RU" b="1" dirty="0">
                <a:cs typeface="Calibri"/>
              </a:rPr>
              <a:t> </a:t>
            </a:r>
            <a:r>
              <a:rPr lang="ru-RU" b="1" dirty="0" err="1">
                <a:cs typeface="Calibri"/>
              </a:rPr>
              <a:t>Дак</a:t>
            </a:r>
            <a:r>
              <a:rPr lang="ru-RU" b="1" dirty="0">
                <a:cs typeface="Calibri"/>
              </a:rPr>
              <a:t> Ким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dirty="0">
                <a:cs typeface="Calibri"/>
              </a:rPr>
              <a:t>Старший специалист по энергетике, Азиатский банк развития</a:t>
            </a:r>
            <a:endParaRPr lang="en-US" sz="2400" dirty="0"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en-US" sz="2000" dirty="0">
                <a:solidFill>
                  <a:srgbClr val="00B0F0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seungduckkim@adb.org</a:t>
            </a:r>
            <a:endParaRPr lang="en-US" sz="2000" dirty="0">
              <a:solidFill>
                <a:srgbClr val="00B0F0"/>
              </a:solidFill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endParaRPr lang="en-US" dirty="0">
              <a:solidFill>
                <a:srgbClr val="00B0F0"/>
              </a:solidFill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b="1" dirty="0">
                <a:cs typeface="Calibri"/>
              </a:rPr>
              <a:t>Мартин Джаер 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dirty="0">
                <a:cs typeface="Calibri"/>
              </a:rPr>
              <a:t>Специалист по энергетике, Азиатский банк развития</a:t>
            </a:r>
            <a:endParaRPr lang="en-US" sz="2800" dirty="0"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en-PH" u="sng" dirty="0" err="1">
                <a:solidFill>
                  <a:srgbClr val="00B0F0"/>
                </a:solidFill>
                <a:cs typeface="Calibri"/>
              </a:rPr>
              <a:t>mjaer@adb.org</a:t>
            </a:r>
            <a:endParaRPr lang="en-PH" u="sng" dirty="0">
              <a:solidFill>
                <a:srgbClr val="00B0F0"/>
              </a:solidFill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B0F0"/>
              </a:solidFill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b="1" dirty="0">
                <a:cs typeface="Calibri"/>
              </a:rPr>
              <a:t>Александр Н. </a:t>
            </a:r>
            <a:r>
              <a:rPr lang="ru-RU" b="1" dirty="0" err="1">
                <a:cs typeface="Calibri"/>
              </a:rPr>
              <a:t>Джетт</a:t>
            </a:r>
            <a:endParaRPr lang="ru-RU" b="1" dirty="0"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ru-RU" dirty="0">
                <a:cs typeface="Calibri"/>
              </a:rPr>
              <a:t>Старший специалист по инвестициям (Гарантии</a:t>
            </a:r>
            <a:r>
              <a:rPr lang="en-US" dirty="0">
                <a:cs typeface="Calibri"/>
              </a:rPr>
              <a:t>), </a:t>
            </a:r>
            <a:r>
              <a:rPr lang="ru-RU" dirty="0">
                <a:cs typeface="Calibri"/>
              </a:rPr>
              <a:t>Азиатский банк развития</a:t>
            </a:r>
            <a:endParaRPr lang="en-US" sz="1800" dirty="0">
              <a:cs typeface="Calibri"/>
            </a:endParaRP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r>
              <a:rPr lang="en-US" sz="2000" dirty="0">
                <a:solidFill>
                  <a:srgbClr val="00B0F0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ajett@adb.org</a:t>
            </a:r>
            <a:endParaRPr lang="en-US" sz="2000" dirty="0">
              <a:solidFill>
                <a:srgbClr val="00B0F0"/>
              </a:solidFill>
              <a:cs typeface="Calibri"/>
            </a:endParaRPr>
          </a:p>
          <a:p>
            <a:pPr marL="914400" lvl="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Pct val="125000"/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30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BDF1427-2986-419B-B213-4158E879E12E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Гарантийные продукты АБР</a:t>
            </a:r>
            <a:endParaRPr lang="en-US" sz="3000" b="1" dirty="0">
              <a:solidFill>
                <a:srgbClr val="1E4C9F"/>
              </a:solidFill>
              <a:latin typeface="+mn-lt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8D6F5-DBA5-4225-943C-88181D5539B3}"/>
              </a:ext>
            </a:extLst>
          </p:cNvPr>
          <p:cNvSpPr txBox="1"/>
          <p:nvPr/>
        </p:nvSpPr>
        <p:spPr>
          <a:xfrm>
            <a:off x="107595" y="63243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F9814-0EEB-46ED-8C14-EDA4AA09CC55}"/>
              </a:ext>
            </a:extLst>
          </p:cNvPr>
          <p:cNvSpPr txBox="1"/>
          <p:nvPr/>
        </p:nvSpPr>
        <p:spPr>
          <a:xfrm>
            <a:off x="919601" y="1505396"/>
            <a:ext cx="1075161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Частичная гарантия по рискам  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endParaRPr lang="ru-RU" sz="2800" dirty="0">
              <a:solidFill>
                <a:srgbClr val="00B0F0"/>
              </a:solidFill>
              <a:cs typeface="Calibri"/>
            </a:endParaRP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Частичная гарантия по кредиту 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endParaRPr lang="ru-RU" sz="2800" dirty="0">
              <a:solidFill>
                <a:srgbClr val="00B0F0"/>
              </a:solidFill>
              <a:cs typeface="Calibri"/>
            </a:endParaRP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SzPct val="125000"/>
              <a:buFont typeface="+mj-lt"/>
              <a:buAutoNum type="romanUcPeriod"/>
            </a:pPr>
            <a:r>
              <a:rPr lang="ru-RU" sz="2800" dirty="0">
                <a:solidFill>
                  <a:srgbClr val="00B0F0"/>
                </a:solidFill>
                <a:cs typeface="Calibri"/>
              </a:rPr>
              <a:t>Гарантированный аккредитив</a:t>
            </a:r>
            <a:endParaRPr lang="en-PH" altLang="zh-CN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7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A5D6A-3909-4B14-9011-1E8ADD7D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83130" y="6341112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4</a:t>
            </a:fld>
            <a:endParaRPr lang="en-US"/>
          </a:p>
        </p:txBody>
      </p:sp>
      <p:sp>
        <p:nvSpPr>
          <p:cNvPr id="21" name="Title 1" descr="Text Box: Title">
            <a:extLst>
              <a:ext uri="{FF2B5EF4-FFF2-40B4-BE49-F238E27FC236}">
                <a16:creationId xmlns:a16="http://schemas.microsoft.com/office/drawing/2014/main" id="{32562E3D-7676-42CC-A578-43C8CA8D0B04}"/>
              </a:ext>
            </a:extLst>
          </p:cNvPr>
          <p:cNvSpPr txBox="1">
            <a:spLocks/>
          </p:cNvSpPr>
          <p:nvPr/>
        </p:nvSpPr>
        <p:spPr bwMode="auto">
          <a:xfrm>
            <a:off x="1914525" y="1356981"/>
            <a:ext cx="8119792" cy="2585329"/>
          </a:xfrm>
          <a:prstGeom prst="rect">
            <a:avLst/>
          </a:prstGeom>
          <a:noFill/>
          <a:ln w="9525" cap="rnd" cmpd="sng">
            <a:noFill/>
            <a:prstDash val="solid"/>
            <a:round/>
            <a:headEnd/>
            <a:tailEnd/>
          </a:ln>
          <a:effectLst/>
        </p:spPr>
        <p:txBody>
          <a:bodyPr vert="horz" lIns="45720" tIns="45720" rIns="45720" bIns="45720" rtlCol="0">
            <a:noAutofit/>
          </a:bodyPr>
          <a:lstStyle>
            <a:defPPr>
              <a:defRPr lang="en-US"/>
            </a:defPPr>
            <a:lvl1pPr marL="347663" indent="-347663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063750" algn="l"/>
              </a:tabLst>
              <a:defRPr sz="1400" b="1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2pPr>
            <a:lvl3pPr marL="1085850" lvl="2" indent="-171450">
              <a:buFont typeface="Arial" panose="020B0604020202020204" pitchFamily="34" charset="0"/>
              <a:buChar char="•"/>
              <a:defRPr sz="1200"/>
            </a:lvl3pPr>
          </a:lstStyle>
          <a:p>
            <a:pPr marL="284163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284163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855663" lvl="3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Встречная госгарантия дает АБР прямое право требовать возмещение</a:t>
            </a:r>
          </a:p>
          <a:p>
            <a:pPr marL="855663" lvl="3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убытков со стороны правительства принимающей страны в случает если платёжное требование выплачивается в рамках гарантии АБР</a:t>
            </a:r>
          </a:p>
          <a:p>
            <a:pPr marL="855663" lvl="3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 случае если правительство принимающей страны не выплачивает</a:t>
            </a:r>
          </a:p>
          <a:p>
            <a:pPr marL="855663" lvl="3" indent="-28575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компенсацию АБР в соответствии с условиями встречной гарантии, у АБР есть право объявить событие невыполнения обязательств в рамках своего портфеля кредитов, предоставленных государственному сектору принимающей страны</a:t>
            </a:r>
            <a:r>
              <a:rPr lang="en-US" sz="1400" dirty="0">
                <a:solidFill>
                  <a:srgbClr val="0F2D5A"/>
                </a:solidFill>
                <a:latin typeface="Calibri"/>
              </a:rPr>
              <a:t>	</a:t>
            </a:r>
          </a:p>
          <a:p>
            <a:pPr marL="284163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284163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284163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912813" lvl="3" indent="-34290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Гарантии оцениваются по рыночной цене</a:t>
            </a:r>
          </a:p>
          <a:p>
            <a:pPr marL="912813" lvl="3" indent="-34290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Применяются ограничения по рискам</a:t>
            </a:r>
          </a:p>
          <a:p>
            <a:pPr marL="912813" lvl="3" indent="-342900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Встречная госгарантия отсутствует </a:t>
            </a:r>
            <a:endParaRPr lang="en-US" sz="1600" dirty="0">
              <a:latin typeface="Calibri"/>
            </a:endParaRPr>
          </a:p>
          <a:p>
            <a:pPr marL="914400" lvl="2" indent="0">
              <a:buNone/>
              <a:defRPr/>
            </a:pPr>
            <a:endParaRPr lang="en-US" sz="1400" dirty="0">
              <a:solidFill>
                <a:srgbClr val="0F2D5A"/>
              </a:solidFill>
              <a:latin typeface="Calibri"/>
            </a:endParaRPr>
          </a:p>
          <a:p>
            <a:pPr marL="60325" lvl="2" indent="0">
              <a:buNone/>
              <a:defRPr/>
            </a:pPr>
            <a:r>
              <a:rPr lang="ru-RU" sz="1600" dirty="0"/>
              <a:t>В обоих случаях взимается ежегодная плата за предоставление гарантии и плата за обязательство по предоставлению гарантии, а также требуется «якорь» </a:t>
            </a:r>
            <a:endParaRPr lang="en-US" sz="1600" dirty="0">
              <a:highlight>
                <a:srgbClr val="FFFF00"/>
              </a:highlight>
              <a:latin typeface="Calibri"/>
            </a:endParaRPr>
          </a:p>
          <a:p>
            <a:pPr lvl="2">
              <a:defRPr/>
            </a:pPr>
            <a:endParaRPr lang="en-US" dirty="0">
              <a:solidFill>
                <a:prstClr val="black"/>
              </a:solidFill>
              <a:highlight>
                <a:srgbClr val="C8DA2B"/>
              </a:highlight>
              <a:latin typeface="Calibri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D0A4E476-BDC3-4A0B-8C65-1CCC8638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525" y="1186879"/>
            <a:ext cx="8286750" cy="449100"/>
          </a:xfrm>
          <a:prstGeom prst="rect">
            <a:avLst/>
          </a:prstGeom>
          <a:solidFill>
            <a:srgbClr val="009ED6"/>
          </a:solidFill>
          <a:ln>
            <a:solidFill>
              <a:srgbClr val="4F81BD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Государственный сектор – С встречной госгарантией для АБР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723CA40-A47E-4784-8874-E559D8DA0D1D}"/>
              </a:ext>
            </a:extLst>
          </p:cNvPr>
          <p:cNvSpPr txBox="1">
            <a:spLocks/>
          </p:cNvSpPr>
          <p:nvPr/>
        </p:nvSpPr>
        <p:spPr>
          <a:xfrm>
            <a:off x="1914525" y="3730434"/>
            <a:ext cx="8286750" cy="449101"/>
          </a:xfrm>
          <a:prstGeom prst="rect">
            <a:avLst/>
          </a:prstGeom>
          <a:solidFill>
            <a:srgbClr val="009ED6"/>
          </a:solidFill>
          <a:ln>
            <a:solidFill>
              <a:srgbClr val="4F81BD"/>
            </a:solidFill>
          </a:ln>
        </p:spPr>
        <p:style>
          <a:lnRef idx="3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b="1" dirty="0"/>
              <a:t>Частный сектор – без встречной госгарантии для АБР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9251D3-EFDF-4BFB-ADB6-9359B39F8804}"/>
              </a:ext>
            </a:extLst>
          </p:cNvPr>
          <p:cNvSpPr txBox="1">
            <a:spLocks/>
          </p:cNvSpPr>
          <p:nvPr/>
        </p:nvSpPr>
        <p:spPr>
          <a:xfrm>
            <a:off x="647700" y="46520"/>
            <a:ext cx="10451563" cy="553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1E4C9F"/>
                </a:solidFill>
              </a:rPr>
              <a:t>Гарантийные продукты АБР</a:t>
            </a:r>
            <a:endParaRPr lang="en-US" sz="3000" b="1" dirty="0">
              <a:solidFill>
                <a:srgbClr val="1E4C9F"/>
              </a:solidFill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5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 descr="Text Box: Title">
            <a:extLst>
              <a:ext uri="{FF2B5EF4-FFF2-40B4-BE49-F238E27FC236}">
                <a16:creationId xmlns:a16="http://schemas.microsoft.com/office/drawing/2014/main" id="{32CD45BB-8D5F-4EA9-87AD-A6AB99460DA1}"/>
              </a:ext>
            </a:extLst>
          </p:cNvPr>
          <p:cNvSpPr txBox="1">
            <a:spLocks/>
          </p:cNvSpPr>
          <p:nvPr/>
        </p:nvSpPr>
        <p:spPr bwMode="auto">
          <a:xfrm>
            <a:off x="1768576" y="911551"/>
            <a:ext cx="8567642" cy="4495251"/>
          </a:xfrm>
          <a:prstGeom prst="rect">
            <a:avLst/>
          </a:prstGeom>
          <a:noFill/>
          <a:ln w="9525" cap="rnd" cmpd="sng">
            <a:noFill/>
            <a:prstDash val="solid"/>
            <a:round/>
            <a:headEnd/>
            <a:tailEnd/>
          </a:ln>
          <a:effectLst/>
        </p:spPr>
        <p:txBody>
          <a:bodyPr vert="horz" lIns="45720" tIns="45720" rIns="45720" bIns="45720" rtlCol="0">
            <a:noAutofit/>
          </a:bodyPr>
          <a:lstStyle>
            <a:defPPr>
              <a:defRPr lang="en-US"/>
            </a:defPPr>
            <a:lvl1pPr marL="347663" indent="-347663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063750" algn="l"/>
              </a:tabLst>
              <a:defRPr sz="1400" b="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2pPr>
          </a:lstStyle>
          <a:p>
            <a:pPr marL="633413" lvl="1" indent="-347663">
              <a:spcBef>
                <a:spcPct val="20000"/>
              </a:spcBef>
              <a:spcAft>
                <a:spcPts val="600"/>
              </a:spcAft>
              <a:tabLst>
                <a:tab pos="2063750" algn="l"/>
              </a:tabLst>
            </a:pPr>
            <a:r>
              <a:rPr lang="ru-RU" sz="1800" b="1" dirty="0">
                <a:cs typeface="Arial" panose="020B0604020202020204" pitchFamily="34" charset="0"/>
              </a:rPr>
              <a:t>Риски, </a:t>
            </a:r>
            <a:r>
              <a:rPr lang="ru-RU" sz="1800" dirty="0">
                <a:cs typeface="Arial" panose="020B0604020202020204" pitchFamily="34" charset="0"/>
              </a:rPr>
              <a:t>которые покрываются ЧГР</a:t>
            </a:r>
            <a:r>
              <a:rPr lang="en-US" sz="1800" dirty="0">
                <a:cs typeface="Arial" panose="020B0604020202020204" pitchFamily="34" charset="0"/>
              </a:rPr>
              <a:t>. </a:t>
            </a:r>
          </a:p>
          <a:p>
            <a:pPr marL="1138237" lvl="1" indent="-457200" algn="l">
              <a:buFont typeface="Wingdings" panose="05000000000000000000" pitchFamily="2" charset="2"/>
              <a:buChar char="ü"/>
            </a:pPr>
            <a:r>
              <a:rPr lang="ru-RU" sz="1800" dirty="0"/>
              <a:t>Ограничение на передачу (Невозможность конвертации или перевода валюты) </a:t>
            </a:r>
          </a:p>
          <a:p>
            <a:pPr marL="1138237" lvl="1" indent="-457200" algn="l">
              <a:buFont typeface="Wingdings" panose="05000000000000000000" pitchFamily="2" charset="2"/>
              <a:buChar char="ü"/>
            </a:pPr>
            <a:r>
              <a:rPr lang="ru-RU" sz="1800" dirty="0"/>
              <a:t>Экспроприация</a:t>
            </a:r>
          </a:p>
          <a:p>
            <a:pPr marL="1138237" lvl="1" indent="-457200" algn="l">
              <a:buFont typeface="Wingdings" panose="05000000000000000000" pitchFamily="2" charset="2"/>
              <a:buChar char="ü"/>
            </a:pPr>
            <a:r>
              <a:rPr lang="ru-RU" sz="1800" dirty="0"/>
              <a:t>Политически мотивированное насилие</a:t>
            </a:r>
          </a:p>
          <a:p>
            <a:pPr marL="1138237" lvl="1" indent="-4572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accent1"/>
                </a:solidFill>
              </a:rPr>
              <a:t>Нарушение договора (неисполнение арбитражного решения и отказ в обращении)</a:t>
            </a:r>
          </a:p>
          <a:p>
            <a:pPr marL="1085850" lvl="1" indent="-342900"/>
            <a:endParaRPr lang="en-US" sz="1800" dirty="0"/>
          </a:p>
          <a:p>
            <a:pPr marL="633413" lvl="1" indent="-347663">
              <a:spcBef>
                <a:spcPct val="20000"/>
              </a:spcBef>
              <a:spcAft>
                <a:spcPts val="600"/>
              </a:spcAft>
              <a:tabLst>
                <a:tab pos="2063750" algn="l"/>
              </a:tabLst>
            </a:pPr>
            <a:r>
              <a:rPr lang="ru-RU" sz="1800" dirty="0">
                <a:cs typeface="Arial" panose="020B0604020202020204" pitchFamily="34" charset="0"/>
              </a:rPr>
              <a:t>Первые три риска являются классическими политическими рисками. Если существует риск того, что контрагент (агентство или ГП) может не выполнить свои договорные обязательства, то необходимо страхование от нарушения договора</a:t>
            </a:r>
            <a:endParaRPr lang="en-US" sz="1800" dirty="0">
              <a:cs typeface="Arial" panose="020B0604020202020204" pitchFamily="34" charset="0"/>
            </a:endParaRPr>
          </a:p>
          <a:p>
            <a:pPr marL="633413" lvl="1" indent="-347663">
              <a:spcBef>
                <a:spcPct val="20000"/>
              </a:spcBef>
              <a:spcAft>
                <a:spcPts val="600"/>
              </a:spcAft>
              <a:tabLst>
                <a:tab pos="2063750" algn="l"/>
              </a:tabLst>
            </a:pPr>
            <a:r>
              <a:rPr lang="ru-RU" sz="1800" b="1" dirty="0">
                <a:cs typeface="Arial" panose="020B0604020202020204" pitchFamily="34" charset="0"/>
              </a:rPr>
              <a:t>Обоснование</a:t>
            </a:r>
            <a:r>
              <a:rPr lang="en-US" sz="1800" b="1" dirty="0">
                <a:cs typeface="Arial" panose="020B0604020202020204" pitchFamily="34" charset="0"/>
              </a:rPr>
              <a:t>: </a:t>
            </a:r>
            <a:r>
              <a:rPr lang="ru-RU" sz="1800" dirty="0">
                <a:cs typeface="Arial" panose="020B0604020202020204" pitchFamily="34" charset="0"/>
              </a:rPr>
              <a:t>Частичная гарантия по рискам обычно используется в тех случаях,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r>
              <a:rPr lang="ru-RU" sz="1800" u="sng" dirty="0">
                <a:cs typeface="Arial" panose="020B0604020202020204" pitchFamily="34" charset="0"/>
              </a:rPr>
              <a:t>когда проект является коммерчески привлекательным, но политические риски сдерживают кредиторов</a:t>
            </a:r>
            <a:r>
              <a:rPr lang="en-US" sz="1800" dirty="0">
                <a:cs typeface="Arial" panose="020B0604020202020204" pitchFamily="34" charset="0"/>
              </a:rPr>
              <a:t>.</a:t>
            </a:r>
            <a:endParaRPr lang="ru-RU" sz="1800" dirty="0">
              <a:cs typeface="Arial" panose="020B0604020202020204" pitchFamily="34" charset="0"/>
            </a:endParaRPr>
          </a:p>
          <a:p>
            <a:pPr marL="633413" lvl="1" indent="-347663">
              <a:spcBef>
                <a:spcPct val="20000"/>
              </a:spcBef>
              <a:spcAft>
                <a:spcPts val="600"/>
              </a:spcAft>
              <a:tabLst>
                <a:tab pos="2063750" algn="l"/>
              </a:tabLst>
            </a:pPr>
            <a:r>
              <a:rPr lang="ru-RU" sz="1800" dirty="0">
                <a:cs typeface="Arial" panose="020B0604020202020204" pitchFamily="34" charset="0"/>
              </a:rPr>
              <a:t>Для регионов с политической нестабильностью 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 marL="633413" lvl="1" indent="-347663">
              <a:spcBef>
                <a:spcPct val="20000"/>
              </a:spcBef>
              <a:spcAft>
                <a:spcPts val="600"/>
              </a:spcAft>
              <a:tabLst>
                <a:tab pos="2063750" algn="l"/>
              </a:tabLst>
            </a:pPr>
            <a:r>
              <a:rPr lang="ru-RU" sz="1800" b="1" dirty="0">
                <a:cs typeface="Arial" panose="020B0604020202020204" pitchFamily="34" charset="0"/>
              </a:rPr>
              <a:t>Гарантированный процент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ru-RU" sz="1800" dirty="0">
                <a:cs typeface="Arial" panose="020B0604020202020204" pitchFamily="34" charset="0"/>
              </a:rPr>
              <a:t>между</a:t>
            </a:r>
            <a:r>
              <a:rPr lang="en-US" sz="1800" dirty="0">
                <a:cs typeface="Arial" panose="020B0604020202020204" pitchFamily="34" charset="0"/>
              </a:rPr>
              <a:t> 95 </a:t>
            </a:r>
            <a:r>
              <a:rPr lang="ru-RU" sz="1800" dirty="0">
                <a:cs typeface="Arial" panose="020B0604020202020204" pitchFamily="34" charset="0"/>
              </a:rPr>
              <a:t>и</a:t>
            </a:r>
            <a:r>
              <a:rPr lang="en-US" sz="1800" dirty="0">
                <a:cs typeface="Arial" panose="020B0604020202020204" pitchFamily="34" charset="0"/>
              </a:rPr>
              <a:t> 99% (</a:t>
            </a:r>
            <a:r>
              <a:rPr lang="ru-RU" sz="1800" dirty="0">
                <a:cs typeface="Arial" panose="020B0604020202020204" pitchFamily="34" charset="0"/>
              </a:rPr>
              <a:t>к кредиторам предъявляется требование о частичном неполном покрытии</a:t>
            </a:r>
            <a:r>
              <a:rPr lang="en-US" sz="1800" dirty="0">
                <a:cs typeface="Arial" panose="020B0604020202020204" pitchFamily="34" charset="0"/>
              </a:rPr>
              <a:t>)</a:t>
            </a:r>
          </a:p>
          <a:p>
            <a:pPr marL="1028700" lvl="1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7F654-7F11-4989-A8FB-4D677DD2EFC3}"/>
              </a:ext>
            </a:extLst>
          </p:cNvPr>
          <p:cNvSpPr txBox="1"/>
          <p:nvPr/>
        </p:nvSpPr>
        <p:spPr>
          <a:xfrm>
            <a:off x="1199213" y="224649"/>
            <a:ext cx="10223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E4C9F"/>
                </a:solidFill>
                <a:ea typeface="+mj-ea"/>
                <a:cs typeface="+mj-cs"/>
              </a:rPr>
              <a:t>Частичная гарантия по рискам (ЧГР)</a:t>
            </a:r>
            <a:r>
              <a:rPr lang="en-US" sz="3000" b="1" dirty="0">
                <a:solidFill>
                  <a:srgbClr val="1E4C9F"/>
                </a:solidFill>
                <a:ea typeface="+mj-ea"/>
                <a:cs typeface="+mj-cs"/>
              </a:rPr>
              <a:t> – </a:t>
            </a:r>
            <a:r>
              <a:rPr lang="ru-RU" sz="3000" b="1" dirty="0">
                <a:solidFill>
                  <a:srgbClr val="1E4C9F"/>
                </a:solidFill>
                <a:ea typeface="+mj-ea"/>
                <a:cs typeface="+mj-cs"/>
              </a:rPr>
              <a:t>Риски и обоснование</a:t>
            </a:r>
            <a:endParaRPr lang="en-US" sz="3000" b="1" dirty="0">
              <a:solidFill>
                <a:srgbClr val="1E4C9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03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266DDC-E513-4877-9A16-45032697F7D7}"/>
              </a:ext>
            </a:extLst>
          </p:cNvPr>
          <p:cNvGrpSpPr/>
          <p:nvPr/>
        </p:nvGrpSpPr>
        <p:grpSpPr>
          <a:xfrm>
            <a:off x="1524000" y="1219200"/>
            <a:ext cx="9144000" cy="3566160"/>
            <a:chOff x="1507672" y="1422879"/>
            <a:chExt cx="6229350" cy="22288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0861DF-A006-4E35-B4E6-F19972E4ACA8}"/>
                </a:ext>
              </a:extLst>
            </p:cNvPr>
            <p:cNvSpPr/>
            <p:nvPr/>
          </p:nvSpPr>
          <p:spPr>
            <a:xfrm>
              <a:off x="1507672" y="1422879"/>
              <a:ext cx="1485900" cy="857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Коммерческий кредитор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C4E617-F9E1-4D6B-BB9B-2FD2343AEF1E}"/>
                </a:ext>
              </a:extLst>
            </p:cNvPr>
            <p:cNvSpPr/>
            <p:nvPr/>
          </p:nvSpPr>
          <p:spPr>
            <a:xfrm>
              <a:off x="4064382" y="2794477"/>
              <a:ext cx="1485900" cy="857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Правительство принимающей страны 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BD4032-DADE-4425-8748-A3A56E9CE894}"/>
                </a:ext>
              </a:extLst>
            </p:cNvPr>
            <p:cNvCxnSpPr>
              <a:endCxn id="7" idx="2"/>
            </p:cNvCxnSpPr>
            <p:nvPr/>
          </p:nvCxnSpPr>
          <p:spPr>
            <a:xfrm rot="5400000" flipH="1" flipV="1">
              <a:off x="1821998" y="2708757"/>
              <a:ext cx="857250" cy="23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4F31B3-83D4-4196-A836-F63232799F2F}"/>
                </a:ext>
              </a:extLst>
            </p:cNvPr>
            <p:cNvCxnSpPr>
              <a:cxnSpLocks/>
              <a:stCxn id="8" idx="1"/>
              <a:endCxn id="17" idx="3"/>
            </p:cNvCxnSpPr>
            <p:nvPr/>
          </p:nvCxnSpPr>
          <p:spPr>
            <a:xfrm flipH="1">
              <a:off x="2707824" y="3223102"/>
              <a:ext cx="1356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085000EC-782F-48CE-87C9-E9C6F4647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802" y="2423768"/>
              <a:ext cx="548173" cy="309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Arial" panose="020B0604020202020204" pitchFamily="34" charset="0"/>
                </a:rPr>
                <a:t>PRG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0D8A10-BB41-4A79-8324-CEEB6C047071}"/>
                </a:ext>
              </a:extLst>
            </p:cNvPr>
            <p:cNvSpPr/>
            <p:nvPr/>
          </p:nvSpPr>
          <p:spPr>
            <a:xfrm>
              <a:off x="4079422" y="1422879"/>
              <a:ext cx="1485900" cy="857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  <a:cs typeface="Arial" panose="020B0604020202020204" pitchFamily="34" charset="0"/>
                </a:rPr>
                <a:t>Независимый производитель энергии</a:t>
              </a:r>
              <a:endParaRPr lang="en-US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CDEDF3-79DB-4085-862C-63A9E6DBDEA1}"/>
                </a:ext>
              </a:extLst>
            </p:cNvPr>
            <p:cNvCxnSpPr/>
            <p:nvPr/>
          </p:nvCxnSpPr>
          <p:spPr>
            <a:xfrm>
              <a:off x="2993572" y="1880080"/>
              <a:ext cx="1085850" cy="1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E265BB-17EC-4141-98BF-A288FC79B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326" y="1488780"/>
              <a:ext cx="571227" cy="28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cs typeface="Arial" panose="020B0604020202020204" pitchFamily="34" charset="0"/>
                </a:rPr>
                <a:t>Заем</a:t>
              </a:r>
              <a:endParaRPr lang="en-US" sz="2400" dirty="0"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68C0CE-B56B-4678-BE9A-ADF5A16DE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4807" y="2620160"/>
              <a:ext cx="1131578" cy="51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Arial" panose="020B0604020202020204" pitchFamily="34" charset="0"/>
                </a:rPr>
                <a:t>(</a:t>
              </a:r>
              <a:r>
                <a:rPr lang="ru-RU" sz="2400" dirty="0">
                  <a:cs typeface="Arial" panose="020B0604020202020204" pitchFamily="34" charset="0"/>
                </a:rPr>
                <a:t>встречная </a:t>
              </a:r>
            </a:p>
            <a:p>
              <a:r>
                <a:rPr lang="ru-RU" sz="2400" dirty="0">
                  <a:cs typeface="Arial" panose="020B0604020202020204" pitchFamily="34" charset="0"/>
                </a:rPr>
                <a:t>гарантия</a:t>
              </a:r>
              <a:r>
                <a:rPr lang="en-US" sz="2400" dirty="0"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17" name="Picture 16" descr="GraphicTIF1">
              <a:extLst>
                <a:ext uri="{FF2B5EF4-FFF2-40B4-BE49-F238E27FC236}">
                  <a16:creationId xmlns:a16="http://schemas.microsoft.com/office/drawing/2014/main" id="{57436CEC-4946-408F-9A28-E11695C36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9623" y="2794477"/>
              <a:ext cx="898202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442259-BD19-4750-A862-813A855647B6}"/>
                </a:ext>
              </a:extLst>
            </p:cNvPr>
            <p:cNvSpPr/>
            <p:nvPr/>
          </p:nvSpPr>
          <p:spPr>
            <a:xfrm>
              <a:off x="6251122" y="1422879"/>
              <a:ext cx="1485900" cy="857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Покупатель по договору (государственная организация)</a:t>
              </a: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92637D-E5C7-4136-ABFA-86754B147358}"/>
                </a:ext>
              </a:extLst>
            </p:cNvPr>
            <p:cNvCxnSpPr/>
            <p:nvPr/>
          </p:nvCxnSpPr>
          <p:spPr>
            <a:xfrm flipH="1">
              <a:off x="5565325" y="1892566"/>
              <a:ext cx="6858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CC2FBB79-1D02-4C33-A1D8-8EB7D6B7C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752" y="1480029"/>
              <a:ext cx="552619" cy="288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cs typeface="Arial" panose="020B0604020202020204" pitchFamily="34" charset="0"/>
                </a:rPr>
                <a:t>PPA*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091C201-C5F3-4FDF-97BA-D19A489B7ED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5550285" y="1907848"/>
              <a:ext cx="402010" cy="1315254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EFB1509E-E6DB-4EEE-B08E-470FE798A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2524" y="2601829"/>
              <a:ext cx="1270906" cy="519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>
                  <a:cs typeface="Arial" panose="020B0604020202020204" pitchFamily="34" charset="0"/>
                </a:rPr>
                <a:t>Гарантия </a:t>
              </a:r>
              <a:r>
                <a:rPr lang="ru-RU" sz="2400" dirty="0" err="1">
                  <a:cs typeface="Arial" panose="020B0604020202020204" pitchFamily="34" charset="0"/>
                </a:rPr>
                <a:t>МинФина</a:t>
              </a:r>
              <a:endParaRPr lang="en-US" dirty="0">
                <a:cs typeface="Arial" panose="020B0604020202020204" pitchFamily="34" charset="0"/>
              </a:endParaRPr>
            </a:p>
          </p:txBody>
        </p:sp>
      </p:grpSp>
      <p:sp>
        <p:nvSpPr>
          <p:cNvPr id="23" name="Title 1" descr="Text Box: Title">
            <a:extLst>
              <a:ext uri="{FF2B5EF4-FFF2-40B4-BE49-F238E27FC236}">
                <a16:creationId xmlns:a16="http://schemas.microsoft.com/office/drawing/2014/main" id="{ADF0BE31-2DCF-40F4-82AD-CB4EE67A83F5}"/>
              </a:ext>
            </a:extLst>
          </p:cNvPr>
          <p:cNvSpPr txBox="1">
            <a:spLocks/>
          </p:cNvSpPr>
          <p:nvPr/>
        </p:nvSpPr>
        <p:spPr bwMode="auto">
          <a:xfrm>
            <a:off x="2896403" y="5276892"/>
            <a:ext cx="6399194" cy="107508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34290" tIns="34290" rIns="34290" bIns="34290" rtlCol="0">
            <a:noAutofit/>
          </a:bodyPr>
          <a:lstStyle>
            <a:defPPr>
              <a:defRPr lang="en-US"/>
            </a:defPPr>
            <a:lvl1pPr marL="347663" indent="-347663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063750" algn="l"/>
              </a:tabLst>
              <a:defRPr sz="1400" b="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2pPr>
          </a:lstStyle>
          <a:p>
            <a:pPr marL="270266" lvl="1"/>
            <a:r>
              <a:rPr lang="ru-RU" sz="2400" b="1" dirty="0">
                <a:cs typeface="Arial" panose="020B0604020202020204" pitchFamily="34" charset="0"/>
              </a:rPr>
              <a:t>Гарантированный процент</a:t>
            </a:r>
            <a:r>
              <a:rPr lang="en-US" sz="2400" dirty="0">
                <a:cs typeface="Arial" panose="020B0604020202020204" pitchFamily="34" charset="0"/>
              </a:rPr>
              <a:t>: </a:t>
            </a:r>
            <a:r>
              <a:rPr lang="ru-RU" sz="2400" dirty="0">
                <a:cs typeface="Arial" panose="020B0604020202020204" pitchFamily="34" charset="0"/>
              </a:rPr>
              <a:t>между</a:t>
            </a:r>
            <a:r>
              <a:rPr lang="en-US" sz="2400" dirty="0">
                <a:cs typeface="Arial" panose="020B0604020202020204" pitchFamily="34" charset="0"/>
              </a:rPr>
              <a:t> 95 </a:t>
            </a:r>
            <a:r>
              <a:rPr lang="ru-RU" sz="2400" dirty="0">
                <a:cs typeface="Arial" panose="020B0604020202020204" pitchFamily="34" charset="0"/>
              </a:rPr>
              <a:t>и</a:t>
            </a:r>
            <a:r>
              <a:rPr lang="en-US" sz="2400" dirty="0">
                <a:cs typeface="Arial" panose="020B0604020202020204" pitchFamily="34" charset="0"/>
              </a:rPr>
              <a:t> 99%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E7A27-C9D9-41E9-82A1-288625A0E2F4}"/>
              </a:ext>
            </a:extLst>
          </p:cNvPr>
          <p:cNvSpPr txBox="1"/>
          <p:nvPr/>
        </p:nvSpPr>
        <p:spPr>
          <a:xfrm>
            <a:off x="2468137" y="1"/>
            <a:ext cx="8675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E4C9F"/>
                </a:solidFill>
                <a:ea typeface="+mj-ea"/>
                <a:cs typeface="+mj-cs"/>
              </a:rPr>
              <a:t>Типичная структура ч</a:t>
            </a:r>
            <a:r>
              <a:rPr lang="ru-RU" sz="3000" b="1" dirty="0">
                <a:solidFill>
                  <a:srgbClr val="1E4C9F"/>
                </a:solidFill>
              </a:rPr>
              <a:t>астичной гарантии по рискам </a:t>
            </a:r>
            <a:endParaRPr lang="en-US" sz="3000" b="1" dirty="0">
              <a:solidFill>
                <a:srgbClr val="1E4C9F"/>
              </a:solidFill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A468F-71CA-E045-A632-D2F4D93945EA}"/>
              </a:ext>
            </a:extLst>
          </p:cNvPr>
          <p:cNvSpPr txBox="1"/>
          <p:nvPr/>
        </p:nvSpPr>
        <p:spPr>
          <a:xfrm>
            <a:off x="7548429" y="4406425"/>
            <a:ext cx="462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*PPA - </a:t>
            </a:r>
            <a:r>
              <a:rPr lang="ru-RU" dirty="0"/>
              <a:t>Соглашение о закупке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419371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pPr algn="l">
              <a:defRPr/>
            </a:pPr>
            <a:fld id="{7D0C6CEF-3F30-5644-AEEC-4228C0B92182}" type="slidenum">
              <a:rPr lang="en-US" sz="1800">
                <a:solidFill>
                  <a:prstClr val="black"/>
                </a:solidFill>
                <a:latin typeface="Calibri" panose="020F0502020204030204"/>
              </a:rPr>
              <a:pPr algn="l">
                <a:defRPr/>
              </a:pPr>
              <a:t>7</a:t>
            </a:fld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39D0C37-6554-46F9-BBC6-AA4B635E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32" y="150314"/>
            <a:ext cx="9848090" cy="62616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ЧГР</a:t>
            </a:r>
            <a:r>
              <a:rPr lang="en-US" sz="3000" b="1" dirty="0">
                <a:solidFill>
                  <a:srgbClr val="1E4C9F"/>
                </a:solidFill>
                <a:latin typeface="+mn-lt"/>
              </a:rPr>
              <a:t>: </a:t>
            </a:r>
            <a:r>
              <a:rPr lang="ru-RU" sz="3000" b="1" dirty="0">
                <a:solidFill>
                  <a:srgbClr val="1E4C9F"/>
                </a:solidFill>
                <a:latin typeface="+mn-lt"/>
              </a:rPr>
              <a:t>Проект газовой электростанции в </a:t>
            </a:r>
            <a:r>
              <a:rPr lang="ru-RU" sz="3000" b="1" dirty="0" err="1">
                <a:solidFill>
                  <a:srgbClr val="1E4C9F"/>
                </a:solidFill>
                <a:latin typeface="+mn-lt"/>
              </a:rPr>
              <a:t>Риау</a:t>
            </a:r>
            <a:r>
              <a:rPr lang="ru-RU" sz="3000" b="1" dirty="0">
                <a:solidFill>
                  <a:srgbClr val="1E4C9F"/>
                </a:solidFill>
                <a:latin typeface="+mn-lt"/>
              </a:rPr>
              <a:t> (Индонезия)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7" name="Title 1" descr="Text Box: Title">
            <a:extLst>
              <a:ext uri="{FF2B5EF4-FFF2-40B4-BE49-F238E27FC236}">
                <a16:creationId xmlns:a16="http://schemas.microsoft.com/office/drawing/2014/main" id="{BA81D036-A5B5-4E17-8BD8-20990D55B1E5}"/>
              </a:ext>
            </a:extLst>
          </p:cNvPr>
          <p:cNvSpPr txBox="1">
            <a:spLocks/>
          </p:cNvSpPr>
          <p:nvPr/>
        </p:nvSpPr>
        <p:spPr bwMode="auto">
          <a:xfrm>
            <a:off x="1592132" y="4095975"/>
            <a:ext cx="10897446" cy="50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algn="just" defTabSz="728663" eaLnBrk="0" fontAlgn="base" hangingPunct="0">
              <a:spcBef>
                <a:spcPct val="0"/>
              </a:spcBef>
              <a:defRPr/>
            </a:pPr>
            <a:endParaRPr lang="en-US" sz="2000" b="1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85750" indent="-285750" algn="just" defTabSz="728663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u="sng" kern="0" dirty="0">
                <a:solidFill>
                  <a:prstClr val="black"/>
                </a:solidFill>
                <a:cs typeface="Calibri" pitchFamily="34" charset="0"/>
              </a:rPr>
              <a:t>Независимый энергетический проект, реализуемый на конкурсной основе</a:t>
            </a:r>
            <a:r>
              <a:rPr lang="en-US" sz="2000" u="sng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 </a:t>
            </a:r>
          </a:p>
          <a:p>
            <a:pPr algn="just" defTabSz="728663" eaLnBrk="0" fontAlgn="base" hangingPunct="0">
              <a:spcBef>
                <a:spcPct val="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     (</a:t>
            </a:r>
            <a:r>
              <a:rPr lang="ru-RU" sz="2000" kern="0" dirty="0">
                <a:solidFill>
                  <a:prstClr val="black"/>
                </a:solidFill>
                <a:cs typeface="Calibri" pitchFamily="34" charset="0"/>
              </a:rPr>
              <a:t>проект газовой электростанции комбинированного цикла мощностью 275 МВт) в </a:t>
            </a:r>
          </a:p>
          <a:p>
            <a:pPr marL="311150" algn="just" defTabSz="728663" eaLnBrk="0" fontAlgn="base" hangingPunct="0">
              <a:spcBef>
                <a:spcPct val="0"/>
              </a:spcBef>
              <a:defRPr/>
            </a:pPr>
            <a:r>
              <a:rPr lang="ru-RU" sz="2000" kern="0" dirty="0">
                <a:solidFill>
                  <a:prstClr val="black"/>
                </a:solidFill>
                <a:cs typeface="Calibri" pitchFamily="34" charset="0"/>
              </a:rPr>
              <a:t>Индонезии в соответствии с передовым международным опытом</a:t>
            </a:r>
            <a:endParaRPr lang="en-US" sz="2000" b="1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85750" indent="-285750" algn="just" defTabSz="728663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Спонсоры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:  PT Medco Power Indonesia </a:t>
            </a:r>
            <a:r>
              <a:rPr lang="ru-RU" sz="2000" kern="0" dirty="0">
                <a:solidFill>
                  <a:prstClr val="black"/>
                </a:solidFill>
                <a:cs typeface="Calibri" pitchFamily="34" charset="0"/>
              </a:rPr>
              <a:t>и электрогенерирующий холдинг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 </a:t>
            </a:r>
            <a:r>
              <a:rPr lang="en-US" sz="2000" kern="0" dirty="0" err="1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Ratchaburi</a:t>
            </a:r>
            <a:endParaRPr lang="en-US" sz="2000" b="1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85750" indent="-285750" algn="just" defTabSz="728663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kern="0" dirty="0">
                <a:solidFill>
                  <a:prstClr val="black"/>
                </a:solidFill>
                <a:cs typeface="Calibri" pitchFamily="34" charset="0"/>
              </a:rPr>
              <a:t>Кредиторы, покрываемые ЧГР АБР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: Sumitomo Mitsui Banking Corp. </a:t>
            </a:r>
            <a:r>
              <a:rPr lang="ru-RU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и банк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 MUFG Bank</a:t>
            </a:r>
            <a:endParaRPr lang="ru-RU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85750" indent="-285750" algn="just" defTabSz="728663" eaLnBrk="0" fontAlgn="base" hangingPunct="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u="sng" kern="0" dirty="0">
                <a:solidFill>
                  <a:prstClr val="black"/>
                </a:solidFill>
                <a:cs typeface="Calibri" pitchFamily="34" charset="0"/>
              </a:rPr>
              <a:t>Первая ЧГР АБР в Индонезии</a:t>
            </a:r>
            <a:r>
              <a:rPr lang="en-US" sz="2000" u="sng" kern="0" dirty="0">
                <a:solidFill>
                  <a:prstClr val="black"/>
                </a:solidFill>
                <a:latin typeface="Calibri" panose="020F0502020204030204"/>
                <a:cs typeface="Calibri" pitchFamily="34" charset="0"/>
              </a:rPr>
              <a:t> </a:t>
            </a:r>
            <a:r>
              <a:rPr lang="ru-RU" sz="2000" kern="0" dirty="0">
                <a:solidFill>
                  <a:prstClr val="black"/>
                </a:solidFill>
                <a:cs typeface="Calibri" pitchFamily="34" charset="0"/>
              </a:rPr>
              <a:t>покрывающая нарушение контракта со стороны </a:t>
            </a:r>
            <a:r>
              <a:rPr lang="en-US" sz="2000" kern="0" dirty="0">
                <a:solidFill>
                  <a:prstClr val="black"/>
                </a:solidFill>
                <a:cs typeface="Calibri" pitchFamily="34" charset="0"/>
              </a:rPr>
              <a:t>PLN </a:t>
            </a:r>
            <a:endParaRPr lang="ru-RU" sz="2000" kern="0" dirty="0">
              <a:solidFill>
                <a:prstClr val="black"/>
              </a:solidFill>
              <a:cs typeface="Calibri" pitchFamily="34" charset="0"/>
            </a:endParaRPr>
          </a:p>
          <a:p>
            <a:pPr indent="311150" algn="just" defTabSz="728663" eaLnBrk="0" fontAlgn="base" hangingPunct="0">
              <a:spcBef>
                <a:spcPct val="0"/>
              </a:spcBef>
              <a:defRPr/>
            </a:pPr>
            <a:r>
              <a:rPr lang="ru-RU" sz="2000" u="sng" kern="0" dirty="0">
                <a:solidFill>
                  <a:prstClr val="black"/>
                </a:solidFill>
                <a:cs typeface="Calibri" pitchFamily="34" charset="0"/>
              </a:rPr>
              <a:t>без гарантии правительства </a:t>
            </a:r>
            <a:endParaRPr lang="en-US" sz="2000" u="sng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28600" indent="-228600" algn="just" defTabSz="728663" eaLnBrk="0" fontAlgn="base" hangingPunct="0">
              <a:spcBef>
                <a:spcPct val="0"/>
              </a:spcBef>
              <a:buFont typeface="Wingdings 3" panose="05040102010807070707" pitchFamily="18" charset="2"/>
              <a:buChar char="}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685800" lvl="2" indent="-228600" algn="just" defTabSz="728663" eaLnBrk="0" fontAlgn="base" hangingPunct="0">
              <a:spcBef>
                <a:spcPct val="0"/>
              </a:spcBef>
              <a:buFont typeface="Wingdings 3" panose="05040102010807070707" pitchFamily="18" charset="2"/>
              <a:buChar char="}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28600" indent="-228600" algn="just" defTabSz="728663" eaLnBrk="0" fontAlgn="base" hangingPunct="0">
              <a:spcBef>
                <a:spcPct val="0"/>
              </a:spcBef>
              <a:buFont typeface="Wingdings 3" panose="05040102010807070707" pitchFamily="18" charset="2"/>
              <a:buChar char="}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marL="228600" indent="-228600" algn="just" defTabSz="728663" eaLnBrk="0" fontAlgn="base" hangingPunct="0">
              <a:spcBef>
                <a:spcPct val="0"/>
              </a:spcBef>
              <a:buFont typeface="Wingdings 3" panose="05040102010807070707" pitchFamily="18" charset="2"/>
              <a:buChar char="}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  <a:p>
            <a:pPr lvl="1" algn="just" defTabSz="728663" eaLnBrk="0" fontAlgn="base" hangingPunct="0">
              <a:spcBef>
                <a:spcPct val="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2" name="Picture 5" descr="Riau Natural Gas Power Project chart">
            <a:extLst>
              <a:ext uri="{FF2B5EF4-FFF2-40B4-BE49-F238E27FC236}">
                <a16:creationId xmlns:a16="http://schemas.microsoft.com/office/drawing/2014/main" id="{9123E9B9-1791-2425-079E-DA84471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5" y="626166"/>
            <a:ext cx="8971724" cy="38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73383678-AB62-2741-A775-D6B874C613AD}"/>
              </a:ext>
            </a:extLst>
          </p:cNvPr>
          <p:cNvSpPr/>
          <p:nvPr/>
        </p:nvSpPr>
        <p:spPr>
          <a:xfrm>
            <a:off x="1899781" y="1415440"/>
            <a:ext cx="1732768" cy="6263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Коммерческий кредитор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F23D308-4085-C84F-BE70-4DE83E7AB530}"/>
              </a:ext>
            </a:extLst>
          </p:cNvPr>
          <p:cNvSpPr/>
          <p:nvPr/>
        </p:nvSpPr>
        <p:spPr>
          <a:xfrm>
            <a:off x="1899781" y="2180893"/>
            <a:ext cx="1732768" cy="6263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Коммерческий кредитор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1A2FB-153D-9F44-A85F-79F932CA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732" y="1415440"/>
            <a:ext cx="49244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ЧГР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DBA1B-AE06-A643-B57C-D9F9BAFE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22" y="757405"/>
            <a:ext cx="135882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Кредиторы В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9FFD36-B95A-E445-9D07-019B1BF1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175" y="757405"/>
            <a:ext cx="178392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Прямые кредиторы В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46A52-26D2-C247-B744-AA81A00E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5" y="2470926"/>
            <a:ext cx="111295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cs typeface="Arial" panose="020B0604020202020204" pitchFamily="34" charset="0"/>
              </a:rPr>
              <a:t>Договор об участии в кредите</a:t>
            </a:r>
            <a:r>
              <a:rPr lang="en-US" sz="1200" dirty="0">
                <a:cs typeface="Arial" panose="020B0604020202020204" pitchFamily="34" charset="0"/>
              </a:rPr>
              <a:t> B</a:t>
            </a:r>
            <a:r>
              <a:rPr lang="ru-RU" sz="1200" dirty="0"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570A3F-13BC-9949-94F6-EB644B8D1910}"/>
              </a:ext>
            </a:extLst>
          </p:cNvPr>
          <p:cNvSpPr/>
          <p:nvPr/>
        </p:nvSpPr>
        <p:spPr>
          <a:xfrm>
            <a:off x="4873507" y="2762332"/>
            <a:ext cx="1041902" cy="6340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Другая ОФР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7D7DF50-B8E6-3843-8362-66614AFE69F2}"/>
              </a:ext>
            </a:extLst>
          </p:cNvPr>
          <p:cNvSpPr/>
          <p:nvPr/>
        </p:nvSpPr>
        <p:spPr>
          <a:xfrm>
            <a:off x="4921575" y="3530274"/>
            <a:ext cx="1041902" cy="6340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ЛЕАП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5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fld id="{7D0C6CEF-3F30-5644-AEEC-4228C0B92182}" type="slidenum">
              <a:rPr lang="en-US" smtClean="0"/>
              <a:t>8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5E7A27-C9D9-41E9-82A1-288625A0E2F4}"/>
              </a:ext>
            </a:extLst>
          </p:cNvPr>
          <p:cNvSpPr txBox="1"/>
          <p:nvPr/>
        </p:nvSpPr>
        <p:spPr>
          <a:xfrm>
            <a:off x="2468137" y="1"/>
            <a:ext cx="8675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E4C9F"/>
                </a:solidFill>
              </a:rPr>
              <a:t>Типичная структура частичной</a:t>
            </a:r>
            <a:r>
              <a:rPr lang="ru-RU" sz="3000" b="1" dirty="0">
                <a:solidFill>
                  <a:srgbClr val="1E4C9F"/>
                </a:solidFill>
                <a:ea typeface="+mj-ea"/>
                <a:cs typeface="+mj-cs"/>
              </a:rPr>
              <a:t> гарантии по кредиту (ЧГК)</a:t>
            </a:r>
            <a:endParaRPr lang="en-US" sz="3000" b="1" dirty="0">
              <a:solidFill>
                <a:srgbClr val="1E4C9F"/>
              </a:solidFill>
              <a:ea typeface="+mj-ea"/>
              <a:cs typeface="+mj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ECE0B1-057B-F107-D147-3D0168FB3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4737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2" descr="Partial Credit Guarantees">
            <a:extLst>
              <a:ext uri="{FF2B5EF4-FFF2-40B4-BE49-F238E27FC236}">
                <a16:creationId xmlns:a16="http://schemas.microsoft.com/office/drawing/2014/main" id="{7B6BD186-E01D-4282-E982-5DFE8433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37" y="1247887"/>
            <a:ext cx="8346813" cy="46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0758E1D-DF9E-2040-8118-6BD2D4C009EF}"/>
              </a:ext>
            </a:extLst>
          </p:cNvPr>
          <p:cNvSpPr/>
          <p:nvPr/>
        </p:nvSpPr>
        <p:spPr>
          <a:xfrm>
            <a:off x="3181351" y="1342663"/>
            <a:ext cx="1529546" cy="149313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Коммерческий кредитор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8DDF2-4385-1D4B-8353-EAE18379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56" y="1433504"/>
            <a:ext cx="621067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Заем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F4B3E-0C4C-234E-9FB9-4DDDB299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59" y="3252598"/>
            <a:ext cx="49885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ЧГК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27686A-A5BF-5A44-B72B-2C6A3016F4FF}"/>
              </a:ext>
            </a:extLst>
          </p:cNvPr>
          <p:cNvSpPr/>
          <p:nvPr/>
        </p:nvSpPr>
        <p:spPr>
          <a:xfrm>
            <a:off x="6921902" y="1342663"/>
            <a:ext cx="1690299" cy="149313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Заемщик из государственного или частного сектора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59A2EE3-0650-D24E-9AC1-159F17DA5AC4}"/>
              </a:ext>
            </a:extLst>
          </p:cNvPr>
          <p:cNvSpPr/>
          <p:nvPr/>
        </p:nvSpPr>
        <p:spPr>
          <a:xfrm>
            <a:off x="7048982" y="4236505"/>
            <a:ext cx="1563219" cy="151611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Правительство принимающей страны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BBC91-DA00-AB4D-8448-C87B841E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96" y="4652655"/>
            <a:ext cx="200241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en-US" sz="1600" dirty="0">
                <a:cs typeface="Arial" panose="020B0604020202020204" pitchFamily="34" charset="0"/>
              </a:rPr>
              <a:t>(</a:t>
            </a:r>
            <a:r>
              <a:rPr lang="ru-RU" sz="1600" dirty="0">
                <a:cs typeface="Arial" panose="020B0604020202020204" pitchFamily="34" charset="0"/>
              </a:rPr>
              <a:t>встречная государственная гарантия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463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52650" y="6356351"/>
            <a:ext cx="2057400" cy="365125"/>
          </a:xfrm>
        </p:spPr>
        <p:txBody>
          <a:bodyPr/>
          <a:lstStyle/>
          <a:p>
            <a:pPr algn="l">
              <a:defRPr/>
            </a:pPr>
            <a:fld id="{7D0C6CEF-3F30-5644-AEEC-4228C0B92182}" type="slidenum">
              <a:rPr lang="en-US" sz="1800">
                <a:solidFill>
                  <a:prstClr val="black"/>
                </a:solidFill>
                <a:latin typeface="Calibri" panose="020F0502020204030204"/>
              </a:rPr>
              <a:pPr algn="l">
                <a:defRPr/>
              </a:pPr>
              <a:t>9</a:t>
            </a:fld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39D0C37-6554-46F9-BBC6-AA4B635E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40" y="141072"/>
            <a:ext cx="9361319" cy="62616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1E4C9F"/>
                </a:solidFill>
                <a:latin typeface="+mn-lt"/>
              </a:rPr>
              <a:t>ЧГК: Южный газовый коридор (Азербайджан, 2017 г.)</a:t>
            </a:r>
            <a:endParaRPr lang="en-US" sz="3000" b="1" dirty="0">
              <a:solidFill>
                <a:srgbClr val="1E4C9F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3A89-472B-A4FA-6A74-4FAD8DE3A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285" y="1140310"/>
            <a:ext cx="197336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7" descr="Southern Gas Corridor diagram">
            <a:extLst>
              <a:ext uri="{FF2B5EF4-FFF2-40B4-BE49-F238E27FC236}">
                <a16:creationId xmlns:a16="http://schemas.microsoft.com/office/drawing/2014/main" id="{B6621806-8A41-11D5-4A74-67EEAFE2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04" y="352728"/>
            <a:ext cx="8233442" cy="46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 descr="Text Box: Title">
            <a:extLst>
              <a:ext uri="{FF2B5EF4-FFF2-40B4-BE49-F238E27FC236}">
                <a16:creationId xmlns:a16="http://schemas.microsoft.com/office/drawing/2014/main" id="{C2DF7083-D6DF-13F8-CAE1-841E2BCFD18D}"/>
              </a:ext>
            </a:extLst>
          </p:cNvPr>
          <p:cNvSpPr txBox="1">
            <a:spLocks/>
          </p:cNvSpPr>
          <p:nvPr/>
        </p:nvSpPr>
        <p:spPr bwMode="auto">
          <a:xfrm>
            <a:off x="723366" y="4150738"/>
            <a:ext cx="10745268" cy="50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b="1" kern="100" dirty="0">
                <a:solidFill>
                  <a:srgbClr val="333333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ЧГК АБР </a:t>
            </a:r>
            <a:r>
              <a:rPr lang="ru-RU" kern="100" dirty="0">
                <a:solidFill>
                  <a:srgbClr val="333333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поддержала кредитную линию ОАО "Южный газовый коридор" на сумму 525 млн. долл. и подкрепила ее договором встречной гарантии и возмещении убытков</a:t>
            </a:r>
            <a:r>
              <a:rPr lang="en-US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 </a:t>
            </a:r>
            <a:endParaRPr lang="en-PH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b="1" kern="100" dirty="0">
                <a:solidFill>
                  <a:srgbClr val="333333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Покрытый риск</a:t>
            </a:r>
            <a:r>
              <a:rPr lang="en-US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:</a:t>
            </a:r>
            <a:r>
              <a:rPr lang="en-US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 </a:t>
            </a:r>
            <a:r>
              <a:rPr lang="ru-RU" kern="100" dirty="0">
                <a:solidFill>
                  <a:srgbClr val="333333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ЧГК АБР покрывает риск на случай, если Министерство финансов не выполнит свои суверенные обязательства перед кредиторами, в случае пропущенного платежа основной суммы, процентов или гарантийных комиссий</a:t>
            </a:r>
            <a:r>
              <a:rPr lang="en-US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PH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b="1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Выгоды</a:t>
            </a:r>
            <a:r>
              <a:rPr lang="en-US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: </a:t>
            </a:r>
            <a:r>
              <a:rPr lang="ru-RU" kern="100" dirty="0">
                <a:solidFill>
                  <a:srgbClr val="333333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Снижена стоимость всех кредитов коммерческих банков, увеличен срок погашения, что повышает жизнеспособность проекта</a:t>
            </a:r>
            <a:endParaRPr lang="en-PH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 defTabSz="728663" eaLnBrk="0" fontAlgn="base" hangingPunct="0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690E0-FD02-B649-AF5F-A38B6ECAA9AB}"/>
              </a:ext>
            </a:extLst>
          </p:cNvPr>
          <p:cNvSpPr/>
          <p:nvPr/>
        </p:nvSpPr>
        <p:spPr>
          <a:xfrm>
            <a:off x="2152650" y="978893"/>
            <a:ext cx="1817466" cy="10093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Коммерческий кредитор в гарантией</a:t>
            </a:r>
            <a:endParaRPr 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E4A80D0-E4C5-BD47-8D97-C6AA5F886E1D}"/>
              </a:ext>
            </a:extLst>
          </p:cNvPr>
          <p:cNvSpPr/>
          <p:nvPr/>
        </p:nvSpPr>
        <p:spPr>
          <a:xfrm>
            <a:off x="2152650" y="3227255"/>
            <a:ext cx="1817466" cy="10093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Министерство Финансов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276EFA5-8B95-FA43-AD57-E3076027C97A}"/>
              </a:ext>
            </a:extLst>
          </p:cNvPr>
          <p:cNvSpPr/>
          <p:nvPr/>
        </p:nvSpPr>
        <p:spPr>
          <a:xfrm>
            <a:off x="5229065" y="984884"/>
            <a:ext cx="1817466" cy="10093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ОАО «Южный газовый коридор»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D5DAB78-D645-154F-BC66-5F8496D033D7}"/>
              </a:ext>
            </a:extLst>
          </p:cNvPr>
          <p:cNvSpPr/>
          <p:nvPr/>
        </p:nvSpPr>
        <p:spPr>
          <a:xfrm>
            <a:off x="8069591" y="1047568"/>
            <a:ext cx="1817466" cy="10093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Соглашение о разделе продукции «Шах-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Дениз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347B791-767A-A94C-A096-B48D3047308F}"/>
              </a:ext>
            </a:extLst>
          </p:cNvPr>
          <p:cNvSpPr/>
          <p:nvPr/>
        </p:nvSpPr>
        <p:spPr>
          <a:xfrm>
            <a:off x="8152543" y="3204040"/>
            <a:ext cx="1817466" cy="100938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Республика Азербайджан</a:t>
            </a:r>
            <a:endParaRPr 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7879C-867B-1849-A516-3B198829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454" y="1278771"/>
            <a:ext cx="972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Заем</a:t>
            </a:r>
          </a:p>
          <a:p>
            <a:r>
              <a:rPr lang="ru-RU" sz="1400" dirty="0">
                <a:cs typeface="Arial" panose="020B0604020202020204" pitchFamily="34" charset="0"/>
              </a:rPr>
              <a:t>525 млн. </a:t>
            </a:r>
            <a:r>
              <a:rPr lang="en-US" sz="1400" dirty="0">
                <a:cs typeface="Arial" panose="020B0604020202020204" pitchFamily="34" charset="0"/>
              </a:rPr>
              <a:t>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254D3-748D-4F4C-BE4F-2B77EA8A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565" y="1356962"/>
            <a:ext cx="836991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ru-RU" sz="1100" dirty="0">
                <a:cs typeface="Arial" panose="020B0604020202020204" pitchFamily="34" charset="0"/>
              </a:rPr>
              <a:t>Собственный капитал</a:t>
            </a:r>
            <a:endParaRPr lang="en-US" sz="1100" dirty="0"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48E5A-991B-554B-8F46-FC5CC699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246" y="2474060"/>
            <a:ext cx="9722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Гарантия МФ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3C275C-9DF7-594F-A367-87EC930B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53" y="2463864"/>
            <a:ext cx="171663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Частичная гарантия по кредиту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EEB9F-75BD-A345-9355-50997C0C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534" y="3157920"/>
            <a:ext cx="1716634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Государственная встречная гарантия и Договор о возмещении убытков</a:t>
            </a: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0101cd4-d4a0-41a2-b320-d72d96077b7f">
      <UserInfo>
        <DisplayName>Woochong Um</DisplayName>
        <AccountId>189</AccountId>
        <AccountType/>
      </UserInfo>
      <UserInfo>
        <DisplayName>Lin Lu</DisplayName>
        <AccountId>137</AccountId>
        <AccountType/>
      </UserInfo>
      <UserInfo>
        <DisplayName>Richievel Arche Ibanez</DisplayName>
        <AccountId>320</AccountId>
        <AccountType/>
      </UserInfo>
      <UserInfo>
        <DisplayName>Robert Guild</DisplayName>
        <AccountId>185</AccountId>
        <AccountType/>
      </UserInfo>
      <UserInfo>
        <DisplayName>Corinna Bañez</DisplayName>
        <AccountId>809</AccountId>
        <AccountType/>
      </UserInfo>
      <UserInfo>
        <DisplayName>Lourdes Razel B. Sychangco</DisplayName>
        <AccountId>187</AccountId>
        <AccountType/>
      </UserInfo>
      <UserInfo>
        <DisplayName>Sonoko Sunayama</DisplayName>
        <AccountId>828</AccountId>
        <AccountType/>
      </UserInfo>
      <UserInfo>
        <DisplayName>Marian Lagmay</DisplayName>
        <AccountId>160</AccountId>
        <AccountType/>
      </UserInfo>
      <UserInfo>
        <DisplayName>Rosette Angelica M. Kapunan-Ong</DisplayName>
        <AccountId>299</AccountId>
        <AccountType/>
      </UserInfo>
    </SharedWithUsers>
    <lcf76f155ced4ddcb4097134ff3c332f xmlns="e30a273d-d6ae-4788-9422-d2fa4deaadf4">
      <Terms xmlns="http://schemas.microsoft.com/office/infopath/2007/PartnerControls"/>
    </lcf76f155ced4ddcb4097134ff3c332f>
    <TaxCatchAll xmlns="c1fdd505-2570-46c2-bd04-3e0f2d874cf5">
      <Value>5</Value>
      <Value>2</Value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A5041-F520-4CA9-979F-D18CCE6CDD93}">
  <ds:schemaRefs>
    <ds:schemaRef ds:uri="http://purl.org/dc/terms/"/>
    <ds:schemaRef ds:uri="213d5e01-fa27-47a7-9c9d-6effb2789bb0"/>
    <ds:schemaRef ds:uri="http://purl.org/dc/elements/1.1/"/>
    <ds:schemaRef ds:uri="http://purl.org/dc/dcmitype/"/>
    <ds:schemaRef ds:uri="c1fdd505-2570-46c2-bd04-3e0f2d874cf5"/>
    <ds:schemaRef ds:uri="87c95875-b482-41b4-a2de-5142c6fb065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7257C6-74FB-4B9A-A9F4-22D3BDE06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8EC7B1-F27A-4CF5-8A01-A0F2B856A9FD}"/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2077</Words>
  <Application>Microsoft Macintosh PowerPoint</Application>
  <PresentationFormat>Широкоэкранный</PresentationFormat>
  <Paragraphs>314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Malgun Gothic</vt:lpstr>
      <vt:lpstr>ＭＳ Ｐゴシック</vt:lpstr>
      <vt:lpstr>SimSun</vt:lpstr>
      <vt:lpstr>Arial</vt:lpstr>
      <vt:lpstr>Calibri</vt:lpstr>
      <vt:lpstr>Calibri Light</vt:lpstr>
      <vt:lpstr>Segoe UI Black</vt:lpstr>
      <vt:lpstr>Wingdings</vt:lpstr>
      <vt:lpstr>Wingdings 3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ЧГР: Проект газовой электростанции в Риау (Индонезия)</vt:lpstr>
      <vt:lpstr>Презентация PowerPoint</vt:lpstr>
      <vt:lpstr>ЧГК: Южный газовый коридор (Азербайджан, 2017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Hong Soo Lee</dc:creator>
  <cp:keywords/>
  <dc:description/>
  <cp:lastModifiedBy>Пользователь Microsoft Office</cp:lastModifiedBy>
  <cp:revision>242</cp:revision>
  <cp:lastPrinted>2021-11-12T06:43:28Z</cp:lastPrinted>
  <dcterms:created xsi:type="dcterms:W3CDTF">2020-06-23T05:16:46Z</dcterms:created>
  <dcterms:modified xsi:type="dcterms:W3CDTF">2023-11-26T08:42:42Z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ce5a4fae9a7d4e3d9d782ef76d38f19e">
    <vt:lpwstr>Urban Development|d205d167-97c5-4a52-a24d-7811a0ce5ff7</vt:lpwstr>
  </property>
  <property fmtid="{D5CDD505-2E9C-101B-9397-08002B2CF9AE}" pid="4" name="h00e4aaaf4624e24a7df7f06faa038c6">
    <vt:lpwstr>English|16ac8743-31bb-43f8-9a73-533a041667d6</vt:lpwstr>
  </property>
  <property fmtid="{D5CDD505-2E9C-101B-9397-08002B2CF9AE}" pid="5" name="ADBDocumentLanguage">
    <vt:lpwstr>1;#English|16ac8743-31bb-43f8-9a73-533a041667d6</vt:lpwstr>
  </property>
  <property fmtid="{D5CDD505-2E9C-101B-9397-08002B2CF9AE}" pid="6" name="Focus Area">
    <vt:lpwstr>5;#Urban Development|d205d167-97c5-4a52-a24d-7811a0ce5ff7</vt:lpwstr>
  </property>
  <property fmtid="{D5CDD505-2E9C-101B-9397-08002B2CF9AE}" pid="7" name="TaxCatchAll">
    <vt:lpwstr>5;#Urban Development|d205d167-97c5-4a52-a24d-7811a0ce5ff7;#2;#SDCC|5aaa5968-0b17-43f6-85ce-71d3f4ca97a7;#1;#English|16ac8743-31bb-43f8-9a73-533a041667d6</vt:lpwstr>
  </property>
  <property fmtid="{D5CDD505-2E9C-101B-9397-08002B2CF9AE}" pid="8" name="ADBContentGroup">
    <vt:lpwstr>2;#SDCC|5aaa5968-0b17-43f6-85ce-71d3f4ca97a7</vt:lpwstr>
  </property>
  <property fmtid="{D5CDD505-2E9C-101B-9397-08002B2CF9AE}" pid="9" name="ADBCountry">
    <vt:lpwstr/>
  </property>
  <property fmtid="{D5CDD505-2E9C-101B-9397-08002B2CF9AE}" pid="10" name="d61536b25a8a4fedb48bb564279be82a">
    <vt:lpwstr/>
  </property>
  <property fmtid="{D5CDD505-2E9C-101B-9397-08002B2CF9AE}" pid="11" name="ADBCountryDocumentType">
    <vt:lpwstr/>
  </property>
  <property fmtid="{D5CDD505-2E9C-101B-9397-08002B2CF9AE}" pid="12" name="ADBProjectDocumentType">
    <vt:lpwstr/>
  </property>
  <property fmtid="{D5CDD505-2E9C-101B-9397-08002B2CF9AE}" pid="13" name="a0d1b14b197747dfafc19f70ff45d4f6">
    <vt:lpwstr/>
  </property>
  <property fmtid="{D5CDD505-2E9C-101B-9397-08002B2CF9AE}" pid="14" name="ADBProject">
    <vt:lpwstr/>
  </property>
  <property fmtid="{D5CDD505-2E9C-101B-9397-08002B2CF9AE}" pid="15" name="ADBSector">
    <vt:lpwstr/>
  </property>
  <property fmtid="{D5CDD505-2E9C-101B-9397-08002B2CF9AE}" pid="16" name="de77c5b4d20d4bdeb0b6d09350193e53">
    <vt:lpwstr/>
  </property>
  <property fmtid="{D5CDD505-2E9C-101B-9397-08002B2CF9AE}" pid="17" name="ADBDocumentSecurity">
    <vt:lpwstr/>
  </property>
  <property fmtid="{D5CDD505-2E9C-101B-9397-08002B2CF9AE}" pid="18" name="d01a0ce1b141461dbfb235a3ab729a2c">
    <vt:lpwstr/>
  </property>
  <property fmtid="{D5CDD505-2E9C-101B-9397-08002B2CF9AE}" pid="19" name="ADBDocumentType">
    <vt:lpwstr/>
  </property>
  <property fmtid="{D5CDD505-2E9C-101B-9397-08002B2CF9AE}" pid="20" name="hca2169e3b0945318411f30479ba40c8">
    <vt:lpwstr/>
  </property>
  <property fmtid="{D5CDD505-2E9C-101B-9397-08002B2CF9AE}" pid="21" name="ADBDepartmentOwner">
    <vt:lpwstr/>
  </property>
  <property fmtid="{D5CDD505-2E9C-101B-9397-08002B2CF9AE}" pid="22" name="p030e467f78f45b4ae8f7e2c17ea4d82">
    <vt:lpwstr/>
  </property>
  <property fmtid="{D5CDD505-2E9C-101B-9397-08002B2CF9AE}" pid="23" name="k985dbdc596c44d7acaf8184f33920f0">
    <vt:lpwstr/>
  </property>
  <property fmtid="{D5CDD505-2E9C-101B-9397-08002B2CF9AE}" pid="24" name="a37ff23a602146d4934a49238d370ca5">
    <vt:lpwstr/>
  </property>
  <property fmtid="{D5CDD505-2E9C-101B-9397-08002B2CF9AE}" pid="25" name="MSIP_Label_817d4574-7375-4d17-b29c-6e4c6df0fcb0_Enabled">
    <vt:lpwstr>true</vt:lpwstr>
  </property>
  <property fmtid="{D5CDD505-2E9C-101B-9397-08002B2CF9AE}" pid="26" name="MSIP_Label_817d4574-7375-4d17-b29c-6e4c6df0fcb0_SetDate">
    <vt:lpwstr>2021-08-25T00:57:40Z</vt:lpwstr>
  </property>
  <property fmtid="{D5CDD505-2E9C-101B-9397-08002B2CF9AE}" pid="27" name="MSIP_Label_817d4574-7375-4d17-b29c-6e4c6df0fcb0_Method">
    <vt:lpwstr>Standard</vt:lpwstr>
  </property>
  <property fmtid="{D5CDD505-2E9C-101B-9397-08002B2CF9AE}" pid="28" name="MSIP_Label_817d4574-7375-4d17-b29c-6e4c6df0fcb0_Name">
    <vt:lpwstr>ADB Internal</vt:lpwstr>
  </property>
  <property fmtid="{D5CDD505-2E9C-101B-9397-08002B2CF9AE}" pid="29" name="MSIP_Label_817d4574-7375-4d17-b29c-6e4c6df0fcb0_SiteId">
    <vt:lpwstr>9495d6bb-41c2-4c58-848f-92e52cf3d640</vt:lpwstr>
  </property>
  <property fmtid="{D5CDD505-2E9C-101B-9397-08002B2CF9AE}" pid="30" name="MSIP_Label_817d4574-7375-4d17-b29c-6e4c6df0fcb0_ActionId">
    <vt:lpwstr>d81d8565-bc0d-4254-ac66-7028287bc3e6</vt:lpwstr>
  </property>
  <property fmtid="{D5CDD505-2E9C-101B-9397-08002B2CF9AE}" pid="31" name="MSIP_Label_817d4574-7375-4d17-b29c-6e4c6df0fcb0_ContentBits">
    <vt:lpwstr>2</vt:lpwstr>
  </property>
</Properties>
</file>