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9"/>
  </p:notesMasterIdLst>
  <p:sldIdLst>
    <p:sldId id="470" r:id="rId6"/>
    <p:sldId id="478" r:id="rId7"/>
    <p:sldId id="1717" r:id="rId8"/>
    <p:sldId id="1716" r:id="rId9"/>
    <p:sldId id="1013" r:id="rId10"/>
    <p:sldId id="1713" r:id="rId11"/>
    <p:sldId id="311" r:id="rId12"/>
    <p:sldId id="1719" r:id="rId13"/>
    <p:sldId id="1718" r:id="rId14"/>
    <p:sldId id="1720" r:id="rId15"/>
    <p:sldId id="1715" r:id="rId16"/>
    <p:sldId id="506" r:id="rId17"/>
    <p:sldId id="480" r:id="rId18"/>
    <p:sldId id="483" r:id="rId19"/>
    <p:sldId id="477" r:id="rId20"/>
    <p:sldId id="498" r:id="rId21"/>
    <p:sldId id="502" r:id="rId22"/>
    <p:sldId id="501" r:id="rId23"/>
    <p:sldId id="500" r:id="rId24"/>
    <p:sldId id="1714" r:id="rId25"/>
    <p:sldId id="503" r:id="rId26"/>
    <p:sldId id="504" r:id="rId27"/>
    <p:sldId id="505" r:id="rId28"/>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3A441A-93D9-47EF-A4E0-7EB7EDC1F8C1}" name="Shantanu Chakraborty" initials="SC" userId="S::schakraborty@adb.org::6ea8a070-208f-4a76-b86f-568e7cd8792e" providerId="AD"/>
  <p188:author id="{E2638373-36B3-E6FB-3FD1-5D6FECE4C441}" name="Seung Duck Kim" initials="SDK" userId="S::seungduckkim@adb.org::14a51a01-bc00-49ed-b8b3-56ebdd3aa9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L8" initials="HL8" lastIdx="1" clrIdx="0">
    <p:extLst>
      <p:ext uri="{19B8F6BF-5375-455C-9EA6-DF929625EA0E}">
        <p15:presenceInfo xmlns:p15="http://schemas.microsoft.com/office/powerpoint/2012/main" userId="HL8" providerId="None"/>
      </p:ext>
    </p:extLst>
  </p:cmAuthor>
  <p:cmAuthor id="2" name="Lisa D. Kelaart-Courtney" initials="LDKC" lastIdx="1" clrIdx="1">
    <p:extLst>
      <p:ext uri="{19B8F6BF-5375-455C-9EA6-DF929625EA0E}">
        <p15:presenceInfo xmlns:p15="http://schemas.microsoft.com/office/powerpoint/2012/main" userId="S::lisakc@adb.org::219389f1-585e-4a4c-92b5-cda26c0308fc" providerId="AD"/>
      </p:ext>
    </p:extLst>
  </p:cmAuthor>
  <p:cmAuthor id="3" name="Alexander Nicholas Jett" initials="ANJ" lastIdx="1" clrIdx="2">
    <p:extLst>
      <p:ext uri="{19B8F6BF-5375-455C-9EA6-DF929625EA0E}">
        <p15:presenceInfo xmlns:p15="http://schemas.microsoft.com/office/powerpoint/2012/main" userId="S::ajett@adb.org::4d68986b-03a2-4b79-9e3a-e71677f4a5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C9F"/>
    <a:srgbClr val="41BDE9"/>
    <a:srgbClr val="66B9D9"/>
    <a:srgbClr val="1F4DA2"/>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3759" autoAdjust="0"/>
  </p:normalViewPr>
  <p:slideViewPr>
    <p:cSldViewPr snapToGrid="0">
      <p:cViewPr varScale="1">
        <p:scale>
          <a:sx n="119" d="100"/>
          <a:sy n="119" d="100"/>
        </p:scale>
        <p:origin x="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Energy charge</c:v>
                </c:pt>
              </c:strCache>
            </c:strRef>
          </c:tx>
          <c:spPr>
            <a:solidFill>
              <a:schemeClr val="accent1"/>
            </a:solidFill>
            <a:ln>
              <a:noFill/>
            </a:ln>
            <a:effectLst/>
          </c:spPr>
          <c:invertIfNegative val="0"/>
          <c:cat>
            <c:strRef>
              <c:f>Sheet1!$A$2:$A$5</c:f>
              <c:strCache>
                <c:ptCount val="4"/>
                <c:pt idx="0">
                  <c:v>Masdar</c:v>
                </c:pt>
                <c:pt idx="1">
                  <c:v>Jinko</c:v>
                </c:pt>
                <c:pt idx="2">
                  <c:v>ACWA</c:v>
                </c:pt>
                <c:pt idx="3">
                  <c:v>Total Eren</c:v>
                </c:pt>
              </c:strCache>
            </c:strRef>
          </c:cat>
          <c:val>
            <c:numRef>
              <c:f>Sheet1!$B$2:$B$5</c:f>
              <c:numCache>
                <c:formatCode>General</c:formatCode>
                <c:ptCount val="4"/>
                <c:pt idx="0">
                  <c:v>1.6144000000000001</c:v>
                </c:pt>
                <c:pt idx="1">
                  <c:v>2.0642</c:v>
                </c:pt>
                <c:pt idx="2">
                  <c:v>2.2919</c:v>
                </c:pt>
                <c:pt idx="3">
                  <c:v>3.2490000000000001</c:v>
                </c:pt>
              </c:numCache>
            </c:numRef>
          </c:val>
          <c:extLst>
            <c:ext xmlns:c16="http://schemas.microsoft.com/office/drawing/2014/chart" uri="{C3380CC4-5D6E-409C-BE32-E72D297353CC}">
              <c16:uniqueId val="{00000000-1427-4849-9058-CAEFE7B56FFB}"/>
            </c:ext>
          </c:extLst>
        </c:ser>
        <c:dLbls>
          <c:showLegendKey val="0"/>
          <c:showVal val="0"/>
          <c:showCatName val="0"/>
          <c:showSerName val="0"/>
          <c:showPercent val="0"/>
          <c:showBubbleSize val="0"/>
        </c:dLbls>
        <c:gapWidth val="219"/>
        <c:axId val="1288350808"/>
        <c:axId val="1288355072"/>
      </c:barChart>
      <c:scatterChart>
        <c:scatterStyle val="lineMarker"/>
        <c:varyColors val="0"/>
        <c:ser>
          <c:idx val="1"/>
          <c:order val="1"/>
          <c:tx>
            <c:strRef>
              <c:f>Sheet1!$C$1</c:f>
              <c:strCache>
                <c:ptCount val="1"/>
                <c:pt idx="0">
                  <c:v>Capacity</c:v>
                </c:pt>
              </c:strCache>
            </c:strRef>
          </c:tx>
          <c:spPr>
            <a:ln w="25400" cap="rnd">
              <a:noFill/>
              <a:round/>
            </a:ln>
            <a:effectLst/>
          </c:spPr>
          <c:marker>
            <c:symbol val="circle"/>
            <c:size val="5"/>
            <c:spPr>
              <a:solidFill>
                <a:schemeClr val="accent2"/>
              </a:solidFill>
              <a:ln w="44450">
                <a:solidFill>
                  <a:schemeClr val="accent2"/>
                </a:solidFill>
              </a:ln>
              <a:effectLst/>
            </c:spPr>
          </c:marker>
          <c:xVal>
            <c:strRef>
              <c:f>Sheet1!$A$2:$A$5</c:f>
              <c:strCache>
                <c:ptCount val="4"/>
                <c:pt idx="0">
                  <c:v>Masdar</c:v>
                </c:pt>
                <c:pt idx="1">
                  <c:v>Jinko</c:v>
                </c:pt>
                <c:pt idx="2">
                  <c:v>ACWA</c:v>
                </c:pt>
                <c:pt idx="3">
                  <c:v>Total Eren</c:v>
                </c:pt>
              </c:strCache>
            </c:strRef>
          </c:xVal>
          <c:yVal>
            <c:numRef>
              <c:f>Sheet1!$C$2:$C$5</c:f>
              <c:numCache>
                <c:formatCode>General</c:formatCode>
                <c:ptCount val="4"/>
                <c:pt idx="0">
                  <c:v>457</c:v>
                </c:pt>
                <c:pt idx="1">
                  <c:v>500</c:v>
                </c:pt>
                <c:pt idx="2">
                  <c:v>354</c:v>
                </c:pt>
                <c:pt idx="3">
                  <c:v>400</c:v>
                </c:pt>
              </c:numCache>
            </c:numRef>
          </c:yVal>
          <c:smooth val="0"/>
          <c:extLst>
            <c:ext xmlns:c16="http://schemas.microsoft.com/office/drawing/2014/chart" uri="{C3380CC4-5D6E-409C-BE32-E72D297353CC}">
              <c16:uniqueId val="{00000001-1427-4849-9058-CAEFE7B56FFB}"/>
            </c:ext>
          </c:extLst>
        </c:ser>
        <c:dLbls>
          <c:showLegendKey val="0"/>
          <c:showVal val="0"/>
          <c:showCatName val="0"/>
          <c:showSerName val="0"/>
          <c:showPercent val="0"/>
          <c:showBubbleSize val="0"/>
        </c:dLbls>
        <c:axId val="1086747288"/>
        <c:axId val="1086746960"/>
      </c:scatterChart>
      <c:catAx>
        <c:axId val="1288350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88355072"/>
        <c:crosses val="autoZero"/>
        <c:auto val="1"/>
        <c:lblAlgn val="ctr"/>
        <c:lblOffset val="100"/>
        <c:noMultiLvlLbl val="0"/>
      </c:catAx>
      <c:valAx>
        <c:axId val="1288355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88350808"/>
        <c:crosses val="autoZero"/>
        <c:crossBetween val="between"/>
      </c:valAx>
      <c:valAx>
        <c:axId val="108674696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86747288"/>
        <c:crosses val="max"/>
        <c:crossBetween val="midCat"/>
      </c:valAx>
      <c:valAx>
        <c:axId val="1086747288"/>
        <c:scaling>
          <c:orientation val="minMax"/>
        </c:scaling>
        <c:delete val="1"/>
        <c:axPos val="b"/>
        <c:numFmt formatCode="General" sourceLinked="1"/>
        <c:majorTickMark val="out"/>
        <c:minorTickMark val="none"/>
        <c:tickLblPos val="nextTo"/>
        <c:crossAx val="10867469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1545391"/>
          </a:xfrm>
          <a:prstGeom prst="rect">
            <a:avLst/>
          </a:prstGeom>
        </p:spPr>
        <p:txBody>
          <a:bodyPr vert="horz" lIns="199082" tIns="99542" rIns="199082" bIns="99542" rtlCol="0"/>
          <a:lstStyle>
            <a:lvl1pPr algn="l">
              <a:defRPr sz="2700"/>
            </a:lvl1pPr>
          </a:lstStyle>
          <a:p>
            <a:endParaRPr lang="en-US"/>
          </a:p>
        </p:txBody>
      </p:sp>
      <p:sp>
        <p:nvSpPr>
          <p:cNvPr id="3" name="Date Placeholder 2"/>
          <p:cNvSpPr>
            <a:spLocks noGrp="1"/>
          </p:cNvSpPr>
          <p:nvPr>
            <p:ph type="dt" idx="1"/>
          </p:nvPr>
        </p:nvSpPr>
        <p:spPr>
          <a:xfrm>
            <a:off x="5438459" y="1"/>
            <a:ext cx="4160520" cy="1545391"/>
          </a:xfrm>
          <a:prstGeom prst="rect">
            <a:avLst/>
          </a:prstGeom>
        </p:spPr>
        <p:txBody>
          <a:bodyPr vert="horz" lIns="199082" tIns="99542" rIns="199082" bIns="99542" rtlCol="0"/>
          <a:lstStyle>
            <a:lvl1pPr algn="r">
              <a:defRPr sz="2700"/>
            </a:lvl1pPr>
          </a:lstStyle>
          <a:p>
            <a:fld id="{5C121EDA-34A6-4192-AE1C-F07FC0568AF7}" type="datetimeFigureOut">
              <a:rPr lang="en-US" smtClean="0"/>
              <a:t>11/23/23</a:t>
            </a:fld>
            <a:endParaRPr lang="en-US"/>
          </a:p>
        </p:txBody>
      </p:sp>
      <p:sp>
        <p:nvSpPr>
          <p:cNvPr id="4" name="Slide Image Placeholder 3"/>
          <p:cNvSpPr>
            <a:spLocks noGrp="1" noRot="1" noChangeAspect="1"/>
          </p:cNvSpPr>
          <p:nvPr>
            <p:ph type="sldImg" idx="2"/>
          </p:nvPr>
        </p:nvSpPr>
        <p:spPr>
          <a:xfrm>
            <a:off x="-4440238" y="3849688"/>
            <a:ext cx="18481676" cy="10396537"/>
          </a:xfrm>
          <a:prstGeom prst="rect">
            <a:avLst/>
          </a:prstGeom>
          <a:noFill/>
          <a:ln w="12700">
            <a:solidFill>
              <a:prstClr val="black"/>
            </a:solidFill>
          </a:ln>
        </p:spPr>
        <p:txBody>
          <a:bodyPr vert="horz" lIns="199082" tIns="99542" rIns="199082" bIns="99542" rtlCol="0" anchor="ctr"/>
          <a:lstStyle/>
          <a:p>
            <a:endParaRPr lang="en-US"/>
          </a:p>
        </p:txBody>
      </p:sp>
      <p:sp>
        <p:nvSpPr>
          <p:cNvPr id="5" name="Notes Placeholder 4"/>
          <p:cNvSpPr>
            <a:spLocks noGrp="1"/>
          </p:cNvSpPr>
          <p:nvPr>
            <p:ph type="body" sz="quarter" idx="3"/>
          </p:nvPr>
        </p:nvSpPr>
        <p:spPr>
          <a:xfrm>
            <a:off x="960120" y="14822907"/>
            <a:ext cx="7680960" cy="12127831"/>
          </a:xfrm>
          <a:prstGeom prst="rect">
            <a:avLst/>
          </a:prstGeom>
        </p:spPr>
        <p:txBody>
          <a:bodyPr vert="horz" lIns="199082" tIns="99542" rIns="199082" bIns="995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9255456"/>
            <a:ext cx="4160520" cy="1545388"/>
          </a:xfrm>
          <a:prstGeom prst="rect">
            <a:avLst/>
          </a:prstGeom>
        </p:spPr>
        <p:txBody>
          <a:bodyPr vert="horz" lIns="199082" tIns="99542" rIns="199082" bIns="99542" rtlCol="0" anchor="b"/>
          <a:lstStyle>
            <a:lvl1pPr algn="l">
              <a:defRPr sz="2700"/>
            </a:lvl1pPr>
          </a:lstStyle>
          <a:p>
            <a:endParaRPr lang="en-US"/>
          </a:p>
        </p:txBody>
      </p:sp>
      <p:sp>
        <p:nvSpPr>
          <p:cNvPr id="7" name="Slide Number Placeholder 6"/>
          <p:cNvSpPr>
            <a:spLocks noGrp="1"/>
          </p:cNvSpPr>
          <p:nvPr>
            <p:ph type="sldNum" sz="quarter" idx="5"/>
          </p:nvPr>
        </p:nvSpPr>
        <p:spPr>
          <a:xfrm>
            <a:off x="5438459" y="29255456"/>
            <a:ext cx="4160520" cy="1545388"/>
          </a:xfrm>
          <a:prstGeom prst="rect">
            <a:avLst/>
          </a:prstGeom>
        </p:spPr>
        <p:txBody>
          <a:bodyPr vert="horz" lIns="199082" tIns="99542" rIns="199082" bIns="99542" rtlCol="0" anchor="b"/>
          <a:lstStyle>
            <a:lvl1pPr algn="r">
              <a:defRPr sz="2700"/>
            </a:lvl1pPr>
          </a:lstStyle>
          <a:p>
            <a:fld id="{6A18188C-C9F9-4D80-81B0-E1A2B5ACE721}" type="slidenum">
              <a:rPr lang="en-US" smtClean="0"/>
              <a:t>‹#›</a:t>
            </a:fld>
            <a:endParaRPr lang="en-US"/>
          </a:p>
        </p:txBody>
      </p:sp>
    </p:spTree>
    <p:extLst>
      <p:ext uri="{BB962C8B-B14F-4D97-AF65-F5344CB8AC3E}">
        <p14:creationId xmlns:p14="http://schemas.microsoft.com/office/powerpoint/2010/main" val="155936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1</a:t>
            </a:fld>
            <a:endParaRPr lang="en-US"/>
          </a:p>
        </p:txBody>
      </p:sp>
    </p:spTree>
    <p:extLst>
      <p:ext uri="{BB962C8B-B14F-4D97-AF65-F5344CB8AC3E}">
        <p14:creationId xmlns:p14="http://schemas.microsoft.com/office/powerpoint/2010/main" val="1121546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12</a:t>
            </a:fld>
            <a:endParaRPr lang="en-US"/>
          </a:p>
        </p:txBody>
      </p:sp>
    </p:spTree>
    <p:extLst>
      <p:ext uri="{BB962C8B-B14F-4D97-AF65-F5344CB8AC3E}">
        <p14:creationId xmlns:p14="http://schemas.microsoft.com/office/powerpoint/2010/main" val="98224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13</a:t>
            </a:fld>
            <a:endParaRPr lang="en-US"/>
          </a:p>
        </p:txBody>
      </p:sp>
    </p:spTree>
    <p:extLst>
      <p:ext uri="{BB962C8B-B14F-4D97-AF65-F5344CB8AC3E}">
        <p14:creationId xmlns:p14="http://schemas.microsoft.com/office/powerpoint/2010/main" val="150050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14</a:t>
            </a:fld>
            <a:endParaRPr lang="en-US"/>
          </a:p>
        </p:txBody>
      </p:sp>
    </p:spTree>
    <p:extLst>
      <p:ext uri="{BB962C8B-B14F-4D97-AF65-F5344CB8AC3E}">
        <p14:creationId xmlns:p14="http://schemas.microsoft.com/office/powerpoint/2010/main" val="130735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15</a:t>
            </a:fld>
            <a:endParaRPr lang="en-US"/>
          </a:p>
        </p:txBody>
      </p:sp>
    </p:spTree>
    <p:extLst>
      <p:ext uri="{BB962C8B-B14F-4D97-AF65-F5344CB8AC3E}">
        <p14:creationId xmlns:p14="http://schemas.microsoft.com/office/powerpoint/2010/main" val="671283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16</a:t>
            </a:fld>
            <a:endParaRPr lang="en-US"/>
          </a:p>
        </p:txBody>
      </p:sp>
    </p:spTree>
    <p:extLst>
      <p:ext uri="{BB962C8B-B14F-4D97-AF65-F5344CB8AC3E}">
        <p14:creationId xmlns:p14="http://schemas.microsoft.com/office/powerpoint/2010/main" val="37840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8188C-C9F9-4D80-81B0-E1A2B5ACE721}" type="slidenum">
              <a:rPr lang="en-US" smtClean="0"/>
              <a:t>17</a:t>
            </a:fld>
            <a:endParaRPr lang="en-US"/>
          </a:p>
        </p:txBody>
      </p:sp>
    </p:spTree>
    <p:extLst>
      <p:ext uri="{BB962C8B-B14F-4D97-AF65-F5344CB8AC3E}">
        <p14:creationId xmlns:p14="http://schemas.microsoft.com/office/powerpoint/2010/main" val="81500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8188C-C9F9-4D80-81B0-E1A2B5ACE721}" type="slidenum">
              <a:rPr lang="en-US" smtClean="0"/>
              <a:t>18</a:t>
            </a:fld>
            <a:endParaRPr lang="en-US"/>
          </a:p>
        </p:txBody>
      </p:sp>
    </p:spTree>
    <p:extLst>
      <p:ext uri="{BB962C8B-B14F-4D97-AF65-F5344CB8AC3E}">
        <p14:creationId xmlns:p14="http://schemas.microsoft.com/office/powerpoint/2010/main" val="178411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8188C-C9F9-4D80-81B0-E1A2B5ACE721}" type="slidenum">
              <a:rPr lang="en-US" smtClean="0"/>
              <a:t>19</a:t>
            </a:fld>
            <a:endParaRPr lang="en-US"/>
          </a:p>
        </p:txBody>
      </p:sp>
    </p:spTree>
    <p:extLst>
      <p:ext uri="{BB962C8B-B14F-4D97-AF65-F5344CB8AC3E}">
        <p14:creationId xmlns:p14="http://schemas.microsoft.com/office/powerpoint/2010/main" val="4223741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8188C-C9F9-4D80-81B0-E1A2B5ACE721}" type="slidenum">
              <a:rPr lang="en-US" smtClean="0"/>
              <a:t>20</a:t>
            </a:fld>
            <a:endParaRPr lang="en-US"/>
          </a:p>
        </p:txBody>
      </p:sp>
    </p:spTree>
    <p:extLst>
      <p:ext uri="{BB962C8B-B14F-4D97-AF65-F5344CB8AC3E}">
        <p14:creationId xmlns:p14="http://schemas.microsoft.com/office/powerpoint/2010/main" val="3297689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21</a:t>
            </a:fld>
            <a:endParaRPr lang="en-US"/>
          </a:p>
        </p:txBody>
      </p:sp>
    </p:spTree>
    <p:extLst>
      <p:ext uri="{BB962C8B-B14F-4D97-AF65-F5344CB8AC3E}">
        <p14:creationId xmlns:p14="http://schemas.microsoft.com/office/powerpoint/2010/main" val="394394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2</a:t>
            </a:fld>
            <a:endParaRPr lang="en-US"/>
          </a:p>
        </p:txBody>
      </p:sp>
    </p:spTree>
    <p:extLst>
      <p:ext uri="{BB962C8B-B14F-4D97-AF65-F5344CB8AC3E}">
        <p14:creationId xmlns:p14="http://schemas.microsoft.com/office/powerpoint/2010/main" val="2333271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22</a:t>
            </a:fld>
            <a:endParaRPr lang="en-US"/>
          </a:p>
        </p:txBody>
      </p:sp>
    </p:spTree>
    <p:extLst>
      <p:ext uri="{BB962C8B-B14F-4D97-AF65-F5344CB8AC3E}">
        <p14:creationId xmlns:p14="http://schemas.microsoft.com/office/powerpoint/2010/main" val="1002537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23</a:t>
            </a:fld>
            <a:endParaRPr lang="en-US"/>
          </a:p>
        </p:txBody>
      </p:sp>
    </p:spTree>
    <p:extLst>
      <p:ext uri="{BB962C8B-B14F-4D97-AF65-F5344CB8AC3E}">
        <p14:creationId xmlns:p14="http://schemas.microsoft.com/office/powerpoint/2010/main" val="148615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3</a:t>
            </a:fld>
            <a:endParaRPr lang="en-US"/>
          </a:p>
        </p:txBody>
      </p:sp>
    </p:spTree>
    <p:extLst>
      <p:ext uri="{BB962C8B-B14F-4D97-AF65-F5344CB8AC3E}">
        <p14:creationId xmlns:p14="http://schemas.microsoft.com/office/powerpoint/2010/main" val="41069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2020 projections to the stats slides. 2019 into regular blue.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4</a:t>
            </a:fld>
            <a:endParaRPr lang="en-US"/>
          </a:p>
        </p:txBody>
      </p:sp>
    </p:spTree>
    <p:extLst>
      <p:ext uri="{BB962C8B-B14F-4D97-AF65-F5344CB8AC3E}">
        <p14:creationId xmlns:p14="http://schemas.microsoft.com/office/powerpoint/2010/main" val="393528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lvl="1">
              <a:buFont typeface="Wingdings" panose="05000000000000000000" pitchFamily="2" charset="2"/>
              <a:buChar char="§"/>
            </a:pPr>
            <a:r>
              <a:rPr lang="en-US"/>
              <a:t>Expro includes: </a:t>
            </a:r>
            <a:r>
              <a:rPr lang="en-US" sz="2000"/>
              <a:t>Lender’s rights, Collateral rights, Borrower, Funds</a:t>
            </a:r>
          </a:p>
          <a:p>
            <a:endParaRPr lang="en-US"/>
          </a:p>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5</a:t>
            </a:fld>
            <a:endParaRPr lang="en-US"/>
          </a:p>
        </p:txBody>
      </p:sp>
    </p:spTree>
    <p:extLst>
      <p:ext uri="{BB962C8B-B14F-4D97-AF65-F5344CB8AC3E}">
        <p14:creationId xmlns:p14="http://schemas.microsoft.com/office/powerpoint/2010/main" val="397120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30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5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98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8188C-C9F9-4D80-81B0-E1A2B5ACE721}" type="slidenum">
              <a:rPr lang="en-US" smtClean="0"/>
              <a:t>11</a:t>
            </a:fld>
            <a:endParaRPr lang="en-US"/>
          </a:p>
        </p:txBody>
      </p:sp>
    </p:spTree>
    <p:extLst>
      <p:ext uri="{BB962C8B-B14F-4D97-AF65-F5344CB8AC3E}">
        <p14:creationId xmlns:p14="http://schemas.microsoft.com/office/powerpoint/2010/main" val="296821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1488-7F10-4D78-AEAD-B00CF9511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A40DFD-476F-42C3-AFF4-249B1095E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A4FC57-144E-4B66-A56E-617FDFD2A573}"/>
              </a:ext>
            </a:extLst>
          </p:cNvPr>
          <p:cNvSpPr>
            <a:spLocks noGrp="1"/>
          </p:cNvSpPr>
          <p:nvPr>
            <p:ph type="dt" sz="half" idx="10"/>
          </p:nvPr>
        </p:nvSpPr>
        <p:spPr/>
        <p:txBody>
          <a:bodyPr/>
          <a:lstStyle/>
          <a:p>
            <a:fld id="{9A8EBE92-016A-4D19-98E0-4C84E5358F69}" type="datetime1">
              <a:rPr lang="en-US" smtClean="0"/>
              <a:t>11/23/23</a:t>
            </a:fld>
            <a:endParaRPr lang="en-US"/>
          </a:p>
        </p:txBody>
      </p:sp>
      <p:sp>
        <p:nvSpPr>
          <p:cNvPr id="5" name="Footer Placeholder 4">
            <a:extLst>
              <a:ext uri="{FF2B5EF4-FFF2-40B4-BE49-F238E27FC236}">
                <a16:creationId xmlns:a16="http://schemas.microsoft.com/office/drawing/2014/main" id="{0734049F-318F-4F2B-92EC-F32B28FAA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F04B7-C09E-4393-ACDA-ACD586E33E1F}"/>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288680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BA83-14C2-4AEF-94A8-82C039786F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C8D6A8-A685-4E9A-918F-2833F5FAE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4448C-C3AF-485A-92F9-507E4D01D8AE}"/>
              </a:ext>
            </a:extLst>
          </p:cNvPr>
          <p:cNvSpPr>
            <a:spLocks noGrp="1"/>
          </p:cNvSpPr>
          <p:nvPr>
            <p:ph type="dt" sz="half" idx="10"/>
          </p:nvPr>
        </p:nvSpPr>
        <p:spPr/>
        <p:txBody>
          <a:bodyPr/>
          <a:lstStyle/>
          <a:p>
            <a:fld id="{C900ED65-880E-440E-BB66-B7AF7002050F}" type="datetime1">
              <a:rPr lang="en-US" smtClean="0"/>
              <a:t>11/23/23</a:t>
            </a:fld>
            <a:endParaRPr lang="en-US"/>
          </a:p>
        </p:txBody>
      </p:sp>
      <p:sp>
        <p:nvSpPr>
          <p:cNvPr id="5" name="Footer Placeholder 4">
            <a:extLst>
              <a:ext uri="{FF2B5EF4-FFF2-40B4-BE49-F238E27FC236}">
                <a16:creationId xmlns:a16="http://schemas.microsoft.com/office/drawing/2014/main" id="{487D9202-EF54-40B9-9559-B43F7C441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F8305-3179-413E-99CD-FF47CA6B6481}"/>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166841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36D14A-1333-4E2B-AF2F-4CAF5D7DDA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B1CEE7-2345-40A6-A701-DAD51E175B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6F74A-3351-4D8C-AFCA-8DE32364D17A}"/>
              </a:ext>
            </a:extLst>
          </p:cNvPr>
          <p:cNvSpPr>
            <a:spLocks noGrp="1"/>
          </p:cNvSpPr>
          <p:nvPr>
            <p:ph type="dt" sz="half" idx="10"/>
          </p:nvPr>
        </p:nvSpPr>
        <p:spPr/>
        <p:txBody>
          <a:bodyPr/>
          <a:lstStyle/>
          <a:p>
            <a:fld id="{B050F55F-D6B2-4E6D-A67D-4C90CBB9D65F}" type="datetime1">
              <a:rPr lang="en-US" smtClean="0"/>
              <a:t>11/23/23</a:t>
            </a:fld>
            <a:endParaRPr lang="en-US"/>
          </a:p>
        </p:txBody>
      </p:sp>
      <p:sp>
        <p:nvSpPr>
          <p:cNvPr id="5" name="Footer Placeholder 4">
            <a:extLst>
              <a:ext uri="{FF2B5EF4-FFF2-40B4-BE49-F238E27FC236}">
                <a16:creationId xmlns:a16="http://schemas.microsoft.com/office/drawing/2014/main" id="{A92895F5-32C5-4887-9152-5A635EA11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68739-0135-46A3-B10B-5DD46BBF75BD}"/>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254448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056D577-FD9B-464C-B9DC-B08A241D6A9E}"/>
              </a:ext>
            </a:extLst>
          </p:cNvPr>
          <p:cNvCxnSpPr>
            <a:cxnSpLocks/>
          </p:cNvCxnSpPr>
          <p:nvPr userDrawn="1"/>
        </p:nvCxnSpPr>
        <p:spPr>
          <a:xfrm>
            <a:off x="0" y="6470468"/>
            <a:ext cx="11341768" cy="0"/>
          </a:xfrm>
          <a:prstGeom prst="line">
            <a:avLst/>
          </a:prstGeom>
          <a:ln w="25400">
            <a:solidFill>
              <a:srgbClr val="41BDE9"/>
            </a:solidFill>
          </a:ln>
        </p:spPr>
        <p:style>
          <a:lnRef idx="1">
            <a:schemeClr val="accent1"/>
          </a:lnRef>
          <a:fillRef idx="0">
            <a:schemeClr val="accent1"/>
          </a:fillRef>
          <a:effectRef idx="0">
            <a:schemeClr val="accent1"/>
          </a:effectRef>
          <a:fontRef idx="minor">
            <a:schemeClr val="tx1"/>
          </a:fontRef>
        </p:style>
      </p:cxnSp>
      <p:pic>
        <p:nvPicPr>
          <p:cNvPr id="12" name="Picture 11" descr="Image result for adb logo">
            <a:extLst>
              <a:ext uri="{FF2B5EF4-FFF2-40B4-BE49-F238E27FC236}">
                <a16:creationId xmlns:a16="http://schemas.microsoft.com/office/drawing/2014/main" id="{74323562-CC46-4EB7-AEBE-630CEC1C0E69}"/>
              </a:ext>
            </a:extLst>
          </p:cNvPr>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539985" y="6233433"/>
            <a:ext cx="474070" cy="474070"/>
          </a:xfrm>
          <a:prstGeom prst="rect">
            <a:avLst/>
          </a:prstGeom>
          <a:noFill/>
          <a:ln>
            <a:noFill/>
          </a:ln>
        </p:spPr>
      </p:pic>
    </p:spTree>
    <p:extLst>
      <p:ext uri="{BB962C8B-B14F-4D97-AF65-F5344CB8AC3E}">
        <p14:creationId xmlns:p14="http://schemas.microsoft.com/office/powerpoint/2010/main" val="215758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92CD-E359-4602-916E-4271A6F1F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27CE9-061F-4E11-8D7E-FE74DC966660}"/>
              </a:ext>
            </a:extLst>
          </p:cNvPr>
          <p:cNvSpPr>
            <a:spLocks noGrp="1"/>
          </p:cNvSpPr>
          <p:nvPr>
            <p:ph type="dt" sz="half" idx="10"/>
          </p:nvPr>
        </p:nvSpPr>
        <p:spPr/>
        <p:txBody>
          <a:bodyPr/>
          <a:lstStyle/>
          <a:p>
            <a:fld id="{DAE80402-B6F6-4256-B10E-4F95E17E5571}" type="datetime1">
              <a:rPr lang="en-US" smtClean="0"/>
              <a:t>11/23/23</a:t>
            </a:fld>
            <a:endParaRPr lang="en-US"/>
          </a:p>
        </p:txBody>
      </p:sp>
      <p:sp>
        <p:nvSpPr>
          <p:cNvPr id="4" name="Footer Placeholder 3">
            <a:extLst>
              <a:ext uri="{FF2B5EF4-FFF2-40B4-BE49-F238E27FC236}">
                <a16:creationId xmlns:a16="http://schemas.microsoft.com/office/drawing/2014/main" id="{657E8AD5-E056-45EA-A1E6-7256016949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9F280B-5109-4899-B22C-9B3D5A8C68D5}"/>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170241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5D6E7-F45D-4C02-8D1F-E2E117E501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DCF04-4EB2-4B8D-B549-477C5259966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A5389-EE34-49F0-B479-572E22AA61BA}"/>
              </a:ext>
            </a:extLst>
          </p:cNvPr>
          <p:cNvSpPr>
            <a:spLocks noGrp="1"/>
          </p:cNvSpPr>
          <p:nvPr>
            <p:ph type="dt" sz="half" idx="10"/>
          </p:nvPr>
        </p:nvSpPr>
        <p:spPr>
          <a:xfrm>
            <a:off x="838200" y="6356350"/>
            <a:ext cx="2743200" cy="365125"/>
          </a:xfrm>
          <a:prstGeom prst="rect">
            <a:avLst/>
          </a:prstGeom>
        </p:spPr>
        <p:txBody>
          <a:bodyPr/>
          <a:lstStyle/>
          <a:p>
            <a:fld id="{1EB3512F-7567-42DB-86E3-9E17004C8771}" type="datetime1">
              <a:rPr lang="en-US" smtClean="0"/>
              <a:t>11/23/23</a:t>
            </a:fld>
            <a:endParaRPr lang="en-US"/>
          </a:p>
        </p:txBody>
      </p:sp>
      <p:sp>
        <p:nvSpPr>
          <p:cNvPr id="5" name="Footer Placeholder 4">
            <a:extLst>
              <a:ext uri="{FF2B5EF4-FFF2-40B4-BE49-F238E27FC236}">
                <a16:creationId xmlns:a16="http://schemas.microsoft.com/office/drawing/2014/main" id="{F0423F90-5BF7-4DBD-86DF-1D60C1A3F7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F98F59-5993-429F-82D1-97CEA3AEF715}"/>
              </a:ext>
            </a:extLst>
          </p:cNvPr>
          <p:cNvSpPr>
            <a:spLocks noGrp="1"/>
          </p:cNvSpPr>
          <p:nvPr>
            <p:ph type="sldNum" sz="quarter" idx="12"/>
          </p:nvPr>
        </p:nvSpPr>
        <p:spPr>
          <a:xfrm>
            <a:off x="8610600" y="6356350"/>
            <a:ext cx="2743200" cy="365125"/>
          </a:xfrm>
          <a:prstGeom prst="rect">
            <a:avLst/>
          </a:prstGeom>
        </p:spPr>
        <p:txBody>
          <a:bodyPr/>
          <a:lstStyle/>
          <a:p>
            <a:fld id="{9C645BFD-59E2-4632-876A-C665008B216B}" type="slidenum">
              <a:rPr lang="en-US" smtClean="0"/>
              <a:t>‹#›</a:t>
            </a:fld>
            <a:endParaRPr lang="en-US"/>
          </a:p>
        </p:txBody>
      </p:sp>
    </p:spTree>
    <p:extLst>
      <p:ext uri="{BB962C8B-B14F-4D97-AF65-F5344CB8AC3E}">
        <p14:creationId xmlns:p14="http://schemas.microsoft.com/office/powerpoint/2010/main" val="3721049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73C0-24D6-4934-83E4-3792E1182C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F171F7-2E51-4ECA-84FF-7293DB317F6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5E537-CDC2-4F4D-BC74-A5B3CB92B23B}"/>
              </a:ext>
            </a:extLst>
          </p:cNvPr>
          <p:cNvSpPr>
            <a:spLocks noGrp="1"/>
          </p:cNvSpPr>
          <p:nvPr>
            <p:ph type="dt" sz="half" idx="10"/>
          </p:nvPr>
        </p:nvSpPr>
        <p:spPr>
          <a:xfrm>
            <a:off x="838200" y="6356350"/>
            <a:ext cx="2743200" cy="365125"/>
          </a:xfrm>
          <a:prstGeom prst="rect">
            <a:avLst/>
          </a:prstGeom>
        </p:spPr>
        <p:txBody>
          <a:bodyPr/>
          <a:lstStyle/>
          <a:p>
            <a:fld id="{4651AE46-0858-459B-9982-9C0874A1212E}" type="datetime1">
              <a:rPr lang="en-US" smtClean="0"/>
              <a:t>11/23/23</a:t>
            </a:fld>
            <a:endParaRPr lang="en-US"/>
          </a:p>
        </p:txBody>
      </p:sp>
      <p:sp>
        <p:nvSpPr>
          <p:cNvPr id="5" name="Footer Placeholder 4">
            <a:extLst>
              <a:ext uri="{FF2B5EF4-FFF2-40B4-BE49-F238E27FC236}">
                <a16:creationId xmlns:a16="http://schemas.microsoft.com/office/drawing/2014/main" id="{AD65B615-A9C9-4D16-AD41-DDBB3A7BF6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4081BE-62F6-437F-BF06-04F372060B43}"/>
              </a:ext>
            </a:extLst>
          </p:cNvPr>
          <p:cNvSpPr>
            <a:spLocks noGrp="1"/>
          </p:cNvSpPr>
          <p:nvPr>
            <p:ph type="sldNum" sz="quarter" idx="12"/>
          </p:nvPr>
        </p:nvSpPr>
        <p:spPr>
          <a:xfrm>
            <a:off x="8610600" y="6356350"/>
            <a:ext cx="2743200" cy="365125"/>
          </a:xfrm>
          <a:prstGeom prst="rect">
            <a:avLst/>
          </a:prstGeom>
        </p:spPr>
        <p:txBody>
          <a:bodyPr/>
          <a:lstStyle/>
          <a:p>
            <a:fld id="{9C645BFD-59E2-4632-876A-C665008B216B}" type="slidenum">
              <a:rPr lang="en-US" smtClean="0"/>
              <a:t>‹#›</a:t>
            </a:fld>
            <a:endParaRPr lang="en-US"/>
          </a:p>
        </p:txBody>
      </p:sp>
    </p:spTree>
    <p:extLst>
      <p:ext uri="{BB962C8B-B14F-4D97-AF65-F5344CB8AC3E}">
        <p14:creationId xmlns:p14="http://schemas.microsoft.com/office/powerpoint/2010/main" val="4161203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4D39-C274-40BD-BB80-768DCC8632E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FD565-59F8-44F2-B775-E3501D4688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619C66-9F46-466F-B188-343BAC881AFF}"/>
              </a:ext>
            </a:extLst>
          </p:cNvPr>
          <p:cNvSpPr>
            <a:spLocks noGrp="1"/>
          </p:cNvSpPr>
          <p:nvPr>
            <p:ph type="dt" sz="half" idx="10"/>
          </p:nvPr>
        </p:nvSpPr>
        <p:spPr>
          <a:xfrm>
            <a:off x="838200" y="6356350"/>
            <a:ext cx="2743200" cy="365125"/>
          </a:xfrm>
          <a:prstGeom prst="rect">
            <a:avLst/>
          </a:prstGeom>
        </p:spPr>
        <p:txBody>
          <a:bodyPr/>
          <a:lstStyle/>
          <a:p>
            <a:fld id="{83A50793-DB41-48DA-A431-653273A6F457}" type="datetime1">
              <a:rPr lang="en-US" smtClean="0"/>
              <a:t>11/23/23</a:t>
            </a:fld>
            <a:endParaRPr lang="en-US"/>
          </a:p>
        </p:txBody>
      </p:sp>
      <p:sp>
        <p:nvSpPr>
          <p:cNvPr id="5" name="Footer Placeholder 4">
            <a:extLst>
              <a:ext uri="{FF2B5EF4-FFF2-40B4-BE49-F238E27FC236}">
                <a16:creationId xmlns:a16="http://schemas.microsoft.com/office/drawing/2014/main" id="{EEBF1446-D550-4938-A29A-F776FAD926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5554B3-92E8-4A6F-BE7B-1E37251958D5}"/>
              </a:ext>
            </a:extLst>
          </p:cNvPr>
          <p:cNvSpPr>
            <a:spLocks noGrp="1"/>
          </p:cNvSpPr>
          <p:nvPr>
            <p:ph type="sldNum" sz="quarter" idx="12"/>
          </p:nvPr>
        </p:nvSpPr>
        <p:spPr>
          <a:xfrm>
            <a:off x="8610600" y="6356350"/>
            <a:ext cx="2743200" cy="365125"/>
          </a:xfrm>
          <a:prstGeom prst="rect">
            <a:avLst/>
          </a:prstGeom>
        </p:spPr>
        <p:txBody>
          <a:bodyPr/>
          <a:lstStyle/>
          <a:p>
            <a:fld id="{9C645BFD-59E2-4632-876A-C665008B216B}" type="slidenum">
              <a:rPr lang="en-US" smtClean="0"/>
              <a:t>‹#›</a:t>
            </a:fld>
            <a:endParaRPr lang="en-US"/>
          </a:p>
        </p:txBody>
      </p:sp>
    </p:spTree>
    <p:extLst>
      <p:ext uri="{BB962C8B-B14F-4D97-AF65-F5344CB8AC3E}">
        <p14:creationId xmlns:p14="http://schemas.microsoft.com/office/powerpoint/2010/main" val="943067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DE3A-A45E-4517-B55C-233BF5F498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7689B6A-C083-484C-A8BA-3A72BEE8C24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9593C4-4F48-4785-8030-C7C81895AB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382DA-87FA-4C49-80F9-31DC2DB91293}"/>
              </a:ext>
            </a:extLst>
          </p:cNvPr>
          <p:cNvSpPr>
            <a:spLocks noGrp="1"/>
          </p:cNvSpPr>
          <p:nvPr>
            <p:ph type="dt" sz="half" idx="10"/>
          </p:nvPr>
        </p:nvSpPr>
        <p:spPr>
          <a:xfrm>
            <a:off x="838200" y="6356350"/>
            <a:ext cx="2743200" cy="365125"/>
          </a:xfrm>
          <a:prstGeom prst="rect">
            <a:avLst/>
          </a:prstGeom>
        </p:spPr>
        <p:txBody>
          <a:bodyPr/>
          <a:lstStyle/>
          <a:p>
            <a:fld id="{84844DEF-24ED-4F24-BB68-C32C12A5D71F}" type="datetime1">
              <a:rPr lang="en-US" smtClean="0"/>
              <a:t>11/23/23</a:t>
            </a:fld>
            <a:endParaRPr lang="en-US"/>
          </a:p>
        </p:txBody>
      </p:sp>
      <p:sp>
        <p:nvSpPr>
          <p:cNvPr id="6" name="Footer Placeholder 5">
            <a:extLst>
              <a:ext uri="{FF2B5EF4-FFF2-40B4-BE49-F238E27FC236}">
                <a16:creationId xmlns:a16="http://schemas.microsoft.com/office/drawing/2014/main" id="{4DC4E187-5311-45B2-BFF3-20DD3541E7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B80BAE-7AE3-416C-9FAE-79966A58EF14}"/>
              </a:ext>
            </a:extLst>
          </p:cNvPr>
          <p:cNvSpPr>
            <a:spLocks noGrp="1"/>
          </p:cNvSpPr>
          <p:nvPr>
            <p:ph type="sldNum" sz="quarter" idx="12"/>
          </p:nvPr>
        </p:nvSpPr>
        <p:spPr>
          <a:xfrm>
            <a:off x="8610600" y="6356350"/>
            <a:ext cx="2743200" cy="365125"/>
          </a:xfrm>
          <a:prstGeom prst="rect">
            <a:avLst/>
          </a:prstGeom>
        </p:spPr>
        <p:txBody>
          <a:bodyPr/>
          <a:lstStyle/>
          <a:p>
            <a:fld id="{9C645BFD-59E2-4632-876A-C665008B216B}" type="slidenum">
              <a:rPr lang="en-US" smtClean="0"/>
              <a:t>‹#›</a:t>
            </a:fld>
            <a:endParaRPr lang="en-US"/>
          </a:p>
        </p:txBody>
      </p:sp>
    </p:spTree>
    <p:extLst>
      <p:ext uri="{BB962C8B-B14F-4D97-AF65-F5344CB8AC3E}">
        <p14:creationId xmlns:p14="http://schemas.microsoft.com/office/powerpoint/2010/main" val="3203006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5813-2C1C-4B1A-9576-53719D536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9F06F1C-F171-4A35-83E0-0F3C720B04D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359884-D4FF-4EAD-9B7B-70CD98FF9CA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292871-585A-4FE9-AF26-5A5915566D7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A2D283-081F-43CE-80D6-C90C6EEB84F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6F737-96E1-42D9-B8DC-5E048003C57D}"/>
              </a:ext>
            </a:extLst>
          </p:cNvPr>
          <p:cNvSpPr>
            <a:spLocks noGrp="1"/>
          </p:cNvSpPr>
          <p:nvPr>
            <p:ph type="dt" sz="half" idx="10"/>
          </p:nvPr>
        </p:nvSpPr>
        <p:spPr>
          <a:xfrm>
            <a:off x="838200" y="6356350"/>
            <a:ext cx="2743200" cy="365125"/>
          </a:xfrm>
          <a:prstGeom prst="rect">
            <a:avLst/>
          </a:prstGeom>
        </p:spPr>
        <p:txBody>
          <a:bodyPr/>
          <a:lstStyle/>
          <a:p>
            <a:fld id="{F059C636-3FC6-4CC6-91AE-B401144A1BB3}" type="datetime1">
              <a:rPr lang="en-US" smtClean="0"/>
              <a:t>11/23/23</a:t>
            </a:fld>
            <a:endParaRPr lang="en-US"/>
          </a:p>
        </p:txBody>
      </p:sp>
      <p:sp>
        <p:nvSpPr>
          <p:cNvPr id="8" name="Footer Placeholder 7">
            <a:extLst>
              <a:ext uri="{FF2B5EF4-FFF2-40B4-BE49-F238E27FC236}">
                <a16:creationId xmlns:a16="http://schemas.microsoft.com/office/drawing/2014/main" id="{2D16D981-F9D9-40FE-9B00-699E2AD23A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ED315A6-07B0-4D3A-8AA2-DCEBA9F4124D}"/>
              </a:ext>
            </a:extLst>
          </p:cNvPr>
          <p:cNvSpPr>
            <a:spLocks noGrp="1"/>
          </p:cNvSpPr>
          <p:nvPr>
            <p:ph type="sldNum" sz="quarter" idx="12"/>
          </p:nvPr>
        </p:nvSpPr>
        <p:spPr>
          <a:xfrm>
            <a:off x="8610600" y="6356350"/>
            <a:ext cx="2743200" cy="365125"/>
          </a:xfrm>
          <a:prstGeom prst="rect">
            <a:avLst/>
          </a:prstGeom>
        </p:spPr>
        <p:txBody>
          <a:bodyPr/>
          <a:lstStyle/>
          <a:p>
            <a:fld id="{9C645BFD-59E2-4632-876A-C665008B216B}" type="slidenum">
              <a:rPr lang="en-US" smtClean="0"/>
              <a:t>‹#›</a:t>
            </a:fld>
            <a:endParaRPr lang="en-US"/>
          </a:p>
        </p:txBody>
      </p:sp>
    </p:spTree>
    <p:extLst>
      <p:ext uri="{BB962C8B-B14F-4D97-AF65-F5344CB8AC3E}">
        <p14:creationId xmlns:p14="http://schemas.microsoft.com/office/powerpoint/2010/main" val="3026804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E701-BD3B-459E-A6B0-B5E588993D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5BCCC5A-A018-4A8A-890A-59A0CDE9FA62}"/>
              </a:ext>
            </a:extLst>
          </p:cNvPr>
          <p:cNvSpPr>
            <a:spLocks noGrp="1"/>
          </p:cNvSpPr>
          <p:nvPr>
            <p:ph type="dt" sz="half" idx="10"/>
          </p:nvPr>
        </p:nvSpPr>
        <p:spPr>
          <a:xfrm>
            <a:off x="838200" y="6356350"/>
            <a:ext cx="2743200" cy="365125"/>
          </a:xfrm>
          <a:prstGeom prst="rect">
            <a:avLst/>
          </a:prstGeom>
        </p:spPr>
        <p:txBody>
          <a:bodyPr/>
          <a:lstStyle/>
          <a:p>
            <a:fld id="{02EC78C8-827F-496D-AA35-65A20B8B8A1E}" type="datetime1">
              <a:rPr lang="en-US" smtClean="0"/>
              <a:t>11/23/23</a:t>
            </a:fld>
            <a:endParaRPr lang="en-US"/>
          </a:p>
        </p:txBody>
      </p:sp>
      <p:sp>
        <p:nvSpPr>
          <p:cNvPr id="4" name="Footer Placeholder 3">
            <a:extLst>
              <a:ext uri="{FF2B5EF4-FFF2-40B4-BE49-F238E27FC236}">
                <a16:creationId xmlns:a16="http://schemas.microsoft.com/office/drawing/2014/main" id="{C5F8CBA7-624D-4880-92EB-53B1E8016D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EC44CB-1A96-4D51-82DE-6B735D42CA84}"/>
              </a:ext>
            </a:extLst>
          </p:cNvPr>
          <p:cNvSpPr>
            <a:spLocks noGrp="1"/>
          </p:cNvSpPr>
          <p:nvPr>
            <p:ph type="sldNum" sz="quarter" idx="12"/>
          </p:nvPr>
        </p:nvSpPr>
        <p:spPr>
          <a:xfrm>
            <a:off x="8610600" y="6356350"/>
            <a:ext cx="2743200" cy="365125"/>
          </a:xfrm>
          <a:prstGeom prst="rect">
            <a:avLst/>
          </a:prstGeom>
        </p:spPr>
        <p:txBody>
          <a:bodyPr/>
          <a:lstStyle/>
          <a:p>
            <a:fld id="{9C645BFD-59E2-4632-876A-C665008B216B}" type="slidenum">
              <a:rPr lang="en-US" smtClean="0"/>
              <a:t>‹#›</a:t>
            </a:fld>
            <a:endParaRPr lang="en-US"/>
          </a:p>
        </p:txBody>
      </p:sp>
    </p:spTree>
    <p:extLst>
      <p:ext uri="{BB962C8B-B14F-4D97-AF65-F5344CB8AC3E}">
        <p14:creationId xmlns:p14="http://schemas.microsoft.com/office/powerpoint/2010/main" val="269283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1A52-1B27-4325-A235-5023092C90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B10A0-0F31-46DE-86B3-4421144C4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F97CA-A00C-4339-9BFE-3644E9BC6C9B}"/>
              </a:ext>
            </a:extLst>
          </p:cNvPr>
          <p:cNvSpPr>
            <a:spLocks noGrp="1"/>
          </p:cNvSpPr>
          <p:nvPr>
            <p:ph type="dt" sz="half" idx="10"/>
          </p:nvPr>
        </p:nvSpPr>
        <p:spPr/>
        <p:txBody>
          <a:bodyPr/>
          <a:lstStyle/>
          <a:p>
            <a:fld id="{3773A7D7-8048-424F-BE35-096A8CE4EFF3}" type="datetime1">
              <a:rPr lang="en-US" smtClean="0"/>
              <a:t>11/23/23</a:t>
            </a:fld>
            <a:endParaRPr lang="en-US"/>
          </a:p>
        </p:txBody>
      </p:sp>
      <p:sp>
        <p:nvSpPr>
          <p:cNvPr id="5" name="Footer Placeholder 4">
            <a:extLst>
              <a:ext uri="{FF2B5EF4-FFF2-40B4-BE49-F238E27FC236}">
                <a16:creationId xmlns:a16="http://schemas.microsoft.com/office/drawing/2014/main" id="{176D9583-1B51-40E2-9E72-F5A892513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7FB52-FD28-4079-824B-F2A2B0616F54}"/>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1796905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84C898-62E4-48EC-B631-3F5D44C3E8F6}"/>
              </a:ext>
            </a:extLst>
          </p:cNvPr>
          <p:cNvSpPr>
            <a:spLocks noGrp="1"/>
          </p:cNvSpPr>
          <p:nvPr>
            <p:ph type="dt" sz="half" idx="10"/>
          </p:nvPr>
        </p:nvSpPr>
        <p:spPr>
          <a:xfrm>
            <a:off x="838200" y="6356350"/>
            <a:ext cx="2743200" cy="365125"/>
          </a:xfrm>
          <a:prstGeom prst="rect">
            <a:avLst/>
          </a:prstGeom>
        </p:spPr>
        <p:txBody>
          <a:bodyPr/>
          <a:lstStyle/>
          <a:p>
            <a:fld id="{49E1B40F-F603-4049-B0F1-C27EBF7F4FAE}" type="datetime1">
              <a:rPr lang="en-US" smtClean="0"/>
              <a:t>11/23/23</a:t>
            </a:fld>
            <a:endParaRPr lang="en-US"/>
          </a:p>
        </p:txBody>
      </p:sp>
      <p:sp>
        <p:nvSpPr>
          <p:cNvPr id="3" name="Footer Placeholder 2">
            <a:extLst>
              <a:ext uri="{FF2B5EF4-FFF2-40B4-BE49-F238E27FC236}">
                <a16:creationId xmlns:a16="http://schemas.microsoft.com/office/drawing/2014/main" id="{A5816105-4870-4F2E-A1E2-E410E50FA5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B111CD7-7FF5-42AB-B100-6399668F3C6E}"/>
              </a:ext>
            </a:extLst>
          </p:cNvPr>
          <p:cNvSpPr>
            <a:spLocks noGrp="1"/>
          </p:cNvSpPr>
          <p:nvPr>
            <p:ph type="sldNum" sz="quarter" idx="12"/>
          </p:nvPr>
        </p:nvSpPr>
        <p:spPr>
          <a:xfrm>
            <a:off x="8610600" y="6356350"/>
            <a:ext cx="2743200" cy="365125"/>
          </a:xfrm>
          <a:prstGeom prst="rect">
            <a:avLst/>
          </a:prstGeom>
        </p:spPr>
        <p:txBody>
          <a:bodyPr/>
          <a:lstStyle/>
          <a:p>
            <a:fld id="{9C645BFD-59E2-4632-876A-C665008B216B}" type="slidenum">
              <a:rPr lang="en-US" smtClean="0"/>
              <a:t>‹#›</a:t>
            </a:fld>
            <a:endParaRPr lang="en-US"/>
          </a:p>
        </p:txBody>
      </p:sp>
    </p:spTree>
    <p:extLst>
      <p:ext uri="{BB962C8B-B14F-4D97-AF65-F5344CB8AC3E}">
        <p14:creationId xmlns:p14="http://schemas.microsoft.com/office/powerpoint/2010/main" val="3809550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EC43-9D1E-4481-9AA3-572748BE73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0FCCBA-05A6-4F3A-BF03-7A39AB8EF48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6E8EEC-A0CB-4BA9-B3F4-9CF77450AC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9F140-A6E1-4B49-89F3-6D75E943A82F}"/>
              </a:ext>
            </a:extLst>
          </p:cNvPr>
          <p:cNvSpPr>
            <a:spLocks noGrp="1"/>
          </p:cNvSpPr>
          <p:nvPr>
            <p:ph type="dt" sz="half" idx="10"/>
          </p:nvPr>
        </p:nvSpPr>
        <p:spPr>
          <a:xfrm>
            <a:off x="838200" y="6356350"/>
            <a:ext cx="2743200" cy="365125"/>
          </a:xfrm>
          <a:prstGeom prst="rect">
            <a:avLst/>
          </a:prstGeom>
        </p:spPr>
        <p:txBody>
          <a:bodyPr/>
          <a:lstStyle/>
          <a:p>
            <a:fld id="{8149285F-BDBB-4E1B-9E67-2560D0486596}" type="datetime1">
              <a:rPr lang="en-US" smtClean="0"/>
              <a:t>11/23/23</a:t>
            </a:fld>
            <a:endParaRPr lang="en-US"/>
          </a:p>
        </p:txBody>
      </p:sp>
      <p:sp>
        <p:nvSpPr>
          <p:cNvPr id="6" name="Footer Placeholder 5">
            <a:extLst>
              <a:ext uri="{FF2B5EF4-FFF2-40B4-BE49-F238E27FC236}">
                <a16:creationId xmlns:a16="http://schemas.microsoft.com/office/drawing/2014/main" id="{8231AC96-DBDD-4764-A6BC-464818D646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130F85-CEE2-423A-9102-54A3773092D4}"/>
              </a:ext>
            </a:extLst>
          </p:cNvPr>
          <p:cNvSpPr>
            <a:spLocks noGrp="1"/>
          </p:cNvSpPr>
          <p:nvPr>
            <p:ph type="sldNum" sz="quarter" idx="12"/>
          </p:nvPr>
        </p:nvSpPr>
        <p:spPr>
          <a:xfrm>
            <a:off x="8610600" y="6356350"/>
            <a:ext cx="2743200" cy="365125"/>
          </a:xfrm>
          <a:prstGeom prst="rect">
            <a:avLst/>
          </a:prstGeom>
        </p:spPr>
        <p:txBody>
          <a:bodyPr/>
          <a:lstStyle/>
          <a:p>
            <a:fld id="{9C645BFD-59E2-4632-876A-C665008B216B}" type="slidenum">
              <a:rPr lang="en-US" smtClean="0"/>
              <a:t>‹#›</a:t>
            </a:fld>
            <a:endParaRPr lang="en-US"/>
          </a:p>
        </p:txBody>
      </p:sp>
    </p:spTree>
    <p:extLst>
      <p:ext uri="{BB962C8B-B14F-4D97-AF65-F5344CB8AC3E}">
        <p14:creationId xmlns:p14="http://schemas.microsoft.com/office/powerpoint/2010/main" val="1513388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B4B4-2A8B-4191-BBFC-8646352812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7CFB78-E6D6-4F63-96E0-01D323BC206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85577A-224E-407C-BDCB-BF8FC24EF7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B8DE7-43C3-4305-9FA8-8F4EC46AA844}"/>
              </a:ext>
            </a:extLst>
          </p:cNvPr>
          <p:cNvSpPr>
            <a:spLocks noGrp="1"/>
          </p:cNvSpPr>
          <p:nvPr>
            <p:ph type="dt" sz="half" idx="10"/>
          </p:nvPr>
        </p:nvSpPr>
        <p:spPr>
          <a:xfrm>
            <a:off x="838200" y="6356350"/>
            <a:ext cx="2743200" cy="365125"/>
          </a:xfrm>
          <a:prstGeom prst="rect">
            <a:avLst/>
          </a:prstGeom>
        </p:spPr>
        <p:txBody>
          <a:bodyPr/>
          <a:lstStyle/>
          <a:p>
            <a:fld id="{DBDC88EF-3F24-4247-AEF2-5BE1101AEA8D}" type="datetime1">
              <a:rPr lang="en-US" smtClean="0"/>
              <a:t>11/23/23</a:t>
            </a:fld>
            <a:endParaRPr lang="en-US"/>
          </a:p>
        </p:txBody>
      </p:sp>
      <p:sp>
        <p:nvSpPr>
          <p:cNvPr id="6" name="Footer Placeholder 5">
            <a:extLst>
              <a:ext uri="{FF2B5EF4-FFF2-40B4-BE49-F238E27FC236}">
                <a16:creationId xmlns:a16="http://schemas.microsoft.com/office/drawing/2014/main" id="{02D57B34-F80C-4967-94E5-51C63BD986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F2DD72-D8F7-434D-A3BF-32BBD96A3898}"/>
              </a:ext>
            </a:extLst>
          </p:cNvPr>
          <p:cNvSpPr>
            <a:spLocks noGrp="1"/>
          </p:cNvSpPr>
          <p:nvPr>
            <p:ph type="sldNum" sz="quarter" idx="12"/>
          </p:nvPr>
        </p:nvSpPr>
        <p:spPr>
          <a:xfrm>
            <a:off x="8610600" y="6356350"/>
            <a:ext cx="2743200" cy="365125"/>
          </a:xfrm>
          <a:prstGeom prst="rect">
            <a:avLst/>
          </a:prstGeom>
        </p:spPr>
        <p:txBody>
          <a:bodyPr/>
          <a:lstStyle/>
          <a:p>
            <a:fld id="{9C645BFD-59E2-4632-876A-C665008B216B}" type="slidenum">
              <a:rPr lang="en-US" smtClean="0"/>
              <a:t>‹#›</a:t>
            </a:fld>
            <a:endParaRPr lang="en-US"/>
          </a:p>
        </p:txBody>
      </p:sp>
    </p:spTree>
    <p:extLst>
      <p:ext uri="{BB962C8B-B14F-4D97-AF65-F5344CB8AC3E}">
        <p14:creationId xmlns:p14="http://schemas.microsoft.com/office/powerpoint/2010/main" val="582181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90E6-F50B-41F3-92BC-986F10A4C1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58A9E8-E51B-4275-81D4-821C04CD3A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61054-9169-4BCD-B397-0D0F4127244F}"/>
              </a:ext>
            </a:extLst>
          </p:cNvPr>
          <p:cNvSpPr>
            <a:spLocks noGrp="1"/>
          </p:cNvSpPr>
          <p:nvPr>
            <p:ph type="dt" sz="half" idx="10"/>
          </p:nvPr>
        </p:nvSpPr>
        <p:spPr>
          <a:xfrm>
            <a:off x="838200" y="6356350"/>
            <a:ext cx="2743200" cy="365125"/>
          </a:xfrm>
          <a:prstGeom prst="rect">
            <a:avLst/>
          </a:prstGeom>
        </p:spPr>
        <p:txBody>
          <a:bodyPr/>
          <a:lstStyle/>
          <a:p>
            <a:fld id="{0E72159A-C99A-471E-9586-BDC6DDBA7FBE}" type="datetime1">
              <a:rPr lang="en-US" smtClean="0"/>
              <a:t>11/23/23</a:t>
            </a:fld>
            <a:endParaRPr lang="en-US"/>
          </a:p>
        </p:txBody>
      </p:sp>
      <p:sp>
        <p:nvSpPr>
          <p:cNvPr id="5" name="Footer Placeholder 4">
            <a:extLst>
              <a:ext uri="{FF2B5EF4-FFF2-40B4-BE49-F238E27FC236}">
                <a16:creationId xmlns:a16="http://schemas.microsoft.com/office/drawing/2014/main" id="{CB09B933-5C64-43FF-9E6E-0885FCF3DD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CE6716-98D1-441D-8EE0-39D70912710A}"/>
              </a:ext>
            </a:extLst>
          </p:cNvPr>
          <p:cNvSpPr>
            <a:spLocks noGrp="1"/>
          </p:cNvSpPr>
          <p:nvPr>
            <p:ph type="sldNum" sz="quarter" idx="12"/>
          </p:nvPr>
        </p:nvSpPr>
        <p:spPr>
          <a:xfrm>
            <a:off x="8610600" y="6356350"/>
            <a:ext cx="2743200" cy="365125"/>
          </a:xfrm>
          <a:prstGeom prst="rect">
            <a:avLst/>
          </a:prstGeom>
        </p:spPr>
        <p:txBody>
          <a:bodyPr/>
          <a:lstStyle/>
          <a:p>
            <a:fld id="{9C645BFD-59E2-4632-876A-C665008B216B}" type="slidenum">
              <a:rPr lang="en-US" smtClean="0"/>
              <a:t>‹#›</a:t>
            </a:fld>
            <a:endParaRPr lang="en-US"/>
          </a:p>
        </p:txBody>
      </p:sp>
    </p:spTree>
    <p:extLst>
      <p:ext uri="{BB962C8B-B14F-4D97-AF65-F5344CB8AC3E}">
        <p14:creationId xmlns:p14="http://schemas.microsoft.com/office/powerpoint/2010/main" val="3782868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0F88C8-FD04-4213-A1C3-0735BAB1608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FE6E77-403F-4E85-8467-2CCEF399106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1DC86-040F-4FD6-B7A7-1C0470BDC87C}"/>
              </a:ext>
            </a:extLst>
          </p:cNvPr>
          <p:cNvSpPr>
            <a:spLocks noGrp="1"/>
          </p:cNvSpPr>
          <p:nvPr>
            <p:ph type="dt" sz="half" idx="10"/>
          </p:nvPr>
        </p:nvSpPr>
        <p:spPr>
          <a:xfrm>
            <a:off x="838200" y="6356350"/>
            <a:ext cx="2743200" cy="365125"/>
          </a:xfrm>
          <a:prstGeom prst="rect">
            <a:avLst/>
          </a:prstGeom>
        </p:spPr>
        <p:txBody>
          <a:bodyPr/>
          <a:lstStyle/>
          <a:p>
            <a:fld id="{A550DF5F-43FC-4E58-BFB0-B2A3835BDBA8}" type="datetime1">
              <a:rPr lang="en-US" smtClean="0"/>
              <a:t>11/23/23</a:t>
            </a:fld>
            <a:endParaRPr lang="en-US"/>
          </a:p>
        </p:txBody>
      </p:sp>
      <p:sp>
        <p:nvSpPr>
          <p:cNvPr id="5" name="Footer Placeholder 4">
            <a:extLst>
              <a:ext uri="{FF2B5EF4-FFF2-40B4-BE49-F238E27FC236}">
                <a16:creationId xmlns:a16="http://schemas.microsoft.com/office/drawing/2014/main" id="{D06F639D-BB8B-464B-A6D0-20A5B1CD28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F126E6-C999-4767-BC9F-6F042A848E74}"/>
              </a:ext>
            </a:extLst>
          </p:cNvPr>
          <p:cNvSpPr>
            <a:spLocks noGrp="1"/>
          </p:cNvSpPr>
          <p:nvPr>
            <p:ph type="sldNum" sz="quarter" idx="12"/>
          </p:nvPr>
        </p:nvSpPr>
        <p:spPr>
          <a:xfrm>
            <a:off x="8610600" y="6356350"/>
            <a:ext cx="2743200" cy="365125"/>
          </a:xfrm>
          <a:prstGeom prst="rect">
            <a:avLst/>
          </a:prstGeom>
        </p:spPr>
        <p:txBody>
          <a:bodyPr/>
          <a:lstStyle/>
          <a:p>
            <a:fld id="{9C645BFD-59E2-4632-876A-C665008B216B}" type="slidenum">
              <a:rPr lang="en-US" smtClean="0"/>
              <a:t>‹#›</a:t>
            </a:fld>
            <a:endParaRPr lang="en-US"/>
          </a:p>
        </p:txBody>
      </p:sp>
    </p:spTree>
    <p:extLst>
      <p:ext uri="{BB962C8B-B14F-4D97-AF65-F5344CB8AC3E}">
        <p14:creationId xmlns:p14="http://schemas.microsoft.com/office/powerpoint/2010/main" val="109776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0CCCE-5A40-4EAB-83C6-FEA49B9DC0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763F9F-5206-48A6-8F21-C938F61E0C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71EDB2-5FBB-4E76-A2EF-05233B4E7BD8}"/>
              </a:ext>
            </a:extLst>
          </p:cNvPr>
          <p:cNvSpPr>
            <a:spLocks noGrp="1"/>
          </p:cNvSpPr>
          <p:nvPr>
            <p:ph type="dt" sz="half" idx="10"/>
          </p:nvPr>
        </p:nvSpPr>
        <p:spPr/>
        <p:txBody>
          <a:bodyPr/>
          <a:lstStyle/>
          <a:p>
            <a:fld id="{A5488038-F4BF-4341-B75A-46589F45FD1C}" type="datetime1">
              <a:rPr lang="en-US" smtClean="0"/>
              <a:t>11/23/23</a:t>
            </a:fld>
            <a:endParaRPr lang="en-US"/>
          </a:p>
        </p:txBody>
      </p:sp>
      <p:sp>
        <p:nvSpPr>
          <p:cNvPr id="5" name="Footer Placeholder 4">
            <a:extLst>
              <a:ext uri="{FF2B5EF4-FFF2-40B4-BE49-F238E27FC236}">
                <a16:creationId xmlns:a16="http://schemas.microsoft.com/office/drawing/2014/main" id="{4D298867-95C8-4E38-B307-DAD929083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42801-B76C-45B3-B839-2435EFEDB19A}"/>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197656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8A44-57AB-42CB-BDAB-14BDBDFD72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E2C2B-FFB7-4B57-A2C0-1A68DC808A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31E0A-CB62-4088-85F4-4588C9F82F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FC2A6B-8FC8-4E37-83D3-D220F4A96842}"/>
              </a:ext>
            </a:extLst>
          </p:cNvPr>
          <p:cNvSpPr>
            <a:spLocks noGrp="1"/>
          </p:cNvSpPr>
          <p:nvPr>
            <p:ph type="dt" sz="half" idx="10"/>
          </p:nvPr>
        </p:nvSpPr>
        <p:spPr/>
        <p:txBody>
          <a:bodyPr/>
          <a:lstStyle/>
          <a:p>
            <a:fld id="{858825FC-B3E6-46F1-AF92-1B5317C8FED5}" type="datetime1">
              <a:rPr lang="en-US" smtClean="0"/>
              <a:t>11/23/23</a:t>
            </a:fld>
            <a:endParaRPr lang="en-US"/>
          </a:p>
        </p:txBody>
      </p:sp>
      <p:sp>
        <p:nvSpPr>
          <p:cNvPr id="6" name="Footer Placeholder 5">
            <a:extLst>
              <a:ext uri="{FF2B5EF4-FFF2-40B4-BE49-F238E27FC236}">
                <a16:creationId xmlns:a16="http://schemas.microsoft.com/office/drawing/2014/main" id="{3CD5561F-AE5A-4CE9-A0D0-0EA3A3C37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85F909-6188-4F7D-8DE8-37AE4CC72669}"/>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260416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7C99-86C9-460E-9635-5EC4FC3A00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A38FF7-90F9-4640-895B-4724EED856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027DED-9E1E-4985-A2B7-1484C39549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7F3AB9-80B2-43DA-AC60-ABD383E83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6BDB9-C335-44C9-9534-D5986177ED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C8A18-D8AA-46D9-9DCF-E553F942C2DB}"/>
              </a:ext>
            </a:extLst>
          </p:cNvPr>
          <p:cNvSpPr>
            <a:spLocks noGrp="1"/>
          </p:cNvSpPr>
          <p:nvPr>
            <p:ph type="dt" sz="half" idx="10"/>
          </p:nvPr>
        </p:nvSpPr>
        <p:spPr/>
        <p:txBody>
          <a:bodyPr/>
          <a:lstStyle/>
          <a:p>
            <a:fld id="{CA61F286-FDE3-40DC-8B47-B674EA3282DA}" type="datetime1">
              <a:rPr lang="en-US" smtClean="0"/>
              <a:t>11/23/23</a:t>
            </a:fld>
            <a:endParaRPr lang="en-US"/>
          </a:p>
        </p:txBody>
      </p:sp>
      <p:sp>
        <p:nvSpPr>
          <p:cNvPr id="8" name="Footer Placeholder 7">
            <a:extLst>
              <a:ext uri="{FF2B5EF4-FFF2-40B4-BE49-F238E27FC236}">
                <a16:creationId xmlns:a16="http://schemas.microsoft.com/office/drawing/2014/main" id="{C0C6D9FC-440F-4775-8F67-49269D00F3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E1AA4E-F078-4158-8284-715B238D723C}"/>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102060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92CD-E359-4602-916E-4271A6F1F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27CE9-061F-4E11-8D7E-FE74DC966660}"/>
              </a:ext>
            </a:extLst>
          </p:cNvPr>
          <p:cNvSpPr>
            <a:spLocks noGrp="1"/>
          </p:cNvSpPr>
          <p:nvPr>
            <p:ph type="dt" sz="half" idx="10"/>
          </p:nvPr>
        </p:nvSpPr>
        <p:spPr/>
        <p:txBody>
          <a:bodyPr/>
          <a:lstStyle/>
          <a:p>
            <a:fld id="{DAE80402-B6F6-4256-B10E-4F95E17E5571}" type="datetime1">
              <a:rPr lang="en-US" smtClean="0"/>
              <a:t>11/23/23</a:t>
            </a:fld>
            <a:endParaRPr lang="en-US"/>
          </a:p>
        </p:txBody>
      </p:sp>
      <p:sp>
        <p:nvSpPr>
          <p:cNvPr id="4" name="Footer Placeholder 3">
            <a:extLst>
              <a:ext uri="{FF2B5EF4-FFF2-40B4-BE49-F238E27FC236}">
                <a16:creationId xmlns:a16="http://schemas.microsoft.com/office/drawing/2014/main" id="{657E8AD5-E056-45EA-A1E6-7256016949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9F280B-5109-4899-B22C-9B3D5A8C68D5}"/>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402429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C7A57-7B85-4D31-9165-CBDED42DE4BF}"/>
              </a:ext>
            </a:extLst>
          </p:cNvPr>
          <p:cNvSpPr>
            <a:spLocks noGrp="1"/>
          </p:cNvSpPr>
          <p:nvPr>
            <p:ph type="dt" sz="half" idx="10"/>
          </p:nvPr>
        </p:nvSpPr>
        <p:spPr/>
        <p:txBody>
          <a:bodyPr/>
          <a:lstStyle/>
          <a:p>
            <a:fld id="{C2DA5D85-8826-43DC-8C33-83D9B543DC4D}" type="datetime1">
              <a:rPr lang="en-US" smtClean="0"/>
              <a:t>11/23/23</a:t>
            </a:fld>
            <a:endParaRPr lang="en-US"/>
          </a:p>
        </p:txBody>
      </p:sp>
      <p:sp>
        <p:nvSpPr>
          <p:cNvPr id="3" name="Footer Placeholder 2">
            <a:extLst>
              <a:ext uri="{FF2B5EF4-FFF2-40B4-BE49-F238E27FC236}">
                <a16:creationId xmlns:a16="http://schemas.microsoft.com/office/drawing/2014/main" id="{15520D36-8CFC-4FC8-906C-DB63EE5434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E5DDD3-925C-4E87-AE04-D51C9479CFCE}"/>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210178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E8E3-CD7E-4D3A-A2F0-F3FEAF245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CA8BCC-0A62-4011-858B-942ED091BE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541712-00D3-465E-8593-E8673C660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1C99CA-E426-4429-BF97-418298CEF3F6}"/>
              </a:ext>
            </a:extLst>
          </p:cNvPr>
          <p:cNvSpPr>
            <a:spLocks noGrp="1"/>
          </p:cNvSpPr>
          <p:nvPr>
            <p:ph type="dt" sz="half" idx="10"/>
          </p:nvPr>
        </p:nvSpPr>
        <p:spPr/>
        <p:txBody>
          <a:bodyPr/>
          <a:lstStyle/>
          <a:p>
            <a:fld id="{DFF12EF0-50AE-469D-890C-12670051973A}" type="datetime1">
              <a:rPr lang="en-US" smtClean="0"/>
              <a:t>11/23/23</a:t>
            </a:fld>
            <a:endParaRPr lang="en-US"/>
          </a:p>
        </p:txBody>
      </p:sp>
      <p:sp>
        <p:nvSpPr>
          <p:cNvPr id="6" name="Footer Placeholder 5">
            <a:extLst>
              <a:ext uri="{FF2B5EF4-FFF2-40B4-BE49-F238E27FC236}">
                <a16:creationId xmlns:a16="http://schemas.microsoft.com/office/drawing/2014/main" id="{F85C0921-58AE-4825-9D7E-3A0A4E0E0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21401E-3E4B-40C1-B98F-46C195F90BC9}"/>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210838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B2E3-E0E2-4A1A-93D0-9FFAE9DDA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55893D-5C99-474C-86C8-4919D8E7FA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12D98C-431E-4EB3-8118-0571D2172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7C9F4-716A-42FA-9D9A-E91A0A67B50A}"/>
              </a:ext>
            </a:extLst>
          </p:cNvPr>
          <p:cNvSpPr>
            <a:spLocks noGrp="1"/>
          </p:cNvSpPr>
          <p:nvPr>
            <p:ph type="dt" sz="half" idx="10"/>
          </p:nvPr>
        </p:nvSpPr>
        <p:spPr/>
        <p:txBody>
          <a:bodyPr/>
          <a:lstStyle/>
          <a:p>
            <a:fld id="{11A7DFE4-22CF-49B6-9AFF-7063B9554486}" type="datetime1">
              <a:rPr lang="en-US" smtClean="0"/>
              <a:t>11/23/23</a:t>
            </a:fld>
            <a:endParaRPr lang="en-US"/>
          </a:p>
        </p:txBody>
      </p:sp>
      <p:sp>
        <p:nvSpPr>
          <p:cNvPr id="6" name="Footer Placeholder 5">
            <a:extLst>
              <a:ext uri="{FF2B5EF4-FFF2-40B4-BE49-F238E27FC236}">
                <a16:creationId xmlns:a16="http://schemas.microsoft.com/office/drawing/2014/main" id="{6B2D33B0-E4CC-4B3C-AA45-2ADB03CE3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1CF13-442C-4324-A7F1-A33A4D6A58DE}"/>
              </a:ext>
            </a:extLst>
          </p:cNvPr>
          <p:cNvSpPr>
            <a:spLocks noGrp="1"/>
          </p:cNvSpPr>
          <p:nvPr>
            <p:ph type="sldNum" sz="quarter" idx="12"/>
          </p:nvPr>
        </p:nvSpPr>
        <p:spPr/>
        <p:txBody>
          <a:bodyPr/>
          <a:lstStyle/>
          <a:p>
            <a:fld id="{31A34CB9-C751-4C3D-8B98-6A381E61C6BF}" type="slidenum">
              <a:rPr lang="en-US" smtClean="0"/>
              <a:t>‹#›</a:t>
            </a:fld>
            <a:endParaRPr lang="en-US"/>
          </a:p>
        </p:txBody>
      </p:sp>
    </p:spTree>
    <p:extLst>
      <p:ext uri="{BB962C8B-B14F-4D97-AF65-F5344CB8AC3E}">
        <p14:creationId xmlns:p14="http://schemas.microsoft.com/office/powerpoint/2010/main" val="313264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sv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943C97-25C8-42F0-86CB-DD2A7E16E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38C359-B5FE-455F-A28F-EF8614BD4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A197B-4D7B-4402-A874-C15AB2937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9AC65-4B36-4784-BCA9-3B0B56B78685}" type="datetime1">
              <a:rPr lang="en-US" smtClean="0"/>
              <a:t>11/23/23</a:t>
            </a:fld>
            <a:endParaRPr lang="en-US"/>
          </a:p>
        </p:txBody>
      </p:sp>
      <p:sp>
        <p:nvSpPr>
          <p:cNvPr id="5" name="Footer Placeholder 4">
            <a:extLst>
              <a:ext uri="{FF2B5EF4-FFF2-40B4-BE49-F238E27FC236}">
                <a16:creationId xmlns:a16="http://schemas.microsoft.com/office/drawing/2014/main" id="{89EEFDD2-BF39-454A-9E36-143197FFC3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B6029C-75E6-49E4-BD14-AE4DC86DC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34CB9-C751-4C3D-8B98-6A381E61C6BF}" type="slidenum">
              <a:rPr lang="en-US" smtClean="0"/>
              <a:t>‹#›</a:t>
            </a:fld>
            <a:endParaRPr lang="en-US"/>
          </a:p>
        </p:txBody>
      </p:sp>
      <p:sp>
        <p:nvSpPr>
          <p:cNvPr id="7" name="MSIPCMContentMarking" descr="{&quot;HashCode&quot;:418872913,&quot;Placement&quot;:&quot;Footer&quot;,&quot;Top&quot;:520.68866,&quot;Left&quot;:0.0,&quot;SlideWidth&quot;:960,&quot;SlideHeight&quot;:540}">
            <a:extLst>
              <a:ext uri="{FF2B5EF4-FFF2-40B4-BE49-F238E27FC236}">
                <a16:creationId xmlns:a16="http://schemas.microsoft.com/office/drawing/2014/main" id="{8E57C92D-30A0-4268-9646-9877985BCAE9}"/>
              </a:ext>
            </a:extLst>
          </p:cNvPr>
          <p:cNvSpPr txBox="1"/>
          <p:nvPr userDrawn="1"/>
        </p:nvSpPr>
        <p:spPr>
          <a:xfrm>
            <a:off x="0" y="6612746"/>
            <a:ext cx="6534359" cy="245254"/>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0000"/>
                </a:solidFill>
                <a:latin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67418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BEC958F-3AF9-479E-9F31-C64D0DD98156}"/>
              </a:ext>
            </a:extLst>
          </p:cNvPr>
          <p:cNvCxnSpPr>
            <a:cxnSpLocks/>
          </p:cNvCxnSpPr>
          <p:nvPr userDrawn="1"/>
        </p:nvCxnSpPr>
        <p:spPr>
          <a:xfrm flipV="1">
            <a:off x="744583" y="1208725"/>
            <a:ext cx="11447417" cy="4999"/>
          </a:xfrm>
          <a:prstGeom prst="line">
            <a:avLst/>
          </a:prstGeom>
          <a:ln w="19050">
            <a:solidFill>
              <a:srgbClr val="41BDE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A20C17E-E47D-4863-80D4-7933D7D6E9C4}"/>
              </a:ext>
            </a:extLst>
          </p:cNvPr>
          <p:cNvSpPr/>
          <p:nvPr userDrawn="1"/>
        </p:nvSpPr>
        <p:spPr>
          <a:xfrm>
            <a:off x="0" y="-1"/>
            <a:ext cx="628650" cy="1213725"/>
          </a:xfrm>
          <a:prstGeom prst="rect">
            <a:avLst/>
          </a:prstGeom>
          <a:solidFill>
            <a:srgbClr val="41B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D58C6E0-2E93-496F-A8DA-B8FEB62CA5DC}"/>
              </a:ext>
            </a:extLst>
          </p:cNvPr>
          <p:cNvCxnSpPr>
            <a:cxnSpLocks/>
          </p:cNvCxnSpPr>
          <p:nvPr userDrawn="1"/>
        </p:nvCxnSpPr>
        <p:spPr>
          <a:xfrm>
            <a:off x="0" y="6470468"/>
            <a:ext cx="11341768" cy="0"/>
          </a:xfrm>
          <a:prstGeom prst="line">
            <a:avLst/>
          </a:prstGeom>
          <a:ln w="25400">
            <a:solidFill>
              <a:srgbClr val="41BDE9"/>
            </a:solidFill>
          </a:ln>
        </p:spPr>
        <p:style>
          <a:lnRef idx="1">
            <a:schemeClr val="accent1"/>
          </a:lnRef>
          <a:fillRef idx="0">
            <a:schemeClr val="accent1"/>
          </a:fillRef>
          <a:effectRef idx="0">
            <a:schemeClr val="accent1"/>
          </a:effectRef>
          <a:fontRef idx="minor">
            <a:schemeClr val="tx1"/>
          </a:fontRef>
        </p:style>
      </p:cxnSp>
      <p:pic>
        <p:nvPicPr>
          <p:cNvPr id="10" name="Picture 9" descr="Image result for adb logo">
            <a:extLst>
              <a:ext uri="{FF2B5EF4-FFF2-40B4-BE49-F238E27FC236}">
                <a16:creationId xmlns:a16="http://schemas.microsoft.com/office/drawing/2014/main" id="{84F04EAB-7FF3-4B02-8503-6D684EA8328E}"/>
              </a:ext>
            </a:extLst>
          </p:cNvPr>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1539985" y="6233433"/>
            <a:ext cx="474070" cy="474070"/>
          </a:xfrm>
          <a:prstGeom prst="rect">
            <a:avLst/>
          </a:prstGeom>
          <a:noFill/>
          <a:ln>
            <a:noFill/>
          </a:ln>
        </p:spPr>
      </p:pic>
      <p:pic>
        <p:nvPicPr>
          <p:cNvPr id="11" name="Graphic 10">
            <a:extLst>
              <a:ext uri="{FF2B5EF4-FFF2-40B4-BE49-F238E27FC236}">
                <a16:creationId xmlns:a16="http://schemas.microsoft.com/office/drawing/2014/main" id="{CA106BFB-F4FE-44ED-B99F-BA9C02E0DD3E}"/>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591282" y="732205"/>
            <a:ext cx="371475" cy="361950"/>
          </a:xfrm>
          <a:prstGeom prst="rect">
            <a:avLst/>
          </a:prstGeom>
        </p:spPr>
      </p:pic>
      <p:sp>
        <p:nvSpPr>
          <p:cNvPr id="2" name="MSIPCMContentMarking" descr="{&quot;HashCode&quot;:418872913,&quot;Placement&quot;:&quot;Footer&quot;,&quot;Top&quot;:520.68866,&quot;Left&quot;:0.0,&quot;SlideWidth&quot;:960,&quot;SlideHeight&quot;:540}">
            <a:extLst>
              <a:ext uri="{FF2B5EF4-FFF2-40B4-BE49-F238E27FC236}">
                <a16:creationId xmlns:a16="http://schemas.microsoft.com/office/drawing/2014/main" id="{5958851A-878B-4C5D-823D-40B3BE5C9202}"/>
              </a:ext>
            </a:extLst>
          </p:cNvPr>
          <p:cNvSpPr txBox="1"/>
          <p:nvPr userDrawn="1"/>
        </p:nvSpPr>
        <p:spPr>
          <a:xfrm>
            <a:off x="0" y="6612746"/>
            <a:ext cx="6534359" cy="245254"/>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0000"/>
                </a:solidFill>
                <a:latin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39634118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https://www.adb.org/sites/default/files/page/673141/images/letters-credit-structure-diagram.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hemeOverride" Target="../theme/themeOverride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seungduckkim@adb.or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mailto:ajett@adb.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https://www.adb.org/sites/default/files/page/673141/images/riau-natural-gas-power-project-chart.png"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https://www.adb.org/sites/default/files/page/673141/images/pcg-guarantees-diagram-update.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https://www.adb.org/sites/default/files/page/673141/images/southern-gas-corridor-diagram.pn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FEA7A4-D514-4B7D-B59B-C1CD0D511EE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7E66414-CEB5-438E-A55E-5137434670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3">
            <a:extLst>
              <a:ext uri="{FF2B5EF4-FFF2-40B4-BE49-F238E27FC236}">
                <a16:creationId xmlns:a16="http://schemas.microsoft.com/office/drawing/2014/main" id="{50A6589D-E0A3-4E25-96CF-27F8ABD66135}"/>
              </a:ext>
            </a:extLst>
          </p:cNvPr>
          <p:cNvSpPr txBox="1">
            <a:spLocks/>
          </p:cNvSpPr>
          <p:nvPr/>
        </p:nvSpPr>
        <p:spPr>
          <a:xfrm>
            <a:off x="718686" y="5091762"/>
            <a:ext cx="7484787" cy="1264588"/>
          </a:xfrm>
          <a:prstGeom prst="rect">
            <a:avLst/>
          </a:prstGeom>
        </p:spPr>
        <p:txBody>
          <a:bodyPr vert="horz" lIns="91440" tIns="45720" rIns="91440" bIns="45720" rtlCol="0" anchor="ctr" anchorCtr="0">
            <a:normAutofit fontScale="92500" lnSpcReduction="10000"/>
          </a:bodyPr>
          <a:lstStyle>
            <a:lvl1pPr marL="0" indent="0" algn="l" defTabSz="914400" rtl="0" eaLnBrk="1" latinLnBrk="0" hangingPunct="1">
              <a:lnSpc>
                <a:spcPct val="85000"/>
              </a:lnSpc>
              <a:spcBef>
                <a:spcPts val="0"/>
              </a:spcBef>
              <a:buClr>
                <a:srgbClr val="0070C0"/>
              </a:buClr>
              <a:buSzPct val="70000"/>
              <a:buFont typeface="Arial" pitchFamily="34" charset="0"/>
              <a:buNone/>
              <a:defRPr sz="3800" b="1" kern="1200">
                <a:solidFill>
                  <a:srgbClr val="00B0F0"/>
                </a:solidFill>
                <a:latin typeface="+mj-lt"/>
                <a:ea typeface="+mn-ea"/>
                <a:cs typeface="+mn-cs"/>
              </a:defRPr>
            </a:lvl1pPr>
            <a:lvl2pPr marL="0" indent="0" algn="l" defTabSz="914400" rtl="0" eaLnBrk="1" latinLnBrk="0" hangingPunct="1">
              <a:spcBef>
                <a:spcPct val="20000"/>
              </a:spcBef>
              <a:buClr>
                <a:srgbClr val="0070C0"/>
              </a:buClr>
              <a:buSzPct val="70000"/>
              <a:buFont typeface="Arial" pitchFamily="34" charset="0"/>
              <a:buNone/>
              <a:defRPr sz="1800" kern="1200">
                <a:solidFill>
                  <a:schemeClr val="bg1"/>
                </a:solidFill>
                <a:latin typeface="+mn-lt"/>
                <a:ea typeface="+mn-ea"/>
                <a:cs typeface="+mn-cs"/>
              </a:defRPr>
            </a:lvl2pPr>
            <a:lvl3pPr marL="0" indent="0" algn="l" defTabSz="914400" rtl="0" eaLnBrk="1" latinLnBrk="0" hangingPunct="1">
              <a:spcBef>
                <a:spcPct val="20000"/>
              </a:spcBef>
              <a:buClr>
                <a:srgbClr val="0070C0"/>
              </a:buClr>
              <a:buSzPct val="70000"/>
              <a:buFont typeface="Arial" pitchFamily="34" charset="0"/>
              <a:buNone/>
              <a:defRPr sz="1600" kern="1200">
                <a:solidFill>
                  <a:schemeClr val="bg1"/>
                </a:solidFill>
                <a:latin typeface="+mn-lt"/>
                <a:ea typeface="+mn-ea"/>
                <a:cs typeface="+mn-cs"/>
              </a:defRPr>
            </a:lvl3pPr>
            <a:lvl4pPr marL="0" indent="0" algn="l" defTabSz="914400" rtl="0" eaLnBrk="1" latinLnBrk="0" hangingPunct="1">
              <a:spcBef>
                <a:spcPct val="20000"/>
              </a:spcBef>
              <a:buClr>
                <a:srgbClr val="0070C0"/>
              </a:buClr>
              <a:buSzPct val="70000"/>
              <a:buFont typeface="Arial" pitchFamily="34" charset="0"/>
              <a:buNone/>
              <a:defRPr sz="1400" kern="1200">
                <a:solidFill>
                  <a:schemeClr val="bg1"/>
                </a:solidFill>
                <a:latin typeface="+mn-lt"/>
                <a:ea typeface="+mn-ea"/>
                <a:cs typeface="+mn-cs"/>
              </a:defRPr>
            </a:lvl4pPr>
            <a:lvl5pPr marL="0" indent="0" algn="l" defTabSz="914400" rtl="0" eaLnBrk="1" latinLnBrk="0" hangingPunct="1">
              <a:spcBef>
                <a:spcPct val="20000"/>
              </a:spcBef>
              <a:buClr>
                <a:srgbClr val="0070C0"/>
              </a:buClr>
              <a:buSzPct val="70000"/>
              <a:buFont typeface="Arial" pitchFamily="34" charset="0"/>
              <a:buNone/>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ts val="600"/>
              </a:spcAft>
              <a:buClr>
                <a:srgbClr val="0070C0"/>
              </a:buClr>
              <a:buSzPct val="70000"/>
              <a:buFont typeface="Arial" pitchFamily="34" charset="0"/>
              <a:buNone/>
              <a:tabLst/>
              <a:defRPr/>
            </a:pPr>
            <a:r>
              <a:rPr kumimoji="0" lang="en-US" sz="3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Credit Enhancement in Renewable Energy PPP Projects</a:t>
            </a:r>
          </a:p>
          <a:p>
            <a:pPr marL="0" marR="0" lvl="0" indent="0" algn="r" defTabSz="914400" rtl="0" eaLnBrk="1" fontAlgn="auto" latinLnBrk="0" hangingPunct="1">
              <a:lnSpc>
                <a:spcPct val="90000"/>
              </a:lnSpc>
              <a:spcBef>
                <a:spcPct val="0"/>
              </a:spcBef>
              <a:spcAft>
                <a:spcPts val="600"/>
              </a:spcAft>
              <a:buClr>
                <a:srgbClr val="0070C0"/>
              </a:buClr>
              <a:buSzPct val="70000"/>
              <a:buFont typeface="Arial" pitchFamily="34" charset="0"/>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2023 CAREC Energy Investment Forum</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F66B97A8-983E-4346-B300-4254FE92EE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2B14687-7166-4F47-842E-E8BB7F739918}"/>
              </a:ext>
            </a:extLst>
          </p:cNvPr>
          <p:cNvSpPr txBox="1"/>
          <p:nvPr/>
        </p:nvSpPr>
        <p:spPr>
          <a:xfrm>
            <a:off x="8593162" y="5805759"/>
            <a:ext cx="32757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29 November 2023</a:t>
            </a:r>
          </a:p>
        </p:txBody>
      </p:sp>
      <p:sp>
        <p:nvSpPr>
          <p:cNvPr id="17" name="Rectangle 16">
            <a:extLst>
              <a:ext uri="{FF2B5EF4-FFF2-40B4-BE49-F238E27FC236}">
                <a16:creationId xmlns:a16="http://schemas.microsoft.com/office/drawing/2014/main" id="{D9794C06-AA01-4560-9B03-91B37F32BDD8}"/>
              </a:ext>
            </a:extLst>
          </p:cNvPr>
          <p:cNvSpPr/>
          <p:nvPr/>
        </p:nvSpPr>
        <p:spPr>
          <a:xfrm>
            <a:off x="121186" y="-2489813"/>
            <a:ext cx="11975334" cy="2732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Object 6" descr="preencoded.png">
            <a:extLst>
              <a:ext uri="{FF2B5EF4-FFF2-40B4-BE49-F238E27FC236}">
                <a16:creationId xmlns:a16="http://schemas.microsoft.com/office/drawing/2014/main" id="{CA7F4494-AA4D-4EF5-A7B1-6C5E2C400C19}"/>
              </a:ext>
            </a:extLst>
          </p:cNvPr>
          <p:cNvPicPr>
            <a:picLocks noChangeAspect="1"/>
          </p:cNvPicPr>
          <p:nvPr/>
        </p:nvPicPr>
        <p:blipFill>
          <a:blip r:embed="rId3"/>
          <a:srcRect/>
          <a:stretch/>
        </p:blipFill>
        <p:spPr>
          <a:xfrm>
            <a:off x="11263395" y="5958348"/>
            <a:ext cx="587632" cy="579612"/>
          </a:xfrm>
          <a:prstGeom prst="rect">
            <a:avLst/>
          </a:prstGeom>
          <a:ln w="12700">
            <a:noFill/>
          </a:ln>
        </p:spPr>
      </p:pic>
      <p:pic>
        <p:nvPicPr>
          <p:cNvPr id="1028" name="Picture 4" descr="A bridge over water with a curved structure&#10;&#10;Description automatically generated">
            <a:extLst>
              <a:ext uri="{FF2B5EF4-FFF2-40B4-BE49-F238E27FC236}">
                <a16:creationId xmlns:a16="http://schemas.microsoft.com/office/drawing/2014/main" id="{F13D7C51-385C-260F-E73A-FA94D64E2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507" y="476511"/>
            <a:ext cx="11530987"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37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2152650" y="6356351"/>
            <a:ext cx="2057400" cy="365125"/>
          </a:xfrm>
        </p:spPr>
        <p:txBody>
          <a:bodyPr/>
          <a:lstStyle/>
          <a:p>
            <a:fld id="{7D0C6CEF-3F30-5644-AEEC-4228C0B92182}" type="slidenum">
              <a:rPr lang="en-US" smtClean="0"/>
              <a:t>10</a:t>
            </a:fld>
            <a:endParaRPr lang="en-US"/>
          </a:p>
        </p:txBody>
      </p:sp>
      <p:sp>
        <p:nvSpPr>
          <p:cNvPr id="25" name="TextBox 24">
            <a:extLst>
              <a:ext uri="{FF2B5EF4-FFF2-40B4-BE49-F238E27FC236}">
                <a16:creationId xmlns:a16="http://schemas.microsoft.com/office/drawing/2014/main" id="{6C5E7A27-C9D9-41E9-82A1-288625A0E2F4}"/>
              </a:ext>
            </a:extLst>
          </p:cNvPr>
          <p:cNvSpPr txBox="1"/>
          <p:nvPr/>
        </p:nvSpPr>
        <p:spPr>
          <a:xfrm>
            <a:off x="2468137" y="1"/>
            <a:ext cx="8675914" cy="553998"/>
          </a:xfrm>
          <a:prstGeom prst="rect">
            <a:avLst/>
          </a:prstGeom>
          <a:noFill/>
        </p:spPr>
        <p:txBody>
          <a:bodyPr wrap="square" rtlCol="0">
            <a:spAutoFit/>
          </a:bodyPr>
          <a:lstStyle/>
          <a:p>
            <a:r>
              <a:rPr lang="en-US" sz="3000" b="1" dirty="0">
                <a:solidFill>
                  <a:srgbClr val="1E4C9F"/>
                </a:solidFill>
                <a:ea typeface="+mj-ea"/>
                <a:cs typeface="+mj-cs"/>
              </a:rPr>
              <a:t>Guaranteed Letter of Credit</a:t>
            </a:r>
          </a:p>
        </p:txBody>
      </p:sp>
      <p:sp>
        <p:nvSpPr>
          <p:cNvPr id="2" name="Rectangle 2">
            <a:extLst>
              <a:ext uri="{FF2B5EF4-FFF2-40B4-BE49-F238E27FC236}">
                <a16:creationId xmlns:a16="http://schemas.microsoft.com/office/drawing/2014/main" id="{F8ECE0B1-057B-F107-D147-3D0168FB3185}"/>
              </a:ext>
            </a:extLst>
          </p:cNvPr>
          <p:cNvSpPr>
            <a:spLocks noChangeArrowheads="1"/>
          </p:cNvSpPr>
          <p:nvPr/>
        </p:nvSpPr>
        <p:spPr bwMode="auto">
          <a:xfrm>
            <a:off x="2152650" y="14737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DFA19CF3-A572-5B70-3CEC-A5F53C8CDB04}"/>
              </a:ext>
            </a:extLst>
          </p:cNvPr>
          <p:cNvSpPr>
            <a:spLocks noChangeArrowheads="1"/>
          </p:cNvSpPr>
          <p:nvPr/>
        </p:nvSpPr>
        <p:spPr bwMode="auto">
          <a:xfrm>
            <a:off x="2065469" y="1066279"/>
            <a:ext cx="220689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3" name="Picture 4" descr="Guaranteed Letters of Credit">
            <a:extLst>
              <a:ext uri="{FF2B5EF4-FFF2-40B4-BE49-F238E27FC236}">
                <a16:creationId xmlns:a16="http://schemas.microsoft.com/office/drawing/2014/main" id="{FC2D6087-3041-042D-CA3D-D4A1B8487A7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19110" y="1111998"/>
            <a:ext cx="7753779" cy="434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0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Agenda</a:t>
            </a:r>
            <a:endParaRPr lang="en-US" sz="3000" b="1" dirty="0">
              <a:solidFill>
                <a:srgbClr val="1E4C9F"/>
              </a:solidFill>
              <a:latin typeface="+mn-lt"/>
              <a:ea typeface="Segoe UI Black" panose="020B0A02040204020203" pitchFamily="34" charset="0"/>
              <a:cs typeface="Calibri" panose="020F0502020204030204" pitchFamily="34" charset="0"/>
            </a:endParaRP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6D2F9814-0EEB-46ED-8C14-EDA4AA09CC55}"/>
              </a:ext>
            </a:extLst>
          </p:cNvPr>
          <p:cNvSpPr txBox="1"/>
          <p:nvPr/>
        </p:nvSpPr>
        <p:spPr>
          <a:xfrm>
            <a:off x="919601" y="1505396"/>
            <a:ext cx="10751615" cy="2431435"/>
          </a:xfrm>
          <a:prstGeom prst="rect">
            <a:avLst/>
          </a:prstGeom>
          <a:noFill/>
        </p:spPr>
        <p:txBody>
          <a:bodyPr wrap="square" lIns="91440" tIns="45720" rIns="91440" bIns="45720" anchor="t">
            <a:spAutoFit/>
          </a:bodyPr>
          <a:lstStyle/>
          <a:p>
            <a:pPr marL="514350" indent="-514350">
              <a:lnSpc>
                <a:spcPct val="100000"/>
              </a:lnSpc>
              <a:spcAft>
                <a:spcPts val="600"/>
              </a:spcAft>
              <a:buClr>
                <a:srgbClr val="00B0F0"/>
              </a:buClr>
              <a:buSzPct val="125000"/>
              <a:buFont typeface="+mj-lt"/>
              <a:buAutoNum type="romanUcPeriod"/>
            </a:pPr>
            <a:r>
              <a:rPr lang="en-US" sz="2800" dirty="0">
                <a:solidFill>
                  <a:srgbClr val="00B0F0"/>
                </a:solidFill>
                <a:cs typeface="Calibri"/>
              </a:rPr>
              <a:t>ADB Guarantee Products for PPPs</a:t>
            </a:r>
          </a:p>
          <a:p>
            <a:pPr marL="971550" lvl="2" indent="-514350">
              <a:spcAft>
                <a:spcPts val="600"/>
              </a:spcAft>
              <a:buClr>
                <a:srgbClr val="00B0F0"/>
              </a:buClr>
              <a:buSzPct val="125000"/>
              <a:buFont typeface="+mj-lt"/>
              <a:buAutoNum type="romanUcPeriod"/>
            </a:pPr>
            <a:endParaRPr lang="en-US" sz="2800" dirty="0">
              <a:ea typeface="+mn-lt"/>
              <a:cs typeface="+mn-lt"/>
            </a:endParaRPr>
          </a:p>
          <a:p>
            <a:pPr marL="514350" indent="-514350">
              <a:spcAft>
                <a:spcPts val="600"/>
              </a:spcAft>
              <a:buClr>
                <a:srgbClr val="00B0F0"/>
              </a:buClr>
              <a:buSzPct val="125000"/>
              <a:buFont typeface="+mj-lt"/>
              <a:buAutoNum type="romanUcPeriod"/>
            </a:pPr>
            <a:r>
              <a:rPr lang="en-US" sz="2800" b="1" dirty="0">
                <a:solidFill>
                  <a:srgbClr val="00B0F0"/>
                </a:solidFill>
                <a:cs typeface="Calibri"/>
              </a:rPr>
              <a:t>Case Study on Uzbekistan’s Solar PPP Program </a:t>
            </a:r>
          </a:p>
          <a:p>
            <a:pPr>
              <a:spcAft>
                <a:spcPts val="600"/>
              </a:spcAft>
              <a:buClr>
                <a:srgbClr val="00B0F0"/>
              </a:buClr>
              <a:buSzPct val="125000"/>
            </a:pPr>
            <a:r>
              <a:rPr lang="en-US" sz="2800" b="1" dirty="0">
                <a:solidFill>
                  <a:srgbClr val="00B0F0"/>
                </a:solidFill>
                <a:cs typeface="Calibri"/>
              </a:rPr>
              <a:t>      (Guaranteed Letter of Credit)</a:t>
            </a:r>
          </a:p>
          <a:p>
            <a:pPr marL="742950" lvl="2" indent="-285750">
              <a:spcAft>
                <a:spcPts val="600"/>
              </a:spcAft>
              <a:buClr>
                <a:srgbClr val="00B0F0"/>
              </a:buClr>
              <a:buSzPct val="125000"/>
              <a:buFont typeface="Arial" pitchFamily="2" charset="2"/>
              <a:buChar char="•"/>
            </a:pPr>
            <a:endParaRPr lang="en-PH" altLang="zh-CN" sz="2000" dirty="0">
              <a:ea typeface="+mn-lt"/>
              <a:cs typeface="+mn-lt"/>
            </a:endParaRPr>
          </a:p>
        </p:txBody>
      </p:sp>
    </p:spTree>
    <p:extLst>
      <p:ext uri="{BB962C8B-B14F-4D97-AF65-F5344CB8AC3E}">
        <p14:creationId xmlns:p14="http://schemas.microsoft.com/office/powerpoint/2010/main" val="2796853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Uzbekistan Solar PPP Program: Rationale and Drivers </a:t>
            </a:r>
            <a:endParaRPr lang="en-US" sz="3000" b="1" dirty="0">
              <a:solidFill>
                <a:srgbClr val="1E4C9F"/>
              </a:solidFill>
              <a:latin typeface="+mn-lt"/>
              <a:ea typeface="Segoe UI Black" panose="020B0A02040204020203" pitchFamily="34" charset="0"/>
              <a:cs typeface="Calibri" panose="020F0502020204030204" pitchFamily="34" charset="0"/>
            </a:endParaRP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6D2F9814-0EEB-46ED-8C14-EDA4AA09CC55}"/>
              </a:ext>
            </a:extLst>
          </p:cNvPr>
          <p:cNvSpPr txBox="1"/>
          <p:nvPr/>
        </p:nvSpPr>
        <p:spPr>
          <a:xfrm>
            <a:off x="759803" y="785501"/>
            <a:ext cx="10751615" cy="5970865"/>
          </a:xfrm>
          <a:prstGeom prst="rect">
            <a:avLst/>
          </a:prstGeom>
          <a:noFill/>
        </p:spPr>
        <p:txBody>
          <a:bodyPr wrap="square" lIns="91440" tIns="45720" rIns="91440" bIns="45720" anchor="t">
            <a:spAutoFit/>
          </a:bodyPr>
          <a:lstStyle/>
          <a:p>
            <a:pPr marL="285750" indent="-285750">
              <a:lnSpc>
                <a:spcPct val="100000"/>
              </a:lnSpc>
              <a:spcAft>
                <a:spcPts val="600"/>
              </a:spcAft>
              <a:buClr>
                <a:srgbClr val="00B0F0"/>
              </a:buClr>
              <a:buSzPct val="125000"/>
              <a:buFont typeface="Wingdings" pitchFamily="2" charset="2"/>
              <a:buChar char="§"/>
            </a:pPr>
            <a:r>
              <a:rPr lang="en-US" sz="2000" b="1" dirty="0">
                <a:solidFill>
                  <a:srgbClr val="00B0F0"/>
                </a:solidFill>
                <a:cs typeface="Calibri"/>
              </a:rPr>
              <a:t>Issues</a:t>
            </a:r>
          </a:p>
          <a:p>
            <a:pPr marL="742950" lvl="2" indent="-285750">
              <a:spcAft>
                <a:spcPts val="600"/>
              </a:spcAft>
              <a:buClr>
                <a:srgbClr val="00B0F0"/>
              </a:buClr>
              <a:buSzPct val="125000"/>
              <a:buFont typeface="Arial" pitchFamily="2" charset="2"/>
              <a:buChar char="•"/>
            </a:pPr>
            <a:r>
              <a:rPr lang="en-US" sz="2000" dirty="0">
                <a:ea typeface="+mn-lt"/>
                <a:cs typeface="+mn-lt"/>
              </a:rPr>
              <a:t>Heavy reliance on fossil fuel call for a shift to deployment of renewables at scale </a:t>
            </a:r>
          </a:p>
          <a:p>
            <a:pPr marL="742950" lvl="2" indent="-285750">
              <a:spcAft>
                <a:spcPts val="600"/>
              </a:spcAft>
              <a:buClr>
                <a:srgbClr val="00B0F0"/>
              </a:buClr>
              <a:buSzPct val="125000"/>
              <a:buFont typeface="Arial" pitchFamily="2" charset="2"/>
              <a:buChar char="•"/>
            </a:pPr>
            <a:r>
              <a:rPr lang="en-US" sz="2000" dirty="0">
                <a:ea typeface="+mn-lt"/>
                <a:cs typeface="+mn-lt"/>
              </a:rPr>
              <a:t>$40 billion investment needs by 2030 for modernizing power infrastructure and meeting fast-growing power demand  </a:t>
            </a:r>
          </a:p>
          <a:p>
            <a:pPr marL="742950" lvl="2" indent="-285750">
              <a:spcAft>
                <a:spcPts val="600"/>
              </a:spcAft>
              <a:buClr>
                <a:srgbClr val="00B0F0"/>
              </a:buClr>
              <a:buSzPct val="125000"/>
              <a:buFont typeface="Arial" pitchFamily="2" charset="2"/>
              <a:buChar char="•"/>
            </a:pPr>
            <a:r>
              <a:rPr lang="en-US" sz="2000" dirty="0">
                <a:ea typeface="+mn-lt"/>
                <a:cs typeface="+mn-lt"/>
              </a:rPr>
              <a:t>Low creditworthiness of the state-owned off-taker JSC NEGU, along with virtually non-existent  track record with private sector projects, is the key stumbling block. </a:t>
            </a:r>
          </a:p>
          <a:p>
            <a:pPr marL="742950" lvl="2" indent="-285750">
              <a:spcAft>
                <a:spcPts val="600"/>
              </a:spcAft>
              <a:buClr>
                <a:srgbClr val="00B0F0"/>
              </a:buClr>
              <a:buSzPct val="125000"/>
              <a:buFont typeface="Arial" pitchFamily="2" charset="2"/>
              <a:buChar char="•"/>
            </a:pPr>
            <a:endParaRPr lang="en-US" sz="2000" dirty="0">
              <a:ea typeface="+mn-lt"/>
              <a:cs typeface="+mn-lt"/>
            </a:endParaRPr>
          </a:p>
          <a:p>
            <a:pPr marL="285750" indent="-285750">
              <a:spcAft>
                <a:spcPts val="600"/>
              </a:spcAft>
              <a:buClr>
                <a:srgbClr val="00B0F0"/>
              </a:buClr>
              <a:buSzPct val="125000"/>
              <a:buFont typeface="Wingdings" pitchFamily="2" charset="2"/>
              <a:buChar char="§"/>
            </a:pPr>
            <a:r>
              <a:rPr lang="en-US" sz="2000" b="1" dirty="0">
                <a:solidFill>
                  <a:srgbClr val="00B0F0"/>
                </a:solidFill>
                <a:cs typeface="Calibri"/>
              </a:rPr>
              <a:t>Main Drivers for Project</a:t>
            </a:r>
          </a:p>
          <a:p>
            <a:pPr marL="742950" lvl="2" indent="-285750">
              <a:lnSpc>
                <a:spcPct val="80000"/>
              </a:lnSpc>
              <a:spcAft>
                <a:spcPts val="600"/>
              </a:spcAft>
              <a:buClr>
                <a:srgbClr val="00B0F0"/>
              </a:buClr>
              <a:buSzPct val="125000"/>
              <a:buFont typeface="Arial" pitchFamily="2" charset="2"/>
              <a:buChar char="•"/>
            </a:pPr>
            <a:r>
              <a:rPr lang="en-US" sz="2000" dirty="0">
                <a:ea typeface="+mn-lt"/>
                <a:cs typeface="+mn-lt"/>
              </a:rPr>
              <a:t>Government’s strong commitment for macro-economic reforms, and to seeking high economic efficiency and private sector participation in power sector</a:t>
            </a:r>
          </a:p>
          <a:p>
            <a:pPr marL="742950" lvl="2" indent="-285750">
              <a:spcAft>
                <a:spcPts val="600"/>
              </a:spcAft>
              <a:buClr>
                <a:srgbClr val="00B0F0"/>
              </a:buClr>
              <a:buSzPct val="125000"/>
              <a:buFont typeface="Arial" pitchFamily="2" charset="2"/>
              <a:buChar char="•"/>
            </a:pPr>
            <a:r>
              <a:rPr lang="en-PH" altLang="zh-CN" sz="2000" dirty="0">
                <a:ea typeface="+mn-lt"/>
                <a:cs typeface="+mn-lt"/>
              </a:rPr>
              <a:t>Well aligned with the Government’s power sector development plan to deploy renewable energy project at scale  </a:t>
            </a:r>
          </a:p>
          <a:p>
            <a:pPr marL="742950" lvl="2" indent="-285750">
              <a:spcAft>
                <a:spcPts val="600"/>
              </a:spcAft>
              <a:buClr>
                <a:srgbClr val="00B0F0"/>
              </a:buClr>
              <a:buSzPct val="125000"/>
              <a:buFont typeface="Arial" pitchFamily="2" charset="2"/>
              <a:buChar char="•"/>
            </a:pPr>
            <a:r>
              <a:rPr lang="en-US" altLang="ko-KR" sz="2000" dirty="0">
                <a:ea typeface="+mn-lt"/>
                <a:cs typeface="+mn-lt"/>
              </a:rPr>
              <a:t>Climate commitment under the Paris Agreement and energy strategy </a:t>
            </a:r>
            <a:r>
              <a:rPr lang="en-US" sz="2000" dirty="0">
                <a:ea typeface="+mn-lt"/>
                <a:cs typeface="+mn-lt"/>
              </a:rPr>
              <a:t>to diversify sources using renewables on a large scale </a:t>
            </a:r>
          </a:p>
          <a:p>
            <a:pPr marL="742950" lvl="2" indent="-285750">
              <a:spcAft>
                <a:spcPts val="600"/>
              </a:spcAft>
              <a:buClr>
                <a:srgbClr val="00B0F0"/>
              </a:buClr>
              <a:buSzPct val="125000"/>
              <a:buFont typeface="Arial" pitchFamily="2" charset="2"/>
              <a:buChar char="•"/>
            </a:pPr>
            <a:r>
              <a:rPr lang="en-US" sz="2000" dirty="0">
                <a:ea typeface="+mn-lt"/>
                <a:cs typeface="+mn-lt"/>
              </a:rPr>
              <a:t>One ADB collaboration provides tailored one-stop-shop solutions to address various sector challenges</a:t>
            </a:r>
          </a:p>
          <a:p>
            <a:pPr marL="742950" lvl="2" indent="-285750">
              <a:spcAft>
                <a:spcPts val="600"/>
              </a:spcAft>
              <a:buClr>
                <a:srgbClr val="00B0F0"/>
              </a:buClr>
              <a:buSzPct val="125000"/>
              <a:buFont typeface="Arial" pitchFamily="2" charset="2"/>
              <a:buChar char="•"/>
            </a:pPr>
            <a:endParaRPr lang="en-PH" altLang="zh-CN" sz="2000" dirty="0">
              <a:ea typeface="+mn-lt"/>
              <a:cs typeface="+mn-lt"/>
            </a:endParaRPr>
          </a:p>
        </p:txBody>
      </p:sp>
    </p:spTree>
    <p:extLst>
      <p:ext uri="{BB962C8B-B14F-4D97-AF65-F5344CB8AC3E}">
        <p14:creationId xmlns:p14="http://schemas.microsoft.com/office/powerpoint/2010/main" val="956849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ADB Support for Solar PPP Program</a:t>
            </a: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dirty="0">
                <a:solidFill>
                  <a:schemeClr val="bg1"/>
                </a:solidFill>
                <a:latin typeface="Calibri" panose="020F0502020204030204" pitchFamily="34" charset="0"/>
                <a:cs typeface="Calibri" panose="020F0502020204030204" pitchFamily="34" charset="0"/>
              </a:rPr>
              <a:t>2</a:t>
            </a:r>
          </a:p>
        </p:txBody>
      </p:sp>
      <p:sp>
        <p:nvSpPr>
          <p:cNvPr id="5" name="Content Placeholder 2">
            <a:extLst>
              <a:ext uri="{FF2B5EF4-FFF2-40B4-BE49-F238E27FC236}">
                <a16:creationId xmlns:a16="http://schemas.microsoft.com/office/drawing/2014/main" id="{DD2099FF-ADD0-410D-8757-F6937507D653}"/>
              </a:ext>
            </a:extLst>
          </p:cNvPr>
          <p:cNvSpPr txBox="1">
            <a:spLocks/>
          </p:cNvSpPr>
          <p:nvPr/>
        </p:nvSpPr>
        <p:spPr>
          <a:xfrm>
            <a:off x="838200" y="852576"/>
            <a:ext cx="10515599" cy="5863144"/>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Clr>
                <a:srgbClr val="00B0F0"/>
              </a:buClr>
              <a:buSzPct val="125000"/>
              <a:buFont typeface="Wingdings" pitchFamily="2" charset="2"/>
              <a:buChar char="§"/>
            </a:pPr>
            <a:r>
              <a:rPr lang="en-US" sz="2000" b="1" dirty="0">
                <a:solidFill>
                  <a:srgbClr val="00B0F0"/>
                </a:solidFill>
                <a:cs typeface="Calibri"/>
              </a:rPr>
              <a:t>ADB pioneered solar energy development in Uzbekistan</a:t>
            </a:r>
          </a:p>
          <a:p>
            <a:pPr marL="742950" lvl="2" indent="-285750">
              <a:lnSpc>
                <a:spcPct val="100000"/>
              </a:lnSpc>
              <a:spcBef>
                <a:spcPts val="0"/>
              </a:spcBef>
              <a:spcAft>
                <a:spcPts val="600"/>
              </a:spcAft>
              <a:buClr>
                <a:srgbClr val="00B0F0"/>
              </a:buClr>
              <a:buSzPct val="125000"/>
              <a:buFont typeface="Arial" pitchFamily="2" charset="2"/>
              <a:buChar char="•"/>
            </a:pPr>
            <a:r>
              <a:rPr lang="en-US" dirty="0">
                <a:ea typeface="+mn-lt"/>
                <a:cs typeface="+mn-lt"/>
              </a:rPr>
              <a:t>ADB pioneered solar energy development in UZB since 2011 and developed a solar development roadmap with candidate project sites identified </a:t>
            </a:r>
          </a:p>
          <a:p>
            <a:pPr marL="742950" lvl="2" indent="-285750">
              <a:lnSpc>
                <a:spcPct val="100000"/>
              </a:lnSpc>
              <a:spcBef>
                <a:spcPts val="0"/>
              </a:spcBef>
              <a:spcAft>
                <a:spcPts val="600"/>
              </a:spcAft>
              <a:buClr>
                <a:srgbClr val="00B0F0"/>
              </a:buClr>
              <a:buSzPct val="125000"/>
              <a:buFont typeface="Arial" pitchFamily="2" charset="2"/>
              <a:buChar char="•"/>
            </a:pPr>
            <a:r>
              <a:rPr lang="en-US" dirty="0">
                <a:ea typeface="+mn-lt"/>
                <a:cs typeface="+mn-lt"/>
              </a:rPr>
              <a:t>ADB supported power sector masterplan (2019) triggered a shift to more diversified and renewable energy-based energy mix for 2030 </a:t>
            </a:r>
          </a:p>
          <a:p>
            <a:pPr marL="742950" lvl="2" indent="-285750">
              <a:lnSpc>
                <a:spcPct val="100000"/>
              </a:lnSpc>
              <a:spcBef>
                <a:spcPts val="0"/>
              </a:spcBef>
              <a:spcAft>
                <a:spcPts val="600"/>
              </a:spcAft>
              <a:buClr>
                <a:srgbClr val="00B0F0"/>
              </a:buClr>
              <a:buSzPct val="125000"/>
              <a:buFont typeface="Arial" pitchFamily="2" charset="2"/>
              <a:buChar char="•"/>
            </a:pPr>
            <a:endParaRPr lang="en-US" sz="1000" dirty="0">
              <a:latin typeface="Arial" panose="020B0604020202020204" pitchFamily="34" charset="0"/>
              <a:ea typeface="SimSun" panose="02010600030101010101" pitchFamily="2" charset="-122"/>
            </a:endParaRPr>
          </a:p>
          <a:p>
            <a:pPr marL="285750" indent="-285750">
              <a:lnSpc>
                <a:spcPct val="100000"/>
              </a:lnSpc>
              <a:spcBef>
                <a:spcPts val="0"/>
              </a:spcBef>
              <a:spcAft>
                <a:spcPts val="600"/>
              </a:spcAft>
              <a:buClr>
                <a:srgbClr val="00B0F0"/>
              </a:buClr>
              <a:buSzPct val="125000"/>
              <a:buFont typeface="Wingdings" pitchFamily="2" charset="2"/>
              <a:buChar char="§"/>
            </a:pPr>
            <a:r>
              <a:rPr lang="en-US" sz="2000" b="1" dirty="0">
                <a:solidFill>
                  <a:srgbClr val="00B0F0"/>
                </a:solidFill>
                <a:cs typeface="Calibri"/>
              </a:rPr>
              <a:t>Upstream policy interventions in the sector restructuring and regulatory reforms </a:t>
            </a:r>
          </a:p>
          <a:p>
            <a:pPr marL="742950" lvl="2" indent="-285750">
              <a:lnSpc>
                <a:spcPct val="100000"/>
              </a:lnSpc>
              <a:spcBef>
                <a:spcPts val="0"/>
              </a:spcBef>
              <a:spcAft>
                <a:spcPts val="600"/>
              </a:spcAft>
              <a:buClr>
                <a:srgbClr val="00B0F0"/>
              </a:buClr>
              <a:buSzPct val="125000"/>
              <a:buFont typeface="Arial" pitchFamily="2" charset="2"/>
              <a:buChar char="•"/>
            </a:pPr>
            <a:r>
              <a:rPr lang="en-US" dirty="0">
                <a:ea typeface="+mn-lt"/>
                <a:cs typeface="+mn-lt"/>
              </a:rPr>
              <a:t>Sector reform supported by ADB, EBRD, and World Bank enabled the entry of private sector partners into Uzbekistan’s power sector </a:t>
            </a:r>
          </a:p>
          <a:p>
            <a:pPr marL="742950" lvl="2" indent="-285750">
              <a:lnSpc>
                <a:spcPct val="100000"/>
              </a:lnSpc>
              <a:spcBef>
                <a:spcPts val="0"/>
              </a:spcBef>
              <a:spcAft>
                <a:spcPts val="600"/>
              </a:spcAft>
              <a:buClr>
                <a:srgbClr val="00B0F0"/>
              </a:buClr>
              <a:buSzPct val="125000"/>
              <a:buFont typeface="Arial" pitchFamily="2" charset="2"/>
              <a:buChar char="•"/>
            </a:pPr>
            <a:r>
              <a:rPr lang="en-US" dirty="0">
                <a:ea typeface="+mn-lt"/>
                <a:cs typeface="+mn-lt"/>
              </a:rPr>
              <a:t>Improvement and strengthening of regulatory framework and policy direction (refinement of PPP Law) has formulated enabling environments for the private sector investments.  </a:t>
            </a:r>
          </a:p>
          <a:p>
            <a:pPr marL="742950" lvl="2" indent="-285750">
              <a:lnSpc>
                <a:spcPct val="100000"/>
              </a:lnSpc>
              <a:spcBef>
                <a:spcPts val="0"/>
              </a:spcBef>
              <a:spcAft>
                <a:spcPts val="600"/>
              </a:spcAft>
              <a:buClr>
                <a:srgbClr val="00B0F0"/>
              </a:buClr>
              <a:buSzPct val="125000"/>
              <a:buFont typeface="Arial" pitchFamily="2" charset="2"/>
              <a:buChar char="•"/>
            </a:pPr>
            <a:endParaRPr lang="en-US" sz="1000" dirty="0">
              <a:ea typeface="+mn-lt"/>
              <a:cs typeface="+mn-lt"/>
            </a:endParaRPr>
          </a:p>
          <a:p>
            <a:pPr marL="342900" lvl="1" indent="-342900">
              <a:lnSpc>
                <a:spcPct val="100000"/>
              </a:lnSpc>
              <a:spcBef>
                <a:spcPts val="0"/>
              </a:spcBef>
              <a:spcAft>
                <a:spcPts val="600"/>
              </a:spcAft>
              <a:buClr>
                <a:srgbClr val="00B0F0"/>
              </a:buClr>
              <a:buSzPct val="125000"/>
              <a:buFont typeface="Wingdings" panose="05000000000000000000" pitchFamily="2" charset="2"/>
              <a:buChar char="§"/>
            </a:pPr>
            <a:r>
              <a:rPr lang="en-US" sz="2000" b="1" dirty="0">
                <a:solidFill>
                  <a:srgbClr val="00B0F0"/>
                </a:solidFill>
                <a:cs typeface="Calibri"/>
              </a:rPr>
              <a:t>Downstream One ADB solutions to address various sector challenges </a:t>
            </a:r>
          </a:p>
          <a:p>
            <a:pPr marL="742950" lvl="2" indent="-285750">
              <a:lnSpc>
                <a:spcPct val="100000"/>
              </a:lnSpc>
              <a:spcBef>
                <a:spcPts val="0"/>
              </a:spcBef>
              <a:spcAft>
                <a:spcPts val="600"/>
              </a:spcAft>
              <a:buClr>
                <a:srgbClr val="00B0F0"/>
              </a:buClr>
              <a:buSzPct val="125000"/>
              <a:buFont typeface="Arial" pitchFamily="2" charset="2"/>
              <a:buChar char="•"/>
            </a:pPr>
            <a:r>
              <a:rPr lang="en-US" sz="2000" dirty="0"/>
              <a:t>Mainstreaming of transaction structure for replication in the subsequent projects</a:t>
            </a:r>
          </a:p>
          <a:p>
            <a:pPr marL="742950" lvl="2" indent="-285750">
              <a:lnSpc>
                <a:spcPct val="100000"/>
              </a:lnSpc>
              <a:spcBef>
                <a:spcPts val="0"/>
              </a:spcBef>
              <a:spcAft>
                <a:spcPts val="600"/>
              </a:spcAft>
              <a:buClr>
                <a:srgbClr val="00B0F0"/>
              </a:buClr>
              <a:buSzPct val="125000"/>
              <a:buFont typeface="Arial" pitchFamily="2" charset="2"/>
              <a:buChar char="•"/>
            </a:pPr>
            <a:r>
              <a:rPr lang="en-US" dirty="0">
                <a:ea typeface="+mn-lt"/>
                <a:cs typeface="+mn-lt"/>
              </a:rPr>
              <a:t>One ADB Package Deal – transaction advisory + sovereign supported products and supporting infrastructure development + non-sovereign financing   </a:t>
            </a:r>
          </a:p>
          <a:p>
            <a:pPr marL="342900" lvl="1" indent="-342900">
              <a:lnSpc>
                <a:spcPct val="100000"/>
              </a:lnSpc>
              <a:spcBef>
                <a:spcPts val="0"/>
              </a:spcBef>
              <a:spcAft>
                <a:spcPts val="600"/>
              </a:spcAft>
              <a:buClr>
                <a:srgbClr val="00B0F0"/>
              </a:buClr>
              <a:buSzPct val="125000"/>
              <a:buFont typeface="Wingdings" panose="05000000000000000000" pitchFamily="2" charset="2"/>
              <a:buChar char="§"/>
            </a:pPr>
            <a:endParaRPr lang="en-US" sz="2000" b="1" dirty="0">
              <a:solidFill>
                <a:srgbClr val="00B0F0"/>
              </a:solidFill>
              <a:cs typeface="Calibri"/>
            </a:endParaRPr>
          </a:p>
        </p:txBody>
      </p:sp>
    </p:spTree>
    <p:extLst>
      <p:ext uri="{BB962C8B-B14F-4D97-AF65-F5344CB8AC3E}">
        <p14:creationId xmlns:p14="http://schemas.microsoft.com/office/powerpoint/2010/main" val="4349157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One ADB Approach in Program</a:t>
            </a: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dirty="0">
                <a:solidFill>
                  <a:schemeClr val="bg1"/>
                </a:solidFill>
                <a:latin typeface="Calibri" panose="020F0502020204030204" pitchFamily="34" charset="0"/>
                <a:cs typeface="Calibri" panose="020F0502020204030204" pitchFamily="34" charset="0"/>
              </a:rPr>
              <a:t>3</a:t>
            </a:r>
          </a:p>
        </p:txBody>
      </p:sp>
      <p:sp>
        <p:nvSpPr>
          <p:cNvPr id="6" name="Rectangle: Rounded Corners 5">
            <a:extLst>
              <a:ext uri="{FF2B5EF4-FFF2-40B4-BE49-F238E27FC236}">
                <a16:creationId xmlns:a16="http://schemas.microsoft.com/office/drawing/2014/main" id="{DB1340AD-4918-4E4C-8588-BCA2EE118F47}"/>
              </a:ext>
            </a:extLst>
          </p:cNvPr>
          <p:cNvSpPr/>
          <p:nvPr/>
        </p:nvSpPr>
        <p:spPr>
          <a:xfrm>
            <a:off x="1570334" y="1834914"/>
            <a:ext cx="2759241" cy="2936001"/>
          </a:xfrm>
          <a:prstGeom prst="roundRect">
            <a:avLst/>
          </a:prstGeom>
          <a:solidFill>
            <a:schemeClr val="accent6">
              <a:lumMod val="40000"/>
              <a:lumOff val="60000"/>
            </a:schemeClr>
          </a:solidFill>
          <a:ln w="6350" cap="flat" cmpd="sng" algn="ctr">
            <a:solidFill>
              <a:schemeClr val="bg1">
                <a:lumMod val="85000"/>
              </a:schemeClr>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Regional Department</a:t>
            </a:r>
          </a:p>
        </p:txBody>
      </p:sp>
      <p:sp>
        <p:nvSpPr>
          <p:cNvPr id="7" name="Rectangle: Rounded Corners 6">
            <a:extLst>
              <a:ext uri="{FF2B5EF4-FFF2-40B4-BE49-F238E27FC236}">
                <a16:creationId xmlns:a16="http://schemas.microsoft.com/office/drawing/2014/main" id="{D56E3C22-65C9-4CE7-8B15-B46C4BA50890}"/>
              </a:ext>
            </a:extLst>
          </p:cNvPr>
          <p:cNvSpPr/>
          <p:nvPr/>
        </p:nvSpPr>
        <p:spPr>
          <a:xfrm>
            <a:off x="7645387" y="1856933"/>
            <a:ext cx="2759241" cy="2913982"/>
          </a:xfrm>
          <a:prstGeom prst="roundRect">
            <a:avLst/>
          </a:prstGeom>
          <a:solidFill>
            <a:schemeClr val="accent6">
              <a:lumMod val="40000"/>
              <a:lumOff val="60000"/>
            </a:schemeClr>
          </a:solidFill>
          <a:ln w="6350" cap="flat" cmpd="sng" algn="ctr">
            <a:solidFill>
              <a:schemeClr val="bg1">
                <a:lumMod val="85000"/>
              </a:schemeClr>
            </a:solidFill>
            <a:prstDash val="solid"/>
          </a:ln>
          <a:effectLst/>
        </p:spPr>
        <p:txBody>
          <a:bodyPr rtlCol="0" anchor="t" anchorCtr="0"/>
          <a:lstStyle/>
          <a:p>
            <a:pPr algn="ctr" defTabSz="914400"/>
            <a:r>
              <a:rPr lang="en-US" sz="1400" b="1" kern="0" dirty="0">
                <a:solidFill>
                  <a:srgbClr val="000000"/>
                </a:solidFill>
                <a:latin typeface="Arial"/>
              </a:rPr>
              <a:t>Private Sector Operations</a:t>
            </a:r>
          </a:p>
        </p:txBody>
      </p:sp>
      <p:sp>
        <p:nvSpPr>
          <p:cNvPr id="9" name="Rectangle: Rounded Corners 8">
            <a:extLst>
              <a:ext uri="{FF2B5EF4-FFF2-40B4-BE49-F238E27FC236}">
                <a16:creationId xmlns:a16="http://schemas.microsoft.com/office/drawing/2014/main" id="{4759AC8A-7539-4FD6-859F-08A20D89D0D5}"/>
              </a:ext>
            </a:extLst>
          </p:cNvPr>
          <p:cNvSpPr/>
          <p:nvPr/>
        </p:nvSpPr>
        <p:spPr>
          <a:xfrm>
            <a:off x="7868812" y="2362142"/>
            <a:ext cx="2286000" cy="1232433"/>
          </a:xfrm>
          <a:prstGeom prst="roundRect">
            <a:avLst/>
          </a:prstGeom>
          <a:solidFill>
            <a:schemeClr val="accent1">
              <a:lumMod val="20000"/>
              <a:lumOff val="80000"/>
            </a:schemeClr>
          </a:solidFill>
          <a:ln w="9525" cap="flat" cmpd="sng" algn="ctr">
            <a:solidFill>
              <a:srgbClr val="808080">
                <a:shade val="50000"/>
              </a:srgbClr>
            </a:solidFill>
            <a:prstDash val="solid"/>
          </a:ln>
          <a:effectLst/>
        </p:spPr>
        <p:txBody>
          <a:bodyPr rtlCol="0" anchor="ctr"/>
          <a:lstStyle/>
          <a:p>
            <a:pPr algn="ctr" defTabSz="914400">
              <a:defRPr/>
            </a:pPr>
            <a:r>
              <a:rPr lang="en-US" sz="1400" b="1" u="sng" kern="0" dirty="0">
                <a:solidFill>
                  <a:srgbClr val="000000"/>
                </a:solidFill>
                <a:latin typeface="Arial"/>
              </a:rPr>
              <a:t>Non-sovereign </a:t>
            </a:r>
          </a:p>
          <a:p>
            <a:pPr algn="ctr" defTabSz="914400">
              <a:defRPr/>
            </a:pPr>
            <a:endParaRPr lang="en-US" sz="1400" b="1" u="sng" kern="0" dirty="0">
              <a:solidFill>
                <a:srgbClr val="000000"/>
              </a:solidFill>
              <a:latin typeface="Arial"/>
            </a:endParaRPr>
          </a:p>
          <a:p>
            <a:pPr marL="171450" indent="-171450" defTabSz="914400">
              <a:buFontTx/>
              <a:buChar char="-"/>
              <a:defRPr/>
            </a:pPr>
            <a:r>
              <a:rPr lang="en-US" sz="1400" kern="0" dirty="0">
                <a:solidFill>
                  <a:srgbClr val="000000"/>
                </a:solidFill>
                <a:latin typeface="Arial"/>
              </a:rPr>
              <a:t>Product advice on sovereign guarantee </a:t>
            </a:r>
          </a:p>
          <a:p>
            <a:pPr marL="171450" indent="-171450" defTabSz="914400">
              <a:buFontTx/>
              <a:buChar char="-"/>
              <a:defRPr/>
            </a:pPr>
            <a:r>
              <a:rPr lang="en-US" sz="1400" kern="0" dirty="0">
                <a:solidFill>
                  <a:srgbClr val="000000"/>
                </a:solidFill>
                <a:latin typeface="Arial"/>
              </a:rPr>
              <a:t>Project debt</a:t>
            </a:r>
          </a:p>
        </p:txBody>
      </p:sp>
      <p:sp>
        <p:nvSpPr>
          <p:cNvPr id="10" name="Rectangle: Rounded Corners 9">
            <a:extLst>
              <a:ext uri="{FF2B5EF4-FFF2-40B4-BE49-F238E27FC236}">
                <a16:creationId xmlns:a16="http://schemas.microsoft.com/office/drawing/2014/main" id="{19CCDBA2-B978-4B17-A59C-32FCEC502BE9}"/>
              </a:ext>
            </a:extLst>
          </p:cNvPr>
          <p:cNvSpPr/>
          <p:nvPr/>
        </p:nvSpPr>
        <p:spPr>
          <a:xfrm>
            <a:off x="7894690" y="3650183"/>
            <a:ext cx="2286000" cy="852440"/>
          </a:xfrm>
          <a:prstGeom prst="roundRect">
            <a:avLst/>
          </a:prstGeom>
          <a:solidFill>
            <a:schemeClr val="accent1">
              <a:lumMod val="20000"/>
              <a:lumOff val="80000"/>
            </a:schemeClr>
          </a:solidFill>
          <a:ln w="9525" cap="flat" cmpd="sng" algn="ctr">
            <a:solidFill>
              <a:srgbClr val="808080">
                <a:shade val="50000"/>
              </a:srgbClr>
            </a:solidFill>
            <a:prstDash val="solid"/>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Tx/>
              <a:buChar char="-"/>
              <a:tabLst/>
              <a:defRPr/>
            </a:pPr>
            <a:r>
              <a:rPr lang="en-US" sz="1400" kern="0" dirty="0">
                <a:solidFill>
                  <a:srgbClr val="000000"/>
                </a:solidFill>
                <a:latin typeface="Arial"/>
              </a:rPr>
              <a:t>Guarantee products</a:t>
            </a:r>
          </a:p>
          <a:p>
            <a:pPr marL="171450" marR="0" lvl="0" indent="-171450" defTabSz="914400" eaLnBrk="1" fontAlgn="auto" latinLnBrk="0" hangingPunct="1">
              <a:lnSpc>
                <a:spcPct val="100000"/>
              </a:lnSpc>
              <a:spcBef>
                <a:spcPts val="0"/>
              </a:spcBef>
              <a:spcAft>
                <a:spcPts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S</a:t>
            </a:r>
            <a:r>
              <a:rPr lang="en-US" sz="1400" kern="0" dirty="0" err="1">
                <a:solidFill>
                  <a:srgbClr val="000000"/>
                </a:solidFill>
                <a:latin typeface="Arial"/>
              </a:rPr>
              <a:t>yndication</a:t>
            </a: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63A99309-7073-452B-BCE3-0A27FE01529C}"/>
              </a:ext>
            </a:extLst>
          </p:cNvPr>
          <p:cNvSpPr/>
          <p:nvPr/>
        </p:nvSpPr>
        <p:spPr>
          <a:xfrm>
            <a:off x="1811080" y="3657525"/>
            <a:ext cx="2286000" cy="845098"/>
          </a:xfrm>
          <a:prstGeom prst="roundRect">
            <a:avLst/>
          </a:prstGeom>
          <a:solidFill>
            <a:schemeClr val="accent1">
              <a:lumMod val="20000"/>
              <a:lumOff val="80000"/>
            </a:schemeClr>
          </a:solidFill>
          <a:ln w="9525" cap="flat" cmpd="sng" algn="ctr">
            <a:solidFill>
              <a:srgbClr val="808080">
                <a:shade val="50000"/>
              </a:srgbClr>
            </a:solidFill>
            <a:prstDash val="solid"/>
          </a:ln>
          <a:effectLst/>
        </p:spPr>
        <p:txBody>
          <a:bodyPr rtlCol="0" anchor="ctr"/>
          <a:lstStyle/>
          <a:p>
            <a:pPr marL="171450" indent="-171450" defTabSz="914400">
              <a:buFontTx/>
              <a:buChar char="-"/>
            </a:pPr>
            <a:r>
              <a:rPr lang="en-US" sz="1400" kern="0" dirty="0">
                <a:solidFill>
                  <a:srgbClr val="000000"/>
                </a:solidFill>
                <a:latin typeface="Arial"/>
              </a:rPr>
              <a:t>Technical Assistance </a:t>
            </a:r>
          </a:p>
          <a:p>
            <a:pPr marL="171450" indent="-171450" defTabSz="914400">
              <a:buFontTx/>
              <a:buChar char="-"/>
            </a:pPr>
            <a:r>
              <a:rPr lang="en-US" sz="1400" kern="0" dirty="0">
                <a:solidFill>
                  <a:srgbClr val="000000"/>
                </a:solidFill>
                <a:latin typeface="Arial"/>
              </a:rPr>
              <a:t>Capacity building </a:t>
            </a:r>
          </a:p>
          <a:p>
            <a:pPr marL="171450" indent="-171450" defTabSz="914400">
              <a:buFontTx/>
              <a:buChar char="-"/>
            </a:pPr>
            <a:r>
              <a:rPr lang="en-US" sz="1400" kern="0" dirty="0">
                <a:solidFill>
                  <a:srgbClr val="000000"/>
                </a:solidFill>
                <a:latin typeface="Arial"/>
              </a:rPr>
              <a:t>Sector/ Policy Reform</a:t>
            </a:r>
          </a:p>
        </p:txBody>
      </p:sp>
      <p:sp>
        <p:nvSpPr>
          <p:cNvPr id="12" name="Oval 11">
            <a:extLst>
              <a:ext uri="{FF2B5EF4-FFF2-40B4-BE49-F238E27FC236}">
                <a16:creationId xmlns:a16="http://schemas.microsoft.com/office/drawing/2014/main" id="{27A3EF5A-1864-404A-992B-9C2FC2569B52}"/>
              </a:ext>
            </a:extLst>
          </p:cNvPr>
          <p:cNvSpPr/>
          <p:nvPr/>
        </p:nvSpPr>
        <p:spPr>
          <a:xfrm>
            <a:off x="5256917" y="2362142"/>
            <a:ext cx="1401593" cy="1404273"/>
          </a:xfrm>
          <a:prstGeom prst="ellipse">
            <a:avLst/>
          </a:prstGeom>
          <a:solidFill>
            <a:srgbClr val="FFFFFF"/>
          </a:solidFill>
          <a:ln w="25400" cap="flat" cmpd="sng" algn="ctr">
            <a:solidFill>
              <a:srgbClr val="8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PPP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Project Delivered</a:t>
            </a:r>
          </a:p>
        </p:txBody>
      </p:sp>
      <p:sp>
        <p:nvSpPr>
          <p:cNvPr id="13" name="Arrow: Right 12">
            <a:extLst>
              <a:ext uri="{FF2B5EF4-FFF2-40B4-BE49-F238E27FC236}">
                <a16:creationId xmlns:a16="http://schemas.microsoft.com/office/drawing/2014/main" id="{F69403FA-7B65-48EE-90E1-9E9871323649}"/>
              </a:ext>
            </a:extLst>
          </p:cNvPr>
          <p:cNvSpPr/>
          <p:nvPr/>
        </p:nvSpPr>
        <p:spPr>
          <a:xfrm>
            <a:off x="4346242" y="2663498"/>
            <a:ext cx="900545" cy="857819"/>
          </a:xfrm>
          <a:prstGeom prst="rightArrow">
            <a:avLst/>
          </a:prstGeom>
          <a:solidFill>
            <a:srgbClr val="808080"/>
          </a:solidFill>
          <a:ln w="9525" cap="flat" cmpd="sng" algn="ctr">
            <a:solidFill>
              <a:srgbClr val="8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808080"/>
              </a:solidFill>
              <a:effectLst/>
              <a:uLnTx/>
              <a:uFillTx/>
              <a:latin typeface="Arial"/>
              <a:ea typeface="+mn-ea"/>
              <a:cs typeface="+mn-cs"/>
            </a:endParaRPr>
          </a:p>
        </p:txBody>
      </p:sp>
      <p:sp>
        <p:nvSpPr>
          <p:cNvPr id="14" name="Arrow: Right 13">
            <a:extLst>
              <a:ext uri="{FF2B5EF4-FFF2-40B4-BE49-F238E27FC236}">
                <a16:creationId xmlns:a16="http://schemas.microsoft.com/office/drawing/2014/main" id="{04138DF3-396E-420D-B72C-626CDB66354B}"/>
              </a:ext>
            </a:extLst>
          </p:cNvPr>
          <p:cNvSpPr/>
          <p:nvPr/>
        </p:nvSpPr>
        <p:spPr>
          <a:xfrm flipH="1">
            <a:off x="6668640" y="2663498"/>
            <a:ext cx="900546" cy="857819"/>
          </a:xfrm>
          <a:prstGeom prst="rightArrow">
            <a:avLst/>
          </a:prstGeom>
          <a:solidFill>
            <a:srgbClr val="808080"/>
          </a:solidFill>
          <a:ln w="9525" cap="flat" cmpd="sng" algn="ctr">
            <a:solidFill>
              <a:srgbClr val="80808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808080"/>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37F2D26F-FAD6-400E-808B-9F23654066F2}"/>
              </a:ext>
            </a:extLst>
          </p:cNvPr>
          <p:cNvSpPr/>
          <p:nvPr/>
        </p:nvSpPr>
        <p:spPr>
          <a:xfrm>
            <a:off x="1802619" y="2315753"/>
            <a:ext cx="2286000" cy="1278823"/>
          </a:xfrm>
          <a:prstGeom prst="roundRect">
            <a:avLst/>
          </a:prstGeom>
          <a:solidFill>
            <a:schemeClr val="accent1">
              <a:lumMod val="20000"/>
              <a:lumOff val="80000"/>
            </a:schemeClr>
          </a:solidFill>
          <a:ln w="9525" cap="flat" cmpd="sng" algn="ctr">
            <a:solidFill>
              <a:srgbClr val="808080">
                <a:shade val="50000"/>
              </a:srgbClr>
            </a:solidFill>
            <a:prstDash val="solid"/>
          </a:ln>
          <a:effectLst/>
        </p:spPr>
        <p:txBody>
          <a:bodyPr rtlCol="0" anchor="ctr"/>
          <a:lstStyle/>
          <a:p>
            <a:pPr algn="ctr" defTabSz="914400"/>
            <a:r>
              <a:rPr lang="en-US" sz="1400" b="1" u="sng" kern="0" dirty="0">
                <a:solidFill>
                  <a:srgbClr val="000000"/>
                </a:solidFill>
                <a:latin typeface="Arial"/>
              </a:rPr>
              <a:t>Sovereign </a:t>
            </a:r>
          </a:p>
          <a:p>
            <a:pPr algn="ctr" defTabSz="914400"/>
            <a:endParaRPr lang="en-US" sz="1400" b="1" u="sng" kern="0" dirty="0">
              <a:solidFill>
                <a:srgbClr val="000000"/>
              </a:solidFill>
              <a:latin typeface="Arial"/>
            </a:endParaRPr>
          </a:p>
          <a:p>
            <a:pPr marL="171450" indent="-171450" defTabSz="914400">
              <a:buFontTx/>
              <a:buChar char="-"/>
            </a:pPr>
            <a:r>
              <a:rPr lang="en-US" sz="1400" kern="0" dirty="0">
                <a:solidFill>
                  <a:srgbClr val="000000"/>
                </a:solidFill>
                <a:latin typeface="Arial"/>
              </a:rPr>
              <a:t>Guarantee product with a sovereign counter-indemnity</a:t>
            </a:r>
          </a:p>
          <a:p>
            <a:pPr marL="171450" indent="-171450" defTabSz="914400">
              <a:buFontTx/>
              <a:buChar char="-"/>
            </a:pPr>
            <a:endParaRPr lang="en-US" sz="1400" kern="0" dirty="0">
              <a:solidFill>
                <a:srgbClr val="000000"/>
              </a:solidFill>
              <a:latin typeface="Arial"/>
            </a:endParaRPr>
          </a:p>
        </p:txBody>
      </p:sp>
      <p:sp>
        <p:nvSpPr>
          <p:cNvPr id="17" name="Rectangle: Rounded Corners 16">
            <a:extLst>
              <a:ext uri="{FF2B5EF4-FFF2-40B4-BE49-F238E27FC236}">
                <a16:creationId xmlns:a16="http://schemas.microsoft.com/office/drawing/2014/main" id="{BA6902E6-7A3D-4D69-B81D-6D1992405C91}"/>
              </a:ext>
            </a:extLst>
          </p:cNvPr>
          <p:cNvSpPr/>
          <p:nvPr/>
        </p:nvSpPr>
        <p:spPr>
          <a:xfrm>
            <a:off x="4144275" y="783875"/>
            <a:ext cx="3709358" cy="1085640"/>
          </a:xfrm>
          <a:prstGeom prst="roundRect">
            <a:avLst/>
          </a:prstGeom>
          <a:solidFill>
            <a:schemeClr val="accent6">
              <a:lumMod val="40000"/>
              <a:lumOff val="60000"/>
            </a:schemeClr>
          </a:solidFill>
          <a:ln w="9525" cap="flat" cmpd="sng" algn="ctr">
            <a:solidFill>
              <a:schemeClr val="bg1">
                <a:lumMod val="85000"/>
              </a:schemeClr>
            </a:solidFill>
            <a:prstDash val="solid"/>
          </a:ln>
          <a:effectLst/>
        </p:spPr>
        <p:txBody>
          <a:bodyPr rtlCol="0" anchor="t" anchorCtr="0"/>
          <a:lstStyle/>
          <a:p>
            <a:pPr algn="ctr" defTabSz="914400"/>
            <a:r>
              <a:rPr lang="en-US" sz="1400" b="1" kern="0" dirty="0">
                <a:solidFill>
                  <a:srgbClr val="000000"/>
                </a:solidFill>
                <a:latin typeface="Arial"/>
              </a:rPr>
              <a:t>OPPP</a:t>
            </a:r>
          </a:p>
        </p:txBody>
      </p:sp>
      <p:sp>
        <p:nvSpPr>
          <p:cNvPr id="18" name="Rectangle: Rounded Corners 17">
            <a:extLst>
              <a:ext uri="{FF2B5EF4-FFF2-40B4-BE49-F238E27FC236}">
                <a16:creationId xmlns:a16="http://schemas.microsoft.com/office/drawing/2014/main" id="{3DDC6B99-DBEC-4DEF-AB2D-451DB92E5B9E}"/>
              </a:ext>
            </a:extLst>
          </p:cNvPr>
          <p:cNvSpPr/>
          <p:nvPr/>
        </p:nvSpPr>
        <p:spPr>
          <a:xfrm>
            <a:off x="4316243" y="1131396"/>
            <a:ext cx="3375997" cy="286098"/>
          </a:xfrm>
          <a:prstGeom prst="roundRect">
            <a:avLst/>
          </a:prstGeom>
          <a:solidFill>
            <a:srgbClr val="C00000"/>
          </a:solidFill>
          <a:ln w="9525" cap="flat" cmpd="sng" algn="ctr">
            <a:solidFill>
              <a:srgbClr val="808080">
                <a:shade val="50000"/>
              </a:srgbClr>
            </a:solidFill>
            <a:prstDash val="solid"/>
          </a:ln>
          <a:effectLst/>
        </p:spPr>
        <p:txBody>
          <a:bodyPr rtlCol="0" anchor="ctr"/>
          <a:lstStyle/>
          <a:p>
            <a:pPr algn="ctr" defTabSz="914400"/>
            <a:r>
              <a:rPr lang="en-US" sz="1200" b="1" kern="0" dirty="0">
                <a:solidFill>
                  <a:schemeClr val="bg1"/>
                </a:solidFill>
                <a:latin typeface="Arial"/>
              </a:rPr>
              <a:t>Transaction advisory </a:t>
            </a:r>
            <a:r>
              <a:rPr lang="en-US" sz="1400" b="1" kern="0" dirty="0">
                <a:solidFill>
                  <a:schemeClr val="bg1"/>
                </a:solidFill>
                <a:latin typeface="Arial"/>
              </a:rPr>
              <a:t>Services</a:t>
            </a:r>
            <a:endParaRPr lang="en-US" sz="1200" b="1" kern="0" dirty="0">
              <a:solidFill>
                <a:schemeClr val="bg1"/>
              </a:solidFill>
              <a:latin typeface="Arial"/>
            </a:endParaRPr>
          </a:p>
        </p:txBody>
      </p:sp>
      <p:sp>
        <p:nvSpPr>
          <p:cNvPr id="19" name="Rectangle: Rounded Corners 18">
            <a:extLst>
              <a:ext uri="{FF2B5EF4-FFF2-40B4-BE49-F238E27FC236}">
                <a16:creationId xmlns:a16="http://schemas.microsoft.com/office/drawing/2014/main" id="{C96689B4-74D6-458A-B7A0-704947FBA666}"/>
              </a:ext>
            </a:extLst>
          </p:cNvPr>
          <p:cNvSpPr/>
          <p:nvPr/>
        </p:nvSpPr>
        <p:spPr>
          <a:xfrm>
            <a:off x="4316244" y="1462050"/>
            <a:ext cx="3375996" cy="286098"/>
          </a:xfrm>
          <a:prstGeom prst="roundRect">
            <a:avLst/>
          </a:prstGeom>
          <a:solidFill>
            <a:schemeClr val="accent1">
              <a:lumMod val="20000"/>
              <a:lumOff val="80000"/>
            </a:schemeClr>
          </a:solidFill>
          <a:ln w="9525" cap="flat" cmpd="sng" algn="ctr">
            <a:solidFill>
              <a:srgbClr val="808080">
                <a:shade val="50000"/>
              </a:srgbClr>
            </a:solidFill>
            <a:prstDash val="solid"/>
          </a:ln>
          <a:effectLst/>
        </p:spPr>
        <p:txBody>
          <a:bodyPr rtlCol="0" anchor="ctr"/>
          <a:lstStyle/>
          <a:p>
            <a:pPr algn="ctr" defTabSz="914400"/>
            <a:r>
              <a:rPr lang="en-US" sz="1200" b="1" kern="0" dirty="0">
                <a:solidFill>
                  <a:srgbClr val="000000"/>
                </a:solidFill>
                <a:latin typeface="Arial"/>
              </a:rPr>
              <a:t>Technical Assistance through AP3F</a:t>
            </a:r>
          </a:p>
        </p:txBody>
      </p:sp>
      <p:sp>
        <p:nvSpPr>
          <p:cNvPr id="20" name="TextBox 19">
            <a:extLst>
              <a:ext uri="{FF2B5EF4-FFF2-40B4-BE49-F238E27FC236}">
                <a16:creationId xmlns:a16="http://schemas.microsoft.com/office/drawing/2014/main" id="{557023A0-17D3-4D94-9E18-1BBED5D6F035}"/>
              </a:ext>
            </a:extLst>
          </p:cNvPr>
          <p:cNvSpPr txBox="1"/>
          <p:nvPr/>
        </p:nvSpPr>
        <p:spPr>
          <a:xfrm>
            <a:off x="827186" y="4896950"/>
            <a:ext cx="10518476" cy="14282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b="1" i="1">
                <a:solidFill>
                  <a:schemeClr val="tx2">
                    <a:lumMod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sz="1200" i="0" dirty="0">
                <a:solidFill>
                  <a:schemeClr val="tx1"/>
                </a:solidFill>
                <a:latin typeface="+mn-lt"/>
                <a:cs typeface="Arial" panose="020B0604020202020204" pitchFamily="34" charset="0"/>
              </a:rPr>
              <a:t>One ADB Approach</a:t>
            </a:r>
            <a:r>
              <a:rPr lang="en-US" sz="1200" b="0" i="0" dirty="0">
                <a:solidFill>
                  <a:schemeClr val="tx1"/>
                </a:solidFill>
                <a:latin typeface="+mn-lt"/>
                <a:cs typeface="Arial" panose="020B0604020202020204" pitchFamily="34" charset="0"/>
              </a:rPr>
              <a:t> – </a:t>
            </a:r>
          </a:p>
          <a:p>
            <a:pPr algn="just"/>
            <a:r>
              <a:rPr lang="en-US" sz="1200" i="0" dirty="0">
                <a:solidFill>
                  <a:schemeClr val="tx1"/>
                </a:solidFill>
                <a:latin typeface="+mn-lt"/>
              </a:rPr>
              <a:t>Office of PPP</a:t>
            </a:r>
            <a:r>
              <a:rPr lang="en-US" sz="1200" b="0" i="0" dirty="0">
                <a:solidFill>
                  <a:schemeClr val="tx1"/>
                </a:solidFill>
                <a:latin typeface="+mn-lt"/>
              </a:rPr>
              <a:t>: For development of PPP projects, OPPP funds project selection activity, feasibility study, drafting of concession agreement, etc. For select projects and upon request of government and private sector, OPPP advises the client on bankability issues, tender and financial closing. </a:t>
            </a:r>
            <a:endParaRPr lang="en-US" sz="1200" i="0" dirty="0">
              <a:solidFill>
                <a:schemeClr val="tx1"/>
              </a:solidFill>
              <a:latin typeface="+mn-lt"/>
              <a:cs typeface="Arial" panose="020B0604020202020204" pitchFamily="34" charset="0"/>
            </a:endParaRPr>
          </a:p>
          <a:p>
            <a:pPr algn="just"/>
            <a:r>
              <a:rPr lang="en-US" sz="1200" i="0" dirty="0">
                <a:solidFill>
                  <a:schemeClr val="tx1"/>
                </a:solidFill>
                <a:latin typeface="+mn-lt"/>
                <a:cs typeface="Arial" panose="020B0604020202020204" pitchFamily="34" charset="0"/>
              </a:rPr>
              <a:t>Regional D</a:t>
            </a:r>
            <a:r>
              <a:rPr lang="en-US" sz="1200" i="0" dirty="0">
                <a:solidFill>
                  <a:schemeClr val="tx1"/>
                </a:solidFill>
                <a:latin typeface="+mn-lt"/>
              </a:rPr>
              <a:t>epartment</a:t>
            </a:r>
            <a:r>
              <a:rPr lang="en-US" sz="1200" b="0" i="0" dirty="0">
                <a:solidFill>
                  <a:schemeClr val="tx1"/>
                </a:solidFill>
                <a:latin typeface="+mn-lt"/>
              </a:rPr>
              <a:t>: </a:t>
            </a:r>
            <a:r>
              <a:rPr lang="en-US" sz="1200" i="0" dirty="0">
                <a:solidFill>
                  <a:schemeClr val="tx1"/>
                </a:solidFill>
                <a:latin typeface="+mn-lt"/>
              </a:rPr>
              <a:t> </a:t>
            </a:r>
            <a:r>
              <a:rPr lang="en-US" sz="1200" b="0" i="0" dirty="0">
                <a:solidFill>
                  <a:schemeClr val="tx1"/>
                </a:solidFill>
                <a:latin typeface="+mn-lt"/>
              </a:rPr>
              <a:t>Provides government and government-owned entities technical assistance for capacity building, sector and policy reforms. Based on counter-indemnity of sovereign, lends to a project or implementation agency.  Debt may be subordinated to attract commercial lenders. </a:t>
            </a:r>
          </a:p>
          <a:p>
            <a:pPr algn="just"/>
            <a:r>
              <a:rPr lang="en-US" sz="1200" i="0" dirty="0">
                <a:solidFill>
                  <a:schemeClr val="tx1"/>
                </a:solidFill>
                <a:latin typeface="+mn-lt"/>
              </a:rPr>
              <a:t>PSOD</a:t>
            </a:r>
            <a:r>
              <a:rPr lang="en-US" sz="1200" b="0" i="0" dirty="0">
                <a:solidFill>
                  <a:schemeClr val="tx1"/>
                </a:solidFill>
                <a:latin typeface="+mn-lt"/>
              </a:rPr>
              <a:t>: As a non-sovereign lending arm of ADB, PSOD finances PPP project through project and/or corporate loan and invests in equity for qualified projects.  PSOD also provides political risk and credit enhancement guarantees and offer syndication services.</a:t>
            </a:r>
            <a:endParaRPr lang="en-US" sz="1200" b="0" i="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98734250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Sherabad Solar Project (Initial Design) </a:t>
            </a: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dirty="0">
                <a:solidFill>
                  <a:schemeClr val="bg1"/>
                </a:solidFill>
                <a:latin typeface="Calibri" panose="020F0502020204030204" pitchFamily="34" charset="0"/>
                <a:cs typeface="Calibri" panose="020F0502020204030204" pitchFamily="34" charset="0"/>
              </a:rPr>
              <a:t>4</a:t>
            </a:r>
          </a:p>
        </p:txBody>
      </p:sp>
      <p:graphicFrame>
        <p:nvGraphicFramePr>
          <p:cNvPr id="6" name="Table 8">
            <a:extLst>
              <a:ext uri="{FF2B5EF4-FFF2-40B4-BE49-F238E27FC236}">
                <a16:creationId xmlns:a16="http://schemas.microsoft.com/office/drawing/2014/main" id="{A2A4061F-538E-475B-8683-1C4467C1A7EC}"/>
              </a:ext>
            </a:extLst>
          </p:cNvPr>
          <p:cNvGraphicFramePr>
            <a:graphicFrameLocks/>
          </p:cNvGraphicFramePr>
          <p:nvPr>
            <p:extLst>
              <p:ext uri="{D42A27DB-BD31-4B8C-83A1-F6EECF244321}">
                <p14:modId xmlns:p14="http://schemas.microsoft.com/office/powerpoint/2010/main" val="2916585192"/>
              </p:ext>
            </p:extLst>
          </p:nvPr>
        </p:nvGraphicFramePr>
        <p:xfrm>
          <a:off x="811415" y="936745"/>
          <a:ext cx="10287847" cy="5055533"/>
        </p:xfrm>
        <a:graphic>
          <a:graphicData uri="http://schemas.openxmlformats.org/drawingml/2006/table">
            <a:tbl>
              <a:tblPr firstRow="1" bandRow="1">
                <a:tableStyleId>{9D7B26C5-4107-4FEC-AEDC-1716B250A1EF}</a:tableStyleId>
              </a:tblPr>
              <a:tblGrid>
                <a:gridCol w="3378845">
                  <a:extLst>
                    <a:ext uri="{9D8B030D-6E8A-4147-A177-3AD203B41FA5}">
                      <a16:colId xmlns:a16="http://schemas.microsoft.com/office/drawing/2014/main" val="1725202824"/>
                    </a:ext>
                  </a:extLst>
                </a:gridCol>
                <a:gridCol w="6909002">
                  <a:extLst>
                    <a:ext uri="{9D8B030D-6E8A-4147-A177-3AD203B41FA5}">
                      <a16:colId xmlns:a16="http://schemas.microsoft.com/office/drawing/2014/main" val="2349983647"/>
                    </a:ext>
                  </a:extLst>
                </a:gridCol>
              </a:tblGrid>
              <a:tr h="435153">
                <a:tc>
                  <a:txBody>
                    <a:bodyPr/>
                    <a:lstStyle/>
                    <a:p>
                      <a:r>
                        <a:rPr lang="en-US" sz="2000" b="0" dirty="0"/>
                        <a:t>Item</a:t>
                      </a:r>
                    </a:p>
                  </a:txBody>
                  <a:tcPr/>
                </a:tc>
                <a:tc>
                  <a:txBody>
                    <a:bodyPr/>
                    <a:lstStyle/>
                    <a:p>
                      <a:pPr algn="l"/>
                      <a:r>
                        <a:rPr lang="en-US" sz="2000" b="0" dirty="0"/>
                        <a:t>Description </a:t>
                      </a:r>
                    </a:p>
                  </a:txBody>
                  <a:tcPr/>
                </a:tc>
                <a:extLst>
                  <a:ext uri="{0D108BD9-81ED-4DB2-BD59-A6C34878D82A}">
                    <a16:rowId xmlns:a16="http://schemas.microsoft.com/office/drawing/2014/main" val="3080451791"/>
                  </a:ext>
                </a:extLst>
              </a:tr>
              <a:tr h="477248">
                <a:tc>
                  <a:txBody>
                    <a:bodyPr/>
                    <a:lstStyle/>
                    <a:p>
                      <a:pPr algn="l"/>
                      <a:r>
                        <a:rPr lang="en-US" sz="2000" b="0" dirty="0"/>
                        <a:t>Location </a:t>
                      </a:r>
                    </a:p>
                  </a:txBody>
                  <a:tcPr anchor="ctr">
                    <a:noFill/>
                  </a:tcPr>
                </a:tc>
                <a:tc>
                  <a:txBody>
                    <a:bodyPr/>
                    <a:lstStyle/>
                    <a:p>
                      <a:pPr algn="l"/>
                      <a:r>
                        <a:rPr lang="en-US" sz="2000" b="0" dirty="0" err="1"/>
                        <a:t>Sherabad</a:t>
                      </a:r>
                      <a:r>
                        <a:rPr lang="en-US" sz="2000" b="0" dirty="0"/>
                        <a:t>, </a:t>
                      </a:r>
                      <a:r>
                        <a:rPr lang="en-US" sz="2000" b="0" dirty="0" err="1"/>
                        <a:t>Surkhandarya</a:t>
                      </a:r>
                      <a:r>
                        <a:rPr lang="en-US" sz="2000" b="0" dirty="0"/>
                        <a:t> region</a:t>
                      </a:r>
                    </a:p>
                  </a:txBody>
                  <a:tcPr anchor="ctr">
                    <a:noFill/>
                  </a:tcPr>
                </a:tc>
                <a:extLst>
                  <a:ext uri="{0D108BD9-81ED-4DB2-BD59-A6C34878D82A}">
                    <a16:rowId xmlns:a16="http://schemas.microsoft.com/office/drawing/2014/main" val="3311206137"/>
                  </a:ext>
                </a:extLst>
              </a:tr>
              <a:tr h="377133">
                <a:tc>
                  <a:txBody>
                    <a:bodyPr/>
                    <a:lstStyle/>
                    <a:p>
                      <a:pPr algn="l"/>
                      <a:r>
                        <a:rPr lang="en-US" sz="2000" b="0" dirty="0"/>
                        <a:t>Total area </a:t>
                      </a:r>
                    </a:p>
                  </a:txBody>
                  <a:tcPr anchor="ctr">
                    <a:noFill/>
                  </a:tcPr>
                </a:tc>
                <a:tc>
                  <a:txBody>
                    <a:bodyPr/>
                    <a:lstStyle/>
                    <a:p>
                      <a:pPr algn="l"/>
                      <a:r>
                        <a:rPr lang="en-US" sz="2000" b="0" dirty="0"/>
                        <a:t>600 ha </a:t>
                      </a:r>
                    </a:p>
                  </a:txBody>
                  <a:tcPr anchor="ctr">
                    <a:noFill/>
                  </a:tcPr>
                </a:tc>
                <a:extLst>
                  <a:ext uri="{0D108BD9-81ED-4DB2-BD59-A6C34878D82A}">
                    <a16:rowId xmlns:a16="http://schemas.microsoft.com/office/drawing/2014/main" val="3290574349"/>
                  </a:ext>
                </a:extLst>
              </a:tr>
              <a:tr h="377133">
                <a:tc>
                  <a:txBody>
                    <a:bodyPr/>
                    <a:lstStyle/>
                    <a:p>
                      <a:pPr algn="l"/>
                      <a:r>
                        <a:rPr lang="en-US" sz="2000" b="0" dirty="0"/>
                        <a:t>Capacity </a:t>
                      </a:r>
                    </a:p>
                  </a:txBody>
                  <a:tcPr anchor="ctr">
                    <a:noFill/>
                  </a:tcPr>
                </a:tc>
                <a:tc>
                  <a:txBody>
                    <a:bodyPr/>
                    <a:lstStyle/>
                    <a:p>
                      <a:pPr algn="l"/>
                      <a:r>
                        <a:rPr lang="en-US" sz="2000" b="0" dirty="0"/>
                        <a:t>Minimum 200 MW </a:t>
                      </a:r>
                    </a:p>
                  </a:txBody>
                  <a:tcPr anchor="ctr">
                    <a:noFill/>
                  </a:tcPr>
                </a:tc>
                <a:extLst>
                  <a:ext uri="{0D108BD9-81ED-4DB2-BD59-A6C34878D82A}">
                    <a16:rowId xmlns:a16="http://schemas.microsoft.com/office/drawing/2014/main" val="2009716106"/>
                  </a:ext>
                </a:extLst>
              </a:tr>
              <a:tr h="455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Estimated generation </a:t>
                      </a:r>
                    </a:p>
                  </a:txBody>
                  <a:tcPr anchor="ctr">
                    <a:noFill/>
                  </a:tcPr>
                </a:tc>
                <a:tc>
                  <a:txBody>
                    <a:bodyPr/>
                    <a:lstStyle/>
                    <a:p>
                      <a:pPr algn="l"/>
                      <a:r>
                        <a:rPr lang="en-US" sz="2000" b="0" dirty="0"/>
                        <a:t>Minimum 459 GWh per annum </a:t>
                      </a:r>
                    </a:p>
                  </a:txBody>
                  <a:tcPr anchor="ctr">
                    <a:noFill/>
                  </a:tcPr>
                </a:tc>
                <a:extLst>
                  <a:ext uri="{0D108BD9-81ED-4DB2-BD59-A6C34878D82A}">
                    <a16:rowId xmlns:a16="http://schemas.microsoft.com/office/drawing/2014/main" val="626800870"/>
                  </a:ext>
                </a:extLst>
              </a:tr>
              <a:tr h="557690">
                <a:tc>
                  <a:txBody>
                    <a:bodyPr/>
                    <a:lstStyle/>
                    <a:p>
                      <a:pPr algn="l"/>
                      <a:r>
                        <a:rPr lang="en-US" sz="2000" b="0" dirty="0"/>
                        <a:t>Contractual Arrangement</a:t>
                      </a:r>
                    </a:p>
                  </a:txBody>
                  <a:tcPr anchor="ctr">
                    <a:noFill/>
                  </a:tcPr>
                </a:tc>
                <a:tc>
                  <a:txBody>
                    <a:bodyPr/>
                    <a:lstStyle/>
                    <a:p>
                      <a:pPr algn="l"/>
                      <a:r>
                        <a:rPr lang="en-US" sz="2000" b="0" dirty="0"/>
                        <a:t>25 year “take-or-pay” power purchase agreement, investment agreement, land lease contract  </a:t>
                      </a:r>
                    </a:p>
                  </a:txBody>
                  <a:tcPr anchor="ctr">
                    <a:noFill/>
                  </a:tcPr>
                </a:tc>
                <a:extLst>
                  <a:ext uri="{0D108BD9-81ED-4DB2-BD59-A6C34878D82A}">
                    <a16:rowId xmlns:a16="http://schemas.microsoft.com/office/drawing/2014/main" val="630123750"/>
                  </a:ext>
                </a:extLst>
              </a:tr>
              <a:tr h="477248">
                <a:tc>
                  <a:txBody>
                    <a:bodyPr/>
                    <a:lstStyle/>
                    <a:p>
                      <a:pPr algn="l"/>
                      <a:r>
                        <a:rPr lang="en-US" sz="2000" b="0" dirty="0"/>
                        <a:t>Estimated </a:t>
                      </a:r>
                    </a:p>
                    <a:p>
                      <a:pPr algn="l"/>
                      <a:r>
                        <a:rPr lang="en-US" sz="2000" b="0" dirty="0"/>
                        <a:t>Total project cost </a:t>
                      </a:r>
                    </a:p>
                  </a:txBody>
                  <a:tcPr anchor="ctr">
                    <a:noFill/>
                  </a:tcPr>
                </a:tc>
                <a:tc>
                  <a:txBody>
                    <a:bodyPr/>
                    <a:lstStyle/>
                    <a:p>
                      <a:pPr algn="l"/>
                      <a:r>
                        <a:rPr lang="en-US" sz="2000" b="0" dirty="0"/>
                        <a:t>$ 190 million</a:t>
                      </a:r>
                    </a:p>
                  </a:txBody>
                  <a:tcPr anchor="ctr">
                    <a:noFill/>
                  </a:tcPr>
                </a:tc>
                <a:extLst>
                  <a:ext uri="{0D108BD9-81ED-4DB2-BD59-A6C34878D82A}">
                    <a16:rowId xmlns:a16="http://schemas.microsoft.com/office/drawing/2014/main" val="4226918572"/>
                  </a:ext>
                </a:extLst>
              </a:tr>
              <a:tr h="377133">
                <a:tc>
                  <a:txBody>
                    <a:bodyPr/>
                    <a:lstStyle/>
                    <a:p>
                      <a:pPr algn="l"/>
                      <a:r>
                        <a:rPr lang="en-US" sz="2000" b="0" dirty="0"/>
                        <a:t>Target COD  </a:t>
                      </a:r>
                    </a:p>
                  </a:txBody>
                  <a:tcPr anchor="ctr">
                    <a:noFill/>
                  </a:tcPr>
                </a:tc>
                <a:tc>
                  <a:txBody>
                    <a:bodyPr/>
                    <a:lstStyle/>
                    <a:p>
                      <a:pPr algn="l"/>
                      <a:r>
                        <a:rPr lang="en-US" sz="2000" b="0" dirty="0"/>
                        <a:t>December 2021 </a:t>
                      </a:r>
                    </a:p>
                  </a:txBody>
                  <a:tcPr anchor="ctr">
                    <a:noFill/>
                  </a:tcPr>
                </a:tc>
                <a:extLst>
                  <a:ext uri="{0D108BD9-81ED-4DB2-BD59-A6C34878D82A}">
                    <a16:rowId xmlns:a16="http://schemas.microsoft.com/office/drawing/2014/main" val="1470928617"/>
                  </a:ext>
                </a:extLst>
              </a:tr>
              <a:tr h="377133">
                <a:tc>
                  <a:txBody>
                    <a:bodyPr/>
                    <a:lstStyle/>
                    <a:p>
                      <a:pPr algn="l"/>
                      <a:r>
                        <a:rPr lang="en-US" sz="2000" b="0" dirty="0"/>
                        <a:t>Project Type </a:t>
                      </a:r>
                    </a:p>
                  </a:txBody>
                  <a:tcPr anchor="ctr">
                    <a:noFill/>
                  </a:tcPr>
                </a:tc>
                <a:tc>
                  <a:txBody>
                    <a:bodyPr/>
                    <a:lstStyle/>
                    <a:p>
                      <a:pPr algn="l"/>
                      <a:r>
                        <a:rPr lang="en-US" sz="2000" b="0" dirty="0"/>
                        <a:t>BOO or BOOT by private sector </a:t>
                      </a:r>
                    </a:p>
                  </a:txBody>
                  <a:tcPr anchor="ctr">
                    <a:noFill/>
                  </a:tcPr>
                </a:tc>
                <a:extLst>
                  <a:ext uri="{0D108BD9-81ED-4DB2-BD59-A6C34878D82A}">
                    <a16:rowId xmlns:a16="http://schemas.microsoft.com/office/drawing/2014/main" val="1852438101"/>
                  </a:ext>
                </a:extLst>
              </a:tr>
              <a:tr h="377133">
                <a:tc>
                  <a:txBody>
                    <a:bodyPr/>
                    <a:lstStyle/>
                    <a:p>
                      <a:pPr algn="l"/>
                      <a:r>
                        <a:rPr lang="en-US" sz="2000" b="0" dirty="0"/>
                        <a:t>Unique Feature </a:t>
                      </a:r>
                    </a:p>
                  </a:txBody>
                  <a:tcPr anchor="ctr">
                    <a:noFill/>
                  </a:tcPr>
                </a:tc>
                <a:tc>
                  <a:txBody>
                    <a:bodyPr/>
                    <a:lstStyle/>
                    <a:p>
                      <a:pPr algn="l"/>
                      <a:r>
                        <a:rPr lang="en-US" sz="2000" b="0" dirty="0"/>
                        <a:t>Including substation/transmission line development and transfer the ownership to the state upon completion </a:t>
                      </a:r>
                    </a:p>
                  </a:txBody>
                  <a:tcPr anchor="ctr">
                    <a:noFill/>
                  </a:tcPr>
                </a:tc>
                <a:extLst>
                  <a:ext uri="{0D108BD9-81ED-4DB2-BD59-A6C34878D82A}">
                    <a16:rowId xmlns:a16="http://schemas.microsoft.com/office/drawing/2014/main" val="3211350713"/>
                  </a:ext>
                </a:extLst>
              </a:tr>
            </a:tbl>
          </a:graphicData>
        </a:graphic>
      </p:graphicFrame>
    </p:spTree>
    <p:extLst>
      <p:ext uri="{BB962C8B-B14F-4D97-AF65-F5344CB8AC3E}">
        <p14:creationId xmlns:p14="http://schemas.microsoft.com/office/powerpoint/2010/main" val="424011137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Sherabad Solar Project (Initial Design) </a:t>
            </a: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dirty="0">
                <a:solidFill>
                  <a:schemeClr val="bg1"/>
                </a:solidFill>
                <a:latin typeface="Calibri" panose="020F0502020204030204" pitchFamily="34" charset="0"/>
                <a:cs typeface="Calibri" panose="020F0502020204030204" pitchFamily="34" charset="0"/>
              </a:rPr>
              <a:t>5</a:t>
            </a:r>
          </a:p>
        </p:txBody>
      </p:sp>
      <p:pic>
        <p:nvPicPr>
          <p:cNvPr id="5" name="Picture 4">
            <a:extLst>
              <a:ext uri="{FF2B5EF4-FFF2-40B4-BE49-F238E27FC236}">
                <a16:creationId xmlns:a16="http://schemas.microsoft.com/office/drawing/2014/main" id="{00EE1388-FAE1-45F1-9773-96B650AAF2D3}"/>
              </a:ext>
            </a:extLst>
          </p:cNvPr>
          <p:cNvPicPr>
            <a:picLocks noChangeAspect="1"/>
          </p:cNvPicPr>
          <p:nvPr/>
        </p:nvPicPr>
        <p:blipFill>
          <a:blip r:embed="rId4"/>
          <a:stretch>
            <a:fillRect/>
          </a:stretch>
        </p:blipFill>
        <p:spPr>
          <a:xfrm>
            <a:off x="1173280" y="857566"/>
            <a:ext cx="6682765" cy="3851212"/>
          </a:xfrm>
          <a:prstGeom prst="rect">
            <a:avLst/>
          </a:prstGeom>
        </p:spPr>
      </p:pic>
      <p:pic>
        <p:nvPicPr>
          <p:cNvPr id="7" name="Content Placeholder 6">
            <a:extLst>
              <a:ext uri="{FF2B5EF4-FFF2-40B4-BE49-F238E27FC236}">
                <a16:creationId xmlns:a16="http://schemas.microsoft.com/office/drawing/2014/main" id="{B635B55B-1EDE-4F81-B397-59D133B72489}"/>
              </a:ext>
            </a:extLst>
          </p:cNvPr>
          <p:cNvPicPr>
            <a:picLocks noChangeAspect="1"/>
          </p:cNvPicPr>
          <p:nvPr/>
        </p:nvPicPr>
        <p:blipFill>
          <a:blip r:embed="rId5"/>
          <a:stretch>
            <a:fillRect/>
          </a:stretch>
        </p:blipFill>
        <p:spPr>
          <a:xfrm>
            <a:off x="399157" y="3552546"/>
            <a:ext cx="2915840" cy="2826560"/>
          </a:xfrm>
          <a:prstGeom prst="rect">
            <a:avLst/>
          </a:prstGeom>
          <a:ln w="66675">
            <a:solidFill>
              <a:schemeClr val="accent6">
                <a:lumMod val="50000"/>
              </a:schemeClr>
            </a:solidFill>
          </a:ln>
        </p:spPr>
      </p:pic>
      <p:cxnSp>
        <p:nvCxnSpPr>
          <p:cNvPr id="10" name="Straight Arrow Connector 9">
            <a:extLst>
              <a:ext uri="{FF2B5EF4-FFF2-40B4-BE49-F238E27FC236}">
                <a16:creationId xmlns:a16="http://schemas.microsoft.com/office/drawing/2014/main" id="{5B1FDA24-60D8-4A0F-A9F9-1BFD002CA9D4}"/>
              </a:ext>
            </a:extLst>
          </p:cNvPr>
          <p:cNvCxnSpPr>
            <a:cxnSpLocks/>
            <a:stCxn id="7" idx="3"/>
          </p:cNvCxnSpPr>
          <p:nvPr/>
        </p:nvCxnSpPr>
        <p:spPr>
          <a:xfrm flipV="1">
            <a:off x="3314997" y="4544840"/>
            <a:ext cx="2352472" cy="420986"/>
          </a:xfrm>
          <a:prstGeom prst="straightConnector1">
            <a:avLst/>
          </a:prstGeom>
          <a:ln w="22225">
            <a:headEnd type="oval"/>
            <a:tailEnd type="oval" w="lg" len="lg"/>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ECFDCDFA-8090-4F17-B6F5-ABA9DE2D9009}"/>
              </a:ext>
            </a:extLst>
          </p:cNvPr>
          <p:cNvPicPr>
            <a:picLocks noChangeAspect="1"/>
          </p:cNvPicPr>
          <p:nvPr/>
        </p:nvPicPr>
        <p:blipFill>
          <a:blip r:embed="rId6"/>
          <a:stretch>
            <a:fillRect/>
          </a:stretch>
        </p:blipFill>
        <p:spPr>
          <a:xfrm>
            <a:off x="7982217" y="2025462"/>
            <a:ext cx="4001504" cy="3585740"/>
          </a:xfrm>
          <a:prstGeom prst="rect">
            <a:avLst/>
          </a:prstGeom>
        </p:spPr>
      </p:pic>
      <p:cxnSp>
        <p:nvCxnSpPr>
          <p:cNvPr id="12" name="Straight Arrow Connector 11">
            <a:extLst>
              <a:ext uri="{FF2B5EF4-FFF2-40B4-BE49-F238E27FC236}">
                <a16:creationId xmlns:a16="http://schemas.microsoft.com/office/drawing/2014/main" id="{88546F73-7FDD-45D7-90F6-1EBA5C177041}"/>
              </a:ext>
            </a:extLst>
          </p:cNvPr>
          <p:cNvCxnSpPr>
            <a:cxnSpLocks/>
          </p:cNvCxnSpPr>
          <p:nvPr/>
        </p:nvCxnSpPr>
        <p:spPr>
          <a:xfrm>
            <a:off x="5667469" y="4544840"/>
            <a:ext cx="4861711" cy="280657"/>
          </a:xfrm>
          <a:prstGeom prst="straightConnector1">
            <a:avLst/>
          </a:prstGeom>
          <a:ln w="22225">
            <a:headEnd type="oval"/>
            <a:tailEnd type="oval"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705986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Off-taker Risk and Solution</a:t>
            </a: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dirty="0">
                <a:solidFill>
                  <a:schemeClr val="bg1"/>
                </a:solidFill>
                <a:latin typeface="Calibri" panose="020F0502020204030204" pitchFamily="34" charset="0"/>
                <a:cs typeface="Calibri" panose="020F0502020204030204" pitchFamily="34" charset="0"/>
              </a:rPr>
              <a:t>6</a:t>
            </a:r>
          </a:p>
        </p:txBody>
      </p:sp>
      <p:graphicFrame>
        <p:nvGraphicFramePr>
          <p:cNvPr id="5" name="Table 11">
            <a:extLst>
              <a:ext uri="{FF2B5EF4-FFF2-40B4-BE49-F238E27FC236}">
                <a16:creationId xmlns:a16="http://schemas.microsoft.com/office/drawing/2014/main" id="{9F8CABD7-8760-4E43-9BD4-8606162C4793}"/>
              </a:ext>
            </a:extLst>
          </p:cNvPr>
          <p:cNvGraphicFramePr>
            <a:graphicFrameLocks/>
          </p:cNvGraphicFramePr>
          <p:nvPr>
            <p:extLst>
              <p:ext uri="{D42A27DB-BD31-4B8C-83A1-F6EECF244321}">
                <p14:modId xmlns:p14="http://schemas.microsoft.com/office/powerpoint/2010/main" val="3895916299"/>
              </p:ext>
            </p:extLst>
          </p:nvPr>
        </p:nvGraphicFramePr>
        <p:xfrm>
          <a:off x="487828" y="955126"/>
          <a:ext cx="10902222" cy="5263644"/>
        </p:xfrm>
        <a:graphic>
          <a:graphicData uri="http://schemas.openxmlformats.org/drawingml/2006/table">
            <a:tbl>
              <a:tblPr firstRow="1" bandRow="1">
                <a:tableStyleId>{5C22544A-7EE6-4342-B048-85BDC9FD1C3A}</a:tableStyleId>
              </a:tblPr>
              <a:tblGrid>
                <a:gridCol w="4899511">
                  <a:extLst>
                    <a:ext uri="{9D8B030D-6E8A-4147-A177-3AD203B41FA5}">
                      <a16:colId xmlns:a16="http://schemas.microsoft.com/office/drawing/2014/main" val="1863460221"/>
                    </a:ext>
                  </a:extLst>
                </a:gridCol>
                <a:gridCol w="1111314">
                  <a:extLst>
                    <a:ext uri="{9D8B030D-6E8A-4147-A177-3AD203B41FA5}">
                      <a16:colId xmlns:a16="http://schemas.microsoft.com/office/drawing/2014/main" val="3561123465"/>
                    </a:ext>
                  </a:extLst>
                </a:gridCol>
                <a:gridCol w="4891397">
                  <a:extLst>
                    <a:ext uri="{9D8B030D-6E8A-4147-A177-3AD203B41FA5}">
                      <a16:colId xmlns:a16="http://schemas.microsoft.com/office/drawing/2014/main" val="2573048920"/>
                    </a:ext>
                  </a:extLst>
                </a:gridCol>
              </a:tblGrid>
              <a:tr h="600204">
                <a:tc>
                  <a:txBody>
                    <a:bodyPr/>
                    <a:lstStyle/>
                    <a:p>
                      <a:pPr algn="ctr"/>
                      <a:r>
                        <a:rPr lang="en-US" sz="1800" dirty="0"/>
                        <a:t>Issue: </a:t>
                      </a:r>
                      <a:r>
                        <a:rPr lang="en-US" sz="1800" dirty="0" err="1"/>
                        <a:t>Offtaker</a:t>
                      </a:r>
                      <a:r>
                        <a:rPr lang="en-US" sz="1800" dirty="0"/>
                        <a:t> Risk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BDE9"/>
                    </a:solidFill>
                  </a:tcPr>
                </a:tc>
                <a:tc>
                  <a:txBody>
                    <a:bodyPr/>
                    <a:lstStyle/>
                    <a:p>
                      <a:pPr algn="ct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t>Solution: Credit Enhancement Mechanism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1BDE9"/>
                    </a:solidFill>
                  </a:tcPr>
                </a:tc>
                <a:extLst>
                  <a:ext uri="{0D108BD9-81ED-4DB2-BD59-A6C34878D82A}">
                    <a16:rowId xmlns:a16="http://schemas.microsoft.com/office/drawing/2014/main" val="1406747511"/>
                  </a:ext>
                </a:extLst>
              </a:tr>
              <a:tr h="53121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JSC NEGU is the off-taker under 25-year PPA.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dirty="0"/>
                        <a:t>Government credit support</a:t>
                      </a:r>
                      <a:r>
                        <a:rPr lang="en-US" sz="1800" dirty="0"/>
                        <a:t>: Credit support is needed in order for the off-taker (JSC NEGU) to maintain Project’s bankability.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2298674"/>
                  </a:ext>
                </a:extLst>
              </a:tr>
              <a:tr h="1097280">
                <a:tc>
                  <a:txBody>
                    <a:bodyPr/>
                    <a:lstStyle/>
                    <a:p>
                      <a:pPr marL="342900" lvl="1" indent="-342900" algn="just">
                        <a:lnSpc>
                          <a:spcPct val="80000"/>
                        </a:lnSpc>
                        <a:buFont typeface="Arial" panose="020B0604020202020204" pitchFamily="34" charset="0"/>
                        <a:buChar char="•"/>
                      </a:pPr>
                      <a:r>
                        <a:rPr lang="en-US" sz="1800" dirty="0"/>
                        <a:t>JSC NEGU was established in 2019 as a result of unbundling of Uzbekenergo. </a:t>
                      </a:r>
                    </a:p>
                    <a:p>
                      <a:pPr marL="285750" indent="-285750">
                        <a:buFont typeface="Arial" panose="020B0604020202020204" pitchFamily="34" charset="0"/>
                        <a:buChar char="•"/>
                      </a:pP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dirty="0"/>
                        <a:t>PCG to L/C bank with Sovereign Counterindemnity </a:t>
                      </a:r>
                      <a:r>
                        <a:rPr lang="en-US" sz="1800" dirty="0"/>
                        <a:t>-</a:t>
                      </a:r>
                      <a:r>
                        <a:rPr lang="en-US" sz="1800" b="1" dirty="0"/>
                        <a:t> </a:t>
                      </a:r>
                      <a:r>
                        <a:rPr lang="en-US" sz="1800" dirty="0"/>
                        <a:t>PCG to cover a letter of credit issued by a commercial bank in favor of the solar project company (IPP).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2736720"/>
                  </a:ext>
                </a:extLst>
              </a:tr>
              <a:tr h="932688">
                <a:tc>
                  <a:txBody>
                    <a:bodyPr/>
                    <a:lstStyle/>
                    <a:p>
                      <a:pPr marL="342900" lvl="1" indent="-342900" algn="just">
                        <a:lnSpc>
                          <a:spcPct val="80000"/>
                        </a:lnSpc>
                        <a:buFont typeface="Arial" panose="020B0604020202020204" pitchFamily="34" charset="0"/>
                        <a:buChar char="•"/>
                      </a:pPr>
                      <a:r>
                        <a:rPr lang="en-US" sz="1800" dirty="0"/>
                        <a:t>Currently, JSC NEGU’s revenue is transferred from the total revenue collected on a fixed percentage basis.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a:t>L/C will support the payment obligations of JSC NEGU to the IPP under the Power Purchase Agreement (PPA).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4068782"/>
                  </a:ext>
                </a:extLst>
              </a:tr>
              <a:tr h="8915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Given the above issues, </a:t>
                      </a:r>
                      <a:r>
                        <a:rPr lang="en-US" sz="1800" b="1" dirty="0"/>
                        <a:t>the Offtaker Risk of JSC NEGU may be perceived as HIGH. </a:t>
                      </a:r>
                      <a:r>
                        <a:rPr lang="en-US" sz="1800" dirty="0"/>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a:t>L/C, with a PCG covered by ADB’s AAA rating, will provide comfort to investors by mitigating payment risks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1325974"/>
                  </a:ext>
                </a:extLst>
              </a:tr>
            </a:tbl>
          </a:graphicData>
        </a:graphic>
      </p:graphicFrame>
      <p:sp>
        <p:nvSpPr>
          <p:cNvPr id="6" name="Isosceles Triangle 5">
            <a:extLst>
              <a:ext uri="{FF2B5EF4-FFF2-40B4-BE49-F238E27FC236}">
                <a16:creationId xmlns:a16="http://schemas.microsoft.com/office/drawing/2014/main" id="{462C19E6-379F-4029-9B03-F870D239CEFB}"/>
              </a:ext>
            </a:extLst>
          </p:cNvPr>
          <p:cNvSpPr/>
          <p:nvPr/>
        </p:nvSpPr>
        <p:spPr>
          <a:xfrm rot="5400000">
            <a:off x="4433987" y="3230561"/>
            <a:ext cx="3009902" cy="396879"/>
          </a:xfrm>
          <a:prstGeom prst="triangle">
            <a:avLst/>
          </a:prstGeom>
          <a:solidFill>
            <a:srgbClr val="41B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4222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Credit Enhancement Mechanism </a:t>
            </a: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dirty="0">
                <a:solidFill>
                  <a:schemeClr val="bg1"/>
                </a:solidFill>
                <a:latin typeface="Calibri" panose="020F0502020204030204" pitchFamily="34" charset="0"/>
                <a:cs typeface="Calibri" panose="020F0502020204030204" pitchFamily="34" charset="0"/>
              </a:rPr>
              <a:t>8</a:t>
            </a:r>
          </a:p>
        </p:txBody>
      </p:sp>
      <p:sp>
        <p:nvSpPr>
          <p:cNvPr id="31" name="TextBox 30">
            <a:extLst>
              <a:ext uri="{FF2B5EF4-FFF2-40B4-BE49-F238E27FC236}">
                <a16:creationId xmlns:a16="http://schemas.microsoft.com/office/drawing/2014/main" id="{96EBBB6F-46F7-4DD3-8962-399835796F8D}"/>
              </a:ext>
            </a:extLst>
          </p:cNvPr>
          <p:cNvSpPr txBox="1"/>
          <p:nvPr/>
        </p:nvSpPr>
        <p:spPr>
          <a:xfrm>
            <a:off x="870218" y="1164163"/>
            <a:ext cx="10451563" cy="4401205"/>
          </a:xfrm>
          <a:prstGeom prst="rect">
            <a:avLst/>
          </a:prstGeom>
          <a:noFill/>
        </p:spPr>
        <p:txBody>
          <a:bodyPr wrap="square" rtlCol="0">
            <a:spAutoFit/>
          </a:bodyPr>
          <a:lstStyle/>
          <a:p>
            <a:pPr marL="257175" indent="-257175">
              <a:buFont typeface="+mj-lt"/>
              <a:buAutoNum type="arabicPeriod"/>
              <a:defRPr/>
            </a:pPr>
            <a:r>
              <a:rPr lang="en-US" sz="2000" b="1" kern="0" dirty="0">
                <a:solidFill>
                  <a:prstClr val="black"/>
                </a:solidFill>
                <a:latin typeface="Calibri" panose="020F0502020204030204"/>
                <a:ea typeface="ＭＳ Ｐゴシック" pitchFamily="34" charset="-128"/>
                <a:cs typeface="Arial" charset="0"/>
              </a:rPr>
              <a:t>Off-taker/GCA </a:t>
            </a:r>
            <a:r>
              <a:rPr lang="en-US" sz="2000" kern="0" dirty="0">
                <a:solidFill>
                  <a:prstClr val="black"/>
                </a:solidFill>
                <a:latin typeface="Calibri" panose="020F0502020204030204"/>
                <a:ea typeface="ＭＳ Ｐゴシック" pitchFamily="34" charset="-128"/>
                <a:cs typeface="Arial" charset="0"/>
              </a:rPr>
              <a:t>defaults in a payment obligation</a:t>
            </a:r>
          </a:p>
          <a:p>
            <a:pPr marL="257175" indent="-257175">
              <a:buFont typeface="+mj-lt"/>
              <a:buAutoNum type="arabicPeriod"/>
              <a:defRPr/>
            </a:pPr>
            <a:endParaRPr lang="en-US" sz="2000" kern="0" dirty="0">
              <a:solidFill>
                <a:prstClr val="black"/>
              </a:solidFill>
              <a:latin typeface="Calibri" panose="020F0502020204030204"/>
              <a:ea typeface="ＭＳ Ｐゴシック" pitchFamily="34" charset="-128"/>
              <a:cs typeface="Arial" charset="0"/>
            </a:endParaRPr>
          </a:p>
          <a:p>
            <a:pPr marL="257175" indent="-257175">
              <a:buFont typeface="+mj-lt"/>
              <a:buAutoNum type="arabicPeriod"/>
              <a:defRPr/>
            </a:pPr>
            <a:r>
              <a:rPr lang="en-US" sz="2000" b="1" kern="0" dirty="0">
                <a:solidFill>
                  <a:prstClr val="black"/>
                </a:solidFill>
                <a:latin typeface="Calibri" panose="020F0502020204030204"/>
                <a:ea typeface="ＭＳ Ｐゴシック" pitchFamily="34" charset="-128"/>
                <a:cs typeface="Arial" charset="0"/>
              </a:rPr>
              <a:t>Project Company</a:t>
            </a:r>
            <a:r>
              <a:rPr lang="en-US" sz="2000" kern="0" dirty="0">
                <a:solidFill>
                  <a:prstClr val="black"/>
                </a:solidFill>
                <a:latin typeface="Calibri" panose="020F0502020204030204"/>
                <a:ea typeface="ＭＳ Ｐゴシック" pitchFamily="34" charset="-128"/>
                <a:cs typeface="Arial" charset="0"/>
              </a:rPr>
              <a:t> draws on the Standby Letter of Credit (L/C) </a:t>
            </a:r>
          </a:p>
          <a:p>
            <a:pPr marL="257175" indent="-257175">
              <a:buFont typeface="+mj-lt"/>
              <a:buAutoNum type="arabicPeriod"/>
              <a:defRPr/>
            </a:pPr>
            <a:endParaRPr lang="en-US" sz="2000" kern="0" dirty="0">
              <a:solidFill>
                <a:prstClr val="black"/>
              </a:solidFill>
              <a:latin typeface="Calibri" panose="020F0502020204030204"/>
              <a:ea typeface="ＭＳ Ｐゴシック" pitchFamily="34" charset="-128"/>
              <a:cs typeface="Arial" charset="0"/>
            </a:endParaRPr>
          </a:p>
          <a:p>
            <a:pPr marL="257175" indent="-257175">
              <a:buFont typeface="+mj-lt"/>
              <a:buAutoNum type="arabicPeriod"/>
              <a:defRPr/>
            </a:pPr>
            <a:r>
              <a:rPr lang="en-US" sz="2000" b="1" kern="0" dirty="0">
                <a:solidFill>
                  <a:prstClr val="black"/>
                </a:solidFill>
                <a:latin typeface="Calibri" panose="020F0502020204030204"/>
                <a:ea typeface="ＭＳ Ｐゴシック" pitchFamily="34" charset="-128"/>
                <a:cs typeface="Arial" charset="0"/>
              </a:rPr>
              <a:t>L/C Issuing Bank </a:t>
            </a:r>
            <a:r>
              <a:rPr lang="en-US" sz="2000" kern="0" dirty="0">
                <a:solidFill>
                  <a:prstClr val="black"/>
                </a:solidFill>
                <a:latin typeface="Calibri" panose="020F0502020204030204"/>
                <a:ea typeface="ＭＳ Ｐゴシック" pitchFamily="34" charset="-128"/>
                <a:cs typeface="Arial" charset="0"/>
              </a:rPr>
              <a:t>will then seek reimbursement from </a:t>
            </a:r>
            <a:r>
              <a:rPr lang="en-US" sz="2000" b="1" kern="0" dirty="0">
                <a:solidFill>
                  <a:prstClr val="black"/>
                </a:solidFill>
                <a:latin typeface="Calibri" panose="020F0502020204030204"/>
                <a:ea typeface="ＭＳ Ｐゴシック" pitchFamily="34" charset="-128"/>
                <a:cs typeface="Arial" charset="0"/>
              </a:rPr>
              <a:t>Off-taker/GCA. </a:t>
            </a:r>
            <a:r>
              <a:rPr lang="en-US" sz="2000" kern="0" dirty="0">
                <a:solidFill>
                  <a:prstClr val="black"/>
                </a:solidFill>
                <a:latin typeface="Calibri" panose="020F0502020204030204"/>
                <a:ea typeface="ＭＳ Ｐゴシック" pitchFamily="34" charset="-128"/>
                <a:cs typeface="Arial" charset="0"/>
              </a:rPr>
              <a:t>Reimbursement period of [12 months] commences. If </a:t>
            </a:r>
            <a:r>
              <a:rPr lang="en-US" sz="2000" b="1" kern="0" dirty="0">
                <a:solidFill>
                  <a:prstClr val="black"/>
                </a:solidFill>
                <a:latin typeface="Calibri" panose="020F0502020204030204"/>
                <a:ea typeface="ＭＳ Ｐゴシック" pitchFamily="34" charset="-128"/>
                <a:cs typeface="Arial" charset="0"/>
              </a:rPr>
              <a:t>Off-taker or Government</a:t>
            </a:r>
            <a:r>
              <a:rPr lang="en-US" sz="2000" kern="0" dirty="0">
                <a:solidFill>
                  <a:prstClr val="black"/>
                </a:solidFill>
                <a:latin typeface="Calibri" panose="020F0502020204030204"/>
                <a:ea typeface="ＭＳ Ｐゴシック" pitchFamily="34" charset="-128"/>
                <a:cs typeface="Arial" charset="0"/>
              </a:rPr>
              <a:t> pays within reimbursement period [12 months], then the L/C is reinstated, and no further action is taken.</a:t>
            </a:r>
            <a:endParaRPr lang="en-US" sz="2000" b="1" kern="0" dirty="0">
              <a:solidFill>
                <a:prstClr val="black"/>
              </a:solidFill>
              <a:latin typeface="Calibri" panose="020F0502020204030204"/>
              <a:ea typeface="ＭＳ Ｐゴシック" pitchFamily="34" charset="-128"/>
              <a:cs typeface="Arial" charset="0"/>
            </a:endParaRPr>
          </a:p>
          <a:p>
            <a:pPr marL="257175" indent="-257175">
              <a:buFont typeface="+mj-lt"/>
              <a:buAutoNum type="arabicPeriod"/>
              <a:defRPr/>
            </a:pPr>
            <a:endParaRPr lang="en-US" sz="2000" b="1" kern="0" dirty="0">
              <a:solidFill>
                <a:prstClr val="black"/>
              </a:solidFill>
              <a:latin typeface="Calibri" panose="020F0502020204030204"/>
              <a:ea typeface="ＭＳ Ｐゴシック" pitchFamily="34" charset="-128"/>
              <a:cs typeface="Arial" charset="0"/>
            </a:endParaRPr>
          </a:p>
          <a:p>
            <a:pPr marL="257175" indent="-257175">
              <a:buFont typeface="+mj-lt"/>
              <a:buAutoNum type="arabicPeriod"/>
              <a:defRPr/>
            </a:pPr>
            <a:r>
              <a:rPr lang="en-US" sz="2000" kern="0" dirty="0">
                <a:solidFill>
                  <a:prstClr val="black"/>
                </a:solidFill>
                <a:latin typeface="Calibri" panose="020F0502020204030204"/>
                <a:ea typeface="ＭＳ Ｐゴシック" pitchFamily="34" charset="-128"/>
                <a:cs typeface="Arial" charset="0"/>
              </a:rPr>
              <a:t>If </a:t>
            </a:r>
            <a:r>
              <a:rPr lang="en-US" sz="2000" b="1" kern="0" dirty="0">
                <a:solidFill>
                  <a:prstClr val="black"/>
                </a:solidFill>
                <a:latin typeface="Calibri" panose="020F0502020204030204"/>
                <a:ea typeface="ＭＳ Ｐゴシック" pitchFamily="34" charset="-128"/>
                <a:cs typeface="Arial" charset="0"/>
              </a:rPr>
              <a:t>Off-taker or Government </a:t>
            </a:r>
            <a:r>
              <a:rPr lang="en-US" sz="2000" kern="0" dirty="0">
                <a:solidFill>
                  <a:prstClr val="black"/>
                </a:solidFill>
                <a:latin typeface="Calibri" panose="020F0502020204030204"/>
                <a:ea typeface="ＭＳ Ｐゴシック" pitchFamily="34" charset="-128"/>
                <a:cs typeface="Arial" charset="0"/>
              </a:rPr>
              <a:t>does not pay within reimbursement period [12 months], then </a:t>
            </a:r>
            <a:r>
              <a:rPr lang="en-US" sz="2000" b="1" kern="0" dirty="0">
                <a:solidFill>
                  <a:prstClr val="black"/>
                </a:solidFill>
                <a:latin typeface="Calibri" panose="020F0502020204030204"/>
                <a:ea typeface="ＭＳ Ｐゴシック" pitchFamily="34" charset="-128"/>
                <a:cs typeface="Arial" charset="0"/>
              </a:rPr>
              <a:t>ADB </a:t>
            </a:r>
            <a:r>
              <a:rPr lang="en-US" sz="2000" kern="0" dirty="0">
                <a:solidFill>
                  <a:prstClr val="black"/>
                </a:solidFill>
                <a:latin typeface="Calibri" panose="020F0502020204030204"/>
                <a:ea typeface="ＭＳ Ｐゴシック" pitchFamily="34" charset="-128"/>
                <a:cs typeface="Arial" charset="0"/>
              </a:rPr>
              <a:t>pays the </a:t>
            </a:r>
            <a:r>
              <a:rPr lang="en-US" sz="2000" b="1" kern="0" dirty="0">
                <a:solidFill>
                  <a:prstClr val="black"/>
                </a:solidFill>
                <a:latin typeface="Calibri" panose="020F0502020204030204"/>
                <a:ea typeface="ＭＳ Ｐゴシック" pitchFamily="34" charset="-128"/>
                <a:cs typeface="Arial" charset="0"/>
              </a:rPr>
              <a:t>L/C Bank </a:t>
            </a:r>
            <a:r>
              <a:rPr lang="en-US" sz="2000" kern="0" dirty="0">
                <a:solidFill>
                  <a:prstClr val="black"/>
                </a:solidFill>
                <a:latin typeface="Calibri" panose="020F0502020204030204"/>
                <a:ea typeface="ＭＳ Ｐゴシック" pitchFamily="34" charset="-128"/>
                <a:cs typeface="Arial" charset="0"/>
              </a:rPr>
              <a:t>under the Partial Credit Guarantee</a:t>
            </a:r>
            <a:endParaRPr lang="en-US" sz="2000" b="1" kern="0" dirty="0">
              <a:solidFill>
                <a:prstClr val="black"/>
              </a:solidFill>
              <a:latin typeface="Calibri" panose="020F0502020204030204"/>
              <a:ea typeface="ＭＳ Ｐゴシック" pitchFamily="34" charset="-128"/>
              <a:cs typeface="Arial" charset="0"/>
            </a:endParaRPr>
          </a:p>
          <a:p>
            <a:pPr marL="600075" lvl="1" indent="-257175">
              <a:buFont typeface="+mj-lt"/>
              <a:buAutoNum type="alphaLcParenR"/>
              <a:defRPr/>
            </a:pPr>
            <a:endParaRPr lang="en-US" sz="2000" b="1" kern="0" dirty="0">
              <a:solidFill>
                <a:prstClr val="black"/>
              </a:solidFill>
              <a:latin typeface="Calibri" panose="020F0502020204030204"/>
              <a:ea typeface="ＭＳ Ｐゴシック" pitchFamily="34" charset="-128"/>
              <a:cs typeface="Arial" charset="0"/>
            </a:endParaRPr>
          </a:p>
          <a:p>
            <a:pPr marL="257175" indent="-257175">
              <a:buFont typeface="+mj-lt"/>
              <a:buAutoNum type="arabicPeriod"/>
              <a:defRPr/>
            </a:pPr>
            <a:r>
              <a:rPr lang="en-US" sz="2000" b="1" kern="0" dirty="0">
                <a:solidFill>
                  <a:prstClr val="black"/>
                </a:solidFill>
                <a:latin typeface="Calibri" panose="020F0502020204030204"/>
                <a:ea typeface="ＭＳ Ｐゴシック" pitchFamily="34" charset="-128"/>
                <a:cs typeface="Arial" charset="0"/>
              </a:rPr>
              <a:t>ADB </a:t>
            </a:r>
            <a:r>
              <a:rPr lang="en-US" sz="2000" kern="0" dirty="0">
                <a:solidFill>
                  <a:prstClr val="black"/>
                </a:solidFill>
                <a:latin typeface="Calibri" panose="020F0502020204030204"/>
                <a:ea typeface="ＭＳ Ｐゴシック" pitchFamily="34" charset="-128"/>
                <a:cs typeface="Arial" charset="0"/>
              </a:rPr>
              <a:t>triggers the counter-guarantee and indemnity and discusses remedies with </a:t>
            </a:r>
            <a:r>
              <a:rPr lang="en-US" sz="2000" b="1" kern="0" dirty="0">
                <a:solidFill>
                  <a:prstClr val="black"/>
                </a:solidFill>
                <a:latin typeface="Calibri" panose="020F0502020204030204"/>
                <a:ea typeface="ＭＳ Ｐゴシック" pitchFamily="34" charset="-128"/>
                <a:cs typeface="Arial" charset="0"/>
              </a:rPr>
              <a:t>Government. </a:t>
            </a:r>
            <a:r>
              <a:rPr lang="en-US" sz="2000" kern="0" dirty="0">
                <a:solidFill>
                  <a:prstClr val="black"/>
                </a:solidFill>
                <a:latin typeface="Calibri" panose="020F0502020204030204"/>
                <a:ea typeface="ＭＳ Ｐゴシック" pitchFamily="34" charset="-128"/>
                <a:cs typeface="Arial" charset="0"/>
              </a:rPr>
              <a:t>ADB has the same rights under its counter-guarantee as it does under its sovereign lending agreements.</a:t>
            </a:r>
          </a:p>
        </p:txBody>
      </p:sp>
    </p:spTree>
    <p:extLst>
      <p:ext uri="{BB962C8B-B14F-4D97-AF65-F5344CB8AC3E}">
        <p14:creationId xmlns:p14="http://schemas.microsoft.com/office/powerpoint/2010/main" val="1367245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Credit Enhancement Mechanism: Sherabad Solar </a:t>
            </a: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dirty="0">
                <a:solidFill>
                  <a:schemeClr val="bg1"/>
                </a:solidFill>
                <a:latin typeface="Calibri" panose="020F0502020204030204" pitchFamily="34" charset="0"/>
                <a:cs typeface="Calibri" panose="020F0502020204030204" pitchFamily="34" charset="0"/>
              </a:rPr>
              <a:t>7</a:t>
            </a:r>
          </a:p>
        </p:txBody>
      </p:sp>
      <p:grpSp>
        <p:nvGrpSpPr>
          <p:cNvPr id="2" name="Group 1">
            <a:extLst>
              <a:ext uri="{FF2B5EF4-FFF2-40B4-BE49-F238E27FC236}">
                <a16:creationId xmlns:a16="http://schemas.microsoft.com/office/drawing/2014/main" id="{9722D86C-6431-4A36-8BC5-DD1A04067BBC}"/>
              </a:ext>
            </a:extLst>
          </p:cNvPr>
          <p:cNvGrpSpPr/>
          <p:nvPr/>
        </p:nvGrpSpPr>
        <p:grpSpPr>
          <a:xfrm>
            <a:off x="899160" y="1272583"/>
            <a:ext cx="10451563" cy="4107284"/>
            <a:chOff x="1690772" y="1316972"/>
            <a:chExt cx="8993781" cy="3784809"/>
          </a:xfrm>
        </p:grpSpPr>
        <p:grpSp>
          <p:nvGrpSpPr>
            <p:cNvPr id="5" name="Group 4">
              <a:extLst>
                <a:ext uri="{FF2B5EF4-FFF2-40B4-BE49-F238E27FC236}">
                  <a16:creationId xmlns:a16="http://schemas.microsoft.com/office/drawing/2014/main" id="{F436D581-76D7-4008-98C3-440A87E9D137}"/>
                </a:ext>
              </a:extLst>
            </p:cNvPr>
            <p:cNvGrpSpPr/>
            <p:nvPr/>
          </p:nvGrpSpPr>
          <p:grpSpPr>
            <a:xfrm>
              <a:off x="1690772" y="1316972"/>
              <a:ext cx="8993781" cy="3784809"/>
              <a:chOff x="144187" y="2440282"/>
              <a:chExt cx="8733322" cy="3784809"/>
            </a:xfrm>
          </p:grpSpPr>
          <p:sp>
            <p:nvSpPr>
              <p:cNvPr id="6" name="Text Box 2">
                <a:extLst>
                  <a:ext uri="{FF2B5EF4-FFF2-40B4-BE49-F238E27FC236}">
                    <a16:creationId xmlns:a16="http://schemas.microsoft.com/office/drawing/2014/main" id="{B3797440-63C1-4526-88F3-68DEDC161E1A}"/>
                  </a:ext>
                </a:extLst>
              </p:cNvPr>
              <p:cNvSpPr txBox="1">
                <a:spLocks noChangeArrowheads="1"/>
              </p:cNvSpPr>
              <p:nvPr/>
            </p:nvSpPr>
            <p:spPr bwMode="auto">
              <a:xfrm>
                <a:off x="4490299" y="2440282"/>
                <a:ext cx="3086924" cy="612412"/>
              </a:xfrm>
              <a:prstGeom prst="rect">
                <a:avLst/>
              </a:prstGeom>
              <a:solidFill>
                <a:schemeClr val="accent3">
                  <a:lumMod val="60000"/>
                  <a:lumOff val="40000"/>
                </a:schemeClr>
              </a:solidFill>
              <a:ln w="9525" cap="flat" cmpd="sng" algn="ctr">
                <a:solidFill>
                  <a:srgbClr val="000000"/>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a:defRPr/>
                </a:pPr>
                <a:r>
                  <a:rPr lang="en-US" sz="1600" b="1" kern="0" dirty="0">
                    <a:solidFill>
                      <a:prstClr val="black"/>
                    </a:solidFill>
                    <a:latin typeface="Arial" panose="020B0604020202020204" pitchFamily="34" charset="0"/>
                    <a:ea typeface="ＭＳ Ｐゴシック" pitchFamily="34" charset="-128"/>
                    <a:cs typeface="Arial" panose="020B0604020202020204" pitchFamily="34" charset="0"/>
                  </a:rPr>
                  <a:t>Government of Uzbekistan</a:t>
                </a:r>
              </a:p>
            </p:txBody>
          </p:sp>
          <p:sp>
            <p:nvSpPr>
              <p:cNvPr id="7" name="Text Box 2">
                <a:extLst>
                  <a:ext uri="{FF2B5EF4-FFF2-40B4-BE49-F238E27FC236}">
                    <a16:creationId xmlns:a16="http://schemas.microsoft.com/office/drawing/2014/main" id="{31C9B51E-8AED-45EF-ABB7-60D837E7B828}"/>
                  </a:ext>
                </a:extLst>
              </p:cNvPr>
              <p:cNvSpPr txBox="1">
                <a:spLocks noChangeArrowheads="1"/>
              </p:cNvSpPr>
              <p:nvPr/>
            </p:nvSpPr>
            <p:spPr bwMode="auto">
              <a:xfrm>
                <a:off x="4490298" y="5460534"/>
                <a:ext cx="3086925" cy="534859"/>
              </a:xfrm>
              <a:prstGeom prst="rect">
                <a:avLst/>
              </a:prstGeom>
              <a:solidFill>
                <a:schemeClr val="accent3">
                  <a:lumMod val="60000"/>
                  <a:lumOff val="40000"/>
                </a:schemeClr>
              </a:solidFill>
              <a:ln w="9525" cap="flat" cmpd="sng" algn="ctr">
                <a:solidFill>
                  <a:srgbClr val="000000"/>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a:defRPr/>
                </a:pPr>
                <a:r>
                  <a:rPr lang="en-US" sz="1600" b="1" kern="0">
                    <a:solidFill>
                      <a:prstClr val="black"/>
                    </a:solidFill>
                    <a:latin typeface="Arial" panose="020B0604020202020204" pitchFamily="34" charset="0"/>
                    <a:ea typeface="ＭＳ Ｐゴシック" pitchFamily="34" charset="-128"/>
                    <a:cs typeface="Arial" panose="020B0604020202020204" pitchFamily="34" charset="0"/>
                  </a:rPr>
                  <a:t>Asian Development Bank</a:t>
                </a:r>
              </a:p>
              <a:p>
                <a:pPr>
                  <a:defRPr/>
                </a:pPr>
                <a:r>
                  <a:rPr lang="en-US" sz="1600" b="1" kern="0">
                    <a:solidFill>
                      <a:prstClr val="black"/>
                    </a:solidFill>
                    <a:latin typeface="Arial" panose="020B0604020202020204" pitchFamily="34" charset="0"/>
                    <a:ea typeface="ＭＳ Ｐゴシック" pitchFamily="34" charset="-128"/>
                    <a:cs typeface="Arial" panose="020B0604020202020204" pitchFamily="34" charset="0"/>
                  </a:rPr>
                  <a:t>(AAA)</a:t>
                </a:r>
              </a:p>
            </p:txBody>
          </p:sp>
          <p:grpSp>
            <p:nvGrpSpPr>
              <p:cNvPr id="9" name="Group 8">
                <a:extLst>
                  <a:ext uri="{FF2B5EF4-FFF2-40B4-BE49-F238E27FC236}">
                    <a16:creationId xmlns:a16="http://schemas.microsoft.com/office/drawing/2014/main" id="{1326B510-6C24-4011-B33F-963702B66DE6}"/>
                  </a:ext>
                </a:extLst>
              </p:cNvPr>
              <p:cNvGrpSpPr/>
              <p:nvPr/>
            </p:nvGrpSpPr>
            <p:grpSpPr>
              <a:xfrm>
                <a:off x="144187" y="2445057"/>
                <a:ext cx="6814733" cy="3780034"/>
                <a:chOff x="235223" y="1066804"/>
                <a:chExt cx="7569907" cy="3889022"/>
              </a:xfrm>
            </p:grpSpPr>
            <p:sp>
              <p:nvSpPr>
                <p:cNvPr id="15" name="Text Box 4">
                  <a:extLst>
                    <a:ext uri="{FF2B5EF4-FFF2-40B4-BE49-F238E27FC236}">
                      <a16:creationId xmlns:a16="http://schemas.microsoft.com/office/drawing/2014/main" id="{9224466B-EBF2-44DC-9BB3-10BCEA3FC09D}"/>
                    </a:ext>
                  </a:extLst>
                </p:cNvPr>
                <p:cNvSpPr txBox="1">
                  <a:spLocks noChangeArrowheads="1"/>
                </p:cNvSpPr>
                <p:nvPr/>
              </p:nvSpPr>
              <p:spPr bwMode="auto">
                <a:xfrm>
                  <a:off x="634124" y="2536078"/>
                  <a:ext cx="3200399" cy="787832"/>
                </a:xfrm>
                <a:prstGeom prst="rect">
                  <a:avLst/>
                </a:prstGeom>
                <a:solidFill>
                  <a:schemeClr val="accent2">
                    <a:lumMod val="40000"/>
                    <a:lumOff val="60000"/>
                  </a:schemeClr>
                </a:solidFill>
                <a:ln w="9525" cap="flat" cmpd="sng" algn="ctr">
                  <a:solidFill>
                    <a:srgbClr val="040C40"/>
                  </a:solidFill>
                  <a:prstDash val="solid"/>
                  <a:headEnd/>
                  <a:tailEnd/>
                </a:ln>
                <a:effectLst/>
              </p:spPr>
              <p:txBody>
                <a:bodyPr wrap="square" anchor="ctr">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sz="1000" kern="0">
                      <a:solidFill>
                        <a:srgbClr val="040C40"/>
                      </a:solidFill>
                      <a:latin typeface="Calibri"/>
                      <a:ea typeface="+mn-ea"/>
                      <a:cs typeface="Times New Roman" pitchFamily="18" charset="0"/>
                    </a:defRPr>
                  </a:lvl1pPr>
                  <a:lvl6pPr defTabSz="457200"/>
                  <a:lvl7pPr defTabSz="457200"/>
                  <a:lvl8pPr defTabSz="457200"/>
                  <a:lvl9pPr defTabSz="457200"/>
                </a:lstStyle>
                <a:p>
                  <a:pPr>
                    <a:defRPr/>
                  </a:pPr>
                  <a:endParaRPr lang="en-US" sz="1600" dirty="0">
                    <a:latin typeface="Arial" panose="020B0604020202020204" pitchFamily="34" charset="0"/>
                    <a:cs typeface="Arial" panose="020B0604020202020204" pitchFamily="34" charset="0"/>
                  </a:endParaRPr>
                </a:p>
                <a:p>
                  <a:pPr>
                    <a:defRPr/>
                  </a:pPr>
                  <a:r>
                    <a:rPr lang="en-US" sz="1600" b="1" dirty="0">
                      <a:latin typeface="Arial" panose="020B0604020202020204" pitchFamily="34" charset="0"/>
                      <a:cs typeface="Arial" panose="020B0604020202020204" pitchFamily="34" charset="0"/>
                    </a:rPr>
                    <a:t>Project Company (Seller)</a:t>
                  </a:r>
                </a:p>
                <a:p>
                  <a:pPr>
                    <a:defRPr/>
                  </a:pPr>
                  <a:endParaRPr lang="en-US" sz="1600" dirty="0">
                    <a:latin typeface="Arial" panose="020B0604020202020204" pitchFamily="34" charset="0"/>
                    <a:cs typeface="Arial" panose="020B0604020202020204" pitchFamily="34" charset="0"/>
                  </a:endParaRPr>
                </a:p>
              </p:txBody>
            </p:sp>
            <p:sp>
              <p:nvSpPr>
                <p:cNvPr id="17" name="Text Box 2">
                  <a:extLst>
                    <a:ext uri="{FF2B5EF4-FFF2-40B4-BE49-F238E27FC236}">
                      <a16:creationId xmlns:a16="http://schemas.microsoft.com/office/drawing/2014/main" id="{08FA33A8-ED56-4030-99AF-64D5F02C9579}"/>
                    </a:ext>
                  </a:extLst>
                </p:cNvPr>
                <p:cNvSpPr txBox="1">
                  <a:spLocks noChangeArrowheads="1"/>
                </p:cNvSpPr>
                <p:nvPr/>
              </p:nvSpPr>
              <p:spPr bwMode="auto">
                <a:xfrm>
                  <a:off x="320708" y="4398737"/>
                  <a:ext cx="2011680" cy="548640"/>
                </a:xfrm>
                <a:prstGeom prst="rect">
                  <a:avLst/>
                </a:prstGeom>
                <a:solidFill>
                  <a:srgbClr val="006699"/>
                </a:solidFill>
                <a:ln w="9525" cap="flat" cmpd="sng" algn="ctr">
                  <a:solidFill>
                    <a:srgbClr val="000000"/>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a:defRPr/>
                  </a:pPr>
                  <a:r>
                    <a:rPr lang="en-US" sz="1600" b="1" kern="0">
                      <a:solidFill>
                        <a:prstClr val="white"/>
                      </a:solidFill>
                      <a:latin typeface="Arial" panose="020B0604020202020204" pitchFamily="34" charset="0"/>
                      <a:ea typeface="ＭＳ Ｐゴシック" pitchFamily="34" charset="-128"/>
                      <a:cs typeface="Arial" panose="020B0604020202020204" pitchFamily="34" charset="0"/>
                    </a:rPr>
                    <a:t>Shareholders</a:t>
                  </a:r>
                </a:p>
              </p:txBody>
            </p:sp>
            <p:sp>
              <p:nvSpPr>
                <p:cNvPr id="18" name="Text Box 2">
                  <a:extLst>
                    <a:ext uri="{FF2B5EF4-FFF2-40B4-BE49-F238E27FC236}">
                      <a16:creationId xmlns:a16="http://schemas.microsoft.com/office/drawing/2014/main" id="{4523453F-1FFA-4D6D-A208-44049815D6E1}"/>
                    </a:ext>
                  </a:extLst>
                </p:cNvPr>
                <p:cNvSpPr txBox="1">
                  <a:spLocks noChangeArrowheads="1"/>
                </p:cNvSpPr>
                <p:nvPr/>
              </p:nvSpPr>
              <p:spPr bwMode="auto">
                <a:xfrm>
                  <a:off x="636019" y="1066804"/>
                  <a:ext cx="3200400" cy="630069"/>
                </a:xfrm>
                <a:prstGeom prst="rect">
                  <a:avLst/>
                </a:prstGeom>
                <a:solidFill>
                  <a:schemeClr val="accent3">
                    <a:lumMod val="60000"/>
                    <a:lumOff val="40000"/>
                  </a:schemeClr>
                </a:solidFill>
                <a:ln w="9525" cap="flat" cmpd="sng" algn="ctr">
                  <a:solidFill>
                    <a:srgbClr val="000000"/>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a:defRPr/>
                  </a:pPr>
                  <a:r>
                    <a:rPr lang="en-US" sz="1600" b="1" kern="0" dirty="0">
                      <a:solidFill>
                        <a:prstClr val="black"/>
                      </a:solidFill>
                      <a:latin typeface="Arial" panose="020B0604020202020204" pitchFamily="34" charset="0"/>
                      <a:ea typeface="ＭＳ Ｐゴシック" pitchFamily="34" charset="-128"/>
                      <a:cs typeface="Arial" panose="020B0604020202020204" pitchFamily="34" charset="0"/>
                    </a:rPr>
                    <a:t>JSC NEGU (Purchaser)</a:t>
                  </a:r>
                </a:p>
              </p:txBody>
            </p:sp>
            <p:sp>
              <p:nvSpPr>
                <p:cNvPr id="19" name="Text Box 2">
                  <a:extLst>
                    <a:ext uri="{FF2B5EF4-FFF2-40B4-BE49-F238E27FC236}">
                      <a16:creationId xmlns:a16="http://schemas.microsoft.com/office/drawing/2014/main" id="{A51E6723-74D8-49C8-ACD8-0C778A8A24F2}"/>
                    </a:ext>
                  </a:extLst>
                </p:cNvPr>
                <p:cNvSpPr txBox="1">
                  <a:spLocks noChangeArrowheads="1"/>
                </p:cNvSpPr>
                <p:nvPr/>
              </p:nvSpPr>
              <p:spPr bwMode="auto">
                <a:xfrm>
                  <a:off x="2592269" y="4398738"/>
                  <a:ext cx="2011680" cy="557088"/>
                </a:xfrm>
                <a:prstGeom prst="rect">
                  <a:avLst/>
                </a:prstGeom>
                <a:solidFill>
                  <a:srgbClr val="99CCFF"/>
                </a:solidFill>
                <a:ln w="9525" cap="flat" cmpd="sng" algn="ctr">
                  <a:solidFill>
                    <a:srgbClr val="000000"/>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a:defRPr/>
                  </a:pPr>
                  <a:r>
                    <a:rPr lang="en-US" sz="1600" b="1" kern="0">
                      <a:solidFill>
                        <a:prstClr val="black"/>
                      </a:solidFill>
                      <a:latin typeface="Arial" panose="020B0604020202020204" pitchFamily="34" charset="0"/>
                      <a:ea typeface="ＭＳ Ｐゴシック" pitchFamily="34" charset="-128"/>
                      <a:cs typeface="Arial" panose="020B0604020202020204" pitchFamily="34" charset="0"/>
                    </a:rPr>
                    <a:t>Lenders</a:t>
                  </a:r>
                </a:p>
              </p:txBody>
            </p:sp>
            <p:cxnSp>
              <p:nvCxnSpPr>
                <p:cNvPr id="20" name="Elbow Connector 24">
                  <a:extLst>
                    <a:ext uri="{FF2B5EF4-FFF2-40B4-BE49-F238E27FC236}">
                      <a16:creationId xmlns:a16="http://schemas.microsoft.com/office/drawing/2014/main" id="{56CD309E-CB25-4843-AB7A-8DC49656F4E3}"/>
                    </a:ext>
                  </a:extLst>
                </p:cNvPr>
                <p:cNvCxnSpPr>
                  <a:cxnSpLocks/>
                </p:cNvCxnSpPr>
                <p:nvPr/>
              </p:nvCxnSpPr>
              <p:spPr>
                <a:xfrm rot="16200000" flipV="1">
                  <a:off x="2412879" y="3156648"/>
                  <a:ext cx="1074828" cy="1363786"/>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A39BE9D-E5F0-44C9-9D1A-8A783EE0B3CD}"/>
                    </a:ext>
                  </a:extLst>
                </p:cNvPr>
                <p:cNvCxnSpPr>
                  <a:stCxn id="18" idx="2"/>
                  <a:endCxn id="15" idx="0"/>
                </p:cNvCxnSpPr>
                <p:nvPr/>
              </p:nvCxnSpPr>
              <p:spPr>
                <a:xfrm flipH="1">
                  <a:off x="2234324" y="1696873"/>
                  <a:ext cx="1895" cy="8392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2" name="Text Box 4">
                  <a:extLst>
                    <a:ext uri="{FF2B5EF4-FFF2-40B4-BE49-F238E27FC236}">
                      <a16:creationId xmlns:a16="http://schemas.microsoft.com/office/drawing/2014/main" id="{07C144FA-BACA-406B-BE79-3F8548C00449}"/>
                    </a:ext>
                  </a:extLst>
                </p:cNvPr>
                <p:cNvSpPr txBox="1">
                  <a:spLocks noChangeArrowheads="1"/>
                </p:cNvSpPr>
                <p:nvPr/>
              </p:nvSpPr>
              <p:spPr bwMode="auto">
                <a:xfrm>
                  <a:off x="5753478" y="2660399"/>
                  <a:ext cx="2051652" cy="554399"/>
                </a:xfrm>
                <a:prstGeom prst="rect">
                  <a:avLst/>
                </a:prstGeom>
                <a:solidFill>
                  <a:schemeClr val="accent2">
                    <a:lumMod val="40000"/>
                    <a:lumOff val="60000"/>
                  </a:schemeClr>
                </a:solidFill>
                <a:ln w="9525" cap="flat" cmpd="sng" algn="ctr">
                  <a:solidFill>
                    <a:srgbClr val="040C40"/>
                  </a:solidFill>
                  <a:prstDash val="solid"/>
                  <a:headEnd/>
                  <a:tailEnd/>
                </a:ln>
                <a:effectLst/>
              </p:spPr>
              <p:txBody>
                <a:bodyPr wrap="square" anchor="ctr">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sz="1000" kern="0">
                      <a:solidFill>
                        <a:srgbClr val="040C40"/>
                      </a:solidFill>
                      <a:latin typeface="Calibri"/>
                      <a:ea typeface="+mn-ea"/>
                      <a:cs typeface="Times New Roman" pitchFamily="18" charset="0"/>
                    </a:defRPr>
                  </a:lvl1pPr>
                  <a:lvl6pPr defTabSz="457200"/>
                  <a:lvl7pPr defTabSz="457200"/>
                  <a:lvl8pPr defTabSz="457200"/>
                  <a:lvl9pPr defTabSz="457200"/>
                </a:lstStyle>
                <a:p>
                  <a:pPr>
                    <a:defRPr/>
                  </a:pPr>
                  <a:r>
                    <a:rPr lang="en-US" sz="1600" b="1" dirty="0">
                      <a:latin typeface="Arial" panose="020B0604020202020204" pitchFamily="34" charset="0"/>
                      <a:cs typeface="Arial" panose="020B0604020202020204" pitchFamily="34" charset="0"/>
                    </a:rPr>
                    <a:t>L/C Issuing Bank </a:t>
                  </a:r>
                </a:p>
                <a:p>
                  <a:pPr>
                    <a:defRPr/>
                  </a:pPr>
                  <a:r>
                    <a:rPr lang="en-US" sz="1600" b="1" dirty="0">
                      <a:latin typeface="Arial" panose="020B0604020202020204" pitchFamily="34" charset="0"/>
                      <a:cs typeface="Arial" panose="020B0604020202020204" pitchFamily="34" charset="0"/>
                    </a:rPr>
                    <a:t>(A- or Higher)</a:t>
                  </a:r>
                </a:p>
              </p:txBody>
            </p:sp>
            <p:cxnSp>
              <p:nvCxnSpPr>
                <p:cNvPr id="23" name="Straight Arrow Connector 22">
                  <a:extLst>
                    <a:ext uri="{FF2B5EF4-FFF2-40B4-BE49-F238E27FC236}">
                      <a16:creationId xmlns:a16="http://schemas.microsoft.com/office/drawing/2014/main" id="{2DE238DA-7E17-416B-83BB-CFEA9912FF96}"/>
                    </a:ext>
                  </a:extLst>
                </p:cNvPr>
                <p:cNvCxnSpPr>
                  <a:cxnSpLocks/>
                  <a:stCxn id="22" idx="1"/>
                  <a:endCxn id="15" idx="3"/>
                </p:cNvCxnSpPr>
                <p:nvPr/>
              </p:nvCxnSpPr>
              <p:spPr>
                <a:xfrm flipH="1" flipV="1">
                  <a:off x="3834523" y="2929995"/>
                  <a:ext cx="1918955" cy="7604"/>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44">
                  <a:extLst>
                    <a:ext uri="{FF2B5EF4-FFF2-40B4-BE49-F238E27FC236}">
                      <a16:creationId xmlns:a16="http://schemas.microsoft.com/office/drawing/2014/main" id="{01595966-B6BA-4DB6-A84D-A0945E4D39B6}"/>
                    </a:ext>
                  </a:extLst>
                </p:cNvPr>
                <p:cNvCxnSpPr>
                  <a:cxnSpLocks/>
                  <a:stCxn id="18" idx="3"/>
                </p:cNvCxnSpPr>
                <p:nvPr/>
              </p:nvCxnSpPr>
              <p:spPr>
                <a:xfrm>
                  <a:off x="3836419" y="1381839"/>
                  <a:ext cx="1860035" cy="1377433"/>
                </a:xfrm>
                <a:prstGeom prst="bentConnector3">
                  <a:avLst>
                    <a:gd name="adj1" fmla="val 38178"/>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7258B6F-576B-4F8F-92D2-C24E02FE246E}"/>
                    </a:ext>
                  </a:extLst>
                </p:cNvPr>
                <p:cNvSpPr txBox="1"/>
                <p:nvPr/>
              </p:nvSpPr>
              <p:spPr>
                <a:xfrm>
                  <a:off x="235223" y="1929803"/>
                  <a:ext cx="2156465" cy="554399"/>
                </a:xfrm>
                <a:prstGeom prst="rect">
                  <a:avLst/>
                </a:prstGeom>
                <a:noFill/>
              </p:spPr>
              <p:txBody>
                <a:bodyPr wrap="none" rtlCol="0">
                  <a:spAutoFit/>
                </a:bodyPr>
                <a:lstStyle/>
                <a:p>
                  <a:pPr marL="342900" indent="-342900" algn="ctr">
                    <a:buAutoNum type="arabicPeriod"/>
                    <a:defRPr/>
                  </a:pPr>
                  <a:r>
                    <a:rPr lang="en-US" sz="1600" kern="0" dirty="0">
                      <a:solidFill>
                        <a:prstClr val="black"/>
                      </a:solidFill>
                      <a:latin typeface="Arial" panose="020B0604020202020204" pitchFamily="34" charset="0"/>
                      <a:ea typeface="ＭＳ Ｐゴシック" pitchFamily="34" charset="-128"/>
                      <a:cs typeface="Arial" panose="020B0604020202020204" pitchFamily="34" charset="0"/>
                    </a:rPr>
                    <a:t>Power Purchase </a:t>
                  </a:r>
                </a:p>
                <a:p>
                  <a:pPr algn="ctr">
                    <a:defRPr/>
                  </a:pPr>
                  <a:r>
                    <a:rPr lang="en-US" sz="1600" kern="0" dirty="0">
                      <a:solidFill>
                        <a:prstClr val="black"/>
                      </a:solidFill>
                      <a:latin typeface="Arial" panose="020B0604020202020204" pitchFamily="34" charset="0"/>
                      <a:ea typeface="ＭＳ Ｐゴシック" pitchFamily="34" charset="-128"/>
                      <a:cs typeface="Arial" panose="020B0604020202020204" pitchFamily="34" charset="0"/>
                    </a:rPr>
                    <a:t>Agreement</a:t>
                  </a:r>
                </a:p>
              </p:txBody>
            </p:sp>
            <p:sp>
              <p:nvSpPr>
                <p:cNvPr id="26" name="TextBox 25">
                  <a:extLst>
                    <a:ext uri="{FF2B5EF4-FFF2-40B4-BE49-F238E27FC236}">
                      <a16:creationId xmlns:a16="http://schemas.microsoft.com/office/drawing/2014/main" id="{C37134A0-0071-4B5F-ACA7-50E18B62AAE2}"/>
                    </a:ext>
                  </a:extLst>
                </p:cNvPr>
                <p:cNvSpPr txBox="1"/>
                <p:nvPr/>
              </p:nvSpPr>
              <p:spPr>
                <a:xfrm>
                  <a:off x="4734217" y="1892469"/>
                  <a:ext cx="2047419" cy="554399"/>
                </a:xfrm>
                <a:prstGeom prst="rect">
                  <a:avLst/>
                </a:prstGeom>
                <a:noFill/>
              </p:spPr>
              <p:txBody>
                <a:bodyPr wrap="none" rtlCol="0">
                  <a:spAutoFit/>
                </a:bodyPr>
                <a:lstStyle/>
                <a:p>
                  <a:pPr>
                    <a:defRPr/>
                  </a:pPr>
                  <a:r>
                    <a:rPr lang="en-US" sz="1600" kern="0" dirty="0">
                      <a:solidFill>
                        <a:prstClr val="black"/>
                      </a:solidFill>
                      <a:latin typeface="Arial" panose="020B0604020202020204" pitchFamily="34" charset="0"/>
                      <a:ea typeface="ＭＳ Ｐゴシック" pitchFamily="34" charset="-128"/>
                      <a:cs typeface="Arial" panose="020B0604020202020204" pitchFamily="34" charset="0"/>
                    </a:rPr>
                    <a:t>3. Reimbursement</a:t>
                  </a:r>
                </a:p>
                <a:p>
                  <a:pPr>
                    <a:defRPr/>
                  </a:pPr>
                  <a:r>
                    <a:rPr lang="en-US" sz="1600" kern="0" dirty="0">
                      <a:solidFill>
                        <a:prstClr val="black"/>
                      </a:solidFill>
                      <a:latin typeface="Arial" panose="020B0604020202020204" pitchFamily="34" charset="0"/>
                      <a:ea typeface="ＭＳ Ｐゴシック" pitchFamily="34" charset="-128"/>
                      <a:cs typeface="Arial" panose="020B0604020202020204" pitchFamily="34" charset="0"/>
                    </a:rPr>
                    <a:t>&amp; Credit Agreement</a:t>
                  </a:r>
                </a:p>
              </p:txBody>
            </p:sp>
            <p:cxnSp>
              <p:nvCxnSpPr>
                <p:cNvPr id="27" name="Straight Arrow Connector 26">
                  <a:extLst>
                    <a:ext uri="{FF2B5EF4-FFF2-40B4-BE49-F238E27FC236}">
                      <a16:creationId xmlns:a16="http://schemas.microsoft.com/office/drawing/2014/main" id="{F187C65C-29AE-4158-8DAF-B6A90CF0CEC3}"/>
                    </a:ext>
                  </a:extLst>
                </p:cNvPr>
                <p:cNvCxnSpPr>
                  <a:cxnSpLocks/>
                  <a:stCxn id="7" idx="0"/>
                  <a:endCxn id="22" idx="2"/>
                </p:cNvCxnSpPr>
                <p:nvPr/>
              </p:nvCxnSpPr>
              <p:spPr>
                <a:xfrm flipV="1">
                  <a:off x="6777450" y="3214798"/>
                  <a:ext cx="1854" cy="95442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4AB27290-10C6-4E67-AF2F-8CC309044474}"/>
                    </a:ext>
                  </a:extLst>
                </p:cNvPr>
                <p:cNvSpPr txBox="1"/>
                <p:nvPr/>
              </p:nvSpPr>
              <p:spPr>
                <a:xfrm>
                  <a:off x="3961525" y="2951524"/>
                  <a:ext cx="1812205" cy="554399"/>
                </a:xfrm>
                <a:prstGeom prst="rect">
                  <a:avLst/>
                </a:prstGeom>
                <a:noFill/>
              </p:spPr>
              <p:txBody>
                <a:bodyPr wrap="square" rtlCol="0">
                  <a:spAutoFit/>
                </a:bodyPr>
                <a:lstStyle/>
                <a:p>
                  <a:pPr>
                    <a:defRPr/>
                  </a:pPr>
                  <a:r>
                    <a:rPr lang="en-US" sz="1600" kern="0" dirty="0">
                      <a:solidFill>
                        <a:prstClr val="black"/>
                      </a:solidFill>
                      <a:latin typeface="Arial" panose="020B0604020202020204" pitchFamily="34" charset="0"/>
                      <a:ea typeface="ＭＳ Ｐゴシック" pitchFamily="34" charset="-128"/>
                      <a:cs typeface="Arial" panose="020B0604020202020204" pitchFamily="34" charset="0"/>
                    </a:rPr>
                    <a:t>2.Guaranteed L/C</a:t>
                  </a:r>
                </a:p>
              </p:txBody>
            </p:sp>
            <p:sp>
              <p:nvSpPr>
                <p:cNvPr id="29" name="TextBox 28">
                  <a:extLst>
                    <a:ext uri="{FF2B5EF4-FFF2-40B4-BE49-F238E27FC236}">
                      <a16:creationId xmlns:a16="http://schemas.microsoft.com/office/drawing/2014/main" id="{8C242E91-F6C4-4659-96D7-01D68F2FAD5A}"/>
                    </a:ext>
                  </a:extLst>
                </p:cNvPr>
                <p:cNvSpPr txBox="1"/>
                <p:nvPr/>
              </p:nvSpPr>
              <p:spPr>
                <a:xfrm>
                  <a:off x="5153704" y="3497155"/>
                  <a:ext cx="1707064" cy="554399"/>
                </a:xfrm>
                <a:prstGeom prst="rect">
                  <a:avLst/>
                </a:prstGeom>
                <a:noFill/>
              </p:spPr>
              <p:txBody>
                <a:bodyPr wrap="none" rtlCol="0">
                  <a:spAutoFit/>
                </a:bodyPr>
                <a:lstStyle/>
                <a:p>
                  <a:pPr>
                    <a:defRPr/>
                  </a:pPr>
                  <a:r>
                    <a:rPr lang="en-US" sz="1600" kern="0" dirty="0">
                      <a:solidFill>
                        <a:prstClr val="black"/>
                      </a:solidFill>
                      <a:latin typeface="Arial" panose="020B0604020202020204" pitchFamily="34" charset="0"/>
                      <a:ea typeface="ＭＳ Ｐゴシック" pitchFamily="34" charset="-128"/>
                      <a:cs typeface="Arial" panose="020B0604020202020204" pitchFamily="34" charset="0"/>
                    </a:rPr>
                    <a:t>5. Partial Credit </a:t>
                  </a:r>
                </a:p>
                <a:p>
                  <a:pPr>
                    <a:defRPr/>
                  </a:pPr>
                  <a:r>
                    <a:rPr lang="en-US" sz="1600" kern="0" dirty="0">
                      <a:solidFill>
                        <a:prstClr val="black"/>
                      </a:solidFill>
                      <a:latin typeface="Arial" panose="020B0604020202020204" pitchFamily="34" charset="0"/>
                      <a:ea typeface="ＭＳ Ｐゴシック" pitchFamily="34" charset="-128"/>
                      <a:cs typeface="Arial" panose="020B0604020202020204" pitchFamily="34" charset="0"/>
                    </a:rPr>
                    <a:t>       Guarantee</a:t>
                  </a:r>
                </a:p>
              </p:txBody>
            </p:sp>
          </p:grpSp>
          <p:sp>
            <p:nvSpPr>
              <p:cNvPr id="10" name="TextBox 9">
                <a:extLst>
                  <a:ext uri="{FF2B5EF4-FFF2-40B4-BE49-F238E27FC236}">
                    <a16:creationId xmlns:a16="http://schemas.microsoft.com/office/drawing/2014/main" id="{E92FE5DB-8481-43B1-8A22-C6713FF57428}"/>
                  </a:ext>
                </a:extLst>
              </p:cNvPr>
              <p:cNvSpPr txBox="1"/>
              <p:nvPr/>
            </p:nvSpPr>
            <p:spPr>
              <a:xfrm>
                <a:off x="7414790" y="3664686"/>
                <a:ext cx="1462719" cy="992642"/>
              </a:xfrm>
              <a:prstGeom prst="rect">
                <a:avLst/>
              </a:prstGeom>
              <a:noFill/>
            </p:spPr>
            <p:txBody>
              <a:bodyPr wrap="square" rtlCol="0">
                <a:spAutoFit/>
              </a:bodyPr>
              <a:lstStyle/>
              <a:p>
                <a:pPr>
                  <a:defRPr/>
                </a:pPr>
                <a:r>
                  <a:rPr lang="en-US" sz="1600" kern="0" dirty="0">
                    <a:latin typeface="Arial" panose="020B0604020202020204" pitchFamily="34" charset="0"/>
                    <a:ea typeface="ＭＳ Ｐゴシック" pitchFamily="34" charset="-128"/>
                    <a:cs typeface="Arial" panose="020B0604020202020204" pitchFamily="34" charset="0"/>
                  </a:rPr>
                  <a:t>6. Counter Guarantee and </a:t>
                </a:r>
              </a:p>
              <a:p>
                <a:pPr>
                  <a:defRPr/>
                </a:pPr>
                <a:r>
                  <a:rPr lang="en-US" sz="1600" kern="0" dirty="0">
                    <a:latin typeface="Arial" panose="020B0604020202020204" pitchFamily="34" charset="0"/>
                    <a:ea typeface="ＭＳ Ｐゴシック" pitchFamily="34" charset="-128"/>
                    <a:cs typeface="Arial" panose="020B0604020202020204" pitchFamily="34" charset="0"/>
                  </a:rPr>
                  <a:t>Indemnity Agreement</a:t>
                </a:r>
              </a:p>
            </p:txBody>
          </p:sp>
          <p:cxnSp>
            <p:nvCxnSpPr>
              <p:cNvPr id="11" name="Straight Arrow Connector 10">
                <a:extLst>
                  <a:ext uri="{FF2B5EF4-FFF2-40B4-BE49-F238E27FC236}">
                    <a16:creationId xmlns:a16="http://schemas.microsoft.com/office/drawing/2014/main" id="{06A2C61E-C69D-4E54-A103-BD0904033253}"/>
                  </a:ext>
                </a:extLst>
              </p:cNvPr>
              <p:cNvCxnSpPr>
                <a:cxnSpLocks/>
              </p:cNvCxnSpPr>
              <p:nvPr/>
            </p:nvCxnSpPr>
            <p:spPr>
              <a:xfrm>
                <a:off x="7401964" y="3085435"/>
                <a:ext cx="0" cy="2324127"/>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97256E-9E82-45AA-B0E7-2F47BF85DBB0}"/>
                  </a:ext>
                </a:extLst>
              </p:cNvPr>
              <p:cNvCxnSpPr>
                <a:cxnSpLocks/>
                <a:stCxn id="6" idx="2"/>
                <a:endCxn id="22" idx="0"/>
              </p:cNvCxnSpPr>
              <p:nvPr/>
            </p:nvCxnSpPr>
            <p:spPr>
              <a:xfrm>
                <a:off x="6033761" y="3052694"/>
                <a:ext cx="1669" cy="941298"/>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6EFF2B2-DCC2-4F2E-988E-36F526626B18}"/>
                  </a:ext>
                </a:extLst>
              </p:cNvPr>
              <p:cNvCxnSpPr>
                <a:cxnSpLocks/>
                <a:endCxn id="17" idx="0"/>
              </p:cNvCxnSpPr>
              <p:nvPr/>
            </p:nvCxnSpPr>
            <p:spPr>
              <a:xfrm>
                <a:off x="1126641" y="5135510"/>
                <a:ext cx="1" cy="548104"/>
              </a:xfrm>
              <a:prstGeom prst="straightConnector1">
                <a:avLst/>
              </a:prstGeom>
              <a:ln w="19050">
                <a:tailEnd type="non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CAAB776-09BA-4041-81A5-881663AECEF9}"/>
                  </a:ext>
                </a:extLst>
              </p:cNvPr>
              <p:cNvCxnSpPr>
                <a:cxnSpLocks/>
              </p:cNvCxnSpPr>
              <p:nvPr/>
            </p:nvCxnSpPr>
            <p:spPr>
              <a:xfrm flipH="1">
                <a:off x="1127957" y="5135510"/>
                <a:ext cx="846577" cy="0"/>
              </a:xfrm>
              <a:prstGeom prst="straightConnector1">
                <a:avLst/>
              </a:prstGeom>
              <a:ln w="19050">
                <a:tailEnd type="none"/>
              </a:ln>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505E4D26-175A-4CF8-A91A-412346E122DA}"/>
                </a:ext>
              </a:extLst>
            </p:cNvPr>
            <p:cNvSpPr txBox="1"/>
            <p:nvPr/>
          </p:nvSpPr>
          <p:spPr>
            <a:xfrm>
              <a:off x="7785596" y="2141863"/>
              <a:ext cx="1411043" cy="538863"/>
            </a:xfrm>
            <a:prstGeom prst="rect">
              <a:avLst/>
            </a:prstGeom>
            <a:noFill/>
          </p:spPr>
          <p:txBody>
            <a:bodyPr wrap="none" rtlCol="0">
              <a:spAutoFit/>
            </a:bodyPr>
            <a:lstStyle/>
            <a:p>
              <a:pPr>
                <a:defRPr/>
              </a:pPr>
              <a:r>
                <a:rPr lang="en-US" sz="1600" kern="0" dirty="0">
                  <a:solidFill>
                    <a:prstClr val="black"/>
                  </a:solidFill>
                  <a:latin typeface="Arial" panose="020B0604020202020204" pitchFamily="34" charset="0"/>
                  <a:ea typeface="ＭＳ Ｐゴシック" pitchFamily="34" charset="-128"/>
                  <a:cs typeface="Arial" panose="020B0604020202020204" pitchFamily="34" charset="0"/>
                </a:rPr>
                <a:t>4. Investment </a:t>
              </a:r>
            </a:p>
            <a:p>
              <a:pPr>
                <a:defRPr/>
              </a:pPr>
              <a:r>
                <a:rPr lang="en-US" sz="1600" kern="0" dirty="0">
                  <a:solidFill>
                    <a:prstClr val="black"/>
                  </a:solidFill>
                  <a:latin typeface="Arial" panose="020B0604020202020204" pitchFamily="34" charset="0"/>
                  <a:ea typeface="ＭＳ Ｐゴシック" pitchFamily="34" charset="-128"/>
                  <a:cs typeface="Arial" panose="020B0604020202020204" pitchFamily="34" charset="0"/>
                </a:rPr>
                <a:t>Agreement</a:t>
              </a:r>
            </a:p>
          </p:txBody>
        </p:sp>
      </p:grpSp>
    </p:spTree>
    <p:extLst>
      <p:ext uri="{BB962C8B-B14F-4D97-AF65-F5344CB8AC3E}">
        <p14:creationId xmlns:p14="http://schemas.microsoft.com/office/powerpoint/2010/main" val="1876308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Agenda</a:t>
            </a:r>
            <a:endParaRPr lang="en-US" sz="3000" b="1" dirty="0">
              <a:solidFill>
                <a:srgbClr val="1E4C9F"/>
              </a:solidFill>
              <a:latin typeface="+mn-lt"/>
              <a:ea typeface="Segoe UI Black" panose="020B0A02040204020203" pitchFamily="34" charset="0"/>
              <a:cs typeface="Calibri" panose="020F0502020204030204" pitchFamily="34" charset="0"/>
            </a:endParaRP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6D2F9814-0EEB-46ED-8C14-EDA4AA09CC55}"/>
              </a:ext>
            </a:extLst>
          </p:cNvPr>
          <p:cNvSpPr txBox="1"/>
          <p:nvPr/>
        </p:nvSpPr>
        <p:spPr>
          <a:xfrm>
            <a:off x="919601" y="1505396"/>
            <a:ext cx="10751615" cy="2431435"/>
          </a:xfrm>
          <a:prstGeom prst="rect">
            <a:avLst/>
          </a:prstGeom>
          <a:noFill/>
        </p:spPr>
        <p:txBody>
          <a:bodyPr wrap="square" lIns="91440" tIns="45720" rIns="91440" bIns="45720" anchor="t">
            <a:spAutoFit/>
          </a:bodyPr>
          <a:lstStyle/>
          <a:p>
            <a:pPr marL="514350" indent="-514350">
              <a:lnSpc>
                <a:spcPct val="100000"/>
              </a:lnSpc>
              <a:spcAft>
                <a:spcPts val="600"/>
              </a:spcAft>
              <a:buClr>
                <a:srgbClr val="00B0F0"/>
              </a:buClr>
              <a:buSzPct val="125000"/>
              <a:buFont typeface="+mj-lt"/>
              <a:buAutoNum type="romanUcPeriod"/>
            </a:pPr>
            <a:r>
              <a:rPr lang="en-US" sz="2800" b="1" dirty="0">
                <a:solidFill>
                  <a:srgbClr val="00B0F0"/>
                </a:solidFill>
                <a:cs typeface="Calibri"/>
              </a:rPr>
              <a:t>ADB Guarantee Products for PPPs</a:t>
            </a:r>
          </a:p>
          <a:p>
            <a:pPr marL="971550" lvl="2" indent="-514350">
              <a:spcAft>
                <a:spcPts val="600"/>
              </a:spcAft>
              <a:buClr>
                <a:srgbClr val="00B0F0"/>
              </a:buClr>
              <a:buSzPct val="125000"/>
              <a:buFont typeface="+mj-lt"/>
              <a:buAutoNum type="romanUcPeriod"/>
            </a:pPr>
            <a:endParaRPr lang="en-US" sz="2800" dirty="0">
              <a:ea typeface="+mn-lt"/>
              <a:cs typeface="+mn-lt"/>
            </a:endParaRPr>
          </a:p>
          <a:p>
            <a:pPr marL="514350" indent="-514350">
              <a:spcAft>
                <a:spcPts val="600"/>
              </a:spcAft>
              <a:buClr>
                <a:srgbClr val="00B0F0"/>
              </a:buClr>
              <a:buSzPct val="125000"/>
              <a:buFont typeface="+mj-lt"/>
              <a:buAutoNum type="romanUcPeriod"/>
            </a:pPr>
            <a:r>
              <a:rPr lang="en-US" sz="2800" dirty="0">
                <a:solidFill>
                  <a:srgbClr val="00B0F0"/>
                </a:solidFill>
                <a:cs typeface="Calibri"/>
              </a:rPr>
              <a:t>Case Study on Uzbekistan’s Solar PPP Program </a:t>
            </a:r>
          </a:p>
          <a:p>
            <a:pPr>
              <a:spcAft>
                <a:spcPts val="600"/>
              </a:spcAft>
              <a:buClr>
                <a:srgbClr val="00B0F0"/>
              </a:buClr>
              <a:buSzPct val="125000"/>
            </a:pPr>
            <a:r>
              <a:rPr lang="en-US" sz="2800" dirty="0">
                <a:solidFill>
                  <a:srgbClr val="00B0F0"/>
                </a:solidFill>
                <a:cs typeface="Calibri"/>
              </a:rPr>
              <a:t>      (Guaranteed Letter of Credit)</a:t>
            </a:r>
          </a:p>
          <a:p>
            <a:pPr marL="742950" lvl="2" indent="-285750">
              <a:spcAft>
                <a:spcPts val="600"/>
              </a:spcAft>
              <a:buClr>
                <a:srgbClr val="00B0F0"/>
              </a:buClr>
              <a:buSzPct val="125000"/>
              <a:buFont typeface="Arial" pitchFamily="2" charset="2"/>
              <a:buChar char="•"/>
            </a:pPr>
            <a:endParaRPr lang="en-PH" altLang="zh-CN" sz="2000" dirty="0">
              <a:ea typeface="+mn-lt"/>
              <a:cs typeface="+mn-lt"/>
            </a:endParaRPr>
          </a:p>
        </p:txBody>
      </p:sp>
    </p:spTree>
    <p:extLst>
      <p:ext uri="{BB962C8B-B14F-4D97-AF65-F5344CB8AC3E}">
        <p14:creationId xmlns:p14="http://schemas.microsoft.com/office/powerpoint/2010/main" val="285118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Credit Enhancement Mechanism: Benefits </a:t>
            </a: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dirty="0">
                <a:solidFill>
                  <a:schemeClr val="bg1"/>
                </a:solidFill>
                <a:latin typeface="Calibri" panose="020F0502020204030204" pitchFamily="34" charset="0"/>
                <a:cs typeface="Calibri" panose="020F0502020204030204" pitchFamily="34" charset="0"/>
              </a:rPr>
              <a:t>8</a:t>
            </a:r>
          </a:p>
        </p:txBody>
      </p:sp>
      <p:grpSp>
        <p:nvGrpSpPr>
          <p:cNvPr id="32" name="Group 31">
            <a:extLst>
              <a:ext uri="{FF2B5EF4-FFF2-40B4-BE49-F238E27FC236}">
                <a16:creationId xmlns:a16="http://schemas.microsoft.com/office/drawing/2014/main" id="{139D8C34-DF6C-4DA3-A67B-1AD8E5CC0AC6}"/>
              </a:ext>
            </a:extLst>
          </p:cNvPr>
          <p:cNvGrpSpPr/>
          <p:nvPr/>
        </p:nvGrpSpPr>
        <p:grpSpPr>
          <a:xfrm>
            <a:off x="1220938" y="798233"/>
            <a:ext cx="9750124" cy="5261533"/>
            <a:chOff x="1453242" y="1111155"/>
            <a:chExt cx="6128658" cy="5158203"/>
          </a:xfrm>
        </p:grpSpPr>
        <p:sp>
          <p:nvSpPr>
            <p:cNvPr id="33" name="Rectangle 32">
              <a:extLst>
                <a:ext uri="{FF2B5EF4-FFF2-40B4-BE49-F238E27FC236}">
                  <a16:creationId xmlns:a16="http://schemas.microsoft.com/office/drawing/2014/main" id="{FC31AA10-82F2-4B2A-BB07-E09C6D5165D0}"/>
                </a:ext>
              </a:extLst>
            </p:cNvPr>
            <p:cNvSpPr/>
            <p:nvPr/>
          </p:nvSpPr>
          <p:spPr>
            <a:xfrm>
              <a:off x="1485900" y="1111155"/>
              <a:ext cx="6096000" cy="4940490"/>
            </a:xfrm>
            <a:prstGeom prst="rect">
              <a:avLst/>
            </a:prstGeom>
            <a:noFill/>
          </p:spPr>
          <p:txBody>
            <a:bodyPr/>
            <a:lstStyle/>
            <a:p>
              <a:endParaRPr lang="en-US"/>
            </a:p>
          </p:txBody>
        </p:sp>
        <p:sp>
          <p:nvSpPr>
            <p:cNvPr id="34" name="Freeform: Shape 33">
              <a:extLst>
                <a:ext uri="{FF2B5EF4-FFF2-40B4-BE49-F238E27FC236}">
                  <a16:creationId xmlns:a16="http://schemas.microsoft.com/office/drawing/2014/main" id="{54626AE4-6795-48AD-BF8A-B3C39FBD5C48}"/>
                </a:ext>
              </a:extLst>
            </p:cNvPr>
            <p:cNvSpPr/>
            <p:nvPr/>
          </p:nvSpPr>
          <p:spPr>
            <a:xfrm>
              <a:off x="1464129" y="5048710"/>
              <a:ext cx="6096000" cy="1220648"/>
            </a:xfrm>
            <a:custGeom>
              <a:avLst/>
              <a:gdLst>
                <a:gd name="connsiteX0" fmla="*/ 0 w 6096000"/>
                <a:gd name="connsiteY0" fmla="*/ 0 h 1220648"/>
                <a:gd name="connsiteX1" fmla="*/ 6096000 w 6096000"/>
                <a:gd name="connsiteY1" fmla="*/ 0 h 1220648"/>
                <a:gd name="connsiteX2" fmla="*/ 6096000 w 6096000"/>
                <a:gd name="connsiteY2" fmla="*/ 1220648 h 1220648"/>
                <a:gd name="connsiteX3" fmla="*/ 0 w 6096000"/>
                <a:gd name="connsiteY3" fmla="*/ 1220648 h 1220648"/>
                <a:gd name="connsiteX4" fmla="*/ 0 w 6096000"/>
                <a:gd name="connsiteY4" fmla="*/ 0 h 1220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220648">
                  <a:moveTo>
                    <a:pt x="0" y="0"/>
                  </a:moveTo>
                  <a:lnTo>
                    <a:pt x="6096000" y="0"/>
                  </a:lnTo>
                  <a:lnTo>
                    <a:pt x="6096000" y="1220648"/>
                  </a:lnTo>
                  <a:lnTo>
                    <a:pt x="0" y="1220648"/>
                  </a:lnTo>
                  <a:lnTo>
                    <a:pt x="0" y="0"/>
                  </a:lnTo>
                  <a:close/>
                </a:path>
              </a:pathLst>
            </a:cu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0070C0"/>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63576" tIns="163576" rIns="163576" bIns="725074" numCol="1" spcCol="1270" anchor="ctr" anchorCtr="0">
              <a:noAutofit/>
            </a:bodyPr>
            <a:lstStyle/>
            <a:p>
              <a:pPr algn="ctr" defTabSz="1022350">
                <a:lnSpc>
                  <a:spcPct val="90000"/>
                </a:lnSpc>
                <a:spcBef>
                  <a:spcPct val="0"/>
                </a:spcBef>
                <a:spcAft>
                  <a:spcPct val="35000"/>
                </a:spcAft>
                <a:defRPr/>
              </a:pPr>
              <a:r>
                <a:rPr lang="en-US" sz="2400" dirty="0">
                  <a:solidFill>
                    <a:prstClr val="white"/>
                  </a:solidFill>
                  <a:latin typeface="Calibri"/>
                </a:rPr>
                <a:t>Government / Consumers </a:t>
              </a:r>
            </a:p>
          </p:txBody>
        </p:sp>
        <p:sp>
          <p:nvSpPr>
            <p:cNvPr id="35" name="Freeform: Shape 34">
              <a:extLst>
                <a:ext uri="{FF2B5EF4-FFF2-40B4-BE49-F238E27FC236}">
                  <a16:creationId xmlns:a16="http://schemas.microsoft.com/office/drawing/2014/main" id="{72830EF9-6ECA-4652-918C-DDB355D18019}"/>
                </a:ext>
              </a:extLst>
            </p:cNvPr>
            <p:cNvSpPr/>
            <p:nvPr/>
          </p:nvSpPr>
          <p:spPr>
            <a:xfrm>
              <a:off x="1453242" y="5639032"/>
              <a:ext cx="6096000" cy="561498"/>
            </a:xfrm>
            <a:custGeom>
              <a:avLst/>
              <a:gdLst>
                <a:gd name="connsiteX0" fmla="*/ 0 w 6096000"/>
                <a:gd name="connsiteY0" fmla="*/ 0 h 561498"/>
                <a:gd name="connsiteX1" fmla="*/ 6096000 w 6096000"/>
                <a:gd name="connsiteY1" fmla="*/ 0 h 561498"/>
                <a:gd name="connsiteX2" fmla="*/ 6096000 w 6096000"/>
                <a:gd name="connsiteY2" fmla="*/ 561498 h 561498"/>
                <a:gd name="connsiteX3" fmla="*/ 0 w 6096000"/>
                <a:gd name="connsiteY3" fmla="*/ 561498 h 561498"/>
                <a:gd name="connsiteX4" fmla="*/ 0 w 6096000"/>
                <a:gd name="connsiteY4" fmla="*/ 0 h 56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561498">
                  <a:moveTo>
                    <a:pt x="0" y="0"/>
                  </a:moveTo>
                  <a:lnTo>
                    <a:pt x="6096000" y="0"/>
                  </a:lnTo>
                  <a:lnTo>
                    <a:pt x="6096000" y="561498"/>
                  </a:lnTo>
                  <a:lnTo>
                    <a:pt x="0" y="561498"/>
                  </a:lnTo>
                  <a:lnTo>
                    <a:pt x="0" y="0"/>
                  </a:lnTo>
                  <a:close/>
                </a:path>
              </a:pathLst>
            </a:custGeom>
            <a:solidFill>
              <a:srgbClr val="DCE6F2">
                <a:alpha val="89804"/>
              </a:srgb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algn="ctr" defTabSz="800100">
                <a:lnSpc>
                  <a:spcPct val="90000"/>
                </a:lnSpc>
                <a:spcBef>
                  <a:spcPct val="0"/>
                </a:spcBef>
                <a:spcAft>
                  <a:spcPct val="35000"/>
                </a:spcAft>
                <a:defRPr/>
              </a:pPr>
              <a:r>
                <a:rPr lang="en-US" sz="2000" b="1" dirty="0">
                  <a:solidFill>
                    <a:prstClr val="black">
                      <a:hueOff val="0"/>
                      <a:satOff val="0"/>
                      <a:lumOff val="0"/>
                      <a:alphaOff val="0"/>
                    </a:prstClr>
                  </a:solidFill>
                  <a:latin typeface="Calibri" panose="020F0502020204030204"/>
                </a:rPr>
                <a:t>Lower costs results in lower tariffs </a:t>
              </a:r>
              <a:r>
                <a:rPr lang="en-US" sz="2000" dirty="0">
                  <a:solidFill>
                    <a:prstClr val="black">
                      <a:hueOff val="0"/>
                      <a:satOff val="0"/>
                      <a:lumOff val="0"/>
                      <a:alphaOff val="0"/>
                    </a:prstClr>
                  </a:solidFill>
                  <a:latin typeface="Calibri" panose="020F0502020204030204"/>
                </a:rPr>
                <a:t>= </a:t>
              </a:r>
              <a:r>
                <a:rPr lang="en-US" sz="2000" b="1" dirty="0">
                  <a:solidFill>
                    <a:prstClr val="black">
                      <a:hueOff val="0"/>
                      <a:satOff val="0"/>
                      <a:lumOff val="0"/>
                      <a:alphaOff val="0"/>
                    </a:prstClr>
                  </a:solidFill>
                  <a:latin typeface="Calibri" panose="020F0502020204030204"/>
                </a:rPr>
                <a:t>cost savings for consumers and better outcome for governments</a:t>
              </a:r>
            </a:p>
          </p:txBody>
        </p:sp>
        <p:sp>
          <p:nvSpPr>
            <p:cNvPr id="36" name="Freeform: Shape 35">
              <a:extLst>
                <a:ext uri="{FF2B5EF4-FFF2-40B4-BE49-F238E27FC236}">
                  <a16:creationId xmlns:a16="http://schemas.microsoft.com/office/drawing/2014/main" id="{ED4B2369-742A-4A12-996A-A9B90C6460D6}"/>
                </a:ext>
              </a:extLst>
            </p:cNvPr>
            <p:cNvSpPr/>
            <p:nvPr/>
          </p:nvSpPr>
          <p:spPr>
            <a:xfrm>
              <a:off x="1485899" y="3123460"/>
              <a:ext cx="6096001" cy="1877358"/>
            </a:xfrm>
            <a:custGeom>
              <a:avLst/>
              <a:gdLst>
                <a:gd name="connsiteX0" fmla="*/ 0 w 6096000"/>
                <a:gd name="connsiteY0" fmla="*/ 657507 h 1877357"/>
                <a:gd name="connsiteX1" fmla="*/ 2813330 w 6096000"/>
                <a:gd name="connsiteY1" fmla="*/ 657507 h 1877357"/>
                <a:gd name="connsiteX2" fmla="*/ 2813330 w 6096000"/>
                <a:gd name="connsiteY2" fmla="*/ 469339 h 1877357"/>
                <a:gd name="connsiteX3" fmla="*/ 2578661 w 6096000"/>
                <a:gd name="connsiteY3" fmla="*/ 469339 h 1877357"/>
                <a:gd name="connsiteX4" fmla="*/ 3048000 w 6096000"/>
                <a:gd name="connsiteY4" fmla="*/ 0 h 1877357"/>
                <a:gd name="connsiteX5" fmla="*/ 3517339 w 6096000"/>
                <a:gd name="connsiteY5" fmla="*/ 469339 h 1877357"/>
                <a:gd name="connsiteX6" fmla="*/ 3282670 w 6096000"/>
                <a:gd name="connsiteY6" fmla="*/ 469339 h 1877357"/>
                <a:gd name="connsiteX7" fmla="*/ 3282670 w 6096000"/>
                <a:gd name="connsiteY7" fmla="*/ 657507 h 1877357"/>
                <a:gd name="connsiteX8" fmla="*/ 6096000 w 6096000"/>
                <a:gd name="connsiteY8" fmla="*/ 657507 h 1877357"/>
                <a:gd name="connsiteX9" fmla="*/ 6096000 w 6096000"/>
                <a:gd name="connsiteY9" fmla="*/ 1877357 h 1877357"/>
                <a:gd name="connsiteX10" fmla="*/ 0 w 6096000"/>
                <a:gd name="connsiteY10" fmla="*/ 1877357 h 1877357"/>
                <a:gd name="connsiteX11" fmla="*/ 0 w 6096000"/>
                <a:gd name="connsiteY11" fmla="*/ 657507 h 187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877357">
                  <a:moveTo>
                    <a:pt x="6096000" y="1219850"/>
                  </a:moveTo>
                  <a:lnTo>
                    <a:pt x="3282670" y="1219850"/>
                  </a:lnTo>
                  <a:lnTo>
                    <a:pt x="3282670" y="1408018"/>
                  </a:lnTo>
                  <a:lnTo>
                    <a:pt x="3517339" y="1408018"/>
                  </a:lnTo>
                  <a:lnTo>
                    <a:pt x="3048000" y="1877356"/>
                  </a:lnTo>
                  <a:lnTo>
                    <a:pt x="2578661" y="1408018"/>
                  </a:lnTo>
                  <a:lnTo>
                    <a:pt x="2813330" y="1408018"/>
                  </a:lnTo>
                  <a:lnTo>
                    <a:pt x="2813330" y="1219850"/>
                  </a:lnTo>
                  <a:lnTo>
                    <a:pt x="0" y="1219850"/>
                  </a:lnTo>
                  <a:lnTo>
                    <a:pt x="0" y="1"/>
                  </a:lnTo>
                  <a:lnTo>
                    <a:pt x="6096000" y="1"/>
                  </a:lnTo>
                  <a:lnTo>
                    <a:pt x="6096000" y="1219850"/>
                  </a:lnTo>
                  <a:close/>
                </a:path>
              </a:pathLst>
            </a:custGeom>
            <a:gradFill rotWithShape="0">
              <a:gsLst>
                <a:gs pos="0">
                  <a:srgbClr val="009ED6"/>
                </a:gs>
                <a:gs pos="35000">
                  <a:srgbClr val="4F81BD">
                    <a:hueOff val="0"/>
                    <a:satOff val="0"/>
                    <a:lumOff val="0"/>
                    <a:alphaOff val="0"/>
                    <a:tint val="37000"/>
                    <a:satMod val="300000"/>
                  </a:srgbClr>
                </a:gs>
                <a:gs pos="100000">
                  <a:srgbClr val="0070C0"/>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63577" tIns="163576" rIns="163576" bIns="1381982" numCol="1" spcCol="1270" anchor="ctr" anchorCtr="0">
              <a:noAutofit/>
            </a:bodyPr>
            <a:lstStyle/>
            <a:p>
              <a:pPr algn="ctr" defTabSz="1022350">
                <a:lnSpc>
                  <a:spcPct val="90000"/>
                </a:lnSpc>
                <a:spcBef>
                  <a:spcPct val="0"/>
                </a:spcBef>
                <a:spcAft>
                  <a:spcPct val="35000"/>
                </a:spcAft>
                <a:defRPr/>
              </a:pPr>
              <a:r>
                <a:rPr lang="en-US" sz="2400" dirty="0">
                  <a:solidFill>
                    <a:prstClr val="white"/>
                  </a:solidFill>
                  <a:latin typeface="Calibri"/>
                </a:rPr>
                <a:t>Bidders / sponsors </a:t>
              </a:r>
            </a:p>
          </p:txBody>
        </p:sp>
        <p:sp>
          <p:nvSpPr>
            <p:cNvPr id="37" name="Freeform: Shape 36">
              <a:extLst>
                <a:ext uri="{FF2B5EF4-FFF2-40B4-BE49-F238E27FC236}">
                  <a16:creationId xmlns:a16="http://schemas.microsoft.com/office/drawing/2014/main" id="{9C2D943E-C4C5-41DE-AFE7-78D355C6C169}"/>
                </a:ext>
              </a:extLst>
            </p:cNvPr>
            <p:cNvSpPr/>
            <p:nvPr/>
          </p:nvSpPr>
          <p:spPr>
            <a:xfrm>
              <a:off x="1485900" y="3630028"/>
              <a:ext cx="6096000" cy="561329"/>
            </a:xfrm>
            <a:custGeom>
              <a:avLst/>
              <a:gdLst>
                <a:gd name="connsiteX0" fmla="*/ 0 w 6096000"/>
                <a:gd name="connsiteY0" fmla="*/ 0 h 561329"/>
                <a:gd name="connsiteX1" fmla="*/ 6096000 w 6096000"/>
                <a:gd name="connsiteY1" fmla="*/ 0 h 561329"/>
                <a:gd name="connsiteX2" fmla="*/ 6096000 w 6096000"/>
                <a:gd name="connsiteY2" fmla="*/ 561329 h 561329"/>
                <a:gd name="connsiteX3" fmla="*/ 0 w 6096000"/>
                <a:gd name="connsiteY3" fmla="*/ 561329 h 561329"/>
                <a:gd name="connsiteX4" fmla="*/ 0 w 6096000"/>
                <a:gd name="connsiteY4" fmla="*/ 0 h 56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561329">
                  <a:moveTo>
                    <a:pt x="0" y="0"/>
                  </a:moveTo>
                  <a:lnTo>
                    <a:pt x="6096000" y="0"/>
                  </a:lnTo>
                  <a:lnTo>
                    <a:pt x="6096000" y="561329"/>
                  </a:lnTo>
                  <a:lnTo>
                    <a:pt x="0" y="561329"/>
                  </a:lnTo>
                  <a:lnTo>
                    <a:pt x="0" y="0"/>
                  </a:lnTo>
                  <a:close/>
                </a:path>
              </a:pathLst>
            </a:custGeom>
            <a:solidFill>
              <a:srgbClr val="E9EDF4">
                <a:alpha val="89804"/>
              </a:srgb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algn="ctr" defTabSz="800100">
                <a:lnSpc>
                  <a:spcPct val="90000"/>
                </a:lnSpc>
                <a:spcBef>
                  <a:spcPct val="0"/>
                </a:spcBef>
                <a:spcAft>
                  <a:spcPct val="35000"/>
                </a:spcAft>
                <a:defRPr/>
              </a:pPr>
              <a:r>
                <a:rPr lang="en-US" sz="2000" dirty="0">
                  <a:solidFill>
                    <a:prstClr val="black">
                      <a:hueOff val="0"/>
                      <a:satOff val="0"/>
                      <a:lumOff val="0"/>
                      <a:alphaOff val="0"/>
                    </a:prstClr>
                  </a:solidFill>
                  <a:latin typeface="Calibri" panose="020F0502020204030204"/>
                </a:rPr>
                <a:t>The lower risk in the project, as well as the AAA rating of the ADB, translate into </a:t>
              </a:r>
              <a:r>
                <a:rPr lang="en-US" sz="2000" b="1" dirty="0">
                  <a:solidFill>
                    <a:schemeClr val="tx1"/>
                  </a:solidFill>
                  <a:latin typeface="Calibri" panose="020F0502020204030204"/>
                </a:rPr>
                <a:t>lower cost of capital for the bidder/concessionaire </a:t>
              </a:r>
            </a:p>
          </p:txBody>
        </p:sp>
        <p:sp>
          <p:nvSpPr>
            <p:cNvPr id="38" name="Freeform: Shape 37">
              <a:extLst>
                <a:ext uri="{FF2B5EF4-FFF2-40B4-BE49-F238E27FC236}">
                  <a16:creationId xmlns:a16="http://schemas.microsoft.com/office/drawing/2014/main" id="{B1E84B40-6E83-41AB-B46E-C1B9674741BC}"/>
                </a:ext>
              </a:extLst>
            </p:cNvPr>
            <p:cNvSpPr/>
            <p:nvPr/>
          </p:nvSpPr>
          <p:spPr>
            <a:xfrm>
              <a:off x="1485900" y="1220895"/>
              <a:ext cx="6096000" cy="1877359"/>
            </a:xfrm>
            <a:custGeom>
              <a:avLst/>
              <a:gdLst>
                <a:gd name="connsiteX0" fmla="*/ 0 w 6096000"/>
                <a:gd name="connsiteY0" fmla="*/ 657507 h 1877357"/>
                <a:gd name="connsiteX1" fmla="*/ 2813330 w 6096000"/>
                <a:gd name="connsiteY1" fmla="*/ 657507 h 1877357"/>
                <a:gd name="connsiteX2" fmla="*/ 2813330 w 6096000"/>
                <a:gd name="connsiteY2" fmla="*/ 469339 h 1877357"/>
                <a:gd name="connsiteX3" fmla="*/ 2578661 w 6096000"/>
                <a:gd name="connsiteY3" fmla="*/ 469339 h 1877357"/>
                <a:gd name="connsiteX4" fmla="*/ 3048000 w 6096000"/>
                <a:gd name="connsiteY4" fmla="*/ 0 h 1877357"/>
                <a:gd name="connsiteX5" fmla="*/ 3517339 w 6096000"/>
                <a:gd name="connsiteY5" fmla="*/ 469339 h 1877357"/>
                <a:gd name="connsiteX6" fmla="*/ 3282670 w 6096000"/>
                <a:gd name="connsiteY6" fmla="*/ 469339 h 1877357"/>
                <a:gd name="connsiteX7" fmla="*/ 3282670 w 6096000"/>
                <a:gd name="connsiteY7" fmla="*/ 657507 h 1877357"/>
                <a:gd name="connsiteX8" fmla="*/ 6096000 w 6096000"/>
                <a:gd name="connsiteY8" fmla="*/ 657507 h 1877357"/>
                <a:gd name="connsiteX9" fmla="*/ 6096000 w 6096000"/>
                <a:gd name="connsiteY9" fmla="*/ 1877357 h 1877357"/>
                <a:gd name="connsiteX10" fmla="*/ 0 w 6096000"/>
                <a:gd name="connsiteY10" fmla="*/ 1877357 h 1877357"/>
                <a:gd name="connsiteX11" fmla="*/ 0 w 6096000"/>
                <a:gd name="connsiteY11" fmla="*/ 657507 h 187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877357">
                  <a:moveTo>
                    <a:pt x="6096000" y="1219850"/>
                  </a:moveTo>
                  <a:lnTo>
                    <a:pt x="3282670" y="1219850"/>
                  </a:lnTo>
                  <a:lnTo>
                    <a:pt x="3282670" y="1408018"/>
                  </a:lnTo>
                  <a:lnTo>
                    <a:pt x="3517339" y="1408018"/>
                  </a:lnTo>
                  <a:lnTo>
                    <a:pt x="3048000" y="1877356"/>
                  </a:lnTo>
                  <a:lnTo>
                    <a:pt x="2578661" y="1408018"/>
                  </a:lnTo>
                  <a:lnTo>
                    <a:pt x="2813330" y="1408018"/>
                  </a:lnTo>
                  <a:lnTo>
                    <a:pt x="2813330" y="1219850"/>
                  </a:lnTo>
                  <a:lnTo>
                    <a:pt x="0" y="1219850"/>
                  </a:lnTo>
                  <a:lnTo>
                    <a:pt x="0" y="1"/>
                  </a:lnTo>
                  <a:lnTo>
                    <a:pt x="6096000" y="1"/>
                  </a:lnTo>
                  <a:lnTo>
                    <a:pt x="6096000" y="1219850"/>
                  </a:lnTo>
                  <a:close/>
                </a:path>
              </a:pathLst>
            </a:custGeom>
            <a:gradFill rotWithShape="0">
              <a:gsLst>
                <a:gs pos="0">
                  <a:srgbClr val="009ED6"/>
                </a:gs>
                <a:gs pos="35000">
                  <a:srgbClr val="4F81BD">
                    <a:hueOff val="0"/>
                    <a:satOff val="0"/>
                    <a:lumOff val="0"/>
                    <a:alphaOff val="0"/>
                    <a:tint val="37000"/>
                    <a:satMod val="300000"/>
                  </a:srgbClr>
                </a:gs>
                <a:gs pos="100000">
                  <a:srgbClr val="0070C0"/>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63576" tIns="163577" rIns="163576" bIns="1381982" numCol="1" spcCol="1270" anchor="ctr" anchorCtr="0">
              <a:noAutofit/>
            </a:bodyPr>
            <a:lstStyle/>
            <a:p>
              <a:pPr algn="ctr" defTabSz="1022350">
                <a:lnSpc>
                  <a:spcPct val="90000"/>
                </a:lnSpc>
                <a:spcBef>
                  <a:spcPct val="0"/>
                </a:spcBef>
                <a:spcAft>
                  <a:spcPct val="35000"/>
                </a:spcAft>
                <a:defRPr/>
              </a:pPr>
              <a:r>
                <a:rPr lang="en-US" sz="2400" dirty="0">
                  <a:solidFill>
                    <a:prstClr val="white"/>
                  </a:solidFill>
                  <a:latin typeface="Calibri"/>
                </a:rPr>
                <a:t>Lenders</a:t>
              </a:r>
              <a:endParaRPr lang="en-US" sz="2800" dirty="0">
                <a:solidFill>
                  <a:prstClr val="white"/>
                </a:solidFill>
                <a:latin typeface="Calibri"/>
              </a:endParaRPr>
            </a:p>
          </p:txBody>
        </p:sp>
        <p:sp>
          <p:nvSpPr>
            <p:cNvPr id="39" name="Freeform: Shape 38">
              <a:extLst>
                <a:ext uri="{FF2B5EF4-FFF2-40B4-BE49-F238E27FC236}">
                  <a16:creationId xmlns:a16="http://schemas.microsoft.com/office/drawing/2014/main" id="{A5F0900A-7409-474D-BCC5-A777C10988E4}"/>
                </a:ext>
              </a:extLst>
            </p:cNvPr>
            <p:cNvSpPr/>
            <p:nvPr/>
          </p:nvSpPr>
          <p:spPr>
            <a:xfrm>
              <a:off x="1485900" y="1770980"/>
              <a:ext cx="6096000" cy="561329"/>
            </a:xfrm>
            <a:custGeom>
              <a:avLst/>
              <a:gdLst>
                <a:gd name="connsiteX0" fmla="*/ 0 w 6096000"/>
                <a:gd name="connsiteY0" fmla="*/ 0 h 561329"/>
                <a:gd name="connsiteX1" fmla="*/ 6096000 w 6096000"/>
                <a:gd name="connsiteY1" fmla="*/ 0 h 561329"/>
                <a:gd name="connsiteX2" fmla="*/ 6096000 w 6096000"/>
                <a:gd name="connsiteY2" fmla="*/ 561329 h 561329"/>
                <a:gd name="connsiteX3" fmla="*/ 0 w 6096000"/>
                <a:gd name="connsiteY3" fmla="*/ 561329 h 561329"/>
                <a:gd name="connsiteX4" fmla="*/ 0 w 6096000"/>
                <a:gd name="connsiteY4" fmla="*/ 0 h 56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561329">
                  <a:moveTo>
                    <a:pt x="0" y="0"/>
                  </a:moveTo>
                  <a:lnTo>
                    <a:pt x="6096000" y="0"/>
                  </a:lnTo>
                  <a:lnTo>
                    <a:pt x="6096000" y="561329"/>
                  </a:lnTo>
                  <a:lnTo>
                    <a:pt x="0" y="561329"/>
                  </a:lnTo>
                  <a:lnTo>
                    <a:pt x="0" y="0"/>
                  </a:lnTo>
                  <a:close/>
                </a:path>
              </a:pathLst>
            </a:custGeom>
            <a:solidFill>
              <a:srgbClr val="DCE6F2">
                <a:alpha val="89804"/>
              </a:srgb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algn="ctr" defTabSz="800100">
                <a:lnSpc>
                  <a:spcPct val="90000"/>
                </a:lnSpc>
                <a:spcBef>
                  <a:spcPct val="0"/>
                </a:spcBef>
                <a:spcAft>
                  <a:spcPct val="35000"/>
                </a:spcAft>
                <a:defRPr/>
              </a:pPr>
              <a:r>
                <a:rPr lang="en-US" sz="2000" dirty="0">
                  <a:solidFill>
                    <a:prstClr val="black">
                      <a:hueOff val="0"/>
                      <a:satOff val="0"/>
                      <a:lumOff val="0"/>
                      <a:alphaOff val="0"/>
                    </a:prstClr>
                  </a:solidFill>
                  <a:latin typeface="Calibri" panose="020F0502020204030204"/>
                </a:rPr>
                <a:t>Certainty of cash flow makes the project attractive and results in a </a:t>
              </a:r>
              <a:r>
                <a:rPr lang="en-US" sz="2000" b="1" dirty="0">
                  <a:solidFill>
                    <a:prstClr val="black">
                      <a:hueOff val="0"/>
                      <a:satOff val="0"/>
                      <a:lumOff val="0"/>
                      <a:alphaOff val="0"/>
                    </a:prstClr>
                  </a:solidFill>
                  <a:latin typeface="Calibri" panose="020F0502020204030204"/>
                </a:rPr>
                <a:t>lower Interest rate loan</a:t>
              </a:r>
            </a:p>
          </p:txBody>
        </p:sp>
      </p:grpSp>
    </p:spTree>
    <p:extLst>
      <p:ext uri="{BB962C8B-B14F-4D97-AF65-F5344CB8AC3E}">
        <p14:creationId xmlns:p14="http://schemas.microsoft.com/office/powerpoint/2010/main" val="163897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Lessons learned </a:t>
            </a: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dirty="0">
                <a:solidFill>
                  <a:schemeClr val="bg1"/>
                </a:solidFill>
                <a:latin typeface="Calibri" panose="020F0502020204030204" pitchFamily="34" charset="0"/>
                <a:cs typeface="Calibri" panose="020F0502020204030204" pitchFamily="34" charset="0"/>
              </a:rPr>
              <a:t>9</a:t>
            </a:r>
          </a:p>
        </p:txBody>
      </p:sp>
      <p:sp>
        <p:nvSpPr>
          <p:cNvPr id="5" name="Content Placeholder 2">
            <a:extLst>
              <a:ext uri="{FF2B5EF4-FFF2-40B4-BE49-F238E27FC236}">
                <a16:creationId xmlns:a16="http://schemas.microsoft.com/office/drawing/2014/main" id="{DD2099FF-ADD0-410D-8757-F6937507D653}"/>
              </a:ext>
            </a:extLst>
          </p:cNvPr>
          <p:cNvSpPr txBox="1">
            <a:spLocks/>
          </p:cNvSpPr>
          <p:nvPr/>
        </p:nvSpPr>
        <p:spPr>
          <a:xfrm>
            <a:off x="66400" y="712623"/>
            <a:ext cx="6029600" cy="6170920"/>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Clr>
                <a:srgbClr val="00B0F0"/>
              </a:buClr>
              <a:buSzPct val="125000"/>
              <a:buFont typeface="Wingdings" pitchFamily="2" charset="2"/>
              <a:buChar char="§"/>
            </a:pPr>
            <a:r>
              <a:rPr lang="en-US" sz="2000" b="1" dirty="0">
                <a:solidFill>
                  <a:srgbClr val="00B0F0"/>
                </a:solidFill>
                <a:cs typeface="Calibri"/>
              </a:rPr>
              <a:t>Project result demonstrates…</a:t>
            </a:r>
          </a:p>
          <a:p>
            <a:pPr marL="742950" lvl="2" indent="-285750">
              <a:lnSpc>
                <a:spcPct val="100000"/>
              </a:lnSpc>
              <a:spcBef>
                <a:spcPts val="0"/>
              </a:spcBef>
              <a:spcAft>
                <a:spcPts val="600"/>
              </a:spcAft>
              <a:buClr>
                <a:srgbClr val="00B0F0"/>
              </a:buClr>
              <a:buSzPct val="125000"/>
              <a:buFont typeface="Arial" pitchFamily="2" charset="2"/>
              <a:buChar char="•"/>
            </a:pPr>
            <a:r>
              <a:rPr lang="en-US" dirty="0">
                <a:ea typeface="+mn-lt"/>
                <a:cs typeface="+mn-lt"/>
              </a:rPr>
              <a:t>Involvement of renowned private sponsors, contractors and lenders means projects incorporate international best practices making projects much more robust and reliable</a:t>
            </a:r>
          </a:p>
          <a:p>
            <a:pPr marL="742950" lvl="2" indent="-285750">
              <a:lnSpc>
                <a:spcPct val="100000"/>
              </a:lnSpc>
              <a:spcBef>
                <a:spcPts val="0"/>
              </a:spcBef>
              <a:spcAft>
                <a:spcPts val="600"/>
              </a:spcAft>
              <a:buClr>
                <a:srgbClr val="00B0F0"/>
              </a:buClr>
              <a:buSzPct val="125000"/>
              <a:buFont typeface="Arial" pitchFamily="2" charset="2"/>
              <a:buChar char="•"/>
            </a:pPr>
            <a:r>
              <a:rPr lang="en-US" dirty="0">
                <a:ea typeface="+mn-lt"/>
                <a:cs typeface="+mn-lt"/>
              </a:rPr>
              <a:t>well-structured tender with bankable PPAs results in true price discovery and better terms for the off-taker although this mainly depends on the PPA bankability, resource abundance, land availability, regulatory certainty and off-taker credit rating </a:t>
            </a:r>
          </a:p>
          <a:p>
            <a:pPr marL="742950" lvl="2" indent="-285750">
              <a:lnSpc>
                <a:spcPct val="100000"/>
              </a:lnSpc>
              <a:spcBef>
                <a:spcPts val="0"/>
              </a:spcBef>
              <a:spcAft>
                <a:spcPts val="600"/>
              </a:spcAft>
              <a:buClr>
                <a:srgbClr val="00B0F0"/>
              </a:buClr>
              <a:buSzPct val="125000"/>
              <a:buFont typeface="Arial" pitchFamily="2" charset="2"/>
              <a:buChar char="•"/>
            </a:pPr>
            <a:r>
              <a:rPr lang="en-US" dirty="0">
                <a:ea typeface="+mn-lt"/>
                <a:cs typeface="+mn-lt"/>
              </a:rPr>
              <a:t>Additional optimizations such as the inclusion of a credit enhancement mechanism and public support for public infrastructure significantly improves the attractiveness of projects for the private sector and, hence, deliver better results for the buyer of power</a:t>
            </a:r>
          </a:p>
          <a:p>
            <a:pPr marL="742950" lvl="2" indent="-285750">
              <a:lnSpc>
                <a:spcPct val="100000"/>
              </a:lnSpc>
              <a:spcBef>
                <a:spcPts val="0"/>
              </a:spcBef>
              <a:spcAft>
                <a:spcPts val="600"/>
              </a:spcAft>
              <a:buClr>
                <a:srgbClr val="00B0F0"/>
              </a:buClr>
              <a:buSzPct val="125000"/>
              <a:buFont typeface="Arial" pitchFamily="2" charset="2"/>
              <a:buChar char="•"/>
            </a:pPr>
            <a:endParaRPr lang="en-US" sz="1000" dirty="0">
              <a:latin typeface="Arial" panose="020B0604020202020204" pitchFamily="34" charset="0"/>
              <a:ea typeface="SimSun" panose="02010600030101010101" pitchFamily="2" charset="-122"/>
            </a:endParaRPr>
          </a:p>
          <a:p>
            <a:pPr marL="342900" lvl="1" indent="-342900">
              <a:lnSpc>
                <a:spcPct val="100000"/>
              </a:lnSpc>
              <a:spcBef>
                <a:spcPts val="0"/>
              </a:spcBef>
              <a:spcAft>
                <a:spcPts val="600"/>
              </a:spcAft>
              <a:buClr>
                <a:srgbClr val="00B0F0"/>
              </a:buClr>
              <a:buSzPct val="125000"/>
              <a:buFont typeface="Wingdings" panose="05000000000000000000" pitchFamily="2" charset="2"/>
              <a:buChar char="§"/>
            </a:pPr>
            <a:endParaRPr lang="en-US" sz="2000" b="1" dirty="0">
              <a:solidFill>
                <a:srgbClr val="00B0F0"/>
              </a:solidFill>
              <a:cs typeface="Calibri"/>
            </a:endParaRPr>
          </a:p>
        </p:txBody>
      </p:sp>
      <p:sp>
        <p:nvSpPr>
          <p:cNvPr id="2" name="TextBox 1">
            <a:extLst>
              <a:ext uri="{FF2B5EF4-FFF2-40B4-BE49-F238E27FC236}">
                <a16:creationId xmlns:a16="http://schemas.microsoft.com/office/drawing/2014/main" id="{B2028211-FA4E-4C00-B372-10A2195C5CAF}"/>
              </a:ext>
            </a:extLst>
          </p:cNvPr>
          <p:cNvSpPr txBox="1"/>
          <p:nvPr/>
        </p:nvSpPr>
        <p:spPr>
          <a:xfrm>
            <a:off x="5897335" y="6267990"/>
            <a:ext cx="2435282" cy="261610"/>
          </a:xfrm>
          <a:prstGeom prst="rect">
            <a:avLst/>
          </a:prstGeom>
          <a:noFill/>
        </p:spPr>
        <p:txBody>
          <a:bodyPr wrap="none" rtlCol="0">
            <a:spAutoFit/>
          </a:bodyPr>
          <a:lstStyle/>
          <a:p>
            <a:r>
              <a:rPr lang="en-US" sz="1100" dirty="0"/>
              <a:t>* Exclusive of transmission component</a:t>
            </a:r>
          </a:p>
        </p:txBody>
      </p:sp>
      <p:grpSp>
        <p:nvGrpSpPr>
          <p:cNvPr id="3" name="Group 2">
            <a:extLst>
              <a:ext uri="{FF2B5EF4-FFF2-40B4-BE49-F238E27FC236}">
                <a16:creationId xmlns:a16="http://schemas.microsoft.com/office/drawing/2014/main" id="{AA75BED6-D41B-4989-82AF-53749CA64A39}"/>
              </a:ext>
            </a:extLst>
          </p:cNvPr>
          <p:cNvGrpSpPr/>
          <p:nvPr/>
        </p:nvGrpSpPr>
        <p:grpSpPr>
          <a:xfrm>
            <a:off x="6446520" y="1173480"/>
            <a:ext cx="5486400" cy="4038600"/>
            <a:chOff x="1616929" y="4139829"/>
            <a:chExt cx="3223529" cy="2038806"/>
          </a:xfrm>
        </p:grpSpPr>
        <p:sp>
          <p:nvSpPr>
            <p:cNvPr id="7" name="Rectangle: Rounded Corners 6">
              <a:extLst>
                <a:ext uri="{FF2B5EF4-FFF2-40B4-BE49-F238E27FC236}">
                  <a16:creationId xmlns:a16="http://schemas.microsoft.com/office/drawing/2014/main" id="{F39AB6BD-E951-4F7B-AC89-EC6FFAE6F797}"/>
                </a:ext>
              </a:extLst>
            </p:cNvPr>
            <p:cNvSpPr/>
            <p:nvPr/>
          </p:nvSpPr>
          <p:spPr>
            <a:xfrm>
              <a:off x="1616929" y="4139829"/>
              <a:ext cx="3223529" cy="2038806"/>
            </a:xfrm>
            <a:prstGeom prst="roundRect">
              <a:avLst>
                <a:gd name="adj" fmla="val 8909"/>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aphicFrame>
          <p:nvGraphicFramePr>
            <p:cNvPr id="9" name="Chart 8">
              <a:extLst>
                <a:ext uri="{FF2B5EF4-FFF2-40B4-BE49-F238E27FC236}">
                  <a16:creationId xmlns:a16="http://schemas.microsoft.com/office/drawing/2014/main" id="{3BE702F0-1F40-4AAF-9766-3C1327290130}"/>
                </a:ext>
              </a:extLst>
            </p:cNvPr>
            <p:cNvGraphicFramePr/>
            <p:nvPr>
              <p:extLst>
                <p:ext uri="{D42A27DB-BD31-4B8C-83A1-F6EECF244321}">
                  <p14:modId xmlns:p14="http://schemas.microsoft.com/office/powerpoint/2010/main" val="569552595"/>
                </p:ext>
              </p:extLst>
            </p:nvPr>
          </p:nvGraphicFramePr>
          <p:xfrm>
            <a:off x="1720213" y="4426955"/>
            <a:ext cx="3092630" cy="175167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17B1402-A51D-4374-A20B-A6B41ECFE4DF}"/>
                </a:ext>
              </a:extLst>
            </p:cNvPr>
            <p:cNvSpPr txBox="1"/>
            <p:nvPr/>
          </p:nvSpPr>
          <p:spPr>
            <a:xfrm>
              <a:off x="2672493" y="4180733"/>
              <a:ext cx="1004690" cy="187704"/>
            </a:xfrm>
            <a:prstGeom prst="rect">
              <a:avLst/>
            </a:prstGeom>
            <a:noFill/>
          </p:spPr>
          <p:txBody>
            <a:bodyPr wrap="square" rtlCol="0">
              <a:spAutoFit/>
            </a:bodyPr>
            <a:lstStyle/>
            <a:p>
              <a:pPr algn="ctr"/>
              <a:r>
                <a:rPr lang="en-US" b="1" dirty="0"/>
                <a:t>Bids Received</a:t>
              </a:r>
            </a:p>
          </p:txBody>
        </p:sp>
        <p:sp>
          <p:nvSpPr>
            <p:cNvPr id="11" name="TextBox 10">
              <a:extLst>
                <a:ext uri="{FF2B5EF4-FFF2-40B4-BE49-F238E27FC236}">
                  <a16:creationId xmlns:a16="http://schemas.microsoft.com/office/drawing/2014/main" id="{677A393C-4725-4882-87A6-8E14AB828373}"/>
                </a:ext>
              </a:extLst>
            </p:cNvPr>
            <p:cNvSpPr txBox="1"/>
            <p:nvPr/>
          </p:nvSpPr>
          <p:spPr>
            <a:xfrm>
              <a:off x="1640188" y="4275115"/>
              <a:ext cx="1004690" cy="155375"/>
            </a:xfrm>
            <a:prstGeom prst="rect">
              <a:avLst/>
            </a:prstGeom>
            <a:noFill/>
          </p:spPr>
          <p:txBody>
            <a:bodyPr wrap="square" rtlCol="0">
              <a:spAutoFit/>
            </a:bodyPr>
            <a:lstStyle/>
            <a:p>
              <a:r>
                <a:rPr lang="en-US" sz="1400" b="1" u="sng" dirty="0"/>
                <a:t>Cents / kWh</a:t>
              </a:r>
            </a:p>
          </p:txBody>
        </p:sp>
        <p:sp>
          <p:nvSpPr>
            <p:cNvPr id="12" name="TextBox 11">
              <a:extLst>
                <a:ext uri="{FF2B5EF4-FFF2-40B4-BE49-F238E27FC236}">
                  <a16:creationId xmlns:a16="http://schemas.microsoft.com/office/drawing/2014/main" id="{EDA3347E-5E6C-47A6-A059-24DB7E335C46}"/>
                </a:ext>
              </a:extLst>
            </p:cNvPr>
            <p:cNvSpPr txBox="1"/>
            <p:nvPr/>
          </p:nvSpPr>
          <p:spPr>
            <a:xfrm>
              <a:off x="3780466" y="4277933"/>
              <a:ext cx="1004690" cy="155375"/>
            </a:xfrm>
            <a:prstGeom prst="rect">
              <a:avLst/>
            </a:prstGeom>
            <a:noFill/>
          </p:spPr>
          <p:txBody>
            <a:bodyPr wrap="square" rtlCol="0">
              <a:spAutoFit/>
            </a:bodyPr>
            <a:lstStyle/>
            <a:p>
              <a:pPr algn="r"/>
              <a:r>
                <a:rPr lang="en-US" sz="1400" b="1" u="sng" dirty="0"/>
                <a:t>MW</a:t>
              </a:r>
            </a:p>
          </p:txBody>
        </p:sp>
        <p:sp>
          <p:nvSpPr>
            <p:cNvPr id="13" name="Rectangle 12">
              <a:extLst>
                <a:ext uri="{FF2B5EF4-FFF2-40B4-BE49-F238E27FC236}">
                  <a16:creationId xmlns:a16="http://schemas.microsoft.com/office/drawing/2014/main" id="{7FCEA1F9-5760-41C3-8304-83B7CC549CE8}"/>
                </a:ext>
              </a:extLst>
            </p:cNvPr>
            <p:cNvSpPr/>
            <p:nvPr/>
          </p:nvSpPr>
          <p:spPr>
            <a:xfrm>
              <a:off x="2075905" y="4600471"/>
              <a:ext cx="512285" cy="129723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06546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Could this mechanism be applied in other sectors? </a:t>
            </a:r>
          </a:p>
        </p:txBody>
      </p:sp>
      <p:sp>
        <p:nvSpPr>
          <p:cNvPr id="8" name="TextBox 7">
            <a:extLst>
              <a:ext uri="{FF2B5EF4-FFF2-40B4-BE49-F238E27FC236}">
                <a16:creationId xmlns:a16="http://schemas.microsoft.com/office/drawing/2014/main" id="{2A48D6F5-DBA5-4225-943C-88181D5539B3}"/>
              </a:ext>
            </a:extLst>
          </p:cNvPr>
          <p:cNvSpPr txBox="1"/>
          <p:nvPr/>
        </p:nvSpPr>
        <p:spPr>
          <a:xfrm>
            <a:off x="9812" y="63243"/>
            <a:ext cx="575799" cy="553998"/>
          </a:xfrm>
          <a:prstGeom prst="rect">
            <a:avLst/>
          </a:prstGeom>
          <a:noFill/>
        </p:spPr>
        <p:txBody>
          <a:bodyPr wrap="none" rtlCol="0">
            <a:spAutoFit/>
          </a:bodyPr>
          <a:lstStyle/>
          <a:p>
            <a:pPr algn="ctr"/>
            <a:r>
              <a:rPr lang="en-US" sz="3000" b="1" dirty="0">
                <a:solidFill>
                  <a:schemeClr val="bg1"/>
                </a:solidFill>
                <a:latin typeface="Calibri" panose="020F0502020204030204" pitchFamily="34" charset="0"/>
                <a:cs typeface="Calibri" panose="020F0502020204030204" pitchFamily="34" charset="0"/>
              </a:rPr>
              <a:t>10</a:t>
            </a:r>
          </a:p>
        </p:txBody>
      </p:sp>
      <p:sp>
        <p:nvSpPr>
          <p:cNvPr id="5" name="Content Placeholder 2">
            <a:extLst>
              <a:ext uri="{FF2B5EF4-FFF2-40B4-BE49-F238E27FC236}">
                <a16:creationId xmlns:a16="http://schemas.microsoft.com/office/drawing/2014/main" id="{DD2099FF-ADD0-410D-8757-F6937507D653}"/>
              </a:ext>
            </a:extLst>
          </p:cNvPr>
          <p:cNvSpPr txBox="1">
            <a:spLocks/>
          </p:cNvSpPr>
          <p:nvPr/>
        </p:nvSpPr>
        <p:spPr>
          <a:xfrm>
            <a:off x="838200" y="600518"/>
            <a:ext cx="10515599" cy="6109365"/>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Clr>
                <a:srgbClr val="00B0F0"/>
              </a:buClr>
              <a:buSzPct val="125000"/>
              <a:buFont typeface="Wingdings" pitchFamily="2" charset="2"/>
              <a:buChar char="§"/>
            </a:pPr>
            <a:r>
              <a:rPr lang="en-US" sz="2400" b="1" dirty="0">
                <a:solidFill>
                  <a:srgbClr val="00B0F0"/>
                </a:solidFill>
                <a:cs typeface="Calibri"/>
              </a:rPr>
              <a:t>This structure is needed commercially under the following conditions:</a:t>
            </a:r>
          </a:p>
          <a:p>
            <a:pPr marL="800100" lvl="2" indent="-342900">
              <a:lnSpc>
                <a:spcPct val="100000"/>
              </a:lnSpc>
              <a:spcBef>
                <a:spcPts val="0"/>
              </a:spcBef>
              <a:spcAft>
                <a:spcPts val="600"/>
              </a:spcAft>
              <a:buClr>
                <a:srgbClr val="00B0F0"/>
              </a:buClr>
              <a:buSzPct val="125000"/>
              <a:buFont typeface="Wingdings" panose="05000000000000000000" pitchFamily="2" charset="2"/>
              <a:buChar char="ü"/>
            </a:pPr>
            <a:r>
              <a:rPr lang="en-US" dirty="0">
                <a:ea typeface="+mn-lt"/>
                <a:cs typeface="+mn-lt"/>
              </a:rPr>
              <a:t>Perception of weak </a:t>
            </a:r>
            <a:r>
              <a:rPr lang="en-US" dirty="0" err="1">
                <a:ea typeface="+mn-lt"/>
                <a:cs typeface="+mn-lt"/>
              </a:rPr>
              <a:t>offtaker</a:t>
            </a:r>
            <a:r>
              <a:rPr lang="en-US" dirty="0">
                <a:ea typeface="+mn-lt"/>
                <a:cs typeface="+mn-lt"/>
              </a:rPr>
              <a:t> or government contracting agency by the market</a:t>
            </a:r>
          </a:p>
          <a:p>
            <a:pPr marL="800100" lvl="2" indent="-342900">
              <a:lnSpc>
                <a:spcPct val="100000"/>
              </a:lnSpc>
              <a:spcBef>
                <a:spcPts val="0"/>
              </a:spcBef>
              <a:spcAft>
                <a:spcPts val="600"/>
              </a:spcAft>
              <a:buClr>
                <a:srgbClr val="00B0F0"/>
              </a:buClr>
              <a:buSzPct val="125000"/>
              <a:buFont typeface="Wingdings" panose="05000000000000000000" pitchFamily="2" charset="2"/>
              <a:buChar char="ü"/>
            </a:pPr>
            <a:r>
              <a:rPr lang="en-US" dirty="0">
                <a:ea typeface="+mn-lt"/>
                <a:cs typeface="+mn-lt"/>
              </a:rPr>
              <a:t>Newer projects/ first in kind, developing market</a:t>
            </a:r>
          </a:p>
          <a:p>
            <a:pPr marL="800100" lvl="2" indent="-342900">
              <a:lnSpc>
                <a:spcPct val="100000"/>
              </a:lnSpc>
              <a:spcBef>
                <a:spcPts val="0"/>
              </a:spcBef>
              <a:spcAft>
                <a:spcPts val="600"/>
              </a:spcAft>
              <a:buClr>
                <a:srgbClr val="00B0F0"/>
              </a:buClr>
              <a:buSzPct val="125000"/>
              <a:buFont typeface="Wingdings" panose="05000000000000000000" pitchFamily="2" charset="2"/>
              <a:buChar char="ü"/>
            </a:pPr>
            <a:r>
              <a:rPr lang="en-US" dirty="0">
                <a:ea typeface="+mn-lt"/>
                <a:cs typeface="+mn-lt"/>
              </a:rPr>
              <a:t>Government is willing to have a sovereign undertaking for the project</a:t>
            </a:r>
          </a:p>
          <a:p>
            <a:pPr marL="800100" lvl="2" indent="-342900">
              <a:lnSpc>
                <a:spcPct val="100000"/>
              </a:lnSpc>
              <a:spcBef>
                <a:spcPts val="0"/>
              </a:spcBef>
              <a:spcAft>
                <a:spcPts val="600"/>
              </a:spcAft>
              <a:buClr>
                <a:srgbClr val="00B0F0"/>
              </a:buClr>
              <a:buSzPct val="125000"/>
              <a:buFont typeface="Wingdings" panose="05000000000000000000" pitchFamily="2" charset="2"/>
              <a:buChar char="ü"/>
            </a:pPr>
            <a:r>
              <a:rPr lang="en-US" dirty="0">
                <a:ea typeface="+mn-lt"/>
                <a:cs typeface="+mn-lt"/>
              </a:rPr>
              <a:t>Government credit rating is weak </a:t>
            </a:r>
          </a:p>
          <a:p>
            <a:pPr marL="800100" lvl="2" indent="-342900">
              <a:lnSpc>
                <a:spcPct val="100000"/>
              </a:lnSpc>
              <a:spcBef>
                <a:spcPts val="0"/>
              </a:spcBef>
              <a:spcAft>
                <a:spcPts val="600"/>
              </a:spcAft>
              <a:buClr>
                <a:srgbClr val="00B0F0"/>
              </a:buClr>
              <a:buSzPct val="125000"/>
              <a:buFont typeface="Wingdings" panose="05000000000000000000" pitchFamily="2" charset="2"/>
              <a:buChar char="ü"/>
            </a:pPr>
            <a:r>
              <a:rPr lang="en-US" dirty="0">
                <a:ea typeface="+mn-lt"/>
                <a:cs typeface="+mn-lt"/>
              </a:rPr>
              <a:t>Project is commercially viable!! This is not a band-aid that can be applied to an unattractive PPP. </a:t>
            </a:r>
          </a:p>
          <a:p>
            <a:pPr marL="342900" lvl="1" indent="-342900">
              <a:lnSpc>
                <a:spcPct val="100000"/>
              </a:lnSpc>
              <a:spcBef>
                <a:spcPts val="0"/>
              </a:spcBef>
              <a:spcAft>
                <a:spcPts val="600"/>
              </a:spcAft>
              <a:buClr>
                <a:srgbClr val="00B0F0"/>
              </a:buClr>
              <a:buSzPct val="125000"/>
              <a:buFont typeface="Wingdings" panose="05000000000000000000" pitchFamily="2" charset="2"/>
              <a:buChar char="§"/>
            </a:pPr>
            <a:r>
              <a:rPr lang="en-US" b="1" dirty="0">
                <a:solidFill>
                  <a:srgbClr val="00B0F0"/>
                </a:solidFill>
                <a:cs typeface="Calibri"/>
              </a:rPr>
              <a:t>Examples of other sectors where this can be applied: </a:t>
            </a:r>
          </a:p>
          <a:p>
            <a:pPr marL="800100" lvl="2" indent="-342900">
              <a:lnSpc>
                <a:spcPct val="100000"/>
              </a:lnSpc>
              <a:spcBef>
                <a:spcPts val="0"/>
              </a:spcBef>
              <a:spcAft>
                <a:spcPts val="600"/>
              </a:spcAft>
              <a:buClr>
                <a:srgbClr val="00B0F0"/>
              </a:buClr>
              <a:buSzPct val="125000"/>
            </a:pPr>
            <a:r>
              <a:rPr lang="en-US" b="1" dirty="0">
                <a:ea typeface="+mn-lt"/>
                <a:cs typeface="+mn-lt"/>
              </a:rPr>
              <a:t>Road projects with availability payments </a:t>
            </a:r>
            <a:r>
              <a:rPr lang="en-US" dirty="0">
                <a:ea typeface="+mn-lt"/>
                <a:cs typeface="+mn-lt"/>
              </a:rPr>
              <a:t>– an LC can backstop government’s payment obligations</a:t>
            </a:r>
          </a:p>
          <a:p>
            <a:pPr marL="800100" lvl="2" indent="-342900">
              <a:lnSpc>
                <a:spcPct val="100000"/>
              </a:lnSpc>
              <a:spcBef>
                <a:spcPts val="0"/>
              </a:spcBef>
              <a:spcAft>
                <a:spcPts val="600"/>
              </a:spcAft>
              <a:buClr>
                <a:srgbClr val="00B0F0"/>
              </a:buClr>
              <a:buSzPct val="125000"/>
            </a:pPr>
            <a:r>
              <a:rPr lang="en-US" b="1" dirty="0">
                <a:ea typeface="+mn-lt"/>
                <a:cs typeface="+mn-lt"/>
              </a:rPr>
              <a:t>Water Supply or Wastewater Treatment </a:t>
            </a:r>
            <a:r>
              <a:rPr lang="en-US" dirty="0">
                <a:ea typeface="+mn-lt"/>
                <a:cs typeface="+mn-lt"/>
              </a:rPr>
              <a:t>– when there is an offtake arrangement for wastewater or bulk water supply</a:t>
            </a:r>
          </a:p>
          <a:p>
            <a:pPr marL="285750" indent="-285750">
              <a:lnSpc>
                <a:spcPct val="100000"/>
              </a:lnSpc>
              <a:spcBef>
                <a:spcPts val="0"/>
              </a:spcBef>
              <a:spcAft>
                <a:spcPts val="600"/>
              </a:spcAft>
              <a:buClr>
                <a:srgbClr val="00B0F0"/>
              </a:buClr>
              <a:buSzPct val="125000"/>
              <a:buFont typeface="Wingdings" pitchFamily="2" charset="2"/>
              <a:buChar char="§"/>
            </a:pPr>
            <a:r>
              <a:rPr lang="en-US" sz="2400" b="1" dirty="0">
                <a:solidFill>
                  <a:srgbClr val="00B0F0"/>
                </a:solidFill>
                <a:cs typeface="Calibri"/>
              </a:rPr>
              <a:t>Comprehensive sector intervention needs to be considered</a:t>
            </a:r>
          </a:p>
          <a:p>
            <a:pPr marL="742950" lvl="2" indent="-285750">
              <a:lnSpc>
                <a:spcPct val="100000"/>
              </a:lnSpc>
              <a:spcBef>
                <a:spcPts val="0"/>
              </a:spcBef>
              <a:spcAft>
                <a:spcPts val="600"/>
              </a:spcAft>
              <a:buClr>
                <a:srgbClr val="00B0F0"/>
              </a:buClr>
              <a:buSzPct val="125000"/>
              <a:buFont typeface="Arial" pitchFamily="2" charset="2"/>
              <a:buChar char="•"/>
            </a:pPr>
            <a:r>
              <a:rPr lang="en-US" dirty="0">
                <a:ea typeface="+mn-lt"/>
                <a:cs typeface="+mn-lt"/>
              </a:rPr>
              <a:t>Formulating enabling regulatory framework and addressing fundamental underlying SOE’s </a:t>
            </a:r>
            <a:r>
              <a:rPr lang="en-US" dirty="0" err="1">
                <a:ea typeface="+mn-lt"/>
                <a:cs typeface="+mn-lt"/>
              </a:rPr>
              <a:t>offtaking</a:t>
            </a:r>
            <a:r>
              <a:rPr lang="en-US" dirty="0">
                <a:ea typeface="+mn-lt"/>
                <a:cs typeface="+mn-lt"/>
              </a:rPr>
              <a:t> risks need to be carefully addressed. </a:t>
            </a:r>
          </a:p>
          <a:p>
            <a:pPr marL="342900" lvl="1" indent="-342900">
              <a:lnSpc>
                <a:spcPct val="100000"/>
              </a:lnSpc>
              <a:spcBef>
                <a:spcPts val="0"/>
              </a:spcBef>
              <a:spcAft>
                <a:spcPts val="600"/>
              </a:spcAft>
              <a:buClr>
                <a:srgbClr val="00B0F0"/>
              </a:buClr>
              <a:buSzPct val="125000"/>
              <a:buFont typeface="Wingdings" panose="05000000000000000000" pitchFamily="2" charset="2"/>
              <a:buChar char="§"/>
            </a:pPr>
            <a:endParaRPr lang="en-US" b="1" dirty="0">
              <a:solidFill>
                <a:srgbClr val="00B0F0"/>
              </a:solidFill>
              <a:cs typeface="Calibri"/>
            </a:endParaRPr>
          </a:p>
        </p:txBody>
      </p:sp>
    </p:spTree>
    <p:extLst>
      <p:ext uri="{BB962C8B-B14F-4D97-AF65-F5344CB8AC3E}">
        <p14:creationId xmlns:p14="http://schemas.microsoft.com/office/powerpoint/2010/main" val="202990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19"/>
            <a:ext cx="10451563" cy="130875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Thank You! </a:t>
            </a:r>
          </a:p>
          <a:p>
            <a:endParaRPr lang="en-US" sz="3000" b="1" dirty="0">
              <a:solidFill>
                <a:srgbClr val="1E4C9F"/>
              </a:solidFill>
              <a:latin typeface="+mn-lt"/>
            </a:endParaRPr>
          </a:p>
          <a:p>
            <a:r>
              <a:rPr lang="en-US" sz="3000" b="1" dirty="0">
                <a:solidFill>
                  <a:srgbClr val="1E4C9F"/>
                </a:solidFill>
                <a:latin typeface="+mn-lt"/>
              </a:rPr>
              <a:t>Q&amp;A</a:t>
            </a:r>
          </a:p>
        </p:txBody>
      </p:sp>
      <p:sp>
        <p:nvSpPr>
          <p:cNvPr id="5" name="Content Placeholder 2">
            <a:extLst>
              <a:ext uri="{FF2B5EF4-FFF2-40B4-BE49-F238E27FC236}">
                <a16:creationId xmlns:a16="http://schemas.microsoft.com/office/drawing/2014/main" id="{DD2099FF-ADD0-410D-8757-F6937507D653}"/>
              </a:ext>
            </a:extLst>
          </p:cNvPr>
          <p:cNvSpPr txBox="1">
            <a:spLocks/>
          </p:cNvSpPr>
          <p:nvPr/>
        </p:nvSpPr>
        <p:spPr>
          <a:xfrm>
            <a:off x="1038308" y="1675310"/>
            <a:ext cx="10515599" cy="4553554"/>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2" indent="0">
              <a:lnSpc>
                <a:spcPct val="100000"/>
              </a:lnSpc>
              <a:spcBef>
                <a:spcPts val="0"/>
              </a:spcBef>
              <a:spcAft>
                <a:spcPts val="600"/>
              </a:spcAft>
              <a:buClr>
                <a:srgbClr val="00B0F0"/>
              </a:buClr>
              <a:buSzPct val="125000"/>
              <a:buNone/>
            </a:pPr>
            <a:r>
              <a:rPr lang="en-US" b="1" dirty="0">
                <a:cs typeface="Calibri"/>
              </a:rPr>
              <a:t>Seung Duck Kim </a:t>
            </a:r>
          </a:p>
          <a:p>
            <a:pPr marL="457200" lvl="2" indent="0">
              <a:lnSpc>
                <a:spcPct val="100000"/>
              </a:lnSpc>
              <a:spcBef>
                <a:spcPts val="0"/>
              </a:spcBef>
              <a:spcAft>
                <a:spcPts val="600"/>
              </a:spcAft>
              <a:buClr>
                <a:srgbClr val="00B0F0"/>
              </a:buClr>
              <a:buSzPct val="125000"/>
              <a:buNone/>
            </a:pPr>
            <a:r>
              <a:rPr lang="en-US" dirty="0">
                <a:cs typeface="Calibri"/>
              </a:rPr>
              <a:t>Senior Energy Specialist, Asian Development Bank</a:t>
            </a:r>
            <a:endParaRPr lang="en-US" sz="2400" dirty="0">
              <a:cs typeface="Calibri"/>
            </a:endParaRPr>
          </a:p>
          <a:p>
            <a:pPr marL="457200" lvl="2" indent="0">
              <a:lnSpc>
                <a:spcPct val="100000"/>
              </a:lnSpc>
              <a:spcBef>
                <a:spcPts val="0"/>
              </a:spcBef>
              <a:spcAft>
                <a:spcPts val="600"/>
              </a:spcAft>
              <a:buClr>
                <a:srgbClr val="00B0F0"/>
              </a:buClr>
              <a:buSzPct val="125000"/>
              <a:buNone/>
            </a:pPr>
            <a:r>
              <a:rPr lang="en-US" sz="2000" dirty="0">
                <a:solidFill>
                  <a:srgbClr val="00B0F0"/>
                </a:solidFill>
                <a:cs typeface="Calibri"/>
                <a:hlinkClick r:id="rId3">
                  <a:extLst>
                    <a:ext uri="{A12FA001-AC4F-418D-AE19-62706E023703}">
                      <ahyp:hlinkClr xmlns:ahyp="http://schemas.microsoft.com/office/drawing/2018/hyperlinkcolor" val="tx"/>
                    </a:ext>
                  </a:extLst>
                </a:hlinkClick>
              </a:rPr>
              <a:t>seungduckkim@adb.org</a:t>
            </a:r>
            <a:endParaRPr lang="en-US" sz="2000" dirty="0">
              <a:solidFill>
                <a:srgbClr val="00B0F0"/>
              </a:solidFill>
              <a:cs typeface="Calibri"/>
            </a:endParaRPr>
          </a:p>
          <a:p>
            <a:pPr marL="457200" lvl="2" indent="0">
              <a:lnSpc>
                <a:spcPct val="100000"/>
              </a:lnSpc>
              <a:spcBef>
                <a:spcPts val="0"/>
              </a:spcBef>
              <a:spcAft>
                <a:spcPts val="600"/>
              </a:spcAft>
              <a:buClr>
                <a:srgbClr val="00B0F0"/>
              </a:buClr>
              <a:buSzPct val="125000"/>
              <a:buNone/>
            </a:pPr>
            <a:endParaRPr lang="en-US" dirty="0">
              <a:solidFill>
                <a:srgbClr val="00B0F0"/>
              </a:solidFill>
              <a:cs typeface="Calibri"/>
            </a:endParaRPr>
          </a:p>
          <a:p>
            <a:pPr marL="457200" lvl="2" indent="0">
              <a:lnSpc>
                <a:spcPct val="100000"/>
              </a:lnSpc>
              <a:spcBef>
                <a:spcPts val="0"/>
              </a:spcBef>
              <a:spcAft>
                <a:spcPts val="600"/>
              </a:spcAft>
              <a:buClr>
                <a:srgbClr val="00B0F0"/>
              </a:buClr>
              <a:buSzPct val="125000"/>
              <a:buNone/>
            </a:pPr>
            <a:r>
              <a:rPr lang="en-US" b="1" dirty="0">
                <a:cs typeface="Calibri"/>
              </a:rPr>
              <a:t>Martin </a:t>
            </a:r>
            <a:r>
              <a:rPr lang="en-US" b="1" dirty="0" err="1">
                <a:cs typeface="Calibri"/>
              </a:rPr>
              <a:t>Jaer</a:t>
            </a:r>
            <a:r>
              <a:rPr lang="en-US" b="1" dirty="0">
                <a:cs typeface="Calibri"/>
              </a:rPr>
              <a:t> </a:t>
            </a:r>
          </a:p>
          <a:p>
            <a:pPr marL="457200" lvl="2" indent="0">
              <a:lnSpc>
                <a:spcPct val="100000"/>
              </a:lnSpc>
              <a:spcBef>
                <a:spcPts val="0"/>
              </a:spcBef>
              <a:spcAft>
                <a:spcPts val="600"/>
              </a:spcAft>
              <a:buClr>
                <a:srgbClr val="00B0F0"/>
              </a:buClr>
              <a:buSzPct val="125000"/>
              <a:buNone/>
            </a:pPr>
            <a:r>
              <a:rPr lang="en-US" dirty="0">
                <a:cs typeface="Calibri"/>
              </a:rPr>
              <a:t>Energy Specialist, Asian Development Bank</a:t>
            </a:r>
            <a:endParaRPr lang="en-US" sz="2800" dirty="0">
              <a:cs typeface="Calibri"/>
            </a:endParaRPr>
          </a:p>
          <a:p>
            <a:pPr marL="457200" lvl="2" indent="0">
              <a:lnSpc>
                <a:spcPct val="100000"/>
              </a:lnSpc>
              <a:spcBef>
                <a:spcPts val="0"/>
              </a:spcBef>
              <a:spcAft>
                <a:spcPts val="600"/>
              </a:spcAft>
              <a:buClr>
                <a:srgbClr val="00B0F0"/>
              </a:buClr>
              <a:buSzPct val="125000"/>
              <a:buNone/>
            </a:pPr>
            <a:r>
              <a:rPr lang="en-PH" u="sng" dirty="0" err="1">
                <a:solidFill>
                  <a:srgbClr val="00B0F0"/>
                </a:solidFill>
                <a:cs typeface="Calibri"/>
              </a:rPr>
              <a:t>mjaer@adb.org</a:t>
            </a:r>
            <a:endParaRPr lang="en-PH" u="sng" dirty="0">
              <a:solidFill>
                <a:srgbClr val="00B0F0"/>
              </a:solidFill>
              <a:cs typeface="Calibri"/>
            </a:endParaRPr>
          </a:p>
          <a:p>
            <a:pPr marL="457200" lvl="1" indent="0">
              <a:buNone/>
            </a:pPr>
            <a:endParaRPr lang="en-US" sz="2000" dirty="0">
              <a:solidFill>
                <a:srgbClr val="00B0F0"/>
              </a:solidFill>
              <a:cs typeface="Calibri"/>
            </a:endParaRPr>
          </a:p>
          <a:p>
            <a:pPr marL="457200" lvl="2" indent="0">
              <a:lnSpc>
                <a:spcPct val="100000"/>
              </a:lnSpc>
              <a:spcBef>
                <a:spcPts val="0"/>
              </a:spcBef>
              <a:spcAft>
                <a:spcPts val="600"/>
              </a:spcAft>
              <a:buClr>
                <a:srgbClr val="00B0F0"/>
              </a:buClr>
              <a:buSzPct val="125000"/>
              <a:buNone/>
            </a:pPr>
            <a:r>
              <a:rPr lang="en-US" b="1" dirty="0">
                <a:cs typeface="Calibri"/>
              </a:rPr>
              <a:t>Alexander N. Jett </a:t>
            </a:r>
          </a:p>
          <a:p>
            <a:pPr marL="457200" lvl="2" indent="0">
              <a:lnSpc>
                <a:spcPct val="100000"/>
              </a:lnSpc>
              <a:spcBef>
                <a:spcPts val="0"/>
              </a:spcBef>
              <a:spcAft>
                <a:spcPts val="600"/>
              </a:spcAft>
              <a:buClr>
                <a:srgbClr val="00B0F0"/>
              </a:buClr>
              <a:buSzPct val="125000"/>
              <a:buNone/>
            </a:pPr>
            <a:r>
              <a:rPr lang="en-US" dirty="0">
                <a:cs typeface="Calibri"/>
              </a:rPr>
              <a:t>Senior Investment Specialist (Guarantees), Asian Development Bank</a:t>
            </a:r>
            <a:endParaRPr lang="en-US" sz="1800" dirty="0">
              <a:cs typeface="Calibri"/>
            </a:endParaRPr>
          </a:p>
          <a:p>
            <a:pPr marL="457200" lvl="2" indent="0">
              <a:lnSpc>
                <a:spcPct val="100000"/>
              </a:lnSpc>
              <a:spcBef>
                <a:spcPts val="0"/>
              </a:spcBef>
              <a:spcAft>
                <a:spcPts val="600"/>
              </a:spcAft>
              <a:buClr>
                <a:srgbClr val="00B0F0"/>
              </a:buClr>
              <a:buSzPct val="125000"/>
              <a:buNone/>
            </a:pPr>
            <a:r>
              <a:rPr lang="en-US" sz="2000" dirty="0">
                <a:solidFill>
                  <a:srgbClr val="00B0F0"/>
                </a:solidFill>
                <a:cs typeface="Calibri"/>
                <a:hlinkClick r:id="rId4">
                  <a:extLst>
                    <a:ext uri="{A12FA001-AC4F-418D-AE19-62706E023703}">
                      <ahyp:hlinkClr xmlns:ahyp="http://schemas.microsoft.com/office/drawing/2018/hyperlinkcolor" val="tx"/>
                    </a:ext>
                  </a:extLst>
                </a:hlinkClick>
              </a:rPr>
              <a:t>ajett@adb.org</a:t>
            </a:r>
            <a:endParaRPr lang="en-US" sz="2000" dirty="0">
              <a:solidFill>
                <a:srgbClr val="00B0F0"/>
              </a:solidFill>
              <a:cs typeface="Calibri"/>
            </a:endParaRPr>
          </a:p>
          <a:p>
            <a:pPr marL="914400" lvl="3" indent="0">
              <a:lnSpc>
                <a:spcPct val="100000"/>
              </a:lnSpc>
              <a:spcBef>
                <a:spcPts val="0"/>
              </a:spcBef>
              <a:spcAft>
                <a:spcPts val="600"/>
              </a:spcAft>
              <a:buClr>
                <a:srgbClr val="00B0F0"/>
              </a:buClr>
              <a:buSzPct val="125000"/>
              <a:buNone/>
            </a:pPr>
            <a:endParaRPr lang="en-US" sz="2000" dirty="0">
              <a:cs typeface="Calibri"/>
            </a:endParaRPr>
          </a:p>
        </p:txBody>
      </p:sp>
    </p:spTree>
    <p:extLst>
      <p:ext uri="{BB962C8B-B14F-4D97-AF65-F5344CB8AC3E}">
        <p14:creationId xmlns:p14="http://schemas.microsoft.com/office/powerpoint/2010/main" val="211530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BDF1427-2986-419B-B213-4158E879E12E}"/>
              </a:ext>
            </a:extLst>
          </p:cNvPr>
          <p:cNvSpPr txBox="1">
            <a:spLocks/>
          </p:cNvSpPr>
          <p:nvPr/>
        </p:nvSpPr>
        <p:spPr>
          <a:xfrm>
            <a:off x="647700" y="46520"/>
            <a:ext cx="10451563" cy="5539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ADB Guarantee Products</a:t>
            </a:r>
            <a:endParaRPr lang="en-US" sz="3000" b="1" dirty="0">
              <a:solidFill>
                <a:srgbClr val="1E4C9F"/>
              </a:solidFill>
              <a:latin typeface="+mn-lt"/>
              <a:ea typeface="Segoe UI Black" panose="020B0A02040204020203" pitchFamily="34" charset="0"/>
              <a:cs typeface="Calibri" panose="020F0502020204030204" pitchFamily="34" charset="0"/>
            </a:endParaRPr>
          </a:p>
        </p:txBody>
      </p:sp>
      <p:sp>
        <p:nvSpPr>
          <p:cNvPr id="8" name="TextBox 7">
            <a:extLst>
              <a:ext uri="{FF2B5EF4-FFF2-40B4-BE49-F238E27FC236}">
                <a16:creationId xmlns:a16="http://schemas.microsoft.com/office/drawing/2014/main" id="{2A48D6F5-DBA5-4225-943C-88181D5539B3}"/>
              </a:ext>
            </a:extLst>
          </p:cNvPr>
          <p:cNvSpPr txBox="1"/>
          <p:nvPr/>
        </p:nvSpPr>
        <p:spPr>
          <a:xfrm>
            <a:off x="107595" y="63243"/>
            <a:ext cx="380232" cy="553998"/>
          </a:xfrm>
          <a:prstGeom prst="rect">
            <a:avLst/>
          </a:prstGeom>
          <a:noFill/>
        </p:spPr>
        <p:txBody>
          <a:bodyPr wrap="none" rtlCol="0">
            <a:spAutoFit/>
          </a:bodyPr>
          <a:lstStyle/>
          <a:p>
            <a:pPr algn="ctr"/>
            <a:r>
              <a:rPr lang="en-US" sz="3000" b="1">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6D2F9814-0EEB-46ED-8C14-EDA4AA09CC55}"/>
              </a:ext>
            </a:extLst>
          </p:cNvPr>
          <p:cNvSpPr txBox="1"/>
          <p:nvPr/>
        </p:nvSpPr>
        <p:spPr>
          <a:xfrm>
            <a:off x="919601" y="1505396"/>
            <a:ext cx="10751615" cy="2939266"/>
          </a:xfrm>
          <a:prstGeom prst="rect">
            <a:avLst/>
          </a:prstGeom>
          <a:noFill/>
        </p:spPr>
        <p:txBody>
          <a:bodyPr wrap="square" lIns="91440" tIns="45720" rIns="91440" bIns="45720" anchor="t">
            <a:spAutoFit/>
          </a:bodyPr>
          <a:lstStyle/>
          <a:p>
            <a:pPr marL="514350" indent="-514350">
              <a:lnSpc>
                <a:spcPct val="100000"/>
              </a:lnSpc>
              <a:spcAft>
                <a:spcPts val="600"/>
              </a:spcAft>
              <a:buClr>
                <a:srgbClr val="00B0F0"/>
              </a:buClr>
              <a:buSzPct val="125000"/>
              <a:buFont typeface="+mj-lt"/>
              <a:buAutoNum type="romanUcPeriod"/>
            </a:pPr>
            <a:r>
              <a:rPr lang="en-US" sz="2800" dirty="0">
                <a:solidFill>
                  <a:srgbClr val="00B0F0"/>
                </a:solidFill>
                <a:cs typeface="Calibri"/>
              </a:rPr>
              <a:t>Partial Risk Guarantee </a:t>
            </a:r>
          </a:p>
          <a:p>
            <a:pPr marL="514350" indent="-514350">
              <a:lnSpc>
                <a:spcPct val="100000"/>
              </a:lnSpc>
              <a:spcAft>
                <a:spcPts val="600"/>
              </a:spcAft>
              <a:buClr>
                <a:srgbClr val="00B0F0"/>
              </a:buClr>
              <a:buSzPct val="125000"/>
              <a:buFont typeface="+mj-lt"/>
              <a:buAutoNum type="romanUcPeriod"/>
            </a:pPr>
            <a:endParaRPr lang="en-US" sz="2800" dirty="0">
              <a:solidFill>
                <a:srgbClr val="00B0F0"/>
              </a:solidFill>
              <a:cs typeface="Calibri"/>
            </a:endParaRPr>
          </a:p>
          <a:p>
            <a:pPr marL="514350" indent="-514350">
              <a:lnSpc>
                <a:spcPct val="100000"/>
              </a:lnSpc>
              <a:spcAft>
                <a:spcPts val="600"/>
              </a:spcAft>
              <a:buClr>
                <a:srgbClr val="00B0F0"/>
              </a:buClr>
              <a:buSzPct val="125000"/>
              <a:buFont typeface="+mj-lt"/>
              <a:buAutoNum type="romanUcPeriod"/>
            </a:pPr>
            <a:r>
              <a:rPr lang="en-US" sz="2800" dirty="0">
                <a:solidFill>
                  <a:srgbClr val="00B0F0"/>
                </a:solidFill>
                <a:cs typeface="Calibri"/>
              </a:rPr>
              <a:t>Partial Credit Guarantee </a:t>
            </a:r>
          </a:p>
          <a:p>
            <a:pPr marL="971550" lvl="2" indent="-514350">
              <a:spcAft>
                <a:spcPts val="600"/>
              </a:spcAft>
              <a:buClr>
                <a:srgbClr val="00B0F0"/>
              </a:buClr>
              <a:buSzPct val="125000"/>
              <a:buFont typeface="+mj-lt"/>
              <a:buAutoNum type="romanUcPeriod"/>
            </a:pPr>
            <a:endParaRPr lang="en-US" sz="2800" dirty="0">
              <a:ea typeface="+mn-lt"/>
              <a:cs typeface="+mn-lt"/>
            </a:endParaRPr>
          </a:p>
          <a:p>
            <a:pPr marL="514350" indent="-514350">
              <a:spcAft>
                <a:spcPts val="600"/>
              </a:spcAft>
              <a:buClr>
                <a:srgbClr val="00B0F0"/>
              </a:buClr>
              <a:buSzPct val="125000"/>
              <a:buFont typeface="+mj-lt"/>
              <a:buAutoNum type="romanUcPeriod"/>
            </a:pPr>
            <a:r>
              <a:rPr lang="en-US" sz="2800" dirty="0">
                <a:solidFill>
                  <a:srgbClr val="00B0F0"/>
                </a:solidFill>
                <a:cs typeface="Calibri"/>
              </a:rPr>
              <a:t>Guaranteed Letter of Credit</a:t>
            </a:r>
          </a:p>
          <a:p>
            <a:pPr marL="742950" lvl="2" indent="-285750">
              <a:spcAft>
                <a:spcPts val="600"/>
              </a:spcAft>
              <a:buClr>
                <a:srgbClr val="00B0F0"/>
              </a:buClr>
              <a:buSzPct val="125000"/>
              <a:buFont typeface="Arial" pitchFamily="2" charset="2"/>
              <a:buChar char="•"/>
            </a:pPr>
            <a:endParaRPr lang="en-PH" altLang="zh-CN" sz="2000" dirty="0">
              <a:ea typeface="+mn-lt"/>
              <a:cs typeface="+mn-lt"/>
            </a:endParaRPr>
          </a:p>
        </p:txBody>
      </p:sp>
    </p:spTree>
    <p:extLst>
      <p:ext uri="{BB962C8B-B14F-4D97-AF65-F5344CB8AC3E}">
        <p14:creationId xmlns:p14="http://schemas.microsoft.com/office/powerpoint/2010/main" val="40617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0A5D6A-3909-4B14-9011-1E8ADD7D6116}"/>
              </a:ext>
            </a:extLst>
          </p:cNvPr>
          <p:cNvSpPr>
            <a:spLocks noGrp="1"/>
          </p:cNvSpPr>
          <p:nvPr>
            <p:ph type="sldNum" sz="quarter" idx="12"/>
          </p:nvPr>
        </p:nvSpPr>
        <p:spPr>
          <a:xfrm>
            <a:off x="2183130" y="6341112"/>
            <a:ext cx="2057400" cy="365125"/>
          </a:xfrm>
        </p:spPr>
        <p:txBody>
          <a:bodyPr/>
          <a:lstStyle/>
          <a:p>
            <a:fld id="{7D0C6CEF-3F30-5644-AEEC-4228C0B92182}" type="slidenum">
              <a:rPr lang="en-US" smtClean="0"/>
              <a:t>4</a:t>
            </a:fld>
            <a:endParaRPr lang="en-US"/>
          </a:p>
        </p:txBody>
      </p:sp>
      <p:sp>
        <p:nvSpPr>
          <p:cNvPr id="21" name="Title 1" descr="Text Box: Title">
            <a:extLst>
              <a:ext uri="{FF2B5EF4-FFF2-40B4-BE49-F238E27FC236}">
                <a16:creationId xmlns:a16="http://schemas.microsoft.com/office/drawing/2014/main" id="{32562E3D-7676-42CC-A578-43C8CA8D0B04}"/>
              </a:ext>
            </a:extLst>
          </p:cNvPr>
          <p:cNvSpPr txBox="1">
            <a:spLocks/>
          </p:cNvSpPr>
          <p:nvPr/>
        </p:nvSpPr>
        <p:spPr bwMode="auto">
          <a:xfrm>
            <a:off x="1879334" y="1104929"/>
            <a:ext cx="8119792" cy="2585329"/>
          </a:xfrm>
          <a:prstGeom prst="rect">
            <a:avLst/>
          </a:prstGeom>
          <a:noFill/>
          <a:ln w="9525" cap="rnd" cmpd="sng">
            <a:noFill/>
            <a:prstDash val="solid"/>
            <a:round/>
            <a:headEnd/>
            <a:tailEnd/>
          </a:ln>
          <a:effectLst/>
        </p:spPr>
        <p:txBody>
          <a:bodyPr vert="horz" lIns="45720" tIns="45720" rIns="45720" bIns="45720" rtlCol="0">
            <a:noAutofit/>
          </a:bodyPr>
          <a:lstStyle>
            <a:defPPr>
              <a:defRPr lang="en-US"/>
            </a:defPPr>
            <a:lvl1pPr marL="347663" indent="-347663" algn="just">
              <a:lnSpc>
                <a:spcPct val="100000"/>
              </a:lnSpc>
              <a:spcBef>
                <a:spcPct val="20000"/>
              </a:spcBef>
              <a:spcAft>
                <a:spcPts val="600"/>
              </a:spcAft>
              <a:buFont typeface="Wingdings" pitchFamily="2" charset="2"/>
              <a:buChar char="§"/>
              <a:tabLst>
                <a:tab pos="2063750" algn="l"/>
              </a:tabLst>
              <a:defRPr sz="1400" b="1">
                <a:latin typeface="Calibri" panose="020F0502020204030204" pitchFamily="34" charset="0"/>
                <a:cs typeface="Arial" panose="020B0604020202020204" pitchFamily="34" charset="0"/>
              </a:defRPr>
            </a:lvl1pPr>
            <a:lvl2pPr marL="742950" lvl="1" indent="-285750" algn="just">
              <a:lnSpc>
                <a:spcPct val="100000"/>
              </a:lnSpc>
              <a:buFont typeface="Arial" panose="020B0604020202020204" pitchFamily="34" charset="0"/>
              <a:buChar char="•"/>
              <a:defRPr sz="1200"/>
            </a:lvl2pPr>
            <a:lvl3pPr marL="1085850" lvl="2" indent="-171450">
              <a:buFont typeface="Arial" panose="020B0604020202020204" pitchFamily="34" charset="0"/>
              <a:buChar char="•"/>
              <a:defRPr sz="1200"/>
            </a:lvl3pPr>
          </a:lstStyle>
          <a:p>
            <a:pPr marL="284163" lvl="2" indent="0">
              <a:buNone/>
              <a:defRPr/>
            </a:pPr>
            <a:endParaRPr lang="en-US" sz="1600" dirty="0">
              <a:solidFill>
                <a:srgbClr val="0F2D5A"/>
              </a:solidFill>
              <a:latin typeface="Calibri"/>
            </a:endParaRPr>
          </a:p>
          <a:p>
            <a:pPr marL="284163" lvl="2" indent="0">
              <a:buNone/>
              <a:defRPr/>
            </a:pPr>
            <a:endParaRPr lang="en-US" sz="1600" dirty="0">
              <a:solidFill>
                <a:srgbClr val="0F2D5A"/>
              </a:solidFill>
              <a:latin typeface="Calibri"/>
            </a:endParaRPr>
          </a:p>
          <a:p>
            <a:pPr marL="855663" lvl="3" indent="-285750">
              <a:buFont typeface="Arial" panose="020B0604020202020204" pitchFamily="34" charset="0"/>
              <a:buChar char="•"/>
              <a:defRPr/>
            </a:pPr>
            <a:r>
              <a:rPr lang="en-US" dirty="0">
                <a:latin typeface="Calibri"/>
              </a:rPr>
              <a:t>The sovereign counter indemnity provides ADB with direct recourse to the host government in case a claim is paid under an ADB guarantee</a:t>
            </a:r>
          </a:p>
          <a:p>
            <a:pPr marL="855663" lvl="3" indent="-285750">
              <a:buFont typeface="Arial" panose="020B0604020202020204" pitchFamily="34" charset="0"/>
              <a:buChar char="•"/>
              <a:defRPr/>
            </a:pPr>
            <a:r>
              <a:rPr lang="en-US" dirty="0">
                <a:latin typeface="Calibri"/>
              </a:rPr>
              <a:t>In case the host country does not repay ADB as per the terms of the counter indemnity, ADB has the right to call an EoD under its sovereign loan portfolio to the host country</a:t>
            </a:r>
          </a:p>
          <a:p>
            <a:pPr marL="855663" lvl="3" indent="-285750">
              <a:buFont typeface="Arial" panose="020B0604020202020204" pitchFamily="34" charset="0"/>
              <a:buChar char="•"/>
              <a:defRPr/>
            </a:pPr>
            <a:r>
              <a:rPr lang="en-US" dirty="0">
                <a:latin typeface="Calibri"/>
              </a:rPr>
              <a:t>Policy based pricing</a:t>
            </a:r>
          </a:p>
          <a:p>
            <a:pPr marL="855663" lvl="3" indent="-285750">
              <a:buFont typeface="Arial" panose="020B0604020202020204" pitchFamily="34" charset="0"/>
              <a:buChar char="•"/>
              <a:defRPr/>
            </a:pPr>
            <a:r>
              <a:rPr lang="en-US" dirty="0">
                <a:latin typeface="Calibri"/>
              </a:rPr>
              <a:t>No exposure limits</a:t>
            </a:r>
            <a:r>
              <a:rPr lang="en-US" sz="1600" dirty="0">
                <a:solidFill>
                  <a:srgbClr val="0F2D5A"/>
                </a:solidFill>
                <a:latin typeface="Calibri"/>
              </a:rPr>
              <a:t>	</a:t>
            </a:r>
          </a:p>
          <a:p>
            <a:pPr marL="284163" lvl="2" indent="0">
              <a:buNone/>
              <a:defRPr/>
            </a:pPr>
            <a:endParaRPr lang="en-US" sz="1600" dirty="0">
              <a:solidFill>
                <a:srgbClr val="0F2D5A"/>
              </a:solidFill>
              <a:latin typeface="Calibri"/>
            </a:endParaRPr>
          </a:p>
          <a:p>
            <a:pPr marL="284163" lvl="2" indent="0">
              <a:buNone/>
              <a:defRPr/>
            </a:pPr>
            <a:endParaRPr lang="en-US" sz="1600" dirty="0">
              <a:solidFill>
                <a:srgbClr val="0F2D5A"/>
              </a:solidFill>
              <a:latin typeface="Calibri"/>
            </a:endParaRPr>
          </a:p>
          <a:p>
            <a:pPr marL="284163" lvl="2" indent="0">
              <a:buNone/>
              <a:defRPr/>
            </a:pPr>
            <a:endParaRPr lang="en-US" sz="1600" dirty="0">
              <a:solidFill>
                <a:srgbClr val="0F2D5A"/>
              </a:solidFill>
              <a:latin typeface="Calibri"/>
            </a:endParaRPr>
          </a:p>
          <a:p>
            <a:pPr marL="912813" lvl="3" indent="-342900">
              <a:buFont typeface="Arial" panose="020B0604020202020204" pitchFamily="34" charset="0"/>
              <a:buChar char="•"/>
              <a:defRPr/>
            </a:pPr>
            <a:r>
              <a:rPr lang="en-US" sz="1600" dirty="0">
                <a:solidFill>
                  <a:srgbClr val="0F2D5A"/>
                </a:solidFill>
                <a:latin typeface="Calibri"/>
              </a:rPr>
              <a:t>	</a:t>
            </a:r>
            <a:r>
              <a:rPr lang="en-US" dirty="0">
                <a:latin typeface="Calibri"/>
              </a:rPr>
              <a:t>Guarantees priced at market</a:t>
            </a:r>
          </a:p>
          <a:p>
            <a:pPr marL="912813" lvl="3" indent="-342900">
              <a:buFont typeface="Arial" panose="020B0604020202020204" pitchFamily="34" charset="0"/>
              <a:buChar char="•"/>
              <a:defRPr/>
            </a:pPr>
            <a:r>
              <a:rPr lang="en-US" dirty="0">
                <a:latin typeface="Calibri"/>
              </a:rPr>
              <a:t>Exposure limits apply</a:t>
            </a:r>
          </a:p>
          <a:p>
            <a:pPr marL="912813" lvl="3" indent="-342900">
              <a:buFont typeface="Arial" panose="020B0604020202020204" pitchFamily="34" charset="0"/>
              <a:buChar char="•"/>
              <a:defRPr/>
            </a:pPr>
            <a:r>
              <a:rPr lang="en-US" dirty="0">
                <a:latin typeface="Calibri"/>
              </a:rPr>
              <a:t>No sovereign counter indemnity</a:t>
            </a:r>
          </a:p>
          <a:p>
            <a:pPr marL="914400" lvl="2" indent="0">
              <a:buNone/>
              <a:defRPr/>
            </a:pPr>
            <a:endParaRPr lang="en-US" sz="1600" dirty="0">
              <a:solidFill>
                <a:srgbClr val="0F2D5A"/>
              </a:solidFill>
              <a:latin typeface="Calibri"/>
            </a:endParaRPr>
          </a:p>
          <a:p>
            <a:pPr marL="60325" lvl="2" indent="0">
              <a:buNone/>
              <a:defRPr/>
            </a:pPr>
            <a:r>
              <a:rPr lang="en-US" sz="1800" dirty="0">
                <a:latin typeface="Calibri"/>
              </a:rPr>
              <a:t>In both cases an annual guarantee fee and guarantee commitment fee are charged, and an ‘anchor’ is required</a:t>
            </a:r>
            <a:endParaRPr lang="en-US" sz="1800" dirty="0">
              <a:highlight>
                <a:srgbClr val="FFFF00"/>
              </a:highlight>
              <a:latin typeface="Calibri"/>
            </a:endParaRPr>
          </a:p>
          <a:p>
            <a:pPr lvl="2">
              <a:defRPr/>
            </a:pPr>
            <a:endParaRPr lang="en-US" sz="1400" dirty="0">
              <a:solidFill>
                <a:prstClr val="black"/>
              </a:solidFill>
              <a:highlight>
                <a:srgbClr val="C8DA2B"/>
              </a:highlight>
              <a:latin typeface="Calibri"/>
            </a:endParaRPr>
          </a:p>
          <a:p>
            <a:pPr marL="0" indent="0">
              <a:buNone/>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p:txBody>
      </p:sp>
      <p:sp>
        <p:nvSpPr>
          <p:cNvPr id="22" name="Content Placeholder 11">
            <a:extLst>
              <a:ext uri="{FF2B5EF4-FFF2-40B4-BE49-F238E27FC236}">
                <a16:creationId xmlns:a16="http://schemas.microsoft.com/office/drawing/2014/main" id="{D0A4E476-BDC3-4A0B-8C65-1CCC86387C0E}"/>
              </a:ext>
            </a:extLst>
          </p:cNvPr>
          <p:cNvSpPr>
            <a:spLocks noGrp="1"/>
          </p:cNvSpPr>
          <p:nvPr>
            <p:ph idx="1"/>
          </p:nvPr>
        </p:nvSpPr>
        <p:spPr>
          <a:xfrm>
            <a:off x="1914525" y="1186879"/>
            <a:ext cx="8286750" cy="449100"/>
          </a:xfrm>
          <a:prstGeom prst="rect">
            <a:avLst/>
          </a:prstGeom>
          <a:solidFill>
            <a:srgbClr val="009ED6"/>
          </a:solidFill>
          <a:ln>
            <a:solidFill>
              <a:srgbClr val="4F81BD"/>
            </a:solidFill>
          </a:ln>
        </p:spPr>
        <p:style>
          <a:lnRef idx="3">
            <a:scrgbClr r="0" g="0" b="0"/>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ormAutofit/>
          </a:bodyPr>
          <a:lstStyle/>
          <a:p>
            <a:pPr marL="0" indent="0">
              <a:buNone/>
            </a:pPr>
            <a:r>
              <a:rPr lang="en-US" sz="2000" b="1" dirty="0">
                <a:solidFill>
                  <a:schemeClr val="bg1"/>
                </a:solidFill>
              </a:rPr>
              <a:t>Public Sector window - With sovereign counter indemnity to ADB</a:t>
            </a:r>
          </a:p>
          <a:p>
            <a:pPr marL="0" indent="0" algn="ctr">
              <a:buNone/>
            </a:pPr>
            <a:endParaRPr lang="en-US" sz="2000" dirty="0">
              <a:solidFill>
                <a:schemeClr val="bg1"/>
              </a:solidFill>
            </a:endParaRPr>
          </a:p>
          <a:p>
            <a:endParaRPr lang="en-US" sz="1800" dirty="0">
              <a:solidFill>
                <a:schemeClr val="bg1"/>
              </a:solidFill>
            </a:endParaRPr>
          </a:p>
        </p:txBody>
      </p:sp>
      <p:sp>
        <p:nvSpPr>
          <p:cNvPr id="6" name="Content Placeholder 11">
            <a:extLst>
              <a:ext uri="{FF2B5EF4-FFF2-40B4-BE49-F238E27FC236}">
                <a16:creationId xmlns:a16="http://schemas.microsoft.com/office/drawing/2014/main" id="{3723CA40-A47E-4784-8874-E559D8DA0D1D}"/>
              </a:ext>
            </a:extLst>
          </p:cNvPr>
          <p:cNvSpPr txBox="1">
            <a:spLocks/>
          </p:cNvSpPr>
          <p:nvPr/>
        </p:nvSpPr>
        <p:spPr>
          <a:xfrm>
            <a:off x="1914525" y="3730434"/>
            <a:ext cx="8286750" cy="449101"/>
          </a:xfrm>
          <a:prstGeom prst="rect">
            <a:avLst/>
          </a:prstGeom>
          <a:solidFill>
            <a:srgbClr val="009ED6"/>
          </a:solidFill>
          <a:ln>
            <a:solidFill>
              <a:srgbClr val="4F81BD"/>
            </a:solidFill>
          </a:ln>
        </p:spPr>
        <p:style>
          <a:lnRef idx="3">
            <a:scrgbClr r="0" g="0" b="0"/>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vert="horz" lIns="91440" tIns="45720" rIns="91440" bIns="45720" rtlCol="0">
            <a:normAutofit/>
          </a:bodyPr>
          <a:lstStyle>
            <a:lvl1pPr indent="0">
              <a:lnSpc>
                <a:spcPct val="90000"/>
              </a:lnSpc>
              <a:spcBef>
                <a:spcPts val="1000"/>
              </a:spcBef>
              <a:buFont typeface="Arial" panose="020B0604020202020204" pitchFamily="34" charset="0"/>
              <a:buNone/>
              <a:defRPr sz="20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t>Private Sector Window - Without sovereign counter indemnity to  ADB</a:t>
            </a:r>
          </a:p>
          <a:p>
            <a:endParaRPr lang="en-US"/>
          </a:p>
        </p:txBody>
      </p:sp>
      <p:sp>
        <p:nvSpPr>
          <p:cNvPr id="7" name="Title 1">
            <a:extLst>
              <a:ext uri="{FF2B5EF4-FFF2-40B4-BE49-F238E27FC236}">
                <a16:creationId xmlns:a16="http://schemas.microsoft.com/office/drawing/2014/main" id="{0E9251D3-EFDF-4BFB-ADB6-9359B39F8804}"/>
              </a:ext>
            </a:extLst>
          </p:cNvPr>
          <p:cNvSpPr txBox="1">
            <a:spLocks/>
          </p:cNvSpPr>
          <p:nvPr/>
        </p:nvSpPr>
        <p:spPr>
          <a:xfrm>
            <a:off x="647700" y="46520"/>
            <a:ext cx="10451563" cy="5539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1E4C9F"/>
                </a:solidFill>
                <a:latin typeface="+mn-lt"/>
              </a:rPr>
              <a:t>ADB Guarantee Products</a:t>
            </a:r>
            <a:endParaRPr lang="en-US" sz="3000" b="1" dirty="0">
              <a:solidFill>
                <a:srgbClr val="1E4C9F"/>
              </a:solidFill>
              <a:latin typeface="+mn-lt"/>
              <a:ea typeface="Segoe UI Black" panose="020B0A02040204020203" pitchFamily="34" charset="0"/>
              <a:cs typeface="Calibri" panose="020F0502020204030204" pitchFamily="34" charset="0"/>
            </a:endParaRPr>
          </a:p>
        </p:txBody>
      </p:sp>
    </p:spTree>
    <p:extLst>
      <p:ext uri="{BB962C8B-B14F-4D97-AF65-F5344CB8AC3E}">
        <p14:creationId xmlns:p14="http://schemas.microsoft.com/office/powerpoint/2010/main" val="341545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2152650" y="6356351"/>
            <a:ext cx="2057400" cy="365125"/>
          </a:xfrm>
        </p:spPr>
        <p:txBody>
          <a:bodyPr/>
          <a:lstStyle/>
          <a:p>
            <a:fld id="{7D0C6CEF-3F30-5644-AEEC-4228C0B92182}" type="slidenum">
              <a:rPr lang="en-US" smtClean="0"/>
              <a:t>5</a:t>
            </a:fld>
            <a:endParaRPr lang="en-US"/>
          </a:p>
        </p:txBody>
      </p:sp>
      <p:sp>
        <p:nvSpPr>
          <p:cNvPr id="4" name="Title 1" descr="Text Box: Title">
            <a:extLst>
              <a:ext uri="{FF2B5EF4-FFF2-40B4-BE49-F238E27FC236}">
                <a16:creationId xmlns:a16="http://schemas.microsoft.com/office/drawing/2014/main" id="{32CD45BB-8D5F-4EA9-87AD-A6AB99460DA1}"/>
              </a:ext>
            </a:extLst>
          </p:cNvPr>
          <p:cNvSpPr txBox="1">
            <a:spLocks/>
          </p:cNvSpPr>
          <p:nvPr/>
        </p:nvSpPr>
        <p:spPr bwMode="auto">
          <a:xfrm>
            <a:off x="1978438" y="1181374"/>
            <a:ext cx="8567642" cy="4495251"/>
          </a:xfrm>
          <a:prstGeom prst="rect">
            <a:avLst/>
          </a:prstGeom>
          <a:noFill/>
          <a:ln w="9525" cap="rnd" cmpd="sng">
            <a:noFill/>
            <a:prstDash val="solid"/>
            <a:round/>
            <a:headEnd/>
            <a:tailEnd/>
          </a:ln>
          <a:effectLst/>
        </p:spPr>
        <p:txBody>
          <a:bodyPr vert="horz" lIns="45720" tIns="45720" rIns="45720" bIns="45720" rtlCol="0">
            <a:noAutofit/>
          </a:bodyPr>
          <a:lstStyle>
            <a:defPPr>
              <a:defRPr lang="en-US"/>
            </a:defPPr>
            <a:lvl1pPr marL="347663" indent="-347663" algn="just">
              <a:lnSpc>
                <a:spcPct val="100000"/>
              </a:lnSpc>
              <a:spcBef>
                <a:spcPct val="20000"/>
              </a:spcBef>
              <a:spcAft>
                <a:spcPts val="600"/>
              </a:spcAft>
              <a:buFont typeface="Wingdings" pitchFamily="2" charset="2"/>
              <a:buChar char="§"/>
              <a:tabLst>
                <a:tab pos="2063750" algn="l"/>
              </a:tabLst>
              <a:defRPr sz="1400" b="0">
                <a:latin typeface="Calibri" panose="020F0502020204030204" pitchFamily="34" charset="0"/>
                <a:cs typeface="Arial" panose="020B0604020202020204" pitchFamily="34" charset="0"/>
              </a:defRPr>
            </a:lvl1pPr>
            <a:lvl2pPr marL="742950" lvl="1" indent="-285750" algn="just">
              <a:lnSpc>
                <a:spcPct val="100000"/>
              </a:lnSpc>
              <a:buFont typeface="Arial" panose="020B0604020202020204" pitchFamily="34" charset="0"/>
              <a:buChar char="•"/>
              <a:defRPr sz="1200"/>
            </a:lvl2pPr>
          </a:lstStyle>
          <a:p>
            <a:pPr marL="633413" lvl="1" indent="-347663">
              <a:spcBef>
                <a:spcPct val="20000"/>
              </a:spcBef>
              <a:spcAft>
                <a:spcPts val="600"/>
              </a:spcAft>
              <a:tabLst>
                <a:tab pos="2063750" algn="l"/>
              </a:tabLst>
            </a:pPr>
            <a:r>
              <a:rPr lang="en-US" sz="2000" b="1" dirty="0">
                <a:cs typeface="Arial" panose="020B0604020202020204" pitchFamily="34" charset="0"/>
              </a:rPr>
              <a:t>Risks</a:t>
            </a:r>
            <a:r>
              <a:rPr lang="en-US" sz="2000" dirty="0">
                <a:cs typeface="Arial" panose="020B0604020202020204" pitchFamily="34" charset="0"/>
              </a:rPr>
              <a:t> covered by PRGs are as follows. </a:t>
            </a:r>
          </a:p>
          <a:p>
            <a:pPr marL="1138237" lvl="1" indent="-457200" algn="l">
              <a:buFont typeface="Wingdings" panose="05000000000000000000" pitchFamily="2" charset="2"/>
              <a:buChar char="ü"/>
            </a:pPr>
            <a:r>
              <a:rPr lang="en-US" sz="2000" dirty="0"/>
              <a:t>Transfer Restriction (Inability to convert or transfer currency)</a:t>
            </a:r>
          </a:p>
          <a:p>
            <a:pPr marL="1138237" lvl="1" indent="-457200" algn="l">
              <a:buFont typeface="Wingdings" panose="05000000000000000000" pitchFamily="2" charset="2"/>
              <a:buChar char="ü"/>
            </a:pPr>
            <a:r>
              <a:rPr lang="en-US" sz="2000" dirty="0"/>
              <a:t>Expropriation</a:t>
            </a:r>
          </a:p>
          <a:p>
            <a:pPr marL="1138237" lvl="1" indent="-457200" algn="l">
              <a:buFont typeface="Wingdings" panose="05000000000000000000" pitchFamily="2" charset="2"/>
              <a:buChar char="ü"/>
            </a:pPr>
            <a:r>
              <a:rPr lang="en-US" sz="2000" dirty="0"/>
              <a:t>Political Violence</a:t>
            </a:r>
          </a:p>
          <a:p>
            <a:pPr marL="1138237" lvl="1" indent="-457200" algn="l">
              <a:buFont typeface="Wingdings" panose="05000000000000000000" pitchFamily="2" charset="2"/>
              <a:buChar char="ü"/>
            </a:pPr>
            <a:r>
              <a:rPr lang="en-US" sz="2000" dirty="0">
                <a:solidFill>
                  <a:schemeClr val="accent1"/>
                </a:solidFill>
              </a:rPr>
              <a:t>Breach of Contract  (arbitral award default and denial of recourse)</a:t>
            </a:r>
          </a:p>
          <a:p>
            <a:pPr marL="1085850" lvl="1" indent="-342900"/>
            <a:endParaRPr lang="en-US" sz="2000" dirty="0"/>
          </a:p>
          <a:p>
            <a:pPr marL="633413" lvl="1" indent="-347663">
              <a:spcBef>
                <a:spcPct val="20000"/>
              </a:spcBef>
              <a:spcAft>
                <a:spcPts val="600"/>
              </a:spcAft>
              <a:tabLst>
                <a:tab pos="2063750" algn="l"/>
              </a:tabLst>
            </a:pPr>
            <a:r>
              <a:rPr lang="en-US" sz="2000" dirty="0">
                <a:cs typeface="Arial" panose="020B0604020202020204" pitchFamily="34" charset="0"/>
              </a:rPr>
              <a:t>The first three risks are classic political risks. If there is a risk that the contracting entity (agency or SOE) may not honor its contractual obligations, then breach of contract cover is needed</a:t>
            </a:r>
          </a:p>
          <a:p>
            <a:pPr marL="633413" lvl="1" indent="-347663">
              <a:spcBef>
                <a:spcPct val="20000"/>
              </a:spcBef>
              <a:spcAft>
                <a:spcPts val="600"/>
              </a:spcAft>
              <a:tabLst>
                <a:tab pos="2063750" algn="l"/>
              </a:tabLst>
            </a:pPr>
            <a:r>
              <a:rPr lang="en-US" sz="2000" b="1" dirty="0">
                <a:cs typeface="Arial" panose="020B0604020202020204" pitchFamily="34" charset="0"/>
              </a:rPr>
              <a:t>Rationale: </a:t>
            </a:r>
            <a:r>
              <a:rPr lang="en-US" sz="2000" dirty="0">
                <a:cs typeface="Arial" panose="020B0604020202020204" pitchFamily="34" charset="0"/>
              </a:rPr>
              <a:t>A partial risk guarantee is typically used </a:t>
            </a:r>
            <a:r>
              <a:rPr lang="en-US" sz="2000" u="sng" dirty="0">
                <a:cs typeface="Arial" panose="020B0604020202020204" pitchFamily="34" charset="0"/>
              </a:rPr>
              <a:t>when the project is commercially viable, but the political risks deter lenders</a:t>
            </a:r>
            <a:r>
              <a:rPr lang="en-US" sz="2000" dirty="0">
                <a:cs typeface="Arial" panose="020B0604020202020204" pitchFamily="34" charset="0"/>
              </a:rPr>
              <a:t>.</a:t>
            </a:r>
          </a:p>
          <a:p>
            <a:pPr marL="633413" lvl="1" indent="-347663">
              <a:spcBef>
                <a:spcPct val="20000"/>
              </a:spcBef>
              <a:spcAft>
                <a:spcPts val="600"/>
              </a:spcAft>
              <a:tabLst>
                <a:tab pos="2063750" algn="l"/>
              </a:tabLst>
            </a:pPr>
            <a:r>
              <a:rPr lang="en-US" sz="2000" dirty="0">
                <a:cs typeface="Arial" panose="020B0604020202020204" pitchFamily="34" charset="0"/>
              </a:rPr>
              <a:t>For places with political instability </a:t>
            </a:r>
          </a:p>
          <a:p>
            <a:pPr marL="633413" lvl="1" indent="-347663">
              <a:spcBef>
                <a:spcPct val="20000"/>
              </a:spcBef>
              <a:spcAft>
                <a:spcPts val="600"/>
              </a:spcAft>
              <a:tabLst>
                <a:tab pos="2063750" algn="l"/>
              </a:tabLst>
            </a:pPr>
            <a:r>
              <a:rPr lang="en-US" sz="2000" b="1" dirty="0">
                <a:cs typeface="Arial" panose="020B0604020202020204" pitchFamily="34" charset="0"/>
              </a:rPr>
              <a:t>Guaranteed percentage</a:t>
            </a:r>
            <a:r>
              <a:rPr lang="en-US" sz="2000" dirty="0">
                <a:cs typeface="Arial" panose="020B0604020202020204" pitchFamily="34" charset="0"/>
              </a:rPr>
              <a:t>: between 95 and 99% (lenders are required to have some portion uncovered)</a:t>
            </a:r>
          </a:p>
          <a:p>
            <a:pPr marL="1028700" lvl="1">
              <a:buFont typeface="Wingdings" panose="05000000000000000000" pitchFamily="2" charset="2"/>
              <a:buChar char="§"/>
            </a:pPr>
            <a:endParaRPr lang="en-US" sz="2000" dirty="0"/>
          </a:p>
        </p:txBody>
      </p:sp>
      <p:sp>
        <p:nvSpPr>
          <p:cNvPr id="2" name="TextBox 1">
            <a:extLst>
              <a:ext uri="{FF2B5EF4-FFF2-40B4-BE49-F238E27FC236}">
                <a16:creationId xmlns:a16="http://schemas.microsoft.com/office/drawing/2014/main" id="{4CC7F654-7F11-4989-A8FB-4D677DD2EFC3}"/>
              </a:ext>
            </a:extLst>
          </p:cNvPr>
          <p:cNvSpPr txBox="1"/>
          <p:nvPr/>
        </p:nvSpPr>
        <p:spPr>
          <a:xfrm>
            <a:off x="2468137" y="1"/>
            <a:ext cx="8675914" cy="553998"/>
          </a:xfrm>
          <a:prstGeom prst="rect">
            <a:avLst/>
          </a:prstGeom>
          <a:noFill/>
        </p:spPr>
        <p:txBody>
          <a:bodyPr wrap="square" rtlCol="0">
            <a:spAutoFit/>
          </a:bodyPr>
          <a:lstStyle/>
          <a:p>
            <a:r>
              <a:rPr lang="en-US" sz="3000" b="1" dirty="0">
                <a:solidFill>
                  <a:srgbClr val="1E4C9F"/>
                </a:solidFill>
                <a:ea typeface="+mj-ea"/>
                <a:cs typeface="+mj-cs"/>
              </a:rPr>
              <a:t>Partial Risk Guarantees – Risks and Rationale</a:t>
            </a:r>
          </a:p>
        </p:txBody>
      </p:sp>
    </p:spTree>
    <p:extLst>
      <p:ext uri="{BB962C8B-B14F-4D97-AF65-F5344CB8AC3E}">
        <p14:creationId xmlns:p14="http://schemas.microsoft.com/office/powerpoint/2010/main" val="311003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2152650" y="6356351"/>
            <a:ext cx="2057400" cy="365125"/>
          </a:xfrm>
        </p:spPr>
        <p:txBody>
          <a:bodyPr/>
          <a:lstStyle/>
          <a:p>
            <a:fld id="{7D0C6CEF-3F30-5644-AEEC-4228C0B92182}" type="slidenum">
              <a:rPr lang="en-US" smtClean="0"/>
              <a:t>6</a:t>
            </a:fld>
            <a:endParaRPr lang="en-US"/>
          </a:p>
        </p:txBody>
      </p:sp>
      <p:grpSp>
        <p:nvGrpSpPr>
          <p:cNvPr id="27" name="Group 26">
            <a:extLst>
              <a:ext uri="{FF2B5EF4-FFF2-40B4-BE49-F238E27FC236}">
                <a16:creationId xmlns:a16="http://schemas.microsoft.com/office/drawing/2014/main" id="{41266DDC-E513-4877-9A16-45032697F7D7}"/>
              </a:ext>
            </a:extLst>
          </p:cNvPr>
          <p:cNvGrpSpPr/>
          <p:nvPr/>
        </p:nvGrpSpPr>
        <p:grpSpPr>
          <a:xfrm>
            <a:off x="1524000" y="1219200"/>
            <a:ext cx="9144000" cy="3566160"/>
            <a:chOff x="1507672" y="1422879"/>
            <a:chExt cx="6229350" cy="2228848"/>
          </a:xfrm>
        </p:grpSpPr>
        <p:sp>
          <p:nvSpPr>
            <p:cNvPr id="7" name="Rectangle 6">
              <a:extLst>
                <a:ext uri="{FF2B5EF4-FFF2-40B4-BE49-F238E27FC236}">
                  <a16:creationId xmlns:a16="http://schemas.microsoft.com/office/drawing/2014/main" id="{200861DF-A006-4E35-B4E6-F19972E4ACA8}"/>
                </a:ext>
              </a:extLst>
            </p:cNvPr>
            <p:cNvSpPr/>
            <p:nvPr/>
          </p:nvSpPr>
          <p:spPr>
            <a:xfrm>
              <a:off x="1507672" y="1422879"/>
              <a:ext cx="1485900" cy="85725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bg1"/>
                  </a:solidFill>
                  <a:cs typeface="Arial" panose="020B0604020202020204" pitchFamily="34" charset="0"/>
                </a:rPr>
                <a:t>Commercial</a:t>
              </a:r>
            </a:p>
            <a:p>
              <a:pPr algn="ctr">
                <a:defRPr/>
              </a:pPr>
              <a:r>
                <a:rPr lang="en-US" sz="2400">
                  <a:solidFill>
                    <a:schemeClr val="bg1"/>
                  </a:solidFill>
                  <a:cs typeface="Arial" panose="020B0604020202020204" pitchFamily="34" charset="0"/>
                </a:rPr>
                <a:t>Lender</a:t>
              </a:r>
              <a:endParaRPr lang="en-US" sz="2000">
                <a:solidFill>
                  <a:schemeClr val="bg1"/>
                </a:solidFill>
                <a:cs typeface="Arial" panose="020B0604020202020204" pitchFamily="34" charset="0"/>
              </a:endParaRPr>
            </a:p>
          </p:txBody>
        </p:sp>
        <p:sp>
          <p:nvSpPr>
            <p:cNvPr id="8" name="Rectangle 7">
              <a:extLst>
                <a:ext uri="{FF2B5EF4-FFF2-40B4-BE49-F238E27FC236}">
                  <a16:creationId xmlns:a16="http://schemas.microsoft.com/office/drawing/2014/main" id="{17C4E617-F9E1-4D6B-BB9B-2FD2343AEF1E}"/>
                </a:ext>
              </a:extLst>
            </p:cNvPr>
            <p:cNvSpPr/>
            <p:nvPr/>
          </p:nvSpPr>
          <p:spPr>
            <a:xfrm>
              <a:off x="4064382" y="2794477"/>
              <a:ext cx="1485900" cy="85725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Arial" panose="020B0604020202020204" pitchFamily="34" charset="0"/>
                  <a:cs typeface="Arial" panose="020B0604020202020204" pitchFamily="34" charset="0"/>
                </a:rPr>
                <a:t> </a:t>
              </a:r>
              <a:r>
                <a:rPr lang="en-US" sz="2400">
                  <a:solidFill>
                    <a:schemeClr val="bg1"/>
                  </a:solidFill>
                  <a:cs typeface="Arial" panose="020B0604020202020204" pitchFamily="34" charset="0"/>
                </a:rPr>
                <a:t>Host         Government</a:t>
              </a:r>
            </a:p>
          </p:txBody>
        </p:sp>
        <p:cxnSp>
          <p:nvCxnSpPr>
            <p:cNvPr id="10" name="Straight Arrow Connector 9">
              <a:extLst>
                <a:ext uri="{FF2B5EF4-FFF2-40B4-BE49-F238E27FC236}">
                  <a16:creationId xmlns:a16="http://schemas.microsoft.com/office/drawing/2014/main" id="{D0BD4032-DADE-4425-8748-A3A56E9CE894}"/>
                </a:ext>
              </a:extLst>
            </p:cNvPr>
            <p:cNvCxnSpPr>
              <a:endCxn id="7" idx="2"/>
            </p:cNvCxnSpPr>
            <p:nvPr/>
          </p:nvCxnSpPr>
          <p:spPr>
            <a:xfrm rot="5400000" flipH="1" flipV="1">
              <a:off x="1821998" y="2708757"/>
              <a:ext cx="857250" cy="23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D4F31B3-83D4-4196-A836-F63232799F2F}"/>
                </a:ext>
              </a:extLst>
            </p:cNvPr>
            <p:cNvCxnSpPr>
              <a:cxnSpLocks/>
              <a:stCxn id="8" idx="1"/>
              <a:endCxn id="17" idx="3"/>
            </p:cNvCxnSpPr>
            <p:nvPr/>
          </p:nvCxnSpPr>
          <p:spPr>
            <a:xfrm flipH="1">
              <a:off x="2707824" y="3223102"/>
              <a:ext cx="1356560" cy="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24">
              <a:extLst>
                <a:ext uri="{FF2B5EF4-FFF2-40B4-BE49-F238E27FC236}">
                  <a16:creationId xmlns:a16="http://schemas.microsoft.com/office/drawing/2014/main" id="{085000EC-782F-48CE-87C9-E9C6F4647D4B}"/>
                </a:ext>
              </a:extLst>
            </p:cNvPr>
            <p:cNvSpPr txBox="1">
              <a:spLocks noChangeArrowheads="1"/>
            </p:cNvSpPr>
            <p:nvPr/>
          </p:nvSpPr>
          <p:spPr bwMode="auto">
            <a:xfrm>
              <a:off x="1670802" y="2423768"/>
              <a:ext cx="548173" cy="309424"/>
            </a:xfrm>
            <a:prstGeom prst="rect">
              <a:avLst/>
            </a:prstGeom>
            <a:noFill/>
            <a:ln w="9525">
              <a:noFill/>
              <a:miter lim="800000"/>
              <a:headEnd/>
              <a:tailEnd/>
            </a:ln>
          </p:spPr>
          <p:txBody>
            <a:bodyPr wrap="none">
              <a:spAutoFit/>
            </a:bodyPr>
            <a:lstStyle/>
            <a:p>
              <a:r>
                <a:rPr lang="en-US" sz="2400">
                  <a:cs typeface="Arial" panose="020B0604020202020204" pitchFamily="34" charset="0"/>
                </a:rPr>
                <a:t>PRG</a:t>
              </a:r>
            </a:p>
          </p:txBody>
        </p:sp>
        <p:sp>
          <p:nvSpPr>
            <p:cNvPr id="13" name="Rectangle 12">
              <a:extLst>
                <a:ext uri="{FF2B5EF4-FFF2-40B4-BE49-F238E27FC236}">
                  <a16:creationId xmlns:a16="http://schemas.microsoft.com/office/drawing/2014/main" id="{9C0D8A10-BB41-4A79-8324-CEEB6C047071}"/>
                </a:ext>
              </a:extLst>
            </p:cNvPr>
            <p:cNvSpPr/>
            <p:nvPr/>
          </p:nvSpPr>
          <p:spPr>
            <a:xfrm>
              <a:off x="4079422" y="1422879"/>
              <a:ext cx="1485900" cy="85725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bg1"/>
                  </a:solidFill>
                  <a:cs typeface="Arial" panose="020B0604020202020204" pitchFamily="34" charset="0"/>
                </a:rPr>
                <a:t>IPP</a:t>
              </a:r>
            </a:p>
          </p:txBody>
        </p:sp>
        <p:cxnSp>
          <p:nvCxnSpPr>
            <p:cNvPr id="14" name="Straight Arrow Connector 13">
              <a:extLst>
                <a:ext uri="{FF2B5EF4-FFF2-40B4-BE49-F238E27FC236}">
                  <a16:creationId xmlns:a16="http://schemas.microsoft.com/office/drawing/2014/main" id="{50CDEDF3-79DB-4085-862C-63A9E6DBDEA1}"/>
                </a:ext>
              </a:extLst>
            </p:cNvPr>
            <p:cNvCxnSpPr/>
            <p:nvPr/>
          </p:nvCxnSpPr>
          <p:spPr>
            <a:xfrm>
              <a:off x="2993572" y="1880080"/>
              <a:ext cx="1085850" cy="11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E265BB-17EC-4141-98BF-A288FC79B1E6}"/>
                </a:ext>
              </a:extLst>
            </p:cNvPr>
            <p:cNvSpPr txBox="1">
              <a:spLocks noChangeArrowheads="1"/>
            </p:cNvSpPr>
            <p:nvPr/>
          </p:nvSpPr>
          <p:spPr bwMode="auto">
            <a:xfrm>
              <a:off x="3279326" y="1488780"/>
              <a:ext cx="614345" cy="309424"/>
            </a:xfrm>
            <a:prstGeom prst="rect">
              <a:avLst/>
            </a:prstGeom>
            <a:noFill/>
            <a:ln w="9525">
              <a:noFill/>
              <a:miter lim="800000"/>
              <a:headEnd/>
              <a:tailEnd/>
            </a:ln>
          </p:spPr>
          <p:txBody>
            <a:bodyPr wrap="none">
              <a:spAutoFit/>
            </a:bodyPr>
            <a:lstStyle/>
            <a:p>
              <a:r>
                <a:rPr lang="en-US" sz="2400">
                  <a:cs typeface="Arial" panose="020B0604020202020204" pitchFamily="34" charset="0"/>
                </a:rPr>
                <a:t>Loan</a:t>
              </a:r>
            </a:p>
          </p:txBody>
        </p:sp>
        <p:sp>
          <p:nvSpPr>
            <p:cNvPr id="16" name="TextBox 15">
              <a:extLst>
                <a:ext uri="{FF2B5EF4-FFF2-40B4-BE49-F238E27FC236}">
                  <a16:creationId xmlns:a16="http://schemas.microsoft.com/office/drawing/2014/main" id="{2568C0CE-B56B-4678-BE9A-ADF5A16DE6B3}"/>
                </a:ext>
              </a:extLst>
            </p:cNvPr>
            <p:cNvSpPr txBox="1">
              <a:spLocks noChangeArrowheads="1"/>
            </p:cNvSpPr>
            <p:nvPr/>
          </p:nvSpPr>
          <p:spPr bwMode="auto">
            <a:xfrm>
              <a:off x="2844807" y="2620160"/>
              <a:ext cx="1213400" cy="556964"/>
            </a:xfrm>
            <a:prstGeom prst="rect">
              <a:avLst/>
            </a:prstGeom>
            <a:noFill/>
            <a:ln w="9525">
              <a:noFill/>
              <a:miter lim="800000"/>
              <a:headEnd/>
              <a:tailEnd/>
            </a:ln>
          </p:spPr>
          <p:txBody>
            <a:bodyPr wrap="none">
              <a:spAutoFit/>
            </a:bodyPr>
            <a:lstStyle/>
            <a:p>
              <a:r>
                <a:rPr lang="en-US" sz="2400">
                  <a:cs typeface="Arial" panose="020B0604020202020204" pitchFamily="34" charset="0"/>
                </a:rPr>
                <a:t>(Counter- </a:t>
              </a:r>
            </a:p>
            <a:p>
              <a:r>
                <a:rPr lang="en-US" sz="2400">
                  <a:cs typeface="Arial" panose="020B0604020202020204" pitchFamily="34" charset="0"/>
                </a:rPr>
                <a:t>Indemnity)</a:t>
              </a:r>
            </a:p>
          </p:txBody>
        </p:sp>
        <p:pic>
          <p:nvPicPr>
            <p:cNvPr id="17" name="Picture 16" descr="GraphicTIF1">
              <a:extLst>
                <a:ext uri="{FF2B5EF4-FFF2-40B4-BE49-F238E27FC236}">
                  <a16:creationId xmlns:a16="http://schemas.microsoft.com/office/drawing/2014/main" id="{57436CEC-4946-408F-9A28-E11695C36BAA}"/>
                </a:ext>
              </a:extLst>
            </p:cNvPr>
            <p:cNvPicPr>
              <a:picLocks noChangeAspect="1" noChangeArrowheads="1"/>
            </p:cNvPicPr>
            <p:nvPr/>
          </p:nvPicPr>
          <p:blipFill>
            <a:blip r:embed="rId3" cstate="print"/>
            <a:srcRect/>
            <a:stretch>
              <a:fillRect/>
            </a:stretch>
          </p:blipFill>
          <p:spPr bwMode="auto">
            <a:xfrm>
              <a:off x="1809623" y="2794477"/>
              <a:ext cx="898202" cy="857250"/>
            </a:xfrm>
            <a:prstGeom prst="rect">
              <a:avLst/>
            </a:prstGeom>
            <a:noFill/>
            <a:ln w="9525">
              <a:noFill/>
              <a:miter lim="800000"/>
              <a:headEnd/>
              <a:tailEnd/>
            </a:ln>
          </p:spPr>
        </p:pic>
        <p:sp>
          <p:nvSpPr>
            <p:cNvPr id="18" name="Rectangle 17">
              <a:extLst>
                <a:ext uri="{FF2B5EF4-FFF2-40B4-BE49-F238E27FC236}">
                  <a16:creationId xmlns:a16="http://schemas.microsoft.com/office/drawing/2014/main" id="{14442259-BD19-4750-A862-813A855647B6}"/>
                </a:ext>
              </a:extLst>
            </p:cNvPr>
            <p:cNvSpPr/>
            <p:nvPr/>
          </p:nvSpPr>
          <p:spPr>
            <a:xfrm>
              <a:off x="6251122" y="1422879"/>
              <a:ext cx="1485900" cy="85725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bg1"/>
                  </a:solidFill>
                  <a:cs typeface="Arial" panose="020B0604020202020204" pitchFamily="34" charset="0"/>
                </a:rPr>
                <a:t>Offtaker </a:t>
              </a:r>
            </a:p>
            <a:p>
              <a:pPr algn="ctr">
                <a:defRPr/>
              </a:pPr>
              <a:r>
                <a:rPr lang="en-US" sz="2400">
                  <a:solidFill>
                    <a:schemeClr val="bg1"/>
                  </a:solidFill>
                  <a:cs typeface="Arial" panose="020B0604020202020204" pitchFamily="34" charset="0"/>
                </a:rPr>
                <a:t>(State Owned)</a:t>
              </a:r>
            </a:p>
          </p:txBody>
        </p:sp>
        <p:cxnSp>
          <p:nvCxnSpPr>
            <p:cNvPr id="19" name="Straight Arrow Connector 18">
              <a:extLst>
                <a:ext uri="{FF2B5EF4-FFF2-40B4-BE49-F238E27FC236}">
                  <a16:creationId xmlns:a16="http://schemas.microsoft.com/office/drawing/2014/main" id="{6292637D-E5C7-4136-ABFA-86754B147358}"/>
                </a:ext>
              </a:extLst>
            </p:cNvPr>
            <p:cNvCxnSpPr/>
            <p:nvPr/>
          </p:nvCxnSpPr>
          <p:spPr>
            <a:xfrm flipH="1">
              <a:off x="5565325" y="1892566"/>
              <a:ext cx="6858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3">
              <a:extLst>
                <a:ext uri="{FF2B5EF4-FFF2-40B4-BE49-F238E27FC236}">
                  <a16:creationId xmlns:a16="http://schemas.microsoft.com/office/drawing/2014/main" id="{CC2FBB79-1D02-4C33-A1D8-8EB7D6B7C2BB}"/>
                </a:ext>
              </a:extLst>
            </p:cNvPr>
            <p:cNvSpPr txBox="1">
              <a:spLocks noChangeArrowheads="1"/>
            </p:cNvSpPr>
            <p:nvPr/>
          </p:nvSpPr>
          <p:spPr bwMode="auto">
            <a:xfrm>
              <a:off x="5670752" y="1480029"/>
              <a:ext cx="513884" cy="309424"/>
            </a:xfrm>
            <a:prstGeom prst="rect">
              <a:avLst/>
            </a:prstGeom>
            <a:noFill/>
            <a:ln w="9525">
              <a:noFill/>
              <a:miter lim="800000"/>
              <a:headEnd/>
              <a:tailEnd/>
            </a:ln>
          </p:spPr>
          <p:txBody>
            <a:bodyPr wrap="none">
              <a:spAutoFit/>
            </a:bodyPr>
            <a:lstStyle/>
            <a:p>
              <a:r>
                <a:rPr lang="en-US" sz="2400">
                  <a:cs typeface="Arial" panose="020B0604020202020204" pitchFamily="34" charset="0"/>
                </a:rPr>
                <a:t>PPA</a:t>
              </a:r>
            </a:p>
          </p:txBody>
        </p:sp>
        <p:cxnSp>
          <p:nvCxnSpPr>
            <p:cNvPr id="21" name="Straight Arrow Connector 20">
              <a:extLst>
                <a:ext uri="{FF2B5EF4-FFF2-40B4-BE49-F238E27FC236}">
                  <a16:creationId xmlns:a16="http://schemas.microsoft.com/office/drawing/2014/main" id="{1091C201-C5F3-4FDF-97BA-D19A489B7ED9}"/>
                </a:ext>
              </a:extLst>
            </p:cNvPr>
            <p:cNvCxnSpPr>
              <a:cxnSpLocks/>
              <a:stCxn id="8" idx="3"/>
            </p:cNvCxnSpPr>
            <p:nvPr/>
          </p:nvCxnSpPr>
          <p:spPr>
            <a:xfrm flipV="1">
              <a:off x="5550285" y="1907848"/>
              <a:ext cx="402010" cy="1315254"/>
            </a:xfrm>
            <a:prstGeom prst="bentConnector2">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13">
              <a:extLst>
                <a:ext uri="{FF2B5EF4-FFF2-40B4-BE49-F238E27FC236}">
                  <a16:creationId xmlns:a16="http://schemas.microsoft.com/office/drawing/2014/main" id="{EFB1509E-E6DB-4EEE-B08E-470FE798AFAE}"/>
                </a:ext>
              </a:extLst>
            </p:cNvPr>
            <p:cNvSpPr txBox="1">
              <a:spLocks noChangeArrowheads="1"/>
            </p:cNvSpPr>
            <p:nvPr/>
          </p:nvSpPr>
          <p:spPr bwMode="auto">
            <a:xfrm>
              <a:off x="6022524" y="2601829"/>
              <a:ext cx="1270906" cy="556964"/>
            </a:xfrm>
            <a:prstGeom prst="rect">
              <a:avLst/>
            </a:prstGeom>
            <a:noFill/>
            <a:ln w="9525">
              <a:noFill/>
              <a:miter lim="800000"/>
              <a:headEnd/>
              <a:tailEnd/>
            </a:ln>
          </p:spPr>
          <p:txBody>
            <a:bodyPr wrap="square">
              <a:spAutoFit/>
            </a:bodyPr>
            <a:lstStyle/>
            <a:p>
              <a:r>
                <a:rPr lang="en-US" sz="2400">
                  <a:cs typeface="Arial" panose="020B0604020202020204" pitchFamily="34" charset="0"/>
                </a:rPr>
                <a:t>MoF</a:t>
              </a:r>
            </a:p>
            <a:p>
              <a:r>
                <a:rPr lang="en-US" sz="2400">
                  <a:cs typeface="Arial" panose="020B0604020202020204" pitchFamily="34" charset="0"/>
                </a:rPr>
                <a:t>Guarantee</a:t>
              </a:r>
              <a:endParaRPr lang="en-US">
                <a:cs typeface="Arial" panose="020B0604020202020204" pitchFamily="34" charset="0"/>
              </a:endParaRPr>
            </a:p>
          </p:txBody>
        </p:sp>
      </p:grpSp>
      <p:sp>
        <p:nvSpPr>
          <p:cNvPr id="23" name="Title 1" descr="Text Box: Title">
            <a:extLst>
              <a:ext uri="{FF2B5EF4-FFF2-40B4-BE49-F238E27FC236}">
                <a16:creationId xmlns:a16="http://schemas.microsoft.com/office/drawing/2014/main" id="{ADF0BE31-2DCF-40F4-82AD-CB4EE67A83F5}"/>
              </a:ext>
            </a:extLst>
          </p:cNvPr>
          <p:cNvSpPr txBox="1">
            <a:spLocks/>
          </p:cNvSpPr>
          <p:nvPr/>
        </p:nvSpPr>
        <p:spPr bwMode="auto">
          <a:xfrm>
            <a:off x="2896403" y="5276892"/>
            <a:ext cx="6399194" cy="107508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vert="horz" lIns="34290" tIns="34290" rIns="34290" bIns="34290" rtlCol="0">
            <a:noAutofit/>
          </a:bodyPr>
          <a:lstStyle>
            <a:defPPr>
              <a:defRPr lang="en-US"/>
            </a:defPPr>
            <a:lvl1pPr marL="347663" indent="-347663" algn="just">
              <a:lnSpc>
                <a:spcPct val="100000"/>
              </a:lnSpc>
              <a:spcBef>
                <a:spcPct val="20000"/>
              </a:spcBef>
              <a:spcAft>
                <a:spcPts val="600"/>
              </a:spcAft>
              <a:buFont typeface="Wingdings" pitchFamily="2" charset="2"/>
              <a:buChar char="§"/>
              <a:tabLst>
                <a:tab pos="2063750" algn="l"/>
              </a:tabLst>
              <a:defRPr sz="1400" b="0">
                <a:latin typeface="Calibri" panose="020F0502020204030204" pitchFamily="34" charset="0"/>
                <a:cs typeface="Arial" panose="020B0604020202020204" pitchFamily="34" charset="0"/>
              </a:defRPr>
            </a:lvl1pPr>
            <a:lvl2pPr marL="742950" lvl="1" indent="-285750" algn="just">
              <a:lnSpc>
                <a:spcPct val="100000"/>
              </a:lnSpc>
              <a:buFont typeface="Arial" panose="020B0604020202020204" pitchFamily="34" charset="0"/>
              <a:buChar char="•"/>
              <a:defRPr sz="1200"/>
            </a:lvl2pPr>
          </a:lstStyle>
          <a:p>
            <a:pPr marL="270266" lvl="1"/>
            <a:r>
              <a:rPr lang="en-US" sz="2400" b="1" dirty="0">
                <a:cs typeface="Arial" panose="020B0604020202020204" pitchFamily="34" charset="0"/>
              </a:rPr>
              <a:t>Guaranteed percentage</a:t>
            </a:r>
            <a:r>
              <a:rPr lang="en-US" sz="2400" dirty="0">
                <a:cs typeface="Arial" panose="020B0604020202020204" pitchFamily="34" charset="0"/>
              </a:rPr>
              <a:t>: between 95 and 99%</a:t>
            </a:r>
          </a:p>
          <a:p>
            <a:pPr>
              <a:buFont typeface="Arial" panose="020B0604020202020204" pitchFamily="34" charset="0"/>
              <a:buChar char="•"/>
            </a:pPr>
            <a:endParaRPr lang="en-US" sz="1600" dirty="0">
              <a:latin typeface="Arial" panose="020B0604020202020204" pitchFamily="34" charset="0"/>
            </a:endParaRPr>
          </a:p>
        </p:txBody>
      </p:sp>
      <p:sp>
        <p:nvSpPr>
          <p:cNvPr id="25" name="TextBox 24">
            <a:extLst>
              <a:ext uri="{FF2B5EF4-FFF2-40B4-BE49-F238E27FC236}">
                <a16:creationId xmlns:a16="http://schemas.microsoft.com/office/drawing/2014/main" id="{6C5E7A27-C9D9-41E9-82A1-288625A0E2F4}"/>
              </a:ext>
            </a:extLst>
          </p:cNvPr>
          <p:cNvSpPr txBox="1"/>
          <p:nvPr/>
        </p:nvSpPr>
        <p:spPr>
          <a:xfrm>
            <a:off x="2468137" y="1"/>
            <a:ext cx="8675914" cy="553998"/>
          </a:xfrm>
          <a:prstGeom prst="rect">
            <a:avLst/>
          </a:prstGeom>
          <a:noFill/>
        </p:spPr>
        <p:txBody>
          <a:bodyPr wrap="square" rtlCol="0">
            <a:spAutoFit/>
          </a:bodyPr>
          <a:lstStyle/>
          <a:p>
            <a:r>
              <a:rPr lang="en-US" sz="3000" b="1" dirty="0">
                <a:solidFill>
                  <a:srgbClr val="1E4C9F"/>
                </a:solidFill>
                <a:ea typeface="+mj-ea"/>
                <a:cs typeface="+mj-cs"/>
              </a:rPr>
              <a:t>Typical Partial Risk Guarantee Structure</a:t>
            </a:r>
          </a:p>
        </p:txBody>
      </p:sp>
    </p:spTree>
    <p:extLst>
      <p:ext uri="{BB962C8B-B14F-4D97-AF65-F5344CB8AC3E}">
        <p14:creationId xmlns:p14="http://schemas.microsoft.com/office/powerpoint/2010/main" val="419371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2152650" y="6356351"/>
            <a:ext cx="2057400" cy="365125"/>
          </a:xfrm>
        </p:spPr>
        <p:txBody>
          <a:bodyPr/>
          <a:lstStyle/>
          <a:p>
            <a:pPr algn="l">
              <a:defRPr/>
            </a:pPr>
            <a:fld id="{7D0C6CEF-3F30-5644-AEEC-4228C0B92182}" type="slidenum">
              <a:rPr lang="en-US" sz="1800">
                <a:solidFill>
                  <a:prstClr val="black"/>
                </a:solidFill>
                <a:latin typeface="Calibri" panose="020F0502020204030204"/>
              </a:rPr>
              <a:pPr algn="l">
                <a:defRPr/>
              </a:pPr>
              <a:t>7</a:t>
            </a:fld>
            <a:endParaRPr lang="en-US" sz="1800">
              <a:solidFill>
                <a:prstClr val="black"/>
              </a:solidFill>
              <a:latin typeface="Calibri" panose="020F0502020204030204"/>
            </a:endParaRPr>
          </a:p>
        </p:txBody>
      </p:sp>
      <p:sp>
        <p:nvSpPr>
          <p:cNvPr id="4" name="Title 5">
            <a:extLst>
              <a:ext uri="{FF2B5EF4-FFF2-40B4-BE49-F238E27FC236}">
                <a16:creationId xmlns:a16="http://schemas.microsoft.com/office/drawing/2014/main" id="{339D0C37-6554-46F9-BBC6-AA4B635EAF32}"/>
              </a:ext>
            </a:extLst>
          </p:cNvPr>
          <p:cNvSpPr>
            <a:spLocks noGrp="1"/>
          </p:cNvSpPr>
          <p:nvPr>
            <p:ph type="title"/>
          </p:nvPr>
        </p:nvSpPr>
        <p:spPr>
          <a:xfrm>
            <a:off x="2383797" y="1"/>
            <a:ext cx="8065542" cy="626165"/>
          </a:xfrm>
        </p:spPr>
        <p:txBody>
          <a:bodyPr>
            <a:noAutofit/>
          </a:bodyPr>
          <a:lstStyle/>
          <a:p>
            <a:r>
              <a:rPr lang="en-US" sz="3000" b="1" dirty="0">
                <a:solidFill>
                  <a:srgbClr val="1E4C9F"/>
                </a:solidFill>
                <a:latin typeface="+mn-lt"/>
              </a:rPr>
              <a:t>PRG: Riau Natural Gas Power Project (Indonesia)</a:t>
            </a:r>
          </a:p>
        </p:txBody>
      </p:sp>
      <p:sp>
        <p:nvSpPr>
          <p:cNvPr id="7" name="Title 1" descr="Text Box: Title">
            <a:extLst>
              <a:ext uri="{FF2B5EF4-FFF2-40B4-BE49-F238E27FC236}">
                <a16:creationId xmlns:a16="http://schemas.microsoft.com/office/drawing/2014/main" id="{BA81D036-A5B5-4E17-8BD8-20990D55B1E5}"/>
              </a:ext>
            </a:extLst>
          </p:cNvPr>
          <p:cNvSpPr txBox="1">
            <a:spLocks/>
          </p:cNvSpPr>
          <p:nvPr/>
        </p:nvSpPr>
        <p:spPr bwMode="auto">
          <a:xfrm>
            <a:off x="1592132" y="4095975"/>
            <a:ext cx="10897446" cy="509033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algn="just" defTabSz="728663" eaLnBrk="0" fontAlgn="base" hangingPunct="0">
              <a:spcBef>
                <a:spcPct val="0"/>
              </a:spcBef>
              <a:defRPr/>
            </a:pPr>
            <a:endParaRPr lang="en-US" sz="2000" b="1" kern="0" dirty="0">
              <a:solidFill>
                <a:prstClr val="black"/>
              </a:solidFill>
              <a:latin typeface="Calibri" panose="020F0502020204030204"/>
              <a:cs typeface="Calibri" pitchFamily="34" charset="0"/>
            </a:endParaRPr>
          </a:p>
          <a:p>
            <a:pPr marL="285750" indent="-285750" algn="just" defTabSz="728663" eaLnBrk="0" fontAlgn="base" hangingPunct="0">
              <a:spcBef>
                <a:spcPct val="0"/>
              </a:spcBef>
              <a:buFont typeface="Wingdings" panose="05000000000000000000" pitchFamily="2" charset="2"/>
              <a:buChar char="§"/>
              <a:defRPr/>
            </a:pPr>
            <a:r>
              <a:rPr lang="en-US" sz="2000" u="sng" kern="0" dirty="0">
                <a:solidFill>
                  <a:prstClr val="black"/>
                </a:solidFill>
                <a:latin typeface="Calibri" panose="020F0502020204030204"/>
                <a:cs typeface="Calibri" pitchFamily="34" charset="0"/>
              </a:rPr>
              <a:t>Competitively awarded independent power project </a:t>
            </a:r>
          </a:p>
          <a:p>
            <a:pPr algn="just" defTabSz="728663" eaLnBrk="0" fontAlgn="base" hangingPunct="0">
              <a:spcBef>
                <a:spcPct val="0"/>
              </a:spcBef>
              <a:defRPr/>
            </a:pPr>
            <a:r>
              <a:rPr lang="en-US" sz="2000" kern="0" dirty="0">
                <a:solidFill>
                  <a:prstClr val="black"/>
                </a:solidFill>
                <a:latin typeface="Calibri" panose="020F0502020204030204"/>
                <a:cs typeface="Calibri" pitchFamily="34" charset="0"/>
              </a:rPr>
              <a:t>     (275 MW combined cycle gas-fired project) in Indonesia adhering to</a:t>
            </a:r>
          </a:p>
          <a:p>
            <a:pPr algn="just" defTabSz="728663" eaLnBrk="0" fontAlgn="base" hangingPunct="0">
              <a:spcBef>
                <a:spcPct val="0"/>
              </a:spcBef>
              <a:defRPr/>
            </a:pPr>
            <a:r>
              <a:rPr lang="en-US" sz="2000" kern="0" dirty="0">
                <a:solidFill>
                  <a:prstClr val="black"/>
                </a:solidFill>
                <a:latin typeface="Calibri" panose="020F0502020204030204"/>
                <a:cs typeface="Calibri" pitchFamily="34" charset="0"/>
              </a:rPr>
              <a:t>      international best practices  </a:t>
            </a:r>
            <a:endParaRPr lang="en-US" sz="2000" b="1" kern="0" dirty="0">
              <a:solidFill>
                <a:prstClr val="black"/>
              </a:solidFill>
              <a:latin typeface="Calibri" panose="020F0502020204030204"/>
              <a:cs typeface="Calibri" pitchFamily="34" charset="0"/>
            </a:endParaRPr>
          </a:p>
          <a:p>
            <a:pPr marL="285750" indent="-285750" algn="just" defTabSz="728663" eaLnBrk="0" fontAlgn="base" hangingPunct="0">
              <a:spcBef>
                <a:spcPct val="0"/>
              </a:spcBef>
              <a:buFont typeface="Wingdings" panose="05000000000000000000" pitchFamily="2" charset="2"/>
              <a:buChar char="§"/>
              <a:defRPr/>
            </a:pPr>
            <a:r>
              <a:rPr lang="en-US" sz="2000" b="1" kern="0" dirty="0">
                <a:solidFill>
                  <a:prstClr val="black"/>
                </a:solidFill>
                <a:latin typeface="Calibri" panose="020F0502020204030204"/>
                <a:cs typeface="Calibri" pitchFamily="34" charset="0"/>
              </a:rPr>
              <a:t>Sponsors</a:t>
            </a:r>
            <a:r>
              <a:rPr lang="en-US" sz="2000" kern="0" dirty="0">
                <a:solidFill>
                  <a:prstClr val="black"/>
                </a:solidFill>
                <a:latin typeface="Calibri" panose="020F0502020204030204"/>
                <a:cs typeface="Calibri" pitchFamily="34" charset="0"/>
              </a:rPr>
              <a:t>:  PT Medco Power Indonesia and Ratchaburi Electricity Generating Holding</a:t>
            </a:r>
            <a:endParaRPr lang="en-US" sz="2000" b="1" kern="0" dirty="0">
              <a:solidFill>
                <a:prstClr val="black"/>
              </a:solidFill>
              <a:latin typeface="Calibri" panose="020F0502020204030204"/>
              <a:cs typeface="Calibri" pitchFamily="34" charset="0"/>
            </a:endParaRPr>
          </a:p>
          <a:p>
            <a:pPr marL="285750" indent="-285750" algn="just" defTabSz="728663" eaLnBrk="0" fontAlgn="base" hangingPunct="0">
              <a:spcBef>
                <a:spcPct val="0"/>
              </a:spcBef>
              <a:buFont typeface="Wingdings" panose="05000000000000000000" pitchFamily="2" charset="2"/>
              <a:buChar char="§"/>
              <a:defRPr/>
            </a:pPr>
            <a:r>
              <a:rPr lang="en-US" sz="2000" b="1" kern="0" dirty="0">
                <a:solidFill>
                  <a:prstClr val="black"/>
                </a:solidFill>
                <a:latin typeface="Calibri" panose="020F0502020204030204"/>
                <a:cs typeface="Calibri" pitchFamily="34" charset="0"/>
              </a:rPr>
              <a:t>ADB PRG Covered Lenders</a:t>
            </a:r>
            <a:r>
              <a:rPr lang="en-US" sz="2000" kern="0" dirty="0">
                <a:solidFill>
                  <a:prstClr val="black"/>
                </a:solidFill>
                <a:latin typeface="Calibri" panose="020F0502020204030204"/>
                <a:cs typeface="Calibri" pitchFamily="34" charset="0"/>
              </a:rPr>
              <a:t>: Sumitomo Mitsui Banking Corp. and MUFG Bank</a:t>
            </a:r>
          </a:p>
          <a:p>
            <a:pPr marL="342900" indent="-342900" algn="just" defTabSz="728663" eaLnBrk="0" fontAlgn="base" hangingPunct="0">
              <a:spcBef>
                <a:spcPct val="0"/>
              </a:spcBef>
              <a:buFont typeface="Wingdings" panose="05000000000000000000" pitchFamily="2" charset="2"/>
              <a:buChar char="§"/>
              <a:defRPr/>
            </a:pPr>
            <a:r>
              <a:rPr lang="en-US" sz="2000" kern="0" dirty="0">
                <a:solidFill>
                  <a:prstClr val="black"/>
                </a:solidFill>
                <a:latin typeface="Calibri" panose="020F0502020204030204"/>
                <a:cs typeface="Calibri" pitchFamily="34" charset="0"/>
              </a:rPr>
              <a:t>ADB’s </a:t>
            </a:r>
            <a:r>
              <a:rPr lang="en-US" sz="2000" u="sng" kern="0" dirty="0">
                <a:solidFill>
                  <a:prstClr val="black"/>
                </a:solidFill>
                <a:latin typeface="Calibri" panose="020F0502020204030204"/>
                <a:cs typeface="Calibri" pitchFamily="34" charset="0"/>
              </a:rPr>
              <a:t>first PRG in Indonesia </a:t>
            </a:r>
            <a:r>
              <a:rPr lang="en-US" sz="2000" kern="0" dirty="0">
                <a:solidFill>
                  <a:prstClr val="black"/>
                </a:solidFill>
                <a:latin typeface="Calibri" panose="020F0502020204030204"/>
                <a:cs typeface="Calibri" pitchFamily="34" charset="0"/>
              </a:rPr>
              <a:t>covering Breach of Contract by PLN </a:t>
            </a:r>
            <a:r>
              <a:rPr lang="en-US" sz="2000" u="sng" kern="0" dirty="0">
                <a:solidFill>
                  <a:prstClr val="black"/>
                </a:solidFill>
                <a:latin typeface="Calibri" panose="020F0502020204030204"/>
                <a:cs typeface="Calibri" pitchFamily="34" charset="0"/>
              </a:rPr>
              <a:t>without </a:t>
            </a:r>
            <a:r>
              <a:rPr lang="en-US" sz="2000" u="sng" kern="0" dirty="0" err="1">
                <a:solidFill>
                  <a:prstClr val="black"/>
                </a:solidFill>
                <a:latin typeface="Calibri" panose="020F0502020204030204"/>
                <a:cs typeface="Calibri" pitchFamily="34" charset="0"/>
              </a:rPr>
              <a:t>GoI</a:t>
            </a:r>
            <a:r>
              <a:rPr lang="en-US" sz="2000" u="sng" kern="0" dirty="0">
                <a:solidFill>
                  <a:prstClr val="black"/>
                </a:solidFill>
                <a:latin typeface="Calibri" panose="020F0502020204030204"/>
                <a:cs typeface="Calibri" pitchFamily="34" charset="0"/>
              </a:rPr>
              <a:t> guarantee</a:t>
            </a:r>
          </a:p>
          <a:p>
            <a:pPr marL="228600" indent="-228600" algn="just" defTabSz="728663" eaLnBrk="0" fontAlgn="base" hangingPunct="0">
              <a:spcBef>
                <a:spcPct val="0"/>
              </a:spcBef>
              <a:buFont typeface="Wingdings 3" panose="05040102010807070707" pitchFamily="18" charset="2"/>
              <a:buChar char="}"/>
              <a:defRPr/>
            </a:pPr>
            <a:endParaRPr lang="en-US" sz="2000" kern="0" dirty="0">
              <a:solidFill>
                <a:prstClr val="black"/>
              </a:solidFill>
              <a:latin typeface="Calibri" panose="020F0502020204030204"/>
              <a:cs typeface="Calibri" pitchFamily="34" charset="0"/>
            </a:endParaRPr>
          </a:p>
          <a:p>
            <a:pPr marL="685800" lvl="2" indent="-228600" algn="just" defTabSz="728663" eaLnBrk="0" fontAlgn="base" hangingPunct="0">
              <a:spcBef>
                <a:spcPct val="0"/>
              </a:spcBef>
              <a:buFont typeface="Wingdings 3" panose="05040102010807070707" pitchFamily="18" charset="2"/>
              <a:buChar char="}"/>
              <a:defRPr/>
            </a:pPr>
            <a:endParaRPr lang="en-US" sz="2000" kern="0" dirty="0">
              <a:solidFill>
                <a:prstClr val="black"/>
              </a:solidFill>
              <a:latin typeface="Calibri" panose="020F0502020204030204"/>
              <a:cs typeface="Calibri" pitchFamily="34" charset="0"/>
            </a:endParaRPr>
          </a:p>
          <a:p>
            <a:pPr marL="228600" indent="-228600" algn="just" defTabSz="728663" eaLnBrk="0" fontAlgn="base" hangingPunct="0">
              <a:spcBef>
                <a:spcPct val="0"/>
              </a:spcBef>
              <a:buFont typeface="Wingdings 3" panose="05040102010807070707" pitchFamily="18" charset="2"/>
              <a:buChar char="}"/>
              <a:defRPr/>
            </a:pPr>
            <a:endParaRPr lang="en-US" sz="2000" kern="0" dirty="0">
              <a:solidFill>
                <a:prstClr val="black"/>
              </a:solidFill>
              <a:latin typeface="Calibri" panose="020F0502020204030204"/>
              <a:cs typeface="Calibri" pitchFamily="34" charset="0"/>
            </a:endParaRPr>
          </a:p>
          <a:p>
            <a:pPr marL="228600" indent="-228600" algn="just" defTabSz="728663" eaLnBrk="0" fontAlgn="base" hangingPunct="0">
              <a:spcBef>
                <a:spcPct val="0"/>
              </a:spcBef>
              <a:buFont typeface="Wingdings 3" panose="05040102010807070707" pitchFamily="18" charset="2"/>
              <a:buChar char="}"/>
              <a:defRPr/>
            </a:pPr>
            <a:endParaRPr lang="en-US" sz="2000" kern="0" dirty="0">
              <a:solidFill>
                <a:prstClr val="black"/>
              </a:solidFill>
              <a:latin typeface="Calibri" panose="020F0502020204030204"/>
              <a:cs typeface="Calibri" pitchFamily="34" charset="0"/>
            </a:endParaRPr>
          </a:p>
          <a:p>
            <a:pPr lvl="1" algn="just" defTabSz="728663" eaLnBrk="0" fontAlgn="base" hangingPunct="0">
              <a:spcBef>
                <a:spcPct val="0"/>
              </a:spcBef>
              <a:defRPr/>
            </a:pPr>
            <a:endParaRPr lang="en-US" sz="2000" kern="0" dirty="0">
              <a:solidFill>
                <a:prstClr val="black"/>
              </a:solidFill>
              <a:latin typeface="Calibri" panose="020F0502020204030204"/>
              <a:cs typeface="Calibri" pitchFamily="34" charset="0"/>
            </a:endParaRPr>
          </a:p>
        </p:txBody>
      </p:sp>
      <p:pic>
        <p:nvPicPr>
          <p:cNvPr id="2" name="Picture 5" descr="Riau Natural Gas Power Project chart">
            <a:extLst>
              <a:ext uri="{FF2B5EF4-FFF2-40B4-BE49-F238E27FC236}">
                <a16:creationId xmlns:a16="http://schemas.microsoft.com/office/drawing/2014/main" id="{9123E9B9-1791-2425-079E-DA844712F3B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77615" y="626166"/>
            <a:ext cx="8971724" cy="387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5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2152650" y="6356351"/>
            <a:ext cx="2057400" cy="365125"/>
          </a:xfrm>
        </p:spPr>
        <p:txBody>
          <a:bodyPr/>
          <a:lstStyle/>
          <a:p>
            <a:fld id="{7D0C6CEF-3F30-5644-AEEC-4228C0B92182}" type="slidenum">
              <a:rPr lang="en-US" smtClean="0"/>
              <a:t>8</a:t>
            </a:fld>
            <a:endParaRPr lang="en-US"/>
          </a:p>
        </p:txBody>
      </p:sp>
      <p:sp>
        <p:nvSpPr>
          <p:cNvPr id="25" name="TextBox 24">
            <a:extLst>
              <a:ext uri="{FF2B5EF4-FFF2-40B4-BE49-F238E27FC236}">
                <a16:creationId xmlns:a16="http://schemas.microsoft.com/office/drawing/2014/main" id="{6C5E7A27-C9D9-41E9-82A1-288625A0E2F4}"/>
              </a:ext>
            </a:extLst>
          </p:cNvPr>
          <p:cNvSpPr txBox="1"/>
          <p:nvPr/>
        </p:nvSpPr>
        <p:spPr>
          <a:xfrm>
            <a:off x="2468137" y="1"/>
            <a:ext cx="8675914" cy="553998"/>
          </a:xfrm>
          <a:prstGeom prst="rect">
            <a:avLst/>
          </a:prstGeom>
          <a:noFill/>
        </p:spPr>
        <p:txBody>
          <a:bodyPr wrap="square" rtlCol="0">
            <a:spAutoFit/>
          </a:bodyPr>
          <a:lstStyle/>
          <a:p>
            <a:r>
              <a:rPr lang="en-US" sz="3000" b="1" dirty="0">
                <a:solidFill>
                  <a:srgbClr val="1E4C9F"/>
                </a:solidFill>
                <a:ea typeface="+mj-ea"/>
                <a:cs typeface="+mj-cs"/>
              </a:rPr>
              <a:t>Typical Partial Credit Guarantee Structure</a:t>
            </a:r>
          </a:p>
        </p:txBody>
      </p:sp>
      <p:sp>
        <p:nvSpPr>
          <p:cNvPr id="2" name="Rectangle 2">
            <a:extLst>
              <a:ext uri="{FF2B5EF4-FFF2-40B4-BE49-F238E27FC236}">
                <a16:creationId xmlns:a16="http://schemas.microsoft.com/office/drawing/2014/main" id="{F8ECE0B1-057B-F107-D147-3D0168FB3185}"/>
              </a:ext>
            </a:extLst>
          </p:cNvPr>
          <p:cNvSpPr>
            <a:spLocks noChangeArrowheads="1"/>
          </p:cNvSpPr>
          <p:nvPr/>
        </p:nvSpPr>
        <p:spPr bwMode="auto">
          <a:xfrm>
            <a:off x="2152650" y="14737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2" descr="Partial Credit Guarantees">
            <a:extLst>
              <a:ext uri="{FF2B5EF4-FFF2-40B4-BE49-F238E27FC236}">
                <a16:creationId xmlns:a16="http://schemas.microsoft.com/office/drawing/2014/main" id="{7B6BD186-E01D-4282-E982-5DFE8433D13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92537" y="1247887"/>
            <a:ext cx="8346813" cy="469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63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2152650" y="6356351"/>
            <a:ext cx="2057400" cy="365125"/>
          </a:xfrm>
        </p:spPr>
        <p:txBody>
          <a:bodyPr/>
          <a:lstStyle/>
          <a:p>
            <a:pPr algn="l">
              <a:defRPr/>
            </a:pPr>
            <a:fld id="{7D0C6CEF-3F30-5644-AEEC-4228C0B92182}" type="slidenum">
              <a:rPr lang="en-US" sz="1800">
                <a:solidFill>
                  <a:prstClr val="black"/>
                </a:solidFill>
                <a:latin typeface="Calibri" panose="020F0502020204030204"/>
              </a:rPr>
              <a:pPr algn="l">
                <a:defRPr/>
              </a:pPr>
              <a:t>9</a:t>
            </a:fld>
            <a:endParaRPr lang="en-US" sz="1800">
              <a:solidFill>
                <a:prstClr val="black"/>
              </a:solidFill>
              <a:latin typeface="Calibri" panose="020F0502020204030204"/>
            </a:endParaRPr>
          </a:p>
        </p:txBody>
      </p:sp>
      <p:sp>
        <p:nvSpPr>
          <p:cNvPr id="4" name="Title 5">
            <a:extLst>
              <a:ext uri="{FF2B5EF4-FFF2-40B4-BE49-F238E27FC236}">
                <a16:creationId xmlns:a16="http://schemas.microsoft.com/office/drawing/2014/main" id="{339D0C37-6554-46F9-BBC6-AA4B635EAF32}"/>
              </a:ext>
            </a:extLst>
          </p:cNvPr>
          <p:cNvSpPr>
            <a:spLocks noGrp="1"/>
          </p:cNvSpPr>
          <p:nvPr>
            <p:ph type="title"/>
          </p:nvPr>
        </p:nvSpPr>
        <p:spPr>
          <a:xfrm>
            <a:off x="2383797" y="1"/>
            <a:ext cx="8065542" cy="626165"/>
          </a:xfrm>
        </p:spPr>
        <p:txBody>
          <a:bodyPr>
            <a:noAutofit/>
          </a:bodyPr>
          <a:lstStyle/>
          <a:p>
            <a:r>
              <a:rPr lang="en-US" sz="3000" b="1" dirty="0">
                <a:solidFill>
                  <a:srgbClr val="1E4C9F"/>
                </a:solidFill>
                <a:latin typeface="+mn-lt"/>
              </a:rPr>
              <a:t>PCG: Southern Gas Corridor (Azerbaijan, 2017)</a:t>
            </a:r>
          </a:p>
        </p:txBody>
      </p:sp>
      <p:sp>
        <p:nvSpPr>
          <p:cNvPr id="3" name="Rectangle 2">
            <a:extLst>
              <a:ext uri="{FF2B5EF4-FFF2-40B4-BE49-F238E27FC236}">
                <a16:creationId xmlns:a16="http://schemas.microsoft.com/office/drawing/2014/main" id="{B2C13A89-472B-A4FA-6A74-4FAD8DE3A94F}"/>
              </a:ext>
            </a:extLst>
          </p:cNvPr>
          <p:cNvSpPr>
            <a:spLocks noChangeArrowheads="1"/>
          </p:cNvSpPr>
          <p:nvPr/>
        </p:nvSpPr>
        <p:spPr bwMode="auto">
          <a:xfrm>
            <a:off x="1807285" y="1140310"/>
            <a:ext cx="197336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7" descr="Southern Gas Corridor diagram">
            <a:extLst>
              <a:ext uri="{FF2B5EF4-FFF2-40B4-BE49-F238E27FC236}">
                <a16:creationId xmlns:a16="http://schemas.microsoft.com/office/drawing/2014/main" id="{B6621806-8A41-11D5-4A74-67EEAFE2A3A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89504" y="162095"/>
            <a:ext cx="8233442" cy="463131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descr="Text Box: Title">
            <a:extLst>
              <a:ext uri="{FF2B5EF4-FFF2-40B4-BE49-F238E27FC236}">
                <a16:creationId xmlns:a16="http://schemas.microsoft.com/office/drawing/2014/main" id="{C2DF7083-D6DF-13F8-CAE1-841E2BCFD18D}"/>
              </a:ext>
            </a:extLst>
          </p:cNvPr>
          <p:cNvSpPr txBox="1">
            <a:spLocks/>
          </p:cNvSpPr>
          <p:nvPr/>
        </p:nvSpPr>
        <p:spPr bwMode="auto">
          <a:xfrm>
            <a:off x="723366" y="4150738"/>
            <a:ext cx="10745268" cy="509033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342900" indent="-342900" algn="just" defTabSz="728663" eaLnBrk="0" fontAlgn="base" hangingPunct="0">
              <a:spcBef>
                <a:spcPct val="0"/>
              </a:spcBef>
              <a:buFont typeface="Wingdings" pitchFamily="2" charset="2"/>
              <a:buChar char="§"/>
              <a:defRPr/>
            </a:pPr>
            <a:endParaRPr lang="en-US" sz="2000" b="1" kern="0" dirty="0">
              <a:solidFill>
                <a:prstClr val="black"/>
              </a:solidFill>
              <a:latin typeface="Calibri" panose="020F0502020204030204" pitchFamily="34" charset="0"/>
              <a:cs typeface="Calibri" panose="020F0502020204030204" pitchFamily="34" charset="0"/>
            </a:endParaRPr>
          </a:p>
          <a:p>
            <a:pPr marL="342900" lvl="0" indent="-342900">
              <a:buSzPts val="1000"/>
              <a:buFont typeface="Wingdings" pitchFamily="2" charset="2"/>
              <a:buChar char="§"/>
              <a:tabLst>
                <a:tab pos="457200" algn="l"/>
              </a:tabLst>
            </a:pPr>
            <a:r>
              <a:rPr lang="en-US" sz="2000" b="1" kern="100" dirty="0">
                <a:solidFill>
                  <a:srgbClr val="333333"/>
                </a:solidFill>
                <a:effectLst/>
                <a:latin typeface="Calibri" panose="020F0502020204030204" pitchFamily="34" charset="0"/>
                <a:ea typeface="Malgun Gothic" panose="020B0503020000020004" pitchFamily="34" charset="-127"/>
                <a:cs typeface="Calibri" panose="020F0502020204030204" pitchFamily="34" charset="0"/>
              </a:rPr>
              <a:t>ADB’s PCG</a:t>
            </a:r>
            <a:r>
              <a:rPr lang="en-US" sz="2000" kern="100" dirty="0">
                <a:solidFill>
                  <a:srgbClr val="333333"/>
                </a:solidFill>
                <a:effectLst/>
                <a:latin typeface="Calibri" panose="020F0502020204030204" pitchFamily="34" charset="0"/>
                <a:ea typeface="Malgun Gothic" panose="020B0503020000020004" pitchFamily="34" charset="-127"/>
                <a:cs typeface="Calibri" panose="020F0502020204030204" pitchFamily="34" charset="0"/>
              </a:rPr>
              <a:t> supported a $525 million loan facility to Southern Gas Corridor CJSC backed by a counter-guarantee and indemnity agreement. </a:t>
            </a:r>
            <a:endParaRPr lang="en-PH" sz="2000" kern="100" dirty="0">
              <a:solidFill>
                <a:srgbClr val="333333"/>
              </a:solidFill>
              <a:effectLst/>
              <a:latin typeface="Calibri" panose="020F0502020204030204" pitchFamily="34" charset="0"/>
              <a:ea typeface="Malgun Gothic" panose="020B0503020000020004" pitchFamily="34" charset="-127"/>
              <a:cs typeface="Calibri" panose="020F0502020204030204" pitchFamily="34" charset="0"/>
            </a:endParaRPr>
          </a:p>
          <a:p>
            <a:pPr marL="342900" lvl="0" indent="-342900">
              <a:buSzPts val="1000"/>
              <a:buFont typeface="Wingdings" pitchFamily="2" charset="2"/>
              <a:buChar char="§"/>
              <a:tabLst>
                <a:tab pos="457200" algn="l"/>
              </a:tabLst>
            </a:pPr>
            <a:r>
              <a:rPr lang="en-US" sz="2000" b="1" kern="100" dirty="0">
                <a:solidFill>
                  <a:srgbClr val="333333"/>
                </a:solidFill>
                <a:effectLst/>
                <a:latin typeface="Calibri" panose="020F0502020204030204" pitchFamily="34" charset="0"/>
                <a:ea typeface="Malgun Gothic" panose="020B0503020000020004" pitchFamily="34" charset="-127"/>
                <a:cs typeface="Calibri" panose="020F0502020204030204" pitchFamily="34" charset="0"/>
              </a:rPr>
              <a:t>Covered Risk:</a:t>
            </a:r>
            <a:r>
              <a:rPr lang="en-US" sz="2000" kern="100" dirty="0">
                <a:solidFill>
                  <a:srgbClr val="333333"/>
                </a:solidFill>
                <a:effectLst/>
                <a:latin typeface="Calibri" panose="020F0502020204030204" pitchFamily="34" charset="0"/>
                <a:ea typeface="Malgun Gothic" panose="020B0503020000020004" pitchFamily="34" charset="-127"/>
                <a:cs typeface="Calibri" panose="020F0502020204030204" pitchFamily="34" charset="0"/>
              </a:rPr>
              <a:t> ADB’s PCG covered the risk that the Ministry of Finance would not honor its sovereign obligation to repay the lenders in case of a missed payment of principal, interest or guarantee fees.</a:t>
            </a:r>
            <a:endParaRPr lang="en-PH" sz="2000" kern="100" dirty="0">
              <a:solidFill>
                <a:srgbClr val="333333"/>
              </a:solidFill>
              <a:effectLst/>
              <a:latin typeface="Calibri" panose="020F0502020204030204" pitchFamily="34" charset="0"/>
              <a:ea typeface="Malgun Gothic" panose="020B0503020000020004" pitchFamily="34" charset="-127"/>
              <a:cs typeface="Calibri" panose="020F0502020204030204" pitchFamily="34" charset="0"/>
            </a:endParaRPr>
          </a:p>
          <a:p>
            <a:pPr marL="342900" lvl="0" indent="-342900">
              <a:buSzPts val="1000"/>
              <a:buFont typeface="Wingdings" pitchFamily="2" charset="2"/>
              <a:buChar char="§"/>
              <a:tabLst>
                <a:tab pos="457200" algn="l"/>
              </a:tabLst>
            </a:pPr>
            <a:r>
              <a:rPr lang="en-US" sz="2000" b="1" kern="100" dirty="0">
                <a:solidFill>
                  <a:srgbClr val="333333"/>
                </a:solidFill>
                <a:effectLst/>
                <a:latin typeface="Calibri" panose="020F0502020204030204" pitchFamily="34" charset="0"/>
                <a:ea typeface="Malgun Gothic" panose="020B0503020000020004" pitchFamily="34" charset="-127"/>
                <a:cs typeface="Calibri" panose="020F0502020204030204" pitchFamily="34" charset="0"/>
              </a:rPr>
              <a:t>Benefits</a:t>
            </a:r>
            <a:r>
              <a:rPr lang="en-US" sz="2000" kern="100" dirty="0">
                <a:solidFill>
                  <a:srgbClr val="333333"/>
                </a:solidFill>
                <a:effectLst/>
                <a:latin typeface="Calibri" panose="020F0502020204030204" pitchFamily="34" charset="0"/>
                <a:ea typeface="Malgun Gothic" panose="020B0503020000020004" pitchFamily="34" charset="-127"/>
                <a:cs typeface="Calibri" panose="020F0502020204030204" pitchFamily="34" charset="0"/>
              </a:rPr>
              <a:t>: All-in costs of the commercial bank loans were be reduced, and</a:t>
            </a:r>
            <a:r>
              <a:rPr lang="en-PH" sz="2000" kern="100" dirty="0">
                <a:solidFill>
                  <a:srgbClr val="333333"/>
                </a:solidFill>
                <a:latin typeface="Calibri" panose="020F0502020204030204" pitchFamily="34" charset="0"/>
                <a:ea typeface="Malgun Gothic" panose="020B0503020000020004" pitchFamily="34" charset="-127"/>
                <a:cs typeface="Calibri" panose="020F0502020204030204" pitchFamily="34" charset="0"/>
              </a:rPr>
              <a:t> </a:t>
            </a:r>
            <a:r>
              <a:rPr lang="en-US" sz="2000" kern="100" dirty="0">
                <a:solidFill>
                  <a:srgbClr val="333333"/>
                </a:solidFill>
                <a:effectLst/>
                <a:latin typeface="Calibri" panose="020F0502020204030204" pitchFamily="34" charset="0"/>
                <a:ea typeface="Malgun Gothic" panose="020B0503020000020004" pitchFamily="34" charset="-127"/>
                <a:cs typeface="Calibri" panose="020F0502020204030204" pitchFamily="34" charset="0"/>
              </a:rPr>
              <a:t>Tenor was increased thereby improving the viability of the project</a:t>
            </a:r>
            <a:endParaRPr lang="en-PH" sz="2000" kern="100" dirty="0">
              <a:solidFill>
                <a:srgbClr val="333333"/>
              </a:solidFill>
              <a:effectLst/>
              <a:latin typeface="Calibri" panose="020F0502020204030204" pitchFamily="34" charset="0"/>
              <a:ea typeface="Malgun Gothic" panose="020B0503020000020004" pitchFamily="34" charset="-127"/>
              <a:cs typeface="Calibri" panose="020F0502020204030204" pitchFamily="34" charset="0"/>
            </a:endParaRPr>
          </a:p>
          <a:p>
            <a:pPr marL="342900" indent="-342900" algn="just" defTabSz="728663" eaLnBrk="0" fontAlgn="base" hangingPunct="0">
              <a:spcBef>
                <a:spcPct val="0"/>
              </a:spcBef>
              <a:buFont typeface="Wingdings" pitchFamily="2" charset="2"/>
              <a:buChar char="§"/>
              <a:defRPr/>
            </a:pPr>
            <a:endParaRPr lang="en-US" sz="2000" kern="0" dirty="0">
              <a:solidFill>
                <a:prstClr val="black"/>
              </a:solidFill>
              <a:latin typeface="Calibri" panose="020F0502020204030204" pitchFamily="34" charset="0"/>
              <a:cs typeface="Calibri" panose="020F0502020204030204" pitchFamily="34" charset="0"/>
            </a:endParaRPr>
          </a:p>
          <a:p>
            <a:pPr marL="800100" lvl="2" indent="-342900" algn="just" defTabSz="728663" eaLnBrk="0" fontAlgn="base" hangingPunct="0">
              <a:spcBef>
                <a:spcPct val="0"/>
              </a:spcBef>
              <a:buFont typeface="Wingdings" pitchFamily="2" charset="2"/>
              <a:buChar char="§"/>
              <a:defRPr/>
            </a:pPr>
            <a:endParaRPr lang="en-US" sz="2000" kern="0" dirty="0">
              <a:solidFill>
                <a:prstClr val="black"/>
              </a:solidFill>
              <a:latin typeface="Calibri" panose="020F0502020204030204" pitchFamily="34" charset="0"/>
              <a:cs typeface="Calibri" panose="020F0502020204030204" pitchFamily="34" charset="0"/>
            </a:endParaRPr>
          </a:p>
          <a:p>
            <a:pPr marL="342900" indent="-342900" algn="just" defTabSz="728663" eaLnBrk="0" fontAlgn="base" hangingPunct="0">
              <a:spcBef>
                <a:spcPct val="0"/>
              </a:spcBef>
              <a:buFont typeface="Wingdings" pitchFamily="2" charset="2"/>
              <a:buChar char="§"/>
              <a:defRPr/>
            </a:pPr>
            <a:endParaRPr lang="en-US" sz="2000" kern="0" dirty="0">
              <a:solidFill>
                <a:prstClr val="black"/>
              </a:solidFill>
              <a:latin typeface="Calibri" panose="020F0502020204030204" pitchFamily="34" charset="0"/>
              <a:cs typeface="Calibri" panose="020F0502020204030204" pitchFamily="34" charset="0"/>
            </a:endParaRPr>
          </a:p>
          <a:p>
            <a:pPr marL="342900" indent="-342900" algn="just" defTabSz="728663" eaLnBrk="0" fontAlgn="base" hangingPunct="0">
              <a:spcBef>
                <a:spcPct val="0"/>
              </a:spcBef>
              <a:buFont typeface="Wingdings" pitchFamily="2" charset="2"/>
              <a:buChar char="§"/>
              <a:defRPr/>
            </a:pPr>
            <a:endParaRPr lang="en-US" sz="2000" kern="0" dirty="0">
              <a:solidFill>
                <a:prstClr val="black"/>
              </a:solidFill>
              <a:latin typeface="Calibri" panose="020F0502020204030204" pitchFamily="34" charset="0"/>
              <a:cs typeface="Calibri" panose="020F0502020204030204" pitchFamily="34" charset="0"/>
            </a:endParaRPr>
          </a:p>
          <a:p>
            <a:pPr marL="800100" lvl="1" indent="-342900" algn="just" defTabSz="728663" eaLnBrk="0" fontAlgn="base" hangingPunct="0">
              <a:spcBef>
                <a:spcPct val="0"/>
              </a:spcBef>
              <a:buFont typeface="Wingdings" pitchFamily="2" charset="2"/>
              <a:buChar char="§"/>
              <a:defRPr/>
            </a:pPr>
            <a:endParaRPr lang="en-US" sz="2000" kern="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6371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0101cd4-d4a0-41a2-b320-d72d96077b7f">
      <UserInfo>
        <DisplayName>Woochong Um</DisplayName>
        <AccountId>189</AccountId>
        <AccountType/>
      </UserInfo>
      <UserInfo>
        <DisplayName>Lin Lu</DisplayName>
        <AccountId>137</AccountId>
        <AccountType/>
      </UserInfo>
      <UserInfo>
        <DisplayName>Richievel Arche Ibanez</DisplayName>
        <AccountId>320</AccountId>
        <AccountType/>
      </UserInfo>
      <UserInfo>
        <DisplayName>Robert Guild</DisplayName>
        <AccountId>185</AccountId>
        <AccountType/>
      </UserInfo>
      <UserInfo>
        <DisplayName>Corinna Bañez</DisplayName>
        <AccountId>809</AccountId>
        <AccountType/>
      </UserInfo>
      <UserInfo>
        <DisplayName>Lourdes Razel B. Sychangco</DisplayName>
        <AccountId>187</AccountId>
        <AccountType/>
      </UserInfo>
      <UserInfo>
        <DisplayName>Sonoko Sunayama</DisplayName>
        <AccountId>828</AccountId>
        <AccountType/>
      </UserInfo>
      <UserInfo>
        <DisplayName>Marian Lagmay</DisplayName>
        <AccountId>160</AccountId>
        <AccountType/>
      </UserInfo>
      <UserInfo>
        <DisplayName>Rosette Angelica M. Kapunan-Ong</DisplayName>
        <AccountId>299</AccountId>
        <AccountType/>
      </UserInfo>
    </SharedWithUsers>
    <lcf76f155ced4ddcb4097134ff3c332f xmlns="e30a273d-d6ae-4788-9422-d2fa4deaadf4">
      <Terms xmlns="http://schemas.microsoft.com/office/infopath/2007/PartnerControls"/>
    </lcf76f155ced4ddcb4097134ff3c332f>
    <TaxCatchAll xmlns="c1fdd505-2570-46c2-bd04-3e0f2d874cf5">
      <Value>5</Value>
      <Value>2</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7" ma:contentTypeDescription="Create a new document." ma:contentTypeScope="" ma:versionID="211b8532591745e2d4eba29517595078">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19e1cdb102105570f39851e34b2ae0bf"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7257C6-74FB-4B9A-A9F4-22D3BDE06996}">
  <ds:schemaRefs>
    <ds:schemaRef ds:uri="http://schemas.microsoft.com/sharepoint/v3/contenttype/forms"/>
  </ds:schemaRefs>
</ds:datastoreItem>
</file>

<file path=customXml/itemProps2.xml><?xml version="1.0" encoding="utf-8"?>
<ds:datastoreItem xmlns:ds="http://schemas.openxmlformats.org/officeDocument/2006/customXml" ds:itemID="{DD4A5041-F520-4CA9-979F-D18CCE6CDD93}">
  <ds:schemaRefs>
    <ds:schemaRef ds:uri="http://purl.org/dc/terms/"/>
    <ds:schemaRef ds:uri="213d5e01-fa27-47a7-9c9d-6effb2789bb0"/>
    <ds:schemaRef ds:uri="http://purl.org/dc/elements/1.1/"/>
    <ds:schemaRef ds:uri="http://purl.org/dc/dcmitype/"/>
    <ds:schemaRef ds:uri="c1fdd505-2570-46c2-bd04-3e0f2d874cf5"/>
    <ds:schemaRef ds:uri="87c95875-b482-41b4-a2de-5142c6fb065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A526A5-BA0A-49A7-8C9E-578374F69C03}"/>
</file>

<file path=docProps/app.xml><?xml version="1.0" encoding="utf-8"?>
<Properties xmlns="http://schemas.openxmlformats.org/officeDocument/2006/extended-properties" xmlns:vt="http://schemas.openxmlformats.org/officeDocument/2006/docPropsVTypes">
  <TotalTime>4489</TotalTime>
  <Words>1888</Words>
  <Application>Microsoft Macintosh PowerPoint</Application>
  <PresentationFormat>Widescreen</PresentationFormat>
  <Paragraphs>283</Paragraphs>
  <Slides>23</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Wingdings</vt:lpstr>
      <vt:lpstr>Wingdings 3</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PRG: Riau Natural Gas Power Project (Indonesia)</vt:lpstr>
      <vt:lpstr>PowerPoint Presentation</vt:lpstr>
      <vt:lpstr>PCG: Southern Gas Corridor (Azerbaijan,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Soo Lee</dc:creator>
  <cp:lastModifiedBy>Seung Duck Kim</cp:lastModifiedBy>
  <cp:revision>225</cp:revision>
  <cp:lastPrinted>2021-11-12T06:43:28Z</cp:lastPrinted>
  <dcterms:created xsi:type="dcterms:W3CDTF">2020-06-23T05:16:46Z</dcterms:created>
  <dcterms:modified xsi:type="dcterms:W3CDTF">2023-11-24T03:19:45Z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0x0101006D424368B706EE4FB77F211FDCEB8A37</vt:lpwstr>
  </property>
  <property fmtid="{D5CDD505-2E9C-101B-9397-08002B2CF9AE}" pid="3" name="ce5a4fae9a7d4e3d9d782ef76d38f19e">
    <vt:lpwstr>Urban Development|d205d167-97c5-4a52-a24d-7811a0ce5ff7</vt:lpwstr>
  </property>
  <property fmtid="{D5CDD505-2E9C-101B-9397-08002B2CF9AE}" pid="4" name="h00e4aaaf4624e24a7df7f06faa038c6">
    <vt:lpwstr>English|16ac8743-31bb-43f8-9a73-533a041667d6</vt:lpwstr>
  </property>
  <property fmtid="{D5CDD505-2E9C-101B-9397-08002B2CF9AE}" pid="5" name="ADBDocumentLanguage">
    <vt:lpwstr>1;#English|16ac8743-31bb-43f8-9a73-533a041667d6</vt:lpwstr>
  </property>
  <property fmtid="{D5CDD505-2E9C-101B-9397-08002B2CF9AE}" pid="6" name="Focus Area">
    <vt:lpwstr>5;#Urban Development|d205d167-97c5-4a52-a24d-7811a0ce5ff7</vt:lpwstr>
  </property>
  <property fmtid="{D5CDD505-2E9C-101B-9397-08002B2CF9AE}" pid="7" name="TaxCatchAll">
    <vt:lpwstr>5;#Urban Development|d205d167-97c5-4a52-a24d-7811a0ce5ff7;#2;#SDCC|5aaa5968-0b17-43f6-85ce-71d3f4ca97a7;#1;#English|16ac8743-31bb-43f8-9a73-533a041667d6</vt:lpwstr>
  </property>
  <property fmtid="{D5CDD505-2E9C-101B-9397-08002B2CF9AE}" pid="8" name="ADBContentGroup">
    <vt:lpwstr>2;#SDCC|5aaa5968-0b17-43f6-85ce-71d3f4ca97a7</vt:lpwstr>
  </property>
  <property fmtid="{D5CDD505-2E9C-101B-9397-08002B2CF9AE}" pid="9" name="ADBCountry">
    <vt:lpwstr/>
  </property>
  <property fmtid="{D5CDD505-2E9C-101B-9397-08002B2CF9AE}" pid="10" name="d61536b25a8a4fedb48bb564279be82a">
    <vt:lpwstr/>
  </property>
  <property fmtid="{D5CDD505-2E9C-101B-9397-08002B2CF9AE}" pid="11" name="ADBCountryDocumentType">
    <vt:lpwstr/>
  </property>
  <property fmtid="{D5CDD505-2E9C-101B-9397-08002B2CF9AE}" pid="12" name="ADBProjectDocumentType">
    <vt:lpwstr/>
  </property>
  <property fmtid="{D5CDD505-2E9C-101B-9397-08002B2CF9AE}" pid="13" name="a0d1b14b197747dfafc19f70ff45d4f6">
    <vt:lpwstr/>
  </property>
  <property fmtid="{D5CDD505-2E9C-101B-9397-08002B2CF9AE}" pid="14" name="ADBProject">
    <vt:lpwstr/>
  </property>
  <property fmtid="{D5CDD505-2E9C-101B-9397-08002B2CF9AE}" pid="15" name="ADBSector">
    <vt:lpwstr/>
  </property>
  <property fmtid="{D5CDD505-2E9C-101B-9397-08002B2CF9AE}" pid="16" name="de77c5b4d20d4bdeb0b6d09350193e53">
    <vt:lpwstr/>
  </property>
  <property fmtid="{D5CDD505-2E9C-101B-9397-08002B2CF9AE}" pid="17" name="ADBDocumentSecurity">
    <vt:lpwstr/>
  </property>
  <property fmtid="{D5CDD505-2E9C-101B-9397-08002B2CF9AE}" pid="18" name="d01a0ce1b141461dbfb235a3ab729a2c">
    <vt:lpwstr/>
  </property>
  <property fmtid="{D5CDD505-2E9C-101B-9397-08002B2CF9AE}" pid="19" name="ADBDocumentType">
    <vt:lpwstr/>
  </property>
  <property fmtid="{D5CDD505-2E9C-101B-9397-08002B2CF9AE}" pid="20" name="hca2169e3b0945318411f30479ba40c8">
    <vt:lpwstr/>
  </property>
  <property fmtid="{D5CDD505-2E9C-101B-9397-08002B2CF9AE}" pid="21" name="ADBDepartmentOwner">
    <vt:lpwstr/>
  </property>
  <property fmtid="{D5CDD505-2E9C-101B-9397-08002B2CF9AE}" pid="22" name="p030e467f78f45b4ae8f7e2c17ea4d82">
    <vt:lpwstr/>
  </property>
  <property fmtid="{D5CDD505-2E9C-101B-9397-08002B2CF9AE}" pid="23" name="k985dbdc596c44d7acaf8184f33920f0">
    <vt:lpwstr/>
  </property>
  <property fmtid="{D5CDD505-2E9C-101B-9397-08002B2CF9AE}" pid="24" name="a37ff23a602146d4934a49238d370ca5">
    <vt:lpwstr/>
  </property>
  <property fmtid="{D5CDD505-2E9C-101B-9397-08002B2CF9AE}" pid="25" name="MSIP_Label_817d4574-7375-4d17-b29c-6e4c6df0fcb0_Enabled">
    <vt:lpwstr>true</vt:lpwstr>
  </property>
  <property fmtid="{D5CDD505-2E9C-101B-9397-08002B2CF9AE}" pid="26" name="MSIP_Label_817d4574-7375-4d17-b29c-6e4c6df0fcb0_SetDate">
    <vt:lpwstr>2021-08-25T00:57:40Z</vt:lpwstr>
  </property>
  <property fmtid="{D5CDD505-2E9C-101B-9397-08002B2CF9AE}" pid="27" name="MSIP_Label_817d4574-7375-4d17-b29c-6e4c6df0fcb0_Method">
    <vt:lpwstr>Standard</vt:lpwstr>
  </property>
  <property fmtid="{D5CDD505-2E9C-101B-9397-08002B2CF9AE}" pid="28" name="MSIP_Label_817d4574-7375-4d17-b29c-6e4c6df0fcb0_Name">
    <vt:lpwstr>ADB Internal</vt:lpwstr>
  </property>
  <property fmtid="{D5CDD505-2E9C-101B-9397-08002B2CF9AE}" pid="29" name="MSIP_Label_817d4574-7375-4d17-b29c-6e4c6df0fcb0_SiteId">
    <vt:lpwstr>9495d6bb-41c2-4c58-848f-92e52cf3d640</vt:lpwstr>
  </property>
  <property fmtid="{D5CDD505-2E9C-101B-9397-08002B2CF9AE}" pid="30" name="MSIP_Label_817d4574-7375-4d17-b29c-6e4c6df0fcb0_ActionId">
    <vt:lpwstr>d81d8565-bc0d-4254-ac66-7028287bc3e6</vt:lpwstr>
  </property>
  <property fmtid="{D5CDD505-2E9C-101B-9397-08002B2CF9AE}" pid="31" name="MSIP_Label_817d4574-7375-4d17-b29c-6e4c6df0fcb0_ContentBits">
    <vt:lpwstr>2</vt:lpwstr>
  </property>
</Properties>
</file>