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60" r:id="rId6"/>
    <p:sldId id="2147374781" r:id="rId7"/>
    <p:sldId id="258" r:id="rId8"/>
    <p:sldId id="2147374700" r:id="rId9"/>
    <p:sldId id="2147374730" r:id="rId10"/>
    <p:sldId id="257" r:id="rId11"/>
    <p:sldId id="2147374780" r:id="rId12"/>
    <p:sldId id="2147374705" r:id="rId13"/>
    <p:sldId id="2147480545" r:id="rId14"/>
    <p:sldId id="2147374832" r:id="rId15"/>
    <p:sldId id="214737473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56"/>
    <p:restoredTop sz="88754"/>
  </p:normalViewPr>
  <p:slideViewPr>
    <p:cSldViewPr snapToGrid="0">
      <p:cViewPr>
        <p:scale>
          <a:sx n="86" d="100"/>
          <a:sy n="86" d="100"/>
        </p:scale>
        <p:origin x="672" y="408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29565118460781E-2"/>
          <c:y val="5.1064814814814813E-2"/>
          <c:w val="0.88961751487559571"/>
          <c:h val="0.645788692631481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Net debt cashflow</c:v>
                </c:pt>
              </c:strCache>
              <c:extLst xmlns:c15="http://schemas.microsoft.com/office/drawing/2012/chart"/>
            </c:strRef>
          </c:tx>
          <c:spPr>
            <a:solidFill>
              <a:srgbClr val="F57F29"/>
            </a:solidFill>
            <a:ln>
              <a:noFill/>
            </a:ln>
            <a:effectLst/>
          </c:spPr>
          <c:invertIfNegative val="0"/>
          <c:cat>
            <c:strRef>
              <c:f>Sheet1!$B$1:$V$1</c:f>
              <c:strCache>
                <c:ptCount val="21"/>
                <c:pt idx="0">
                  <c:v>-</c:v>
                </c:pt>
                <c:pt idx="1">
                  <c:v>CRF Y1</c:v>
                </c:pt>
                <c:pt idx="2">
                  <c:v>CRF Y2</c:v>
                </c:pt>
                <c:pt idx="3">
                  <c:v>CRF Y3</c:v>
                </c:pt>
                <c:pt idx="4">
                  <c:v>CRF Y4</c:v>
                </c:pt>
                <c:pt idx="5">
                  <c:v>CRF Y5</c:v>
                </c:pt>
                <c:pt idx="6">
                  <c:v>CRF Y6</c:v>
                </c:pt>
                <c:pt idx="7">
                  <c:v>CRF Y7</c:v>
                </c:pt>
                <c:pt idx="8">
                  <c:v>CRF Y8</c:v>
                </c:pt>
                <c:pt idx="9">
                  <c:v>CRF Y9</c:v>
                </c:pt>
                <c:pt idx="10">
                  <c:v>CRF Y10</c:v>
                </c:pt>
                <c:pt idx="11">
                  <c:v>CRF Y11</c:v>
                </c:pt>
                <c:pt idx="12">
                  <c:v>CRF Y12</c:v>
                </c:pt>
                <c:pt idx="13">
                  <c:v>CRF Y13</c:v>
                </c:pt>
                <c:pt idx="14">
                  <c:v>CRF Y14</c:v>
                </c:pt>
                <c:pt idx="15">
                  <c:v>CRF Y15</c:v>
                </c:pt>
                <c:pt idx="16">
                  <c:v>CRF Y16</c:v>
                </c:pt>
                <c:pt idx="17">
                  <c:v>CRF Y17</c:v>
                </c:pt>
                <c:pt idx="18">
                  <c:v>CRF Y18</c:v>
                </c:pt>
                <c:pt idx="19">
                  <c:v>CRF Y19</c:v>
                </c:pt>
                <c:pt idx="20">
                  <c:v>CRF Y20</c:v>
                </c:pt>
              </c:strCache>
            </c:strRef>
          </c:cat>
          <c:val>
            <c:numRef>
              <c:f>Sheet1!$B$2:$V$2</c:f>
              <c:numCache>
                <c:formatCode>_(* #,##0_);_(* \(#,##0\);_(* "-"??_);_(@_)</c:formatCode>
                <c:ptCount val="21"/>
                <c:pt idx="1">
                  <c:v>34345.089800000002</c:v>
                </c:pt>
                <c:pt idx="2">
                  <c:v>26833.738399999998</c:v>
                </c:pt>
                <c:pt idx="3">
                  <c:v>31945.407200000001</c:v>
                </c:pt>
                <c:pt idx="4">
                  <c:v>28829.368399999999</c:v>
                </c:pt>
                <c:pt idx="5">
                  <c:v>24017.912799999998</c:v>
                </c:pt>
                <c:pt idx="6">
                  <c:v>13582.7076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B337-4CEC-B867-E8163848B4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Net equity cashflow</c:v>
                </c:pt>
              </c:strCache>
              <c:extLst xmlns:c15="http://schemas.microsoft.com/office/drawing/2012/chart"/>
            </c:strRef>
          </c:tx>
          <c:spPr>
            <a:solidFill>
              <a:srgbClr val="009FD6"/>
            </a:solidFill>
            <a:ln>
              <a:noFill/>
            </a:ln>
            <a:effectLst/>
          </c:spPr>
          <c:invertIfNegative val="0"/>
          <c:cat>
            <c:strRef>
              <c:f>Sheet1!$B$1:$V$1</c:f>
              <c:strCache>
                <c:ptCount val="21"/>
                <c:pt idx="0">
                  <c:v>-</c:v>
                </c:pt>
                <c:pt idx="1">
                  <c:v>CRF Y1</c:v>
                </c:pt>
                <c:pt idx="2">
                  <c:v>CRF Y2</c:v>
                </c:pt>
                <c:pt idx="3">
                  <c:v>CRF Y3</c:v>
                </c:pt>
                <c:pt idx="4">
                  <c:v>CRF Y4</c:v>
                </c:pt>
                <c:pt idx="5">
                  <c:v>CRF Y5</c:v>
                </c:pt>
                <c:pt idx="6">
                  <c:v>CRF Y6</c:v>
                </c:pt>
                <c:pt idx="7">
                  <c:v>CRF Y7</c:v>
                </c:pt>
                <c:pt idx="8">
                  <c:v>CRF Y8</c:v>
                </c:pt>
                <c:pt idx="9">
                  <c:v>CRF Y9</c:v>
                </c:pt>
                <c:pt idx="10">
                  <c:v>CRF Y10</c:v>
                </c:pt>
                <c:pt idx="11">
                  <c:v>CRF Y11</c:v>
                </c:pt>
                <c:pt idx="12">
                  <c:v>CRF Y12</c:v>
                </c:pt>
                <c:pt idx="13">
                  <c:v>CRF Y13</c:v>
                </c:pt>
                <c:pt idx="14">
                  <c:v>CRF Y14</c:v>
                </c:pt>
                <c:pt idx="15">
                  <c:v>CRF Y15</c:v>
                </c:pt>
                <c:pt idx="16">
                  <c:v>CRF Y16</c:v>
                </c:pt>
                <c:pt idx="17">
                  <c:v>CRF Y17</c:v>
                </c:pt>
                <c:pt idx="18">
                  <c:v>CRF Y18</c:v>
                </c:pt>
                <c:pt idx="19">
                  <c:v>CRF Y19</c:v>
                </c:pt>
                <c:pt idx="20">
                  <c:v>CRF Y20</c:v>
                </c:pt>
              </c:strCache>
            </c:strRef>
          </c:cat>
          <c:val>
            <c:numRef>
              <c:f>Sheet1!$B$3:$V$3</c:f>
              <c:numCache>
                <c:formatCode>_(* #,##0_);_(* \(#,##0\);_(* "-"??_);_(@_)</c:formatCode>
                <c:ptCount val="21"/>
                <c:pt idx="1">
                  <c:v>15170.872038505418</c:v>
                </c:pt>
                <c:pt idx="2">
                  <c:v>22088.971374365035</c:v>
                </c:pt>
                <c:pt idx="3">
                  <c:v>16487.233193476495</c:v>
                </c:pt>
                <c:pt idx="4">
                  <c:v>19007.867584903051</c:v>
                </c:pt>
                <c:pt idx="5">
                  <c:v>20641.835917086137</c:v>
                </c:pt>
                <c:pt idx="6">
                  <c:v>33087.933143694616</c:v>
                </c:pt>
                <c:pt idx="7">
                  <c:v>46268.607614568813</c:v>
                </c:pt>
                <c:pt idx="8">
                  <c:v>46413.37973716273</c:v>
                </c:pt>
                <c:pt idx="9">
                  <c:v>46171.818404902951</c:v>
                </c:pt>
                <c:pt idx="10">
                  <c:v>43759.475974980305</c:v>
                </c:pt>
                <c:pt idx="11">
                  <c:v>38300.226651983197</c:v>
                </c:pt>
                <c:pt idx="12">
                  <c:v>38332.828087028283</c:v>
                </c:pt>
                <c:pt idx="13">
                  <c:v>38392.639902295989</c:v>
                </c:pt>
                <c:pt idx="14">
                  <c:v>38437.411514840809</c:v>
                </c:pt>
                <c:pt idx="15">
                  <c:v>38548.106774399967</c:v>
                </c:pt>
                <c:pt idx="16">
                  <c:v>38760.751831956142</c:v>
                </c:pt>
                <c:pt idx="17">
                  <c:v>35993.345625442329</c:v>
                </c:pt>
                <c:pt idx="18">
                  <c:v>39203.680653059688</c:v>
                </c:pt>
                <c:pt idx="19">
                  <c:v>39472.877465748468</c:v>
                </c:pt>
                <c:pt idx="20">
                  <c:v>26385.816740165872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B337-4CEC-B867-E8163848B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25616640"/>
        <c:axId val="127368048"/>
        <c:extLst/>
      </c:barChart>
      <c:catAx>
        <c:axId val="32561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7368048"/>
        <c:crosses val="autoZero"/>
        <c:auto val="1"/>
        <c:lblAlgn val="ctr"/>
        <c:lblOffset val="100"/>
        <c:noMultiLvlLbl val="0"/>
      </c:catAx>
      <c:valAx>
        <c:axId val="127368048"/>
        <c:scaling>
          <c:orientation val="minMax"/>
          <c:max val="100000.1"/>
          <c:min val="0.1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5616640"/>
        <c:crosses val="autoZero"/>
        <c:crossBetween val="between"/>
        <c:majorUnit val="50000"/>
        <c:dispUnits>
          <c:builtInUnit val="thousands"/>
        </c:dispUnits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32881187975458E-2"/>
          <c:y val="6.5907836775320389E-2"/>
          <c:w val="0.87477064123221915"/>
          <c:h val="0.85964504436945377"/>
        </c:manualLayout>
      </c:layout>
      <c:barChart>
        <c:barDir val="col"/>
        <c:grouping val="stacked"/>
        <c:varyColors val="0"/>
        <c:ser>
          <c:idx val="8"/>
          <c:order val="0"/>
          <c:tx>
            <c:strRef>
              <c:f>Sheet1!$A$2</c:f>
              <c:strCache>
                <c:ptCount val="1"/>
                <c:pt idx="0">
                  <c:v>Net CRF cashflow</c:v>
                </c:pt>
              </c:strCache>
              <c:extLst xmlns:c15="http://schemas.microsoft.com/office/drawing/2012/chart"/>
            </c:strRef>
          </c:tx>
          <c:spPr>
            <a:solidFill>
              <a:srgbClr val="8DC63F"/>
            </a:solidFill>
            <a:ln>
              <a:noFill/>
            </a:ln>
            <a:effectLst/>
          </c:spPr>
          <c:invertIfNegative val="0"/>
          <c:cat>
            <c:strRef>
              <c:f>Sheet1!$B$1:$V$1</c:f>
              <c:strCache>
                <c:ptCount val="21"/>
                <c:pt idx="0">
                  <c:v>*</c:v>
                </c:pt>
                <c:pt idx="1">
                  <c:v>CRF Y1</c:v>
                </c:pt>
                <c:pt idx="2">
                  <c:v>CRF Y2</c:v>
                </c:pt>
                <c:pt idx="3">
                  <c:v>CRF Y3</c:v>
                </c:pt>
                <c:pt idx="4">
                  <c:v>CRF Y4</c:v>
                </c:pt>
                <c:pt idx="5">
                  <c:v>CRF Y5</c:v>
                </c:pt>
                <c:pt idx="6">
                  <c:v>CRF Y6</c:v>
                </c:pt>
                <c:pt idx="7">
                  <c:v>CRF Y7</c:v>
                </c:pt>
                <c:pt idx="8">
                  <c:v>CRF Y8</c:v>
                </c:pt>
                <c:pt idx="9">
                  <c:v>CRF Y9</c:v>
                </c:pt>
                <c:pt idx="10">
                  <c:v>CRF Y10</c:v>
                </c:pt>
                <c:pt idx="11">
                  <c:v>CRF Y11</c:v>
                </c:pt>
                <c:pt idx="12">
                  <c:v>CRF Y12</c:v>
                </c:pt>
                <c:pt idx="13">
                  <c:v>CRF Y13</c:v>
                </c:pt>
                <c:pt idx="14">
                  <c:v>CRF Y14</c:v>
                </c:pt>
                <c:pt idx="15">
                  <c:v>CRF Y15</c:v>
                </c:pt>
                <c:pt idx="16">
                  <c:v>CRF Y16</c:v>
                </c:pt>
                <c:pt idx="17">
                  <c:v>CRF Y17</c:v>
                </c:pt>
                <c:pt idx="18">
                  <c:v>CRF Y18</c:v>
                </c:pt>
                <c:pt idx="19">
                  <c:v>CRF Y19</c:v>
                </c:pt>
                <c:pt idx="20">
                  <c:v>CRF Y20</c:v>
                </c:pt>
              </c:strCache>
            </c:strRef>
          </c:cat>
          <c:val>
            <c:numRef>
              <c:f>Sheet1!$B$2:$V$2</c:f>
              <c:numCache>
                <c:formatCode>#,##0</c:formatCode>
                <c:ptCount val="21"/>
                <c:pt idx="0">
                  <c:v>-295159.43173370365</c:v>
                </c:pt>
                <c:pt idx="1">
                  <c:v>29734.514040863243</c:v>
                </c:pt>
                <c:pt idx="2">
                  <c:v>37579.420139492046</c:v>
                </c:pt>
                <c:pt idx="3">
                  <c:v>37474.030874781216</c:v>
                </c:pt>
                <c:pt idx="4">
                  <c:v>37382.915107922468</c:v>
                </c:pt>
                <c:pt idx="5">
                  <c:v>35208.216413668924</c:v>
                </c:pt>
                <c:pt idx="6">
                  <c:v>37237.971074955691</c:v>
                </c:pt>
                <c:pt idx="7">
                  <c:v>37014.886091655047</c:v>
                </c:pt>
                <c:pt idx="8">
                  <c:v>37130.703789730185</c:v>
                </c:pt>
                <c:pt idx="9">
                  <c:v>36937.454723922361</c:v>
                </c:pt>
                <c:pt idx="10">
                  <c:v>35007.580779984244</c:v>
                </c:pt>
                <c:pt idx="11">
                  <c:v>8168.9674884572396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881-48DF-9E2C-9F4398D2940C}"/>
            </c:ext>
          </c:extLst>
        </c:ser>
        <c:ser>
          <c:idx val="7"/>
          <c:order val="1"/>
          <c:tx>
            <c:strRef>
              <c:f>Sheet1!$A$3</c:f>
              <c:strCache>
                <c:ptCount val="1"/>
                <c:pt idx="0">
                  <c:v>Net debt cashflow</c:v>
                </c:pt>
              </c:strCache>
              <c:extLst xmlns:c15="http://schemas.microsoft.com/office/drawing/2012/chart"/>
            </c:strRef>
          </c:tx>
          <c:spPr>
            <a:solidFill>
              <a:srgbClr val="F57F29"/>
            </a:solidFill>
            <a:ln>
              <a:noFill/>
            </a:ln>
            <a:effectLst/>
          </c:spPr>
          <c:invertIfNegative val="0"/>
          <c:cat>
            <c:strRef>
              <c:f>Sheet1!$B$1:$V$1</c:f>
              <c:strCache>
                <c:ptCount val="21"/>
                <c:pt idx="0">
                  <c:v>*</c:v>
                </c:pt>
                <c:pt idx="1">
                  <c:v>CRF Y1</c:v>
                </c:pt>
                <c:pt idx="2">
                  <c:v>CRF Y2</c:v>
                </c:pt>
                <c:pt idx="3">
                  <c:v>CRF Y3</c:v>
                </c:pt>
                <c:pt idx="4">
                  <c:v>CRF Y4</c:v>
                </c:pt>
                <c:pt idx="5">
                  <c:v>CRF Y5</c:v>
                </c:pt>
                <c:pt idx="6">
                  <c:v>CRF Y6</c:v>
                </c:pt>
                <c:pt idx="7">
                  <c:v>CRF Y7</c:v>
                </c:pt>
                <c:pt idx="8">
                  <c:v>CRF Y8</c:v>
                </c:pt>
                <c:pt idx="9">
                  <c:v>CRF Y9</c:v>
                </c:pt>
                <c:pt idx="10">
                  <c:v>CRF Y10</c:v>
                </c:pt>
                <c:pt idx="11">
                  <c:v>CRF Y11</c:v>
                </c:pt>
                <c:pt idx="12">
                  <c:v>CRF Y12</c:v>
                </c:pt>
                <c:pt idx="13">
                  <c:v>CRF Y13</c:v>
                </c:pt>
                <c:pt idx="14">
                  <c:v>CRF Y14</c:v>
                </c:pt>
                <c:pt idx="15">
                  <c:v>CRF Y15</c:v>
                </c:pt>
                <c:pt idx="16">
                  <c:v>CRF Y16</c:v>
                </c:pt>
                <c:pt idx="17">
                  <c:v>CRF Y17</c:v>
                </c:pt>
                <c:pt idx="18">
                  <c:v>CRF Y18</c:v>
                </c:pt>
                <c:pt idx="19">
                  <c:v>CRF Y19</c:v>
                </c:pt>
                <c:pt idx="20">
                  <c:v>CRF Y20</c:v>
                </c:pt>
              </c:strCache>
            </c:strRef>
          </c:cat>
          <c:val>
            <c:numRef>
              <c:f>Sheet1!$B$3:$V$3</c:f>
              <c:numCache>
                <c:formatCode>General</c:formatCode>
                <c:ptCount val="21"/>
                <c:pt idx="0" formatCode="#,##0">
                  <c:v>128222.5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1881-48DF-9E2C-9F4398D2940C}"/>
            </c:ext>
          </c:extLst>
        </c:ser>
        <c:ser>
          <c:idx val="6"/>
          <c:order val="2"/>
          <c:tx>
            <c:strRef>
              <c:f>Sheet1!$A$4</c:f>
              <c:strCache>
                <c:ptCount val="1"/>
                <c:pt idx="0">
                  <c:v>Net equity cashflow</c:v>
                </c:pt>
              </c:strCache>
              <c:extLst xmlns:c15="http://schemas.microsoft.com/office/drawing/2012/chart"/>
            </c:strRef>
          </c:tx>
          <c:spPr>
            <a:solidFill>
              <a:srgbClr val="009FD6"/>
            </a:solidFill>
            <a:ln>
              <a:noFill/>
            </a:ln>
            <a:effectLst/>
          </c:spPr>
          <c:invertIfNegative val="0"/>
          <c:cat>
            <c:strRef>
              <c:f>Sheet1!$B$1:$V$1</c:f>
              <c:strCache>
                <c:ptCount val="21"/>
                <c:pt idx="0">
                  <c:v>*</c:v>
                </c:pt>
                <c:pt idx="1">
                  <c:v>CRF Y1</c:v>
                </c:pt>
                <c:pt idx="2">
                  <c:v>CRF Y2</c:v>
                </c:pt>
                <c:pt idx="3">
                  <c:v>CRF Y3</c:v>
                </c:pt>
                <c:pt idx="4">
                  <c:v>CRF Y4</c:v>
                </c:pt>
                <c:pt idx="5">
                  <c:v>CRF Y5</c:v>
                </c:pt>
                <c:pt idx="6">
                  <c:v>CRF Y6</c:v>
                </c:pt>
                <c:pt idx="7">
                  <c:v>CRF Y7</c:v>
                </c:pt>
                <c:pt idx="8">
                  <c:v>CRF Y8</c:v>
                </c:pt>
                <c:pt idx="9">
                  <c:v>CRF Y9</c:v>
                </c:pt>
                <c:pt idx="10">
                  <c:v>CRF Y10</c:v>
                </c:pt>
                <c:pt idx="11">
                  <c:v>CRF Y11</c:v>
                </c:pt>
                <c:pt idx="12">
                  <c:v>CRF Y12</c:v>
                </c:pt>
                <c:pt idx="13">
                  <c:v>CRF Y13</c:v>
                </c:pt>
                <c:pt idx="14">
                  <c:v>CRF Y14</c:v>
                </c:pt>
                <c:pt idx="15">
                  <c:v>CRF Y15</c:v>
                </c:pt>
                <c:pt idx="16">
                  <c:v>CRF Y16</c:v>
                </c:pt>
                <c:pt idx="17">
                  <c:v>CRF Y17</c:v>
                </c:pt>
                <c:pt idx="18">
                  <c:v>CRF Y18</c:v>
                </c:pt>
                <c:pt idx="19">
                  <c:v>CRF Y19</c:v>
                </c:pt>
                <c:pt idx="20">
                  <c:v>CRF Y20</c:v>
                </c:pt>
              </c:strCache>
            </c:strRef>
          </c:cat>
          <c:val>
            <c:numRef>
              <c:f>Sheet1!$B$4:$V$4</c:f>
              <c:numCache>
                <c:formatCode>#,##0</c:formatCode>
                <c:ptCount val="21"/>
                <c:pt idx="0">
                  <c:v>166936.93173370365</c:v>
                </c:pt>
                <c:pt idx="1">
                  <c:v>7433.628510215829</c:v>
                </c:pt>
                <c:pt idx="2">
                  <c:v>9394.8550348730132</c:v>
                </c:pt>
                <c:pt idx="3">
                  <c:v>9368.5077186953058</c:v>
                </c:pt>
                <c:pt idx="4">
                  <c:v>9345.7287769806135</c:v>
                </c:pt>
                <c:pt idx="5">
                  <c:v>8802.0541034172347</c:v>
                </c:pt>
                <c:pt idx="6">
                  <c:v>9309.4927687389209</c:v>
                </c:pt>
                <c:pt idx="7">
                  <c:v>9253.7215229137655</c:v>
                </c:pt>
                <c:pt idx="8">
                  <c:v>9282.6759474325445</c:v>
                </c:pt>
                <c:pt idx="9">
                  <c:v>9234.3636809805903</c:v>
                </c:pt>
                <c:pt idx="10">
                  <c:v>8751.895194996061</c:v>
                </c:pt>
                <c:pt idx="11">
                  <c:v>30131.25916352596</c:v>
                </c:pt>
                <c:pt idx="12">
                  <c:v>38332.828087028283</c:v>
                </c:pt>
                <c:pt idx="13">
                  <c:v>10119.215374366269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1881-48DF-9E2C-9F4398D29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25616640"/>
        <c:axId val="127368048"/>
      </c:barChart>
      <c:catAx>
        <c:axId val="32561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7368048"/>
        <c:crosses val="autoZero"/>
        <c:auto val="1"/>
        <c:lblAlgn val="ctr"/>
        <c:lblOffset val="100"/>
        <c:noMultiLvlLbl val="0"/>
      </c:catAx>
      <c:valAx>
        <c:axId val="127368048"/>
        <c:scaling>
          <c:orientation val="minMax"/>
          <c:max val="300000"/>
          <c:min val="-30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5616640"/>
        <c:crosses val="autoZero"/>
        <c:crossBetween val="between"/>
        <c:majorUnit val="50000"/>
        <c:dispUnits>
          <c:builtInUnit val="thousands"/>
        </c:dispUnits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7560C-A5C3-364B-AA5C-2888A36ABB05}" type="doc">
      <dgm:prSet loTypeId="urn:microsoft.com/office/officeart/2005/8/layout/venn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F65221C-0498-0342-9B8E-2CB85EFB6A33}">
      <dgm:prSet custT="1"/>
      <dgm:spPr/>
      <dgm:t>
        <a:bodyPr/>
        <a:lstStyle/>
        <a:p>
          <a:r>
            <a:rPr lang="ru-RU" sz="1600" b="1" dirty="0"/>
            <a:t>Региональный уровень</a:t>
          </a:r>
          <a:endParaRPr lang="en-US" sz="1600" b="1" dirty="0"/>
        </a:p>
      </dgm:t>
    </dgm:pt>
    <dgm:pt modelId="{76708098-C887-AB41-A14D-B3695AA8C259}" type="parTrans" cxnId="{65E78F4D-21E8-1D40-8370-AE06B82FCB70}">
      <dgm:prSet/>
      <dgm:spPr/>
      <dgm:t>
        <a:bodyPr/>
        <a:lstStyle/>
        <a:p>
          <a:endParaRPr lang="en-US"/>
        </a:p>
      </dgm:t>
    </dgm:pt>
    <dgm:pt modelId="{DA68AB29-544A-0A43-BC90-3972C3E25920}" type="sibTrans" cxnId="{65E78F4D-21E8-1D40-8370-AE06B82FCB70}">
      <dgm:prSet/>
      <dgm:spPr/>
      <dgm:t>
        <a:bodyPr/>
        <a:lstStyle/>
        <a:p>
          <a:endParaRPr lang="en-US"/>
        </a:p>
      </dgm:t>
    </dgm:pt>
    <dgm:pt modelId="{E27800C0-BA9B-2A4F-935F-B31937BFBD10}">
      <dgm:prSet phldrT="[Text]" custT="1"/>
      <dgm:spPr/>
      <dgm:t>
        <a:bodyPr/>
        <a:lstStyle/>
        <a:p>
          <a:r>
            <a:rPr lang="ru-RU" sz="1600" b="1" dirty="0"/>
            <a:t>Национальный уровень</a:t>
          </a:r>
          <a:endParaRPr lang="en-US" sz="1600" b="1" dirty="0"/>
        </a:p>
      </dgm:t>
    </dgm:pt>
    <dgm:pt modelId="{47AF30F5-96C8-B84A-8AA3-C82A883A32A5}" type="sibTrans" cxnId="{8D885A0A-1831-F14F-BA11-C0D26F74053E}">
      <dgm:prSet/>
      <dgm:spPr/>
      <dgm:t>
        <a:bodyPr/>
        <a:lstStyle/>
        <a:p>
          <a:endParaRPr lang="en-US"/>
        </a:p>
      </dgm:t>
    </dgm:pt>
    <dgm:pt modelId="{E3F9E39A-4AD2-4945-BF0E-93DCC9FD7539}" type="parTrans" cxnId="{8D885A0A-1831-F14F-BA11-C0D26F74053E}">
      <dgm:prSet/>
      <dgm:spPr/>
      <dgm:t>
        <a:bodyPr/>
        <a:lstStyle/>
        <a:p>
          <a:endParaRPr lang="en-US"/>
        </a:p>
      </dgm:t>
    </dgm:pt>
    <dgm:pt modelId="{B0A3D683-3EFE-AE41-8CF6-09C271A35AA4}">
      <dgm:prSet phldrT="[Text]" custT="1"/>
      <dgm:spPr/>
      <dgm:t>
        <a:bodyPr/>
        <a:lstStyle/>
        <a:p>
          <a:r>
            <a:rPr lang="ru-RU" sz="1600" b="1" dirty="0"/>
            <a:t>Субнациональный уровень</a:t>
          </a:r>
          <a:endParaRPr lang="en-US" sz="1600" b="1" dirty="0"/>
        </a:p>
      </dgm:t>
    </dgm:pt>
    <dgm:pt modelId="{40BC39EF-3AC3-B649-9B60-AB9B61E1A664}" type="sibTrans" cxnId="{2693178A-6972-544A-B702-05EDD588F662}">
      <dgm:prSet/>
      <dgm:spPr/>
      <dgm:t>
        <a:bodyPr/>
        <a:lstStyle/>
        <a:p>
          <a:endParaRPr lang="en-US"/>
        </a:p>
      </dgm:t>
    </dgm:pt>
    <dgm:pt modelId="{7A97D257-9677-EE48-B9CA-877C19E0ECBF}" type="parTrans" cxnId="{2693178A-6972-544A-B702-05EDD588F662}">
      <dgm:prSet/>
      <dgm:spPr/>
      <dgm:t>
        <a:bodyPr/>
        <a:lstStyle/>
        <a:p>
          <a:endParaRPr lang="en-US"/>
        </a:p>
      </dgm:t>
    </dgm:pt>
    <dgm:pt modelId="{7E53504E-25E1-F34E-84AE-06A768305D7E}">
      <dgm:prSet phldrT="[Text]" custT="1"/>
      <dgm:spPr/>
      <dgm:t>
        <a:bodyPr/>
        <a:lstStyle/>
        <a:p>
          <a:r>
            <a:rPr lang="ru-RU" sz="1600" b="1" dirty="0"/>
            <a:t>Уровень общины/района</a:t>
          </a:r>
          <a:endParaRPr lang="en-US" sz="1600" b="1" dirty="0"/>
        </a:p>
      </dgm:t>
    </dgm:pt>
    <dgm:pt modelId="{50BC5E63-211F-8F49-A513-28B3C4D5BB2B}" type="sibTrans" cxnId="{A8618FA3-B26F-B948-BB76-848490C2AC49}">
      <dgm:prSet/>
      <dgm:spPr/>
      <dgm:t>
        <a:bodyPr/>
        <a:lstStyle/>
        <a:p>
          <a:endParaRPr lang="en-US"/>
        </a:p>
      </dgm:t>
    </dgm:pt>
    <dgm:pt modelId="{056EDE3B-A815-6147-B6C1-A5BD7572409C}" type="parTrans" cxnId="{A8618FA3-B26F-B948-BB76-848490C2AC49}">
      <dgm:prSet/>
      <dgm:spPr/>
      <dgm:t>
        <a:bodyPr/>
        <a:lstStyle/>
        <a:p>
          <a:endParaRPr lang="en-US"/>
        </a:p>
      </dgm:t>
    </dgm:pt>
    <dgm:pt modelId="{15CEC8F0-C2C9-D54D-AD97-3C9AA0478D33}">
      <dgm:prSet phldrT="[Text]" custT="1"/>
      <dgm:spPr/>
      <dgm:t>
        <a:bodyPr/>
        <a:lstStyle/>
        <a:p>
          <a:r>
            <a:rPr lang="ru-RU" sz="1600" b="1" dirty="0"/>
            <a:t>Уровень актива</a:t>
          </a:r>
          <a:endParaRPr lang="en-US" sz="1600" b="1" dirty="0"/>
        </a:p>
      </dgm:t>
    </dgm:pt>
    <dgm:pt modelId="{6B66866B-6A5C-4F4A-B72B-5CED3E779607}" type="sibTrans" cxnId="{E86E5630-19BE-9444-BA2F-9E65B6BA609F}">
      <dgm:prSet/>
      <dgm:spPr/>
      <dgm:t>
        <a:bodyPr/>
        <a:lstStyle/>
        <a:p>
          <a:endParaRPr lang="en-US"/>
        </a:p>
      </dgm:t>
    </dgm:pt>
    <dgm:pt modelId="{DC806A6A-F87F-2646-95C6-3D23A96AC4E1}" type="parTrans" cxnId="{E86E5630-19BE-9444-BA2F-9E65B6BA609F}">
      <dgm:prSet/>
      <dgm:spPr/>
      <dgm:t>
        <a:bodyPr/>
        <a:lstStyle/>
        <a:p>
          <a:endParaRPr lang="en-US"/>
        </a:p>
      </dgm:t>
    </dgm:pt>
    <dgm:pt modelId="{3122F7B1-7624-4645-89DE-75DCBAF9E3F8}" type="pres">
      <dgm:prSet presAssocID="{8F87560C-A5C3-364B-AA5C-2888A36ABB05}" presName="Name0" presStyleCnt="0">
        <dgm:presLayoutVars>
          <dgm:chMax val="7"/>
          <dgm:resizeHandles val="exact"/>
        </dgm:presLayoutVars>
      </dgm:prSet>
      <dgm:spPr/>
    </dgm:pt>
    <dgm:pt modelId="{C4C7AAC7-CF7B-A34E-979D-0D46B12CE9EE}" type="pres">
      <dgm:prSet presAssocID="{8F87560C-A5C3-364B-AA5C-2888A36ABB05}" presName="comp1" presStyleCnt="0"/>
      <dgm:spPr/>
    </dgm:pt>
    <dgm:pt modelId="{7C58C041-8CD0-794C-AA3E-0057D2B05618}" type="pres">
      <dgm:prSet presAssocID="{8F87560C-A5C3-364B-AA5C-2888A36ABB05}" presName="circle1" presStyleLbl="node1" presStyleIdx="0" presStyleCnt="5"/>
      <dgm:spPr/>
    </dgm:pt>
    <dgm:pt modelId="{FA166748-E928-A143-B3B1-D62B604D7FDE}" type="pres">
      <dgm:prSet presAssocID="{8F87560C-A5C3-364B-AA5C-2888A36ABB05}" presName="c1text" presStyleLbl="node1" presStyleIdx="0" presStyleCnt="5">
        <dgm:presLayoutVars>
          <dgm:bulletEnabled val="1"/>
        </dgm:presLayoutVars>
      </dgm:prSet>
      <dgm:spPr/>
    </dgm:pt>
    <dgm:pt modelId="{680D7300-9E80-C341-9399-997F8B8E30AB}" type="pres">
      <dgm:prSet presAssocID="{8F87560C-A5C3-364B-AA5C-2888A36ABB05}" presName="comp2" presStyleCnt="0"/>
      <dgm:spPr/>
    </dgm:pt>
    <dgm:pt modelId="{9DF27D11-41F6-C248-B18B-CA04C64E756D}" type="pres">
      <dgm:prSet presAssocID="{8F87560C-A5C3-364B-AA5C-2888A36ABB05}" presName="circle2" presStyleLbl="node1" presStyleIdx="1" presStyleCnt="5"/>
      <dgm:spPr/>
    </dgm:pt>
    <dgm:pt modelId="{086CC211-44D4-4B43-82BB-46823535C4D9}" type="pres">
      <dgm:prSet presAssocID="{8F87560C-A5C3-364B-AA5C-2888A36ABB05}" presName="c2text" presStyleLbl="node1" presStyleIdx="1" presStyleCnt="5">
        <dgm:presLayoutVars>
          <dgm:bulletEnabled val="1"/>
        </dgm:presLayoutVars>
      </dgm:prSet>
      <dgm:spPr/>
    </dgm:pt>
    <dgm:pt modelId="{8C9790D6-64BD-254C-89E1-99F76B80CFDE}" type="pres">
      <dgm:prSet presAssocID="{8F87560C-A5C3-364B-AA5C-2888A36ABB05}" presName="comp3" presStyleCnt="0"/>
      <dgm:spPr/>
    </dgm:pt>
    <dgm:pt modelId="{FDD6D7B1-6003-9044-AF4D-69880E365BD0}" type="pres">
      <dgm:prSet presAssocID="{8F87560C-A5C3-364B-AA5C-2888A36ABB05}" presName="circle3" presStyleLbl="node1" presStyleIdx="2" presStyleCnt="5"/>
      <dgm:spPr/>
    </dgm:pt>
    <dgm:pt modelId="{05A33B31-64E7-E84C-B56D-D7EDBFE2479A}" type="pres">
      <dgm:prSet presAssocID="{8F87560C-A5C3-364B-AA5C-2888A36ABB05}" presName="c3text" presStyleLbl="node1" presStyleIdx="2" presStyleCnt="5">
        <dgm:presLayoutVars>
          <dgm:bulletEnabled val="1"/>
        </dgm:presLayoutVars>
      </dgm:prSet>
      <dgm:spPr/>
    </dgm:pt>
    <dgm:pt modelId="{2F1595F6-8464-EC46-A694-71E167407125}" type="pres">
      <dgm:prSet presAssocID="{8F87560C-A5C3-364B-AA5C-2888A36ABB05}" presName="comp4" presStyleCnt="0"/>
      <dgm:spPr/>
    </dgm:pt>
    <dgm:pt modelId="{8F55A3F6-5D1D-3046-A241-7BF463F67D6F}" type="pres">
      <dgm:prSet presAssocID="{8F87560C-A5C3-364B-AA5C-2888A36ABB05}" presName="circle4" presStyleLbl="node1" presStyleIdx="3" presStyleCnt="5"/>
      <dgm:spPr/>
    </dgm:pt>
    <dgm:pt modelId="{50912802-DA35-1947-AD92-99C71B64E76F}" type="pres">
      <dgm:prSet presAssocID="{8F87560C-A5C3-364B-AA5C-2888A36ABB05}" presName="c4text" presStyleLbl="node1" presStyleIdx="3" presStyleCnt="5">
        <dgm:presLayoutVars>
          <dgm:bulletEnabled val="1"/>
        </dgm:presLayoutVars>
      </dgm:prSet>
      <dgm:spPr/>
    </dgm:pt>
    <dgm:pt modelId="{439CC40F-8018-8D4A-BBB7-DB401B817E76}" type="pres">
      <dgm:prSet presAssocID="{8F87560C-A5C3-364B-AA5C-2888A36ABB05}" presName="comp5" presStyleCnt="0"/>
      <dgm:spPr/>
    </dgm:pt>
    <dgm:pt modelId="{08DBFD6F-54EF-2D40-9D14-84B004066B8C}" type="pres">
      <dgm:prSet presAssocID="{8F87560C-A5C3-364B-AA5C-2888A36ABB05}" presName="circle5" presStyleLbl="node1" presStyleIdx="4" presStyleCnt="5"/>
      <dgm:spPr/>
    </dgm:pt>
    <dgm:pt modelId="{4B6C6DB6-0247-FD46-B099-264AA445F78A}" type="pres">
      <dgm:prSet presAssocID="{8F87560C-A5C3-364B-AA5C-2888A36ABB05}" presName="c5text" presStyleLbl="node1" presStyleIdx="4" presStyleCnt="5">
        <dgm:presLayoutVars>
          <dgm:bulletEnabled val="1"/>
        </dgm:presLayoutVars>
      </dgm:prSet>
      <dgm:spPr/>
    </dgm:pt>
  </dgm:ptLst>
  <dgm:cxnLst>
    <dgm:cxn modelId="{05000803-8751-F34C-AC4C-9E19C360036F}" type="presOf" srcId="{B0A3D683-3EFE-AE41-8CF6-09C271A35AA4}" destId="{FDD6D7B1-6003-9044-AF4D-69880E365BD0}" srcOrd="0" destOrd="0" presId="urn:microsoft.com/office/officeart/2005/8/layout/venn2"/>
    <dgm:cxn modelId="{8D885A0A-1831-F14F-BA11-C0D26F74053E}" srcId="{8F87560C-A5C3-364B-AA5C-2888A36ABB05}" destId="{E27800C0-BA9B-2A4F-935F-B31937BFBD10}" srcOrd="1" destOrd="0" parTransId="{E3F9E39A-4AD2-4945-BF0E-93DCC9FD7539}" sibTransId="{47AF30F5-96C8-B84A-8AA3-C82A883A32A5}"/>
    <dgm:cxn modelId="{952F0517-0B28-6140-A7B4-CDC8699C4CB0}" type="presOf" srcId="{15CEC8F0-C2C9-D54D-AD97-3C9AA0478D33}" destId="{08DBFD6F-54EF-2D40-9D14-84B004066B8C}" srcOrd="0" destOrd="0" presId="urn:microsoft.com/office/officeart/2005/8/layout/venn2"/>
    <dgm:cxn modelId="{E86E5630-19BE-9444-BA2F-9E65B6BA609F}" srcId="{8F87560C-A5C3-364B-AA5C-2888A36ABB05}" destId="{15CEC8F0-C2C9-D54D-AD97-3C9AA0478D33}" srcOrd="4" destOrd="0" parTransId="{DC806A6A-F87F-2646-95C6-3D23A96AC4E1}" sibTransId="{6B66866B-6A5C-4F4A-B72B-5CED3E779607}"/>
    <dgm:cxn modelId="{65E78F4D-21E8-1D40-8370-AE06B82FCB70}" srcId="{8F87560C-A5C3-364B-AA5C-2888A36ABB05}" destId="{1F65221C-0498-0342-9B8E-2CB85EFB6A33}" srcOrd="0" destOrd="0" parTransId="{76708098-C887-AB41-A14D-B3695AA8C259}" sibTransId="{DA68AB29-544A-0A43-BC90-3972C3E25920}"/>
    <dgm:cxn modelId="{0450EE77-1708-D847-B549-CEC67EB56F3F}" type="presOf" srcId="{B0A3D683-3EFE-AE41-8CF6-09C271A35AA4}" destId="{05A33B31-64E7-E84C-B56D-D7EDBFE2479A}" srcOrd="1" destOrd="0" presId="urn:microsoft.com/office/officeart/2005/8/layout/venn2"/>
    <dgm:cxn modelId="{86880A7F-7083-9645-979C-0AE9AE9032B3}" type="presOf" srcId="{E27800C0-BA9B-2A4F-935F-B31937BFBD10}" destId="{9DF27D11-41F6-C248-B18B-CA04C64E756D}" srcOrd="0" destOrd="0" presId="urn:microsoft.com/office/officeart/2005/8/layout/venn2"/>
    <dgm:cxn modelId="{6AF9957F-7C0F-BB4B-8DA1-EFE9D3435736}" type="presOf" srcId="{1F65221C-0498-0342-9B8E-2CB85EFB6A33}" destId="{7C58C041-8CD0-794C-AA3E-0057D2B05618}" srcOrd="0" destOrd="0" presId="urn:microsoft.com/office/officeart/2005/8/layout/venn2"/>
    <dgm:cxn modelId="{5C8C6280-A52F-394E-BAA9-0B361199BE88}" type="presOf" srcId="{15CEC8F0-C2C9-D54D-AD97-3C9AA0478D33}" destId="{4B6C6DB6-0247-FD46-B099-264AA445F78A}" srcOrd="1" destOrd="0" presId="urn:microsoft.com/office/officeart/2005/8/layout/venn2"/>
    <dgm:cxn modelId="{2693178A-6972-544A-B702-05EDD588F662}" srcId="{8F87560C-A5C3-364B-AA5C-2888A36ABB05}" destId="{B0A3D683-3EFE-AE41-8CF6-09C271A35AA4}" srcOrd="2" destOrd="0" parTransId="{7A97D257-9677-EE48-B9CA-877C19E0ECBF}" sibTransId="{40BC39EF-3AC3-B649-9B60-AB9B61E1A664}"/>
    <dgm:cxn modelId="{654FE49D-650D-DC41-A306-02823A1743E8}" type="presOf" srcId="{E27800C0-BA9B-2A4F-935F-B31937BFBD10}" destId="{086CC211-44D4-4B43-82BB-46823535C4D9}" srcOrd="1" destOrd="0" presId="urn:microsoft.com/office/officeart/2005/8/layout/venn2"/>
    <dgm:cxn modelId="{A8618FA3-B26F-B948-BB76-848490C2AC49}" srcId="{8F87560C-A5C3-364B-AA5C-2888A36ABB05}" destId="{7E53504E-25E1-F34E-84AE-06A768305D7E}" srcOrd="3" destOrd="0" parTransId="{056EDE3B-A815-6147-B6C1-A5BD7572409C}" sibTransId="{50BC5E63-211F-8F49-A513-28B3C4D5BB2B}"/>
    <dgm:cxn modelId="{EC018EB6-6BC3-EC4F-B31F-A2CE1D92D90B}" type="presOf" srcId="{1F65221C-0498-0342-9B8E-2CB85EFB6A33}" destId="{FA166748-E928-A143-B3B1-D62B604D7FDE}" srcOrd="1" destOrd="0" presId="urn:microsoft.com/office/officeart/2005/8/layout/venn2"/>
    <dgm:cxn modelId="{DFC783C3-6E6B-3B4F-A65E-D14DA8543A06}" type="presOf" srcId="{8F87560C-A5C3-364B-AA5C-2888A36ABB05}" destId="{3122F7B1-7624-4645-89DE-75DCBAF9E3F8}" srcOrd="0" destOrd="0" presId="urn:microsoft.com/office/officeart/2005/8/layout/venn2"/>
    <dgm:cxn modelId="{5ED673CD-4D57-0248-8A93-EC4FACA43974}" type="presOf" srcId="{7E53504E-25E1-F34E-84AE-06A768305D7E}" destId="{50912802-DA35-1947-AD92-99C71B64E76F}" srcOrd="1" destOrd="0" presId="urn:microsoft.com/office/officeart/2005/8/layout/venn2"/>
    <dgm:cxn modelId="{FB420EF9-7AEE-E94F-A01C-1E889FCD28C7}" type="presOf" srcId="{7E53504E-25E1-F34E-84AE-06A768305D7E}" destId="{8F55A3F6-5D1D-3046-A241-7BF463F67D6F}" srcOrd="0" destOrd="0" presId="urn:microsoft.com/office/officeart/2005/8/layout/venn2"/>
    <dgm:cxn modelId="{A815E3C3-DA13-FC48-99CD-F9D20D73FEEC}" type="presParOf" srcId="{3122F7B1-7624-4645-89DE-75DCBAF9E3F8}" destId="{C4C7AAC7-CF7B-A34E-979D-0D46B12CE9EE}" srcOrd="0" destOrd="0" presId="urn:microsoft.com/office/officeart/2005/8/layout/venn2"/>
    <dgm:cxn modelId="{B93F7B99-CA18-E941-81B3-4B877CBA0C3D}" type="presParOf" srcId="{C4C7AAC7-CF7B-A34E-979D-0D46B12CE9EE}" destId="{7C58C041-8CD0-794C-AA3E-0057D2B05618}" srcOrd="0" destOrd="0" presId="urn:microsoft.com/office/officeart/2005/8/layout/venn2"/>
    <dgm:cxn modelId="{975DDBA8-737B-8449-9BAC-D625A18488C8}" type="presParOf" srcId="{C4C7AAC7-CF7B-A34E-979D-0D46B12CE9EE}" destId="{FA166748-E928-A143-B3B1-D62B604D7FDE}" srcOrd="1" destOrd="0" presId="urn:microsoft.com/office/officeart/2005/8/layout/venn2"/>
    <dgm:cxn modelId="{97CB56A5-C76D-5047-9EED-E1DBEF957633}" type="presParOf" srcId="{3122F7B1-7624-4645-89DE-75DCBAF9E3F8}" destId="{680D7300-9E80-C341-9399-997F8B8E30AB}" srcOrd="1" destOrd="0" presId="urn:microsoft.com/office/officeart/2005/8/layout/venn2"/>
    <dgm:cxn modelId="{290C394F-D04F-7744-9D58-198DBAEF8AA6}" type="presParOf" srcId="{680D7300-9E80-C341-9399-997F8B8E30AB}" destId="{9DF27D11-41F6-C248-B18B-CA04C64E756D}" srcOrd="0" destOrd="0" presId="urn:microsoft.com/office/officeart/2005/8/layout/venn2"/>
    <dgm:cxn modelId="{531C10A7-F5B8-F44F-AA3F-25CEEA38A06C}" type="presParOf" srcId="{680D7300-9E80-C341-9399-997F8B8E30AB}" destId="{086CC211-44D4-4B43-82BB-46823535C4D9}" srcOrd="1" destOrd="0" presId="urn:microsoft.com/office/officeart/2005/8/layout/venn2"/>
    <dgm:cxn modelId="{4E02AAE3-26C5-9342-B243-1A1D86404728}" type="presParOf" srcId="{3122F7B1-7624-4645-89DE-75DCBAF9E3F8}" destId="{8C9790D6-64BD-254C-89E1-99F76B80CFDE}" srcOrd="2" destOrd="0" presId="urn:microsoft.com/office/officeart/2005/8/layout/venn2"/>
    <dgm:cxn modelId="{5A6A8BF3-CB74-5948-A1FF-AE9F39D35B1F}" type="presParOf" srcId="{8C9790D6-64BD-254C-89E1-99F76B80CFDE}" destId="{FDD6D7B1-6003-9044-AF4D-69880E365BD0}" srcOrd="0" destOrd="0" presId="urn:microsoft.com/office/officeart/2005/8/layout/venn2"/>
    <dgm:cxn modelId="{A37373BF-B5BC-4F4E-934C-DCCDA00914E1}" type="presParOf" srcId="{8C9790D6-64BD-254C-89E1-99F76B80CFDE}" destId="{05A33B31-64E7-E84C-B56D-D7EDBFE2479A}" srcOrd="1" destOrd="0" presId="urn:microsoft.com/office/officeart/2005/8/layout/venn2"/>
    <dgm:cxn modelId="{663E889D-F919-344C-B7B4-644C8119294E}" type="presParOf" srcId="{3122F7B1-7624-4645-89DE-75DCBAF9E3F8}" destId="{2F1595F6-8464-EC46-A694-71E167407125}" srcOrd="3" destOrd="0" presId="urn:microsoft.com/office/officeart/2005/8/layout/venn2"/>
    <dgm:cxn modelId="{252685E1-0838-FF45-8D65-3E0DFD25980A}" type="presParOf" srcId="{2F1595F6-8464-EC46-A694-71E167407125}" destId="{8F55A3F6-5D1D-3046-A241-7BF463F67D6F}" srcOrd="0" destOrd="0" presId="urn:microsoft.com/office/officeart/2005/8/layout/venn2"/>
    <dgm:cxn modelId="{1C8CA2F1-CA5B-1F4B-86C1-0061A181FEBA}" type="presParOf" srcId="{2F1595F6-8464-EC46-A694-71E167407125}" destId="{50912802-DA35-1947-AD92-99C71B64E76F}" srcOrd="1" destOrd="0" presId="urn:microsoft.com/office/officeart/2005/8/layout/venn2"/>
    <dgm:cxn modelId="{58644B7C-FE2A-784F-BF5A-CC3534971206}" type="presParOf" srcId="{3122F7B1-7624-4645-89DE-75DCBAF9E3F8}" destId="{439CC40F-8018-8D4A-BBB7-DB401B817E76}" srcOrd="4" destOrd="0" presId="urn:microsoft.com/office/officeart/2005/8/layout/venn2"/>
    <dgm:cxn modelId="{2C58BEC3-F6B4-064F-A147-50361F6700B1}" type="presParOf" srcId="{439CC40F-8018-8D4A-BBB7-DB401B817E76}" destId="{08DBFD6F-54EF-2D40-9D14-84B004066B8C}" srcOrd="0" destOrd="0" presId="urn:microsoft.com/office/officeart/2005/8/layout/venn2"/>
    <dgm:cxn modelId="{71BF3846-0C77-F24C-BF85-9BD9736CE15A}" type="presParOf" srcId="{439CC40F-8018-8D4A-BBB7-DB401B817E76}" destId="{4B6C6DB6-0247-FD46-B099-264AA445F78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8C041-8CD0-794C-AA3E-0057D2B05618}">
      <dsp:nvSpPr>
        <dsp:cNvPr id="0" name=""/>
        <dsp:cNvSpPr/>
      </dsp:nvSpPr>
      <dsp:spPr>
        <a:xfrm>
          <a:off x="1307526" y="0"/>
          <a:ext cx="4428849" cy="44288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Региональный уровень</a:t>
          </a:r>
          <a:endParaRPr lang="en-US" sz="1600" b="1" kern="1200" dirty="0"/>
        </a:p>
      </dsp:txBody>
      <dsp:txXfrm>
        <a:off x="2691541" y="221442"/>
        <a:ext cx="1660818" cy="442884"/>
      </dsp:txXfrm>
    </dsp:sp>
    <dsp:sp modelId="{9DF27D11-41F6-C248-B18B-CA04C64E756D}">
      <dsp:nvSpPr>
        <dsp:cNvPr id="0" name=""/>
        <dsp:cNvSpPr/>
      </dsp:nvSpPr>
      <dsp:spPr>
        <a:xfrm>
          <a:off x="1639689" y="664327"/>
          <a:ext cx="3764521" cy="3764521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Национальный уровень</a:t>
          </a:r>
          <a:endParaRPr lang="en-US" sz="1600" b="1" kern="1200" dirty="0"/>
        </a:p>
      </dsp:txBody>
      <dsp:txXfrm>
        <a:off x="2710225" y="880787"/>
        <a:ext cx="1623449" cy="432919"/>
      </dsp:txXfrm>
    </dsp:sp>
    <dsp:sp modelId="{FDD6D7B1-6003-9044-AF4D-69880E365BD0}">
      <dsp:nvSpPr>
        <dsp:cNvPr id="0" name=""/>
        <dsp:cNvSpPr/>
      </dsp:nvSpPr>
      <dsp:spPr>
        <a:xfrm>
          <a:off x="1971853" y="1328654"/>
          <a:ext cx="3100194" cy="3100194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Субнациональный уровень</a:t>
          </a:r>
          <a:endParaRPr lang="en-US" sz="1600" b="1" kern="1200" dirty="0"/>
        </a:p>
      </dsp:txBody>
      <dsp:txXfrm>
        <a:off x="2719775" y="1542568"/>
        <a:ext cx="1604350" cy="427826"/>
      </dsp:txXfrm>
    </dsp:sp>
    <dsp:sp modelId="{8F55A3F6-5D1D-3046-A241-7BF463F67D6F}">
      <dsp:nvSpPr>
        <dsp:cNvPr id="0" name=""/>
        <dsp:cNvSpPr/>
      </dsp:nvSpPr>
      <dsp:spPr>
        <a:xfrm>
          <a:off x="2304017" y="1992982"/>
          <a:ext cx="2435866" cy="2435866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Уровень общины/района</a:t>
          </a:r>
          <a:endParaRPr lang="en-US" sz="1600" b="1" kern="1200" dirty="0"/>
        </a:p>
      </dsp:txBody>
      <dsp:txXfrm>
        <a:off x="2864266" y="2212210"/>
        <a:ext cx="1315368" cy="438456"/>
      </dsp:txXfrm>
    </dsp:sp>
    <dsp:sp modelId="{08DBFD6F-54EF-2D40-9D14-84B004066B8C}">
      <dsp:nvSpPr>
        <dsp:cNvPr id="0" name=""/>
        <dsp:cNvSpPr/>
      </dsp:nvSpPr>
      <dsp:spPr>
        <a:xfrm>
          <a:off x="2636180" y="2657309"/>
          <a:ext cx="1771539" cy="177153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Уровень актива</a:t>
          </a:r>
          <a:endParaRPr lang="en-US" sz="1600" b="1" kern="1200" dirty="0"/>
        </a:p>
      </dsp:txBody>
      <dsp:txXfrm>
        <a:off x="2895616" y="3100194"/>
        <a:ext cx="1252667" cy="885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B811D-EA25-B54C-9EA1-C17236F1B6B0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A01B6-C99F-6844-95FC-3B058E099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8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4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09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2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7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1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4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3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dirty="0">
                <a:solidFill>
                  <a:srgbClr val="36414D"/>
                </a:solidFill>
                <a:effectLst/>
                <a:latin typeface="Metropolis"/>
              </a:rPr>
              <a:t>Подбор графика погашения долга в соответствии с денежным потоком - это, по сути, расчет графика погашения долга таким образом, чтобы обслуживание долга соответствовало силе и структуре денежного потока, генерируемого проектом.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06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/>
              <a:t>ЭТМ рефинансирует проект по более низкой цене – с ~25% соотношения долга к капиталу при процентной ставке 7,5% до 80% соотношения долга к капиталу при ставке 5%.</a:t>
            </a:r>
          </a:p>
          <a:p>
            <a:r>
              <a:rPr lang="ru-RU" sz="1000" dirty="0"/>
              <a:t>Этого не могут сделать большинство коммерческих банков, поскольку банки выходят из угольного сектора и могут не захотеть повторно привлекать средства в сворачивающийся актив.</a:t>
            </a:r>
          </a:p>
          <a:p>
            <a:r>
              <a:rPr lang="ru-RU" sz="1000" dirty="0"/>
              <a:t>Другие специализированные финансирующие организации обычно требуют значительного снижения стоимости существующих кредиторов и/или спонсоров для создания подобной структуры.</a:t>
            </a:r>
          </a:p>
          <a:p>
            <a:endParaRPr lang="ru-RU" sz="1000" dirty="0"/>
          </a:p>
          <a:p>
            <a:r>
              <a:rPr lang="ru-RU" sz="1000" dirty="0"/>
              <a:t>Примечание: сокращение выбросов углерода рассчитывается на основе 100%-</a:t>
            </a:r>
            <a:r>
              <a:rPr lang="ru-RU" sz="1000" dirty="0" err="1"/>
              <a:t>ного</a:t>
            </a:r>
            <a:r>
              <a:rPr lang="ru-RU" sz="1000" dirty="0"/>
              <a:t> предотвращения выбросов углерода в результате работы угольной ЭС в период между досрочным выходом на пенсию и выходом на пенсию по сценарию ОХД, а не на основе разницы с существующим коэффициентом выбросов от энергосистемы.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B195E-737C-4A47-9D21-6FFB1C3E0E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61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9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8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C5EA-413C-A40F-62F7-797D6D003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082B1-5E46-B71F-1EAC-748609BF8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93849-DD74-F255-4D28-854773AB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3256C-7F6D-49E2-79D0-1CC7FC4B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26DEE-7F73-F1EF-F0AA-55C3A1CA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8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4E40-8E1D-E2B2-4F51-4F92E19A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D8726-5414-ACA1-B3E4-43D4C6A37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19F24-9B92-FF38-6B03-EE5763FB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7BDAE-5CDC-CCCF-0AD9-5BF2AD71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D0717-0A04-C202-7E7B-71D9CF89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6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E9A43-31AA-F408-2224-7783A2147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0F8C7-27AC-FE6F-7517-A3BC66443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DD3D5-BBF2-4038-09AE-71F56BFB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8E7C2-DCC4-BF33-3839-208CF93F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DE1F4-E8E4-F6F8-D7EC-484D1E448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08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654396"/>
            <a:ext cx="11143487" cy="8364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0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29A8F-85F9-529F-18BF-F0DEC5F3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28630-D849-45FA-9F16-DD70532CC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DB7B-0BD0-DB0D-23DF-C104D52E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7B32C-E06F-2649-CA08-EBA7197B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5C99F-5AD3-7D10-CBE9-CC8BB5E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4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A323-C0C9-CB9B-D536-443DB6DE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78E43-B8C3-F0DA-4B72-EC4D95870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EE6FC-652F-FFB2-2D92-EF84AAC7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47B5F-7951-AB83-6FA6-CA39715A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1C584-7FD9-7742-6A82-DA235A9C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2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D653-D532-E8ED-AB85-485B1A21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37ADA-9843-AADB-4F45-E524E66E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8EAAC-C73A-7B8C-0846-334DB146E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8C556-52CD-2EAF-5A68-1EAAF0C5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2F387-2C44-84D6-6461-CE3496D7C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578B0-C5CB-441A-F7D7-E78B1D5D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1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7638-7FB2-9835-0283-B8CD022A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85177-13FA-8E2F-2171-74DC5BD57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1FE21-8BCF-3B51-36C8-1BFA2414E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B62EAE-CED3-4573-629C-286CB6BDD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E07DC-AB2B-72B6-30CB-D9FBBDCF3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C2EBC1-0C87-DE34-8940-5C3894EB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C1063E-9025-4755-1E2D-76A71EF9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34ADA-94C3-F9A7-468C-DCFD1077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7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848A-8217-E3AE-184D-AAEE5F1F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F0CF4-CE57-8CFF-465A-6CA47A9C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9CA44-1742-986E-1AC5-CAB4B706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46C0D-655B-7817-D97B-DE2D91DD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3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31826-A312-88E8-D7E1-B7F2C4C76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B42A0F-3755-988F-0A30-55245B96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7307A-FB45-65A9-941B-BBAD6EAE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0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5680E-DD65-3F05-F7E4-051470FF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2C1AF-98E6-1866-C005-FB6B9D1C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740A2-27EE-140F-3CAB-652F324DA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55F08-22D5-9906-303E-B64844BB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0F265-8BED-78F2-EE0E-C4BB6482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B99F1-03E5-1D41-5BE8-34FF05B5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1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638B2-7B31-55B0-E9F5-A3ACBDF51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D635DA-7691-D552-8CE3-BA9786C4F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DCC42-F6A8-9CC8-0EA0-A62B8345F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44556-9F64-7316-06D8-983C28E7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95A55-3CBC-C3DC-F085-B520A9DB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D3061-BD09-F6D3-9EAE-F49315A9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942F7C-F53E-5616-2194-717BC8B3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475C9-FE90-CDD9-19D0-E6A48BA9D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FE8DE-5559-CF98-BE18-5EFF0FF0C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E042-7DE9-E24F-80C5-9BF0E917D2FD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58BC9-D64F-DEDD-27D2-E048717CA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DB0A3-3E2F-2BB8-8185-6588F783C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DFC01-9CE4-4446-3775-FAAE4291062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0" y="6720840"/>
            <a:ext cx="518477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PUBLIC. This information is being disclosed to the public in accordance with ADB’s Access to Information Policy.</a:t>
            </a:r>
          </a:p>
        </p:txBody>
      </p:sp>
    </p:spTree>
    <p:extLst>
      <p:ext uri="{BB962C8B-B14F-4D97-AF65-F5344CB8AC3E}">
        <p14:creationId xmlns:p14="http://schemas.microsoft.com/office/powerpoint/2010/main" val="423159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adb.org/what-we-do/energy-transition-mechanism-etm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E881E-6747-8083-7C4A-784CFFB11E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077" y="1530203"/>
            <a:ext cx="7119163" cy="53393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7619C4-409B-E92E-4509-85C9B8FFD500}"/>
              </a:ext>
            </a:extLst>
          </p:cNvPr>
          <p:cNvSpPr txBox="1">
            <a:spLocks/>
          </p:cNvSpPr>
          <p:nvPr/>
        </p:nvSpPr>
        <p:spPr>
          <a:xfrm>
            <a:off x="2323239" y="1782768"/>
            <a:ext cx="5556481" cy="18279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br>
              <a:rPr lang="en-US" sz="4000" b="1" dirty="0">
                <a:solidFill>
                  <a:schemeClr val="bg1"/>
                </a:solidFill>
                <a:latin typeface="+mn-lt"/>
              </a:rPr>
            </a:br>
            <a:r>
              <a:rPr lang="en-US" sz="4900" b="1" dirty="0">
                <a:solidFill>
                  <a:schemeClr val="bg1"/>
                </a:solidFill>
                <a:latin typeface="+mn-lt"/>
              </a:rPr>
              <a:t>Energy Transition Mechanism</a:t>
            </a:r>
            <a:br>
              <a:rPr lang="en-US" sz="4400" b="1" dirty="0">
                <a:solidFill>
                  <a:schemeClr val="bg1"/>
                </a:solidFill>
                <a:latin typeface="+mn-lt"/>
              </a:rPr>
            </a:b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r>
              <a:rPr lang="en-US" sz="2800" dirty="0">
                <a:solidFill>
                  <a:schemeClr val="bg1"/>
                </a:solidFill>
              </a:rPr>
              <a:t>May 2022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DEBDA7-8777-ACF9-D4A2-A11EB5CD474E}"/>
              </a:ext>
            </a:extLst>
          </p:cNvPr>
          <p:cNvSpPr txBox="1"/>
          <p:nvPr/>
        </p:nvSpPr>
        <p:spPr>
          <a:xfrm>
            <a:off x="1070486" y="2555968"/>
            <a:ext cx="100510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Декарбонизация производства электроэнергии: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Механизм энергетического перехода АБР</a:t>
            </a:r>
            <a:endParaRPr lang="en-SG" sz="2800" b="1" dirty="0">
              <a:solidFill>
                <a:srgbClr val="002060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algn="ctr"/>
            <a:endParaRPr lang="en-SG" sz="2800" b="1" dirty="0">
              <a:solidFill>
                <a:srgbClr val="002060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000" dirty="0" err="1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Альфредо</a:t>
            </a:r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Бано</a:t>
            </a:r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Леал</a:t>
            </a:r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Азиатский банк развития</a:t>
            </a:r>
            <a:endParaRPr lang="en-SG" sz="2400" dirty="0">
              <a:solidFill>
                <a:srgbClr val="002060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algn="ctr"/>
            <a:endParaRPr lang="en-SG" sz="2000" dirty="0">
              <a:solidFill>
                <a:srgbClr val="00206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2ECBA1-DD9C-AAB6-F07E-0A33C57820A2}"/>
              </a:ext>
            </a:extLst>
          </p:cNvPr>
          <p:cNvSpPr/>
          <p:nvPr/>
        </p:nvSpPr>
        <p:spPr>
          <a:xfrm>
            <a:off x="0" y="6667018"/>
            <a:ext cx="5324354" cy="20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3103BDA5-B119-EB6C-9D03-BFE9E8A689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09" y="358102"/>
            <a:ext cx="960367" cy="960367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7EC75CE-6F32-B9AD-65D9-FFC2675B0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34" y="335088"/>
            <a:ext cx="7772400" cy="11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7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C9E4-D716-E2EF-37B6-A2903801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37" y="254298"/>
            <a:ext cx="11147676" cy="431880"/>
          </a:xfrm>
        </p:spPr>
        <p:txBody>
          <a:bodyPr anchor="t">
            <a:noAutofit/>
          </a:bodyPr>
          <a:lstStyle/>
          <a:p>
            <a:r>
              <a:rPr lang="ru-RU" sz="3600" b="1" dirty="0">
                <a:latin typeface="Helvetica" pitchFamily="2" charset="0"/>
              </a:rPr>
              <a:t>Прогресс МЭП и партнерства в РСЧ АБР</a:t>
            </a:r>
            <a:endParaRPr lang="en-SG" sz="3200" b="1" dirty="0">
              <a:solidFill>
                <a:srgbClr val="007DB6"/>
              </a:solidFill>
              <a:latin typeface="Helvetica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B31E62-0503-669F-61BD-9F6A24130D44}"/>
              </a:ext>
            </a:extLst>
          </p:cNvPr>
          <p:cNvSpPr txBox="1"/>
          <p:nvPr/>
        </p:nvSpPr>
        <p:spPr>
          <a:xfrm>
            <a:off x="2315936" y="1032673"/>
            <a:ext cx="4545608" cy="3370153"/>
          </a:xfrm>
          <a:prstGeom prst="rect">
            <a:avLst/>
          </a:prstGeom>
          <a:noFill/>
          <a:ln w="38100">
            <a:solidFill>
              <a:srgbClr val="00A5D2"/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37160" anchor="t" anchorCtr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16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marL="112395" indent="-112395">
              <a:buFont typeface="Arial" panose="020B0604020202020204" pitchFamily="34" charset="0"/>
              <a:buChar char="•"/>
            </a:pPr>
            <a:r>
              <a:rPr lang="ru-RU" sz="1150" dirty="0">
                <a:latin typeface="Helvetica" pitchFamily="2" charset="0"/>
              </a:rPr>
              <a:t>Проведение в стране стратегической экологической и социальной оценки (</a:t>
            </a:r>
            <a:r>
              <a:rPr lang="en-US" sz="1150" dirty="0">
                <a:latin typeface="Helvetica" pitchFamily="2" charset="0"/>
              </a:rPr>
              <a:t>SESA), </a:t>
            </a:r>
            <a:r>
              <a:rPr lang="ru-RU" sz="1150" dirty="0">
                <a:latin typeface="Helvetica" pitchFamily="2" charset="0"/>
              </a:rPr>
              <a:t>разработка рамочной программы СП и взаимодействие с заинтересованными сторонами</a:t>
            </a:r>
          </a:p>
          <a:p>
            <a:pPr marL="112395" indent="-112395">
              <a:buFont typeface="Arial" panose="020B0604020202020204" pitchFamily="34" charset="0"/>
              <a:buChar char="•"/>
            </a:pPr>
            <a:r>
              <a:rPr lang="ru-RU" sz="1150" dirty="0">
                <a:latin typeface="Helvetica" pitchFamily="2" charset="0"/>
              </a:rPr>
              <a:t>Поддержка страновой платформы МЭП Индонезии</a:t>
            </a:r>
          </a:p>
          <a:p>
            <a:pPr marL="112395" indent="-112395">
              <a:buFont typeface="Arial" panose="020B0604020202020204" pitchFamily="34" charset="0"/>
              <a:buChar char="•"/>
            </a:pPr>
            <a:r>
              <a:rPr lang="ru-RU" sz="1150" dirty="0">
                <a:latin typeface="Helvetica" pitchFamily="2" charset="0"/>
              </a:rPr>
              <a:t>Проводимые исследования (анализ внутренних мощностей, анализ влияния на энергосистему, планирование генерации)</a:t>
            </a:r>
          </a:p>
          <a:p>
            <a:pPr marL="112395" indent="-112395">
              <a:buFont typeface="Arial" panose="020B0604020202020204" pitchFamily="34" charset="0"/>
              <a:buChar char="•"/>
            </a:pPr>
            <a:r>
              <a:rPr lang="ru-RU" sz="1150" dirty="0">
                <a:latin typeface="Helvetica" pitchFamily="2" charset="0"/>
              </a:rPr>
              <a:t>Подписание меморандума о взаимопонимании по прецедентной сделке (Чиребон-1) в ноябре 2022 г.; проведение комплексной юридической экспертизы</a:t>
            </a:r>
          </a:p>
          <a:p>
            <a:pPr marL="112395" indent="-112395">
              <a:buFont typeface="Arial" panose="020B0604020202020204" pitchFamily="34" charset="0"/>
              <a:buChar char="•"/>
            </a:pPr>
            <a:r>
              <a:rPr lang="ru-RU" sz="1150" dirty="0">
                <a:latin typeface="Helvetica" pitchFamily="2" charset="0"/>
              </a:rPr>
              <a:t>В июне 2023 г. утвержден инвестиционный план Фонда климатических инвестиций по ускорению перехода с угля на чистые источники энергии (льготное финансирование в размере 500 млн долл. для привлечения более 4,5 млрд долл.)</a:t>
            </a:r>
          </a:p>
          <a:p>
            <a:pPr marL="112395" indent="-112395">
              <a:buFont typeface="Arial" panose="020B0604020202020204" pitchFamily="34" charset="0"/>
              <a:buChar char="•"/>
            </a:pPr>
            <a:r>
              <a:rPr lang="ru-RU" sz="1150" dirty="0">
                <a:latin typeface="Helvetica" pitchFamily="2" charset="0"/>
              </a:rPr>
              <a:t>Институциональная поддержка Секретариата Партнерства по справедливому энергетическому переходу Индонезии (ТП одобрена)</a:t>
            </a:r>
            <a:endParaRPr lang="en-US" sz="1150" b="0" dirty="0">
              <a:latin typeface="Helvetica" pitchFamily="2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6EF41022-F57A-9DC3-F2D0-449287BB1D89}"/>
              </a:ext>
            </a:extLst>
          </p:cNvPr>
          <p:cNvSpPr txBox="1"/>
          <p:nvPr/>
        </p:nvSpPr>
        <p:spPr>
          <a:xfrm>
            <a:off x="173566" y="1012933"/>
            <a:ext cx="2003577" cy="452664"/>
          </a:xfrm>
          <a:prstGeom prst="roundRect">
            <a:avLst/>
          </a:prstGeom>
          <a:solidFill>
            <a:srgbClr val="00A5D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latin typeface="Helvetica" pitchFamily="2" charset="0"/>
              </a:rPr>
              <a:t>Индонезия</a:t>
            </a:r>
            <a:endParaRPr lang="en-US" sz="2000" b="1" kern="1200" dirty="0">
              <a:latin typeface="Helvetica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0C61EF-53D2-EBB3-4D57-F1824392C7D8}"/>
              </a:ext>
            </a:extLst>
          </p:cNvPr>
          <p:cNvSpPr txBox="1"/>
          <p:nvPr/>
        </p:nvSpPr>
        <p:spPr>
          <a:xfrm>
            <a:off x="2315936" y="4419595"/>
            <a:ext cx="4545608" cy="1477328"/>
          </a:xfrm>
          <a:prstGeom prst="rect">
            <a:avLst/>
          </a:prstGeom>
          <a:noFill/>
          <a:ln w="38100">
            <a:solidFill>
              <a:srgbClr val="00A5D2"/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37160" anchor="t" anchorCtr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16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200" dirty="0">
                <a:latin typeface="Helvetica" pitchFamily="2" charset="0"/>
              </a:rPr>
              <a:t>Проводится технико-экономическое обоснование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200" dirty="0">
                <a:latin typeface="Helvetica" pitchFamily="2" charset="0"/>
              </a:rPr>
              <a:t>Формирование портфеля возможностей для осуществления сделок с частным сектором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200" dirty="0">
                <a:latin typeface="Helvetica" pitchFamily="2" charset="0"/>
              </a:rPr>
              <a:t>Ведется разработка проекта инвестиционного плана Фонда климатических инвестиций по ускорению перехода с угля на чистые источники энергии, который будет представлен в октябре 2023 года</a:t>
            </a:r>
            <a:endParaRPr lang="en-US" sz="1200" dirty="0">
              <a:latin typeface="Helvetica" pitchFamily="2" charset="0"/>
            </a:endParaRPr>
          </a:p>
        </p:txBody>
      </p:sp>
      <p:sp>
        <p:nvSpPr>
          <p:cNvPr id="58" name="Rectangle: Rounded Corners 6">
            <a:extLst>
              <a:ext uri="{FF2B5EF4-FFF2-40B4-BE49-F238E27FC236}">
                <a16:creationId xmlns:a16="http://schemas.microsoft.com/office/drawing/2014/main" id="{57696D3F-B721-8F7F-C1D2-3E982ACC6B31}"/>
              </a:ext>
            </a:extLst>
          </p:cNvPr>
          <p:cNvSpPr txBox="1"/>
          <p:nvPr/>
        </p:nvSpPr>
        <p:spPr>
          <a:xfrm>
            <a:off x="173566" y="4399855"/>
            <a:ext cx="2003577" cy="452664"/>
          </a:xfrm>
          <a:prstGeom prst="roundRect">
            <a:avLst/>
          </a:prstGeom>
          <a:solidFill>
            <a:srgbClr val="00A5D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latin typeface="Helvetica" pitchFamily="2" charset="0"/>
              </a:rPr>
              <a:t>Филиппины</a:t>
            </a:r>
            <a:endParaRPr lang="en-US" sz="2000" b="1" kern="1200" dirty="0">
              <a:latin typeface="Helvetica" pitchFamily="2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F2C7EF9-8FF6-B8A4-F01E-837A10EEC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61" y="2035696"/>
            <a:ext cx="2129991" cy="64559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0D57ECE-B549-3BB6-1A8F-3742898B6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7" y="1503740"/>
            <a:ext cx="2184325" cy="64633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54B601-FA12-265F-E84F-FE19BA419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66" y="4852450"/>
            <a:ext cx="2129991" cy="64559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A19E3CF-3C6D-8EA2-0F46-BCFFB78DAD6D}"/>
              </a:ext>
            </a:extLst>
          </p:cNvPr>
          <p:cNvSpPr txBox="1"/>
          <p:nvPr/>
        </p:nvSpPr>
        <p:spPr>
          <a:xfrm>
            <a:off x="9208751" y="1022294"/>
            <a:ext cx="2809682" cy="2215991"/>
          </a:xfrm>
          <a:prstGeom prst="rect">
            <a:avLst/>
          </a:prstGeom>
          <a:noFill/>
          <a:ln w="38100">
            <a:solidFill>
              <a:srgbClr val="00A5D2"/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37160" anchor="t" anchorCtr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16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200" dirty="0">
                <a:latin typeface="Helvetica" pitchFamily="2" charset="0"/>
              </a:rPr>
              <a:t>Ведутся переговоры с правительством (Комиссия по управлению государственным капиталом на предприятиях) о заключении меморандума о взаимопонимании и начале подготовки технико-экономического обоснования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200" dirty="0">
                <a:latin typeface="Helvetica" pitchFamily="2" charset="0"/>
              </a:rPr>
              <a:t>Объявление о создании </a:t>
            </a:r>
            <a:r>
              <a:rPr lang="en-US" sz="1200" dirty="0">
                <a:latin typeface="Helvetica" pitchFamily="2" charset="0"/>
              </a:rPr>
              <a:t>JETP </a:t>
            </a:r>
            <a:r>
              <a:rPr lang="ru-RU" sz="1200" dirty="0">
                <a:latin typeface="Helvetica" pitchFamily="2" charset="0"/>
              </a:rPr>
              <a:t>в декабре 2022 г.; привлечение доноров</a:t>
            </a:r>
            <a:endParaRPr lang="en-US" sz="1200" dirty="0">
              <a:latin typeface="Helvetica" pitchFamily="2" charset="0"/>
            </a:endParaRPr>
          </a:p>
        </p:txBody>
      </p:sp>
      <p:sp>
        <p:nvSpPr>
          <p:cNvPr id="70" name="Rectangle: Rounded Corners 6">
            <a:extLst>
              <a:ext uri="{FF2B5EF4-FFF2-40B4-BE49-F238E27FC236}">
                <a16:creationId xmlns:a16="http://schemas.microsoft.com/office/drawing/2014/main" id="{33669D6A-EA97-138C-1F8B-6B52E2BC19F4}"/>
              </a:ext>
            </a:extLst>
          </p:cNvPr>
          <p:cNvSpPr txBox="1"/>
          <p:nvPr/>
        </p:nvSpPr>
        <p:spPr>
          <a:xfrm>
            <a:off x="7066381" y="1023995"/>
            <a:ext cx="2003577" cy="452664"/>
          </a:xfrm>
          <a:prstGeom prst="roundRect">
            <a:avLst/>
          </a:prstGeom>
          <a:solidFill>
            <a:srgbClr val="00A5D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latin typeface="Helvetica" pitchFamily="2" charset="0"/>
              </a:rPr>
              <a:t>Вьетнам</a:t>
            </a:r>
            <a:endParaRPr lang="en-US" sz="2000" b="1" kern="1200" dirty="0">
              <a:latin typeface="Helvetica" pitchFamily="2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55A70DF-DFAC-3982-3054-4D55CE98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381" y="1484463"/>
            <a:ext cx="2129991" cy="64559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2EB23F59-91E6-1245-5B4C-6EBCDDB93D63}"/>
              </a:ext>
            </a:extLst>
          </p:cNvPr>
          <p:cNvSpPr txBox="1"/>
          <p:nvPr/>
        </p:nvSpPr>
        <p:spPr>
          <a:xfrm>
            <a:off x="9190305" y="3175174"/>
            <a:ext cx="2828128" cy="1292662"/>
          </a:xfrm>
          <a:prstGeom prst="rect">
            <a:avLst/>
          </a:prstGeom>
          <a:noFill/>
          <a:ln w="38100">
            <a:solidFill>
              <a:srgbClr val="00A5D2"/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37160" anchor="t" anchorCtr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16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200" dirty="0">
                <a:latin typeface="Helvetica" pitchFamily="2" charset="0"/>
              </a:rPr>
              <a:t>Продолжается подготовка предварительного технико-экономического обоснования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200" dirty="0">
                <a:latin typeface="Helvetica" pitchFamily="2" charset="0"/>
              </a:rPr>
              <a:t>Проведение консультаций с заинтересованными сторонами в августе 2023 года</a:t>
            </a:r>
            <a:endParaRPr lang="en-US" sz="1200" dirty="0">
              <a:latin typeface="Helvetica" pitchFamily="2" charset="0"/>
            </a:endParaRPr>
          </a:p>
        </p:txBody>
      </p:sp>
      <p:sp>
        <p:nvSpPr>
          <p:cNvPr id="73" name="Rectangle: Rounded Corners 6">
            <a:extLst>
              <a:ext uri="{FF2B5EF4-FFF2-40B4-BE49-F238E27FC236}">
                <a16:creationId xmlns:a16="http://schemas.microsoft.com/office/drawing/2014/main" id="{99374DB2-FF7C-AC19-5BEC-D0198114301E}"/>
              </a:ext>
            </a:extLst>
          </p:cNvPr>
          <p:cNvSpPr txBox="1"/>
          <p:nvPr/>
        </p:nvSpPr>
        <p:spPr>
          <a:xfrm>
            <a:off x="7047936" y="3155434"/>
            <a:ext cx="2003577" cy="452664"/>
          </a:xfrm>
          <a:prstGeom prst="roundRect">
            <a:avLst/>
          </a:prstGeom>
          <a:solidFill>
            <a:srgbClr val="00A5D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latin typeface="Helvetica" pitchFamily="2" charset="0"/>
              </a:rPr>
              <a:t>Казахстан</a:t>
            </a:r>
            <a:endParaRPr lang="en-US" sz="2000" b="1" kern="1200" dirty="0">
              <a:latin typeface="Helvetica" pitchFamily="2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9173FC2-B277-0DBF-2C33-34142926E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936" y="3611825"/>
            <a:ext cx="2233657" cy="645593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54C0DFC1-AF5E-95A3-3F89-6F9F21A84BCE}"/>
              </a:ext>
            </a:extLst>
          </p:cNvPr>
          <p:cNvSpPr txBox="1"/>
          <p:nvPr/>
        </p:nvSpPr>
        <p:spPr>
          <a:xfrm>
            <a:off x="9190305" y="4824892"/>
            <a:ext cx="2828128" cy="1292662"/>
          </a:xfrm>
          <a:prstGeom prst="rect">
            <a:avLst/>
          </a:prstGeom>
          <a:noFill/>
          <a:ln w="38100">
            <a:solidFill>
              <a:srgbClr val="00A5D2"/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37160" anchor="t" anchorCtr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16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200" dirty="0">
                <a:latin typeface="Helvetica" pitchFamily="2" charset="0"/>
              </a:rPr>
              <a:t>Завершается подготовка предварительного технико-экономического обоснования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200" dirty="0">
                <a:latin typeface="Helvetica" pitchFamily="2" charset="0"/>
              </a:rPr>
              <a:t>В настоящее время учитываются замечания, полученные от правительства</a:t>
            </a:r>
            <a:endParaRPr lang="en-US" sz="1200" dirty="0">
              <a:latin typeface="Helvetica" pitchFamily="2" charset="0"/>
            </a:endParaRPr>
          </a:p>
        </p:txBody>
      </p:sp>
      <p:sp>
        <p:nvSpPr>
          <p:cNvPr id="79" name="Rectangle: Rounded Corners 6">
            <a:extLst>
              <a:ext uri="{FF2B5EF4-FFF2-40B4-BE49-F238E27FC236}">
                <a16:creationId xmlns:a16="http://schemas.microsoft.com/office/drawing/2014/main" id="{82AD4722-5EDA-9BA2-BD17-8FAEFC150C47}"/>
              </a:ext>
            </a:extLst>
          </p:cNvPr>
          <p:cNvSpPr txBox="1"/>
          <p:nvPr/>
        </p:nvSpPr>
        <p:spPr>
          <a:xfrm>
            <a:off x="7047936" y="4805152"/>
            <a:ext cx="2003577" cy="452664"/>
          </a:xfrm>
          <a:prstGeom prst="roundRect">
            <a:avLst/>
          </a:prstGeom>
          <a:solidFill>
            <a:srgbClr val="00A5D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latin typeface="Helvetica" pitchFamily="2" charset="0"/>
              </a:rPr>
              <a:t>Пакистан</a:t>
            </a:r>
            <a:endParaRPr lang="en-US" sz="2000" b="1" kern="1200" dirty="0">
              <a:latin typeface="Helvetica" pitchFamily="2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03A7DD1A-8781-F517-61FB-EB4D09F8C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936" y="5258814"/>
            <a:ext cx="2233657" cy="6455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CBE48D-C781-EB5F-DCB9-AF5558160F25}"/>
              </a:ext>
            </a:extLst>
          </p:cNvPr>
          <p:cNvSpPr txBox="1"/>
          <p:nvPr/>
        </p:nvSpPr>
        <p:spPr>
          <a:xfrm>
            <a:off x="17753" y="6305102"/>
            <a:ext cx="1114767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000" dirty="0">
                <a:solidFill>
                  <a:prstClr val="black"/>
                </a:solidFill>
                <a:latin typeface="Helvetica" pitchFamily="2" charset="0"/>
              </a:rPr>
              <a:t>$ = доллар США, АБР = Азиатский банк развития, </a:t>
            </a:r>
            <a:r>
              <a:rPr lang="en-US" sz="1000" dirty="0">
                <a:solidFill>
                  <a:prstClr val="black"/>
                </a:solidFill>
                <a:latin typeface="Helvetica" pitchFamily="2" charset="0"/>
              </a:rPr>
              <a:t>CIF ACT = </a:t>
            </a:r>
            <a:r>
              <a:rPr lang="ru-RU" sz="1000" dirty="0">
                <a:solidFill>
                  <a:prstClr val="black"/>
                </a:solidFill>
                <a:latin typeface="Helvetica" pitchFamily="2" charset="0"/>
              </a:rPr>
              <a:t>Фонд климатических инвестиций по ускорению перехода с угля на чистые источники энергии, РСЧ = развивающаяся страна-член, МЭП = Механизм энергетического перехода, </a:t>
            </a:r>
            <a:r>
              <a:rPr lang="en-US" sz="1000" dirty="0">
                <a:solidFill>
                  <a:prstClr val="black"/>
                </a:solidFill>
                <a:latin typeface="Helvetica" pitchFamily="2" charset="0"/>
              </a:rPr>
              <a:t>IP = </a:t>
            </a:r>
            <a:r>
              <a:rPr lang="ru-RU" sz="1000" dirty="0">
                <a:solidFill>
                  <a:prstClr val="black"/>
                </a:solidFill>
                <a:latin typeface="Helvetica" pitchFamily="2" charset="0"/>
              </a:rPr>
              <a:t>инвестиционный план, СП = Справедливый переход, </a:t>
            </a:r>
            <a:r>
              <a:rPr lang="en-US" sz="1000" dirty="0">
                <a:solidFill>
                  <a:prstClr val="black"/>
                </a:solidFill>
                <a:latin typeface="Helvetica" pitchFamily="2" charset="0"/>
              </a:rPr>
              <a:t>JETP = </a:t>
            </a:r>
            <a:r>
              <a:rPr lang="ru-RU" sz="1000" dirty="0">
                <a:solidFill>
                  <a:prstClr val="black"/>
                </a:solidFill>
                <a:latin typeface="Helvetica" pitchFamily="2" charset="0"/>
              </a:rPr>
              <a:t>Партнерство по справедливому энергетическому переходу, МБР = многосторонний банк развития, </a:t>
            </a:r>
            <a:r>
              <a:rPr lang="en-US" sz="1000" dirty="0">
                <a:solidFill>
                  <a:prstClr val="black"/>
                </a:solidFill>
                <a:latin typeface="Helvetica" pitchFamily="2" charset="0"/>
              </a:rPr>
              <a:t>MOU = </a:t>
            </a:r>
            <a:r>
              <a:rPr lang="ru-RU" sz="1000" dirty="0">
                <a:solidFill>
                  <a:prstClr val="black"/>
                </a:solidFill>
                <a:latin typeface="Helvetica" pitchFamily="2" charset="0"/>
              </a:rPr>
              <a:t>меморандум о взаимопонимании, </a:t>
            </a:r>
            <a:r>
              <a:rPr lang="en-US" sz="1000" dirty="0">
                <a:solidFill>
                  <a:prstClr val="black"/>
                </a:solidFill>
                <a:latin typeface="Helvetica" pitchFamily="2" charset="0"/>
              </a:rPr>
              <a:t>SESA = </a:t>
            </a:r>
            <a:r>
              <a:rPr lang="ru-RU" sz="1000" dirty="0">
                <a:solidFill>
                  <a:prstClr val="black"/>
                </a:solidFill>
                <a:latin typeface="Helvetica" pitchFamily="2" charset="0"/>
              </a:rPr>
              <a:t>стратегическая экологическая и социальная оценка, </a:t>
            </a:r>
            <a:r>
              <a:rPr lang="en-US" sz="1000" dirty="0">
                <a:solidFill>
                  <a:prstClr val="black"/>
                </a:solidFill>
                <a:latin typeface="Helvetica" pitchFamily="2" charset="0"/>
              </a:rPr>
              <a:t>T</a:t>
            </a:r>
            <a:r>
              <a:rPr lang="ru-RU" sz="1000" dirty="0">
                <a:solidFill>
                  <a:prstClr val="black"/>
                </a:solidFill>
                <a:latin typeface="Helvetica" pitchFamily="2" charset="0"/>
              </a:rPr>
              <a:t>П = техническая помощь.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7AC6DC69-CB8C-4E18-8E5F-14779EEA5E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0F0380-EE59-6841-8249-ADC43A03A85C}"/>
              </a:ext>
            </a:extLst>
          </p:cNvPr>
          <p:cNvSpPr txBox="1"/>
          <p:nvPr/>
        </p:nvSpPr>
        <p:spPr>
          <a:xfrm>
            <a:off x="558740" y="1559305"/>
            <a:ext cx="16547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Фаза 2: ПИЛОТНЫЕ </a:t>
            </a:r>
          </a:p>
          <a:p>
            <a:r>
              <a:rPr lang="ru-RU" sz="1400" dirty="0"/>
              <a:t>СДЕЛКИ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56256E-5A67-2548-B74B-1EAB2E9A3150}"/>
              </a:ext>
            </a:extLst>
          </p:cNvPr>
          <p:cNvSpPr txBox="1"/>
          <p:nvPr/>
        </p:nvSpPr>
        <p:spPr>
          <a:xfrm>
            <a:off x="558740" y="2077681"/>
            <a:ext cx="15382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Фаза 1: ПОЛНОЕ </a:t>
            </a:r>
          </a:p>
          <a:p>
            <a:r>
              <a:rPr lang="ru-RU" sz="1400" dirty="0"/>
              <a:t>ТЭО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96D2A2-F7A8-F74F-B84A-AB4EFCF38AAF}"/>
              </a:ext>
            </a:extLst>
          </p:cNvPr>
          <p:cNvSpPr txBox="1"/>
          <p:nvPr/>
        </p:nvSpPr>
        <p:spPr>
          <a:xfrm>
            <a:off x="558740" y="4913671"/>
            <a:ext cx="15382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Фаза 1: ПОЛНОЕ </a:t>
            </a:r>
          </a:p>
          <a:p>
            <a:r>
              <a:rPr lang="ru-RU" sz="1400" dirty="0"/>
              <a:t>ТЭО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4C13B7-93AB-954F-B9F2-E8F97643EF1C}"/>
              </a:ext>
            </a:extLst>
          </p:cNvPr>
          <p:cNvSpPr txBox="1"/>
          <p:nvPr/>
        </p:nvSpPr>
        <p:spPr>
          <a:xfrm>
            <a:off x="7513271" y="1541970"/>
            <a:ext cx="15382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Фаза 1: ПОЛНОЕ </a:t>
            </a:r>
          </a:p>
          <a:p>
            <a:r>
              <a:rPr lang="ru-RU" sz="1400" dirty="0"/>
              <a:t>ТЭО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C6AE3D-D2C6-9849-8042-17AA87965EBE}"/>
              </a:ext>
            </a:extLst>
          </p:cNvPr>
          <p:cNvSpPr txBox="1"/>
          <p:nvPr/>
        </p:nvSpPr>
        <p:spPr>
          <a:xfrm>
            <a:off x="7531715" y="3704368"/>
            <a:ext cx="15653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Фаза 0: ПРЕД- </a:t>
            </a:r>
          </a:p>
          <a:p>
            <a:r>
              <a:rPr lang="ru-RU" sz="1400" dirty="0"/>
              <a:t>ТЭО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DE8B17-7EE2-5745-9CD5-7CF7BB299ABF}"/>
              </a:ext>
            </a:extLst>
          </p:cNvPr>
          <p:cNvSpPr txBox="1"/>
          <p:nvPr/>
        </p:nvSpPr>
        <p:spPr>
          <a:xfrm>
            <a:off x="7558867" y="5320000"/>
            <a:ext cx="15382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Фаза 0: ПРЕД- </a:t>
            </a:r>
          </a:p>
          <a:p>
            <a:r>
              <a:rPr lang="ru-RU" sz="1400" dirty="0"/>
              <a:t>ТЭО</a:t>
            </a:r>
          </a:p>
        </p:txBody>
      </p:sp>
    </p:spTree>
    <p:extLst>
      <p:ext uri="{BB962C8B-B14F-4D97-AF65-F5344CB8AC3E}">
        <p14:creationId xmlns:p14="http://schemas.microsoft.com/office/powerpoint/2010/main" val="201431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D3E82BA-6643-0944-9DB4-984330FD9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429471"/>
              </p:ext>
            </p:extLst>
          </p:nvPr>
        </p:nvGraphicFramePr>
        <p:xfrm>
          <a:off x="2706457" y="1732149"/>
          <a:ext cx="7043901" cy="4428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5">
            <a:extLst>
              <a:ext uri="{FF2B5EF4-FFF2-40B4-BE49-F238E27FC236}">
                <a16:creationId xmlns:a16="http://schemas.microsoft.com/office/drawing/2014/main" id="{F0681EA3-C578-0F49-9C51-57D2B6958EB8}"/>
              </a:ext>
            </a:extLst>
          </p:cNvPr>
          <p:cNvSpPr/>
          <p:nvPr/>
        </p:nvSpPr>
        <p:spPr>
          <a:xfrm>
            <a:off x="571653" y="4134982"/>
            <a:ext cx="2971647" cy="1754326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>
                <a:latin typeface="Helvetica" pitchFamily="2" charset="0"/>
              </a:rPr>
              <a:t>Деятельность в рамках СП включает оценку воздействия на уровне активов, социальный диалог и разработку планов СП с учетом интересов прямых и косвенных работников, работодателей, профсоюзов, вопросов восстановления окружающей среды, а также сообществ в целом.</a:t>
            </a:r>
            <a:endParaRPr lang="en-US" sz="1200" dirty="0">
              <a:latin typeface="Helvetica" pitchFamily="2" charset="0"/>
            </a:endParaRP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id="{ECFA27BF-AA9B-9243-AD73-EF0F6DADE977}"/>
              </a:ext>
            </a:extLst>
          </p:cNvPr>
          <p:cNvSpPr/>
          <p:nvPr/>
        </p:nvSpPr>
        <p:spPr>
          <a:xfrm>
            <a:off x="9258300" y="3415204"/>
            <a:ext cx="2565400" cy="2308324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>
                <a:latin typeface="Helvetica" pitchFamily="2" charset="0"/>
              </a:rPr>
              <a:t>СП учитывает наличие альтернативной занятости, потенциал диверсификации экономики и воздействие на местный и субнациональный бюджет. </a:t>
            </a:r>
          </a:p>
          <a:p>
            <a:pPr algn="ctr">
              <a:defRPr/>
            </a:pPr>
            <a:endParaRPr lang="ru-RU" sz="1200" dirty="0">
              <a:latin typeface="Helvetica" pitchFamily="2" charset="0"/>
            </a:endParaRPr>
          </a:p>
          <a:p>
            <a:pPr algn="ctr">
              <a:defRPr/>
            </a:pPr>
            <a:r>
              <a:rPr lang="ru-RU" sz="1200" dirty="0">
                <a:latin typeface="Helvetica" pitchFamily="2" charset="0"/>
              </a:rPr>
              <a:t>В целях укрепления благоприятной среды предусматривается мобилизация инвестиций в проекты социального сектора.</a:t>
            </a:r>
            <a:endParaRPr lang="en-US" sz="1200" dirty="0">
              <a:latin typeface="Helvetica" pitchFamily="2" charset="0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0E78D2-2C4F-2D46-A768-8C34670DDD9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543300" y="4511229"/>
            <a:ext cx="1890548" cy="5009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C4B833-0DFA-4249-A672-D860F6D0FAF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543300" y="5012145"/>
            <a:ext cx="2082800" cy="272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ángulo 5">
            <a:extLst>
              <a:ext uri="{FF2B5EF4-FFF2-40B4-BE49-F238E27FC236}">
                <a16:creationId xmlns:a16="http://schemas.microsoft.com/office/drawing/2014/main" id="{4FF5283E-9F85-A34B-B0C6-29B3B4984E53}"/>
              </a:ext>
            </a:extLst>
          </p:cNvPr>
          <p:cNvSpPr/>
          <p:nvPr/>
        </p:nvSpPr>
        <p:spPr>
          <a:xfrm>
            <a:off x="571653" y="1761927"/>
            <a:ext cx="2971647" cy="2123658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>
                <a:latin typeface="Helvetica" pitchFamily="2" charset="0"/>
              </a:rPr>
              <a:t>СП учитывает геополитический контекст и благоприятную среду, включая политические рамки, системы образования и экономическую структуру.</a:t>
            </a:r>
          </a:p>
          <a:p>
            <a:pPr algn="ctr">
              <a:defRPr/>
            </a:pPr>
            <a:endParaRPr lang="ru-RU" sz="1200" dirty="0">
              <a:latin typeface="Helvetica" pitchFamily="2" charset="0"/>
            </a:endParaRPr>
          </a:p>
          <a:p>
            <a:pPr algn="ctr">
              <a:defRPr/>
            </a:pPr>
            <a:r>
              <a:rPr lang="ru-RU" sz="1200" dirty="0">
                <a:latin typeface="Helvetica" pitchFamily="2" charset="0"/>
              </a:rPr>
              <a:t>МЭП учитывает прямое, косвенное и побочное воздействие по всей цепочке создания стоимости угля, а также влияние на уровне национальной системы.</a:t>
            </a:r>
            <a:endParaRPr lang="en-US" dirty="0">
              <a:latin typeface="Helvetica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6C1722-C1E8-AE45-B0A4-319DDB361E2B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543300" y="2823756"/>
            <a:ext cx="1778000" cy="258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ángulo 5">
            <a:extLst>
              <a:ext uri="{FF2B5EF4-FFF2-40B4-BE49-F238E27FC236}">
                <a16:creationId xmlns:a16="http://schemas.microsoft.com/office/drawing/2014/main" id="{CB79C3BC-572D-EF42-AC1F-5507131754DA}"/>
              </a:ext>
            </a:extLst>
          </p:cNvPr>
          <p:cNvSpPr/>
          <p:nvPr/>
        </p:nvSpPr>
        <p:spPr>
          <a:xfrm>
            <a:off x="9258300" y="1960656"/>
            <a:ext cx="2565400" cy="1200329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Helvetica" pitchFamily="2" charset="0"/>
              </a:rPr>
              <a:t>СП предполагает координацию с другими партнерами по развитию, заинтересованными сторонами и национальными или региональными платформами, включая </a:t>
            </a:r>
            <a:r>
              <a:rPr lang="en-US" sz="1200" dirty="0">
                <a:solidFill>
                  <a:prstClr val="black"/>
                </a:solidFill>
                <a:latin typeface="Helvetica" pitchFamily="2" charset="0"/>
              </a:rPr>
              <a:t>JETP.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BBABCD-CD89-7745-A3C6-EB4497F14D64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7109254" y="2304765"/>
            <a:ext cx="2149046" cy="256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A14143-94E2-394B-8540-8FDF967184E9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7175500" y="3754846"/>
            <a:ext cx="2082800" cy="814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50EBFB42-DEE2-0663-9FE3-92453C68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06" y="6167450"/>
            <a:ext cx="11207202" cy="425629"/>
          </a:xfrm>
        </p:spPr>
        <p:txBody>
          <a:bodyPr wrap="square" anchor="t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  <a:latin typeface="Helvetica" pitchFamily="2" charset="0"/>
              </a:rPr>
              <a:t>В сочетании с социальными и экологическими гарантиями АБР, программа Справедливого перехода обеспечивает поддержку работников, местных сообществ и регионов, пострадавших от вмешательства МЭП и связанных с ним проектов, сохраняя при этом окружающую среду.</a:t>
            </a:r>
            <a:endParaRPr lang="en-US" sz="1100" b="0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3E2A32A-5A7C-3909-0910-BB7D1EAAD6D5}"/>
              </a:ext>
            </a:extLst>
          </p:cNvPr>
          <p:cNvSpPr txBox="1">
            <a:spLocks/>
          </p:cNvSpPr>
          <p:nvPr/>
        </p:nvSpPr>
        <p:spPr>
          <a:xfrm>
            <a:off x="138833" y="151114"/>
            <a:ext cx="11562063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Helvetica" pitchFamily="2" charset="0"/>
              </a:rPr>
              <a:t>Комплексный подход к обеспечению справедливого перехода</a:t>
            </a:r>
            <a:endParaRPr lang="en-SG" sz="3200" dirty="0">
              <a:latin typeface="Helvetica" pitchFamily="2" charset="0"/>
              <a:ea typeface="Microsoft GothicNeo"/>
              <a:cs typeface="Microsoft GothicNeo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883994-3E3C-C74D-406D-6C27FDE6DF02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7175500" y="4511230"/>
            <a:ext cx="2082800" cy="58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7998377-FCE1-035C-93F3-F4B65AF2C572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543300" y="2441132"/>
            <a:ext cx="1778000" cy="382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366397-0A8B-80CE-1FDC-2CA3DFD4042D}"/>
              </a:ext>
            </a:extLst>
          </p:cNvPr>
          <p:cNvSpPr txBox="1"/>
          <p:nvPr/>
        </p:nvSpPr>
        <p:spPr>
          <a:xfrm>
            <a:off x="777240" y="1055131"/>
            <a:ext cx="11046460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rPr>
              <a:t>Деятельность по обеспечению справедливого перехода (СП) выходит за рамки сферы охвата и сроков реализации МЭП.</a:t>
            </a:r>
            <a:endParaRPr lang="en-US" b="1" dirty="0">
              <a:solidFill>
                <a:schemeClr val="bg1"/>
              </a:solidFill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B3E97-F38C-C2F1-4037-DD4853D38A44}"/>
              </a:ext>
            </a:extLst>
          </p:cNvPr>
          <p:cNvSpPr/>
          <p:nvPr/>
        </p:nvSpPr>
        <p:spPr>
          <a:xfrm>
            <a:off x="0" y="6676236"/>
            <a:ext cx="5677786" cy="166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A2112D9D-F388-E072-9776-CC4521778F8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C71773-1544-10B5-ED60-BCB9EF794614}"/>
              </a:ext>
            </a:extLst>
          </p:cNvPr>
          <p:cNvSpPr/>
          <p:nvPr/>
        </p:nvSpPr>
        <p:spPr>
          <a:xfrm>
            <a:off x="0" y="6667018"/>
            <a:ext cx="5324354" cy="20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470F1CB1-5F03-61EC-CF4C-6B9CE84949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  <p:pic>
        <p:nvPicPr>
          <p:cNvPr id="4" name="Picture 3" descr="A colorful triangle shapes on a white background&#10;&#10;Description automatically generated">
            <a:extLst>
              <a:ext uri="{FF2B5EF4-FFF2-40B4-BE49-F238E27FC236}">
                <a16:creationId xmlns:a16="http://schemas.microsoft.com/office/drawing/2014/main" id="{EA44EF88-9196-359A-EFEA-8021D3E205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411" y="994061"/>
            <a:ext cx="7818589" cy="586394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BC2824-3B92-E6A0-7B52-3C57B44A1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59211"/>
              </p:ext>
            </p:extLst>
          </p:nvPr>
        </p:nvGraphicFramePr>
        <p:xfrm>
          <a:off x="500468" y="4445076"/>
          <a:ext cx="7324398" cy="275060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7324398">
                  <a:extLst>
                    <a:ext uri="{9D8B030D-6E8A-4147-A177-3AD203B41FA5}">
                      <a16:colId xmlns:a16="http://schemas.microsoft.com/office/drawing/2014/main" val="2937328304"/>
                    </a:ext>
                  </a:extLst>
                </a:gridCol>
              </a:tblGrid>
              <a:tr h="151846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100" b="1" kern="0" cap="none" spc="0" dirty="0" err="1">
                          <a:solidFill>
                            <a:srgbClr val="002060"/>
                          </a:solidFill>
                          <a:effectLst/>
                          <a:latin typeface="Helvetica" pitchFamily="2" charset="0"/>
                        </a:rPr>
                        <a:t>Альфредо</a:t>
                      </a:r>
                      <a:r>
                        <a:rPr lang="ru-RU" sz="2100" b="1" kern="0" cap="none" spc="0" dirty="0">
                          <a:solidFill>
                            <a:srgbClr val="002060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ru-RU" sz="2100" b="1" kern="0" cap="none" spc="0" dirty="0" err="1">
                          <a:solidFill>
                            <a:srgbClr val="002060"/>
                          </a:solidFill>
                          <a:effectLst/>
                          <a:latin typeface="Helvetica" pitchFamily="2" charset="0"/>
                        </a:rPr>
                        <a:t>Бано</a:t>
                      </a:r>
                      <a:r>
                        <a:rPr lang="ru-RU" sz="2100" b="1" kern="0" cap="none" spc="0" dirty="0">
                          <a:solidFill>
                            <a:srgbClr val="002060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ru-RU" sz="2100" b="1" kern="0" cap="none" spc="0" dirty="0" err="1">
                          <a:solidFill>
                            <a:srgbClr val="002060"/>
                          </a:solidFill>
                          <a:effectLst/>
                          <a:latin typeface="Helvetica" pitchFamily="2" charset="0"/>
                        </a:rPr>
                        <a:t>Леал</a:t>
                      </a:r>
                      <a:endParaRPr lang="en-PH" sz="2100" b="1" kern="100" cap="none" spc="0" dirty="0">
                        <a:solidFill>
                          <a:srgbClr val="002060"/>
                        </a:solidFill>
                        <a:effectLst/>
                        <a:latin typeface="Helvetica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1" kern="0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Старший специалист по энергетике</a:t>
                      </a:r>
                      <a:br>
                        <a:rPr lang="en-PH" sz="1800" b="0" kern="0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</a:br>
                      <a:r>
                        <a:rPr lang="ru-RU" sz="1800" b="0" kern="0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Управление энергетического сектора, Группа секторов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0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Азиатский банк развития</a:t>
                      </a:r>
                      <a:r>
                        <a:rPr lang="en-PH" sz="1800" b="0" kern="0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endParaRPr lang="ru-RU" sz="1800" b="0" kern="0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PH" sz="1800" b="0" kern="100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  <a:p>
                      <a:r>
                        <a:rPr lang="ru-RU" sz="1800" b="0" kern="0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Тел.</a:t>
                      </a:r>
                      <a:r>
                        <a:rPr lang="en-PH" sz="1800" b="0" kern="0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: +632 8632 67690</a:t>
                      </a:r>
                      <a:endParaRPr lang="en-PH" sz="1800" b="0" u="none" kern="0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  <a:p>
                      <a:r>
                        <a:rPr lang="en-PH" sz="1800" b="0" kern="0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Email: abano@adb.org</a:t>
                      </a:r>
                      <a:endParaRPr lang="en-PH" sz="1800" b="0" kern="100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7101" marB="97101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64384"/>
                  </a:ext>
                </a:extLst>
              </a:tr>
              <a:tr h="383105">
                <a:tc>
                  <a:txBody>
                    <a:bodyPr/>
                    <a:lstStyle/>
                    <a:p>
                      <a:endParaRPr lang="en-PH" sz="21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7101" marB="97101">
                    <a:lnL w="28575" cap="flat" cmpd="sng" algn="ctr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02247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C783F15-2FEB-5C6A-F7BF-A4245E16AB2D}"/>
              </a:ext>
            </a:extLst>
          </p:cNvPr>
          <p:cNvSpPr txBox="1"/>
          <p:nvPr/>
        </p:nvSpPr>
        <p:spPr>
          <a:xfrm>
            <a:off x="500468" y="2493846"/>
            <a:ext cx="4323418" cy="168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b="1" dirty="0">
                <a:solidFill>
                  <a:srgbClr val="002060"/>
                </a:solidFill>
                <a:latin typeface="Helvetica" pitchFamily="2" charset="0"/>
                <a:ea typeface="+mj-ea"/>
                <a:cs typeface="+mj-cs"/>
              </a:rPr>
              <a:t>Благодарим всех за внимание</a:t>
            </a:r>
            <a:endParaRPr lang="en-US" sz="4000" b="1" dirty="0">
              <a:solidFill>
                <a:srgbClr val="002060"/>
              </a:solidFill>
              <a:latin typeface="Helvetic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640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482B-6E36-0C55-D3C6-5EE42BD7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08" y="202557"/>
            <a:ext cx="10515600" cy="796925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Helvetica" pitchFamily="2" charset="0"/>
              </a:rPr>
              <a:t>Азия, работающая на угле...</a:t>
            </a:r>
            <a:endParaRPr lang="en-US" sz="4000" b="1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8B40F5-A592-C254-3534-00A630310BB2}"/>
              </a:ext>
            </a:extLst>
          </p:cNvPr>
          <p:cNvSpPr/>
          <p:nvPr/>
        </p:nvSpPr>
        <p:spPr>
          <a:xfrm>
            <a:off x="0" y="6655444"/>
            <a:ext cx="5463251" cy="214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94EAAA23-D4DA-AD78-4BEE-C749A097F2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  <p:pic>
        <p:nvPicPr>
          <p:cNvPr id="22" name="Picture 21" descr="A screenshot of a graph&#10;&#10;Description automatically generated">
            <a:extLst>
              <a:ext uri="{FF2B5EF4-FFF2-40B4-BE49-F238E27FC236}">
                <a16:creationId xmlns:a16="http://schemas.microsoft.com/office/drawing/2014/main" id="{4AB4F1C7-5917-2FA0-8D14-D87B7FA6B1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15" y="6540499"/>
            <a:ext cx="4128560" cy="307919"/>
          </a:xfrm>
          <a:prstGeom prst="rect">
            <a:avLst/>
          </a:prstGeom>
        </p:spPr>
      </p:pic>
      <p:pic>
        <p:nvPicPr>
          <p:cNvPr id="23" name="Picture 22" descr="A screenshot of a graph&#10;&#10;Description automatically generated">
            <a:extLst>
              <a:ext uri="{FF2B5EF4-FFF2-40B4-BE49-F238E27FC236}">
                <a16:creationId xmlns:a16="http://schemas.microsoft.com/office/drawing/2014/main" id="{05057A15-3F81-9C11-CEC3-CFE673B146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615" y="6598372"/>
            <a:ext cx="2825084" cy="25004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63370E0-069C-68EF-FB73-8247AFB5874D}"/>
              </a:ext>
            </a:extLst>
          </p:cNvPr>
          <p:cNvGrpSpPr/>
          <p:nvPr/>
        </p:nvGrpSpPr>
        <p:grpSpPr>
          <a:xfrm>
            <a:off x="532438" y="1555149"/>
            <a:ext cx="3258860" cy="2497406"/>
            <a:chOff x="637276" y="1456102"/>
            <a:chExt cx="2676457" cy="1912647"/>
          </a:xfrm>
        </p:grpSpPr>
        <p:pic>
          <p:nvPicPr>
            <p:cNvPr id="19" name="Picture 18" descr="A screenshot of a graph&#10;&#10;Description automatically generated">
              <a:extLst>
                <a:ext uri="{FF2B5EF4-FFF2-40B4-BE49-F238E27FC236}">
                  <a16:creationId xmlns:a16="http://schemas.microsoft.com/office/drawing/2014/main" id="{8EAFA480-5B94-0BB3-B229-9208482973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496" y="1667397"/>
              <a:ext cx="2622237" cy="170135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701928-D17C-751E-5E38-01567035B200}"/>
                </a:ext>
              </a:extLst>
            </p:cNvPr>
            <p:cNvSpPr txBox="1"/>
            <p:nvPr/>
          </p:nvSpPr>
          <p:spPr>
            <a:xfrm>
              <a:off x="637276" y="1456102"/>
              <a:ext cx="792184" cy="235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Helvetica" pitchFamily="2" charset="0"/>
                </a:rPr>
                <a:t>Мир</a:t>
              </a:r>
              <a:endParaRPr lang="en-US" sz="1400" b="1" dirty="0">
                <a:latin typeface="Helvetica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4C189D-DF6E-D88B-8F25-65A6F033AF7C}"/>
              </a:ext>
            </a:extLst>
          </p:cNvPr>
          <p:cNvGrpSpPr/>
          <p:nvPr/>
        </p:nvGrpSpPr>
        <p:grpSpPr>
          <a:xfrm>
            <a:off x="7964466" y="1545075"/>
            <a:ext cx="3348685" cy="2543654"/>
            <a:chOff x="6922643" y="1218173"/>
            <a:chExt cx="3197309" cy="2324282"/>
          </a:xfrm>
        </p:grpSpPr>
        <p:pic>
          <p:nvPicPr>
            <p:cNvPr id="21" name="Picture 20" descr="A screenshot of a graph&#10;&#10;Description automatically generated">
              <a:extLst>
                <a:ext uri="{FF2B5EF4-FFF2-40B4-BE49-F238E27FC236}">
                  <a16:creationId xmlns:a16="http://schemas.microsoft.com/office/drawing/2014/main" id="{DB4DCF85-B4F4-FBF7-AB00-0A10AAE00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2644" y="1445935"/>
              <a:ext cx="3197308" cy="209652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C64DEC-135E-AEEA-585E-6A8FC5517FFA}"/>
                </a:ext>
              </a:extLst>
            </p:cNvPr>
            <p:cNvSpPr txBox="1"/>
            <p:nvPr/>
          </p:nvSpPr>
          <p:spPr>
            <a:xfrm>
              <a:off x="6922643" y="1218173"/>
              <a:ext cx="2796875" cy="281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Helvetica" pitchFamily="2" charset="0"/>
                </a:rPr>
                <a:t>ОЭСР</a:t>
              </a:r>
              <a:endParaRPr lang="en-US" sz="1400" b="1" dirty="0">
                <a:latin typeface="Helvetica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A6A67D-E3EE-2AD7-4B23-83F1048FBDAF}"/>
              </a:ext>
            </a:extLst>
          </p:cNvPr>
          <p:cNvGrpSpPr/>
          <p:nvPr/>
        </p:nvGrpSpPr>
        <p:grpSpPr>
          <a:xfrm>
            <a:off x="4076158" y="1546108"/>
            <a:ext cx="3348685" cy="2521463"/>
            <a:chOff x="4159775" y="1259631"/>
            <a:chExt cx="3258860" cy="2283869"/>
          </a:xfrm>
        </p:grpSpPr>
        <p:pic>
          <p:nvPicPr>
            <p:cNvPr id="15" name="Picture 14" descr="A graph of energy production&#10;&#10;Description automatically generated with medium confidence">
              <a:extLst>
                <a:ext uri="{FF2B5EF4-FFF2-40B4-BE49-F238E27FC236}">
                  <a16:creationId xmlns:a16="http://schemas.microsoft.com/office/drawing/2014/main" id="{6C2A2091-A87C-14F7-E24A-4F620CDAC9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9775" y="1512382"/>
              <a:ext cx="3258860" cy="203111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6F7E52-ECA4-071A-52DA-79349892D9B7}"/>
                </a:ext>
              </a:extLst>
            </p:cNvPr>
            <p:cNvSpPr txBox="1"/>
            <p:nvPr/>
          </p:nvSpPr>
          <p:spPr>
            <a:xfrm>
              <a:off x="4159775" y="1259631"/>
              <a:ext cx="2796875" cy="278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Helvetica" pitchFamily="2" charset="0"/>
                </a:rPr>
                <a:t>Азия</a:t>
              </a:r>
              <a:endParaRPr lang="en-US" sz="1400" b="1" dirty="0">
                <a:latin typeface="Helvetica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C1E690-5FA9-EE74-F6A1-F3E8F2AC8589}"/>
              </a:ext>
            </a:extLst>
          </p:cNvPr>
          <p:cNvGrpSpPr/>
          <p:nvPr/>
        </p:nvGrpSpPr>
        <p:grpSpPr>
          <a:xfrm>
            <a:off x="4093251" y="4088728"/>
            <a:ext cx="3348684" cy="2509643"/>
            <a:chOff x="3686185" y="4088729"/>
            <a:chExt cx="3226572" cy="2327320"/>
          </a:xfrm>
        </p:grpSpPr>
        <p:pic>
          <p:nvPicPr>
            <p:cNvPr id="17" name="Picture 16" descr="A graph of energy&#10;&#10;Description automatically generated">
              <a:extLst>
                <a:ext uri="{FF2B5EF4-FFF2-40B4-BE49-F238E27FC236}">
                  <a16:creationId xmlns:a16="http://schemas.microsoft.com/office/drawing/2014/main" id="{0DAA9EB1-6303-0A22-28CD-D9008CD3E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78784" y="4384931"/>
              <a:ext cx="3133973" cy="203111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FCDB36-D91C-8A8B-7A91-EE06AD35A44B}"/>
                </a:ext>
              </a:extLst>
            </p:cNvPr>
            <p:cNvSpPr txBox="1"/>
            <p:nvPr/>
          </p:nvSpPr>
          <p:spPr>
            <a:xfrm>
              <a:off x="3686185" y="4088729"/>
              <a:ext cx="2796875" cy="285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Helvetica" pitchFamily="2" charset="0"/>
                </a:rPr>
                <a:t>АСЕАН</a:t>
              </a:r>
              <a:endParaRPr lang="en-US" sz="1400" b="1" dirty="0">
                <a:latin typeface="Helvetica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DBB046-C3C1-8155-F0CC-314E9D8D354D}"/>
              </a:ext>
            </a:extLst>
          </p:cNvPr>
          <p:cNvGrpSpPr/>
          <p:nvPr/>
        </p:nvGrpSpPr>
        <p:grpSpPr>
          <a:xfrm>
            <a:off x="593403" y="4079834"/>
            <a:ext cx="2999569" cy="2518537"/>
            <a:chOff x="593403" y="4079834"/>
            <a:chExt cx="3009415" cy="2312039"/>
          </a:xfrm>
        </p:grpSpPr>
        <p:pic>
          <p:nvPicPr>
            <p:cNvPr id="13" name="Picture 12" descr="A graph of energy production&#10;&#10;Description automatically generated">
              <a:extLst>
                <a:ext uri="{FF2B5EF4-FFF2-40B4-BE49-F238E27FC236}">
                  <a16:creationId xmlns:a16="http://schemas.microsoft.com/office/drawing/2014/main" id="{B7123453-D21F-C20B-07A6-6B8108AD8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770" y="4360332"/>
              <a:ext cx="2926048" cy="20315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E74ABF-0828-E138-58A6-9F58E6D9B912}"/>
                </a:ext>
              </a:extLst>
            </p:cNvPr>
            <p:cNvSpPr txBox="1"/>
            <p:nvPr/>
          </p:nvSpPr>
          <p:spPr>
            <a:xfrm>
              <a:off x="593403" y="4079834"/>
              <a:ext cx="2796875" cy="282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Helvetica" pitchFamily="2" charset="0"/>
                </a:rPr>
                <a:t>КНР</a:t>
              </a:r>
              <a:endParaRPr lang="en-US" sz="1400" b="1" dirty="0">
                <a:latin typeface="Helvetica" pitchFamily="2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378C11D-F278-CB7A-002F-41F95F35D01A}"/>
              </a:ext>
            </a:extLst>
          </p:cNvPr>
          <p:cNvSpPr txBox="1"/>
          <p:nvPr/>
        </p:nvSpPr>
        <p:spPr>
          <a:xfrm>
            <a:off x="8284380" y="6569506"/>
            <a:ext cx="3848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ASEAN = Association of South-East Asian Nations, OECD =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Organisation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of Economic Cooperation and Development, PRC = People’s Republic of China,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TWh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= terawatt hour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3194B78-F11F-3EC9-BAE6-29D7FD4239F7}"/>
              </a:ext>
            </a:extLst>
          </p:cNvPr>
          <p:cNvGrpSpPr/>
          <p:nvPr/>
        </p:nvGrpSpPr>
        <p:grpSpPr>
          <a:xfrm>
            <a:off x="8058675" y="4052555"/>
            <a:ext cx="3232157" cy="2516951"/>
            <a:chOff x="7073112" y="4052555"/>
            <a:chExt cx="3187690" cy="237403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83FDD7B-6FC6-7893-7AF0-81538DCDFEF5}"/>
                </a:ext>
              </a:extLst>
            </p:cNvPr>
            <p:cNvSpPr txBox="1"/>
            <p:nvPr/>
          </p:nvSpPr>
          <p:spPr>
            <a:xfrm>
              <a:off x="7073112" y="4052555"/>
              <a:ext cx="2796875" cy="290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Helvetica" pitchFamily="2" charset="0"/>
                </a:rPr>
                <a:t>Индия</a:t>
              </a:r>
              <a:endParaRPr lang="en-US" sz="1400" b="1" dirty="0">
                <a:latin typeface="Helvetica" pitchFamily="2" charset="0"/>
              </a:endParaRPr>
            </a:p>
          </p:txBody>
        </p:sp>
        <p:pic>
          <p:nvPicPr>
            <p:cNvPr id="37" name="Picture 36" descr="A graph showing the growth of a company&#10;&#10;Description automatically generated">
              <a:extLst>
                <a:ext uri="{FF2B5EF4-FFF2-40B4-BE49-F238E27FC236}">
                  <a16:creationId xmlns:a16="http://schemas.microsoft.com/office/drawing/2014/main" id="{2E4ABE6C-18FA-7E53-D12A-F5A9F4DCA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5762" y="4384931"/>
              <a:ext cx="3095040" cy="2041661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FC735F2-2155-6BF2-C9AB-0503FD1267E3}"/>
              </a:ext>
            </a:extLst>
          </p:cNvPr>
          <p:cNvSpPr txBox="1"/>
          <p:nvPr/>
        </p:nvSpPr>
        <p:spPr>
          <a:xfrm>
            <a:off x="353031" y="1013779"/>
            <a:ext cx="879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Helvetica" pitchFamily="2" charset="0"/>
              </a:rPr>
              <a:t>Производство электроэнергии по источникам, 2000-2022 годы (в ТВт-ч)</a:t>
            </a:r>
            <a:endParaRPr lang="en-US" i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7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482B-6E36-0C55-D3C6-5EE42BD7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08" y="202557"/>
            <a:ext cx="10515600" cy="79692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Helvetica" pitchFamily="2" charset="0"/>
              </a:rPr>
              <a:t>...вносит свой вклад в изменение климата</a:t>
            </a:r>
            <a:endParaRPr lang="en-US" sz="4000" b="1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8B40F5-A592-C254-3534-00A630310BB2}"/>
              </a:ext>
            </a:extLst>
          </p:cNvPr>
          <p:cNvSpPr/>
          <p:nvPr/>
        </p:nvSpPr>
        <p:spPr>
          <a:xfrm>
            <a:off x="0" y="6655444"/>
            <a:ext cx="5463251" cy="214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94EAAA23-D4DA-AD78-4BEE-C749A097F2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378C11D-F278-CB7A-002F-41F95F35D01A}"/>
              </a:ext>
            </a:extLst>
          </p:cNvPr>
          <p:cNvSpPr txBox="1"/>
          <p:nvPr/>
        </p:nvSpPr>
        <p:spPr>
          <a:xfrm>
            <a:off x="174256" y="6611221"/>
            <a:ext cx="7369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CO2 = carbon dioxide, EU = European Union, kg = kilograms, kWh = kilowatt hour, t = metric ton, USA = United States of America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6CF79B-2237-E7A0-667B-8A115225F8CC}"/>
              </a:ext>
            </a:extLst>
          </p:cNvPr>
          <p:cNvGrpSpPr/>
          <p:nvPr/>
        </p:nvGrpSpPr>
        <p:grpSpPr>
          <a:xfrm>
            <a:off x="442108" y="1489701"/>
            <a:ext cx="5463252" cy="3699883"/>
            <a:chOff x="442108" y="1832601"/>
            <a:chExt cx="5463252" cy="36998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C735F2-2155-6BF2-C9AB-0503FD1267E3}"/>
                </a:ext>
              </a:extLst>
            </p:cNvPr>
            <p:cNvSpPr txBox="1"/>
            <p:nvPr/>
          </p:nvSpPr>
          <p:spPr>
            <a:xfrm>
              <a:off x="442108" y="1832601"/>
              <a:ext cx="49428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>
                  <a:latin typeface="Helvetica" pitchFamily="2" charset="0"/>
                </a:rPr>
                <a:t>Углеродоемкость</a:t>
              </a:r>
              <a:r>
                <a:rPr lang="ru-RU" sz="1600" i="1" dirty="0">
                  <a:latin typeface="Helvetica" pitchFamily="2" charset="0"/>
                </a:rPr>
                <a:t> производства энергии, 2000-2021 годы (кг</a:t>
              </a:r>
              <a:r>
                <a:rPr lang="en-US" sz="1600" i="1" dirty="0">
                  <a:latin typeface="Helvetica" pitchFamily="2" charset="0"/>
                </a:rPr>
                <a:t>CO2 / </a:t>
              </a:r>
              <a:r>
                <a:rPr lang="ru-RU" sz="1600" i="1" dirty="0">
                  <a:latin typeface="Helvetica" pitchFamily="2" charset="0"/>
                </a:rPr>
                <a:t>кВт-ч)</a:t>
              </a:r>
              <a:endParaRPr lang="en-US" sz="1600" i="1" dirty="0">
                <a:latin typeface="Helvetica" pitchFamily="2" charset="0"/>
              </a:endParaRPr>
            </a:p>
          </p:txBody>
        </p:sp>
        <p:pic>
          <p:nvPicPr>
            <p:cNvPr id="6" name="Picture 5" descr="A graph of energy production&#10;&#10;Description automatically generated">
              <a:extLst>
                <a:ext uri="{FF2B5EF4-FFF2-40B4-BE49-F238E27FC236}">
                  <a16:creationId xmlns:a16="http://schemas.microsoft.com/office/drawing/2014/main" id="{EB663091-B366-E2A5-6F4B-FB692FB90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2108" y="2566608"/>
              <a:ext cx="5463252" cy="2965876"/>
            </a:xfrm>
            <a:prstGeom prst="rect">
              <a:avLst/>
            </a:prstGeom>
          </p:spPr>
        </p:pic>
      </p:grpSp>
      <p:pic>
        <p:nvPicPr>
          <p:cNvPr id="7" name="Picture 6" descr="A graph of energy production&#10;&#10;Description automatically generated">
            <a:extLst>
              <a:ext uri="{FF2B5EF4-FFF2-40B4-BE49-F238E27FC236}">
                <a16:creationId xmlns:a16="http://schemas.microsoft.com/office/drawing/2014/main" id="{27BC590C-2233-60E6-9CF6-A9FDC13A7F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95" y="5338816"/>
            <a:ext cx="4942869" cy="523220"/>
          </a:xfrm>
          <a:prstGeom prst="rect">
            <a:avLst/>
          </a:prstGeom>
        </p:spPr>
      </p:pic>
      <p:pic>
        <p:nvPicPr>
          <p:cNvPr id="18" name="Picture 1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F683D88-8628-26CB-81FF-ECEBD097B2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908" y="2408374"/>
            <a:ext cx="6127744" cy="316695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98B080B-CDBF-BCDB-90B6-4861BE3AFFD4}"/>
              </a:ext>
            </a:extLst>
          </p:cNvPr>
          <p:cNvSpPr txBox="1"/>
          <p:nvPr/>
        </p:nvSpPr>
        <p:spPr>
          <a:xfrm>
            <a:off x="6313373" y="1489701"/>
            <a:ext cx="4942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Helvetica" pitchFamily="2" charset="0"/>
              </a:rPr>
              <a:t>Годовые выбросы </a:t>
            </a:r>
            <a:r>
              <a:rPr lang="en-US" sz="1600" i="1" dirty="0">
                <a:latin typeface="Helvetica" pitchFamily="2" charset="0"/>
              </a:rPr>
              <a:t>CO2 </a:t>
            </a:r>
            <a:r>
              <a:rPr lang="ru-RU" sz="1600" i="1" dirty="0">
                <a:latin typeface="Helvetica" pitchFamily="2" charset="0"/>
              </a:rPr>
              <a:t>по регионам мира </a:t>
            </a:r>
          </a:p>
          <a:p>
            <a:pPr algn="ctr"/>
            <a:r>
              <a:rPr lang="ru-RU" sz="1600" i="1" dirty="0">
                <a:latin typeface="Helvetica" pitchFamily="2" charset="0"/>
              </a:rPr>
              <a:t>(тСО2 млрд.)</a:t>
            </a:r>
            <a:endParaRPr lang="en-US" sz="1600" i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2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529B-205F-5E24-46C4-1523C251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58" y="301969"/>
            <a:ext cx="10515600" cy="94177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Helvetica" pitchFamily="2" charset="0"/>
              </a:rPr>
              <a:t>Обзор механизма энергетического перехода</a:t>
            </a:r>
            <a:endParaRPr lang="en-US" sz="4000" b="1" dirty="0">
              <a:latin typeface="Helvetic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2E9D8-8A87-2E76-8A51-76F29A8BD7A1}"/>
              </a:ext>
            </a:extLst>
          </p:cNvPr>
          <p:cNvSpPr/>
          <p:nvPr/>
        </p:nvSpPr>
        <p:spPr>
          <a:xfrm>
            <a:off x="0" y="6636538"/>
            <a:ext cx="5324354" cy="20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DF491-DB62-68D4-53B2-21E6E99ACC2D}"/>
              </a:ext>
            </a:extLst>
          </p:cNvPr>
          <p:cNvSpPr txBox="1"/>
          <p:nvPr/>
        </p:nvSpPr>
        <p:spPr>
          <a:xfrm>
            <a:off x="5322214" y="6326974"/>
            <a:ext cx="6696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https://www.adb.org/what-we-do/energy-transition-mechanism-etm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016E6-6161-4FCC-0FB9-140BD3304714}"/>
              </a:ext>
            </a:extLst>
          </p:cNvPr>
          <p:cNvSpPr txBox="1"/>
          <p:nvPr/>
        </p:nvSpPr>
        <p:spPr>
          <a:xfrm>
            <a:off x="196891" y="6365689"/>
            <a:ext cx="5228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Подробная информация находится в открытом доступе по адресу:</a:t>
            </a:r>
            <a:endParaRPr lang="en-US" sz="1400" dirty="0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672CE4CF-4B0C-12C5-18A1-F38A77B70B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06E65F-AAB1-1FC9-32FD-CD51B2942D92}"/>
              </a:ext>
            </a:extLst>
          </p:cNvPr>
          <p:cNvSpPr/>
          <p:nvPr/>
        </p:nvSpPr>
        <p:spPr>
          <a:xfrm>
            <a:off x="5092908" y="2607235"/>
            <a:ext cx="3122456" cy="1014970"/>
          </a:xfrm>
          <a:prstGeom prst="rect">
            <a:avLst/>
          </a:prstGeom>
          <a:solidFill>
            <a:srgbClr val="009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Механизм финансирования МЭП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C679B1-2FD4-7B39-9325-46B188A5C684}"/>
              </a:ext>
            </a:extLst>
          </p:cNvPr>
          <p:cNvSpPr/>
          <p:nvPr/>
        </p:nvSpPr>
        <p:spPr>
          <a:xfrm>
            <a:off x="5493411" y="3249719"/>
            <a:ext cx="2321447" cy="221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288" rIns="0" bIns="18288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Фонд чистой энергетики (</a:t>
            </a:r>
            <a:r>
              <a:rPr lang="en-US" sz="1200" b="1" dirty="0">
                <a:solidFill>
                  <a:schemeClr val="tx1"/>
                </a:solidFill>
              </a:rPr>
              <a:t>CEF)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7E29DC-F1F0-E918-83D2-80E81AAAE48D}"/>
              </a:ext>
            </a:extLst>
          </p:cNvPr>
          <p:cNvSpPr/>
          <p:nvPr/>
        </p:nvSpPr>
        <p:spPr>
          <a:xfrm>
            <a:off x="496275" y="1534277"/>
            <a:ext cx="2957744" cy="3236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Правительства и благотворительные организации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490B54-5E70-61C3-1FFC-75A0703CDB1A}"/>
              </a:ext>
            </a:extLst>
          </p:cNvPr>
          <p:cNvSpPr/>
          <p:nvPr/>
        </p:nvSpPr>
        <p:spPr>
          <a:xfrm>
            <a:off x="522155" y="2650844"/>
            <a:ext cx="2918412" cy="745640"/>
          </a:xfrm>
          <a:prstGeom prst="rect">
            <a:avLst/>
          </a:prstGeom>
          <a:solidFill>
            <a:srgbClr val="00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>
              <a:spcAft>
                <a:spcPts val="200"/>
              </a:spcAft>
            </a:pPr>
            <a:r>
              <a:rPr lang="ru-RU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Целевой фонд «Партнерство в рамках МЭП»</a:t>
            </a:r>
            <a:r>
              <a:rPr lang="en-US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 </a:t>
            </a:r>
            <a:endParaRPr lang="en-US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(</a:t>
            </a:r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администрируется АБР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)</a:t>
            </a:r>
            <a:r>
              <a:rPr lang="en-US" sz="16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862E1-75EA-3953-0A74-49DED7DC35F8}"/>
              </a:ext>
            </a:extLst>
          </p:cNvPr>
          <p:cNvSpPr txBox="1"/>
          <p:nvPr/>
        </p:nvSpPr>
        <p:spPr>
          <a:xfrm>
            <a:off x="3575182" y="4661829"/>
            <a:ext cx="1465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Тех. помощь </a:t>
            </a:r>
            <a:r>
              <a:rPr lang="en-US" sz="1400" b="1" dirty="0"/>
              <a:t>(</a:t>
            </a:r>
            <a:r>
              <a:rPr lang="ru-RU" sz="1400" b="1" dirty="0"/>
              <a:t>например</a:t>
            </a:r>
            <a:r>
              <a:rPr lang="en-US" sz="1400" b="1" dirty="0"/>
              <a:t>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356418-8622-054C-A472-CB06D4512986}"/>
              </a:ext>
            </a:extLst>
          </p:cNvPr>
          <p:cNvSpPr txBox="1"/>
          <p:nvPr/>
        </p:nvSpPr>
        <p:spPr>
          <a:xfrm>
            <a:off x="3667121" y="2385710"/>
            <a:ext cx="1149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Льготное финансирование</a:t>
            </a:r>
            <a:r>
              <a:rPr lang="en-US" sz="1400" dirty="0"/>
              <a:t>**</a:t>
            </a:r>
          </a:p>
        </p:txBody>
      </p:sp>
      <p:cxnSp>
        <p:nvCxnSpPr>
          <p:cNvPr id="14" name="Straight Arrow Connector 33">
            <a:extLst>
              <a:ext uri="{FF2B5EF4-FFF2-40B4-BE49-F238E27FC236}">
                <a16:creationId xmlns:a16="http://schemas.microsoft.com/office/drawing/2014/main" id="{614D600D-1232-A14E-EE51-F1EFB21E7744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1975147" y="1857929"/>
            <a:ext cx="6214" cy="792915"/>
          </a:xfrm>
          <a:prstGeom prst="straightConnector1">
            <a:avLst/>
          </a:prstGeom>
          <a:solidFill>
            <a:srgbClr val="FFFFFF">
              <a:alpha val="20000"/>
            </a:srgbClr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33">
            <a:extLst>
              <a:ext uri="{FF2B5EF4-FFF2-40B4-BE49-F238E27FC236}">
                <a16:creationId xmlns:a16="http://schemas.microsoft.com/office/drawing/2014/main" id="{47ADF612-BB8F-2C9C-04DE-CC2F6FD91A52}"/>
              </a:ext>
            </a:extLst>
          </p:cNvPr>
          <p:cNvCxnSpPr>
            <a:cxnSpLocks/>
          </p:cNvCxnSpPr>
          <p:nvPr/>
        </p:nvCxnSpPr>
        <p:spPr>
          <a:xfrm>
            <a:off x="3440567" y="2899266"/>
            <a:ext cx="1652341" cy="258486"/>
          </a:xfrm>
          <a:prstGeom prst="bentConnector3">
            <a:avLst>
              <a:gd name="adj1" fmla="val 50000"/>
            </a:avLst>
          </a:prstGeom>
          <a:solidFill>
            <a:srgbClr val="FFFFFF">
              <a:alpha val="20000"/>
            </a:srgbClr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33">
            <a:extLst>
              <a:ext uri="{FF2B5EF4-FFF2-40B4-BE49-F238E27FC236}">
                <a16:creationId xmlns:a16="http://schemas.microsoft.com/office/drawing/2014/main" id="{1DB303DA-8625-A09D-1C08-192D99A0D407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6654136" y="2075911"/>
            <a:ext cx="0" cy="531324"/>
          </a:xfrm>
          <a:prstGeom prst="straightConnector1">
            <a:avLst/>
          </a:prstGeom>
          <a:solidFill>
            <a:srgbClr val="FFFFFF">
              <a:alpha val="20000"/>
            </a:srgbClr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33">
            <a:extLst>
              <a:ext uri="{FF2B5EF4-FFF2-40B4-BE49-F238E27FC236}">
                <a16:creationId xmlns:a16="http://schemas.microsoft.com/office/drawing/2014/main" id="{D8F7C0D9-3C66-EB91-46C3-45C76D31F5AB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3454019" y="2897773"/>
            <a:ext cx="1638890" cy="1212779"/>
          </a:xfrm>
          <a:prstGeom prst="bentConnector3">
            <a:avLst>
              <a:gd name="adj1" fmla="val 49584"/>
            </a:avLst>
          </a:prstGeom>
          <a:solidFill>
            <a:srgbClr val="FFFFFF">
              <a:alpha val="20000"/>
            </a:srgbClr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8906201-372B-74D2-6DC2-AF1B5410C08C}"/>
              </a:ext>
            </a:extLst>
          </p:cNvPr>
          <p:cNvSpPr txBox="1"/>
          <p:nvPr/>
        </p:nvSpPr>
        <p:spPr>
          <a:xfrm>
            <a:off x="6518857" y="2141945"/>
            <a:ext cx="3081293" cy="15234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100" dirty="0"/>
              <a:t>Грант, долг, акционерный капитал или гарантия</a:t>
            </a:r>
            <a:endParaRPr lang="en-US" sz="11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98B096-E721-C4CA-4E03-87DF52CC9AD3}"/>
              </a:ext>
            </a:extLst>
          </p:cNvPr>
          <p:cNvSpPr/>
          <p:nvPr/>
        </p:nvSpPr>
        <p:spPr>
          <a:xfrm>
            <a:off x="5092909" y="4575037"/>
            <a:ext cx="4081038" cy="1313943"/>
          </a:xfrm>
          <a:prstGeom prst="rect">
            <a:avLst/>
          </a:prstGeom>
          <a:solidFill>
            <a:srgbClr val="63C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Сетевой, технический и финансовый анализ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Справедливый переход (например, развитие навыков и средств к существованию) и социальные/экологические гарантии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Поддержка в области политики и регулирования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Углеродное финансирование (например, структурирование углеродных кредитов)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Измерения, отчетность и верификация</a:t>
            </a:r>
            <a:endParaRPr lang="en-US" sz="1100" baseline="30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33">
            <a:extLst>
              <a:ext uri="{FF2B5EF4-FFF2-40B4-BE49-F238E27FC236}">
                <a16:creationId xmlns:a16="http://schemas.microsoft.com/office/drawing/2014/main" id="{B90C2009-54C8-AE0A-2999-88B05E774FF2}"/>
              </a:ext>
            </a:extLst>
          </p:cNvPr>
          <p:cNvCxnSpPr>
            <a:cxnSpLocks/>
            <a:stCxn id="11" idx="3"/>
            <a:endCxn id="19" idx="1"/>
          </p:cNvCxnSpPr>
          <p:nvPr/>
        </p:nvCxnSpPr>
        <p:spPr>
          <a:xfrm>
            <a:off x="3440567" y="3023664"/>
            <a:ext cx="1652342" cy="2208345"/>
          </a:xfrm>
          <a:prstGeom prst="bentConnector3">
            <a:avLst>
              <a:gd name="adj1" fmla="val 10472"/>
            </a:avLst>
          </a:prstGeom>
          <a:solidFill>
            <a:srgbClr val="FFFFFF">
              <a:alpha val="20000"/>
            </a:srgbClr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33">
            <a:extLst>
              <a:ext uri="{FF2B5EF4-FFF2-40B4-BE49-F238E27FC236}">
                <a16:creationId xmlns:a16="http://schemas.microsoft.com/office/drawing/2014/main" id="{B31687F5-E22D-A8BF-FD7D-AAE9846794E1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8198543" y="3614345"/>
            <a:ext cx="1108400" cy="496207"/>
          </a:xfrm>
          <a:prstGeom prst="bentConnector3">
            <a:avLst>
              <a:gd name="adj1" fmla="val 50000"/>
            </a:avLst>
          </a:prstGeom>
          <a:solidFill>
            <a:srgbClr val="FFFFFF">
              <a:alpha val="20000"/>
            </a:srgbClr>
          </a:solidFill>
          <a:ln w="38100" cap="flat">
            <a:solidFill>
              <a:schemeClr val="tx2">
                <a:lumMod val="60000"/>
                <a:lumOff val="4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305B3-5E31-2F11-819F-30B8637EF8F5}"/>
              </a:ext>
            </a:extLst>
          </p:cNvPr>
          <p:cNvSpPr/>
          <p:nvPr/>
        </p:nvSpPr>
        <p:spPr>
          <a:xfrm>
            <a:off x="5493412" y="2834424"/>
            <a:ext cx="2321447" cy="3139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288" rIns="0" bIns="18288" rtlCol="0" anchor="ctr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Фонд сокращения выбросов углекислого газа (</a:t>
            </a:r>
            <a:r>
              <a:rPr lang="en-US" sz="900" b="1" dirty="0">
                <a:solidFill>
                  <a:schemeClr val="tx1"/>
                </a:solidFill>
              </a:rPr>
              <a:t>CRF)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465829-3154-6D40-D289-081A3A38C47E}"/>
              </a:ext>
            </a:extLst>
          </p:cNvPr>
          <p:cNvSpPr/>
          <p:nvPr/>
        </p:nvSpPr>
        <p:spPr>
          <a:xfrm>
            <a:off x="5092909" y="3783287"/>
            <a:ext cx="3105634" cy="654529"/>
          </a:xfrm>
          <a:prstGeom prst="rect">
            <a:avLst/>
          </a:prstGeom>
          <a:solidFill>
            <a:srgbClr val="009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Прямые операции АБР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ru-RU" sz="1200" dirty="0">
                <a:solidFill>
                  <a:schemeClr val="tx1"/>
                </a:solidFill>
              </a:rPr>
              <a:t>Суверенный или </a:t>
            </a:r>
            <a:r>
              <a:rPr lang="ru-RU" sz="1200" dirty="0" err="1">
                <a:solidFill>
                  <a:schemeClr val="tx1"/>
                </a:solidFill>
              </a:rPr>
              <a:t>несуверенный</a:t>
            </a:r>
            <a:r>
              <a:rPr lang="ru-RU" sz="1200" dirty="0">
                <a:solidFill>
                  <a:schemeClr val="tx1"/>
                </a:solidFill>
              </a:rPr>
              <a:t> сектор с потенциальным </a:t>
            </a:r>
            <a:r>
              <a:rPr lang="ru-RU" sz="1200" dirty="0" err="1">
                <a:solidFill>
                  <a:schemeClr val="tx1"/>
                </a:solidFill>
              </a:rPr>
              <a:t>софинансированием</a:t>
            </a:r>
            <a:r>
              <a:rPr lang="ru-RU" sz="1200" dirty="0">
                <a:solidFill>
                  <a:schemeClr val="tx1"/>
                </a:solidFill>
              </a:rPr>
              <a:t> со стороны МФО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4" name="Rectangle: Rounded Corners 14">
            <a:extLst>
              <a:ext uri="{FF2B5EF4-FFF2-40B4-BE49-F238E27FC236}">
                <a16:creationId xmlns:a16="http://schemas.microsoft.com/office/drawing/2014/main" id="{182FF173-537C-19CD-BBF7-0AC9C2550108}"/>
              </a:ext>
            </a:extLst>
          </p:cNvPr>
          <p:cNvSpPr/>
          <p:nvPr/>
        </p:nvSpPr>
        <p:spPr>
          <a:xfrm>
            <a:off x="9306943" y="2108955"/>
            <a:ext cx="2454870" cy="3471355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453EF0-8F5A-BADC-5CDF-B4A63288361A}"/>
              </a:ext>
            </a:extLst>
          </p:cNvPr>
          <p:cNvSpPr txBox="1"/>
          <p:nvPr/>
        </p:nvSpPr>
        <p:spPr>
          <a:xfrm>
            <a:off x="10405333" y="3216495"/>
            <a:ext cx="12556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Сделки с чистой энергией (на уровне активов)</a:t>
            </a:r>
            <a:endParaRPr lang="en-US" sz="11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658882-DA1B-3971-6AB1-0FA7D4EBAE2A}"/>
              </a:ext>
            </a:extLst>
          </p:cNvPr>
          <p:cNvSpPr txBox="1"/>
          <p:nvPr/>
        </p:nvSpPr>
        <p:spPr>
          <a:xfrm>
            <a:off x="10394064" y="2329072"/>
            <a:ext cx="1407886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Операции по выбытию угля (на уровне активов)</a:t>
            </a:r>
            <a:endParaRPr lang="en-US" sz="1200" i="1" dirty="0"/>
          </a:p>
        </p:txBody>
      </p:sp>
      <p:pic>
        <p:nvPicPr>
          <p:cNvPr id="27" name="Graphic 26" descr="Solar Panels with solid fill">
            <a:extLst>
              <a:ext uri="{FF2B5EF4-FFF2-40B4-BE49-F238E27FC236}">
                <a16:creationId xmlns:a16="http://schemas.microsoft.com/office/drawing/2014/main" id="{CCB72F9D-D6C1-5843-F8DC-56E4881FF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8347" y="3150222"/>
            <a:ext cx="586169" cy="769719"/>
          </a:xfrm>
          <a:prstGeom prst="rect">
            <a:avLst/>
          </a:prstGeom>
        </p:spPr>
      </p:pic>
      <p:pic>
        <p:nvPicPr>
          <p:cNvPr id="28" name="Picture 2" descr="Coal power plant silhouette icon in flat style Vector Image">
            <a:extLst>
              <a:ext uri="{FF2B5EF4-FFF2-40B4-BE49-F238E27FC236}">
                <a16:creationId xmlns:a16="http://schemas.microsoft.com/office/drawing/2014/main" id="{0E4D5DB4-E22C-30A7-FFA0-AB572A2C6169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9" t="11429" r="12632" b="22064"/>
          <a:stretch/>
        </p:blipFill>
        <p:spPr bwMode="auto">
          <a:xfrm>
            <a:off x="9615423" y="2248064"/>
            <a:ext cx="841428" cy="80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B01E102-1EF0-FC60-DFC4-9E3AE190873D}"/>
              </a:ext>
            </a:extLst>
          </p:cNvPr>
          <p:cNvSpPr txBox="1"/>
          <p:nvPr/>
        </p:nvSpPr>
        <p:spPr>
          <a:xfrm>
            <a:off x="501351" y="3664157"/>
            <a:ext cx="2887076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7475" indent="-117475"/>
            <a:r>
              <a:rPr lang="en-US" altLang="ja-JP" sz="1100" dirty="0">
                <a:ea typeface="MS PGothic"/>
              </a:rPr>
              <a:t>* </a:t>
            </a:r>
            <a:r>
              <a:rPr lang="ru-RU" altLang="ja-JP" sz="1100" dirty="0">
                <a:ea typeface="MS PGothic"/>
              </a:rPr>
              <a:t>Гранты и финансирование на чрезвычайно льготных условиях (недорогой акционерный и заемный капитал) имеют решающее значение для активизации частного капитала и успешного развития МЭП</a:t>
            </a:r>
            <a:r>
              <a:rPr lang="en-US" altLang="ja-JP" sz="1100" dirty="0">
                <a:ea typeface="MS PGothic"/>
              </a:rPr>
              <a:t>.  </a:t>
            </a:r>
          </a:p>
          <a:p>
            <a:pPr marL="117475" indent="-117475"/>
            <a:endParaRPr lang="en-US" altLang="ja-JP" sz="1100" dirty="0">
              <a:ea typeface="MS PGothic"/>
            </a:endParaRPr>
          </a:p>
          <a:p>
            <a:pPr marL="117475" indent="-117475"/>
            <a:r>
              <a:rPr lang="en-US" sz="1100" dirty="0"/>
              <a:t>** </a:t>
            </a:r>
            <a:r>
              <a:rPr lang="ru-RU" sz="1100" dirty="0"/>
              <a:t>Льготное финансирование может включать льготные кредиты, займы, которые могут на постоянной основе рефинансироваться, младшие акции и гарантии</a:t>
            </a:r>
            <a:r>
              <a:rPr lang="en-US" sz="1100" dirty="0"/>
              <a:t>s.</a:t>
            </a:r>
            <a:endParaRPr lang="en-US" sz="1100" dirty="0">
              <a:ea typeface="MS PGothic"/>
            </a:endParaRPr>
          </a:p>
        </p:txBody>
      </p:sp>
      <p:cxnSp>
        <p:nvCxnSpPr>
          <p:cNvPr id="30" name="Straight Arrow Connector 33">
            <a:extLst>
              <a:ext uri="{FF2B5EF4-FFF2-40B4-BE49-F238E27FC236}">
                <a16:creationId xmlns:a16="http://schemas.microsoft.com/office/drawing/2014/main" id="{5557393E-D53B-85D8-59CB-553FFFD4C74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814858" y="3360519"/>
            <a:ext cx="1800565" cy="116605"/>
          </a:xfrm>
          <a:prstGeom prst="bentConnector3">
            <a:avLst>
              <a:gd name="adj1" fmla="val 50000"/>
            </a:avLst>
          </a:prstGeom>
          <a:solidFill>
            <a:srgbClr val="FFFFFF">
              <a:alpha val="20000"/>
            </a:srgbClr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3">
            <a:extLst>
              <a:ext uri="{FF2B5EF4-FFF2-40B4-BE49-F238E27FC236}">
                <a16:creationId xmlns:a16="http://schemas.microsoft.com/office/drawing/2014/main" id="{81C05F37-E50C-5DF6-487C-44C2F211734E}"/>
              </a:ext>
            </a:extLst>
          </p:cNvPr>
          <p:cNvCxnSpPr>
            <a:cxnSpLocks/>
          </p:cNvCxnSpPr>
          <p:nvPr/>
        </p:nvCxnSpPr>
        <p:spPr>
          <a:xfrm flipV="1">
            <a:off x="7814858" y="2855619"/>
            <a:ext cx="1800565" cy="119783"/>
          </a:xfrm>
          <a:prstGeom prst="bentConnector3">
            <a:avLst>
              <a:gd name="adj1" fmla="val 50000"/>
            </a:avLst>
          </a:prstGeom>
          <a:solidFill>
            <a:srgbClr val="FFFFFF">
              <a:alpha val="20000"/>
            </a:srgbClr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2" name="Picture 2" descr="Image result for company icon">
            <a:extLst>
              <a:ext uri="{FF2B5EF4-FFF2-40B4-BE49-F238E27FC236}">
                <a16:creationId xmlns:a16="http://schemas.microsoft.com/office/drawing/2014/main" id="{11CBCA8D-3DF9-36D1-3CA4-257708FF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48" y="4031780"/>
            <a:ext cx="714704" cy="67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BBA4DCD-CF4A-E639-15B3-EB14EB27194A}"/>
              </a:ext>
            </a:extLst>
          </p:cNvPr>
          <p:cNvSpPr txBox="1"/>
          <p:nvPr/>
        </p:nvSpPr>
        <p:spPr>
          <a:xfrm>
            <a:off x="10463871" y="4044945"/>
            <a:ext cx="13182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Корпоративные операции (на уровне портфеля)</a:t>
            </a:r>
            <a:endParaRPr lang="en-US" sz="1100" i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9E38E4-DF28-0D80-8281-2C7B6CDD11DA}"/>
              </a:ext>
            </a:extLst>
          </p:cNvPr>
          <p:cNvSpPr/>
          <p:nvPr/>
        </p:nvSpPr>
        <p:spPr>
          <a:xfrm>
            <a:off x="5025878" y="1596874"/>
            <a:ext cx="3288329" cy="4815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C3218E-7C3A-89A9-84CD-6B76032130D4}"/>
              </a:ext>
            </a:extLst>
          </p:cNvPr>
          <p:cNvGrpSpPr/>
          <p:nvPr/>
        </p:nvGrpSpPr>
        <p:grpSpPr>
          <a:xfrm>
            <a:off x="5025879" y="1613992"/>
            <a:ext cx="3239826" cy="467060"/>
            <a:chOff x="4984019" y="4088364"/>
            <a:chExt cx="3239826" cy="4670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C0B884A-012C-32AE-AFB6-D421CAEAEE4D}"/>
                </a:ext>
              </a:extLst>
            </p:cNvPr>
            <p:cNvSpPr/>
            <p:nvPr/>
          </p:nvSpPr>
          <p:spPr>
            <a:xfrm>
              <a:off x="4984019" y="4099656"/>
              <a:ext cx="1309975" cy="4557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200" b="1" dirty="0">
                  <a:solidFill>
                    <a:schemeClr val="tx1"/>
                  </a:solidFill>
                </a:rPr>
                <a:t>МФО и глобальное климатическое финансирование</a:t>
              </a:r>
              <a:endParaRPr lang="en-US" sz="1200" b="1" dirty="0">
                <a:solidFill>
                  <a:schemeClr val="tx1"/>
                </a:solidFill>
                <a:highlight>
                  <a:srgbClr val="FFFFFF"/>
                </a:highlight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27366A-9C0A-C842-91A7-09D506CB29B4}"/>
                </a:ext>
              </a:extLst>
            </p:cNvPr>
            <p:cNvSpPr/>
            <p:nvPr/>
          </p:nvSpPr>
          <p:spPr>
            <a:xfrm>
              <a:off x="6414392" y="4088364"/>
              <a:ext cx="1809453" cy="4619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</a:rPr>
                <a:t>Международные и местные инвесторы и кредиторы</a:t>
              </a:r>
              <a:endParaRPr lang="en-US" sz="1200" b="1" dirty="0">
                <a:solidFill>
                  <a:schemeClr val="tx1"/>
                </a:solidFill>
                <a:highlight>
                  <a:srgbClr val="FFFFFF"/>
                </a:highlight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36ED91D-800D-5A3E-0B03-CFCADB0B2C81}"/>
              </a:ext>
            </a:extLst>
          </p:cNvPr>
          <p:cNvSpPr txBox="1"/>
          <p:nvPr/>
        </p:nvSpPr>
        <p:spPr>
          <a:xfrm>
            <a:off x="501351" y="2013238"/>
            <a:ext cx="3291222" cy="3877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/>
              <a:t>Гранты и финансирование на чрезвычайно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 льготных условиях*</a:t>
            </a:r>
            <a:endParaRPr lang="en-US" sz="1400" dirty="0">
              <a:cs typeface="Calibri"/>
            </a:endParaRPr>
          </a:p>
        </p:txBody>
      </p:sp>
      <p:cxnSp>
        <p:nvCxnSpPr>
          <p:cNvPr id="39" name="Straight Arrow Connector 33">
            <a:extLst>
              <a:ext uri="{FF2B5EF4-FFF2-40B4-BE49-F238E27FC236}">
                <a16:creationId xmlns:a16="http://schemas.microsoft.com/office/drawing/2014/main" id="{E81C5F16-9926-E62A-32A8-F933AA2B79BC}"/>
              </a:ext>
            </a:extLst>
          </p:cNvPr>
          <p:cNvCxnSpPr>
            <a:cxnSpLocks/>
            <a:stCxn id="34" idx="3"/>
            <a:endCxn id="24" idx="0"/>
          </p:cNvCxnSpPr>
          <p:nvPr/>
        </p:nvCxnSpPr>
        <p:spPr>
          <a:xfrm>
            <a:off x="8314207" y="1837652"/>
            <a:ext cx="2220171" cy="271303"/>
          </a:xfrm>
          <a:prstGeom prst="bentConnector2">
            <a:avLst/>
          </a:prstGeom>
          <a:solidFill>
            <a:srgbClr val="FFFFFF">
              <a:alpha val="20000"/>
            </a:srgbClr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110214-891E-98F9-D029-3B3887AF90A5}"/>
              </a:ext>
            </a:extLst>
          </p:cNvPr>
          <p:cNvSpPr txBox="1"/>
          <p:nvPr/>
        </p:nvSpPr>
        <p:spPr>
          <a:xfrm>
            <a:off x="9418653" y="4928274"/>
            <a:ext cx="2245446" cy="677108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dirty="0"/>
              <a:t>Поддержка мероприятий по справедливому переходу в соответствии с согласованным планом СП</a:t>
            </a:r>
            <a:r>
              <a:rPr lang="en-US" sz="1100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CFC547-EE89-6ADB-A3C4-A93973415941}"/>
              </a:ext>
            </a:extLst>
          </p:cNvPr>
          <p:cNvSpPr txBox="1"/>
          <p:nvPr/>
        </p:nvSpPr>
        <p:spPr>
          <a:xfrm>
            <a:off x="532719" y="5680643"/>
            <a:ext cx="28668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7475" indent="-117475"/>
            <a:r>
              <a:rPr lang="en-US" altLang="ja-JP" sz="1200" baseline="30000" dirty="0">
                <a:ea typeface="MS PGothic"/>
              </a:rPr>
              <a:t>1</a:t>
            </a:r>
            <a:r>
              <a:rPr lang="en-US" altLang="ja-JP" sz="1200" dirty="0">
                <a:ea typeface="MS PGothic"/>
              </a:rPr>
              <a:t> </a:t>
            </a:r>
            <a:r>
              <a:rPr lang="ru-RU" altLang="ja-JP" sz="1200" dirty="0">
                <a:ea typeface="MS PGothic"/>
              </a:rPr>
              <a:t>Фонд МЭП</a:t>
            </a:r>
            <a:r>
              <a:rPr lang="en-US" altLang="ja-JP" sz="1200" dirty="0">
                <a:ea typeface="MS PGothic"/>
              </a:rPr>
              <a:t> </a:t>
            </a:r>
            <a:r>
              <a:rPr lang="ru-RU" altLang="ja-JP" sz="1200" dirty="0">
                <a:ea typeface="MS PGothic"/>
              </a:rPr>
              <a:t>получил взносы от правительств Японии (25 млн. долл.) и Германии (30 млн. евро).</a:t>
            </a:r>
            <a:endParaRPr lang="en-US" sz="1200" dirty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97222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BF18E5-90EF-FF10-E50A-21AA21D8A871}"/>
              </a:ext>
            </a:extLst>
          </p:cNvPr>
          <p:cNvSpPr>
            <a:spLocks/>
          </p:cNvSpPr>
          <p:nvPr/>
        </p:nvSpPr>
        <p:spPr>
          <a:xfrm>
            <a:off x="6165950" y="2036304"/>
            <a:ext cx="2496312" cy="4206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1097280" rIns="91440" bIns="0" anchor="t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Юридическая структура субъекта МЭП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Структура капитала и источники финансирования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Структура управления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Структура стимулирования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Ожидаемая доходность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Основные риски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Политика гарантий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Требования к управлению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BF8DF5-30E2-3198-924D-F2A3B3FE9796}"/>
              </a:ext>
            </a:extLst>
          </p:cNvPr>
          <p:cNvSpPr>
            <a:spLocks/>
          </p:cNvSpPr>
          <p:nvPr/>
        </p:nvSpPr>
        <p:spPr>
          <a:xfrm>
            <a:off x="3493942" y="2036301"/>
            <a:ext cx="2496312" cy="4206240"/>
          </a:xfrm>
          <a:prstGeom prst="rect">
            <a:avLst/>
          </a:prstGeom>
          <a:noFill/>
        </p:spPr>
        <p:txBody>
          <a:bodyPr wrap="square" lIns="91440" tIns="1097280" rIns="91440" bIns="0" anchor="t">
            <a:noAutofit/>
          </a:bodyPr>
          <a:lstStyle/>
          <a:p>
            <a:pPr marL="285750" lvl="0" indent="-2857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Коммерческая и юридическая структура для эффективного выбытия активов</a:t>
            </a:r>
          </a:p>
          <a:p>
            <a:pPr marL="285750" lvl="0" indent="-2857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Подход к оценке стоимости</a:t>
            </a:r>
          </a:p>
          <a:p>
            <a:pPr marL="285750" lvl="0" indent="-2857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Роль существующих заинтересованных сторон</a:t>
            </a:r>
          </a:p>
          <a:p>
            <a:pPr marL="285750" lvl="0" indent="-2857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Стоимость капитала, необходимого для достижения значительного сокращения срока службы</a:t>
            </a:r>
          </a:p>
          <a:p>
            <a:pPr marL="285750" lvl="0" indent="-2857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Потенциальные дополнительные источники дохода или затраты (например, на выбросы углерода и вывод из эксплуатации)</a:t>
            </a:r>
            <a:endParaRPr lang="en-US" sz="1200" dirty="0"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DD318-A719-9B5D-0D87-6B72C51A8F17}"/>
              </a:ext>
            </a:extLst>
          </p:cNvPr>
          <p:cNvSpPr>
            <a:spLocks/>
          </p:cNvSpPr>
          <p:nvPr/>
        </p:nvSpPr>
        <p:spPr>
          <a:xfrm>
            <a:off x="8837958" y="2036304"/>
            <a:ext cx="2918961" cy="4206240"/>
          </a:xfrm>
          <a:prstGeom prst="rect">
            <a:avLst/>
          </a:prstGeom>
          <a:noFill/>
        </p:spPr>
        <p:txBody>
          <a:bodyPr wrap="square" lIns="91440" tIns="1097280" rIns="91440" bIns="0" anchor="t">
            <a:noAutofit/>
          </a:bodyPr>
          <a:lstStyle/>
          <a:p>
            <a:pPr marL="171450" indent="-1714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/>
              <a:t>План замещения выводимых мощностей для обеспечения положительного воздействия МЭП на климат</a:t>
            </a:r>
          </a:p>
          <a:p>
            <a:pPr marL="171450" indent="-1714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/>
              <a:t>Оценка социально-экономических последствий прямого, косвенного и индуцированного воздействия в цепочке создания стоимости угля в связи с досрочным выводом из эксплуатации </a:t>
            </a:r>
            <a:r>
              <a:rPr lang="ru-RU" sz="1100" dirty="0" err="1"/>
              <a:t>уголных</a:t>
            </a:r>
            <a:r>
              <a:rPr lang="ru-RU" sz="1100" dirty="0"/>
              <a:t> ЭС</a:t>
            </a:r>
          </a:p>
          <a:p>
            <a:pPr marL="171450" indent="-1714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/>
              <a:t>Планирование мероприятий и потребностей в финансировании в рамках программы справедливого перехода на краткосрочную и долгосрочную перспективу</a:t>
            </a:r>
          </a:p>
          <a:p>
            <a:pPr marL="171450" indent="-1714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/>
              <a:t>Стратегическая экологическая и социальная оценка вариантов МЭП</a:t>
            </a:r>
          </a:p>
          <a:p>
            <a:pPr marL="171450" indent="-1714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/>
              <a:t>Аудит на уровне активов</a:t>
            </a:r>
            <a:endParaRPr lang="en-US" sz="1100" dirty="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9E856-E2C3-B47D-0862-09E5164FF906}"/>
              </a:ext>
            </a:extLst>
          </p:cNvPr>
          <p:cNvSpPr>
            <a:spLocks/>
          </p:cNvSpPr>
          <p:nvPr/>
        </p:nvSpPr>
        <p:spPr>
          <a:xfrm>
            <a:off x="3494980" y="2119050"/>
            <a:ext cx="2496470" cy="3546396"/>
          </a:xfrm>
          <a:prstGeom prst="rect">
            <a:avLst/>
          </a:prstGeom>
          <a:noFill/>
        </p:spPr>
        <p:txBody>
          <a:bodyPr wrap="square" lIns="102843" tIns="102843" rIns="102843" bIns="102843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SG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C4152-C4EE-8DF1-B34B-DED81229BB6E}"/>
              </a:ext>
            </a:extLst>
          </p:cNvPr>
          <p:cNvSpPr txBox="1">
            <a:spLocks/>
          </p:cNvSpPr>
          <p:nvPr/>
        </p:nvSpPr>
        <p:spPr>
          <a:xfrm>
            <a:off x="9746455" y="2358136"/>
            <a:ext cx="1930026" cy="550260"/>
          </a:xfrm>
          <a:prstGeom prst="rect">
            <a:avLst/>
          </a:prstGeom>
          <a:noFill/>
        </p:spPr>
        <p:txBody>
          <a:bodyPr wrap="square" lIns="51435" tIns="51435" rIns="51435" bIns="51435" rtlCol="0" anchor="ctr" anchorCtr="0">
            <a:no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8CC63F"/>
                </a:solidFill>
              </a:rPr>
              <a:t>Экологические, социальные и управленческие аспекты</a:t>
            </a:r>
            <a:endParaRPr lang="en-SG" sz="1600" b="1" dirty="0">
              <a:solidFill>
                <a:srgbClr val="8CC63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78A932-A06D-82AD-F90C-D5997C0C8B28}"/>
              </a:ext>
            </a:extLst>
          </p:cNvPr>
          <p:cNvSpPr>
            <a:spLocks/>
          </p:cNvSpPr>
          <p:nvPr/>
        </p:nvSpPr>
        <p:spPr>
          <a:xfrm>
            <a:off x="821934" y="2036302"/>
            <a:ext cx="2496312" cy="420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1097280" rIns="91440" bIns="0" anchor="t">
            <a:noAutofit/>
          </a:bodyPr>
          <a:lstStyle/>
          <a:p>
            <a:pPr marL="285750" lvl="0" indent="-2857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Критические факторы, на которые следует ориентироваться при выборе электростанций</a:t>
            </a:r>
            <a:r>
              <a:rPr kumimoji="0" lang="en-SG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: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Calibri" panose="020F0502020204030204"/>
            </a:endParaRPr>
          </a:p>
          <a:p>
            <a:pPr marL="628650" lvl="1" indent="-285750">
              <a:spcAft>
                <a:spcPts val="300"/>
              </a:spcAft>
              <a:buClr>
                <a:prstClr val="black"/>
              </a:buClr>
              <a:buFont typeface="Courier New" panose="020B0604020202020204" pitchFamily="34" charset="0"/>
              <a:buChar char="o"/>
              <a:defRPr/>
            </a:pPr>
            <a:r>
              <a:rPr lang="ru-RU" sz="1400" dirty="0"/>
              <a:t>Стабильность сети</a:t>
            </a:r>
          </a:p>
          <a:p>
            <a:pPr marL="628650" lvl="1" indent="-285750">
              <a:spcAft>
                <a:spcPts val="300"/>
              </a:spcAft>
              <a:buClr>
                <a:prstClr val="black"/>
              </a:buClr>
              <a:buFont typeface="Courier New" panose="020B0604020202020204" pitchFamily="34" charset="0"/>
              <a:buChar char="o"/>
              <a:defRPr/>
            </a:pPr>
            <a:r>
              <a:rPr lang="ru-RU" sz="1400" dirty="0"/>
              <a:t>Использование</a:t>
            </a:r>
          </a:p>
          <a:p>
            <a:pPr marL="628650" lvl="1" indent="-285750">
              <a:spcAft>
                <a:spcPts val="300"/>
              </a:spcAft>
              <a:buClr>
                <a:prstClr val="black"/>
              </a:buClr>
              <a:buFont typeface="Courier New" panose="020B0604020202020204" pitchFamily="34" charset="0"/>
              <a:buChar char="o"/>
              <a:defRPr/>
            </a:pPr>
            <a:r>
              <a:rPr lang="ru-RU" sz="1400" dirty="0"/>
              <a:t>Возраст станции</a:t>
            </a:r>
          </a:p>
          <a:p>
            <a:pPr marL="628650" lvl="1" indent="-285750">
              <a:spcAft>
                <a:spcPts val="300"/>
              </a:spcAft>
              <a:buClr>
                <a:prstClr val="black"/>
              </a:buClr>
              <a:buFont typeface="Courier New" panose="020B0604020202020204" pitchFamily="34" charset="0"/>
              <a:buChar char="o"/>
              <a:defRPr/>
            </a:pPr>
            <a:r>
              <a:rPr lang="ru-RU" sz="1400" dirty="0"/>
              <a:t>Потенциал замены возобновляемых источников энергии</a:t>
            </a:r>
          </a:p>
          <a:p>
            <a:pPr marL="628650" lvl="1" indent="-285750">
              <a:spcAft>
                <a:spcPts val="300"/>
              </a:spcAft>
              <a:buClr>
                <a:prstClr val="black"/>
              </a:buClr>
              <a:buFont typeface="Courier New" panose="020B0604020202020204" pitchFamily="34" charset="0"/>
              <a:buChar char="o"/>
              <a:defRPr/>
            </a:pPr>
            <a:r>
              <a:rPr lang="ru-RU" sz="1400" dirty="0"/>
              <a:t>Транзакционные аппетиты</a:t>
            </a:r>
            <a:endParaRPr lang="en-SG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28601D-3C31-DEFE-2B3B-8501D8F4AF01}"/>
              </a:ext>
            </a:extLst>
          </p:cNvPr>
          <p:cNvSpPr/>
          <p:nvPr/>
        </p:nvSpPr>
        <p:spPr>
          <a:xfrm>
            <a:off x="0" y="1712567"/>
            <a:ext cx="12192000" cy="3237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9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089836-BA24-3BE9-9C71-E0A83DE695BB}"/>
              </a:ext>
            </a:extLst>
          </p:cNvPr>
          <p:cNvSpPr/>
          <p:nvPr/>
        </p:nvSpPr>
        <p:spPr>
          <a:xfrm>
            <a:off x="1828800" y="2358136"/>
            <a:ext cx="1463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Выбор проекта</a:t>
            </a:r>
            <a:endParaRPr kumimoji="0" lang="en-SG" sz="1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31">
            <a:extLst>
              <a:ext uri="{FF2B5EF4-FFF2-40B4-BE49-F238E27FC236}">
                <a16:creationId xmlns:a16="http://schemas.microsoft.com/office/drawing/2014/main" id="{896ED09B-E11A-2516-4873-3662E7BAB80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79230" y="2358136"/>
            <a:ext cx="459544" cy="548640"/>
          </a:xfrm>
          <a:custGeom>
            <a:avLst/>
            <a:gdLst>
              <a:gd name="T0" fmla="*/ 0 w 361"/>
              <a:gd name="T1" fmla="*/ 174 h 431"/>
              <a:gd name="T2" fmla="*/ 2 w 361"/>
              <a:gd name="T3" fmla="*/ 177 h 431"/>
              <a:gd name="T4" fmla="*/ 4 w 361"/>
              <a:gd name="T5" fmla="*/ 180 h 431"/>
              <a:gd name="T6" fmla="*/ 6 w 361"/>
              <a:gd name="T7" fmla="*/ 181 h 431"/>
              <a:gd name="T8" fmla="*/ 11 w 361"/>
              <a:gd name="T9" fmla="*/ 182 h 431"/>
              <a:gd name="T10" fmla="*/ 88 w 361"/>
              <a:gd name="T11" fmla="*/ 182 h 431"/>
              <a:gd name="T12" fmla="*/ 48 w 361"/>
              <a:gd name="T13" fmla="*/ 431 h 431"/>
              <a:gd name="T14" fmla="*/ 351 w 361"/>
              <a:gd name="T15" fmla="*/ 381 h 431"/>
              <a:gd name="T16" fmla="*/ 349 w 361"/>
              <a:gd name="T17" fmla="*/ 182 h 431"/>
              <a:gd name="T18" fmla="*/ 352 w 361"/>
              <a:gd name="T19" fmla="*/ 182 h 431"/>
              <a:gd name="T20" fmla="*/ 355 w 361"/>
              <a:gd name="T21" fmla="*/ 180 h 431"/>
              <a:gd name="T22" fmla="*/ 358 w 361"/>
              <a:gd name="T23" fmla="*/ 178 h 431"/>
              <a:gd name="T24" fmla="*/ 360 w 361"/>
              <a:gd name="T25" fmla="*/ 175 h 431"/>
              <a:gd name="T26" fmla="*/ 361 w 361"/>
              <a:gd name="T27" fmla="*/ 172 h 431"/>
              <a:gd name="T28" fmla="*/ 361 w 361"/>
              <a:gd name="T29" fmla="*/ 170 h 431"/>
              <a:gd name="T30" fmla="*/ 360 w 361"/>
              <a:gd name="T31" fmla="*/ 166 h 431"/>
              <a:gd name="T32" fmla="*/ 323 w 361"/>
              <a:gd name="T33" fmla="*/ 99 h 431"/>
              <a:gd name="T34" fmla="*/ 322 w 361"/>
              <a:gd name="T35" fmla="*/ 97 h 431"/>
              <a:gd name="T36" fmla="*/ 321 w 361"/>
              <a:gd name="T37" fmla="*/ 96 h 431"/>
              <a:gd name="T38" fmla="*/ 319 w 361"/>
              <a:gd name="T39" fmla="*/ 94 h 431"/>
              <a:gd name="T40" fmla="*/ 317 w 361"/>
              <a:gd name="T41" fmla="*/ 93 h 431"/>
              <a:gd name="T42" fmla="*/ 315 w 361"/>
              <a:gd name="T43" fmla="*/ 93 h 431"/>
              <a:gd name="T44" fmla="*/ 313 w 361"/>
              <a:gd name="T45" fmla="*/ 93 h 431"/>
              <a:gd name="T46" fmla="*/ 182 w 361"/>
              <a:gd name="T47" fmla="*/ 0 h 431"/>
              <a:gd name="T48" fmla="*/ 48 w 361"/>
              <a:gd name="T49" fmla="*/ 93 h 431"/>
              <a:gd name="T50" fmla="*/ 45 w 361"/>
              <a:gd name="T51" fmla="*/ 93 h 431"/>
              <a:gd name="T52" fmla="*/ 43 w 361"/>
              <a:gd name="T53" fmla="*/ 93 h 431"/>
              <a:gd name="T54" fmla="*/ 41 w 361"/>
              <a:gd name="T55" fmla="*/ 94 h 431"/>
              <a:gd name="T56" fmla="*/ 39 w 361"/>
              <a:gd name="T57" fmla="*/ 96 h 431"/>
              <a:gd name="T58" fmla="*/ 38 w 361"/>
              <a:gd name="T59" fmla="*/ 97 h 431"/>
              <a:gd name="T60" fmla="*/ 37 w 361"/>
              <a:gd name="T61" fmla="*/ 99 h 431"/>
              <a:gd name="T62" fmla="*/ 0 w 361"/>
              <a:gd name="T63" fmla="*/ 166 h 431"/>
              <a:gd name="T64" fmla="*/ 0 w 361"/>
              <a:gd name="T65" fmla="*/ 170 h 431"/>
              <a:gd name="T66" fmla="*/ 0 w 361"/>
              <a:gd name="T67" fmla="*/ 172 h 431"/>
              <a:gd name="T68" fmla="*/ 103 w 361"/>
              <a:gd name="T69" fmla="*/ 234 h 431"/>
              <a:gd name="T70" fmla="*/ 246 w 361"/>
              <a:gd name="T71" fmla="*/ 252 h 431"/>
              <a:gd name="T72" fmla="*/ 182 w 361"/>
              <a:gd name="T73" fmla="*/ 219 h 431"/>
              <a:gd name="T74" fmla="*/ 262 w 361"/>
              <a:gd name="T75" fmla="*/ 234 h 431"/>
              <a:gd name="T76" fmla="*/ 205 w 361"/>
              <a:gd name="T77" fmla="*/ 129 h 431"/>
              <a:gd name="T78" fmla="*/ 225 w 361"/>
              <a:gd name="T79" fmla="*/ 170 h 431"/>
              <a:gd name="T80" fmla="*/ 182 w 361"/>
              <a:gd name="T81" fmla="*/ 143 h 431"/>
              <a:gd name="T82" fmla="*/ 145 w 361"/>
              <a:gd name="T83" fmla="*/ 120 h 431"/>
              <a:gd name="T84" fmla="*/ 92 w 361"/>
              <a:gd name="T85" fmla="*/ 264 h 431"/>
              <a:gd name="T86" fmla="*/ 92 w 361"/>
              <a:gd name="T87" fmla="*/ 264 h 431"/>
              <a:gd name="T88" fmla="*/ 301 w 361"/>
              <a:gd name="T89" fmla="*/ 399 h 431"/>
              <a:gd name="T90" fmla="*/ 273 w 361"/>
              <a:gd name="T91" fmla="*/ 264 h 431"/>
              <a:gd name="T92" fmla="*/ 280 w 361"/>
              <a:gd name="T93" fmla="*/ 158 h 431"/>
              <a:gd name="T94" fmla="*/ 280 w 361"/>
              <a:gd name="T95" fmla="*/ 158 h 431"/>
              <a:gd name="T96" fmla="*/ 252 w 361"/>
              <a:gd name="T97" fmla="*/ 117 h 431"/>
              <a:gd name="T98" fmla="*/ 182 w 361"/>
              <a:gd name="T99" fmla="*/ 32 h 431"/>
              <a:gd name="T100" fmla="*/ 182 w 361"/>
              <a:gd name="T101" fmla="*/ 114 h 431"/>
              <a:gd name="T102" fmla="*/ 112 w 361"/>
              <a:gd name="T103" fmla="*/ 117 h 431"/>
              <a:gd name="T104" fmla="*/ 112 w 361"/>
              <a:gd name="T105" fmla="*/ 117 h 431"/>
              <a:gd name="T106" fmla="*/ 32 w 361"/>
              <a:gd name="T107" fmla="*/ 158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61" h="431">
                <a:moveTo>
                  <a:pt x="0" y="172"/>
                </a:moveTo>
                <a:cubicBezTo>
                  <a:pt x="0" y="172"/>
                  <a:pt x="0" y="173"/>
                  <a:pt x="0" y="173"/>
                </a:cubicBezTo>
                <a:cubicBezTo>
                  <a:pt x="0" y="173"/>
                  <a:pt x="0" y="174"/>
                  <a:pt x="0" y="174"/>
                </a:cubicBezTo>
                <a:cubicBezTo>
                  <a:pt x="0" y="174"/>
                  <a:pt x="1" y="175"/>
                  <a:pt x="1" y="175"/>
                </a:cubicBezTo>
                <a:cubicBezTo>
                  <a:pt x="1" y="176"/>
                  <a:pt x="1" y="176"/>
                  <a:pt x="1" y="176"/>
                </a:cubicBezTo>
                <a:cubicBezTo>
                  <a:pt x="1" y="177"/>
                  <a:pt x="2" y="177"/>
                  <a:pt x="2" y="177"/>
                </a:cubicBezTo>
                <a:cubicBezTo>
                  <a:pt x="2" y="177"/>
                  <a:pt x="2" y="178"/>
                  <a:pt x="3" y="178"/>
                </a:cubicBezTo>
                <a:cubicBezTo>
                  <a:pt x="3" y="178"/>
                  <a:pt x="3" y="179"/>
                  <a:pt x="3" y="179"/>
                </a:cubicBezTo>
                <a:cubicBezTo>
                  <a:pt x="4" y="179"/>
                  <a:pt x="4" y="179"/>
                  <a:pt x="4" y="180"/>
                </a:cubicBezTo>
                <a:cubicBezTo>
                  <a:pt x="5" y="180"/>
                  <a:pt x="5" y="180"/>
                  <a:pt x="5" y="180"/>
                </a:cubicBezTo>
                <a:cubicBezTo>
                  <a:pt x="5" y="180"/>
                  <a:pt x="6" y="181"/>
                  <a:pt x="6" y="181"/>
                </a:cubicBezTo>
                <a:cubicBezTo>
                  <a:pt x="6" y="181"/>
                  <a:pt x="6" y="181"/>
                  <a:pt x="6" y="181"/>
                </a:cubicBezTo>
                <a:cubicBezTo>
                  <a:pt x="7" y="181"/>
                  <a:pt x="7" y="181"/>
                  <a:pt x="8" y="182"/>
                </a:cubicBezTo>
                <a:cubicBezTo>
                  <a:pt x="8" y="182"/>
                  <a:pt x="9" y="182"/>
                  <a:pt x="9" y="182"/>
                </a:cubicBezTo>
                <a:cubicBezTo>
                  <a:pt x="10" y="182"/>
                  <a:pt x="11" y="182"/>
                  <a:pt x="11" y="182"/>
                </a:cubicBezTo>
                <a:cubicBezTo>
                  <a:pt x="11" y="182"/>
                  <a:pt x="11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88" y="182"/>
                  <a:pt x="88" y="182"/>
                  <a:pt x="88" y="182"/>
                </a:cubicBezTo>
                <a:cubicBezTo>
                  <a:pt x="14" y="381"/>
                  <a:pt x="14" y="381"/>
                  <a:pt x="14" y="381"/>
                </a:cubicBezTo>
                <a:cubicBezTo>
                  <a:pt x="10" y="392"/>
                  <a:pt x="11" y="405"/>
                  <a:pt x="18" y="415"/>
                </a:cubicBezTo>
                <a:cubicBezTo>
                  <a:pt x="25" y="425"/>
                  <a:pt x="36" y="431"/>
                  <a:pt x="48" y="431"/>
                </a:cubicBezTo>
                <a:cubicBezTo>
                  <a:pt x="316" y="431"/>
                  <a:pt x="316" y="431"/>
                  <a:pt x="316" y="431"/>
                </a:cubicBezTo>
                <a:cubicBezTo>
                  <a:pt x="328" y="431"/>
                  <a:pt x="339" y="425"/>
                  <a:pt x="346" y="415"/>
                </a:cubicBezTo>
                <a:cubicBezTo>
                  <a:pt x="353" y="405"/>
                  <a:pt x="355" y="392"/>
                  <a:pt x="351" y="381"/>
                </a:cubicBezTo>
                <a:cubicBezTo>
                  <a:pt x="277" y="182"/>
                  <a:pt x="277" y="182"/>
                  <a:pt x="277" y="182"/>
                </a:cubicBezTo>
                <a:cubicBezTo>
                  <a:pt x="349" y="182"/>
                  <a:pt x="349" y="182"/>
                  <a:pt x="349" y="182"/>
                </a:cubicBezTo>
                <a:cubicBezTo>
                  <a:pt x="349" y="182"/>
                  <a:pt x="349" y="182"/>
                  <a:pt x="349" y="182"/>
                </a:cubicBezTo>
                <a:cubicBezTo>
                  <a:pt x="349" y="182"/>
                  <a:pt x="349" y="182"/>
                  <a:pt x="349" y="182"/>
                </a:cubicBezTo>
                <a:cubicBezTo>
                  <a:pt x="350" y="182"/>
                  <a:pt x="351" y="182"/>
                  <a:pt x="352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53" y="181"/>
                  <a:pt x="354" y="181"/>
                  <a:pt x="354" y="181"/>
                </a:cubicBezTo>
                <a:cubicBezTo>
                  <a:pt x="354" y="181"/>
                  <a:pt x="354" y="181"/>
                  <a:pt x="355" y="181"/>
                </a:cubicBezTo>
                <a:cubicBezTo>
                  <a:pt x="355" y="181"/>
                  <a:pt x="355" y="180"/>
                  <a:pt x="355" y="180"/>
                </a:cubicBezTo>
                <a:cubicBezTo>
                  <a:pt x="355" y="180"/>
                  <a:pt x="356" y="180"/>
                  <a:pt x="356" y="180"/>
                </a:cubicBezTo>
                <a:cubicBezTo>
                  <a:pt x="356" y="179"/>
                  <a:pt x="357" y="179"/>
                  <a:pt x="357" y="179"/>
                </a:cubicBezTo>
                <a:cubicBezTo>
                  <a:pt x="357" y="179"/>
                  <a:pt x="358" y="178"/>
                  <a:pt x="358" y="178"/>
                </a:cubicBezTo>
                <a:cubicBezTo>
                  <a:pt x="358" y="178"/>
                  <a:pt x="358" y="177"/>
                  <a:pt x="359" y="177"/>
                </a:cubicBezTo>
                <a:cubicBezTo>
                  <a:pt x="359" y="177"/>
                  <a:pt x="359" y="177"/>
                  <a:pt x="359" y="176"/>
                </a:cubicBezTo>
                <a:cubicBezTo>
                  <a:pt x="359" y="176"/>
                  <a:pt x="360" y="176"/>
                  <a:pt x="360" y="175"/>
                </a:cubicBezTo>
                <a:cubicBezTo>
                  <a:pt x="360" y="175"/>
                  <a:pt x="360" y="174"/>
                  <a:pt x="360" y="174"/>
                </a:cubicBezTo>
                <a:cubicBezTo>
                  <a:pt x="360" y="174"/>
                  <a:pt x="360" y="173"/>
                  <a:pt x="360" y="173"/>
                </a:cubicBezTo>
                <a:cubicBezTo>
                  <a:pt x="361" y="173"/>
                  <a:pt x="361" y="172"/>
                  <a:pt x="361" y="172"/>
                </a:cubicBezTo>
                <a:cubicBezTo>
                  <a:pt x="361" y="171"/>
                  <a:pt x="361" y="171"/>
                  <a:pt x="361" y="171"/>
                </a:cubicBezTo>
                <a:cubicBezTo>
                  <a:pt x="361" y="170"/>
                  <a:pt x="361" y="170"/>
                  <a:pt x="361" y="170"/>
                </a:cubicBezTo>
                <a:cubicBezTo>
                  <a:pt x="361" y="170"/>
                  <a:pt x="361" y="170"/>
                  <a:pt x="361" y="170"/>
                </a:cubicBezTo>
                <a:cubicBezTo>
                  <a:pt x="361" y="169"/>
                  <a:pt x="361" y="169"/>
                  <a:pt x="361" y="168"/>
                </a:cubicBezTo>
                <a:cubicBezTo>
                  <a:pt x="361" y="168"/>
                  <a:pt x="361" y="167"/>
                  <a:pt x="360" y="167"/>
                </a:cubicBezTo>
                <a:cubicBezTo>
                  <a:pt x="360" y="167"/>
                  <a:pt x="360" y="166"/>
                  <a:pt x="360" y="166"/>
                </a:cubicBezTo>
                <a:cubicBezTo>
                  <a:pt x="360" y="166"/>
                  <a:pt x="360" y="165"/>
                  <a:pt x="360" y="165"/>
                </a:cubicBezTo>
                <a:cubicBezTo>
                  <a:pt x="359" y="165"/>
                  <a:pt x="359" y="164"/>
                  <a:pt x="359" y="164"/>
                </a:cubicBezTo>
                <a:cubicBezTo>
                  <a:pt x="323" y="99"/>
                  <a:pt x="323" y="99"/>
                  <a:pt x="323" y="99"/>
                </a:cubicBezTo>
                <a:cubicBezTo>
                  <a:pt x="323" y="99"/>
                  <a:pt x="323" y="99"/>
                  <a:pt x="323" y="98"/>
                </a:cubicBezTo>
                <a:cubicBezTo>
                  <a:pt x="323" y="98"/>
                  <a:pt x="323" y="98"/>
                  <a:pt x="323" y="98"/>
                </a:cubicBezTo>
                <a:cubicBezTo>
                  <a:pt x="323" y="98"/>
                  <a:pt x="322" y="97"/>
                  <a:pt x="322" y="97"/>
                </a:cubicBezTo>
                <a:cubicBezTo>
                  <a:pt x="322" y="97"/>
                  <a:pt x="322" y="97"/>
                  <a:pt x="322" y="96"/>
                </a:cubicBezTo>
                <a:cubicBezTo>
                  <a:pt x="321" y="96"/>
                  <a:pt x="321" y="96"/>
                  <a:pt x="321" y="96"/>
                </a:cubicBezTo>
                <a:cubicBezTo>
                  <a:pt x="321" y="96"/>
                  <a:pt x="321" y="96"/>
                  <a:pt x="321" y="96"/>
                </a:cubicBezTo>
                <a:cubicBezTo>
                  <a:pt x="321" y="96"/>
                  <a:pt x="321" y="96"/>
                  <a:pt x="321" y="96"/>
                </a:cubicBezTo>
                <a:cubicBezTo>
                  <a:pt x="320" y="95"/>
                  <a:pt x="320" y="95"/>
                  <a:pt x="320" y="95"/>
                </a:cubicBezTo>
                <a:cubicBezTo>
                  <a:pt x="320" y="95"/>
                  <a:pt x="319" y="95"/>
                  <a:pt x="319" y="94"/>
                </a:cubicBezTo>
                <a:cubicBezTo>
                  <a:pt x="319" y="94"/>
                  <a:pt x="319" y="94"/>
                  <a:pt x="319" y="94"/>
                </a:cubicBezTo>
                <a:cubicBezTo>
                  <a:pt x="318" y="94"/>
                  <a:pt x="318" y="94"/>
                  <a:pt x="318" y="94"/>
                </a:cubicBezTo>
                <a:cubicBezTo>
                  <a:pt x="318" y="94"/>
                  <a:pt x="317" y="94"/>
                  <a:pt x="317" y="93"/>
                </a:cubicBezTo>
                <a:cubicBezTo>
                  <a:pt x="317" y="93"/>
                  <a:pt x="317" y="93"/>
                  <a:pt x="317" y="93"/>
                </a:cubicBezTo>
                <a:cubicBezTo>
                  <a:pt x="316" y="93"/>
                  <a:pt x="316" y="93"/>
                  <a:pt x="316" y="93"/>
                </a:cubicBezTo>
                <a:cubicBezTo>
                  <a:pt x="315" y="93"/>
                  <a:pt x="315" y="93"/>
                  <a:pt x="315" y="93"/>
                </a:cubicBezTo>
                <a:cubicBezTo>
                  <a:pt x="315" y="93"/>
                  <a:pt x="315" y="93"/>
                  <a:pt x="314" y="93"/>
                </a:cubicBezTo>
                <a:cubicBezTo>
                  <a:pt x="314" y="93"/>
                  <a:pt x="314" y="93"/>
                  <a:pt x="313" y="93"/>
                </a:cubicBezTo>
                <a:cubicBezTo>
                  <a:pt x="313" y="93"/>
                  <a:pt x="313" y="93"/>
                  <a:pt x="313" y="93"/>
                </a:cubicBezTo>
                <a:cubicBezTo>
                  <a:pt x="243" y="93"/>
                  <a:pt x="243" y="93"/>
                  <a:pt x="243" y="93"/>
                </a:cubicBezTo>
                <a:cubicBezTo>
                  <a:pt x="218" y="25"/>
                  <a:pt x="218" y="25"/>
                  <a:pt x="218" y="25"/>
                </a:cubicBezTo>
                <a:cubicBezTo>
                  <a:pt x="213" y="10"/>
                  <a:pt x="199" y="0"/>
                  <a:pt x="182" y="0"/>
                </a:cubicBezTo>
                <a:cubicBezTo>
                  <a:pt x="166" y="0"/>
                  <a:pt x="152" y="10"/>
                  <a:pt x="146" y="25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48" y="93"/>
                  <a:pt x="48" y="93"/>
                  <a:pt x="48" y="93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3"/>
                  <a:pt x="46" y="93"/>
                  <a:pt x="46" y="93"/>
                </a:cubicBezTo>
                <a:cubicBezTo>
                  <a:pt x="46" y="93"/>
                  <a:pt x="46" y="93"/>
                  <a:pt x="45" y="93"/>
                </a:cubicBezTo>
                <a:cubicBezTo>
                  <a:pt x="45" y="93"/>
                  <a:pt x="45" y="93"/>
                  <a:pt x="45" y="93"/>
                </a:cubicBezTo>
                <a:cubicBezTo>
                  <a:pt x="44" y="93"/>
                  <a:pt x="44" y="93"/>
                  <a:pt x="44" y="93"/>
                </a:cubicBezTo>
                <a:cubicBezTo>
                  <a:pt x="44" y="93"/>
                  <a:pt x="43" y="93"/>
                  <a:pt x="43" y="93"/>
                </a:cubicBezTo>
                <a:cubicBezTo>
                  <a:pt x="43" y="94"/>
                  <a:pt x="43" y="94"/>
                  <a:pt x="42" y="94"/>
                </a:cubicBezTo>
                <a:cubicBezTo>
                  <a:pt x="42" y="94"/>
                  <a:pt x="42" y="94"/>
                  <a:pt x="42" y="94"/>
                </a:cubicBezTo>
                <a:cubicBezTo>
                  <a:pt x="41" y="94"/>
                  <a:pt x="41" y="94"/>
                  <a:pt x="41" y="94"/>
                </a:cubicBezTo>
                <a:cubicBezTo>
                  <a:pt x="41" y="95"/>
                  <a:pt x="41" y="95"/>
                  <a:pt x="40" y="95"/>
                </a:cubicBezTo>
                <a:cubicBezTo>
                  <a:pt x="40" y="95"/>
                  <a:pt x="40" y="95"/>
                  <a:pt x="40" y="96"/>
                </a:cubicBezTo>
                <a:cubicBezTo>
                  <a:pt x="40" y="96"/>
                  <a:pt x="39" y="96"/>
                  <a:pt x="39" y="96"/>
                </a:cubicBezTo>
                <a:cubicBezTo>
                  <a:pt x="39" y="96"/>
                  <a:pt x="39" y="96"/>
                  <a:pt x="39" y="96"/>
                </a:cubicBezTo>
                <a:cubicBezTo>
                  <a:pt x="39" y="96"/>
                  <a:pt x="39" y="96"/>
                  <a:pt x="39" y="96"/>
                </a:cubicBezTo>
                <a:cubicBezTo>
                  <a:pt x="39" y="97"/>
                  <a:pt x="38" y="97"/>
                  <a:pt x="38" y="97"/>
                </a:cubicBezTo>
                <a:cubicBezTo>
                  <a:pt x="38" y="97"/>
                  <a:pt x="38" y="98"/>
                  <a:pt x="38" y="98"/>
                </a:cubicBezTo>
                <a:cubicBezTo>
                  <a:pt x="38" y="98"/>
                  <a:pt x="37" y="98"/>
                  <a:pt x="37" y="98"/>
                </a:cubicBezTo>
                <a:cubicBezTo>
                  <a:pt x="37" y="99"/>
                  <a:pt x="37" y="99"/>
                  <a:pt x="37" y="99"/>
                </a:cubicBezTo>
                <a:cubicBezTo>
                  <a:pt x="1" y="164"/>
                  <a:pt x="1" y="164"/>
                  <a:pt x="1" y="164"/>
                </a:cubicBezTo>
                <a:cubicBezTo>
                  <a:pt x="1" y="164"/>
                  <a:pt x="1" y="165"/>
                  <a:pt x="1" y="165"/>
                </a:cubicBezTo>
                <a:cubicBezTo>
                  <a:pt x="1" y="165"/>
                  <a:pt x="0" y="166"/>
                  <a:pt x="0" y="166"/>
                </a:cubicBezTo>
                <a:cubicBezTo>
                  <a:pt x="0" y="166"/>
                  <a:pt x="0" y="167"/>
                  <a:pt x="0" y="167"/>
                </a:cubicBezTo>
                <a:cubicBezTo>
                  <a:pt x="0" y="167"/>
                  <a:pt x="0" y="168"/>
                  <a:pt x="0" y="168"/>
                </a:cubicBezTo>
                <a:cubicBezTo>
                  <a:pt x="0" y="169"/>
                  <a:pt x="0" y="169"/>
                  <a:pt x="0" y="170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0"/>
                  <a:pt x="0" y="170"/>
                  <a:pt x="0" y="171"/>
                </a:cubicBezTo>
                <a:cubicBezTo>
                  <a:pt x="0" y="171"/>
                  <a:pt x="0" y="171"/>
                  <a:pt x="0" y="172"/>
                </a:cubicBezTo>
                <a:close/>
                <a:moveTo>
                  <a:pt x="120" y="187"/>
                </a:moveTo>
                <a:cubicBezTo>
                  <a:pt x="156" y="206"/>
                  <a:pt x="156" y="206"/>
                  <a:pt x="156" y="206"/>
                </a:cubicBezTo>
                <a:cubicBezTo>
                  <a:pt x="103" y="234"/>
                  <a:pt x="103" y="234"/>
                  <a:pt x="103" y="234"/>
                </a:cubicBezTo>
                <a:lnTo>
                  <a:pt x="120" y="187"/>
                </a:lnTo>
                <a:close/>
                <a:moveTo>
                  <a:pt x="182" y="219"/>
                </a:moveTo>
                <a:cubicBezTo>
                  <a:pt x="246" y="252"/>
                  <a:pt x="246" y="252"/>
                  <a:pt x="246" y="252"/>
                </a:cubicBezTo>
                <a:cubicBezTo>
                  <a:pt x="182" y="293"/>
                  <a:pt x="182" y="293"/>
                  <a:pt x="182" y="293"/>
                </a:cubicBezTo>
                <a:cubicBezTo>
                  <a:pt x="118" y="252"/>
                  <a:pt x="118" y="252"/>
                  <a:pt x="118" y="252"/>
                </a:cubicBezTo>
                <a:lnTo>
                  <a:pt x="182" y="219"/>
                </a:lnTo>
                <a:close/>
                <a:moveTo>
                  <a:pt x="208" y="206"/>
                </a:moveTo>
                <a:cubicBezTo>
                  <a:pt x="244" y="187"/>
                  <a:pt x="244" y="187"/>
                  <a:pt x="244" y="187"/>
                </a:cubicBezTo>
                <a:cubicBezTo>
                  <a:pt x="262" y="234"/>
                  <a:pt x="262" y="234"/>
                  <a:pt x="262" y="234"/>
                </a:cubicBezTo>
                <a:lnTo>
                  <a:pt x="208" y="206"/>
                </a:lnTo>
                <a:close/>
                <a:moveTo>
                  <a:pt x="228" y="143"/>
                </a:moveTo>
                <a:cubicBezTo>
                  <a:pt x="205" y="129"/>
                  <a:pt x="205" y="129"/>
                  <a:pt x="205" y="129"/>
                </a:cubicBezTo>
                <a:cubicBezTo>
                  <a:pt x="219" y="120"/>
                  <a:pt x="219" y="120"/>
                  <a:pt x="219" y="120"/>
                </a:cubicBezTo>
                <a:lnTo>
                  <a:pt x="228" y="143"/>
                </a:lnTo>
                <a:close/>
                <a:moveTo>
                  <a:pt x="225" y="170"/>
                </a:moveTo>
                <a:cubicBezTo>
                  <a:pt x="182" y="192"/>
                  <a:pt x="182" y="192"/>
                  <a:pt x="182" y="192"/>
                </a:cubicBezTo>
                <a:cubicBezTo>
                  <a:pt x="139" y="170"/>
                  <a:pt x="139" y="170"/>
                  <a:pt x="139" y="170"/>
                </a:cubicBezTo>
                <a:cubicBezTo>
                  <a:pt x="182" y="143"/>
                  <a:pt x="182" y="143"/>
                  <a:pt x="182" y="143"/>
                </a:cubicBezTo>
                <a:lnTo>
                  <a:pt x="225" y="170"/>
                </a:lnTo>
                <a:close/>
                <a:moveTo>
                  <a:pt x="136" y="143"/>
                </a:moveTo>
                <a:cubicBezTo>
                  <a:pt x="145" y="120"/>
                  <a:pt x="145" y="120"/>
                  <a:pt x="145" y="120"/>
                </a:cubicBezTo>
                <a:cubicBezTo>
                  <a:pt x="160" y="129"/>
                  <a:pt x="160" y="129"/>
                  <a:pt x="160" y="129"/>
                </a:cubicBezTo>
                <a:lnTo>
                  <a:pt x="136" y="143"/>
                </a:lnTo>
                <a:close/>
                <a:moveTo>
                  <a:pt x="92" y="264"/>
                </a:moveTo>
                <a:cubicBezTo>
                  <a:pt x="160" y="308"/>
                  <a:pt x="160" y="308"/>
                  <a:pt x="160" y="308"/>
                </a:cubicBezTo>
                <a:cubicBezTo>
                  <a:pt x="49" y="379"/>
                  <a:pt x="49" y="379"/>
                  <a:pt x="49" y="379"/>
                </a:cubicBezTo>
                <a:lnTo>
                  <a:pt x="92" y="264"/>
                </a:lnTo>
                <a:close/>
                <a:moveTo>
                  <a:pt x="63" y="399"/>
                </a:moveTo>
                <a:cubicBezTo>
                  <a:pt x="182" y="322"/>
                  <a:pt x="182" y="322"/>
                  <a:pt x="182" y="322"/>
                </a:cubicBezTo>
                <a:cubicBezTo>
                  <a:pt x="301" y="399"/>
                  <a:pt x="301" y="399"/>
                  <a:pt x="301" y="399"/>
                </a:cubicBezTo>
                <a:lnTo>
                  <a:pt x="63" y="399"/>
                </a:lnTo>
                <a:close/>
                <a:moveTo>
                  <a:pt x="204" y="308"/>
                </a:moveTo>
                <a:cubicBezTo>
                  <a:pt x="273" y="264"/>
                  <a:pt x="273" y="264"/>
                  <a:pt x="273" y="264"/>
                </a:cubicBezTo>
                <a:cubicBezTo>
                  <a:pt x="316" y="379"/>
                  <a:pt x="316" y="379"/>
                  <a:pt x="316" y="379"/>
                </a:cubicBezTo>
                <a:lnTo>
                  <a:pt x="204" y="308"/>
                </a:lnTo>
                <a:close/>
                <a:moveTo>
                  <a:pt x="280" y="158"/>
                </a:moveTo>
                <a:cubicBezTo>
                  <a:pt x="310" y="125"/>
                  <a:pt x="310" y="125"/>
                  <a:pt x="310" y="125"/>
                </a:cubicBezTo>
                <a:cubicBezTo>
                  <a:pt x="329" y="158"/>
                  <a:pt x="329" y="158"/>
                  <a:pt x="329" y="158"/>
                </a:cubicBezTo>
                <a:lnTo>
                  <a:pt x="280" y="158"/>
                </a:lnTo>
                <a:close/>
                <a:moveTo>
                  <a:pt x="285" y="117"/>
                </a:moveTo>
                <a:cubicBezTo>
                  <a:pt x="262" y="142"/>
                  <a:pt x="262" y="142"/>
                  <a:pt x="262" y="142"/>
                </a:cubicBezTo>
                <a:cubicBezTo>
                  <a:pt x="252" y="117"/>
                  <a:pt x="252" y="117"/>
                  <a:pt x="252" y="117"/>
                </a:cubicBezTo>
                <a:lnTo>
                  <a:pt x="285" y="117"/>
                </a:lnTo>
                <a:close/>
                <a:moveTo>
                  <a:pt x="176" y="36"/>
                </a:moveTo>
                <a:cubicBezTo>
                  <a:pt x="177" y="32"/>
                  <a:pt x="180" y="32"/>
                  <a:pt x="182" y="32"/>
                </a:cubicBezTo>
                <a:cubicBezTo>
                  <a:pt x="184" y="32"/>
                  <a:pt x="187" y="32"/>
                  <a:pt x="188" y="36"/>
                </a:cubicBezTo>
                <a:cubicBezTo>
                  <a:pt x="211" y="97"/>
                  <a:pt x="211" y="97"/>
                  <a:pt x="211" y="97"/>
                </a:cubicBezTo>
                <a:cubicBezTo>
                  <a:pt x="182" y="114"/>
                  <a:pt x="182" y="114"/>
                  <a:pt x="182" y="114"/>
                </a:cubicBezTo>
                <a:cubicBezTo>
                  <a:pt x="154" y="97"/>
                  <a:pt x="154" y="97"/>
                  <a:pt x="154" y="97"/>
                </a:cubicBezTo>
                <a:lnTo>
                  <a:pt x="176" y="36"/>
                </a:lnTo>
                <a:close/>
                <a:moveTo>
                  <a:pt x="112" y="117"/>
                </a:moveTo>
                <a:cubicBezTo>
                  <a:pt x="101" y="145"/>
                  <a:pt x="101" y="145"/>
                  <a:pt x="101" y="145"/>
                </a:cubicBezTo>
                <a:cubicBezTo>
                  <a:pt x="75" y="117"/>
                  <a:pt x="75" y="117"/>
                  <a:pt x="75" y="117"/>
                </a:cubicBezTo>
                <a:lnTo>
                  <a:pt x="112" y="117"/>
                </a:lnTo>
                <a:close/>
                <a:moveTo>
                  <a:pt x="50" y="125"/>
                </a:moveTo>
                <a:cubicBezTo>
                  <a:pt x="81" y="158"/>
                  <a:pt x="81" y="158"/>
                  <a:pt x="81" y="158"/>
                </a:cubicBezTo>
                <a:cubicBezTo>
                  <a:pt x="32" y="158"/>
                  <a:pt x="32" y="158"/>
                  <a:pt x="32" y="158"/>
                </a:cubicBezTo>
                <a:lnTo>
                  <a:pt x="50" y="125"/>
                </a:lnTo>
                <a:close/>
              </a:path>
            </a:pathLst>
          </a:custGeom>
          <a:solidFill>
            <a:srgbClr val="F57F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7D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87C815-02C7-3909-A0EB-8BB20C4A375D}"/>
              </a:ext>
            </a:extLst>
          </p:cNvPr>
          <p:cNvGrpSpPr/>
          <p:nvPr/>
        </p:nvGrpSpPr>
        <p:grpSpPr>
          <a:xfrm>
            <a:off x="4404455" y="1591837"/>
            <a:ext cx="580517" cy="583912"/>
            <a:chOff x="3908108" y="1536134"/>
            <a:chExt cx="580517" cy="5839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0C9DFEC-AE49-77F3-31BE-2321373C009E}"/>
                </a:ext>
              </a:extLst>
            </p:cNvPr>
            <p:cNvSpPr/>
            <p:nvPr/>
          </p:nvSpPr>
          <p:spPr>
            <a:xfrm>
              <a:off x="3939175" y="1567383"/>
              <a:ext cx="518383" cy="521415"/>
            </a:xfrm>
            <a:prstGeom prst="ellipse">
              <a:avLst/>
            </a:prstGeom>
            <a:solidFill>
              <a:srgbClr val="007DB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54000" tIns="54000" rIns="54000" bIns="54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0E1A266-6A30-A51D-EF58-80BF10579F05}"/>
                </a:ext>
              </a:extLst>
            </p:cNvPr>
            <p:cNvSpPr/>
            <p:nvPr/>
          </p:nvSpPr>
          <p:spPr>
            <a:xfrm>
              <a:off x="3908108" y="1536134"/>
              <a:ext cx="580517" cy="583912"/>
            </a:xfrm>
            <a:prstGeom prst="ellipse">
              <a:avLst/>
            </a:prstGeom>
            <a:noFill/>
            <a:ln w="19050" cap="flat" cmpd="sng" algn="ctr">
              <a:solidFill>
                <a:srgbClr val="007DB7"/>
              </a:solidFill>
              <a:prstDash val="solid"/>
              <a:miter lim="800000"/>
            </a:ln>
            <a:effectLst/>
          </p:spPr>
          <p:txBody>
            <a:bodyPr lIns="54000" tIns="54000" rIns="54000" bIns="54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5CD4CE9-546A-4D78-4C2F-AA8BDB917AAD}"/>
              </a:ext>
            </a:extLst>
          </p:cNvPr>
          <p:cNvSpPr/>
          <p:nvPr/>
        </p:nvSpPr>
        <p:spPr>
          <a:xfrm>
            <a:off x="4430090" y="1650424"/>
            <a:ext cx="55335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45 Light" pitchFamily="2" charset="0"/>
                <a:ea typeface="+mn-ea"/>
                <a:cs typeface="+mn-cs"/>
              </a:rPr>
              <a:t>02</a:t>
            </a:r>
            <a:endParaRPr kumimoji="0" lang="en-SG" sz="2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45 Light" pitchFamily="2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34CE6B-891E-7D42-196D-3CC25E74F08A}"/>
              </a:ext>
            </a:extLst>
          </p:cNvPr>
          <p:cNvSpPr/>
          <p:nvPr/>
        </p:nvSpPr>
        <p:spPr>
          <a:xfrm>
            <a:off x="1665042" y="1625822"/>
            <a:ext cx="518383" cy="521415"/>
          </a:xfrm>
          <a:prstGeom prst="ellipse">
            <a:avLst/>
          </a:prstGeom>
          <a:solidFill>
            <a:srgbClr val="F57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tIns="54000" rIns="54000" bIns="54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ECC28C-D0B6-8095-0863-C62DB6E6DBE6}"/>
              </a:ext>
            </a:extLst>
          </p:cNvPr>
          <p:cNvSpPr/>
          <p:nvPr/>
        </p:nvSpPr>
        <p:spPr>
          <a:xfrm>
            <a:off x="1633975" y="1594573"/>
            <a:ext cx="580517" cy="583912"/>
          </a:xfrm>
          <a:prstGeom prst="ellipse">
            <a:avLst/>
          </a:prstGeom>
          <a:noFill/>
          <a:ln w="19050" cap="flat" cmpd="sng" algn="ctr">
            <a:solidFill>
              <a:srgbClr val="F57F29"/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3F69BB-5A01-680B-3222-89877EB22EBA}"/>
              </a:ext>
            </a:extLst>
          </p:cNvPr>
          <p:cNvSpPr/>
          <p:nvPr/>
        </p:nvSpPr>
        <p:spPr>
          <a:xfrm>
            <a:off x="1656240" y="1666857"/>
            <a:ext cx="54053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45 Light" pitchFamily="2" charset="0"/>
                <a:ea typeface="+mn-ea"/>
                <a:cs typeface="+mn-cs"/>
              </a:rPr>
              <a:t>01</a:t>
            </a:r>
            <a:endParaRPr kumimoji="0" lang="en-SG" sz="2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45 Light" pitchFamily="2" charset="0"/>
              <a:ea typeface="+mn-ea"/>
              <a:cs typeface="+mn-cs"/>
            </a:endParaRPr>
          </a:p>
        </p:txBody>
      </p:sp>
      <p:sp>
        <p:nvSpPr>
          <p:cNvPr id="19" name="Triangle 210">
            <a:extLst>
              <a:ext uri="{FF2B5EF4-FFF2-40B4-BE49-F238E27FC236}">
                <a16:creationId xmlns:a16="http://schemas.microsoft.com/office/drawing/2014/main" id="{2B9828A9-4451-AF4D-DF9E-620AB30E540E}"/>
              </a:ext>
            </a:extLst>
          </p:cNvPr>
          <p:cNvSpPr/>
          <p:nvPr/>
        </p:nvSpPr>
        <p:spPr>
          <a:xfrm rot="5400000">
            <a:off x="3219497" y="1667422"/>
            <a:ext cx="521561" cy="415044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B2187-3C66-0392-F7ED-28BB4D2D05D4}"/>
              </a:ext>
            </a:extLst>
          </p:cNvPr>
          <p:cNvSpPr txBox="1"/>
          <p:nvPr/>
        </p:nvSpPr>
        <p:spPr>
          <a:xfrm>
            <a:off x="4285754" y="2266696"/>
            <a:ext cx="1705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srgbClr val="007DB6"/>
                </a:solidFill>
              </a:rPr>
              <a:t>Структурирование сделок и финансовый анализ</a:t>
            </a:r>
            <a:endParaRPr lang="en-US" sz="1400" b="1" dirty="0">
              <a:solidFill>
                <a:srgbClr val="007DB6"/>
              </a:solidFill>
            </a:endParaRPr>
          </a:p>
        </p:txBody>
      </p:sp>
      <p:sp>
        <p:nvSpPr>
          <p:cNvPr id="21" name="Triangle 210">
            <a:extLst>
              <a:ext uri="{FF2B5EF4-FFF2-40B4-BE49-F238E27FC236}">
                <a16:creationId xmlns:a16="http://schemas.microsoft.com/office/drawing/2014/main" id="{9F6231E2-8E8C-3107-3067-2E2C1BA9490E}"/>
              </a:ext>
            </a:extLst>
          </p:cNvPr>
          <p:cNvSpPr/>
          <p:nvPr/>
        </p:nvSpPr>
        <p:spPr>
          <a:xfrm rot="5400000">
            <a:off x="5969258" y="1650747"/>
            <a:ext cx="521561" cy="415044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riangle 210">
            <a:extLst>
              <a:ext uri="{FF2B5EF4-FFF2-40B4-BE49-F238E27FC236}">
                <a16:creationId xmlns:a16="http://schemas.microsoft.com/office/drawing/2014/main" id="{85EA1C30-72F3-84DE-DD65-525CD3673265}"/>
              </a:ext>
            </a:extLst>
          </p:cNvPr>
          <p:cNvSpPr/>
          <p:nvPr/>
        </p:nvSpPr>
        <p:spPr>
          <a:xfrm rot="5400000">
            <a:off x="8577178" y="1645096"/>
            <a:ext cx="521561" cy="415044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Freeform 387">
            <a:extLst>
              <a:ext uri="{FF2B5EF4-FFF2-40B4-BE49-F238E27FC236}">
                <a16:creationId xmlns:a16="http://schemas.microsoft.com/office/drawing/2014/main" id="{234816FD-BD4F-D3EF-82F3-62BCF1064FC5}"/>
              </a:ext>
            </a:extLst>
          </p:cNvPr>
          <p:cNvSpPr>
            <a:spLocks noEditPoints="1"/>
          </p:cNvSpPr>
          <p:nvPr/>
        </p:nvSpPr>
        <p:spPr bwMode="auto">
          <a:xfrm>
            <a:off x="3914552" y="2371379"/>
            <a:ext cx="346605" cy="346607"/>
          </a:xfrm>
          <a:custGeom>
            <a:avLst/>
            <a:gdLst>
              <a:gd name="T0" fmla="*/ 521 w 1707"/>
              <a:gd name="T1" fmla="*/ 192 h 1707"/>
              <a:gd name="T2" fmla="*/ 387 w 1707"/>
              <a:gd name="T3" fmla="*/ 247 h 1707"/>
              <a:gd name="T4" fmla="*/ 275 w 1707"/>
              <a:gd name="T5" fmla="*/ 346 h 1707"/>
              <a:gd name="T6" fmla="*/ 205 w 1707"/>
              <a:gd name="T7" fmla="*/ 475 h 1707"/>
              <a:gd name="T8" fmla="*/ 181 w 1707"/>
              <a:gd name="T9" fmla="*/ 616 h 1707"/>
              <a:gd name="T10" fmla="*/ 205 w 1707"/>
              <a:gd name="T11" fmla="*/ 756 h 1707"/>
              <a:gd name="T12" fmla="*/ 275 w 1707"/>
              <a:gd name="T13" fmla="*/ 885 h 1707"/>
              <a:gd name="T14" fmla="*/ 387 w 1707"/>
              <a:gd name="T15" fmla="*/ 985 h 1707"/>
              <a:gd name="T16" fmla="*/ 521 w 1707"/>
              <a:gd name="T17" fmla="*/ 1040 h 1707"/>
              <a:gd name="T18" fmla="*/ 664 w 1707"/>
              <a:gd name="T19" fmla="*/ 1047 h 1707"/>
              <a:gd name="T20" fmla="*/ 801 w 1707"/>
              <a:gd name="T21" fmla="*/ 1009 h 1707"/>
              <a:gd name="T22" fmla="*/ 923 w 1707"/>
              <a:gd name="T23" fmla="*/ 923 h 1707"/>
              <a:gd name="T24" fmla="*/ 1009 w 1707"/>
              <a:gd name="T25" fmla="*/ 801 h 1707"/>
              <a:gd name="T26" fmla="*/ 1047 w 1707"/>
              <a:gd name="T27" fmla="*/ 663 h 1707"/>
              <a:gd name="T28" fmla="*/ 1040 w 1707"/>
              <a:gd name="T29" fmla="*/ 521 h 1707"/>
              <a:gd name="T30" fmla="*/ 985 w 1707"/>
              <a:gd name="T31" fmla="*/ 387 h 1707"/>
              <a:gd name="T32" fmla="*/ 886 w 1707"/>
              <a:gd name="T33" fmla="*/ 275 h 1707"/>
              <a:gd name="T34" fmla="*/ 757 w 1707"/>
              <a:gd name="T35" fmla="*/ 205 h 1707"/>
              <a:gd name="T36" fmla="*/ 615 w 1707"/>
              <a:gd name="T37" fmla="*/ 182 h 1707"/>
              <a:gd name="T38" fmla="*/ 754 w 1707"/>
              <a:gd name="T39" fmla="*/ 15 h 1707"/>
              <a:gd name="T40" fmla="*/ 913 w 1707"/>
              <a:gd name="T41" fmla="*/ 74 h 1707"/>
              <a:gd name="T42" fmla="*/ 1053 w 1707"/>
              <a:gd name="T43" fmla="*/ 179 h 1707"/>
              <a:gd name="T44" fmla="*/ 1156 w 1707"/>
              <a:gd name="T45" fmla="*/ 316 h 1707"/>
              <a:gd name="T46" fmla="*/ 1216 w 1707"/>
              <a:gd name="T47" fmla="*/ 470 h 1707"/>
              <a:gd name="T48" fmla="*/ 1232 w 1707"/>
              <a:gd name="T49" fmla="*/ 632 h 1707"/>
              <a:gd name="T50" fmla="*/ 1207 w 1707"/>
              <a:gd name="T51" fmla="*/ 794 h 1707"/>
              <a:gd name="T52" fmla="*/ 1138 w 1707"/>
              <a:gd name="T53" fmla="*/ 944 h 1707"/>
              <a:gd name="T54" fmla="*/ 1290 w 1707"/>
              <a:gd name="T55" fmla="*/ 1056 h 1707"/>
              <a:gd name="T56" fmla="*/ 1357 w 1707"/>
              <a:gd name="T57" fmla="*/ 1099 h 1707"/>
              <a:gd name="T58" fmla="*/ 1692 w 1707"/>
              <a:gd name="T59" fmla="*/ 1448 h 1707"/>
              <a:gd name="T60" fmla="*/ 1707 w 1707"/>
              <a:gd name="T61" fmla="*/ 1540 h 1707"/>
              <a:gd name="T62" fmla="*/ 1675 w 1707"/>
              <a:gd name="T63" fmla="*/ 1629 h 1707"/>
              <a:gd name="T64" fmla="*/ 1601 w 1707"/>
              <a:gd name="T65" fmla="*/ 1691 h 1707"/>
              <a:gd name="T66" fmla="*/ 1509 w 1707"/>
              <a:gd name="T67" fmla="*/ 1707 h 1707"/>
              <a:gd name="T68" fmla="*/ 1421 w 1707"/>
              <a:gd name="T69" fmla="*/ 1675 h 1707"/>
              <a:gd name="T70" fmla="*/ 1080 w 1707"/>
              <a:gd name="T71" fmla="*/ 1336 h 1707"/>
              <a:gd name="T72" fmla="*/ 1049 w 1707"/>
              <a:gd name="T73" fmla="*/ 1265 h 1707"/>
              <a:gd name="T74" fmla="*/ 895 w 1707"/>
              <a:gd name="T75" fmla="*/ 1166 h 1707"/>
              <a:gd name="T76" fmla="*/ 740 w 1707"/>
              <a:gd name="T77" fmla="*/ 1220 h 1707"/>
              <a:gd name="T78" fmla="*/ 577 w 1707"/>
              <a:gd name="T79" fmla="*/ 1232 h 1707"/>
              <a:gd name="T80" fmla="*/ 418 w 1707"/>
              <a:gd name="T81" fmla="*/ 1200 h 1707"/>
              <a:gd name="T82" fmla="*/ 268 w 1707"/>
              <a:gd name="T83" fmla="*/ 1126 h 1707"/>
              <a:gd name="T84" fmla="*/ 140 w 1707"/>
              <a:gd name="T85" fmla="*/ 1008 h 1707"/>
              <a:gd name="T86" fmla="*/ 50 w 1707"/>
              <a:gd name="T87" fmla="*/ 861 h 1707"/>
              <a:gd name="T88" fmla="*/ 4 w 1707"/>
              <a:gd name="T89" fmla="*/ 700 h 1707"/>
              <a:gd name="T90" fmla="*/ 4 w 1707"/>
              <a:gd name="T91" fmla="*/ 532 h 1707"/>
              <a:gd name="T92" fmla="*/ 50 w 1707"/>
              <a:gd name="T93" fmla="*/ 370 h 1707"/>
              <a:gd name="T94" fmla="*/ 140 w 1707"/>
              <a:gd name="T95" fmla="*/ 224 h 1707"/>
              <a:gd name="T96" fmla="*/ 270 w 1707"/>
              <a:gd name="T97" fmla="*/ 105 h 1707"/>
              <a:gd name="T98" fmla="*/ 423 w 1707"/>
              <a:gd name="T99" fmla="*/ 29 h 1707"/>
              <a:gd name="T100" fmla="*/ 588 w 1707"/>
              <a:gd name="T101" fmla="*/ 0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07" h="1707">
                <a:moveTo>
                  <a:pt x="615" y="182"/>
                </a:moveTo>
                <a:lnTo>
                  <a:pt x="568" y="185"/>
                </a:lnTo>
                <a:lnTo>
                  <a:pt x="521" y="192"/>
                </a:lnTo>
                <a:lnTo>
                  <a:pt x="475" y="205"/>
                </a:lnTo>
                <a:lnTo>
                  <a:pt x="431" y="223"/>
                </a:lnTo>
                <a:lnTo>
                  <a:pt x="387" y="247"/>
                </a:lnTo>
                <a:lnTo>
                  <a:pt x="346" y="275"/>
                </a:lnTo>
                <a:lnTo>
                  <a:pt x="309" y="309"/>
                </a:lnTo>
                <a:lnTo>
                  <a:pt x="275" y="346"/>
                </a:lnTo>
                <a:lnTo>
                  <a:pt x="247" y="387"/>
                </a:lnTo>
                <a:lnTo>
                  <a:pt x="223" y="431"/>
                </a:lnTo>
                <a:lnTo>
                  <a:pt x="205" y="475"/>
                </a:lnTo>
                <a:lnTo>
                  <a:pt x="192" y="521"/>
                </a:lnTo>
                <a:lnTo>
                  <a:pt x="185" y="568"/>
                </a:lnTo>
                <a:lnTo>
                  <a:pt x="181" y="616"/>
                </a:lnTo>
                <a:lnTo>
                  <a:pt x="185" y="663"/>
                </a:lnTo>
                <a:lnTo>
                  <a:pt x="192" y="710"/>
                </a:lnTo>
                <a:lnTo>
                  <a:pt x="205" y="756"/>
                </a:lnTo>
                <a:lnTo>
                  <a:pt x="223" y="801"/>
                </a:lnTo>
                <a:lnTo>
                  <a:pt x="247" y="845"/>
                </a:lnTo>
                <a:lnTo>
                  <a:pt x="275" y="885"/>
                </a:lnTo>
                <a:lnTo>
                  <a:pt x="309" y="923"/>
                </a:lnTo>
                <a:lnTo>
                  <a:pt x="346" y="956"/>
                </a:lnTo>
                <a:lnTo>
                  <a:pt x="387" y="985"/>
                </a:lnTo>
                <a:lnTo>
                  <a:pt x="431" y="1009"/>
                </a:lnTo>
                <a:lnTo>
                  <a:pt x="475" y="1026"/>
                </a:lnTo>
                <a:lnTo>
                  <a:pt x="521" y="1040"/>
                </a:lnTo>
                <a:lnTo>
                  <a:pt x="568" y="1047"/>
                </a:lnTo>
                <a:lnTo>
                  <a:pt x="615" y="1050"/>
                </a:lnTo>
                <a:lnTo>
                  <a:pt x="664" y="1047"/>
                </a:lnTo>
                <a:lnTo>
                  <a:pt x="711" y="1040"/>
                </a:lnTo>
                <a:lnTo>
                  <a:pt x="757" y="1026"/>
                </a:lnTo>
                <a:lnTo>
                  <a:pt x="801" y="1009"/>
                </a:lnTo>
                <a:lnTo>
                  <a:pt x="845" y="985"/>
                </a:lnTo>
                <a:lnTo>
                  <a:pt x="886" y="956"/>
                </a:lnTo>
                <a:lnTo>
                  <a:pt x="923" y="923"/>
                </a:lnTo>
                <a:lnTo>
                  <a:pt x="957" y="885"/>
                </a:lnTo>
                <a:lnTo>
                  <a:pt x="985" y="845"/>
                </a:lnTo>
                <a:lnTo>
                  <a:pt x="1009" y="801"/>
                </a:lnTo>
                <a:lnTo>
                  <a:pt x="1027" y="756"/>
                </a:lnTo>
                <a:lnTo>
                  <a:pt x="1040" y="710"/>
                </a:lnTo>
                <a:lnTo>
                  <a:pt x="1047" y="663"/>
                </a:lnTo>
                <a:lnTo>
                  <a:pt x="1050" y="616"/>
                </a:lnTo>
                <a:lnTo>
                  <a:pt x="1047" y="568"/>
                </a:lnTo>
                <a:lnTo>
                  <a:pt x="1040" y="521"/>
                </a:lnTo>
                <a:lnTo>
                  <a:pt x="1027" y="475"/>
                </a:lnTo>
                <a:lnTo>
                  <a:pt x="1009" y="431"/>
                </a:lnTo>
                <a:lnTo>
                  <a:pt x="985" y="387"/>
                </a:lnTo>
                <a:lnTo>
                  <a:pt x="957" y="346"/>
                </a:lnTo>
                <a:lnTo>
                  <a:pt x="923" y="309"/>
                </a:lnTo>
                <a:lnTo>
                  <a:pt x="886" y="275"/>
                </a:lnTo>
                <a:lnTo>
                  <a:pt x="845" y="247"/>
                </a:lnTo>
                <a:lnTo>
                  <a:pt x="801" y="223"/>
                </a:lnTo>
                <a:lnTo>
                  <a:pt x="757" y="205"/>
                </a:lnTo>
                <a:lnTo>
                  <a:pt x="711" y="192"/>
                </a:lnTo>
                <a:lnTo>
                  <a:pt x="664" y="185"/>
                </a:lnTo>
                <a:lnTo>
                  <a:pt x="615" y="182"/>
                </a:lnTo>
                <a:close/>
                <a:moveTo>
                  <a:pt x="644" y="0"/>
                </a:moveTo>
                <a:lnTo>
                  <a:pt x="700" y="5"/>
                </a:lnTo>
                <a:lnTo>
                  <a:pt x="754" y="15"/>
                </a:lnTo>
                <a:lnTo>
                  <a:pt x="809" y="29"/>
                </a:lnTo>
                <a:lnTo>
                  <a:pt x="862" y="50"/>
                </a:lnTo>
                <a:lnTo>
                  <a:pt x="913" y="74"/>
                </a:lnTo>
                <a:lnTo>
                  <a:pt x="962" y="105"/>
                </a:lnTo>
                <a:lnTo>
                  <a:pt x="1008" y="140"/>
                </a:lnTo>
                <a:lnTo>
                  <a:pt x="1053" y="179"/>
                </a:lnTo>
                <a:lnTo>
                  <a:pt x="1091" y="223"/>
                </a:lnTo>
                <a:lnTo>
                  <a:pt x="1126" y="268"/>
                </a:lnTo>
                <a:lnTo>
                  <a:pt x="1156" y="316"/>
                </a:lnTo>
                <a:lnTo>
                  <a:pt x="1180" y="366"/>
                </a:lnTo>
                <a:lnTo>
                  <a:pt x="1201" y="417"/>
                </a:lnTo>
                <a:lnTo>
                  <a:pt x="1216" y="470"/>
                </a:lnTo>
                <a:lnTo>
                  <a:pt x="1226" y="523"/>
                </a:lnTo>
                <a:lnTo>
                  <a:pt x="1232" y="577"/>
                </a:lnTo>
                <a:lnTo>
                  <a:pt x="1232" y="632"/>
                </a:lnTo>
                <a:lnTo>
                  <a:pt x="1229" y="686"/>
                </a:lnTo>
                <a:lnTo>
                  <a:pt x="1220" y="740"/>
                </a:lnTo>
                <a:lnTo>
                  <a:pt x="1207" y="794"/>
                </a:lnTo>
                <a:lnTo>
                  <a:pt x="1189" y="845"/>
                </a:lnTo>
                <a:lnTo>
                  <a:pt x="1167" y="895"/>
                </a:lnTo>
                <a:lnTo>
                  <a:pt x="1138" y="944"/>
                </a:lnTo>
                <a:lnTo>
                  <a:pt x="1240" y="1045"/>
                </a:lnTo>
                <a:lnTo>
                  <a:pt x="1265" y="1048"/>
                </a:lnTo>
                <a:lnTo>
                  <a:pt x="1290" y="1056"/>
                </a:lnTo>
                <a:lnTo>
                  <a:pt x="1314" y="1067"/>
                </a:lnTo>
                <a:lnTo>
                  <a:pt x="1336" y="1081"/>
                </a:lnTo>
                <a:lnTo>
                  <a:pt x="1357" y="1099"/>
                </a:lnTo>
                <a:lnTo>
                  <a:pt x="1654" y="1396"/>
                </a:lnTo>
                <a:lnTo>
                  <a:pt x="1675" y="1421"/>
                </a:lnTo>
                <a:lnTo>
                  <a:pt x="1692" y="1448"/>
                </a:lnTo>
                <a:lnTo>
                  <a:pt x="1703" y="1478"/>
                </a:lnTo>
                <a:lnTo>
                  <a:pt x="1707" y="1510"/>
                </a:lnTo>
                <a:lnTo>
                  <a:pt x="1707" y="1540"/>
                </a:lnTo>
                <a:lnTo>
                  <a:pt x="1703" y="1571"/>
                </a:lnTo>
                <a:lnTo>
                  <a:pt x="1692" y="1600"/>
                </a:lnTo>
                <a:lnTo>
                  <a:pt x="1675" y="1629"/>
                </a:lnTo>
                <a:lnTo>
                  <a:pt x="1654" y="1654"/>
                </a:lnTo>
                <a:lnTo>
                  <a:pt x="1629" y="1675"/>
                </a:lnTo>
                <a:lnTo>
                  <a:pt x="1601" y="1691"/>
                </a:lnTo>
                <a:lnTo>
                  <a:pt x="1571" y="1702"/>
                </a:lnTo>
                <a:lnTo>
                  <a:pt x="1541" y="1707"/>
                </a:lnTo>
                <a:lnTo>
                  <a:pt x="1509" y="1707"/>
                </a:lnTo>
                <a:lnTo>
                  <a:pt x="1478" y="1702"/>
                </a:lnTo>
                <a:lnTo>
                  <a:pt x="1449" y="1691"/>
                </a:lnTo>
                <a:lnTo>
                  <a:pt x="1421" y="1675"/>
                </a:lnTo>
                <a:lnTo>
                  <a:pt x="1395" y="1654"/>
                </a:lnTo>
                <a:lnTo>
                  <a:pt x="1099" y="1357"/>
                </a:lnTo>
                <a:lnTo>
                  <a:pt x="1080" y="1336"/>
                </a:lnTo>
                <a:lnTo>
                  <a:pt x="1066" y="1314"/>
                </a:lnTo>
                <a:lnTo>
                  <a:pt x="1056" y="1290"/>
                </a:lnTo>
                <a:lnTo>
                  <a:pt x="1049" y="1265"/>
                </a:lnTo>
                <a:lnTo>
                  <a:pt x="1045" y="1240"/>
                </a:lnTo>
                <a:lnTo>
                  <a:pt x="945" y="1138"/>
                </a:lnTo>
                <a:lnTo>
                  <a:pt x="895" y="1166"/>
                </a:lnTo>
                <a:lnTo>
                  <a:pt x="845" y="1189"/>
                </a:lnTo>
                <a:lnTo>
                  <a:pt x="794" y="1207"/>
                </a:lnTo>
                <a:lnTo>
                  <a:pt x="740" y="1220"/>
                </a:lnTo>
                <a:lnTo>
                  <a:pt x="687" y="1229"/>
                </a:lnTo>
                <a:lnTo>
                  <a:pt x="632" y="1233"/>
                </a:lnTo>
                <a:lnTo>
                  <a:pt x="577" y="1232"/>
                </a:lnTo>
                <a:lnTo>
                  <a:pt x="524" y="1225"/>
                </a:lnTo>
                <a:lnTo>
                  <a:pt x="470" y="1216"/>
                </a:lnTo>
                <a:lnTo>
                  <a:pt x="418" y="1200"/>
                </a:lnTo>
                <a:lnTo>
                  <a:pt x="366" y="1181"/>
                </a:lnTo>
                <a:lnTo>
                  <a:pt x="316" y="1155"/>
                </a:lnTo>
                <a:lnTo>
                  <a:pt x="268" y="1126"/>
                </a:lnTo>
                <a:lnTo>
                  <a:pt x="223" y="1091"/>
                </a:lnTo>
                <a:lnTo>
                  <a:pt x="179" y="1053"/>
                </a:lnTo>
                <a:lnTo>
                  <a:pt x="140" y="1008"/>
                </a:lnTo>
                <a:lnTo>
                  <a:pt x="105" y="962"/>
                </a:lnTo>
                <a:lnTo>
                  <a:pt x="74" y="913"/>
                </a:lnTo>
                <a:lnTo>
                  <a:pt x="50" y="861"/>
                </a:lnTo>
                <a:lnTo>
                  <a:pt x="29" y="809"/>
                </a:lnTo>
                <a:lnTo>
                  <a:pt x="15" y="754"/>
                </a:lnTo>
                <a:lnTo>
                  <a:pt x="4" y="700"/>
                </a:lnTo>
                <a:lnTo>
                  <a:pt x="0" y="644"/>
                </a:lnTo>
                <a:lnTo>
                  <a:pt x="0" y="588"/>
                </a:lnTo>
                <a:lnTo>
                  <a:pt x="4" y="532"/>
                </a:lnTo>
                <a:lnTo>
                  <a:pt x="15" y="478"/>
                </a:lnTo>
                <a:lnTo>
                  <a:pt x="29" y="423"/>
                </a:lnTo>
                <a:lnTo>
                  <a:pt x="50" y="370"/>
                </a:lnTo>
                <a:lnTo>
                  <a:pt x="74" y="319"/>
                </a:lnTo>
                <a:lnTo>
                  <a:pt x="105" y="270"/>
                </a:lnTo>
                <a:lnTo>
                  <a:pt x="140" y="224"/>
                </a:lnTo>
                <a:lnTo>
                  <a:pt x="179" y="179"/>
                </a:lnTo>
                <a:lnTo>
                  <a:pt x="224" y="140"/>
                </a:lnTo>
                <a:lnTo>
                  <a:pt x="270" y="105"/>
                </a:lnTo>
                <a:lnTo>
                  <a:pt x="319" y="74"/>
                </a:lnTo>
                <a:lnTo>
                  <a:pt x="370" y="50"/>
                </a:lnTo>
                <a:lnTo>
                  <a:pt x="423" y="29"/>
                </a:lnTo>
                <a:lnTo>
                  <a:pt x="478" y="15"/>
                </a:lnTo>
                <a:lnTo>
                  <a:pt x="532" y="5"/>
                </a:lnTo>
                <a:lnTo>
                  <a:pt x="588" y="0"/>
                </a:lnTo>
                <a:lnTo>
                  <a:pt x="644" y="0"/>
                </a:lnTo>
                <a:close/>
              </a:path>
            </a:pathLst>
          </a:custGeom>
          <a:solidFill>
            <a:srgbClr val="007D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388">
            <a:extLst>
              <a:ext uri="{FF2B5EF4-FFF2-40B4-BE49-F238E27FC236}">
                <a16:creationId xmlns:a16="http://schemas.microsoft.com/office/drawing/2014/main" id="{89C95D8A-A16F-1AA5-CE0A-5C08EE6C84AF}"/>
              </a:ext>
            </a:extLst>
          </p:cNvPr>
          <p:cNvSpPr>
            <a:spLocks noEditPoints="1"/>
          </p:cNvSpPr>
          <p:nvPr/>
        </p:nvSpPr>
        <p:spPr bwMode="auto">
          <a:xfrm>
            <a:off x="3972927" y="2442525"/>
            <a:ext cx="124048" cy="111279"/>
          </a:xfrm>
          <a:custGeom>
            <a:avLst/>
            <a:gdLst>
              <a:gd name="T0" fmla="*/ 319 w 617"/>
              <a:gd name="T1" fmla="*/ 188 h 549"/>
              <a:gd name="T2" fmla="*/ 280 w 617"/>
              <a:gd name="T3" fmla="*/ 211 h 549"/>
              <a:gd name="T4" fmla="*/ 257 w 617"/>
              <a:gd name="T5" fmla="*/ 250 h 549"/>
              <a:gd name="T6" fmla="*/ 257 w 617"/>
              <a:gd name="T7" fmla="*/ 297 h 549"/>
              <a:gd name="T8" fmla="*/ 280 w 617"/>
              <a:gd name="T9" fmla="*/ 337 h 549"/>
              <a:gd name="T10" fmla="*/ 319 w 617"/>
              <a:gd name="T11" fmla="*/ 360 h 549"/>
              <a:gd name="T12" fmla="*/ 366 w 617"/>
              <a:gd name="T13" fmla="*/ 360 h 549"/>
              <a:gd name="T14" fmla="*/ 406 w 617"/>
              <a:gd name="T15" fmla="*/ 337 h 549"/>
              <a:gd name="T16" fmla="*/ 429 w 617"/>
              <a:gd name="T17" fmla="*/ 297 h 549"/>
              <a:gd name="T18" fmla="*/ 429 w 617"/>
              <a:gd name="T19" fmla="*/ 250 h 549"/>
              <a:gd name="T20" fmla="*/ 406 w 617"/>
              <a:gd name="T21" fmla="*/ 211 h 549"/>
              <a:gd name="T22" fmla="*/ 366 w 617"/>
              <a:gd name="T23" fmla="*/ 188 h 549"/>
              <a:gd name="T24" fmla="*/ 342 w 617"/>
              <a:gd name="T25" fmla="*/ 0 h 549"/>
              <a:gd name="T26" fmla="*/ 422 w 617"/>
              <a:gd name="T27" fmla="*/ 12 h 549"/>
              <a:gd name="T28" fmla="*/ 492 w 617"/>
              <a:gd name="T29" fmla="*/ 45 h 549"/>
              <a:gd name="T30" fmla="*/ 549 w 617"/>
              <a:gd name="T31" fmla="*/ 94 h 549"/>
              <a:gd name="T32" fmla="*/ 592 w 617"/>
              <a:gd name="T33" fmla="*/ 159 h 549"/>
              <a:gd name="T34" fmla="*/ 614 w 617"/>
              <a:gd name="T35" fmla="*/ 234 h 549"/>
              <a:gd name="T36" fmla="*/ 614 w 617"/>
              <a:gd name="T37" fmla="*/ 315 h 549"/>
              <a:gd name="T38" fmla="*/ 592 w 617"/>
              <a:gd name="T39" fmla="*/ 389 h 549"/>
              <a:gd name="T40" fmla="*/ 549 w 617"/>
              <a:gd name="T41" fmla="*/ 454 h 549"/>
              <a:gd name="T42" fmla="*/ 492 w 617"/>
              <a:gd name="T43" fmla="*/ 504 h 549"/>
              <a:gd name="T44" fmla="*/ 422 w 617"/>
              <a:gd name="T45" fmla="*/ 537 h 549"/>
              <a:gd name="T46" fmla="*/ 342 w 617"/>
              <a:gd name="T47" fmla="*/ 549 h 549"/>
              <a:gd name="T48" fmla="*/ 261 w 617"/>
              <a:gd name="T49" fmla="*/ 536 h 549"/>
              <a:gd name="T50" fmla="*/ 190 w 617"/>
              <a:gd name="T51" fmla="*/ 502 h 549"/>
              <a:gd name="T52" fmla="*/ 95 w 617"/>
              <a:gd name="T53" fmla="*/ 516 h 549"/>
              <a:gd name="T54" fmla="*/ 59 w 617"/>
              <a:gd name="T55" fmla="*/ 476 h 549"/>
              <a:gd name="T56" fmla="*/ 14 w 617"/>
              <a:gd name="T57" fmla="*/ 398 h 549"/>
              <a:gd name="T58" fmla="*/ 71 w 617"/>
              <a:gd name="T59" fmla="*/ 315 h 549"/>
              <a:gd name="T60" fmla="*/ 71 w 617"/>
              <a:gd name="T61" fmla="*/ 234 h 549"/>
              <a:gd name="T62" fmla="*/ 94 w 617"/>
              <a:gd name="T63" fmla="*/ 159 h 549"/>
              <a:gd name="T64" fmla="*/ 136 w 617"/>
              <a:gd name="T65" fmla="*/ 94 h 549"/>
              <a:gd name="T66" fmla="*/ 194 w 617"/>
              <a:gd name="T67" fmla="*/ 45 h 549"/>
              <a:gd name="T68" fmla="*/ 264 w 617"/>
              <a:gd name="T69" fmla="*/ 12 h 549"/>
              <a:gd name="T70" fmla="*/ 342 w 617"/>
              <a:gd name="T7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17" h="549">
                <a:moveTo>
                  <a:pt x="342" y="185"/>
                </a:moveTo>
                <a:lnTo>
                  <a:pt x="319" y="188"/>
                </a:lnTo>
                <a:lnTo>
                  <a:pt x="297" y="197"/>
                </a:lnTo>
                <a:lnTo>
                  <a:pt x="280" y="211"/>
                </a:lnTo>
                <a:lnTo>
                  <a:pt x="266" y="230"/>
                </a:lnTo>
                <a:lnTo>
                  <a:pt x="257" y="250"/>
                </a:lnTo>
                <a:lnTo>
                  <a:pt x="254" y="274"/>
                </a:lnTo>
                <a:lnTo>
                  <a:pt x="257" y="297"/>
                </a:lnTo>
                <a:lnTo>
                  <a:pt x="266" y="319"/>
                </a:lnTo>
                <a:lnTo>
                  <a:pt x="280" y="337"/>
                </a:lnTo>
                <a:lnTo>
                  <a:pt x="297" y="351"/>
                </a:lnTo>
                <a:lnTo>
                  <a:pt x="319" y="360"/>
                </a:lnTo>
                <a:lnTo>
                  <a:pt x="342" y="363"/>
                </a:lnTo>
                <a:lnTo>
                  <a:pt x="366" y="360"/>
                </a:lnTo>
                <a:lnTo>
                  <a:pt x="387" y="351"/>
                </a:lnTo>
                <a:lnTo>
                  <a:pt x="406" y="337"/>
                </a:lnTo>
                <a:lnTo>
                  <a:pt x="420" y="319"/>
                </a:lnTo>
                <a:lnTo>
                  <a:pt x="429" y="297"/>
                </a:lnTo>
                <a:lnTo>
                  <a:pt x="432" y="274"/>
                </a:lnTo>
                <a:lnTo>
                  <a:pt x="429" y="250"/>
                </a:lnTo>
                <a:lnTo>
                  <a:pt x="420" y="230"/>
                </a:lnTo>
                <a:lnTo>
                  <a:pt x="406" y="211"/>
                </a:lnTo>
                <a:lnTo>
                  <a:pt x="387" y="197"/>
                </a:lnTo>
                <a:lnTo>
                  <a:pt x="366" y="188"/>
                </a:lnTo>
                <a:lnTo>
                  <a:pt x="342" y="185"/>
                </a:lnTo>
                <a:close/>
                <a:moveTo>
                  <a:pt x="342" y="0"/>
                </a:moveTo>
                <a:lnTo>
                  <a:pt x="383" y="3"/>
                </a:lnTo>
                <a:lnTo>
                  <a:pt x="422" y="12"/>
                </a:lnTo>
                <a:lnTo>
                  <a:pt x="458" y="25"/>
                </a:lnTo>
                <a:lnTo>
                  <a:pt x="492" y="45"/>
                </a:lnTo>
                <a:lnTo>
                  <a:pt x="523" y="68"/>
                </a:lnTo>
                <a:lnTo>
                  <a:pt x="549" y="94"/>
                </a:lnTo>
                <a:lnTo>
                  <a:pt x="573" y="125"/>
                </a:lnTo>
                <a:lnTo>
                  <a:pt x="592" y="159"/>
                </a:lnTo>
                <a:lnTo>
                  <a:pt x="605" y="195"/>
                </a:lnTo>
                <a:lnTo>
                  <a:pt x="614" y="234"/>
                </a:lnTo>
                <a:lnTo>
                  <a:pt x="617" y="274"/>
                </a:lnTo>
                <a:lnTo>
                  <a:pt x="614" y="315"/>
                </a:lnTo>
                <a:lnTo>
                  <a:pt x="605" y="353"/>
                </a:lnTo>
                <a:lnTo>
                  <a:pt x="592" y="389"/>
                </a:lnTo>
                <a:lnTo>
                  <a:pt x="573" y="423"/>
                </a:lnTo>
                <a:lnTo>
                  <a:pt x="549" y="454"/>
                </a:lnTo>
                <a:lnTo>
                  <a:pt x="523" y="481"/>
                </a:lnTo>
                <a:lnTo>
                  <a:pt x="492" y="504"/>
                </a:lnTo>
                <a:lnTo>
                  <a:pt x="458" y="523"/>
                </a:lnTo>
                <a:lnTo>
                  <a:pt x="422" y="537"/>
                </a:lnTo>
                <a:lnTo>
                  <a:pt x="383" y="546"/>
                </a:lnTo>
                <a:lnTo>
                  <a:pt x="342" y="549"/>
                </a:lnTo>
                <a:lnTo>
                  <a:pt x="301" y="546"/>
                </a:lnTo>
                <a:lnTo>
                  <a:pt x="261" y="536"/>
                </a:lnTo>
                <a:lnTo>
                  <a:pt x="225" y="522"/>
                </a:lnTo>
                <a:lnTo>
                  <a:pt x="190" y="502"/>
                </a:lnTo>
                <a:lnTo>
                  <a:pt x="160" y="478"/>
                </a:lnTo>
                <a:lnTo>
                  <a:pt x="95" y="516"/>
                </a:lnTo>
                <a:lnTo>
                  <a:pt x="90" y="510"/>
                </a:lnTo>
                <a:lnTo>
                  <a:pt x="59" y="476"/>
                </a:lnTo>
                <a:lnTo>
                  <a:pt x="34" y="438"/>
                </a:lnTo>
                <a:lnTo>
                  <a:pt x="14" y="398"/>
                </a:lnTo>
                <a:lnTo>
                  <a:pt x="0" y="358"/>
                </a:lnTo>
                <a:lnTo>
                  <a:pt x="71" y="315"/>
                </a:lnTo>
                <a:lnTo>
                  <a:pt x="69" y="274"/>
                </a:lnTo>
                <a:lnTo>
                  <a:pt x="71" y="234"/>
                </a:lnTo>
                <a:lnTo>
                  <a:pt x="80" y="195"/>
                </a:lnTo>
                <a:lnTo>
                  <a:pt x="94" y="159"/>
                </a:lnTo>
                <a:lnTo>
                  <a:pt x="113" y="125"/>
                </a:lnTo>
                <a:lnTo>
                  <a:pt x="136" y="94"/>
                </a:lnTo>
                <a:lnTo>
                  <a:pt x="163" y="68"/>
                </a:lnTo>
                <a:lnTo>
                  <a:pt x="194" y="45"/>
                </a:lnTo>
                <a:lnTo>
                  <a:pt x="227" y="25"/>
                </a:lnTo>
                <a:lnTo>
                  <a:pt x="264" y="12"/>
                </a:lnTo>
                <a:lnTo>
                  <a:pt x="302" y="3"/>
                </a:lnTo>
                <a:lnTo>
                  <a:pt x="342" y="0"/>
                </a:lnTo>
                <a:close/>
              </a:path>
            </a:pathLst>
          </a:custGeom>
          <a:solidFill>
            <a:srgbClr val="007D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389">
            <a:extLst>
              <a:ext uri="{FF2B5EF4-FFF2-40B4-BE49-F238E27FC236}">
                <a16:creationId xmlns:a16="http://schemas.microsoft.com/office/drawing/2014/main" id="{0B8EA4FD-919C-0ECE-878E-1EB326C1C229}"/>
              </a:ext>
            </a:extLst>
          </p:cNvPr>
          <p:cNvSpPr>
            <a:spLocks noEditPoints="1"/>
          </p:cNvSpPr>
          <p:nvPr/>
        </p:nvSpPr>
        <p:spPr bwMode="auto">
          <a:xfrm>
            <a:off x="3529637" y="2480834"/>
            <a:ext cx="399508" cy="195194"/>
          </a:xfrm>
          <a:custGeom>
            <a:avLst/>
            <a:gdLst>
              <a:gd name="T0" fmla="*/ 1373 w 1971"/>
              <a:gd name="T1" fmla="*/ 619 h 970"/>
              <a:gd name="T2" fmla="*/ 1331 w 1971"/>
              <a:gd name="T3" fmla="*/ 673 h 970"/>
              <a:gd name="T4" fmla="*/ 1340 w 1971"/>
              <a:gd name="T5" fmla="*/ 742 h 970"/>
              <a:gd name="T6" fmla="*/ 1393 w 1971"/>
              <a:gd name="T7" fmla="*/ 782 h 970"/>
              <a:gd name="T8" fmla="*/ 1462 w 1971"/>
              <a:gd name="T9" fmla="*/ 774 h 970"/>
              <a:gd name="T10" fmla="*/ 1503 w 1971"/>
              <a:gd name="T11" fmla="*/ 720 h 970"/>
              <a:gd name="T12" fmla="*/ 1494 w 1971"/>
              <a:gd name="T13" fmla="*/ 651 h 970"/>
              <a:gd name="T14" fmla="*/ 1440 w 1971"/>
              <a:gd name="T15" fmla="*/ 611 h 970"/>
              <a:gd name="T16" fmla="*/ 250 w 1971"/>
              <a:gd name="T17" fmla="*/ 188 h 970"/>
              <a:gd name="T18" fmla="*/ 197 w 1971"/>
              <a:gd name="T19" fmla="*/ 229 h 970"/>
              <a:gd name="T20" fmla="*/ 188 w 1971"/>
              <a:gd name="T21" fmla="*/ 298 h 970"/>
              <a:gd name="T22" fmla="*/ 230 w 1971"/>
              <a:gd name="T23" fmla="*/ 350 h 970"/>
              <a:gd name="T24" fmla="*/ 297 w 1971"/>
              <a:gd name="T25" fmla="*/ 360 h 970"/>
              <a:gd name="T26" fmla="*/ 351 w 1971"/>
              <a:gd name="T27" fmla="*/ 319 h 970"/>
              <a:gd name="T28" fmla="*/ 360 w 1971"/>
              <a:gd name="T29" fmla="*/ 250 h 970"/>
              <a:gd name="T30" fmla="*/ 319 w 1971"/>
              <a:gd name="T31" fmla="*/ 197 h 970"/>
              <a:gd name="T32" fmla="*/ 275 w 1971"/>
              <a:gd name="T33" fmla="*/ 0 h 970"/>
              <a:gd name="T34" fmla="*/ 389 w 1971"/>
              <a:gd name="T35" fmla="*/ 26 h 970"/>
              <a:gd name="T36" fmla="*/ 481 w 1971"/>
              <a:gd name="T37" fmla="*/ 95 h 970"/>
              <a:gd name="T38" fmla="*/ 537 w 1971"/>
              <a:gd name="T39" fmla="*/ 195 h 970"/>
              <a:gd name="T40" fmla="*/ 547 w 1971"/>
              <a:gd name="T41" fmla="*/ 299 h 970"/>
              <a:gd name="T42" fmla="*/ 1236 w 1971"/>
              <a:gd name="T43" fmla="*/ 490 h 970"/>
              <a:gd name="T44" fmla="*/ 1338 w 1971"/>
              <a:gd name="T45" fmla="*/ 435 h 970"/>
              <a:gd name="T46" fmla="*/ 1456 w 1971"/>
              <a:gd name="T47" fmla="*/ 425 h 970"/>
              <a:gd name="T48" fmla="*/ 1558 w 1971"/>
              <a:gd name="T49" fmla="*/ 462 h 970"/>
              <a:gd name="T50" fmla="*/ 1877 w 1971"/>
              <a:gd name="T51" fmla="*/ 355 h 970"/>
              <a:gd name="T52" fmla="*/ 1971 w 1971"/>
              <a:gd name="T53" fmla="*/ 513 h 970"/>
              <a:gd name="T54" fmla="*/ 1689 w 1971"/>
              <a:gd name="T55" fmla="*/ 738 h 970"/>
              <a:gd name="T56" fmla="*/ 1647 w 1971"/>
              <a:gd name="T57" fmla="*/ 846 h 970"/>
              <a:gd name="T58" fmla="*/ 1566 w 1971"/>
              <a:gd name="T59" fmla="*/ 927 h 970"/>
              <a:gd name="T60" fmla="*/ 1458 w 1971"/>
              <a:gd name="T61" fmla="*/ 968 h 970"/>
              <a:gd name="T62" fmla="*/ 1338 w 1971"/>
              <a:gd name="T63" fmla="*/ 958 h 970"/>
              <a:gd name="T64" fmla="*/ 1236 w 1971"/>
              <a:gd name="T65" fmla="*/ 902 h 970"/>
              <a:gd name="T66" fmla="*/ 1167 w 1971"/>
              <a:gd name="T67" fmla="*/ 809 h 970"/>
              <a:gd name="T68" fmla="*/ 469 w 1971"/>
              <a:gd name="T69" fmla="*/ 467 h 970"/>
              <a:gd name="T70" fmla="*/ 382 w 1971"/>
              <a:gd name="T71" fmla="*/ 527 h 970"/>
              <a:gd name="T72" fmla="*/ 275 w 1971"/>
              <a:gd name="T73" fmla="*/ 548 h 970"/>
              <a:gd name="T74" fmla="*/ 159 w 1971"/>
              <a:gd name="T75" fmla="*/ 522 h 970"/>
              <a:gd name="T76" fmla="*/ 68 w 1971"/>
              <a:gd name="T77" fmla="*/ 453 h 970"/>
              <a:gd name="T78" fmla="*/ 12 w 1971"/>
              <a:gd name="T79" fmla="*/ 353 h 970"/>
              <a:gd name="T80" fmla="*/ 0 w 1971"/>
              <a:gd name="T81" fmla="*/ 274 h 970"/>
              <a:gd name="T82" fmla="*/ 25 w 1971"/>
              <a:gd name="T83" fmla="*/ 158 h 970"/>
              <a:gd name="T84" fmla="*/ 94 w 1971"/>
              <a:gd name="T85" fmla="*/ 67 h 970"/>
              <a:gd name="T86" fmla="*/ 195 w 1971"/>
              <a:gd name="T87" fmla="*/ 12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71" h="970">
                <a:moveTo>
                  <a:pt x="1417" y="607"/>
                </a:moveTo>
                <a:lnTo>
                  <a:pt x="1393" y="611"/>
                </a:lnTo>
                <a:lnTo>
                  <a:pt x="1373" y="619"/>
                </a:lnTo>
                <a:lnTo>
                  <a:pt x="1354" y="634"/>
                </a:lnTo>
                <a:lnTo>
                  <a:pt x="1340" y="651"/>
                </a:lnTo>
                <a:lnTo>
                  <a:pt x="1331" y="673"/>
                </a:lnTo>
                <a:lnTo>
                  <a:pt x="1328" y="697"/>
                </a:lnTo>
                <a:lnTo>
                  <a:pt x="1331" y="720"/>
                </a:lnTo>
                <a:lnTo>
                  <a:pt x="1340" y="742"/>
                </a:lnTo>
                <a:lnTo>
                  <a:pt x="1354" y="759"/>
                </a:lnTo>
                <a:lnTo>
                  <a:pt x="1373" y="774"/>
                </a:lnTo>
                <a:lnTo>
                  <a:pt x="1393" y="782"/>
                </a:lnTo>
                <a:lnTo>
                  <a:pt x="1417" y="786"/>
                </a:lnTo>
                <a:lnTo>
                  <a:pt x="1440" y="782"/>
                </a:lnTo>
                <a:lnTo>
                  <a:pt x="1462" y="774"/>
                </a:lnTo>
                <a:lnTo>
                  <a:pt x="1480" y="759"/>
                </a:lnTo>
                <a:lnTo>
                  <a:pt x="1494" y="742"/>
                </a:lnTo>
                <a:lnTo>
                  <a:pt x="1503" y="720"/>
                </a:lnTo>
                <a:lnTo>
                  <a:pt x="1506" y="697"/>
                </a:lnTo>
                <a:lnTo>
                  <a:pt x="1503" y="673"/>
                </a:lnTo>
                <a:lnTo>
                  <a:pt x="1494" y="651"/>
                </a:lnTo>
                <a:lnTo>
                  <a:pt x="1480" y="634"/>
                </a:lnTo>
                <a:lnTo>
                  <a:pt x="1462" y="619"/>
                </a:lnTo>
                <a:lnTo>
                  <a:pt x="1440" y="611"/>
                </a:lnTo>
                <a:lnTo>
                  <a:pt x="1417" y="607"/>
                </a:lnTo>
                <a:close/>
                <a:moveTo>
                  <a:pt x="275" y="184"/>
                </a:moveTo>
                <a:lnTo>
                  <a:pt x="250" y="188"/>
                </a:lnTo>
                <a:lnTo>
                  <a:pt x="230" y="197"/>
                </a:lnTo>
                <a:lnTo>
                  <a:pt x="211" y="211"/>
                </a:lnTo>
                <a:lnTo>
                  <a:pt x="197" y="229"/>
                </a:lnTo>
                <a:lnTo>
                  <a:pt x="188" y="250"/>
                </a:lnTo>
                <a:lnTo>
                  <a:pt x="185" y="274"/>
                </a:lnTo>
                <a:lnTo>
                  <a:pt x="188" y="298"/>
                </a:lnTo>
                <a:lnTo>
                  <a:pt x="197" y="319"/>
                </a:lnTo>
                <a:lnTo>
                  <a:pt x="211" y="337"/>
                </a:lnTo>
                <a:lnTo>
                  <a:pt x="230" y="350"/>
                </a:lnTo>
                <a:lnTo>
                  <a:pt x="250" y="360"/>
                </a:lnTo>
                <a:lnTo>
                  <a:pt x="275" y="363"/>
                </a:lnTo>
                <a:lnTo>
                  <a:pt x="297" y="360"/>
                </a:lnTo>
                <a:lnTo>
                  <a:pt x="319" y="350"/>
                </a:lnTo>
                <a:lnTo>
                  <a:pt x="337" y="337"/>
                </a:lnTo>
                <a:lnTo>
                  <a:pt x="351" y="319"/>
                </a:lnTo>
                <a:lnTo>
                  <a:pt x="360" y="298"/>
                </a:lnTo>
                <a:lnTo>
                  <a:pt x="363" y="274"/>
                </a:lnTo>
                <a:lnTo>
                  <a:pt x="360" y="250"/>
                </a:lnTo>
                <a:lnTo>
                  <a:pt x="351" y="229"/>
                </a:lnTo>
                <a:lnTo>
                  <a:pt x="337" y="211"/>
                </a:lnTo>
                <a:lnTo>
                  <a:pt x="319" y="197"/>
                </a:lnTo>
                <a:lnTo>
                  <a:pt x="297" y="188"/>
                </a:lnTo>
                <a:lnTo>
                  <a:pt x="275" y="184"/>
                </a:lnTo>
                <a:close/>
                <a:moveTo>
                  <a:pt x="275" y="0"/>
                </a:moveTo>
                <a:lnTo>
                  <a:pt x="315" y="3"/>
                </a:lnTo>
                <a:lnTo>
                  <a:pt x="353" y="12"/>
                </a:lnTo>
                <a:lnTo>
                  <a:pt x="389" y="26"/>
                </a:lnTo>
                <a:lnTo>
                  <a:pt x="423" y="44"/>
                </a:lnTo>
                <a:lnTo>
                  <a:pt x="454" y="67"/>
                </a:lnTo>
                <a:lnTo>
                  <a:pt x="481" y="95"/>
                </a:lnTo>
                <a:lnTo>
                  <a:pt x="504" y="125"/>
                </a:lnTo>
                <a:lnTo>
                  <a:pt x="523" y="158"/>
                </a:lnTo>
                <a:lnTo>
                  <a:pt x="537" y="195"/>
                </a:lnTo>
                <a:lnTo>
                  <a:pt x="546" y="233"/>
                </a:lnTo>
                <a:lnTo>
                  <a:pt x="549" y="274"/>
                </a:lnTo>
                <a:lnTo>
                  <a:pt x="547" y="299"/>
                </a:lnTo>
                <a:lnTo>
                  <a:pt x="1187" y="549"/>
                </a:lnTo>
                <a:lnTo>
                  <a:pt x="1210" y="518"/>
                </a:lnTo>
                <a:lnTo>
                  <a:pt x="1236" y="490"/>
                </a:lnTo>
                <a:lnTo>
                  <a:pt x="1268" y="467"/>
                </a:lnTo>
                <a:lnTo>
                  <a:pt x="1301" y="449"/>
                </a:lnTo>
                <a:lnTo>
                  <a:pt x="1338" y="435"/>
                </a:lnTo>
                <a:lnTo>
                  <a:pt x="1377" y="426"/>
                </a:lnTo>
                <a:lnTo>
                  <a:pt x="1417" y="423"/>
                </a:lnTo>
                <a:lnTo>
                  <a:pt x="1456" y="425"/>
                </a:lnTo>
                <a:lnTo>
                  <a:pt x="1492" y="432"/>
                </a:lnTo>
                <a:lnTo>
                  <a:pt x="1527" y="446"/>
                </a:lnTo>
                <a:lnTo>
                  <a:pt x="1558" y="462"/>
                </a:lnTo>
                <a:lnTo>
                  <a:pt x="1588" y="483"/>
                </a:lnTo>
                <a:lnTo>
                  <a:pt x="1615" y="507"/>
                </a:lnTo>
                <a:lnTo>
                  <a:pt x="1877" y="355"/>
                </a:lnTo>
                <a:lnTo>
                  <a:pt x="1903" y="410"/>
                </a:lnTo>
                <a:lnTo>
                  <a:pt x="1935" y="463"/>
                </a:lnTo>
                <a:lnTo>
                  <a:pt x="1971" y="513"/>
                </a:lnTo>
                <a:lnTo>
                  <a:pt x="1691" y="677"/>
                </a:lnTo>
                <a:lnTo>
                  <a:pt x="1692" y="697"/>
                </a:lnTo>
                <a:lnTo>
                  <a:pt x="1689" y="738"/>
                </a:lnTo>
                <a:lnTo>
                  <a:pt x="1680" y="776"/>
                </a:lnTo>
                <a:lnTo>
                  <a:pt x="1666" y="812"/>
                </a:lnTo>
                <a:lnTo>
                  <a:pt x="1647" y="846"/>
                </a:lnTo>
                <a:lnTo>
                  <a:pt x="1624" y="876"/>
                </a:lnTo>
                <a:lnTo>
                  <a:pt x="1597" y="904"/>
                </a:lnTo>
                <a:lnTo>
                  <a:pt x="1566" y="927"/>
                </a:lnTo>
                <a:lnTo>
                  <a:pt x="1532" y="945"/>
                </a:lnTo>
                <a:lnTo>
                  <a:pt x="1496" y="959"/>
                </a:lnTo>
                <a:lnTo>
                  <a:pt x="1458" y="968"/>
                </a:lnTo>
                <a:lnTo>
                  <a:pt x="1417" y="970"/>
                </a:lnTo>
                <a:lnTo>
                  <a:pt x="1376" y="968"/>
                </a:lnTo>
                <a:lnTo>
                  <a:pt x="1338" y="958"/>
                </a:lnTo>
                <a:lnTo>
                  <a:pt x="1300" y="944"/>
                </a:lnTo>
                <a:lnTo>
                  <a:pt x="1266" y="926"/>
                </a:lnTo>
                <a:lnTo>
                  <a:pt x="1236" y="902"/>
                </a:lnTo>
                <a:lnTo>
                  <a:pt x="1208" y="874"/>
                </a:lnTo>
                <a:lnTo>
                  <a:pt x="1186" y="843"/>
                </a:lnTo>
                <a:lnTo>
                  <a:pt x="1167" y="809"/>
                </a:lnTo>
                <a:lnTo>
                  <a:pt x="1154" y="771"/>
                </a:lnTo>
                <a:lnTo>
                  <a:pt x="1145" y="732"/>
                </a:lnTo>
                <a:lnTo>
                  <a:pt x="469" y="467"/>
                </a:lnTo>
                <a:lnTo>
                  <a:pt x="442" y="490"/>
                </a:lnTo>
                <a:lnTo>
                  <a:pt x="413" y="510"/>
                </a:lnTo>
                <a:lnTo>
                  <a:pt x="382" y="527"/>
                </a:lnTo>
                <a:lnTo>
                  <a:pt x="348" y="539"/>
                </a:lnTo>
                <a:lnTo>
                  <a:pt x="312" y="545"/>
                </a:lnTo>
                <a:lnTo>
                  <a:pt x="275" y="548"/>
                </a:lnTo>
                <a:lnTo>
                  <a:pt x="234" y="545"/>
                </a:lnTo>
                <a:lnTo>
                  <a:pt x="195" y="536"/>
                </a:lnTo>
                <a:lnTo>
                  <a:pt x="159" y="522"/>
                </a:lnTo>
                <a:lnTo>
                  <a:pt x="125" y="504"/>
                </a:lnTo>
                <a:lnTo>
                  <a:pt x="94" y="481"/>
                </a:lnTo>
                <a:lnTo>
                  <a:pt x="68" y="453"/>
                </a:lnTo>
                <a:lnTo>
                  <a:pt x="44" y="423"/>
                </a:lnTo>
                <a:lnTo>
                  <a:pt x="25" y="390"/>
                </a:lnTo>
                <a:lnTo>
                  <a:pt x="12" y="353"/>
                </a:lnTo>
                <a:lnTo>
                  <a:pt x="3" y="314"/>
                </a:lnTo>
                <a:lnTo>
                  <a:pt x="0" y="274"/>
                </a:lnTo>
                <a:lnTo>
                  <a:pt x="0" y="274"/>
                </a:lnTo>
                <a:lnTo>
                  <a:pt x="3" y="233"/>
                </a:lnTo>
                <a:lnTo>
                  <a:pt x="12" y="195"/>
                </a:lnTo>
                <a:lnTo>
                  <a:pt x="25" y="158"/>
                </a:lnTo>
                <a:lnTo>
                  <a:pt x="44" y="125"/>
                </a:lnTo>
                <a:lnTo>
                  <a:pt x="68" y="95"/>
                </a:lnTo>
                <a:lnTo>
                  <a:pt x="94" y="67"/>
                </a:lnTo>
                <a:lnTo>
                  <a:pt x="125" y="44"/>
                </a:lnTo>
                <a:lnTo>
                  <a:pt x="159" y="26"/>
                </a:lnTo>
                <a:lnTo>
                  <a:pt x="195" y="12"/>
                </a:lnTo>
                <a:lnTo>
                  <a:pt x="234" y="3"/>
                </a:lnTo>
                <a:lnTo>
                  <a:pt x="275" y="0"/>
                </a:lnTo>
                <a:close/>
              </a:path>
            </a:pathLst>
          </a:custGeom>
          <a:solidFill>
            <a:srgbClr val="007D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390">
            <a:extLst>
              <a:ext uri="{FF2B5EF4-FFF2-40B4-BE49-F238E27FC236}">
                <a16:creationId xmlns:a16="http://schemas.microsoft.com/office/drawing/2014/main" id="{A596E8A8-C5F8-A753-335C-6BD330BCBD60}"/>
              </a:ext>
            </a:extLst>
          </p:cNvPr>
          <p:cNvSpPr>
            <a:spLocks/>
          </p:cNvSpPr>
          <p:nvPr/>
        </p:nvSpPr>
        <p:spPr bwMode="auto">
          <a:xfrm>
            <a:off x="3825164" y="2606707"/>
            <a:ext cx="255394" cy="273637"/>
          </a:xfrm>
          <a:custGeom>
            <a:avLst/>
            <a:gdLst>
              <a:gd name="T0" fmla="*/ 621 w 1258"/>
              <a:gd name="T1" fmla="*/ 0 h 1351"/>
              <a:gd name="T2" fmla="*/ 669 w 1258"/>
              <a:gd name="T3" fmla="*/ 36 h 1351"/>
              <a:gd name="T4" fmla="*/ 720 w 1258"/>
              <a:gd name="T5" fmla="*/ 68 h 1351"/>
              <a:gd name="T6" fmla="*/ 773 w 1258"/>
              <a:gd name="T7" fmla="*/ 95 h 1351"/>
              <a:gd name="T8" fmla="*/ 829 w 1258"/>
              <a:gd name="T9" fmla="*/ 117 h 1351"/>
              <a:gd name="T10" fmla="*/ 885 w 1258"/>
              <a:gd name="T11" fmla="*/ 134 h 1351"/>
              <a:gd name="T12" fmla="*/ 945 w 1258"/>
              <a:gd name="T13" fmla="*/ 147 h 1351"/>
              <a:gd name="T14" fmla="*/ 1004 w 1258"/>
              <a:gd name="T15" fmla="*/ 155 h 1351"/>
              <a:gd name="T16" fmla="*/ 1065 w 1258"/>
              <a:gd name="T17" fmla="*/ 157 h 1351"/>
              <a:gd name="T18" fmla="*/ 1130 w 1258"/>
              <a:gd name="T19" fmla="*/ 155 h 1351"/>
              <a:gd name="T20" fmla="*/ 1195 w 1258"/>
              <a:gd name="T21" fmla="*/ 145 h 1351"/>
              <a:gd name="T22" fmla="*/ 1258 w 1258"/>
              <a:gd name="T23" fmla="*/ 131 h 1351"/>
              <a:gd name="T24" fmla="*/ 1258 w 1258"/>
              <a:gd name="T25" fmla="*/ 1351 h 1351"/>
              <a:gd name="T26" fmla="*/ 0 w 1258"/>
              <a:gd name="T27" fmla="*/ 1351 h 1351"/>
              <a:gd name="T28" fmla="*/ 0 w 1258"/>
              <a:gd name="T29" fmla="*/ 501 h 1351"/>
              <a:gd name="T30" fmla="*/ 47 w 1258"/>
              <a:gd name="T31" fmla="*/ 492 h 1351"/>
              <a:gd name="T32" fmla="*/ 91 w 1258"/>
              <a:gd name="T33" fmla="*/ 479 h 1351"/>
              <a:gd name="T34" fmla="*/ 134 w 1258"/>
              <a:gd name="T35" fmla="*/ 460 h 1351"/>
              <a:gd name="T36" fmla="*/ 174 w 1258"/>
              <a:gd name="T37" fmla="*/ 436 h 1351"/>
              <a:gd name="T38" fmla="*/ 211 w 1258"/>
              <a:gd name="T39" fmla="*/ 408 h 1351"/>
              <a:gd name="T40" fmla="*/ 242 w 1258"/>
              <a:gd name="T41" fmla="*/ 376 h 1351"/>
              <a:gd name="T42" fmla="*/ 271 w 1258"/>
              <a:gd name="T43" fmla="*/ 340 h 1351"/>
              <a:gd name="T44" fmla="*/ 295 w 1258"/>
              <a:gd name="T45" fmla="*/ 300 h 1351"/>
              <a:gd name="T46" fmla="*/ 315 w 1258"/>
              <a:gd name="T47" fmla="*/ 258 h 1351"/>
              <a:gd name="T48" fmla="*/ 328 w 1258"/>
              <a:gd name="T49" fmla="*/ 213 h 1351"/>
              <a:gd name="T50" fmla="*/ 336 w 1258"/>
              <a:gd name="T51" fmla="*/ 166 h 1351"/>
              <a:gd name="T52" fmla="*/ 621 w 1258"/>
              <a:gd name="T53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58" h="1351">
                <a:moveTo>
                  <a:pt x="621" y="0"/>
                </a:moveTo>
                <a:lnTo>
                  <a:pt x="669" y="36"/>
                </a:lnTo>
                <a:lnTo>
                  <a:pt x="720" y="68"/>
                </a:lnTo>
                <a:lnTo>
                  <a:pt x="773" y="95"/>
                </a:lnTo>
                <a:lnTo>
                  <a:pt x="829" y="117"/>
                </a:lnTo>
                <a:lnTo>
                  <a:pt x="885" y="134"/>
                </a:lnTo>
                <a:lnTo>
                  <a:pt x="945" y="147"/>
                </a:lnTo>
                <a:lnTo>
                  <a:pt x="1004" y="155"/>
                </a:lnTo>
                <a:lnTo>
                  <a:pt x="1065" y="157"/>
                </a:lnTo>
                <a:lnTo>
                  <a:pt x="1130" y="155"/>
                </a:lnTo>
                <a:lnTo>
                  <a:pt x="1195" y="145"/>
                </a:lnTo>
                <a:lnTo>
                  <a:pt x="1258" y="131"/>
                </a:lnTo>
                <a:lnTo>
                  <a:pt x="1258" y="1351"/>
                </a:lnTo>
                <a:lnTo>
                  <a:pt x="0" y="1351"/>
                </a:lnTo>
                <a:lnTo>
                  <a:pt x="0" y="501"/>
                </a:lnTo>
                <a:lnTo>
                  <a:pt x="47" y="492"/>
                </a:lnTo>
                <a:lnTo>
                  <a:pt x="91" y="479"/>
                </a:lnTo>
                <a:lnTo>
                  <a:pt x="134" y="460"/>
                </a:lnTo>
                <a:lnTo>
                  <a:pt x="174" y="436"/>
                </a:lnTo>
                <a:lnTo>
                  <a:pt x="211" y="408"/>
                </a:lnTo>
                <a:lnTo>
                  <a:pt x="242" y="376"/>
                </a:lnTo>
                <a:lnTo>
                  <a:pt x="271" y="340"/>
                </a:lnTo>
                <a:lnTo>
                  <a:pt x="295" y="300"/>
                </a:lnTo>
                <a:lnTo>
                  <a:pt x="315" y="258"/>
                </a:lnTo>
                <a:lnTo>
                  <a:pt x="328" y="213"/>
                </a:lnTo>
                <a:lnTo>
                  <a:pt x="336" y="166"/>
                </a:lnTo>
                <a:lnTo>
                  <a:pt x="621" y="0"/>
                </a:lnTo>
                <a:close/>
              </a:path>
            </a:pathLst>
          </a:custGeom>
          <a:solidFill>
            <a:srgbClr val="007D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391">
            <a:extLst>
              <a:ext uri="{FF2B5EF4-FFF2-40B4-BE49-F238E27FC236}">
                <a16:creationId xmlns:a16="http://schemas.microsoft.com/office/drawing/2014/main" id="{31DBA616-8D77-4F01-22F6-793DEEFD7F7C}"/>
              </a:ext>
            </a:extLst>
          </p:cNvPr>
          <p:cNvSpPr>
            <a:spLocks/>
          </p:cNvSpPr>
          <p:nvPr/>
        </p:nvSpPr>
        <p:spPr bwMode="auto">
          <a:xfrm>
            <a:off x="3547879" y="2608531"/>
            <a:ext cx="253569" cy="271813"/>
          </a:xfrm>
          <a:custGeom>
            <a:avLst/>
            <a:gdLst>
              <a:gd name="T0" fmla="*/ 402 w 1259"/>
              <a:gd name="T1" fmla="*/ 0 h 1338"/>
              <a:gd name="T2" fmla="*/ 970 w 1259"/>
              <a:gd name="T3" fmla="*/ 223 h 1338"/>
              <a:gd name="T4" fmla="*/ 987 w 1259"/>
              <a:gd name="T5" fmla="*/ 266 h 1338"/>
              <a:gd name="T6" fmla="*/ 1008 w 1259"/>
              <a:gd name="T7" fmla="*/ 306 h 1338"/>
              <a:gd name="T8" fmla="*/ 1034 w 1259"/>
              <a:gd name="T9" fmla="*/ 343 h 1338"/>
              <a:gd name="T10" fmla="*/ 1063 w 1259"/>
              <a:gd name="T11" fmla="*/ 377 h 1338"/>
              <a:gd name="T12" fmla="*/ 1096 w 1259"/>
              <a:gd name="T13" fmla="*/ 407 h 1338"/>
              <a:gd name="T14" fmla="*/ 1133 w 1259"/>
              <a:gd name="T15" fmla="*/ 433 h 1338"/>
              <a:gd name="T16" fmla="*/ 1173 w 1259"/>
              <a:gd name="T17" fmla="*/ 454 h 1338"/>
              <a:gd name="T18" fmla="*/ 1215 w 1259"/>
              <a:gd name="T19" fmla="*/ 471 h 1338"/>
              <a:gd name="T20" fmla="*/ 1259 w 1259"/>
              <a:gd name="T21" fmla="*/ 482 h 1338"/>
              <a:gd name="T22" fmla="*/ 1259 w 1259"/>
              <a:gd name="T23" fmla="*/ 1338 h 1338"/>
              <a:gd name="T24" fmla="*/ 0 w 1259"/>
              <a:gd name="T25" fmla="*/ 1338 h 1338"/>
              <a:gd name="T26" fmla="*/ 0 w 1259"/>
              <a:gd name="T27" fmla="*/ 16 h 1338"/>
              <a:gd name="T28" fmla="*/ 43 w 1259"/>
              <a:gd name="T29" fmla="*/ 37 h 1338"/>
              <a:gd name="T30" fmla="*/ 89 w 1259"/>
              <a:gd name="T31" fmla="*/ 53 h 1338"/>
              <a:gd name="T32" fmla="*/ 138 w 1259"/>
              <a:gd name="T33" fmla="*/ 63 h 1338"/>
              <a:gd name="T34" fmla="*/ 189 w 1259"/>
              <a:gd name="T35" fmla="*/ 67 h 1338"/>
              <a:gd name="T36" fmla="*/ 234 w 1259"/>
              <a:gd name="T37" fmla="*/ 63 h 1338"/>
              <a:gd name="T38" fmla="*/ 278 w 1259"/>
              <a:gd name="T39" fmla="*/ 56 h 1338"/>
              <a:gd name="T40" fmla="*/ 322 w 1259"/>
              <a:gd name="T41" fmla="*/ 42 h 1338"/>
              <a:gd name="T42" fmla="*/ 362 w 1259"/>
              <a:gd name="T43" fmla="*/ 24 h 1338"/>
              <a:gd name="T44" fmla="*/ 402 w 1259"/>
              <a:gd name="T45" fmla="*/ 0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9" h="1338">
                <a:moveTo>
                  <a:pt x="402" y="0"/>
                </a:moveTo>
                <a:lnTo>
                  <a:pt x="970" y="223"/>
                </a:lnTo>
                <a:lnTo>
                  <a:pt x="987" y="266"/>
                </a:lnTo>
                <a:lnTo>
                  <a:pt x="1008" y="306"/>
                </a:lnTo>
                <a:lnTo>
                  <a:pt x="1034" y="343"/>
                </a:lnTo>
                <a:lnTo>
                  <a:pt x="1063" y="377"/>
                </a:lnTo>
                <a:lnTo>
                  <a:pt x="1096" y="407"/>
                </a:lnTo>
                <a:lnTo>
                  <a:pt x="1133" y="433"/>
                </a:lnTo>
                <a:lnTo>
                  <a:pt x="1173" y="454"/>
                </a:lnTo>
                <a:lnTo>
                  <a:pt x="1215" y="471"/>
                </a:lnTo>
                <a:lnTo>
                  <a:pt x="1259" y="482"/>
                </a:lnTo>
                <a:lnTo>
                  <a:pt x="1259" y="1338"/>
                </a:lnTo>
                <a:lnTo>
                  <a:pt x="0" y="1338"/>
                </a:lnTo>
                <a:lnTo>
                  <a:pt x="0" y="16"/>
                </a:lnTo>
                <a:lnTo>
                  <a:pt x="43" y="37"/>
                </a:lnTo>
                <a:lnTo>
                  <a:pt x="89" y="53"/>
                </a:lnTo>
                <a:lnTo>
                  <a:pt x="138" y="63"/>
                </a:lnTo>
                <a:lnTo>
                  <a:pt x="189" y="67"/>
                </a:lnTo>
                <a:lnTo>
                  <a:pt x="234" y="63"/>
                </a:lnTo>
                <a:lnTo>
                  <a:pt x="278" y="56"/>
                </a:lnTo>
                <a:lnTo>
                  <a:pt x="322" y="42"/>
                </a:lnTo>
                <a:lnTo>
                  <a:pt x="362" y="24"/>
                </a:lnTo>
                <a:lnTo>
                  <a:pt x="402" y="0"/>
                </a:lnTo>
                <a:close/>
              </a:path>
            </a:pathLst>
          </a:custGeom>
          <a:solidFill>
            <a:srgbClr val="007D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4208AB-C1CA-8A9C-80DA-2B4D37284DA2}"/>
              </a:ext>
            </a:extLst>
          </p:cNvPr>
          <p:cNvSpPr txBox="1"/>
          <p:nvPr/>
        </p:nvSpPr>
        <p:spPr>
          <a:xfrm>
            <a:off x="7023266" y="2266696"/>
            <a:ext cx="1705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BB416"/>
                </a:solidFill>
              </a:rPr>
              <a:t>Структурирование фондов/механизмов</a:t>
            </a:r>
            <a:endParaRPr lang="en-US" sz="1400" b="1" dirty="0">
              <a:solidFill>
                <a:srgbClr val="FBB416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359613-8FC9-4611-5C5C-A49588354721}"/>
              </a:ext>
            </a:extLst>
          </p:cNvPr>
          <p:cNvGrpSpPr/>
          <p:nvPr/>
        </p:nvGrpSpPr>
        <p:grpSpPr>
          <a:xfrm>
            <a:off x="8960018" y="2325610"/>
            <a:ext cx="548640" cy="548640"/>
            <a:chOff x="6359889" y="2253474"/>
            <a:chExt cx="548640" cy="548640"/>
          </a:xfrm>
        </p:grpSpPr>
        <p:sp>
          <p:nvSpPr>
            <p:cNvPr id="30" name="Freeform 79">
              <a:extLst>
                <a:ext uri="{FF2B5EF4-FFF2-40B4-BE49-F238E27FC236}">
                  <a16:creationId xmlns:a16="http://schemas.microsoft.com/office/drawing/2014/main" id="{E110944E-90A7-4275-7949-BEC867D2A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5568" y="2253474"/>
              <a:ext cx="389124" cy="377792"/>
            </a:xfrm>
            <a:custGeom>
              <a:avLst/>
              <a:gdLst>
                <a:gd name="T0" fmla="*/ 27 w 68"/>
                <a:gd name="T1" fmla="*/ 64 h 66"/>
                <a:gd name="T2" fmla="*/ 38 w 68"/>
                <a:gd name="T3" fmla="*/ 64 h 66"/>
                <a:gd name="T4" fmla="*/ 44 w 68"/>
                <a:gd name="T5" fmla="*/ 66 h 66"/>
                <a:gd name="T6" fmla="*/ 68 w 68"/>
                <a:gd name="T7" fmla="*/ 34 h 66"/>
                <a:gd name="T8" fmla="*/ 34 w 68"/>
                <a:gd name="T9" fmla="*/ 0 h 66"/>
                <a:gd name="T10" fmla="*/ 0 w 68"/>
                <a:gd name="T11" fmla="*/ 34 h 66"/>
                <a:gd name="T12" fmla="*/ 8 w 68"/>
                <a:gd name="T13" fmla="*/ 56 h 66"/>
                <a:gd name="T14" fmla="*/ 27 w 68"/>
                <a:gd name="T15" fmla="*/ 64 h 66"/>
                <a:gd name="T16" fmla="*/ 20 w 68"/>
                <a:gd name="T17" fmla="*/ 21 h 66"/>
                <a:gd name="T18" fmla="*/ 27 w 68"/>
                <a:gd name="T19" fmla="*/ 22 h 66"/>
                <a:gd name="T20" fmla="*/ 38 w 68"/>
                <a:gd name="T21" fmla="*/ 22 h 66"/>
                <a:gd name="T22" fmla="*/ 37 w 68"/>
                <a:gd name="T23" fmla="*/ 14 h 66"/>
                <a:gd name="T24" fmla="*/ 31 w 68"/>
                <a:gd name="T25" fmla="*/ 11 h 66"/>
                <a:gd name="T26" fmla="*/ 44 w 68"/>
                <a:gd name="T27" fmla="*/ 3 h 66"/>
                <a:gd name="T28" fmla="*/ 51 w 68"/>
                <a:gd name="T29" fmla="*/ 7 h 66"/>
                <a:gd name="T30" fmla="*/ 58 w 68"/>
                <a:gd name="T31" fmla="*/ 13 h 66"/>
                <a:gd name="T32" fmla="*/ 51 w 68"/>
                <a:gd name="T33" fmla="*/ 23 h 66"/>
                <a:gd name="T34" fmla="*/ 41 w 68"/>
                <a:gd name="T35" fmla="*/ 26 h 66"/>
                <a:gd name="T36" fmla="*/ 44 w 68"/>
                <a:gd name="T37" fmla="*/ 32 h 66"/>
                <a:gd name="T38" fmla="*/ 48 w 68"/>
                <a:gd name="T39" fmla="*/ 32 h 66"/>
                <a:gd name="T40" fmla="*/ 42 w 68"/>
                <a:gd name="T41" fmla="*/ 43 h 66"/>
                <a:gd name="T42" fmla="*/ 44 w 68"/>
                <a:gd name="T43" fmla="*/ 47 h 66"/>
                <a:gd name="T44" fmla="*/ 40 w 68"/>
                <a:gd name="T45" fmla="*/ 50 h 66"/>
                <a:gd name="T46" fmla="*/ 31 w 68"/>
                <a:gd name="T47" fmla="*/ 57 h 66"/>
                <a:gd name="T48" fmla="*/ 27 w 68"/>
                <a:gd name="T49" fmla="*/ 50 h 66"/>
                <a:gd name="T50" fmla="*/ 28 w 68"/>
                <a:gd name="T51" fmla="*/ 46 h 66"/>
                <a:gd name="T52" fmla="*/ 26 w 68"/>
                <a:gd name="T53" fmla="*/ 41 h 66"/>
                <a:gd name="T54" fmla="*/ 17 w 68"/>
                <a:gd name="T55" fmla="*/ 37 h 66"/>
                <a:gd name="T56" fmla="*/ 13 w 68"/>
                <a:gd name="T57" fmla="*/ 32 h 66"/>
                <a:gd name="T58" fmla="*/ 20 w 68"/>
                <a:gd name="T5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66">
                  <a:moveTo>
                    <a:pt x="27" y="64"/>
                  </a:moveTo>
                  <a:cubicBezTo>
                    <a:pt x="38" y="64"/>
                    <a:pt x="38" y="64"/>
                    <a:pt x="38" y="64"/>
                  </a:cubicBezTo>
                  <a:cubicBezTo>
                    <a:pt x="41" y="64"/>
                    <a:pt x="43" y="65"/>
                    <a:pt x="44" y="66"/>
                  </a:cubicBezTo>
                  <a:cubicBezTo>
                    <a:pt x="58" y="62"/>
                    <a:pt x="68" y="49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42"/>
                    <a:pt x="3" y="50"/>
                    <a:pt x="8" y="56"/>
                  </a:cubicBezTo>
                  <a:cubicBezTo>
                    <a:pt x="17" y="56"/>
                    <a:pt x="24" y="61"/>
                    <a:pt x="27" y="64"/>
                  </a:cubicBezTo>
                  <a:close/>
                  <a:moveTo>
                    <a:pt x="20" y="21"/>
                  </a:moveTo>
                  <a:cubicBezTo>
                    <a:pt x="27" y="19"/>
                    <a:pt x="27" y="22"/>
                    <a:pt x="27" y="22"/>
                  </a:cubicBezTo>
                  <a:cubicBezTo>
                    <a:pt x="30" y="25"/>
                    <a:pt x="35" y="22"/>
                    <a:pt x="38" y="22"/>
                  </a:cubicBezTo>
                  <a:cubicBezTo>
                    <a:pt x="38" y="22"/>
                    <a:pt x="40" y="12"/>
                    <a:pt x="37" y="14"/>
                  </a:cubicBezTo>
                  <a:cubicBezTo>
                    <a:pt x="34" y="15"/>
                    <a:pt x="32" y="14"/>
                    <a:pt x="31" y="11"/>
                  </a:cubicBezTo>
                  <a:cubicBezTo>
                    <a:pt x="31" y="6"/>
                    <a:pt x="44" y="3"/>
                    <a:pt x="44" y="3"/>
                  </a:cubicBezTo>
                  <a:cubicBezTo>
                    <a:pt x="44" y="3"/>
                    <a:pt x="48" y="4"/>
                    <a:pt x="51" y="7"/>
                  </a:cubicBezTo>
                  <a:cubicBezTo>
                    <a:pt x="54" y="8"/>
                    <a:pt x="58" y="13"/>
                    <a:pt x="58" y="13"/>
                  </a:cubicBezTo>
                  <a:cubicBezTo>
                    <a:pt x="58" y="13"/>
                    <a:pt x="56" y="21"/>
                    <a:pt x="51" y="23"/>
                  </a:cubicBezTo>
                  <a:cubicBezTo>
                    <a:pt x="45" y="22"/>
                    <a:pt x="40" y="26"/>
                    <a:pt x="41" y="26"/>
                  </a:cubicBezTo>
                  <a:cubicBezTo>
                    <a:pt x="42" y="26"/>
                    <a:pt x="44" y="32"/>
                    <a:pt x="44" y="32"/>
                  </a:cubicBezTo>
                  <a:cubicBezTo>
                    <a:pt x="45" y="33"/>
                    <a:pt x="48" y="32"/>
                    <a:pt x="48" y="32"/>
                  </a:cubicBezTo>
                  <a:cubicBezTo>
                    <a:pt x="51" y="35"/>
                    <a:pt x="42" y="41"/>
                    <a:pt x="42" y="43"/>
                  </a:cubicBezTo>
                  <a:cubicBezTo>
                    <a:pt x="42" y="44"/>
                    <a:pt x="46" y="45"/>
                    <a:pt x="44" y="47"/>
                  </a:cubicBezTo>
                  <a:cubicBezTo>
                    <a:pt x="42" y="49"/>
                    <a:pt x="40" y="50"/>
                    <a:pt x="40" y="50"/>
                  </a:cubicBezTo>
                  <a:cubicBezTo>
                    <a:pt x="40" y="57"/>
                    <a:pt x="33" y="57"/>
                    <a:pt x="31" y="57"/>
                  </a:cubicBezTo>
                  <a:cubicBezTo>
                    <a:pt x="30" y="57"/>
                    <a:pt x="27" y="51"/>
                    <a:pt x="27" y="50"/>
                  </a:cubicBezTo>
                  <a:cubicBezTo>
                    <a:pt x="27" y="48"/>
                    <a:pt x="28" y="47"/>
                    <a:pt x="28" y="46"/>
                  </a:cubicBezTo>
                  <a:cubicBezTo>
                    <a:pt x="28" y="44"/>
                    <a:pt x="26" y="41"/>
                    <a:pt x="26" y="41"/>
                  </a:cubicBezTo>
                  <a:cubicBezTo>
                    <a:pt x="26" y="36"/>
                    <a:pt x="21" y="37"/>
                    <a:pt x="17" y="37"/>
                  </a:cubicBezTo>
                  <a:cubicBezTo>
                    <a:pt x="13" y="37"/>
                    <a:pt x="13" y="32"/>
                    <a:pt x="13" y="32"/>
                  </a:cubicBezTo>
                  <a:cubicBezTo>
                    <a:pt x="13" y="32"/>
                    <a:pt x="13" y="22"/>
                    <a:pt x="20" y="21"/>
                  </a:cubicBez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80">
              <a:extLst>
                <a:ext uri="{FF2B5EF4-FFF2-40B4-BE49-F238E27FC236}">
                  <a16:creationId xmlns:a16="http://schemas.microsoft.com/office/drawing/2014/main" id="{535CEF6E-9893-BDEB-A640-FDFA2262B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889" y="2573515"/>
              <a:ext cx="91843" cy="204538"/>
            </a:xfrm>
            <a:custGeom>
              <a:avLst/>
              <a:gdLst>
                <a:gd name="T0" fmla="*/ 14 w 16"/>
                <a:gd name="T1" fmla="*/ 0 h 36"/>
                <a:gd name="T2" fmla="*/ 2 w 16"/>
                <a:gd name="T3" fmla="*/ 0 h 36"/>
                <a:gd name="T4" fmla="*/ 0 w 16"/>
                <a:gd name="T5" fmla="*/ 2 h 36"/>
                <a:gd name="T6" fmla="*/ 0 w 16"/>
                <a:gd name="T7" fmla="*/ 34 h 36"/>
                <a:gd name="T8" fmla="*/ 2 w 16"/>
                <a:gd name="T9" fmla="*/ 36 h 36"/>
                <a:gd name="T10" fmla="*/ 14 w 16"/>
                <a:gd name="T11" fmla="*/ 36 h 36"/>
                <a:gd name="T12" fmla="*/ 16 w 16"/>
                <a:gd name="T13" fmla="*/ 34 h 36"/>
                <a:gd name="T14" fmla="*/ 16 w 16"/>
                <a:gd name="T15" fmla="*/ 2 h 36"/>
                <a:gd name="T16" fmla="*/ 14 w 1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A01FBBED-E28D-DC8A-5743-2BE6FA72C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485" y="2595171"/>
              <a:ext cx="435044" cy="206943"/>
            </a:xfrm>
            <a:custGeom>
              <a:avLst/>
              <a:gdLst>
                <a:gd name="T0" fmla="*/ 75 w 76"/>
                <a:gd name="T1" fmla="*/ 13 h 36"/>
                <a:gd name="T2" fmla="*/ 61 w 76"/>
                <a:gd name="T3" fmla="*/ 8 h 36"/>
                <a:gd name="T4" fmla="*/ 49 w 76"/>
                <a:gd name="T5" fmla="*/ 12 h 36"/>
                <a:gd name="T6" fmla="*/ 49 w 76"/>
                <a:gd name="T7" fmla="*/ 14 h 36"/>
                <a:gd name="T8" fmla="*/ 47 w 76"/>
                <a:gd name="T9" fmla="*/ 21 h 36"/>
                <a:gd name="T10" fmla="*/ 40 w 76"/>
                <a:gd name="T11" fmla="*/ 24 h 36"/>
                <a:gd name="T12" fmla="*/ 18 w 76"/>
                <a:gd name="T13" fmla="*/ 24 h 36"/>
                <a:gd name="T14" fmla="*/ 16 w 76"/>
                <a:gd name="T15" fmla="*/ 22 h 36"/>
                <a:gd name="T16" fmla="*/ 18 w 76"/>
                <a:gd name="T17" fmla="*/ 20 h 36"/>
                <a:gd name="T18" fmla="*/ 40 w 76"/>
                <a:gd name="T19" fmla="*/ 20 h 36"/>
                <a:gd name="T20" fmla="*/ 44 w 76"/>
                <a:gd name="T21" fmla="*/ 18 h 36"/>
                <a:gd name="T22" fmla="*/ 45 w 76"/>
                <a:gd name="T23" fmla="*/ 14 h 36"/>
                <a:gd name="T24" fmla="*/ 40 w 76"/>
                <a:gd name="T25" fmla="*/ 8 h 36"/>
                <a:gd name="T26" fmla="*/ 28 w 76"/>
                <a:gd name="T27" fmla="*/ 8 h 36"/>
                <a:gd name="T28" fmla="*/ 27 w 76"/>
                <a:gd name="T29" fmla="*/ 7 h 36"/>
                <a:gd name="T30" fmla="*/ 10 w 76"/>
                <a:gd name="T31" fmla="*/ 0 h 36"/>
                <a:gd name="T32" fmla="*/ 2 w 76"/>
                <a:gd name="T33" fmla="*/ 0 h 36"/>
                <a:gd name="T34" fmla="*/ 0 w 76"/>
                <a:gd name="T35" fmla="*/ 2 h 36"/>
                <a:gd name="T36" fmla="*/ 0 w 76"/>
                <a:gd name="T37" fmla="*/ 24 h 36"/>
                <a:gd name="T38" fmla="*/ 1 w 76"/>
                <a:gd name="T39" fmla="*/ 26 h 36"/>
                <a:gd name="T40" fmla="*/ 17 w 76"/>
                <a:gd name="T41" fmla="*/ 31 h 36"/>
                <a:gd name="T42" fmla="*/ 33 w 76"/>
                <a:gd name="T43" fmla="*/ 36 h 36"/>
                <a:gd name="T44" fmla="*/ 51 w 76"/>
                <a:gd name="T45" fmla="*/ 29 h 36"/>
                <a:gd name="T46" fmla="*/ 75 w 76"/>
                <a:gd name="T47" fmla="*/ 16 h 36"/>
                <a:gd name="T48" fmla="*/ 76 w 76"/>
                <a:gd name="T49" fmla="*/ 14 h 36"/>
                <a:gd name="T50" fmla="*/ 75 w 76"/>
                <a:gd name="T51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36">
                  <a:moveTo>
                    <a:pt x="75" y="13"/>
                  </a:moveTo>
                  <a:cubicBezTo>
                    <a:pt x="71" y="8"/>
                    <a:pt x="67" y="7"/>
                    <a:pt x="61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49" y="13"/>
                    <a:pt x="49" y="14"/>
                  </a:cubicBezTo>
                  <a:cubicBezTo>
                    <a:pt x="49" y="17"/>
                    <a:pt x="49" y="19"/>
                    <a:pt x="47" y="21"/>
                  </a:cubicBezTo>
                  <a:cubicBezTo>
                    <a:pt x="45" y="23"/>
                    <a:pt x="43" y="24"/>
                    <a:pt x="40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6" y="21"/>
                    <a:pt x="17" y="20"/>
                    <a:pt x="18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2" y="20"/>
                    <a:pt x="43" y="19"/>
                    <a:pt x="44" y="18"/>
                  </a:cubicBezTo>
                  <a:cubicBezTo>
                    <a:pt x="45" y="17"/>
                    <a:pt x="45" y="16"/>
                    <a:pt x="45" y="14"/>
                  </a:cubicBezTo>
                  <a:cubicBezTo>
                    <a:pt x="45" y="12"/>
                    <a:pt x="44" y="8"/>
                    <a:pt x="4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7"/>
                  </a:cubicBezTo>
                  <a:cubicBezTo>
                    <a:pt x="24" y="5"/>
                    <a:pt x="18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8" y="28"/>
                    <a:pt x="13" y="30"/>
                    <a:pt x="17" y="31"/>
                  </a:cubicBezTo>
                  <a:cubicBezTo>
                    <a:pt x="25" y="34"/>
                    <a:pt x="29" y="36"/>
                    <a:pt x="33" y="36"/>
                  </a:cubicBezTo>
                  <a:cubicBezTo>
                    <a:pt x="38" y="36"/>
                    <a:pt x="42" y="33"/>
                    <a:pt x="51" y="29"/>
                  </a:cubicBezTo>
                  <a:cubicBezTo>
                    <a:pt x="57" y="25"/>
                    <a:pt x="64" y="21"/>
                    <a:pt x="75" y="16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6" y="14"/>
                    <a:pt x="76" y="13"/>
                    <a:pt x="75" y="13"/>
                  </a:cubicBez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4ABC369-75BE-4789-E322-C4BF0CBE1CAC}"/>
              </a:ext>
            </a:extLst>
          </p:cNvPr>
          <p:cNvGrpSpPr/>
          <p:nvPr/>
        </p:nvGrpSpPr>
        <p:grpSpPr>
          <a:xfrm>
            <a:off x="6359889" y="2358947"/>
            <a:ext cx="548640" cy="548640"/>
            <a:chOff x="8960018" y="2286811"/>
            <a:chExt cx="548640" cy="548640"/>
          </a:xfrm>
        </p:grpSpPr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012BF935-0202-9ADA-005A-C37431F76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9997" y="2565867"/>
              <a:ext cx="178661" cy="225184"/>
            </a:xfrm>
            <a:custGeom>
              <a:avLst/>
              <a:gdLst>
                <a:gd name="T0" fmla="*/ 0 w 1022"/>
                <a:gd name="T1" fmla="*/ 739 h 1288"/>
                <a:gd name="T2" fmla="*/ 307 w 1022"/>
                <a:gd name="T3" fmla="*/ 1288 h 1288"/>
                <a:gd name="T4" fmla="*/ 1022 w 1022"/>
                <a:gd name="T5" fmla="*/ 0 h 1288"/>
                <a:gd name="T6" fmla="*/ 394 w 1022"/>
                <a:gd name="T7" fmla="*/ 0 h 1288"/>
                <a:gd name="T8" fmla="*/ 0 w 1022"/>
                <a:gd name="T9" fmla="*/ 739 h 1288"/>
                <a:gd name="T10" fmla="*/ 938 w 1022"/>
                <a:gd name="T11" fmla="*/ 80 h 1288"/>
                <a:gd name="T12" fmla="*/ 334 w 1022"/>
                <a:gd name="T13" fmla="*/ 1173 h 1288"/>
                <a:gd name="T14" fmla="*/ 103 w 1022"/>
                <a:gd name="T15" fmla="*/ 760 h 1288"/>
                <a:gd name="T16" fmla="*/ 469 w 1022"/>
                <a:gd name="T17" fmla="*/ 80 h 1288"/>
                <a:gd name="T18" fmla="*/ 938 w 1022"/>
                <a:gd name="T19" fmla="*/ 8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2" h="1288">
                  <a:moveTo>
                    <a:pt x="0" y="739"/>
                  </a:moveTo>
                  <a:cubicBezTo>
                    <a:pt x="307" y="1288"/>
                    <a:pt x="307" y="1288"/>
                    <a:pt x="307" y="1288"/>
                  </a:cubicBezTo>
                  <a:cubicBezTo>
                    <a:pt x="730" y="1013"/>
                    <a:pt x="1012" y="540"/>
                    <a:pt x="1022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85" y="305"/>
                    <a:pt x="232" y="573"/>
                    <a:pt x="0" y="739"/>
                  </a:cubicBezTo>
                  <a:close/>
                  <a:moveTo>
                    <a:pt x="938" y="80"/>
                  </a:moveTo>
                  <a:cubicBezTo>
                    <a:pt x="907" y="515"/>
                    <a:pt x="686" y="914"/>
                    <a:pt x="334" y="1173"/>
                  </a:cubicBezTo>
                  <a:cubicBezTo>
                    <a:pt x="103" y="760"/>
                    <a:pt x="103" y="760"/>
                    <a:pt x="103" y="760"/>
                  </a:cubicBezTo>
                  <a:cubicBezTo>
                    <a:pt x="311" y="589"/>
                    <a:pt x="441" y="347"/>
                    <a:pt x="469" y="80"/>
                  </a:cubicBezTo>
                  <a:lnTo>
                    <a:pt x="938" y="80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8286E30-1657-5D0B-789A-044318CF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0018" y="2286811"/>
              <a:ext cx="403728" cy="548640"/>
            </a:xfrm>
            <a:custGeom>
              <a:avLst/>
              <a:gdLst>
                <a:gd name="T0" fmla="*/ 1569 w 2309"/>
                <a:gd name="T1" fmla="*/ 3138 h 3138"/>
                <a:gd name="T2" fmla="*/ 2309 w 2309"/>
                <a:gd name="T3" fmla="*/ 2952 h 3138"/>
                <a:gd name="T4" fmla="*/ 2002 w 2309"/>
                <a:gd name="T5" fmla="*/ 2404 h 3138"/>
                <a:gd name="T6" fmla="*/ 1569 w 2309"/>
                <a:gd name="T7" fmla="*/ 2510 h 3138"/>
                <a:gd name="T8" fmla="*/ 627 w 2309"/>
                <a:gd name="T9" fmla="*/ 1568 h 3138"/>
                <a:gd name="T10" fmla="*/ 1522 w 2309"/>
                <a:gd name="T11" fmla="*/ 627 h 3138"/>
                <a:gd name="T12" fmla="*/ 1522 w 2309"/>
                <a:gd name="T13" fmla="*/ 0 h 3138"/>
                <a:gd name="T14" fmla="*/ 0 w 2309"/>
                <a:gd name="T15" fmla="*/ 1568 h 3138"/>
                <a:gd name="T16" fmla="*/ 1569 w 2309"/>
                <a:gd name="T17" fmla="*/ 3138 h 3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9" h="3138">
                  <a:moveTo>
                    <a:pt x="1569" y="3138"/>
                  </a:moveTo>
                  <a:cubicBezTo>
                    <a:pt x="1837" y="3138"/>
                    <a:pt x="2088" y="3070"/>
                    <a:pt x="2309" y="2952"/>
                  </a:cubicBezTo>
                  <a:cubicBezTo>
                    <a:pt x="2002" y="2404"/>
                    <a:pt x="2002" y="2404"/>
                    <a:pt x="2002" y="2404"/>
                  </a:cubicBezTo>
                  <a:cubicBezTo>
                    <a:pt x="1872" y="2472"/>
                    <a:pt x="1725" y="2510"/>
                    <a:pt x="1569" y="2510"/>
                  </a:cubicBezTo>
                  <a:cubicBezTo>
                    <a:pt x="1049" y="2510"/>
                    <a:pt x="627" y="2088"/>
                    <a:pt x="627" y="1568"/>
                  </a:cubicBezTo>
                  <a:cubicBezTo>
                    <a:pt x="627" y="1064"/>
                    <a:pt x="1023" y="652"/>
                    <a:pt x="1522" y="627"/>
                  </a:cubicBezTo>
                  <a:cubicBezTo>
                    <a:pt x="1522" y="0"/>
                    <a:pt x="1522" y="0"/>
                    <a:pt x="1522" y="0"/>
                  </a:cubicBezTo>
                  <a:cubicBezTo>
                    <a:pt x="677" y="25"/>
                    <a:pt x="0" y="717"/>
                    <a:pt x="0" y="1568"/>
                  </a:cubicBezTo>
                  <a:cubicBezTo>
                    <a:pt x="0" y="2435"/>
                    <a:pt x="702" y="3138"/>
                    <a:pt x="1569" y="3138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B194EBF-2547-2EAC-2A25-2290BBCFB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818" y="2319001"/>
              <a:ext cx="96658" cy="88801"/>
            </a:xfrm>
            <a:custGeom>
              <a:avLst/>
              <a:gdLst>
                <a:gd name="T0" fmla="*/ 553 w 553"/>
                <a:gd name="T1" fmla="*/ 42 h 508"/>
                <a:gd name="T2" fmla="*/ 479 w 553"/>
                <a:gd name="T3" fmla="*/ 0 h 508"/>
                <a:gd name="T4" fmla="*/ 0 w 553"/>
                <a:gd name="T5" fmla="*/ 479 h 508"/>
                <a:gd name="T6" fmla="*/ 86 w 553"/>
                <a:gd name="T7" fmla="*/ 508 h 508"/>
                <a:gd name="T8" fmla="*/ 553 w 553"/>
                <a:gd name="T9" fmla="*/ 4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508">
                  <a:moveTo>
                    <a:pt x="553" y="42"/>
                  </a:moveTo>
                  <a:cubicBezTo>
                    <a:pt x="529" y="27"/>
                    <a:pt x="504" y="13"/>
                    <a:pt x="479" y="0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29" y="487"/>
                    <a:pt x="58" y="497"/>
                    <a:pt x="86" y="508"/>
                  </a:cubicBezTo>
                  <a:lnTo>
                    <a:pt x="553" y="42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16F1BC5-F794-5BDD-F3B6-01BA6F5BC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4093" y="2331360"/>
              <a:ext cx="92513" cy="87469"/>
            </a:xfrm>
            <a:custGeom>
              <a:avLst/>
              <a:gdLst>
                <a:gd name="T0" fmla="*/ 529 w 529"/>
                <a:gd name="T1" fmla="*/ 48 h 500"/>
                <a:gd name="T2" fmla="*/ 460 w 529"/>
                <a:gd name="T3" fmla="*/ 0 h 500"/>
                <a:gd name="T4" fmla="*/ 0 w 529"/>
                <a:gd name="T5" fmla="*/ 460 h 500"/>
                <a:gd name="T6" fmla="*/ 76 w 529"/>
                <a:gd name="T7" fmla="*/ 500 h 500"/>
                <a:gd name="T8" fmla="*/ 529 w 529"/>
                <a:gd name="T9" fmla="*/ 4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500">
                  <a:moveTo>
                    <a:pt x="529" y="48"/>
                  </a:moveTo>
                  <a:cubicBezTo>
                    <a:pt x="506" y="31"/>
                    <a:pt x="483" y="15"/>
                    <a:pt x="460" y="0"/>
                  </a:cubicBezTo>
                  <a:cubicBezTo>
                    <a:pt x="0" y="460"/>
                    <a:pt x="0" y="460"/>
                    <a:pt x="0" y="460"/>
                  </a:cubicBezTo>
                  <a:cubicBezTo>
                    <a:pt x="26" y="472"/>
                    <a:pt x="52" y="486"/>
                    <a:pt x="76" y="500"/>
                  </a:cubicBezTo>
                  <a:lnTo>
                    <a:pt x="529" y="48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72E54E5-027C-5684-7281-A2807B264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785" y="2377906"/>
              <a:ext cx="87036" cy="89171"/>
            </a:xfrm>
            <a:custGeom>
              <a:avLst/>
              <a:gdLst>
                <a:gd name="T0" fmla="*/ 498 w 498"/>
                <a:gd name="T1" fmla="*/ 62 h 510"/>
                <a:gd name="T2" fmla="*/ 445 w 498"/>
                <a:gd name="T3" fmla="*/ 0 h 510"/>
                <a:gd name="T4" fmla="*/ 0 w 498"/>
                <a:gd name="T5" fmla="*/ 444 h 510"/>
                <a:gd name="T6" fmla="*/ 50 w 498"/>
                <a:gd name="T7" fmla="*/ 510 h 510"/>
                <a:gd name="T8" fmla="*/ 498 w 498"/>
                <a:gd name="T9" fmla="*/ 6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510">
                  <a:moveTo>
                    <a:pt x="498" y="62"/>
                  </a:moveTo>
                  <a:cubicBezTo>
                    <a:pt x="481" y="41"/>
                    <a:pt x="463" y="20"/>
                    <a:pt x="445" y="0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18" y="465"/>
                    <a:pt x="35" y="487"/>
                    <a:pt x="50" y="510"/>
                  </a:cubicBezTo>
                  <a:lnTo>
                    <a:pt x="498" y="62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5F8F600-561B-C65E-B39D-7561F0E3A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5409" y="2345346"/>
              <a:ext cx="89701" cy="87099"/>
            </a:xfrm>
            <a:custGeom>
              <a:avLst/>
              <a:gdLst>
                <a:gd name="T0" fmla="*/ 513 w 513"/>
                <a:gd name="T1" fmla="*/ 53 h 498"/>
                <a:gd name="T2" fmla="*/ 449 w 513"/>
                <a:gd name="T3" fmla="*/ 0 h 498"/>
                <a:gd name="T4" fmla="*/ 0 w 513"/>
                <a:gd name="T5" fmla="*/ 449 h 498"/>
                <a:gd name="T6" fmla="*/ 68 w 513"/>
                <a:gd name="T7" fmla="*/ 498 h 498"/>
                <a:gd name="T8" fmla="*/ 513 w 513"/>
                <a:gd name="T9" fmla="*/ 5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98">
                  <a:moveTo>
                    <a:pt x="513" y="53"/>
                  </a:moveTo>
                  <a:cubicBezTo>
                    <a:pt x="492" y="35"/>
                    <a:pt x="471" y="17"/>
                    <a:pt x="449" y="0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24" y="465"/>
                    <a:pt x="46" y="481"/>
                    <a:pt x="68" y="498"/>
                  </a:cubicBezTo>
                  <a:lnTo>
                    <a:pt x="513" y="53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BEAC6E18-E6B7-4748-D380-3E25CF05D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9400" y="2299243"/>
              <a:ext cx="82152" cy="87247"/>
            </a:xfrm>
            <a:custGeom>
              <a:avLst/>
              <a:gdLst>
                <a:gd name="T0" fmla="*/ 0 w 470"/>
                <a:gd name="T1" fmla="*/ 499 h 499"/>
                <a:gd name="T2" fmla="*/ 470 w 470"/>
                <a:gd name="T3" fmla="*/ 29 h 499"/>
                <a:gd name="T4" fmla="*/ 383 w 470"/>
                <a:gd name="T5" fmla="*/ 0 h 499"/>
                <a:gd name="T6" fmla="*/ 0 w 470"/>
                <a:gd name="T7" fmla="*/ 383 h 499"/>
                <a:gd name="T8" fmla="*/ 0 w 470"/>
                <a:gd name="T9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499">
                  <a:moveTo>
                    <a:pt x="0" y="499"/>
                  </a:moveTo>
                  <a:cubicBezTo>
                    <a:pt x="470" y="29"/>
                    <a:pt x="470" y="29"/>
                    <a:pt x="470" y="29"/>
                  </a:cubicBezTo>
                  <a:cubicBezTo>
                    <a:pt x="441" y="19"/>
                    <a:pt x="412" y="9"/>
                    <a:pt x="383" y="0"/>
                  </a:cubicBezTo>
                  <a:cubicBezTo>
                    <a:pt x="0" y="383"/>
                    <a:pt x="0" y="383"/>
                    <a:pt x="0" y="383"/>
                  </a:cubicBezTo>
                  <a:lnTo>
                    <a:pt x="0" y="499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4AE59BFD-A282-5971-A8ED-0F7F5C393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9400" y="2292213"/>
              <a:ext cx="56766" cy="60829"/>
            </a:xfrm>
            <a:custGeom>
              <a:avLst/>
              <a:gdLst>
                <a:gd name="T0" fmla="*/ 0 w 325"/>
                <a:gd name="T1" fmla="*/ 348 h 348"/>
                <a:gd name="T2" fmla="*/ 325 w 325"/>
                <a:gd name="T3" fmla="*/ 23 h 348"/>
                <a:gd name="T4" fmla="*/ 231 w 325"/>
                <a:gd name="T5" fmla="*/ 0 h 348"/>
                <a:gd name="T6" fmla="*/ 0 w 325"/>
                <a:gd name="T7" fmla="*/ 232 h 348"/>
                <a:gd name="T8" fmla="*/ 0 w 325"/>
                <a:gd name="T9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48">
                  <a:moveTo>
                    <a:pt x="0" y="348"/>
                  </a:moveTo>
                  <a:cubicBezTo>
                    <a:pt x="325" y="23"/>
                    <a:pt x="325" y="23"/>
                    <a:pt x="325" y="23"/>
                  </a:cubicBezTo>
                  <a:cubicBezTo>
                    <a:pt x="294" y="14"/>
                    <a:pt x="263" y="7"/>
                    <a:pt x="231" y="0"/>
                  </a:cubicBezTo>
                  <a:cubicBezTo>
                    <a:pt x="0" y="232"/>
                    <a:pt x="0" y="232"/>
                    <a:pt x="0" y="232"/>
                  </a:cubicBezTo>
                  <a:lnTo>
                    <a:pt x="0" y="348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CF47A96F-BB0D-440E-1898-A28E0767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620" y="2308124"/>
              <a:ext cx="103171" cy="91983"/>
            </a:xfrm>
            <a:custGeom>
              <a:avLst/>
              <a:gdLst>
                <a:gd name="T0" fmla="*/ 590 w 590"/>
                <a:gd name="T1" fmla="*/ 36 h 526"/>
                <a:gd name="T2" fmla="*/ 510 w 590"/>
                <a:gd name="T3" fmla="*/ 0 h 526"/>
                <a:gd name="T4" fmla="*/ 0 w 590"/>
                <a:gd name="T5" fmla="*/ 510 h 526"/>
                <a:gd name="T6" fmla="*/ 101 w 590"/>
                <a:gd name="T7" fmla="*/ 526 h 526"/>
                <a:gd name="T8" fmla="*/ 590 w 590"/>
                <a:gd name="T9" fmla="*/ 3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526">
                  <a:moveTo>
                    <a:pt x="590" y="36"/>
                  </a:moveTo>
                  <a:cubicBezTo>
                    <a:pt x="564" y="23"/>
                    <a:pt x="537" y="11"/>
                    <a:pt x="51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34" y="513"/>
                    <a:pt x="68" y="519"/>
                    <a:pt x="101" y="526"/>
                  </a:cubicBezTo>
                  <a:lnTo>
                    <a:pt x="590" y="36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41826535-A278-18C3-6051-BD060D1AF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281" y="2360960"/>
              <a:ext cx="87999" cy="87542"/>
            </a:xfrm>
            <a:custGeom>
              <a:avLst/>
              <a:gdLst>
                <a:gd name="T0" fmla="*/ 503 w 503"/>
                <a:gd name="T1" fmla="*/ 58 h 501"/>
                <a:gd name="T2" fmla="*/ 444 w 503"/>
                <a:gd name="T3" fmla="*/ 0 h 501"/>
                <a:gd name="T4" fmla="*/ 0 w 503"/>
                <a:gd name="T5" fmla="*/ 444 h 501"/>
                <a:gd name="T6" fmla="*/ 59 w 503"/>
                <a:gd name="T7" fmla="*/ 501 h 501"/>
                <a:gd name="T8" fmla="*/ 503 w 503"/>
                <a:gd name="T9" fmla="*/ 58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501">
                  <a:moveTo>
                    <a:pt x="503" y="58"/>
                  </a:moveTo>
                  <a:cubicBezTo>
                    <a:pt x="484" y="38"/>
                    <a:pt x="464" y="19"/>
                    <a:pt x="444" y="0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21" y="462"/>
                    <a:pt x="40" y="481"/>
                    <a:pt x="59" y="501"/>
                  </a:cubicBezTo>
                  <a:lnTo>
                    <a:pt x="503" y="58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68936EDC-4D35-65D4-2999-D136324F3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4773" y="2396258"/>
              <a:ext cx="87184" cy="91761"/>
            </a:xfrm>
            <a:custGeom>
              <a:avLst/>
              <a:gdLst>
                <a:gd name="T0" fmla="*/ 499 w 499"/>
                <a:gd name="T1" fmla="*/ 68 h 525"/>
                <a:gd name="T2" fmla="*/ 451 w 499"/>
                <a:gd name="T3" fmla="*/ 0 h 525"/>
                <a:gd name="T4" fmla="*/ 0 w 499"/>
                <a:gd name="T5" fmla="*/ 451 h 525"/>
                <a:gd name="T6" fmla="*/ 42 w 499"/>
                <a:gd name="T7" fmla="*/ 525 h 525"/>
                <a:gd name="T8" fmla="*/ 499 w 499"/>
                <a:gd name="T9" fmla="*/ 68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525">
                  <a:moveTo>
                    <a:pt x="499" y="68"/>
                  </a:moveTo>
                  <a:cubicBezTo>
                    <a:pt x="484" y="45"/>
                    <a:pt x="468" y="22"/>
                    <a:pt x="451" y="0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15" y="475"/>
                    <a:pt x="29" y="500"/>
                    <a:pt x="42" y="525"/>
                  </a:cubicBezTo>
                  <a:lnTo>
                    <a:pt x="499" y="68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DF9776C6-7BB4-AB62-653D-193278B93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1161" y="2485577"/>
              <a:ext cx="61059" cy="56980"/>
            </a:xfrm>
            <a:custGeom>
              <a:avLst/>
              <a:gdLst>
                <a:gd name="T0" fmla="*/ 117 w 349"/>
                <a:gd name="T1" fmla="*/ 326 h 326"/>
                <a:gd name="T2" fmla="*/ 349 w 349"/>
                <a:gd name="T3" fmla="*/ 94 h 326"/>
                <a:gd name="T4" fmla="*/ 326 w 349"/>
                <a:gd name="T5" fmla="*/ 0 h 326"/>
                <a:gd name="T6" fmla="*/ 0 w 349"/>
                <a:gd name="T7" fmla="*/ 326 h 326"/>
                <a:gd name="T8" fmla="*/ 117 w 349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326">
                  <a:moveTo>
                    <a:pt x="117" y="326"/>
                  </a:moveTo>
                  <a:cubicBezTo>
                    <a:pt x="349" y="94"/>
                    <a:pt x="349" y="94"/>
                    <a:pt x="349" y="94"/>
                  </a:cubicBezTo>
                  <a:cubicBezTo>
                    <a:pt x="342" y="62"/>
                    <a:pt x="334" y="31"/>
                    <a:pt x="326" y="0"/>
                  </a:cubicBezTo>
                  <a:cubicBezTo>
                    <a:pt x="0" y="326"/>
                    <a:pt x="0" y="326"/>
                    <a:pt x="0" y="326"/>
                  </a:cubicBezTo>
                  <a:lnTo>
                    <a:pt x="117" y="326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00A86243-9894-F25C-58FA-4B83AFE61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4910" y="2513031"/>
              <a:ext cx="33083" cy="29526"/>
            </a:xfrm>
            <a:custGeom>
              <a:avLst/>
              <a:gdLst>
                <a:gd name="T0" fmla="*/ 189 w 189"/>
                <a:gd name="T1" fmla="*/ 169 h 169"/>
                <a:gd name="T2" fmla="*/ 169 w 189"/>
                <a:gd name="T3" fmla="*/ 0 h 169"/>
                <a:gd name="T4" fmla="*/ 0 w 189"/>
                <a:gd name="T5" fmla="*/ 169 h 169"/>
                <a:gd name="T6" fmla="*/ 189 w 189"/>
                <a:gd name="T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69">
                  <a:moveTo>
                    <a:pt x="189" y="169"/>
                  </a:moveTo>
                  <a:cubicBezTo>
                    <a:pt x="186" y="111"/>
                    <a:pt x="178" y="55"/>
                    <a:pt x="169" y="0"/>
                  </a:cubicBezTo>
                  <a:cubicBezTo>
                    <a:pt x="0" y="169"/>
                    <a:pt x="0" y="169"/>
                    <a:pt x="0" y="169"/>
                  </a:cubicBezTo>
                  <a:lnTo>
                    <a:pt x="189" y="169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0D129483-0BDE-6CDC-C9B9-51CBC56F0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9400" y="2286959"/>
              <a:ext cx="29382" cy="32560"/>
            </a:xfrm>
            <a:custGeom>
              <a:avLst/>
              <a:gdLst>
                <a:gd name="T0" fmla="*/ 0 w 168"/>
                <a:gd name="T1" fmla="*/ 186 h 186"/>
                <a:gd name="T2" fmla="*/ 168 w 168"/>
                <a:gd name="T3" fmla="*/ 19 h 186"/>
                <a:gd name="T4" fmla="*/ 0 w 168"/>
                <a:gd name="T5" fmla="*/ 0 h 186"/>
                <a:gd name="T6" fmla="*/ 0 w 168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86">
                  <a:moveTo>
                    <a:pt x="0" y="186"/>
                  </a:moveTo>
                  <a:cubicBezTo>
                    <a:pt x="168" y="19"/>
                    <a:pt x="168" y="19"/>
                    <a:pt x="168" y="19"/>
                  </a:cubicBezTo>
                  <a:cubicBezTo>
                    <a:pt x="113" y="10"/>
                    <a:pt x="57" y="3"/>
                    <a:pt x="0" y="0"/>
                  </a:cubicBezTo>
                  <a:lnTo>
                    <a:pt x="0" y="186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3FB82A3A-0225-09F5-DE10-372A4CCC9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634" y="2460564"/>
              <a:ext cx="87406" cy="81993"/>
            </a:xfrm>
            <a:custGeom>
              <a:avLst/>
              <a:gdLst>
                <a:gd name="T0" fmla="*/ 117 w 500"/>
                <a:gd name="T1" fmla="*/ 469 h 469"/>
                <a:gd name="T2" fmla="*/ 500 w 500"/>
                <a:gd name="T3" fmla="*/ 85 h 469"/>
                <a:gd name="T4" fmla="*/ 469 w 500"/>
                <a:gd name="T5" fmla="*/ 0 h 469"/>
                <a:gd name="T6" fmla="*/ 0 w 500"/>
                <a:gd name="T7" fmla="*/ 469 h 469"/>
                <a:gd name="T8" fmla="*/ 117 w 500"/>
                <a:gd name="T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469">
                  <a:moveTo>
                    <a:pt x="117" y="469"/>
                  </a:moveTo>
                  <a:cubicBezTo>
                    <a:pt x="500" y="85"/>
                    <a:pt x="500" y="85"/>
                    <a:pt x="500" y="85"/>
                  </a:cubicBezTo>
                  <a:cubicBezTo>
                    <a:pt x="490" y="57"/>
                    <a:pt x="480" y="28"/>
                    <a:pt x="469" y="0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117" y="469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F589774D-5960-D89E-9997-510815CC0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097" y="2416017"/>
              <a:ext cx="88665" cy="95978"/>
            </a:xfrm>
            <a:custGeom>
              <a:avLst/>
              <a:gdLst>
                <a:gd name="T0" fmla="*/ 31 w 507"/>
                <a:gd name="T1" fmla="*/ 549 h 549"/>
                <a:gd name="T2" fmla="*/ 507 w 507"/>
                <a:gd name="T3" fmla="*/ 74 h 549"/>
                <a:gd name="T4" fmla="*/ 464 w 507"/>
                <a:gd name="T5" fmla="*/ 0 h 549"/>
                <a:gd name="T6" fmla="*/ 0 w 507"/>
                <a:gd name="T7" fmla="*/ 464 h 549"/>
                <a:gd name="T8" fmla="*/ 31 w 507"/>
                <a:gd name="T9" fmla="*/ 549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549">
                  <a:moveTo>
                    <a:pt x="31" y="549"/>
                  </a:moveTo>
                  <a:cubicBezTo>
                    <a:pt x="507" y="74"/>
                    <a:pt x="507" y="74"/>
                    <a:pt x="507" y="74"/>
                  </a:cubicBezTo>
                  <a:cubicBezTo>
                    <a:pt x="493" y="49"/>
                    <a:pt x="479" y="24"/>
                    <a:pt x="464" y="0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12" y="492"/>
                    <a:pt x="22" y="520"/>
                    <a:pt x="31" y="549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ECBCC151-D312-AA00-9FA0-DA4C86C68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4312" y="2437550"/>
              <a:ext cx="91477" cy="101899"/>
            </a:xfrm>
            <a:custGeom>
              <a:avLst/>
              <a:gdLst>
                <a:gd name="T0" fmla="*/ 18 w 523"/>
                <a:gd name="T1" fmla="*/ 583 h 583"/>
                <a:gd name="T2" fmla="*/ 523 w 523"/>
                <a:gd name="T3" fmla="*/ 79 h 583"/>
                <a:gd name="T4" fmla="*/ 486 w 523"/>
                <a:gd name="T5" fmla="*/ 0 h 583"/>
                <a:gd name="T6" fmla="*/ 0 w 523"/>
                <a:gd name="T7" fmla="*/ 485 h 583"/>
                <a:gd name="T8" fmla="*/ 18 w 523"/>
                <a:gd name="T9" fmla="*/ 5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83">
                  <a:moveTo>
                    <a:pt x="18" y="583"/>
                  </a:moveTo>
                  <a:cubicBezTo>
                    <a:pt x="523" y="79"/>
                    <a:pt x="523" y="79"/>
                    <a:pt x="523" y="79"/>
                  </a:cubicBezTo>
                  <a:cubicBezTo>
                    <a:pt x="511" y="52"/>
                    <a:pt x="499" y="26"/>
                    <a:pt x="486" y="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8" y="517"/>
                    <a:pt x="14" y="550"/>
                    <a:pt x="18" y="583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858C391-7CCF-A6B6-26EC-229E22922234}"/>
              </a:ext>
            </a:extLst>
          </p:cNvPr>
          <p:cNvGrpSpPr/>
          <p:nvPr/>
        </p:nvGrpSpPr>
        <p:grpSpPr>
          <a:xfrm>
            <a:off x="7174935" y="1554070"/>
            <a:ext cx="580517" cy="583912"/>
            <a:chOff x="9867528" y="1481934"/>
            <a:chExt cx="580517" cy="58391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B30C6F8-DE6A-C4F7-3764-975FD4A55146}"/>
                </a:ext>
              </a:extLst>
            </p:cNvPr>
            <p:cNvSpPr/>
            <p:nvPr/>
          </p:nvSpPr>
          <p:spPr>
            <a:xfrm>
              <a:off x="9898595" y="1513183"/>
              <a:ext cx="518383" cy="521415"/>
            </a:xfrm>
            <a:prstGeom prst="ellipse">
              <a:avLst/>
            </a:prstGeom>
            <a:solidFill>
              <a:srgbClr val="FDB5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54000" tIns="54000" rIns="54000" bIns="54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788F99-9C22-3468-49CB-822AA1CE7B26}"/>
                </a:ext>
              </a:extLst>
            </p:cNvPr>
            <p:cNvSpPr/>
            <p:nvPr/>
          </p:nvSpPr>
          <p:spPr>
            <a:xfrm>
              <a:off x="9867528" y="1481934"/>
              <a:ext cx="580517" cy="583912"/>
            </a:xfrm>
            <a:prstGeom prst="ellipse">
              <a:avLst/>
            </a:prstGeom>
            <a:noFill/>
            <a:ln w="19050" cap="flat" cmpd="sng" algn="ctr">
              <a:solidFill>
                <a:srgbClr val="FDB515"/>
              </a:solidFill>
              <a:prstDash val="solid"/>
              <a:miter lim="800000"/>
            </a:ln>
            <a:effectLst/>
          </p:spPr>
          <p:txBody>
            <a:bodyPr lIns="54000" tIns="54000" rIns="54000" bIns="54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F4F09AD-5088-1319-8E33-6C1E5E7FF373}"/>
                </a:ext>
              </a:extLst>
            </p:cNvPr>
            <p:cNvSpPr/>
            <p:nvPr/>
          </p:nvSpPr>
          <p:spPr>
            <a:xfrm>
              <a:off x="9893163" y="1540521"/>
              <a:ext cx="553357" cy="47705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 45 Light" pitchFamily="2" charset="0"/>
                  <a:ea typeface="+mn-ea"/>
                  <a:cs typeface="+mn-cs"/>
                </a:rPr>
                <a:t>03</a:t>
              </a:r>
              <a:endParaRPr kumimoji="0" lang="en-SG" sz="2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45 Light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DC2AE66-6BB0-E2A5-1A2F-01C6BBA08B1B}"/>
              </a:ext>
            </a:extLst>
          </p:cNvPr>
          <p:cNvGrpSpPr/>
          <p:nvPr/>
        </p:nvGrpSpPr>
        <p:grpSpPr>
          <a:xfrm>
            <a:off x="9867528" y="1554070"/>
            <a:ext cx="580517" cy="583912"/>
            <a:chOff x="7174935" y="1481934"/>
            <a:chExt cx="580517" cy="583912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AE1F25F-02EB-4502-00A4-0011D28D8646}"/>
                </a:ext>
              </a:extLst>
            </p:cNvPr>
            <p:cNvSpPr/>
            <p:nvPr/>
          </p:nvSpPr>
          <p:spPr>
            <a:xfrm>
              <a:off x="7206002" y="1513183"/>
              <a:ext cx="518383" cy="521415"/>
            </a:xfrm>
            <a:prstGeom prst="ellipse">
              <a:avLst/>
            </a:prstGeom>
            <a:solidFill>
              <a:srgbClr val="8DC6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54000" tIns="54000" rIns="54000" bIns="54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6976309-82DB-35B2-5486-48B6DC9D7EE3}"/>
                </a:ext>
              </a:extLst>
            </p:cNvPr>
            <p:cNvSpPr/>
            <p:nvPr/>
          </p:nvSpPr>
          <p:spPr>
            <a:xfrm>
              <a:off x="7174935" y="1481934"/>
              <a:ext cx="580517" cy="583912"/>
            </a:xfrm>
            <a:prstGeom prst="ellipse">
              <a:avLst/>
            </a:prstGeom>
            <a:noFill/>
            <a:ln w="19050" cap="flat" cmpd="sng" algn="ctr">
              <a:solidFill>
                <a:srgbClr val="8DC63F"/>
              </a:solidFill>
              <a:prstDash val="solid"/>
              <a:miter lim="800000"/>
            </a:ln>
            <a:effectLst/>
          </p:spPr>
          <p:txBody>
            <a:bodyPr lIns="54000" tIns="54000" rIns="54000" bIns="54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24BD85F-8DC7-8EB2-564F-7FDF31C677D4}"/>
                </a:ext>
              </a:extLst>
            </p:cNvPr>
            <p:cNvSpPr/>
            <p:nvPr/>
          </p:nvSpPr>
          <p:spPr>
            <a:xfrm>
              <a:off x="7190788" y="1554218"/>
              <a:ext cx="553357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 45 Light" pitchFamily="2" charset="0"/>
                  <a:ea typeface="+mn-ea"/>
                  <a:cs typeface="+mn-cs"/>
                </a:rPr>
                <a:t>04</a:t>
              </a:r>
              <a:endParaRPr kumimoji="0" lang="en-SG" sz="2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45 Light" pitchFamily="2" charset="0"/>
                <a:ea typeface="+mn-ea"/>
                <a:cs typeface="+mn-cs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95E2C60E-0F17-01F3-E294-B7DDDC54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10" y="311225"/>
            <a:ext cx="11143487" cy="83644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Helvetica" pitchFamily="2" charset="0"/>
              </a:rPr>
              <a:t>Процесс подготовки технико-экономического обоснования МЭП</a:t>
            </a:r>
            <a:endParaRPr lang="en-US" sz="4000" b="1" dirty="0">
              <a:latin typeface="Helvetica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B43F05-E857-38FA-A591-D875A710F588}"/>
              </a:ext>
            </a:extLst>
          </p:cNvPr>
          <p:cNvSpPr/>
          <p:nvPr/>
        </p:nvSpPr>
        <p:spPr>
          <a:xfrm>
            <a:off x="0" y="6667018"/>
            <a:ext cx="5324354" cy="20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1CE5FA90-79AE-01C3-1317-8C88791C00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93E86A1-52A2-43C7-AF38-27CA8C108D8E}"/>
              </a:ext>
            </a:extLst>
          </p:cNvPr>
          <p:cNvSpPr/>
          <p:nvPr/>
        </p:nvSpPr>
        <p:spPr>
          <a:xfrm>
            <a:off x="398576" y="6285960"/>
            <a:ext cx="9258300" cy="26930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3500" tIns="38100" rtlCol="0" anchor="t">
            <a:spAutoFit/>
          </a:bodyPr>
          <a:lstStyle/>
          <a:p>
            <a:r>
              <a:rPr lang="en-US" sz="1200" i="1" baseline="30000" dirty="0">
                <a:solidFill>
                  <a:srgbClr val="FF0000"/>
                </a:solidFill>
                <a:latin typeface="Helvetica" pitchFamily="2" charset="0"/>
              </a:rPr>
              <a:t>1</a:t>
            </a:r>
            <a:r>
              <a:rPr lang="en-US" sz="1200" i="1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ru-RU" sz="1200" i="1" dirty="0">
                <a:solidFill>
                  <a:srgbClr val="FF0000"/>
                </a:solidFill>
                <a:latin typeface="Helvetica" pitchFamily="2" charset="0"/>
              </a:rPr>
              <a:t>Модель приобретения будет использоваться только в исключительных случаях.</a:t>
            </a:r>
            <a:endParaRPr lang="en-US" sz="1200" i="1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CA18F2-AE47-4F42-BC45-8F6929551E18}"/>
              </a:ext>
            </a:extLst>
          </p:cNvPr>
          <p:cNvSpPr/>
          <p:nvPr/>
        </p:nvSpPr>
        <p:spPr>
          <a:xfrm>
            <a:off x="495300" y="5286388"/>
            <a:ext cx="11127618" cy="8878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tx1"/>
                </a:solidFill>
                <a:latin typeface="Helvetica" pitchFamily="2" charset="0"/>
              </a:rPr>
              <a:t>Хотя существует множество вариантов сделок, МЭП будет стремиться получить заверения:</a:t>
            </a:r>
            <a:endParaRPr lang="en-US" sz="1400" b="1" i="1" dirty="0">
              <a:solidFill>
                <a:schemeClr val="tx1"/>
              </a:solidFill>
              <a:latin typeface="Helvetica" pitchFamily="2" charset="0"/>
            </a:endParaRPr>
          </a:p>
          <a:p>
            <a:pPr marL="857250" lvl="1" indent="-400050">
              <a:buAutoNum type="romanLcParenBoth"/>
            </a:pPr>
            <a:r>
              <a:rPr lang="ru-RU" sz="1400" b="1" i="1" dirty="0">
                <a:solidFill>
                  <a:schemeClr val="tx1"/>
                </a:solidFill>
                <a:latin typeface="Helvetica" pitchFamily="2" charset="0"/>
              </a:rPr>
              <a:t>Что, текущие владельцы проектов не будут разрабатывать новые угольные проекты, а также</a:t>
            </a:r>
            <a:r>
              <a:rPr lang="en-US" sz="1400" b="1" i="1" dirty="0">
                <a:solidFill>
                  <a:schemeClr val="tx1"/>
                </a:solidFill>
                <a:latin typeface="Helvetica" pitchFamily="2" charset="0"/>
              </a:rPr>
              <a:t> </a:t>
            </a:r>
          </a:p>
          <a:p>
            <a:pPr marL="857250" lvl="1" indent="-400050">
              <a:buAutoNum type="romanLcParenBoth"/>
            </a:pPr>
            <a:r>
              <a:rPr lang="ru-RU" sz="1400" b="1" i="1" dirty="0">
                <a:solidFill>
                  <a:schemeClr val="tx1"/>
                </a:solidFill>
                <a:latin typeface="Helvetica" pitchFamily="2" charset="0"/>
              </a:rPr>
              <a:t>принимающей страны по энергетическому переходу в качестве предварительного условия для любой сделки</a:t>
            </a:r>
            <a:endParaRPr lang="en-US" sz="1400" b="1" i="1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EC37B0-1AA8-7A47-97E5-45D3F131E993}"/>
              </a:ext>
            </a:extLst>
          </p:cNvPr>
          <p:cNvGrpSpPr/>
          <p:nvPr/>
        </p:nvGrpSpPr>
        <p:grpSpPr>
          <a:xfrm>
            <a:off x="495300" y="1417113"/>
            <a:ext cx="11125200" cy="3622782"/>
            <a:chOff x="495300" y="1605653"/>
            <a:chExt cx="11125200" cy="36227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6627254-0652-CC7D-162C-F52AD4255E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300" y="1605653"/>
              <a:ext cx="11124297" cy="775237"/>
              <a:chOff x="613912" y="1541716"/>
              <a:chExt cx="11211512" cy="975136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42D7219-8C5A-0D06-C5F5-356C894FAED3}"/>
                  </a:ext>
                </a:extLst>
              </p:cNvPr>
              <p:cNvSpPr txBox="1"/>
              <p:nvPr/>
            </p:nvSpPr>
            <p:spPr>
              <a:xfrm>
                <a:off x="4386847" y="1541716"/>
                <a:ext cx="3668309" cy="960445"/>
              </a:xfrm>
              <a:prstGeom prst="roundRect">
                <a:avLst/>
              </a:prstGeom>
              <a:solidFill>
                <a:srgbClr val="007DB7"/>
              </a:solidFill>
              <a:ln>
                <a:noFill/>
              </a:ln>
            </p:spPr>
            <p:txBody>
              <a:bodyPr wrap="square" lIns="40958" tIns="40958" rIns="40958" bIns="40958" rtlCol="0" anchor="ctr">
                <a:noAutofit/>
              </a:bodyPr>
              <a:lstStyle/>
              <a:p>
                <a:pPr indent="320675" algn="ctr"/>
                <a:r>
                  <a:rPr lang="ru-RU" sz="1600" b="1" dirty="0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Синтетическая модель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(</a:t>
                </a:r>
                <a:r>
                  <a:rPr lang="ru-RU" sz="1600" b="1" dirty="0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уровень КСН</a:t>
                </a:r>
                <a:r>
                  <a:rPr lang="en-US" sz="1600" b="1" dirty="0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)</a:t>
                </a:r>
                <a:endParaRPr lang="en-SG" sz="16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0641CC-54B9-065C-DCA1-EA2586DD9235}"/>
                  </a:ext>
                </a:extLst>
              </p:cNvPr>
              <p:cNvSpPr txBox="1"/>
              <p:nvPr/>
            </p:nvSpPr>
            <p:spPr>
              <a:xfrm>
                <a:off x="8157115" y="1541716"/>
                <a:ext cx="3668309" cy="967559"/>
              </a:xfrm>
              <a:prstGeom prst="roundRect">
                <a:avLst/>
              </a:prstGeom>
              <a:solidFill>
                <a:srgbClr val="8DC63F"/>
              </a:solidFill>
            </p:spPr>
            <p:txBody>
              <a:bodyPr wrap="square" lIns="40958" tIns="40958" rIns="40958" bIns="40958" rtlCol="0" anchor="ctr">
                <a:noAutofit/>
              </a:bodyPr>
              <a:lstStyle/>
              <a:p>
                <a:pPr indent="449263" algn="ctr"/>
                <a:r>
                  <a:rPr lang="ru-RU" sz="1400" b="1" dirty="0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Модель кредитного портфеля</a:t>
                </a:r>
              </a:p>
              <a:p>
                <a:pPr indent="449263" algn="ctr"/>
                <a:r>
                  <a:rPr lang="en-SG" sz="1400" b="1" dirty="0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(</a:t>
                </a:r>
                <a:r>
                  <a:rPr lang="ru-RU" sz="1400" b="1" dirty="0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корпоративный уровень</a:t>
                </a:r>
                <a:r>
                  <a:rPr lang="en-SG" sz="1400" b="1" dirty="0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D1ED10-DBBC-CD49-60E7-DE4EE69CC786}"/>
                  </a:ext>
                </a:extLst>
              </p:cNvPr>
              <p:cNvSpPr txBox="1"/>
              <p:nvPr/>
            </p:nvSpPr>
            <p:spPr>
              <a:xfrm>
                <a:off x="613912" y="1556384"/>
                <a:ext cx="3668309" cy="960468"/>
              </a:xfrm>
              <a:prstGeom prst="roundRect">
                <a:avLst/>
              </a:prstGeom>
              <a:solidFill>
                <a:srgbClr val="F57F29"/>
              </a:solidFill>
            </p:spPr>
            <p:txBody>
              <a:bodyPr wrap="square" lIns="40958" tIns="40958" rIns="40958" bIns="40958" rtlCol="0" anchor="ctr">
                <a:noAutofit/>
              </a:bodyPr>
              <a:lstStyle/>
              <a:p>
                <a:pPr indent="323850" algn="ctr"/>
                <a:r>
                  <a:rPr lang="ru-RU" sz="1600" b="1" dirty="0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Модель приобретения</a:t>
                </a:r>
                <a:r>
                  <a:rPr lang="en-US" sz="1600" b="1" baseline="30000" dirty="0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1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(</a:t>
                </a:r>
                <a:r>
                  <a:rPr lang="ru-RU" sz="1600" b="1" dirty="0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уровень КСН</a:t>
                </a:r>
                <a:r>
                  <a:rPr lang="en-US" sz="1600" b="1" dirty="0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)</a:t>
                </a:r>
                <a:endParaRPr lang="en-SG" sz="16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Rectangle: Rounded Corners 1">
              <a:extLst>
                <a:ext uri="{FF2B5EF4-FFF2-40B4-BE49-F238E27FC236}">
                  <a16:creationId xmlns:a16="http://schemas.microsoft.com/office/drawing/2014/main" id="{9B34FBED-BB67-EAF2-8744-35EB1F7C7FAD}"/>
                </a:ext>
              </a:extLst>
            </p:cNvPr>
            <p:cNvSpPr/>
            <p:nvPr/>
          </p:nvSpPr>
          <p:spPr>
            <a:xfrm>
              <a:off x="495300" y="2448481"/>
              <a:ext cx="3639773" cy="62125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050" dirty="0">
                  <a:solidFill>
                    <a:schemeClr val="tx1"/>
                  </a:solidFill>
                  <a:latin typeface="Helvetica" pitchFamily="2" charset="0"/>
                </a:rPr>
                <a:t>МЭП приобретает долю в уставном капитале угольной ЭС</a:t>
              </a:r>
              <a:endParaRPr lang="en-SG" sz="105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6" name="Rectangle: Rounded Corners 15">
              <a:extLst>
                <a:ext uri="{FF2B5EF4-FFF2-40B4-BE49-F238E27FC236}">
                  <a16:creationId xmlns:a16="http://schemas.microsoft.com/office/drawing/2014/main" id="{60F9FA3D-939C-9A07-6629-2A3383AD3746}"/>
                </a:ext>
              </a:extLst>
            </p:cNvPr>
            <p:cNvSpPr/>
            <p:nvPr/>
          </p:nvSpPr>
          <p:spPr>
            <a:xfrm>
              <a:off x="500035" y="3136480"/>
              <a:ext cx="3639773" cy="62125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050" dirty="0">
                  <a:solidFill>
                    <a:schemeClr val="tx1"/>
                  </a:solidFill>
                  <a:latin typeface="Helvetica" pitchFamily="2" charset="0"/>
                </a:rPr>
                <a:t>МЭП выступит в роли владельца и оператора угольной станции</a:t>
              </a:r>
              <a:endParaRPr lang="en-SG" sz="105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7" name="Rectangle: Rounded Corners 16">
              <a:extLst>
                <a:ext uri="{FF2B5EF4-FFF2-40B4-BE49-F238E27FC236}">
                  <a16:creationId xmlns:a16="http://schemas.microsoft.com/office/drawing/2014/main" id="{926F9589-D996-471F-B93E-3AABDE351D28}"/>
                </a:ext>
              </a:extLst>
            </p:cNvPr>
            <p:cNvSpPr/>
            <p:nvPr/>
          </p:nvSpPr>
          <p:spPr>
            <a:xfrm>
              <a:off x="495300" y="3828210"/>
              <a:ext cx="3639773" cy="79875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050" dirty="0">
                  <a:solidFill>
                    <a:schemeClr val="tx1"/>
                  </a:solidFill>
                  <a:latin typeface="Helvetica" pitchFamily="2" charset="0"/>
                </a:rPr>
                <a:t>МЭП согласовывает с коммунальным предприятием дату досрочного прекращения обязательств и эксплуатирует станцию до этой даты, а затем закрывает ее или перепрофилирует</a:t>
              </a:r>
              <a:endParaRPr lang="en-SG" sz="105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8" name="Rectangle: Rounded Corners 18">
              <a:extLst>
                <a:ext uri="{FF2B5EF4-FFF2-40B4-BE49-F238E27FC236}">
                  <a16:creationId xmlns:a16="http://schemas.microsoft.com/office/drawing/2014/main" id="{162C20B1-286D-FCEF-23FA-F7F3E80A7946}"/>
                </a:ext>
              </a:extLst>
            </p:cNvPr>
            <p:cNvSpPr/>
            <p:nvPr/>
          </p:nvSpPr>
          <p:spPr>
            <a:xfrm>
              <a:off x="495300" y="4695930"/>
              <a:ext cx="3639773" cy="53250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050" dirty="0">
                  <a:solidFill>
                    <a:schemeClr val="tx1"/>
                  </a:solidFill>
                  <a:latin typeface="Helvetica" pitchFamily="2" charset="0"/>
                </a:rPr>
                <a:t>Наиболее подходит для станций </a:t>
              </a:r>
              <a:r>
                <a:rPr lang="ru-RU" sz="1050" b="1" dirty="0">
                  <a:solidFill>
                    <a:schemeClr val="tx1"/>
                  </a:solidFill>
                  <a:latin typeface="Helvetica" pitchFamily="2" charset="0"/>
                </a:rPr>
                <a:t>НЭП с международным инвестиционно-привлекательным </a:t>
              </a:r>
              <a:r>
                <a:rPr lang="en-SG" sz="1050" b="1" dirty="0">
                  <a:solidFill>
                    <a:schemeClr val="tx1"/>
                  </a:solidFill>
                  <a:latin typeface="Helvetica" pitchFamily="2" charset="0"/>
                </a:rPr>
                <a:t>PPA</a:t>
              </a:r>
            </a:p>
          </p:txBody>
        </p:sp>
        <p:sp>
          <p:nvSpPr>
            <p:cNvPr id="9" name="Rectangle: Rounded Corners 19">
              <a:extLst>
                <a:ext uri="{FF2B5EF4-FFF2-40B4-BE49-F238E27FC236}">
                  <a16:creationId xmlns:a16="http://schemas.microsoft.com/office/drawing/2014/main" id="{BE8928CA-D473-E5A5-074A-656F3920B0B5}"/>
                </a:ext>
              </a:extLst>
            </p:cNvPr>
            <p:cNvSpPr/>
            <p:nvPr/>
          </p:nvSpPr>
          <p:spPr>
            <a:xfrm>
              <a:off x="4235592" y="2448481"/>
              <a:ext cx="3639773" cy="62125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050" dirty="0">
                  <a:solidFill>
                    <a:schemeClr val="tx1"/>
                  </a:solidFill>
                  <a:latin typeface="Helvetica" pitchFamily="2" charset="0"/>
                </a:rPr>
                <a:t>МЭП инвестирует приоритеты/субординированный долг  и/или другой капитал для промежуточного финансирования в угольных ЭС</a:t>
              </a:r>
              <a:endParaRPr lang="en-SG" sz="105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0" name="Rectangle: Rounded Corners 20">
              <a:extLst>
                <a:ext uri="{FF2B5EF4-FFF2-40B4-BE49-F238E27FC236}">
                  <a16:creationId xmlns:a16="http://schemas.microsoft.com/office/drawing/2014/main" id="{BAA350CC-D5E9-8AFA-CD2D-D7A50BD55419}"/>
                </a:ext>
              </a:extLst>
            </p:cNvPr>
            <p:cNvSpPr/>
            <p:nvPr/>
          </p:nvSpPr>
          <p:spPr>
            <a:xfrm>
              <a:off x="4232656" y="3139199"/>
              <a:ext cx="3639773" cy="62125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050" dirty="0">
                  <a:solidFill>
                    <a:schemeClr val="tx1"/>
                  </a:solidFill>
                  <a:latin typeface="Helvetica" pitchFamily="2" charset="0"/>
                </a:rPr>
                <a:t>Право собственности на акционерный капитал и операционная ответственность сохраняются за нынешним владельцем актива</a:t>
              </a:r>
              <a:endParaRPr lang="en-SG" sz="105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C0D53F72-C005-A968-21C3-C4343CA3E7B1}"/>
                </a:ext>
              </a:extLst>
            </p:cNvPr>
            <p:cNvSpPr/>
            <p:nvPr/>
          </p:nvSpPr>
          <p:spPr>
            <a:xfrm>
              <a:off x="4232656" y="3828210"/>
              <a:ext cx="3639773" cy="79875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050" dirty="0">
                  <a:solidFill>
                    <a:schemeClr val="tx1"/>
                  </a:solidFill>
                  <a:latin typeface="Helvetica" pitchFamily="2" charset="0"/>
                </a:rPr>
                <a:t>Инвестиции обусловлены тем, что досрочное прекращение будет согласовано с владельцем и коммунальными службами и будет предоставлено соответствующее обеспечение</a:t>
              </a:r>
              <a:endParaRPr lang="en-SG" sz="105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2" name="Rectangle: Rounded Corners 22">
              <a:extLst>
                <a:ext uri="{FF2B5EF4-FFF2-40B4-BE49-F238E27FC236}">
                  <a16:creationId xmlns:a16="http://schemas.microsoft.com/office/drawing/2014/main" id="{0990332E-D333-2882-D1FD-BE5267D7DE9A}"/>
                </a:ext>
              </a:extLst>
            </p:cNvPr>
            <p:cNvSpPr/>
            <p:nvPr/>
          </p:nvSpPr>
          <p:spPr>
            <a:xfrm>
              <a:off x="4231628" y="4694722"/>
              <a:ext cx="3639773" cy="53250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050" dirty="0">
                  <a:solidFill>
                    <a:schemeClr val="tx1"/>
                  </a:solidFill>
                  <a:latin typeface="Helvetica" pitchFamily="2" charset="0"/>
                </a:rPr>
                <a:t>Наиболее подходит для станций </a:t>
              </a:r>
              <a:r>
                <a:rPr lang="ru-RU" sz="1050" b="1" dirty="0">
                  <a:solidFill>
                    <a:schemeClr val="tx1"/>
                  </a:solidFill>
                  <a:latin typeface="Helvetica" pitchFamily="2" charset="0"/>
                </a:rPr>
                <a:t>НЭП с международным инвестиционно-привлекательным </a:t>
              </a:r>
              <a:r>
                <a:rPr lang="en-SG" sz="1050" b="1" dirty="0">
                  <a:solidFill>
                    <a:schemeClr val="tx1"/>
                  </a:solidFill>
                  <a:latin typeface="Helvetica" pitchFamily="2" charset="0"/>
                </a:rPr>
                <a:t>PPA</a:t>
              </a:r>
            </a:p>
          </p:txBody>
        </p:sp>
        <p:sp>
          <p:nvSpPr>
            <p:cNvPr id="13" name="Rectangle: Rounded Corners 28">
              <a:extLst>
                <a:ext uri="{FF2B5EF4-FFF2-40B4-BE49-F238E27FC236}">
                  <a16:creationId xmlns:a16="http://schemas.microsoft.com/office/drawing/2014/main" id="{2561A196-0BBE-4FE8-58DB-9C61D37656B2}"/>
                </a:ext>
              </a:extLst>
            </p:cNvPr>
            <p:cNvSpPr/>
            <p:nvPr/>
          </p:nvSpPr>
          <p:spPr>
            <a:xfrm>
              <a:off x="7980727" y="2448481"/>
              <a:ext cx="3639773" cy="62125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100" dirty="0">
                  <a:solidFill>
                    <a:schemeClr val="tx1"/>
                  </a:solidFill>
                  <a:latin typeface="Helvetica" pitchFamily="2" charset="0"/>
                </a:rPr>
                <a:t>МЭП предоставляет финансирование корпоративному спонсору с угольной ЭС и новыми проектами в области чистой энергетики</a:t>
              </a:r>
              <a:endParaRPr lang="en-SG" sz="11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4" name="Rectangle: Rounded Corners 29">
              <a:extLst>
                <a:ext uri="{FF2B5EF4-FFF2-40B4-BE49-F238E27FC236}">
                  <a16:creationId xmlns:a16="http://schemas.microsoft.com/office/drawing/2014/main" id="{EF63B832-2254-C3CC-5098-41A10551EE26}"/>
                </a:ext>
              </a:extLst>
            </p:cNvPr>
            <p:cNvSpPr/>
            <p:nvPr/>
          </p:nvSpPr>
          <p:spPr>
            <a:xfrm>
              <a:off x="7979828" y="3139199"/>
              <a:ext cx="3639773" cy="62125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100" dirty="0">
                  <a:solidFill>
                    <a:schemeClr val="tx1"/>
                  </a:solidFill>
                  <a:latin typeface="Helvetica" pitchFamily="2" charset="0"/>
                </a:rPr>
                <a:t>Спонсор гарантирует строительство новых проектов в области чистой энергетики и досрочное закрытие угольных станций</a:t>
              </a:r>
              <a:endParaRPr lang="en-SG" sz="11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5" name="Rectangle: Rounded Corners 30">
              <a:extLst>
                <a:ext uri="{FF2B5EF4-FFF2-40B4-BE49-F238E27FC236}">
                  <a16:creationId xmlns:a16="http://schemas.microsoft.com/office/drawing/2014/main" id="{2B337080-FEA0-F697-CDCD-BF8CEB72B960}"/>
                </a:ext>
              </a:extLst>
            </p:cNvPr>
            <p:cNvSpPr/>
            <p:nvPr/>
          </p:nvSpPr>
          <p:spPr>
            <a:xfrm>
              <a:off x="7979828" y="3828210"/>
              <a:ext cx="3639773" cy="79875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100" dirty="0">
                  <a:solidFill>
                    <a:schemeClr val="tx1"/>
                  </a:solidFill>
                  <a:latin typeface="Helvetica" pitchFamily="2" charset="0"/>
                </a:rPr>
                <a:t>Для обеспечения перехода могут использоваться стимулы (например, штрафные проценты)</a:t>
              </a:r>
              <a:endParaRPr lang="en-SG" sz="11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6" name="Rectangle: Rounded Corners 31">
              <a:extLst>
                <a:ext uri="{FF2B5EF4-FFF2-40B4-BE49-F238E27FC236}">
                  <a16:creationId xmlns:a16="http://schemas.microsoft.com/office/drawing/2014/main" id="{6AF060C7-A2EC-17DB-7411-DDA19C98E919}"/>
                </a:ext>
              </a:extLst>
            </p:cNvPr>
            <p:cNvSpPr/>
            <p:nvPr/>
          </p:nvSpPr>
          <p:spPr>
            <a:xfrm>
              <a:off x="7979828" y="4695930"/>
              <a:ext cx="3639773" cy="53250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200" dirty="0">
                  <a:solidFill>
                    <a:schemeClr val="tx1"/>
                  </a:solidFill>
                  <a:latin typeface="Helvetica" pitchFamily="2" charset="0"/>
                </a:rPr>
                <a:t>Наиболее подходит </a:t>
              </a:r>
              <a:r>
                <a:rPr lang="ru-RU" sz="1200" b="1" dirty="0">
                  <a:solidFill>
                    <a:schemeClr val="tx1"/>
                  </a:solidFill>
                  <a:latin typeface="Helvetica" pitchFamily="2" charset="0"/>
                </a:rPr>
                <a:t>для предприятий с портфелем станций</a:t>
              </a:r>
              <a:endParaRPr lang="en-SG" sz="12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12F616-0C5F-34CB-3C4C-31EDD20B058C}"/>
                </a:ext>
              </a:extLst>
            </p:cNvPr>
            <p:cNvGrpSpPr/>
            <p:nvPr/>
          </p:nvGrpSpPr>
          <p:grpSpPr>
            <a:xfrm>
              <a:off x="626451" y="1689841"/>
              <a:ext cx="545966" cy="496378"/>
              <a:chOff x="970060" y="1791414"/>
              <a:chExt cx="521208" cy="52154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7621B68-929B-7AC3-987E-A1AC7AF69DB7}"/>
                  </a:ext>
                </a:extLst>
              </p:cNvPr>
              <p:cNvSpPr/>
              <p:nvPr/>
            </p:nvSpPr>
            <p:spPr>
              <a:xfrm>
                <a:off x="970060" y="1791414"/>
                <a:ext cx="521208" cy="521208"/>
              </a:xfrm>
              <a:prstGeom prst="ellipse">
                <a:avLst/>
              </a:prstGeom>
              <a:solidFill>
                <a:srgbClr val="FDB515"/>
              </a:solidFill>
              <a:ln>
                <a:solidFill>
                  <a:srgbClr val="F57F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latin typeface="Helvetica" pitchFamily="2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F8F1E63-3CE0-079A-3D8C-FB518271789C}"/>
                  </a:ext>
                </a:extLst>
              </p:cNvPr>
              <p:cNvSpPr/>
              <p:nvPr/>
            </p:nvSpPr>
            <p:spPr>
              <a:xfrm>
                <a:off x="972653" y="1811717"/>
                <a:ext cx="516021" cy="50124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lvl="0" algn="ctr"/>
                <a:r>
                  <a:rPr lang="en-US" sz="2500" b="1">
                    <a:solidFill>
                      <a:schemeClr val="bg1"/>
                    </a:solidFill>
                    <a:latin typeface="Helvetica" pitchFamily="2" charset="0"/>
                  </a:rPr>
                  <a:t>01</a:t>
                </a:r>
                <a:endParaRPr lang="en-SG" sz="2500" b="1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0ECBA34-7BF6-2F77-E6FB-56FEFDCF2955}"/>
                </a:ext>
              </a:extLst>
            </p:cNvPr>
            <p:cNvGrpSpPr/>
            <p:nvPr/>
          </p:nvGrpSpPr>
          <p:grpSpPr>
            <a:xfrm>
              <a:off x="4400877" y="1689842"/>
              <a:ext cx="545966" cy="505879"/>
              <a:chOff x="970060" y="1791414"/>
              <a:chExt cx="521208" cy="521208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A547D40-4349-8E33-17C6-038F37A4694B}"/>
                  </a:ext>
                </a:extLst>
              </p:cNvPr>
              <p:cNvSpPr/>
              <p:nvPr/>
            </p:nvSpPr>
            <p:spPr>
              <a:xfrm>
                <a:off x="970060" y="1791414"/>
                <a:ext cx="521208" cy="521208"/>
              </a:xfrm>
              <a:prstGeom prst="ellipse">
                <a:avLst/>
              </a:prstGeom>
              <a:solidFill>
                <a:srgbClr val="009FD6"/>
              </a:solidFill>
              <a:ln>
                <a:solidFill>
                  <a:srgbClr val="007D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latin typeface="Helvetica" pitchFamily="2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CF7A0F9-703F-2D3B-9F6F-F44D02F69C38}"/>
                  </a:ext>
                </a:extLst>
              </p:cNvPr>
              <p:cNvSpPr/>
              <p:nvPr/>
            </p:nvSpPr>
            <p:spPr>
              <a:xfrm>
                <a:off x="972654" y="1794508"/>
                <a:ext cx="516021" cy="491510"/>
              </a:xfrm>
              <a:prstGeom prst="rect">
                <a:avLst/>
              </a:prstGeom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lvl="0" algn="ctr"/>
                <a:r>
                  <a:rPr lang="en-US" sz="2500" b="1">
                    <a:solidFill>
                      <a:schemeClr val="bg1"/>
                    </a:solidFill>
                    <a:latin typeface="Helvetica" pitchFamily="2" charset="0"/>
                  </a:rPr>
                  <a:t>02</a:t>
                </a:r>
                <a:endParaRPr lang="en-SG" sz="2500" b="1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0F95C01-4702-878B-8DA8-48DD9CA19474}"/>
                </a:ext>
              </a:extLst>
            </p:cNvPr>
            <p:cNvGrpSpPr/>
            <p:nvPr/>
          </p:nvGrpSpPr>
          <p:grpSpPr>
            <a:xfrm>
              <a:off x="8110532" y="1689842"/>
              <a:ext cx="545966" cy="505879"/>
              <a:chOff x="970060" y="1791414"/>
              <a:chExt cx="521208" cy="52120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5A788EB-E948-7E4C-DC8A-6E55E7E614DB}"/>
                  </a:ext>
                </a:extLst>
              </p:cNvPr>
              <p:cNvSpPr/>
              <p:nvPr/>
            </p:nvSpPr>
            <p:spPr>
              <a:xfrm>
                <a:off x="970060" y="1791414"/>
                <a:ext cx="521208" cy="521208"/>
              </a:xfrm>
              <a:prstGeom prst="ellipse">
                <a:avLst/>
              </a:prstGeom>
              <a:solidFill>
                <a:srgbClr val="C8DA2B"/>
              </a:solidFill>
              <a:ln>
                <a:solidFill>
                  <a:srgbClr val="8D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latin typeface="Helvetica" pitchFamily="2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78FFA-E371-D19F-E5E8-34BF7F168C81}"/>
                  </a:ext>
                </a:extLst>
              </p:cNvPr>
              <p:cNvSpPr/>
              <p:nvPr/>
            </p:nvSpPr>
            <p:spPr>
              <a:xfrm>
                <a:off x="972654" y="1794508"/>
                <a:ext cx="516021" cy="491510"/>
              </a:xfrm>
              <a:prstGeom prst="rect">
                <a:avLst/>
              </a:prstGeom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lvl="0" algn="ctr"/>
                <a:r>
                  <a:rPr lang="en-US" sz="2500" b="1">
                    <a:solidFill>
                      <a:schemeClr val="bg1"/>
                    </a:solidFill>
                    <a:latin typeface="Helvetica" pitchFamily="2" charset="0"/>
                  </a:rPr>
                  <a:t>03</a:t>
                </a:r>
                <a:endParaRPr lang="en-SG" sz="2500" b="1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BF11B1-2769-A3C5-3AA9-20215366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08" y="384175"/>
            <a:ext cx="10515600" cy="796925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Helvetica" pitchFamily="2" charset="0"/>
              </a:rPr>
              <a:t>Модели структурирования сделок</a:t>
            </a:r>
            <a:endParaRPr lang="en-US" sz="4000" b="1" dirty="0">
              <a:latin typeface="Helvetica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DA6FB1-8F40-7E56-7031-70704A07B78C}"/>
              </a:ext>
            </a:extLst>
          </p:cNvPr>
          <p:cNvSpPr/>
          <p:nvPr/>
        </p:nvSpPr>
        <p:spPr>
          <a:xfrm>
            <a:off x="0" y="6667018"/>
            <a:ext cx="5324354" cy="20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30" name="Picture 12">
            <a:extLst>
              <a:ext uri="{FF2B5EF4-FFF2-40B4-BE49-F238E27FC236}">
                <a16:creationId xmlns:a16="http://schemas.microsoft.com/office/drawing/2014/main" id="{63DB6EC2-CCE5-5123-BEE1-89416A8D92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1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A060-33C5-C71C-DBAE-0375E77B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37" y="10010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Helvetica" pitchFamily="2" charset="0"/>
              </a:rPr>
              <a:t>Синтетическая модель</a:t>
            </a:r>
            <a:endParaRPr lang="en-US" sz="4000" b="1" dirty="0">
              <a:latin typeface="Helvetic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679BEE-AECE-76A7-27EC-3BEAD7EFB521}"/>
              </a:ext>
            </a:extLst>
          </p:cNvPr>
          <p:cNvSpPr/>
          <p:nvPr/>
        </p:nvSpPr>
        <p:spPr>
          <a:xfrm>
            <a:off x="328359" y="6472065"/>
            <a:ext cx="11256242" cy="289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solidFill>
                  <a:schemeClr val="tx1"/>
                </a:solidFill>
                <a:latin typeface="Helvetica" pitchFamily="2" charset="0"/>
              </a:rPr>
              <a:t>МЭП-</a:t>
            </a:r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CRF = </a:t>
            </a:r>
            <a:r>
              <a:rPr lang="ru-RU" sz="1050" dirty="0">
                <a:solidFill>
                  <a:schemeClr val="tx1"/>
                </a:solidFill>
                <a:latin typeface="Helvetica" pitchFamily="2" charset="0"/>
              </a:rPr>
              <a:t>Механизм энергетического перехода - Фонд сокращения выбросов углерода; </a:t>
            </a:r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CFADS = </a:t>
            </a:r>
            <a:r>
              <a:rPr lang="ru-RU" sz="1050" dirty="0">
                <a:solidFill>
                  <a:schemeClr val="tx1"/>
                </a:solidFill>
                <a:latin typeface="Helvetica" pitchFamily="2" charset="0"/>
              </a:rPr>
              <a:t>Денежный поток, доступный для обслуживания долга; </a:t>
            </a:r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PPA = </a:t>
            </a:r>
            <a:r>
              <a:rPr lang="ru-RU" sz="1050" dirty="0">
                <a:solidFill>
                  <a:schemeClr val="tx1"/>
                </a:solidFill>
                <a:latin typeface="Helvetica" pitchFamily="2" charset="0"/>
              </a:rPr>
              <a:t>Соглашение по закупкам в электроэнергетике</a:t>
            </a:r>
            <a:endParaRPr lang="en-US" sz="105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D813ED-8B29-5A24-E8BF-388D6B7525D7}"/>
              </a:ext>
            </a:extLst>
          </p:cNvPr>
          <p:cNvSpPr txBox="1">
            <a:spLocks/>
          </p:cNvSpPr>
          <p:nvPr/>
        </p:nvSpPr>
        <p:spPr>
          <a:xfrm>
            <a:off x="766842" y="1248000"/>
            <a:ext cx="10837960" cy="6847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Helvetica" pitchFamily="2" charset="0"/>
              </a:rPr>
              <a:t>МЭП будет осуществлять реструктуризацию угольных электростанций с помощью недорогого капитала, при этом </a:t>
            </a:r>
            <a:r>
              <a:rPr lang="ru-RU" sz="1600" b="1" dirty="0">
                <a:solidFill>
                  <a:schemeClr val="bg1"/>
                </a:solidFill>
                <a:latin typeface="Helvetica" pitchFamily="2" charset="0"/>
              </a:rPr>
              <a:t>существующие владельцы останутся в качестве собственников акционерного капитала и операторов</a:t>
            </a:r>
            <a:endParaRPr lang="en-US" sz="1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931982B2-75A8-6D20-2415-CC2ED72D49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75C6B5D-F6AB-8AA8-DDD2-05AC525AA0D7}"/>
              </a:ext>
            </a:extLst>
          </p:cNvPr>
          <p:cNvGrpSpPr>
            <a:grpSpLocks noChangeAspect="1"/>
          </p:cNvGrpSpPr>
          <p:nvPr/>
        </p:nvGrpSpPr>
        <p:grpSpPr>
          <a:xfrm>
            <a:off x="766842" y="2632827"/>
            <a:ext cx="4851400" cy="3735500"/>
            <a:chOff x="637645" y="2105389"/>
            <a:chExt cx="4968078" cy="38253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953235-25C0-E79E-1C3D-8AA826CC9374}"/>
                </a:ext>
              </a:extLst>
            </p:cNvPr>
            <p:cNvGrpSpPr/>
            <p:nvPr/>
          </p:nvGrpSpPr>
          <p:grpSpPr>
            <a:xfrm>
              <a:off x="637645" y="2105389"/>
              <a:ext cx="4968078" cy="3825341"/>
              <a:chOff x="637645" y="2056365"/>
              <a:chExt cx="4968078" cy="382534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7EAE04B-039B-B705-6811-1AEE62E8FC8D}"/>
                  </a:ext>
                </a:extLst>
              </p:cNvPr>
              <p:cNvSpPr/>
              <p:nvPr/>
            </p:nvSpPr>
            <p:spPr>
              <a:xfrm>
                <a:off x="3540294" y="4443644"/>
                <a:ext cx="2065429" cy="14380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latin typeface="Helvetica" pitchFamily="2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75D21D-FE0D-616C-2DA1-530608067D7E}"/>
                  </a:ext>
                </a:extLst>
              </p:cNvPr>
              <p:cNvSpPr/>
              <p:nvPr/>
            </p:nvSpPr>
            <p:spPr>
              <a:xfrm>
                <a:off x="2841628" y="2056365"/>
                <a:ext cx="1371599" cy="457200"/>
              </a:xfrm>
              <a:prstGeom prst="rect">
                <a:avLst/>
              </a:prstGeom>
              <a:solidFill>
                <a:srgbClr val="009F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latin typeface="Helvetica" pitchFamily="2" charset="0"/>
                  </a:rPr>
                  <a:t>Спонсоры</a:t>
                </a:r>
                <a:endParaRPr lang="en-SG" sz="1400" b="1" dirty="0">
                  <a:latin typeface="Helvetica" pitchFamily="2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5F98FE-6CF9-F3EA-5B44-5E179AD23D3D}"/>
                  </a:ext>
                </a:extLst>
              </p:cNvPr>
              <p:cNvSpPr/>
              <p:nvPr/>
            </p:nvSpPr>
            <p:spPr>
              <a:xfrm>
                <a:off x="2841629" y="3410517"/>
                <a:ext cx="1371600" cy="592453"/>
              </a:xfrm>
              <a:prstGeom prst="rect">
                <a:avLst/>
              </a:prstGeom>
              <a:solidFill>
                <a:srgbClr val="FDB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latin typeface="Helvetica" pitchFamily="2" charset="0"/>
                  </a:rPr>
                  <a:t>Проектная компания</a:t>
                </a:r>
                <a:endParaRPr lang="en-SG" sz="1400" b="1" dirty="0">
                  <a:latin typeface="Helvetica" pitchFamily="2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DF1C104-D649-3C65-BEF2-EC3992899D04}"/>
                  </a:ext>
                </a:extLst>
              </p:cNvPr>
              <p:cNvSpPr/>
              <p:nvPr/>
            </p:nvSpPr>
            <p:spPr>
              <a:xfrm>
                <a:off x="4142169" y="4529060"/>
                <a:ext cx="1371600" cy="365760"/>
              </a:xfrm>
              <a:prstGeom prst="rect">
                <a:avLst/>
              </a:prstGeom>
              <a:solidFill>
                <a:srgbClr val="007DB7"/>
              </a:solidFill>
              <a:ln w="28575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latin typeface="Helvetica" pitchFamily="2" charset="0"/>
                  </a:rPr>
                  <a:t>ЖКХ</a:t>
                </a:r>
                <a:endParaRPr lang="en-SG" sz="1200" b="1" dirty="0">
                  <a:latin typeface="Helvetica" pitchFamily="2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BF718B3-97A6-17B9-28D9-FB3E513849BF}"/>
                  </a:ext>
                </a:extLst>
              </p:cNvPr>
              <p:cNvSpPr/>
              <p:nvPr/>
            </p:nvSpPr>
            <p:spPr>
              <a:xfrm>
                <a:off x="637645" y="2061101"/>
                <a:ext cx="1371598" cy="4572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latin typeface="Helvetica" pitchFamily="2" charset="0"/>
                  </a:rPr>
                  <a:t>Кредиторы</a:t>
                </a:r>
                <a:endParaRPr lang="en-SG" sz="1400" b="1" dirty="0">
                  <a:latin typeface="Helvetica" pitchFamily="2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BA008C5-C99E-36BB-62A5-E3320FBD6089}"/>
                  </a:ext>
                </a:extLst>
              </p:cNvPr>
              <p:cNvSpPr/>
              <p:nvPr/>
            </p:nvSpPr>
            <p:spPr>
              <a:xfrm>
                <a:off x="4129814" y="5403460"/>
                <a:ext cx="1371600" cy="3657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latin typeface="Helvetica" pitchFamily="2" charset="0"/>
                  </a:rPr>
                  <a:t>Поставщик топлива</a:t>
                </a:r>
                <a:endParaRPr lang="en-SG" sz="1200" b="1" dirty="0">
                  <a:latin typeface="Helvetica" pitchFamily="2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CE41B0-6CA5-79C4-4414-A934F9F2A031}"/>
                  </a:ext>
                </a:extLst>
              </p:cNvPr>
              <p:cNvSpPr/>
              <p:nvPr/>
            </p:nvSpPr>
            <p:spPr>
              <a:xfrm>
                <a:off x="4129814" y="4970300"/>
                <a:ext cx="1371600" cy="365760"/>
              </a:xfrm>
              <a:prstGeom prst="rect">
                <a:avLst/>
              </a:prstGeom>
              <a:solidFill>
                <a:srgbClr val="009F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ru-RU" sz="1200" b="1" dirty="0">
                    <a:latin typeface="Helvetica" pitchFamily="2" charset="0"/>
                  </a:rPr>
                  <a:t>Поставщик </a:t>
                </a:r>
                <a:r>
                  <a:rPr lang="ru-RU" sz="1200" b="1" dirty="0" err="1">
                    <a:latin typeface="Helvetica" pitchFamily="2" charset="0"/>
                  </a:rPr>
                  <a:t>ЭиТО</a:t>
                </a:r>
                <a:endParaRPr lang="en-SG" sz="1200" b="1" dirty="0">
                  <a:latin typeface="Helvetica" pitchFamily="2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8656626-4A0C-DF0E-AF5B-62C289B90947}"/>
                  </a:ext>
                </a:extLst>
              </p:cNvPr>
              <p:cNvSpPr/>
              <p:nvPr/>
            </p:nvSpPr>
            <p:spPr>
              <a:xfrm>
                <a:off x="637645" y="3379975"/>
                <a:ext cx="1371600" cy="655775"/>
              </a:xfrm>
              <a:prstGeom prst="rect">
                <a:avLst/>
              </a:prstGeom>
              <a:solidFill>
                <a:srgbClr val="F57F29"/>
              </a:solidFill>
              <a:ln w="28575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latin typeface="Helvetica" pitchFamily="2" charset="0"/>
                  </a:rPr>
                  <a:t>МЭП</a:t>
                </a:r>
                <a:r>
                  <a:rPr lang="en-US" sz="1400" b="1" dirty="0">
                    <a:latin typeface="Helvetica" pitchFamily="2" charset="0"/>
                  </a:rPr>
                  <a:t>-CRF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C5CAF66-2C7D-02D2-B888-90DC87E2859F}"/>
                  </a:ext>
                </a:extLst>
              </p:cNvPr>
              <p:cNvCxnSpPr>
                <a:cxnSpLocks/>
                <a:stCxn id="23" idx="3"/>
                <a:endCxn id="18" idx="1"/>
              </p:cNvCxnSpPr>
              <p:nvPr/>
            </p:nvCxnSpPr>
            <p:spPr>
              <a:xfrm flipV="1">
                <a:off x="2009245" y="3706744"/>
                <a:ext cx="832384" cy="1119"/>
              </a:xfrm>
              <a:prstGeom prst="straightConnector1">
                <a:avLst/>
              </a:prstGeom>
              <a:ln w="19050">
                <a:solidFill>
                  <a:srgbClr val="F57F2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or: Elbow 22">
                <a:extLst>
                  <a:ext uri="{FF2B5EF4-FFF2-40B4-BE49-F238E27FC236}">
                    <a16:creationId xmlns:a16="http://schemas.microsoft.com/office/drawing/2014/main" id="{B79CBAB1-D37B-857E-302A-17CC1FAC32D2}"/>
                  </a:ext>
                </a:extLst>
              </p:cNvPr>
              <p:cNvCxnSpPr>
                <a:cxnSpLocks/>
                <a:stCxn id="18" idx="2"/>
                <a:endCxn id="19" idx="1"/>
              </p:cNvCxnSpPr>
              <p:nvPr/>
            </p:nvCxnSpPr>
            <p:spPr>
              <a:xfrm rot="16200000" flipH="1">
                <a:off x="3480314" y="4050085"/>
                <a:ext cx="708970" cy="614740"/>
              </a:xfrm>
              <a:prstGeom prst="bentConnector2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or: Elbow 24">
                <a:extLst>
                  <a:ext uri="{FF2B5EF4-FFF2-40B4-BE49-F238E27FC236}">
                    <a16:creationId xmlns:a16="http://schemas.microsoft.com/office/drawing/2014/main" id="{A6055D7C-85B3-E968-28DC-D4C884AE342E}"/>
                  </a:ext>
                </a:extLst>
              </p:cNvPr>
              <p:cNvCxnSpPr>
                <a:cxnSpLocks/>
                <a:stCxn id="18" idx="2"/>
                <a:endCxn id="22" idx="1"/>
              </p:cNvCxnSpPr>
              <p:nvPr/>
            </p:nvCxnSpPr>
            <p:spPr>
              <a:xfrm rot="16200000" flipH="1">
                <a:off x="3253516" y="4276882"/>
                <a:ext cx="1150210" cy="602385"/>
              </a:xfrm>
              <a:prstGeom prst="bentConnector2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or: Elbow 26">
                <a:extLst>
                  <a:ext uri="{FF2B5EF4-FFF2-40B4-BE49-F238E27FC236}">
                    <a16:creationId xmlns:a16="http://schemas.microsoft.com/office/drawing/2014/main" id="{FDF32BFD-691F-7F7A-0A12-73C4A039C1A6}"/>
                  </a:ext>
                </a:extLst>
              </p:cNvPr>
              <p:cNvCxnSpPr>
                <a:cxnSpLocks/>
                <a:stCxn id="18" idx="2"/>
                <a:endCxn id="21" idx="1"/>
              </p:cNvCxnSpPr>
              <p:nvPr/>
            </p:nvCxnSpPr>
            <p:spPr>
              <a:xfrm rot="16200000" flipH="1">
                <a:off x="3036936" y="4493462"/>
                <a:ext cx="1583370" cy="602385"/>
              </a:xfrm>
              <a:prstGeom prst="bentConnector2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1DAF33-67BD-6454-AE15-3A96B718D20E}"/>
                  </a:ext>
                </a:extLst>
              </p:cNvPr>
              <p:cNvSpPr txBox="1"/>
              <p:nvPr/>
            </p:nvSpPr>
            <p:spPr>
              <a:xfrm>
                <a:off x="3460191" y="4872538"/>
                <a:ext cx="669623" cy="28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err="1">
                    <a:latin typeface="Helvetica" pitchFamily="2" charset="0"/>
                  </a:rPr>
                  <a:t>ЭиТО</a:t>
                </a:r>
                <a:endParaRPr lang="en-SG" sz="1200" dirty="0">
                  <a:latin typeface="Helvetica" pitchFamily="2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6CE65A3-EABA-235F-1321-0F880D1F61E7}"/>
                  </a:ext>
                </a:extLst>
              </p:cNvPr>
              <p:cNvSpPr txBox="1"/>
              <p:nvPr/>
            </p:nvSpPr>
            <p:spPr>
              <a:xfrm>
                <a:off x="3397205" y="5352406"/>
                <a:ext cx="779417" cy="472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latin typeface="Helvetica" pitchFamily="2" charset="0"/>
                  </a:rPr>
                  <a:t>Запас</a:t>
                </a:r>
                <a:r>
                  <a:rPr lang="en-US" sz="1200" dirty="0">
                    <a:latin typeface="Helvetica" pitchFamily="2" charset="0"/>
                  </a:rPr>
                  <a:t> </a:t>
                </a:r>
                <a:r>
                  <a:rPr lang="ru-RU" sz="1200" dirty="0">
                    <a:latin typeface="Helvetica" pitchFamily="2" charset="0"/>
                  </a:rPr>
                  <a:t>угля</a:t>
                </a:r>
                <a:endParaRPr lang="en-SG" sz="1200" dirty="0">
                  <a:latin typeface="Helvetica" pitchFamily="2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8ED0253-1A93-B99D-E0F8-ADFFBEB06B52}"/>
                  </a:ext>
                </a:extLst>
              </p:cNvPr>
              <p:cNvSpPr/>
              <p:nvPr/>
            </p:nvSpPr>
            <p:spPr>
              <a:xfrm>
                <a:off x="2072803" y="3234806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1</a:t>
                </a:r>
                <a:endParaRPr lang="en-SG" sz="1600">
                  <a:latin typeface="Helvetica" pitchFamily="2" charset="0"/>
                </a:endParaRP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E8BCDF7C-8184-EC1C-A6DA-356DB1AD00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43732" y="2525859"/>
                <a:ext cx="1" cy="884658"/>
              </a:xfrm>
              <a:prstGeom prst="straightConnector1">
                <a:avLst/>
              </a:prstGeom>
              <a:ln w="19050">
                <a:solidFill>
                  <a:srgbClr val="007DB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FAB0F213-9607-D70C-43DE-C5AEE0BF72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09245" y="3798914"/>
                <a:ext cx="832384" cy="1119"/>
              </a:xfrm>
              <a:prstGeom prst="straightConnector1">
                <a:avLst/>
              </a:prstGeom>
              <a:ln w="19050">
                <a:solidFill>
                  <a:srgbClr val="007DB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B2DE4F7-15B8-CB2D-59F9-1811B3381E16}"/>
                  </a:ext>
                </a:extLst>
              </p:cNvPr>
              <p:cNvSpPr txBox="1"/>
              <p:nvPr/>
            </p:nvSpPr>
            <p:spPr>
              <a:xfrm>
                <a:off x="1893104" y="3441977"/>
                <a:ext cx="1064667" cy="28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latin typeface="Helvetica" pitchFamily="2" charset="0"/>
                  </a:rPr>
                  <a:t>Заем</a:t>
                </a:r>
                <a:endParaRPr lang="en-SG" sz="1200" dirty="0">
                  <a:latin typeface="Helvetica" pitchFamily="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427903B-EE23-3A91-BDC5-CF752D3C5E61}"/>
                  </a:ext>
                </a:extLst>
              </p:cNvPr>
              <p:cNvSpPr txBox="1"/>
              <p:nvPr/>
            </p:nvSpPr>
            <p:spPr>
              <a:xfrm>
                <a:off x="3441640" y="4443643"/>
                <a:ext cx="669624" cy="28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Helvetica" pitchFamily="2" charset="0"/>
                  </a:rPr>
                  <a:t>PPA</a:t>
                </a:r>
                <a:endParaRPr lang="en-SG" sz="1200" dirty="0">
                  <a:latin typeface="Helvetica" pitchFamily="2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2726BEB-1FA5-F60C-973A-BCFAD917C859}"/>
                  </a:ext>
                </a:extLst>
              </p:cNvPr>
              <p:cNvSpPr/>
              <p:nvPr/>
            </p:nvSpPr>
            <p:spPr>
              <a:xfrm>
                <a:off x="3752375" y="2835016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2</a:t>
                </a:r>
                <a:endParaRPr lang="en-SG" sz="1600">
                  <a:latin typeface="Helvetica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E9642F-6546-3238-ACA2-8BA0CCB8EB7C}"/>
                  </a:ext>
                </a:extLst>
              </p:cNvPr>
              <p:cNvSpPr txBox="1"/>
              <p:nvPr/>
            </p:nvSpPr>
            <p:spPr>
              <a:xfrm>
                <a:off x="1898806" y="2633005"/>
                <a:ext cx="1157186" cy="472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Helvetica" pitchFamily="2" charset="0"/>
                  </a:rPr>
                  <a:t>Существующие долг</a:t>
                </a:r>
                <a:endParaRPr lang="en-SG" sz="1200" dirty="0">
                  <a:latin typeface="Helvetica" pitchFamily="2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6EEFE8F-444E-CF33-C5A1-2FFB6A4BA8E4}"/>
                  </a:ext>
                </a:extLst>
              </p:cNvPr>
              <p:cNvSpPr/>
              <p:nvPr/>
            </p:nvSpPr>
            <p:spPr>
              <a:xfrm>
                <a:off x="3107060" y="4443643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5</a:t>
                </a:r>
                <a:endParaRPr lang="en-SG" sz="1600">
                  <a:latin typeface="Helvetica" pitchFamily="2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8329621-DA8F-EB1B-C7DA-88CADF440B17}"/>
                  </a:ext>
                </a:extLst>
              </p:cNvPr>
              <p:cNvSpPr/>
              <p:nvPr/>
            </p:nvSpPr>
            <p:spPr>
              <a:xfrm>
                <a:off x="1534439" y="2609989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4</a:t>
                </a:r>
                <a:endParaRPr lang="en-SG" sz="1600">
                  <a:latin typeface="Helvetica" pitchFamily="2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4832E2-9B79-1791-A981-7F6E79FA5D79}"/>
                </a:ext>
              </a:extLst>
            </p:cNvPr>
            <p:cNvSpPr txBox="1"/>
            <p:nvPr/>
          </p:nvSpPr>
          <p:spPr>
            <a:xfrm>
              <a:off x="1924317" y="3863710"/>
              <a:ext cx="1064667" cy="292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Helvetica" pitchFamily="2" charset="0"/>
                </a:rPr>
                <a:t>Погашение</a:t>
              </a:r>
              <a:endParaRPr lang="en-SG" sz="1200" dirty="0">
                <a:latin typeface="Helvetica" pitchFamily="2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A3D1197-7F09-515E-BECB-28869AF380A2}"/>
                </a:ext>
              </a:extLst>
            </p:cNvPr>
            <p:cNvCxnSpPr>
              <a:cxnSpLocks/>
              <a:stCxn id="18" idx="0"/>
              <a:endCxn id="17" idx="2"/>
            </p:cNvCxnSpPr>
            <p:nvPr/>
          </p:nvCxnSpPr>
          <p:spPr>
            <a:xfrm flipH="1" flipV="1">
              <a:off x="3527428" y="2562589"/>
              <a:ext cx="1" cy="896952"/>
            </a:xfrm>
            <a:prstGeom prst="straightConnector1">
              <a:avLst/>
            </a:prstGeom>
            <a:ln w="19050">
              <a:solidFill>
                <a:srgbClr val="F57F29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27">
              <a:extLst>
                <a:ext uri="{FF2B5EF4-FFF2-40B4-BE49-F238E27FC236}">
                  <a16:creationId xmlns:a16="http://schemas.microsoft.com/office/drawing/2014/main" id="{B5F554ED-5E40-365D-171D-5D2EA7D39D3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846979" y="1923852"/>
              <a:ext cx="887751" cy="220398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7DB7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6694A6-562B-BBD1-0677-7DD55F2E2E25}"/>
                </a:ext>
              </a:extLst>
            </p:cNvPr>
            <p:cNvSpPr/>
            <p:nvPr/>
          </p:nvSpPr>
          <p:spPr>
            <a:xfrm>
              <a:off x="4298688" y="2182169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Helvetica" pitchFamily="2" charset="0"/>
                </a:rPr>
                <a:t>3</a:t>
              </a:r>
              <a:endParaRPr lang="en-SG" sz="1600">
                <a:latin typeface="Helvetica" pitchFamily="2" charset="0"/>
              </a:endParaRPr>
            </a:p>
          </p:txBody>
        </p:sp>
        <p:cxnSp>
          <p:nvCxnSpPr>
            <p:cNvPr id="15" name="Connector: Elbow 48">
              <a:extLst>
                <a:ext uri="{FF2B5EF4-FFF2-40B4-BE49-F238E27FC236}">
                  <a16:creationId xmlns:a16="http://schemas.microsoft.com/office/drawing/2014/main" id="{F7D501EC-575D-F5FD-02DB-4E5C1D40E65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679438" y="1918999"/>
              <a:ext cx="892216" cy="2203985"/>
            </a:xfrm>
            <a:prstGeom prst="bentConnector3">
              <a:avLst>
                <a:gd name="adj1" fmla="val 37523"/>
              </a:avLst>
            </a:prstGeom>
            <a:ln w="19050"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8B9C518-4424-AF19-8B24-C815649EDBBE}"/>
              </a:ext>
            </a:extLst>
          </p:cNvPr>
          <p:cNvGrpSpPr/>
          <p:nvPr/>
        </p:nvGrpSpPr>
        <p:grpSpPr>
          <a:xfrm>
            <a:off x="6191866" y="2284623"/>
            <a:ext cx="5428634" cy="4129783"/>
            <a:chOff x="6191866" y="1491763"/>
            <a:chExt cx="5428634" cy="412978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626DF2A-2AD6-3393-A4C3-AB4A43827AFF}"/>
                </a:ext>
              </a:extLst>
            </p:cNvPr>
            <p:cNvSpPr txBox="1"/>
            <p:nvPr/>
          </p:nvSpPr>
          <p:spPr>
            <a:xfrm>
              <a:off x="6531236" y="1491763"/>
              <a:ext cx="507356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ru-RU" sz="1100" b="1" dirty="0">
                  <a:latin typeface="Helvetica" pitchFamily="2" charset="0"/>
                  <a:cs typeface="Arial" panose="020B0604020202020204" pitchFamily="34" charset="0"/>
                </a:rPr>
                <a:t>МЭП инвестирует в долговой инструмент </a:t>
              </a:r>
              <a:r>
                <a:rPr lang="ru-RU" sz="1100" dirty="0">
                  <a:latin typeface="Helvetica" pitchFamily="2" charset="0"/>
                  <a:cs typeface="Arial" panose="020B0604020202020204" pitchFamily="34" charset="0"/>
                </a:rPr>
                <a:t>проектной компании и получает возмещение на основе рассчитанного денежного потока (% от денежных средств, имеющихся в распоряжении для погашения долга) на протяжении инвестиционного горизонта</a:t>
              </a:r>
              <a:endParaRPr lang="en-SG" sz="1100" dirty="0">
                <a:latin typeface="Helvetica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1ECAFF8-0209-C1BD-1120-3DF79B8F9CD5}"/>
                </a:ext>
              </a:extLst>
            </p:cNvPr>
            <p:cNvGrpSpPr/>
            <p:nvPr/>
          </p:nvGrpSpPr>
          <p:grpSpPr>
            <a:xfrm>
              <a:off x="6193717" y="2381243"/>
              <a:ext cx="5420056" cy="769441"/>
              <a:chOff x="6193717" y="2336937"/>
              <a:chExt cx="5420056" cy="769441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C0C823-6392-1848-1D45-BE1670E3ADDD}"/>
                  </a:ext>
                </a:extLst>
              </p:cNvPr>
              <p:cNvSpPr txBox="1"/>
              <p:nvPr/>
            </p:nvSpPr>
            <p:spPr>
              <a:xfrm>
                <a:off x="6540207" y="2336937"/>
                <a:ext cx="507356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1100" b="1" dirty="0">
                    <a:latin typeface="Helvetica" pitchFamily="2" charset="0"/>
                    <a:cs typeface="Arial" panose="020B0604020202020204" pitchFamily="34" charset="0"/>
                  </a:rPr>
                  <a:t>Поступления от инвестиций в МЭП выплачиваются существующим акционерам </a:t>
                </a:r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в виде специальных дивидендов как форма возврата капитала. Существующие акционеры продолжают получать дивиденды по акциям (но на более низком уровне, чем без </a:t>
                </a:r>
                <a:r>
                  <a:rPr lang="en-SG" sz="1100" dirty="0">
                    <a:latin typeface="Helvetica" pitchFamily="2" charset="0"/>
                    <a:cs typeface="Arial" panose="020B0604020202020204" pitchFamily="34" charset="0"/>
                  </a:rPr>
                  <a:t>CRF)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A020681-B2D0-5149-6426-62F45B13BE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3717" y="2648640"/>
                <a:ext cx="256032" cy="25156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Helvetica" pitchFamily="2" charset="0"/>
                  </a:rPr>
                  <a:t>2</a:t>
                </a:r>
                <a:endParaRPr lang="en-SG" sz="1400">
                  <a:latin typeface="Helvetica" pitchFamily="2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3BEF28-8C4B-722A-9525-0D5A246874B9}"/>
                </a:ext>
              </a:extLst>
            </p:cNvPr>
            <p:cNvGrpSpPr/>
            <p:nvPr/>
          </p:nvGrpSpPr>
          <p:grpSpPr>
            <a:xfrm>
              <a:off x="6193717" y="3468297"/>
              <a:ext cx="5422298" cy="430887"/>
              <a:chOff x="6193717" y="3289919"/>
              <a:chExt cx="5422298" cy="430887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F707CCC-1671-7CF8-EDEC-CC285B0F80EB}"/>
                  </a:ext>
                </a:extLst>
              </p:cNvPr>
              <p:cNvSpPr txBox="1"/>
              <p:nvPr/>
            </p:nvSpPr>
            <p:spPr>
              <a:xfrm>
                <a:off x="6542449" y="3289919"/>
                <a:ext cx="507356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1100" b="1" dirty="0">
                    <a:latin typeface="Helvetica" pitchFamily="2" charset="0"/>
                    <a:cs typeface="Arial" panose="020B0604020202020204" pitchFamily="34" charset="0"/>
                  </a:rPr>
                  <a:t>Существующие акционеры остаются владельцами 100% простых акций </a:t>
                </a:r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до конца сокращенного срока действия </a:t>
                </a:r>
                <a:r>
                  <a:rPr lang="en-SG" sz="1100" dirty="0">
                    <a:latin typeface="Helvetica" pitchFamily="2" charset="0"/>
                    <a:cs typeface="Arial" panose="020B0604020202020204" pitchFamily="34" charset="0"/>
                  </a:rPr>
                  <a:t>PPA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C9FA8E2-EA6C-17FB-C0F3-07C7B1BE3A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3717" y="3404047"/>
                <a:ext cx="256032" cy="25156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Helvetica" pitchFamily="2" charset="0"/>
                  </a:rPr>
                  <a:t>3</a:t>
                </a:r>
                <a:endParaRPr lang="en-SG" sz="1400">
                  <a:latin typeface="Helvetica" pitchFamily="2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3A3A4FC-9A36-FB85-CD11-338BF6AF5626}"/>
                </a:ext>
              </a:extLst>
            </p:cNvPr>
            <p:cNvGrpSpPr/>
            <p:nvPr/>
          </p:nvGrpSpPr>
          <p:grpSpPr>
            <a:xfrm>
              <a:off x="6191866" y="4160201"/>
              <a:ext cx="5421907" cy="600164"/>
              <a:chOff x="6191866" y="3935784"/>
              <a:chExt cx="5421907" cy="600164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DC9607E-58B0-F340-38B1-338DA6341615}"/>
                  </a:ext>
                </a:extLst>
              </p:cNvPr>
              <p:cNvSpPr txBox="1"/>
              <p:nvPr/>
            </p:nvSpPr>
            <p:spPr>
              <a:xfrm>
                <a:off x="6540207" y="3935784"/>
                <a:ext cx="5073566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Сделка должна быть структурирована таким образом, чтобы сохранить </a:t>
                </a:r>
                <a:r>
                  <a:rPr lang="ru-RU" sz="1100" b="1" dirty="0">
                    <a:latin typeface="Helvetica" pitchFamily="2" charset="0"/>
                    <a:cs typeface="Arial" panose="020B0604020202020204" pitchFamily="34" charset="0"/>
                  </a:rPr>
                  <a:t>существующий механизм финансирования</a:t>
                </a:r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 (например, </a:t>
                </a:r>
                <a:r>
                  <a:rPr lang="en-SG" sz="1100" dirty="0" err="1">
                    <a:latin typeface="Helvetica" pitchFamily="2" charset="0"/>
                    <a:cs typeface="Arial" panose="020B0604020202020204" pitchFamily="34" charset="0"/>
                  </a:rPr>
                  <a:t>pari-pasu</a:t>
                </a:r>
                <a:r>
                  <a:rPr lang="en-SG" sz="1100" dirty="0">
                    <a:latin typeface="Helvetica" pitchFamily="2" charset="0"/>
                    <a:cs typeface="Arial" panose="020B0604020202020204" pitchFamily="34" charset="0"/>
                  </a:rPr>
                  <a:t> </a:t>
                </a:r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с </a:t>
                </a:r>
                <a:r>
                  <a:rPr lang="en-SG" sz="1100" dirty="0">
                    <a:latin typeface="Helvetica" pitchFamily="2" charset="0"/>
                    <a:cs typeface="Arial" panose="020B0604020202020204" pitchFamily="34" charset="0"/>
                  </a:rPr>
                  <a:t>CRF) </a:t>
                </a:r>
                <a:r>
                  <a:rPr lang="ru-RU" sz="1100" b="1" dirty="0">
                    <a:latin typeface="Helvetica" pitchFamily="2" charset="0"/>
                    <a:cs typeface="Arial" panose="020B0604020202020204" pitchFamily="34" charset="0"/>
                  </a:rPr>
                  <a:t>или полностью выйти из него</a:t>
                </a:r>
                <a:endParaRPr lang="en-SG" sz="1100" b="1" dirty="0">
                  <a:latin typeface="Helvetica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6DBFBD6-F0F7-155B-CF5C-F27A2D5D92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1866" y="4049912"/>
                <a:ext cx="256032" cy="25156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Helvetica" pitchFamily="2" charset="0"/>
                  </a:rPr>
                  <a:t>4</a:t>
                </a:r>
                <a:endParaRPr lang="en-SG" sz="1400">
                  <a:latin typeface="Helvetica" pitchFamily="2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3116273-1483-0BFB-9F90-F645360B5421}"/>
                </a:ext>
              </a:extLst>
            </p:cNvPr>
            <p:cNvGrpSpPr/>
            <p:nvPr/>
          </p:nvGrpSpPr>
          <p:grpSpPr>
            <a:xfrm>
              <a:off x="6198948" y="4852105"/>
              <a:ext cx="5421552" cy="769441"/>
              <a:chOff x="6198948" y="4615035"/>
              <a:chExt cx="5421552" cy="76944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49C73D-E362-FB3B-C68F-BAED161FF02E}"/>
                  </a:ext>
                </a:extLst>
              </p:cNvPr>
              <p:cNvSpPr txBox="1"/>
              <p:nvPr/>
            </p:nvSpPr>
            <p:spPr>
              <a:xfrm>
                <a:off x="6546934" y="4615035"/>
                <a:ext cx="507356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1100" b="1" dirty="0">
                    <a:latin typeface="Helvetica" pitchFamily="2" charset="0"/>
                    <a:cs typeface="Arial" panose="020B0604020202020204" pitchFamily="34" charset="0"/>
                  </a:rPr>
                  <a:t>Сокращение срока действия </a:t>
                </a:r>
                <a:r>
                  <a:rPr lang="en-SG" sz="1100" b="1" dirty="0">
                    <a:latin typeface="Helvetica" pitchFamily="2" charset="0"/>
                    <a:cs typeface="Arial" panose="020B0604020202020204" pitchFamily="34" charset="0"/>
                  </a:rPr>
                  <a:t>PPA </a:t>
                </a:r>
                <a:r>
                  <a:rPr lang="ru-RU" sz="1100" b="1" dirty="0">
                    <a:latin typeface="Helvetica" pitchFamily="2" charset="0"/>
                    <a:cs typeface="Arial" panose="020B0604020202020204" pitchFamily="34" charset="0"/>
                  </a:rPr>
                  <a:t>должно быть согласовано с коммунальной компанией; </a:t>
                </a:r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основные проектные соглашения ("Эксплуатация и техническое обслуживание", "Топливо") должны быть сохранены в прежнем виде, но с более коротким сроком действия</a:t>
                </a:r>
                <a:endParaRPr lang="en-SG" sz="1100" dirty="0">
                  <a:latin typeface="Helvetica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6018109-3473-6DA8-D65A-FD7ABB9F7F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8948" y="4827951"/>
                <a:ext cx="256032" cy="25156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Helvetica" pitchFamily="2" charset="0"/>
                  </a:rPr>
                  <a:t>5</a:t>
                </a:r>
                <a:endParaRPr lang="en-SG" sz="1400">
                  <a:latin typeface="Helvetica" pitchFamily="2" charset="0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3F41196-0EEB-46C1-971C-74538B47CC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93717" y="1598796"/>
              <a:ext cx="256032" cy="25156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itchFamily="2" charset="0"/>
                </a:rPr>
                <a:t>1</a:t>
              </a:r>
              <a:endParaRPr lang="en-SG" sz="140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45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34CB5-736B-238B-908C-4B3C3A0BF85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4480" y="1063187"/>
            <a:ext cx="5449057" cy="306401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50700" anchor="t">
            <a:noAutofit/>
          </a:bodyPr>
          <a:lstStyle/>
          <a:p>
            <a:pPr defTabSz="825475" eaLnBrk="0" hangingPunct="0">
              <a:spcBef>
                <a:spcPct val="40000"/>
              </a:spcBef>
            </a:pPr>
            <a:r>
              <a:rPr lang="ru-RU" sz="1100" b="1" dirty="0">
                <a:latin typeface="Helvetica" pitchFamily="2" charset="0"/>
                <a:cs typeface="Arial"/>
              </a:rPr>
              <a:t>Будущий денежный поток (млн. долл. США)</a:t>
            </a:r>
            <a:endParaRPr lang="en-GB" sz="1100" b="1" dirty="0">
              <a:latin typeface="Helvetica" pitchFamily="2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5E837-CC54-8DBF-2CB2-586AC0068B0A}"/>
              </a:ext>
            </a:extLst>
          </p:cNvPr>
          <p:cNvSpPr/>
          <p:nvPr/>
        </p:nvSpPr>
        <p:spPr>
          <a:xfrm>
            <a:off x="759095" y="1004054"/>
            <a:ext cx="1463040" cy="14276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Обычный ход деятельности (без рефинансирования  МЭП-</a:t>
            </a:r>
            <a:r>
              <a:rPr lang="en-US" sz="14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CRF)</a:t>
            </a:r>
            <a:endParaRPr lang="en-SG" sz="14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0BD236D-8C13-0D19-F566-FD28194F4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577339"/>
              </p:ext>
            </p:extLst>
          </p:nvPr>
        </p:nvGraphicFramePr>
        <p:xfrm>
          <a:off x="2380001" y="1259051"/>
          <a:ext cx="6400800" cy="1143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1E30C8A-4FA0-4950-4888-C48034B2166B}"/>
              </a:ext>
            </a:extLst>
          </p:cNvPr>
          <p:cNvSpPr/>
          <p:nvPr/>
        </p:nvSpPr>
        <p:spPr>
          <a:xfrm>
            <a:off x="758098" y="2453884"/>
            <a:ext cx="1455301" cy="34631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После инвестиций в МЭП-</a:t>
            </a:r>
            <a:r>
              <a:rPr lang="en-US" sz="14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CRF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23A34DF-88F0-1DD0-1592-1C9D136D1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144752"/>
              </p:ext>
            </p:extLst>
          </p:nvPr>
        </p:nvGraphicFramePr>
        <p:xfrm>
          <a:off x="2380001" y="2232055"/>
          <a:ext cx="6400800" cy="381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654F87D1-D8A5-B392-5E99-BF3B181685CB}"/>
              </a:ext>
            </a:extLst>
          </p:cNvPr>
          <p:cNvSpPr/>
          <p:nvPr/>
        </p:nvSpPr>
        <p:spPr>
          <a:xfrm>
            <a:off x="2969447" y="4937147"/>
            <a:ext cx="182880" cy="201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" pitchFamily="2" charset="0"/>
              </a:rPr>
              <a:t>1</a:t>
            </a:r>
            <a:endParaRPr lang="en-US" sz="1600" b="1" dirty="0">
              <a:latin typeface="Helvetica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E7A4F5-3016-A33C-1219-83A9D9BBA999}"/>
              </a:ext>
            </a:extLst>
          </p:cNvPr>
          <p:cNvSpPr/>
          <p:nvPr/>
        </p:nvSpPr>
        <p:spPr>
          <a:xfrm>
            <a:off x="2969447" y="3664110"/>
            <a:ext cx="182880" cy="201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" pitchFamily="2" charset="0"/>
              </a:rPr>
              <a:t>2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84F66C-6276-52A9-5E45-2F6EB079D3C2}"/>
              </a:ext>
            </a:extLst>
          </p:cNvPr>
          <p:cNvSpPr/>
          <p:nvPr/>
        </p:nvSpPr>
        <p:spPr>
          <a:xfrm>
            <a:off x="2969447" y="2966684"/>
            <a:ext cx="182880" cy="201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" pitchFamily="2" charset="0"/>
              </a:rPr>
              <a:t>3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BC4FC32C-780D-8CE9-6E2D-599E6D3BD77B}"/>
              </a:ext>
            </a:extLst>
          </p:cNvPr>
          <p:cNvSpPr/>
          <p:nvPr/>
        </p:nvSpPr>
        <p:spPr>
          <a:xfrm rot="16200000">
            <a:off x="7503331" y="2958212"/>
            <a:ext cx="182880" cy="201168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C7EBCC-4228-0240-D2A8-9A8868077B1B}"/>
              </a:ext>
            </a:extLst>
          </p:cNvPr>
          <p:cNvSpPr/>
          <p:nvPr/>
        </p:nvSpPr>
        <p:spPr>
          <a:xfrm>
            <a:off x="6680371" y="3263195"/>
            <a:ext cx="1828800" cy="5732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Helvetica" pitchFamily="2" charset="0"/>
              </a:rPr>
              <a:t>Сокращение срока действия </a:t>
            </a:r>
            <a:r>
              <a:rPr lang="en-US" sz="1400" b="1" dirty="0">
                <a:solidFill>
                  <a:schemeClr val="tx1"/>
                </a:solidFill>
                <a:latin typeface="Helvetica" pitchFamily="2" charset="0"/>
              </a:rPr>
              <a:t>PPA </a:t>
            </a:r>
            <a:r>
              <a:rPr lang="ru-RU" sz="1400" b="1" dirty="0">
                <a:solidFill>
                  <a:schemeClr val="tx1"/>
                </a:solidFill>
                <a:latin typeface="Helvetica" pitchFamily="2" charset="0"/>
              </a:rPr>
              <a:t>на ~7 лет</a:t>
            </a:r>
            <a:endParaRPr lang="en-US" sz="14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FAF2FA8-FD83-EA16-F524-87704EDEB267}"/>
              </a:ext>
            </a:extLst>
          </p:cNvPr>
          <p:cNvSpPr/>
          <p:nvPr/>
        </p:nvSpPr>
        <p:spPr>
          <a:xfrm>
            <a:off x="4610419" y="4831613"/>
            <a:ext cx="182880" cy="201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" pitchFamily="2" charset="0"/>
              </a:rPr>
              <a:t>4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BCD32A04-8CDA-2D03-CBB9-07B041CA6662}"/>
              </a:ext>
            </a:extLst>
          </p:cNvPr>
          <p:cNvSpPr/>
          <p:nvPr/>
        </p:nvSpPr>
        <p:spPr>
          <a:xfrm rot="5400000" flipV="1">
            <a:off x="4610419" y="3209419"/>
            <a:ext cx="182880" cy="29169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6C9D37-EC1F-87A0-5386-82315834906C}"/>
              </a:ext>
            </a:extLst>
          </p:cNvPr>
          <p:cNvSpPr/>
          <p:nvPr/>
        </p:nvSpPr>
        <p:spPr>
          <a:xfrm>
            <a:off x="3317288" y="3146238"/>
            <a:ext cx="3004582" cy="63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Helvetica" pitchFamily="2" charset="0"/>
              </a:rPr>
              <a:t>Спонсор остается владельцем и оператором угольной ЭС в течение периода сворачивания деятельности</a:t>
            </a:r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FB7E2C-DA84-CE71-9F75-2D299EFBC9E0}"/>
              </a:ext>
            </a:extLst>
          </p:cNvPr>
          <p:cNvSpPr/>
          <p:nvPr/>
        </p:nvSpPr>
        <p:spPr>
          <a:xfrm>
            <a:off x="2849644" y="5665622"/>
            <a:ext cx="595305" cy="431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000" b="1" dirty="0">
                <a:solidFill>
                  <a:schemeClr val="tx1"/>
                </a:solidFill>
                <a:latin typeface="Helvetica" pitchFamily="2" charset="0"/>
              </a:rPr>
              <a:t>CRF Entry</a:t>
            </a:r>
            <a:endParaRPr lang="en-US" sz="1000" b="1" dirty="0">
              <a:solidFill>
                <a:schemeClr val="tx1"/>
              </a:solidFill>
              <a:latin typeface="Helvetica" pitchFamily="2" charset="0"/>
              <a:cs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580F90-7BA5-F58C-B95D-127FD7F0992D}"/>
              </a:ext>
            </a:extLst>
          </p:cNvPr>
          <p:cNvGrpSpPr/>
          <p:nvPr/>
        </p:nvGrpSpPr>
        <p:grpSpPr>
          <a:xfrm>
            <a:off x="9194229" y="2684131"/>
            <a:ext cx="2695237" cy="3323987"/>
            <a:chOff x="9321819" y="1918591"/>
            <a:chExt cx="2695237" cy="332398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A918AA-F4EF-D3FC-D1E3-583E4E2230CF}"/>
                </a:ext>
              </a:extLst>
            </p:cNvPr>
            <p:cNvSpPr txBox="1"/>
            <p:nvPr/>
          </p:nvSpPr>
          <p:spPr>
            <a:xfrm>
              <a:off x="9321819" y="1918591"/>
              <a:ext cx="2695237" cy="332398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187325" indent="41275"/>
              <a:r>
                <a:rPr lang="ru-RU" sz="1000" dirty="0">
                  <a:latin typeface="Helvetica" pitchFamily="2" charset="0"/>
                </a:rPr>
                <a:t>Проекту предоставляется кредит МЭП на 10 лет на сумму 300 млн. долл. (финансируется за счет ~25% льготного капитала</a:t>
              </a:r>
              <a:r>
                <a:rPr lang="en-US" sz="1000" dirty="0">
                  <a:latin typeface="Helvetica" pitchFamily="2" charset="0"/>
                </a:rPr>
                <a:t>.</a:t>
              </a:r>
            </a:p>
            <a:p>
              <a:pPr marL="187325" indent="41275"/>
              <a:endParaRPr lang="en-US" sz="1000" dirty="0">
                <a:latin typeface="Helvetica" pitchFamily="2" charset="0"/>
              </a:endParaRPr>
            </a:p>
            <a:p>
              <a:pPr marL="187325" indent="41275"/>
              <a:r>
                <a:rPr lang="ru-RU" sz="1000" dirty="0">
                  <a:latin typeface="Helvetica" pitchFamily="2" charset="0"/>
                </a:rPr>
                <a:t>Средства кредита МЭП используются для погашения задолженности перед существующими кредиторами</a:t>
              </a:r>
              <a:r>
                <a:rPr lang="en-US" sz="1000" dirty="0">
                  <a:latin typeface="Helvetica" pitchFamily="2" charset="0"/>
                </a:rPr>
                <a:t>.</a:t>
              </a:r>
              <a:endParaRPr lang="en-US" sz="1000" dirty="0">
                <a:latin typeface="Helvetica" pitchFamily="2" charset="0"/>
                <a:cs typeface="Calibri"/>
              </a:endParaRPr>
            </a:p>
            <a:p>
              <a:pPr marL="187325" indent="41275"/>
              <a:endParaRPr lang="en-US" sz="1000" dirty="0">
                <a:latin typeface="Helvetica" pitchFamily="2" charset="0"/>
              </a:endParaRPr>
            </a:p>
            <a:p>
              <a:pPr marL="187325" indent="41275"/>
              <a:r>
                <a:rPr lang="ru-RU" sz="1000" dirty="0">
                  <a:latin typeface="Helvetica" pitchFamily="2" charset="0"/>
                </a:rPr>
                <a:t>Оставшиеся средства кредита МЭП используются для выплаты специальных дивидендов спонсорам, чтобы компенсировать им экономические потери, связанные с сокращением срока эксплуатации (ВНР аналогична сценарию ОХД</a:t>
              </a:r>
              <a:r>
                <a:rPr lang="en-US" sz="1000" dirty="0">
                  <a:latin typeface="Helvetica" pitchFamily="2" charset="0"/>
                </a:rPr>
                <a:t>).</a:t>
              </a:r>
              <a:endParaRPr lang="en-US" sz="1000" dirty="0">
                <a:latin typeface="Helvetica" pitchFamily="2" charset="0"/>
                <a:cs typeface="Calibri"/>
              </a:endParaRPr>
            </a:p>
            <a:p>
              <a:pPr marL="187325" indent="41275"/>
              <a:endParaRPr lang="en-US" sz="1000" dirty="0">
                <a:latin typeface="Helvetica" pitchFamily="2" charset="0"/>
              </a:endParaRPr>
            </a:p>
            <a:p>
              <a:pPr marL="187325" indent="41275"/>
              <a:r>
                <a:rPr lang="ru-RU" sz="1000" dirty="0">
                  <a:latin typeface="Helvetica" pitchFamily="2" charset="0"/>
                </a:rPr>
                <a:t>Денежные потоки по проекту используются для погашения кредита МЭП</a:t>
              </a:r>
              <a:r>
                <a:rPr lang="en-US" sz="1000" dirty="0">
                  <a:latin typeface="Helvetica" pitchFamily="2" charset="0"/>
                </a:rPr>
                <a:t>.</a:t>
              </a:r>
              <a:endParaRPr lang="en-US" sz="1000" dirty="0">
                <a:latin typeface="Helvetica" pitchFamily="2" charset="0"/>
                <a:cs typeface="Calibri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33A45A-EA70-021B-D971-EF4D1C9BFE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0299" y="1947332"/>
              <a:ext cx="201168" cy="201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latin typeface="Helvetica" pitchFamily="2" charset="0"/>
                </a:rPr>
                <a:t>1</a:t>
              </a:r>
              <a:endParaRPr lang="en-US" sz="1600" b="1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F94470B-EC60-DE8E-C6FF-829CC031668C}"/>
                </a:ext>
              </a:extLst>
            </p:cNvPr>
            <p:cNvSpPr/>
            <p:nvPr/>
          </p:nvSpPr>
          <p:spPr>
            <a:xfrm>
              <a:off x="9375479" y="2723229"/>
              <a:ext cx="182880" cy="201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Helvetica" pitchFamily="2" charset="0"/>
                </a:rPr>
                <a:t>2</a:t>
              </a:r>
              <a:endParaRPr lang="en-US" sz="1600" b="1" dirty="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154E5B-D0B3-2A6D-FADE-656E8C40961C}"/>
                </a:ext>
              </a:extLst>
            </p:cNvPr>
            <p:cNvSpPr/>
            <p:nvPr/>
          </p:nvSpPr>
          <p:spPr>
            <a:xfrm>
              <a:off x="9375479" y="3315731"/>
              <a:ext cx="182880" cy="201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Helvetica" pitchFamily="2" charset="0"/>
                </a:rPr>
                <a:t>3</a:t>
              </a:r>
              <a:endParaRPr lang="en-US" sz="1600" b="1" dirty="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121CB70-E455-6E3E-62DB-C5BB89522EA6}"/>
                </a:ext>
              </a:extLst>
            </p:cNvPr>
            <p:cNvSpPr/>
            <p:nvPr/>
          </p:nvSpPr>
          <p:spPr>
            <a:xfrm>
              <a:off x="9390708" y="4713038"/>
              <a:ext cx="182880" cy="201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Helvetica" pitchFamily="2" charset="0"/>
                </a:rPr>
                <a:t>4</a:t>
              </a:r>
              <a:endParaRPr lang="en-US" sz="1600" b="1" dirty="0">
                <a:latin typeface="Helvetica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975D70-5475-95E4-FD67-143A6C52DBBF}"/>
              </a:ext>
            </a:extLst>
          </p:cNvPr>
          <p:cNvGrpSpPr/>
          <p:nvPr/>
        </p:nvGrpSpPr>
        <p:grpSpPr>
          <a:xfrm>
            <a:off x="7065121" y="4718923"/>
            <a:ext cx="2129108" cy="699811"/>
            <a:chOff x="9178083" y="5089393"/>
            <a:chExt cx="2129108" cy="69981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0DE12A-C84A-D41C-D08B-057F62338E51}"/>
                </a:ext>
              </a:extLst>
            </p:cNvPr>
            <p:cNvSpPr/>
            <p:nvPr/>
          </p:nvSpPr>
          <p:spPr>
            <a:xfrm>
              <a:off x="9178083" y="5337511"/>
              <a:ext cx="149090" cy="118764"/>
            </a:xfrm>
            <a:prstGeom prst="rect">
              <a:avLst/>
            </a:prstGeom>
            <a:solidFill>
              <a:srgbClr val="009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SG" sz="9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11E157-CB33-BDF9-BA9A-315CDEFF5CD8}"/>
                </a:ext>
              </a:extLst>
            </p:cNvPr>
            <p:cNvSpPr/>
            <p:nvPr/>
          </p:nvSpPr>
          <p:spPr>
            <a:xfrm>
              <a:off x="9178977" y="5493583"/>
              <a:ext cx="149090" cy="118764"/>
            </a:xfrm>
            <a:prstGeom prst="rect">
              <a:avLst/>
            </a:prstGeom>
            <a:solidFill>
              <a:srgbClr val="F57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SG" sz="9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4D006F-AFEA-3CDA-3C86-746B8F6105D6}"/>
                </a:ext>
              </a:extLst>
            </p:cNvPr>
            <p:cNvSpPr txBox="1"/>
            <p:nvPr/>
          </p:nvSpPr>
          <p:spPr>
            <a:xfrm>
              <a:off x="9321125" y="5389996"/>
              <a:ext cx="1979833" cy="221876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ru-RU" sz="900" dirty="0">
                  <a:latin typeface="Helvetica" pitchFamily="2" charset="0"/>
                  <a:cs typeface="Arial" panose="020B0604020202020204" pitchFamily="34" charset="0"/>
                </a:rPr>
                <a:t>Чистый денежный поток по долгу</a:t>
              </a:r>
              <a:endParaRPr lang="en-SG" sz="900" dirty="0">
                <a:latin typeface="Helvetica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F5990B-653E-3E9C-1E68-483062057789}"/>
                </a:ext>
              </a:extLst>
            </p:cNvPr>
            <p:cNvSpPr/>
            <p:nvPr/>
          </p:nvSpPr>
          <p:spPr>
            <a:xfrm>
              <a:off x="9178671" y="5642437"/>
              <a:ext cx="149090" cy="118764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SG" sz="900" err="1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23C95B-AF01-E699-A2D4-AF9CBCF2D3E4}"/>
                </a:ext>
              </a:extLst>
            </p:cNvPr>
            <p:cNvSpPr txBox="1"/>
            <p:nvPr/>
          </p:nvSpPr>
          <p:spPr>
            <a:xfrm>
              <a:off x="9327358" y="5567328"/>
              <a:ext cx="1979833" cy="221876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ru-RU" sz="900" dirty="0">
                  <a:latin typeface="Helvetica" pitchFamily="2" charset="0"/>
                  <a:cs typeface="Arial" panose="020B0604020202020204" pitchFamily="34" charset="0"/>
                </a:rPr>
                <a:t>Чистый денежный поток </a:t>
              </a:r>
              <a:r>
                <a:rPr lang="en-US" sz="900" dirty="0">
                  <a:latin typeface="Helvetica" pitchFamily="2" charset="0"/>
                  <a:cs typeface="Arial" panose="020B0604020202020204" pitchFamily="34" charset="0"/>
                </a:rPr>
                <a:t>CRF</a:t>
              </a:r>
              <a:endParaRPr lang="en-SG" sz="900" dirty="0">
                <a:latin typeface="Helvetica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4DAE5A-B30E-8BA1-A5EF-8C4C9B1335FC}"/>
                </a:ext>
              </a:extLst>
            </p:cNvPr>
            <p:cNvSpPr txBox="1"/>
            <p:nvPr/>
          </p:nvSpPr>
          <p:spPr>
            <a:xfrm>
              <a:off x="9290147" y="5089393"/>
              <a:ext cx="1619027" cy="221876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ru-RU" sz="900" dirty="0">
                  <a:latin typeface="Helvetica" pitchFamily="2" charset="0"/>
                  <a:cs typeface="Arial" panose="020B0604020202020204" pitchFamily="34" charset="0"/>
                </a:rPr>
                <a:t>Чистый денежный поток от собственного капитала</a:t>
              </a:r>
              <a:endParaRPr lang="en-SG" sz="900" dirty="0">
                <a:latin typeface="Helvetica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CA76B17F-2C3A-91F4-F374-DC338BDAD6B9}"/>
              </a:ext>
            </a:extLst>
          </p:cNvPr>
          <p:cNvSpPr/>
          <p:nvPr/>
        </p:nvSpPr>
        <p:spPr>
          <a:xfrm>
            <a:off x="758098" y="6000517"/>
            <a:ext cx="1100617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Helvetica" pitchFamily="2" charset="0"/>
              </a:rPr>
              <a:t>Рыночный подход МЭП позволит значительно сократить срок службы угольных станций за счет повторного привлечения более дешевого капитала от правительств, многосторонних банков, благотворительных организаций и инвесторов из частного сектора</a:t>
            </a:r>
            <a:endParaRPr lang="en-US" sz="14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8F4F77-45C0-16B2-6ACE-6F9B54D2C88B}"/>
              </a:ext>
            </a:extLst>
          </p:cNvPr>
          <p:cNvSpPr txBox="1">
            <a:spLocks/>
          </p:cNvSpPr>
          <p:nvPr/>
        </p:nvSpPr>
        <p:spPr>
          <a:xfrm>
            <a:off x="442108" y="202557"/>
            <a:ext cx="11322164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Helvetica" pitchFamily="2" charset="0"/>
              </a:rPr>
              <a:t>Синтетическая модель: Иллюстративные денежные потоки</a:t>
            </a:r>
            <a:endParaRPr lang="en-US" sz="4000" b="1" dirty="0">
              <a:latin typeface="Helvetica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DECC69-2635-C537-09F6-0832FCDFE05D}"/>
              </a:ext>
            </a:extLst>
          </p:cNvPr>
          <p:cNvSpPr/>
          <p:nvPr/>
        </p:nvSpPr>
        <p:spPr>
          <a:xfrm>
            <a:off x="0" y="6691476"/>
            <a:ext cx="5677786" cy="166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2689A4-0AE8-4FC0-3AAA-D4C529647086}"/>
              </a:ext>
            </a:extLst>
          </p:cNvPr>
          <p:cNvSpPr/>
          <p:nvPr/>
        </p:nvSpPr>
        <p:spPr>
          <a:xfrm>
            <a:off x="7543361" y="1258154"/>
            <a:ext cx="149090" cy="118764"/>
          </a:xfrm>
          <a:prstGeom prst="rect">
            <a:avLst/>
          </a:prstGeom>
          <a:solidFill>
            <a:srgbClr val="00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SG" sz="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EF9AED-F9F1-246F-1136-C521E698B6C4}"/>
              </a:ext>
            </a:extLst>
          </p:cNvPr>
          <p:cNvSpPr/>
          <p:nvPr/>
        </p:nvSpPr>
        <p:spPr>
          <a:xfrm>
            <a:off x="7544255" y="1414226"/>
            <a:ext cx="149090" cy="118764"/>
          </a:xfrm>
          <a:prstGeom prst="rect">
            <a:avLst/>
          </a:prstGeom>
          <a:solidFill>
            <a:srgbClr val="F57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SG" sz="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DEF08D-1002-406F-E67C-A1107B0C3CBF}"/>
              </a:ext>
            </a:extLst>
          </p:cNvPr>
          <p:cNvSpPr txBox="1"/>
          <p:nvPr/>
        </p:nvSpPr>
        <p:spPr>
          <a:xfrm>
            <a:off x="7686403" y="1310639"/>
            <a:ext cx="1979833" cy="22187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900" dirty="0">
                <a:latin typeface="Helvetica" pitchFamily="2" charset="0"/>
                <a:cs typeface="Arial" panose="020B0604020202020204" pitchFamily="34" charset="0"/>
              </a:rPr>
              <a:t>Чистый денежный поток по долгу</a:t>
            </a:r>
            <a:endParaRPr lang="en-SG" sz="900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5126F02-9339-932D-7BB6-B75CA3C5C75F}"/>
              </a:ext>
            </a:extLst>
          </p:cNvPr>
          <p:cNvSpPr txBox="1"/>
          <p:nvPr/>
        </p:nvSpPr>
        <p:spPr>
          <a:xfrm>
            <a:off x="7665280" y="1149009"/>
            <a:ext cx="3409120" cy="21471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900" dirty="0">
                <a:latin typeface="Helvetica" pitchFamily="2" charset="0"/>
                <a:cs typeface="Arial" panose="020B0604020202020204" pitchFamily="34" charset="0"/>
              </a:rPr>
              <a:t>Чистый денежный поток от собственного капитала</a:t>
            </a:r>
            <a:endParaRPr lang="en-SG" sz="900" dirty="0">
              <a:latin typeface="Helvetica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7BB6EC8D-6226-D9A0-4CBA-9E2D0F7763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41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721915" y="2361753"/>
            <a:ext cx="5064076" cy="4132664"/>
            <a:chOff x="818303" y="1906212"/>
            <a:chExt cx="5064076" cy="413266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3A31D88-B03A-4158-A903-C5EDF991A40D}"/>
                </a:ext>
              </a:extLst>
            </p:cNvPr>
            <p:cNvSpPr txBox="1"/>
            <p:nvPr/>
          </p:nvSpPr>
          <p:spPr>
            <a:xfrm>
              <a:off x="4979618" y="3805790"/>
              <a:ext cx="90276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Helvetica" pitchFamily="2" charset="0"/>
                </a:rPr>
                <a:t>Штрафные санкции в случае невыполнения КПЭ</a:t>
              </a:r>
              <a:endParaRPr lang="en-SG" sz="1100" kern="0" dirty="0">
                <a:solidFill>
                  <a:prstClr val="black"/>
                </a:solidFill>
                <a:latin typeface="Helvetica" pitchFamily="2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818303" y="1906212"/>
              <a:ext cx="4899536" cy="4132664"/>
              <a:chOff x="818303" y="2158452"/>
              <a:chExt cx="4899536" cy="4132664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ED3C2B3-5008-475F-A11D-7D89B89FD2E9}"/>
                  </a:ext>
                </a:extLst>
              </p:cNvPr>
              <p:cNvSpPr/>
              <p:nvPr/>
            </p:nvSpPr>
            <p:spPr>
              <a:xfrm>
                <a:off x="2000777" y="4559401"/>
                <a:ext cx="2743200" cy="457200"/>
              </a:xfrm>
              <a:prstGeom prst="rect">
                <a:avLst/>
              </a:prstGeom>
              <a:solidFill>
                <a:srgbClr val="007DB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4000" tIns="54000" rIns="54000" bIns="5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</a:rPr>
                  <a:t>Utility</a:t>
                </a:r>
                <a:endParaRPr kumimoji="0" lang="en-SG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1167ED80-C953-483F-98AF-0972F436D3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8029" y="4031265"/>
                <a:ext cx="0" cy="54864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57F29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5EDAF9CB-2E69-4947-8DDE-002CDFE86F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69692" y="4031265"/>
                <a:ext cx="0" cy="54864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9" name="Connector: Elbow 7">
                <a:extLst>
                  <a:ext uri="{FF2B5EF4-FFF2-40B4-BE49-F238E27FC236}">
                    <a16:creationId xmlns:a16="http://schemas.microsoft.com/office/drawing/2014/main" id="{5EBBF935-4D1B-49C4-BD1A-ECC3C9EF7FD0}"/>
                  </a:ext>
                </a:extLst>
              </p:cNvPr>
              <p:cNvCxnSpPr>
                <a:cxnSpLocks/>
                <a:stCxn id="56" idx="3"/>
                <a:endCxn id="62" idx="3"/>
              </p:cNvCxnSpPr>
              <p:nvPr/>
            </p:nvCxnSpPr>
            <p:spPr>
              <a:xfrm flipV="1">
                <a:off x="4743977" y="3776815"/>
                <a:ext cx="1" cy="1011186"/>
              </a:xfrm>
              <a:prstGeom prst="bentConnector3">
                <a:avLst>
                  <a:gd name="adj1" fmla="val 22860100000"/>
                </a:avLst>
              </a:prstGeom>
              <a:noFill/>
              <a:ln w="19050" cap="flat" cmpd="sng" algn="ctr">
                <a:solidFill>
                  <a:srgbClr val="007DB7"/>
                </a:solidFill>
                <a:prstDash val="dash"/>
                <a:miter lim="800000"/>
                <a:tailEnd type="triangle"/>
              </a:ln>
              <a:effectLst/>
            </p:spPr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2293A80-4903-47D1-BF89-7BDD0B56FBCE}"/>
                  </a:ext>
                </a:extLst>
              </p:cNvPr>
              <p:cNvSpPr txBox="1"/>
              <p:nvPr/>
            </p:nvSpPr>
            <p:spPr>
              <a:xfrm>
                <a:off x="2144980" y="4166024"/>
                <a:ext cx="11909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sz="1200" kern="0" dirty="0">
                    <a:solidFill>
                      <a:prstClr val="black"/>
                    </a:solidFill>
                    <a:latin typeface="Helvetica" pitchFamily="2" charset="0"/>
                  </a:rPr>
                  <a:t>Погашение</a:t>
                </a:r>
                <a:endParaRPr kumimoji="0" lang="en-SG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C44B21C-B87D-492A-A974-42E0A4D95421}"/>
                  </a:ext>
                </a:extLst>
              </p:cNvPr>
              <p:cNvSpPr txBox="1"/>
              <p:nvPr/>
            </p:nvSpPr>
            <p:spPr>
              <a:xfrm>
                <a:off x="3588029" y="4100164"/>
                <a:ext cx="1175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sz="900" kern="0" dirty="0">
                    <a:solidFill>
                      <a:prstClr val="black"/>
                    </a:solidFill>
                    <a:latin typeface="Helvetica" pitchFamily="2" charset="0"/>
                  </a:rPr>
                  <a:t>Смешанное финансирование</a:t>
                </a:r>
                <a:endParaRPr kumimoji="0" lang="en-SG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7B5570A-3349-4C14-93CF-6C1EFC8D7B29}"/>
                  </a:ext>
                </a:extLst>
              </p:cNvPr>
              <p:cNvSpPr/>
              <p:nvPr/>
            </p:nvSpPr>
            <p:spPr>
              <a:xfrm>
                <a:off x="2000778" y="3513101"/>
                <a:ext cx="2743200" cy="527427"/>
              </a:xfrm>
              <a:prstGeom prst="rect">
                <a:avLst/>
              </a:prstGeom>
              <a:solidFill>
                <a:srgbClr val="F57F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4000" tIns="54000" rIns="54000" bIns="54000" rtlCol="0" anchor="ctr"/>
              <a:lstStyle/>
              <a:p>
                <a:pPr lvl="0" algn="ctr">
                  <a:defRPr/>
                </a:pPr>
                <a:r>
                  <a:rPr lang="ru-RU" sz="1400" b="1" kern="0" dirty="0">
                    <a:solidFill>
                      <a:prstClr val="white"/>
                    </a:solidFill>
                    <a:latin typeface="Helvetica" pitchFamily="2" charset="0"/>
                  </a:rPr>
                  <a:t>Переходный механизм, привязанный к результатам</a:t>
                </a:r>
                <a:endParaRPr lang="en-SG" sz="1400" b="1" kern="0" dirty="0">
                  <a:solidFill>
                    <a:prstClr val="white"/>
                  </a:solidFill>
                  <a:latin typeface="Helvetica" pitchFamily="2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5E850A0-AF4C-4417-8144-988D2FF2E1C3}"/>
                  </a:ext>
                </a:extLst>
              </p:cNvPr>
              <p:cNvSpPr/>
              <p:nvPr/>
            </p:nvSpPr>
            <p:spPr>
              <a:xfrm>
                <a:off x="2346382" y="5678828"/>
                <a:ext cx="1460021" cy="612288"/>
              </a:xfrm>
              <a:prstGeom prst="rect">
                <a:avLst/>
              </a:prstGeom>
              <a:solidFill>
                <a:srgbClr val="E7E6E6"/>
              </a:solidFill>
              <a:ln w="19050" cap="flat" cmpd="sng" algn="ctr">
                <a:noFill/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:r>
                  <a:rPr lang="ru-RU" sz="1200" b="1" kern="0" dirty="0">
                    <a:solidFill>
                      <a:prstClr val="black"/>
                    </a:solidFill>
                    <a:latin typeface="Helvetica" pitchFamily="2" charset="0"/>
                  </a:rPr>
                  <a:t>Угольная ЭС с сокращенным сроком службы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3B2E645-722F-430C-9C33-569E3D66F859}"/>
                  </a:ext>
                </a:extLst>
              </p:cNvPr>
              <p:cNvSpPr/>
              <p:nvPr/>
            </p:nvSpPr>
            <p:spPr>
              <a:xfrm>
                <a:off x="3876701" y="5678828"/>
                <a:ext cx="1460021" cy="587891"/>
              </a:xfrm>
              <a:prstGeom prst="rect">
                <a:avLst/>
              </a:prstGeom>
              <a:solidFill>
                <a:srgbClr val="C8DA2B"/>
              </a:solidFill>
              <a:ln w="19050" cap="flat" cmpd="sng" algn="ctr">
                <a:noFill/>
                <a:prstDash val="dash"/>
                <a:miter lim="800000"/>
              </a:ln>
              <a:effectLst/>
            </p:spPr>
            <p:txBody>
              <a:bodyPr lIns="0" rIns="0" rtlCol="0" anchor="ctr"/>
              <a:lstStyle/>
              <a:p>
                <a:pPr lvl="0" algn="ctr" defTabSz="457200">
                  <a:defRPr/>
                </a:pPr>
                <a:r>
                  <a:rPr lang="ru-RU" sz="1050" b="1" kern="0" dirty="0">
                    <a:solidFill>
                      <a:prstClr val="white"/>
                    </a:solidFill>
                    <a:latin typeface="Helvetica" pitchFamily="2" charset="0"/>
                  </a:rPr>
                  <a:t>Активы чистой энергетики / Модернизация сетей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0DBBA780-D5BE-4ED5-B879-1B6EF4BF54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5806" y="5025505"/>
                <a:ext cx="0" cy="65332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A5A5A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B691C50-4A7B-4F67-A189-A0977DAD7CE8}"/>
                  </a:ext>
                </a:extLst>
              </p:cNvPr>
              <p:cNvSpPr txBox="1"/>
              <p:nvPr/>
            </p:nvSpPr>
            <p:spPr>
              <a:xfrm>
                <a:off x="2242025" y="5225468"/>
                <a:ext cx="8952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sz="1100" kern="0" dirty="0">
                    <a:solidFill>
                      <a:prstClr val="black"/>
                    </a:solidFill>
                    <a:latin typeface="Helvetica" pitchFamily="2" charset="0"/>
                  </a:rPr>
                  <a:t>Денежные потоки</a:t>
                </a:r>
                <a:endParaRPr kumimoji="0" lang="en-SG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5CAA2EE5-4419-4677-822D-51C2097E4E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7520" y="5001347"/>
                <a:ext cx="0" cy="6774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8DC63F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C308368-0F87-4970-BD47-6C12B37AA9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20334" y="5013471"/>
                <a:ext cx="0" cy="66535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57F29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5B60A3E-CE7F-428E-949C-3EC1D871FA0F}"/>
                  </a:ext>
                </a:extLst>
              </p:cNvPr>
              <p:cNvSpPr txBox="1"/>
              <p:nvPr/>
            </p:nvSpPr>
            <p:spPr>
              <a:xfrm>
                <a:off x="4420333" y="5216512"/>
                <a:ext cx="12975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sz="1000" kern="0" dirty="0">
                    <a:solidFill>
                      <a:prstClr val="black"/>
                    </a:solidFill>
                    <a:latin typeface="Helvetica" pitchFamily="2" charset="0"/>
                  </a:rPr>
                  <a:t>Смешанное финансирование</a:t>
                </a:r>
                <a:endParaRPr lang="en-SG" sz="1000" kern="0" dirty="0">
                  <a:solidFill>
                    <a:prstClr val="black"/>
                  </a:solidFill>
                  <a:latin typeface="Helvetica" pitchFamily="2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2FAF765-AA15-41D8-8E77-478ED1FF3C2B}"/>
                  </a:ext>
                </a:extLst>
              </p:cNvPr>
              <p:cNvSpPr txBox="1"/>
              <p:nvPr/>
            </p:nvSpPr>
            <p:spPr>
              <a:xfrm>
                <a:off x="3385613" y="5241613"/>
                <a:ext cx="103472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sz="1050" kern="0" dirty="0">
                    <a:solidFill>
                      <a:prstClr val="black"/>
                    </a:solidFill>
                    <a:latin typeface="Helvetica" pitchFamily="2" charset="0"/>
                  </a:rPr>
                  <a:t>Дивиденды</a:t>
                </a:r>
                <a:endParaRPr kumimoji="0" lang="en-SG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10B51F8-ADE5-4D51-BB3C-11F541B8EFEE}"/>
                  </a:ext>
                </a:extLst>
              </p:cNvPr>
              <p:cNvSpPr/>
              <p:nvPr/>
            </p:nvSpPr>
            <p:spPr>
              <a:xfrm>
                <a:off x="2000778" y="2738103"/>
                <a:ext cx="1415127" cy="623551"/>
              </a:xfrm>
              <a:prstGeom prst="rect">
                <a:avLst/>
              </a:prstGeom>
              <a:solidFill>
                <a:srgbClr val="00A5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54000" rIns="0" bIns="54000" rtlCol="0" anchor="ctr"/>
              <a:lstStyle/>
              <a:p>
                <a:pPr lvl="0" algn="ctr">
                  <a:defRPr/>
                </a:pPr>
                <a:r>
                  <a:rPr lang="ru-RU" sz="1200" b="1" kern="0" dirty="0">
                    <a:solidFill>
                      <a:prstClr val="white"/>
                    </a:solidFill>
                    <a:latin typeface="Helvetica" pitchFamily="2" charset="0"/>
                  </a:rPr>
                  <a:t>Льготный транш </a:t>
                </a:r>
              </a:p>
              <a:p>
                <a:pPr lvl="0" algn="ctr">
                  <a:defRPr/>
                </a:pPr>
                <a:r>
                  <a:rPr lang="ru-RU" sz="1200" b="1" kern="0" dirty="0">
                    <a:solidFill>
                      <a:prstClr val="white"/>
                    </a:solidFill>
                    <a:latin typeface="Helvetica" pitchFamily="2" charset="0"/>
                  </a:rPr>
                  <a:t>(при поддержке АБР)</a:t>
                </a:r>
                <a:endParaRPr kumimoji="0" lang="en-SG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E99E564-3644-4F05-B189-B08197931C28}"/>
                  </a:ext>
                </a:extLst>
              </p:cNvPr>
              <p:cNvSpPr/>
              <p:nvPr/>
            </p:nvSpPr>
            <p:spPr>
              <a:xfrm>
                <a:off x="3549308" y="2738102"/>
                <a:ext cx="1208576" cy="623551"/>
              </a:xfrm>
              <a:prstGeom prst="rect">
                <a:avLst/>
              </a:prstGeom>
              <a:solidFill>
                <a:srgbClr val="00A5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4000" tIns="54000" rIns="54000" bIns="54000" rtlCol="0" anchor="ctr"/>
              <a:lstStyle/>
              <a:p>
                <a:pPr lvl="0" algn="ctr">
                  <a:defRPr/>
                </a:pPr>
                <a:r>
                  <a:rPr lang="ru-RU" sz="1200" b="1" kern="0" dirty="0">
                    <a:solidFill>
                      <a:prstClr val="white"/>
                    </a:solidFill>
                    <a:latin typeface="Helvetica" pitchFamily="2" charset="0"/>
                  </a:rPr>
                  <a:t>Коммерческий  Транш</a:t>
                </a:r>
                <a:endParaRPr kumimoji="0" lang="en-SG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25689C05-D93C-4D86-A544-E7E59C762858}"/>
                  </a:ext>
                </a:extLst>
              </p:cNvPr>
              <p:cNvCxnSpPr>
                <a:cxnSpLocks/>
                <a:stCxn id="71" idx="2"/>
              </p:cNvCxnSpPr>
              <p:nvPr/>
            </p:nvCxnSpPr>
            <p:spPr>
              <a:xfrm>
                <a:off x="2708342" y="3361654"/>
                <a:ext cx="0" cy="148187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9FD6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7F76DA5-375F-47ED-BCCD-1899281BACE1}"/>
                  </a:ext>
                </a:extLst>
              </p:cNvPr>
              <p:cNvCxnSpPr>
                <a:cxnSpLocks/>
                <a:stCxn id="72" idx="2"/>
              </p:cNvCxnSpPr>
              <p:nvPr/>
            </p:nvCxnSpPr>
            <p:spPr>
              <a:xfrm flipH="1">
                <a:off x="4123469" y="3361653"/>
                <a:ext cx="0" cy="148187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9FD6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9621DC3-9911-4132-9F1E-F7891231134E}"/>
                  </a:ext>
                </a:extLst>
              </p:cNvPr>
              <p:cNvSpPr/>
              <p:nvPr/>
            </p:nvSpPr>
            <p:spPr>
              <a:xfrm>
                <a:off x="818303" y="5678828"/>
                <a:ext cx="1460021" cy="612288"/>
              </a:xfrm>
              <a:prstGeom prst="rect">
                <a:avLst/>
              </a:prstGeom>
              <a:solidFill>
                <a:srgbClr val="8DC63F"/>
              </a:solidFill>
              <a:ln w="19050" cap="flat" cmpd="sng" algn="ctr">
                <a:noFill/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457200">
                  <a:defRPr/>
                </a:pPr>
                <a:r>
                  <a:rPr lang="ru-RU" sz="1200" b="1" kern="0" dirty="0">
                    <a:solidFill>
                      <a:prstClr val="white"/>
                    </a:solidFill>
                    <a:latin typeface="Helvetica" pitchFamily="2" charset="0"/>
                  </a:rPr>
                  <a:t>Справедливый переход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cxnSp>
            <p:nvCxnSpPr>
              <p:cNvPr id="76" name="Connector: Elbow 31">
                <a:extLst>
                  <a:ext uri="{FF2B5EF4-FFF2-40B4-BE49-F238E27FC236}">
                    <a16:creationId xmlns:a16="http://schemas.microsoft.com/office/drawing/2014/main" id="{93CF6E8F-C6B7-4140-9DC6-B940F8A84D0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674758" y="5113509"/>
                <a:ext cx="653323" cy="477313"/>
              </a:xfrm>
              <a:prstGeom prst="bentConnector3">
                <a:avLst/>
              </a:prstGeom>
              <a:noFill/>
              <a:ln w="19050" cap="flat" cmpd="sng" algn="ctr">
                <a:solidFill>
                  <a:srgbClr val="F57F29"/>
                </a:solidFill>
                <a:prstDash val="dash"/>
                <a:miter lim="800000"/>
                <a:tailEnd type="triangle"/>
              </a:ln>
              <a:effectLst/>
            </p:spPr>
          </p:cxnSp>
          <p:cxnSp>
            <p:nvCxnSpPr>
              <p:cNvPr id="108" name="Connector: Elbow 32">
                <a:extLst>
                  <a:ext uri="{FF2B5EF4-FFF2-40B4-BE49-F238E27FC236}">
                    <a16:creationId xmlns:a16="http://schemas.microsoft.com/office/drawing/2014/main" id="{ABCE06B4-A806-4DB4-8857-F9DAA4A750CF}"/>
                  </a:ext>
                </a:extLst>
              </p:cNvPr>
              <p:cNvCxnSpPr>
                <a:cxnSpLocks/>
                <a:stCxn id="62" idx="1"/>
              </p:cNvCxnSpPr>
              <p:nvPr/>
            </p:nvCxnSpPr>
            <p:spPr>
              <a:xfrm rot="10800000" flipV="1">
                <a:off x="1033952" y="3776814"/>
                <a:ext cx="966827" cy="1902011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F57F29"/>
                </a:solidFill>
                <a:prstDash val="dash"/>
                <a:miter lim="800000"/>
                <a:tailEnd type="triangle"/>
              </a:ln>
              <a:effectLst/>
            </p:spPr>
          </p:cxn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E018B94-44C6-4A3C-B2DE-78FA95884596}"/>
                  </a:ext>
                </a:extLst>
              </p:cNvPr>
              <p:cNvSpPr txBox="1"/>
              <p:nvPr/>
            </p:nvSpPr>
            <p:spPr>
              <a:xfrm>
                <a:off x="1047540" y="3776811"/>
                <a:ext cx="902761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sz="1100" kern="0" dirty="0">
                    <a:solidFill>
                      <a:prstClr val="black"/>
                    </a:solidFill>
                    <a:latin typeface="Helvetica" pitchFamily="2" charset="0"/>
                  </a:rPr>
                  <a:t>Дополнительные ТП для СП</a:t>
                </a:r>
                <a:endParaRPr kumimoji="0" lang="en-SG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49E4D14-A804-40D3-9F53-CDAE04E3E6D0}"/>
                  </a:ext>
                </a:extLst>
              </p:cNvPr>
              <p:cNvSpPr txBox="1"/>
              <p:nvPr/>
            </p:nvSpPr>
            <p:spPr>
              <a:xfrm>
                <a:off x="1152151" y="4941531"/>
                <a:ext cx="9027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sz="1000" kern="0" dirty="0">
                    <a:solidFill>
                      <a:prstClr val="black"/>
                    </a:solidFill>
                    <a:latin typeface="Helvetica" pitchFamily="2" charset="0"/>
                  </a:rPr>
                  <a:t>Доля средств, используемых для СП</a:t>
                </a:r>
                <a:endParaRPr kumimoji="0" lang="en-SG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871F0626-88AD-4647-8F29-A4DA7D6B42B2}"/>
                  </a:ext>
                </a:extLst>
              </p:cNvPr>
              <p:cNvSpPr/>
              <p:nvPr/>
            </p:nvSpPr>
            <p:spPr>
              <a:xfrm>
                <a:off x="3244639" y="4105064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1</a:t>
                </a:r>
                <a:endParaRPr lang="en-SG" sz="1600">
                  <a:latin typeface="Helvetica" pitchFamily="2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4814A273-9580-4A11-BE64-86315EA32162}"/>
                  </a:ext>
                </a:extLst>
              </p:cNvPr>
              <p:cNvSpPr/>
              <p:nvPr/>
            </p:nvSpPr>
            <p:spPr>
              <a:xfrm>
                <a:off x="3040995" y="5230738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2</a:t>
                </a:r>
                <a:endParaRPr lang="en-SG" sz="1600">
                  <a:latin typeface="Helvetica" pitchFamily="2" charset="0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1B2EC00-B1D8-4068-A74C-F9BDFA016CBA}"/>
                  </a:ext>
                </a:extLst>
              </p:cNvPr>
              <p:cNvSpPr/>
              <p:nvPr/>
            </p:nvSpPr>
            <p:spPr>
              <a:xfrm>
                <a:off x="5044522" y="3677751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3</a:t>
                </a:r>
                <a:endParaRPr lang="en-SG" sz="1600">
                  <a:latin typeface="Helvetica" pitchFamily="2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B85BE169-A6C9-4DCE-ACA5-350CDC936C80}"/>
                  </a:ext>
                </a:extLst>
              </p:cNvPr>
              <p:cNvSpPr/>
              <p:nvPr/>
            </p:nvSpPr>
            <p:spPr>
              <a:xfrm>
                <a:off x="1373767" y="3348060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Helvetica" pitchFamily="2" charset="0"/>
                  </a:rPr>
                  <a:t>4</a:t>
                </a:r>
                <a:endParaRPr lang="en-SG" sz="1600" dirty="0">
                  <a:latin typeface="Helvetica" pitchFamily="2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210B51F8-ADE5-4D51-BB3C-11F541B8EFEE}"/>
                  </a:ext>
                </a:extLst>
              </p:cNvPr>
              <p:cNvSpPr/>
              <p:nvPr/>
            </p:nvSpPr>
            <p:spPr>
              <a:xfrm>
                <a:off x="2000779" y="2158452"/>
                <a:ext cx="1301916" cy="455945"/>
              </a:xfrm>
              <a:prstGeom prst="rect">
                <a:avLst/>
              </a:prstGeom>
              <a:solidFill>
                <a:srgbClr val="6DCFF6"/>
              </a:solidFill>
              <a:ln w="19050" cap="flat" cmpd="sng" algn="ctr">
                <a:noFill/>
                <a:prstDash val="dash"/>
                <a:miter lim="800000"/>
              </a:ln>
              <a:effectLst/>
            </p:spPr>
            <p:txBody>
              <a:bodyPr lIns="54000" tIns="54000" rIns="54000" bIns="5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</a:rPr>
                  <a:t>Правительство</a:t>
                </a:r>
                <a:endParaRPr kumimoji="0" lang="en-SG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cxnSp>
            <p:nvCxnSpPr>
              <p:cNvPr id="118" name="Connector: Elbow 99">
                <a:extLst>
                  <a:ext uri="{FF2B5EF4-FFF2-40B4-BE49-F238E27FC236}">
                    <a16:creationId xmlns:a16="http://schemas.microsoft.com/office/drawing/2014/main" id="{B6547F1F-E72D-44DB-9F08-798B69E94A95}"/>
                  </a:ext>
                </a:extLst>
              </p:cNvPr>
              <p:cNvCxnSpPr>
                <a:cxnSpLocks/>
                <a:stCxn id="117" idx="1"/>
                <a:endCxn id="71" idx="1"/>
              </p:cNvCxnSpPr>
              <p:nvPr/>
            </p:nvCxnSpPr>
            <p:spPr>
              <a:xfrm rot="10800000" flipV="1">
                <a:off x="2000779" y="2386425"/>
                <a:ext cx="1" cy="663454"/>
              </a:xfrm>
              <a:prstGeom prst="bentConnector3">
                <a:avLst>
                  <a:gd name="adj1" fmla="val 22860100000"/>
                </a:avLst>
              </a:prstGeom>
              <a:ln w="19050">
                <a:solidFill>
                  <a:srgbClr val="009FD6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69C3A3B-8C55-4D8D-A85F-B594F74988FA}"/>
                  </a:ext>
                </a:extLst>
              </p:cNvPr>
              <p:cNvSpPr txBox="1"/>
              <p:nvPr/>
            </p:nvSpPr>
            <p:spPr>
              <a:xfrm>
                <a:off x="911980" y="2505242"/>
                <a:ext cx="8556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Гарантия</a:t>
                </a:r>
                <a:endParaRPr lang="en-SG" sz="1100" dirty="0">
                  <a:latin typeface="Helvetica" pitchFamily="2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6008986" y="2035840"/>
            <a:ext cx="5987433" cy="4668832"/>
            <a:chOff x="6191866" y="1385880"/>
            <a:chExt cx="5424149" cy="4387599"/>
          </a:xfrm>
        </p:grpSpPr>
        <p:grpSp>
          <p:nvGrpSpPr>
            <p:cNvPr id="121" name="Group 120"/>
            <p:cNvGrpSpPr/>
            <p:nvPr/>
          </p:nvGrpSpPr>
          <p:grpSpPr>
            <a:xfrm>
              <a:off x="6193717" y="1385880"/>
              <a:ext cx="5411085" cy="1966814"/>
              <a:chOff x="6193717" y="1491763"/>
              <a:chExt cx="5411085" cy="1966814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21179441-7DD8-4BFF-88CF-42F86D4C1A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3717" y="1547137"/>
                <a:ext cx="256032" cy="25156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Helvetica" pitchFamily="2" charset="0"/>
                  </a:rPr>
                  <a:t>1</a:t>
                </a:r>
                <a:endParaRPr lang="en-SG" sz="1600" dirty="0">
                  <a:latin typeface="Helvetica" pitchFamily="2" charset="0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D982F73-BF35-4726-A5EB-1F38096DBAA1}"/>
                  </a:ext>
                </a:extLst>
              </p:cNvPr>
              <p:cNvSpPr txBox="1"/>
              <p:nvPr/>
            </p:nvSpPr>
            <p:spPr>
              <a:xfrm>
                <a:off x="6531236" y="1491763"/>
                <a:ext cx="5073566" cy="1966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МЭП для предоставления корпоративного кредита коммунальным предприятиям. КПЭ могут включать такие показатели, как</a:t>
                </a:r>
                <a:r>
                  <a:rPr lang="en-US" sz="1100" dirty="0">
                    <a:latin typeface="Helvetica" pitchFamily="2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закрытие отдельных угольных станций (определены угольные 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ЭС, подлежащие закрытию)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Общее количество ГВт угольных станций, закрытых к определенной дате (коммунальное предприятие выбирает угольные ЭС для закрытия)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Достижение сокращения выбросов </a:t>
                </a:r>
                <a:r>
                  <a:rPr lang="en-US" sz="1100" dirty="0">
                    <a:latin typeface="Helvetica" pitchFamily="2" charset="0"/>
                    <a:cs typeface="Arial" panose="020B0604020202020204" pitchFamily="34" charset="0"/>
                  </a:rPr>
                  <a:t>CO2</a:t>
                </a:r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 – компания и АБР/финансирующие организации должны согласовать механизм расчета текущего базового уровня выбросов и достигнутого сокращения выбросов </a:t>
                </a:r>
                <a:r>
                  <a:rPr lang="en-US" sz="1100" dirty="0">
                    <a:latin typeface="Helvetica" pitchFamily="2" charset="0"/>
                    <a:cs typeface="Arial" panose="020B0604020202020204" pitchFamily="34" charset="0"/>
                  </a:rPr>
                  <a:t>CO2 </a:t>
                </a:r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по сравнению с этим базовым уровнем</a:t>
                </a:r>
                <a:endParaRPr lang="en-US" sz="1100" dirty="0">
                  <a:latin typeface="Helvetica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6193717" y="3250794"/>
              <a:ext cx="5420056" cy="564012"/>
              <a:chOff x="6193717" y="2561599"/>
              <a:chExt cx="5420056" cy="564012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BCFC244-0FE7-4EFF-9796-E6666375A558}"/>
                  </a:ext>
                </a:extLst>
              </p:cNvPr>
              <p:cNvSpPr txBox="1"/>
              <p:nvPr/>
            </p:nvSpPr>
            <p:spPr>
              <a:xfrm>
                <a:off x="6540207" y="2561599"/>
                <a:ext cx="5073566" cy="564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100" dirty="0">
                    <a:latin typeface="Helvetica" pitchFamily="2" charset="0"/>
                  </a:rPr>
                  <a:t>Коммунальная компания использует полученные денежные средства для постепенного закрытия угольных ЭС и использования финансирования для проектов по возобновляемым источникам энергии и модернизации сети</a:t>
                </a:r>
                <a:endParaRPr lang="en-SG" sz="1100" dirty="0">
                  <a:latin typeface="Helvetica" pitchFamily="2" charset="0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1179441-7DD8-4BFF-88CF-42F86D4C1A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3717" y="2577030"/>
                <a:ext cx="256032" cy="25156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2</a:t>
                </a:r>
                <a:endParaRPr lang="en-SG" sz="1600">
                  <a:latin typeface="Helvetica" pitchFamily="2" charset="0"/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6193717" y="3776304"/>
              <a:ext cx="5422298" cy="1359414"/>
              <a:chOff x="6193717" y="3289919"/>
              <a:chExt cx="5422298" cy="1359414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3972037-CE2B-49E1-9D0E-FC5F12731986}"/>
                  </a:ext>
                </a:extLst>
              </p:cNvPr>
              <p:cNvSpPr txBox="1"/>
              <p:nvPr/>
            </p:nvSpPr>
            <p:spPr>
              <a:xfrm>
                <a:off x="6542449" y="3289919"/>
                <a:ext cx="5073566" cy="135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За невыполнение КПЭ коммунальные предприятия должны выплачивать штрафные санкции, которые могут включать:</a:t>
                </a:r>
                <a:endParaRPr lang="en-US" sz="1100" dirty="0">
                  <a:latin typeface="Helvetica" pitchFamily="2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Штрафные проценты – уровень льгот по кредиту будет снижен в случае невыполнения КПЭ путем применения штрафных процентов (потенциально кумулятивных с момента начала кредитования)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Дефолт – нецелевое использование средств или невыполнение КПЭ может дать финансистам право на отказ от будущих выплат и/или немедленное погашение кредита</a:t>
                </a:r>
                <a:endParaRPr lang="en-US" sz="1100" dirty="0">
                  <a:latin typeface="Helvetica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21179441-7DD8-4BFF-88CF-42F86D4C1A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3717" y="3320484"/>
                <a:ext cx="256032" cy="25156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Helvetica" pitchFamily="2" charset="0"/>
                  </a:rPr>
                  <a:t>3</a:t>
                </a:r>
                <a:endParaRPr lang="en-SG" sz="1600" dirty="0">
                  <a:latin typeface="Helvetica" pitchFamily="2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6191866" y="5209467"/>
              <a:ext cx="5409357" cy="564012"/>
              <a:chOff x="6191866" y="3724143"/>
              <a:chExt cx="5409357" cy="564012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7725F33-C489-4340-8E93-75CB27C7F8B3}"/>
                  </a:ext>
                </a:extLst>
              </p:cNvPr>
              <p:cNvSpPr txBox="1"/>
              <p:nvPr/>
            </p:nvSpPr>
            <p:spPr>
              <a:xfrm>
                <a:off x="6527657" y="3724143"/>
                <a:ext cx="5073566" cy="564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1100" dirty="0">
                    <a:latin typeface="Helvetica" pitchFamily="2" charset="0"/>
                    <a:cs typeface="Arial" panose="020B0604020202020204" pitchFamily="34" charset="0"/>
                  </a:rPr>
                  <a:t>Дополнительный льготный капитал/ТП могут быть предоставлены для финансирования мероприятий в рамках программы справедливого перехода (СП)</a:t>
                </a:r>
                <a:endParaRPr lang="en-SG" sz="1100" dirty="0">
                  <a:latin typeface="Helvetica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21179441-7DD8-4BFF-88CF-42F86D4C1A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1866" y="3785299"/>
                <a:ext cx="256032" cy="25156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4</a:t>
                </a:r>
                <a:endParaRPr lang="en-SG" sz="1600">
                  <a:latin typeface="Helvetica" pitchFamily="2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C46893B-2AEA-D7FD-045B-1D0DF262DA5F}"/>
              </a:ext>
            </a:extLst>
          </p:cNvPr>
          <p:cNvSpPr txBox="1"/>
          <p:nvPr/>
        </p:nvSpPr>
        <p:spPr>
          <a:xfrm>
            <a:off x="833738" y="6598857"/>
            <a:ext cx="6131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cs typeface="Calibri"/>
              </a:rPr>
              <a:t>CFPP: Coal-Fired Power Plant</a:t>
            </a:r>
            <a:endParaRPr lang="en-US" sz="12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A8B535-1DE1-E39D-5307-EF919552A7A8}"/>
              </a:ext>
            </a:extLst>
          </p:cNvPr>
          <p:cNvSpPr txBox="1">
            <a:spLocks/>
          </p:cNvSpPr>
          <p:nvPr/>
        </p:nvSpPr>
        <p:spPr>
          <a:xfrm>
            <a:off x="509237" y="1001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Helvetica" pitchFamily="2" charset="0"/>
              </a:rPr>
              <a:t>Модель кредитного портфеля</a:t>
            </a:r>
            <a:endParaRPr lang="en-US" sz="4000" b="1" dirty="0">
              <a:latin typeface="Helvetica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E341A5-CD42-4726-A3F5-22F900E5663D}"/>
              </a:ext>
            </a:extLst>
          </p:cNvPr>
          <p:cNvSpPr txBox="1">
            <a:spLocks/>
          </p:cNvSpPr>
          <p:nvPr/>
        </p:nvSpPr>
        <p:spPr>
          <a:xfrm>
            <a:off x="833738" y="1202946"/>
            <a:ext cx="10733418" cy="6847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chemeClr val="bg1"/>
                </a:solidFill>
                <a:latin typeface="Helvetica" pitchFamily="2" charset="0"/>
              </a:rPr>
              <a:t>МЭП создаст переходный фонд, привязанный к результатам деятельности, финансирование которого будет осуществляться на корпоративном уровне.</a:t>
            </a:r>
            <a:endParaRPr lang="en-US" sz="22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9F75E165-BEBF-924D-11FC-178BCB860E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F2745C-4DB5-508C-7194-300E00935DC7}"/>
              </a:ext>
            </a:extLst>
          </p:cNvPr>
          <p:cNvSpPr/>
          <p:nvPr/>
        </p:nvSpPr>
        <p:spPr>
          <a:xfrm>
            <a:off x="0" y="6676236"/>
            <a:ext cx="5677786" cy="166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112.3354"/>
  <p:tag name="ADV_LEFT" val="65.00787"/>
  <p:tag name="ADV_HEIGHT" val="19.20378"/>
  <p:tag name="ADV_WIDTH" val="316.91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7" ma:contentTypeDescription="Create a new document." ma:contentTypeScope="" ma:versionID="211b8532591745e2d4eba29517595078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19e1cdb102105570f39851e34b2ae0bf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5B1101-758A-45AC-A996-3E4C88DA0D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DD6736-73AC-454D-A283-5DB574394522}">
  <ds:schemaRefs>
    <ds:schemaRef ds:uri="http://schemas.microsoft.com/office/2006/metadata/properties"/>
    <ds:schemaRef ds:uri="http://schemas.microsoft.com/office/infopath/2007/PartnerControls"/>
    <ds:schemaRef ds:uri="e30a273d-d6ae-4788-9422-d2fa4deaadf4"/>
    <ds:schemaRef ds:uri="c1fdd505-2570-46c2-bd04-3e0f2d874cf5"/>
  </ds:schemaRefs>
</ds:datastoreItem>
</file>

<file path=customXml/itemProps3.xml><?xml version="1.0" encoding="utf-8"?>
<ds:datastoreItem xmlns:ds="http://schemas.openxmlformats.org/officeDocument/2006/customXml" ds:itemID="{BFD46FDD-FC82-4F33-BAB8-19E8281DA1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a273d-d6ae-4788-9422-d2fa4deaadf4"/>
    <ds:schemaRef ds:uri="c0101cd4-d4a0-41a2-b320-d72d96077b7f"/>
    <ds:schemaRef ds:uri="c1fdd505-2570-46c2-bd04-3e0f2d874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5944</TotalTime>
  <Words>2222</Words>
  <Application>Microsoft Macintosh PowerPoint</Application>
  <PresentationFormat>Широкоэкранный</PresentationFormat>
  <Paragraphs>282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MS PGothic</vt:lpstr>
      <vt:lpstr>Arial</vt:lpstr>
      <vt:lpstr>Calibri</vt:lpstr>
      <vt:lpstr>Calibri Light</vt:lpstr>
      <vt:lpstr>Courier New</vt:lpstr>
      <vt:lpstr>Helvetica</vt:lpstr>
      <vt:lpstr>Metropolis</vt:lpstr>
      <vt:lpstr>Microsoft GothicNeo</vt:lpstr>
      <vt:lpstr>Times New Roman</vt:lpstr>
      <vt:lpstr>Univers 45 Light</vt:lpstr>
      <vt:lpstr>Wingdings</vt:lpstr>
      <vt:lpstr>Office Theme</vt:lpstr>
      <vt:lpstr>Презентация PowerPoint</vt:lpstr>
      <vt:lpstr>Азия, работающая на угле...</vt:lpstr>
      <vt:lpstr>...вносит свой вклад в изменение климата</vt:lpstr>
      <vt:lpstr>Обзор механизма энергетического перехода</vt:lpstr>
      <vt:lpstr>Процесс подготовки технико-экономического обоснования МЭП</vt:lpstr>
      <vt:lpstr>Модели структурирования сделок</vt:lpstr>
      <vt:lpstr>Синтетическая модель</vt:lpstr>
      <vt:lpstr>Презентация PowerPoint</vt:lpstr>
      <vt:lpstr>Презентация PowerPoint</vt:lpstr>
      <vt:lpstr>Прогресс МЭП и партнерства в РСЧ АБР</vt:lpstr>
      <vt:lpstr>В сочетании с социальными и экологическими гарантиями АБР, программа Справедливого перехода обеспечивает поддержку работников, местных сообществ и регионов, пострадавших от вмешательства МЭП и связанных с ним проектов, сохраняя при этом окружающую среду.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Alfredo Bano Leal</dc:creator>
  <cp:keywords/>
  <dc:description/>
  <cp:lastModifiedBy>Пользователь Microsoft Office</cp:lastModifiedBy>
  <cp:revision>30</cp:revision>
  <dcterms:created xsi:type="dcterms:W3CDTF">2022-11-23T02:53:05Z</dcterms:created>
  <dcterms:modified xsi:type="dcterms:W3CDTF">2023-11-22T03:33:02Z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a389cf-beba-4bd0-8ff2-492d580e4d9c_Enabled">
    <vt:lpwstr>true</vt:lpwstr>
  </property>
  <property fmtid="{D5CDD505-2E9C-101B-9397-08002B2CF9AE}" pid="3" name="MSIP_Label_39a389cf-beba-4bd0-8ff2-492d580e4d9c_SetDate">
    <vt:lpwstr>2022-11-23T08:00:47Z</vt:lpwstr>
  </property>
  <property fmtid="{D5CDD505-2E9C-101B-9397-08002B2CF9AE}" pid="4" name="MSIP_Label_39a389cf-beba-4bd0-8ff2-492d580e4d9c_Method">
    <vt:lpwstr>Privileged</vt:lpwstr>
  </property>
  <property fmtid="{D5CDD505-2E9C-101B-9397-08002B2CF9AE}" pid="5" name="MSIP_Label_39a389cf-beba-4bd0-8ff2-492d580e4d9c_Name">
    <vt:lpwstr>Public</vt:lpwstr>
  </property>
  <property fmtid="{D5CDD505-2E9C-101B-9397-08002B2CF9AE}" pid="6" name="MSIP_Label_39a389cf-beba-4bd0-8ff2-492d580e4d9c_SiteId">
    <vt:lpwstr>9495d6bb-41c2-4c58-848f-92e52cf3d640</vt:lpwstr>
  </property>
  <property fmtid="{D5CDD505-2E9C-101B-9397-08002B2CF9AE}" pid="7" name="MSIP_Label_39a389cf-beba-4bd0-8ff2-492d580e4d9c_ActionId">
    <vt:lpwstr>d2ef7c29-492e-40b9-a398-7d69c934aeb1</vt:lpwstr>
  </property>
  <property fmtid="{D5CDD505-2E9C-101B-9397-08002B2CF9AE}" pid="8" name="MSIP_Label_39a389cf-beba-4bd0-8ff2-492d580e4d9c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PUBLIC. This information is being disclosed to the public in accordance with ADB’s Access to Information Policy.</vt:lpwstr>
  </property>
  <property fmtid="{D5CDD505-2E9C-101B-9397-08002B2CF9AE}" pid="11" name="ContentTypeId">
    <vt:lpwstr>0x0101006D424368B706EE4FB77F211FDCEB8A37</vt:lpwstr>
  </property>
</Properties>
</file>