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9"/>
  </p:notesMasterIdLst>
  <p:handoutMasterIdLst>
    <p:handoutMasterId r:id="rId20"/>
  </p:handoutMasterIdLst>
  <p:sldIdLst>
    <p:sldId id="256" r:id="rId5"/>
    <p:sldId id="1250" r:id="rId6"/>
    <p:sldId id="1233" r:id="rId7"/>
    <p:sldId id="1089" r:id="rId8"/>
    <p:sldId id="1160" r:id="rId9"/>
    <p:sldId id="1241" r:id="rId10"/>
    <p:sldId id="1245" r:id="rId11"/>
    <p:sldId id="1246" r:id="rId12"/>
    <p:sldId id="1092" r:id="rId13"/>
    <p:sldId id="1249" r:id="rId14"/>
    <p:sldId id="1251" r:id="rId15"/>
    <p:sldId id="1242" r:id="rId16"/>
    <p:sldId id="1243" r:id="rId17"/>
    <p:sldId id="9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A00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8B67902E-7C74-3144-BB72-B35B3146DD36}"/>
    <pc:docChg chg="mod modMainMaster">
      <pc:chgData name="Reneli Gloria" userId="S::rgloria.consultant@adb.org::37dd7b62-eac8-493c-819c-db9336ef8c23" providerId="AD" clId="Web-{8B67902E-7C74-3144-BB72-B35B3146DD36}" dt="2024-02-05T09:06:02.728" v="1" actId="33475"/>
      <pc:docMkLst>
        <pc:docMk/>
      </pc:docMkLst>
      <pc:sldMasterChg chg="addSp">
        <pc:chgData name="Reneli Gloria" userId="S::rgloria.consultant@adb.org::37dd7b62-eac8-493c-819c-db9336ef8c23" providerId="AD" clId="Web-{8B67902E-7C74-3144-BB72-B35B3146DD36}" dt="2024-02-05T09:06:02.728" v="0" actId="33475"/>
        <pc:sldMasterMkLst>
          <pc:docMk/>
          <pc:sldMasterMk cId="0" sldId="2147483840"/>
        </pc:sldMasterMkLst>
        <pc:spChg chg="add">
          <ac:chgData name="Reneli Gloria" userId="S::rgloria.consultant@adb.org::37dd7b62-eac8-493c-819c-db9336ef8c23" providerId="AD" clId="Web-{8B67902E-7C74-3144-BB72-B35B3146DD36}" dt="2024-02-05T09:06:02.728" v="0" actId="33475"/>
          <ac:spMkLst>
            <pc:docMk/>
            <pc:sldMasterMk cId="0" sldId="2147483840"/>
            <ac:spMk id="11" creationId="{B3DA52D8-8BAB-8690-57E6-FA605C5B819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974B-CB76-4198-BD79-BE8F95A42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F39F0-D308-437A-8D55-627C6897A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551-2A71-4D87-BE43-22666F00106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CD56-D88D-4574-8445-054F40038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4436-A604-4F13-B428-CC2DECE5E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FA8-028D-4FDC-8FC9-DA057068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68C7-077F-44F9-ABBD-1FD894BFABA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D629-8DE8-4C99-AD4F-426AF279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BA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0EBE2C3-99ED-4485-91EA-0B074C5A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857" y="2144657"/>
            <a:ext cx="2690129" cy="2568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5F3BCE-D6D3-46E8-B37F-B275B6ED9564}"/>
              </a:ext>
            </a:extLst>
          </p:cNvPr>
          <p:cNvSpPr txBox="1"/>
          <p:nvPr userDrawn="1"/>
        </p:nvSpPr>
        <p:spPr>
          <a:xfrm>
            <a:off x="9417913" y="5165513"/>
            <a:ext cx="266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BAB"/>
                </a:solidFill>
                <a:latin typeface="Bradley Hand ITC" panose="03070402050302030203" pitchFamily="66" charset="0"/>
              </a:rPr>
              <a:t>Knowledge for Prosperity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BA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1644" y="1496291"/>
            <a:ext cx="384048" cy="3999345"/>
          </a:xfrm>
          <a:prstGeom prst="rect">
            <a:avLst/>
          </a:prstGeom>
          <a:solidFill>
            <a:srgbClr val="005B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3742799-5CB1-4229-9A0D-A72DF73885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84468" y="39970"/>
            <a:ext cx="872679" cy="833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BD65D-C367-4EE4-8C7A-BDA70AEF7933}"/>
              </a:ext>
            </a:extLst>
          </p:cNvPr>
          <p:cNvSpPr txBox="1"/>
          <p:nvPr userDrawn="1"/>
        </p:nvSpPr>
        <p:spPr>
          <a:xfrm rot="5400000">
            <a:off x="10677298" y="3239761"/>
            <a:ext cx="266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radley Hand ITC" panose="03070402050302030203" pitchFamily="66" charset="0"/>
              </a:rPr>
              <a:t>Knowledge for Prosperity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A52D8-8BAB-8690-57E6-FA605C5B819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holzhacker@carecinstitute.org" TargetMode="External"/><Relationship Id="rId2" Type="http://schemas.openxmlformats.org/officeDocument/2006/relationships/hyperlink" Target="https://www.carecinstitut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nterprisesurveys.org/en/enterprisesurvey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uz/post/vozobnovlyaemaya-energiya-dlya-ustoychivogo-razvitiya" TargetMode="External"/><Relationship Id="rId2" Type="http://schemas.openxmlformats.org/officeDocument/2006/relationships/hyperlink" Target="https://www.eurasia.undp.org/content/rbec/en/home/library/environment_energy/renewable-energy-snapshot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charter.org/fileadmin/DocumentsMedia/News/4_CDC_Energiya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F5F1-515C-447D-B943-15B14A90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69" y="1895564"/>
            <a:ext cx="7924799" cy="1432513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Bookman Old Style" pitchFamily="18" charset="0"/>
              </a:rPr>
              <a:t>Towards a new wave of electrification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09313-2388-772D-BDAC-F07BB856E4A3}"/>
              </a:ext>
            </a:extLst>
          </p:cNvPr>
          <p:cNvSpPr txBox="1"/>
          <p:nvPr/>
        </p:nvSpPr>
        <p:spPr>
          <a:xfrm>
            <a:off x="756744" y="3522041"/>
            <a:ext cx="7830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Hans Holzhacker, Chief Economist CAREC Institute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6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Fergana Valley household energy access project:</a:t>
            </a: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Lots of coal in the Kyrgyz Republic and Uzbekistan;</a:t>
            </a:r>
          </a:p>
          <a:p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electricity in Tajikistan. </a:t>
            </a: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22108" y="696497"/>
            <a:ext cx="7174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 you have an autonomous heating system, what energy source do you use to heat your house during the winter season?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0880A-F95B-6CBE-AA05-3C72F23A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15" y="1424944"/>
            <a:ext cx="7907741" cy="492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FA001-435C-D258-EA9B-3A00C3D36B05}"/>
              </a:ext>
            </a:extLst>
          </p:cNvPr>
          <p:cNvSpPr txBox="1"/>
          <p:nvPr/>
        </p:nvSpPr>
        <p:spPr>
          <a:xfrm>
            <a:off x="3685615" y="6009698"/>
            <a:ext cx="723814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CI-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-PORI Fergana Valley household energy access survey (unpublished) </a:t>
            </a:r>
          </a:p>
        </p:txBody>
      </p:sp>
    </p:spTree>
    <p:extLst>
      <p:ext uri="{BB962C8B-B14F-4D97-AF65-F5344CB8AC3E}">
        <p14:creationId xmlns:p14="http://schemas.microsoft.com/office/powerpoint/2010/main" val="417340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78808" y="3778033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Fergana Valley household energy access project:</a:t>
            </a: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In Tajikistan, with heating predominantly by electricity,  there are relatively frequent heating issues. </a:t>
            </a: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22108" y="743634"/>
            <a:ext cx="7174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Did you have any interruptions in supply, difficulties with heating last winter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07B13-215C-8B8F-174F-2B5C6062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8" y="1477010"/>
            <a:ext cx="7928761" cy="4314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7F0D8-F7D0-1987-BB3A-94F217EB2AD8}"/>
              </a:ext>
            </a:extLst>
          </p:cNvPr>
          <p:cNvSpPr txBox="1"/>
          <p:nvPr/>
        </p:nvSpPr>
        <p:spPr>
          <a:xfrm>
            <a:off x="3558601" y="5557672"/>
            <a:ext cx="723814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CI-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-PORI Fergana Valley household energy access survey (unpublished) </a:t>
            </a:r>
          </a:p>
        </p:txBody>
      </p:sp>
    </p:spTree>
    <p:extLst>
      <p:ext uri="{BB962C8B-B14F-4D97-AF65-F5344CB8AC3E}">
        <p14:creationId xmlns:p14="http://schemas.microsoft.com/office/powerpoint/2010/main" val="144620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9187" y="2796152"/>
            <a:ext cx="3090040" cy="116639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Bookman Old Style" pitchFamily="18" charset="0"/>
              </a:rPr>
              <a:t>However, there might be even more demand for electricity in the region in future including for heating…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or perhaps not thanks to higher energy efficiency?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7C448-1F72-865B-F644-C3331C564B3F}"/>
              </a:ext>
            </a:extLst>
          </p:cNvPr>
          <p:cNvSpPr txBox="1"/>
          <p:nvPr/>
        </p:nvSpPr>
        <p:spPr>
          <a:xfrm>
            <a:off x="3956915" y="766521"/>
            <a:ext cx="5723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lans to switch from dirty to clean heating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7DBF1-547A-7C81-EDC8-B5FA6D27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34" y="1177704"/>
            <a:ext cx="7614464" cy="4403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893E-1876-1D19-CB3F-41D1C264AC5A}"/>
              </a:ext>
            </a:extLst>
          </p:cNvPr>
          <p:cNvSpPr txBox="1"/>
          <p:nvPr/>
        </p:nvSpPr>
        <p:spPr>
          <a:xfrm>
            <a:off x="3956915" y="5622844"/>
            <a:ext cx="67931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calculations based on the CI-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-PORI Fergana Valley household energy access survey (unpublished) </a:t>
            </a:r>
          </a:p>
        </p:txBody>
      </p:sp>
    </p:spTree>
    <p:extLst>
      <p:ext uri="{BB962C8B-B14F-4D97-AF65-F5344CB8AC3E}">
        <p14:creationId xmlns:p14="http://schemas.microsoft.com/office/powerpoint/2010/main" val="366672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3584906" y="1014821"/>
            <a:ext cx="7429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Bookman Old Style" panose="02050604050505020204" pitchFamily="18" charset="0"/>
              </a:rPr>
              <a:t>I. The Fergana Valley project - Phase 2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Bookman Old Style" panose="02050604050505020204" pitchFamily="18" charset="0"/>
              </a:rPr>
              <a:t>II. Renewable Energy Investment Ecosystem in Central Asia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Bookman Old Style" panose="02050604050505020204" pitchFamily="18" charset="0"/>
              </a:rPr>
              <a:t>III. Businesses' Innovation Plans for energy efficiency and for digitalization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Bookman Old Style" panose="02050604050505020204" pitchFamily="18" charset="0"/>
              </a:rPr>
              <a:t>IV. Options for financing of green energy projects – an overview (commercial bank facilities, taxonomies etc.)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9" y="3119272"/>
            <a:ext cx="3284503" cy="61945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The CAREC Institute’s intentions for energy research…</a:t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Joining forces?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7000" y="112392"/>
            <a:ext cx="11722100" cy="884238"/>
          </a:xfrm>
          <a:ln>
            <a:noFill/>
          </a:ln>
        </p:spPr>
        <p:txBody>
          <a:bodyPr/>
          <a:lstStyle/>
          <a:p>
            <a:r>
              <a:rPr lang="en-US" sz="2400">
                <a:solidFill>
                  <a:srgbClr val="0070C0"/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767" y="705268"/>
            <a:ext cx="641131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Bookman Old Style" pitchFamily="18" charset="0"/>
              </a:rPr>
              <a:t>Looking forward to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Bookman Old Style" pitchFamily="18" charset="0"/>
              </a:rPr>
              <a:t>a fruitful exchange of views also in future and perhaps some cooperation!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https://www.carecinstitute.org/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endParaRPr lang="en-US" sz="10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en-US" sz="2000" dirty="0">
                <a:latin typeface="Bookman Old Style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hans.holzhacker@carecinstitute.org</a:t>
            </a:r>
            <a:r>
              <a:rPr lang="en-US" sz="2000" dirty="0">
                <a:latin typeface="Bookman Old Style" pitchFamily="18" charset="0"/>
              </a:rPr>
              <a:t>  </a:t>
            </a:r>
          </a:p>
          <a:p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95F9-3D12-46C1-B45E-53BCFE23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Креативная концепция текст &quot;спасибо за внимание&quot; на блокноте | Премиум Фото">
            <a:extLst>
              <a:ext uri="{FF2B5EF4-FFF2-40B4-BE49-F238E27FC236}">
                <a16:creationId xmlns:a16="http://schemas.microsoft.com/office/drawing/2014/main" id="{A9D74A09-66BB-828E-8F45-B67A8146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11620"/>
            <a:ext cx="3194639" cy="1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3584905" y="1735579"/>
            <a:ext cx="77032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I. The need for (green) electrification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II. The Fergana Valley project</a:t>
            </a:r>
          </a:p>
          <a:p>
            <a:pPr marL="342900" indent="-342900">
              <a:spcAft>
                <a:spcPts val="4200"/>
              </a:spcAft>
              <a:buSzPct val="200000"/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Bookman Old Style" panose="02050604050505020204" pitchFamily="18" charset="0"/>
              </a:rPr>
              <a:t>III. Future research / joining forces?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8" y="3578337"/>
            <a:ext cx="3094629" cy="61945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Outline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Three topics,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14 slides 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7DDBF-DFE7-A157-A0FA-7D09BA87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7" y="1895801"/>
            <a:ext cx="1967485" cy="25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5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026" y="3043811"/>
            <a:ext cx="3094629" cy="61945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The need:</a:t>
            </a:r>
            <a:br>
              <a:rPr lang="en-US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About one-third of businesses reported power outages in the World Bank’s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2019 enterprise survey for Uzbekistan.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89CA7-371E-1CEC-652D-14A4BBF5A252}"/>
              </a:ext>
            </a:extLst>
          </p:cNvPr>
          <p:cNvSpPr txBox="1"/>
          <p:nvPr/>
        </p:nvSpPr>
        <p:spPr>
          <a:xfrm>
            <a:off x="3699640" y="6004840"/>
            <a:ext cx="772510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lang="en-US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https://www.enterprisesurveys.org/en/enterprisesurveys</a:t>
            </a:r>
            <a:r>
              <a:rPr lang="en-US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CC3DB-6876-E788-BF12-F00BA5F8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40" y="777767"/>
            <a:ext cx="7124236" cy="5219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76B920-8608-598D-1226-A8B1549D6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24" y="1148896"/>
            <a:ext cx="3611218" cy="1541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27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024" y="2919382"/>
            <a:ext cx="3037487" cy="116639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The need:</a:t>
            </a:r>
            <a:br>
              <a:rPr lang="en-US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In most CAREC economies electricity generation relies heavily on fossil fuels.</a:t>
            </a:r>
            <a:b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0D5E8-16A4-DA88-2C7B-DAE77A01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01" y="1298225"/>
            <a:ext cx="7288822" cy="4146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5232B-4167-8836-9C01-857B31320796}"/>
              </a:ext>
            </a:extLst>
          </p:cNvPr>
          <p:cNvSpPr txBox="1"/>
          <p:nvPr/>
        </p:nvSpPr>
        <p:spPr>
          <a:xfrm>
            <a:off x="3945901" y="5488443"/>
            <a:ext cx="767334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Source: CAREC Institute, 'Climate Vulnerability, Infrastructure, Finance and Governance in CAREC Region.' Research report, 2020, compiled from 2019 IEA data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EBEAE-FB3C-0632-1141-7321B141FBAB}"/>
              </a:ext>
            </a:extLst>
          </p:cNvPr>
          <p:cNvSpPr txBox="1"/>
          <p:nvPr/>
        </p:nvSpPr>
        <p:spPr>
          <a:xfrm>
            <a:off x="3945901" y="885492"/>
            <a:ext cx="67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 of electricity/energy </a:t>
            </a:r>
          </a:p>
        </p:txBody>
      </p:sp>
    </p:spTree>
    <p:extLst>
      <p:ext uri="{BB962C8B-B14F-4D97-AF65-F5344CB8AC3E}">
        <p14:creationId xmlns:p14="http://schemas.microsoft.com/office/powerpoint/2010/main" val="420412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2BFB4C-192D-ADD5-70D3-9FB33FD5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10408"/>
              </p:ext>
            </p:extLst>
          </p:nvPr>
        </p:nvGraphicFramePr>
        <p:xfrm>
          <a:off x="3673368" y="967598"/>
          <a:ext cx="7535917" cy="233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612">
                  <a:extLst>
                    <a:ext uri="{9D8B030D-6E8A-4147-A177-3AD203B41FA5}">
                      <a16:colId xmlns:a16="http://schemas.microsoft.com/office/drawing/2014/main" val="2366892918"/>
                    </a:ext>
                  </a:extLst>
                </a:gridCol>
                <a:gridCol w="1193886">
                  <a:extLst>
                    <a:ext uri="{9D8B030D-6E8A-4147-A177-3AD203B41FA5}">
                      <a16:colId xmlns:a16="http://schemas.microsoft.com/office/drawing/2014/main" val="1680194063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1922126093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791385582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val="2304409731"/>
                    </a:ext>
                  </a:extLst>
                </a:gridCol>
                <a:gridCol w="1274598">
                  <a:extLst>
                    <a:ext uri="{9D8B030D-6E8A-4147-A177-3AD203B41FA5}">
                      <a16:colId xmlns:a16="http://schemas.microsoft.com/office/drawing/2014/main" val="3516176626"/>
                    </a:ext>
                  </a:extLst>
                </a:gridCol>
              </a:tblGrid>
              <a:tr h="5952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Country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 Kazakh-stan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Kyrgyz-stan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Tajiki-stan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+mn-lt"/>
                        </a:rPr>
                        <a:t>Turkmeni</a:t>
                      </a: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-stan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Uzbeki-stan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67435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Small hydro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4,800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1,800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23,000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1,300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1,800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467209"/>
                  </a:ext>
                </a:extLst>
              </a:tr>
              <a:tr h="398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Wind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354,000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10,000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1,600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98837"/>
                  </a:ext>
                </a:extLst>
              </a:tr>
              <a:tr h="48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Solar PV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3,760,000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267,000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195,000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655,000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593,000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14507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Biomass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effectLst/>
                          <a:latin typeface="+mn-lt"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not significant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effectLst/>
                          <a:latin typeface="+mn-lt"/>
                        </a:rPr>
                        <a:t>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360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926433-4DBA-9313-6036-E58087268583}"/>
              </a:ext>
            </a:extLst>
          </p:cNvPr>
          <p:cNvSpPr txBox="1"/>
          <p:nvPr/>
        </p:nvSpPr>
        <p:spPr>
          <a:xfrm>
            <a:off x="3618124" y="559037"/>
            <a:ext cx="7635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Realizable technical potential for RE deployment (MW)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DA0DB-E0EB-37DB-3553-EC9CED508F20}"/>
              </a:ext>
            </a:extLst>
          </p:cNvPr>
          <p:cNvSpPr txBox="1"/>
          <p:nvPr/>
        </p:nvSpPr>
        <p:spPr>
          <a:xfrm>
            <a:off x="3673368" y="3285849"/>
            <a:ext cx="7376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Compiled from UNDP Renewable Energy Snapshots for respective Central Asian countries. Retrieved from</a:t>
            </a:r>
          </a:p>
          <a:p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https://www.eurasia.undp.org/content/rbec/en/home/library/environment_energy/renewable-energy-snapshots.html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3530AD-3BAC-E841-2EEA-8228083F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2" y="2719621"/>
            <a:ext cx="3037487" cy="11663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potential </a:t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E123C-B0D7-2298-50DF-A463980B6F50}"/>
              </a:ext>
            </a:extLst>
          </p:cNvPr>
          <p:cNvSpPr txBox="1"/>
          <p:nvPr/>
        </p:nvSpPr>
        <p:spPr>
          <a:xfrm>
            <a:off x="3618124" y="4567329"/>
            <a:ext cx="7635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about geothermal energy?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295F-5161-A678-4312-76A896DDEBEF}"/>
              </a:ext>
            </a:extLst>
          </p:cNvPr>
          <p:cNvSpPr txBox="1"/>
          <p:nvPr/>
        </p:nvSpPr>
        <p:spPr>
          <a:xfrm>
            <a:off x="3618124" y="5892582"/>
            <a:ext cx="777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https://review.uz/post/vozobnovlyaemaya-energiya-dlya-ustoychivogo-razvitiya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E2C2E-0392-183C-6D13-FB1022C3EB84}"/>
              </a:ext>
            </a:extLst>
          </p:cNvPr>
          <p:cNvCxnSpPr/>
          <p:nvPr/>
        </p:nvCxnSpPr>
        <p:spPr>
          <a:xfrm>
            <a:off x="3741120" y="4527395"/>
            <a:ext cx="735911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A366E-FF97-BBBE-926E-F5F8C8AAD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5" b="24208"/>
          <a:stretch/>
        </p:blipFill>
        <p:spPr bwMode="auto">
          <a:xfrm>
            <a:off x="3741120" y="5028994"/>
            <a:ext cx="6096112" cy="969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3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D03A4-8233-4C3F-AC02-C5C95853287B}"/>
              </a:ext>
            </a:extLst>
          </p:cNvPr>
          <p:cNvSpPr txBox="1"/>
          <p:nvPr/>
        </p:nvSpPr>
        <p:spPr>
          <a:xfrm>
            <a:off x="306301" y="2021196"/>
            <a:ext cx="2877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  <a:buSzPct val="200000"/>
            </a:pPr>
            <a:r>
              <a:rPr lang="en-U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area….</a:t>
            </a:r>
          </a:p>
          <a:p>
            <a:pPr>
              <a:spcAft>
                <a:spcPts val="3600"/>
              </a:spcAft>
              <a:buSzPct val="200000"/>
            </a:pPr>
            <a:r>
              <a:rPr lang="en-US" sz="25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(including for cooperation…)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F411-3129-A4B4-A581-59942AE3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45" y="735105"/>
            <a:ext cx="6606721" cy="4911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789B4-A8F0-042B-2E60-F1C45B049544}"/>
              </a:ext>
            </a:extLst>
          </p:cNvPr>
          <p:cNvSpPr txBox="1"/>
          <p:nvPr/>
        </p:nvSpPr>
        <p:spPr>
          <a:xfrm>
            <a:off x="3619845" y="5710020"/>
            <a:ext cx="660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Source:</a:t>
            </a:r>
            <a:r>
              <a:rPr lang="en-US" sz="1600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6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://www.energycharter.org/fileadmin/DocumentsMedia/News/4_CDC_Energiya.pdf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C4E52F-A79E-0B34-CD15-EA13148F42D7}"/>
              </a:ext>
            </a:extLst>
          </p:cNvPr>
          <p:cNvSpPr/>
          <p:nvPr/>
        </p:nvSpPr>
        <p:spPr>
          <a:xfrm>
            <a:off x="7672551" y="2781610"/>
            <a:ext cx="1450428" cy="9162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F900F7-B0E0-C210-6800-DA2DB1E0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8" y="3578337"/>
            <a:ext cx="3094629" cy="61945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Fergana Valley household energy access project:</a:t>
            </a:r>
            <a:b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The sampling in the three Fergana Valley countries</a:t>
            </a: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F7DCA-7FB4-768A-9EB6-FB25186D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81" y="791122"/>
            <a:ext cx="7788763" cy="52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66196-4BF2-9AC7-3EA7-82F17B0EA358}"/>
              </a:ext>
            </a:extLst>
          </p:cNvPr>
          <p:cNvSpPr txBox="1"/>
          <p:nvPr/>
        </p:nvSpPr>
        <p:spPr>
          <a:xfrm>
            <a:off x="3685615" y="5199512"/>
            <a:ext cx="723814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CI-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-PORI Fergana Valley household energy access survey (unpublished)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869150-3155-57D0-4679-A98D2E1A92F7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Fergana Valley household energy access project:</a:t>
            </a: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There are issues with electricity access in the Valley. </a:t>
            </a: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710C2E-5416-B61A-2E88-87F90F72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15" y="1658487"/>
            <a:ext cx="7461113" cy="3541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F36872-4FCD-68B9-432F-B6EC5FEAF4A2}"/>
              </a:ext>
            </a:extLst>
          </p:cNvPr>
          <p:cNvSpPr txBox="1"/>
          <p:nvPr/>
        </p:nvSpPr>
        <p:spPr>
          <a:xfrm>
            <a:off x="3685615" y="906397"/>
            <a:ext cx="7111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type of energy supply does your household experience problems with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winter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24EB9-73C4-4FD0-A1CE-3EE8DFD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5" y="6356351"/>
            <a:ext cx="539750" cy="365125"/>
          </a:xfrm>
        </p:spPr>
        <p:txBody>
          <a:bodyPr/>
          <a:lstStyle/>
          <a:p>
            <a:pPr>
              <a:defRPr/>
            </a:pPr>
            <a:fld id="{5DA48BDE-B97F-4ABB-8F80-A48EEF87A80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66196-4BF2-9AC7-3EA7-82F17B0EA358}"/>
              </a:ext>
            </a:extLst>
          </p:cNvPr>
          <p:cNvSpPr txBox="1"/>
          <p:nvPr/>
        </p:nvSpPr>
        <p:spPr>
          <a:xfrm>
            <a:off x="3685615" y="5514737"/>
            <a:ext cx="723814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Source: Author’s calculation based on the CI-</a:t>
            </a:r>
            <a:r>
              <a:rPr lang="en-US" sz="16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ADBI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-PORI Fergana Valley household energy access survey (unpublished)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8C402-339C-21F2-DCBB-103BACE6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15" y="735724"/>
            <a:ext cx="7024425" cy="484486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6BEAB1A-9916-4BEE-5320-ABA50D79AEA2}"/>
              </a:ext>
            </a:extLst>
          </p:cNvPr>
          <p:cNvSpPr txBox="1">
            <a:spLocks/>
          </p:cNvSpPr>
          <p:nvPr/>
        </p:nvSpPr>
        <p:spPr>
          <a:xfrm>
            <a:off x="99828" y="3578337"/>
            <a:ext cx="3094629" cy="619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The Fergana Valley household energy access project: </a:t>
            </a:r>
          </a:p>
          <a:p>
            <a:endParaRPr lang="en-US" sz="25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  <a:t>Issues with electricity vary only slightly even by income levels</a:t>
            </a: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br>
              <a:rPr lang="en-US" sz="25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673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8" ma:contentTypeDescription="Create a new document." ma:contentTypeScope="" ma:versionID="819446de0d922225d5063dad81a2da9c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35dc91fd2f1afaee95cabd57965a0737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E57F99-3E70-45FC-88D7-384C1338B869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EA34AD06-77E2-4CD5-BB62-7BC8F3E98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C1240-261E-4AFC-B0EE-D4C48127AB2B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9414</TotalTime>
  <Words>673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Frame</vt:lpstr>
      <vt:lpstr>Towards a new wave of electrification</vt:lpstr>
      <vt:lpstr>Outline         Three topics, 14 slides    </vt:lpstr>
      <vt:lpstr>The need: About one-third of businesses reported power outages in the World Bank’s 2019 enterprise survey for Uzbekistan.</vt:lpstr>
      <vt:lpstr>The need: In most CAREC economies electricity generation relies heavily on fossil fuels.   </vt:lpstr>
      <vt:lpstr>The potential   </vt:lpstr>
      <vt:lpstr>PowerPoint Presentation</vt:lpstr>
      <vt:lpstr>The Fergana Valley household energy access project:  The sampling in the three Fergana Valley countries    </vt:lpstr>
      <vt:lpstr>PowerPoint Presentation</vt:lpstr>
      <vt:lpstr>PowerPoint Presentation</vt:lpstr>
      <vt:lpstr>PowerPoint Presentation</vt:lpstr>
      <vt:lpstr>PowerPoint Presentation</vt:lpstr>
      <vt:lpstr>However, there might be even more demand for electricity in the region in future including for heating…  or perhaps not thanks to higher energy efficiency? </vt:lpstr>
      <vt:lpstr>The CAREC Institute’s intentions for energy research…  Joining forces?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Ilhom Abdulloev</dc:creator>
  <cp:lastModifiedBy>Hans Holzhacker</cp:lastModifiedBy>
  <cp:revision>975</cp:revision>
  <dcterms:created xsi:type="dcterms:W3CDTF">2022-04-26T13:01:08Z</dcterms:created>
  <dcterms:modified xsi:type="dcterms:W3CDTF">2024-02-05T09:06:03Z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2024-02-05T09:06:02Z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6bc24608-403f-4ca2-87c1-8970f1f282aa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Frame:11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