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9"/>
  </p:notesMasterIdLst>
  <p:handoutMasterIdLst>
    <p:handoutMasterId r:id="rId20"/>
  </p:handoutMasterIdLst>
  <p:sldIdLst>
    <p:sldId id="256" r:id="rId5"/>
    <p:sldId id="1250" r:id="rId6"/>
    <p:sldId id="1233" r:id="rId7"/>
    <p:sldId id="1089" r:id="rId8"/>
    <p:sldId id="1160" r:id="rId9"/>
    <p:sldId id="1241" r:id="rId10"/>
    <p:sldId id="1252" r:id="rId11"/>
    <p:sldId id="1253" r:id="rId12"/>
    <p:sldId id="1092" r:id="rId13"/>
    <p:sldId id="1254" r:id="rId14"/>
    <p:sldId id="1255" r:id="rId15"/>
    <p:sldId id="1242" r:id="rId16"/>
    <p:sldId id="1243" r:id="rId17"/>
    <p:sldId id="9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A00"/>
    <a:srgbClr val="005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00974B-CB76-4198-BD79-BE8F95A426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F39F0-D308-437A-8D55-627C6897A6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15551-2A71-4D87-BE43-22666F00106F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6CD56-D88D-4574-8445-054F400389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34436-A604-4F13-B428-CC2DECE5EF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09FA8-028D-4FDC-8FC9-DA057068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9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468C7-077F-44F9-ABBD-1FD894BFABA0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D629-8DE8-4C99-AD4F-426AF279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5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F6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BAB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0EBE2C3-99ED-4485-91EA-0B074C5A6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7857" y="2144657"/>
            <a:ext cx="2690129" cy="25686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5F3BCE-D6D3-46E8-B37F-B275B6ED9564}"/>
              </a:ext>
            </a:extLst>
          </p:cNvPr>
          <p:cNvSpPr txBox="1"/>
          <p:nvPr userDrawn="1"/>
        </p:nvSpPr>
        <p:spPr>
          <a:xfrm>
            <a:off x="9417913" y="5165513"/>
            <a:ext cx="2660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BAB"/>
                </a:solidFill>
                <a:latin typeface="Bradley Hand ITC" panose="03070402050302030203" pitchFamily="66" charset="0"/>
              </a:rPr>
              <a:t>Knowledge for Prosperity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BAB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6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1644" y="1496291"/>
            <a:ext cx="384048" cy="3999345"/>
          </a:xfrm>
          <a:prstGeom prst="rect">
            <a:avLst/>
          </a:prstGeom>
          <a:solidFill>
            <a:srgbClr val="005B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3742799-5CB1-4229-9A0D-A72DF73885C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84468" y="39970"/>
            <a:ext cx="872679" cy="8332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6BD65D-C367-4EE4-8C7A-BDA70AEF7933}"/>
              </a:ext>
            </a:extLst>
          </p:cNvPr>
          <p:cNvSpPr txBox="1"/>
          <p:nvPr userDrawn="1"/>
        </p:nvSpPr>
        <p:spPr>
          <a:xfrm rot="5400000">
            <a:off x="10677298" y="3239761"/>
            <a:ext cx="2660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radley Hand ITC" panose="03070402050302030203" pitchFamily="66" charset="0"/>
              </a:rPr>
              <a:t>Knowledge for Prosperity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A9EC3-2F2B-C048-1AB8-E4B761F9A8B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ans.holzhacker@carecinstitute.org" TargetMode="External"/><Relationship Id="rId2" Type="http://schemas.openxmlformats.org/officeDocument/2006/relationships/hyperlink" Target="https://www.carecinstitute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enterprisesurveys.org/en/enterprisesurvey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ew.uz/post/vozobnovlyaemaya-energiya-dlya-ustoychivogo-razvitiya" TargetMode="External"/><Relationship Id="rId2" Type="http://schemas.openxmlformats.org/officeDocument/2006/relationships/hyperlink" Target="https://www.eurasia.undp.org/content/rbec/en/home/library/environment_energy/renewable-energy-snapshots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charter.org/fileadmin/DocumentsMedia/News/4_CDC_Energiya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F5F1-515C-447D-B943-15B14A90A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069" y="1895564"/>
            <a:ext cx="7924799" cy="1432513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Bookman Old Style" pitchFamily="18" charset="0"/>
              </a:rPr>
              <a:t>На пути к новой волне электрификации</a:t>
            </a:r>
            <a:endParaRPr lang="en-US" sz="4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09313-2388-772D-BDAC-F07BB856E4A3}"/>
              </a:ext>
            </a:extLst>
          </p:cNvPr>
          <p:cNvSpPr txBox="1"/>
          <p:nvPr/>
        </p:nvSpPr>
        <p:spPr>
          <a:xfrm>
            <a:off x="756744" y="3522041"/>
            <a:ext cx="7830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>
              <a:solidFill>
                <a:schemeClr val="bg1"/>
              </a:solidFill>
            </a:endParaRPr>
          </a:p>
          <a:p>
            <a:r>
              <a:rPr lang="ru-RU" sz="2800" i="1" dirty="0">
                <a:solidFill>
                  <a:schemeClr val="bg1"/>
                </a:solidFill>
              </a:rPr>
              <a:t>Ханс Хольцхаккер, главный экономист Института ЦАРЭС</a:t>
            </a:r>
            <a:r>
              <a:rPr lang="en-US" sz="2800" i="1" dirty="0">
                <a:solidFill>
                  <a:schemeClr val="bg1"/>
                </a:solidFill>
              </a:rPr>
              <a:t>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6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869150-3155-57D0-4679-A98D2E1A92F7}"/>
              </a:ext>
            </a:extLst>
          </p:cNvPr>
          <p:cNvSpPr txBox="1">
            <a:spLocks/>
          </p:cNvSpPr>
          <p:nvPr/>
        </p:nvSpPr>
        <p:spPr>
          <a:xfrm>
            <a:off x="99828" y="3578337"/>
            <a:ext cx="3094629" cy="619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Проект по доступу домохозяйств к энергии в Ферганской долине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br>
              <a:rPr lang="en-US" sz="2000" b="1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20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В Кыргызской Республике и Узбекистане используется значительный объем угля; в Таджикистане - электроэнергии</a:t>
            </a:r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b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36872-4FCD-68B9-432F-B6EC5FEAF4A2}"/>
              </a:ext>
            </a:extLst>
          </p:cNvPr>
          <p:cNvSpPr txBox="1"/>
          <p:nvPr/>
        </p:nvSpPr>
        <p:spPr>
          <a:xfrm>
            <a:off x="3622108" y="393850"/>
            <a:ext cx="7174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Если у Вас автономная система отопления, то какой источник энергии Вы используете для обогрева дома в зимний период?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0B44E-442E-BEF4-8ABD-EB27B2619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601" y="1317180"/>
            <a:ext cx="8033317" cy="48927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ABB9FB-4DA9-063F-89F3-105A1CF1010A}"/>
              </a:ext>
            </a:extLst>
          </p:cNvPr>
          <p:cNvSpPr txBox="1"/>
          <p:nvPr/>
        </p:nvSpPr>
        <p:spPr>
          <a:xfrm>
            <a:off x="3558601" y="5939089"/>
            <a:ext cx="7238148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Источник: Исследование доступа домохозяйств к энергии в Ферганской долине, проведенное 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CI-ADBI-PORI  (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неопубликованное)</a:t>
            </a: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9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869150-3155-57D0-4679-A98D2E1A92F7}"/>
              </a:ext>
            </a:extLst>
          </p:cNvPr>
          <p:cNvSpPr txBox="1">
            <a:spLocks/>
          </p:cNvSpPr>
          <p:nvPr/>
        </p:nvSpPr>
        <p:spPr>
          <a:xfrm>
            <a:off x="189331" y="3014168"/>
            <a:ext cx="3094629" cy="619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Проект по доступу домохозяйств к энергии в Ферганской долине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b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20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В Таджикистане, где отопление в основном работает на электричестве, проблемы с отоплением возникают относительно часто</a:t>
            </a:r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36872-4FCD-68B9-432F-B6EC5FEAF4A2}"/>
              </a:ext>
            </a:extLst>
          </p:cNvPr>
          <p:cNvSpPr txBox="1"/>
          <p:nvPr/>
        </p:nvSpPr>
        <p:spPr>
          <a:xfrm>
            <a:off x="3622108" y="743634"/>
            <a:ext cx="7174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Были ли у Вас перебои с поставками, трудности с отоплением в прошлую зиму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7F0D8-F7D0-1987-BB3A-94F217EB2AD8}"/>
              </a:ext>
            </a:extLst>
          </p:cNvPr>
          <p:cNvSpPr txBox="1"/>
          <p:nvPr/>
        </p:nvSpPr>
        <p:spPr>
          <a:xfrm>
            <a:off x="3558601" y="5557672"/>
            <a:ext cx="7238148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Источник: Исследование доступа домохозяйств к энергии в Ферганской долине, проведенное 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CI-ADBI-PORI  (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неопубликованное)</a:t>
            </a: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28EDAC-594A-F403-A356-E84B0FCE3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r="6112" b="6762"/>
          <a:stretch/>
        </p:blipFill>
        <p:spPr bwMode="auto">
          <a:xfrm>
            <a:off x="3622108" y="1430657"/>
            <a:ext cx="7798834" cy="3996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208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9187" y="2796152"/>
            <a:ext cx="3018595" cy="116639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В будущем спрос на электро</a:t>
            </a:r>
            <a:r>
              <a:rPr lang="en-US" sz="2400" b="1" dirty="0">
                <a:solidFill>
                  <a:srgbClr val="FF0000"/>
                </a:solidFill>
                <a:latin typeface="Bookman Old Style" pitchFamily="18" charset="0"/>
              </a:rPr>
              <a:t>-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энергию в регионе может быть побольше, в том числе и для отопления...</a:t>
            </a:r>
            <a:b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а может быть, и нет, благодаря повышению энергоэффективности?</a:t>
            </a:r>
            <a:endParaRPr lang="en-US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37C448-1F72-865B-F644-C3331C564B3F}"/>
              </a:ext>
            </a:extLst>
          </p:cNvPr>
          <p:cNvSpPr txBox="1"/>
          <p:nvPr/>
        </p:nvSpPr>
        <p:spPr>
          <a:xfrm>
            <a:off x="3956915" y="766521"/>
            <a:ext cx="7158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Планы по переходу от «грязного» отопления к «чистому»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7DBF1-547A-7C81-EDC8-B5FA6D27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34" y="1177704"/>
            <a:ext cx="7614464" cy="44032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CA893E-1876-1D19-CB3F-41D1C264AC5A}"/>
              </a:ext>
            </a:extLst>
          </p:cNvPr>
          <p:cNvSpPr txBox="1"/>
          <p:nvPr/>
        </p:nvSpPr>
        <p:spPr>
          <a:xfrm>
            <a:off x="3956915" y="5622844"/>
            <a:ext cx="679319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Источник: Исследование доступа домохозяйств к энергии в Ферганской долине, проведенное 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CI-ADBI-PORI  (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неопубликованное)</a:t>
            </a: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928E7-C586-BC46-A243-9BC62B6A5D7D}"/>
              </a:ext>
            </a:extLst>
          </p:cNvPr>
          <p:cNvSpPr txBox="1"/>
          <p:nvPr/>
        </p:nvSpPr>
        <p:spPr>
          <a:xfrm>
            <a:off x="3624692" y="1570646"/>
            <a:ext cx="1934860" cy="22157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Экологическая безопасность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04265-B2DF-8143-9719-C7CA7CB751AD}"/>
              </a:ext>
            </a:extLst>
          </p:cNvPr>
          <p:cNvSpPr txBox="1"/>
          <p:nvPr/>
        </p:nvSpPr>
        <p:spPr>
          <a:xfrm>
            <a:off x="5268137" y="1418815"/>
            <a:ext cx="88025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обеспеченные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D06B5-94FE-0C4E-B4E3-A3FD06159838}"/>
              </a:ext>
            </a:extLst>
          </p:cNvPr>
          <p:cNvSpPr txBox="1"/>
          <p:nvPr/>
        </p:nvSpPr>
        <p:spPr>
          <a:xfrm>
            <a:off x="5694810" y="1723008"/>
            <a:ext cx="51757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бедные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538C67-27FE-384A-A0FB-0729D8CE8A05}"/>
              </a:ext>
            </a:extLst>
          </p:cNvPr>
          <p:cNvSpPr txBox="1"/>
          <p:nvPr/>
        </p:nvSpPr>
        <p:spPr>
          <a:xfrm>
            <a:off x="5272039" y="2132229"/>
            <a:ext cx="88025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обеспеченные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B705FF-E7BE-0549-87C1-38172DB5B147}"/>
              </a:ext>
            </a:extLst>
          </p:cNvPr>
          <p:cNvSpPr txBox="1"/>
          <p:nvPr/>
        </p:nvSpPr>
        <p:spPr>
          <a:xfrm>
            <a:off x="5698712" y="2436422"/>
            <a:ext cx="51757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бедные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1DAAFD-741C-3A46-8932-8A1391EAEB12}"/>
              </a:ext>
            </a:extLst>
          </p:cNvPr>
          <p:cNvSpPr txBox="1"/>
          <p:nvPr/>
        </p:nvSpPr>
        <p:spPr>
          <a:xfrm>
            <a:off x="5268137" y="2892977"/>
            <a:ext cx="88025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обеспеченные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02E0E-0887-CE47-B076-53EB4B1EACDF}"/>
              </a:ext>
            </a:extLst>
          </p:cNvPr>
          <p:cNvSpPr txBox="1"/>
          <p:nvPr/>
        </p:nvSpPr>
        <p:spPr>
          <a:xfrm>
            <a:off x="5694810" y="3197170"/>
            <a:ext cx="51757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бедные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A6D857-C389-F049-9331-FEB103D75284}"/>
              </a:ext>
            </a:extLst>
          </p:cNvPr>
          <p:cNvSpPr txBox="1"/>
          <p:nvPr/>
        </p:nvSpPr>
        <p:spPr>
          <a:xfrm>
            <a:off x="5268137" y="3569797"/>
            <a:ext cx="88025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обеспеченные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7D7653-3B6C-2E4B-8C5F-711FC49A29C7}"/>
              </a:ext>
            </a:extLst>
          </p:cNvPr>
          <p:cNvSpPr txBox="1"/>
          <p:nvPr/>
        </p:nvSpPr>
        <p:spPr>
          <a:xfrm>
            <a:off x="5694810" y="3873990"/>
            <a:ext cx="51757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бедные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2FE18-F41B-7C4F-8370-14BC9FDC98D9}"/>
              </a:ext>
            </a:extLst>
          </p:cNvPr>
          <p:cNvSpPr txBox="1"/>
          <p:nvPr/>
        </p:nvSpPr>
        <p:spPr>
          <a:xfrm>
            <a:off x="5268137" y="4271202"/>
            <a:ext cx="88025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обеспеченные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5356B0-A545-8543-A096-256690DC8191}"/>
              </a:ext>
            </a:extLst>
          </p:cNvPr>
          <p:cNvSpPr txBox="1"/>
          <p:nvPr/>
        </p:nvSpPr>
        <p:spPr>
          <a:xfrm>
            <a:off x="5694810" y="4575395"/>
            <a:ext cx="51757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бедные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F9D442-8F30-EB4C-ADF1-A22EE8B53C0A}"/>
              </a:ext>
            </a:extLst>
          </p:cNvPr>
          <p:cNvSpPr txBox="1"/>
          <p:nvPr/>
        </p:nvSpPr>
        <p:spPr>
          <a:xfrm>
            <a:off x="6604061" y="5316164"/>
            <a:ext cx="66327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050" dirty="0"/>
              <a:t>Нет плана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8AEEED-B75B-094A-9B44-320BC488A456}"/>
              </a:ext>
            </a:extLst>
          </p:cNvPr>
          <p:cNvSpPr txBox="1"/>
          <p:nvPr/>
        </p:nvSpPr>
        <p:spPr>
          <a:xfrm>
            <a:off x="7353514" y="5301836"/>
            <a:ext cx="870582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000" dirty="0"/>
              <a:t>Электричество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1B657C-D756-1845-ACCF-F33341147DDC}"/>
              </a:ext>
            </a:extLst>
          </p:cNvPr>
          <p:cNvSpPr txBox="1"/>
          <p:nvPr/>
        </p:nvSpPr>
        <p:spPr>
          <a:xfrm>
            <a:off x="8434303" y="5323859"/>
            <a:ext cx="424627" cy="2077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050" dirty="0"/>
              <a:t>Газ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99E3BD-3373-9349-80A4-367D091E4B0B}"/>
              </a:ext>
            </a:extLst>
          </p:cNvPr>
          <p:cNvSpPr txBox="1"/>
          <p:nvPr/>
        </p:nvSpPr>
        <p:spPr>
          <a:xfrm>
            <a:off x="9058860" y="5319303"/>
            <a:ext cx="804364" cy="2077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050" dirty="0"/>
              <a:t>Умные котлы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193870-B83E-2645-8D41-C37353FF5BC4}"/>
              </a:ext>
            </a:extLst>
          </p:cNvPr>
          <p:cNvSpPr txBox="1"/>
          <p:nvPr/>
        </p:nvSpPr>
        <p:spPr>
          <a:xfrm>
            <a:off x="10144876" y="5297988"/>
            <a:ext cx="1240674" cy="2077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050" dirty="0"/>
              <a:t>Солнечные панели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D2BD74-44CA-B242-9D26-7B6FA8355662}"/>
              </a:ext>
            </a:extLst>
          </p:cNvPr>
          <p:cNvSpPr txBox="1"/>
          <p:nvPr/>
        </p:nvSpPr>
        <p:spPr>
          <a:xfrm>
            <a:off x="3987426" y="2337528"/>
            <a:ext cx="1636066" cy="2154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Здоровье семьи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C9FCDA-8686-B943-A9D5-6F0FD71C280C}"/>
              </a:ext>
            </a:extLst>
          </p:cNvPr>
          <p:cNvSpPr txBox="1"/>
          <p:nvPr/>
        </p:nvSpPr>
        <p:spPr>
          <a:xfrm>
            <a:off x="3987426" y="3042174"/>
            <a:ext cx="1636066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Наименьшая финансовая нагрузка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EDDCA2-2E2F-994A-ACAD-4A40A8228074}"/>
              </a:ext>
            </a:extLst>
          </p:cNvPr>
          <p:cNvSpPr txBox="1"/>
          <p:nvPr/>
        </p:nvSpPr>
        <p:spPr>
          <a:xfrm>
            <a:off x="3769163" y="3735782"/>
            <a:ext cx="182054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Бесперебойность энергоснабжения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105349-943F-4544-AC60-98302D3F0D85}"/>
              </a:ext>
            </a:extLst>
          </p:cNvPr>
          <p:cNvSpPr txBox="1"/>
          <p:nvPr/>
        </p:nvSpPr>
        <p:spPr>
          <a:xfrm>
            <a:off x="3802949" y="4429390"/>
            <a:ext cx="182054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100" dirty="0"/>
              <a:t>Использование существующей системы отопления</a:t>
            </a:r>
          </a:p>
        </p:txBody>
      </p:sp>
    </p:spTree>
    <p:extLst>
      <p:ext uri="{BB962C8B-B14F-4D97-AF65-F5344CB8AC3E}">
        <p14:creationId xmlns:p14="http://schemas.microsoft.com/office/powerpoint/2010/main" val="3666726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D03A4-8233-4C3F-AC02-C5C95853287B}"/>
              </a:ext>
            </a:extLst>
          </p:cNvPr>
          <p:cNvSpPr txBox="1"/>
          <p:nvPr/>
        </p:nvSpPr>
        <p:spPr>
          <a:xfrm>
            <a:off x="3584906" y="1014821"/>
            <a:ext cx="742993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000" b="1" i="1" dirty="0">
                <a:latin typeface="Bookman Old Style" panose="02050604050505020204" pitchFamily="18" charset="0"/>
              </a:rPr>
              <a:t>I. </a:t>
            </a:r>
            <a:r>
              <a:rPr lang="ru-RU" sz="2000" b="1" i="1" dirty="0">
                <a:latin typeface="Bookman Old Style" panose="02050604050505020204" pitchFamily="18" charset="0"/>
              </a:rPr>
              <a:t>Проект в Ферганской долине - Фаза 2</a:t>
            </a:r>
          </a:p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000" b="1" i="1" dirty="0">
                <a:latin typeface="Bookman Old Style" panose="02050604050505020204" pitchFamily="18" charset="0"/>
              </a:rPr>
              <a:t>II. </a:t>
            </a:r>
            <a:r>
              <a:rPr lang="ru-RU" sz="2000" b="1" i="1" dirty="0">
                <a:latin typeface="Bookman Old Style" panose="02050604050505020204" pitchFamily="18" charset="0"/>
              </a:rPr>
              <a:t>Инвестиционная экосистема в области возобновляемой энергетики в Центральной Азии</a:t>
            </a:r>
          </a:p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000" b="1" i="1" dirty="0">
                <a:latin typeface="Bookman Old Style" panose="02050604050505020204" pitchFamily="18" charset="0"/>
              </a:rPr>
              <a:t>III. </a:t>
            </a:r>
            <a:r>
              <a:rPr lang="ru-RU" sz="2000" b="1" i="1" dirty="0">
                <a:latin typeface="Bookman Old Style" panose="02050604050505020204" pitchFamily="18" charset="0"/>
              </a:rPr>
              <a:t>Инновационные планы бизнеса в области энергоэффективности и цифровизации</a:t>
            </a:r>
          </a:p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000" b="1" i="1" dirty="0">
                <a:latin typeface="Bookman Old Style" panose="02050604050505020204" pitchFamily="18" charset="0"/>
              </a:rPr>
              <a:t>IV. </a:t>
            </a:r>
            <a:r>
              <a:rPr lang="ru-RU" sz="2000" b="1" i="1" dirty="0">
                <a:latin typeface="Bookman Old Style" panose="02050604050505020204" pitchFamily="18" charset="0"/>
              </a:rPr>
              <a:t>Варианты финансирования проектов "зеленой" энергетики - обзор (возможности коммерческих банков, таксономии и т.д.)</a:t>
            </a:r>
            <a:endParaRPr lang="en-US" sz="2000" b="1" i="1" dirty="0">
              <a:latin typeface="Bookman Old Style" panose="0205060405050502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CF900F7-B0E0-C210-6800-DA2DB1E0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49" y="3119272"/>
            <a:ext cx="3284503" cy="619455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Намерения Института ЦАРЭС в области энергетических исследований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…</a:t>
            </a:r>
            <a:br>
              <a:rPr lang="en-US" sz="2400" b="1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24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Объединение усилий</a:t>
            </a:r>
            <a: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  <a:t>?</a:t>
            </a:r>
            <a:b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6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7000" y="112392"/>
            <a:ext cx="11722100" cy="884238"/>
          </a:xfrm>
          <a:ln>
            <a:noFill/>
          </a:ln>
        </p:spPr>
        <p:txBody>
          <a:bodyPr/>
          <a:lstStyle/>
          <a:p>
            <a:r>
              <a:rPr lang="en-US" sz="2400">
                <a:solidFill>
                  <a:srgbClr val="0070C0"/>
                </a:solidFill>
                <a:latin typeface="Bookman Old Style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5767" y="705268"/>
            <a:ext cx="641131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С нетерпением жду плодотворного обмена мнениями в рамках данного мероприятия, а также и в дальнейшем, и возможно, сотрудничества!</a:t>
            </a:r>
            <a:endParaRPr lang="en-US" sz="2800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Bookman Old Style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https://www.carecinstitute.org/</a:t>
            </a:r>
            <a:r>
              <a:rPr lang="en-US" sz="2000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</a:p>
          <a:p>
            <a:endParaRPr lang="en-US" sz="1000" dirty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en-US" sz="2000" dirty="0">
                <a:latin typeface="Bookman Old Style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hans.holzhacker@carecinstitute.org</a:t>
            </a:r>
            <a:r>
              <a:rPr lang="en-US" sz="2000" dirty="0">
                <a:latin typeface="Bookman Old Style" pitchFamily="18" charset="0"/>
              </a:rPr>
              <a:t>  </a:t>
            </a:r>
          </a:p>
          <a:p>
            <a:endParaRPr lang="en-US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595F9-3D12-46C1-B45E-53BCFE23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 descr="Креативная концепция текст &quot;спасибо за внимание&quot; на блокноте | Премиум Фото">
            <a:extLst>
              <a:ext uri="{FF2B5EF4-FFF2-40B4-BE49-F238E27FC236}">
                <a16:creationId xmlns:a16="http://schemas.microsoft.com/office/drawing/2014/main" id="{A9D74A09-66BB-828E-8F45-B67A8146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511620"/>
            <a:ext cx="3194639" cy="183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D03A4-8233-4C3F-AC02-C5C95853287B}"/>
              </a:ext>
            </a:extLst>
          </p:cNvPr>
          <p:cNvSpPr txBox="1"/>
          <p:nvPr/>
        </p:nvSpPr>
        <p:spPr>
          <a:xfrm>
            <a:off x="3584905" y="1735579"/>
            <a:ext cx="77032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Bookman Old Style" panose="02050604050505020204" pitchFamily="18" charset="0"/>
              </a:rPr>
              <a:t>I. </a:t>
            </a:r>
            <a:r>
              <a:rPr lang="ru-RU" sz="2800" b="1" i="1" dirty="0">
                <a:latin typeface="Bookman Old Style" panose="02050604050505020204" pitchFamily="18" charset="0"/>
              </a:rPr>
              <a:t>Необходимость (зеленой) электрификации</a:t>
            </a:r>
            <a:endParaRPr lang="en-US" sz="2800" b="1" i="1" dirty="0">
              <a:latin typeface="Bookman Old Style" panose="02050604050505020204" pitchFamily="18" charset="0"/>
            </a:endParaRPr>
          </a:p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Bookman Old Style" panose="02050604050505020204" pitchFamily="18" charset="0"/>
              </a:rPr>
              <a:t>II. </a:t>
            </a:r>
            <a:r>
              <a:rPr lang="ru-RU" sz="2800" b="1" i="1" dirty="0">
                <a:latin typeface="Bookman Old Style" panose="02050604050505020204" pitchFamily="18" charset="0"/>
              </a:rPr>
              <a:t>Проект в Ферганской долине</a:t>
            </a:r>
            <a:endParaRPr lang="en-US" sz="2800" b="1" i="1" dirty="0">
              <a:latin typeface="Bookman Old Style" panose="02050604050505020204" pitchFamily="18" charset="0"/>
            </a:endParaRPr>
          </a:p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Bookman Old Style" panose="02050604050505020204" pitchFamily="18" charset="0"/>
              </a:rPr>
              <a:t>III. </a:t>
            </a:r>
            <a:r>
              <a:rPr lang="ru-RU" sz="2800" b="1" i="1" dirty="0">
                <a:latin typeface="Bookman Old Style" panose="02050604050505020204" pitchFamily="18" charset="0"/>
              </a:rPr>
              <a:t>Будущие исследования / объединение усилий?</a:t>
            </a:r>
            <a:endParaRPr lang="en-US" sz="2800" b="1" i="1" dirty="0">
              <a:latin typeface="Bookman Old Style" panose="0205060405050502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CF900F7-B0E0-C210-6800-DA2DB1E0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8" y="3578337"/>
            <a:ext cx="3094629" cy="61945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Содержание</a:t>
            </a: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Три темы</a:t>
            </a:r>
            <a: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  <a:t>,</a:t>
            </a: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  <a:t>14 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слайдов</a:t>
            </a:r>
            <a: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7DDBF-DFE7-A157-A0FA-7D09BA87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7" y="1895801"/>
            <a:ext cx="1967485" cy="25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5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1026" y="3043811"/>
            <a:ext cx="3217962" cy="61945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Потребность</a:t>
            </a:r>
            <a:r>
              <a:rPr lang="en-US" b="1" dirty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br>
              <a:rPr lang="en-US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В ходе обследования предприятий Узбекистана, проведенного Всемирным банком в 2019 году, около трети предприятий сообщали об отключениях электроэнергии.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89CA7-371E-1CEC-652D-14A4BBF5A252}"/>
              </a:ext>
            </a:extLst>
          </p:cNvPr>
          <p:cNvSpPr txBox="1"/>
          <p:nvPr/>
        </p:nvSpPr>
        <p:spPr>
          <a:xfrm>
            <a:off x="3699640" y="6004840"/>
            <a:ext cx="772510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Источник</a:t>
            </a: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https://www.enterprisesurveys.org/en/enterprisesurveys</a:t>
            </a:r>
            <a:r>
              <a:rPr lang="en-US" sz="1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ACC3DB-6876-E788-BF12-F00BA5F8E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640" y="777767"/>
            <a:ext cx="7124236" cy="5219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76B920-8608-598D-1226-A8B1549D6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724" y="1148896"/>
            <a:ext cx="3611218" cy="15417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54C2B-1C07-9146-91C6-AAF47B144C79}"/>
              </a:ext>
            </a:extLst>
          </p:cNvPr>
          <p:cNvSpPr txBox="1"/>
          <p:nvPr/>
        </p:nvSpPr>
        <p:spPr>
          <a:xfrm>
            <a:off x="8501063" y="1148896"/>
            <a:ext cx="8194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/>
              <a:t>Частота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497A5-962F-AF42-BA06-9319054EB7DE}"/>
              </a:ext>
            </a:extLst>
          </p:cNvPr>
          <p:cNvSpPr txBox="1"/>
          <p:nvPr/>
        </p:nvSpPr>
        <p:spPr>
          <a:xfrm>
            <a:off x="9441213" y="1148896"/>
            <a:ext cx="8720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/>
              <a:t>Процент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37909-DBA1-1F41-9136-930BE8DF0496}"/>
              </a:ext>
            </a:extLst>
          </p:cNvPr>
          <p:cNvSpPr txBox="1"/>
          <p:nvPr/>
        </p:nvSpPr>
        <p:spPr>
          <a:xfrm>
            <a:off x="6879541" y="1515034"/>
            <a:ext cx="1157937" cy="22101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36000" rtlCol="0">
            <a:spAutoFit/>
          </a:bodyPr>
          <a:lstStyle/>
          <a:p>
            <a:r>
              <a:rPr lang="ru-RU" sz="1200" dirty="0"/>
              <a:t>Без отключений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E53E7-537B-5D4C-AD5E-7044F1402EDE}"/>
              </a:ext>
            </a:extLst>
          </p:cNvPr>
          <p:cNvSpPr txBox="1"/>
          <p:nvPr/>
        </p:nvSpPr>
        <p:spPr>
          <a:xfrm>
            <a:off x="6879541" y="1813713"/>
            <a:ext cx="103573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Отключения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44F90-CB48-C641-9932-E2097C76CF3A}"/>
              </a:ext>
            </a:extLst>
          </p:cNvPr>
          <p:cNvSpPr txBox="1"/>
          <p:nvPr/>
        </p:nvSpPr>
        <p:spPr>
          <a:xfrm>
            <a:off x="6841230" y="2116738"/>
            <a:ext cx="84342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ru-RU" sz="1200" dirty="0"/>
              <a:t>Нет данных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1CFD29-7ACF-F340-B70B-1BE862EF1C9F}"/>
              </a:ext>
            </a:extLst>
          </p:cNvPr>
          <p:cNvSpPr txBox="1"/>
          <p:nvPr/>
        </p:nvSpPr>
        <p:spPr>
          <a:xfrm>
            <a:off x="6879541" y="2394446"/>
            <a:ext cx="484675" cy="22101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0" rtlCol="0">
            <a:spAutoFit/>
          </a:bodyPr>
          <a:lstStyle/>
          <a:p>
            <a:r>
              <a:rPr lang="ru-RU" sz="1200" b="1" dirty="0"/>
              <a:t>Итого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06E58D-D59F-8D4B-B6C2-ED4D2DB65913}"/>
              </a:ext>
            </a:extLst>
          </p:cNvPr>
          <p:cNvSpPr txBox="1"/>
          <p:nvPr/>
        </p:nvSpPr>
        <p:spPr>
          <a:xfrm>
            <a:off x="4184523" y="5499896"/>
            <a:ext cx="6583311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/>
              <a:t>Количество отключений электроэнергии, имевших место в типичный месяц прошлого финансового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206278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0024" y="2919382"/>
            <a:ext cx="3210401" cy="116639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Потребность</a:t>
            </a:r>
            <a:r>
              <a:rPr lang="en-US" b="1" dirty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br>
              <a:rPr lang="en-US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В большинстве стран ЦАРЭС производство электроэнергии в значительной степени зависит от ископаемого топлива</a:t>
            </a:r>
            <a: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en-US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0D5E8-16A4-DA88-2C7B-DAE77A01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901" y="1298225"/>
            <a:ext cx="7288822" cy="4146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C5232B-4167-8836-9C01-857B31320796}"/>
              </a:ext>
            </a:extLst>
          </p:cNvPr>
          <p:cNvSpPr txBox="1"/>
          <p:nvPr/>
        </p:nvSpPr>
        <p:spPr>
          <a:xfrm>
            <a:off x="3945901" y="5488443"/>
            <a:ext cx="7673342" cy="871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Источник: Институт ЦАРЭС, "Климатическая уязвимость, инфраструктура, финансы и управление в регионе ЦАРЭС". Исследовательский отчет, 2020 г., составлен на основе данных МЭА за 2019 г.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EBEAE-FB3C-0632-1141-7321B141FBAB}"/>
              </a:ext>
            </a:extLst>
          </p:cNvPr>
          <p:cNvSpPr txBox="1"/>
          <p:nvPr/>
        </p:nvSpPr>
        <p:spPr>
          <a:xfrm>
            <a:off x="3945901" y="885492"/>
            <a:ext cx="670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Источники электроэнергии/энергии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665E1-8A81-0C4F-BAF4-BA6FCBC90E0B}"/>
              </a:ext>
            </a:extLst>
          </p:cNvPr>
          <p:cNvSpPr txBox="1"/>
          <p:nvPr/>
        </p:nvSpPr>
        <p:spPr>
          <a:xfrm>
            <a:off x="5717391" y="5190211"/>
            <a:ext cx="283732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800" dirty="0"/>
              <a:t>Нефть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0822ED-F000-9442-9F3A-3A2F4557A9D3}"/>
              </a:ext>
            </a:extLst>
          </p:cNvPr>
          <p:cNvSpPr txBox="1"/>
          <p:nvPr/>
        </p:nvSpPr>
        <p:spPr>
          <a:xfrm>
            <a:off x="6219687" y="5174821"/>
            <a:ext cx="878446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1000" dirty="0"/>
              <a:t>Природный газ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9811BF-D19A-AC4E-9AE8-FF1027B7F446}"/>
              </a:ext>
            </a:extLst>
          </p:cNvPr>
          <p:cNvSpPr txBox="1"/>
          <p:nvPr/>
        </p:nvSpPr>
        <p:spPr>
          <a:xfrm flipH="1">
            <a:off x="7277363" y="5192957"/>
            <a:ext cx="495250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000" dirty="0"/>
              <a:t>Гидро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1CA5BE-EA1D-4245-A04C-3594A0C95AD1}"/>
              </a:ext>
            </a:extLst>
          </p:cNvPr>
          <p:cNvSpPr txBox="1"/>
          <p:nvPr/>
        </p:nvSpPr>
        <p:spPr>
          <a:xfrm flipH="1">
            <a:off x="7947318" y="5194633"/>
            <a:ext cx="370771" cy="1983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000" dirty="0"/>
              <a:t>Уголь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120C09-81FE-2045-B914-6789FE64CC8D}"/>
              </a:ext>
            </a:extLst>
          </p:cNvPr>
          <p:cNvSpPr txBox="1"/>
          <p:nvPr/>
        </p:nvSpPr>
        <p:spPr>
          <a:xfrm flipH="1">
            <a:off x="8449194" y="5192957"/>
            <a:ext cx="544220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000" dirty="0"/>
              <a:t>Атомная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2BE655-2090-1B44-AF1B-DADEBD643E4D}"/>
              </a:ext>
            </a:extLst>
          </p:cNvPr>
          <p:cNvSpPr txBox="1"/>
          <p:nvPr/>
        </p:nvSpPr>
        <p:spPr>
          <a:xfrm flipH="1">
            <a:off x="9232186" y="5190211"/>
            <a:ext cx="544220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000" dirty="0"/>
              <a:t>Ветровая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1DD95C-4BA5-7543-83A2-A340D5387D8B}"/>
              </a:ext>
            </a:extLst>
          </p:cNvPr>
          <p:cNvSpPr txBox="1"/>
          <p:nvPr/>
        </p:nvSpPr>
        <p:spPr>
          <a:xfrm flipH="1">
            <a:off x="7049594" y="1323164"/>
            <a:ext cx="126849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ru-RU" sz="1200" dirty="0"/>
              <a:t>Проценты</a:t>
            </a:r>
            <a:r>
              <a:rPr lang="en-US" sz="1200" dirty="0"/>
              <a:t> (%)</a:t>
            </a:r>
            <a:endParaRPr lang="ru-R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E8BCF-573C-A848-AE9D-D859149B255D}"/>
              </a:ext>
            </a:extLst>
          </p:cNvPr>
          <p:cNvSpPr txBox="1"/>
          <p:nvPr/>
        </p:nvSpPr>
        <p:spPr>
          <a:xfrm rot="18687373">
            <a:off x="3878157" y="4618168"/>
            <a:ext cx="87869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r"/>
            <a:r>
              <a:rPr lang="ru-RU" sz="1100" dirty="0"/>
              <a:t>Афганистан</a:t>
            </a:r>
            <a:endParaRPr lang="ru-RU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CC462-716D-3844-9ACB-F9403D8B38C7}"/>
              </a:ext>
            </a:extLst>
          </p:cNvPr>
          <p:cNvSpPr txBox="1"/>
          <p:nvPr/>
        </p:nvSpPr>
        <p:spPr>
          <a:xfrm rot="18687373">
            <a:off x="4621364" y="4593733"/>
            <a:ext cx="87869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r"/>
            <a:r>
              <a:rPr lang="ru-RU" sz="1100" dirty="0"/>
              <a:t>Азербайджан</a:t>
            </a:r>
            <a:endParaRPr lang="ru-RU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2CC88-73FE-7944-9FE1-3E1DA0C73002}"/>
              </a:ext>
            </a:extLst>
          </p:cNvPr>
          <p:cNvSpPr txBox="1"/>
          <p:nvPr/>
        </p:nvSpPr>
        <p:spPr>
          <a:xfrm rot="18687373">
            <a:off x="5166840" y="4618168"/>
            <a:ext cx="87869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r"/>
            <a:r>
              <a:rPr lang="ru-RU" sz="1100" dirty="0"/>
              <a:t>Китай</a:t>
            </a:r>
            <a:endParaRPr lang="ru-RU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B6BAA8-E3BD-6945-98DF-71C33619B27B}"/>
              </a:ext>
            </a:extLst>
          </p:cNvPr>
          <p:cNvSpPr txBox="1"/>
          <p:nvPr/>
        </p:nvSpPr>
        <p:spPr>
          <a:xfrm rot="18687373">
            <a:off x="5736174" y="4631563"/>
            <a:ext cx="87869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r"/>
            <a:r>
              <a:rPr lang="ru-RU" sz="1100" dirty="0"/>
              <a:t>Грузия</a:t>
            </a:r>
            <a:endParaRPr lang="ru-RU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46443A-23DC-2B45-B747-BBD050F3A3E1}"/>
              </a:ext>
            </a:extLst>
          </p:cNvPr>
          <p:cNvSpPr txBox="1"/>
          <p:nvPr/>
        </p:nvSpPr>
        <p:spPr>
          <a:xfrm rot="18687373">
            <a:off x="6407758" y="4644806"/>
            <a:ext cx="87869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r"/>
            <a:r>
              <a:rPr lang="ru-RU" sz="1100" dirty="0"/>
              <a:t>Казахстан</a:t>
            </a:r>
            <a:endParaRPr lang="ru-RU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579A4F-9DEC-F54A-96D2-C00531C0F83E}"/>
              </a:ext>
            </a:extLst>
          </p:cNvPr>
          <p:cNvSpPr txBox="1"/>
          <p:nvPr/>
        </p:nvSpPr>
        <p:spPr>
          <a:xfrm rot="18687373">
            <a:off x="6986409" y="4610311"/>
            <a:ext cx="87869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r"/>
            <a:r>
              <a:rPr lang="ru-RU" sz="1100" dirty="0"/>
              <a:t>Кыргызстан</a:t>
            </a:r>
            <a:endParaRPr lang="ru-RU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E8EB1A-AF52-EC4C-9FF2-8B9C3ABEDC51}"/>
              </a:ext>
            </a:extLst>
          </p:cNvPr>
          <p:cNvSpPr txBox="1"/>
          <p:nvPr/>
        </p:nvSpPr>
        <p:spPr>
          <a:xfrm rot="18687373">
            <a:off x="7616096" y="4608888"/>
            <a:ext cx="87869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r"/>
            <a:r>
              <a:rPr lang="ru-RU" sz="1100" dirty="0"/>
              <a:t>Монголия</a:t>
            </a:r>
            <a:endParaRPr lang="ru-RU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C96DAA-09B3-9B40-B62F-7F903A6E2458}"/>
              </a:ext>
            </a:extLst>
          </p:cNvPr>
          <p:cNvSpPr txBox="1"/>
          <p:nvPr/>
        </p:nvSpPr>
        <p:spPr>
          <a:xfrm rot="18687373">
            <a:off x="8196045" y="4633298"/>
            <a:ext cx="87869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r"/>
            <a:r>
              <a:rPr lang="ru-RU" sz="1100" dirty="0"/>
              <a:t>Пакистан</a:t>
            </a:r>
            <a:endParaRPr lang="ru-RU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CC95E3-A982-E54B-95A6-FF08DDCB3D3E}"/>
              </a:ext>
            </a:extLst>
          </p:cNvPr>
          <p:cNvSpPr txBox="1"/>
          <p:nvPr/>
        </p:nvSpPr>
        <p:spPr>
          <a:xfrm rot="18687373">
            <a:off x="8830306" y="4583505"/>
            <a:ext cx="87869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r"/>
            <a:r>
              <a:rPr lang="ru-RU" sz="1100" dirty="0"/>
              <a:t>Таджикистан</a:t>
            </a:r>
            <a:endParaRPr lang="ru-RU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F9B5BD-C880-AA4C-AF3D-EF012BC75EE6}"/>
              </a:ext>
            </a:extLst>
          </p:cNvPr>
          <p:cNvSpPr txBox="1"/>
          <p:nvPr/>
        </p:nvSpPr>
        <p:spPr>
          <a:xfrm rot="18687373">
            <a:off x="9436551" y="4608887"/>
            <a:ext cx="87869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r"/>
            <a:r>
              <a:rPr lang="ru-RU" sz="1100" dirty="0"/>
              <a:t>Туркменистан</a:t>
            </a:r>
            <a:endParaRPr lang="ru-RU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5CD428-7364-084E-BEE8-536B324904D6}"/>
              </a:ext>
            </a:extLst>
          </p:cNvPr>
          <p:cNvSpPr txBox="1"/>
          <p:nvPr/>
        </p:nvSpPr>
        <p:spPr>
          <a:xfrm rot="18687373">
            <a:off x="10060448" y="4649015"/>
            <a:ext cx="87869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r"/>
            <a:r>
              <a:rPr lang="ru-RU" sz="1100" dirty="0"/>
              <a:t>Узбекистан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20412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2BFB4C-192D-ADD5-70D3-9FB33FD5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59685"/>
              </p:ext>
            </p:extLst>
          </p:nvPr>
        </p:nvGraphicFramePr>
        <p:xfrm>
          <a:off x="3673368" y="967598"/>
          <a:ext cx="7535917" cy="2333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612">
                  <a:extLst>
                    <a:ext uri="{9D8B030D-6E8A-4147-A177-3AD203B41FA5}">
                      <a16:colId xmlns:a16="http://schemas.microsoft.com/office/drawing/2014/main" val="2366892918"/>
                    </a:ext>
                  </a:extLst>
                </a:gridCol>
                <a:gridCol w="1193886">
                  <a:extLst>
                    <a:ext uri="{9D8B030D-6E8A-4147-A177-3AD203B41FA5}">
                      <a16:colId xmlns:a16="http://schemas.microsoft.com/office/drawing/2014/main" val="1680194063"/>
                    </a:ext>
                  </a:extLst>
                </a:gridCol>
                <a:gridCol w="1072055">
                  <a:extLst>
                    <a:ext uri="{9D8B030D-6E8A-4147-A177-3AD203B41FA5}">
                      <a16:colId xmlns:a16="http://schemas.microsoft.com/office/drawing/2014/main" val="1922126093"/>
                    </a:ext>
                  </a:extLst>
                </a:gridCol>
                <a:gridCol w="1072055">
                  <a:extLst>
                    <a:ext uri="{9D8B030D-6E8A-4147-A177-3AD203B41FA5}">
                      <a16:colId xmlns:a16="http://schemas.microsoft.com/office/drawing/2014/main" val="791385582"/>
                    </a:ext>
                  </a:extLst>
                </a:gridCol>
                <a:gridCol w="1229711">
                  <a:extLst>
                    <a:ext uri="{9D8B030D-6E8A-4147-A177-3AD203B41FA5}">
                      <a16:colId xmlns:a16="http://schemas.microsoft.com/office/drawing/2014/main" val="2304409731"/>
                    </a:ext>
                  </a:extLst>
                </a:gridCol>
                <a:gridCol w="1274598">
                  <a:extLst>
                    <a:ext uri="{9D8B030D-6E8A-4147-A177-3AD203B41FA5}">
                      <a16:colId xmlns:a16="http://schemas.microsoft.com/office/drawing/2014/main" val="3516176626"/>
                    </a:ext>
                  </a:extLst>
                </a:gridCol>
              </a:tblGrid>
              <a:tr h="595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Страна</a:t>
                      </a:r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Казахстан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Кыргызстан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Таджикистан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Туркменистан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Узбекистан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67435"/>
                  </a:ext>
                </a:extLst>
              </a:tr>
              <a:tr h="395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Малые гидро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4800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23000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1300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467209"/>
                  </a:ext>
                </a:extLst>
              </a:tr>
              <a:tr h="398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Ветер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354000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1600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198837"/>
                  </a:ext>
                </a:extLst>
              </a:tr>
              <a:tr h="489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Солнечная ФЭ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3760000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267000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195000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655000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593000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14507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Биомасса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300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300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Не значительный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43601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926433-4DBA-9313-6036-E58087268583}"/>
              </a:ext>
            </a:extLst>
          </p:cNvPr>
          <p:cNvSpPr txBox="1"/>
          <p:nvPr/>
        </p:nvSpPr>
        <p:spPr>
          <a:xfrm>
            <a:off x="3618124" y="559037"/>
            <a:ext cx="7635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/>
              <a:t>Реализуемый технический потенциал для внедрения ВИЭ (МВт)</a:t>
            </a:r>
            <a:endParaRPr lang="en-US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CDA0DB-E0EB-37DB-3553-EC9CED508F20}"/>
              </a:ext>
            </a:extLst>
          </p:cNvPr>
          <p:cNvSpPr txBox="1"/>
          <p:nvPr/>
        </p:nvSpPr>
        <p:spPr>
          <a:xfrm>
            <a:off x="3673368" y="3285849"/>
            <a:ext cx="73767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Источник: Составлено на основе обзорных данных ПРООН по возобновляемым источникам энергии для соответствующих стран Центральной Азии</a:t>
            </a:r>
            <a:r>
              <a:rPr lang="en-US" sz="1600" dirty="0"/>
              <a:t>. </a:t>
            </a:r>
            <a:r>
              <a:rPr lang="ru-RU" sz="1600" dirty="0"/>
              <a:t>По данным</a:t>
            </a:r>
            <a:endParaRPr lang="en-US" sz="1600" dirty="0"/>
          </a:p>
          <a:p>
            <a:r>
              <a:rPr lang="en-US" sz="16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https://www.eurasia.undp.org/content/rbec/en/home/library/environment_energy/renewable-energy-snapshots.html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3530AD-3BAC-E841-2EEA-8228083F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2" y="2719621"/>
            <a:ext cx="3037487" cy="116639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Потенциал</a:t>
            </a:r>
            <a:endParaRPr lang="en-US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E123C-B0D7-2298-50DF-A463980B6F50}"/>
              </a:ext>
            </a:extLst>
          </p:cNvPr>
          <p:cNvSpPr txBox="1"/>
          <p:nvPr/>
        </p:nvSpPr>
        <p:spPr>
          <a:xfrm>
            <a:off x="3618124" y="4567329"/>
            <a:ext cx="7635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А как же геотермальная энергия?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C295F-5161-A678-4312-76A896DDEBEF}"/>
              </a:ext>
            </a:extLst>
          </p:cNvPr>
          <p:cNvSpPr txBox="1"/>
          <p:nvPr/>
        </p:nvSpPr>
        <p:spPr>
          <a:xfrm>
            <a:off x="3618124" y="5892582"/>
            <a:ext cx="7775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Источник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1800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https://review.uz/post/vozobnovlyaemaya-energiya-dlya-ustoychivogo-razvitiya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4E2C2E-0392-183C-6D13-FB1022C3EB84}"/>
              </a:ext>
            </a:extLst>
          </p:cNvPr>
          <p:cNvCxnSpPr/>
          <p:nvPr/>
        </p:nvCxnSpPr>
        <p:spPr>
          <a:xfrm>
            <a:off x="3741120" y="4527395"/>
            <a:ext cx="7359118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BAA366E-FF97-BBBE-926E-F5F8C8AADB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5" b="24208"/>
          <a:stretch/>
        </p:blipFill>
        <p:spPr bwMode="auto">
          <a:xfrm>
            <a:off x="3741120" y="5028994"/>
            <a:ext cx="6096112" cy="969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7D6E69-8F0D-6C4D-B9BB-F58D8D652C96}"/>
              </a:ext>
            </a:extLst>
          </p:cNvPr>
          <p:cNvSpPr txBox="1"/>
          <p:nvPr/>
        </p:nvSpPr>
        <p:spPr>
          <a:xfrm>
            <a:off x="3876537" y="5098596"/>
            <a:ext cx="1741759" cy="2923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1600" b="1" dirty="0"/>
              <a:t>Узбекистан</a:t>
            </a:r>
            <a:r>
              <a:rPr lang="en-US" sz="1600" b="1" dirty="0"/>
              <a:t> (</a:t>
            </a:r>
            <a:r>
              <a:rPr lang="ru-RU" sz="1600" dirty="0"/>
              <a:t>МТНЭ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17D1D9-3999-8645-9008-7541DEC800B2}"/>
              </a:ext>
            </a:extLst>
          </p:cNvPr>
          <p:cNvSpPr txBox="1"/>
          <p:nvPr/>
        </p:nvSpPr>
        <p:spPr>
          <a:xfrm>
            <a:off x="3820078" y="5550193"/>
            <a:ext cx="1836850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1400" dirty="0"/>
              <a:t>Геотермальная энергия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F2167-D4E4-2B45-AF22-1830D81BC8A9}"/>
              </a:ext>
            </a:extLst>
          </p:cNvPr>
          <p:cNvSpPr txBox="1"/>
          <p:nvPr/>
        </p:nvSpPr>
        <p:spPr>
          <a:xfrm>
            <a:off x="5744050" y="5109773"/>
            <a:ext cx="2090252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1400" b="1" dirty="0"/>
              <a:t>Теоретический потенциал</a:t>
            </a:r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887BB9-36B4-7D40-A3AA-6200648675BB}"/>
              </a:ext>
            </a:extLst>
          </p:cNvPr>
          <p:cNvSpPr txBox="1"/>
          <p:nvPr/>
        </p:nvSpPr>
        <p:spPr>
          <a:xfrm>
            <a:off x="7876177" y="5129374"/>
            <a:ext cx="1919180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1400" b="1" dirty="0"/>
              <a:t>Технический потенциал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1237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D03A4-8233-4C3F-AC02-C5C95853287B}"/>
              </a:ext>
            </a:extLst>
          </p:cNvPr>
          <p:cNvSpPr txBox="1"/>
          <p:nvPr/>
        </p:nvSpPr>
        <p:spPr>
          <a:xfrm>
            <a:off x="220575" y="2035484"/>
            <a:ext cx="302268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  <a:buSzPct val="200000"/>
            </a:pPr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Площадь</a:t>
            </a:r>
            <a:r>
              <a:rPr lang="en-US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….</a:t>
            </a:r>
          </a:p>
          <a:p>
            <a:pPr>
              <a:spcAft>
                <a:spcPts val="3600"/>
              </a:spcAft>
              <a:buSzPct val="200000"/>
            </a:pPr>
            <a:r>
              <a:rPr lang="en-US" sz="25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</a:t>
            </a:r>
            <a:r>
              <a:rPr lang="ru-RU" sz="25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включая для сотрудничества</a:t>
            </a:r>
            <a:r>
              <a:rPr lang="en-US" sz="25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…)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7F411-3129-A4B4-A581-59942AE3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845" y="735105"/>
            <a:ext cx="6606721" cy="4911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2789B4-A8F0-042B-2E60-F1C45B049544}"/>
              </a:ext>
            </a:extLst>
          </p:cNvPr>
          <p:cNvSpPr txBox="1"/>
          <p:nvPr/>
        </p:nvSpPr>
        <p:spPr>
          <a:xfrm>
            <a:off x="3619845" y="5710020"/>
            <a:ext cx="6606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Источник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:</a:t>
            </a:r>
            <a:r>
              <a:rPr lang="en-US" sz="1600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https://www.energycharter.org/fileadmin/DocumentsMedia/News/4_CDC_Energiya.pdf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C4E52F-A79E-0B34-CD15-EA13148F42D7}"/>
              </a:ext>
            </a:extLst>
          </p:cNvPr>
          <p:cNvSpPr/>
          <p:nvPr/>
        </p:nvSpPr>
        <p:spPr>
          <a:xfrm>
            <a:off x="7672551" y="2781610"/>
            <a:ext cx="1450428" cy="91621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0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CF900F7-B0E0-C210-6800-DA2DB1E0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8" y="3578337"/>
            <a:ext cx="3094629" cy="619455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Проект по доступу домохозяйств к энергии в Ферганской долине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b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24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Выборка в трех странах Ферганской долины</a:t>
            </a:r>
            <a:b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D1405-7BB1-0C38-BC2D-0A5AA8EE5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68" y="644130"/>
            <a:ext cx="6902670" cy="5569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67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869150-3155-57D0-4679-A98D2E1A92F7}"/>
              </a:ext>
            </a:extLst>
          </p:cNvPr>
          <p:cNvSpPr txBox="1">
            <a:spLocks/>
          </p:cNvSpPr>
          <p:nvPr/>
        </p:nvSpPr>
        <p:spPr>
          <a:xfrm>
            <a:off x="99828" y="3578337"/>
            <a:ext cx="3094629" cy="619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Проект по доступу домохозяйств к энергии в Ферганской долине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b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20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В долине существуют проблемы с доступом к электроэнергии.</a:t>
            </a:r>
            <a: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b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36872-4FCD-68B9-432F-B6EC5FEAF4A2}"/>
              </a:ext>
            </a:extLst>
          </p:cNvPr>
          <p:cNvSpPr txBox="1"/>
          <p:nvPr/>
        </p:nvSpPr>
        <p:spPr>
          <a:xfrm>
            <a:off x="3685615" y="906397"/>
            <a:ext cx="7111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каким видом энергоснабжения Ваше домохозяйство испытывает проблемы </a:t>
            </a:r>
            <a:r>
              <a:rPr lang="ru-RU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зимой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CA68B-AA39-DD35-769C-E670BBB20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95" y="1597457"/>
            <a:ext cx="7666003" cy="44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B76E93-24C7-C000-53E7-33FBDD0C8D20}"/>
              </a:ext>
            </a:extLst>
          </p:cNvPr>
          <p:cNvSpPr txBox="1"/>
          <p:nvPr/>
        </p:nvSpPr>
        <p:spPr>
          <a:xfrm>
            <a:off x="3685615" y="5872141"/>
            <a:ext cx="7238148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Источник: Исследование доступа домохозяйств к энергии в Ферганской долине, проведенное 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CI-ADBI-PORI  (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неопубликованное)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3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66196-4BF2-9AC7-3EA7-82F17B0EA358}"/>
              </a:ext>
            </a:extLst>
          </p:cNvPr>
          <p:cNvSpPr txBox="1"/>
          <p:nvPr/>
        </p:nvSpPr>
        <p:spPr>
          <a:xfrm>
            <a:off x="3685615" y="5514737"/>
            <a:ext cx="7238148" cy="871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Источник: Расчеты автора на основе обследования доступа к энергии домохозяйств в Ферганской долине, проведенного 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CI-ADBI-PORI (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неопубликованное)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48C402-339C-21F2-DCBB-103BACE6D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615" y="735724"/>
            <a:ext cx="7024425" cy="484486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6BEAB1A-9916-4BEE-5320-ABA50D79AEA2}"/>
              </a:ext>
            </a:extLst>
          </p:cNvPr>
          <p:cNvSpPr txBox="1">
            <a:spLocks/>
          </p:cNvSpPr>
          <p:nvPr/>
        </p:nvSpPr>
        <p:spPr>
          <a:xfrm>
            <a:off x="99828" y="3578337"/>
            <a:ext cx="3094629" cy="619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Проект по доступу домохозяйств к энергии в Ферганской долине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: </a:t>
            </a:r>
          </a:p>
          <a:p>
            <a:endParaRPr lang="en-US" sz="2000" b="1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Уровень доходов населения только</a:t>
            </a:r>
            <a: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незначительно влияет на проблемы с электричеством</a:t>
            </a:r>
            <a: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  <a:b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3BE9-9DA2-F542-95EF-61EBF4CF3B6A}"/>
              </a:ext>
            </a:extLst>
          </p:cNvPr>
          <p:cNvSpPr txBox="1"/>
          <p:nvPr/>
        </p:nvSpPr>
        <p:spPr>
          <a:xfrm>
            <a:off x="4319256" y="898071"/>
            <a:ext cx="5970865" cy="6001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rtlCol="0">
            <a:spAutoFit/>
          </a:bodyPr>
          <a:lstStyle/>
          <a:p>
            <a:r>
              <a:rPr lang="ru-RU" dirty="0"/>
              <a:t>Проблемы с электричеством в разбивке по уровню доходов</a:t>
            </a:r>
          </a:p>
          <a:p>
            <a:pPr algn="ctr"/>
            <a:r>
              <a:rPr lang="ru-RU" dirty="0"/>
              <a:t>УЗБЕКИСТНА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81B46-5D94-D54D-BAF1-C29EFEA9D612}"/>
              </a:ext>
            </a:extLst>
          </p:cNvPr>
          <p:cNvSpPr txBox="1"/>
          <p:nvPr/>
        </p:nvSpPr>
        <p:spPr>
          <a:xfrm rot="16200000">
            <a:off x="3657267" y="3363823"/>
            <a:ext cx="672941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1400" dirty="0"/>
              <a:t>Процент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7A3B3-F0FC-6542-87CB-A0E018049DC2}"/>
              </a:ext>
            </a:extLst>
          </p:cNvPr>
          <p:cNvSpPr txBox="1"/>
          <p:nvPr/>
        </p:nvSpPr>
        <p:spPr>
          <a:xfrm>
            <a:off x="4709780" y="5130710"/>
            <a:ext cx="812723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1400" dirty="0"/>
              <a:t>ДА       НЕТ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627A8-10A0-B743-9915-F78D73E5301C}"/>
              </a:ext>
            </a:extLst>
          </p:cNvPr>
          <p:cNvSpPr txBox="1"/>
          <p:nvPr/>
        </p:nvSpPr>
        <p:spPr>
          <a:xfrm>
            <a:off x="5972014" y="5130710"/>
            <a:ext cx="812723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1400"/>
              <a:t>ДА       НЕТ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D91B0-6AD7-374A-9C2F-B2B39C61F762}"/>
              </a:ext>
            </a:extLst>
          </p:cNvPr>
          <p:cNvSpPr txBox="1"/>
          <p:nvPr/>
        </p:nvSpPr>
        <p:spPr>
          <a:xfrm>
            <a:off x="7078793" y="5130710"/>
            <a:ext cx="812723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1400"/>
              <a:t>ДА       НЕТ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3E7E7D-7CCA-D741-9FA1-6435885ADE4A}"/>
              </a:ext>
            </a:extLst>
          </p:cNvPr>
          <p:cNvSpPr txBox="1"/>
          <p:nvPr/>
        </p:nvSpPr>
        <p:spPr>
          <a:xfrm>
            <a:off x="8382674" y="5126732"/>
            <a:ext cx="812723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1400"/>
              <a:t>ДА       НЕТ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32D40B-CFC9-0C4D-BE52-A5329943F0DE}"/>
              </a:ext>
            </a:extLst>
          </p:cNvPr>
          <p:cNvSpPr txBox="1"/>
          <p:nvPr/>
        </p:nvSpPr>
        <p:spPr>
          <a:xfrm>
            <a:off x="9597817" y="5126732"/>
            <a:ext cx="812723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1400"/>
              <a:t>ДА       НЕТ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99C106-B2D9-2C42-8EA4-6E9C47F2D6A4}"/>
              </a:ext>
            </a:extLst>
          </p:cNvPr>
          <p:cNvSpPr txBox="1"/>
          <p:nvPr/>
        </p:nvSpPr>
        <p:spPr>
          <a:xfrm>
            <a:off x="9623151" y="1508428"/>
            <a:ext cx="402354" cy="2308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1200" dirty="0"/>
              <a:t>Итого</a:t>
            </a:r>
            <a:endParaRPr lang="ru-RU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0D4ED2-2D37-0F49-BAE0-1A432349E059}"/>
              </a:ext>
            </a:extLst>
          </p:cNvPr>
          <p:cNvSpPr txBox="1"/>
          <p:nvPr/>
        </p:nvSpPr>
        <p:spPr>
          <a:xfrm>
            <a:off x="7975080" y="1538665"/>
            <a:ext cx="1465145" cy="2154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rtlCol="0">
            <a:spAutoFit/>
          </a:bodyPr>
          <a:lstStyle/>
          <a:p>
            <a:r>
              <a:rPr lang="ru-RU" sz="1100" dirty="0"/>
              <a:t>Затрудняюсь с ответом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5CC2C2-275B-4F44-85CC-6ABBFF234211}"/>
              </a:ext>
            </a:extLst>
          </p:cNvPr>
          <p:cNvSpPr txBox="1"/>
          <p:nvPr/>
        </p:nvSpPr>
        <p:spPr>
          <a:xfrm>
            <a:off x="4474139" y="1508428"/>
            <a:ext cx="1048364" cy="2308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rtlCol="0">
            <a:spAutoFit/>
          </a:bodyPr>
          <a:lstStyle/>
          <a:p>
            <a:r>
              <a:rPr lang="en-US" sz="1200" dirty="0"/>
              <a:t>&lt;1</a:t>
            </a:r>
            <a:r>
              <a:rPr lang="ru-RU" sz="1200" dirty="0"/>
              <a:t>,2 млн. </a:t>
            </a:r>
            <a:r>
              <a:rPr lang="ru-RU" sz="1200" dirty="0" err="1"/>
              <a:t>сум</a:t>
            </a:r>
            <a:r>
              <a:rPr lang="ru-RU" sz="1200" dirty="0"/>
              <a:t>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E2EE3B-19D8-2A49-AA4B-8645B4FFE77A}"/>
              </a:ext>
            </a:extLst>
          </p:cNvPr>
          <p:cNvSpPr txBox="1"/>
          <p:nvPr/>
        </p:nvSpPr>
        <p:spPr>
          <a:xfrm>
            <a:off x="5705429" y="1508428"/>
            <a:ext cx="973023" cy="2308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rtlCol="0">
            <a:spAutoFit/>
          </a:bodyPr>
          <a:lstStyle/>
          <a:p>
            <a:r>
              <a:rPr lang="en-US" sz="1200" dirty="0"/>
              <a:t>1</a:t>
            </a:r>
            <a:r>
              <a:rPr lang="ru-RU" sz="1200" dirty="0"/>
              <a:t>,2</a:t>
            </a:r>
            <a:r>
              <a:rPr lang="en-US" sz="1200" dirty="0"/>
              <a:t>&lt;x&lt;2.0</a:t>
            </a:r>
            <a:r>
              <a:rPr lang="ru-RU" sz="1200" dirty="0"/>
              <a:t> млн.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38E2B9-6338-5248-9182-EFC0626001EC}"/>
              </a:ext>
            </a:extLst>
          </p:cNvPr>
          <p:cNvSpPr txBox="1"/>
          <p:nvPr/>
        </p:nvSpPr>
        <p:spPr>
          <a:xfrm>
            <a:off x="6830719" y="1508428"/>
            <a:ext cx="1123706" cy="2308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rtlCol="0">
            <a:spAutoFit/>
          </a:bodyPr>
          <a:lstStyle/>
          <a:p>
            <a:r>
              <a:rPr lang="en-US" sz="1200" dirty="0"/>
              <a:t>2.0&lt;x&lt;3</a:t>
            </a:r>
            <a:r>
              <a:rPr lang="ru-RU" sz="1200" dirty="0"/>
              <a:t>,2</a:t>
            </a:r>
            <a:r>
              <a:rPr lang="en-US" sz="1200" dirty="0"/>
              <a:t>&lt;x</a:t>
            </a:r>
            <a:r>
              <a:rPr lang="ru-RU" sz="1200" dirty="0"/>
              <a:t> млн. </a:t>
            </a:r>
          </a:p>
        </p:txBody>
      </p:sp>
    </p:spTree>
    <p:extLst>
      <p:ext uri="{BB962C8B-B14F-4D97-AF65-F5344CB8AC3E}">
        <p14:creationId xmlns:p14="http://schemas.microsoft.com/office/powerpoint/2010/main" val="136286735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7EE2CD8E-B990-4FFD-A7EB-622CA0302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a273d-d6ae-4788-9422-d2fa4deaadf4"/>
    <ds:schemaRef ds:uri="c0101cd4-d4a0-41a2-b320-d72d96077b7f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F07223-CCCC-4A6E-8A54-52A9E5498E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E93B8A-EEE4-4C3F-B4C9-161B41F0E532}">
  <ds:schemaRefs>
    <ds:schemaRef ds:uri="http://schemas.microsoft.com/office/2006/metadata/properties"/>
    <ds:schemaRef ds:uri="http://schemas.microsoft.com/office/infopath/2007/PartnerControls"/>
    <ds:schemaRef ds:uri="e30a273d-d6ae-4788-9422-d2fa4deaadf4"/>
    <ds:schemaRef ds:uri="c1fdd505-2570-46c2-bd04-3e0f2d874c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10990</TotalTime>
  <Words>839</Words>
  <Application>Microsoft Office PowerPoint</Application>
  <PresentationFormat>Widescreen</PresentationFormat>
  <Paragraphs>159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Bradley Hand ITC</vt:lpstr>
      <vt:lpstr>Calibri</vt:lpstr>
      <vt:lpstr>Corbel</vt:lpstr>
      <vt:lpstr>Wingdings</vt:lpstr>
      <vt:lpstr>Wingdings 2</vt:lpstr>
      <vt:lpstr>Frame</vt:lpstr>
      <vt:lpstr>На пути к новой волне электрификации</vt:lpstr>
      <vt:lpstr>Содержание         Три темы, 14 слайдов    </vt:lpstr>
      <vt:lpstr>Потребность: В ходе обследования предприятий Узбекистана, проведенного Всемирным банком в 2019 году, около трети предприятий сообщали об отключениях электроэнергии.</vt:lpstr>
      <vt:lpstr>Потребность: В большинстве стран ЦАРЭС производство электроэнергии в значительной степени зависит от ископаемого топлива.   </vt:lpstr>
      <vt:lpstr>Потенциал</vt:lpstr>
      <vt:lpstr>PowerPoint Presentation</vt:lpstr>
      <vt:lpstr>Проект по доступу домохозяйств к энергии в Ферганской долине:  Выборка в трех странах Ферганской долины    </vt:lpstr>
      <vt:lpstr>PowerPoint Presentation</vt:lpstr>
      <vt:lpstr>PowerPoint Presentation</vt:lpstr>
      <vt:lpstr>PowerPoint Presentation</vt:lpstr>
      <vt:lpstr>PowerPoint Presentation</vt:lpstr>
      <vt:lpstr>В будущем спрос на электро-энергию в регионе может быть побольше, в том числе и для отопления...  а может быть, и нет, благодаря повышению энергоэффективности?</vt:lpstr>
      <vt:lpstr>Намерения Института ЦАРЭС в области энергетических исследований…  Объединение усилий?  </vt:lpstr>
      <vt:lpstr>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Ilhom Abdulloev</dc:creator>
  <cp:keywords/>
  <dc:description/>
  <cp:lastModifiedBy>Hans Holzhacker</cp:lastModifiedBy>
  <cp:revision>998</cp:revision>
  <dcterms:created xsi:type="dcterms:W3CDTF">2022-04-26T13:01:08Z</dcterms:created>
  <dcterms:modified xsi:type="dcterms:W3CDTF">2023-11-25T14:19:52Z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  <property fmtid="{D5CDD505-2E9C-101B-9397-08002B2CF9AE}" pid="3" name="MediaServiceImageTags">
    <vt:lpwstr/>
  </property>
  <property fmtid="{D5CDD505-2E9C-101B-9397-08002B2CF9AE}" pid="4" name="MSIP_Label_817d4574-7375-4d17-b29c-6e4c6df0fcb0_Enabled">
    <vt:lpwstr>true</vt:lpwstr>
  </property>
  <property fmtid="{D5CDD505-2E9C-101B-9397-08002B2CF9AE}" pid="5" name="MSIP_Label_817d4574-7375-4d17-b29c-6e4c6df0fcb0_SetDate">
    <vt:lpwstr>2023-11-25T13:41:47Z</vt:lpwstr>
  </property>
  <property fmtid="{D5CDD505-2E9C-101B-9397-08002B2CF9AE}" pid="6" name="MSIP_Label_817d4574-7375-4d17-b29c-6e4c6df0fcb0_Method">
    <vt:lpwstr>Standard</vt:lpwstr>
  </property>
  <property fmtid="{D5CDD505-2E9C-101B-9397-08002B2CF9AE}" pid="7" name="MSIP_Label_817d4574-7375-4d17-b29c-6e4c6df0fcb0_Name">
    <vt:lpwstr>ADB Internal</vt:lpwstr>
  </property>
  <property fmtid="{D5CDD505-2E9C-101B-9397-08002B2CF9AE}" pid="8" name="MSIP_Label_817d4574-7375-4d17-b29c-6e4c6df0fcb0_SiteId">
    <vt:lpwstr>9495d6bb-41c2-4c58-848f-92e52cf3d640</vt:lpwstr>
  </property>
  <property fmtid="{D5CDD505-2E9C-101B-9397-08002B2CF9AE}" pid="9" name="MSIP_Label_817d4574-7375-4d17-b29c-6e4c6df0fcb0_ActionId">
    <vt:lpwstr>2878ab31-f91f-4d01-b7c3-e97abe2fc74b</vt:lpwstr>
  </property>
  <property fmtid="{D5CDD505-2E9C-101B-9397-08002B2CF9AE}" pid="10" name="MSIP_Label_817d4574-7375-4d17-b29c-6e4c6df0fcb0_ContentBits">
    <vt:lpwstr>2</vt:lpwstr>
  </property>
  <property fmtid="{D5CDD505-2E9C-101B-9397-08002B2CF9AE}" pid="11" name="ClassificationContentMarkingFooterLocations">
    <vt:lpwstr>Frame:11</vt:lpwstr>
  </property>
  <property fmtid="{D5CDD505-2E9C-101B-9397-08002B2CF9AE}" pid="12" name="ClassificationContentMarkingFooterText">
    <vt:lpwstr>INTERNAL. This information is accessible to ADB Management and staff. It may be shared outside ADB with appropriate permission.</vt:lpwstr>
  </property>
</Properties>
</file>