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04" r:id="rId5"/>
    <p:sldMasterId id="2147483695" r:id="rId6"/>
    <p:sldMasterId id="2147483776" r:id="rId7"/>
    <p:sldMasterId id="2147483779" r:id="rId8"/>
    <p:sldMasterId id="2147483794" r:id="rId9"/>
    <p:sldMasterId id="2147483829" r:id="rId10"/>
    <p:sldMasterId id="2147483833" r:id="rId11"/>
  </p:sldMasterIdLst>
  <p:notesMasterIdLst>
    <p:notesMasterId r:id="rId27"/>
  </p:notesMasterIdLst>
  <p:handoutMasterIdLst>
    <p:handoutMasterId r:id="rId28"/>
  </p:handoutMasterIdLst>
  <p:sldIdLst>
    <p:sldId id="1600" r:id="rId12"/>
    <p:sldId id="1662" r:id="rId13"/>
    <p:sldId id="1695" r:id="rId14"/>
    <p:sldId id="1765" r:id="rId15"/>
    <p:sldId id="1720" r:id="rId16"/>
    <p:sldId id="1755" r:id="rId17"/>
    <p:sldId id="1778" r:id="rId18"/>
    <p:sldId id="1763" r:id="rId19"/>
    <p:sldId id="1769" r:id="rId20"/>
    <p:sldId id="1777" r:id="rId21"/>
    <p:sldId id="1781" r:id="rId22"/>
    <p:sldId id="1780" r:id="rId23"/>
    <p:sldId id="1782" r:id="rId24"/>
    <p:sldId id="1723" r:id="rId25"/>
    <p:sldId id="17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05139-136A-9089-94FF-9AF49FC641C7}" name="Andrius Šimkevičius" initials="AŠ" userId="S::asimkevicius@euronext.com::14912950-cb2b-4b8d-a273-2981cd79d571" providerId="AD"/>
  <p188:author id="{04D4C462-2B32-2559-5426-4D5212BB4B41}" name="Tina Marie Berg Toft" initials="TMBT" userId="S::tina.marie.berg.toft@nordpoolgroup.com::8f4c4313-5bdf-4241-849c-a5e9deb9ce5c" providerId="AD"/>
  <p188:author id="{F01E57A2-60FA-E128-DCC1-BFAD38D504D6}" name="Martin Hergot Festøy" initials="MHF" userId="S::mfestoy@euronext.com::6d1d5e5a-0452-454d-bf44-d01f9ea6a004" providerId="AD"/>
  <p188:author id="{CA7FA7C3-5CCA-A711-E9AB-A7AA9A473661}" name="Joni Ärmänen" initials="JÄ" userId="S::jarmanen@euronext.com::d849ebc0-42bc-4fdc-aa20-6339394479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na Johansen" initials="S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BB"/>
    <a:srgbClr val="C7253F"/>
    <a:srgbClr val="001C37"/>
    <a:srgbClr val="28966E"/>
    <a:srgbClr val="FFFFFF"/>
    <a:srgbClr val="404477"/>
    <a:srgbClr val="00A0AC"/>
    <a:srgbClr val="7EC0A8"/>
    <a:srgbClr val="69B69A"/>
    <a:srgbClr val="48A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8" autoAdjust="0"/>
  </p:normalViewPr>
  <p:slideViewPr>
    <p:cSldViewPr snapToGrid="0">
      <p:cViewPr varScale="1">
        <p:scale>
          <a:sx n="106" d="100"/>
          <a:sy n="106" d="100"/>
        </p:scale>
        <p:origin x="714" y="84"/>
      </p:cViewPr>
      <p:guideLst>
        <p:guide orient="horz" pos="2160"/>
        <p:guide pos="3840"/>
        <p:guide orient="horz" pos="2260"/>
        <p:guide orient="horz" pos="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6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_Microsoft_Office_Excel_2007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z-Cyrl-UZ" sz="1100" dirty="0">
                <a:latin typeface="Arial" panose="020B0604020202020204" pitchFamily="34" charset="0"/>
                <a:cs typeface="Arial" panose="020B0604020202020204" pitchFamily="34" charset="0"/>
              </a:rPr>
              <a:t>Динамика роста потребления </a:t>
            </a:r>
            <a:r>
              <a:rPr lang="uz-Cyrl-UZ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Узбекистана</a:t>
            </a:r>
            <a:r>
              <a:rPr lang="uz-Cyrl-U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млн. кВтч </a:t>
            </a:r>
            <a:r>
              <a:rPr lang="uz-Cyrl-UZ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584557717931074"/>
          <c:y val="1.327372692721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C37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Лист1!$B$4:$H$4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57472</c:v>
                </c:pt>
                <c:pt idx="1">
                  <c:v>60063</c:v>
                </c:pt>
                <c:pt idx="2">
                  <c:v>62887</c:v>
                </c:pt>
                <c:pt idx="3">
                  <c:v>65041</c:v>
                </c:pt>
                <c:pt idx="4">
                  <c:v>69054</c:v>
                </c:pt>
                <c:pt idx="5" formatCode="0">
                  <c:v>74659</c:v>
                </c:pt>
                <c:pt idx="6">
                  <c:v>77069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3-46C6-8A41-46F86B479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667600"/>
        <c:axId val="237670736"/>
      </c:barChart>
      <c:catAx>
        <c:axId val="2376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670736"/>
        <c:crosses val="autoZero"/>
        <c:auto val="1"/>
        <c:lblAlgn val="ctr"/>
        <c:lblOffset val="100"/>
        <c:noMultiLvlLbl val="0"/>
      </c:catAx>
      <c:valAx>
        <c:axId val="23767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667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lang="ru-RU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роста потребления Казахстана, </a:t>
            </a:r>
            <a:r>
              <a:rPr lang="ru-RU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C37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Лист1!$B$4:$H$4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93312</c:v>
                </c:pt>
                <c:pt idx="1">
                  <c:v>97857</c:v>
                </c:pt>
                <c:pt idx="2">
                  <c:v>103228</c:v>
                </c:pt>
                <c:pt idx="3">
                  <c:v>105193</c:v>
                </c:pt>
                <c:pt idx="4">
                  <c:v>107345</c:v>
                </c:pt>
                <c:pt idx="5" formatCode="0">
                  <c:v>113900</c:v>
                </c:pt>
                <c:pt idx="6">
                  <c:v>112900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3-46C6-8A41-46F86B479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671912"/>
        <c:axId val="237667992"/>
      </c:barChart>
      <c:catAx>
        <c:axId val="23767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667992"/>
        <c:crosses val="autoZero"/>
        <c:auto val="1"/>
        <c:lblAlgn val="ctr"/>
        <c:lblOffset val="100"/>
        <c:noMultiLvlLbl val="0"/>
      </c:catAx>
      <c:valAx>
        <c:axId val="237667992"/>
        <c:scaling>
          <c:orientation val="minMax"/>
          <c:max val="1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671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lang="ru-RU" sz="1100" baseline="0">
                <a:latin typeface="Arial" panose="020B0604020202020204" pitchFamily="34" charset="0"/>
                <a:cs typeface="Arial" panose="020B0604020202020204" pitchFamily="34" charset="0"/>
              </a:rPr>
              <a:t> роста потребления Кыргызстана, млн. кВтч </a:t>
            </a: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C37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Лист1!$B$4:$H$4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13162</c:v>
                </c:pt>
                <c:pt idx="1">
                  <c:v>14174</c:v>
                </c:pt>
                <c:pt idx="2">
                  <c:v>14892</c:v>
                </c:pt>
                <c:pt idx="3">
                  <c:v>15043</c:v>
                </c:pt>
                <c:pt idx="4">
                  <c:v>15370</c:v>
                </c:pt>
                <c:pt idx="5" formatCode="0">
                  <c:v>16208</c:v>
                </c:pt>
                <c:pt idx="6">
                  <c:v>16066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3-46C6-8A41-46F86B479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06448"/>
        <c:axId val="242206840"/>
      </c:barChart>
      <c:catAx>
        <c:axId val="24220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6840"/>
        <c:crosses val="autoZero"/>
        <c:auto val="1"/>
        <c:lblAlgn val="ctr"/>
        <c:lblOffset val="100"/>
        <c:noMultiLvlLbl val="0"/>
      </c:catAx>
      <c:valAx>
        <c:axId val="24220684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6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lang="ru-RU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роста потребления Таджикистана, млн. </a:t>
            </a:r>
            <a:r>
              <a:rPr lang="ru-RU" sz="1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C37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numRef>
              <c:f>Лист1!$B$4:$H$4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15718</c:v>
                </c:pt>
                <c:pt idx="1">
                  <c:v>16617</c:v>
                </c:pt>
                <c:pt idx="2">
                  <c:v>17154</c:v>
                </c:pt>
                <c:pt idx="3">
                  <c:v>17606</c:v>
                </c:pt>
                <c:pt idx="4">
                  <c:v>18096</c:v>
                </c:pt>
                <c:pt idx="5" formatCode="0">
                  <c:v>18004</c:v>
                </c:pt>
                <c:pt idx="6">
                  <c:v>18656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83-46C6-8A41-46F86B479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05272"/>
        <c:axId val="242207232"/>
      </c:barChart>
      <c:catAx>
        <c:axId val="24220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7232"/>
        <c:crosses val="autoZero"/>
        <c:auto val="1"/>
        <c:lblAlgn val="ctr"/>
        <c:lblOffset val="100"/>
        <c:noMultiLvlLbl val="0"/>
      </c:catAx>
      <c:valAx>
        <c:axId val="242207232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5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7E1680-4F4D-45B7-8145-A0E19435E7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9BB560-81BF-44F4-9C87-7EC987C3F1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7E49-1B92-443D-86AA-1116C2BBA78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0F4B8-922B-4771-85CA-9A63A012E4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D7F2D6-A356-4FDE-A586-ACC0F754BC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005E-A30D-4712-AFCF-D904FAEAE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6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0F706-736C-46C7-89C1-B8A73F2CC4CB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B292-54D1-427F-B4C8-7655DD2E2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1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292-54D1-427F-B4C8-7655DD2E2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4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292-54D1-427F-B4C8-7655DD2E22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B292-54D1-427F-B4C8-7655DD2E2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0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292-54D1-427F-B4C8-7655DD2E22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ord-pool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nordpoolgroup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9AE39F7-AF1B-4D1C-8899-617566143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DE71B5EB-CA4D-4611-8730-91EC6EE7A81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01638" y="1824038"/>
            <a:ext cx="11387137" cy="4011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846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Insert title in maximum two lines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355600" y="1320801"/>
            <a:ext cx="11455399" cy="4622799"/>
          </a:xfrm>
        </p:spPr>
        <p:txBody>
          <a:bodyPr rIns="252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25146" y="6198733"/>
            <a:ext cx="1785853" cy="14664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430C209-DF14-441A-A8B5-FFAE9F3B5C47}" type="datetime1">
              <a:rPr lang="en-GB" smtClean="0"/>
              <a:t>21/11/2023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4592" y="6381329"/>
            <a:ext cx="386407" cy="14664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102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Insert title in maximum two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25146" y="6198733"/>
            <a:ext cx="1785853" cy="14664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911157B-7703-40FD-9B47-A8972B166698}" type="datetime1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1850" y="6381329"/>
            <a:ext cx="6672742" cy="14664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4592" y="6381329"/>
            <a:ext cx="386407" cy="14664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539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- Left Tex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0A51F9B-3B44-4365-A457-53BC590A03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EE93BE22-E03B-4D86-A805-5140FB83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1200"/>
              </a:spcAft>
              <a:buFont typeface="Wingdings 3" panose="05040102010807070707" pitchFamily="18" charset="2"/>
              <a:buChar char=""/>
              <a:defRPr sz="1600"/>
            </a:lvl1pPr>
            <a:lvl2pPr marL="685800" indent="-228600">
              <a:spcAft>
                <a:spcPts val="1200"/>
              </a:spcAft>
              <a:buFont typeface="Wingdings 3" panose="05040102010807070707" pitchFamily="18" charset="2"/>
              <a:buChar char=""/>
              <a:defRPr sz="1400"/>
            </a:lvl2pPr>
            <a:lvl3pPr>
              <a:spcAft>
                <a:spcPts val="1200"/>
              </a:spcAft>
              <a:defRPr sz="1200"/>
            </a:lvl3pPr>
            <a:lvl4pPr>
              <a:spcAft>
                <a:spcPts val="1200"/>
              </a:spcAft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566CEE49-3D6C-4A8B-881F-65F686CAD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36EF38E-0B3B-416E-9862-90634F2A36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71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30D25F1B-25DE-4CEA-81E9-A7E36ABE8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DB8A095-CAD5-496B-8E60-B8097D6512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DB114B-BAA5-4A2C-AB5F-A283857CE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DC91DB2-DB9D-465A-86E7-70CA7B79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40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CFFB88-B2AB-416E-9CE8-943E63EAF0A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8C5766-217F-4656-B171-EC119A4B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58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4A37347-B4D7-433F-BE0C-47ECF6E65B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A0322-0E16-4281-A33C-9BFB8AAD4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69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B9D816A3-0758-4F38-8259-2299E7DD869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96025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13117F9D-9ED2-4210-94AB-9797EEB14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9350167-F26E-4E03-802D-AA8E340DB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9049A06-4048-4616-95B9-BCE7BA211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506D11-EC83-43D5-AF1E-792FC82A0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A337AD36-CBB8-4028-B828-09107E70BD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96025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C56ABBBF-B0D5-452A-8627-9E44D51AB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ACEFFEE-2375-4809-B022-7D3DFAC47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3DCC01-7EF5-4D9A-87CD-DC723AFEE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93CD02-A24B-4823-A99B-A9CA6CD14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069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736F8-595D-4698-9B9F-8D0333FF3FB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883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F0138DC-058E-4272-A7E8-1ABD4B5A11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7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Blue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45F582-AF23-4CDB-B511-7585EBB63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3E29566-F628-4C1D-8BFA-CD5C80FBF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5E7AD7F-B94E-4019-9DCA-F3D5D4C5D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F497E619-0981-4708-9C23-B45BCE37A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51F2547B-B111-4BDF-8B52-9AE55E2A57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58162EFA-0851-48E3-9B02-BB7BF093B0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77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able Placeholder 2">
            <a:extLst>
              <a:ext uri="{FF2B5EF4-FFF2-40B4-BE49-F238E27FC236}">
                <a16:creationId xmlns:a16="http://schemas.microsoft.com/office/drawing/2014/main" xmlns="" id="{48810DAF-FF0B-47BE-9ABF-A79B8613F5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224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6801DB59-340A-49DE-80DD-60ACCFCCE8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0B73D4F1-AF49-4B45-A030-12587186F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5DC12CA-B091-485F-ABB2-69264A2F8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285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xmlns="" id="{166DE38E-4608-4CDA-AEBC-6EFEBCE290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12368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C15ECAA-185E-40A1-ADBF-AEEC7EEC2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33B2CFE1-5169-4D75-B07C-1AA4997E02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113B91-7E74-472E-96B8-FB792595E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55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White - 2 Columns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73F238-A861-4EE9-879D-22F085213DB2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DFF235-056D-4D86-92BA-81FBB9EB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B7AACA5-854F-4841-AE83-C702FB7AAB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D66726DB-F7C7-4D8C-BED5-9DFA5E369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7CBF1392-4AFC-4C89-BE4F-FF29D4F98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B5CCCE49-3D62-498B-9D11-562989722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B4F3AFB4-EABF-4141-8349-092BFD4078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65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F7DC450-64B7-4857-B778-F75DF9E0A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74C9000C-30C5-4825-ADB8-43DF120CF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5B54F24F-731C-4B4F-8EF1-7A239855B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72FEDA8-D8DB-46B3-859A-7860B0B0D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E92E0A1-9609-438E-903D-1B7AE9CD50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93FE9D96-60F2-4204-8ED1-9E2AB4267A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84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1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515C26-F653-485E-9A4D-0AB7D440B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92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83ED3B7A-EA58-44E4-B962-7BC68A648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835252"/>
            <a:ext cx="11387138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2A96FCD2-655C-4B11-AC6B-3E55B392A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534035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978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02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Blue -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45F582-AF23-4CDB-B511-7585EBB63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3E29566-F628-4C1D-8BFA-CD5C80FBF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5E7AD7F-B94E-4019-9DCA-F3D5D4C5D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665412"/>
            <a:ext cx="11387136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F497E619-0981-4708-9C23-B45BCE37A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3610266"/>
            <a:ext cx="11387136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4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full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45F582-AF23-4CDB-B511-7585EBB63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3E29566-F628-4C1D-8BFA-CD5C80FBF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5E7AD7F-B94E-4019-9DCA-F3D5D4C5D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1882535"/>
            <a:ext cx="11387136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F497E619-0981-4708-9C23-B45BCE37A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35203"/>
            <a:ext cx="11387136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1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Image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2FF62387-D41A-4903-9EA4-EE13F62163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F84A69B4-4DAE-485F-A88B-5DE70BFCE8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590386BF-BED0-4EDD-A8CC-D098DFA705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32F4C7C2-1059-4C65-B98E-0BD5841B1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49632C7-1F6E-43BA-9482-D6966F45B2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F3DCEEA8-8DD2-4D00-A7A3-7BA850186C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9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Blue - 3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47875520-C695-4207-907D-FD7C2717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2E45851-D322-4DC3-914E-C187EE2AE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7C019C08-E748-4F2C-A404-8CB79C337F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3438284"/>
            <a:ext cx="3464831" cy="239482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CCE9F4F1-A388-4E00-8627-C87A06AA1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3943" y="3431540"/>
            <a:ext cx="3464831" cy="24041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584079A-A5D7-490C-A6E2-9BEF149F3B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582" y="3429000"/>
            <a:ext cx="3601175" cy="24041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1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Image - 3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2D200FD1-C102-4816-A79A-E4681ACC2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3438284"/>
            <a:ext cx="3464831" cy="239482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07C97FD6-7656-45B1-8B9F-608C125DD1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3943" y="3431540"/>
            <a:ext cx="3464831" cy="24041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8C8D578-6339-415E-AEC6-4652783AB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582" y="3429000"/>
            <a:ext cx="3601175" cy="24041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46F2817A-318A-47FC-9011-32ACC310DF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C6D037D-8C3F-41F5-AA75-54B03016A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Blu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EBE60F6E-EECF-4FC6-AF4F-21D917D7C64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1638" y="2665413"/>
            <a:ext cx="11379200" cy="3170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E2661F91-D869-4B0B-96AA-E581A9D48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F5393CDC-97B1-4255-ABEC-7538F8011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6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Blu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377290D9-E3D4-47CB-928F-1746C92DCC4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1638" y="2665414"/>
            <a:ext cx="11387137" cy="3170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C9032F7-A552-4732-AD2B-3DC1BD933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E55DF74-2BC7-4177-8441-B97E57BF6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5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 Angle Blu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6ADA80A-BACA-4F57-AE79-C6A84A18FF98}"/>
              </a:ext>
            </a:extLst>
          </p:cNvPr>
          <p:cNvSpPr/>
          <p:nvPr userDrawn="1"/>
        </p:nvSpPr>
        <p:spPr>
          <a:xfrm>
            <a:off x="5343527" y="1"/>
            <a:ext cx="6848473" cy="6848474"/>
          </a:xfrm>
          <a:custGeom>
            <a:avLst/>
            <a:gdLst>
              <a:gd name="connsiteX0" fmla="*/ 6848473 w 6848473"/>
              <a:gd name="connsiteY0" fmla="*/ 0 h 6848474"/>
              <a:gd name="connsiteX1" fmla="*/ 6848473 w 6848473"/>
              <a:gd name="connsiteY1" fmla="*/ 6848474 h 6848474"/>
              <a:gd name="connsiteX2" fmla="*/ 0 w 6848473"/>
              <a:gd name="connsiteY2" fmla="*/ 6848474 h 68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8473" h="6848474">
                <a:moveTo>
                  <a:pt x="6848473" y="0"/>
                </a:moveTo>
                <a:lnTo>
                  <a:pt x="6848473" y="6848474"/>
                </a:lnTo>
                <a:lnTo>
                  <a:pt x="0" y="684847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B6FFB47-32BA-4FE2-982D-51DEC7E8DE30}"/>
              </a:ext>
            </a:extLst>
          </p:cNvPr>
          <p:cNvSpPr/>
          <p:nvPr userDrawn="1"/>
        </p:nvSpPr>
        <p:spPr>
          <a:xfrm>
            <a:off x="0" y="-9525"/>
            <a:ext cx="1924050" cy="1924050"/>
          </a:xfrm>
          <a:custGeom>
            <a:avLst/>
            <a:gdLst>
              <a:gd name="connsiteX0" fmla="*/ 0 w 1924050"/>
              <a:gd name="connsiteY0" fmla="*/ 1924050 h 1924050"/>
              <a:gd name="connsiteX1" fmla="*/ 1924050 w 1924050"/>
              <a:gd name="connsiteY1" fmla="*/ 0 h 1924050"/>
              <a:gd name="connsiteX2" fmla="*/ 0 w 1924050"/>
              <a:gd name="connsiteY2" fmla="*/ 0 h 1924050"/>
              <a:gd name="connsiteX3" fmla="*/ 0 w 1924050"/>
              <a:gd name="connsiteY3" fmla="*/ 192405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1924050">
                <a:moveTo>
                  <a:pt x="0" y="1924050"/>
                </a:moveTo>
                <a:lnTo>
                  <a:pt x="1924050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156E326-B8F7-448D-BB97-54740054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401638"/>
            <a:ext cx="10088084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09E4FDFE-8E93-43E2-8306-74249F726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7" y="906736"/>
            <a:ext cx="10088083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7247163A-DE78-4D93-AEBB-E2C9EE6CED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4D78220-5D1E-41B3-89B7-08B5E7D15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CF8DB975-92E1-4A69-A5F6-9B4CCE808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A2B81B5A-3841-4729-B64C-F9A8F4EEA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E239BD0C-EA23-4F8B-A514-97B607106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5577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23997883-DB06-48F2-8CE9-AE66B4F40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5577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5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 Angle Imag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A349C41-B546-465F-A792-415C4B2BD2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1" y="0"/>
            <a:ext cx="6858000" cy="6858000"/>
          </a:xfrm>
          <a:custGeom>
            <a:avLst/>
            <a:gdLst>
              <a:gd name="connsiteX0" fmla="*/ 6857999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6857999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B6FFB47-32BA-4FE2-982D-51DEC7E8DE30}"/>
              </a:ext>
            </a:extLst>
          </p:cNvPr>
          <p:cNvSpPr/>
          <p:nvPr userDrawn="1"/>
        </p:nvSpPr>
        <p:spPr>
          <a:xfrm>
            <a:off x="0" y="-9525"/>
            <a:ext cx="1924050" cy="1924050"/>
          </a:xfrm>
          <a:custGeom>
            <a:avLst/>
            <a:gdLst>
              <a:gd name="connsiteX0" fmla="*/ 0 w 1924050"/>
              <a:gd name="connsiteY0" fmla="*/ 1924050 h 1924050"/>
              <a:gd name="connsiteX1" fmla="*/ 1924050 w 1924050"/>
              <a:gd name="connsiteY1" fmla="*/ 0 h 1924050"/>
              <a:gd name="connsiteX2" fmla="*/ 0 w 1924050"/>
              <a:gd name="connsiteY2" fmla="*/ 0 h 1924050"/>
              <a:gd name="connsiteX3" fmla="*/ 0 w 1924050"/>
              <a:gd name="connsiteY3" fmla="*/ 192405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1924050">
                <a:moveTo>
                  <a:pt x="0" y="1924050"/>
                </a:moveTo>
                <a:lnTo>
                  <a:pt x="1924050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3279381-D82D-48EF-B3F2-AB3BE8401B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761" y="401638"/>
            <a:ext cx="8775225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EE45FC44-8387-4CE5-A687-F9C18DA69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762" y="906736"/>
            <a:ext cx="8775224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A2E16BFF-0867-413D-8E2C-2B2AEAB6E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0761" y="1823267"/>
            <a:ext cx="7412250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9357417-9CE8-4E94-B606-7FDA7C5B9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0761" y="2768121"/>
            <a:ext cx="5614198" cy="3067529"/>
          </a:xfrm>
          <a:custGeom>
            <a:avLst/>
            <a:gdLst>
              <a:gd name="connsiteX0" fmla="*/ 0 w 5284787"/>
              <a:gd name="connsiteY0" fmla="*/ 0 h 3067529"/>
              <a:gd name="connsiteX1" fmla="*/ 5284787 w 5284787"/>
              <a:gd name="connsiteY1" fmla="*/ 0 h 3067529"/>
              <a:gd name="connsiteX2" fmla="*/ 5284787 w 5284787"/>
              <a:gd name="connsiteY2" fmla="*/ 1755879 h 3067529"/>
              <a:gd name="connsiteX3" fmla="*/ 3973137 w 5284787"/>
              <a:gd name="connsiteY3" fmla="*/ 3067529 h 3067529"/>
              <a:gd name="connsiteX4" fmla="*/ 0 w 5284787"/>
              <a:gd name="connsiteY4" fmla="*/ 3067529 h 306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4787" h="3067529">
                <a:moveTo>
                  <a:pt x="0" y="0"/>
                </a:moveTo>
                <a:lnTo>
                  <a:pt x="5284787" y="0"/>
                </a:lnTo>
                <a:lnTo>
                  <a:pt x="5284787" y="1755879"/>
                </a:lnTo>
                <a:lnTo>
                  <a:pt x="3973137" y="3067529"/>
                </a:lnTo>
                <a:lnTo>
                  <a:pt x="0" y="30675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xmlns="" id="{A310B271-4DE9-4603-A5B7-2E5E08289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5951"/>
            <a:ext cx="919744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 Angle 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F8F2641B-BB43-4775-A49B-624DB5BFD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053" y="-9053"/>
            <a:ext cx="12201053" cy="6867053"/>
          </a:xfrm>
          <a:custGeom>
            <a:avLst/>
            <a:gdLst>
              <a:gd name="connsiteX0" fmla="*/ 6844419 w 12201053"/>
              <a:gd name="connsiteY0" fmla="*/ 0 h 6848946"/>
              <a:gd name="connsiteX1" fmla="*/ 12201053 w 12201053"/>
              <a:gd name="connsiteY1" fmla="*/ 0 h 6848946"/>
              <a:gd name="connsiteX2" fmla="*/ 12201053 w 12201053"/>
              <a:gd name="connsiteY2" fmla="*/ 3425227 h 6848946"/>
              <a:gd name="connsiteX3" fmla="*/ 8777334 w 12201053"/>
              <a:gd name="connsiteY3" fmla="*/ 6848946 h 6848946"/>
              <a:gd name="connsiteX4" fmla="*/ 4386354 w 12201053"/>
              <a:gd name="connsiteY4" fmla="*/ 6848946 h 6848946"/>
              <a:gd name="connsiteX5" fmla="*/ 0 w 12201053"/>
              <a:gd name="connsiteY5" fmla="*/ 6844419 h 684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053" h="6848946">
                <a:moveTo>
                  <a:pt x="6844419" y="0"/>
                </a:moveTo>
                <a:lnTo>
                  <a:pt x="12201053" y="0"/>
                </a:lnTo>
                <a:lnTo>
                  <a:pt x="12201053" y="3425227"/>
                </a:lnTo>
                <a:lnTo>
                  <a:pt x="8777334" y="6848946"/>
                </a:lnTo>
                <a:lnTo>
                  <a:pt x="4386354" y="6848946"/>
                </a:lnTo>
                <a:lnTo>
                  <a:pt x="0" y="68444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FBB87A47-0955-4506-8F30-FE78298CF8AB}"/>
              </a:ext>
            </a:extLst>
          </p:cNvPr>
          <p:cNvSpPr/>
          <p:nvPr userDrawn="1"/>
        </p:nvSpPr>
        <p:spPr>
          <a:xfrm>
            <a:off x="8686800" y="3352800"/>
            <a:ext cx="3505200" cy="3505200"/>
          </a:xfrm>
          <a:custGeom>
            <a:avLst/>
            <a:gdLst>
              <a:gd name="connsiteX0" fmla="*/ 3505200 w 3505200"/>
              <a:gd name="connsiteY0" fmla="*/ 0 h 3505200"/>
              <a:gd name="connsiteX1" fmla="*/ 3505200 w 3505200"/>
              <a:gd name="connsiteY1" fmla="*/ 3505200 h 3505200"/>
              <a:gd name="connsiteX2" fmla="*/ 0 w 3505200"/>
              <a:gd name="connsiteY2" fmla="*/ 3505200 h 3505200"/>
              <a:gd name="connsiteX3" fmla="*/ 3505200 w 3505200"/>
              <a:gd name="connsiteY3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3505200">
                <a:moveTo>
                  <a:pt x="3505200" y="0"/>
                </a:moveTo>
                <a:lnTo>
                  <a:pt x="3505200" y="3505200"/>
                </a:lnTo>
                <a:lnTo>
                  <a:pt x="0" y="3505200"/>
                </a:lnTo>
                <a:lnTo>
                  <a:pt x="3505200" y="0"/>
                </a:lnTo>
                <a:close/>
              </a:path>
            </a:pathLst>
          </a:cu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DB18F8C-DFFB-4067-9611-38B45416E5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565400"/>
            <a:ext cx="3692555" cy="3270250"/>
          </a:xfrm>
          <a:custGeom>
            <a:avLst/>
            <a:gdLst>
              <a:gd name="connsiteX0" fmla="*/ 0 w 3692555"/>
              <a:gd name="connsiteY0" fmla="*/ 0 h 3270250"/>
              <a:gd name="connsiteX1" fmla="*/ 3692555 w 3692555"/>
              <a:gd name="connsiteY1" fmla="*/ 0 h 3270250"/>
              <a:gd name="connsiteX2" fmla="*/ 422305 w 3692555"/>
              <a:gd name="connsiteY2" fmla="*/ 3270250 h 3270250"/>
              <a:gd name="connsiteX3" fmla="*/ 0 w 3692555"/>
              <a:gd name="connsiteY3" fmla="*/ 3270250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555" h="3270250">
                <a:moveTo>
                  <a:pt x="0" y="0"/>
                </a:moveTo>
                <a:lnTo>
                  <a:pt x="3692555" y="0"/>
                </a:lnTo>
                <a:lnTo>
                  <a:pt x="422305" y="3270250"/>
                </a:lnTo>
                <a:lnTo>
                  <a:pt x="0" y="327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93378C6-FA58-4078-9F51-5BBF167A2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4942861" cy="755246"/>
          </a:xfrm>
          <a:custGeom>
            <a:avLst/>
            <a:gdLst>
              <a:gd name="connsiteX0" fmla="*/ 0 w 4942861"/>
              <a:gd name="connsiteY0" fmla="*/ 0 h 755246"/>
              <a:gd name="connsiteX1" fmla="*/ 4942861 w 4942861"/>
              <a:gd name="connsiteY1" fmla="*/ 0 h 755246"/>
              <a:gd name="connsiteX2" fmla="*/ 4187615 w 4942861"/>
              <a:gd name="connsiteY2" fmla="*/ 755246 h 755246"/>
              <a:gd name="connsiteX3" fmla="*/ 0 w 4942861"/>
              <a:gd name="connsiteY3" fmla="*/ 755246 h 75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861" h="755246">
                <a:moveTo>
                  <a:pt x="0" y="0"/>
                </a:moveTo>
                <a:lnTo>
                  <a:pt x="4942861" y="0"/>
                </a:lnTo>
                <a:lnTo>
                  <a:pt x="4187615" y="755246"/>
                </a:lnTo>
                <a:lnTo>
                  <a:pt x="0" y="755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81179B9E-660A-4430-B487-21DDF87195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401638"/>
            <a:ext cx="5284787" cy="620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51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4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D1E9CA3-5D84-41D1-B3E4-87808E18A069}"/>
              </a:ext>
            </a:extLst>
          </p:cNvPr>
          <p:cNvSpPr/>
          <p:nvPr userDrawn="1"/>
        </p:nvSpPr>
        <p:spPr>
          <a:xfrm>
            <a:off x="2805911" y="0"/>
            <a:ext cx="9386089" cy="3429000"/>
          </a:xfrm>
          <a:custGeom>
            <a:avLst/>
            <a:gdLst>
              <a:gd name="connsiteX0" fmla="*/ 3429000 w 9294627"/>
              <a:gd name="connsiteY0" fmla="*/ 0 h 3429000"/>
              <a:gd name="connsiteX1" fmla="*/ 9294627 w 9294627"/>
              <a:gd name="connsiteY1" fmla="*/ 0 h 3429000"/>
              <a:gd name="connsiteX2" fmla="*/ 9294627 w 9294627"/>
              <a:gd name="connsiteY2" fmla="*/ 3429000 h 3429000"/>
              <a:gd name="connsiteX3" fmla="*/ 0 w 9294627"/>
              <a:gd name="connsiteY3" fmla="*/ 3429000 h 3429000"/>
              <a:gd name="connsiteX4" fmla="*/ 3429000 w 9294627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4627" h="3429000">
                <a:moveTo>
                  <a:pt x="3429000" y="0"/>
                </a:moveTo>
                <a:lnTo>
                  <a:pt x="9294627" y="0"/>
                </a:lnTo>
                <a:lnTo>
                  <a:pt x="9294627" y="3429000"/>
                </a:lnTo>
                <a:lnTo>
                  <a:pt x="0" y="3429000"/>
                </a:lnTo>
                <a:lnTo>
                  <a:pt x="3429000" y="0"/>
                </a:lnTo>
                <a:close/>
              </a:path>
            </a:pathLst>
          </a:cu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222659CD-B06B-43DB-B844-7169692EF8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326373" cy="3429000"/>
          </a:xfrm>
          <a:custGeom>
            <a:avLst/>
            <a:gdLst>
              <a:gd name="connsiteX0" fmla="*/ 0 w 6326373"/>
              <a:gd name="connsiteY0" fmla="*/ 0 h 3429000"/>
              <a:gd name="connsiteX1" fmla="*/ 6326373 w 6326373"/>
              <a:gd name="connsiteY1" fmla="*/ 0 h 3429000"/>
              <a:gd name="connsiteX2" fmla="*/ 2897373 w 6326373"/>
              <a:gd name="connsiteY2" fmla="*/ 3429000 h 3429000"/>
              <a:gd name="connsiteX3" fmla="*/ 0 w 632637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6373" h="3429000">
                <a:moveTo>
                  <a:pt x="0" y="0"/>
                </a:moveTo>
                <a:lnTo>
                  <a:pt x="6326373" y="0"/>
                </a:lnTo>
                <a:lnTo>
                  <a:pt x="289737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BC920826-E72F-46CD-8A4A-F8CCF6F8CF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6025" y="1315094"/>
            <a:ext cx="5492750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77DE3011-10E4-4918-B38F-F89525D7C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6025" y="401637"/>
            <a:ext cx="5492750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1455FBB1-12F7-4430-9AD1-F2FEC0B1C3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9" y="3829684"/>
            <a:ext cx="2505464" cy="20059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273C4581-F278-4874-9C58-9145197153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829684"/>
            <a:ext cx="2505464" cy="20059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7ECC4F5B-6BAF-4FF4-A9AB-A6D954F78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829684"/>
            <a:ext cx="2505464" cy="20059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93A6B698-1CEC-41D3-B149-6612855E6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829684"/>
            <a:ext cx="2505464" cy="20059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4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2 Top Blue - 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04041"/>
            <a:ext cx="11387136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67642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F7EC3E61-B3E7-EF09-932B-A4FEA4207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A3BD11-DF9B-B90A-E4AE-42A874C80D08}"/>
              </a:ext>
            </a:extLst>
          </p:cNvPr>
          <p:cNvSpPr/>
          <p:nvPr userDrawn="1"/>
        </p:nvSpPr>
        <p:spPr>
          <a:xfrm>
            <a:off x="401637" y="1837509"/>
            <a:ext cx="5267642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/>
              <a:t>SUBHEADLINE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20499BAD-9159-B2BF-A589-F9F72967D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0323" y="2768121"/>
            <a:ext cx="5267642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B16AC0-E093-2372-7DBE-527CF8874433}"/>
              </a:ext>
            </a:extLst>
          </p:cNvPr>
          <p:cNvSpPr/>
          <p:nvPr userDrawn="1"/>
        </p:nvSpPr>
        <p:spPr>
          <a:xfrm>
            <a:off x="6370322" y="1837509"/>
            <a:ext cx="5267642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68184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f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04041"/>
            <a:ext cx="11387136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F7EC3E61-B3E7-EF09-932B-A4FEA4207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B6FFCC8-3FB7-66AF-8EF5-5E3466BBDC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765" y="1961820"/>
            <a:ext cx="2316889" cy="2121036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B56715-50B8-87C4-FF58-5A9C9D4CC025}"/>
              </a:ext>
            </a:extLst>
          </p:cNvPr>
          <p:cNvSpPr txBox="1"/>
          <p:nvPr userDrawn="1"/>
        </p:nvSpPr>
        <p:spPr>
          <a:xfrm>
            <a:off x="278265" y="4410109"/>
            <a:ext cx="24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err="1"/>
              <a:t>Name</a:t>
            </a:r>
            <a:r>
              <a:rPr lang="nb-NO"/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8521266-5C0C-39E3-C9F6-9385D265C240}"/>
              </a:ext>
            </a:extLst>
          </p:cNvPr>
          <p:cNvCxnSpPr/>
          <p:nvPr userDrawn="1"/>
        </p:nvCxnSpPr>
        <p:spPr>
          <a:xfrm>
            <a:off x="329406" y="4841966"/>
            <a:ext cx="24896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A89D7D-3531-10FD-42D7-D43F7078AE51}"/>
              </a:ext>
            </a:extLst>
          </p:cNvPr>
          <p:cNvSpPr txBox="1"/>
          <p:nvPr userDrawn="1"/>
        </p:nvSpPr>
        <p:spPr>
          <a:xfrm>
            <a:off x="278265" y="4904492"/>
            <a:ext cx="286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Job </a:t>
            </a:r>
            <a:r>
              <a:rPr lang="nb-NO" sz="1400" err="1"/>
              <a:t>title</a:t>
            </a:r>
            <a:r>
              <a:rPr lang="nb-NO" sz="1400"/>
              <a:t> and </a:t>
            </a:r>
            <a:r>
              <a:rPr lang="nb-NO" sz="1400" err="1"/>
              <a:t>company</a:t>
            </a:r>
            <a:endParaRPr lang="nb-NO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C1425B-6C31-E628-3439-9EADCF0F4D3C}"/>
              </a:ext>
            </a:extLst>
          </p:cNvPr>
          <p:cNvSpPr txBox="1"/>
          <p:nvPr userDrawn="1"/>
        </p:nvSpPr>
        <p:spPr>
          <a:xfrm>
            <a:off x="3325177" y="4401797"/>
            <a:ext cx="24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err="1"/>
              <a:t>Name</a:t>
            </a:r>
            <a:r>
              <a:rPr lang="nb-NO"/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7EE0C1F-2D16-61BC-C237-4569050D189D}"/>
              </a:ext>
            </a:extLst>
          </p:cNvPr>
          <p:cNvCxnSpPr/>
          <p:nvPr userDrawn="1"/>
        </p:nvCxnSpPr>
        <p:spPr>
          <a:xfrm>
            <a:off x="3376318" y="4833654"/>
            <a:ext cx="24896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309716-D0F1-FC1A-241A-26BF8C7BFC59}"/>
              </a:ext>
            </a:extLst>
          </p:cNvPr>
          <p:cNvSpPr txBox="1"/>
          <p:nvPr userDrawn="1"/>
        </p:nvSpPr>
        <p:spPr>
          <a:xfrm>
            <a:off x="3325177" y="4896180"/>
            <a:ext cx="286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Job </a:t>
            </a:r>
            <a:r>
              <a:rPr lang="nb-NO" sz="1400" err="1"/>
              <a:t>title</a:t>
            </a:r>
            <a:r>
              <a:rPr lang="nb-NO" sz="1400"/>
              <a:t> and </a:t>
            </a:r>
            <a:r>
              <a:rPr lang="nb-NO" sz="1400" err="1"/>
              <a:t>company</a:t>
            </a:r>
            <a:endParaRPr lang="nb-NO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715297-FE18-2133-C4FF-202ACCACE027}"/>
              </a:ext>
            </a:extLst>
          </p:cNvPr>
          <p:cNvSpPr txBox="1"/>
          <p:nvPr userDrawn="1"/>
        </p:nvSpPr>
        <p:spPr>
          <a:xfrm>
            <a:off x="6372089" y="4410109"/>
            <a:ext cx="24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err="1"/>
              <a:t>Name</a:t>
            </a:r>
            <a:r>
              <a:rPr lang="nb-NO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B43EEA2-A274-7C57-027D-E9ED2D3341D6}"/>
              </a:ext>
            </a:extLst>
          </p:cNvPr>
          <p:cNvCxnSpPr/>
          <p:nvPr userDrawn="1"/>
        </p:nvCxnSpPr>
        <p:spPr>
          <a:xfrm>
            <a:off x="6423230" y="4841966"/>
            <a:ext cx="24896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B17FAA-8D3C-2943-0C0B-24BE3BD5A263}"/>
              </a:ext>
            </a:extLst>
          </p:cNvPr>
          <p:cNvSpPr txBox="1"/>
          <p:nvPr userDrawn="1"/>
        </p:nvSpPr>
        <p:spPr>
          <a:xfrm>
            <a:off x="6372089" y="4904492"/>
            <a:ext cx="286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Job </a:t>
            </a:r>
            <a:r>
              <a:rPr lang="nb-NO" sz="1400" err="1"/>
              <a:t>title</a:t>
            </a:r>
            <a:r>
              <a:rPr lang="nb-NO" sz="1400"/>
              <a:t> and </a:t>
            </a:r>
            <a:r>
              <a:rPr lang="nb-NO" sz="1400" err="1"/>
              <a:t>company</a:t>
            </a:r>
            <a:endParaRPr lang="nb-NO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E1AD32-8F45-C653-CBBF-01B32B909CAC}"/>
              </a:ext>
            </a:extLst>
          </p:cNvPr>
          <p:cNvSpPr txBox="1"/>
          <p:nvPr userDrawn="1"/>
        </p:nvSpPr>
        <p:spPr>
          <a:xfrm>
            <a:off x="9419001" y="4347583"/>
            <a:ext cx="24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err="1"/>
              <a:t>Name</a:t>
            </a:r>
            <a:r>
              <a:rPr lang="nb-NO"/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56C6041-922F-ACCE-3C61-58A7D7EFFED3}"/>
              </a:ext>
            </a:extLst>
          </p:cNvPr>
          <p:cNvCxnSpPr/>
          <p:nvPr userDrawn="1"/>
        </p:nvCxnSpPr>
        <p:spPr>
          <a:xfrm>
            <a:off x="9470142" y="4779440"/>
            <a:ext cx="24896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2C3B17-16A9-7584-B78C-8505ED85A04C}"/>
              </a:ext>
            </a:extLst>
          </p:cNvPr>
          <p:cNvSpPr txBox="1"/>
          <p:nvPr userDrawn="1"/>
        </p:nvSpPr>
        <p:spPr>
          <a:xfrm>
            <a:off x="9419001" y="4841966"/>
            <a:ext cx="286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Job </a:t>
            </a:r>
            <a:r>
              <a:rPr lang="nb-NO" sz="1400" err="1"/>
              <a:t>title</a:t>
            </a:r>
            <a:r>
              <a:rPr lang="nb-NO" sz="1400"/>
              <a:t> and </a:t>
            </a:r>
            <a:r>
              <a:rPr lang="nb-NO" sz="1400" err="1"/>
              <a:t>company</a:t>
            </a:r>
            <a:endParaRPr lang="nb-NO" sz="140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4786D6AB-32AA-030B-C18A-B6D07C1B6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2677" y="1961820"/>
            <a:ext cx="2316889" cy="2121036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xmlns="" id="{6D77C34D-9686-15D0-FE0E-7C4770A787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432" y="1961820"/>
            <a:ext cx="2316889" cy="2121036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76C4C516-C2FA-593C-112A-B690BC1546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1666" y="1884907"/>
            <a:ext cx="2316889" cy="2121036"/>
          </a:xfrm>
          <a:prstGeom prst="ellipse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392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roduct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D1E9CA3-5D84-41D1-B3E4-87808E18A069}"/>
              </a:ext>
            </a:extLst>
          </p:cNvPr>
          <p:cNvSpPr/>
          <p:nvPr userDrawn="1"/>
        </p:nvSpPr>
        <p:spPr>
          <a:xfrm>
            <a:off x="2805911" y="0"/>
            <a:ext cx="9386089" cy="3429000"/>
          </a:xfrm>
          <a:custGeom>
            <a:avLst/>
            <a:gdLst>
              <a:gd name="connsiteX0" fmla="*/ 3429000 w 9294627"/>
              <a:gd name="connsiteY0" fmla="*/ 0 h 3429000"/>
              <a:gd name="connsiteX1" fmla="*/ 9294627 w 9294627"/>
              <a:gd name="connsiteY1" fmla="*/ 0 h 3429000"/>
              <a:gd name="connsiteX2" fmla="*/ 9294627 w 9294627"/>
              <a:gd name="connsiteY2" fmla="*/ 3429000 h 3429000"/>
              <a:gd name="connsiteX3" fmla="*/ 0 w 9294627"/>
              <a:gd name="connsiteY3" fmla="*/ 3429000 h 3429000"/>
              <a:gd name="connsiteX4" fmla="*/ 3429000 w 9294627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4627" h="3429000">
                <a:moveTo>
                  <a:pt x="3429000" y="0"/>
                </a:moveTo>
                <a:lnTo>
                  <a:pt x="9294627" y="0"/>
                </a:lnTo>
                <a:lnTo>
                  <a:pt x="9294627" y="3429000"/>
                </a:lnTo>
                <a:lnTo>
                  <a:pt x="0" y="3429000"/>
                </a:lnTo>
                <a:lnTo>
                  <a:pt x="3429000" y="0"/>
                </a:lnTo>
                <a:close/>
              </a:path>
            </a:pathLst>
          </a:custGeom>
          <a:solidFill>
            <a:srgbClr val="00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222659CD-B06B-43DB-B844-7169692EF8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326373" cy="3429000"/>
          </a:xfrm>
          <a:custGeom>
            <a:avLst/>
            <a:gdLst>
              <a:gd name="connsiteX0" fmla="*/ 0 w 6326373"/>
              <a:gd name="connsiteY0" fmla="*/ 0 h 3429000"/>
              <a:gd name="connsiteX1" fmla="*/ 6326373 w 6326373"/>
              <a:gd name="connsiteY1" fmla="*/ 0 h 3429000"/>
              <a:gd name="connsiteX2" fmla="*/ 2897373 w 6326373"/>
              <a:gd name="connsiteY2" fmla="*/ 3429000 h 3429000"/>
              <a:gd name="connsiteX3" fmla="*/ 0 w 632637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6373" h="3429000">
                <a:moveTo>
                  <a:pt x="0" y="0"/>
                </a:moveTo>
                <a:lnTo>
                  <a:pt x="6326373" y="0"/>
                </a:lnTo>
                <a:lnTo>
                  <a:pt x="289737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000B4F0-E8D2-4821-AD80-DF2B25E6B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8" y="3832225"/>
            <a:ext cx="1961905" cy="292064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5C23DA7-9C5D-4B24-B99B-65FA64494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434" y="3832225"/>
            <a:ext cx="1765080" cy="29206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FEF7124-C080-482A-8E62-11B88BDFA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230" y="3832225"/>
            <a:ext cx="1117461" cy="292064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FFB7D60-8A70-4FF1-B0B8-4A497FA1A1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26" y="3832225"/>
            <a:ext cx="2133334" cy="292064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9104840-D780-4E50-A7C8-0DB2D4F709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6025" y="1315094"/>
            <a:ext cx="5492750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43AAB9FB-6D5C-49A7-B05E-0774A6323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6025" y="401637"/>
            <a:ext cx="5492750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B8460330-A60D-4CBE-85CC-BD8FC1AC2D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4364966"/>
            <a:ext cx="1961905" cy="1470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513DAD06-569C-4286-B4D2-5BF95B0AF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4026" y="4364966"/>
            <a:ext cx="1961905" cy="1470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80137F99-BCF3-4A5E-BCBB-6E73B7E17E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62434" y="4364966"/>
            <a:ext cx="1961905" cy="1470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EC7710DC-C753-4E1A-8F83-6E55F144F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3230" y="4364966"/>
            <a:ext cx="1961905" cy="1470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32DB1FA0-4B59-40F1-8DEC-E71D881D82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44823" y="4364966"/>
            <a:ext cx="1961905" cy="1470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D622C7-7B45-42D6-9224-40529807BC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23" y="3832225"/>
            <a:ext cx="1117461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2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roducts Intro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B6B8A-05F3-0F4C-11BB-744E169F83C8}"/>
              </a:ext>
            </a:extLst>
          </p:cNvPr>
          <p:cNvSpPr/>
          <p:nvPr userDrawn="1"/>
        </p:nvSpPr>
        <p:spPr>
          <a:xfrm>
            <a:off x="-794" y="1"/>
            <a:ext cx="12192000" cy="2107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9104840-D780-4E50-A7C8-0DB2D4F709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38" y="924034"/>
            <a:ext cx="11405090" cy="460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43AAB9FB-6D5C-49A7-B05E-0774A6323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01638"/>
            <a:ext cx="11387137" cy="522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B8460330-A60D-4CBE-85CC-BD8FC1AC2D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060921"/>
            <a:ext cx="1719109" cy="277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513DAD06-569C-4286-B4D2-5BF95B0AF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4026" y="3060921"/>
            <a:ext cx="1719109" cy="277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80137F99-BCF3-4A5E-BCBB-6E73B7E17E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62434" y="3060921"/>
            <a:ext cx="1719109" cy="277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EC7710DC-C753-4E1A-8F83-6E55F144F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3230" y="3060921"/>
            <a:ext cx="1719109" cy="277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32DB1FA0-4B59-40F1-8DEC-E71D881D82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44824" y="3060921"/>
            <a:ext cx="1719108" cy="2774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Text – Arial 12 pts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A7A500-1EA1-CCFE-CE30-A2C5263B9E8F}"/>
              </a:ext>
            </a:extLst>
          </p:cNvPr>
          <p:cNvSpPr/>
          <p:nvPr userDrawn="1"/>
        </p:nvSpPr>
        <p:spPr>
          <a:xfrm>
            <a:off x="7484026" y="2648784"/>
            <a:ext cx="1719109" cy="292064"/>
          </a:xfrm>
          <a:prstGeom prst="rect">
            <a:avLst/>
          </a:prstGeom>
          <a:solidFill>
            <a:srgbClr val="00A0AC"/>
          </a:solidFill>
          <a:ln>
            <a:solidFill>
              <a:srgbClr val="00A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COMPLIANCE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720561-F537-C187-8BD9-C4389E4BD7DB}"/>
              </a:ext>
            </a:extLst>
          </p:cNvPr>
          <p:cNvSpPr/>
          <p:nvPr userDrawn="1"/>
        </p:nvSpPr>
        <p:spPr>
          <a:xfrm>
            <a:off x="401638" y="2629871"/>
            <a:ext cx="1719109" cy="292064"/>
          </a:xfrm>
          <a:prstGeom prst="rect">
            <a:avLst/>
          </a:prstGeom>
          <a:solidFill>
            <a:srgbClr val="0053BB"/>
          </a:solidFill>
          <a:ln>
            <a:solidFill>
              <a:srgbClr val="0053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DAY-AHEAD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DF749D-4C82-FBD1-695E-1E21E500FF69}"/>
              </a:ext>
            </a:extLst>
          </p:cNvPr>
          <p:cNvSpPr/>
          <p:nvPr userDrawn="1"/>
        </p:nvSpPr>
        <p:spPr>
          <a:xfrm>
            <a:off x="5123230" y="2648784"/>
            <a:ext cx="1719109" cy="292064"/>
          </a:xfrm>
          <a:prstGeom prst="rect">
            <a:avLst/>
          </a:prstGeom>
          <a:solidFill>
            <a:srgbClr val="404477"/>
          </a:solidFill>
          <a:ln>
            <a:solidFill>
              <a:srgbClr val="404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CASS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97920F-69BB-54C4-0B90-B2FFFD053822}"/>
              </a:ext>
            </a:extLst>
          </p:cNvPr>
          <p:cNvSpPr/>
          <p:nvPr userDrawn="1"/>
        </p:nvSpPr>
        <p:spPr>
          <a:xfrm>
            <a:off x="9844822" y="2648784"/>
            <a:ext cx="1719109" cy="292064"/>
          </a:xfrm>
          <a:prstGeom prst="rect">
            <a:avLst/>
          </a:prstGeom>
          <a:solidFill>
            <a:srgbClr val="C7253F"/>
          </a:solidFill>
          <a:ln>
            <a:solidFill>
              <a:srgbClr val="C7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C62196-2218-E08B-C59F-D0264A64C44E}"/>
              </a:ext>
            </a:extLst>
          </p:cNvPr>
          <p:cNvSpPr/>
          <p:nvPr userDrawn="1"/>
        </p:nvSpPr>
        <p:spPr>
          <a:xfrm>
            <a:off x="2762434" y="2629871"/>
            <a:ext cx="1719109" cy="292064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/>
              <a:t>INTRADAY</a:t>
            </a:r>
          </a:p>
        </p:txBody>
      </p:sp>
    </p:spTree>
    <p:extLst>
      <p:ext uri="{BB962C8B-B14F-4D97-AF65-F5344CB8AC3E}">
        <p14:creationId xmlns:p14="http://schemas.microsoft.com/office/powerpoint/2010/main" val="1659096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-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54567DA3-0C96-4758-8549-46481E3D2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8" y="2665412"/>
            <a:ext cx="1961905" cy="29206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3E6809BA-09E3-479E-8564-246BA2BBBA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365DA05-818B-43EF-A018-E5B79AE7A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C5C9D180-489B-4282-BBE4-1B7693E6D2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0FBA6709-972C-48C4-B813-CAED83A79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08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a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7AB7E68-E39E-407B-911F-79D2AAB40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8" y="2665412"/>
            <a:ext cx="1765080" cy="29206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3B7C5D6-4A1E-45B7-8ACD-C862B697FC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1B685977-BA24-407F-B9B2-8A30C64F4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3C5E7BF4-4F06-4935-984B-C1C0870892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B5107E3B-2C72-4579-B4E8-DE8EFF3FD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9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6D82E06-AA86-4B23-922D-790352680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8" y="2665412"/>
            <a:ext cx="1117461" cy="29206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9AF162C-4A9A-4AA0-A9C6-7285D14EDA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3C04CA2-52A3-4AD8-9887-E441ECE1EA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A7059E8A-B47B-4E97-8243-3A12CD923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2B68FAFF-5E1E-4847-98B2-BCB70027D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6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Tex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9AE39F7-AF1B-4D1C-8899-617566143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xmlns="" id="{6B7506FE-D902-4807-8D7D-24EE038B442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296025" y="1824038"/>
            <a:ext cx="5492750" cy="4011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e-DE" sz="2400"/>
              <a:t>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8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5C568C36-4191-43A9-9BE1-1D78DFC30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8" y="2665412"/>
            <a:ext cx="2133334" cy="29206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C0782B0-4254-4C42-9A0E-0E93247381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9341FC3D-B50B-41AF-A835-21BFD98EF0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B3DC513-CD68-4C28-8E02-EEAC03FF3C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818217D9-4483-4F31-AD84-040639259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97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C0782B0-4254-4C42-9A0E-0E93247381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638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9341FC3D-B50B-41AF-A835-21BFD98EF0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83311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B3DC513-CD68-4C28-8E02-EEAC03FF3C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2196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818217D9-4483-4F31-AD84-040639259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2753" y="3571874"/>
            <a:ext cx="2505464" cy="22637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5A81F5-E845-48DE-8887-A38F82FED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2665412"/>
            <a:ext cx="1117461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4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30D25F1B-25DE-4CEA-81E9-A7E36ABE8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DB8A095-CAD5-496B-8E60-B8097D6512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DB114B-BAA5-4A2C-AB5F-A283857CE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DC91DB2-DB9D-465A-86E7-70CA7B79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14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CFFB88-B2AB-416E-9CE8-943E63EAF0A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8C5766-217F-4656-B171-EC119A4B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1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4A37347-B4D7-433F-BE0C-47ECF6E65B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A0322-0E16-4281-A33C-9BFB8AAD4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B9D816A3-0758-4F38-8259-2299E7DD869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96025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13117F9D-9ED2-4210-94AB-9797EEB14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9350167-F26E-4E03-802D-AA8E340DB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9049A06-4048-4616-95B9-BCE7BA211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506D11-EC83-43D5-AF1E-792FC82A0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1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A337AD36-CBB8-4028-B828-09107E70BD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96025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C56ABBBF-B0D5-452A-8627-9E44D51AB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ACEFFEE-2375-4809-B022-7D3DFAC47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3DCC01-7EF5-4D9A-87CD-DC723AFEE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93CD02-A24B-4823-A99B-A9CA6CD14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736F8-595D-4698-9B9F-8D0333FF3FB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8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graphic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736F8-595D-4698-9B9F-8D0333FF3FB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8" y="2699204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8" y="1750523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8" y="837066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2" name="Picture 1" descr="Shape, icon&#10;&#10;Description automatically generated">
            <a:extLst>
              <a:ext uri="{FF2B5EF4-FFF2-40B4-BE49-F238E27FC236}">
                <a16:creationId xmlns:a16="http://schemas.microsoft.com/office/drawing/2014/main" xmlns="" id="{7DBAAF25-E652-EA33-627B-82772F589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0"/>
          <a:stretch/>
        </p:blipFill>
        <p:spPr>
          <a:xfrm>
            <a:off x="6096000" y="497817"/>
            <a:ext cx="6766560" cy="59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9AE39F7-AF1B-4D1C-8899-617566143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xmlns="" id="{FD40F8C0-C6C1-48CC-8E35-426E1737B92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96025" y="1824038"/>
            <a:ext cx="5492750" cy="4011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4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F0138DC-058E-4272-A7E8-1ABD4B5A11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09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able Placeholder 2">
            <a:extLst>
              <a:ext uri="{FF2B5EF4-FFF2-40B4-BE49-F238E27FC236}">
                <a16:creationId xmlns:a16="http://schemas.microsoft.com/office/drawing/2014/main" xmlns="" id="{48810DAF-FF0B-47BE-9ABF-A79B8613F5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224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6801DB59-340A-49DE-80DD-60ACCFCCE8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0B73D4F1-AF49-4B45-A030-12587186F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5DC12CA-B091-485F-ABB2-69264A2F8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63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xmlns="" id="{166DE38E-4608-4CDA-AEBC-6EFEBCE290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12368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C15ECAA-185E-40A1-ADBF-AEEC7EEC2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33B2CFE1-5169-4D75-B07C-1AA4997E02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113B91-7E74-472E-96B8-FB792595E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85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White - 2 Columns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73F238-A861-4EE9-879D-22F085213DB2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DFF235-056D-4D86-92BA-81FBB9EB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B7AACA5-854F-4841-AE83-C702FB7AAB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D66726DB-F7C7-4D8C-BED5-9DFA5E369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7CBF1392-4AFC-4C89-BE4F-FF29D4F98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B5CCCE49-3D62-498B-9D11-562989722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B4F3AFB4-EABF-4141-8349-092BFD4078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17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F7DC450-64B7-4857-B778-F75DF9E0A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74C9000C-30C5-4825-ADB8-43DF120CF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5B54F24F-731C-4B4F-8EF1-7A239855B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72FEDA8-D8DB-46B3-859A-7860B0B0D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E92E0A1-9609-438E-903D-1B7AE9CD50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93FE9D96-60F2-4204-8ED1-9E2AB4267A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1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515C26-F653-485E-9A4D-0AB7D440B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92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83ED3B7A-EA58-44E4-B962-7BC68A648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835252"/>
            <a:ext cx="11387138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2A96FCD2-655C-4B11-AC6B-3E55B392A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534035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53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23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ind turbines&#10;&#10;Description automatically generated with medium confidence">
            <a:extLst>
              <a:ext uri="{FF2B5EF4-FFF2-40B4-BE49-F238E27FC236}">
                <a16:creationId xmlns:a16="http://schemas.microsoft.com/office/drawing/2014/main" xmlns="" id="{6E162370-FA0B-6D8C-019E-D316E8680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45F582-AF23-4CDB-B511-7585EBB63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431" y="1948103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3E29566-F628-4C1D-8BFA-CD5C80FBF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31" y="2453201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5E7AD7F-B94E-4019-9DCA-F3D5D4C5D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432" y="3429000"/>
            <a:ext cx="11387136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</p:txBody>
      </p:sp>
    </p:spTree>
    <p:extLst>
      <p:ext uri="{BB962C8B-B14F-4D97-AF65-F5344CB8AC3E}">
        <p14:creationId xmlns:p14="http://schemas.microsoft.com/office/powerpoint/2010/main" val="187525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xmlns="" id="{9D352198-ECDA-FD8A-908A-6EF231770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3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2B07FE-E55E-7415-1801-DD089EBB06EB}"/>
              </a:ext>
            </a:extLst>
          </p:cNvPr>
          <p:cNvSpPr txBox="1">
            <a:spLocks/>
          </p:cNvSpPr>
          <p:nvPr userDrawn="1"/>
        </p:nvSpPr>
        <p:spPr>
          <a:xfrm>
            <a:off x="574766" y="6428528"/>
            <a:ext cx="1776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Nord Pool AS</a:t>
            </a:r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4A0D4C-057E-08FC-0EAD-E6A052A26648}"/>
              </a:ext>
            </a:extLst>
          </p:cNvPr>
          <p:cNvSpPr txBox="1"/>
          <p:nvPr userDrawn="1"/>
        </p:nvSpPr>
        <p:spPr>
          <a:xfrm>
            <a:off x="2002971" y="6428529"/>
            <a:ext cx="1776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www.nordpoolgroup.com</a:t>
            </a:r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CC5C50-2EAF-82B5-D332-BA6B9F85DCE5}"/>
              </a:ext>
            </a:extLst>
          </p:cNvPr>
          <p:cNvSpPr txBox="1"/>
          <p:nvPr userDrawn="1"/>
        </p:nvSpPr>
        <p:spPr>
          <a:xfrm>
            <a:off x="148046" y="4932661"/>
            <a:ext cx="72629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>
                <a:solidFill>
                  <a:srgbClr val="FFFFFF"/>
                </a:solidFill>
                <a:effectLst/>
              </a:rPr>
              <a:t>Delivering efficient, simple, secure power trading across Europe</a:t>
            </a:r>
            <a:endParaRPr lang="en-GB" sz="3200" b="1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112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hit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655F1D-5502-4328-88A1-D58180A368A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B08F92A-B10E-4C0E-BAC8-2F849BED0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264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ED3A954-D12C-42EA-96DA-1340E6D36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915361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7137D7D-781E-4969-BB76-12A13F32F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1845111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0A51F9B-3B44-4365-A457-53BC590A03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EE93BE22-E03B-4D86-A805-5140FB83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 3" panose="05040102010807070707" pitchFamily="18" charset="2"/>
              <a:buChar char=""/>
              <a:defRPr sz="1600"/>
            </a:lvl1pPr>
            <a:lvl2pPr marL="685800" indent="-228600">
              <a:buFont typeface="Wingdings 3" panose="05040102010807070707" pitchFamily="18" charset="2"/>
              <a:buChar char=""/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566CEE49-3D6C-4A8B-881F-65F686CAD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36EF38E-0B3B-416E-9862-90634F2A36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17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515C26-F653-485E-9A4D-0AB7D440B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B1D8BB1D-CB2A-4EAB-A56E-3FC15062A0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42AF5F06-A59D-4E5E-A44B-79D72591C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351A10AF-CEED-4D52-A2AB-024617EE8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00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hit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DD9C79-15D5-4215-BFD5-A2D07559C6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6A64388-371A-43A1-939F-B48519F1B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1583169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35C9F79C-23A5-4CFB-96A8-0FDEADC5B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429000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B763320-81C2-44ED-80A8-90D3B51FB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4358750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9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0D51601-0EA3-4CD0-B0BC-F239210556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lang="en-GB" sz="2400"/>
            </a:lvl1pPr>
          </a:lstStyle>
          <a:p>
            <a:pPr marL="0" lvl="0" indent="0" algn="ctr">
              <a:buNone/>
            </a:pPr>
            <a:r>
              <a:rPr lang="de-DE"/>
              <a:t>Image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F0A2673E-875E-4B9C-95A1-B016250D2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084C84-AA33-44CA-AD3C-2E6ACA72C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F0914CDF-C38E-47A6-943C-3C883F711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00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Right Whit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E6AFBAE-A61F-4A64-96E3-D6E76B09934F}"/>
              </a:ext>
            </a:extLst>
          </p:cNvPr>
          <p:cNvSpPr/>
          <p:nvPr userDrawn="1"/>
        </p:nvSpPr>
        <p:spPr>
          <a:xfrm>
            <a:off x="5334002" y="0"/>
            <a:ext cx="6857999" cy="6858000"/>
          </a:xfrm>
          <a:custGeom>
            <a:avLst/>
            <a:gdLst>
              <a:gd name="connsiteX0" fmla="*/ 6857999 w 6857999"/>
              <a:gd name="connsiteY0" fmla="*/ 0 h 6858000"/>
              <a:gd name="connsiteX1" fmla="*/ 6857999 w 6857999"/>
              <a:gd name="connsiteY1" fmla="*/ 6858000 h 6858000"/>
              <a:gd name="connsiteX2" fmla="*/ 0 w 6857999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7999" h="6858000">
                <a:moveTo>
                  <a:pt x="6857999" y="0"/>
                </a:moveTo>
                <a:lnTo>
                  <a:pt x="6857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3A6D1B6-C678-47B2-B5C5-3F673792C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31" y="6037580"/>
            <a:ext cx="919743" cy="42132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0EA0351A-8280-4D8D-B396-8AFCA3D10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2027261"/>
            <a:ext cx="8474943" cy="98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68E8708-E3C5-4359-A6BA-22BECF73F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9" y="3428999"/>
            <a:ext cx="5284786" cy="75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F6CA24D-C6D0-45A3-B11A-C24847D24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4727728"/>
            <a:ext cx="5284787" cy="98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50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Right Imag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A349C41-B546-465F-A792-415C4B2BD2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1" y="0"/>
            <a:ext cx="6858000" cy="6858000"/>
          </a:xfrm>
          <a:custGeom>
            <a:avLst/>
            <a:gdLst>
              <a:gd name="connsiteX0" fmla="*/ 6857999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6857999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B6FFB47-32BA-4FE2-982D-51DEC7E8DE30}"/>
              </a:ext>
            </a:extLst>
          </p:cNvPr>
          <p:cNvSpPr/>
          <p:nvPr userDrawn="1"/>
        </p:nvSpPr>
        <p:spPr>
          <a:xfrm>
            <a:off x="0" y="-9525"/>
            <a:ext cx="1924050" cy="1924050"/>
          </a:xfrm>
          <a:custGeom>
            <a:avLst/>
            <a:gdLst>
              <a:gd name="connsiteX0" fmla="*/ 0 w 1924050"/>
              <a:gd name="connsiteY0" fmla="*/ 1924050 h 1924050"/>
              <a:gd name="connsiteX1" fmla="*/ 1924050 w 1924050"/>
              <a:gd name="connsiteY1" fmla="*/ 0 h 1924050"/>
              <a:gd name="connsiteX2" fmla="*/ 0 w 1924050"/>
              <a:gd name="connsiteY2" fmla="*/ 0 h 1924050"/>
              <a:gd name="connsiteX3" fmla="*/ 0 w 1924050"/>
              <a:gd name="connsiteY3" fmla="*/ 192405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1924050">
                <a:moveTo>
                  <a:pt x="0" y="1924050"/>
                </a:moveTo>
                <a:lnTo>
                  <a:pt x="1924050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55610635-6325-41FF-99E0-B010106A4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2027261"/>
            <a:ext cx="8474943" cy="98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B7ABB897-B6BB-40EF-A635-CE84D075A5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9" y="3428999"/>
            <a:ext cx="5284786" cy="75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145B6474-0D40-4E4C-A02F-778BCDA12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4727728"/>
            <a:ext cx="5284787" cy="98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A8069-135A-4648-A2BD-A3957626E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4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Blu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0F71F9A-E944-4785-9B77-B6B73C12451D}"/>
              </a:ext>
            </a:extLst>
          </p:cNvPr>
          <p:cNvSpPr/>
          <p:nvPr userDrawn="1"/>
        </p:nvSpPr>
        <p:spPr>
          <a:xfrm>
            <a:off x="2181728" y="0"/>
            <a:ext cx="10010272" cy="6858000"/>
          </a:xfrm>
          <a:custGeom>
            <a:avLst/>
            <a:gdLst>
              <a:gd name="connsiteX0" fmla="*/ 0 w 10010272"/>
              <a:gd name="connsiteY0" fmla="*/ 0 h 6858000"/>
              <a:gd name="connsiteX1" fmla="*/ 10010272 w 10010272"/>
              <a:gd name="connsiteY1" fmla="*/ 0 h 6858000"/>
              <a:gd name="connsiteX2" fmla="*/ 10010272 w 10010272"/>
              <a:gd name="connsiteY2" fmla="*/ 6858000 h 6858000"/>
              <a:gd name="connsiteX3" fmla="*/ 6855183 w 10010272"/>
              <a:gd name="connsiteY3" fmla="*/ 6858000 h 6858000"/>
              <a:gd name="connsiteX4" fmla="*/ 0 w 10010272"/>
              <a:gd name="connsiteY4" fmla="*/ 2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272" h="6858000">
                <a:moveTo>
                  <a:pt x="0" y="0"/>
                </a:moveTo>
                <a:lnTo>
                  <a:pt x="10010272" y="0"/>
                </a:lnTo>
                <a:lnTo>
                  <a:pt x="10010272" y="6858000"/>
                </a:lnTo>
                <a:lnTo>
                  <a:pt x="6855183" y="6858000"/>
                </a:lnTo>
                <a:lnTo>
                  <a:pt x="0" y="2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9CF21E-D309-4DF2-A710-999B70812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31" y="6037580"/>
            <a:ext cx="919743" cy="42132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4B36DCC-344F-4645-A5DF-B4C312B78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8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64632470-5248-4E07-B596-5625900F51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9" y="2247469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4F2CB310-9753-4A07-B911-5928B578B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3177219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4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 Title - Right Image Ang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B8DD59A-C39F-4D84-952B-571D0FE12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81728" y="0"/>
            <a:ext cx="10010272" cy="6858000"/>
          </a:xfrm>
          <a:custGeom>
            <a:avLst/>
            <a:gdLst>
              <a:gd name="connsiteX0" fmla="*/ 0 w 10010272"/>
              <a:gd name="connsiteY0" fmla="*/ 0 h 6858000"/>
              <a:gd name="connsiteX1" fmla="*/ 10010272 w 10010272"/>
              <a:gd name="connsiteY1" fmla="*/ 0 h 6858000"/>
              <a:gd name="connsiteX2" fmla="*/ 10010272 w 10010272"/>
              <a:gd name="connsiteY2" fmla="*/ 6858000 h 6858000"/>
              <a:gd name="connsiteX3" fmla="*/ 6855183 w 10010272"/>
              <a:gd name="connsiteY3" fmla="*/ 6858000 h 6858000"/>
              <a:gd name="connsiteX4" fmla="*/ 0 w 10010272"/>
              <a:gd name="connsiteY4" fmla="*/ 2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272" h="6858000">
                <a:moveTo>
                  <a:pt x="0" y="0"/>
                </a:moveTo>
                <a:lnTo>
                  <a:pt x="10010272" y="0"/>
                </a:lnTo>
                <a:lnTo>
                  <a:pt x="10010272" y="6858000"/>
                </a:lnTo>
                <a:lnTo>
                  <a:pt x="6855183" y="6858000"/>
                </a:lnTo>
                <a:lnTo>
                  <a:pt x="0" y="28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6A58980-3E2C-47D4-A59A-F0DBD04E4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2077811"/>
            <a:ext cx="3658299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0D583EB0-EB32-4BC3-AD5F-25B28167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25147BB8-CF48-4155-BB74-F93022878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A52738-4F0F-402E-92DA-5AD71195C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8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Whit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BB41477-6865-4B6E-8C66-38BEC1C2731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3120238 w 6096000"/>
              <a:gd name="connsiteY1" fmla="*/ 0 h 6858000"/>
              <a:gd name="connsiteX2" fmla="*/ 6096000 w 6096000"/>
              <a:gd name="connsiteY2" fmla="*/ 3428596 h 6858000"/>
              <a:gd name="connsiteX3" fmla="*/ 6096000 w 6096000"/>
              <a:gd name="connsiteY3" fmla="*/ 3462613 h 6858000"/>
              <a:gd name="connsiteX4" fmla="*/ 3106352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3120238" y="0"/>
                </a:lnTo>
                <a:lnTo>
                  <a:pt x="6096000" y="3428596"/>
                </a:lnTo>
                <a:lnTo>
                  <a:pt x="6096000" y="3462613"/>
                </a:lnTo>
                <a:lnTo>
                  <a:pt x="3106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A7586BA1-9887-43F0-95D5-11604AC36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D6D23BA-3F0F-4978-A4B9-3B1C21B26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B526961-4A09-49C7-8AF7-64908069E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65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84A8D8-117F-4768-92FC-963AE556A3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3120238 w 6096000"/>
              <a:gd name="connsiteY1" fmla="*/ 0 h 6858000"/>
              <a:gd name="connsiteX2" fmla="*/ 6096000 w 6096000"/>
              <a:gd name="connsiteY2" fmla="*/ 3428596 h 6858000"/>
              <a:gd name="connsiteX3" fmla="*/ 6096000 w 6096000"/>
              <a:gd name="connsiteY3" fmla="*/ 3462613 h 6858000"/>
              <a:gd name="connsiteX4" fmla="*/ 3106352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3120238" y="0"/>
                </a:lnTo>
                <a:lnTo>
                  <a:pt x="6096000" y="3428596"/>
                </a:lnTo>
                <a:lnTo>
                  <a:pt x="6096000" y="3462613"/>
                </a:lnTo>
                <a:lnTo>
                  <a:pt x="3106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178F9F8-0620-48AE-8274-C596CD50E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EE6BD4BF-87FA-4BED-A0B1-B6DECC83B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C6599DA4-F736-4143-8EC8-270B7DCE3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773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hite Angles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D8DB39D-DE97-4215-8309-B52694417299}"/>
              </a:ext>
            </a:extLst>
          </p:cNvPr>
          <p:cNvSpPr/>
          <p:nvPr userDrawn="1"/>
        </p:nvSpPr>
        <p:spPr>
          <a:xfrm>
            <a:off x="0" y="0"/>
            <a:ext cx="12192000" cy="3683479"/>
          </a:xfrm>
          <a:custGeom>
            <a:avLst/>
            <a:gdLst>
              <a:gd name="connsiteX0" fmla="*/ 0 w 12192000"/>
              <a:gd name="connsiteY0" fmla="*/ 0 h 3683479"/>
              <a:gd name="connsiteX1" fmla="*/ 12192000 w 12192000"/>
              <a:gd name="connsiteY1" fmla="*/ 0 h 3683479"/>
              <a:gd name="connsiteX2" fmla="*/ 12192000 w 12192000"/>
              <a:gd name="connsiteY2" fmla="*/ 1842508 h 3683479"/>
              <a:gd name="connsiteX3" fmla="*/ 6098875 w 12192000"/>
              <a:gd name="connsiteY3" fmla="*/ 3683479 h 3683479"/>
              <a:gd name="connsiteX4" fmla="*/ 2286000 w 12192000"/>
              <a:gd name="connsiteY4" fmla="*/ 1846053 h 3683479"/>
              <a:gd name="connsiteX5" fmla="*/ 0 w 12192000"/>
              <a:gd name="connsiteY5" fmla="*/ 2920545 h 36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83479">
                <a:moveTo>
                  <a:pt x="0" y="0"/>
                </a:moveTo>
                <a:lnTo>
                  <a:pt x="12192000" y="0"/>
                </a:lnTo>
                <a:lnTo>
                  <a:pt x="12192000" y="1842508"/>
                </a:lnTo>
                <a:lnTo>
                  <a:pt x="6098875" y="3683479"/>
                </a:lnTo>
                <a:lnTo>
                  <a:pt x="2286000" y="1846053"/>
                </a:lnTo>
                <a:lnTo>
                  <a:pt x="0" y="2920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DEDB03C4-FEC4-4BF3-83B4-FBA075225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346643A7-E835-4BA7-8204-56502C9BD4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723628-371E-4161-A34C-FBFCE0F625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1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F0138DC-058E-4272-A7E8-1ABD4B5A11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7BE839C-80C5-4D78-8FA0-00A0DCAFD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9" y="2263776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1943FF1-ED14-4F6E-AFA6-A58728E24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5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4D6BBD39-1839-4172-99AC-6F094D817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8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96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Angles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0DE189B-9283-4602-9521-714FDA4A29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683479"/>
          </a:xfrm>
          <a:custGeom>
            <a:avLst/>
            <a:gdLst>
              <a:gd name="connsiteX0" fmla="*/ 0 w 12192000"/>
              <a:gd name="connsiteY0" fmla="*/ 0 h 3683479"/>
              <a:gd name="connsiteX1" fmla="*/ 12192000 w 12192000"/>
              <a:gd name="connsiteY1" fmla="*/ 0 h 3683479"/>
              <a:gd name="connsiteX2" fmla="*/ 12192000 w 12192000"/>
              <a:gd name="connsiteY2" fmla="*/ 1842508 h 3683479"/>
              <a:gd name="connsiteX3" fmla="*/ 6098875 w 12192000"/>
              <a:gd name="connsiteY3" fmla="*/ 3683479 h 3683479"/>
              <a:gd name="connsiteX4" fmla="*/ 2286000 w 12192000"/>
              <a:gd name="connsiteY4" fmla="*/ 1846053 h 3683479"/>
              <a:gd name="connsiteX5" fmla="*/ 0 w 12192000"/>
              <a:gd name="connsiteY5" fmla="*/ 2920545 h 36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83479">
                <a:moveTo>
                  <a:pt x="0" y="0"/>
                </a:moveTo>
                <a:lnTo>
                  <a:pt x="12192000" y="0"/>
                </a:lnTo>
                <a:lnTo>
                  <a:pt x="12192000" y="1842508"/>
                </a:lnTo>
                <a:lnTo>
                  <a:pt x="6098875" y="3683479"/>
                </a:lnTo>
                <a:lnTo>
                  <a:pt x="2286000" y="1846053"/>
                </a:lnTo>
                <a:lnTo>
                  <a:pt x="0" y="29205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976184D2-B198-4E5D-A211-E803E7C98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4995355-2DA9-4B03-B9DF-CD92721DDC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5C94958-B7F7-4301-95F6-7D585F97F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10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s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72719EF-8C07-41B6-A7CC-330BC9AE5EE9}"/>
              </a:ext>
            </a:extLst>
          </p:cNvPr>
          <p:cNvSpPr/>
          <p:nvPr userDrawn="1"/>
        </p:nvSpPr>
        <p:spPr>
          <a:xfrm>
            <a:off x="-6326" y="1"/>
            <a:ext cx="12198326" cy="6857999"/>
          </a:xfrm>
          <a:custGeom>
            <a:avLst/>
            <a:gdLst>
              <a:gd name="connsiteX0" fmla="*/ 1 w 12198326"/>
              <a:gd name="connsiteY0" fmla="*/ 1 h 6857999"/>
              <a:gd name="connsiteX1" fmla="*/ 1 w 12198326"/>
              <a:gd name="connsiteY1" fmla="*/ 4881483 h 6857999"/>
              <a:gd name="connsiteX2" fmla="*/ 10430964 w 12198326"/>
              <a:gd name="connsiteY2" fmla="*/ 1 h 6857999"/>
              <a:gd name="connsiteX3" fmla="*/ 0 w 12198326"/>
              <a:gd name="connsiteY3" fmla="*/ 0 h 6857999"/>
              <a:gd name="connsiteX4" fmla="*/ 12198326 w 12198326"/>
              <a:gd name="connsiteY4" fmla="*/ 0 h 6857999"/>
              <a:gd name="connsiteX5" fmla="*/ 12198326 w 12198326"/>
              <a:gd name="connsiteY5" fmla="*/ 6857999 h 6857999"/>
              <a:gd name="connsiteX6" fmla="*/ 0 w 121983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326" h="6857999">
                <a:moveTo>
                  <a:pt x="1" y="1"/>
                </a:moveTo>
                <a:lnTo>
                  <a:pt x="1" y="4881483"/>
                </a:lnTo>
                <a:lnTo>
                  <a:pt x="10430964" y="1"/>
                </a:lnTo>
                <a:close/>
                <a:moveTo>
                  <a:pt x="0" y="0"/>
                </a:moveTo>
                <a:lnTo>
                  <a:pt x="12198326" y="0"/>
                </a:lnTo>
                <a:lnTo>
                  <a:pt x="1219832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BFD59DD-8B04-4674-AC0B-A32D8D1F936A}"/>
              </a:ext>
            </a:extLst>
          </p:cNvPr>
          <p:cNvSpPr/>
          <p:nvPr userDrawn="1"/>
        </p:nvSpPr>
        <p:spPr>
          <a:xfrm>
            <a:off x="9960656" y="3253740"/>
            <a:ext cx="2231344" cy="2332670"/>
          </a:xfrm>
          <a:custGeom>
            <a:avLst/>
            <a:gdLst>
              <a:gd name="connsiteX0" fmla="*/ 0 w 2231344"/>
              <a:gd name="connsiteY0" fmla="*/ 0 h 2332670"/>
              <a:gd name="connsiteX1" fmla="*/ 2231344 w 2231344"/>
              <a:gd name="connsiteY1" fmla="*/ 0 h 2332670"/>
              <a:gd name="connsiteX2" fmla="*/ 2231344 w 2231344"/>
              <a:gd name="connsiteY2" fmla="*/ 2332670 h 2332670"/>
              <a:gd name="connsiteX3" fmla="*/ 0 w 2231344"/>
              <a:gd name="connsiteY3" fmla="*/ 1069107 h 2332670"/>
              <a:gd name="connsiteX4" fmla="*/ 0 w 2231344"/>
              <a:gd name="connsiteY4" fmla="*/ 0 h 23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344" h="2332670">
                <a:moveTo>
                  <a:pt x="0" y="0"/>
                </a:moveTo>
                <a:lnTo>
                  <a:pt x="2231344" y="0"/>
                </a:lnTo>
                <a:lnTo>
                  <a:pt x="2231344" y="2332670"/>
                </a:lnTo>
                <a:lnTo>
                  <a:pt x="0" y="1069107"/>
                </a:lnTo>
                <a:lnTo>
                  <a:pt x="0" y="0"/>
                </a:lnTo>
                <a:close/>
              </a:path>
            </a:pathLst>
          </a:custGeom>
          <a:solidFill>
            <a:srgbClr val="005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E523359-CAA5-456B-A311-A42BA4650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87350" y="0"/>
            <a:ext cx="6204650" cy="4323193"/>
          </a:xfrm>
          <a:custGeom>
            <a:avLst/>
            <a:gdLst>
              <a:gd name="connsiteX0" fmla="*/ 4424636 w 6204650"/>
              <a:gd name="connsiteY0" fmla="*/ 0 h 4323193"/>
              <a:gd name="connsiteX1" fmla="*/ 6204650 w 6204650"/>
              <a:gd name="connsiteY1" fmla="*/ 0 h 4323193"/>
              <a:gd name="connsiteX2" fmla="*/ 6204650 w 6204650"/>
              <a:gd name="connsiteY2" fmla="*/ 3255228 h 4323193"/>
              <a:gd name="connsiteX3" fmla="*/ 3970603 w 6204650"/>
              <a:gd name="connsiteY3" fmla="*/ 4323193 h 4323193"/>
              <a:gd name="connsiteX4" fmla="*/ 0 w 6204650"/>
              <a:gd name="connsiteY4" fmla="*/ 2070642 h 432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650" h="4323193">
                <a:moveTo>
                  <a:pt x="4424636" y="0"/>
                </a:moveTo>
                <a:lnTo>
                  <a:pt x="6204650" y="0"/>
                </a:lnTo>
                <a:lnTo>
                  <a:pt x="6204650" y="3255228"/>
                </a:lnTo>
                <a:lnTo>
                  <a:pt x="3970603" y="4323193"/>
                </a:lnTo>
                <a:lnTo>
                  <a:pt x="0" y="2070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A2286AD-1F75-4B8C-B27C-D4ADC3E1A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7" y="401637"/>
            <a:ext cx="6956696" cy="883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1CA4FD9-B194-403D-B0FD-80C0FF5A0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1582380"/>
            <a:ext cx="4524045" cy="883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547E8962-CA52-4827-9CEA-92DADEA90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1" y="3819524"/>
            <a:ext cx="5299254" cy="201612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70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ntac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C0379-C17A-4C1E-A5DF-E357F98F439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B08F92A-B10E-4C0E-BAC8-2F849BED0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9" y="2980551"/>
            <a:ext cx="4551362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Bold 24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ED3A954-D12C-42EA-96DA-1340E6D36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577223"/>
            <a:ext cx="4551361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Position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7137D7D-781E-4969-BB76-12A13F32F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9" y="4082320"/>
            <a:ext cx="4551362" cy="175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Phone – Arial 16 pts</a:t>
            </a:r>
          </a:p>
          <a:p>
            <a:pPr lvl="0"/>
            <a:r>
              <a:rPr lang="en-US"/>
              <a:t>Email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DF19BCC-EB56-4912-8960-E6A97D2E9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17557A-E570-4B4C-8A35-FFBA142EBDB9}"/>
              </a:ext>
            </a:extLst>
          </p:cNvPr>
          <p:cNvSpPr txBox="1"/>
          <p:nvPr userDrawn="1"/>
        </p:nvSpPr>
        <p:spPr>
          <a:xfrm>
            <a:off x="10119116" y="2976179"/>
            <a:ext cx="1778989" cy="401175"/>
          </a:xfrm>
          <a:prstGeom prst="rect">
            <a:avLst/>
          </a:prstGeom>
        </p:spPr>
        <p:txBody>
          <a:bodyPr/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GB" noProof="0">
                <a:solidFill>
                  <a:srgbClr val="001C37"/>
                </a:solidFill>
              </a:rPr>
              <a:t>Thank you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56D07A-7712-491E-8BD3-9E90625E1181}"/>
              </a:ext>
            </a:extLst>
          </p:cNvPr>
          <p:cNvSpPr txBox="1"/>
          <p:nvPr userDrawn="1"/>
        </p:nvSpPr>
        <p:spPr>
          <a:xfrm>
            <a:off x="402589" y="6268306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</a:rPr>
              <a:t>nordpoolgroup.com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26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ntac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C0379-C17A-4C1E-A5DF-E357F98F43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DF19BCC-EB56-4912-8960-E6A97D2E9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5AB7DF0B-DA4E-4D1C-B640-49DAF069A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9" y="2590026"/>
            <a:ext cx="4551362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Bold 24 pts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61622903-1177-415A-8C04-A7D207F19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186698"/>
            <a:ext cx="4551361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Position – Arial 18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6C05961B-EAB8-43F2-BF39-B9A4A09AC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9" y="3691796"/>
            <a:ext cx="4551362" cy="2143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Phone – Arial 16 pts</a:t>
            </a:r>
          </a:p>
          <a:p>
            <a:pPr lvl="0"/>
            <a:r>
              <a:rPr lang="en-US"/>
              <a:t>Email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B50194-7262-4F0E-9391-18707C82B613}"/>
              </a:ext>
            </a:extLst>
          </p:cNvPr>
          <p:cNvSpPr txBox="1"/>
          <p:nvPr userDrawn="1"/>
        </p:nvSpPr>
        <p:spPr>
          <a:xfrm>
            <a:off x="10119116" y="3119054"/>
            <a:ext cx="1778989" cy="401175"/>
          </a:xfrm>
          <a:prstGeom prst="rect">
            <a:avLst/>
          </a:prstGeom>
        </p:spPr>
        <p:txBody>
          <a:bodyPr/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GB" noProof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9C9631-F411-4DFD-9E3D-3C32201B6FD7}"/>
              </a:ext>
            </a:extLst>
          </p:cNvPr>
          <p:cNvSpPr txBox="1"/>
          <p:nvPr userDrawn="1"/>
        </p:nvSpPr>
        <p:spPr>
          <a:xfrm>
            <a:off x="402589" y="6268306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rgbClr val="001C37"/>
                </a:solidFill>
              </a:rPr>
              <a:t>nordpoolgroup.com</a:t>
            </a:r>
            <a:endParaRPr lang="en-GB" sz="1200">
              <a:solidFill>
                <a:srgbClr val="001C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4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DBFF7CF-2FD8-44BF-B364-503DC3E8C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841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graphic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1022350"/>
            <a:ext cx="5267642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9AE39F7-AF1B-4D1C-8899-617566143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67642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67642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BDC2E7-850F-B9A7-30AD-362C76F41CD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 descr="A picture containing text, satellite&#10;&#10;Description automatically generated">
            <a:extLst>
              <a:ext uri="{FF2B5EF4-FFF2-40B4-BE49-F238E27FC236}">
                <a16:creationId xmlns:a16="http://schemas.microsoft.com/office/drawing/2014/main" xmlns="" id="{BC899A33-2654-2300-3002-50318233A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8086"/>
            <a:ext cx="6000206" cy="46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8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0904CEF-99A2-F886-7CF6-B9D39D8A5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391297"/>
            <a:ext cx="11077824" cy="6466703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9AE39F7-AF1B-4D1C-8899-6175661436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11387136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11387136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59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Green -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FC8139-B7F0-423F-B845-95DA74D73A4D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45F582-AF23-4CDB-B511-7585EBB63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3E29566-F628-4C1D-8BFA-CD5C80FBF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5E7AD7F-B94E-4019-9DCA-F3D5D4C5D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665412"/>
            <a:ext cx="11387136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F497E619-0981-4708-9C23-B45BCE37A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3610266"/>
            <a:ext cx="11387136" cy="22253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4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2 Top Green - 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04041"/>
            <a:ext cx="11387136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0668D84-1E28-483E-B539-5BC2D50E3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67642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F7EC3E61-B3E7-EF09-932B-A4FEA4207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A3BD11-DF9B-B90A-E4AE-42A874C80D08}"/>
              </a:ext>
            </a:extLst>
          </p:cNvPr>
          <p:cNvSpPr/>
          <p:nvPr userDrawn="1"/>
        </p:nvSpPr>
        <p:spPr>
          <a:xfrm>
            <a:off x="401637" y="1837509"/>
            <a:ext cx="5267642" cy="853440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/>
              <a:t>SUBHEADLINE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20499BAD-9159-B2BF-A589-F9F72967D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0323" y="2768121"/>
            <a:ext cx="5267642" cy="306752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B16AC0-E093-2372-7DBE-527CF8874433}"/>
              </a:ext>
            </a:extLst>
          </p:cNvPr>
          <p:cNvSpPr/>
          <p:nvPr userDrawn="1"/>
        </p:nvSpPr>
        <p:spPr>
          <a:xfrm>
            <a:off x="6370322" y="1837509"/>
            <a:ext cx="5267642" cy="853440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315472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45B9CF-34CD-C2D4-CB59-FBD574C2961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966E"/>
          </a:solidFill>
          <a:ln>
            <a:solidFill>
              <a:srgbClr val="289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4A37347-B4D7-433F-BE0C-47ECF6E65B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A0322-0E16-4281-A33C-9BFB8AAD4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04DA30-060C-4112-887F-BF61979306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D0B4633-95CF-4A19-B43A-83E6D13E7D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4080B24E-28FD-41FF-B3EF-BB977A054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578019"/>
            <a:ext cx="3464831" cy="325509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7963AE65-4354-4FD0-9592-6B99D7E430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3943" y="2567940"/>
            <a:ext cx="3464831" cy="32677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711EEA69-7BBE-49F2-844E-DF463F44C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582" y="2565400"/>
            <a:ext cx="3601175" cy="326771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14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89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30D25F1B-25DE-4CEA-81E9-A7E36ABE8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4DB8A095-CAD5-496B-8E60-B8097D6512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8DB114B-BAA5-4A2C-AB5F-A283857CE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1823267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3DC91DB2-DB9D-465A-86E7-70CA7B79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768121"/>
            <a:ext cx="5284787" cy="306752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14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CFFB88-B2AB-416E-9CE8-943E63EAF0A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8C5766-217F-4656-B171-EC119A4B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1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33BCFE1-F99D-4573-A46D-C2183A754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EA36C2-0CE9-4320-A58B-B677AB9FDA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907B0753-05FA-419E-889B-F95C36A1D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D4A37347-B4D7-433F-BE0C-47ECF6E65B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A0322-0E16-4281-A33C-9BFB8AAD4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1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B9D816A3-0758-4F38-8259-2299E7DD869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96025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13117F9D-9ED2-4210-94AB-9797EEB14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9350167-F26E-4E03-802D-AA8E340DB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9049A06-4048-4616-95B9-BCE7BA211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506D11-EC83-43D5-AF1E-792FC82A0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1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6DF55B-F12C-43E0-9EA4-BCB7C2ACF45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A337AD36-CBB8-4028-B828-09107E70BDE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96025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C56ABBBF-B0D5-452A-8627-9E44D51AB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ACEFFEE-2375-4809-B022-7D3DFAC47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3DCC01-7EF5-4D9A-87CD-DC723AFEE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93CD02-A24B-4823-A99B-A9CA6CD14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3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736F8-595D-4698-9B9F-8D0333FF3FB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8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Left Text - Right graphic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1736F8-595D-4698-9B9F-8D0333FF3FB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8" y="2699204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8" y="1750523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948" y="837066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pic>
        <p:nvPicPr>
          <p:cNvPr id="2" name="Picture 1" descr="Shape, icon&#10;&#10;Description automatically generated">
            <a:extLst>
              <a:ext uri="{FF2B5EF4-FFF2-40B4-BE49-F238E27FC236}">
                <a16:creationId xmlns:a16="http://schemas.microsoft.com/office/drawing/2014/main" xmlns="" id="{7DBAAF25-E652-EA33-627B-82772F5892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0"/>
          <a:stretch/>
        </p:blipFill>
        <p:spPr>
          <a:xfrm>
            <a:off x="6096000" y="497817"/>
            <a:ext cx="6766560" cy="59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6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F0138DC-058E-4272-A7E8-1ABD4B5A11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389E0C75-2EE5-4930-BB1A-4D1B201D7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54C573D-2567-4C60-BAA5-CEAF629C2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7D47EFF-6081-4F8C-A387-2F923B1BC5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09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able Placeholder 2">
            <a:extLst>
              <a:ext uri="{FF2B5EF4-FFF2-40B4-BE49-F238E27FC236}">
                <a16:creationId xmlns:a16="http://schemas.microsoft.com/office/drawing/2014/main" xmlns="" id="{48810DAF-FF0B-47BE-9ABF-A79B8613F5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224" y="2224088"/>
            <a:ext cx="5494338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6801DB59-340A-49DE-80DD-60ACCFCCE8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0B73D4F1-AF49-4B45-A030-12587186F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5DC12CA-B091-485F-ABB2-69264A2F8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63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Right Tex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0A6010-8311-4EC7-B5CD-B5E63B8E1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xmlns="" id="{166DE38E-4608-4CDA-AEBC-6EFEBCE290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12368" y="2219123"/>
            <a:ext cx="5492750" cy="3611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3C15ECAA-185E-40A1-ADBF-AEEC7EEC2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3988" y="2263775"/>
            <a:ext cx="5284787" cy="35718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33B2CFE1-5169-4D75-B07C-1AA4997E02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113B91-7E74-472E-96B8-FB792595E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8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C6289DAA-7618-42A1-B93A-EFF277D90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29062371-CD7E-4672-80FA-04D45237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11CA1FF2-96FE-4A1E-953D-87DC874F04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9" y="2565400"/>
            <a:ext cx="2505464" cy="326771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1B753767-D59B-4F6F-9EB8-CAC0E5A1B2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83311" y="2565400"/>
            <a:ext cx="2505464" cy="326771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C76421D1-B788-4B07-811E-1D0703E64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2196" y="2565400"/>
            <a:ext cx="2505464" cy="326771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6A0FB2D3-AA24-4A9B-847D-B50F87355C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753" y="2565400"/>
            <a:ext cx="2505464" cy="326771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en-US"/>
              <a:t>Bullet Points – Arial 12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3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White - 2 Columns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73F238-A861-4EE9-879D-22F085213DB2}"/>
              </a:ext>
            </a:extLst>
          </p:cNvPr>
          <p:cNvSpPr/>
          <p:nvPr userDrawn="1"/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DFF235-056D-4D86-92BA-81FBB9EB0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B7AACA5-854F-4841-AE83-C702FB7AAB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D66726DB-F7C7-4D8C-BED5-9DFA5E369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7CBF1392-4AFC-4C89-BE4F-FF29D4F98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B5CCCE49-3D62-498B-9D11-562989722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B4F3AFB4-EABF-4141-8349-092BFD4078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17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- Top 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A8A6B0-4280-41D5-BFD7-49EF231B53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63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F7DC450-64B7-4857-B778-F75DF9E0A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74C9000C-30C5-4825-ADB8-43DF120CF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5B54F24F-731C-4B4F-8EF1-7A239855B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3987" y="2665412"/>
            <a:ext cx="5284787" cy="74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Text – Arial 16 pts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72FEDA8-D8DB-46B3-859A-7860B0B0D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3987" y="3610266"/>
            <a:ext cx="5284787" cy="22253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</a:p>
          <a:p>
            <a:pPr lvl="1"/>
            <a:r>
              <a:rPr lang="en-US"/>
              <a:t>Second level – Arial 14 pts</a:t>
            </a:r>
          </a:p>
          <a:p>
            <a:pPr lvl="2"/>
            <a:r>
              <a:rPr lang="en-US"/>
              <a:t>Third level – Arial 12 pts </a:t>
            </a:r>
          </a:p>
          <a:p>
            <a:pPr lvl="3"/>
            <a:r>
              <a:rPr lang="en-US"/>
              <a:t>Fourth level – Arial 10.5 pts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E92E0A1-9609-438E-903D-1B7AE9CD50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637" y="1315094"/>
            <a:ext cx="5284787" cy="8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93FE9D96-60F2-4204-8ED1-9E2AB4267A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7"/>
            <a:ext cx="5284787" cy="831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3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1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515C26-F653-485E-9A4D-0AB7D440B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92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83ED3B7A-EA58-44E4-B962-7BC68A648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835252"/>
            <a:ext cx="11387138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2A96FCD2-655C-4B11-AC6B-3E55B392A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534035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53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23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hit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655F1D-5502-4328-88A1-D58180A368A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B08F92A-B10E-4C0E-BAC8-2F849BED0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264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ED3A954-D12C-42EA-96DA-1340E6D36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915361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7137D7D-781E-4969-BB76-12A13F32F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1845111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926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515C26-F653-485E-9A4D-0AB7D440B8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B1D8BB1D-CB2A-4EAB-A56E-3FC15062A0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42AF5F06-A59D-4E5E-A44B-79D72591C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351A10AF-CEED-4D52-A2AB-024617EE8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0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hit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DD9C79-15D5-4215-BFD5-A2D07559C6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6A64388-371A-43A1-939F-B48519F1B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1583169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35C9F79C-23A5-4CFB-96A8-0FDEADC5B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429000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B763320-81C2-44ED-80A8-90D3B51FB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8" y="4358750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4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0D51601-0EA3-4CD0-B0BC-F239210556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lang="en-GB" sz="2400"/>
            </a:lvl1pPr>
          </a:lstStyle>
          <a:p>
            <a:pPr marL="0" lvl="0" indent="0" algn="ctr">
              <a:buNone/>
            </a:pPr>
            <a:r>
              <a:rPr lang="de-DE"/>
              <a:t>Image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F0A2673E-875E-4B9C-95A1-B016250D2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084C84-AA33-44CA-AD3C-2E6ACA72C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F0914CDF-C38E-47A6-943C-3C883F711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437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Right Whit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E6AFBAE-A61F-4A64-96E3-D6E76B09934F}"/>
              </a:ext>
            </a:extLst>
          </p:cNvPr>
          <p:cNvSpPr/>
          <p:nvPr userDrawn="1"/>
        </p:nvSpPr>
        <p:spPr>
          <a:xfrm>
            <a:off x="5334002" y="0"/>
            <a:ext cx="6857999" cy="6858000"/>
          </a:xfrm>
          <a:custGeom>
            <a:avLst/>
            <a:gdLst>
              <a:gd name="connsiteX0" fmla="*/ 6857999 w 6857999"/>
              <a:gd name="connsiteY0" fmla="*/ 0 h 6858000"/>
              <a:gd name="connsiteX1" fmla="*/ 6857999 w 6857999"/>
              <a:gd name="connsiteY1" fmla="*/ 6858000 h 6858000"/>
              <a:gd name="connsiteX2" fmla="*/ 0 w 6857999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7999" h="6858000">
                <a:moveTo>
                  <a:pt x="6857999" y="0"/>
                </a:moveTo>
                <a:lnTo>
                  <a:pt x="6857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3A6D1B6-C678-47B2-B5C5-3F673792C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31" y="6037580"/>
            <a:ext cx="919743" cy="42132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0EA0351A-8280-4D8D-B396-8AFCA3D10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2027261"/>
            <a:ext cx="8474943" cy="98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68E8708-E3C5-4359-A6BA-22BECF73F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9" y="3428999"/>
            <a:ext cx="5284786" cy="75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F6CA24D-C6D0-45A3-B11A-C24847D248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4727728"/>
            <a:ext cx="5284787" cy="98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58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- Right Imag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A349C41-B546-465F-A792-415C4B2BD2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4001" y="0"/>
            <a:ext cx="6858000" cy="6858000"/>
          </a:xfrm>
          <a:custGeom>
            <a:avLst/>
            <a:gdLst>
              <a:gd name="connsiteX0" fmla="*/ 6857999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6857999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B6FFB47-32BA-4FE2-982D-51DEC7E8DE30}"/>
              </a:ext>
            </a:extLst>
          </p:cNvPr>
          <p:cNvSpPr/>
          <p:nvPr userDrawn="1"/>
        </p:nvSpPr>
        <p:spPr>
          <a:xfrm>
            <a:off x="0" y="-9525"/>
            <a:ext cx="1924050" cy="1924050"/>
          </a:xfrm>
          <a:custGeom>
            <a:avLst/>
            <a:gdLst>
              <a:gd name="connsiteX0" fmla="*/ 0 w 1924050"/>
              <a:gd name="connsiteY0" fmla="*/ 1924050 h 1924050"/>
              <a:gd name="connsiteX1" fmla="*/ 1924050 w 1924050"/>
              <a:gd name="connsiteY1" fmla="*/ 0 h 1924050"/>
              <a:gd name="connsiteX2" fmla="*/ 0 w 1924050"/>
              <a:gd name="connsiteY2" fmla="*/ 0 h 1924050"/>
              <a:gd name="connsiteX3" fmla="*/ 0 w 1924050"/>
              <a:gd name="connsiteY3" fmla="*/ 192405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1924050">
                <a:moveTo>
                  <a:pt x="0" y="1924050"/>
                </a:moveTo>
                <a:lnTo>
                  <a:pt x="1924050" y="0"/>
                </a:lnTo>
                <a:lnTo>
                  <a:pt x="0" y="0"/>
                </a:lnTo>
                <a:lnTo>
                  <a:pt x="0" y="1924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55610635-6325-41FF-99E0-B010106A4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2027261"/>
            <a:ext cx="8474943" cy="9833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B7ABB897-B6BB-40EF-A635-CE84D075A5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39" y="3428999"/>
            <a:ext cx="5284786" cy="75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145B6474-0D40-4E4C-A02F-778BCDA12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4727728"/>
            <a:ext cx="5284787" cy="98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4A8069-135A-4648-A2BD-A3957626E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C6DD24E-18E9-4402-A04B-A8C03B31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7" y="401638"/>
            <a:ext cx="11387138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53BB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1AB567BB-A18F-4945-A710-498D6C683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906736"/>
            <a:ext cx="1138713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xmlns="" id="{6B7506FE-D902-4807-8D7D-24EE038B442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01638" y="1824038"/>
            <a:ext cx="11387137" cy="4011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de-DE" sz="2400"/>
              <a:t>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6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Blu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0F71F9A-E944-4785-9B77-B6B73C12451D}"/>
              </a:ext>
            </a:extLst>
          </p:cNvPr>
          <p:cNvSpPr/>
          <p:nvPr userDrawn="1"/>
        </p:nvSpPr>
        <p:spPr>
          <a:xfrm>
            <a:off x="2181728" y="0"/>
            <a:ext cx="10010272" cy="6858000"/>
          </a:xfrm>
          <a:custGeom>
            <a:avLst/>
            <a:gdLst>
              <a:gd name="connsiteX0" fmla="*/ 0 w 10010272"/>
              <a:gd name="connsiteY0" fmla="*/ 0 h 6858000"/>
              <a:gd name="connsiteX1" fmla="*/ 10010272 w 10010272"/>
              <a:gd name="connsiteY1" fmla="*/ 0 h 6858000"/>
              <a:gd name="connsiteX2" fmla="*/ 10010272 w 10010272"/>
              <a:gd name="connsiteY2" fmla="*/ 6858000 h 6858000"/>
              <a:gd name="connsiteX3" fmla="*/ 6855183 w 10010272"/>
              <a:gd name="connsiteY3" fmla="*/ 6858000 h 6858000"/>
              <a:gd name="connsiteX4" fmla="*/ 0 w 10010272"/>
              <a:gd name="connsiteY4" fmla="*/ 2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272" h="6858000">
                <a:moveTo>
                  <a:pt x="0" y="0"/>
                </a:moveTo>
                <a:lnTo>
                  <a:pt x="10010272" y="0"/>
                </a:lnTo>
                <a:lnTo>
                  <a:pt x="10010272" y="6858000"/>
                </a:lnTo>
                <a:lnTo>
                  <a:pt x="6855183" y="6858000"/>
                </a:lnTo>
                <a:lnTo>
                  <a:pt x="0" y="2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9CF21E-D309-4DF2-A710-999B70812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31" y="6037580"/>
            <a:ext cx="919743" cy="42132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4B36DCC-344F-4645-A5DF-B4C312B78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3988" y="401638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64632470-5248-4E07-B596-5625900F51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9" y="2247469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4F2CB310-9753-4A07-B911-5928B578B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3177219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2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 Title - Right Image Ang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B8DD59A-C39F-4D84-952B-571D0FE12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81728" y="0"/>
            <a:ext cx="10010272" cy="6858000"/>
          </a:xfrm>
          <a:custGeom>
            <a:avLst/>
            <a:gdLst>
              <a:gd name="connsiteX0" fmla="*/ 0 w 10010272"/>
              <a:gd name="connsiteY0" fmla="*/ 0 h 6858000"/>
              <a:gd name="connsiteX1" fmla="*/ 10010272 w 10010272"/>
              <a:gd name="connsiteY1" fmla="*/ 0 h 6858000"/>
              <a:gd name="connsiteX2" fmla="*/ 10010272 w 10010272"/>
              <a:gd name="connsiteY2" fmla="*/ 6858000 h 6858000"/>
              <a:gd name="connsiteX3" fmla="*/ 6855183 w 10010272"/>
              <a:gd name="connsiteY3" fmla="*/ 6858000 h 6858000"/>
              <a:gd name="connsiteX4" fmla="*/ 0 w 10010272"/>
              <a:gd name="connsiteY4" fmla="*/ 2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272" h="6858000">
                <a:moveTo>
                  <a:pt x="0" y="0"/>
                </a:moveTo>
                <a:lnTo>
                  <a:pt x="10010272" y="0"/>
                </a:lnTo>
                <a:lnTo>
                  <a:pt x="10010272" y="6858000"/>
                </a:lnTo>
                <a:lnTo>
                  <a:pt x="6855183" y="6858000"/>
                </a:lnTo>
                <a:lnTo>
                  <a:pt x="0" y="28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6A58980-3E2C-47D4-A59A-F0DBD04E4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7" y="2077811"/>
            <a:ext cx="3658299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0D583EB0-EB32-4BC3-AD5F-25B28167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638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25147BB8-CF48-4155-BB74-F93022878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637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A52738-4F0F-402E-92DA-5AD71195C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49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Whit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BB41477-6865-4B6E-8C66-38BEC1C2731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3120238 w 6096000"/>
              <a:gd name="connsiteY1" fmla="*/ 0 h 6858000"/>
              <a:gd name="connsiteX2" fmla="*/ 6096000 w 6096000"/>
              <a:gd name="connsiteY2" fmla="*/ 3428596 h 6858000"/>
              <a:gd name="connsiteX3" fmla="*/ 6096000 w 6096000"/>
              <a:gd name="connsiteY3" fmla="*/ 3462613 h 6858000"/>
              <a:gd name="connsiteX4" fmla="*/ 3106352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3120238" y="0"/>
                </a:lnTo>
                <a:lnTo>
                  <a:pt x="6096000" y="3428596"/>
                </a:lnTo>
                <a:lnTo>
                  <a:pt x="6096000" y="3462613"/>
                </a:lnTo>
                <a:lnTo>
                  <a:pt x="3106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A7586BA1-9887-43F0-95D5-11604AC36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D6D23BA-3F0F-4978-A4B9-3B1C21B26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B526961-4A09-49C7-8AF7-64908069E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36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- Left Ima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84A8D8-117F-4768-92FC-963AE556A3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3120238 w 6096000"/>
              <a:gd name="connsiteY1" fmla="*/ 0 h 6858000"/>
              <a:gd name="connsiteX2" fmla="*/ 6096000 w 6096000"/>
              <a:gd name="connsiteY2" fmla="*/ 3428596 h 6858000"/>
              <a:gd name="connsiteX3" fmla="*/ 6096000 w 6096000"/>
              <a:gd name="connsiteY3" fmla="*/ 3462613 h 6858000"/>
              <a:gd name="connsiteX4" fmla="*/ 3106352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3120238" y="0"/>
                </a:lnTo>
                <a:lnTo>
                  <a:pt x="6096000" y="3428596"/>
                </a:lnTo>
                <a:lnTo>
                  <a:pt x="6096000" y="3462613"/>
                </a:lnTo>
                <a:lnTo>
                  <a:pt x="3106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178F9F8-0620-48AE-8274-C596CD50E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988" y="2077811"/>
            <a:ext cx="5284787" cy="16052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EE6BD4BF-87FA-4BED-A0B1-B6DECC83B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3989" y="3923642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C6599DA4-F736-4143-8EC8-270B7DCE3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3988" y="4853392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147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hite Angles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D8DB39D-DE97-4215-8309-B52694417299}"/>
              </a:ext>
            </a:extLst>
          </p:cNvPr>
          <p:cNvSpPr/>
          <p:nvPr userDrawn="1"/>
        </p:nvSpPr>
        <p:spPr>
          <a:xfrm>
            <a:off x="0" y="0"/>
            <a:ext cx="12192000" cy="3683479"/>
          </a:xfrm>
          <a:custGeom>
            <a:avLst/>
            <a:gdLst>
              <a:gd name="connsiteX0" fmla="*/ 0 w 12192000"/>
              <a:gd name="connsiteY0" fmla="*/ 0 h 3683479"/>
              <a:gd name="connsiteX1" fmla="*/ 12192000 w 12192000"/>
              <a:gd name="connsiteY1" fmla="*/ 0 h 3683479"/>
              <a:gd name="connsiteX2" fmla="*/ 12192000 w 12192000"/>
              <a:gd name="connsiteY2" fmla="*/ 1842508 h 3683479"/>
              <a:gd name="connsiteX3" fmla="*/ 6098875 w 12192000"/>
              <a:gd name="connsiteY3" fmla="*/ 3683479 h 3683479"/>
              <a:gd name="connsiteX4" fmla="*/ 2286000 w 12192000"/>
              <a:gd name="connsiteY4" fmla="*/ 1846053 h 3683479"/>
              <a:gd name="connsiteX5" fmla="*/ 0 w 12192000"/>
              <a:gd name="connsiteY5" fmla="*/ 2920545 h 36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83479">
                <a:moveTo>
                  <a:pt x="0" y="0"/>
                </a:moveTo>
                <a:lnTo>
                  <a:pt x="12192000" y="0"/>
                </a:lnTo>
                <a:lnTo>
                  <a:pt x="12192000" y="1842508"/>
                </a:lnTo>
                <a:lnTo>
                  <a:pt x="6098875" y="3683479"/>
                </a:lnTo>
                <a:lnTo>
                  <a:pt x="2286000" y="1846053"/>
                </a:lnTo>
                <a:lnTo>
                  <a:pt x="0" y="2920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DEDB03C4-FEC4-4BF3-83B4-FBA075225F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346643A7-E835-4BA7-8204-56502C9BD4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723628-371E-4161-A34C-FBFCE0F625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9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Angles -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0DE189B-9283-4602-9521-714FDA4A29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683479"/>
          </a:xfrm>
          <a:custGeom>
            <a:avLst/>
            <a:gdLst>
              <a:gd name="connsiteX0" fmla="*/ 0 w 12192000"/>
              <a:gd name="connsiteY0" fmla="*/ 0 h 3683479"/>
              <a:gd name="connsiteX1" fmla="*/ 12192000 w 12192000"/>
              <a:gd name="connsiteY1" fmla="*/ 0 h 3683479"/>
              <a:gd name="connsiteX2" fmla="*/ 12192000 w 12192000"/>
              <a:gd name="connsiteY2" fmla="*/ 1842508 h 3683479"/>
              <a:gd name="connsiteX3" fmla="*/ 6098875 w 12192000"/>
              <a:gd name="connsiteY3" fmla="*/ 3683479 h 3683479"/>
              <a:gd name="connsiteX4" fmla="*/ 2286000 w 12192000"/>
              <a:gd name="connsiteY4" fmla="*/ 1846053 h 3683479"/>
              <a:gd name="connsiteX5" fmla="*/ 0 w 12192000"/>
              <a:gd name="connsiteY5" fmla="*/ 2920545 h 36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83479">
                <a:moveTo>
                  <a:pt x="0" y="0"/>
                </a:moveTo>
                <a:lnTo>
                  <a:pt x="12192000" y="0"/>
                </a:lnTo>
                <a:lnTo>
                  <a:pt x="12192000" y="1842508"/>
                </a:lnTo>
                <a:lnTo>
                  <a:pt x="6098875" y="3683479"/>
                </a:lnTo>
                <a:lnTo>
                  <a:pt x="2286000" y="1846053"/>
                </a:lnTo>
                <a:lnTo>
                  <a:pt x="0" y="29205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976184D2-B198-4E5D-A211-E803E7C98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4104440"/>
            <a:ext cx="11387137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Presentation title – Arial Bold 28 pts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4995355-2DA9-4B03-B9DF-CD92721DDC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4609537"/>
            <a:ext cx="5284786" cy="6891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18 pts</a:t>
            </a:r>
          </a:p>
          <a:p>
            <a:pPr lvl="0"/>
            <a:r>
              <a:rPr lang="en-US"/>
              <a:t>Position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5C94958-B7F7-4301-95F6-7D585F97F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8" y="5539287"/>
            <a:ext cx="5284787" cy="9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Event – Arial 16 pts</a:t>
            </a:r>
          </a:p>
          <a:p>
            <a:pPr lvl="0"/>
            <a:r>
              <a:rPr lang="en-US"/>
              <a:t>Place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77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s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72719EF-8C07-41B6-A7CC-330BC9AE5EE9}"/>
              </a:ext>
            </a:extLst>
          </p:cNvPr>
          <p:cNvSpPr/>
          <p:nvPr userDrawn="1"/>
        </p:nvSpPr>
        <p:spPr>
          <a:xfrm>
            <a:off x="-6326" y="1"/>
            <a:ext cx="12198326" cy="6857999"/>
          </a:xfrm>
          <a:custGeom>
            <a:avLst/>
            <a:gdLst>
              <a:gd name="connsiteX0" fmla="*/ 1 w 12198326"/>
              <a:gd name="connsiteY0" fmla="*/ 1 h 6857999"/>
              <a:gd name="connsiteX1" fmla="*/ 1 w 12198326"/>
              <a:gd name="connsiteY1" fmla="*/ 4881483 h 6857999"/>
              <a:gd name="connsiteX2" fmla="*/ 10430964 w 12198326"/>
              <a:gd name="connsiteY2" fmla="*/ 1 h 6857999"/>
              <a:gd name="connsiteX3" fmla="*/ 0 w 12198326"/>
              <a:gd name="connsiteY3" fmla="*/ 0 h 6857999"/>
              <a:gd name="connsiteX4" fmla="*/ 12198326 w 12198326"/>
              <a:gd name="connsiteY4" fmla="*/ 0 h 6857999"/>
              <a:gd name="connsiteX5" fmla="*/ 12198326 w 12198326"/>
              <a:gd name="connsiteY5" fmla="*/ 6857999 h 6857999"/>
              <a:gd name="connsiteX6" fmla="*/ 0 w 121983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326" h="6857999">
                <a:moveTo>
                  <a:pt x="1" y="1"/>
                </a:moveTo>
                <a:lnTo>
                  <a:pt x="1" y="4881483"/>
                </a:lnTo>
                <a:lnTo>
                  <a:pt x="10430964" y="1"/>
                </a:lnTo>
                <a:close/>
                <a:moveTo>
                  <a:pt x="0" y="0"/>
                </a:moveTo>
                <a:lnTo>
                  <a:pt x="12198326" y="0"/>
                </a:lnTo>
                <a:lnTo>
                  <a:pt x="1219832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BFD59DD-8B04-4674-AC0B-A32D8D1F936A}"/>
              </a:ext>
            </a:extLst>
          </p:cNvPr>
          <p:cNvSpPr/>
          <p:nvPr userDrawn="1"/>
        </p:nvSpPr>
        <p:spPr>
          <a:xfrm>
            <a:off x="9960656" y="3253740"/>
            <a:ext cx="2231344" cy="2332670"/>
          </a:xfrm>
          <a:custGeom>
            <a:avLst/>
            <a:gdLst>
              <a:gd name="connsiteX0" fmla="*/ 0 w 2231344"/>
              <a:gd name="connsiteY0" fmla="*/ 0 h 2332670"/>
              <a:gd name="connsiteX1" fmla="*/ 2231344 w 2231344"/>
              <a:gd name="connsiteY1" fmla="*/ 0 h 2332670"/>
              <a:gd name="connsiteX2" fmla="*/ 2231344 w 2231344"/>
              <a:gd name="connsiteY2" fmla="*/ 2332670 h 2332670"/>
              <a:gd name="connsiteX3" fmla="*/ 0 w 2231344"/>
              <a:gd name="connsiteY3" fmla="*/ 1069107 h 2332670"/>
              <a:gd name="connsiteX4" fmla="*/ 0 w 2231344"/>
              <a:gd name="connsiteY4" fmla="*/ 0 h 23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344" h="2332670">
                <a:moveTo>
                  <a:pt x="0" y="0"/>
                </a:moveTo>
                <a:lnTo>
                  <a:pt x="2231344" y="0"/>
                </a:lnTo>
                <a:lnTo>
                  <a:pt x="2231344" y="2332670"/>
                </a:lnTo>
                <a:lnTo>
                  <a:pt x="0" y="1069107"/>
                </a:lnTo>
                <a:lnTo>
                  <a:pt x="0" y="0"/>
                </a:lnTo>
                <a:close/>
              </a:path>
            </a:pathLst>
          </a:custGeom>
          <a:solidFill>
            <a:srgbClr val="005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E523359-CAA5-456B-A311-A42BA4650C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87350" y="0"/>
            <a:ext cx="6204650" cy="4323193"/>
          </a:xfrm>
          <a:custGeom>
            <a:avLst/>
            <a:gdLst>
              <a:gd name="connsiteX0" fmla="*/ 4424636 w 6204650"/>
              <a:gd name="connsiteY0" fmla="*/ 0 h 4323193"/>
              <a:gd name="connsiteX1" fmla="*/ 6204650 w 6204650"/>
              <a:gd name="connsiteY1" fmla="*/ 0 h 4323193"/>
              <a:gd name="connsiteX2" fmla="*/ 6204650 w 6204650"/>
              <a:gd name="connsiteY2" fmla="*/ 3255228 h 4323193"/>
              <a:gd name="connsiteX3" fmla="*/ 3970603 w 6204650"/>
              <a:gd name="connsiteY3" fmla="*/ 4323193 h 4323193"/>
              <a:gd name="connsiteX4" fmla="*/ 0 w 6204650"/>
              <a:gd name="connsiteY4" fmla="*/ 2070642 h 432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650" h="4323193">
                <a:moveTo>
                  <a:pt x="4424636" y="0"/>
                </a:moveTo>
                <a:lnTo>
                  <a:pt x="6204650" y="0"/>
                </a:lnTo>
                <a:lnTo>
                  <a:pt x="6204650" y="3255228"/>
                </a:lnTo>
                <a:lnTo>
                  <a:pt x="3970603" y="4323193"/>
                </a:lnTo>
                <a:lnTo>
                  <a:pt x="0" y="2070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A2286AD-1F75-4B8C-B27C-D4ADC3E1A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637" y="401637"/>
            <a:ext cx="6956696" cy="8830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Headline – Arial Bold 28 pts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1CA4FD9-B194-403D-B0FD-80C0FF5A0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8" y="1582380"/>
            <a:ext cx="4524045" cy="883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 – Arial 18 pts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547E8962-CA52-4827-9CEA-92DADEA900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1501" y="3819524"/>
            <a:ext cx="5299254" cy="201612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Bullet Points – Arial 16 pts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98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ntac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C0379-C17A-4C1E-A5DF-E357F98F439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B08F92A-B10E-4C0E-BAC8-2F849BED0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9" y="2980551"/>
            <a:ext cx="4551362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Bold 24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EED3A954-D12C-42EA-96DA-1340E6D36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577223"/>
            <a:ext cx="4551361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Position – Arial 18 pts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7137D7D-781E-4969-BB76-12A13F32FA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9" y="4082320"/>
            <a:ext cx="4551362" cy="175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Phone – Arial 16 pts</a:t>
            </a:r>
          </a:p>
          <a:p>
            <a:pPr lvl="0"/>
            <a:r>
              <a:rPr lang="en-US"/>
              <a:t>Email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DF19BCC-EB56-4912-8960-E6A97D2E9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17557A-E570-4B4C-8A35-FFBA142EBDB9}"/>
              </a:ext>
            </a:extLst>
          </p:cNvPr>
          <p:cNvSpPr txBox="1"/>
          <p:nvPr userDrawn="1"/>
        </p:nvSpPr>
        <p:spPr>
          <a:xfrm>
            <a:off x="10119116" y="2976179"/>
            <a:ext cx="1778989" cy="401175"/>
          </a:xfrm>
          <a:prstGeom prst="rect">
            <a:avLst/>
          </a:prstGeom>
        </p:spPr>
        <p:txBody>
          <a:bodyPr/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GB" noProof="0">
                <a:solidFill>
                  <a:srgbClr val="001C37"/>
                </a:solidFill>
              </a:rPr>
              <a:t>Thank you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56D07A-7712-491E-8BD3-9E90625E1181}"/>
              </a:ext>
            </a:extLst>
          </p:cNvPr>
          <p:cNvSpPr txBox="1"/>
          <p:nvPr userDrawn="1"/>
        </p:nvSpPr>
        <p:spPr>
          <a:xfrm>
            <a:off x="402589" y="6268306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bg1"/>
                </a:solidFill>
              </a:rPr>
              <a:t>nordpoolgroup.com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44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Contac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9C0379-C17A-4C1E-A5DF-E357F98F43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DF19BCC-EB56-4912-8960-E6A97D2E9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00" y="22860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5AB7DF0B-DA4E-4D1C-B640-49DAF069A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9" y="2590026"/>
            <a:ext cx="4551362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53BB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Presenter – Arial Bold 24 pts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61622903-1177-415A-8C04-A7D207F19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639" y="3186698"/>
            <a:ext cx="4551361" cy="495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Position – Arial 18 pts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6C05961B-EAB8-43F2-BF39-B9A4A09AC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639" y="3691796"/>
            <a:ext cx="4551362" cy="2143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1C37"/>
                </a:solidFill>
              </a:defRPr>
            </a:lvl1pPr>
            <a:lvl2pPr marL="457200" indent="0">
              <a:buNone/>
              <a:defRPr sz="2400" b="1">
                <a:solidFill>
                  <a:srgbClr val="0053BB"/>
                </a:solidFill>
              </a:defRPr>
            </a:lvl2pPr>
            <a:lvl3pPr marL="914400" indent="0">
              <a:buNone/>
              <a:defRPr sz="2400" b="1">
                <a:solidFill>
                  <a:srgbClr val="0053BB"/>
                </a:solidFill>
              </a:defRPr>
            </a:lvl3pPr>
            <a:lvl4pPr marL="1371600" indent="0">
              <a:buNone/>
              <a:defRPr sz="2400" b="1">
                <a:solidFill>
                  <a:srgbClr val="0053BB"/>
                </a:solidFill>
              </a:defRPr>
            </a:lvl4pPr>
            <a:lvl5pPr marL="1828800" indent="0">
              <a:buNone/>
              <a:defRPr sz="2400" b="1">
                <a:solidFill>
                  <a:srgbClr val="0053BB"/>
                </a:solidFill>
              </a:defRPr>
            </a:lvl5pPr>
          </a:lstStyle>
          <a:p>
            <a:pPr lvl="0"/>
            <a:r>
              <a:rPr lang="en-US"/>
              <a:t>Phone – Arial 16 pts</a:t>
            </a:r>
          </a:p>
          <a:p>
            <a:pPr lvl="0"/>
            <a:r>
              <a:rPr lang="en-US"/>
              <a:t>Email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B50194-7262-4F0E-9391-18707C82B613}"/>
              </a:ext>
            </a:extLst>
          </p:cNvPr>
          <p:cNvSpPr txBox="1"/>
          <p:nvPr userDrawn="1"/>
        </p:nvSpPr>
        <p:spPr>
          <a:xfrm>
            <a:off x="10119116" y="3119054"/>
            <a:ext cx="1778989" cy="401175"/>
          </a:xfrm>
          <a:prstGeom prst="rect">
            <a:avLst/>
          </a:prstGeom>
        </p:spPr>
        <p:txBody>
          <a:bodyPr/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>
                <a:solidFill>
                  <a:srgbClr val="0053BB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r"/>
            <a:r>
              <a:rPr lang="en-GB" noProof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9C9631-F411-4DFD-9E3D-3C32201B6FD7}"/>
              </a:ext>
            </a:extLst>
          </p:cNvPr>
          <p:cNvSpPr txBox="1"/>
          <p:nvPr userDrawn="1"/>
        </p:nvSpPr>
        <p:spPr>
          <a:xfrm>
            <a:off x="402589" y="6268306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rgbClr val="001C37"/>
                </a:solidFill>
              </a:rPr>
              <a:t>nordpoolgroup.com</a:t>
            </a:r>
            <a:endParaRPr lang="en-GB" sz="1200">
              <a:solidFill>
                <a:srgbClr val="001C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123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DBFF7CF-2FD8-44BF-B364-503DC3E8C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1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4DC038-13B2-4703-A74E-AB8F0444D061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31" y="6037580"/>
            <a:ext cx="919743" cy="4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46" r:id="rId3"/>
    <p:sldLayoutId id="2147483748" r:id="rId4"/>
    <p:sldLayoutId id="2147483693" r:id="rId5"/>
    <p:sldLayoutId id="2147483689" r:id="rId6"/>
    <p:sldLayoutId id="2147483721" r:id="rId7"/>
    <p:sldLayoutId id="2147483722" r:id="rId8"/>
    <p:sldLayoutId id="2147483747" r:id="rId9"/>
    <p:sldLayoutId id="2147483749" r:id="rId10"/>
    <p:sldLayoutId id="2147483715" r:id="rId11"/>
    <p:sldLayoutId id="2147483764" r:id="rId12"/>
    <p:sldLayoutId id="2147483766" r:id="rId13"/>
    <p:sldLayoutId id="2147483694" r:id="rId14"/>
    <p:sldLayoutId id="2147483723" r:id="rId15"/>
    <p:sldLayoutId id="2147483724" r:id="rId16"/>
    <p:sldLayoutId id="2147483751" r:id="rId17"/>
    <p:sldLayoutId id="2147483752" r:id="rId18"/>
    <p:sldLayoutId id="2147483758" r:id="rId19"/>
    <p:sldLayoutId id="2147483729" r:id="rId20"/>
    <p:sldLayoutId id="2147483709" r:id="rId21"/>
    <p:sldLayoutId id="2147483730" r:id="rId22"/>
    <p:sldLayoutId id="2147483770" r:id="rId23"/>
    <p:sldLayoutId id="2147483771" r:id="rId24"/>
    <p:sldLayoutId id="2147483738" r:id="rId25"/>
    <p:sldLayoutId id="2147483772" r:id="rId26"/>
    <p:sldLayoutId id="2147483733" r:id="rId27"/>
    <p:sldLayoutId id="2147483734" r:id="rId28"/>
    <p:sldLayoutId id="2147483735" r:id="rId29"/>
    <p:sldLayoutId id="2147483736" r:id="rId30"/>
    <p:sldLayoutId id="2147483762" r:id="rId31"/>
    <p:sldLayoutId id="2147483726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  <p15:guide id="18" orient="horz" pos="16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59" r:id="rId2"/>
    <p:sldLayoutId id="2147483706" r:id="rId3"/>
    <p:sldLayoutId id="2147483755" r:id="rId4"/>
    <p:sldLayoutId id="2147483756" r:id="rId5"/>
    <p:sldLayoutId id="2147483707" r:id="rId6"/>
    <p:sldLayoutId id="2147483777" r:id="rId7"/>
    <p:sldLayoutId id="2147483760" r:id="rId8"/>
    <p:sldLayoutId id="2147483753" r:id="rId9"/>
    <p:sldLayoutId id="2147483754" r:id="rId10"/>
    <p:sldLayoutId id="2147483708" r:id="rId11"/>
    <p:sldLayoutId id="2147483757" r:id="rId12"/>
    <p:sldLayoutId id="2147483710" r:id="rId13"/>
    <p:sldLayoutId id="214748372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39" r:id="rId3"/>
    <p:sldLayoutId id="2147483688" r:id="rId4"/>
    <p:sldLayoutId id="2147483740" r:id="rId5"/>
    <p:sldLayoutId id="2147483711" r:id="rId6"/>
    <p:sldLayoutId id="2147483737" r:id="rId7"/>
    <p:sldLayoutId id="2147483745" r:id="rId8"/>
    <p:sldLayoutId id="2147483731" r:id="rId9"/>
    <p:sldLayoutId id="2147483742" r:id="rId10"/>
    <p:sldLayoutId id="2147483744" r:id="rId11"/>
    <p:sldLayoutId id="2147483698" r:id="rId12"/>
    <p:sldLayoutId id="2147483741" r:id="rId13"/>
    <p:sldLayoutId id="2147483696" r:id="rId14"/>
    <p:sldLayoutId id="2147483732" r:id="rId15"/>
    <p:sldLayoutId id="2147483712" r:id="rId16"/>
    <p:sldLayoutId id="2147483713" r:id="rId17"/>
    <p:sldLayoutId id="214748371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  <p15:guide id="18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0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7" r:id="rId2"/>
    <p:sldLayoutId id="2147483765" r:id="rId3"/>
    <p:sldLayoutId id="2147483773" r:id="rId4"/>
    <p:sldLayoutId id="214748377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  <p15:guide id="18" pos="19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4109" y="347645"/>
            <a:ext cx="11459271" cy="924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54109" y="1312306"/>
            <a:ext cx="11454600" cy="4621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18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50" r:id="rId3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tabLst>
          <a:tab pos="266700" algn="l"/>
        </a:tabLst>
        <a:defRPr sz="2800" b="1" kern="1200">
          <a:solidFill>
            <a:srgbClr val="0053BB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3000"/>
        </a:lnSpc>
        <a:spcBef>
          <a:spcPts val="0"/>
        </a:spcBef>
        <a:buFont typeface="Arial" pitchFamily="34" charset="0"/>
        <a:buChar char="​"/>
        <a:defRPr sz="2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3000"/>
        </a:lnSpc>
        <a:spcBef>
          <a:spcPts val="0"/>
        </a:spcBef>
        <a:buFont typeface="Wingdings 3" panose="05040102010807070707" pitchFamily="18" charset="2"/>
        <a:buChar char=""/>
        <a:defRPr sz="2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8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08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080000" indent="-27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3">
          <p15:clr>
            <a:srgbClr val="F26B43"/>
          </p15:clr>
        </p15:guide>
        <p15:guide id="3" orient="horz" pos="218">
          <p15:clr>
            <a:srgbClr val="F26B43"/>
          </p15:clr>
        </p15:guide>
        <p15:guide id="4" orient="horz" pos="801">
          <p15:clr>
            <a:srgbClr val="F26B43"/>
          </p15:clr>
        </p15:guide>
        <p15:guide id="5" pos="224">
          <p15:clr>
            <a:srgbClr val="F26B43"/>
          </p15:clr>
        </p15:guide>
        <p15:guide id="6" pos="3762">
          <p15:clr>
            <a:srgbClr val="F26B43"/>
          </p15:clr>
        </p15:guide>
        <p15:guide id="7" orient="horz" pos="832">
          <p15:clr>
            <a:srgbClr val="F26B43"/>
          </p15:clr>
        </p15:guide>
        <p15:guide id="8" orient="horz" pos="3744">
          <p15:clr>
            <a:srgbClr val="F26B43"/>
          </p15:clr>
        </p15:guide>
        <p15:guide id="9" pos="3902">
          <p15:clr>
            <a:srgbClr val="F26B43"/>
          </p15:clr>
        </p15:guide>
        <p15:guide id="10" pos="74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2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7" pos="7426">
          <p15:clr>
            <a:srgbClr val="F26B43"/>
          </p15:clr>
        </p15:guide>
        <p15:guide id="8" orient="horz" pos="4066">
          <p15:clr>
            <a:srgbClr val="F26B43"/>
          </p15:clr>
        </p15:guide>
        <p15:guide id="9" orient="horz" pos="253">
          <p15:clr>
            <a:srgbClr val="F26B43"/>
          </p15:clr>
        </p15:guide>
        <p15:guide id="10" pos="253">
          <p15:clr>
            <a:srgbClr val="F26B43"/>
          </p15:clr>
        </p15:guide>
        <p15:guide id="11" pos="3966">
          <p15:clr>
            <a:srgbClr val="F26B43"/>
          </p15:clr>
        </p15:guide>
        <p15:guide id="12" pos="3712">
          <p15:clr>
            <a:srgbClr val="F26B43"/>
          </p15:clr>
        </p15:guide>
        <p15:guide id="13" orient="horz" pos="1426">
          <p15:clr>
            <a:srgbClr val="F26B43"/>
          </p15:clr>
        </p15:guide>
        <p15:guide id="15" orient="horz" pos="2893">
          <p15:clr>
            <a:srgbClr val="F26B43"/>
          </p15:clr>
        </p15:guide>
        <p15:guide id="17" orient="horz" pos="36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AACAABD-25FF-B83C-B43D-73C3932F0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535" y="2296274"/>
            <a:ext cx="8845276" cy="1530889"/>
          </a:xfrm>
        </p:spPr>
        <p:txBody>
          <a:bodyPr/>
          <a:lstStyle/>
          <a:p>
            <a:r>
              <a:rPr lang="ru-RU" sz="3200" dirty="0" smtClean="0"/>
              <a:t>Современное состояние Объединенной энергосистемы Центральной Азии</a:t>
            </a:r>
            <a:endParaRPr lang="nb-NO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95C4D1-37C5-14D9-C73A-1B63BC1CF1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432" y="5463989"/>
            <a:ext cx="3542039" cy="1039633"/>
          </a:xfrm>
        </p:spPr>
        <p:txBody>
          <a:bodyPr lIns="91440" tIns="45720" rIns="91440" bIns="45720" anchor="t"/>
          <a:lstStyle/>
          <a:p>
            <a:r>
              <a:rPr lang="uz-Cyrl-UZ" dirty="0" smtClean="0"/>
              <a:t>г. Тбилиси</a:t>
            </a:r>
            <a:endParaRPr lang="en-US" dirty="0"/>
          </a:p>
          <a:p>
            <a:r>
              <a:rPr lang="ru-RU" dirty="0" smtClean="0"/>
              <a:t>ноябрь</a:t>
            </a:r>
            <a:r>
              <a:rPr lang="en-US" dirty="0" smtClean="0"/>
              <a:t>, </a:t>
            </a:r>
            <a:r>
              <a:rPr lang="en-US" dirty="0"/>
              <a:t>2023</a:t>
            </a:r>
            <a:r>
              <a:rPr lang="ru-RU" dirty="0"/>
              <a:t> г</a:t>
            </a:r>
            <a:r>
              <a:rPr lang="ru-RU" dirty="0" smtClean="0"/>
              <a:t>.</a:t>
            </a:r>
          </a:p>
          <a:p>
            <a:r>
              <a:rPr lang="uz-Cyrl-UZ" dirty="0" smtClean="0"/>
              <a:t>Мирзаев А.Т., КДЦ “Энергия”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049154"/>
            <a:ext cx="6576679" cy="5315787"/>
          </a:xfrm>
        </p:spPr>
        <p:txBody>
          <a:bodyPr/>
          <a:lstStyle/>
          <a:p>
            <a:pPr algn="just"/>
            <a:r>
              <a:rPr lang="ru-RU" sz="1800" dirty="0" smtClean="0"/>
              <a:t>Кыргызстан, </a:t>
            </a:r>
            <a:r>
              <a:rPr lang="ru-RU" sz="1800" dirty="0"/>
              <a:t>Узбекистан и Казахстан подписали меморандум о намерении по проекту строительства </a:t>
            </a:r>
            <a:r>
              <a:rPr lang="ru-RU" sz="1800" dirty="0" err="1"/>
              <a:t>Камбаратинской</a:t>
            </a:r>
            <a:r>
              <a:rPr lang="ru-RU" sz="1800" dirty="0"/>
              <a:t> ГЭС-1. </a:t>
            </a:r>
            <a:r>
              <a:rPr lang="ru-RU" sz="1800" dirty="0" smtClean="0"/>
              <a:t>Ведётся </a:t>
            </a:r>
            <a:r>
              <a:rPr lang="ru-RU" sz="1800" dirty="0"/>
              <a:t>работа по созданию совместного предприятия с </a:t>
            </a:r>
            <a:r>
              <a:rPr lang="ru-RU" sz="1800" dirty="0" smtClean="0"/>
              <a:t>участием сторон.</a:t>
            </a:r>
            <a:endParaRPr lang="ru-RU" sz="1800" dirty="0"/>
          </a:p>
          <a:p>
            <a:pPr algn="just"/>
            <a:r>
              <a:rPr lang="ru-RU" sz="1800" dirty="0" smtClean="0"/>
              <a:t>Ведутся переговоры </a:t>
            </a:r>
            <a:r>
              <a:rPr lang="ru-RU" sz="1800" dirty="0"/>
              <a:t>между Таджикистаном и Узбекистаном и между Таджикистаном и Казахстаном по условиям </a:t>
            </a:r>
            <a:r>
              <a:rPr lang="ru-RU" sz="1800" dirty="0" smtClean="0"/>
              <a:t>поставок электроэнергии </a:t>
            </a:r>
            <a:r>
              <a:rPr lang="ru-RU" sz="1800" dirty="0"/>
              <a:t>с Рогунской ГЭС. Ожидается, что соответствующее Соглашение по закупкам в электроэнергетике будет подписано до 2025 года.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настоящее время Республика Таджикистан и Республика Узбекистан </a:t>
            </a:r>
            <a:r>
              <a:rPr lang="ru-RU" sz="1800" dirty="0" smtClean="0"/>
              <a:t>ведут совместную работу </a:t>
            </a:r>
            <a:r>
              <a:rPr lang="ru-RU" sz="1800" dirty="0"/>
              <a:t>над </a:t>
            </a:r>
            <a:r>
              <a:rPr lang="ru-RU" sz="1800" dirty="0" smtClean="0"/>
              <a:t>проектом строительства </a:t>
            </a:r>
            <a:r>
              <a:rPr lang="ru-RU" sz="1800" dirty="0"/>
              <a:t>двух гидроэлектростанций общей мощностью 320 </a:t>
            </a:r>
            <a:r>
              <a:rPr lang="ru-RU" sz="1800" dirty="0" smtClean="0"/>
              <a:t>мВт </a:t>
            </a:r>
            <a:r>
              <a:rPr lang="ru-RU" sz="1800" dirty="0"/>
              <a:t>на реке Зарафшан Согдийской области Республики Таджикистан. В странах создано АО «ТАУЗ Гидро», занимающееся управлением проектами для этих целей. </a:t>
            </a:r>
            <a:endParaRPr lang="ru-RU" sz="1800" dirty="0" smtClean="0"/>
          </a:p>
          <a:p>
            <a:pPr algn="just"/>
            <a:r>
              <a:rPr lang="ru-RU" sz="1800" dirty="0" smtClean="0"/>
              <a:t>Узбекистан и Таджикистан договорились о строительстве межгосударственной линии электропередачи 500 </a:t>
            </a:r>
            <a:r>
              <a:rPr lang="ru-RU" sz="1800" dirty="0" err="1" smtClean="0"/>
              <a:t>кВ</a:t>
            </a:r>
            <a:r>
              <a:rPr lang="ru-RU" sz="1800" dirty="0" smtClean="0"/>
              <a:t> между Новой Сырдарьинской ТЭС и ПС </a:t>
            </a:r>
            <a:r>
              <a:rPr lang="ru-RU" sz="1800" dirty="0" err="1" smtClean="0"/>
              <a:t>Сугд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2172" y="411264"/>
            <a:ext cx="8891219" cy="417070"/>
          </a:xfrm>
        </p:spPr>
        <p:txBody>
          <a:bodyPr/>
          <a:lstStyle/>
          <a:p>
            <a:r>
              <a:rPr lang="uz-Cyrl-UZ" dirty="0" smtClean="0"/>
              <a:t>Сотрудничество по развитию энергосистем</a:t>
            </a:r>
            <a:endParaRPr lang="uz-Cyrl-UZ" dirty="0"/>
          </a:p>
        </p:txBody>
      </p:sp>
      <p:pic>
        <p:nvPicPr>
          <p:cNvPr id="7" name="Рисунок 6" descr="https://kartinki.pics/uploads/posts/2022-03/1647550312_10-kartinkin-net-p-energetika-kartinki-dlya-prezentatsii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2" y="1049155"/>
            <a:ext cx="5423067" cy="531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9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9697" y="169217"/>
            <a:ext cx="8891219" cy="417070"/>
          </a:xfrm>
        </p:spPr>
        <p:txBody>
          <a:bodyPr/>
          <a:lstStyle/>
          <a:p>
            <a:r>
              <a:rPr lang="uz-Cyrl-UZ" dirty="0" smtClean="0"/>
              <a:t>Сотрудничество по развитию энергосистем</a:t>
            </a:r>
            <a:endParaRPr lang="uz-Cyrl-UZ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295" y="690282"/>
            <a:ext cx="9349716" cy="616771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chemeClr val="tx1"/>
                </a:solidFill>
              </a:rPr>
              <a:t>Узкие места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По </a:t>
            </a:r>
            <a:r>
              <a:rPr lang="ru-RU" sz="1800" b="0" dirty="0">
                <a:solidFill>
                  <a:schemeClr val="tx1"/>
                </a:solidFill>
              </a:rPr>
              <a:t>анализу существующих электрических </a:t>
            </a:r>
            <a:r>
              <a:rPr lang="ru-RU" sz="1800" b="0" dirty="0" smtClean="0">
                <a:solidFill>
                  <a:schemeClr val="tx1"/>
                </a:solidFill>
              </a:rPr>
              <a:t>режимов основными </a:t>
            </a:r>
            <a:r>
              <a:rPr lang="ru-RU" sz="1800" b="0" dirty="0">
                <a:solidFill>
                  <a:schemeClr val="tx1"/>
                </a:solidFill>
              </a:rPr>
              <a:t>узкими местами для сохранения устойчивости при аварийных возмущениях в ОЭС ЦА </a:t>
            </a:r>
            <a:r>
              <a:rPr lang="ru-RU" sz="1800" b="0" dirty="0" smtClean="0">
                <a:solidFill>
                  <a:schemeClr val="tx1"/>
                </a:solidFill>
              </a:rPr>
              <a:t>являются: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- сечение транзита 500 </a:t>
            </a:r>
            <a:r>
              <a:rPr lang="ru-RU" sz="1800" b="0" dirty="0" err="1" smtClean="0">
                <a:solidFill>
                  <a:schemeClr val="tx1"/>
                </a:solidFill>
              </a:rPr>
              <a:t>кВ</a:t>
            </a:r>
            <a:r>
              <a:rPr lang="ru-RU" sz="1800" b="0" dirty="0" smtClean="0">
                <a:solidFill>
                  <a:schemeClr val="tx1"/>
                </a:solidFill>
              </a:rPr>
              <a:t> Север-Юг </a:t>
            </a:r>
            <a:r>
              <a:rPr lang="ru-RU" sz="1800" b="0" dirty="0">
                <a:solidFill>
                  <a:schemeClr val="tx1"/>
                </a:solidFill>
              </a:rPr>
              <a:t>и Север-Восток-Юг ЕЭС </a:t>
            </a:r>
            <a:r>
              <a:rPr lang="ru-RU" sz="1800" b="0" dirty="0" smtClean="0">
                <a:solidFill>
                  <a:schemeClr val="tx1"/>
                </a:solidFill>
              </a:rPr>
              <a:t>Казахстана;</a:t>
            </a:r>
            <a:endParaRPr lang="ru-RU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- сечение </a:t>
            </a:r>
            <a:r>
              <a:rPr lang="ru-RU" sz="1800" b="0" dirty="0">
                <a:solidFill>
                  <a:schemeClr val="tx1"/>
                </a:solidFill>
              </a:rPr>
              <a:t>Л-5143 «Шу – </a:t>
            </a:r>
            <a:r>
              <a:rPr lang="ru-RU" sz="1800" b="0" dirty="0" err="1">
                <a:solidFill>
                  <a:schemeClr val="tx1"/>
                </a:solidFill>
              </a:rPr>
              <a:t>Фрунзенская</a:t>
            </a:r>
            <a:r>
              <a:rPr lang="ru-RU" sz="1800" b="0" dirty="0" smtClean="0">
                <a:solidFill>
                  <a:schemeClr val="tx1"/>
                </a:solidFill>
              </a:rPr>
              <a:t>» + Л-2193 </a:t>
            </a:r>
            <a:r>
              <a:rPr lang="ru-RU" sz="1800" b="0" dirty="0">
                <a:solidFill>
                  <a:schemeClr val="tx1"/>
                </a:solidFill>
              </a:rPr>
              <a:t>«Алматы – Главная</a:t>
            </a:r>
            <a:r>
              <a:rPr lang="ru-RU" sz="1800" b="0" dirty="0" smtClean="0">
                <a:solidFill>
                  <a:schemeClr val="tx1"/>
                </a:solidFill>
              </a:rPr>
              <a:t>» + Л-2183 «</a:t>
            </a:r>
            <a:r>
              <a:rPr lang="ru-RU" sz="1800" b="0" dirty="0" err="1">
                <a:solidFill>
                  <a:schemeClr val="tx1"/>
                </a:solidFill>
              </a:rPr>
              <a:t>Кемин</a:t>
            </a:r>
            <a:r>
              <a:rPr lang="ru-RU" sz="1800" b="0" dirty="0">
                <a:solidFill>
                  <a:schemeClr val="tx1"/>
                </a:solidFill>
              </a:rPr>
              <a:t> – Западная</a:t>
            </a:r>
            <a:r>
              <a:rPr lang="ru-RU" sz="1800" b="0" dirty="0" smtClean="0">
                <a:solidFill>
                  <a:schemeClr val="tx1"/>
                </a:solidFill>
              </a:rPr>
              <a:t>» + Л-2283 «ЮКГРЭС </a:t>
            </a:r>
            <a:r>
              <a:rPr lang="ru-RU" sz="1800" b="0" dirty="0">
                <a:solidFill>
                  <a:schemeClr val="tx1"/>
                </a:solidFill>
              </a:rPr>
              <a:t>– </a:t>
            </a:r>
            <a:r>
              <a:rPr lang="ru-RU" sz="1800" b="0" dirty="0" err="1">
                <a:solidFill>
                  <a:schemeClr val="tx1"/>
                </a:solidFill>
              </a:rPr>
              <a:t>Шыгынак</a:t>
            </a:r>
            <a:r>
              <a:rPr lang="ru-RU" sz="1800" b="0" dirty="0" smtClean="0">
                <a:solidFill>
                  <a:schemeClr val="tx1"/>
                </a:solidFill>
              </a:rPr>
              <a:t>» + АТ-3 </a:t>
            </a:r>
            <a:r>
              <a:rPr lang="ru-RU" sz="1800" b="0" dirty="0">
                <a:solidFill>
                  <a:schemeClr val="tx1"/>
                </a:solidFill>
              </a:rPr>
              <a:t>ПС «Шу</a:t>
            </a:r>
            <a:r>
              <a:rPr lang="ru-RU" sz="1800" b="0" dirty="0" smtClean="0">
                <a:solidFill>
                  <a:schemeClr val="tx1"/>
                </a:solidFill>
              </a:rPr>
              <a:t>»;</a:t>
            </a:r>
            <a:endParaRPr lang="ru-RU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 - ВЛ 500 </a:t>
            </a:r>
            <a:r>
              <a:rPr lang="ru-RU" sz="1800" b="0" dirty="0" err="1" smtClean="0">
                <a:solidFill>
                  <a:schemeClr val="tx1"/>
                </a:solidFill>
              </a:rPr>
              <a:t>кВ</a:t>
            </a:r>
            <a:r>
              <a:rPr lang="ru-RU" sz="1800" b="0" dirty="0" smtClean="0">
                <a:solidFill>
                  <a:schemeClr val="tx1"/>
                </a:solidFill>
              </a:rPr>
              <a:t> Л-512 </a:t>
            </a:r>
            <a:r>
              <a:rPr lang="ru-RU" sz="1800" b="0" dirty="0">
                <a:solidFill>
                  <a:schemeClr val="tx1"/>
                </a:solidFill>
              </a:rPr>
              <a:t>«Сердар – Каракуль</a:t>
            </a:r>
            <a:r>
              <a:rPr lang="ru-RU" sz="1800" b="0" dirty="0" smtClean="0">
                <a:solidFill>
                  <a:schemeClr val="tx1"/>
                </a:solidFill>
              </a:rPr>
              <a:t>», </a:t>
            </a:r>
            <a:r>
              <a:rPr lang="ru-RU" sz="1800" b="0" dirty="0">
                <a:solidFill>
                  <a:schemeClr val="tx1"/>
                </a:solidFill>
              </a:rPr>
              <a:t>связывающая энергосистемы Туркменистана и Узбекистана, находящаяся в ветхом состоянии, в основном используется для импорта туркменской электроэнергии в страны ОЭС </a:t>
            </a:r>
            <a:r>
              <a:rPr lang="ru-RU" sz="1800" b="0" dirty="0" smtClean="0">
                <a:solidFill>
                  <a:schemeClr val="tx1"/>
                </a:solidFill>
              </a:rPr>
              <a:t>ЦА;</a:t>
            </a:r>
            <a:endParaRPr lang="ru-RU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- ВЛ-500кВ </a:t>
            </a:r>
            <a:r>
              <a:rPr lang="ru-RU" sz="1800" b="0" dirty="0">
                <a:solidFill>
                  <a:schemeClr val="tx1"/>
                </a:solidFill>
              </a:rPr>
              <a:t>«</a:t>
            </a:r>
            <a:r>
              <a:rPr lang="ru-RU" sz="1800" b="0" dirty="0" err="1">
                <a:solidFill>
                  <a:schemeClr val="tx1"/>
                </a:solidFill>
              </a:rPr>
              <a:t>Датка</a:t>
            </a:r>
            <a:r>
              <a:rPr lang="ru-RU" sz="1800" b="0" dirty="0">
                <a:solidFill>
                  <a:schemeClr val="tx1"/>
                </a:solidFill>
              </a:rPr>
              <a:t> – </a:t>
            </a:r>
            <a:r>
              <a:rPr lang="ru-RU" sz="1800" b="0" dirty="0" err="1">
                <a:solidFill>
                  <a:schemeClr val="tx1"/>
                </a:solidFill>
              </a:rPr>
              <a:t>Кемин</a:t>
            </a:r>
            <a:r>
              <a:rPr lang="ru-RU" sz="1800" b="0" dirty="0">
                <a:solidFill>
                  <a:schemeClr val="tx1"/>
                </a:solidFill>
              </a:rPr>
              <a:t>», входящая в несколько характерных сечений по исходным данным</a:t>
            </a:r>
            <a:r>
              <a:rPr lang="ru-RU" sz="1800" b="0" dirty="0" smtClean="0">
                <a:solidFill>
                  <a:schemeClr val="tx1"/>
                </a:solidFill>
              </a:rPr>
              <a:t>. При </a:t>
            </a:r>
            <a:r>
              <a:rPr lang="ru-RU" sz="1800" b="0" dirty="0">
                <a:solidFill>
                  <a:schemeClr val="tx1"/>
                </a:solidFill>
              </a:rPr>
              <a:t>отключении данной ВЛ </a:t>
            </a:r>
            <a:r>
              <a:rPr lang="ru-RU" sz="1800" b="0" dirty="0" err="1">
                <a:solidFill>
                  <a:schemeClr val="tx1"/>
                </a:solidFill>
              </a:rPr>
              <a:t>энергоузел</a:t>
            </a:r>
            <a:r>
              <a:rPr lang="ru-RU" sz="1800" b="0" dirty="0">
                <a:solidFill>
                  <a:schemeClr val="tx1"/>
                </a:solidFill>
              </a:rPr>
              <a:t>, питающийся от ПС-500кВ «</a:t>
            </a:r>
            <a:r>
              <a:rPr lang="ru-RU" sz="1800" b="0" dirty="0" err="1">
                <a:solidFill>
                  <a:schemeClr val="tx1"/>
                </a:solidFill>
              </a:rPr>
              <a:t>Кемин</a:t>
            </a:r>
            <a:r>
              <a:rPr lang="ru-RU" sz="1800" b="0" dirty="0">
                <a:solidFill>
                  <a:schemeClr val="tx1"/>
                </a:solidFill>
              </a:rPr>
              <a:t>» остается связан с энергосистемой по 3 ВЛ-220кВ от ПС «Ала-Арча», «Чуйская» и «Западная». Последняя загружается до 130</a:t>
            </a:r>
            <a:r>
              <a:rPr lang="ru-RU" sz="1800" b="0" dirty="0" smtClean="0">
                <a:solidFill>
                  <a:schemeClr val="tx1"/>
                </a:solidFill>
              </a:rPr>
              <a:t>%.</a:t>
            </a:r>
            <a:endParaRPr lang="ru-RU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- ВЛ 500 </a:t>
            </a:r>
            <a:r>
              <a:rPr lang="ru-RU" sz="1800" b="0" dirty="0" err="1" smtClean="0">
                <a:solidFill>
                  <a:schemeClr val="tx1"/>
                </a:solidFill>
              </a:rPr>
              <a:t>кВ</a:t>
            </a:r>
            <a:r>
              <a:rPr lang="ru-RU" sz="1800" b="0" dirty="0" smtClean="0">
                <a:solidFill>
                  <a:schemeClr val="tx1"/>
                </a:solidFill>
              </a:rPr>
              <a:t> Л-518 </a:t>
            </a:r>
            <a:r>
              <a:rPr lang="ru-RU" sz="1800" b="0" dirty="0">
                <a:solidFill>
                  <a:schemeClr val="tx1"/>
                </a:solidFill>
              </a:rPr>
              <a:t>«</a:t>
            </a:r>
            <a:r>
              <a:rPr lang="ru-RU" sz="1800" b="0" dirty="0" err="1">
                <a:solidFill>
                  <a:schemeClr val="tx1"/>
                </a:solidFill>
              </a:rPr>
              <a:t>Сугд</a:t>
            </a:r>
            <a:r>
              <a:rPr lang="ru-RU" sz="1800" b="0" dirty="0">
                <a:solidFill>
                  <a:schemeClr val="tx1"/>
                </a:solidFill>
              </a:rPr>
              <a:t>-Душанбе</a:t>
            </a:r>
            <a:r>
              <a:rPr lang="ru-RU" sz="1800" b="0" dirty="0" smtClean="0">
                <a:solidFill>
                  <a:schemeClr val="tx1"/>
                </a:solidFill>
              </a:rPr>
              <a:t>», </a:t>
            </a:r>
            <a:r>
              <a:rPr lang="ru-RU" sz="1800" b="0" dirty="0">
                <a:solidFill>
                  <a:schemeClr val="tx1"/>
                </a:solidFill>
              </a:rPr>
              <a:t>связывающая южную и северную части изолированной энергосистемы Таджикистана. </a:t>
            </a:r>
            <a:r>
              <a:rPr lang="ru-RU" sz="1800" b="0" dirty="0" smtClean="0">
                <a:solidFill>
                  <a:schemeClr val="tx1"/>
                </a:solidFill>
              </a:rPr>
              <a:t>При </a:t>
            </a:r>
            <a:r>
              <a:rPr lang="ru-RU" sz="1800" b="0" dirty="0">
                <a:solidFill>
                  <a:schemeClr val="tx1"/>
                </a:solidFill>
              </a:rPr>
              <a:t>отключении данной ВЛ необходим ввод ОН соответствующего объема или предусматривать полное погашение северного </a:t>
            </a:r>
            <a:r>
              <a:rPr lang="ru-RU" sz="1800" b="0" dirty="0" err="1">
                <a:solidFill>
                  <a:schemeClr val="tx1"/>
                </a:solidFill>
              </a:rPr>
              <a:t>энергоузла</a:t>
            </a:r>
            <a:r>
              <a:rPr lang="ru-RU" sz="1800" b="0" dirty="0">
                <a:solidFill>
                  <a:schemeClr val="tx1"/>
                </a:solidFill>
              </a:rPr>
              <a:t> Таджикистана с выделением действующих электростанций на изолированную работу со сбалансированной нагрузкой.</a:t>
            </a:r>
          </a:p>
        </p:txBody>
      </p:sp>
      <p:pic>
        <p:nvPicPr>
          <p:cNvPr id="4" name="Рисунок 3" descr="https://kartinki.pics/uploads/posts/2022-03/1647550340_51-kartinkin-net-p-energetika-kartinki-dlya-prezentatsii-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12" y="3774674"/>
            <a:ext cx="2662989" cy="3083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06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9697" y="169217"/>
            <a:ext cx="8891219" cy="417070"/>
          </a:xfrm>
        </p:spPr>
        <p:txBody>
          <a:bodyPr/>
          <a:lstStyle/>
          <a:p>
            <a:r>
              <a:rPr lang="uz-Cyrl-UZ" dirty="0" smtClean="0"/>
              <a:t>Сотрудничество по развитию энергосистем</a:t>
            </a:r>
            <a:endParaRPr lang="uz-Cyrl-UZ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294" y="690282"/>
            <a:ext cx="11756031" cy="5988424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Для международного сотрудничества по развитию энергосистем можно рекомендовать следующие потенциальные проекты: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В </a:t>
            </a:r>
            <a:r>
              <a:rPr lang="ru-RU" sz="1800" b="0" dirty="0">
                <a:solidFill>
                  <a:schemeClr val="tx1"/>
                </a:solidFill>
              </a:rPr>
              <a:t>случае подключения Туркменской энергосистемы на параллельную работу с ОЭС ЦА для более надежной параллельной работы энергосистем Туркменистана и Узбекистана рекомендуется создание дополнительных связей 500кВ данных энергосистем</a:t>
            </a:r>
            <a:r>
              <a:rPr lang="uz-Cyrl-UZ" sz="1800" b="0" dirty="0">
                <a:solidFill>
                  <a:schemeClr val="tx1"/>
                </a:solidFill>
              </a:rPr>
              <a:t>:</a:t>
            </a:r>
            <a:endParaRPr lang="ru-RU" sz="1800" b="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- строительство </a:t>
            </a:r>
            <a:r>
              <a:rPr lang="ru-RU" sz="1800" b="0" dirty="0">
                <a:solidFill>
                  <a:schemeClr val="tx1"/>
                </a:solidFill>
              </a:rPr>
              <a:t>ВЛ-500кВ «</a:t>
            </a:r>
            <a:r>
              <a:rPr lang="ru-RU" sz="1800" b="0" dirty="0" err="1">
                <a:solidFill>
                  <a:schemeClr val="tx1"/>
                </a:solidFill>
              </a:rPr>
              <a:t>Дашховуз</a:t>
            </a:r>
            <a:r>
              <a:rPr lang="ru-RU" sz="1800" b="0" dirty="0">
                <a:solidFill>
                  <a:schemeClr val="tx1"/>
                </a:solidFill>
              </a:rPr>
              <a:t> – </a:t>
            </a:r>
            <a:r>
              <a:rPr lang="ru-RU" sz="1800" b="0" dirty="0" err="1">
                <a:solidFill>
                  <a:schemeClr val="tx1"/>
                </a:solidFill>
              </a:rPr>
              <a:t>Сарымай</a:t>
            </a:r>
            <a:r>
              <a:rPr lang="ru-RU" sz="1800" b="0" dirty="0" smtClean="0">
                <a:solidFill>
                  <a:schemeClr val="tx1"/>
                </a:solidFill>
              </a:rPr>
              <a:t>»;</a:t>
            </a:r>
            <a:endParaRPr lang="ru-RU" sz="1800" b="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- строительство </a:t>
            </a:r>
            <a:r>
              <a:rPr lang="ru-RU" sz="1800" b="0" dirty="0">
                <a:solidFill>
                  <a:schemeClr val="tx1"/>
                </a:solidFill>
              </a:rPr>
              <a:t>ВЛ-500кВ «</a:t>
            </a:r>
            <a:r>
              <a:rPr lang="ru-RU" sz="1800" b="0" dirty="0" err="1">
                <a:solidFill>
                  <a:schemeClr val="tx1"/>
                </a:solidFill>
              </a:rPr>
              <a:t>Керки</a:t>
            </a:r>
            <a:r>
              <a:rPr lang="ru-RU" sz="1800" b="0" dirty="0">
                <a:solidFill>
                  <a:schemeClr val="tx1"/>
                </a:solidFill>
              </a:rPr>
              <a:t> – </a:t>
            </a:r>
            <a:r>
              <a:rPr lang="ru-RU" sz="1800" b="0" dirty="0" err="1">
                <a:solidFill>
                  <a:schemeClr val="tx1"/>
                </a:solidFill>
              </a:rPr>
              <a:t>Сурхан</a:t>
            </a:r>
            <a:r>
              <a:rPr lang="ru-RU" sz="1800" b="0" dirty="0" smtClean="0">
                <a:solidFill>
                  <a:schemeClr val="tx1"/>
                </a:solidFill>
              </a:rPr>
              <a:t>»;</a:t>
            </a:r>
            <a:endParaRPr lang="ru-RU" sz="1800" b="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z-Cyrl-UZ" sz="1800" b="0" dirty="0" smtClean="0">
                <a:solidFill>
                  <a:schemeClr val="tx1"/>
                </a:solidFill>
              </a:rPr>
              <a:t>С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точки зрения повышения надежности западных регионов Казахстана и Узбекистана, а также объединения Западной зоны ЕЭС Казахстана с Северной </a:t>
            </a:r>
            <a:r>
              <a:rPr lang="ru-RU" sz="1800" b="0" dirty="0" err="1">
                <a:solidFill>
                  <a:schemeClr val="tx1"/>
                </a:solidFill>
              </a:rPr>
              <a:t>рекомендуе</a:t>
            </a:r>
            <a:r>
              <a:rPr lang="uz-Cyrl-UZ" sz="1800" b="0" dirty="0">
                <a:solidFill>
                  <a:schemeClr val="tx1"/>
                </a:solidFill>
              </a:rPr>
              <a:t>тся </a:t>
            </a:r>
            <a:r>
              <a:rPr lang="uz-Cyrl-UZ" sz="1800" b="0" dirty="0" smtClean="0">
                <a:solidFill>
                  <a:schemeClr val="tx1"/>
                </a:solidFill>
              </a:rPr>
              <a:t>рассмотреть 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вариант строительства </a:t>
            </a:r>
            <a:r>
              <a:rPr lang="ru-RU" sz="1800" b="0" dirty="0" smtClean="0">
                <a:solidFill>
                  <a:schemeClr val="tx1"/>
                </a:solidFill>
              </a:rPr>
              <a:t>ВЛ-500кВ: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</a:rPr>
              <a:t>- «</a:t>
            </a:r>
            <a:r>
              <a:rPr lang="ru-RU" sz="1800" b="0" dirty="0" err="1" smtClean="0">
                <a:solidFill>
                  <a:schemeClr val="tx1"/>
                </a:solidFill>
              </a:rPr>
              <a:t>Ульке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– </a:t>
            </a:r>
            <a:r>
              <a:rPr lang="ru-RU" sz="1800" b="0" dirty="0" err="1">
                <a:solidFill>
                  <a:schemeClr val="tx1"/>
                </a:solidFill>
              </a:rPr>
              <a:t>Карабатан</a:t>
            </a:r>
            <a:r>
              <a:rPr lang="ru-RU" sz="1800" b="0" dirty="0">
                <a:solidFill>
                  <a:schemeClr val="tx1"/>
                </a:solidFill>
              </a:rPr>
              <a:t> – Бейнеу – </a:t>
            </a:r>
            <a:r>
              <a:rPr lang="ru-RU" sz="1800" b="0" dirty="0" err="1">
                <a:solidFill>
                  <a:schemeClr val="tx1"/>
                </a:solidFill>
              </a:rPr>
              <a:t>Сарымай</a:t>
            </a:r>
            <a:r>
              <a:rPr lang="ru-RU" sz="1800" b="0" dirty="0" smtClean="0">
                <a:solidFill>
                  <a:schemeClr val="tx1"/>
                </a:solidFill>
              </a:rPr>
              <a:t>»;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 - </a:t>
            </a:r>
            <a:r>
              <a:rPr lang="ru-RU" sz="1800" b="0" dirty="0">
                <a:solidFill>
                  <a:schemeClr val="tx1"/>
                </a:solidFill>
              </a:rPr>
              <a:t>«Бейнеу – МАЭК</a:t>
            </a:r>
            <a:r>
              <a:rPr lang="ru-RU" sz="1800" b="0" dirty="0" smtClean="0">
                <a:solidFill>
                  <a:schemeClr val="tx1"/>
                </a:solidFill>
              </a:rPr>
              <a:t>»; </a:t>
            </a:r>
            <a:endParaRPr lang="ru-RU" sz="1800" b="0" dirty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В </a:t>
            </a:r>
            <a:r>
              <a:rPr lang="ru-RU" sz="1800" b="0" dirty="0">
                <a:solidFill>
                  <a:schemeClr val="tx1"/>
                </a:solidFill>
              </a:rPr>
              <a:t>рамках усиления электроснабжения </a:t>
            </a:r>
            <a:r>
              <a:rPr lang="ru-RU" sz="1800" b="0" dirty="0" err="1">
                <a:solidFill>
                  <a:schemeClr val="tx1"/>
                </a:solidFill>
              </a:rPr>
              <a:t>Алматинского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err="1">
                <a:solidFill>
                  <a:schemeClr val="tx1"/>
                </a:solidFill>
              </a:rPr>
              <a:t>энергоузла</a:t>
            </a:r>
            <a:r>
              <a:rPr lang="ru-RU" sz="1800" b="0" dirty="0">
                <a:solidFill>
                  <a:schemeClr val="tx1"/>
                </a:solidFill>
              </a:rPr>
              <a:t> и северной части НЭС Кыргызстана, в частности увеличения надежности </a:t>
            </a:r>
            <a:r>
              <a:rPr lang="ru-RU" sz="1800" b="0" dirty="0" err="1">
                <a:solidFill>
                  <a:schemeClr val="tx1"/>
                </a:solidFill>
              </a:rPr>
              <a:t>Кеминского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err="1">
                <a:solidFill>
                  <a:schemeClr val="tx1"/>
                </a:solidFill>
              </a:rPr>
              <a:t>энергоузла</a:t>
            </a:r>
            <a:r>
              <a:rPr lang="ru-RU" sz="1800" b="0" dirty="0">
                <a:solidFill>
                  <a:schemeClr val="tx1"/>
                </a:solidFill>
              </a:rPr>
              <a:t> предлагается рассмотреть </a:t>
            </a:r>
            <a:r>
              <a:rPr lang="ru-RU" sz="1800" b="0" dirty="0" smtClean="0">
                <a:solidFill>
                  <a:schemeClr val="tx1"/>
                </a:solidFill>
              </a:rPr>
              <a:t>возможность: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-  строительства </a:t>
            </a:r>
            <a:r>
              <a:rPr lang="ru-RU" sz="1800" b="0" dirty="0">
                <a:solidFill>
                  <a:schemeClr val="tx1"/>
                </a:solidFill>
              </a:rPr>
              <a:t>ВЛ 500 </a:t>
            </a:r>
            <a:r>
              <a:rPr lang="ru-RU" sz="1800" b="0" dirty="0" err="1">
                <a:solidFill>
                  <a:schemeClr val="tx1"/>
                </a:solidFill>
              </a:rPr>
              <a:t>кВ</a:t>
            </a:r>
            <a:r>
              <a:rPr lang="ru-RU" sz="1800" b="0" dirty="0">
                <a:solidFill>
                  <a:schemeClr val="tx1"/>
                </a:solidFill>
              </a:rPr>
              <a:t> «Алматы – </a:t>
            </a:r>
            <a:r>
              <a:rPr lang="ru-RU" sz="1800" b="0" dirty="0" err="1">
                <a:solidFill>
                  <a:schemeClr val="tx1"/>
                </a:solidFill>
              </a:rPr>
              <a:t>Кемин</a:t>
            </a:r>
            <a:r>
              <a:rPr lang="ru-RU" sz="1800" b="0" dirty="0">
                <a:solidFill>
                  <a:schemeClr val="tx1"/>
                </a:solidFill>
              </a:rPr>
              <a:t>».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z-Cyrl-UZ" sz="1800" b="0" dirty="0" smtClean="0">
                <a:solidFill>
                  <a:schemeClr val="tx1"/>
                </a:solidFill>
              </a:rPr>
              <a:t>Для </a:t>
            </a:r>
            <a:r>
              <a:rPr lang="uz-Cyrl-UZ" sz="1800" b="0" dirty="0">
                <a:solidFill>
                  <a:schemeClr val="tx1"/>
                </a:solidFill>
              </a:rPr>
              <a:t>обеспечения </a:t>
            </a:r>
            <a:r>
              <a:rPr lang="uz-Cyrl-UZ" sz="1800" b="0" dirty="0" smtClean="0">
                <a:solidFill>
                  <a:schemeClr val="tx1"/>
                </a:solidFill>
              </a:rPr>
              <a:t>выдачи  </a:t>
            </a:r>
            <a:r>
              <a:rPr lang="uz-Cyrl-UZ" sz="1800" b="0" dirty="0">
                <a:solidFill>
                  <a:schemeClr val="tx1"/>
                </a:solidFill>
              </a:rPr>
              <a:t>мо</a:t>
            </a:r>
            <a:r>
              <a:rPr lang="ru-RU" sz="1800" b="0" dirty="0" err="1">
                <a:solidFill>
                  <a:schemeClr val="tx1"/>
                </a:solidFill>
              </a:rPr>
              <a:t>щности</a:t>
            </a:r>
            <a:r>
              <a:rPr lang="ru-RU" sz="1800" b="0" dirty="0">
                <a:solidFill>
                  <a:schemeClr val="tx1"/>
                </a:solidFill>
              </a:rPr>
              <a:t> генерации в Центральной части узбекской энергосистемы и обеспечения надежности Северного </a:t>
            </a:r>
            <a:r>
              <a:rPr lang="ru-RU" sz="1800" b="0" dirty="0" smtClean="0">
                <a:solidFill>
                  <a:schemeClr val="tx1"/>
                </a:solidFill>
              </a:rPr>
              <a:t>Таджикистана: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</a:rPr>
              <a:t>выполнение захода-выхода  в одну  </a:t>
            </a:r>
            <a:r>
              <a:rPr lang="ru-RU" sz="1800" b="0" dirty="0">
                <a:solidFill>
                  <a:schemeClr val="tx1"/>
                </a:solidFill>
              </a:rPr>
              <a:t>из  ВЛ-500кВ «СДТЭС – Новая СДТЭС» с заводкой одного конца на ПС «</a:t>
            </a:r>
            <a:r>
              <a:rPr lang="ru-RU" sz="1800" b="0" dirty="0" err="1">
                <a:solidFill>
                  <a:schemeClr val="tx1"/>
                </a:solidFill>
              </a:rPr>
              <a:t>Сугд</a:t>
            </a:r>
            <a:r>
              <a:rPr lang="ru-RU" sz="1800" b="0" dirty="0">
                <a:solidFill>
                  <a:schemeClr val="tx1"/>
                </a:solidFill>
              </a:rPr>
              <a:t>», второго на ОРУ-500кВ «</a:t>
            </a:r>
            <a:r>
              <a:rPr lang="ru-RU" sz="1800" b="0" dirty="0" smtClean="0">
                <a:solidFill>
                  <a:schemeClr val="tx1"/>
                </a:solidFill>
              </a:rPr>
              <a:t>Ново </a:t>
            </a:r>
            <a:r>
              <a:rPr lang="ru-RU" sz="1800" b="0" dirty="0" err="1" smtClean="0">
                <a:solidFill>
                  <a:schemeClr val="tx1"/>
                </a:solidFill>
              </a:rPr>
              <a:t>Ангренская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ТЭС</a:t>
            </a:r>
            <a:r>
              <a:rPr lang="ru-RU" sz="1800" b="0" dirty="0" smtClean="0">
                <a:solidFill>
                  <a:schemeClr val="tx1"/>
                </a:solidFill>
              </a:rPr>
              <a:t>»;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строительство ВЛ-500кВ «</a:t>
            </a:r>
            <a:r>
              <a:rPr lang="ru-RU" sz="1800" b="0" dirty="0" smtClean="0">
                <a:solidFill>
                  <a:schemeClr val="tx1"/>
                </a:solidFill>
              </a:rPr>
              <a:t>Ново </a:t>
            </a:r>
            <a:r>
              <a:rPr lang="ru-RU" sz="1800" b="0" dirty="0" err="1" smtClean="0">
                <a:solidFill>
                  <a:schemeClr val="tx1"/>
                </a:solidFill>
              </a:rPr>
              <a:t>Ангренская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ТЭС – </a:t>
            </a:r>
            <a:r>
              <a:rPr lang="ru-RU" sz="1800" b="0" dirty="0" err="1">
                <a:solidFill>
                  <a:schemeClr val="tx1"/>
                </a:solidFill>
              </a:rPr>
              <a:t>Туракурганская</a:t>
            </a:r>
            <a:r>
              <a:rPr lang="ru-RU" sz="1800" b="0" dirty="0">
                <a:solidFill>
                  <a:schemeClr val="tx1"/>
                </a:solidFill>
              </a:rPr>
              <a:t> ТЭС – </a:t>
            </a:r>
            <a:r>
              <a:rPr lang="ru-RU" sz="1800" b="0" dirty="0" err="1">
                <a:solidFill>
                  <a:schemeClr val="tx1"/>
                </a:solidFill>
              </a:rPr>
              <a:t>Лочин</a:t>
            </a:r>
            <a:r>
              <a:rPr lang="ru-RU" sz="1800" b="0" dirty="0">
                <a:solidFill>
                  <a:schemeClr val="tx1"/>
                </a:solidFill>
              </a:rPr>
              <a:t>».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7294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image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" y="3718370"/>
            <a:ext cx="5800166" cy="27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3" y="71718"/>
            <a:ext cx="5468471" cy="321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06332" y="3299011"/>
            <a:ext cx="34240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</a:t>
            </a:r>
            <a:r>
              <a:rPr lang="ru-RU" sz="1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ВЛ</a:t>
            </a:r>
            <a:r>
              <a:rPr lang="ru-RU" sz="1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500кВ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«Алматы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Кемин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3363" y="6429678"/>
            <a:ext cx="5170395" cy="42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1490" indent="-155575">
              <a:lnSpc>
                <a:spcPts val="1255"/>
              </a:lnSpc>
              <a:spcAft>
                <a:spcPts val="0"/>
              </a:spcAft>
            </a:pP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строительства четвертой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цепи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транзита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ВЛ-500кВ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Ульке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Карабатан</a:t>
            </a:r>
            <a:r>
              <a:rPr lang="ru-RU" sz="1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Бейнеу</a:t>
            </a:r>
            <a:r>
              <a:rPr lang="ru-RU" sz="1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Сарымай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ВЛ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500кВ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«Бейнеу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МАЭК»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4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5293" y="3718369"/>
            <a:ext cx="5468471" cy="27508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75293" y="6411493"/>
            <a:ext cx="55312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</a:t>
            </a:r>
            <a:r>
              <a:rPr lang="ru-RU" sz="1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</a:t>
            </a:r>
            <a:r>
              <a:rPr lang="ru-RU" sz="1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выход в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одну из</a:t>
            </a:r>
            <a:r>
              <a:rPr lang="ru-RU" sz="11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500кВ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«СДТЭС</a:t>
            </a:r>
            <a:r>
              <a:rPr lang="ru-RU" sz="11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spc="3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СДТЭС»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заводкой</a:t>
            </a:r>
            <a:r>
              <a:rPr lang="ru-RU" sz="11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стороны</a:t>
            </a:r>
            <a:r>
              <a:rPr lang="ru-RU" sz="11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500кВ «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Сугд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2" y="71717"/>
            <a:ext cx="5885049" cy="321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2800" y="3329560"/>
            <a:ext cx="3660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en-US" sz="1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троительства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</a:t>
            </a:r>
            <a:r>
              <a:rPr lang="ru-RU" sz="1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500кВ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Дашховуз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1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Сарымай</a:t>
            </a:r>
            <a:r>
              <a:rPr lang="ru-RU" sz="11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095" y="703205"/>
            <a:ext cx="11843527" cy="6154795"/>
          </a:xfrm>
        </p:spPr>
        <p:txBody>
          <a:bodyPr/>
          <a:lstStyle/>
          <a:p>
            <a:pPr algn="just"/>
            <a:r>
              <a:rPr lang="ru-RU" dirty="0" smtClean="0"/>
              <a:t>Совместное </a:t>
            </a:r>
            <a:r>
              <a:rPr lang="ru-RU" dirty="0"/>
              <a:t>обеспечение потребности экономик стран центрально-азиатского региона электрической энергией является экономически более целесообразным вариантом, чем самостоятельное обеспечение потребности электрической энергией каждой страной в отдельности, это достигается тем, что наиболее эффективно используются имеющиеся энергетические мощности и ресурсы стран центрально-азиатского региона;</a:t>
            </a:r>
          </a:p>
          <a:p>
            <a:pPr algn="just"/>
            <a:r>
              <a:rPr lang="ru-RU" dirty="0" smtClean="0"/>
              <a:t>Потенциальное </a:t>
            </a:r>
            <a:r>
              <a:rPr lang="ru-RU" dirty="0"/>
              <a:t>усиление рыночного взаимодействия стран центрально-азиатского региона позволит сократить инвестиции по наращиванию генерации каждой страной в отдельности за счет совместного использования имеющихся </a:t>
            </a:r>
            <a:r>
              <a:rPr lang="ru-RU" dirty="0" smtClean="0"/>
              <a:t>резервов;</a:t>
            </a:r>
            <a:endParaRPr lang="ru-RU" dirty="0"/>
          </a:p>
          <a:p>
            <a:pPr lvl="0" algn="just"/>
            <a:r>
              <a:rPr lang="ru-RU" dirty="0" smtClean="0"/>
              <a:t>В </a:t>
            </a:r>
            <a:r>
              <a:rPr lang="ru-RU" dirty="0"/>
              <a:t>связи с увеличением доли ВИЭ, а также в связи с общем увеличением нагрузки в Казахстане, Узбекистане, Кыргызстане и Таджикистане будут увеличиваться небалансы мощности на границах </a:t>
            </a:r>
            <a:r>
              <a:rPr lang="ru-RU" dirty="0" smtClean="0"/>
              <a:t>между, </a:t>
            </a:r>
            <a:r>
              <a:rPr lang="ru-RU" dirty="0"/>
              <a:t>ЕЭС Казахстана и ОЭС ЦА. При этом в условиях параллельной работы небалансы ОЭС ЦА </a:t>
            </a:r>
            <a:r>
              <a:rPr lang="ru-RU" dirty="0" smtClean="0"/>
              <a:t>перекладываются на интерфейс ЕЭС Казахстана и ЕЭС России. </a:t>
            </a:r>
            <a:r>
              <a:rPr lang="ru-RU" dirty="0"/>
              <a:t>Для сохранения устойчивой работы необходимо обеспечить регулирование </a:t>
            </a:r>
            <a:r>
              <a:rPr lang="ru-RU" dirty="0" err="1"/>
              <a:t>перетоков</a:t>
            </a:r>
            <a:r>
              <a:rPr lang="ru-RU" dirty="0"/>
              <a:t> мощности и частоты между странами </a:t>
            </a:r>
            <a:r>
              <a:rPr lang="ru-RU" dirty="0" smtClean="0"/>
              <a:t>созданием </a:t>
            </a:r>
            <a:r>
              <a:rPr lang="en-US" dirty="0" err="1" smtClean="0"/>
              <a:t>Центральной</a:t>
            </a:r>
            <a:r>
              <a:rPr lang="en-US" dirty="0" smtClean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автоматического</a:t>
            </a:r>
            <a:r>
              <a:rPr lang="en-US" dirty="0"/>
              <a:t> </a:t>
            </a:r>
            <a:r>
              <a:rPr lang="en-US" dirty="0" err="1"/>
              <a:t>регулирования</a:t>
            </a:r>
            <a:r>
              <a:rPr lang="en-US" dirty="0"/>
              <a:t> </a:t>
            </a:r>
            <a:r>
              <a:rPr lang="en-US" dirty="0" err="1"/>
              <a:t>частоты</a:t>
            </a:r>
            <a:r>
              <a:rPr lang="en-US" dirty="0"/>
              <a:t> и </a:t>
            </a:r>
            <a:r>
              <a:rPr lang="en-US" dirty="0" err="1" smtClean="0"/>
              <a:t>мощности</a:t>
            </a:r>
            <a:r>
              <a:rPr lang="en-US" dirty="0" smtClean="0"/>
              <a:t> </a:t>
            </a:r>
            <a:r>
              <a:rPr lang="en-US" dirty="0"/>
              <a:t>(АРЧМ) в ОЭС ЦА с </a:t>
            </a:r>
            <a:r>
              <a:rPr lang="en-US" dirty="0" err="1"/>
              <a:t>поэтапным</a:t>
            </a:r>
            <a:r>
              <a:rPr lang="en-US" dirty="0"/>
              <a:t> </a:t>
            </a:r>
            <a:r>
              <a:rPr lang="en-US" dirty="0" err="1"/>
              <a:t>масштабированием</a:t>
            </a:r>
            <a:r>
              <a:rPr lang="en-US" dirty="0"/>
              <a:t> в </a:t>
            </a:r>
            <a:r>
              <a:rPr lang="en-US" dirty="0" err="1"/>
              <a:t>энергосистемы</a:t>
            </a:r>
            <a:r>
              <a:rPr lang="en-US" dirty="0"/>
              <a:t> </a:t>
            </a:r>
            <a:r>
              <a:rPr lang="en-US" dirty="0" err="1"/>
              <a:t>Кыргызстана</a:t>
            </a:r>
            <a:r>
              <a:rPr lang="en-US" dirty="0"/>
              <a:t>, </a:t>
            </a:r>
            <a:r>
              <a:rPr lang="en-US" dirty="0" err="1"/>
              <a:t>Узбекистана</a:t>
            </a:r>
            <a:r>
              <a:rPr lang="en-US" dirty="0"/>
              <a:t> и </a:t>
            </a:r>
            <a:r>
              <a:rPr lang="en-US" dirty="0" err="1" smtClean="0"/>
              <a:t>Таджикистана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Энергосистемы ОЭС ЦА и ЕЭС Казахстана характеризуются протяженными коммуникациями и неравномерностью распределения нагрузки и генерации, что определяет особенности режимов ОЭС с точки зрения проблем обеспечения устойчивости, перегрузки оборудования. В ряде случаев имеет место динамические переходные процессы при возникновении аварийных возмущений с последующим ослаблением системообразующей сети, что требует создание централизованной системы противоаварийной автоматики (ЦСПА) Центральной Азии в КДЦ «Энергия»;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С учетом перехода Казахстана на балансирующий рынок электроэнергии в текущем году  и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/>
              <a:t>    объявленному поэтапному переходу  к рынку электроэнергии в Узбекистане, возникает  необходимость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 создания автоматизированной системы  коммерческого учета электроэнергии (АСКУЭ) в КДЦ «Энергия»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927" y="180257"/>
            <a:ext cx="7863840" cy="417070"/>
          </a:xfrm>
        </p:spPr>
        <p:txBody>
          <a:bodyPr/>
          <a:lstStyle/>
          <a:p>
            <a:pPr algn="ctr"/>
            <a:r>
              <a:rPr lang="uz-Cyrl-UZ" dirty="0"/>
              <a:t>Сотрудничество по развитию энергосистем</a:t>
            </a:r>
          </a:p>
          <a:p>
            <a:pPr algn="ctr"/>
            <a:r>
              <a:rPr lang="uz-Cyrl-UZ" dirty="0" smtClean="0"/>
              <a:t> </a:t>
            </a:r>
            <a:endParaRPr lang="uz-Cyrl-UZ" dirty="0"/>
          </a:p>
        </p:txBody>
      </p:sp>
      <p:pic>
        <p:nvPicPr>
          <p:cNvPr id="7" name="Рисунок 6" descr="Business Handshake Arrow | Great PowerPoint ClipArt for Presentations -  PresenterMedia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36" y="5101389"/>
            <a:ext cx="1685364" cy="175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3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AACAABD-25FF-B83C-B43D-73C3932F0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1699" y="2675434"/>
            <a:ext cx="7536582" cy="606781"/>
          </a:xfrm>
        </p:spPr>
        <p:txBody>
          <a:bodyPr/>
          <a:lstStyle/>
          <a:p>
            <a:r>
              <a:rPr lang="ru-RU" sz="4000" dirty="0" smtClean="0"/>
              <a:t>СПАСИБО ЗА </a:t>
            </a:r>
            <a:r>
              <a:rPr lang="ru-RU" sz="4000" dirty="0" smtClean="0"/>
              <a:t>ВНИМАНИЕ!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506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37" y="923366"/>
            <a:ext cx="5414372" cy="5809128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1800" dirty="0"/>
              <a:t>В соответствии с Соглашением между Правительством Республики Казахстан, Правительством Кыргызской Республики, Правительством Республики Таджикистан и Правительством Республики  Узбекистан о параллельной работе энергетических систем государств Центральной Азии (17 июня 1999г. г. Бишкек) энергосистемы Казахстана, Кыргызстана и Узбекистана, работают параллельно в составе Объединенной Энергосистемы Центральной Азии</a:t>
            </a:r>
            <a:r>
              <a:rPr lang="ru-RU" sz="1800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ru-RU" sz="1800" dirty="0"/>
              <a:t>С декабря 2009 года таджикская энергосистема работает изолированно от </a:t>
            </a:r>
            <a:r>
              <a:rPr lang="ru-RU" sz="1800" dirty="0" smtClean="0"/>
              <a:t>ОЭС ЦА</a:t>
            </a:r>
            <a:r>
              <a:rPr lang="ru-RU" sz="1800" dirty="0"/>
              <a:t>. В настоящее время идет процесс восстановления параллельной работы таджикской энергосистемы к ОЭС ЦА. Ожидаемые сроки подключения февраль 2024 года. </a:t>
            </a:r>
          </a:p>
          <a:p>
            <a:pPr algn="just">
              <a:lnSpc>
                <a:spcPct val="114000"/>
              </a:lnSpc>
            </a:pPr>
            <a:endParaRPr lang="ru-RU" sz="1800" dirty="0"/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614" y="249238"/>
            <a:ext cx="4690316" cy="521727"/>
          </a:xfrm>
        </p:spPr>
        <p:txBody>
          <a:bodyPr/>
          <a:lstStyle/>
          <a:p>
            <a:r>
              <a:rPr lang="uz-Cyrl-UZ" dirty="0" smtClean="0"/>
              <a:t>ОЭС Центральной Азии</a:t>
            </a:r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9" r="2037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36" y="1147482"/>
            <a:ext cx="6581869" cy="5628703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1800" dirty="0" smtClean="0"/>
              <a:t>Совещательным </a:t>
            </a:r>
            <a:r>
              <a:rPr lang="ru-RU" sz="1800" dirty="0"/>
              <a:t>органом по координации параллельной работы энергосистем Центральной Азии является Координационный Электроэнергетический Совет Центральной Азии (КЭС). Взаимосогласованные решения и правила для обеспечения экономичной, взаимовыгодной надежной параллельной работы энергосистем принимаются путем открытого голосования Участников и являются обязательными для исполнения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114000"/>
              </a:lnSpc>
              <a:buNone/>
            </a:pPr>
            <a:endParaRPr lang="ru-RU" sz="1800" dirty="0" smtClean="0"/>
          </a:p>
          <a:p>
            <a:pPr algn="just">
              <a:lnSpc>
                <a:spcPct val="114000"/>
              </a:lnSpc>
            </a:pPr>
            <a:r>
              <a:rPr lang="ru-RU" sz="1800" dirty="0" smtClean="0"/>
              <a:t>Координация </a:t>
            </a:r>
            <a:r>
              <a:rPr lang="ru-RU" sz="1800" dirty="0"/>
              <a:t>работы оперативно-технологической деятельности энергосистем и </a:t>
            </a:r>
            <a:r>
              <a:rPr lang="ru-RU" sz="1800" dirty="0" err="1"/>
              <a:t>энергообъектов</a:t>
            </a:r>
            <a:r>
              <a:rPr lang="ru-RU" sz="1800" dirty="0"/>
              <a:t>, входящих в ОЭС Центральной Азии  и Южной части ЕЭС Казахстана осуществляется Координационно-диспетчерским центром «Энергия», расположенным в городе </a:t>
            </a:r>
            <a:r>
              <a:rPr lang="ru-RU" sz="1800" dirty="0" smtClean="0"/>
              <a:t>Ташкент.</a:t>
            </a:r>
            <a:endParaRPr lang="ru-RU" sz="1800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0A55A47A-87C6-46E0-B3D7-4862DC00C73A}"/>
              </a:ext>
            </a:extLst>
          </p:cNvPr>
          <p:cNvSpPr txBox="1">
            <a:spLocks/>
          </p:cNvSpPr>
          <p:nvPr/>
        </p:nvSpPr>
        <p:spPr>
          <a:xfrm>
            <a:off x="2646947" y="287447"/>
            <a:ext cx="5313712" cy="663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28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ОЭС </a:t>
            </a:r>
            <a:r>
              <a:rPr lang="ru-RU" dirty="0"/>
              <a:t>Центральной </a:t>
            </a:r>
            <a:r>
              <a:rPr lang="ru-RU" dirty="0" smtClean="0"/>
              <a:t>Азии</a:t>
            </a:r>
            <a:endParaRPr lang="en-US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7879976" y="3209365"/>
            <a:ext cx="4312023" cy="3648634"/>
          </a:xfrm>
          <a:solidFill>
            <a:schemeClr val="bg1">
              <a:lumMod val="95000"/>
            </a:schemeClr>
          </a:solidFill>
          <a:effectLst>
            <a:softEdge rad="660400"/>
          </a:effectLst>
          <a:scene3d>
            <a:camera prst="orthographicFront">
              <a:rot lat="0" lon="300000" rev="21299999"/>
            </a:camera>
            <a:lightRig rig="threePt" dir="t"/>
          </a:scene3d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76" y="3209365"/>
            <a:ext cx="4312024" cy="36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695" y="1"/>
            <a:ext cx="6268670" cy="423512"/>
          </a:xfrm>
        </p:spPr>
        <p:txBody>
          <a:bodyPr/>
          <a:lstStyle/>
          <a:p>
            <a:r>
              <a:rPr lang="ru-RU" dirty="0"/>
              <a:t>Межгосударственные соединения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271EC-DCB0-7B1B-8622-5C46C6EED4DF}"/>
              </a:ext>
            </a:extLst>
          </p:cNvPr>
          <p:cNvSpPr txBox="1"/>
          <p:nvPr/>
        </p:nvSpPr>
        <p:spPr>
          <a:xfrm>
            <a:off x="0" y="669365"/>
            <a:ext cx="4801685" cy="603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z-Cyrl-UZ" dirty="0" smtClean="0">
                <a:solidFill>
                  <a:schemeClr val="accent1"/>
                </a:solidFill>
              </a:rPr>
              <a:t>Энергосистем</a:t>
            </a:r>
            <a:r>
              <a:rPr lang="ru-RU" dirty="0" smtClean="0">
                <a:solidFill>
                  <a:schemeClr val="accent1"/>
                </a:solidFill>
              </a:rPr>
              <a:t>ы</a:t>
            </a:r>
            <a:r>
              <a:rPr lang="uz-Cyrl-UZ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Казахстана, Узбекистана </a:t>
            </a:r>
            <a:r>
              <a:rPr lang="ru-RU" dirty="0">
                <a:solidFill>
                  <a:schemeClr val="accent1"/>
                </a:solidFill>
              </a:rPr>
              <a:t>и </a:t>
            </a:r>
            <a:r>
              <a:rPr lang="ru-RU" dirty="0" smtClean="0">
                <a:solidFill>
                  <a:schemeClr val="accent1"/>
                </a:solidFill>
              </a:rPr>
              <a:t>Кыргызстана, которые работают параллельном режиме, а также Таджикистана </a:t>
            </a:r>
            <a:r>
              <a:rPr lang="ru-RU" dirty="0">
                <a:solidFill>
                  <a:schemeClr val="accent1"/>
                </a:solidFill>
              </a:rPr>
              <a:t>и </a:t>
            </a:r>
            <a:r>
              <a:rPr lang="ru-RU" dirty="0" smtClean="0">
                <a:solidFill>
                  <a:schemeClr val="accent1"/>
                </a:solidFill>
              </a:rPr>
              <a:t>Туркменистана, которые работают автономно от ОЭС ЦА  </a:t>
            </a:r>
            <a:r>
              <a:rPr lang="ru-RU" dirty="0">
                <a:solidFill>
                  <a:schemeClr val="accent1"/>
                </a:solidFill>
              </a:rPr>
              <a:t>– в основном связаны между собой ЛЭП напряжением 220–500 кВ.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Энергосистема </a:t>
            </a:r>
            <a:r>
              <a:rPr lang="ru-RU" dirty="0">
                <a:solidFill>
                  <a:schemeClr val="accent1"/>
                </a:solidFill>
              </a:rPr>
              <a:t>Таджикистана </a:t>
            </a:r>
            <a:r>
              <a:rPr lang="ru-RU" dirty="0" smtClean="0">
                <a:solidFill>
                  <a:schemeClr val="accent1"/>
                </a:solidFill>
              </a:rPr>
              <a:t>ближайшее время будет </a:t>
            </a:r>
            <a:r>
              <a:rPr lang="ru-RU" dirty="0">
                <a:solidFill>
                  <a:schemeClr val="accent1"/>
                </a:solidFill>
              </a:rPr>
              <a:t>повторно подключена к ОЭС ЦА, </a:t>
            </a:r>
            <a:r>
              <a:rPr lang="ru-RU" dirty="0" smtClean="0">
                <a:solidFill>
                  <a:schemeClr val="accent1"/>
                </a:solidFill>
              </a:rPr>
              <a:t>через Южную часть энергосистемы Узбекистана (ПС Гузар-Регар </a:t>
            </a:r>
            <a:r>
              <a:rPr lang="ru-RU" dirty="0">
                <a:solidFill>
                  <a:schemeClr val="accent1"/>
                </a:solidFill>
              </a:rPr>
              <a:t>и </a:t>
            </a:r>
            <a:r>
              <a:rPr lang="ru-RU" dirty="0" smtClean="0">
                <a:solidFill>
                  <a:schemeClr val="accent1"/>
                </a:solidFill>
              </a:rPr>
              <a:t>ПС </a:t>
            </a:r>
            <a:r>
              <a:rPr lang="ru-RU" dirty="0" err="1" smtClean="0">
                <a:solidFill>
                  <a:schemeClr val="accent1"/>
                </a:solidFill>
              </a:rPr>
              <a:t>Сурхан</a:t>
            </a:r>
            <a:r>
              <a:rPr lang="ru-RU" dirty="0" smtClean="0">
                <a:solidFill>
                  <a:schemeClr val="accent1"/>
                </a:solidFill>
              </a:rPr>
              <a:t>-Регар</a:t>
            </a:r>
            <a:r>
              <a:rPr lang="ru-RU" dirty="0">
                <a:solidFill>
                  <a:schemeClr val="accent1"/>
                </a:solidFill>
              </a:rPr>
              <a:t>). Кроме того, существуют планы </a:t>
            </a:r>
            <a:r>
              <a:rPr lang="ru-RU" dirty="0" smtClean="0">
                <a:solidFill>
                  <a:schemeClr val="accent1"/>
                </a:solidFill>
              </a:rPr>
              <a:t>соединения ПС Согд Таджикистана </a:t>
            </a:r>
            <a:r>
              <a:rPr lang="ru-RU" dirty="0">
                <a:solidFill>
                  <a:schemeClr val="accent1"/>
                </a:solidFill>
              </a:rPr>
              <a:t>с существующей линией электропередачи 500 </a:t>
            </a:r>
            <a:r>
              <a:rPr lang="ru-RU" dirty="0" err="1">
                <a:solidFill>
                  <a:schemeClr val="accent1"/>
                </a:solidFill>
              </a:rPr>
              <a:t>кВ</a:t>
            </a:r>
            <a:r>
              <a:rPr lang="ru-RU" dirty="0">
                <a:solidFill>
                  <a:schemeClr val="accent1"/>
                </a:solidFill>
              </a:rPr>
              <a:t> в Узбекистане по схеме «Заход-Выход</a:t>
            </a:r>
            <a:r>
              <a:rPr lang="ru-RU" dirty="0" smtClean="0">
                <a:solidFill>
                  <a:schemeClr val="accent1"/>
                </a:solidFill>
              </a:rPr>
              <a:t>», а также строительство новой линии 500 </a:t>
            </a:r>
            <a:r>
              <a:rPr lang="ru-RU" dirty="0" err="1" smtClean="0">
                <a:solidFill>
                  <a:schemeClr val="accent1"/>
                </a:solidFill>
              </a:rPr>
              <a:t>кВ</a:t>
            </a:r>
            <a:r>
              <a:rPr lang="ru-RU" dirty="0" smtClean="0">
                <a:solidFill>
                  <a:schemeClr val="accent1"/>
                </a:solidFill>
              </a:rPr>
              <a:t> между Новой Сырдарьинской ТЭС (</a:t>
            </a:r>
            <a:r>
              <a:rPr lang="ru-RU" dirty="0" err="1" smtClean="0">
                <a:solidFill>
                  <a:schemeClr val="accent1"/>
                </a:solidFill>
              </a:rPr>
              <a:t>узб</a:t>
            </a:r>
            <a:r>
              <a:rPr lang="ru-RU" dirty="0" smtClean="0">
                <a:solidFill>
                  <a:schemeClr val="accent1"/>
                </a:solidFill>
              </a:rPr>
              <a:t>.)  и ПС </a:t>
            </a:r>
            <a:r>
              <a:rPr lang="ru-RU" dirty="0" err="1" smtClean="0">
                <a:solidFill>
                  <a:schemeClr val="accent1"/>
                </a:solidFill>
              </a:rPr>
              <a:t>Сугд</a:t>
            </a:r>
            <a:r>
              <a:rPr lang="ru-RU" dirty="0" smtClean="0">
                <a:solidFill>
                  <a:schemeClr val="accent1"/>
                </a:solidFill>
              </a:rPr>
              <a:t> (</a:t>
            </a:r>
            <a:r>
              <a:rPr lang="ru-RU" dirty="0" err="1" smtClean="0">
                <a:solidFill>
                  <a:schemeClr val="accent1"/>
                </a:solidFill>
              </a:rPr>
              <a:t>тадж</a:t>
            </a:r>
            <a:r>
              <a:rPr lang="ru-RU" dirty="0" smtClean="0">
                <a:solidFill>
                  <a:schemeClr val="accent1"/>
                </a:solidFill>
              </a:rPr>
              <a:t>.).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0987" t="12400" r="19783" b="4133"/>
          <a:stretch/>
        </p:blipFill>
        <p:spPr>
          <a:xfrm>
            <a:off x="5056632" y="669365"/>
            <a:ext cx="7027793" cy="60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36" y="1135782"/>
            <a:ext cx="11524065" cy="5380521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pPr algn="just"/>
            <a:r>
              <a:rPr lang="ru-RU" sz="1800" dirty="0" smtClean="0"/>
              <a:t>Проект </a:t>
            </a:r>
            <a:r>
              <a:rPr lang="ru-RU" sz="1800" dirty="0"/>
              <a:t>по подключению энергосистемы Республики Таджикистан к </a:t>
            </a:r>
            <a:r>
              <a:rPr lang="ru-RU" sz="1800" dirty="0" smtClean="0"/>
              <a:t>ОЭС Центральной Азии осуществляется при </a:t>
            </a:r>
            <a:r>
              <a:rPr lang="ru-RU" sz="1800" dirty="0"/>
              <a:t>поддержке </a:t>
            </a:r>
            <a:r>
              <a:rPr lang="ru-RU" sz="1800" dirty="0" smtClean="0"/>
              <a:t>АБР, </a:t>
            </a:r>
            <a:r>
              <a:rPr lang="ru-RU" sz="1800" dirty="0"/>
              <a:t>завершение </a:t>
            </a:r>
            <a:r>
              <a:rPr lang="ru-RU" sz="1800" dirty="0" smtClean="0"/>
              <a:t>проекта ожидается </a:t>
            </a:r>
            <a:r>
              <a:rPr lang="ru-RU" sz="1800" dirty="0"/>
              <a:t>в 2024 </a:t>
            </a:r>
            <a:r>
              <a:rPr lang="ru-RU" sz="1800" dirty="0" smtClean="0"/>
              <a:t>году, что позволить энергосистеме осуществлять обмен  электрической энергией в параллельном режиме. </a:t>
            </a:r>
            <a:endParaRPr lang="ru-RU" sz="1800" dirty="0"/>
          </a:p>
          <a:p>
            <a:pPr algn="just"/>
            <a:r>
              <a:rPr lang="ru-RU" sz="1800" dirty="0" smtClean="0"/>
              <a:t>Энергосистемы Таджикистана и Кыргызстана могут экспортировать электроэнергию в летнее время, когда их гидроэлектростанции работают с максимальной нагрузкой, и существует возможность импортировать электроэнергию в зимний период, при дефиците энергии. </a:t>
            </a:r>
          </a:p>
          <a:p>
            <a:pPr algn="just"/>
            <a:r>
              <a:rPr lang="ru-RU" sz="1800" dirty="0" smtClean="0"/>
              <a:t>Объемы </a:t>
            </a:r>
            <a:r>
              <a:rPr lang="ru-RU" sz="1800" dirty="0"/>
              <a:t>торговли электроэнергией определяются  на основе технических </a:t>
            </a:r>
            <a:r>
              <a:rPr lang="ru-RU" sz="1800" dirty="0" err="1"/>
              <a:t>перетоков</a:t>
            </a:r>
            <a:r>
              <a:rPr lang="ru-RU" sz="1800" dirty="0"/>
              <a:t> между энергосистемами. При этом </a:t>
            </a:r>
            <a:r>
              <a:rPr lang="ru-RU" sz="1800" dirty="0" smtClean="0"/>
              <a:t>торговля </a:t>
            </a:r>
            <a:r>
              <a:rPr lang="ru-RU" sz="1800" dirty="0"/>
              <a:t>идет  не только между республиканскими энергосистемами в целом, но и между отдельными </a:t>
            </a:r>
            <a:r>
              <a:rPr lang="ru-RU" sz="1800" dirty="0" err="1"/>
              <a:t>энергоузлами</a:t>
            </a:r>
            <a:r>
              <a:rPr lang="ru-RU" sz="1800" dirty="0"/>
              <a:t> энергосистем</a:t>
            </a:r>
            <a:r>
              <a:rPr lang="ru-RU" sz="1800" dirty="0" smtClean="0"/>
              <a:t>.</a:t>
            </a:r>
          </a:p>
          <a:p>
            <a:pPr algn="just"/>
            <a:r>
              <a:rPr lang="uz-Cyrl-UZ" sz="1800" dirty="0" smtClean="0"/>
              <a:t>Договара на поставки электрической энергии заключаются на двухсторонной основе. При поставке электрической энергии через электрические сети третьих стран</a:t>
            </a:r>
            <a:r>
              <a:rPr lang="ru-RU" sz="1800" dirty="0" smtClean="0"/>
              <a:t>, заключается также договор на транзит электроэнергии. Например, при экспорте электроэнергии из Туркменистана  в Кыргызстан через сети Узбекистана, между узбекской и кыргызской энергосистемами заключается договор на транзит.  </a:t>
            </a:r>
          </a:p>
          <a:p>
            <a:pPr algn="just"/>
            <a:r>
              <a:rPr lang="ru-RU" sz="1800" dirty="0" smtClean="0"/>
              <a:t>С 1 июля Казахстан перешел на модель Единого закупщика и балансирующего рынка   </a:t>
            </a:r>
            <a:r>
              <a:rPr lang="ru-RU" sz="1800" dirty="0"/>
              <a:t>электрической </a:t>
            </a:r>
            <a:r>
              <a:rPr lang="ru-RU" sz="1800" dirty="0" smtClean="0"/>
              <a:t>энергии.</a:t>
            </a:r>
          </a:p>
          <a:p>
            <a:pPr algn="just"/>
            <a:r>
              <a:rPr lang="ru-RU" sz="1800" dirty="0" smtClean="0"/>
              <a:t> В сентябре текущего года Узбекистан объявил о создании Регулятора рынка энергетики и поэтапному переходу оптовому и розничному рынку электроэнергии.  </a:t>
            </a:r>
            <a:endParaRPr lang="ru-RU" sz="1800" dirty="0"/>
          </a:p>
          <a:p>
            <a:pPr lvl="1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A55A47A-87C6-46E0-B3D7-4862DC00C73A}"/>
              </a:ext>
            </a:extLst>
          </p:cNvPr>
          <p:cNvSpPr txBox="1">
            <a:spLocks/>
          </p:cNvSpPr>
          <p:nvPr/>
        </p:nvSpPr>
        <p:spPr>
          <a:xfrm>
            <a:off x="3041585" y="337530"/>
            <a:ext cx="6525928" cy="470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28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Торговля электроэнергией в ОЭС ЦА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24E7A9-D4E3-D49E-F3AE-74FEBD87C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798897"/>
            <a:ext cx="9952522" cy="6059103"/>
          </a:xfrm>
        </p:spPr>
        <p:txBody>
          <a:bodyPr/>
          <a:lstStyle/>
          <a:p>
            <a:r>
              <a:rPr lang="uz-Cyrl-UZ" sz="1800" dirty="0" smtClean="0"/>
              <a:t>Основн</a:t>
            </a:r>
            <a:r>
              <a:rPr lang="ru-RU" sz="1800" dirty="0" smtClean="0"/>
              <a:t>ы</a:t>
            </a:r>
            <a:r>
              <a:rPr lang="uz-Cyrl-UZ" sz="1800" dirty="0" smtClean="0"/>
              <a:t>ми экспортерами в  </a:t>
            </a:r>
            <a:r>
              <a:rPr lang="uz-Cyrl-UZ" sz="1800" dirty="0"/>
              <a:t>О</a:t>
            </a:r>
            <a:r>
              <a:rPr lang="ru-RU" sz="1800" dirty="0"/>
              <a:t>ЭС </a:t>
            </a:r>
            <a:r>
              <a:rPr lang="ru-RU" sz="1800" dirty="0" smtClean="0"/>
              <a:t>Центральной Азии являются энергосистемы Туркменистана и Таджикистана.  </a:t>
            </a:r>
            <a:endParaRPr lang="en-US" sz="1800" dirty="0"/>
          </a:p>
          <a:p>
            <a:pPr marL="457200" lvl="1" indent="0" algn="just">
              <a:buNone/>
            </a:pPr>
            <a:r>
              <a:rPr lang="uz-Cyrl-UZ" sz="1800" dirty="0" smtClean="0"/>
              <a:t>Туркменистан экспортировал электроэнергию, млн. кВтч:  	</a:t>
            </a:r>
            <a:r>
              <a:rPr lang="uz-Cyrl-UZ" sz="1800" b="1" dirty="0" smtClean="0">
                <a:solidFill>
                  <a:srgbClr val="C00000"/>
                </a:solidFill>
              </a:rPr>
              <a:t>2021 г.   		2022 г.</a:t>
            </a:r>
          </a:p>
          <a:p>
            <a:pPr lvl="1" algn="just"/>
            <a:r>
              <a:rPr lang="uz-Cyrl-UZ" sz="1800" b="1" dirty="0" smtClean="0">
                <a:solidFill>
                  <a:srgbClr val="0070C0"/>
                </a:solidFill>
              </a:rPr>
              <a:t>в Узбекистан 						4209,9		4529,4</a:t>
            </a:r>
          </a:p>
          <a:p>
            <a:pPr lvl="1" algn="just"/>
            <a:r>
              <a:rPr lang="uz-Cyrl-UZ" sz="1800" b="1" dirty="0" smtClean="0">
                <a:solidFill>
                  <a:srgbClr val="0070C0"/>
                </a:solidFill>
              </a:rPr>
              <a:t>в Кыргызстан						498,2		813,5</a:t>
            </a:r>
          </a:p>
          <a:p>
            <a:pPr marL="457200" lvl="1" indent="0" algn="just">
              <a:buNone/>
            </a:pPr>
            <a:endParaRPr lang="uz-Cyrl-UZ" sz="1800" dirty="0" smtClean="0"/>
          </a:p>
          <a:p>
            <a:pPr marL="457200" lvl="1" indent="0" algn="just">
              <a:buNone/>
            </a:pPr>
            <a:r>
              <a:rPr lang="uz-Cyrl-UZ" sz="1800" dirty="0" smtClean="0"/>
              <a:t>Таджикистан </a:t>
            </a:r>
            <a:r>
              <a:rPr lang="uz-Cyrl-UZ" sz="1800" dirty="0"/>
              <a:t>экспортировал электроэнергию, млн. кВтч: 	</a:t>
            </a:r>
            <a:r>
              <a:rPr lang="uz-Cyrl-UZ" sz="1800" dirty="0" smtClean="0"/>
              <a:t>		</a:t>
            </a:r>
          </a:p>
          <a:p>
            <a:pPr lvl="1" algn="just"/>
            <a:r>
              <a:rPr lang="uz-Cyrl-UZ" sz="1800" b="1" dirty="0" smtClean="0">
                <a:solidFill>
                  <a:srgbClr val="0070C0"/>
                </a:solidFill>
              </a:rPr>
              <a:t>в Узбекистан						 1146,8		839,4</a:t>
            </a:r>
          </a:p>
          <a:p>
            <a:pPr marL="457200" lvl="1" indent="0" algn="just">
              <a:buNone/>
            </a:pPr>
            <a:endParaRPr lang="uz-Cyrl-UZ" sz="1800" dirty="0" smtClean="0"/>
          </a:p>
          <a:p>
            <a:pPr marL="457200" lvl="1" indent="0" algn="just">
              <a:buNone/>
            </a:pPr>
            <a:r>
              <a:rPr lang="uz-Cyrl-UZ" sz="1800" dirty="0" smtClean="0"/>
              <a:t>Также энергосистемы Узбекистана, Таджикистана и Туркменистана </a:t>
            </a:r>
          </a:p>
          <a:p>
            <a:pPr marL="457200" lvl="1" indent="0" algn="just">
              <a:buNone/>
            </a:pPr>
            <a:r>
              <a:rPr lang="uz-Cyrl-UZ" sz="1800" dirty="0" smtClean="0"/>
              <a:t>осуществляють поставки электроэнергии в энергосистему Афганистана.</a:t>
            </a:r>
          </a:p>
          <a:p>
            <a:pPr marL="457200" lvl="1" indent="0" algn="just">
              <a:buNone/>
            </a:pPr>
            <a:r>
              <a:rPr lang="uz-Cyrl-UZ" sz="1800" dirty="0" smtClean="0"/>
              <a:t>Так,</a:t>
            </a:r>
            <a:r>
              <a:rPr lang="uz-Cyrl-UZ" sz="1800" dirty="0"/>
              <a:t> в </a:t>
            </a:r>
            <a:r>
              <a:rPr lang="uz-Cyrl-UZ" sz="1800" dirty="0">
                <a:solidFill>
                  <a:srgbClr val="C00000"/>
                </a:solidFill>
              </a:rPr>
              <a:t>2022 году </a:t>
            </a:r>
            <a:r>
              <a:rPr lang="uz-Cyrl-UZ" sz="1800" dirty="0" smtClean="0"/>
              <a:t>экспорт электроэнергии в Афганистан составил, млн. кВтч:  </a:t>
            </a:r>
          </a:p>
          <a:p>
            <a:pPr lvl="1" algn="just"/>
            <a:r>
              <a:rPr lang="uz-Cyrl-UZ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из Узбекистана – 1425,6</a:t>
            </a:r>
          </a:p>
          <a:p>
            <a:pPr lvl="1" algn="just"/>
            <a:r>
              <a:rPr lang="uz-Cyrl-UZ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из Таджикистана – 1663,7</a:t>
            </a:r>
            <a:endParaRPr lang="uz-Cyrl-UZ" sz="18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1" algn="just"/>
            <a:endParaRPr lang="uz-Cyrl-UZ" sz="1800" dirty="0" smtClean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8437" y="86628"/>
            <a:ext cx="7325466" cy="558266"/>
          </a:xfrm>
        </p:spPr>
        <p:txBody>
          <a:bodyPr/>
          <a:lstStyle/>
          <a:p>
            <a:r>
              <a:rPr lang="ru-RU" dirty="0" smtClean="0"/>
              <a:t>Торговля электроэнергией в ОЭС ЦА </a:t>
            </a:r>
            <a:endParaRPr lang="en-US" dirty="0"/>
          </a:p>
        </p:txBody>
      </p:sp>
      <p:pic>
        <p:nvPicPr>
          <p:cNvPr id="9" name="Рисунок 8" descr="https://kartinki.pics/uploads/posts/2022-03/1647550366_31-kartinkin-net-p-energetika-kartinki-dlya-prezentatsii-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5" y="4081111"/>
            <a:ext cx="3625516" cy="2776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0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0A55A47A-87C6-46E0-B3D7-4862DC00C73A}"/>
              </a:ext>
            </a:extLst>
          </p:cNvPr>
          <p:cNvSpPr txBox="1">
            <a:spLocks/>
          </p:cNvSpPr>
          <p:nvPr/>
        </p:nvSpPr>
        <p:spPr>
          <a:xfrm>
            <a:off x="1559293" y="193152"/>
            <a:ext cx="8826366" cy="5576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itchFamily="34" charset="0"/>
              <a:buNone/>
              <a:defRPr sz="28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rgbClr val="0053BB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Динамика роста потребления электроэнергии </a:t>
            </a:r>
            <a:r>
              <a:rPr lang="ru-RU" sz="2400" dirty="0"/>
              <a:t>в ОЭС ЦА </a:t>
            </a:r>
            <a:endParaRPr lang="en-US" sz="24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D58BE5F-C04D-4D8D-8EFF-AF1568CC1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579963"/>
              </p:ext>
            </p:extLst>
          </p:nvPr>
        </p:nvGraphicFramePr>
        <p:xfrm>
          <a:off x="722950" y="820978"/>
          <a:ext cx="4439305" cy="267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D58BE5F-C04D-4D8D-8EFF-AF1568CC1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06149"/>
              </p:ext>
            </p:extLst>
          </p:nvPr>
        </p:nvGraphicFramePr>
        <p:xfrm>
          <a:off x="6168189" y="750772"/>
          <a:ext cx="4572000" cy="268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:xdr="http://schemas.openxmlformats.org/drawingml/2006/spreadsheetDrawing" xmlns="" xmlns:a16="http://schemas.microsoft.com/office/drawing/2014/main" id="{3D58BE5F-C04D-4D8D-8EFF-AF1568CC1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983320"/>
              </p:ext>
            </p:extLst>
          </p:nvPr>
        </p:nvGraphicFramePr>
        <p:xfrm>
          <a:off x="691414" y="3590224"/>
          <a:ext cx="4467727" cy="275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lc="http://schemas.openxmlformats.org/drawingml/2006/lockedCanvas" xmlns:xdr="http://schemas.openxmlformats.org/drawingml/2006/spreadsheetDrawing" xmlns="" xmlns:a16="http://schemas.microsoft.com/office/drawing/2014/main" id="{3D58BE5F-C04D-4D8D-8EFF-AF1568CC1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006490"/>
              </p:ext>
            </p:extLst>
          </p:nvPr>
        </p:nvGraphicFramePr>
        <p:xfrm>
          <a:off x="6177815" y="3590223"/>
          <a:ext cx="4572000" cy="277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1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0341" y="170631"/>
            <a:ext cx="5149516" cy="551264"/>
          </a:xfrm>
        </p:spPr>
        <p:txBody>
          <a:bodyPr/>
          <a:lstStyle/>
          <a:p>
            <a:r>
              <a:rPr lang="ru-RU" dirty="0" smtClean="0"/>
              <a:t>Интеграция ВИЭ в ОЭС ЦА 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03" y="972152"/>
            <a:ext cx="7940842" cy="5885848"/>
          </a:xfrm>
        </p:spPr>
        <p:txBody>
          <a:bodyPr/>
          <a:lstStyle/>
          <a:p>
            <a:pPr algn="just"/>
            <a:r>
              <a:rPr lang="ru-RU" sz="1800" b="0" dirty="0">
                <a:solidFill>
                  <a:schemeClr val="tx1"/>
                </a:solidFill>
              </a:rPr>
              <a:t>В последние годы в энергосистемах ОЭС Центральной Азии на ряду с модернизацией и обновлением традиционного генерирующего оборудования с вводом высокоэффективных парогазовых установок и модернизацией гидрогенерирующих установок идет процесс интеграции в энергосистемы региона возобновляемых источников энергии. В основном в эксплуатацию вводятся солнечные фотоэлектрические станции и ветровые электростанции.</a:t>
            </a: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   </a:t>
            </a: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В энергосистеме Казахстана уже функционирует 2400 МВт ВИЭ, из них 1200 СФЭС и 1200 МВт ВЭС. Министерство энергетики анонсирует ввод до 2030 года порядка 16 ГВт генерации на основе ВИЭ.</a:t>
            </a:r>
          </a:p>
          <a:p>
            <a:pPr algn="just"/>
            <a:endParaRPr lang="ru-RU" sz="1800" b="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В Узбекистане в настоящее время работают две СФЭС с общей мощностью 200 МВт. При этом планируется внедрение ВИЭ до 2026 порядка 11 ГВт, а до 2030 года более 20 ГВт.</a:t>
            </a:r>
          </a:p>
          <a:p>
            <a:pPr algn="just"/>
            <a:endParaRPr lang="ru-RU" sz="1800" b="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В энергосистеме Кыргызстана озвучиваются планы внедрения ВИЭ в течении 2-3 лет порядка 3-4 ГВт. </a:t>
            </a:r>
          </a:p>
          <a:p>
            <a:pPr algn="just"/>
            <a:endParaRPr lang="ru-RU" sz="1800" b="0" dirty="0">
              <a:solidFill>
                <a:schemeClr val="tx1"/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В Таджикистане в 2024 году ожидается ввод двух СФЭС общей мощностью 60 МВт.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s://kartinki.pics/uploads/posts/2022-03/1647550359_49-kartinkin-net-p-energetika-kartinki-dlya-prezentatsii-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48" y="972152"/>
            <a:ext cx="4020152" cy="501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33" y="1116531"/>
            <a:ext cx="7401826" cy="4783755"/>
          </a:xfrm>
        </p:spPr>
        <p:txBody>
          <a:bodyPr/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Масштабное внедрение ВИЭ с переменчивым и прерывистым характером выработки оказывает серьезное влияние на стабильность режима работы энергосистем. В связи с этим в настоящее время в национальных энергосистемах проводятся исследования по оценке влияния этих источников на работу энергосистем, разрабатываются технические требования подключения их в сеть. </a:t>
            </a:r>
          </a:p>
          <a:p>
            <a:pPr algn="just"/>
            <a:endParaRPr lang="ru-RU" sz="1800" b="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Специалисты КДЦ «Энергия» также участвуют в нескольких исследованиях, проводимых агентством </a:t>
            </a:r>
            <a:r>
              <a:rPr lang="en-US" sz="1800" b="0" dirty="0" smtClean="0">
                <a:solidFill>
                  <a:schemeClr val="tx1"/>
                </a:solidFill>
              </a:rPr>
              <a:t>USAID</a:t>
            </a:r>
            <a:r>
              <a:rPr lang="uz-Cyrl-UZ" sz="1800" b="0" dirty="0" smtClean="0">
                <a:solidFill>
                  <a:schemeClr val="tx1"/>
                </a:solidFill>
              </a:rPr>
              <a:t>, </a:t>
            </a:r>
            <a:r>
              <a:rPr lang="ru-RU" sz="1800" b="0" dirty="0" smtClean="0">
                <a:solidFill>
                  <a:schemeClr val="tx1"/>
                </a:solidFill>
              </a:rPr>
              <a:t>Всемирным Банком и другими организациями. Результаты показывают, что для успешной интеграции ВИЭ в ОЭС ЦА нужны совместные скоординированные усилия по развитию регулирующих мощностей в регионе. </a:t>
            </a:r>
          </a:p>
          <a:p>
            <a:pPr algn="just"/>
            <a:endParaRPr lang="ru-RU" sz="1800" b="0" dirty="0">
              <a:solidFill>
                <a:schemeClr val="tx1"/>
              </a:solidFill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</a:rPr>
              <a:t>Также необходимо вносить корректировки в принципы противоаварийного управления энергосистемами с учетом интеграции ВИЭ, внедрить в ОЭС ЦА централизованные системы  противоаварийного управления и автоматики регулирования частоты и активной мощности. 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xmlns="" id="{3E3C8249-EF93-8A91-5740-E6B183F1D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4463" y="343886"/>
            <a:ext cx="5149516" cy="426135"/>
          </a:xfrm>
        </p:spPr>
        <p:txBody>
          <a:bodyPr/>
          <a:lstStyle/>
          <a:p>
            <a:r>
              <a:rPr lang="ru-RU" dirty="0" smtClean="0"/>
              <a:t>Интеграция ВИЭ в ОЭС ЦА </a:t>
            </a:r>
            <a:endParaRPr lang="en-US" dirty="0"/>
          </a:p>
        </p:txBody>
      </p:sp>
      <p:pic>
        <p:nvPicPr>
          <p:cNvPr id="82" name="Рисунок 81" descr="https://kartinki.pics/uploads/posts/2022-03/1647550326_47-kartinkin-net-p-energetika-kartinki-dlya-prezentatsii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2" y="1193534"/>
            <a:ext cx="4434038" cy="470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ORDPOOL">
      <a:dk1>
        <a:srgbClr val="000000"/>
      </a:dk1>
      <a:lt1>
        <a:sysClr val="window" lastClr="FFFFFF"/>
      </a:lt1>
      <a:dk2>
        <a:srgbClr val="C7253F"/>
      </a:dk2>
      <a:lt2>
        <a:srgbClr val="F5F5F5"/>
      </a:lt2>
      <a:accent1>
        <a:srgbClr val="001C37"/>
      </a:accent1>
      <a:accent2>
        <a:srgbClr val="99A4AF"/>
      </a:accent2>
      <a:accent3>
        <a:srgbClr val="0053BB"/>
      </a:accent3>
      <a:accent4>
        <a:srgbClr val="99BAE4"/>
      </a:accent4>
      <a:accent5>
        <a:srgbClr val="28966E"/>
      </a:accent5>
      <a:accent6>
        <a:srgbClr val="A6D4C3"/>
      </a:accent6>
      <a:hlink>
        <a:srgbClr val="0053BB"/>
      </a:hlink>
      <a:folHlink>
        <a:srgbClr val="2896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 Pool" id="{A77B50F4-0AD2-43B3-9672-8ED7852A3E65}" vid="{B87DB2AF-B993-4339-A25B-79A36999BCB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 Pool" id="{A77B50F4-0AD2-43B3-9672-8ED7852A3E65}" vid="{32781DA7-DCA0-4EFA-8A95-FF3BE5446BD8}"/>
    </a:ext>
  </a:extLst>
</a:theme>
</file>

<file path=ppt/theme/theme3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 Pool" id="{A77B50F4-0AD2-43B3-9672-8ED7852A3E65}" vid="{4BD67EDA-105F-4368-A358-CC8D293AF33E}"/>
    </a:ext>
  </a:extLst>
</a:theme>
</file>

<file path=ppt/theme/theme4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 Pool 2023" id="{963FEDFC-821D-4915-9781-9C8BA8D7730E}" vid="{E6D0201B-B965-4C29-9BC1-E1E494CFAE7E}"/>
    </a:ext>
  </a:extLst>
</a:theme>
</file>

<file path=ppt/theme/theme6.xml><?xml version="1.0" encoding="utf-8"?>
<a:theme xmlns:a="http://schemas.openxmlformats.org/drawingml/2006/main" name="1_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ord Pool.pptx" id="{BEBF05F8-616D-438A-84C0-0CCA7D4E6F98}" vid="{2DE6A6A3-951F-4406-8518-83A888F130B1}"/>
    </a:ext>
  </a:extLst>
</a:theme>
</file>

<file path=ppt/theme/theme7.xml><?xml version="1.0" encoding="utf-8"?>
<a:theme xmlns:a="http://schemas.openxmlformats.org/drawingml/2006/main" name="11_Office-tema">
  <a:themeElements>
    <a:clrScheme name="NORDPOOL">
      <a:dk1>
        <a:srgbClr val="000000"/>
      </a:dk1>
      <a:lt1>
        <a:sysClr val="window" lastClr="FFFFFF"/>
      </a:lt1>
      <a:dk2>
        <a:srgbClr val="C7253F"/>
      </a:dk2>
      <a:lt2>
        <a:srgbClr val="F5F5F5"/>
      </a:lt2>
      <a:accent1>
        <a:srgbClr val="001C37"/>
      </a:accent1>
      <a:accent2>
        <a:srgbClr val="99A4AF"/>
      </a:accent2>
      <a:accent3>
        <a:srgbClr val="0053BB"/>
      </a:accent3>
      <a:accent4>
        <a:srgbClr val="99BAE4"/>
      </a:accent4>
      <a:accent5>
        <a:srgbClr val="28966E"/>
      </a:accent5>
      <a:accent6>
        <a:srgbClr val="A6D4C3"/>
      </a:accent6>
      <a:hlink>
        <a:srgbClr val="0053BB"/>
      </a:hlink>
      <a:folHlink>
        <a:srgbClr val="28966E"/>
      </a:folHlink>
    </a:clrScheme>
    <a:fontScheme name="NORDPO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1C37"/>
        </a:solidFill>
        <a:ln cap="flat">
          <a:solidFill>
            <a:srgbClr val="001C37"/>
          </a:solidFill>
          <a:miter lim="800000"/>
        </a:ln>
      </a:spPr>
      <a:bodyPr lIns="72000" tIns="72000" rIns="72000" bIns="72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1B3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POOL 16-9 UK.potx" id="{E50FEC3E-5EFB-4E68-8313-B4F5E2D68636}" vid="{C437AA07-B3B3-4DF9-87B7-36FF2250DFD0}"/>
    </a:ext>
  </a:extLst>
</a:theme>
</file>

<file path=ppt/theme/theme8.xml><?xml version="1.0" encoding="utf-8"?>
<a:theme xmlns:a="http://schemas.openxmlformats.org/drawingml/2006/main" name="1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ord Pool.pptx" id="{BEBF05F8-616D-438A-84C0-0CCA7D4E6F98}" vid="{5C224A97-FFFD-49E8-883C-8D606EE129E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0101cd4-d4a0-41a2-b320-d72d96077b7f">
      <UserInfo>
        <DisplayName/>
        <AccountId xsi:nil="true"/>
        <AccountType/>
      </UserInfo>
    </SharedWithUsers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32ABDB-F00A-4850-83B2-72512CA6F47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2445d42-41a4-4ca8-a121-c714f6838955"/>
    <ds:schemaRef ds:uri="http://purl.org/dc/elements/1.1/"/>
    <ds:schemaRef ds:uri="http://schemas.microsoft.com/office/2006/documentManagement/types"/>
    <ds:schemaRef ds:uri="ee2f26d2-e3f5-4bd8-a1ff-df6f01fb439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61647E-6410-4D13-851D-517128BD50D0}"/>
</file>

<file path=customXml/itemProps3.xml><?xml version="1.0" encoding="utf-8"?>
<ds:datastoreItem xmlns:ds="http://schemas.openxmlformats.org/officeDocument/2006/customXml" ds:itemID="{9CDB37CB-FF98-4353-9CD0-DED92A3C5B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 Pool</Template>
  <TotalTime>10498</TotalTime>
  <Words>1681</Words>
  <Application>Microsoft Office PowerPoint</Application>
  <PresentationFormat>Широкоэкранный</PresentationFormat>
  <Paragraphs>106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Times New Roman</vt:lpstr>
      <vt:lpstr>Wingdings 3</vt:lpstr>
      <vt:lpstr>White</vt:lpstr>
      <vt:lpstr>Blue</vt:lpstr>
      <vt:lpstr>Covers</vt:lpstr>
      <vt:lpstr>Green</vt:lpstr>
      <vt:lpstr>Blue</vt:lpstr>
      <vt:lpstr>1_Covers</vt:lpstr>
      <vt:lpstr>11_Office-tema</vt:lpstr>
      <vt:lpstr>1_Blue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Marie Berg Toft</dc:creator>
  <cp:lastModifiedBy>main_dis</cp:lastModifiedBy>
  <cp:revision>466</cp:revision>
  <dcterms:created xsi:type="dcterms:W3CDTF">2023-01-19T09:46:57Z</dcterms:created>
  <dcterms:modified xsi:type="dcterms:W3CDTF">2023-11-21T04:17:54Z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_dlc_DocIdItemGuid">
    <vt:lpwstr>21f3745f-ee84-464d-80af-28a874b18560</vt:lpwstr>
  </property>
  <property fmtid="{D5CDD505-2E9C-101B-9397-08002B2CF9AE}" pid="4" name="MSIP_Label_6b42914a-292e-4c59-9c7f-00772d90bae3_Enabled">
    <vt:lpwstr>true</vt:lpwstr>
  </property>
  <property fmtid="{D5CDD505-2E9C-101B-9397-08002B2CF9AE}" pid="5" name="MSIP_Label_6b42914a-292e-4c59-9c7f-00772d90bae3_SetDate">
    <vt:lpwstr>2021-03-26T10:12:59Z</vt:lpwstr>
  </property>
  <property fmtid="{D5CDD505-2E9C-101B-9397-08002B2CF9AE}" pid="6" name="MSIP_Label_6b42914a-292e-4c59-9c7f-00772d90bae3_Method">
    <vt:lpwstr>Standard</vt:lpwstr>
  </property>
  <property fmtid="{D5CDD505-2E9C-101B-9397-08002B2CF9AE}" pid="7" name="MSIP_Label_6b42914a-292e-4c59-9c7f-00772d90bae3_Name">
    <vt:lpwstr>Internal - Hide Visible Label</vt:lpwstr>
  </property>
  <property fmtid="{D5CDD505-2E9C-101B-9397-08002B2CF9AE}" pid="8" name="MSIP_Label_6b42914a-292e-4c59-9c7f-00772d90bae3_SiteId">
    <vt:lpwstr>9587852c-8ed3-4173-b2f4-3f0ef1981609</vt:lpwstr>
  </property>
  <property fmtid="{D5CDD505-2E9C-101B-9397-08002B2CF9AE}" pid="9" name="MSIP_Label_6b42914a-292e-4c59-9c7f-00772d90bae3_ActionId">
    <vt:lpwstr>e094172c-7705-4aee-a208-eb58e3c4f6e8</vt:lpwstr>
  </property>
  <property fmtid="{D5CDD505-2E9C-101B-9397-08002B2CF9AE}" pid="10" name="MSIP_Label_6b42914a-292e-4c59-9c7f-00772d90bae3_ContentBits">
    <vt:lpwstr>0</vt:lpwstr>
  </property>
  <property fmtid="{D5CDD505-2E9C-101B-9397-08002B2CF9AE}" pid="11" name="Order">
    <vt:r8>1331200</vt:r8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MediaServiceImageTags">
    <vt:lpwstr/>
  </property>
  <property fmtid="{D5CDD505-2E9C-101B-9397-08002B2CF9AE}" pid="16" name="xd_ProgID">
    <vt:lpwstr/>
  </property>
  <property fmtid="{D5CDD505-2E9C-101B-9397-08002B2CF9AE}" pid="17" name="_ColorHex">
    <vt:lpwstr/>
  </property>
  <property fmtid="{D5CDD505-2E9C-101B-9397-08002B2CF9AE}" pid="18" name="TemplateUrl">
    <vt:lpwstr/>
  </property>
  <property fmtid="{D5CDD505-2E9C-101B-9397-08002B2CF9AE}" pid="19" name="_ColorTag">
    <vt:lpwstr/>
  </property>
  <property fmtid="{D5CDD505-2E9C-101B-9397-08002B2CF9AE}" pid="20" name="xd_Signature">
    <vt:bool>false</vt:bool>
  </property>
  <property fmtid="{D5CDD505-2E9C-101B-9397-08002B2CF9AE}" pid="21" name="GUID">
    <vt:lpwstr>038be908-24a7-4df0-a557-2400c3a84a81</vt:lpwstr>
  </property>
  <property fmtid="{D5CDD505-2E9C-101B-9397-08002B2CF9AE}" pid="22" name="_Emoji">
    <vt:lpwstr/>
  </property>
  <property fmtid="{D5CDD505-2E9C-101B-9397-08002B2CF9AE}" pid="23" name="ClassificationContentMarkingFooterLocations">
    <vt:lpwstr>White:3\Blue:4\Covers:4\Green:3\Blue:4</vt:lpwstr>
  </property>
  <property fmtid="{D5CDD505-2E9C-101B-9397-08002B2CF9AE}" pid="24" name="ClassificationContentMarkingFooterText">
    <vt:lpwstr>PRIVATE</vt:lpwstr>
  </property>
  <property fmtid="{D5CDD505-2E9C-101B-9397-08002B2CF9AE}" pid="25" name="MSIP_Label_53e3acdc-8545-4fe6-9665-5ccd769dd7bb_Enabled">
    <vt:lpwstr>true</vt:lpwstr>
  </property>
  <property fmtid="{D5CDD505-2E9C-101B-9397-08002B2CF9AE}" pid="26" name="MSIP_Label_53e3acdc-8545-4fe6-9665-5ccd769dd7bb_SetDate">
    <vt:lpwstr>2023-08-03T06:04:14Z</vt:lpwstr>
  </property>
  <property fmtid="{D5CDD505-2E9C-101B-9397-08002B2CF9AE}" pid="27" name="MSIP_Label_53e3acdc-8545-4fe6-9665-5ccd769dd7bb_Method">
    <vt:lpwstr>Privileged</vt:lpwstr>
  </property>
  <property fmtid="{D5CDD505-2E9C-101B-9397-08002B2CF9AE}" pid="28" name="MSIP_Label_53e3acdc-8545-4fe6-9665-5ccd769dd7bb_Name">
    <vt:lpwstr>53e3acdc-8545-4fe6-9665-5ccd769dd7bb</vt:lpwstr>
  </property>
  <property fmtid="{D5CDD505-2E9C-101B-9397-08002B2CF9AE}" pid="29" name="MSIP_Label_53e3acdc-8545-4fe6-9665-5ccd769dd7bb_SiteId">
    <vt:lpwstr>315b1ee5-c224-498b-871e-c140611d6d07</vt:lpwstr>
  </property>
  <property fmtid="{D5CDD505-2E9C-101B-9397-08002B2CF9AE}" pid="30" name="MSIP_Label_53e3acdc-8545-4fe6-9665-5ccd769dd7bb_ActionId">
    <vt:lpwstr>90d23db6-1daf-4f34-8f9b-0b575ab4761c</vt:lpwstr>
  </property>
  <property fmtid="{D5CDD505-2E9C-101B-9397-08002B2CF9AE}" pid="31" name="MSIP_Label_53e3acdc-8545-4fe6-9665-5ccd769dd7bb_ContentBits">
    <vt:lpwstr>0</vt:lpwstr>
  </property>
  <property fmtid="{D5CDD505-2E9C-101B-9397-08002B2CF9AE}" pid="32" name="MSIP_Label_ac0b9ce6-6e99-42a1-af95-429494370cbc_SiteId">
    <vt:lpwstr>315b1ee5-c224-498b-871e-c140611d6d07</vt:lpwstr>
  </property>
  <property fmtid="{D5CDD505-2E9C-101B-9397-08002B2CF9AE}" pid="33" name="MSIP_Label_ac0b9ce6-6e99-42a1-af95-429494370cbc_Method">
    <vt:lpwstr>Standard</vt:lpwstr>
  </property>
  <property fmtid="{D5CDD505-2E9C-101B-9397-08002B2CF9AE}" pid="34" name="MSIP_Label_ac0b9ce6-6e99-42a1-af95-429494370cbc_Name">
    <vt:lpwstr>ac0b9ce6-6e99-42a1-af95-429494370cbc</vt:lpwstr>
  </property>
  <property fmtid="{D5CDD505-2E9C-101B-9397-08002B2CF9AE}" pid="35" name="MSIP_Label_ac0b9ce6-6e99-42a1-af95-429494370cbc_Enabled">
    <vt:lpwstr>true</vt:lpwstr>
  </property>
  <property fmtid="{D5CDD505-2E9C-101B-9397-08002B2CF9AE}" pid="36" name="MSIP_Label_ac0b9ce6-6e99-42a1-af95-429494370cbc_ActionId">
    <vt:lpwstr>b1a622b3-f9a2-4180-a6b1-b7068d47adbd</vt:lpwstr>
  </property>
  <property fmtid="{D5CDD505-2E9C-101B-9397-08002B2CF9AE}" pid="37" name="MSIP_Label_ac0b9ce6-6e99-42a1-af95-429494370cbc_SetDate">
    <vt:lpwstr>2023-05-16T09:13:22Z</vt:lpwstr>
  </property>
  <property fmtid="{D5CDD505-2E9C-101B-9397-08002B2CF9AE}" pid="38" name="MSIP_Label_ac0b9ce6-6e99-42a1-af95-429494370cbc_ContentBits">
    <vt:lpwstr>2</vt:lpwstr>
  </property>
</Properties>
</file>