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3" r:id="rId5"/>
    <p:sldMasterId id="2147483665" r:id="rId6"/>
    <p:sldMasterId id="2147483667" r:id="rId7"/>
    <p:sldMasterId id="2147483669" r:id="rId8"/>
  </p:sldMasterIdLst>
  <p:notesMasterIdLst>
    <p:notesMasterId r:id="rId16"/>
  </p:notesMasterIdLst>
  <p:sldIdLst>
    <p:sldId id="256" r:id="rId9"/>
    <p:sldId id="1219" r:id="rId10"/>
    <p:sldId id="1232" r:id="rId11"/>
    <p:sldId id="1233" r:id="rId12"/>
    <p:sldId id="1187" r:id="rId13"/>
    <p:sldId id="1228" r:id="rId14"/>
    <p:sldId id="1211" r:id="rId15"/>
  </p:sldIdLst>
  <p:sldSz cx="12192000" cy="6858000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11" userDrawn="1">
          <p15:clr>
            <a:srgbClr val="A4A3A4"/>
          </p15:clr>
        </p15:guide>
        <p15:guide id="4" pos="7469" userDrawn="1">
          <p15:clr>
            <a:srgbClr val="A4A3A4"/>
          </p15:clr>
        </p15:guide>
        <p15:guide id="5" orient="horz" pos="1026" userDrawn="1">
          <p15:clr>
            <a:srgbClr val="A4A3A4"/>
          </p15:clr>
        </p15:guide>
        <p15:guide id="6" orient="horz" pos="4133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os Faria" initials="CF" lastIdx="1" clrIdx="0"/>
  <p:cmAuthor id="2" name="Carlos Faria" initials="CF [2]" lastIdx="1" clrIdx="1"/>
  <p:cmAuthor id="3" name="Carlos Faria" initials="CF [3]" lastIdx="1" clrIdx="2"/>
  <p:cmAuthor id="4" name="Carlos Faria" initials="CF [4]" lastIdx="1" clrIdx="3"/>
  <p:cmAuthor id="5" name="Carlos Faria" initials="CF [5]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DE6"/>
    <a:srgbClr val="0000CC"/>
    <a:srgbClr val="000000"/>
    <a:srgbClr val="FFEBF6"/>
    <a:srgbClr val="D3F3F4"/>
    <a:srgbClr val="B1EBFA"/>
    <a:srgbClr val="00FFFF"/>
    <a:srgbClr val="C5BEEF"/>
    <a:srgbClr val="87AFB8"/>
    <a:srgbClr val="90E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440B30-FA94-91C9-B302-0CD049B74EAB}" v="1" dt="2023-06-11T17:29:25.596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344D84-9AFB-497E-A393-DC336BA19D2E}" styleName="Medium Style 3 –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474" autoAdjust="0"/>
    <p:restoredTop sz="94725" autoAdjust="0"/>
  </p:normalViewPr>
  <p:slideViewPr>
    <p:cSldViewPr snapToGrid="0">
      <p:cViewPr varScale="1">
        <p:scale>
          <a:sx n="42" d="100"/>
          <a:sy n="42" d="100"/>
        </p:scale>
        <p:origin x="64" y="768"/>
      </p:cViewPr>
      <p:guideLst>
        <p:guide orient="horz" pos="2183"/>
        <p:guide pos="3840"/>
        <p:guide pos="211"/>
        <p:guide pos="7469"/>
        <p:guide orient="horz" pos="1026"/>
        <p:guide orient="horz" pos="41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5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7.xml"/><Relationship Id="rId23" Type="http://schemas.microsoft.com/office/2015/10/relationships/revisionInfo" Target="revisionInfo.xml"/><Relationship Id="rId10" Type="http://schemas.openxmlformats.org/officeDocument/2006/relationships/slide" Target="slides/slide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nsuelo D. Javier" userId="S::cjavier.consultant@adb.org::f3eceebd-8457-4d4c-9c31-72c39f2ba23f" providerId="AD" clId="Web-{FA440B30-FA94-91C9-B302-0CD049B74EAB}"/>
    <pc:docChg chg="modSld">
      <pc:chgData name="Consuelo D. Javier" userId="S::cjavier.consultant@adb.org::f3eceebd-8457-4d4c-9c31-72c39f2ba23f" providerId="AD" clId="Web-{FA440B30-FA94-91C9-B302-0CD049B74EAB}" dt="2023-06-11T17:29:25.596" v="0" actId="20577"/>
      <pc:docMkLst>
        <pc:docMk/>
      </pc:docMkLst>
      <pc:sldChg chg="modSp">
        <pc:chgData name="Consuelo D. Javier" userId="S::cjavier.consultant@adb.org::f3eceebd-8457-4d4c-9c31-72c39f2ba23f" providerId="AD" clId="Web-{FA440B30-FA94-91C9-B302-0CD049B74EAB}" dt="2023-06-11T17:29:25.596" v="0" actId="20577"/>
        <pc:sldMkLst>
          <pc:docMk/>
          <pc:sldMk cId="64238597" sldId="1219"/>
        </pc:sldMkLst>
        <pc:spChg chg="mod">
          <ac:chgData name="Consuelo D. Javier" userId="S::cjavier.consultant@adb.org::f3eceebd-8457-4d4c-9c31-72c39f2ba23f" providerId="AD" clId="Web-{FA440B30-FA94-91C9-B302-0CD049B74EAB}" dt="2023-06-11T17:29:25.596" v="0" actId="20577"/>
          <ac:spMkLst>
            <pc:docMk/>
            <pc:sldMk cId="64238597" sldId="1219"/>
            <ac:spMk id="5" creationId="{FB621AE3-0323-454F-8E57-CE9CAAA170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2D9A2-3941-F84F-8D07-1977B45EA268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6F916-C28C-ED45-811A-744DB773F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685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6F916-C28C-ED45-811A-744DB773F3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08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>
              <a:spcBef>
                <a:spcPts val="0"/>
              </a:spcBef>
              <a:spcAft>
                <a:spcPts val="0"/>
              </a:spcAft>
              <a:buSzPts val="1100"/>
              <a:buFont typeface="+mj-lt"/>
              <a:buNone/>
              <a:tabLst>
                <a:tab pos="457200" algn="l"/>
              </a:tabLst>
            </a:pPr>
            <a:endParaRPr lang="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6F916-C28C-ED45-811A-744DB773F3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63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3464" marR="0" indent="-283464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PT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6F916-C28C-ED45-811A-744DB773F33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93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3464" marR="0" indent="-283464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endParaRPr lang="en-PT" sz="1800" b="0" i="0" u="none" strike="noStrike" dirty="0">
              <a:effectLst/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6F916-C28C-ED45-811A-744DB773F33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51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6F916-C28C-ED45-811A-744DB773F33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81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6F916-C28C-ED45-811A-744DB773F33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23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7.xml"/><Relationship Id="rId4" Type="http://schemas.openxmlformats.org/officeDocument/2006/relationships/image" Target="../media/image1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9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CI-Deck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5">
            <a:extLst>
              <a:ext uri="{FF2B5EF4-FFF2-40B4-BE49-F238E27FC236}">
                <a16:creationId xmlns:a16="http://schemas.microsoft.com/office/drawing/2014/main" id="{0DB6712F-B365-DA4E-9CA0-74F337434899}"/>
              </a:ext>
            </a:extLst>
          </p:cNvPr>
          <p:cNvSpPr txBox="1"/>
          <p:nvPr userDrawn="1"/>
        </p:nvSpPr>
        <p:spPr>
          <a:xfrm>
            <a:off x="11645881" y="6597443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7ECB1E1-6EEE-4A58-B357-D7F23E2723D0}" type="slidenum">
              <a:rPr lang="de-DE" sz="1000" b="1" smtClean="0">
                <a:solidFill>
                  <a:srgbClr val="566367"/>
                </a:solidFill>
              </a:rPr>
              <a:pPr algn="r"/>
              <a:t>‹#›</a:t>
            </a:fld>
            <a:endParaRPr lang="de-DE" sz="1000" b="1">
              <a:solidFill>
                <a:srgbClr val="566367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58C7E3-76A5-0A4C-8984-F8DFF11A98F5}"/>
              </a:ext>
            </a:extLst>
          </p:cNvPr>
          <p:cNvSpPr/>
          <p:nvPr userDrawn="1"/>
        </p:nvSpPr>
        <p:spPr>
          <a:xfrm>
            <a:off x="1236134" y="6289666"/>
            <a:ext cx="971973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Internal Project Team Presentation 18.03.2022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B847656-5D52-9A4B-B1EB-E2E8AE0F4EF9}"/>
              </a:ext>
            </a:extLst>
          </p:cNvPr>
          <p:cNvCxnSpPr>
            <a:cxnSpLocks/>
          </p:cNvCxnSpPr>
          <p:nvPr userDrawn="1"/>
        </p:nvCxnSpPr>
        <p:spPr>
          <a:xfrm>
            <a:off x="208127" y="669118"/>
            <a:ext cx="11717980" cy="0"/>
          </a:xfrm>
          <a:prstGeom prst="line">
            <a:avLst/>
          </a:prstGeom>
          <a:ln w="12700">
            <a:solidFill>
              <a:srgbClr val="B35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25FD1140-DA54-8347-AFA1-BDF7FE506B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9841" y="61197"/>
            <a:ext cx="804033" cy="6030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A968EF2-CDB3-C347-8A50-E693D12EC8D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127" y="61197"/>
            <a:ext cx="734623" cy="55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079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27D8F-5BE9-4D23-9631-D6C9872AB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30A21-199D-41AE-986B-912EEC5C15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4E13F-3AC2-449B-95DD-FFF97B14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C1636-BFF2-4E35-8CF1-9054137052FA}" type="datetimeFigureOut">
              <a:rPr lang="en-US" smtClean="0"/>
              <a:t>6/11/2023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36630-6B32-4077-B5CD-056373AE0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AA0D3-6DEB-4D29-92D4-105C2A09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83321-851B-4985-8465-6B8C61693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76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CI-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34420672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6973760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CI-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5975265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6992845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CI-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706007354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974571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CI-Standar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12282627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6" name="Objekt 5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490467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3.tif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tiff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7" Type="http://schemas.openxmlformats.org/officeDocument/2006/relationships/image" Target="../media/image3.tif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tif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7" Type="http://schemas.openxmlformats.org/officeDocument/2006/relationships/image" Target="../media/image3.tif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tiff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7" Type="http://schemas.openxmlformats.org/officeDocument/2006/relationships/image" Target="../media/image3.tiff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tiff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66944838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270" imgH="270" progId="TCLayout.ActiveDocument.1">
                  <p:embed/>
                </p:oleObj>
              </mc:Choice>
              <mc:Fallback>
                <p:oleObj name="think-cell Folie" r:id="rId5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22D026E-9ADA-18DF-069E-5F168E57CB86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10238740" cy="138499"/>
          </a:xfrm>
          <a:prstGeom prst="rect">
            <a:avLst/>
          </a:prstGeom>
        </p:spPr>
        <p:txBody>
          <a:bodyPr horzOverflow="overflow" wrap="square" lIns="0" tIns="0" rIns="0" bIns="0">
            <a:spAutoFit/>
          </a:bodyPr>
          <a:lstStyle/>
          <a:p>
            <a:pPr algn="l"/>
            <a:r>
              <a:rPr lang="ru-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ВНУТРЕННЕГО ПОЛЬЗОВАНИЯ. Эта информация доступна для руководства и персонала АБР. Она может быть передана за пределы АБР с соответствующего разрешения.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840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25260006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feld 5"/>
          <p:cNvSpPr txBox="1"/>
          <p:nvPr/>
        </p:nvSpPr>
        <p:spPr>
          <a:xfrm>
            <a:off x="11645881" y="6597443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7ECB1E1-6EEE-4A58-B357-D7F23E2723D0}" type="slidenum">
              <a:rPr lang="de-DE" sz="1000" b="1" smtClean="0">
                <a:solidFill>
                  <a:srgbClr val="566367"/>
                </a:solidFill>
              </a:rPr>
              <a:pPr algn="r"/>
              <a:t>‹#›</a:t>
            </a:fld>
            <a:endParaRPr lang="de-DE" sz="1000" b="1">
              <a:solidFill>
                <a:srgbClr val="566367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F07C67-E083-A540-BC56-3375020CD3DA}"/>
              </a:ext>
            </a:extLst>
          </p:cNvPr>
          <p:cNvCxnSpPr>
            <a:cxnSpLocks/>
          </p:cNvCxnSpPr>
          <p:nvPr userDrawn="1"/>
        </p:nvCxnSpPr>
        <p:spPr>
          <a:xfrm>
            <a:off x="208127" y="669118"/>
            <a:ext cx="11717980" cy="0"/>
          </a:xfrm>
          <a:prstGeom prst="line">
            <a:avLst/>
          </a:prstGeom>
          <a:ln w="12700">
            <a:solidFill>
              <a:srgbClr val="B35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F843477-1516-A645-B0AA-37EF0D40A3FD}"/>
              </a:ext>
            </a:extLst>
          </p:cNvPr>
          <p:cNvSpPr/>
          <p:nvPr userDrawn="1"/>
        </p:nvSpPr>
        <p:spPr>
          <a:xfrm>
            <a:off x="1236134" y="6289666"/>
            <a:ext cx="9719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Regional Inception Workshop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Sustainable Tourism Development in the Central Asia Regional Economic Cooperation (CAREC) Region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F15C6CD-DA8F-3C43-912F-1517EFD0D5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9841" y="61197"/>
            <a:ext cx="804033" cy="6030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7417D0-37DF-8040-86DB-C8EF5235D4D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127" y="61197"/>
            <a:ext cx="734623" cy="5509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3A341A6-E333-9759-2119-DD3410D12535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8948420" cy="138499"/>
          </a:xfrm>
          <a:prstGeom prst="rect">
            <a:avLst/>
          </a:prstGeom>
        </p:spPr>
        <p:txBody>
          <a:bodyPr horzOverflow="overflow" wrap="square" lIns="0" tIns="0" rIns="0" bIns="0">
            <a:spAutoFit/>
          </a:bodyPr>
          <a:lstStyle/>
          <a:p>
            <a:pPr algn="l"/>
            <a:r>
              <a:rPr lang="ru-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ВНУТРЕННЕГО ПОЛЬЗОВАНИЯ. Эта информация доступна для руководства и персонала АБР. Она может быть передана за пределы АБР с соответствующего разрешения.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327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41733919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feld 5">
            <a:extLst>
              <a:ext uri="{FF2B5EF4-FFF2-40B4-BE49-F238E27FC236}">
                <a16:creationId xmlns:a16="http://schemas.microsoft.com/office/drawing/2014/main" id="{5F6F7542-B8F8-9842-8124-FCA7E7B1B2E7}"/>
              </a:ext>
            </a:extLst>
          </p:cNvPr>
          <p:cNvSpPr txBox="1"/>
          <p:nvPr userDrawn="1"/>
        </p:nvSpPr>
        <p:spPr>
          <a:xfrm>
            <a:off x="11645881" y="6597443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7ECB1E1-6EEE-4A58-B357-D7F23E2723D0}" type="slidenum">
              <a:rPr lang="de-DE" sz="1000" b="1" smtClean="0">
                <a:solidFill>
                  <a:srgbClr val="566367"/>
                </a:solidFill>
              </a:rPr>
              <a:pPr algn="r"/>
              <a:t>‹#›</a:t>
            </a:fld>
            <a:endParaRPr lang="de-DE" sz="1000" b="1">
              <a:solidFill>
                <a:srgbClr val="566367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F4C6F91-89D7-6747-8573-C16CA570ECD5}"/>
              </a:ext>
            </a:extLst>
          </p:cNvPr>
          <p:cNvSpPr/>
          <p:nvPr userDrawn="1"/>
        </p:nvSpPr>
        <p:spPr>
          <a:xfrm>
            <a:off x="1236134" y="6289666"/>
            <a:ext cx="9719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Regional Inception Workshop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Sustainable Tourism Development in the Central Asia Regional Economic Cooperation (CAREC) Region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FE4877-80E4-3F43-8B39-202366A328F4}"/>
              </a:ext>
            </a:extLst>
          </p:cNvPr>
          <p:cNvCxnSpPr>
            <a:cxnSpLocks/>
          </p:cNvCxnSpPr>
          <p:nvPr userDrawn="1"/>
        </p:nvCxnSpPr>
        <p:spPr>
          <a:xfrm>
            <a:off x="208127" y="669118"/>
            <a:ext cx="11717980" cy="0"/>
          </a:xfrm>
          <a:prstGeom prst="line">
            <a:avLst/>
          </a:prstGeom>
          <a:ln w="12700">
            <a:solidFill>
              <a:srgbClr val="B35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>
            <a:extLst>
              <a:ext uri="{FF2B5EF4-FFF2-40B4-BE49-F238E27FC236}">
                <a16:creationId xmlns:a16="http://schemas.microsoft.com/office/drawing/2014/main" id="{336E9AAD-7865-104A-912B-998CE235972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9841" y="61197"/>
            <a:ext cx="804033" cy="6030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A292A8C-9724-664E-80B0-CD6DD57190EB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127" y="61197"/>
            <a:ext cx="734623" cy="5509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718E547-069F-D913-903F-9DDCE198C898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1"/>
            <a:ext cx="8846820" cy="138499"/>
          </a:xfrm>
          <a:prstGeom prst="rect">
            <a:avLst/>
          </a:prstGeom>
        </p:spPr>
        <p:txBody>
          <a:bodyPr horzOverflow="overflow" wrap="square" lIns="0" tIns="0" rIns="0" bIns="0">
            <a:spAutoFit/>
          </a:bodyPr>
          <a:lstStyle/>
          <a:p>
            <a:pPr algn="l"/>
            <a:r>
              <a:rPr lang="ru-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ВНУТРЕННЕГО ПОЛЬЗОВАНИЯ. Эта информация доступна для руководства и персонала АБР. Она может быть передана за пределы АБР с соответствующего разрешения.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930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40783710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5">
            <a:extLst>
              <a:ext uri="{FF2B5EF4-FFF2-40B4-BE49-F238E27FC236}">
                <a16:creationId xmlns:a16="http://schemas.microsoft.com/office/drawing/2014/main" id="{638F424A-B367-4E4C-B820-A6F6E5E9AE0A}"/>
              </a:ext>
            </a:extLst>
          </p:cNvPr>
          <p:cNvSpPr txBox="1"/>
          <p:nvPr userDrawn="1"/>
        </p:nvSpPr>
        <p:spPr>
          <a:xfrm>
            <a:off x="11645881" y="6597443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7ECB1E1-6EEE-4A58-B357-D7F23E2723D0}" type="slidenum">
              <a:rPr lang="de-DE" sz="1000" b="1" smtClean="0">
                <a:solidFill>
                  <a:srgbClr val="566367"/>
                </a:solidFill>
              </a:rPr>
              <a:pPr algn="r"/>
              <a:t>‹#›</a:t>
            </a:fld>
            <a:endParaRPr lang="de-DE" sz="1000" b="1">
              <a:solidFill>
                <a:srgbClr val="566367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7C79BC-87A8-E548-8F17-E22717F63A1A}"/>
              </a:ext>
            </a:extLst>
          </p:cNvPr>
          <p:cNvSpPr/>
          <p:nvPr userDrawn="1"/>
        </p:nvSpPr>
        <p:spPr>
          <a:xfrm>
            <a:off x="1236134" y="6289666"/>
            <a:ext cx="9719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Regional Inception Workshop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Sustainable Tourism Development in the Central Asia Regional Economic Cooperation (CAREC) Region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3F9225E-DC65-2C41-AA2B-4C87C8C4E2B6}"/>
              </a:ext>
            </a:extLst>
          </p:cNvPr>
          <p:cNvCxnSpPr>
            <a:cxnSpLocks/>
          </p:cNvCxnSpPr>
          <p:nvPr userDrawn="1"/>
        </p:nvCxnSpPr>
        <p:spPr>
          <a:xfrm>
            <a:off x="208127" y="669118"/>
            <a:ext cx="11717980" cy="0"/>
          </a:xfrm>
          <a:prstGeom prst="line">
            <a:avLst/>
          </a:prstGeom>
          <a:ln w="12700">
            <a:solidFill>
              <a:srgbClr val="B35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F648C223-B95D-0E40-817F-DC78BB6E436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9841" y="61197"/>
            <a:ext cx="804033" cy="6030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9527615-9971-8248-8BC5-A660B610D0F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127" y="61197"/>
            <a:ext cx="734623" cy="5509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63B8DA3-F267-A18B-EC22-0C79863EDAC9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57340"/>
            <a:ext cx="9375140" cy="138499"/>
          </a:xfrm>
          <a:prstGeom prst="rect">
            <a:avLst/>
          </a:prstGeom>
        </p:spPr>
        <p:txBody>
          <a:bodyPr horzOverflow="overflow" wrap="square" lIns="0" tIns="0" rIns="0" bIns="0">
            <a:spAutoFit/>
          </a:bodyPr>
          <a:lstStyle/>
          <a:p>
            <a:pPr algn="l"/>
            <a:r>
              <a:rPr lang="ru-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ВНУТРЕННЕГО ПОЛЬЗОВАНИЯ. Эта информация доступна для руководства и персонала АБР. Она может быть передана за пределы АБР с соответствующего разрешения.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6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8994765"/>
              </p:ext>
            </p:extLst>
          </p:nvPr>
        </p:nvGraphicFramePr>
        <p:xfrm>
          <a:off x="2119" y="1591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9" y="1591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5">
            <a:extLst>
              <a:ext uri="{FF2B5EF4-FFF2-40B4-BE49-F238E27FC236}">
                <a16:creationId xmlns:a16="http://schemas.microsoft.com/office/drawing/2014/main" id="{387B9C6B-9150-4342-A304-BED95D1486A1}"/>
              </a:ext>
            </a:extLst>
          </p:cNvPr>
          <p:cNvSpPr txBox="1"/>
          <p:nvPr userDrawn="1"/>
        </p:nvSpPr>
        <p:spPr>
          <a:xfrm>
            <a:off x="11645881" y="6597443"/>
            <a:ext cx="33855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67ECB1E1-6EEE-4A58-B357-D7F23E2723D0}" type="slidenum">
              <a:rPr lang="de-DE" sz="1000" b="1" smtClean="0">
                <a:solidFill>
                  <a:srgbClr val="566367"/>
                </a:solidFill>
              </a:rPr>
              <a:pPr algn="r"/>
              <a:t>‹#›</a:t>
            </a:fld>
            <a:endParaRPr lang="de-DE" sz="1000" b="1">
              <a:solidFill>
                <a:srgbClr val="566367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043151D-746E-844F-B92C-D4B023AA0B84}"/>
              </a:ext>
            </a:extLst>
          </p:cNvPr>
          <p:cNvSpPr/>
          <p:nvPr userDrawn="1"/>
        </p:nvSpPr>
        <p:spPr>
          <a:xfrm>
            <a:off x="1236134" y="6289666"/>
            <a:ext cx="971973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Regional Inception Workshop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en-US" sz="1050" b="1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Sustainable Tourism Development in the Central Asia Regional Economic Cooperation (CAREC) Region</a:t>
            </a:r>
            <a:endParaRPr lang="en-US" sz="1050" kern="120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90F36D-6D8B-614A-9FD6-B9524C97582D}"/>
              </a:ext>
            </a:extLst>
          </p:cNvPr>
          <p:cNvCxnSpPr>
            <a:cxnSpLocks/>
          </p:cNvCxnSpPr>
          <p:nvPr userDrawn="1"/>
        </p:nvCxnSpPr>
        <p:spPr>
          <a:xfrm>
            <a:off x="208127" y="669118"/>
            <a:ext cx="11717980" cy="0"/>
          </a:xfrm>
          <a:prstGeom prst="line">
            <a:avLst/>
          </a:prstGeom>
          <a:ln w="12700">
            <a:solidFill>
              <a:srgbClr val="B35E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DC8D04A1-9E64-7247-82B4-AFA78F97248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9841" y="61197"/>
            <a:ext cx="804033" cy="6030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A6969BA-B669-F04B-9655-1B7CC3233EC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127" y="61197"/>
            <a:ext cx="734623" cy="5509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9514545-46C8-2AA7-DC07-79A9CC8B5082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499" y="6657340"/>
            <a:ext cx="9719733" cy="138499"/>
          </a:xfrm>
          <a:prstGeom prst="rect">
            <a:avLst/>
          </a:prstGeom>
        </p:spPr>
        <p:txBody>
          <a:bodyPr horzOverflow="overflow" wrap="square" lIns="0" tIns="0" rIns="0" bIns="0">
            <a:spAutoFit/>
          </a:bodyPr>
          <a:lstStyle/>
          <a:p>
            <a:pPr algn="l"/>
            <a:r>
              <a:rPr lang="ru-RU" sz="9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ДЛЯ ВНУТРЕННЕГО ПОЛЬЗОВАНИЯ. Эта информация доступна для руководства и персонала АБР. Она может быть передана за пределы АБР с соответствующего разрешения.</a:t>
            </a:r>
            <a:endParaRPr lang="en-US" sz="9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85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tif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tif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3AEA53B6-2983-4E9A-BE3E-539DC9047BC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983" y="379151"/>
            <a:ext cx="919498" cy="9194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23EE729-96C6-41EA-929D-7155E0878D0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76809" y="221688"/>
            <a:ext cx="1076961" cy="1076961"/>
          </a:xfrm>
          <a:prstGeom prst="rect">
            <a:avLst/>
          </a:prstGeom>
        </p:spPr>
      </p:pic>
      <p:sp>
        <p:nvSpPr>
          <p:cNvPr id="3" name="Rounded Rectangle 5">
            <a:extLst>
              <a:ext uri="{FF2B5EF4-FFF2-40B4-BE49-F238E27FC236}">
                <a16:creationId xmlns:a16="http://schemas.microsoft.com/office/drawing/2014/main" id="{45FC0D34-2E36-42A2-AE9E-BD858C5199A1}"/>
              </a:ext>
            </a:extLst>
          </p:cNvPr>
          <p:cNvSpPr/>
          <p:nvPr/>
        </p:nvSpPr>
        <p:spPr>
          <a:xfrm>
            <a:off x="525203" y="2033776"/>
            <a:ext cx="5208016" cy="1759292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" sz="4000" b="1" dirty="0">
                <a:solidFill>
                  <a:srgbClr val="002060"/>
                </a:solidFill>
                <a:latin typeface="Roboto"/>
              </a:rPr>
              <a:t>Отчет о прогрессе </a:t>
            </a:r>
            <a:br>
              <a:rPr lang="en-US" sz="4000" b="1" dirty="0">
                <a:solidFill>
                  <a:srgbClr val="002060"/>
                </a:solidFill>
                <a:latin typeface="Roboto"/>
              </a:rPr>
            </a:br>
            <a:r>
              <a:rPr lang="ru" sz="4000" b="1" dirty="0">
                <a:solidFill>
                  <a:srgbClr val="002060"/>
                </a:solidFill>
                <a:latin typeface="Roboto"/>
              </a:rPr>
              <a:t>в сфере туризма ЦАРЭС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E3AF2F-209D-9770-3078-3A75C4E0015C}"/>
              </a:ext>
            </a:extLst>
          </p:cNvPr>
          <p:cNvSpPr txBox="1"/>
          <p:nvPr/>
        </p:nvSpPr>
        <p:spPr>
          <a:xfrm>
            <a:off x="341501" y="4606516"/>
            <a:ext cx="45756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" sz="1800" b="1" dirty="0">
                <a:solidFill>
                  <a:srgbClr val="002060"/>
                </a:solidFill>
                <a:latin typeface="Roboto"/>
              </a:rPr>
              <a:t>Заседание </a:t>
            </a:r>
            <a:r>
              <a:rPr lang="ru-RU" sz="1800" b="1" dirty="0">
                <a:solidFill>
                  <a:srgbClr val="002060"/>
                </a:solidFill>
                <a:latin typeface="Roboto"/>
              </a:rPr>
              <a:t>рабочей группы по туризму</a:t>
            </a:r>
          </a:p>
          <a:p>
            <a:pPr algn="ctr"/>
            <a:r>
              <a:rPr lang="ru" sz="1800" b="1" dirty="0">
                <a:solidFill>
                  <a:srgbClr val="002060"/>
                </a:solidFill>
                <a:latin typeface="Roboto"/>
              </a:rPr>
              <a:t>12 июня 2023 г., Тбилиси, Грузия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6F6A20A-FBBC-A14F-5A29-10ED5D8D96F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2337" y="119083"/>
            <a:ext cx="7772400" cy="651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90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79AD2-52A6-40AA-A8BF-2F1676AA7E86}"/>
              </a:ext>
            </a:extLst>
          </p:cNvPr>
          <p:cNvSpPr txBox="1"/>
          <p:nvPr/>
        </p:nvSpPr>
        <p:spPr>
          <a:xfrm>
            <a:off x="-76200" y="173724"/>
            <a:ext cx="12268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3000" b="1" dirty="0">
                <a:solidFill>
                  <a:srgbClr val="002060"/>
                </a:solidFill>
                <a:latin typeface="Roboto"/>
                <a:cs typeface="Arial" panose="020B0604020202020204" pitchFamily="34" charset="0"/>
              </a:rPr>
              <a:t>ТП 9776 – Устойчивое развитие туризма в регионе ЦАРЭС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621AE3-0323-454F-8E57-CE9CAAA1704F}"/>
              </a:ext>
            </a:extLst>
          </p:cNvPr>
          <p:cNvSpPr/>
          <p:nvPr/>
        </p:nvSpPr>
        <p:spPr>
          <a:xfrm>
            <a:off x="214616" y="1166497"/>
            <a:ext cx="11824984" cy="482981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1440" tIns="45720" rIns="91440" bIns="45720" rtlCol="0" anchor="ctr"/>
          <a:lstStyle/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Утверждение:    2 августа 2019 г., 2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 долл.</a:t>
            </a:r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США</a:t>
            </a: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Завершение:   31 декабря 2021 г. (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первоначальная дата</a:t>
            </a:r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6">
              <a:spcBef>
                <a:spcPts val="1200"/>
              </a:spcBef>
            </a:pPr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июля 2024 г. (продлено)</a:t>
            </a:r>
          </a:p>
          <a:p>
            <a:pPr>
              <a:spcBef>
                <a:spcPts val="1200"/>
              </a:spcBef>
            </a:pP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Состояние бюджета (май 2023 г.)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Общая сумма: 2,95 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млн долл.</a:t>
            </a:r>
            <a:r>
              <a:rPr lang="ru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США (2 млн + 0,2 млн + 0,75 млн)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Освоено: 1,72 </a:t>
            </a:r>
            <a:r>
              <a:rPr lang="ru-RU" sz="2800" dirty="0">
                <a:solidFill>
                  <a:srgbClr val="000000"/>
                </a:solidFill>
                <a:latin typeface="Arial"/>
                <a:cs typeface="Arial"/>
              </a:rPr>
              <a:t>млн долл.</a:t>
            </a:r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 США</a:t>
            </a:r>
          </a:p>
          <a:p>
            <a:pPr marL="800100" lvl="1" indent="-342900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Неизрасходовано: 1,23 </a:t>
            </a:r>
            <a:r>
              <a:rPr lang="ru-RU" sz="2800" dirty="0">
                <a:solidFill>
                  <a:srgbClr val="000000"/>
                </a:solidFill>
                <a:latin typeface="Arial"/>
                <a:cs typeface="Arial"/>
              </a:rPr>
              <a:t>млн долл.</a:t>
            </a:r>
            <a:r>
              <a:rPr lang="ru" sz="2800" dirty="0">
                <a:solidFill>
                  <a:srgbClr val="000000"/>
                </a:solidFill>
                <a:latin typeface="Arial"/>
                <a:cs typeface="Arial"/>
              </a:rPr>
              <a:t> США</a:t>
            </a:r>
          </a:p>
        </p:txBody>
      </p:sp>
    </p:spTree>
    <p:extLst>
      <p:ext uri="{BB962C8B-B14F-4D97-AF65-F5344CB8AC3E}">
        <p14:creationId xmlns:p14="http://schemas.microsoft.com/office/powerpoint/2010/main" val="64238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79AD2-52A6-40AA-A8BF-2F1676AA7E86}"/>
              </a:ext>
            </a:extLst>
          </p:cNvPr>
          <p:cNvSpPr txBox="1"/>
          <p:nvPr/>
        </p:nvSpPr>
        <p:spPr>
          <a:xfrm>
            <a:off x="169335" y="-59269"/>
            <a:ext cx="11659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ТП 9776 – Устойчивое развитие туризма в регионе ЦАРЭС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1C70560-F7F9-4DF7-8C86-9AAF420CA0E7}"/>
              </a:ext>
            </a:extLst>
          </p:cNvPr>
          <p:cNvSpPr txBox="1"/>
          <p:nvPr/>
        </p:nvSpPr>
        <p:spPr>
          <a:xfrm>
            <a:off x="186128" y="354172"/>
            <a:ext cx="83328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реализации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68AC89F-6AEF-40EE-A3AA-7607C7AB9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827833"/>
              </p:ext>
            </p:extLst>
          </p:nvPr>
        </p:nvGraphicFramePr>
        <p:xfrm>
          <a:off x="280603" y="975282"/>
          <a:ext cx="11463523" cy="5343486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571981">
                  <a:extLst>
                    <a:ext uri="{9D8B030D-6E8A-4147-A177-3AD203B41FA5}">
                      <a16:colId xmlns:a16="http://schemas.microsoft.com/office/drawing/2014/main" val="2390856439"/>
                    </a:ext>
                  </a:extLst>
                </a:gridCol>
                <a:gridCol w="8891542">
                  <a:extLst>
                    <a:ext uri="{9D8B030D-6E8A-4147-A177-3AD203B41FA5}">
                      <a16:colId xmlns:a16="http://schemas.microsoft.com/office/drawing/2014/main" val="3987136636"/>
                    </a:ext>
                  </a:extLst>
                </a:gridCol>
              </a:tblGrid>
              <a:tr h="373764">
                <a:tc>
                  <a:txBody>
                    <a:bodyPr/>
                    <a:lstStyle/>
                    <a:p>
                      <a:pPr algn="ctr"/>
                      <a:r>
                        <a:rPr lang="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СТАТУС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168826"/>
                  </a:ext>
                </a:extLst>
              </a:tr>
              <a:tr h="918725"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None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1-2. Стратегия ЦАРЭС в области туризма до 2030 года и инвестиционная структура</a:t>
                      </a:r>
                      <a:r>
                        <a:rPr lang="en-US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матрица)</a:t>
                      </a:r>
                      <a:endParaRPr lang="ru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Утверждена Стратегия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инвестиционная структура </a:t>
                      </a:r>
                      <a:r>
                        <a:rPr lang="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ЦАРЭС по туризму до 2030 года</a:t>
                      </a:r>
                      <a:endParaRPr lang="en-US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Остается завершить</a:t>
                      </a:r>
                      <a:r>
                        <a:rPr lang="ru" sz="16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571500" lvl="1" indent="-282575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географического охвата и разработка концепции конкретных проектов</a:t>
                      </a:r>
                    </a:p>
                    <a:p>
                      <a:pPr marL="571500" lvl="1" indent="-282575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Определены профили 4-х проектов и подготовлены инвестиционные планы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379556"/>
                  </a:ext>
                </a:extLst>
              </a:tr>
              <a:tr h="1098762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3-4. Институциональный потенциал и обмен информацией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9088" lvl="1" indent="-3079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Выполнено по каждой стране:</a:t>
                      </a:r>
                    </a:p>
                    <a:p>
                      <a:pPr marL="571500" lvl="1" indent="-282575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Будет предварительно запущен веб-портал по туризму / запросы и получение туристической информации стран для веб-портала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78611"/>
                  </a:ext>
                </a:extLst>
              </a:tr>
              <a:tr h="918725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Общие протоколы здоровья и безопасности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lvl="1" indent="-2698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Завершенные мероприятия:</a:t>
                      </a: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(ЭКАБ)</a:t>
                      </a:r>
                    </a:p>
                    <a:p>
                      <a:pPr marL="571500" lvl="1" indent="-282575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Рекомендации по новым протоколам здоровья и безопасности</a:t>
                      </a:r>
                    </a:p>
                    <a:p>
                      <a:pPr marL="571500" lvl="1" indent="-282575">
                        <a:spcAft>
                          <a:spcPts val="12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Мероприятия по наращиванию потенциала и развитию навыков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88605"/>
                  </a:ext>
                </a:extLst>
              </a:tr>
              <a:tr h="918725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Повышенное качество обслуживания и минимальные общие стандарты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9088" lvl="1" indent="-2698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Завершенные мероприятия:</a:t>
                      </a:r>
                      <a:endParaRPr lang="ru" sz="1600" b="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579438" lvl="1" indent="-309563">
                        <a:spcAft>
                          <a:spcPts val="1200"/>
                        </a:spcAft>
                        <a:buFont typeface="Wingdings" pitchFamily="2" charset="2"/>
                        <a:buChar char="Ø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Система классификации размещения для ЭКАБ</a:t>
                      </a:r>
                    </a:p>
                    <a:p>
                      <a:pPr marL="579438" lvl="1" indent="-309563">
                        <a:spcAft>
                          <a:spcPts val="1200"/>
                        </a:spcAft>
                        <a:buFont typeface="Wingdings" pitchFamily="2" charset="2"/>
                        <a:buChar char="Ø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Пилотный проект в Пакистане для измерения качества мест размещения и сравнительного анализа цен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723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42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68AC89F-6AEF-40EE-A3AA-7607C7AB9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032380"/>
              </p:ext>
            </p:extLst>
          </p:nvPr>
        </p:nvGraphicFramePr>
        <p:xfrm>
          <a:off x="272136" y="875381"/>
          <a:ext cx="11463523" cy="5681609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571981">
                  <a:extLst>
                    <a:ext uri="{9D8B030D-6E8A-4147-A177-3AD203B41FA5}">
                      <a16:colId xmlns:a16="http://schemas.microsoft.com/office/drawing/2014/main" val="2390856439"/>
                    </a:ext>
                  </a:extLst>
                </a:gridCol>
                <a:gridCol w="8891542">
                  <a:extLst>
                    <a:ext uri="{9D8B030D-6E8A-4147-A177-3AD203B41FA5}">
                      <a16:colId xmlns:a16="http://schemas.microsoft.com/office/drawing/2014/main" val="3987136636"/>
                    </a:ext>
                  </a:extLst>
                </a:gridCol>
              </a:tblGrid>
              <a:tr h="373764">
                <a:tc>
                  <a:txBody>
                    <a:bodyPr/>
                    <a:lstStyle/>
                    <a:p>
                      <a:pPr algn="ctr"/>
                      <a:r>
                        <a:rPr lang="ru" sz="16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" sz="16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Следующие шаги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168826"/>
                  </a:ext>
                </a:extLst>
              </a:tr>
              <a:tr h="918725">
                <a:tc>
                  <a:txBody>
                    <a:bodyPr/>
                    <a:lstStyle/>
                    <a:p>
                      <a:pPr marL="174625" indent="-174625">
                        <a:buFont typeface="+mj-lt"/>
                        <a:buNone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1-2. Стратегия ЦАРЭС в области туризма до 2030 года и инвестиционная структура</a:t>
                      </a:r>
                      <a:r>
                        <a:rPr lang="en-US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u-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матрица)</a:t>
                      </a:r>
                      <a:endParaRPr lang="ru" sz="1600" b="1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Разрешения на дальнейшее развитие контента для веб-портала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Утверждение географического охвата 2 из 4 проектов для концептуализации</a:t>
                      </a:r>
                    </a:p>
                    <a:p>
                      <a:pPr marL="28575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Составление профилей характеристик 4-х проектов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379556"/>
                  </a:ext>
                </a:extLst>
              </a:tr>
              <a:tr h="1098762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3-4. Институциональный потенциал туристических органов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9088" lvl="1" indent="-3079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Проведение мероприятий по наращиванию потенциала</a:t>
                      </a:r>
                    </a:p>
                    <a:p>
                      <a:pPr marL="319088" lvl="1" indent="-3079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Государственно-частный диалог и обмен опытом</a:t>
                      </a:r>
                    </a:p>
                    <a:p>
                      <a:pPr marL="319088" lvl="1" indent="-3079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Определение вариантов и разработка комплексного плана обслуживания и обновления виртуального портала после периода реализации ТП</a:t>
                      </a:r>
                    </a:p>
                    <a:p>
                      <a:pPr marL="319088" lvl="1" indent="-3079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Запуск туристического портала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678611"/>
                  </a:ext>
                </a:extLst>
              </a:tr>
              <a:tr h="918725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 Общие протоколы здоровья и безопасности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69875" lvl="1" indent="-2698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Внедрение и продвижение новой совместной Системы классификации мест размещения и единых протоколов по охране труда и технике безопасности, разработанных для ЭКАБ, среди потребителей в Казахстане и Кыргызстане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88605"/>
                  </a:ext>
                </a:extLst>
              </a:tr>
              <a:tr h="918725">
                <a:tc>
                  <a:txBody>
                    <a:bodyPr/>
                    <a:lstStyle/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 Повышенное качество обслуживания и минимальные общие стандарты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19088" lvl="1" indent="-269875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lang="ru" sz="1600" b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Использование данных, собранных для измерения качества и сравнительного анализа цен, с целью внедрения знака качества для мест размещения в Пакистане и его продвижения среди потребителей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72388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4EC79B8-C84F-4EDB-9B63-6D5DBE4E4753}"/>
              </a:ext>
            </a:extLst>
          </p:cNvPr>
          <p:cNvSpPr txBox="1"/>
          <p:nvPr/>
        </p:nvSpPr>
        <p:spPr>
          <a:xfrm>
            <a:off x="169335" y="-59269"/>
            <a:ext cx="11659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ТП 9776 – Устойчивое развитие туризма в регионе ЦАРЭС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00CDB4-0774-42C5-835C-399C55E5328D}"/>
              </a:ext>
            </a:extLst>
          </p:cNvPr>
          <p:cNvSpPr txBox="1"/>
          <p:nvPr/>
        </p:nvSpPr>
        <p:spPr>
          <a:xfrm>
            <a:off x="186128" y="354172"/>
            <a:ext cx="83328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Статус реализации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3730794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Box 44">
            <a:extLst>
              <a:ext uri="{FF2B5EF4-FFF2-40B4-BE49-F238E27FC236}">
                <a16:creationId xmlns:a16="http://schemas.microsoft.com/office/drawing/2014/main" id="{D7C1DD09-4895-4158-BCB9-FD6B67B0272F}"/>
              </a:ext>
            </a:extLst>
          </p:cNvPr>
          <p:cNvSpPr txBox="1"/>
          <p:nvPr/>
        </p:nvSpPr>
        <p:spPr>
          <a:xfrm>
            <a:off x="1120978" y="316074"/>
            <a:ext cx="9377619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" sz="2800" b="1">
                <a:solidFill>
                  <a:srgbClr val="002060"/>
                </a:solidFill>
                <a:latin typeface="Roboto"/>
                <a:cs typeface="Arial" panose="020B0604020202020204" pitchFamily="34" charset="0"/>
              </a:rPr>
              <a:t>Дорожная карта проекта Стратегии туризма ЦАРЭС</a:t>
            </a:r>
            <a:endParaRPr lang="en-US" sz="2800" b="1">
              <a:solidFill>
                <a:srgbClr val="002060"/>
              </a:solidFill>
              <a:latin typeface="Roboto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CB2B4A-CF86-4E98-A63C-2009E0CF098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4160" y="145471"/>
            <a:ext cx="575889" cy="575889"/>
          </a:xfrm>
          <a:prstGeom prst="rect">
            <a:avLst/>
          </a:prstGeom>
        </p:spPr>
      </p:pic>
      <p:pic>
        <p:nvPicPr>
          <p:cNvPr id="142" name="Picture 141">
            <a:extLst>
              <a:ext uri="{FF2B5EF4-FFF2-40B4-BE49-F238E27FC236}">
                <a16:creationId xmlns:a16="http://schemas.microsoft.com/office/drawing/2014/main" id="{D0F23FD4-D9F7-4C44-8071-D653DD00FA9E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328400" y="81280"/>
            <a:ext cx="670559" cy="670559"/>
          </a:xfrm>
          <a:prstGeom prst="rect">
            <a:avLst/>
          </a:prstGeom>
        </p:spPr>
      </p:pic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id="{04847C38-E5C4-AB4E-8793-D594CDE79D20}"/>
              </a:ext>
            </a:extLst>
          </p:cNvPr>
          <p:cNvCxnSpPr>
            <a:cxnSpLocks/>
          </p:cNvCxnSpPr>
          <p:nvPr/>
        </p:nvCxnSpPr>
        <p:spPr>
          <a:xfrm>
            <a:off x="0" y="6633824"/>
            <a:ext cx="12233909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7" name="Slide Number Placeholder 3">
            <a:extLst>
              <a:ext uri="{FF2B5EF4-FFF2-40B4-BE49-F238E27FC236}">
                <a16:creationId xmlns:a16="http://schemas.microsoft.com/office/drawing/2014/main" id="{9ADB8031-A637-8D4E-A2BB-9DC640C7FECD}"/>
              </a:ext>
            </a:extLst>
          </p:cNvPr>
          <p:cNvSpPr txBox="1">
            <a:spLocks/>
          </p:cNvSpPr>
          <p:nvPr/>
        </p:nvSpPr>
        <p:spPr>
          <a:xfrm>
            <a:off x="5896633" y="6478067"/>
            <a:ext cx="410402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CD8D479-8942-46E8-A226-A4E01F7A105C}" type="slidenum">
              <a:rPr lang="en-US" sz="1400" smtClean="0">
                <a:solidFill>
                  <a:schemeClr val="bg1"/>
                </a:solidFill>
                <a:latin typeface="Roboto" pitchFamily="2" charset="0"/>
                <a:ea typeface="Roboto" pitchFamily="2" charset="0"/>
                <a:cs typeface="Calibri" panose="020F0502020204030204" pitchFamily="34" charset="0"/>
              </a:rPr>
              <a:pPr algn="ctr"/>
              <a:t>5</a:t>
            </a:fld>
            <a:endParaRPr lang="en-US" sz="1400">
              <a:solidFill>
                <a:schemeClr val="bg1"/>
              </a:solidFill>
              <a:latin typeface="Roboto" pitchFamily="2" charset="0"/>
              <a:ea typeface="Roboto" pitchFamily="2" charset="0"/>
              <a:cs typeface="Calibri" panose="020F0502020204030204" pitchFamily="34" charset="0"/>
            </a:endParaRPr>
          </a:p>
        </p:txBody>
      </p:sp>
      <p:sp>
        <p:nvSpPr>
          <p:cNvPr id="3" name="Pentagon 2">
            <a:extLst>
              <a:ext uri="{FF2B5EF4-FFF2-40B4-BE49-F238E27FC236}">
                <a16:creationId xmlns:a16="http://schemas.microsoft.com/office/drawing/2014/main" id="{A570B321-966E-6447-939D-5EE0D816E069}"/>
              </a:ext>
            </a:extLst>
          </p:cNvPr>
          <p:cNvSpPr/>
          <p:nvPr/>
        </p:nvSpPr>
        <p:spPr>
          <a:xfrm>
            <a:off x="281094" y="1304580"/>
            <a:ext cx="3695700" cy="758283"/>
          </a:xfrm>
          <a:prstGeom prst="homePlate">
            <a:avLst>
              <a:gd name="adj" fmla="val 27941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" b="1" dirty="0">
                <a:solidFill>
                  <a:schemeClr val="bg1"/>
                </a:solidFill>
              </a:rPr>
              <a:t>Этап </a:t>
            </a:r>
            <a:r>
              <a:rPr lang="ru" b="1" dirty="0"/>
              <a:t>I </a:t>
            </a:r>
            <a:br>
              <a:rPr lang="en-GB" b="1" dirty="0"/>
            </a:br>
            <a:r>
              <a:rPr lang="ru" b="1" dirty="0"/>
              <a:t>Стратегический анализ</a:t>
            </a:r>
          </a:p>
        </p:txBody>
      </p:sp>
      <p:sp>
        <p:nvSpPr>
          <p:cNvPr id="4" name="Chevron 3">
            <a:extLst>
              <a:ext uri="{FF2B5EF4-FFF2-40B4-BE49-F238E27FC236}">
                <a16:creationId xmlns:a16="http://schemas.microsoft.com/office/drawing/2014/main" id="{5E5068CE-6FC2-A64B-A426-2414995796E7}"/>
              </a:ext>
            </a:extLst>
          </p:cNvPr>
          <p:cNvSpPr/>
          <p:nvPr/>
        </p:nvSpPr>
        <p:spPr>
          <a:xfrm>
            <a:off x="3871359" y="1304579"/>
            <a:ext cx="2672821" cy="758283"/>
          </a:xfrm>
          <a:prstGeom prst="chevron">
            <a:avLst>
              <a:gd name="adj" fmla="val 26364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" sz="1600" b="1" dirty="0">
                <a:solidFill>
                  <a:schemeClr val="bg1"/>
                </a:solidFill>
              </a:rPr>
              <a:t>Этап II </a:t>
            </a:r>
            <a:br>
              <a:rPr lang="en-GB" sz="1600" b="1" dirty="0">
                <a:solidFill>
                  <a:schemeClr val="bg1"/>
                </a:solidFill>
              </a:rPr>
            </a:br>
            <a:r>
              <a:rPr lang="ru" sz="1600" b="1" dirty="0">
                <a:solidFill>
                  <a:schemeClr val="bg1"/>
                </a:solidFill>
              </a:rPr>
              <a:t>Стратегия и инвестиционный план</a:t>
            </a:r>
          </a:p>
        </p:txBody>
      </p:sp>
      <p:sp>
        <p:nvSpPr>
          <p:cNvPr id="150" name="Chevron 149">
            <a:extLst>
              <a:ext uri="{FF2B5EF4-FFF2-40B4-BE49-F238E27FC236}">
                <a16:creationId xmlns:a16="http://schemas.microsoft.com/office/drawing/2014/main" id="{AE77B510-16CB-A04F-B2C8-010111D5004B}"/>
              </a:ext>
            </a:extLst>
          </p:cNvPr>
          <p:cNvSpPr/>
          <p:nvPr/>
        </p:nvSpPr>
        <p:spPr>
          <a:xfrm>
            <a:off x="6448561" y="1304579"/>
            <a:ext cx="5075445" cy="758283"/>
          </a:xfrm>
          <a:prstGeom prst="chevron">
            <a:avLst>
              <a:gd name="adj" fmla="val 2636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" b="1" dirty="0">
                <a:solidFill>
                  <a:schemeClr val="bg1"/>
                </a:solidFill>
              </a:rPr>
              <a:t>Этап III</a:t>
            </a:r>
          </a:p>
          <a:p>
            <a:pPr algn="ctr"/>
            <a:r>
              <a:rPr lang="ru" b="1" dirty="0">
                <a:solidFill>
                  <a:schemeClr val="bg1"/>
                </a:solidFill>
              </a:rPr>
              <a:t>Профили характеристик проектов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16CA92-54E1-2445-B00E-66766C45A55B}"/>
              </a:ext>
            </a:extLst>
          </p:cNvPr>
          <p:cNvSpPr/>
          <p:nvPr/>
        </p:nvSpPr>
        <p:spPr>
          <a:xfrm>
            <a:off x="264159" y="2330605"/>
            <a:ext cx="3527255" cy="284109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2E2D0860-56C0-ED4E-9663-C9BFE801E57C}"/>
              </a:ext>
            </a:extLst>
          </p:cNvPr>
          <p:cNvSpPr/>
          <p:nvPr/>
        </p:nvSpPr>
        <p:spPr>
          <a:xfrm>
            <a:off x="412596" y="2428502"/>
            <a:ext cx="3200400" cy="2645303"/>
          </a:xfrm>
          <a:prstGeom prst="rect">
            <a:avLst/>
          </a:prstGeom>
          <a:solidFill>
            <a:srgbClr val="E5F5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1113" indent="-11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400" b="1" dirty="0">
                <a:solidFill>
                  <a:srgbClr val="095354"/>
                </a:solidFill>
              </a:rPr>
              <a:t> Отчет об институциональных структурах, стратегиях и планах</a:t>
            </a:r>
          </a:p>
          <a:p>
            <a:pPr marL="11113" indent="-11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400" b="1" dirty="0">
                <a:solidFill>
                  <a:srgbClr val="095354"/>
                </a:solidFill>
              </a:rPr>
              <a:t> Отчет об инвестиционной матрице и правовой оценке</a:t>
            </a:r>
          </a:p>
          <a:p>
            <a:pPr marL="11113" indent="-11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400" b="1" dirty="0">
                <a:solidFill>
                  <a:srgbClr val="095354"/>
                </a:solidFill>
              </a:rPr>
              <a:t> Отчет о сопоставлении активов</a:t>
            </a:r>
          </a:p>
          <a:p>
            <a:pPr marL="11113" indent="-11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400" b="1" dirty="0">
                <a:solidFill>
                  <a:srgbClr val="095354"/>
                </a:solidFill>
              </a:rPr>
              <a:t> Отчет об анализе спроса</a:t>
            </a:r>
          </a:p>
          <a:p>
            <a:pPr marL="11113" indent="-11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400" b="1" dirty="0">
                <a:solidFill>
                  <a:srgbClr val="095354"/>
                </a:solidFill>
              </a:rPr>
              <a:t> Отчет о маркетинге и продвижении</a:t>
            </a:r>
          </a:p>
          <a:p>
            <a:pPr marL="11113" indent="-11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400" b="1" dirty="0">
                <a:solidFill>
                  <a:srgbClr val="095354"/>
                </a:solidFill>
              </a:rPr>
              <a:t> Отчет о пробелах в навыках</a:t>
            </a:r>
          </a:p>
          <a:p>
            <a:pPr marL="11113" indent="-1111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" sz="1400" b="1" dirty="0">
                <a:solidFill>
                  <a:srgbClr val="095354"/>
                </a:solidFill>
              </a:rPr>
              <a:t>Отчет об инфраструктуре туризма, услугах и приоритизации</a:t>
            </a: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AE816444-6A11-C946-B00F-F2A33D39D070}"/>
              </a:ext>
            </a:extLst>
          </p:cNvPr>
          <p:cNvSpPr/>
          <p:nvPr/>
        </p:nvSpPr>
        <p:spPr>
          <a:xfrm>
            <a:off x="264159" y="5824112"/>
            <a:ext cx="6075357" cy="496668"/>
          </a:xfrm>
          <a:prstGeom prst="rect">
            <a:avLst/>
          </a:prstGeom>
          <a:solidFill>
            <a:srgbClr val="D3F3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" sz="1600" b="1">
                <a:solidFill>
                  <a:srgbClr val="095354"/>
                </a:solidFill>
              </a:rPr>
              <a:t>Туристический веб-портал ЦАРЭС</a:t>
            </a: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0A90923E-138D-E948-8A63-B79F34C49E35}"/>
              </a:ext>
            </a:extLst>
          </p:cNvPr>
          <p:cNvSpPr/>
          <p:nvPr/>
        </p:nvSpPr>
        <p:spPr>
          <a:xfrm>
            <a:off x="4054637" y="2330605"/>
            <a:ext cx="2284879" cy="2841087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E1AD707E-3741-5B4E-8FED-D556E201DA1A}"/>
              </a:ext>
            </a:extLst>
          </p:cNvPr>
          <p:cNvSpPr/>
          <p:nvPr/>
        </p:nvSpPr>
        <p:spPr>
          <a:xfrm>
            <a:off x="4162308" y="2434078"/>
            <a:ext cx="2088972" cy="1325666"/>
          </a:xfrm>
          <a:prstGeom prst="rect">
            <a:avLst/>
          </a:prstGeom>
          <a:solidFill>
            <a:srgbClr val="90E6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" sz="1600" b="1" dirty="0">
                <a:solidFill>
                  <a:srgbClr val="095354"/>
                </a:solidFill>
              </a:rPr>
              <a:t>Стратегия ЦАРЭС по туризму и инвестиционная матрица для консультаций</a:t>
            </a:r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E122D421-9C53-4F4B-BFDE-3A7A0863B6BC}"/>
              </a:ext>
            </a:extLst>
          </p:cNvPr>
          <p:cNvSpPr/>
          <p:nvPr/>
        </p:nvSpPr>
        <p:spPr>
          <a:xfrm>
            <a:off x="4162308" y="3807418"/>
            <a:ext cx="2088972" cy="1297008"/>
          </a:xfrm>
          <a:prstGeom prst="rect">
            <a:avLst/>
          </a:prstGeom>
          <a:solidFill>
            <a:srgbClr val="90E6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" sz="1600" b="1" dirty="0">
                <a:solidFill>
                  <a:srgbClr val="095354"/>
                </a:solidFill>
              </a:rPr>
              <a:t>Стратегия ЦАРЭС по туризму и инвестиционная матрица для утверждения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A0CB2D77-B03B-7B4D-8FD9-CEE027BB53A9}"/>
              </a:ext>
            </a:extLst>
          </p:cNvPr>
          <p:cNvSpPr/>
          <p:nvPr/>
        </p:nvSpPr>
        <p:spPr>
          <a:xfrm>
            <a:off x="264160" y="5249570"/>
            <a:ext cx="6075357" cy="496668"/>
          </a:xfrm>
          <a:prstGeom prst="rect">
            <a:avLst/>
          </a:prstGeom>
          <a:solidFill>
            <a:srgbClr val="87AF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" sz="1600" b="1">
                <a:solidFill>
                  <a:schemeClr val="bg1"/>
                </a:solidFill>
              </a:rPr>
              <a:t>Отчет о туристической инфраструктуре, услугах и расстановке приоритетов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44866A8-0C45-DB40-AF3A-31224CA45894}"/>
              </a:ext>
            </a:extLst>
          </p:cNvPr>
          <p:cNvSpPr/>
          <p:nvPr/>
        </p:nvSpPr>
        <p:spPr>
          <a:xfrm>
            <a:off x="6511472" y="2330605"/>
            <a:ext cx="4844113" cy="3990172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B4B25ACF-6F66-D943-9E87-2299899FA64D}"/>
              </a:ext>
            </a:extLst>
          </p:cNvPr>
          <p:cNvSpPr/>
          <p:nvPr/>
        </p:nvSpPr>
        <p:spPr>
          <a:xfrm>
            <a:off x="6650537" y="2428502"/>
            <a:ext cx="4565982" cy="3779567"/>
          </a:xfrm>
          <a:prstGeom prst="rect">
            <a:avLst/>
          </a:prstGeom>
          <a:solidFill>
            <a:srgbClr val="FFEB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" sz="1300" b="1" dirty="0">
                <a:solidFill>
                  <a:schemeClr val="accent4"/>
                </a:solidFill>
              </a:rPr>
              <a:t>A - </a:t>
            </a:r>
            <a:r>
              <a:rPr lang="ru-RU" sz="1300" b="1" dirty="0">
                <a:solidFill>
                  <a:schemeClr val="accent4"/>
                </a:solidFill>
              </a:rPr>
              <a:t>Улучшение инфраструктуры и услуг, экологически устойчивых концепций, включая строительство энергоустановок на основе возобновляемых источников энергии в пилотных районах и сеть общественных </a:t>
            </a:r>
            <a:r>
              <a:rPr lang="ru-RU" sz="1300" b="1" dirty="0" err="1">
                <a:solidFill>
                  <a:schemeClr val="accent4"/>
                </a:solidFill>
              </a:rPr>
              <a:t>экотуалетов</a:t>
            </a:r>
            <a:r>
              <a:rPr lang="ru-RU" sz="1300" b="1" dirty="0">
                <a:solidFill>
                  <a:schemeClr val="accent4"/>
                </a:solidFill>
              </a:rPr>
              <a:t> в отдаленных районах</a:t>
            </a:r>
            <a:endParaRPr lang="ru" sz="1300" b="1" dirty="0">
              <a:solidFill>
                <a:schemeClr val="accent4"/>
              </a:solidFill>
            </a:endParaRPr>
          </a:p>
          <a:p>
            <a:pPr>
              <a:spcAft>
                <a:spcPts val="600"/>
              </a:spcAft>
            </a:pPr>
            <a:r>
              <a:rPr lang="ru" sz="1300" b="1" dirty="0">
                <a:solidFill>
                  <a:schemeClr val="accent4"/>
                </a:solidFill>
              </a:rPr>
              <a:t>B - </a:t>
            </a:r>
            <a:r>
              <a:rPr lang="ru-RU" sz="1300" b="1" dirty="0">
                <a:solidFill>
                  <a:schemeClr val="accent4"/>
                </a:solidFill>
              </a:rPr>
              <a:t>Модернизация и восстановление исторических и культурно значимых туристических достопримечательностей в сочетании с городским планированием и развитием</a:t>
            </a:r>
            <a:endParaRPr lang="ru" sz="1300" b="1" dirty="0">
              <a:solidFill>
                <a:schemeClr val="accent4"/>
              </a:solidFill>
            </a:endParaRPr>
          </a:p>
          <a:p>
            <a:pPr>
              <a:spcAft>
                <a:spcPts val="600"/>
              </a:spcAft>
            </a:pPr>
            <a:r>
              <a:rPr lang="ru" sz="1300" b="1" dirty="0">
                <a:solidFill>
                  <a:schemeClr val="accent4"/>
                </a:solidFill>
              </a:rPr>
              <a:t>C - </a:t>
            </a:r>
            <a:r>
              <a:rPr lang="ru-RU" sz="1300" b="1" dirty="0">
                <a:solidFill>
                  <a:schemeClr val="accent4"/>
                </a:solidFill>
              </a:rPr>
              <a:t>Разработка общего реестра туристических активов и сбор данных, их содержание и управление ими</a:t>
            </a:r>
            <a:endParaRPr lang="ru" sz="1300" b="1" dirty="0">
              <a:solidFill>
                <a:schemeClr val="accent4"/>
              </a:solidFill>
            </a:endParaRPr>
          </a:p>
          <a:p>
            <a:pPr>
              <a:spcAft>
                <a:spcPts val="600"/>
              </a:spcAft>
            </a:pPr>
            <a:r>
              <a:rPr lang="ru" sz="1300" b="1" dirty="0">
                <a:solidFill>
                  <a:schemeClr val="accent4"/>
                </a:solidFill>
              </a:rPr>
              <a:t>D - </a:t>
            </a:r>
            <a:r>
              <a:rPr lang="ru-RU" sz="1300" b="1" dirty="0">
                <a:solidFill>
                  <a:schemeClr val="accent4"/>
                </a:solidFill>
              </a:rPr>
              <a:t>Брендинг, стратегия, планирование, бюджетирование и источники финансирования для реализации общего бренда «Посетите Шелковый путь», интеграции дополнительных функций для туристического портала ЦАРЭС и разработки «Инновационной системы знака качества туристических услуг ЦАРЭС»</a:t>
            </a:r>
            <a:endParaRPr lang="ru" sz="1300" b="1" dirty="0">
              <a:solidFill>
                <a:schemeClr val="accent4"/>
              </a:solidFill>
            </a:endParaRPr>
          </a:p>
          <a:p>
            <a:pPr>
              <a:spcAft>
                <a:spcPts val="600"/>
              </a:spcAft>
            </a:pPr>
            <a:endParaRPr lang="ru" sz="200" b="1" dirty="0">
              <a:solidFill>
                <a:schemeClr val="accent4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CB54CC-3FE7-7BD0-BF61-ED0B381C89FE}"/>
              </a:ext>
            </a:extLst>
          </p:cNvPr>
          <p:cNvSpPr/>
          <p:nvPr/>
        </p:nvSpPr>
        <p:spPr>
          <a:xfrm>
            <a:off x="6650536" y="4377712"/>
            <a:ext cx="4498175" cy="169277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947831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879AD2-52A6-40AA-A8BF-2F1676AA7E86}"/>
              </a:ext>
            </a:extLst>
          </p:cNvPr>
          <p:cNvSpPr txBox="1"/>
          <p:nvPr/>
        </p:nvSpPr>
        <p:spPr>
          <a:xfrm>
            <a:off x="532544" y="0"/>
            <a:ext cx="11126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2800" b="1" dirty="0">
                <a:solidFill>
                  <a:srgbClr val="002060"/>
                </a:solidFill>
                <a:latin typeface="Roboto"/>
                <a:cs typeface="Arial" panose="020B0604020202020204" pitchFamily="34" charset="0"/>
              </a:rPr>
              <a:t>ТП 9776 – Устойчивое развитие туризма в регионе ЦАРЭС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1C70560-F7F9-4DF7-8C86-9AAF420CA0E7}"/>
              </a:ext>
            </a:extLst>
          </p:cNvPr>
          <p:cNvSpPr txBox="1"/>
          <p:nvPr/>
        </p:nvSpPr>
        <p:spPr>
          <a:xfrm>
            <a:off x="186128" y="602625"/>
            <a:ext cx="833288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" sz="20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Дополнительные действия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68AC89F-6AEF-40EE-A3AA-7607C7AB9C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20040"/>
              </p:ext>
            </p:extLst>
          </p:nvPr>
        </p:nvGraphicFramePr>
        <p:xfrm>
          <a:off x="186128" y="1078935"/>
          <a:ext cx="11818030" cy="524690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2422161">
                  <a:extLst>
                    <a:ext uri="{9D8B030D-6E8A-4147-A177-3AD203B41FA5}">
                      <a16:colId xmlns:a16="http://schemas.microsoft.com/office/drawing/2014/main" val="2390856439"/>
                    </a:ext>
                  </a:extLst>
                </a:gridCol>
                <a:gridCol w="9395869">
                  <a:extLst>
                    <a:ext uri="{9D8B030D-6E8A-4147-A177-3AD203B41FA5}">
                      <a16:colId xmlns:a16="http://schemas.microsoft.com/office/drawing/2014/main" val="3987136636"/>
                    </a:ext>
                  </a:extLst>
                </a:gridCol>
              </a:tblGrid>
              <a:tr h="339622">
                <a:tc>
                  <a:txBody>
                    <a:bodyPr/>
                    <a:lstStyle/>
                    <a:p>
                      <a:pPr algn="ctr"/>
                      <a:r>
                        <a:rPr lang="ru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" sz="14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МЕРОПРИЯТИЕ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7168826"/>
                  </a:ext>
                </a:extLst>
              </a:tr>
              <a:tr h="833617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 3. Разработка контента для туристического портала ЦАРЭС и онлайн базы данных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2100" lvl="0" indent="-292100">
                        <a:buFont typeface="Arial" panose="020B0604020202020204" pitchFamily="34" charset="0"/>
                        <a:buChar char="•"/>
                      </a:pPr>
                      <a:r>
                        <a:rPr lang="ru" sz="16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Разработка и совершенствование творческого </a:t>
                      </a:r>
                      <a:r>
                        <a:rPr lang="ru" sz="16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контента Туристического портала ЦАРЭС </a:t>
                      </a:r>
                      <a:r>
                        <a:rPr lang="ru" sz="16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координации со странами ЦАРЭС. Туристические достопримечательности (+1305) и институциональный потенциал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379556"/>
                  </a:ext>
                </a:extLst>
              </a:tr>
              <a:tr h="1080614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 3. Специальный сертификационный курс </a:t>
                      </a:r>
                      <a:r>
                        <a:rPr lang="ru" sz="16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ЦАРЭС по туризму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" sz="160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Разработка </a:t>
                      </a:r>
                      <a:r>
                        <a:rPr lang="ru" sz="16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сертификационных курсов </a:t>
                      </a:r>
                      <a:r>
                        <a:rPr lang="ru" sz="160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 сотрудничестве с GIZ: формат самостоятельного онлайн-обучения, дополненный обучением на месте (где это возможно) по конкретным темам, связанным с региональным сотрудничеством в сфере туризма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4436399"/>
                  </a:ext>
                </a:extLst>
              </a:tr>
              <a:tr h="2082135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Результаты 3 и 4. Исследование упрощения визового режима и </a:t>
                      </a:r>
                      <a:r>
                        <a:rPr lang="ru" sz="1600" b="1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туристический </a:t>
                      </a:r>
                      <a:r>
                        <a:rPr lang="ru" sz="1600" b="1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пузырь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" sz="16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Исследование упрощения визового режима для региона ЦАРЭС:</a:t>
                      </a:r>
                      <a:r>
                        <a:rPr lang="ru" sz="160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оценить текущие процедуры и правила визовой политики и рекомендовать области для улучшения на основе передового мирового опыта и тематических исследований с потенциальными пилотными программами (пример: система туристических виз Восточноафриканской федерации)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" sz="1600" b="1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Туристический пузырь:</a:t>
                      </a:r>
                      <a:r>
                        <a:rPr lang="ru" sz="1600" kern="12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(i) способствовать принятию стандартизированных протоколов безопасности и охраны здоровья среди РСЧ ЦАРЭС, чтобы быть готовыми к непредвиденным рискам и вызовам в области общественного здравоохранения; и (ii) поделиться уроками из тематического исследования «туристического пузыря» между Казахстаном и Кыргызской Республикой среди других РСЧ ЦАРЭС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91155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79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5">
            <a:extLst>
              <a:ext uri="{FF2B5EF4-FFF2-40B4-BE49-F238E27FC236}">
                <a16:creationId xmlns:a16="http://schemas.microsoft.com/office/drawing/2014/main" id="{A533FD2B-A997-1D4B-946A-3383E08070C3}"/>
              </a:ext>
            </a:extLst>
          </p:cNvPr>
          <p:cNvSpPr/>
          <p:nvPr/>
        </p:nvSpPr>
        <p:spPr>
          <a:xfrm>
            <a:off x="482145" y="2276353"/>
            <a:ext cx="4734560" cy="1759292"/>
          </a:xfrm>
          <a:prstGeom prst="round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" sz="4000" b="1" dirty="0">
                <a:solidFill>
                  <a:srgbClr val="002060"/>
                </a:solidFill>
                <a:latin typeface="Roboto"/>
              </a:rPr>
              <a:t>Спасибо за внимание</a:t>
            </a:r>
            <a:endParaRPr lang="en-US" b="1" dirty="0">
              <a:solidFill>
                <a:srgbClr val="002060"/>
              </a:solidFill>
              <a:latin typeface="Roboto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15EE5F-EB85-7941-ABA8-1A3A640B7115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34963" y="5641640"/>
            <a:ext cx="919498" cy="91949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5DEC36-4EE4-6F4B-89C8-3B27E5B54CC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93919" y="5484177"/>
            <a:ext cx="1076961" cy="107696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7881AFB-B17E-BCA0-E0E3-0CB07EB51F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4922" y="170385"/>
            <a:ext cx="7772400" cy="6517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438961"/>
      </p:ext>
    </p:extLst>
  </p:cSld>
  <p:clrMapOvr>
    <a:masterClrMapping/>
  </p:clrMapOvr>
  <p:transition spd="slow">
    <p:push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Dornier Consulting">
      <a:dk1>
        <a:srgbClr val="566367"/>
      </a:dk1>
      <a:lt1>
        <a:srgbClr val="FFFFFF"/>
      </a:lt1>
      <a:dk2>
        <a:srgbClr val="566367"/>
      </a:dk2>
      <a:lt2>
        <a:srgbClr val="E7EBF0"/>
      </a:lt2>
      <a:accent1>
        <a:srgbClr val="FBBA00"/>
      </a:accent1>
      <a:accent2>
        <a:srgbClr val="EF7D00"/>
      </a:accent2>
      <a:accent3>
        <a:srgbClr val="006EB7"/>
      </a:accent3>
      <a:accent4>
        <a:srgbClr val="B61F2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DCI-Master">
  <a:themeElements>
    <a:clrScheme name="Dornier Consulting">
      <a:dk1>
        <a:srgbClr val="566367"/>
      </a:dk1>
      <a:lt1>
        <a:srgbClr val="FFFFFF"/>
      </a:lt1>
      <a:dk2>
        <a:srgbClr val="566367"/>
      </a:dk2>
      <a:lt2>
        <a:srgbClr val="E7EBF0"/>
      </a:lt2>
      <a:accent1>
        <a:srgbClr val="FBBA00"/>
      </a:accent1>
      <a:accent2>
        <a:srgbClr val="EF7D00"/>
      </a:accent2>
      <a:accent3>
        <a:srgbClr val="006EB7"/>
      </a:accent3>
      <a:accent4>
        <a:srgbClr val="B61F2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2_DCI-Master">
  <a:themeElements>
    <a:clrScheme name="Dornier Consulting">
      <a:dk1>
        <a:srgbClr val="566367"/>
      </a:dk1>
      <a:lt1>
        <a:srgbClr val="FFFFFF"/>
      </a:lt1>
      <a:dk2>
        <a:srgbClr val="566367"/>
      </a:dk2>
      <a:lt2>
        <a:srgbClr val="E7EBF0"/>
      </a:lt2>
      <a:accent1>
        <a:srgbClr val="FBBA00"/>
      </a:accent1>
      <a:accent2>
        <a:srgbClr val="EF7D00"/>
      </a:accent2>
      <a:accent3>
        <a:srgbClr val="006EB7"/>
      </a:accent3>
      <a:accent4>
        <a:srgbClr val="B61F2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DCI-Master">
  <a:themeElements>
    <a:clrScheme name="Dornier Consulting">
      <a:dk1>
        <a:srgbClr val="566367"/>
      </a:dk1>
      <a:lt1>
        <a:srgbClr val="FFFFFF"/>
      </a:lt1>
      <a:dk2>
        <a:srgbClr val="566367"/>
      </a:dk2>
      <a:lt2>
        <a:srgbClr val="E7EBF0"/>
      </a:lt2>
      <a:accent1>
        <a:srgbClr val="FBBA00"/>
      </a:accent1>
      <a:accent2>
        <a:srgbClr val="EF7D00"/>
      </a:accent2>
      <a:accent3>
        <a:srgbClr val="006EB7"/>
      </a:accent3>
      <a:accent4>
        <a:srgbClr val="B61F2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5.xml><?xml version="1.0" encoding="utf-8"?>
<a:theme xmlns:a="http://schemas.openxmlformats.org/drawingml/2006/main" name="4_DCI-Master">
  <a:themeElements>
    <a:clrScheme name="Dornier Consulting">
      <a:dk1>
        <a:srgbClr val="566367"/>
      </a:dk1>
      <a:lt1>
        <a:srgbClr val="FFFFFF"/>
      </a:lt1>
      <a:dk2>
        <a:srgbClr val="566367"/>
      </a:dk2>
      <a:lt2>
        <a:srgbClr val="E7EBF0"/>
      </a:lt2>
      <a:accent1>
        <a:srgbClr val="FBBA00"/>
      </a:accent1>
      <a:accent2>
        <a:srgbClr val="EF7D00"/>
      </a:accent2>
      <a:accent3>
        <a:srgbClr val="006EB7"/>
      </a:accent3>
      <a:accent4>
        <a:srgbClr val="B61F29"/>
      </a:accent4>
      <a:accent5>
        <a:srgbClr val="FFFFFF"/>
      </a:accent5>
      <a:accent6>
        <a:srgbClr val="FFFFFF"/>
      </a:accent6>
      <a:hlink>
        <a:srgbClr val="FFFFFF"/>
      </a:hlink>
      <a:folHlink>
        <a:srgbClr val="FFFFF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1fdd505-2570-46c2-bd04-3e0f2d874cf5" xsi:nil="true"/>
    <SharedWithUsers xmlns="f668aa56-9285-4561-92d6-d6343913a899">
      <UserInfo>
        <DisplayName>Reneli Gloria</DisplayName>
        <AccountId>806</AccountId>
        <AccountType/>
      </UserInfo>
      <UserInfo>
        <DisplayName>Mary Ann Magadia</DisplayName>
        <AccountId>2252</AccountId>
        <AccountType/>
      </UserInfo>
    </SharedWithUsers>
    <lcf76f155ced4ddcb4097134ff3c332f xmlns="4d0bf39f-aee5-4194-a8cf-9eb94d97790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DAEA74914DCF4CB1BBCF0E2E5EDB11" ma:contentTypeVersion="16" ma:contentTypeDescription="Create a new document." ma:contentTypeScope="" ma:versionID="590b25b2cc87761dafd9002c9e8bdf08">
  <xsd:schema xmlns:xsd="http://www.w3.org/2001/XMLSchema" xmlns:xs="http://www.w3.org/2001/XMLSchema" xmlns:p="http://schemas.microsoft.com/office/2006/metadata/properties" xmlns:ns2="f668aa56-9285-4561-92d6-d6343913a899" xmlns:ns3="4d0bf39f-aee5-4194-a8cf-9eb94d977901" xmlns:ns4="c1fdd505-2570-46c2-bd04-3e0f2d874cf5" targetNamespace="http://schemas.microsoft.com/office/2006/metadata/properties" ma:root="true" ma:fieldsID="08ce7d0b189851eda8553ac15085c2ff" ns2:_="" ns3:_="" ns4:_="">
    <xsd:import namespace="f668aa56-9285-4561-92d6-d6343913a899"/>
    <xsd:import namespace="4d0bf39f-aee5-4194-a8cf-9eb94d977901"/>
    <xsd:import namespace="c1fdd505-2570-46c2-bd04-3e0f2d874cf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8aa56-9285-4561-92d6-d6343913a89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0bf39f-aee5-4194-a8cf-9eb94d9779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1b58bf-0af3-43f6-8149-3fc5501c152c}" ma:internalName="TaxCatchAll" ma:showField="CatchAllData" ma:web="f668aa56-9285-4561-92d6-d6343913a8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5CEC05-7B1A-439D-9DCA-7E1971A62602}">
  <ds:schemaRefs>
    <ds:schemaRef ds:uri="http://schemas.microsoft.com/office/2006/metadata/properties"/>
    <ds:schemaRef ds:uri="http://schemas.microsoft.com/office/infopath/2007/PartnerControls"/>
    <ds:schemaRef ds:uri="c1fdd505-2570-46c2-bd04-3e0f2d874cf5"/>
    <ds:schemaRef ds:uri="374793f7-8f2b-4177-9cc3-2a8d0cfae40f"/>
    <ds:schemaRef ds:uri="cf371439-f430-41b1-8688-7ef6c47b85d0"/>
    <ds:schemaRef ds:uri="f668aa56-9285-4561-92d6-d6343913a899"/>
    <ds:schemaRef ds:uri="4d0bf39f-aee5-4194-a8cf-9eb94d977901"/>
  </ds:schemaRefs>
</ds:datastoreItem>
</file>

<file path=customXml/itemProps2.xml><?xml version="1.0" encoding="utf-8"?>
<ds:datastoreItem xmlns:ds="http://schemas.openxmlformats.org/officeDocument/2006/customXml" ds:itemID="{8F74260A-42F2-4331-88CC-07C7D62ECB7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B7F733-B3D5-45D6-BAA0-C9C66AD75C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668aa56-9285-4561-92d6-d6343913a899"/>
    <ds:schemaRef ds:uri="4d0bf39f-aee5-4194-a8cf-9eb94d977901"/>
    <ds:schemaRef ds:uri="c1fdd505-2570-46c2-bd04-3e0f2d874c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DCI_Powerpoint_Templates</Template>
  <TotalTime>3004</TotalTime>
  <Words>806</Words>
  <Application>Microsoft Office PowerPoint</Application>
  <PresentationFormat>Widescreen</PresentationFormat>
  <Paragraphs>88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blank</vt:lpstr>
      <vt:lpstr>1_DCI-Master</vt:lpstr>
      <vt:lpstr>2_DCI-Master</vt:lpstr>
      <vt:lpstr>3_DCI-Master</vt:lpstr>
      <vt:lpstr>4_DCI-Master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Irene de Roma</dc:creator>
  <cp:keywords/>
  <dc:description/>
  <cp:lastModifiedBy>Рустам Сатаев</cp:lastModifiedBy>
  <cp:revision>71</cp:revision>
  <cp:lastPrinted>2019-08-18T10:17:53Z</cp:lastPrinted>
  <dcterms:created xsi:type="dcterms:W3CDTF">2016-02-04T20:47:29Z</dcterms:created>
  <dcterms:modified xsi:type="dcterms:W3CDTF">2023-06-11T17:29:36Z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7d4574-7375-4d17-b29c-6e4c6df0fcb0_Enabled">
    <vt:lpwstr>true</vt:lpwstr>
  </property>
  <property fmtid="{D5CDD505-2E9C-101B-9397-08002B2CF9AE}" pid="3" name="MSIP_Label_817d4574-7375-4d17-b29c-6e4c6df0fcb0_SetDate">
    <vt:lpwstr>2023-04-13T08:28:17Z</vt:lpwstr>
  </property>
  <property fmtid="{D5CDD505-2E9C-101B-9397-08002B2CF9AE}" pid="4" name="MSIP_Label_817d4574-7375-4d17-b29c-6e4c6df0fcb0_Method">
    <vt:lpwstr>Standard</vt:lpwstr>
  </property>
  <property fmtid="{D5CDD505-2E9C-101B-9397-08002B2CF9AE}" pid="5" name="MSIP_Label_817d4574-7375-4d17-b29c-6e4c6df0fcb0_Name">
    <vt:lpwstr>ADB Internal</vt:lpwstr>
  </property>
  <property fmtid="{D5CDD505-2E9C-101B-9397-08002B2CF9AE}" pid="6" name="MSIP_Label_817d4574-7375-4d17-b29c-6e4c6df0fcb0_SiteId">
    <vt:lpwstr>9495d6bb-41c2-4c58-848f-92e52cf3d640</vt:lpwstr>
  </property>
  <property fmtid="{D5CDD505-2E9C-101B-9397-08002B2CF9AE}" pid="7" name="MSIP_Label_817d4574-7375-4d17-b29c-6e4c6df0fcb0_ActionId">
    <vt:lpwstr>7ecc9fe6-a3c1-454a-b1a7-8fcdd66eb6a8</vt:lpwstr>
  </property>
  <property fmtid="{D5CDD505-2E9C-101B-9397-08002B2CF9AE}" pid="8" name="MSIP_Label_817d4574-7375-4d17-b29c-6e4c6df0fcb0_ContentBits">
    <vt:lpwstr>2</vt:lpwstr>
  </property>
  <property fmtid="{D5CDD505-2E9C-101B-9397-08002B2CF9AE}" pid="9" name="ClassificationContentMarkingFooterLocations">
    <vt:lpwstr>blank:3\1_DCI-Master:3\2_DCI-Master:3\3_DCI-Master:3\4_DCI-Master:3</vt:lpwstr>
  </property>
  <property fmtid="{D5CDD505-2E9C-101B-9397-08002B2CF9AE}" pid="10" name="ClassificationContentMarkingFooterText">
    <vt:lpwstr>INTERNAL. This information is accessible to ADB Management and staff. It may be shared outside ADB with appropriate permission.</vt:lpwstr>
  </property>
  <property fmtid="{D5CDD505-2E9C-101B-9397-08002B2CF9AE}" pid="11" name="MediaServiceImageTags">
    <vt:lpwstr/>
  </property>
  <property fmtid="{D5CDD505-2E9C-101B-9397-08002B2CF9AE}" pid="12" name="ContentTypeId">
    <vt:lpwstr>0x0101009FDAEA74914DCF4CB1BBCF0E2E5EDB11</vt:lpwstr>
  </property>
  <property fmtid="{D5CDD505-2E9C-101B-9397-08002B2CF9AE}" pid="13" name="ADBProjectDocumentType">
    <vt:lpwstr/>
  </property>
  <property fmtid="{D5CDD505-2E9C-101B-9397-08002B2CF9AE}" pid="14" name="ADBSector">
    <vt:lpwstr/>
  </property>
  <property fmtid="{D5CDD505-2E9C-101B-9397-08002B2CF9AE}" pid="15" name="ADBDocumentSecurity">
    <vt:lpwstr/>
  </property>
  <property fmtid="{D5CDD505-2E9C-101B-9397-08002B2CF9AE}" pid="16" name="ADBDocumentLanguage">
    <vt:lpwstr>1;#English|16ac8743-31bb-43f8-9a73-533a041667d6</vt:lpwstr>
  </property>
  <property fmtid="{D5CDD505-2E9C-101B-9397-08002B2CF9AE}" pid="17" name="ADBSubRegion">
    <vt:lpwstr>11;#CAREC|815c4229-ad07-427a-8f71-a8b862b1014a</vt:lpwstr>
  </property>
  <property fmtid="{D5CDD505-2E9C-101B-9397-08002B2CF9AE}" pid="18" name="Segment">
    <vt:lpwstr/>
  </property>
  <property fmtid="{D5CDD505-2E9C-101B-9397-08002B2CF9AE}" pid="19" name="ADBDepartmentOwner">
    <vt:lpwstr>3;#CWRD|6d71ff58-4882-4388-ab5c-218969b1e9c8</vt:lpwstr>
  </property>
  <property fmtid="{D5CDD505-2E9C-101B-9397-08002B2CF9AE}" pid="20" name="ADBCountry">
    <vt:lpwstr>18;#Regional|d4cb8265-5963-4e16-b4f8-5ada18938c78</vt:lpwstr>
  </property>
  <property fmtid="{D5CDD505-2E9C-101B-9397-08002B2CF9AE}" pid="21" name="ADBProject">
    <vt:lpwstr/>
  </property>
  <property fmtid="{D5CDD505-2E9C-101B-9397-08002B2CF9AE}" pid="22" name="ADBContentGroup">
    <vt:lpwstr>2;#CWRD|6d71ff58-4882-4388-ab5c-218969b1e9c8</vt:lpwstr>
  </property>
  <property fmtid="{D5CDD505-2E9C-101B-9397-08002B2CF9AE}" pid="23" name="ADBDivision">
    <vt:lpwstr>4;#CWRC|ecfd6e9e-1aa8-422e-b0ee-5f69329336ed</vt:lpwstr>
  </property>
</Properties>
</file>