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Layouts/slideLayout5.xml" ContentType="application/vnd.openxmlformats-officedocument.presentationml.slideLayout+xml"/>
  <Override PartName="/ppt/theme/theme4.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slideLayouts/slideLayout6.xml" ContentType="application/vnd.openxmlformats-officedocument.presentationml.slideLayout+xml"/>
  <Override PartName="/ppt/theme/theme5.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3" r:id="rId5"/>
    <p:sldMasterId id="2147483665" r:id="rId6"/>
    <p:sldMasterId id="2147483667" r:id="rId7"/>
    <p:sldMasterId id="2147483669" r:id="rId8"/>
  </p:sldMasterIdLst>
  <p:notesMasterIdLst>
    <p:notesMasterId r:id="rId16"/>
  </p:notesMasterIdLst>
  <p:sldIdLst>
    <p:sldId id="256" r:id="rId9"/>
    <p:sldId id="1219" r:id="rId10"/>
    <p:sldId id="1232" r:id="rId11"/>
    <p:sldId id="1233" r:id="rId12"/>
    <p:sldId id="1187" r:id="rId13"/>
    <p:sldId id="1228" r:id="rId14"/>
    <p:sldId id="121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guide id="3" pos="211" userDrawn="1">
          <p15:clr>
            <a:srgbClr val="A4A3A4"/>
          </p15:clr>
        </p15:guide>
        <p15:guide id="4" pos="7469" userDrawn="1">
          <p15:clr>
            <a:srgbClr val="A4A3A4"/>
          </p15:clr>
        </p15:guide>
        <p15:guide id="5" orient="horz" pos="1026" userDrawn="1">
          <p15:clr>
            <a:srgbClr val="A4A3A4"/>
          </p15:clr>
        </p15:guide>
        <p15:guide id="6" orient="horz" pos="413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os Faria" initials="CF" lastIdx="1" clrIdx="0"/>
  <p:cmAuthor id="2" name="Carlos Faria" initials="CF [2]" lastIdx="1" clrIdx="1"/>
  <p:cmAuthor id="3" name="Carlos Faria" initials="CF [3]" lastIdx="1" clrIdx="2"/>
  <p:cmAuthor id="4" name="Carlos Faria" initials="CF [4]" lastIdx="1" clrIdx="3"/>
  <p:cmAuthor id="5" name="Carlos Faria" initials="CF [5]"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DE6"/>
    <a:srgbClr val="0000CC"/>
    <a:srgbClr val="000000"/>
    <a:srgbClr val="FFEBF6"/>
    <a:srgbClr val="D3F3F4"/>
    <a:srgbClr val="B1EBFA"/>
    <a:srgbClr val="00FFFF"/>
    <a:srgbClr val="C5BEEF"/>
    <a:srgbClr val="87AFB8"/>
    <a:srgbClr val="90E6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267"/>
  </p:normalViewPr>
  <p:slideViewPr>
    <p:cSldViewPr snapToGrid="0">
      <p:cViewPr>
        <p:scale>
          <a:sx n="110" d="100"/>
          <a:sy n="110" d="100"/>
        </p:scale>
        <p:origin x="536" y="312"/>
      </p:cViewPr>
      <p:guideLst>
        <p:guide orient="horz" pos="2183"/>
        <p:guide pos="3840"/>
        <p:guide pos="211"/>
        <p:guide pos="7469"/>
        <p:guide orient="horz" pos="1026"/>
        <p:guide orient="horz" pos="413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E2D9A2-3941-F84F-8D07-1977B45EA268}" type="datetimeFigureOut">
              <a:rPr lang="en-US" smtClean="0"/>
              <a:t>6/9/23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6F916-C28C-ED45-811A-744DB773F331}" type="slidenum">
              <a:rPr lang="en-US" smtClean="0"/>
              <a:t>‹#›</a:t>
            </a:fld>
            <a:endParaRPr lang="en-US"/>
          </a:p>
        </p:txBody>
      </p:sp>
    </p:spTree>
    <p:extLst>
      <p:ext uri="{BB962C8B-B14F-4D97-AF65-F5344CB8AC3E}">
        <p14:creationId xmlns:p14="http://schemas.microsoft.com/office/powerpoint/2010/main" val="1735685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77A6F916-C28C-ED45-811A-744DB773F331}" type="slidenum">
              <a:rPr lang="en-US" smtClean="0"/>
              <a:t>1</a:t>
            </a:fld>
            <a:endParaRPr lang="en-US"/>
          </a:p>
        </p:txBody>
      </p:sp>
    </p:spTree>
    <p:extLst>
      <p:ext uri="{BB962C8B-B14F-4D97-AF65-F5344CB8AC3E}">
        <p14:creationId xmlns:p14="http://schemas.microsoft.com/office/powerpoint/2010/main" val="635708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a:spcBef>
                <a:spcPts val="0"/>
              </a:spcBef>
              <a:spcAft>
                <a:spcPts val="0"/>
              </a:spcAft>
              <a:buSzPts val="1100"/>
              <a:buFont typeface="+mj-lt"/>
              <a:buNone/>
              <a:tabLst>
                <a:tab pos="457200" algn="l"/>
              </a:tabLst>
            </a:pPr>
            <a:r>
              <a:rPr lang="en-US" sz="1800">
                <a:effectLst/>
                <a:latin typeface="Arial" panose="020B0604020202020204" pitchFamily="34" charset="0"/>
                <a:ea typeface="Times New Roman" panose="02020603050405020304" pitchFamily="18" charset="0"/>
                <a:cs typeface="Times New Roman" panose="02020603050405020304" pitchFamily="18" charset="0"/>
              </a:rPr>
              <a:t>The TA aims to facilitate increased cooperation among CAREC countries to position the region as a globally attractive tourism destination, and has the following outputs.</a:t>
            </a:r>
          </a:p>
          <a:p>
            <a:pPr marL="0" marR="0" lvl="0" indent="0" algn="just">
              <a:spcBef>
                <a:spcPts val="0"/>
              </a:spcBef>
              <a:spcAft>
                <a:spcPts val="0"/>
              </a:spcAft>
              <a:buSzPts val="1100"/>
              <a:buFont typeface="+mj-lt"/>
              <a:buNone/>
              <a:tabLst>
                <a:tab pos="457200" algn="l"/>
              </a:tabLst>
            </a:pP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p>
            <a:pPr marL="285750" marR="0" lvl="0" indent="-285750" algn="just">
              <a:spcBef>
                <a:spcPts val="0"/>
              </a:spcBef>
              <a:spcAft>
                <a:spcPts val="0"/>
              </a:spcAft>
              <a:buSzPts val="1100"/>
              <a:buFont typeface="Arial" panose="020B0604020202020204" pitchFamily="34" charset="0"/>
              <a:buChar char="•"/>
              <a:tabLst>
                <a:tab pos="457200" algn="l"/>
              </a:tabLst>
            </a:pPr>
            <a:r>
              <a:rPr lang="en-US" sz="1800">
                <a:effectLst/>
                <a:latin typeface="Arial" panose="020B0604020202020204" pitchFamily="34" charset="0"/>
                <a:ea typeface="Times New Roman" panose="02020603050405020304" pitchFamily="18" charset="0"/>
                <a:cs typeface="Times New Roman" panose="02020603050405020304" pitchFamily="18" charset="0"/>
              </a:rPr>
              <a:t>Output 1: CAREC tourism sector strategy developed, will set out a vision and a roadmap towards 2030, in alignment with CAREC countries’ tourism priorities. </a:t>
            </a:r>
          </a:p>
          <a:p>
            <a:pPr marL="285750" marR="0" lvl="0" indent="-285750" algn="just">
              <a:spcBef>
                <a:spcPts val="0"/>
              </a:spcBef>
              <a:spcAft>
                <a:spcPts val="0"/>
              </a:spcAft>
              <a:buSzPts val="1100"/>
              <a:buFont typeface="Arial" panose="020B0604020202020204" pitchFamily="34" charset="0"/>
              <a:buChar char="•"/>
              <a:tabLst>
                <a:tab pos="457200" algn="l"/>
              </a:tabLst>
            </a:pPr>
            <a:r>
              <a:rPr lang="en-US" sz="1800">
                <a:effectLst/>
                <a:latin typeface="Arial" panose="020B0604020202020204" pitchFamily="34" charset="0"/>
                <a:ea typeface="Times New Roman" panose="02020603050405020304" pitchFamily="18" charset="0"/>
                <a:cs typeface="Times New Roman" panose="02020603050405020304" pitchFamily="18" charset="0"/>
              </a:rPr>
              <a:t>Output 2: Regional tourism investment framework for 2021–2025 prepared, will complement the CAREC tourism strategy, with specific tourism projects to be implemented. </a:t>
            </a:r>
          </a:p>
          <a:p>
            <a:pPr marL="285750" marR="0" lvl="0" indent="-285750" algn="just">
              <a:spcBef>
                <a:spcPts val="0"/>
              </a:spcBef>
              <a:spcAft>
                <a:spcPts val="0"/>
              </a:spcAft>
              <a:buSzPts val="1100"/>
              <a:buFont typeface="Arial" panose="020B0604020202020204" pitchFamily="34" charset="0"/>
              <a:buChar char="•"/>
              <a:tabLst>
                <a:tab pos="457200" algn="l"/>
              </a:tabLst>
            </a:pPr>
            <a:r>
              <a:rPr lang="en-US" sz="1800">
                <a:effectLst/>
                <a:latin typeface="Arial" panose="020B0604020202020204" pitchFamily="34" charset="0"/>
                <a:ea typeface="Times New Roman" panose="02020603050405020304" pitchFamily="18" charset="0"/>
                <a:cs typeface="Times New Roman" panose="02020603050405020304" pitchFamily="18" charset="0"/>
              </a:rPr>
              <a:t>Output 3: Institutional capacity of tourism authorities and exchange of information enhanced, will support conducting workshops and training activities to enhance the capacity of governments for tourism planning and policy making, market research and collection and analysis of tourism statistics, and will promote information-sharing between public and private tourism stakeholders in the region, including through the development of a CAREC tourism portal. </a:t>
            </a:r>
          </a:p>
          <a:p>
            <a:pPr marL="285750" marR="0" lvl="0" indent="-285750" algn="just">
              <a:spcBef>
                <a:spcPts val="0"/>
              </a:spcBef>
              <a:spcAft>
                <a:spcPts val="0"/>
              </a:spcAft>
              <a:buSzPts val="1100"/>
              <a:buFont typeface="Arial" panose="020B0604020202020204" pitchFamily="34" charset="0"/>
              <a:buChar char="•"/>
              <a:tabLst>
                <a:tab pos="457200" algn="l"/>
              </a:tabLst>
            </a:pPr>
            <a:r>
              <a:rPr lang="en-US" sz="1800">
                <a:effectLst/>
                <a:latin typeface="Arial" panose="020B0604020202020204" pitchFamily="34" charset="0"/>
                <a:ea typeface="Times New Roman" panose="02020603050405020304" pitchFamily="18" charset="0"/>
                <a:cs typeface="Times New Roman" panose="02020603050405020304" pitchFamily="18" charset="0"/>
              </a:rPr>
              <a:t>Output 4: Development and implementation of common health and safety protocols and standards in consideration of the effects of the global COVID-19 pandemic on the tourism sector in CAREC countries. </a:t>
            </a:r>
          </a:p>
          <a:p>
            <a:endParaRPr lang="en-US"/>
          </a:p>
          <a:p>
            <a:endParaRPr lang="en-US"/>
          </a:p>
          <a:p>
            <a:r>
              <a:rPr lang="en-US"/>
              <a:t>Note: Total amount includes additional financing approved on 31 October 2022 for $750,000. Remaining uncommitted amount will be used to finance ongoing and additional activities outlined in the next slides. Initial TA amount at approval was $2 million. The TA has been extended until July 2024 (final extension). </a:t>
            </a:r>
          </a:p>
        </p:txBody>
      </p:sp>
      <p:sp>
        <p:nvSpPr>
          <p:cNvPr id="4" name="Slide Number Placeholder 3"/>
          <p:cNvSpPr>
            <a:spLocks noGrp="1"/>
          </p:cNvSpPr>
          <p:nvPr>
            <p:ph type="sldNum" sz="quarter" idx="5"/>
          </p:nvPr>
        </p:nvSpPr>
        <p:spPr/>
        <p:txBody>
          <a:bodyPr/>
          <a:lstStyle/>
          <a:p>
            <a:fld id="{77A6F916-C28C-ED45-811A-744DB773F331}" type="slidenum">
              <a:rPr lang="en-US" smtClean="0"/>
              <a:t>2</a:t>
            </a:fld>
            <a:endParaRPr lang="en-US"/>
          </a:p>
        </p:txBody>
      </p:sp>
    </p:spTree>
    <p:extLst>
      <p:ext uri="{BB962C8B-B14F-4D97-AF65-F5344CB8AC3E}">
        <p14:creationId xmlns:p14="http://schemas.microsoft.com/office/powerpoint/2010/main" val="3096376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500" b="0" dirty="0">
                <a:solidFill>
                  <a:srgbClr val="000000"/>
                </a:solidFill>
                <a:latin typeface="+mn-lt"/>
              </a:rPr>
              <a:t>CAREC Strategy 2030 &amp; Investment Framework endorsed by Ministerial Conference </a:t>
            </a:r>
            <a:r>
              <a:rPr lang="en-US" sz="1500" dirty="0">
                <a:solidFill>
                  <a:srgbClr val="000000"/>
                </a:solidFill>
                <a:latin typeface="+mn-lt"/>
              </a:rPr>
              <a:t>in December 2020</a:t>
            </a:r>
          </a:p>
          <a:p>
            <a:pPr marL="285750" indent="-285750">
              <a:spcAft>
                <a:spcPts val="600"/>
              </a:spcAft>
              <a:buFont typeface="Arial" panose="020B0604020202020204" pitchFamily="34" charset="0"/>
              <a:buChar char="•"/>
            </a:pPr>
            <a:endParaRPr lang="en-US" sz="1500" dirty="0">
              <a:solidFill>
                <a:srgbClr val="000000"/>
              </a:solidFill>
              <a:latin typeface="+mn-lt"/>
            </a:endParaRPr>
          </a:p>
          <a:p>
            <a:pPr marL="0" indent="0">
              <a:spcAft>
                <a:spcPts val="600"/>
              </a:spcAft>
              <a:buFontTx/>
              <a:buNone/>
            </a:pPr>
            <a:r>
              <a:rPr lang="en-US" sz="1500" dirty="0">
                <a:solidFill>
                  <a:srgbClr val="000000"/>
                </a:solidFill>
                <a:latin typeface="+mn-lt"/>
              </a:rPr>
              <a:t>Completed activities:</a:t>
            </a:r>
          </a:p>
          <a:p>
            <a:pPr marL="571500" lvl="1" indent="-282575">
              <a:buFont typeface="Wingdings" panose="05000000000000000000" pitchFamily="2" charset="2"/>
              <a:buChar char="Ø"/>
            </a:pPr>
            <a:r>
              <a:rPr lang="en-US" sz="1500" dirty="0">
                <a:solidFill>
                  <a:srgbClr val="000000"/>
                </a:solidFill>
                <a:latin typeface="+mn-lt"/>
              </a:rPr>
              <a:t>Asset mapping and tourism demand analyses (per country)</a:t>
            </a:r>
          </a:p>
          <a:p>
            <a:pPr marL="571500" lvl="1" indent="-282575">
              <a:buFont typeface="Wingdings" panose="05000000000000000000" pitchFamily="2" charset="2"/>
              <a:buChar char="Ø"/>
            </a:pPr>
            <a:r>
              <a:rPr lang="en-US" sz="1500" dirty="0">
                <a:solidFill>
                  <a:srgbClr val="000000"/>
                </a:solidFill>
                <a:latin typeface="+mn-lt"/>
              </a:rPr>
              <a:t>Review of institutional structures for tourism development in CAREC countries and analysis of best practices in other countries</a:t>
            </a:r>
          </a:p>
          <a:p>
            <a:pPr marL="571500" marR="0" lvl="1"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dirty="0">
                <a:solidFill>
                  <a:srgbClr val="000000"/>
                </a:solidFill>
                <a:latin typeface="+mn-lt"/>
              </a:rPr>
              <a:t>Review of Strategies and plans for tourism development (per country)</a:t>
            </a:r>
          </a:p>
          <a:p>
            <a:pPr marL="571500" lvl="1" indent="-282575">
              <a:buFont typeface="Wingdings" panose="05000000000000000000" pitchFamily="2" charset="2"/>
              <a:buChar char="Ø"/>
            </a:pPr>
            <a:r>
              <a:rPr lang="en-US" sz="1500" dirty="0">
                <a:solidFill>
                  <a:srgbClr val="000000"/>
                </a:solidFill>
                <a:latin typeface="+mn-lt"/>
              </a:rPr>
              <a:t>Legal and Investment frameworks analysis (per country)</a:t>
            </a:r>
          </a:p>
          <a:p>
            <a:pPr marL="571500" lvl="1" indent="-282575">
              <a:buFont typeface="Wingdings" panose="05000000000000000000" pitchFamily="2" charset="2"/>
              <a:buChar char="Ø"/>
            </a:pPr>
            <a:r>
              <a:rPr lang="en-US" sz="1500" dirty="0">
                <a:solidFill>
                  <a:srgbClr val="000000"/>
                </a:solidFill>
                <a:latin typeface="+mn-lt"/>
              </a:rPr>
              <a:t>Supply-demand analysis of tourism skills in CAREC countries</a:t>
            </a:r>
          </a:p>
          <a:p>
            <a:pPr marL="571500" marR="0" lvl="1"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dirty="0">
                <a:solidFill>
                  <a:srgbClr val="000000"/>
                </a:solidFill>
                <a:latin typeface="+mn-lt"/>
              </a:rPr>
              <a:t>Marketing, promotion and branding initiatives and analysis (per country)</a:t>
            </a:r>
          </a:p>
          <a:p>
            <a:pPr marL="571500" lvl="1" indent="-282575">
              <a:buFont typeface="Wingdings" panose="05000000000000000000" pitchFamily="2" charset="2"/>
              <a:buChar char="Ø"/>
            </a:pPr>
            <a:r>
              <a:rPr lang="en-US" sz="1500" dirty="0">
                <a:solidFill>
                  <a:srgbClr val="000000"/>
                </a:solidFill>
                <a:latin typeface="+mn-lt"/>
              </a:rPr>
              <a:t>Stocktaking of past and ongoing initiatives in the tourism and hospitality sector from other development partners </a:t>
            </a:r>
          </a:p>
          <a:p>
            <a:pPr marL="571500" lvl="1" indent="-282575">
              <a:buFont typeface="Wingdings" panose="05000000000000000000" pitchFamily="2" charset="2"/>
              <a:buChar char="Ø"/>
            </a:pPr>
            <a:r>
              <a:rPr lang="en-US" sz="1500" dirty="0">
                <a:solidFill>
                  <a:srgbClr val="000000"/>
                </a:solidFill>
                <a:latin typeface="+mn-lt"/>
              </a:rPr>
              <a:t>Scope of work of the tourism expert group</a:t>
            </a:r>
          </a:p>
          <a:p>
            <a:pPr marL="571500" lvl="1" indent="-282575">
              <a:buFont typeface="Wingdings" panose="05000000000000000000" pitchFamily="2" charset="2"/>
              <a:buChar char="Ø"/>
            </a:pPr>
            <a:r>
              <a:rPr lang="en-US" sz="1500" dirty="0">
                <a:solidFill>
                  <a:srgbClr val="000000"/>
                </a:solidFill>
                <a:latin typeface="+mn-lt"/>
              </a:rPr>
              <a:t>Preparation of CAREC tourism strategy 2030 </a:t>
            </a:r>
          </a:p>
          <a:p>
            <a:pPr marL="571500" lvl="1" indent="-282575">
              <a:buFont typeface="Wingdings" panose="05000000000000000000" pitchFamily="2" charset="2"/>
              <a:buChar char="Ø"/>
            </a:pPr>
            <a:r>
              <a:rPr lang="en-US" sz="1500" dirty="0">
                <a:solidFill>
                  <a:srgbClr val="000000"/>
                </a:solidFill>
                <a:latin typeface="+mn-lt"/>
              </a:rPr>
              <a:t>Technical components of the CAREC Tourism virtual portal</a:t>
            </a:r>
          </a:p>
          <a:p>
            <a:pPr marL="571500" lvl="1" indent="-282575">
              <a:buFont typeface="Wingdings" panose="05000000000000000000" pitchFamily="2" charset="2"/>
              <a:buChar char="Ø"/>
            </a:pPr>
            <a:r>
              <a:rPr lang="en-US" sz="1500" dirty="0">
                <a:solidFill>
                  <a:srgbClr val="000000"/>
                </a:solidFill>
                <a:latin typeface="+mn-lt"/>
              </a:rPr>
              <a:t>Tourism Infrastructure services assessment (per country and cluster)</a:t>
            </a:r>
          </a:p>
          <a:p>
            <a:pPr marL="571500" marR="0" lvl="0"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a:solidFill>
                  <a:srgbClr val="000000"/>
                </a:solidFill>
                <a:latin typeface="+mn-lt"/>
                <a:ea typeface="+mn-ea"/>
                <a:cs typeface="+mn-cs"/>
              </a:rPr>
              <a:t>Consultation workshops with CAREC member countries to identify priority tourism projects for hard and soft infrastructure interventions </a:t>
            </a:r>
          </a:p>
          <a:p>
            <a:pPr marL="571500" marR="0" lvl="0"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a:solidFill>
                  <a:srgbClr val="000000"/>
                </a:solidFill>
                <a:latin typeface="+mn-lt"/>
                <a:ea typeface="+mn-ea"/>
                <a:cs typeface="+mn-cs"/>
              </a:rPr>
              <a:t>Preparation of regional investment framework, 2021–2025 to complement the CAREC tourism strategy </a:t>
            </a:r>
          </a:p>
          <a:p>
            <a:pPr marL="571500" lvl="1" indent="-282575">
              <a:buFont typeface="Wingdings" panose="05000000000000000000" pitchFamily="2" charset="2"/>
              <a:buChar char="Ø"/>
            </a:pPr>
            <a:r>
              <a:rPr lang="en-US" sz="1500" dirty="0">
                <a:solidFill>
                  <a:srgbClr val="000000"/>
                </a:solidFill>
                <a:latin typeface="+mn-lt"/>
              </a:rPr>
              <a:t>Framework for selection and prioritization of regional projects</a:t>
            </a:r>
          </a:p>
          <a:p>
            <a:pPr marL="571500" lvl="1" indent="-282575">
              <a:buFont typeface="Wingdings" panose="05000000000000000000" pitchFamily="2" charset="2"/>
              <a:buChar char="Ø"/>
            </a:pPr>
            <a:r>
              <a:rPr lang="en-US" sz="1500" dirty="0">
                <a:solidFill>
                  <a:srgbClr val="000000"/>
                </a:solidFill>
                <a:latin typeface="+mn-lt"/>
              </a:rPr>
              <a:t>Identification of 4 projects for conceptualization</a:t>
            </a:r>
          </a:p>
          <a:p>
            <a:pPr marL="288925" lvl="1" indent="0">
              <a:buFontTx/>
              <a:buNone/>
            </a:pPr>
            <a:endParaRPr lang="en-US" sz="1800" b="1" i="0" u="none" strike="noStrike" kern="1200" dirty="0">
              <a:solidFill>
                <a:srgbClr val="FFFFFF"/>
              </a:solidFill>
              <a:effectLst/>
              <a:latin typeface="Calibri" panose="020F0502020204030204" pitchFamily="34" charset="0"/>
            </a:endParaRPr>
          </a:p>
          <a:p>
            <a:pPr marL="0" lvl="0" indent="-168275">
              <a:buFontTx/>
              <a:buNone/>
            </a:pPr>
            <a:r>
              <a:rPr lang="en-US" sz="1800" b="1" i="0" u="none" strike="noStrike" kern="1200" dirty="0">
                <a:solidFill>
                  <a:srgbClr val="FFFFFF"/>
                </a:solidFill>
                <a:effectLst/>
                <a:latin typeface="Calibri" panose="020F0502020204030204" pitchFamily="34" charset="0"/>
              </a:rPr>
              <a:t>NEXT STEPS</a:t>
            </a:r>
            <a:endParaRPr lang="en-PT" sz="1800" b="0" i="0" u="none" strike="noStrike" dirty="0">
              <a:effectLst/>
              <a:latin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Development of content for the Virtual Portal that allows it to have a minimum quality for launch</a:t>
            </a:r>
            <a:endParaRPr lang="en-PT" sz="1800" b="0" i="0" u="none" strike="noStrike" dirty="0">
              <a:effectLst/>
              <a:latin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Keeping developing the tourist attractions’ content upon launch to keep the portal attractive to </a:t>
            </a:r>
            <a:r>
              <a:rPr lang="en-US" sz="1800" b="0" i="0" u="none" strike="noStrike" kern="1200" dirty="0" err="1">
                <a:solidFill>
                  <a:srgbClr val="000000"/>
                </a:solidFill>
                <a:effectLst/>
                <a:latin typeface="Calibri" panose="020F0502020204030204" pitchFamily="34" charset="0"/>
                <a:cs typeface="Arial" panose="020B0604020202020204" pitchFamily="34" charset="0"/>
              </a:rPr>
              <a:t>visi</a:t>
            </a:r>
            <a:endParaRPr lang="en-US" sz="1800" b="0" i="0" u="none" strike="noStrike" kern="1200" dirty="0">
              <a:solidFill>
                <a:srgbClr val="000000"/>
              </a:solidFill>
              <a:effectLst/>
              <a:latin typeface="Calibri" panose="020F0502020204030204" pitchFamily="34" charset="0"/>
              <a:cs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dirty="0">
                <a:solidFill>
                  <a:srgbClr val="000000"/>
                </a:solidFill>
                <a:latin typeface="+mn-lt"/>
                <a:cs typeface="Arial" panose="020B0604020202020204" pitchFamily="34" charset="0"/>
              </a:rPr>
              <a:t>Approval of the geographic scope of 2 of the 4 projects for conceptualization</a:t>
            </a:r>
          </a:p>
          <a:p>
            <a:pPr marL="285750" marR="0" lvl="0" indent="-285750" algn="l" rtl="0" eaLnBrk="1" fontAlgn="auto" latinLnBrk="0" hangingPunct="1">
              <a:spcBef>
                <a:spcPts val="0"/>
              </a:spcBef>
              <a:spcAft>
                <a:spcPts val="0"/>
              </a:spcAft>
              <a:buFont typeface="Arial" panose="020B0604020202020204" pitchFamily="34" charset="0"/>
              <a:buChar char="•"/>
            </a:pPr>
            <a:r>
              <a:rPr lang="en-US" sz="1800" dirty="0">
                <a:solidFill>
                  <a:srgbClr val="000000"/>
                </a:solidFill>
                <a:latin typeface="+mn-lt"/>
                <a:cs typeface="Arial" panose="020B0604020202020204" pitchFamily="34" charset="0"/>
              </a:rPr>
              <a:t>Prepare four project profiles, including project description, implementation period, social and environmental impact assessment, and indicative budget and financing options. </a:t>
            </a:r>
          </a:p>
          <a:p>
            <a:pPr marL="285750" marR="0" lvl="0" indent="-285750" algn="l" rtl="0" eaLnBrk="1" fontAlgn="auto" latinLnBrk="0" hangingPunct="1">
              <a:spcBef>
                <a:spcPts val="0"/>
              </a:spcBef>
              <a:spcAft>
                <a:spcPts val="0"/>
              </a:spcAft>
              <a:buFont typeface="Arial" panose="020B0604020202020204" pitchFamily="34" charset="0"/>
              <a:buChar char="•"/>
            </a:pPr>
            <a:endParaRPr lang="en-US" sz="1800" dirty="0">
              <a:solidFill>
                <a:srgbClr val="000000"/>
              </a:solidFill>
              <a:latin typeface="+mn-lt"/>
              <a:cs typeface="Arial" panose="020B0604020202020204" pitchFamily="34" charset="0"/>
            </a:endParaRPr>
          </a:p>
          <a:p>
            <a:r>
              <a:rPr lang="en-US" sz="1200" b="1" dirty="0">
                <a:solidFill>
                  <a:schemeClr val="accent3">
                    <a:lumMod val="75000"/>
                  </a:schemeClr>
                </a:solidFill>
                <a:latin typeface="+mn-lt"/>
                <a:cs typeface="Arial" panose="020B0604020202020204" pitchFamily="34" charset="0"/>
              </a:rPr>
              <a:t>Regional investment framework for 2021–2025 prepared</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500" kern="1200" dirty="0">
                <a:solidFill>
                  <a:srgbClr val="000000"/>
                </a:solidFill>
                <a:latin typeface="+mn-lt"/>
                <a:ea typeface="+mn-ea"/>
                <a:cs typeface="Arial" panose="020B0604020202020204" pitchFamily="34" charset="0"/>
              </a:rPr>
              <a:t>Framework endorsed together with CAREC Strategy 2030</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500" dirty="0">
                <a:solidFill>
                  <a:srgbClr val="000000"/>
                </a:solidFill>
                <a:latin typeface="+mn-lt"/>
              </a:rPr>
              <a:t>Completed activities:</a:t>
            </a:r>
          </a:p>
          <a:p>
            <a:pPr marL="571500" marR="0" lvl="0"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a:solidFill>
                  <a:srgbClr val="000000"/>
                </a:solidFill>
                <a:latin typeface="+mn-lt"/>
                <a:ea typeface="+mn-ea"/>
                <a:cs typeface="+mn-cs"/>
              </a:rPr>
              <a:t>Consultation workshops with CAREC member countries to identify priority tourism projects for hard and soft infrastructure interventions </a:t>
            </a:r>
          </a:p>
          <a:p>
            <a:pPr marL="571500" marR="0" lvl="0"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a:solidFill>
                  <a:srgbClr val="000000"/>
                </a:solidFill>
                <a:latin typeface="+mn-lt"/>
                <a:ea typeface="+mn-ea"/>
                <a:cs typeface="+mn-cs"/>
              </a:rPr>
              <a:t>Preparation of regional investment framework, 2021–2025 to complement the CAREC tourism strategy </a:t>
            </a:r>
          </a:p>
          <a:p>
            <a:pPr marL="571500" lvl="1" indent="-282575">
              <a:buFont typeface="Wingdings" panose="05000000000000000000" pitchFamily="2" charset="2"/>
              <a:buChar char="Ø"/>
            </a:pPr>
            <a:r>
              <a:rPr lang="en-US" sz="1500" dirty="0">
                <a:solidFill>
                  <a:srgbClr val="000000"/>
                </a:solidFill>
                <a:latin typeface="+mn-lt"/>
              </a:rPr>
              <a:t>Framework for selection and prioritization of regional projects</a:t>
            </a:r>
          </a:p>
          <a:p>
            <a:pPr marL="571500" lvl="1" indent="-282575">
              <a:buFont typeface="Wingdings" panose="05000000000000000000" pitchFamily="2" charset="2"/>
              <a:buChar char="Ø"/>
            </a:pPr>
            <a:r>
              <a:rPr lang="en-US" sz="1500" dirty="0">
                <a:solidFill>
                  <a:srgbClr val="000000"/>
                </a:solidFill>
                <a:latin typeface="+mn-lt"/>
              </a:rPr>
              <a:t>Identification of 4 projects for conceptualization</a:t>
            </a:r>
          </a:p>
          <a:p>
            <a:pPr marL="571500" lvl="1" indent="-282575">
              <a:buFont typeface="Wingdings" panose="05000000000000000000" pitchFamily="2" charset="2"/>
              <a:buChar char="Ø"/>
            </a:pPr>
            <a:endParaRPr lang="en-US" sz="1500" dirty="0">
              <a:solidFill>
                <a:srgbClr val="000000"/>
              </a:solidFill>
              <a:latin typeface="+mn-lt"/>
            </a:endParaRPr>
          </a:p>
          <a:p>
            <a:pPr marL="0" marR="0" lvl="0" indent="-168275" algn="l" defTabSz="914400" rtl="0" eaLnBrk="1" fontAlgn="auto" latinLnBrk="0" hangingPunct="1">
              <a:lnSpc>
                <a:spcPct val="100000"/>
              </a:lnSpc>
              <a:spcBef>
                <a:spcPts val="0"/>
              </a:spcBef>
              <a:spcAft>
                <a:spcPts val="0"/>
              </a:spcAft>
              <a:buClrTx/>
              <a:buSzTx/>
              <a:buFontTx/>
              <a:buNone/>
              <a:tabLst/>
              <a:defRPr/>
            </a:pPr>
            <a:r>
              <a:rPr lang="en-US" sz="1500" dirty="0">
                <a:solidFill>
                  <a:schemeClr val="bg1"/>
                </a:solidFill>
                <a:latin typeface="+mn-lt"/>
              </a:rPr>
              <a:t>NEXT STEPS</a:t>
            </a:r>
            <a:endParaRPr lang="en-US" sz="1500" dirty="0">
              <a:solidFill>
                <a:schemeClr val="bg1"/>
              </a:solidFill>
              <a:latin typeface="+mn-lt"/>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500" dirty="0">
                <a:solidFill>
                  <a:srgbClr val="000000"/>
                </a:solidFill>
                <a:latin typeface="+mn-lt"/>
                <a:cs typeface="Arial" panose="020B0604020202020204" pitchFamily="34" charset="0"/>
              </a:rPr>
              <a:t>Approval of the geographic scope of 2 of the 4 projects for conceptualization</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500" dirty="0">
                <a:solidFill>
                  <a:srgbClr val="000000"/>
                </a:solidFill>
                <a:latin typeface="+mn-lt"/>
                <a:cs typeface="Arial" panose="020B0604020202020204" pitchFamily="34" charset="0"/>
              </a:rPr>
              <a:t>Prepare four project profiles, including project description, implementation period, social and environmental impact assessment, and indicative budget and financing options. </a:t>
            </a:r>
            <a:endParaRPr lang="en-US" sz="1800" dirty="0">
              <a:solidFill>
                <a:srgbClr val="000000"/>
              </a:solidFill>
              <a:latin typeface="+mn-lt"/>
              <a:cs typeface="Arial" panose="020B0604020202020204" pitchFamily="34" charset="0"/>
            </a:endParaRPr>
          </a:p>
          <a:p>
            <a:pPr marL="283464" marR="0" indent="-283464" algn="l" rtl="0" eaLnBrk="1" fontAlgn="auto" latinLnBrk="0" hangingPunct="1">
              <a:spcBef>
                <a:spcPts val="0"/>
              </a:spcBef>
              <a:spcAft>
                <a:spcPts val="0"/>
              </a:spcAft>
            </a:pPr>
            <a:endParaRPr lang="en-PT" sz="1800" b="0" i="0" u="none" strike="noStrike" dirty="0">
              <a:effectLst/>
              <a:latin typeface="Arial" panose="020B0604020202020204" pitchFamily="34" charset="0"/>
            </a:endParaRPr>
          </a:p>
          <a:p>
            <a:pPr marL="174625" indent="-174625">
              <a:buFont typeface="+mj-lt"/>
              <a:buNone/>
            </a:pPr>
            <a:r>
              <a:rPr lang="en-US" sz="1500" b="1" dirty="0">
                <a:solidFill>
                  <a:schemeClr val="accent3">
                    <a:lumMod val="75000"/>
                  </a:schemeClr>
                </a:solidFill>
                <a:latin typeface="+mn-lt"/>
              </a:rPr>
              <a:t>3. Institutional capacity of tourism authorities and exchange of information enhanced</a:t>
            </a:r>
            <a:endParaRPr lang="en-US" sz="1500" b="1" dirty="0">
              <a:solidFill>
                <a:schemeClr val="accent3">
                  <a:lumMod val="75000"/>
                </a:schemeClr>
              </a:solidFill>
              <a:latin typeface="+mn-lt"/>
              <a:cs typeface="Arial" panose="020B0604020202020204" pitchFamily="34" charset="0"/>
            </a:endParaRPr>
          </a:p>
          <a:p>
            <a:pPr marL="285750" indent="-285750">
              <a:spcAft>
                <a:spcPts val="600"/>
              </a:spcAft>
              <a:buFont typeface="Arial" panose="020B0604020202020204" pitchFamily="34" charset="0"/>
              <a:buChar char="•"/>
            </a:pPr>
            <a:endParaRPr lang="en-US" sz="1500" dirty="0">
              <a:solidFill>
                <a:srgbClr val="000000"/>
              </a:solidFill>
              <a:latin typeface="+mn-lt"/>
            </a:endParaRPr>
          </a:p>
          <a:p>
            <a:pPr marL="0" indent="0">
              <a:spcAft>
                <a:spcPts val="600"/>
              </a:spcAft>
              <a:buFontTx/>
              <a:buNone/>
            </a:pPr>
            <a:r>
              <a:rPr lang="en-US" sz="1500" dirty="0">
                <a:solidFill>
                  <a:srgbClr val="000000"/>
                </a:solidFill>
                <a:latin typeface="+mn-lt"/>
              </a:rPr>
              <a:t>STATUS</a:t>
            </a:r>
          </a:p>
          <a:p>
            <a:pPr marL="0" indent="0">
              <a:spcAft>
                <a:spcPts val="600"/>
              </a:spcAft>
              <a:buFontTx/>
              <a:buNone/>
            </a:pPr>
            <a:r>
              <a:rPr lang="en-US" sz="1500" dirty="0">
                <a:solidFill>
                  <a:srgbClr val="000000"/>
                </a:solidFill>
                <a:latin typeface="+mn-lt"/>
              </a:rPr>
              <a:t>Completed activities:</a:t>
            </a:r>
          </a:p>
          <a:p>
            <a:pPr marL="571500" lvl="1" indent="-282575">
              <a:buFont typeface="Wingdings" panose="05000000000000000000" pitchFamily="2" charset="2"/>
              <a:buChar char="Ø"/>
            </a:pPr>
            <a:r>
              <a:rPr lang="en-US" sz="1500" dirty="0">
                <a:solidFill>
                  <a:srgbClr val="000000"/>
                </a:solidFill>
                <a:latin typeface="+mn-lt"/>
              </a:rPr>
              <a:t>Requests for the provision of countries’ tourism-related information for the virtual porta</a:t>
            </a:r>
          </a:p>
          <a:p>
            <a:pPr marL="288925" lvl="1" indent="0">
              <a:buFontTx/>
              <a:buNone/>
            </a:pPr>
            <a:endParaRPr lang="en-US" sz="1800" b="1" i="0" u="none" strike="noStrike" kern="1200" dirty="0">
              <a:solidFill>
                <a:srgbClr val="FFFFFF"/>
              </a:solidFill>
              <a:effectLst/>
              <a:latin typeface="Calibri" panose="020F0502020204030204" pitchFamily="34" charset="0"/>
            </a:endParaRPr>
          </a:p>
          <a:p>
            <a:pPr marL="0" lvl="0" indent="-168275">
              <a:buFontTx/>
              <a:buNone/>
            </a:pPr>
            <a:r>
              <a:rPr lang="en-US" sz="1800" b="1" i="0" u="none" strike="noStrike" kern="1200" dirty="0">
                <a:solidFill>
                  <a:srgbClr val="FFFFFF"/>
                </a:solidFill>
                <a:effectLst/>
                <a:latin typeface="Calibri" panose="020F0502020204030204" pitchFamily="34" charset="0"/>
              </a:rPr>
              <a:t>NEXT STEPS</a:t>
            </a:r>
            <a:endParaRPr lang="en-PT" sz="1800" b="0" i="0" u="none" strike="noStrike" dirty="0">
              <a:effectLst/>
              <a:latin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Development of content for the Virtual Portal that allows it to have a minimum quality for launch</a:t>
            </a:r>
            <a:endParaRPr lang="en-PT" sz="1800" b="0" i="0" u="none" strike="noStrike" dirty="0">
              <a:effectLst/>
              <a:latin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Keeping developing the tourist attractions’ content upon launch to keep the portal attractive to </a:t>
            </a:r>
            <a:r>
              <a:rPr lang="en-US" sz="1800" b="0" i="0" u="none" strike="noStrike" kern="1200" dirty="0" err="1">
                <a:solidFill>
                  <a:srgbClr val="000000"/>
                </a:solidFill>
                <a:effectLst/>
                <a:latin typeface="Calibri" panose="020F0502020204030204" pitchFamily="34" charset="0"/>
                <a:cs typeface="Arial" panose="020B0604020202020204" pitchFamily="34" charset="0"/>
              </a:rPr>
              <a:t>visi</a:t>
            </a:r>
            <a:endParaRPr lang="en-US" sz="1800" b="0" i="0" u="none" strike="noStrike" kern="1200" dirty="0">
              <a:solidFill>
                <a:srgbClr val="000000"/>
              </a:solidFill>
              <a:effectLst/>
              <a:latin typeface="Calibri" panose="020F0502020204030204" pitchFamily="34" charset="0"/>
              <a:cs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dirty="0">
                <a:solidFill>
                  <a:srgbClr val="000000"/>
                </a:solidFill>
                <a:latin typeface="+mn-lt"/>
                <a:cs typeface="Arial" panose="020B0604020202020204" pitchFamily="34" charset="0"/>
              </a:rPr>
              <a:t>Approval of the geographic scope of 2 of the 4 projects for conceptualization</a:t>
            </a:r>
          </a:p>
          <a:p>
            <a:pPr marL="285750" marR="0" lvl="0" indent="-285750" algn="l" rtl="0" eaLnBrk="1" fontAlgn="auto" latinLnBrk="0" hangingPunct="1">
              <a:spcBef>
                <a:spcPts val="0"/>
              </a:spcBef>
              <a:spcAft>
                <a:spcPts val="0"/>
              </a:spcAft>
              <a:buFont typeface="Arial" panose="020B0604020202020204" pitchFamily="34" charset="0"/>
              <a:buChar char="•"/>
            </a:pPr>
            <a:r>
              <a:rPr lang="en-US" sz="1800" dirty="0">
                <a:solidFill>
                  <a:srgbClr val="000000"/>
                </a:solidFill>
                <a:latin typeface="+mn-lt"/>
                <a:cs typeface="Arial" panose="020B0604020202020204" pitchFamily="34" charset="0"/>
              </a:rPr>
              <a:t>Prepare four project profiles, including project description, implementation period, social and environmental impact assessment, and indicative budget and financing options. </a:t>
            </a:r>
          </a:p>
          <a:p>
            <a:pPr marL="283464" marR="0" indent="-283464" algn="l" rtl="0" eaLnBrk="1" fontAlgn="auto" latinLnBrk="0" hangingPunct="1">
              <a:spcBef>
                <a:spcPts val="0"/>
              </a:spcBef>
              <a:spcAft>
                <a:spcPts val="0"/>
              </a:spcAft>
            </a:pPr>
            <a:endParaRPr lang="en-PT" sz="1800" b="0" i="0" u="none" strike="noStrike" dirty="0">
              <a:effectLst/>
              <a:latin typeface="Arial" panose="020B0604020202020204" pitchFamily="34" charset="0"/>
            </a:endParaRPr>
          </a:p>
          <a:p>
            <a:pPr marL="173736" indent="-173736" algn="l" rtl="0" eaLnBrk="1" fontAlgn="t" latinLnBrk="0" hangingPunct="1">
              <a:spcBef>
                <a:spcPts val="0"/>
              </a:spcBef>
              <a:spcAft>
                <a:spcPts val="0"/>
              </a:spcAft>
            </a:pPr>
            <a:r>
              <a:rPr lang="en-US" sz="1800" b="1" i="0" u="none" strike="noStrike" kern="1200" dirty="0">
                <a:solidFill>
                  <a:srgbClr val="005389"/>
                </a:solidFill>
                <a:effectLst/>
                <a:latin typeface="Calibri" panose="020F0502020204030204" pitchFamily="34" charset="0"/>
                <a:cs typeface="Arial" panose="020B0604020202020204" pitchFamily="34" charset="0"/>
              </a:rPr>
              <a:t>4. Common health and safety protocols and standards developed and implemented (pilot)</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Completed activities:</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Review of existing COVID-19 health and safety protocols and standards and provide recommendations on new protocols to be adopted at airports and in travel destinations in KAZ and KGZ under the Almaty-Bishkek Economic Corridor.</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Conducted capacity-building and skills development activities for public and private tourism stakeholders in KAZ and KGZ</a:t>
            </a:r>
            <a:endParaRPr lang="en-PT" sz="1800" b="0" i="0" u="none" strike="noStrike" kern="1200" dirty="0">
              <a:solidFill>
                <a:schemeClr val="tx1"/>
              </a:solidFill>
              <a:effectLst/>
              <a:latin typeface="Arial" panose="020B0604020202020204" pitchFamily="34" charset="0"/>
              <a:cs typeface="+mn-cs"/>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Implementation of the new joint Accommodation Classification System and common health and safety protocols developed by UNWTO, with a specific focus on training and the recommendations/actions contained in the final training report </a:t>
            </a:r>
            <a:endParaRPr lang="en-PT" sz="1800" b="0" i="0" u="none" strike="noStrike" dirty="0">
              <a:effectLst/>
              <a:latin typeface="Arial" panose="020B0604020202020204" pitchFamily="34" charset="0"/>
            </a:endParaRPr>
          </a:p>
          <a:p>
            <a:endParaRPr lang="en-US" sz="1800" dirty="0"/>
          </a:p>
          <a:p>
            <a:pPr marL="173736" indent="-173736" algn="l" rtl="0" eaLnBrk="1" fontAlgn="t" latinLnBrk="0" hangingPunct="1">
              <a:spcBef>
                <a:spcPts val="0"/>
              </a:spcBef>
              <a:spcAft>
                <a:spcPts val="0"/>
              </a:spcAft>
            </a:pPr>
            <a:r>
              <a:rPr lang="en-US" sz="1800" b="1" i="0" u="none" strike="noStrike" kern="1200" dirty="0">
                <a:solidFill>
                  <a:srgbClr val="005389"/>
                </a:solidFill>
                <a:effectLst/>
                <a:latin typeface="Calibri" panose="020F0502020204030204" pitchFamily="34" charset="0"/>
                <a:cs typeface="Arial" panose="020B0604020202020204" pitchFamily="34" charset="0"/>
              </a:rPr>
              <a:t>4. Common health and safety protocols and standards developed and implemented (pilot)</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Completed activities:</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Review of existing COVID-19 health and safety protocols and standards, and provide recommendations on new protocols to be adopted at airports and in travel destinations in KAZ and KGZ under the Almaty-Bishkek Economic Corridor</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Conducted capacity-building and skills development activities for public and private tourism stakeholders in KAZ and KGZ</a:t>
            </a:r>
            <a:endParaRPr lang="en-PT" sz="1800" b="0" i="0" u="none" strike="noStrike" kern="1200" dirty="0">
              <a:solidFill>
                <a:schemeClr val="tx1"/>
              </a:solidFill>
              <a:effectLst/>
              <a:latin typeface="Arial" panose="020B0604020202020204" pitchFamily="34" charset="0"/>
              <a:cs typeface="+mn-cs"/>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Implementation of the new joint Accommodation Classification System and common health and safety protocols developed by UNWTO, with a specific focus on training and the recommendations / actions contained in the final training report </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endParaRPr lang="en-PT" sz="1800" b="0" i="0" u="none" strike="noStrike" dirty="0">
              <a:effectLst/>
              <a:latin typeface="Arial" panose="020B0604020202020204" pitchFamily="34" charset="0"/>
            </a:endParaRPr>
          </a:p>
          <a:p>
            <a:pPr marL="173736" indent="-173736" algn="l" rtl="0" eaLnBrk="1" fontAlgn="t" latinLnBrk="0" hangingPunct="1">
              <a:spcBef>
                <a:spcPts val="0"/>
              </a:spcBef>
              <a:spcAft>
                <a:spcPts val="0"/>
              </a:spcAft>
            </a:pPr>
            <a:r>
              <a:rPr lang="en-US" sz="1800" b="1" i="0" u="none" strike="noStrike" kern="1200" dirty="0">
                <a:solidFill>
                  <a:srgbClr val="005389"/>
                </a:solidFill>
                <a:effectLst/>
                <a:latin typeface="Calibri" panose="020F0502020204030204" pitchFamily="34" charset="0"/>
                <a:cs typeface="Arial" panose="020B0604020202020204" pitchFamily="34" charset="0"/>
              </a:rPr>
              <a:t>5. </a:t>
            </a:r>
            <a:r>
              <a:rPr lang="en-GB" sz="1800" b="1" i="0" u="none" strike="noStrike" kern="1200" dirty="0">
                <a:solidFill>
                  <a:srgbClr val="005389"/>
                </a:solidFill>
                <a:effectLst/>
                <a:latin typeface="Calibri" panose="020F0502020204030204" pitchFamily="34" charset="0"/>
                <a:cs typeface="Arial" panose="020B0604020202020204" pitchFamily="34" charset="0"/>
              </a:rPr>
              <a:t>Enhanced service quality and minimum common standards adopted</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Completed activities:</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Development of “Accommodation Classification System for ABEC” including regulations and recommendations for its implementation and enforcement.</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Translation of the Classification regulations and recommendations into the legal system of KAZ and KGZ</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A pilot project in Pakistan to measure quality in accommodation and price benchmarking based on Artificial Intelligence Tool</a:t>
            </a:r>
            <a:endParaRPr lang="en-PT" sz="1800" b="0" i="0" u="none" strike="noStrike" kern="1200" dirty="0">
              <a:solidFill>
                <a:schemeClr val="tx1"/>
              </a:solidFill>
              <a:effectLst/>
              <a:latin typeface="Arial" panose="020B0604020202020204" pitchFamily="34" charset="0"/>
              <a:cs typeface="+mn-cs"/>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Dissemination of the system and promotion to the consumers of KAZ and KGZ</a:t>
            </a:r>
            <a:endParaRPr lang="en-PT" sz="1800" b="0" i="0" u="none" strike="noStrike" kern="1200" dirty="0">
              <a:solidFill>
                <a:schemeClr val="tx1"/>
              </a:solidFill>
              <a:effectLst/>
              <a:latin typeface="Arial" panose="020B0604020202020204" pitchFamily="34" charset="0"/>
              <a:cs typeface="+mn-cs"/>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Using the data collected for quality measurement and price benchmark to implement a quality label for accommodation in Pakistan and its promotion to the consumers.</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endParaRPr lang="en-PT" sz="1800" b="0" i="0" u="none" strike="noStrike"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77A6F916-C28C-ED45-811A-744DB773F331}" type="slidenum">
              <a:rPr lang="en-US" smtClean="0"/>
              <a:t>3</a:t>
            </a:fld>
            <a:endParaRPr lang="en-US"/>
          </a:p>
        </p:txBody>
      </p:sp>
    </p:spTree>
    <p:extLst>
      <p:ext uri="{BB962C8B-B14F-4D97-AF65-F5344CB8AC3E}">
        <p14:creationId xmlns:p14="http://schemas.microsoft.com/office/powerpoint/2010/main" val="2955593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500" b="0" dirty="0">
                <a:solidFill>
                  <a:srgbClr val="000000"/>
                </a:solidFill>
                <a:latin typeface="+mn-lt"/>
              </a:rPr>
              <a:t>CAREC Strategy 2030 &amp; Investment Framework endorsed by Ministerial Conference </a:t>
            </a:r>
            <a:r>
              <a:rPr lang="en-US" sz="1500" dirty="0">
                <a:solidFill>
                  <a:srgbClr val="000000"/>
                </a:solidFill>
                <a:latin typeface="+mn-lt"/>
              </a:rPr>
              <a:t>in December 2020</a:t>
            </a:r>
          </a:p>
          <a:p>
            <a:pPr marL="285750" indent="-285750">
              <a:spcAft>
                <a:spcPts val="600"/>
              </a:spcAft>
              <a:buFont typeface="Arial" panose="020B0604020202020204" pitchFamily="34" charset="0"/>
              <a:buChar char="•"/>
            </a:pPr>
            <a:endParaRPr lang="en-US" sz="1500" dirty="0">
              <a:solidFill>
                <a:srgbClr val="000000"/>
              </a:solidFill>
              <a:latin typeface="+mn-lt"/>
            </a:endParaRPr>
          </a:p>
          <a:p>
            <a:pPr marL="0" indent="0">
              <a:spcAft>
                <a:spcPts val="600"/>
              </a:spcAft>
              <a:buFontTx/>
              <a:buNone/>
            </a:pPr>
            <a:r>
              <a:rPr lang="en-US" sz="1500" dirty="0">
                <a:solidFill>
                  <a:srgbClr val="000000"/>
                </a:solidFill>
                <a:latin typeface="+mn-lt"/>
              </a:rPr>
              <a:t>Completed activities:</a:t>
            </a:r>
          </a:p>
          <a:p>
            <a:pPr marL="571500" lvl="1" indent="-282575">
              <a:buFont typeface="Wingdings" panose="05000000000000000000" pitchFamily="2" charset="2"/>
              <a:buChar char="Ø"/>
            </a:pPr>
            <a:r>
              <a:rPr lang="en-US" sz="1500" dirty="0">
                <a:solidFill>
                  <a:srgbClr val="000000"/>
                </a:solidFill>
                <a:latin typeface="+mn-lt"/>
              </a:rPr>
              <a:t>Asset mapping and tourism demand analyses (per country)</a:t>
            </a:r>
          </a:p>
          <a:p>
            <a:pPr marL="571500" lvl="1" indent="-282575">
              <a:buFont typeface="Wingdings" panose="05000000000000000000" pitchFamily="2" charset="2"/>
              <a:buChar char="Ø"/>
            </a:pPr>
            <a:r>
              <a:rPr lang="en-US" sz="1500" dirty="0">
                <a:solidFill>
                  <a:srgbClr val="000000"/>
                </a:solidFill>
                <a:latin typeface="+mn-lt"/>
              </a:rPr>
              <a:t>Review of institutional structures for tourism development in CAREC countries and analysis of best practices in other countries</a:t>
            </a:r>
          </a:p>
          <a:p>
            <a:pPr marL="571500" marR="0" lvl="1"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dirty="0">
                <a:solidFill>
                  <a:srgbClr val="000000"/>
                </a:solidFill>
                <a:latin typeface="+mn-lt"/>
              </a:rPr>
              <a:t>Review of Strategies and plans for tourism development (per country)</a:t>
            </a:r>
          </a:p>
          <a:p>
            <a:pPr marL="571500" lvl="1" indent="-282575">
              <a:buFont typeface="Wingdings" panose="05000000000000000000" pitchFamily="2" charset="2"/>
              <a:buChar char="Ø"/>
            </a:pPr>
            <a:r>
              <a:rPr lang="en-US" sz="1500" dirty="0">
                <a:solidFill>
                  <a:srgbClr val="000000"/>
                </a:solidFill>
                <a:latin typeface="+mn-lt"/>
              </a:rPr>
              <a:t>Legal and Investment frameworks analysis (per country)</a:t>
            </a:r>
          </a:p>
          <a:p>
            <a:pPr marL="571500" lvl="1" indent="-282575">
              <a:buFont typeface="Wingdings" panose="05000000000000000000" pitchFamily="2" charset="2"/>
              <a:buChar char="Ø"/>
            </a:pPr>
            <a:r>
              <a:rPr lang="en-US" sz="1500" dirty="0">
                <a:solidFill>
                  <a:srgbClr val="000000"/>
                </a:solidFill>
                <a:latin typeface="+mn-lt"/>
              </a:rPr>
              <a:t>Supply-demand analysis of tourism skills in CAREC countries</a:t>
            </a:r>
          </a:p>
          <a:p>
            <a:pPr marL="571500" marR="0" lvl="1"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dirty="0">
                <a:solidFill>
                  <a:srgbClr val="000000"/>
                </a:solidFill>
                <a:latin typeface="+mn-lt"/>
              </a:rPr>
              <a:t>Marketing, promotion and branding initiatives and analysis (per country)</a:t>
            </a:r>
          </a:p>
          <a:p>
            <a:pPr marL="571500" lvl="1" indent="-282575">
              <a:buFont typeface="Wingdings" panose="05000000000000000000" pitchFamily="2" charset="2"/>
              <a:buChar char="Ø"/>
            </a:pPr>
            <a:r>
              <a:rPr lang="en-US" sz="1500" dirty="0">
                <a:solidFill>
                  <a:srgbClr val="000000"/>
                </a:solidFill>
                <a:latin typeface="+mn-lt"/>
              </a:rPr>
              <a:t>Stocktaking of past and ongoing initiatives in the tourism and hospitality sector from other development partners </a:t>
            </a:r>
          </a:p>
          <a:p>
            <a:pPr marL="571500" lvl="1" indent="-282575">
              <a:buFont typeface="Wingdings" panose="05000000000000000000" pitchFamily="2" charset="2"/>
              <a:buChar char="Ø"/>
            </a:pPr>
            <a:r>
              <a:rPr lang="en-US" sz="1500" dirty="0">
                <a:solidFill>
                  <a:srgbClr val="000000"/>
                </a:solidFill>
                <a:latin typeface="+mn-lt"/>
              </a:rPr>
              <a:t>Scope of work of the tourism expert group</a:t>
            </a:r>
          </a:p>
          <a:p>
            <a:pPr marL="571500" lvl="1" indent="-282575">
              <a:buFont typeface="Wingdings" panose="05000000000000000000" pitchFamily="2" charset="2"/>
              <a:buChar char="Ø"/>
            </a:pPr>
            <a:r>
              <a:rPr lang="en-US" sz="1500" dirty="0">
                <a:solidFill>
                  <a:srgbClr val="000000"/>
                </a:solidFill>
                <a:latin typeface="+mn-lt"/>
              </a:rPr>
              <a:t>Preparation of CAREC tourism strategy 2030 </a:t>
            </a:r>
          </a:p>
          <a:p>
            <a:pPr marL="571500" lvl="1" indent="-282575">
              <a:buFont typeface="Wingdings" panose="05000000000000000000" pitchFamily="2" charset="2"/>
              <a:buChar char="Ø"/>
            </a:pPr>
            <a:r>
              <a:rPr lang="en-US" sz="1500" dirty="0">
                <a:solidFill>
                  <a:srgbClr val="000000"/>
                </a:solidFill>
                <a:latin typeface="+mn-lt"/>
              </a:rPr>
              <a:t>Technical components of the CAREC Tourism virtual portal</a:t>
            </a:r>
          </a:p>
          <a:p>
            <a:pPr marL="571500" lvl="1" indent="-282575">
              <a:buFont typeface="Wingdings" panose="05000000000000000000" pitchFamily="2" charset="2"/>
              <a:buChar char="Ø"/>
            </a:pPr>
            <a:r>
              <a:rPr lang="en-US" sz="1500" dirty="0">
                <a:solidFill>
                  <a:srgbClr val="000000"/>
                </a:solidFill>
                <a:latin typeface="+mn-lt"/>
              </a:rPr>
              <a:t>Tourism Infrastructure services assessment (per country and cluster)</a:t>
            </a:r>
          </a:p>
          <a:p>
            <a:pPr marL="571500" marR="0" lvl="0"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a:solidFill>
                  <a:srgbClr val="000000"/>
                </a:solidFill>
                <a:latin typeface="+mn-lt"/>
                <a:ea typeface="+mn-ea"/>
                <a:cs typeface="+mn-cs"/>
              </a:rPr>
              <a:t>Consultation workshops with CAREC member countries to identify priority tourism projects for hard and soft infrastructure interventions </a:t>
            </a:r>
          </a:p>
          <a:p>
            <a:pPr marL="571500" marR="0" lvl="0"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a:solidFill>
                  <a:srgbClr val="000000"/>
                </a:solidFill>
                <a:latin typeface="+mn-lt"/>
                <a:ea typeface="+mn-ea"/>
                <a:cs typeface="+mn-cs"/>
              </a:rPr>
              <a:t>Preparation of regional investment framework, 2021–2025 to complement the CAREC tourism strategy </a:t>
            </a:r>
          </a:p>
          <a:p>
            <a:pPr marL="571500" lvl="1" indent="-282575">
              <a:buFont typeface="Wingdings" panose="05000000000000000000" pitchFamily="2" charset="2"/>
              <a:buChar char="Ø"/>
            </a:pPr>
            <a:r>
              <a:rPr lang="en-US" sz="1500" dirty="0">
                <a:solidFill>
                  <a:srgbClr val="000000"/>
                </a:solidFill>
                <a:latin typeface="+mn-lt"/>
              </a:rPr>
              <a:t>Framework for selection and prioritization of regional projects</a:t>
            </a:r>
          </a:p>
          <a:p>
            <a:pPr marL="571500" lvl="1" indent="-282575">
              <a:buFont typeface="Wingdings" panose="05000000000000000000" pitchFamily="2" charset="2"/>
              <a:buChar char="Ø"/>
            </a:pPr>
            <a:r>
              <a:rPr lang="en-US" sz="1500" dirty="0">
                <a:solidFill>
                  <a:srgbClr val="000000"/>
                </a:solidFill>
                <a:latin typeface="+mn-lt"/>
              </a:rPr>
              <a:t>Identification of 4 projects for conceptualization</a:t>
            </a:r>
          </a:p>
          <a:p>
            <a:pPr marL="288925" lvl="1" indent="0">
              <a:buFontTx/>
              <a:buNone/>
            </a:pPr>
            <a:endParaRPr lang="en-US" sz="1800" b="1" i="0" u="none" strike="noStrike" kern="1200" dirty="0">
              <a:solidFill>
                <a:srgbClr val="FFFFFF"/>
              </a:solidFill>
              <a:effectLst/>
              <a:latin typeface="Calibri" panose="020F0502020204030204" pitchFamily="34" charset="0"/>
            </a:endParaRPr>
          </a:p>
          <a:p>
            <a:pPr marL="0" lvl="0" indent="-168275">
              <a:buFontTx/>
              <a:buNone/>
            </a:pPr>
            <a:r>
              <a:rPr lang="en-US" sz="1800" b="1" i="0" u="none" strike="noStrike" kern="1200" dirty="0">
                <a:solidFill>
                  <a:srgbClr val="FFFFFF"/>
                </a:solidFill>
                <a:effectLst/>
                <a:latin typeface="Calibri" panose="020F0502020204030204" pitchFamily="34" charset="0"/>
              </a:rPr>
              <a:t>NEXT STEPS</a:t>
            </a:r>
            <a:endParaRPr lang="en-PT" sz="1800" b="0" i="0" u="none" strike="noStrike" dirty="0">
              <a:effectLst/>
              <a:latin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Development of content for the Virtual Portal that allows it to have a minimum quality for launch</a:t>
            </a:r>
            <a:endParaRPr lang="en-PT" sz="1800" b="0" i="0" u="none" strike="noStrike" dirty="0">
              <a:effectLst/>
              <a:latin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Keeping developing the tourist attractions’ content upon launch to keep the portal attractive to </a:t>
            </a:r>
            <a:r>
              <a:rPr lang="en-US" sz="1800" b="0" i="0" u="none" strike="noStrike" kern="1200" dirty="0" err="1">
                <a:solidFill>
                  <a:srgbClr val="000000"/>
                </a:solidFill>
                <a:effectLst/>
                <a:latin typeface="Calibri" panose="020F0502020204030204" pitchFamily="34" charset="0"/>
                <a:cs typeface="Arial" panose="020B0604020202020204" pitchFamily="34" charset="0"/>
              </a:rPr>
              <a:t>visi</a:t>
            </a:r>
            <a:endParaRPr lang="en-US" sz="1800" b="0" i="0" u="none" strike="noStrike" kern="1200" dirty="0">
              <a:solidFill>
                <a:srgbClr val="000000"/>
              </a:solidFill>
              <a:effectLst/>
              <a:latin typeface="Calibri" panose="020F0502020204030204" pitchFamily="34" charset="0"/>
              <a:cs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dirty="0">
                <a:solidFill>
                  <a:srgbClr val="000000"/>
                </a:solidFill>
                <a:latin typeface="+mn-lt"/>
                <a:cs typeface="Arial" panose="020B0604020202020204" pitchFamily="34" charset="0"/>
              </a:rPr>
              <a:t>Approval of the geographic scope of 2 of the 4 projects for conceptualization</a:t>
            </a:r>
          </a:p>
          <a:p>
            <a:pPr marL="285750" marR="0" lvl="0" indent="-285750" algn="l" rtl="0" eaLnBrk="1" fontAlgn="auto" latinLnBrk="0" hangingPunct="1">
              <a:spcBef>
                <a:spcPts val="0"/>
              </a:spcBef>
              <a:spcAft>
                <a:spcPts val="0"/>
              </a:spcAft>
              <a:buFont typeface="Arial" panose="020B0604020202020204" pitchFamily="34" charset="0"/>
              <a:buChar char="•"/>
            </a:pPr>
            <a:r>
              <a:rPr lang="en-US" sz="1800" dirty="0">
                <a:solidFill>
                  <a:srgbClr val="000000"/>
                </a:solidFill>
                <a:latin typeface="+mn-lt"/>
                <a:cs typeface="Arial" panose="020B0604020202020204" pitchFamily="34" charset="0"/>
              </a:rPr>
              <a:t>Prepare four project profiles, including project description, implementation period, social and environmental impact assessment, and indicative budget and financing options. </a:t>
            </a:r>
          </a:p>
          <a:p>
            <a:pPr marL="285750" marR="0" lvl="0" indent="-285750" algn="l" rtl="0" eaLnBrk="1" fontAlgn="auto" latinLnBrk="0" hangingPunct="1">
              <a:spcBef>
                <a:spcPts val="0"/>
              </a:spcBef>
              <a:spcAft>
                <a:spcPts val="0"/>
              </a:spcAft>
              <a:buFont typeface="Arial" panose="020B0604020202020204" pitchFamily="34" charset="0"/>
              <a:buChar char="•"/>
            </a:pPr>
            <a:endParaRPr lang="en-US" sz="1800" dirty="0">
              <a:solidFill>
                <a:srgbClr val="000000"/>
              </a:solidFill>
              <a:latin typeface="+mn-lt"/>
              <a:cs typeface="Arial" panose="020B0604020202020204" pitchFamily="34" charset="0"/>
            </a:endParaRPr>
          </a:p>
          <a:p>
            <a:r>
              <a:rPr lang="en-US" sz="1200" b="1" dirty="0">
                <a:solidFill>
                  <a:schemeClr val="accent3">
                    <a:lumMod val="75000"/>
                  </a:schemeClr>
                </a:solidFill>
                <a:latin typeface="+mn-lt"/>
                <a:cs typeface="Arial" panose="020B0604020202020204" pitchFamily="34" charset="0"/>
              </a:rPr>
              <a:t>Regional investment framework for 2021–2025 prepared</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500" kern="1200" dirty="0">
                <a:solidFill>
                  <a:srgbClr val="000000"/>
                </a:solidFill>
                <a:latin typeface="+mn-lt"/>
                <a:ea typeface="+mn-ea"/>
                <a:cs typeface="Arial" panose="020B0604020202020204" pitchFamily="34" charset="0"/>
              </a:rPr>
              <a:t>Framework endorsed together with CAREC Strategy 2030</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500" dirty="0">
                <a:solidFill>
                  <a:srgbClr val="000000"/>
                </a:solidFill>
                <a:latin typeface="+mn-lt"/>
              </a:rPr>
              <a:t>Completed activities:</a:t>
            </a:r>
          </a:p>
          <a:p>
            <a:pPr marL="571500" marR="0" lvl="0"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a:solidFill>
                  <a:srgbClr val="000000"/>
                </a:solidFill>
                <a:latin typeface="+mn-lt"/>
                <a:ea typeface="+mn-ea"/>
                <a:cs typeface="+mn-cs"/>
              </a:rPr>
              <a:t>Consultation workshops with CAREC member countries to identify priority tourism projects for hard and soft infrastructure interventions </a:t>
            </a:r>
          </a:p>
          <a:p>
            <a:pPr marL="571500" marR="0" lvl="0" indent="-28257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500" kern="1200" dirty="0">
                <a:solidFill>
                  <a:srgbClr val="000000"/>
                </a:solidFill>
                <a:latin typeface="+mn-lt"/>
                <a:ea typeface="+mn-ea"/>
                <a:cs typeface="+mn-cs"/>
              </a:rPr>
              <a:t>Preparation of regional investment framework, 2021–2025 to complement the CAREC tourism strategy </a:t>
            </a:r>
          </a:p>
          <a:p>
            <a:pPr marL="571500" lvl="1" indent="-282575">
              <a:buFont typeface="Wingdings" panose="05000000000000000000" pitchFamily="2" charset="2"/>
              <a:buChar char="Ø"/>
            </a:pPr>
            <a:r>
              <a:rPr lang="en-US" sz="1500" dirty="0">
                <a:solidFill>
                  <a:srgbClr val="000000"/>
                </a:solidFill>
                <a:latin typeface="+mn-lt"/>
              </a:rPr>
              <a:t>Framework for selection and prioritization of regional projects</a:t>
            </a:r>
          </a:p>
          <a:p>
            <a:pPr marL="571500" lvl="1" indent="-282575">
              <a:buFont typeface="Wingdings" panose="05000000000000000000" pitchFamily="2" charset="2"/>
              <a:buChar char="Ø"/>
            </a:pPr>
            <a:r>
              <a:rPr lang="en-US" sz="1500" dirty="0">
                <a:solidFill>
                  <a:srgbClr val="000000"/>
                </a:solidFill>
                <a:latin typeface="+mn-lt"/>
              </a:rPr>
              <a:t>Identification of 4 projects for conceptualization</a:t>
            </a:r>
          </a:p>
          <a:p>
            <a:pPr marL="571500" lvl="1" indent="-282575">
              <a:buFont typeface="Wingdings" panose="05000000000000000000" pitchFamily="2" charset="2"/>
              <a:buChar char="Ø"/>
            </a:pPr>
            <a:endParaRPr lang="en-US" sz="1500" dirty="0">
              <a:solidFill>
                <a:srgbClr val="000000"/>
              </a:solidFill>
              <a:latin typeface="+mn-lt"/>
            </a:endParaRPr>
          </a:p>
          <a:p>
            <a:pPr marL="0" marR="0" lvl="0" indent="-168275" algn="l" defTabSz="914400" rtl="0" eaLnBrk="1" fontAlgn="auto" latinLnBrk="0" hangingPunct="1">
              <a:lnSpc>
                <a:spcPct val="100000"/>
              </a:lnSpc>
              <a:spcBef>
                <a:spcPts val="0"/>
              </a:spcBef>
              <a:spcAft>
                <a:spcPts val="0"/>
              </a:spcAft>
              <a:buClrTx/>
              <a:buSzTx/>
              <a:buFontTx/>
              <a:buNone/>
              <a:tabLst/>
              <a:defRPr/>
            </a:pPr>
            <a:r>
              <a:rPr lang="en-US" sz="1500" dirty="0">
                <a:solidFill>
                  <a:schemeClr val="bg1"/>
                </a:solidFill>
                <a:latin typeface="+mn-lt"/>
              </a:rPr>
              <a:t>NEXT STEPS</a:t>
            </a:r>
            <a:endParaRPr lang="en-US" sz="1500" dirty="0">
              <a:solidFill>
                <a:schemeClr val="bg1"/>
              </a:solidFill>
              <a:latin typeface="+mn-lt"/>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500" dirty="0">
                <a:solidFill>
                  <a:srgbClr val="000000"/>
                </a:solidFill>
                <a:latin typeface="+mn-lt"/>
                <a:cs typeface="Arial" panose="020B0604020202020204" pitchFamily="34" charset="0"/>
              </a:rPr>
              <a:t>Approval of the geographic scope of 2 of the 4 projects for conceptualization</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500" dirty="0">
                <a:solidFill>
                  <a:srgbClr val="000000"/>
                </a:solidFill>
                <a:latin typeface="+mn-lt"/>
                <a:cs typeface="Arial" panose="020B0604020202020204" pitchFamily="34" charset="0"/>
              </a:rPr>
              <a:t>Prepare four project profiles, including project description, implementation period, social and environmental impact assessment, and indicative budget and financing options. </a:t>
            </a:r>
            <a:endParaRPr lang="en-US" sz="1800" dirty="0">
              <a:solidFill>
                <a:srgbClr val="000000"/>
              </a:solidFill>
              <a:latin typeface="+mn-lt"/>
              <a:cs typeface="Arial" panose="020B0604020202020204" pitchFamily="34" charset="0"/>
            </a:endParaRPr>
          </a:p>
          <a:p>
            <a:pPr marL="283464" marR="0" indent="-283464" algn="l" rtl="0" eaLnBrk="1" fontAlgn="auto" latinLnBrk="0" hangingPunct="1">
              <a:spcBef>
                <a:spcPts val="0"/>
              </a:spcBef>
              <a:spcAft>
                <a:spcPts val="0"/>
              </a:spcAft>
            </a:pPr>
            <a:endParaRPr lang="en-PT" sz="1800" b="0" i="0" u="none" strike="noStrike" dirty="0">
              <a:effectLst/>
              <a:latin typeface="Arial" panose="020B0604020202020204" pitchFamily="34" charset="0"/>
            </a:endParaRPr>
          </a:p>
          <a:p>
            <a:pPr marL="174625" indent="-174625">
              <a:buFont typeface="+mj-lt"/>
              <a:buNone/>
            </a:pPr>
            <a:r>
              <a:rPr lang="en-US" sz="1500" b="1" dirty="0">
                <a:solidFill>
                  <a:schemeClr val="accent3">
                    <a:lumMod val="75000"/>
                  </a:schemeClr>
                </a:solidFill>
                <a:latin typeface="+mn-lt"/>
              </a:rPr>
              <a:t>3. Institutional capacity of tourism authorities and exchange of information enhanced</a:t>
            </a:r>
            <a:endParaRPr lang="en-US" sz="1500" b="1" dirty="0">
              <a:solidFill>
                <a:schemeClr val="accent3">
                  <a:lumMod val="75000"/>
                </a:schemeClr>
              </a:solidFill>
              <a:latin typeface="+mn-lt"/>
              <a:cs typeface="Arial" panose="020B0604020202020204" pitchFamily="34" charset="0"/>
            </a:endParaRPr>
          </a:p>
          <a:p>
            <a:pPr marL="285750" indent="-285750">
              <a:spcAft>
                <a:spcPts val="600"/>
              </a:spcAft>
              <a:buFont typeface="Arial" panose="020B0604020202020204" pitchFamily="34" charset="0"/>
              <a:buChar char="•"/>
            </a:pPr>
            <a:endParaRPr lang="en-US" sz="1500" dirty="0">
              <a:solidFill>
                <a:srgbClr val="000000"/>
              </a:solidFill>
              <a:latin typeface="+mn-lt"/>
            </a:endParaRPr>
          </a:p>
          <a:p>
            <a:pPr marL="0" indent="0">
              <a:spcAft>
                <a:spcPts val="600"/>
              </a:spcAft>
              <a:buFontTx/>
              <a:buNone/>
            </a:pPr>
            <a:r>
              <a:rPr lang="en-US" sz="1500" dirty="0">
                <a:solidFill>
                  <a:srgbClr val="000000"/>
                </a:solidFill>
                <a:latin typeface="+mn-lt"/>
              </a:rPr>
              <a:t>STATUS</a:t>
            </a:r>
          </a:p>
          <a:p>
            <a:pPr marL="0" indent="0">
              <a:spcAft>
                <a:spcPts val="600"/>
              </a:spcAft>
              <a:buFontTx/>
              <a:buNone/>
            </a:pPr>
            <a:r>
              <a:rPr lang="en-US" sz="1500" dirty="0">
                <a:solidFill>
                  <a:srgbClr val="000000"/>
                </a:solidFill>
                <a:latin typeface="+mn-lt"/>
              </a:rPr>
              <a:t>Completed activities:</a:t>
            </a:r>
          </a:p>
          <a:p>
            <a:pPr marL="571500" lvl="1" indent="-282575">
              <a:buFont typeface="Wingdings" panose="05000000000000000000" pitchFamily="2" charset="2"/>
              <a:buChar char="Ø"/>
            </a:pPr>
            <a:r>
              <a:rPr lang="en-US" sz="1500" dirty="0">
                <a:solidFill>
                  <a:srgbClr val="000000"/>
                </a:solidFill>
                <a:latin typeface="+mn-lt"/>
              </a:rPr>
              <a:t>Requests for the provision of countries’ tourism-related information for the virtual porta</a:t>
            </a:r>
          </a:p>
          <a:p>
            <a:pPr marL="288925" lvl="1" indent="0">
              <a:buFontTx/>
              <a:buNone/>
            </a:pPr>
            <a:endParaRPr lang="en-US" sz="1800" b="1" i="0" u="none" strike="noStrike" kern="1200" dirty="0">
              <a:solidFill>
                <a:srgbClr val="FFFFFF"/>
              </a:solidFill>
              <a:effectLst/>
              <a:latin typeface="Calibri" panose="020F0502020204030204" pitchFamily="34" charset="0"/>
            </a:endParaRPr>
          </a:p>
          <a:p>
            <a:pPr marL="0" lvl="0" indent="-168275">
              <a:buFontTx/>
              <a:buNone/>
            </a:pPr>
            <a:r>
              <a:rPr lang="en-US" sz="1800" b="1" i="0" u="none" strike="noStrike" kern="1200" dirty="0">
                <a:solidFill>
                  <a:srgbClr val="FFFFFF"/>
                </a:solidFill>
                <a:effectLst/>
                <a:latin typeface="Calibri" panose="020F0502020204030204" pitchFamily="34" charset="0"/>
              </a:rPr>
              <a:t>NEXT STEPS</a:t>
            </a:r>
            <a:endParaRPr lang="en-PT" sz="1800" b="0" i="0" u="none" strike="noStrike" dirty="0">
              <a:effectLst/>
              <a:latin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Development of content for the Virtual Portal that allows it to have a minimum quality for launch</a:t>
            </a:r>
            <a:endParaRPr lang="en-PT" sz="1800" b="0" i="0" u="none" strike="noStrike" dirty="0">
              <a:effectLst/>
              <a:latin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Keeping developing the tourist attractions’ content upon launch to keep the portal attractive to </a:t>
            </a:r>
            <a:r>
              <a:rPr lang="en-US" sz="1800" b="0" i="0" u="none" strike="noStrike" kern="1200" dirty="0" err="1">
                <a:solidFill>
                  <a:srgbClr val="000000"/>
                </a:solidFill>
                <a:effectLst/>
                <a:latin typeface="Calibri" panose="020F0502020204030204" pitchFamily="34" charset="0"/>
                <a:cs typeface="Arial" panose="020B0604020202020204" pitchFamily="34" charset="0"/>
              </a:rPr>
              <a:t>visi</a:t>
            </a:r>
            <a:endParaRPr lang="en-US" sz="1800" b="0" i="0" u="none" strike="noStrike" kern="1200" dirty="0">
              <a:solidFill>
                <a:srgbClr val="000000"/>
              </a:solidFill>
              <a:effectLst/>
              <a:latin typeface="Calibri" panose="020F0502020204030204" pitchFamily="34" charset="0"/>
              <a:cs typeface="Arial" panose="020B0604020202020204" pitchFamily="34" charset="0"/>
            </a:endParaRPr>
          </a:p>
          <a:p>
            <a:pPr marL="285750" marR="0" lvl="0" indent="-285750" algn="l" rtl="0" eaLnBrk="1" fontAlgn="auto" latinLnBrk="0" hangingPunct="1">
              <a:spcBef>
                <a:spcPts val="0"/>
              </a:spcBef>
              <a:spcAft>
                <a:spcPts val="0"/>
              </a:spcAft>
              <a:buFont typeface="Arial" panose="020B0604020202020204" pitchFamily="34" charset="0"/>
              <a:buChar char="•"/>
            </a:pPr>
            <a:r>
              <a:rPr lang="en-US" sz="1800" dirty="0">
                <a:solidFill>
                  <a:srgbClr val="000000"/>
                </a:solidFill>
                <a:latin typeface="+mn-lt"/>
                <a:cs typeface="Arial" panose="020B0604020202020204" pitchFamily="34" charset="0"/>
              </a:rPr>
              <a:t>Approval of the geographic scope of 2 of the 4 projects for conceptualization</a:t>
            </a:r>
          </a:p>
          <a:p>
            <a:pPr marL="285750" marR="0" lvl="0" indent="-285750" algn="l" rtl="0" eaLnBrk="1" fontAlgn="auto" latinLnBrk="0" hangingPunct="1">
              <a:spcBef>
                <a:spcPts val="0"/>
              </a:spcBef>
              <a:spcAft>
                <a:spcPts val="0"/>
              </a:spcAft>
              <a:buFont typeface="Arial" panose="020B0604020202020204" pitchFamily="34" charset="0"/>
              <a:buChar char="•"/>
            </a:pPr>
            <a:r>
              <a:rPr lang="en-US" sz="1800" dirty="0">
                <a:solidFill>
                  <a:srgbClr val="000000"/>
                </a:solidFill>
                <a:latin typeface="+mn-lt"/>
                <a:cs typeface="Arial" panose="020B0604020202020204" pitchFamily="34" charset="0"/>
              </a:rPr>
              <a:t>Prepare four project profiles, including project description, implementation period, social and environmental impact assessment, and indicative budget and financing options. </a:t>
            </a:r>
          </a:p>
          <a:p>
            <a:pPr marL="283464" marR="0" indent="-283464" algn="l" rtl="0" eaLnBrk="1" fontAlgn="auto" latinLnBrk="0" hangingPunct="1">
              <a:spcBef>
                <a:spcPts val="0"/>
              </a:spcBef>
              <a:spcAft>
                <a:spcPts val="0"/>
              </a:spcAft>
            </a:pPr>
            <a:endParaRPr lang="en-PT" sz="1800" b="0" i="0" u="none" strike="noStrike" dirty="0">
              <a:effectLst/>
              <a:latin typeface="Arial" panose="020B0604020202020204" pitchFamily="34" charset="0"/>
            </a:endParaRPr>
          </a:p>
          <a:p>
            <a:pPr marL="173736" indent="-173736" algn="l" rtl="0" eaLnBrk="1" fontAlgn="t" latinLnBrk="0" hangingPunct="1">
              <a:spcBef>
                <a:spcPts val="0"/>
              </a:spcBef>
              <a:spcAft>
                <a:spcPts val="0"/>
              </a:spcAft>
            </a:pPr>
            <a:r>
              <a:rPr lang="en-US" sz="1800" b="1" i="0" u="none" strike="noStrike" kern="1200" dirty="0">
                <a:solidFill>
                  <a:srgbClr val="005389"/>
                </a:solidFill>
                <a:effectLst/>
                <a:latin typeface="Calibri" panose="020F0502020204030204" pitchFamily="34" charset="0"/>
                <a:cs typeface="Arial" panose="020B0604020202020204" pitchFamily="34" charset="0"/>
              </a:rPr>
              <a:t>4. Common health and safety protocols and standards developed and implemented (pilot)</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Completed activities:</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Review of existing COVID-19 health and safety protocols and standards and provide recommendations on new protocols to be adopted at airports and in travel destinations in KAZ and KGZ under the Almaty-Bishkek Economic Corridor.</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Conducted capacity-building and skills development activities for public and private tourism stakeholders in KAZ and KGZ</a:t>
            </a:r>
            <a:endParaRPr lang="en-PT" sz="1800" b="0" i="0" u="none" strike="noStrike" kern="1200" dirty="0">
              <a:solidFill>
                <a:schemeClr val="tx1"/>
              </a:solidFill>
              <a:effectLst/>
              <a:latin typeface="Arial" panose="020B0604020202020204" pitchFamily="34" charset="0"/>
              <a:cs typeface="+mn-cs"/>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Implementation of the new joint Accommodation Classification System and common health and safety protocols developed by UNWTO, with a specific focus on training and the recommendations/actions contained in the final training report </a:t>
            </a:r>
            <a:endParaRPr lang="en-PT" sz="1800" b="0" i="0" u="none" strike="noStrike" dirty="0">
              <a:effectLst/>
              <a:latin typeface="Arial" panose="020B0604020202020204" pitchFamily="34" charset="0"/>
            </a:endParaRPr>
          </a:p>
          <a:p>
            <a:endParaRPr lang="en-US" sz="1800" dirty="0"/>
          </a:p>
          <a:p>
            <a:pPr marL="173736" indent="-173736" algn="l" rtl="0" eaLnBrk="1" fontAlgn="t" latinLnBrk="0" hangingPunct="1">
              <a:spcBef>
                <a:spcPts val="0"/>
              </a:spcBef>
              <a:spcAft>
                <a:spcPts val="0"/>
              </a:spcAft>
            </a:pPr>
            <a:r>
              <a:rPr lang="en-US" sz="1800" b="1" i="0" u="none" strike="noStrike" kern="1200" dirty="0">
                <a:solidFill>
                  <a:srgbClr val="005389"/>
                </a:solidFill>
                <a:effectLst/>
                <a:latin typeface="Calibri" panose="020F0502020204030204" pitchFamily="34" charset="0"/>
                <a:cs typeface="Arial" panose="020B0604020202020204" pitchFamily="34" charset="0"/>
              </a:rPr>
              <a:t>4. Common health and safety protocols and standards developed and implemented (pilot)</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Completed activities:</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Review of existing COVID-19 health and safety protocols and standards, and provide recommendations on new protocols to be adopted at airports and in travel destinations in KAZ and KGZ under the Almaty-Bishkek Economic Corridor</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Conducted capacity-building and skills development activities for public and private tourism stakeholders in KAZ and KGZ</a:t>
            </a:r>
            <a:endParaRPr lang="en-PT" sz="1800" b="0" i="0" u="none" strike="noStrike" kern="1200" dirty="0">
              <a:solidFill>
                <a:schemeClr val="tx1"/>
              </a:solidFill>
              <a:effectLst/>
              <a:latin typeface="Arial" panose="020B0604020202020204" pitchFamily="34" charset="0"/>
              <a:cs typeface="+mn-cs"/>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Implementation of the new joint Accommodation Classification System and common health and safety protocols developed by UNWTO, with a specific focus on training and the recommendations / actions contained in the final training report </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endParaRPr lang="en-PT" sz="1800" b="0" i="0" u="none" strike="noStrike" dirty="0">
              <a:effectLst/>
              <a:latin typeface="Arial" panose="020B0604020202020204" pitchFamily="34" charset="0"/>
            </a:endParaRPr>
          </a:p>
          <a:p>
            <a:pPr marL="173736" indent="-173736" algn="l" rtl="0" eaLnBrk="1" fontAlgn="t" latinLnBrk="0" hangingPunct="1">
              <a:spcBef>
                <a:spcPts val="0"/>
              </a:spcBef>
              <a:spcAft>
                <a:spcPts val="0"/>
              </a:spcAft>
            </a:pPr>
            <a:r>
              <a:rPr lang="en-US" sz="1800" b="1" i="0" u="none" strike="noStrike" kern="1200" dirty="0">
                <a:solidFill>
                  <a:srgbClr val="005389"/>
                </a:solidFill>
                <a:effectLst/>
                <a:latin typeface="Calibri" panose="020F0502020204030204" pitchFamily="34" charset="0"/>
                <a:cs typeface="Arial" panose="020B0604020202020204" pitchFamily="34" charset="0"/>
              </a:rPr>
              <a:t>5. </a:t>
            </a:r>
            <a:r>
              <a:rPr lang="en-GB" sz="1800" b="1" i="0" u="none" strike="noStrike" kern="1200" dirty="0">
                <a:solidFill>
                  <a:srgbClr val="005389"/>
                </a:solidFill>
                <a:effectLst/>
                <a:latin typeface="Calibri" panose="020F0502020204030204" pitchFamily="34" charset="0"/>
                <a:cs typeface="Arial" panose="020B0604020202020204" pitchFamily="34" charset="0"/>
              </a:rPr>
              <a:t>Enhanced service quality and minimum common standards adopted</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Completed activities:</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Development of “Accommodation Classification System for ABEC” including regulations and recommendations for its implementation and enforcement.</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Translation of the Classification regulations and recommendations into the legal system of KAZ and KGZ</a:t>
            </a:r>
            <a:endParaRPr lang="en-PT" sz="1800" b="0" i="0" u="none" strike="noStrike" dirty="0">
              <a:effectLst/>
              <a:latin typeface="Arial" panose="020B0604020202020204" pitchFamily="34" charset="0"/>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rPr>
              <a:t>A pilot project in Pakistan to measure quality in accommodation and price benchmarking based on Artificial Intelligence Tool</a:t>
            </a:r>
            <a:endParaRPr lang="en-PT" sz="1800" b="0" i="0" u="none" strike="noStrike" kern="1200" dirty="0">
              <a:solidFill>
                <a:schemeClr val="tx1"/>
              </a:solidFill>
              <a:effectLst/>
              <a:latin typeface="Arial" panose="020B0604020202020204" pitchFamily="34" charset="0"/>
              <a:cs typeface="+mn-cs"/>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Dissemination of the system and promotion to the consumers of KAZ and KGZ</a:t>
            </a:r>
            <a:endParaRPr lang="en-PT" sz="1800" b="0" i="0" u="none" strike="noStrike" kern="1200" dirty="0">
              <a:solidFill>
                <a:schemeClr val="tx1"/>
              </a:solidFill>
              <a:effectLst/>
              <a:latin typeface="Arial" panose="020B0604020202020204" pitchFamily="34" charset="0"/>
              <a:cs typeface="+mn-cs"/>
            </a:endParaRPr>
          </a:p>
          <a:p>
            <a:pPr marL="576072" marR="0" indent="-292608" algn="just" rtl="0" eaLnBrk="1" fontAlgn="auto" latinLnBrk="0" hangingPunct="1">
              <a:spcBef>
                <a:spcPts val="0"/>
              </a:spcBef>
              <a:spcAft>
                <a:spcPts val="0"/>
              </a:spcAft>
              <a:buFont typeface="Arial" panose="020B0604020202020204" pitchFamily="34" charset="0"/>
              <a:buChar char="•"/>
            </a:pPr>
            <a:r>
              <a:rPr lang="en-US" sz="1800" b="0" i="0" u="none" strike="noStrike" kern="1200" dirty="0">
                <a:solidFill>
                  <a:srgbClr val="000000"/>
                </a:solidFill>
                <a:effectLst/>
                <a:latin typeface="Calibri" panose="020F0502020204030204" pitchFamily="34" charset="0"/>
                <a:cs typeface="Arial" panose="020B0604020202020204" pitchFamily="34" charset="0"/>
              </a:rPr>
              <a:t>Using the data collected for quality measurement and price benchmark to implement a quality label for accommodation in Pakistan and its promotion to the consumers.</a:t>
            </a:r>
            <a:endParaRPr lang="en-PT" sz="1800" b="0" i="0" u="none" strike="noStrike" dirty="0">
              <a:effectLst/>
              <a:latin typeface="Arial" panose="020B0604020202020204" pitchFamily="34" charset="0"/>
            </a:endParaRPr>
          </a:p>
          <a:p>
            <a:pPr marL="283464" marR="0" indent="-283464" algn="l" rtl="0" eaLnBrk="1" fontAlgn="auto" latinLnBrk="0" hangingPunct="1">
              <a:spcBef>
                <a:spcPts val="0"/>
              </a:spcBef>
              <a:spcAft>
                <a:spcPts val="0"/>
              </a:spcAft>
            </a:pPr>
            <a:endParaRPr lang="en-PT" sz="1800" b="0" i="0" u="none" strike="noStrike"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77A6F916-C28C-ED45-811A-744DB773F331}" type="slidenum">
              <a:rPr lang="en-US" smtClean="0"/>
              <a:t>4</a:t>
            </a:fld>
            <a:endParaRPr lang="en-US"/>
          </a:p>
        </p:txBody>
      </p:sp>
    </p:spTree>
    <p:extLst>
      <p:ext uri="{BB962C8B-B14F-4D97-AF65-F5344CB8AC3E}">
        <p14:creationId xmlns:p14="http://schemas.microsoft.com/office/powerpoint/2010/main" val="1751151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7A6F916-C28C-ED45-811A-744DB773F331}" type="slidenum">
              <a:rPr lang="en-US" smtClean="0"/>
              <a:t>5</a:t>
            </a:fld>
            <a:endParaRPr lang="en-US"/>
          </a:p>
        </p:txBody>
      </p:sp>
    </p:spTree>
    <p:extLst>
      <p:ext uri="{BB962C8B-B14F-4D97-AF65-F5344CB8AC3E}">
        <p14:creationId xmlns:p14="http://schemas.microsoft.com/office/powerpoint/2010/main" val="428638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A6F916-C28C-ED45-811A-744DB773F331}" type="slidenum">
              <a:rPr lang="en-US" smtClean="0"/>
              <a:t>6</a:t>
            </a:fld>
            <a:endParaRPr lang="en-US"/>
          </a:p>
        </p:txBody>
      </p:sp>
    </p:spTree>
    <p:extLst>
      <p:ext uri="{BB962C8B-B14F-4D97-AF65-F5344CB8AC3E}">
        <p14:creationId xmlns:p14="http://schemas.microsoft.com/office/powerpoint/2010/main" val="24452311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tags" Target="../tags/tag3.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3.xml"/><Relationship Id="rId1" Type="http://schemas.openxmlformats.org/officeDocument/2006/relationships/tags" Target="../tags/tag5.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4.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5.xml"/><Relationship Id="rId1" Type="http://schemas.openxmlformats.org/officeDocument/2006/relationships/tags" Target="../tags/tag9.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CI-Deckblatt">
    <p:spTree>
      <p:nvGrpSpPr>
        <p:cNvPr id="1" name=""/>
        <p:cNvGrpSpPr/>
        <p:nvPr/>
      </p:nvGrpSpPr>
      <p:grpSpPr>
        <a:xfrm>
          <a:off x="0" y="0"/>
          <a:ext cx="0" cy="0"/>
          <a:chOff x="0" y="0"/>
          <a:chExt cx="0" cy="0"/>
        </a:xfrm>
      </p:grpSpPr>
      <p:sp>
        <p:nvSpPr>
          <p:cNvPr id="4" name="Textfeld 5">
            <a:extLst>
              <a:ext uri="{FF2B5EF4-FFF2-40B4-BE49-F238E27FC236}">
                <a16:creationId xmlns:a16="http://schemas.microsoft.com/office/drawing/2014/main" id="{0DB6712F-B365-DA4E-9CA0-74F337434899}"/>
              </a:ext>
            </a:extLst>
          </p:cNvPr>
          <p:cNvSpPr txBox="1"/>
          <p:nvPr userDrawn="1"/>
        </p:nvSpPr>
        <p:spPr>
          <a:xfrm>
            <a:off x="11645881" y="6597443"/>
            <a:ext cx="338554" cy="246221"/>
          </a:xfrm>
          <a:prstGeom prst="rect">
            <a:avLst/>
          </a:prstGeom>
          <a:noFill/>
        </p:spPr>
        <p:txBody>
          <a:bodyPr wrap="none" rtlCol="0">
            <a:spAutoFit/>
          </a:bodyPr>
          <a:lstStyle/>
          <a:p>
            <a:pPr algn="r"/>
            <a:fld id="{67ECB1E1-6EEE-4A58-B357-D7F23E2723D0}" type="slidenum">
              <a:rPr lang="de-DE" sz="1000" b="1" smtClean="0">
                <a:solidFill>
                  <a:srgbClr val="566367"/>
                </a:solidFill>
              </a:rPr>
              <a:pPr algn="r"/>
              <a:t>‹#›</a:t>
            </a:fld>
            <a:endParaRPr lang="de-DE" sz="1000" b="1">
              <a:solidFill>
                <a:srgbClr val="566367"/>
              </a:solidFill>
            </a:endParaRPr>
          </a:p>
        </p:txBody>
      </p:sp>
      <p:sp>
        <p:nvSpPr>
          <p:cNvPr id="7" name="Rectangle 6">
            <a:extLst>
              <a:ext uri="{FF2B5EF4-FFF2-40B4-BE49-F238E27FC236}">
                <a16:creationId xmlns:a16="http://schemas.microsoft.com/office/drawing/2014/main" id="{3658C7E3-76A5-0A4C-8984-F8DFF11A98F5}"/>
              </a:ext>
            </a:extLst>
          </p:cNvPr>
          <p:cNvSpPr/>
          <p:nvPr userDrawn="1"/>
        </p:nvSpPr>
        <p:spPr>
          <a:xfrm>
            <a:off x="1236134" y="6289666"/>
            <a:ext cx="9719733" cy="253916"/>
          </a:xfrm>
          <a:prstGeom prst="rect">
            <a:avLst/>
          </a:prstGeom>
        </p:spPr>
        <p:txBody>
          <a:bodyPr wrap="square">
            <a:spAutoFit/>
          </a:bodyPr>
          <a:lstStyle/>
          <a:p>
            <a:pPr algn="ctr"/>
            <a:r>
              <a:rPr lang="en-US" sz="1050" b="1" kern="1200">
                <a:solidFill>
                  <a:schemeClr val="tx1"/>
                </a:solidFill>
                <a:effectLst/>
                <a:latin typeface="Arial" panose="020B0604020202020204" pitchFamily="34" charset="0"/>
                <a:ea typeface="+mn-ea"/>
                <a:cs typeface="Arial" panose="020B0604020202020204" pitchFamily="34" charset="0"/>
              </a:rPr>
              <a:t>Internal Project Team Presentation 18.03.2022</a:t>
            </a:r>
            <a:endParaRPr lang="en-US" sz="1050" kern="1200">
              <a:solidFill>
                <a:schemeClr val="tx1"/>
              </a:solidFill>
              <a:effectLst/>
              <a:latin typeface="Arial" panose="020B0604020202020204" pitchFamily="34" charset="0"/>
              <a:ea typeface="+mn-ea"/>
              <a:cs typeface="Arial" panose="020B0604020202020204" pitchFamily="34" charset="0"/>
            </a:endParaRPr>
          </a:p>
        </p:txBody>
      </p:sp>
      <p:cxnSp>
        <p:nvCxnSpPr>
          <p:cNvPr id="8" name="Straight Connector 7">
            <a:extLst>
              <a:ext uri="{FF2B5EF4-FFF2-40B4-BE49-F238E27FC236}">
                <a16:creationId xmlns:a16="http://schemas.microsoft.com/office/drawing/2014/main" id="{5B847656-5D52-9A4B-B1EB-E2E8AE0F4EF9}"/>
              </a:ext>
            </a:extLst>
          </p:cNvPr>
          <p:cNvCxnSpPr>
            <a:cxnSpLocks/>
          </p:cNvCxnSpPr>
          <p:nvPr userDrawn="1"/>
        </p:nvCxnSpPr>
        <p:spPr>
          <a:xfrm>
            <a:off x="208127" y="669118"/>
            <a:ext cx="11717980" cy="0"/>
          </a:xfrm>
          <a:prstGeom prst="line">
            <a:avLst/>
          </a:prstGeom>
          <a:ln w="12700">
            <a:solidFill>
              <a:srgbClr val="B35E00"/>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25FD1140-DA54-8347-AFA1-BDF7FE506BC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179841" y="61197"/>
            <a:ext cx="804033" cy="603025"/>
          </a:xfrm>
          <a:prstGeom prst="rect">
            <a:avLst/>
          </a:prstGeom>
        </p:spPr>
      </p:pic>
      <p:pic>
        <p:nvPicPr>
          <p:cNvPr id="13" name="Picture 12">
            <a:extLst>
              <a:ext uri="{FF2B5EF4-FFF2-40B4-BE49-F238E27FC236}">
                <a16:creationId xmlns:a16="http://schemas.microsoft.com/office/drawing/2014/main" id="{4A968EF2-CDB3-C347-8A50-E693D12EC8D3}"/>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8127" y="61197"/>
            <a:ext cx="734623" cy="550967"/>
          </a:xfrm>
          <a:prstGeom prst="rect">
            <a:avLst/>
          </a:prstGeom>
        </p:spPr>
      </p:pic>
    </p:spTree>
    <p:extLst>
      <p:ext uri="{BB962C8B-B14F-4D97-AF65-F5344CB8AC3E}">
        <p14:creationId xmlns:p14="http://schemas.microsoft.com/office/powerpoint/2010/main" val="167079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27D8F-5BE9-4D23-9631-D6C9872ABBD3}"/>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7CE30A21-199D-41AE-986B-912EEC5C1536}"/>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884E13F-3AC2-449B-95DD-FFF97B14C5DF}"/>
              </a:ext>
            </a:extLst>
          </p:cNvPr>
          <p:cNvSpPr>
            <a:spLocks noGrp="1"/>
          </p:cNvSpPr>
          <p:nvPr>
            <p:ph type="dt" sz="half" idx="10"/>
          </p:nvPr>
        </p:nvSpPr>
        <p:spPr/>
        <p:txBody>
          <a:bodyPr/>
          <a:lstStyle/>
          <a:p>
            <a:fld id="{B93C1636-BFF2-4E35-8CF1-9054137052FA}" type="datetimeFigureOut">
              <a:rPr lang="en-US" smtClean="0"/>
              <a:t>6/9/23</a:t>
            </a:fld>
            <a:endParaRPr lang="en-US"/>
          </a:p>
        </p:txBody>
      </p:sp>
      <p:sp>
        <p:nvSpPr>
          <p:cNvPr id="5" name="Footer Placeholder 4">
            <a:extLst>
              <a:ext uri="{FF2B5EF4-FFF2-40B4-BE49-F238E27FC236}">
                <a16:creationId xmlns:a16="http://schemas.microsoft.com/office/drawing/2014/main" id="{29D36630-6B32-4077-B5CD-056373AE04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AA0D3-6DEB-4D29-92D4-105C2A09BAC6}"/>
              </a:ext>
            </a:extLst>
          </p:cNvPr>
          <p:cNvSpPr>
            <a:spLocks noGrp="1"/>
          </p:cNvSpPr>
          <p:nvPr>
            <p:ph type="sldNum" sz="quarter" idx="12"/>
          </p:nvPr>
        </p:nvSpPr>
        <p:spPr/>
        <p:txBody>
          <a:bodyPr/>
          <a:lstStyle/>
          <a:p>
            <a:fld id="{45983321-851B-4985-8465-6B8C616931D9}" type="slidenum">
              <a:rPr lang="en-US" smtClean="0"/>
              <a:t>‹#›</a:t>
            </a:fld>
            <a:endParaRPr lang="en-US"/>
          </a:p>
        </p:txBody>
      </p:sp>
    </p:spTree>
    <p:extLst>
      <p:ext uri="{BB962C8B-B14F-4D97-AF65-F5344CB8AC3E}">
        <p14:creationId xmlns:p14="http://schemas.microsoft.com/office/powerpoint/2010/main" val="1427760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CI-Standardfolie">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userDrawn="1">
            <p:custDataLst>
              <p:tags r:id="rId1"/>
            </p:custDataLst>
            <p:extLst>
              <p:ext uri="{D42A27DB-BD31-4B8C-83A1-F6EECF244321}">
                <p14:modId xmlns:p14="http://schemas.microsoft.com/office/powerpoint/2010/main" val="3434420672"/>
              </p:ext>
            </p:extLst>
          </p:nvPr>
        </p:nvGraphicFramePr>
        <p:xfrm>
          <a:off x="2119" y="1591"/>
          <a:ext cx="2116" cy="1587"/>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6" name="Objekt 5" hidden="1"/>
                      <p:cNvPicPr/>
                      <p:nvPr/>
                    </p:nvPicPr>
                    <p:blipFill>
                      <a:blip r:embed="rId4"/>
                      <a:stretch>
                        <a:fillRect/>
                      </a:stretch>
                    </p:blipFill>
                    <p:spPr>
                      <a:xfrm>
                        <a:off x="2119" y="1591"/>
                        <a:ext cx="2116" cy="1587"/>
                      </a:xfrm>
                      <a:prstGeom prst="rect">
                        <a:avLst/>
                      </a:prstGeom>
                    </p:spPr>
                  </p:pic>
                </p:oleObj>
              </mc:Fallback>
            </mc:AlternateContent>
          </a:graphicData>
        </a:graphic>
      </p:graphicFrame>
    </p:spTree>
    <p:extLst>
      <p:ext uri="{BB962C8B-B14F-4D97-AF65-F5344CB8AC3E}">
        <p14:creationId xmlns:p14="http://schemas.microsoft.com/office/powerpoint/2010/main" val="436973760"/>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CI-Standardfolie">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userDrawn="1">
            <p:custDataLst>
              <p:tags r:id="rId1"/>
            </p:custDataLst>
            <p:extLst>
              <p:ext uri="{D42A27DB-BD31-4B8C-83A1-F6EECF244321}">
                <p14:modId xmlns:p14="http://schemas.microsoft.com/office/powerpoint/2010/main" val="395975265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6" name="Objekt 5" hidden="1"/>
                      <p:cNvPicPr/>
                      <p:nvPr/>
                    </p:nvPicPr>
                    <p:blipFill>
                      <a:blip r:embed="rId4"/>
                      <a:stretch>
                        <a:fillRect/>
                      </a:stretch>
                    </p:blipFill>
                    <p:spPr>
                      <a:xfrm>
                        <a:off x="2118" y="1589"/>
                        <a:ext cx="2116" cy="1587"/>
                      </a:xfrm>
                      <a:prstGeom prst="rect">
                        <a:avLst/>
                      </a:prstGeom>
                    </p:spPr>
                  </p:pic>
                </p:oleObj>
              </mc:Fallback>
            </mc:AlternateContent>
          </a:graphicData>
        </a:graphic>
      </p:graphicFrame>
    </p:spTree>
    <p:extLst>
      <p:ext uri="{BB962C8B-B14F-4D97-AF65-F5344CB8AC3E}">
        <p14:creationId xmlns:p14="http://schemas.microsoft.com/office/powerpoint/2010/main" val="3096992845"/>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CI-Standardfolie">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userDrawn="1">
            <p:custDataLst>
              <p:tags r:id="rId1"/>
            </p:custDataLst>
            <p:extLst>
              <p:ext uri="{D42A27DB-BD31-4B8C-83A1-F6EECF244321}">
                <p14:modId xmlns:p14="http://schemas.microsoft.com/office/powerpoint/2010/main" val="3706007354"/>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6" name="Objekt 5" hidden="1"/>
                      <p:cNvPicPr/>
                      <p:nvPr/>
                    </p:nvPicPr>
                    <p:blipFill>
                      <a:blip r:embed="rId4"/>
                      <a:stretch>
                        <a:fillRect/>
                      </a:stretch>
                    </p:blipFill>
                    <p:spPr>
                      <a:xfrm>
                        <a:off x="2118" y="1589"/>
                        <a:ext cx="2116" cy="1587"/>
                      </a:xfrm>
                      <a:prstGeom prst="rect">
                        <a:avLst/>
                      </a:prstGeom>
                    </p:spPr>
                  </p:pic>
                </p:oleObj>
              </mc:Fallback>
            </mc:AlternateContent>
          </a:graphicData>
        </a:graphic>
      </p:graphicFrame>
    </p:spTree>
    <p:extLst>
      <p:ext uri="{BB962C8B-B14F-4D97-AF65-F5344CB8AC3E}">
        <p14:creationId xmlns:p14="http://schemas.microsoft.com/office/powerpoint/2010/main" val="349745714"/>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CI-Standardfolie">
    <p:spTree>
      <p:nvGrpSpPr>
        <p:cNvPr id="1" name=""/>
        <p:cNvGrpSpPr/>
        <p:nvPr/>
      </p:nvGrpSpPr>
      <p:grpSpPr>
        <a:xfrm>
          <a:off x="0" y="0"/>
          <a:ext cx="0" cy="0"/>
          <a:chOff x="0" y="0"/>
          <a:chExt cx="0" cy="0"/>
        </a:xfrm>
      </p:grpSpPr>
      <p:graphicFrame>
        <p:nvGraphicFramePr>
          <p:cNvPr id="6" name="Objekt 5" hidden="1"/>
          <p:cNvGraphicFramePr>
            <a:graphicFrameLocks noChangeAspect="1"/>
          </p:cNvGraphicFramePr>
          <p:nvPr userDrawn="1">
            <p:custDataLst>
              <p:tags r:id="rId1"/>
            </p:custDataLst>
            <p:extLst>
              <p:ext uri="{D42A27DB-BD31-4B8C-83A1-F6EECF244321}">
                <p14:modId xmlns:p14="http://schemas.microsoft.com/office/powerpoint/2010/main" val="512282627"/>
              </p:ext>
            </p:extLst>
          </p:nvPr>
        </p:nvGraphicFramePr>
        <p:xfrm>
          <a:off x="2119" y="1591"/>
          <a:ext cx="2116" cy="1587"/>
        </p:xfrm>
        <a:graphic>
          <a:graphicData uri="http://schemas.openxmlformats.org/presentationml/2006/ole">
            <mc:AlternateContent xmlns:mc="http://schemas.openxmlformats.org/markup-compatibility/2006">
              <mc:Choice xmlns:v="urn:schemas-microsoft-com:vml" Requires="v">
                <p:oleObj name="think-cell Folie" r:id="rId3" imgW="270" imgH="270" progId="TCLayout.ActiveDocument.1">
                  <p:embed/>
                </p:oleObj>
              </mc:Choice>
              <mc:Fallback>
                <p:oleObj name="think-cell Folie" r:id="rId3" imgW="270" imgH="270" progId="TCLayout.ActiveDocument.1">
                  <p:embed/>
                  <p:pic>
                    <p:nvPicPr>
                      <p:cNvPr id="6" name="Objekt 5" hidden="1"/>
                      <p:cNvPicPr/>
                      <p:nvPr/>
                    </p:nvPicPr>
                    <p:blipFill>
                      <a:blip r:embed="rId4"/>
                      <a:stretch>
                        <a:fillRect/>
                      </a:stretch>
                    </p:blipFill>
                    <p:spPr>
                      <a:xfrm>
                        <a:off x="2119" y="1591"/>
                        <a:ext cx="2116" cy="1587"/>
                      </a:xfrm>
                      <a:prstGeom prst="rect">
                        <a:avLst/>
                      </a:prstGeom>
                    </p:spPr>
                  </p:pic>
                </p:oleObj>
              </mc:Fallback>
            </mc:AlternateContent>
          </a:graphicData>
        </a:graphic>
      </p:graphicFrame>
    </p:spTree>
    <p:extLst>
      <p:ext uri="{BB962C8B-B14F-4D97-AF65-F5344CB8AC3E}">
        <p14:creationId xmlns:p14="http://schemas.microsoft.com/office/powerpoint/2010/main" val="3314904678"/>
      </p:ext>
    </p:extLst>
  </p:cSld>
  <p:clrMapOvr>
    <a:masterClrMapping/>
  </p:clrMapOvr>
  <p:transition advClick="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3.tiff"/><Relationship Id="rId2"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image" Target="../media/image2.tiff"/><Relationship Id="rId5" Type="http://schemas.openxmlformats.org/officeDocument/2006/relationships/image" Target="../media/image1.emf"/><Relationship Id="rId4" Type="http://schemas.openxmlformats.org/officeDocument/2006/relationships/oleObject" Target="../embeddings/oleObject2.bin"/></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3.tiff"/><Relationship Id="rId2" Type="http://schemas.openxmlformats.org/officeDocument/2006/relationships/theme" Target="../theme/theme3.xml"/><Relationship Id="rId1" Type="http://schemas.openxmlformats.org/officeDocument/2006/relationships/slideLayout" Target="../slideLayouts/slideLayout4.xml"/><Relationship Id="rId6" Type="http://schemas.openxmlformats.org/officeDocument/2006/relationships/image" Target="../media/image2.tiff"/><Relationship Id="rId5" Type="http://schemas.openxmlformats.org/officeDocument/2006/relationships/image" Target="../media/image1.emf"/><Relationship Id="rId4" Type="http://schemas.openxmlformats.org/officeDocument/2006/relationships/oleObject" Target="../embeddings/oleObject4.bin"/></Relationships>
</file>

<file path=ppt/slideMasters/_rels/slideMaster4.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3.tiff"/><Relationship Id="rId2" Type="http://schemas.openxmlformats.org/officeDocument/2006/relationships/theme" Target="../theme/theme4.xml"/><Relationship Id="rId1" Type="http://schemas.openxmlformats.org/officeDocument/2006/relationships/slideLayout" Target="../slideLayouts/slideLayout5.xml"/><Relationship Id="rId6" Type="http://schemas.openxmlformats.org/officeDocument/2006/relationships/image" Target="../media/image2.tiff"/><Relationship Id="rId5" Type="http://schemas.openxmlformats.org/officeDocument/2006/relationships/image" Target="../media/image1.emf"/><Relationship Id="rId4" Type="http://schemas.openxmlformats.org/officeDocument/2006/relationships/oleObject" Target="../embeddings/oleObject6.bin"/></Relationships>
</file>

<file path=ppt/slideMasters/_rels/slideMaster5.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image" Target="../media/image3.tiff"/><Relationship Id="rId2" Type="http://schemas.openxmlformats.org/officeDocument/2006/relationships/theme" Target="../theme/theme5.xml"/><Relationship Id="rId1" Type="http://schemas.openxmlformats.org/officeDocument/2006/relationships/slideLayout" Target="../slideLayouts/slideLayout6.xml"/><Relationship Id="rId6" Type="http://schemas.openxmlformats.org/officeDocument/2006/relationships/image" Target="../media/image2.tiff"/><Relationship Id="rId5" Type="http://schemas.openxmlformats.org/officeDocument/2006/relationships/image" Target="../media/image1.emf"/><Relationship Id="rId4" Type="http://schemas.openxmlformats.org/officeDocument/2006/relationships/oleObject" Target="../embeddings/oleObject8.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4"/>
            </p:custDataLst>
            <p:extLst>
              <p:ext uri="{D42A27DB-BD31-4B8C-83A1-F6EECF244321}">
                <p14:modId xmlns:p14="http://schemas.microsoft.com/office/powerpoint/2010/main" val="1966944838"/>
              </p:ext>
            </p:extLst>
          </p:nvPr>
        </p:nvGraphicFramePr>
        <p:xfrm>
          <a:off x="2119" y="1591"/>
          <a:ext cx="2116" cy="1587"/>
        </p:xfrm>
        <a:graphic>
          <a:graphicData uri="http://schemas.openxmlformats.org/presentationml/2006/ole">
            <mc:AlternateContent xmlns:mc="http://schemas.openxmlformats.org/markup-compatibility/2006">
              <mc:Choice xmlns:v="urn:schemas-microsoft-com:vml" Requires="v">
                <p:oleObj name="think-cell Folie" r:id="rId5" imgW="270" imgH="270" progId="TCLayout.ActiveDocument.1">
                  <p:embed/>
                </p:oleObj>
              </mc:Choice>
              <mc:Fallback>
                <p:oleObj name="think-cell Folie" r:id="rId5" imgW="270" imgH="270" progId="TCLayout.ActiveDocument.1">
                  <p:embed/>
                  <p:pic>
                    <p:nvPicPr>
                      <p:cNvPr id="7" name="Objekt 6" hidden="1"/>
                      <p:cNvPicPr/>
                      <p:nvPr/>
                    </p:nvPicPr>
                    <p:blipFill>
                      <a:blip r:embed="rId6"/>
                      <a:stretch>
                        <a:fillRect/>
                      </a:stretch>
                    </p:blipFill>
                    <p:spPr>
                      <a:xfrm>
                        <a:off x="2119" y="1591"/>
                        <a:ext cx="2116" cy="1587"/>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A22D026E-9ADA-18DF-069E-5F168E57CB86}"/>
              </a:ext>
            </a:extLst>
          </p:cNvPr>
          <p:cNvSpPr txBox="1"/>
          <p:nvPr>
            <p:extLst>
              <p:ext uri="{1162E1C5-73C7-4A58-AE30-91384D911F3F}">
                <p184:classification xmlns:p184="http://schemas.microsoft.com/office/powerpoint/2018/4/main" val="ftr"/>
              </p:ext>
            </p:extLst>
          </p:nvPr>
        </p:nvSpPr>
        <p:spPr>
          <a:xfrm>
            <a:off x="63500" y="6657340"/>
            <a:ext cx="6127750" cy="137160"/>
          </a:xfrm>
          <a:prstGeom prst="rect">
            <a:avLst/>
          </a:prstGeom>
        </p:spPr>
        <p:txBody>
          <a:bodyPr horzOverflow="overflow" lIns="0" tIns="0" rIns="0" bIns="0">
            <a:spAutoFit/>
          </a:bodyPr>
          <a:lstStyle/>
          <a:p>
            <a:pPr algn="l"/>
            <a:r>
              <a:rPr lang="en-US" sz="900">
                <a:solidFill>
                  <a:srgbClr val="000000"/>
                </a:solidFill>
                <a:latin typeface="Calibri" panose="020F0502020204030204" pitchFamily="34" charset="0"/>
                <a:cs typeface="Calibri" panose="020F0502020204030204" pitchFamily="34" charset="0"/>
              </a:rPr>
              <a:t>INTERNAL. This information is accessible to ADB Management and staff. It may be shared outside ADB with appropriate permission.</a:t>
            </a:r>
          </a:p>
        </p:txBody>
      </p:sp>
    </p:spTree>
    <p:extLst>
      <p:ext uri="{BB962C8B-B14F-4D97-AF65-F5344CB8AC3E}">
        <p14:creationId xmlns:p14="http://schemas.microsoft.com/office/powerpoint/2010/main" val="708840148"/>
      </p:ext>
    </p:extLst>
  </p:cSld>
  <p:clrMap bg1="lt1" tx1="dk1" bg2="lt2" tx2="dk2" accent1="accent1" accent2="accent2" accent3="accent3" accent4="accent4" accent5="accent5" accent6="accent6" hlink="hlink" folHlink="folHlink"/>
  <p:sldLayoutIdLst>
    <p:sldLayoutId id="2147483661" r:id="rId1"/>
    <p:sldLayoutId id="2147483671"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3"/>
            </p:custDataLst>
            <p:extLst>
              <p:ext uri="{D42A27DB-BD31-4B8C-83A1-F6EECF244321}">
                <p14:modId xmlns:p14="http://schemas.microsoft.com/office/powerpoint/2010/main" val="2525260006"/>
              </p:ext>
            </p:extLst>
          </p:nvPr>
        </p:nvGraphicFramePr>
        <p:xfrm>
          <a:off x="2119" y="1591"/>
          <a:ext cx="2116" cy="1587"/>
        </p:xfrm>
        <a:graphic>
          <a:graphicData uri="http://schemas.openxmlformats.org/presentationml/2006/ole">
            <mc:AlternateContent xmlns:mc="http://schemas.openxmlformats.org/markup-compatibility/2006">
              <mc:Choice xmlns:v="urn:schemas-microsoft-com:vml" Requires="v">
                <p:oleObj name="think-cell Folie" r:id="rId4" imgW="270" imgH="270" progId="TCLayout.ActiveDocument.1">
                  <p:embed/>
                </p:oleObj>
              </mc:Choice>
              <mc:Fallback>
                <p:oleObj name="think-cell Folie" r:id="rId4" imgW="270" imgH="270" progId="TCLayout.ActiveDocument.1">
                  <p:embed/>
                  <p:pic>
                    <p:nvPicPr>
                      <p:cNvPr id="7" name="Objekt 6" hidden="1"/>
                      <p:cNvPicPr/>
                      <p:nvPr/>
                    </p:nvPicPr>
                    <p:blipFill>
                      <a:blip r:embed="rId5"/>
                      <a:stretch>
                        <a:fillRect/>
                      </a:stretch>
                    </p:blipFill>
                    <p:spPr>
                      <a:xfrm>
                        <a:off x="2119" y="1591"/>
                        <a:ext cx="2116" cy="1587"/>
                      </a:xfrm>
                      <a:prstGeom prst="rect">
                        <a:avLst/>
                      </a:prstGeom>
                    </p:spPr>
                  </p:pic>
                </p:oleObj>
              </mc:Fallback>
            </mc:AlternateContent>
          </a:graphicData>
        </a:graphic>
      </p:graphicFrame>
      <p:sp>
        <p:nvSpPr>
          <p:cNvPr id="58" name="Textfeld 5"/>
          <p:cNvSpPr txBox="1"/>
          <p:nvPr/>
        </p:nvSpPr>
        <p:spPr>
          <a:xfrm>
            <a:off x="11645881" y="6597443"/>
            <a:ext cx="338554" cy="246221"/>
          </a:xfrm>
          <a:prstGeom prst="rect">
            <a:avLst/>
          </a:prstGeom>
          <a:noFill/>
        </p:spPr>
        <p:txBody>
          <a:bodyPr wrap="none" rtlCol="0">
            <a:spAutoFit/>
          </a:bodyPr>
          <a:lstStyle/>
          <a:p>
            <a:pPr algn="r"/>
            <a:fld id="{67ECB1E1-6EEE-4A58-B357-D7F23E2723D0}" type="slidenum">
              <a:rPr lang="de-DE" sz="1000" b="1" smtClean="0">
                <a:solidFill>
                  <a:srgbClr val="566367"/>
                </a:solidFill>
              </a:rPr>
              <a:pPr algn="r"/>
              <a:t>‹#›</a:t>
            </a:fld>
            <a:endParaRPr lang="de-DE" sz="1000" b="1">
              <a:solidFill>
                <a:srgbClr val="566367"/>
              </a:solidFill>
            </a:endParaRPr>
          </a:p>
        </p:txBody>
      </p:sp>
      <p:cxnSp>
        <p:nvCxnSpPr>
          <p:cNvPr id="10" name="Straight Connector 9">
            <a:extLst>
              <a:ext uri="{FF2B5EF4-FFF2-40B4-BE49-F238E27FC236}">
                <a16:creationId xmlns:a16="http://schemas.microsoft.com/office/drawing/2014/main" id="{61F07C67-E083-A540-BC56-3375020CD3DA}"/>
              </a:ext>
            </a:extLst>
          </p:cNvPr>
          <p:cNvCxnSpPr>
            <a:cxnSpLocks/>
          </p:cNvCxnSpPr>
          <p:nvPr userDrawn="1"/>
        </p:nvCxnSpPr>
        <p:spPr>
          <a:xfrm>
            <a:off x="208127" y="669118"/>
            <a:ext cx="11717980" cy="0"/>
          </a:xfrm>
          <a:prstGeom prst="line">
            <a:avLst/>
          </a:prstGeom>
          <a:ln w="12700">
            <a:solidFill>
              <a:srgbClr val="B35E00"/>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F843477-1516-A645-B0AA-37EF0D40A3FD}"/>
              </a:ext>
            </a:extLst>
          </p:cNvPr>
          <p:cNvSpPr/>
          <p:nvPr userDrawn="1"/>
        </p:nvSpPr>
        <p:spPr>
          <a:xfrm>
            <a:off x="1236134" y="6289666"/>
            <a:ext cx="9719733" cy="430887"/>
          </a:xfrm>
          <a:prstGeom prst="rect">
            <a:avLst/>
          </a:prstGeom>
        </p:spPr>
        <p:txBody>
          <a:bodyPr wrap="square">
            <a:spAutoFit/>
          </a:bodyPr>
          <a:lstStyle/>
          <a:p>
            <a:pPr algn="ctr"/>
            <a:r>
              <a:rPr lang="en-US" sz="1050" b="1" kern="1200">
                <a:solidFill>
                  <a:schemeClr val="tx1"/>
                </a:solidFill>
                <a:effectLst/>
                <a:latin typeface="Arial" panose="020B0604020202020204" pitchFamily="34" charset="0"/>
                <a:ea typeface="+mn-ea"/>
                <a:cs typeface="Arial" panose="020B0604020202020204" pitchFamily="34" charset="0"/>
              </a:rPr>
              <a:t>Regional Inception Workshop</a:t>
            </a:r>
            <a:endParaRPr lang="en-US" sz="1050" kern="1200">
              <a:solidFill>
                <a:schemeClr val="tx1"/>
              </a:solidFill>
              <a:effectLst/>
              <a:latin typeface="Arial" panose="020B0604020202020204" pitchFamily="34" charset="0"/>
              <a:ea typeface="+mn-ea"/>
              <a:cs typeface="Arial" panose="020B0604020202020204" pitchFamily="34" charset="0"/>
            </a:endParaRPr>
          </a:p>
          <a:p>
            <a:pPr algn="ctr"/>
            <a:r>
              <a:rPr lang="en-US" sz="1050" b="1" kern="1200">
                <a:solidFill>
                  <a:schemeClr val="tx1"/>
                </a:solidFill>
                <a:effectLst/>
                <a:latin typeface="Arial" panose="020B0604020202020204" pitchFamily="34" charset="0"/>
                <a:ea typeface="+mn-ea"/>
                <a:cs typeface="Arial" panose="020B0604020202020204" pitchFamily="34" charset="0"/>
              </a:rPr>
              <a:t>Sustainable Tourism Development in the Central Asia Regional Economic Cooperation (CAREC) Region</a:t>
            </a:r>
            <a:endParaRPr lang="en-US" sz="1050" kern="1200">
              <a:solidFill>
                <a:schemeClr val="tx1"/>
              </a:solidFill>
              <a:effectLst/>
              <a:latin typeface="Arial" panose="020B0604020202020204" pitchFamily="34" charset="0"/>
              <a:ea typeface="+mn-ea"/>
              <a:cs typeface="Arial" panose="020B0604020202020204" pitchFamily="34" charset="0"/>
            </a:endParaRPr>
          </a:p>
        </p:txBody>
      </p:sp>
      <p:pic>
        <p:nvPicPr>
          <p:cNvPr id="14" name="Picture 13">
            <a:extLst>
              <a:ext uri="{FF2B5EF4-FFF2-40B4-BE49-F238E27FC236}">
                <a16:creationId xmlns:a16="http://schemas.microsoft.com/office/drawing/2014/main" id="{6F15C6CD-DA8F-3C43-912F-1517EFD0D5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11179841" y="61197"/>
            <a:ext cx="804033" cy="603025"/>
          </a:xfrm>
          <a:prstGeom prst="rect">
            <a:avLst/>
          </a:prstGeom>
        </p:spPr>
      </p:pic>
      <p:pic>
        <p:nvPicPr>
          <p:cNvPr id="16" name="Picture 15">
            <a:extLst>
              <a:ext uri="{FF2B5EF4-FFF2-40B4-BE49-F238E27FC236}">
                <a16:creationId xmlns:a16="http://schemas.microsoft.com/office/drawing/2014/main" id="{817417D0-37DF-8040-86DB-C8EF5235D4DE}"/>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208127" y="61197"/>
            <a:ext cx="734623" cy="550967"/>
          </a:xfrm>
          <a:prstGeom prst="rect">
            <a:avLst/>
          </a:prstGeom>
        </p:spPr>
      </p:pic>
      <p:sp>
        <p:nvSpPr>
          <p:cNvPr id="3" name="TextBox 2">
            <a:extLst>
              <a:ext uri="{FF2B5EF4-FFF2-40B4-BE49-F238E27FC236}">
                <a16:creationId xmlns:a16="http://schemas.microsoft.com/office/drawing/2014/main" id="{C3A341A6-E333-9759-2119-DD3410D12535}"/>
              </a:ext>
            </a:extLst>
          </p:cNvPr>
          <p:cNvSpPr txBox="1"/>
          <p:nvPr>
            <p:extLst>
              <p:ext uri="{1162E1C5-73C7-4A58-AE30-91384D911F3F}">
                <p184:classification xmlns:p184="http://schemas.microsoft.com/office/powerpoint/2018/4/main" val="ftr"/>
              </p:ext>
            </p:extLst>
          </p:nvPr>
        </p:nvSpPr>
        <p:spPr>
          <a:xfrm>
            <a:off x="63500" y="6657340"/>
            <a:ext cx="6127750" cy="137160"/>
          </a:xfrm>
          <a:prstGeom prst="rect">
            <a:avLst/>
          </a:prstGeom>
        </p:spPr>
        <p:txBody>
          <a:bodyPr horzOverflow="overflow" lIns="0" tIns="0" rIns="0" bIns="0">
            <a:spAutoFit/>
          </a:bodyPr>
          <a:lstStyle/>
          <a:p>
            <a:pPr algn="l"/>
            <a:r>
              <a:rPr lang="en-US" sz="900">
                <a:solidFill>
                  <a:srgbClr val="000000"/>
                </a:solidFill>
                <a:latin typeface="Calibri" panose="020F0502020204030204" pitchFamily="34" charset="0"/>
                <a:cs typeface="Calibri" panose="020F0502020204030204" pitchFamily="34" charset="0"/>
              </a:rPr>
              <a:t>INTERNAL. This information is accessible to ADB Management and staff. It may be shared outside ADB with appropriate permission.</a:t>
            </a:r>
          </a:p>
        </p:txBody>
      </p:sp>
    </p:spTree>
    <p:extLst>
      <p:ext uri="{BB962C8B-B14F-4D97-AF65-F5344CB8AC3E}">
        <p14:creationId xmlns:p14="http://schemas.microsoft.com/office/powerpoint/2010/main" val="1151327183"/>
      </p:ext>
    </p:extLst>
  </p:cSld>
  <p:clrMap bg1="lt1" tx1="dk1" bg2="lt2" tx2="dk2" accent1="accent1" accent2="accent2" accent3="accent3" accent4="accent4" accent5="accent5" accent6="accent6" hlink="hlink" folHlink="folHlink"/>
  <p:sldLayoutIdLst>
    <p:sldLayoutId id="2147483664"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3"/>
            </p:custDataLst>
            <p:extLst>
              <p:ext uri="{D42A27DB-BD31-4B8C-83A1-F6EECF244321}">
                <p14:modId xmlns:p14="http://schemas.microsoft.com/office/powerpoint/2010/main" val="3841733919"/>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Folie" r:id="rId4" imgW="270" imgH="270" progId="TCLayout.ActiveDocument.1">
                  <p:embed/>
                </p:oleObj>
              </mc:Choice>
              <mc:Fallback>
                <p:oleObj name="think-cell Folie" r:id="rId4" imgW="270" imgH="270" progId="TCLayout.ActiveDocument.1">
                  <p:embed/>
                  <p:pic>
                    <p:nvPicPr>
                      <p:cNvPr id="7" name="Objekt 6" hidden="1"/>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12" name="Textfeld 5">
            <a:extLst>
              <a:ext uri="{FF2B5EF4-FFF2-40B4-BE49-F238E27FC236}">
                <a16:creationId xmlns:a16="http://schemas.microsoft.com/office/drawing/2014/main" id="{5F6F7542-B8F8-9842-8124-FCA7E7B1B2E7}"/>
              </a:ext>
            </a:extLst>
          </p:cNvPr>
          <p:cNvSpPr txBox="1"/>
          <p:nvPr userDrawn="1"/>
        </p:nvSpPr>
        <p:spPr>
          <a:xfrm>
            <a:off x="11645881" y="6597443"/>
            <a:ext cx="338554" cy="246221"/>
          </a:xfrm>
          <a:prstGeom prst="rect">
            <a:avLst/>
          </a:prstGeom>
          <a:noFill/>
        </p:spPr>
        <p:txBody>
          <a:bodyPr wrap="none" rtlCol="0">
            <a:spAutoFit/>
          </a:bodyPr>
          <a:lstStyle/>
          <a:p>
            <a:pPr algn="r"/>
            <a:fld id="{67ECB1E1-6EEE-4A58-B357-D7F23E2723D0}" type="slidenum">
              <a:rPr lang="de-DE" sz="1000" b="1" smtClean="0">
                <a:solidFill>
                  <a:srgbClr val="566367"/>
                </a:solidFill>
              </a:rPr>
              <a:pPr algn="r"/>
              <a:t>‹#›</a:t>
            </a:fld>
            <a:endParaRPr lang="de-DE" sz="1000" b="1">
              <a:solidFill>
                <a:srgbClr val="566367"/>
              </a:solidFill>
            </a:endParaRPr>
          </a:p>
        </p:txBody>
      </p:sp>
      <p:sp>
        <p:nvSpPr>
          <p:cNvPr id="17" name="Rectangle 16">
            <a:extLst>
              <a:ext uri="{FF2B5EF4-FFF2-40B4-BE49-F238E27FC236}">
                <a16:creationId xmlns:a16="http://schemas.microsoft.com/office/drawing/2014/main" id="{7F4C6F91-89D7-6747-8573-C16CA570ECD5}"/>
              </a:ext>
            </a:extLst>
          </p:cNvPr>
          <p:cNvSpPr/>
          <p:nvPr userDrawn="1"/>
        </p:nvSpPr>
        <p:spPr>
          <a:xfrm>
            <a:off x="1236134" y="6289666"/>
            <a:ext cx="9719733" cy="430887"/>
          </a:xfrm>
          <a:prstGeom prst="rect">
            <a:avLst/>
          </a:prstGeom>
        </p:spPr>
        <p:txBody>
          <a:bodyPr wrap="square">
            <a:spAutoFit/>
          </a:bodyPr>
          <a:lstStyle/>
          <a:p>
            <a:pPr algn="ctr"/>
            <a:r>
              <a:rPr lang="en-US" sz="1050" b="1" kern="1200">
                <a:solidFill>
                  <a:schemeClr val="tx1"/>
                </a:solidFill>
                <a:effectLst/>
                <a:latin typeface="Arial" panose="020B0604020202020204" pitchFamily="34" charset="0"/>
                <a:ea typeface="+mn-ea"/>
                <a:cs typeface="Arial" panose="020B0604020202020204" pitchFamily="34" charset="0"/>
              </a:rPr>
              <a:t>Regional Inception Workshop</a:t>
            </a:r>
            <a:endParaRPr lang="en-US" sz="1050" kern="1200">
              <a:solidFill>
                <a:schemeClr val="tx1"/>
              </a:solidFill>
              <a:effectLst/>
              <a:latin typeface="Arial" panose="020B0604020202020204" pitchFamily="34" charset="0"/>
              <a:ea typeface="+mn-ea"/>
              <a:cs typeface="Arial" panose="020B0604020202020204" pitchFamily="34" charset="0"/>
            </a:endParaRPr>
          </a:p>
          <a:p>
            <a:pPr algn="ctr"/>
            <a:r>
              <a:rPr lang="en-US" sz="1050" b="1" kern="1200">
                <a:solidFill>
                  <a:schemeClr val="tx1"/>
                </a:solidFill>
                <a:effectLst/>
                <a:latin typeface="Arial" panose="020B0604020202020204" pitchFamily="34" charset="0"/>
                <a:ea typeface="+mn-ea"/>
                <a:cs typeface="Arial" panose="020B0604020202020204" pitchFamily="34" charset="0"/>
              </a:rPr>
              <a:t>Sustainable Tourism Development in the Central Asia Regional Economic Cooperation (CAREC) Region</a:t>
            </a:r>
            <a:endParaRPr lang="en-US" sz="1050" kern="1200">
              <a:solidFill>
                <a:schemeClr val="tx1"/>
              </a:solidFill>
              <a:effectLst/>
              <a:latin typeface="Arial" panose="020B0604020202020204" pitchFamily="34" charset="0"/>
              <a:ea typeface="+mn-ea"/>
              <a:cs typeface="Arial" panose="020B0604020202020204" pitchFamily="34" charset="0"/>
            </a:endParaRPr>
          </a:p>
        </p:txBody>
      </p:sp>
      <p:cxnSp>
        <p:nvCxnSpPr>
          <p:cNvPr id="18" name="Straight Connector 17">
            <a:extLst>
              <a:ext uri="{FF2B5EF4-FFF2-40B4-BE49-F238E27FC236}">
                <a16:creationId xmlns:a16="http://schemas.microsoft.com/office/drawing/2014/main" id="{49FE4877-80E4-3F43-8B39-202366A328F4}"/>
              </a:ext>
            </a:extLst>
          </p:cNvPr>
          <p:cNvCxnSpPr>
            <a:cxnSpLocks/>
          </p:cNvCxnSpPr>
          <p:nvPr userDrawn="1"/>
        </p:nvCxnSpPr>
        <p:spPr>
          <a:xfrm>
            <a:off x="208127" y="669118"/>
            <a:ext cx="11717980" cy="0"/>
          </a:xfrm>
          <a:prstGeom prst="line">
            <a:avLst/>
          </a:prstGeom>
          <a:ln w="12700">
            <a:solidFill>
              <a:srgbClr val="B35E00"/>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336E9AAD-7865-104A-912B-998CE2359722}"/>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11179841" y="61197"/>
            <a:ext cx="804033" cy="603025"/>
          </a:xfrm>
          <a:prstGeom prst="rect">
            <a:avLst/>
          </a:prstGeom>
        </p:spPr>
      </p:pic>
      <p:pic>
        <p:nvPicPr>
          <p:cNvPr id="20" name="Picture 19">
            <a:extLst>
              <a:ext uri="{FF2B5EF4-FFF2-40B4-BE49-F238E27FC236}">
                <a16:creationId xmlns:a16="http://schemas.microsoft.com/office/drawing/2014/main" id="{BA292A8C-9724-664E-80B0-CD6DD57190EB}"/>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208127" y="61197"/>
            <a:ext cx="734623" cy="550967"/>
          </a:xfrm>
          <a:prstGeom prst="rect">
            <a:avLst/>
          </a:prstGeom>
        </p:spPr>
      </p:pic>
      <p:sp>
        <p:nvSpPr>
          <p:cNvPr id="3" name="TextBox 2">
            <a:extLst>
              <a:ext uri="{FF2B5EF4-FFF2-40B4-BE49-F238E27FC236}">
                <a16:creationId xmlns:a16="http://schemas.microsoft.com/office/drawing/2014/main" id="{8718E547-069F-D913-903F-9DDCE198C898}"/>
              </a:ext>
            </a:extLst>
          </p:cNvPr>
          <p:cNvSpPr txBox="1"/>
          <p:nvPr>
            <p:extLst>
              <p:ext uri="{1162E1C5-73C7-4A58-AE30-91384D911F3F}">
                <p184:classification xmlns:p184="http://schemas.microsoft.com/office/powerpoint/2018/4/main" val="ftr"/>
              </p:ext>
            </p:extLst>
          </p:nvPr>
        </p:nvSpPr>
        <p:spPr>
          <a:xfrm>
            <a:off x="63500" y="6657340"/>
            <a:ext cx="6127750" cy="137160"/>
          </a:xfrm>
          <a:prstGeom prst="rect">
            <a:avLst/>
          </a:prstGeom>
        </p:spPr>
        <p:txBody>
          <a:bodyPr horzOverflow="overflow" lIns="0" tIns="0" rIns="0" bIns="0">
            <a:spAutoFit/>
          </a:bodyPr>
          <a:lstStyle/>
          <a:p>
            <a:pPr algn="l"/>
            <a:r>
              <a:rPr lang="en-US" sz="900">
                <a:solidFill>
                  <a:srgbClr val="000000"/>
                </a:solidFill>
                <a:latin typeface="Calibri" panose="020F0502020204030204" pitchFamily="34" charset="0"/>
                <a:cs typeface="Calibri" panose="020F0502020204030204" pitchFamily="34" charset="0"/>
              </a:rPr>
              <a:t>INTERNAL. This information is accessible to ADB Management and staff. It may be shared outside ADB with appropriate permission.</a:t>
            </a:r>
          </a:p>
        </p:txBody>
      </p:sp>
    </p:spTree>
    <p:extLst>
      <p:ext uri="{BB962C8B-B14F-4D97-AF65-F5344CB8AC3E}">
        <p14:creationId xmlns:p14="http://schemas.microsoft.com/office/powerpoint/2010/main" val="2494930828"/>
      </p:ext>
    </p:extLst>
  </p:cSld>
  <p:clrMap bg1="lt1" tx1="dk1" bg2="lt2" tx2="dk2" accent1="accent1" accent2="accent2" accent3="accent3" accent4="accent4" accent5="accent5" accent6="accent6" hlink="hlink" folHlink="folHlink"/>
  <p:sldLayoutIdLst>
    <p:sldLayoutId id="2147483666"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3"/>
            </p:custDataLst>
            <p:extLst>
              <p:ext uri="{D42A27DB-BD31-4B8C-83A1-F6EECF244321}">
                <p14:modId xmlns:p14="http://schemas.microsoft.com/office/powerpoint/2010/main" val="640783710"/>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Folie" r:id="rId4" imgW="270" imgH="270" progId="TCLayout.ActiveDocument.1">
                  <p:embed/>
                </p:oleObj>
              </mc:Choice>
              <mc:Fallback>
                <p:oleObj name="think-cell Folie" r:id="rId4" imgW="270" imgH="270" progId="TCLayout.ActiveDocument.1">
                  <p:embed/>
                  <p:pic>
                    <p:nvPicPr>
                      <p:cNvPr id="7" name="Objekt 6" hidden="1"/>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8" name="Textfeld 5">
            <a:extLst>
              <a:ext uri="{FF2B5EF4-FFF2-40B4-BE49-F238E27FC236}">
                <a16:creationId xmlns:a16="http://schemas.microsoft.com/office/drawing/2014/main" id="{638F424A-B367-4E4C-B820-A6F6E5E9AE0A}"/>
              </a:ext>
            </a:extLst>
          </p:cNvPr>
          <p:cNvSpPr txBox="1"/>
          <p:nvPr userDrawn="1"/>
        </p:nvSpPr>
        <p:spPr>
          <a:xfrm>
            <a:off x="11645881" y="6597443"/>
            <a:ext cx="338554" cy="246221"/>
          </a:xfrm>
          <a:prstGeom prst="rect">
            <a:avLst/>
          </a:prstGeom>
          <a:noFill/>
        </p:spPr>
        <p:txBody>
          <a:bodyPr wrap="none" rtlCol="0">
            <a:spAutoFit/>
          </a:bodyPr>
          <a:lstStyle/>
          <a:p>
            <a:pPr algn="r"/>
            <a:fld id="{67ECB1E1-6EEE-4A58-B357-D7F23E2723D0}" type="slidenum">
              <a:rPr lang="de-DE" sz="1000" b="1" smtClean="0">
                <a:solidFill>
                  <a:srgbClr val="566367"/>
                </a:solidFill>
              </a:rPr>
              <a:pPr algn="r"/>
              <a:t>‹#›</a:t>
            </a:fld>
            <a:endParaRPr lang="de-DE" sz="1000" b="1">
              <a:solidFill>
                <a:srgbClr val="566367"/>
              </a:solidFill>
            </a:endParaRPr>
          </a:p>
        </p:txBody>
      </p:sp>
      <p:sp>
        <p:nvSpPr>
          <p:cNvPr id="15" name="Rectangle 14">
            <a:extLst>
              <a:ext uri="{FF2B5EF4-FFF2-40B4-BE49-F238E27FC236}">
                <a16:creationId xmlns:a16="http://schemas.microsoft.com/office/drawing/2014/main" id="{CB7C79BC-87A8-E548-8F17-E22717F63A1A}"/>
              </a:ext>
            </a:extLst>
          </p:cNvPr>
          <p:cNvSpPr/>
          <p:nvPr userDrawn="1"/>
        </p:nvSpPr>
        <p:spPr>
          <a:xfrm>
            <a:off x="1236134" y="6289666"/>
            <a:ext cx="9719733" cy="430887"/>
          </a:xfrm>
          <a:prstGeom prst="rect">
            <a:avLst/>
          </a:prstGeom>
        </p:spPr>
        <p:txBody>
          <a:bodyPr wrap="square">
            <a:spAutoFit/>
          </a:bodyPr>
          <a:lstStyle/>
          <a:p>
            <a:pPr algn="ctr"/>
            <a:r>
              <a:rPr lang="en-US" sz="1050" b="1" kern="1200">
                <a:solidFill>
                  <a:schemeClr val="tx1"/>
                </a:solidFill>
                <a:effectLst/>
                <a:latin typeface="Arial" panose="020B0604020202020204" pitchFamily="34" charset="0"/>
                <a:ea typeface="+mn-ea"/>
                <a:cs typeface="Arial" panose="020B0604020202020204" pitchFamily="34" charset="0"/>
              </a:rPr>
              <a:t>Regional Inception Workshop</a:t>
            </a:r>
            <a:endParaRPr lang="en-US" sz="1050" kern="1200">
              <a:solidFill>
                <a:schemeClr val="tx1"/>
              </a:solidFill>
              <a:effectLst/>
              <a:latin typeface="Arial" panose="020B0604020202020204" pitchFamily="34" charset="0"/>
              <a:ea typeface="+mn-ea"/>
              <a:cs typeface="Arial" panose="020B0604020202020204" pitchFamily="34" charset="0"/>
            </a:endParaRPr>
          </a:p>
          <a:p>
            <a:pPr algn="ctr"/>
            <a:r>
              <a:rPr lang="en-US" sz="1050" b="1" kern="1200">
                <a:solidFill>
                  <a:schemeClr val="tx1"/>
                </a:solidFill>
                <a:effectLst/>
                <a:latin typeface="Arial" panose="020B0604020202020204" pitchFamily="34" charset="0"/>
                <a:ea typeface="+mn-ea"/>
                <a:cs typeface="Arial" panose="020B0604020202020204" pitchFamily="34" charset="0"/>
              </a:rPr>
              <a:t>Sustainable Tourism Development in the Central Asia Regional Economic Cooperation (CAREC) Region</a:t>
            </a:r>
            <a:endParaRPr lang="en-US" sz="1050" kern="1200">
              <a:solidFill>
                <a:schemeClr val="tx1"/>
              </a:solidFill>
              <a:effectLst/>
              <a:latin typeface="Arial" panose="020B0604020202020204" pitchFamily="34" charset="0"/>
              <a:ea typeface="+mn-ea"/>
              <a:cs typeface="Arial" panose="020B0604020202020204" pitchFamily="34" charset="0"/>
            </a:endParaRPr>
          </a:p>
        </p:txBody>
      </p:sp>
      <p:cxnSp>
        <p:nvCxnSpPr>
          <p:cNvPr id="17" name="Straight Connector 16">
            <a:extLst>
              <a:ext uri="{FF2B5EF4-FFF2-40B4-BE49-F238E27FC236}">
                <a16:creationId xmlns:a16="http://schemas.microsoft.com/office/drawing/2014/main" id="{03F9225E-DC65-2C41-AA2B-4C87C8C4E2B6}"/>
              </a:ext>
            </a:extLst>
          </p:cNvPr>
          <p:cNvCxnSpPr>
            <a:cxnSpLocks/>
          </p:cNvCxnSpPr>
          <p:nvPr userDrawn="1"/>
        </p:nvCxnSpPr>
        <p:spPr>
          <a:xfrm>
            <a:off x="208127" y="669118"/>
            <a:ext cx="11717980" cy="0"/>
          </a:xfrm>
          <a:prstGeom prst="line">
            <a:avLst/>
          </a:prstGeom>
          <a:ln w="12700">
            <a:solidFill>
              <a:srgbClr val="B35E00"/>
            </a:solidFil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F648C223-B95D-0E40-817F-DC78BB6E4368}"/>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11179841" y="61197"/>
            <a:ext cx="804033" cy="603025"/>
          </a:xfrm>
          <a:prstGeom prst="rect">
            <a:avLst/>
          </a:prstGeom>
        </p:spPr>
      </p:pic>
      <p:pic>
        <p:nvPicPr>
          <p:cNvPr id="19" name="Picture 18">
            <a:extLst>
              <a:ext uri="{FF2B5EF4-FFF2-40B4-BE49-F238E27FC236}">
                <a16:creationId xmlns:a16="http://schemas.microsoft.com/office/drawing/2014/main" id="{A9527615-9971-8248-8BC5-A660B610D0FD}"/>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208127" y="61197"/>
            <a:ext cx="734623" cy="550967"/>
          </a:xfrm>
          <a:prstGeom prst="rect">
            <a:avLst/>
          </a:prstGeom>
        </p:spPr>
      </p:pic>
      <p:sp>
        <p:nvSpPr>
          <p:cNvPr id="3" name="TextBox 2">
            <a:extLst>
              <a:ext uri="{FF2B5EF4-FFF2-40B4-BE49-F238E27FC236}">
                <a16:creationId xmlns:a16="http://schemas.microsoft.com/office/drawing/2014/main" id="{B63B8DA3-F267-A18B-EC22-0C79863EDAC9}"/>
              </a:ext>
            </a:extLst>
          </p:cNvPr>
          <p:cNvSpPr txBox="1"/>
          <p:nvPr>
            <p:extLst>
              <p:ext uri="{1162E1C5-73C7-4A58-AE30-91384D911F3F}">
                <p184:classification xmlns:p184="http://schemas.microsoft.com/office/powerpoint/2018/4/main" val="ftr"/>
              </p:ext>
            </p:extLst>
          </p:nvPr>
        </p:nvSpPr>
        <p:spPr>
          <a:xfrm>
            <a:off x="63500" y="6657340"/>
            <a:ext cx="6127750" cy="137160"/>
          </a:xfrm>
          <a:prstGeom prst="rect">
            <a:avLst/>
          </a:prstGeom>
        </p:spPr>
        <p:txBody>
          <a:bodyPr horzOverflow="overflow" lIns="0" tIns="0" rIns="0" bIns="0">
            <a:spAutoFit/>
          </a:bodyPr>
          <a:lstStyle/>
          <a:p>
            <a:pPr algn="l"/>
            <a:r>
              <a:rPr lang="en-US" sz="900">
                <a:solidFill>
                  <a:srgbClr val="000000"/>
                </a:solidFill>
                <a:latin typeface="Calibri" panose="020F0502020204030204" pitchFamily="34" charset="0"/>
                <a:cs typeface="Calibri" panose="020F0502020204030204" pitchFamily="34" charset="0"/>
              </a:rPr>
              <a:t>INTERNAL. This information is accessible to ADB Management and staff. It may be shared outside ADB with appropriate permission.</a:t>
            </a:r>
          </a:p>
        </p:txBody>
      </p:sp>
    </p:spTree>
    <p:extLst>
      <p:ext uri="{BB962C8B-B14F-4D97-AF65-F5344CB8AC3E}">
        <p14:creationId xmlns:p14="http://schemas.microsoft.com/office/powerpoint/2010/main" val="3567769123"/>
      </p:ext>
    </p:extLst>
  </p:cSld>
  <p:clrMap bg1="lt1" tx1="dk1" bg2="lt2" tx2="dk2" accent1="accent1" accent2="accent2" accent3="accent3" accent4="accent4" accent5="accent5" accent6="accent6" hlink="hlink" folHlink="folHlink"/>
  <p:sldLayoutIdLst>
    <p:sldLayoutId id="2147483668"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3"/>
            </p:custDataLst>
            <p:extLst>
              <p:ext uri="{D42A27DB-BD31-4B8C-83A1-F6EECF244321}">
                <p14:modId xmlns:p14="http://schemas.microsoft.com/office/powerpoint/2010/main" val="258994765"/>
              </p:ext>
            </p:extLst>
          </p:nvPr>
        </p:nvGraphicFramePr>
        <p:xfrm>
          <a:off x="2119" y="1591"/>
          <a:ext cx="2116" cy="1587"/>
        </p:xfrm>
        <a:graphic>
          <a:graphicData uri="http://schemas.openxmlformats.org/presentationml/2006/ole">
            <mc:AlternateContent xmlns:mc="http://schemas.openxmlformats.org/markup-compatibility/2006">
              <mc:Choice xmlns:v="urn:schemas-microsoft-com:vml" Requires="v">
                <p:oleObj name="think-cell Folie" r:id="rId4" imgW="270" imgH="270" progId="TCLayout.ActiveDocument.1">
                  <p:embed/>
                </p:oleObj>
              </mc:Choice>
              <mc:Fallback>
                <p:oleObj name="think-cell Folie" r:id="rId4" imgW="270" imgH="270" progId="TCLayout.ActiveDocument.1">
                  <p:embed/>
                  <p:pic>
                    <p:nvPicPr>
                      <p:cNvPr id="7" name="Objekt 6" hidden="1"/>
                      <p:cNvPicPr/>
                      <p:nvPr/>
                    </p:nvPicPr>
                    <p:blipFill>
                      <a:blip r:embed="rId5"/>
                      <a:stretch>
                        <a:fillRect/>
                      </a:stretch>
                    </p:blipFill>
                    <p:spPr>
                      <a:xfrm>
                        <a:off x="2119" y="1591"/>
                        <a:ext cx="2116" cy="1587"/>
                      </a:xfrm>
                      <a:prstGeom prst="rect">
                        <a:avLst/>
                      </a:prstGeom>
                    </p:spPr>
                  </p:pic>
                </p:oleObj>
              </mc:Fallback>
            </mc:AlternateContent>
          </a:graphicData>
        </a:graphic>
      </p:graphicFrame>
      <p:sp>
        <p:nvSpPr>
          <p:cNvPr id="8" name="Textfeld 5">
            <a:extLst>
              <a:ext uri="{FF2B5EF4-FFF2-40B4-BE49-F238E27FC236}">
                <a16:creationId xmlns:a16="http://schemas.microsoft.com/office/drawing/2014/main" id="{387B9C6B-9150-4342-A304-BED95D1486A1}"/>
              </a:ext>
            </a:extLst>
          </p:cNvPr>
          <p:cNvSpPr txBox="1"/>
          <p:nvPr userDrawn="1"/>
        </p:nvSpPr>
        <p:spPr>
          <a:xfrm>
            <a:off x="11645881" y="6597443"/>
            <a:ext cx="338554" cy="246221"/>
          </a:xfrm>
          <a:prstGeom prst="rect">
            <a:avLst/>
          </a:prstGeom>
          <a:noFill/>
        </p:spPr>
        <p:txBody>
          <a:bodyPr wrap="none" rtlCol="0">
            <a:spAutoFit/>
          </a:bodyPr>
          <a:lstStyle/>
          <a:p>
            <a:pPr algn="r"/>
            <a:fld id="{67ECB1E1-6EEE-4A58-B357-D7F23E2723D0}" type="slidenum">
              <a:rPr lang="de-DE" sz="1000" b="1" smtClean="0">
                <a:solidFill>
                  <a:srgbClr val="566367"/>
                </a:solidFill>
              </a:rPr>
              <a:pPr algn="r"/>
              <a:t>‹#›</a:t>
            </a:fld>
            <a:endParaRPr lang="de-DE" sz="1000" b="1">
              <a:solidFill>
                <a:srgbClr val="566367"/>
              </a:solidFill>
            </a:endParaRPr>
          </a:p>
        </p:txBody>
      </p:sp>
      <p:sp>
        <p:nvSpPr>
          <p:cNvPr id="14" name="Rectangle 13">
            <a:extLst>
              <a:ext uri="{FF2B5EF4-FFF2-40B4-BE49-F238E27FC236}">
                <a16:creationId xmlns:a16="http://schemas.microsoft.com/office/drawing/2014/main" id="{1043151D-746E-844F-B92C-D4B023AA0B84}"/>
              </a:ext>
            </a:extLst>
          </p:cNvPr>
          <p:cNvSpPr/>
          <p:nvPr userDrawn="1"/>
        </p:nvSpPr>
        <p:spPr>
          <a:xfrm>
            <a:off x="1236134" y="6289666"/>
            <a:ext cx="9719733" cy="430887"/>
          </a:xfrm>
          <a:prstGeom prst="rect">
            <a:avLst/>
          </a:prstGeom>
        </p:spPr>
        <p:txBody>
          <a:bodyPr wrap="square">
            <a:spAutoFit/>
          </a:bodyPr>
          <a:lstStyle/>
          <a:p>
            <a:pPr algn="ctr"/>
            <a:r>
              <a:rPr lang="en-US" sz="1050" b="1" kern="1200">
                <a:solidFill>
                  <a:schemeClr val="tx1"/>
                </a:solidFill>
                <a:effectLst/>
                <a:latin typeface="Arial" panose="020B0604020202020204" pitchFamily="34" charset="0"/>
                <a:ea typeface="+mn-ea"/>
                <a:cs typeface="Arial" panose="020B0604020202020204" pitchFamily="34" charset="0"/>
              </a:rPr>
              <a:t>Regional Inception Workshop</a:t>
            </a:r>
            <a:endParaRPr lang="en-US" sz="1050" kern="1200">
              <a:solidFill>
                <a:schemeClr val="tx1"/>
              </a:solidFill>
              <a:effectLst/>
              <a:latin typeface="Arial" panose="020B0604020202020204" pitchFamily="34" charset="0"/>
              <a:ea typeface="+mn-ea"/>
              <a:cs typeface="Arial" panose="020B0604020202020204" pitchFamily="34" charset="0"/>
            </a:endParaRPr>
          </a:p>
          <a:p>
            <a:pPr algn="ctr"/>
            <a:r>
              <a:rPr lang="en-US" sz="1050" b="1" kern="1200">
                <a:solidFill>
                  <a:schemeClr val="tx1"/>
                </a:solidFill>
                <a:effectLst/>
                <a:latin typeface="Arial" panose="020B0604020202020204" pitchFamily="34" charset="0"/>
                <a:ea typeface="+mn-ea"/>
                <a:cs typeface="Arial" panose="020B0604020202020204" pitchFamily="34" charset="0"/>
              </a:rPr>
              <a:t>Sustainable Tourism Development in the Central Asia Regional Economic Cooperation (CAREC) Region</a:t>
            </a:r>
            <a:endParaRPr lang="en-US" sz="1050" kern="1200">
              <a:solidFill>
                <a:schemeClr val="tx1"/>
              </a:solidFill>
              <a:effectLst/>
              <a:latin typeface="Arial" panose="020B0604020202020204" pitchFamily="34" charset="0"/>
              <a:ea typeface="+mn-ea"/>
              <a:cs typeface="Arial" panose="020B0604020202020204" pitchFamily="34" charset="0"/>
            </a:endParaRPr>
          </a:p>
        </p:txBody>
      </p:sp>
      <p:cxnSp>
        <p:nvCxnSpPr>
          <p:cNvPr id="17" name="Straight Connector 16">
            <a:extLst>
              <a:ext uri="{FF2B5EF4-FFF2-40B4-BE49-F238E27FC236}">
                <a16:creationId xmlns:a16="http://schemas.microsoft.com/office/drawing/2014/main" id="{AF90F36D-6D8B-614A-9FD6-B9524C97582D}"/>
              </a:ext>
            </a:extLst>
          </p:cNvPr>
          <p:cNvCxnSpPr>
            <a:cxnSpLocks/>
          </p:cNvCxnSpPr>
          <p:nvPr userDrawn="1"/>
        </p:nvCxnSpPr>
        <p:spPr>
          <a:xfrm>
            <a:off x="208127" y="669118"/>
            <a:ext cx="11717980" cy="0"/>
          </a:xfrm>
          <a:prstGeom prst="line">
            <a:avLst/>
          </a:prstGeom>
          <a:ln w="12700">
            <a:solidFill>
              <a:srgbClr val="B35E00"/>
            </a:solidFil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DC8D04A1-9E64-7247-82B4-AFA78F972480}"/>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11179841" y="61197"/>
            <a:ext cx="804033" cy="603025"/>
          </a:xfrm>
          <a:prstGeom prst="rect">
            <a:avLst/>
          </a:prstGeom>
        </p:spPr>
      </p:pic>
      <p:pic>
        <p:nvPicPr>
          <p:cNvPr id="19" name="Picture 18">
            <a:extLst>
              <a:ext uri="{FF2B5EF4-FFF2-40B4-BE49-F238E27FC236}">
                <a16:creationId xmlns:a16="http://schemas.microsoft.com/office/drawing/2014/main" id="{CA6969BA-B669-F04B-9655-1B7CC3233ECE}"/>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208127" y="61197"/>
            <a:ext cx="734623" cy="550967"/>
          </a:xfrm>
          <a:prstGeom prst="rect">
            <a:avLst/>
          </a:prstGeom>
        </p:spPr>
      </p:pic>
      <p:sp>
        <p:nvSpPr>
          <p:cNvPr id="3" name="TextBox 2">
            <a:extLst>
              <a:ext uri="{FF2B5EF4-FFF2-40B4-BE49-F238E27FC236}">
                <a16:creationId xmlns:a16="http://schemas.microsoft.com/office/drawing/2014/main" id="{C9514545-46C8-2AA7-DC07-79A9CC8B5082}"/>
              </a:ext>
            </a:extLst>
          </p:cNvPr>
          <p:cNvSpPr txBox="1"/>
          <p:nvPr>
            <p:extLst>
              <p:ext uri="{1162E1C5-73C7-4A58-AE30-91384D911F3F}">
                <p184:classification xmlns:p184="http://schemas.microsoft.com/office/powerpoint/2018/4/main" val="ftr"/>
              </p:ext>
            </p:extLst>
          </p:nvPr>
        </p:nvSpPr>
        <p:spPr>
          <a:xfrm>
            <a:off x="63500" y="6657340"/>
            <a:ext cx="6127750" cy="137160"/>
          </a:xfrm>
          <a:prstGeom prst="rect">
            <a:avLst/>
          </a:prstGeom>
        </p:spPr>
        <p:txBody>
          <a:bodyPr horzOverflow="overflow" lIns="0" tIns="0" rIns="0" bIns="0">
            <a:spAutoFit/>
          </a:bodyPr>
          <a:lstStyle/>
          <a:p>
            <a:pPr algn="l"/>
            <a:r>
              <a:rPr lang="en-US" sz="900">
                <a:solidFill>
                  <a:srgbClr val="000000"/>
                </a:solidFill>
                <a:latin typeface="Calibri" panose="020F0502020204030204" pitchFamily="34" charset="0"/>
                <a:cs typeface="Calibri" panose="020F0502020204030204" pitchFamily="34" charset="0"/>
              </a:rPr>
              <a:t>INTERNAL. This information is accessible to ADB Management and staff. It may be shared outside ADB with appropriate permission.</a:t>
            </a:r>
          </a:p>
        </p:txBody>
      </p:sp>
    </p:spTree>
    <p:extLst>
      <p:ext uri="{BB962C8B-B14F-4D97-AF65-F5344CB8AC3E}">
        <p14:creationId xmlns:p14="http://schemas.microsoft.com/office/powerpoint/2010/main" val="2499285238"/>
      </p:ext>
    </p:extLst>
  </p:cSld>
  <p:clrMap bg1="lt1" tx1="dk1" bg2="lt2" tx2="dk2" accent1="accent1" accent2="accent2" accent3="accent3" accent4="accent4" accent5="accent5" accent6="accent6" hlink="hlink" folHlink="folHlink"/>
  <p:sldLayoutIdLst>
    <p:sldLayoutId id="2147483670"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tif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tiff"/><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3AEA53B6-2983-4E9A-BE3E-539DC9047BC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2983" y="379151"/>
            <a:ext cx="919498" cy="919498"/>
          </a:xfrm>
          <a:prstGeom prst="rect">
            <a:avLst/>
          </a:prstGeom>
        </p:spPr>
      </p:pic>
      <p:pic>
        <p:nvPicPr>
          <p:cNvPr id="2" name="Picture 1">
            <a:extLst>
              <a:ext uri="{FF2B5EF4-FFF2-40B4-BE49-F238E27FC236}">
                <a16:creationId xmlns:a16="http://schemas.microsoft.com/office/drawing/2014/main" id="{D23EE729-96C6-41EA-929D-7155E0878D0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76809" y="221688"/>
            <a:ext cx="1076961" cy="1076961"/>
          </a:xfrm>
          <a:prstGeom prst="rect">
            <a:avLst/>
          </a:prstGeom>
        </p:spPr>
      </p:pic>
      <p:sp>
        <p:nvSpPr>
          <p:cNvPr id="3" name="Rounded Rectangle 5">
            <a:extLst>
              <a:ext uri="{FF2B5EF4-FFF2-40B4-BE49-F238E27FC236}">
                <a16:creationId xmlns:a16="http://schemas.microsoft.com/office/drawing/2014/main" id="{45FC0D34-2E36-42A2-AE9E-BD858C5199A1}"/>
              </a:ext>
            </a:extLst>
          </p:cNvPr>
          <p:cNvSpPr/>
          <p:nvPr/>
        </p:nvSpPr>
        <p:spPr>
          <a:xfrm>
            <a:off x="812732" y="1669708"/>
            <a:ext cx="4734560" cy="1759292"/>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4000" b="1" dirty="0">
                <a:solidFill>
                  <a:srgbClr val="002060"/>
                </a:solidFill>
                <a:latin typeface="Roboto"/>
              </a:rPr>
              <a:t>CAREC Tourism Progress Report</a:t>
            </a:r>
          </a:p>
        </p:txBody>
      </p:sp>
      <p:sp>
        <p:nvSpPr>
          <p:cNvPr id="5" name="TextBox 4">
            <a:extLst>
              <a:ext uri="{FF2B5EF4-FFF2-40B4-BE49-F238E27FC236}">
                <a16:creationId xmlns:a16="http://schemas.microsoft.com/office/drawing/2014/main" id="{22E3AF2F-209D-9770-3078-3A75C4E0015C}"/>
              </a:ext>
            </a:extLst>
          </p:cNvPr>
          <p:cNvSpPr txBox="1"/>
          <p:nvPr/>
        </p:nvSpPr>
        <p:spPr>
          <a:xfrm>
            <a:off x="227263" y="4449759"/>
            <a:ext cx="4159680" cy="646331"/>
          </a:xfrm>
          <a:prstGeom prst="rect">
            <a:avLst/>
          </a:prstGeom>
          <a:noFill/>
        </p:spPr>
        <p:txBody>
          <a:bodyPr wrap="square">
            <a:spAutoFit/>
          </a:bodyPr>
          <a:lstStyle/>
          <a:p>
            <a:pPr algn="ctr"/>
            <a:r>
              <a:rPr lang="en-US" sz="1800" b="1" dirty="0">
                <a:solidFill>
                  <a:srgbClr val="002060"/>
                </a:solidFill>
                <a:latin typeface="Roboto"/>
              </a:rPr>
              <a:t>Tourism Working Group Meeting       12 June 2023, Tbilisi, Georgia</a:t>
            </a:r>
          </a:p>
        </p:txBody>
      </p:sp>
      <p:pic>
        <p:nvPicPr>
          <p:cNvPr id="4" name="Picture 3">
            <a:extLst>
              <a:ext uri="{FF2B5EF4-FFF2-40B4-BE49-F238E27FC236}">
                <a16:creationId xmlns:a16="http://schemas.microsoft.com/office/drawing/2014/main" id="{46F6A20A-FBBC-A14F-5A29-10ED5D8D96FA}"/>
              </a:ext>
            </a:extLst>
          </p:cNvPr>
          <p:cNvPicPr>
            <a:picLocks noChangeAspect="1"/>
          </p:cNvPicPr>
          <p:nvPr/>
        </p:nvPicPr>
        <p:blipFill>
          <a:blip r:embed="rId5"/>
          <a:stretch>
            <a:fillRect/>
          </a:stretch>
        </p:blipFill>
        <p:spPr>
          <a:xfrm>
            <a:off x="4192337" y="119083"/>
            <a:ext cx="7772400" cy="6517229"/>
          </a:xfrm>
          <a:prstGeom prst="rect">
            <a:avLst/>
          </a:prstGeom>
        </p:spPr>
      </p:pic>
    </p:spTree>
    <p:extLst>
      <p:ext uri="{BB962C8B-B14F-4D97-AF65-F5344CB8AC3E}">
        <p14:creationId xmlns:p14="http://schemas.microsoft.com/office/powerpoint/2010/main" val="1905903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A879AD2-52A6-40AA-A8BF-2F1676AA7E86}"/>
              </a:ext>
            </a:extLst>
          </p:cNvPr>
          <p:cNvSpPr txBox="1"/>
          <p:nvPr/>
        </p:nvSpPr>
        <p:spPr>
          <a:xfrm>
            <a:off x="-76200" y="173724"/>
            <a:ext cx="12268200" cy="553998"/>
          </a:xfrm>
          <a:prstGeom prst="rect">
            <a:avLst/>
          </a:prstGeom>
          <a:noFill/>
        </p:spPr>
        <p:txBody>
          <a:bodyPr wrap="square" rtlCol="0">
            <a:spAutoFit/>
          </a:bodyPr>
          <a:lstStyle/>
          <a:p>
            <a:pPr algn="ctr"/>
            <a:r>
              <a:rPr lang="en-US" sz="3000" b="1">
                <a:solidFill>
                  <a:srgbClr val="002060"/>
                </a:solidFill>
                <a:latin typeface="Roboto"/>
                <a:cs typeface="Arial" panose="020B0604020202020204" pitchFamily="34" charset="0"/>
              </a:rPr>
              <a:t>TA 9776 – Sustainable Tourism Development in the CAREC Region </a:t>
            </a:r>
          </a:p>
        </p:txBody>
      </p:sp>
      <p:sp>
        <p:nvSpPr>
          <p:cNvPr id="5" name="Rectangle 4">
            <a:extLst>
              <a:ext uri="{FF2B5EF4-FFF2-40B4-BE49-F238E27FC236}">
                <a16:creationId xmlns:a16="http://schemas.microsoft.com/office/drawing/2014/main" id="{FB621AE3-0323-454F-8E57-CE9CAAA1704F}"/>
              </a:ext>
            </a:extLst>
          </p:cNvPr>
          <p:cNvSpPr/>
          <p:nvPr/>
        </p:nvSpPr>
        <p:spPr>
          <a:xfrm>
            <a:off x="1157467" y="1257163"/>
            <a:ext cx="10440365" cy="482981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285750" indent="-285750">
              <a:spcBef>
                <a:spcPts val="1200"/>
              </a:spcBef>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Approval: 		2 Aug 2019	, $2 million	</a:t>
            </a:r>
          </a:p>
          <a:p>
            <a:pPr marL="285750" indent="-285750">
              <a:spcBef>
                <a:spcPts val="1200"/>
              </a:spcBef>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Completion: 		31 Dec 2021 (original)</a:t>
            </a:r>
          </a:p>
          <a:p>
            <a:pPr lvl="6">
              <a:spcBef>
                <a:spcPts val="1200"/>
              </a:spcBef>
            </a:pPr>
            <a:r>
              <a:rPr lang="en-US" sz="2800" dirty="0">
                <a:solidFill>
                  <a:srgbClr val="000000"/>
                </a:solidFill>
                <a:latin typeface="Arial" panose="020B0604020202020204" pitchFamily="34" charset="0"/>
                <a:cs typeface="Arial" panose="020B0604020202020204" pitchFamily="34" charset="0"/>
              </a:rPr>
              <a:t>	31 July 2024 (extended)</a:t>
            </a:r>
          </a:p>
          <a:p>
            <a:pPr>
              <a:spcBef>
                <a:spcPts val="1200"/>
              </a:spcBef>
            </a:pPr>
            <a:endParaRPr lang="en-US" sz="2800" dirty="0">
              <a:solidFill>
                <a:srgbClr val="000000"/>
              </a:solidFill>
              <a:latin typeface="Arial" panose="020B0604020202020204" pitchFamily="34" charset="0"/>
              <a:cs typeface="Arial" panose="020B0604020202020204" pitchFamily="34" charset="0"/>
            </a:endParaRPr>
          </a:p>
          <a:p>
            <a:pPr marL="285750" indent="-285750">
              <a:spcBef>
                <a:spcPts val="1200"/>
              </a:spcBef>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Budget status (May 2023)</a:t>
            </a:r>
          </a:p>
          <a:p>
            <a:pPr marL="800100" lvl="1" indent="-342900">
              <a:spcBef>
                <a:spcPts val="1200"/>
              </a:spcBef>
              <a:buFont typeface="Wingdings" panose="05000000000000000000" pitchFamily="2" charset="2"/>
              <a:buChar char="Ø"/>
            </a:pPr>
            <a:r>
              <a:rPr lang="en-US" sz="2800" dirty="0">
                <a:solidFill>
                  <a:srgbClr val="000000"/>
                </a:solidFill>
                <a:latin typeface="Arial" panose="020B0604020202020204" pitchFamily="34" charset="0"/>
                <a:cs typeface="Arial" panose="020B0604020202020204" pitchFamily="34" charset="0"/>
              </a:rPr>
              <a:t>Total amount:   	US$ 2.95 million  (2mil+0.2mil+0.75mil)</a:t>
            </a:r>
          </a:p>
          <a:p>
            <a:pPr marL="800100" lvl="1" indent="-342900">
              <a:spcBef>
                <a:spcPts val="1200"/>
              </a:spcBef>
              <a:buFont typeface="Wingdings" panose="05000000000000000000" pitchFamily="2" charset="2"/>
              <a:buChar char="Ø"/>
            </a:pPr>
            <a:r>
              <a:rPr lang="en-US" sz="2800" dirty="0">
                <a:solidFill>
                  <a:srgbClr val="000000"/>
                </a:solidFill>
                <a:highlight>
                  <a:srgbClr val="00FF00"/>
                </a:highlight>
                <a:latin typeface="Arial" panose="020B0604020202020204" pitchFamily="34" charset="0"/>
                <a:cs typeface="Arial" panose="020B0604020202020204" pitchFamily="34" charset="0"/>
              </a:rPr>
              <a:t>Committed: 		US$ 1.72 million</a:t>
            </a:r>
          </a:p>
          <a:p>
            <a:pPr marL="800100" lvl="1" indent="-342900">
              <a:spcBef>
                <a:spcPts val="1200"/>
              </a:spcBef>
              <a:buFont typeface="Wingdings" panose="05000000000000000000" pitchFamily="2" charset="2"/>
              <a:buChar char="Ø"/>
            </a:pPr>
            <a:r>
              <a:rPr lang="en-US" sz="2800" dirty="0">
                <a:solidFill>
                  <a:srgbClr val="000000"/>
                </a:solidFill>
                <a:highlight>
                  <a:srgbClr val="00FF00"/>
                </a:highlight>
                <a:latin typeface="Arial" panose="020B0604020202020204" pitchFamily="34" charset="0"/>
                <a:cs typeface="Arial" panose="020B0604020202020204" pitchFamily="34" charset="0"/>
              </a:rPr>
              <a:t>Uncommitted: 	US$ 1.23 million</a:t>
            </a:r>
          </a:p>
        </p:txBody>
      </p:sp>
    </p:spTree>
    <p:extLst>
      <p:ext uri="{BB962C8B-B14F-4D97-AF65-F5344CB8AC3E}">
        <p14:creationId xmlns:p14="http://schemas.microsoft.com/office/powerpoint/2010/main" val="6423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A879AD2-52A6-40AA-A8BF-2F1676AA7E86}"/>
              </a:ext>
            </a:extLst>
          </p:cNvPr>
          <p:cNvSpPr txBox="1"/>
          <p:nvPr/>
        </p:nvSpPr>
        <p:spPr>
          <a:xfrm>
            <a:off x="173207" y="109877"/>
            <a:ext cx="11659456" cy="523220"/>
          </a:xfrm>
          <a:prstGeom prst="rect">
            <a:avLst/>
          </a:prstGeom>
          <a:noFill/>
        </p:spPr>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TA 9776 – Sustainable Tourism Development in the CAREC Region </a:t>
            </a:r>
          </a:p>
        </p:txBody>
      </p:sp>
      <p:sp>
        <p:nvSpPr>
          <p:cNvPr id="44" name="TextBox 43">
            <a:extLst>
              <a:ext uri="{FF2B5EF4-FFF2-40B4-BE49-F238E27FC236}">
                <a16:creationId xmlns:a16="http://schemas.microsoft.com/office/drawing/2014/main" id="{11C70560-F7F9-4DF7-8C86-9AAF420CA0E7}"/>
              </a:ext>
            </a:extLst>
          </p:cNvPr>
          <p:cNvSpPr txBox="1"/>
          <p:nvPr/>
        </p:nvSpPr>
        <p:spPr>
          <a:xfrm>
            <a:off x="255576" y="775363"/>
            <a:ext cx="8332880" cy="461665"/>
          </a:xfrm>
          <a:prstGeom prst="rect">
            <a:avLst/>
          </a:prstGeom>
          <a:noFill/>
        </p:spPr>
        <p:txBody>
          <a:bodyPr wrap="square">
            <a:spAutoFit/>
          </a:bodyPr>
          <a:lstStyle/>
          <a:p>
            <a:pPr>
              <a:spcAft>
                <a:spcPts val="600"/>
              </a:spcAft>
            </a:pPr>
            <a:r>
              <a:rPr lang="en-US" sz="2400" b="1" dirty="0">
                <a:solidFill>
                  <a:srgbClr val="000000"/>
                </a:solidFill>
                <a:latin typeface="Arial" panose="020B0604020202020204" pitchFamily="34" charset="0"/>
                <a:cs typeface="Arial" panose="020B0604020202020204" pitchFamily="34" charset="0"/>
              </a:rPr>
              <a:t>Status of Implementation</a:t>
            </a:r>
          </a:p>
        </p:txBody>
      </p:sp>
      <p:graphicFrame>
        <p:nvGraphicFramePr>
          <p:cNvPr id="2" name="Table 2">
            <a:extLst>
              <a:ext uri="{FF2B5EF4-FFF2-40B4-BE49-F238E27FC236}">
                <a16:creationId xmlns:a16="http://schemas.microsoft.com/office/drawing/2014/main" id="{C68AC89F-6AEF-40EE-A3AA-7607C7AB9C35}"/>
              </a:ext>
            </a:extLst>
          </p:cNvPr>
          <p:cNvGraphicFramePr>
            <a:graphicFrameLocks noGrp="1"/>
          </p:cNvGraphicFramePr>
          <p:nvPr>
            <p:extLst>
              <p:ext uri="{D42A27DB-BD31-4B8C-83A1-F6EECF244321}">
                <p14:modId xmlns:p14="http://schemas.microsoft.com/office/powerpoint/2010/main" val="3694911670"/>
              </p:ext>
            </p:extLst>
          </p:nvPr>
        </p:nvGraphicFramePr>
        <p:xfrm>
          <a:off x="359336" y="1379295"/>
          <a:ext cx="11473327" cy="5090308"/>
        </p:xfrm>
        <a:graphic>
          <a:graphicData uri="http://schemas.openxmlformats.org/drawingml/2006/table">
            <a:tbl>
              <a:tblPr firstRow="1" bandRow="1">
                <a:tableStyleId>{1FECB4D8-DB02-4DC6-A0A2-4F2EBAE1DC90}</a:tableStyleId>
              </a:tblPr>
              <a:tblGrid>
                <a:gridCol w="2810916">
                  <a:extLst>
                    <a:ext uri="{9D8B030D-6E8A-4147-A177-3AD203B41FA5}">
                      <a16:colId xmlns:a16="http://schemas.microsoft.com/office/drawing/2014/main" val="2390856439"/>
                    </a:ext>
                  </a:extLst>
                </a:gridCol>
                <a:gridCol w="8662411">
                  <a:extLst>
                    <a:ext uri="{9D8B030D-6E8A-4147-A177-3AD203B41FA5}">
                      <a16:colId xmlns:a16="http://schemas.microsoft.com/office/drawing/2014/main" val="3987136636"/>
                    </a:ext>
                  </a:extLst>
                </a:gridCol>
              </a:tblGrid>
              <a:tr h="358604">
                <a:tc>
                  <a:txBody>
                    <a:bodyPr/>
                    <a:lstStyle/>
                    <a:p>
                      <a:pPr algn="ctr"/>
                      <a:r>
                        <a:rPr lang="en-US" sz="1600" dirty="0">
                          <a:solidFill>
                            <a:schemeClr val="bg1"/>
                          </a:solidFill>
                          <a:latin typeface="Arial" panose="020B0604020202020204" pitchFamily="34" charset="0"/>
                          <a:cs typeface="Arial" panose="020B0604020202020204" pitchFamily="34" charset="0"/>
                        </a:rPr>
                        <a:t>OUTPUT</a:t>
                      </a:r>
                    </a:p>
                  </a:txBody>
                  <a:tcPr anchor="ctr"/>
                </a:tc>
                <a:tc>
                  <a:txBody>
                    <a:bodyPr/>
                    <a:lstStyle/>
                    <a:p>
                      <a:pPr algn="ctr"/>
                      <a:r>
                        <a:rPr lang="en-US" sz="1600" dirty="0">
                          <a:solidFill>
                            <a:schemeClr val="bg1"/>
                          </a:solidFill>
                          <a:latin typeface="Arial" panose="020B0604020202020204" pitchFamily="34" charset="0"/>
                          <a:cs typeface="Arial" panose="020B0604020202020204" pitchFamily="34" charset="0"/>
                        </a:rPr>
                        <a:t>STATUS</a:t>
                      </a:r>
                    </a:p>
                  </a:txBody>
                  <a:tcPr anchor="ctr"/>
                </a:tc>
                <a:extLst>
                  <a:ext uri="{0D108BD9-81ED-4DB2-BD59-A6C34878D82A}">
                    <a16:rowId xmlns:a16="http://schemas.microsoft.com/office/drawing/2014/main" val="2357168826"/>
                  </a:ext>
                </a:extLst>
              </a:tr>
              <a:tr h="1421989">
                <a:tc>
                  <a:txBody>
                    <a:bodyPr/>
                    <a:lstStyle/>
                    <a:p>
                      <a:pPr marL="174625" indent="-174625">
                        <a:buFont typeface="+mj-lt"/>
                        <a:buNone/>
                      </a:pPr>
                      <a:r>
                        <a:rPr lang="en-US" sz="1600" b="1" dirty="0">
                          <a:solidFill>
                            <a:schemeClr val="accent3">
                              <a:lumMod val="75000"/>
                            </a:schemeClr>
                          </a:solidFill>
                          <a:latin typeface="Arial" panose="020B0604020202020204" pitchFamily="34" charset="0"/>
                          <a:cs typeface="Arial" panose="020B0604020202020204" pitchFamily="34" charset="0"/>
                        </a:rPr>
                        <a:t>1-2. CAREC tourism strategy 2030 &amp; investment frame-work</a:t>
                      </a:r>
                    </a:p>
                  </a:txBody>
                  <a:tcPr/>
                </a:tc>
                <a:tc>
                  <a:txBody>
                    <a:bodyPr/>
                    <a:lstStyle/>
                    <a:p>
                      <a:pPr marL="285750" indent="-285750">
                        <a:spcAft>
                          <a:spcPts val="600"/>
                        </a:spcAft>
                        <a:buFont typeface="Arial" panose="020B0604020202020204" pitchFamily="34" charset="0"/>
                        <a:buChar char="•"/>
                      </a:pPr>
                      <a:r>
                        <a:rPr lang="en-US" sz="1600" b="1" dirty="0">
                          <a:solidFill>
                            <a:srgbClr val="000000"/>
                          </a:solidFill>
                          <a:latin typeface="Arial" panose="020B0604020202020204" pitchFamily="34" charset="0"/>
                          <a:cs typeface="Arial" panose="020B0604020202020204" pitchFamily="34" charset="0"/>
                        </a:rPr>
                        <a:t>CAREC Tourism Strategy 2030 and Investment Framework endorsed</a:t>
                      </a:r>
                      <a:endParaRPr lang="en-US" sz="1600" dirty="0">
                        <a:solidFill>
                          <a:srgbClr val="000000"/>
                        </a:solidFill>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US" sz="1600" b="1" dirty="0">
                          <a:solidFill>
                            <a:srgbClr val="000000"/>
                          </a:solidFill>
                          <a:latin typeface="Arial" panose="020B0604020202020204" pitchFamily="34" charset="0"/>
                          <a:cs typeface="Arial" panose="020B0604020202020204" pitchFamily="34" charset="0"/>
                        </a:rPr>
                        <a:t>To be completed</a:t>
                      </a:r>
                      <a:r>
                        <a:rPr lang="en-US" sz="1600" dirty="0">
                          <a:solidFill>
                            <a:srgbClr val="000000"/>
                          </a:solidFill>
                          <a:latin typeface="Arial" panose="020B0604020202020204" pitchFamily="34" charset="0"/>
                          <a:cs typeface="Arial" panose="020B0604020202020204" pitchFamily="34" charset="0"/>
                        </a:rPr>
                        <a:t>:</a:t>
                      </a:r>
                    </a:p>
                    <a:p>
                      <a:pPr marL="571500" lvl="1" indent="-282575">
                        <a:spcAft>
                          <a:spcPts val="1200"/>
                        </a:spcAft>
                        <a:buFont typeface="Wingdings" panose="05000000000000000000" pitchFamily="2" charset="2"/>
                        <a:buChar char="Ø"/>
                      </a:pPr>
                      <a:r>
                        <a:rPr lang="en-US" sz="1600" b="0" dirty="0">
                          <a:solidFill>
                            <a:srgbClr val="000000"/>
                          </a:solidFill>
                          <a:latin typeface="Arial" panose="020B0604020202020204" pitchFamily="34" charset="0"/>
                          <a:cs typeface="Arial" panose="020B0604020202020204" pitchFamily="34" charset="0"/>
                        </a:rPr>
                        <a:t>Defining geographic scope of projects and developing concrete projects concept</a:t>
                      </a:r>
                    </a:p>
                    <a:p>
                      <a:pPr marL="571500" lvl="1" indent="-282575">
                        <a:spcAft>
                          <a:spcPts val="1200"/>
                        </a:spcAft>
                        <a:buFont typeface="Wingdings" panose="05000000000000000000" pitchFamily="2" charset="2"/>
                        <a:buChar char="Ø"/>
                      </a:pPr>
                      <a:r>
                        <a:rPr lang="en-US" sz="1600" b="0" dirty="0">
                          <a:solidFill>
                            <a:srgbClr val="000000"/>
                          </a:solidFill>
                          <a:latin typeface="Arial" panose="020B0604020202020204" pitchFamily="34" charset="0"/>
                          <a:cs typeface="Arial" panose="020B0604020202020204" pitchFamily="34" charset="0"/>
                        </a:rPr>
                        <a:t>4 project profiles determined and investment plans prepared</a:t>
                      </a:r>
                    </a:p>
                  </a:txBody>
                  <a:tcPr/>
                </a:tc>
                <a:extLst>
                  <a:ext uri="{0D108BD9-81ED-4DB2-BD59-A6C34878D82A}">
                    <a16:rowId xmlns:a16="http://schemas.microsoft.com/office/drawing/2014/main" val="1456379556"/>
                  </a:ext>
                </a:extLst>
              </a:tr>
              <a:tr h="1054195">
                <a:tc>
                  <a:txBody>
                    <a:bodyPr/>
                    <a:lstStyle/>
                    <a:p>
                      <a:pPr marL="174625" marR="0" lvl="0" indent="-174625" algn="l" rtl="0" eaLnBrk="1" fontAlgn="auto" latinLnBrk="0" hangingPunct="1">
                        <a:lnSpc>
                          <a:spcPct val="100000"/>
                        </a:lnSpc>
                        <a:spcBef>
                          <a:spcPts val="0"/>
                        </a:spcBef>
                        <a:spcAft>
                          <a:spcPts val="0"/>
                        </a:spcAft>
                        <a:buClrTx/>
                        <a:buSzTx/>
                        <a:buFont typeface="+mj-lt"/>
                        <a:buNone/>
                      </a:pPr>
                      <a:r>
                        <a:rPr lang="en-US" sz="1600" b="1" dirty="0">
                          <a:solidFill>
                            <a:schemeClr val="accent3">
                              <a:lumMod val="75000"/>
                            </a:schemeClr>
                          </a:solidFill>
                          <a:latin typeface="Arial"/>
                          <a:cs typeface="Arial"/>
                        </a:rPr>
                        <a:t>3-4 Institutional capacity  &amp; information exchange</a:t>
                      </a:r>
                      <a:endParaRPr lang="en-US" sz="1600" b="1" dirty="0">
                        <a:solidFill>
                          <a:schemeClr val="accent3">
                            <a:lumMod val="75000"/>
                          </a:schemeClr>
                        </a:solidFill>
                        <a:latin typeface="Arial" panose="020B0604020202020204" pitchFamily="34" charset="0"/>
                        <a:cs typeface="Arial" panose="020B0604020202020204" pitchFamily="34" charset="0"/>
                      </a:endParaRPr>
                    </a:p>
                  </a:txBody>
                  <a:tcPr/>
                </a:tc>
                <a:tc>
                  <a:txBody>
                    <a:bodyPr/>
                    <a:lstStyle/>
                    <a:p>
                      <a:pPr marL="319088" lvl="1" indent="-307975">
                        <a:spcAft>
                          <a:spcPts val="1200"/>
                        </a:spcAft>
                        <a:buFont typeface="Arial" panose="020B0604020202020204" pitchFamily="34" charset="0"/>
                        <a:buChar char="•"/>
                        <a:tabLst/>
                      </a:pPr>
                      <a:r>
                        <a:rPr lang="en-US" sz="1600" b="1" dirty="0">
                          <a:solidFill>
                            <a:srgbClr val="000000"/>
                          </a:solidFill>
                          <a:latin typeface="Arial" panose="020B0604020202020204" pitchFamily="34" charset="0"/>
                          <a:cs typeface="Arial" panose="020B0604020202020204" pitchFamily="34" charset="0"/>
                        </a:rPr>
                        <a:t>Completed per country:</a:t>
                      </a:r>
                    </a:p>
                    <a:p>
                      <a:pPr marL="571500" lvl="1" indent="-282575">
                        <a:spcAft>
                          <a:spcPts val="1200"/>
                        </a:spcAft>
                        <a:buFont typeface="Wingdings" panose="05000000000000000000" pitchFamily="2" charset="2"/>
                        <a:buChar char="Ø"/>
                      </a:pPr>
                      <a:r>
                        <a:rPr lang="en-US" sz="1600" b="0" dirty="0">
                          <a:solidFill>
                            <a:srgbClr val="000000"/>
                          </a:solidFill>
                          <a:latin typeface="Arial"/>
                          <a:cs typeface="Arial"/>
                        </a:rPr>
                        <a:t>Tourism Web Portal to be soft-launched / requests and reception of countries’ tourism-related information for the web portal</a:t>
                      </a:r>
                    </a:p>
                  </a:txBody>
                  <a:tcPr/>
                </a:tc>
                <a:extLst>
                  <a:ext uri="{0D108BD9-81ED-4DB2-BD59-A6C34878D82A}">
                    <a16:rowId xmlns:a16="http://schemas.microsoft.com/office/drawing/2014/main" val="96678611"/>
                  </a:ext>
                </a:extLst>
              </a:tr>
              <a:tr h="1082017">
                <a:tc>
                  <a:txBody>
                    <a:bodyPr/>
                    <a:lstStyle/>
                    <a:p>
                      <a:pPr marL="174625" marR="0" lvl="0" indent="-174625" algn="l" defTabSz="914400" rtl="0" eaLnBrk="1" fontAlgn="auto" latinLnBrk="0" hangingPunct="1">
                        <a:lnSpc>
                          <a:spcPct val="100000"/>
                        </a:lnSpc>
                        <a:spcBef>
                          <a:spcPts val="0"/>
                        </a:spcBef>
                        <a:spcAft>
                          <a:spcPts val="0"/>
                        </a:spcAft>
                        <a:buClrTx/>
                        <a:buSzTx/>
                        <a:buFont typeface="+mj-lt"/>
                        <a:buNone/>
                        <a:tabLst/>
                        <a:defRPr/>
                      </a:pPr>
                      <a:r>
                        <a:rPr lang="en-US" sz="1600" b="1" dirty="0">
                          <a:solidFill>
                            <a:schemeClr val="accent3">
                              <a:lumMod val="75000"/>
                            </a:schemeClr>
                          </a:solidFill>
                          <a:latin typeface="Arial" panose="020B0604020202020204" pitchFamily="34" charset="0"/>
                          <a:cs typeface="Arial" panose="020B0604020202020204" pitchFamily="34" charset="0"/>
                        </a:rPr>
                        <a:t>4. Common health and safety protocols</a:t>
                      </a:r>
                    </a:p>
                  </a:txBody>
                  <a:tcPr/>
                </a:tc>
                <a:tc>
                  <a:txBody>
                    <a:bodyPr/>
                    <a:lstStyle/>
                    <a:p>
                      <a:pPr marL="269875" lvl="1" indent="-269875">
                        <a:spcAft>
                          <a:spcPts val="1200"/>
                        </a:spcAft>
                        <a:buFont typeface="Arial" panose="020B0604020202020204" pitchFamily="34" charset="0"/>
                        <a:buChar char="•"/>
                        <a:tabLst/>
                      </a:pPr>
                      <a:r>
                        <a:rPr lang="en-US" sz="1600" b="1" dirty="0">
                          <a:solidFill>
                            <a:srgbClr val="000000"/>
                          </a:solidFill>
                          <a:latin typeface="Arial" panose="020B0604020202020204" pitchFamily="34" charset="0"/>
                          <a:cs typeface="Arial" panose="020B0604020202020204" pitchFamily="34" charset="0"/>
                        </a:rPr>
                        <a:t>Completed activities</a:t>
                      </a:r>
                      <a:r>
                        <a:rPr lang="en-US" sz="1600" b="0" dirty="0">
                          <a:solidFill>
                            <a:srgbClr val="000000"/>
                          </a:solidFill>
                          <a:latin typeface="Arial" panose="020B0604020202020204" pitchFamily="34" charset="0"/>
                          <a:cs typeface="Arial" panose="020B0604020202020204" pitchFamily="34" charset="0"/>
                        </a:rPr>
                        <a:t>: (ABEC)</a:t>
                      </a:r>
                    </a:p>
                    <a:p>
                      <a:pPr marL="571500" lvl="1" indent="-282575">
                        <a:spcAft>
                          <a:spcPts val="1200"/>
                        </a:spcAft>
                        <a:buFont typeface="Wingdings" panose="05000000000000000000" pitchFamily="2" charset="2"/>
                        <a:buChar char="Ø"/>
                      </a:pPr>
                      <a:r>
                        <a:rPr lang="en-US" sz="1600" b="0" dirty="0">
                          <a:solidFill>
                            <a:srgbClr val="000000"/>
                          </a:solidFill>
                          <a:latin typeface="Arial" panose="020B0604020202020204" pitchFamily="34" charset="0"/>
                          <a:cs typeface="Arial" panose="020B0604020202020204" pitchFamily="34" charset="0"/>
                        </a:rPr>
                        <a:t>Recommendations on new health and safety protocols</a:t>
                      </a:r>
                    </a:p>
                    <a:p>
                      <a:pPr marL="571500" lvl="1" indent="-282575">
                        <a:spcAft>
                          <a:spcPts val="1200"/>
                        </a:spcAft>
                        <a:buFont typeface="Wingdings" panose="05000000000000000000" pitchFamily="2" charset="2"/>
                        <a:buChar char="Ø"/>
                      </a:pPr>
                      <a:r>
                        <a:rPr lang="en-US" sz="1600" b="0" dirty="0">
                          <a:solidFill>
                            <a:srgbClr val="000000"/>
                          </a:solidFill>
                          <a:latin typeface="Arial" panose="020B0604020202020204" pitchFamily="34" charset="0"/>
                          <a:cs typeface="Arial" panose="020B0604020202020204" pitchFamily="34" charset="0"/>
                        </a:rPr>
                        <a:t>Capacity-building and skills development activities</a:t>
                      </a:r>
                    </a:p>
                  </a:txBody>
                  <a:tcPr/>
                </a:tc>
                <a:extLst>
                  <a:ext uri="{0D108BD9-81ED-4DB2-BD59-A6C34878D82A}">
                    <a16:rowId xmlns:a16="http://schemas.microsoft.com/office/drawing/2014/main" val="3781588605"/>
                  </a:ext>
                </a:extLst>
              </a:tr>
              <a:tr h="1082017">
                <a:tc>
                  <a:txBody>
                    <a:bodyPr/>
                    <a:lstStyle/>
                    <a:p>
                      <a:pPr marL="174625" marR="0" lvl="0" indent="-174625" algn="l" defTabSz="914400" rtl="0" eaLnBrk="1" fontAlgn="auto" latinLnBrk="0" hangingPunct="1">
                        <a:lnSpc>
                          <a:spcPct val="100000"/>
                        </a:lnSpc>
                        <a:spcBef>
                          <a:spcPts val="0"/>
                        </a:spcBef>
                        <a:spcAft>
                          <a:spcPts val="0"/>
                        </a:spcAft>
                        <a:buClrTx/>
                        <a:buSzTx/>
                        <a:buFont typeface="+mj-lt"/>
                        <a:buNone/>
                        <a:tabLst/>
                        <a:defRPr/>
                      </a:pPr>
                      <a:r>
                        <a:rPr lang="en-US" sz="1600" b="1" dirty="0">
                          <a:solidFill>
                            <a:schemeClr val="accent3">
                              <a:lumMod val="75000"/>
                            </a:schemeClr>
                          </a:solidFill>
                          <a:latin typeface="Arial" panose="020B0604020202020204" pitchFamily="34" charset="0"/>
                          <a:cs typeface="Arial" panose="020B0604020202020204" pitchFamily="34" charset="0"/>
                        </a:rPr>
                        <a:t>5. Enhanced service quality and min. common standards</a:t>
                      </a:r>
                    </a:p>
                  </a:txBody>
                  <a:tcPr/>
                </a:tc>
                <a:tc>
                  <a:txBody>
                    <a:bodyPr/>
                    <a:lstStyle/>
                    <a:p>
                      <a:pPr marL="319088" lvl="1" indent="-269875">
                        <a:spcAft>
                          <a:spcPts val="1200"/>
                        </a:spcAft>
                        <a:buFont typeface="Arial" panose="020B0604020202020204" pitchFamily="34" charset="0"/>
                        <a:buChar char="•"/>
                        <a:tabLst/>
                      </a:pPr>
                      <a:r>
                        <a:rPr lang="en-US" sz="1600" b="1" dirty="0">
                          <a:solidFill>
                            <a:srgbClr val="000000"/>
                          </a:solidFill>
                          <a:latin typeface="Arial" panose="020B0604020202020204" pitchFamily="34" charset="0"/>
                          <a:cs typeface="Arial" panose="020B0604020202020204" pitchFamily="34" charset="0"/>
                        </a:rPr>
                        <a:t>Completed activities</a:t>
                      </a:r>
                      <a:r>
                        <a:rPr lang="en-US" sz="1600" b="0" dirty="0">
                          <a:solidFill>
                            <a:srgbClr val="000000"/>
                          </a:solidFill>
                          <a:latin typeface="Arial" panose="020B0604020202020204" pitchFamily="34" charset="0"/>
                          <a:cs typeface="Arial" panose="020B0604020202020204" pitchFamily="34" charset="0"/>
                        </a:rPr>
                        <a:t>: </a:t>
                      </a:r>
                    </a:p>
                    <a:p>
                      <a:pPr marL="579438" lvl="1" indent="-309563">
                        <a:spcAft>
                          <a:spcPts val="1200"/>
                        </a:spcAft>
                        <a:buFont typeface="Wingdings" pitchFamily="2" charset="2"/>
                        <a:buChar char="Ø"/>
                        <a:tabLst/>
                      </a:pPr>
                      <a:r>
                        <a:rPr lang="en-US" sz="1600" b="0" dirty="0">
                          <a:solidFill>
                            <a:srgbClr val="000000"/>
                          </a:solidFill>
                          <a:latin typeface="Arial" panose="020B0604020202020204" pitchFamily="34" charset="0"/>
                          <a:cs typeface="Arial" panose="020B0604020202020204" pitchFamily="34" charset="0"/>
                        </a:rPr>
                        <a:t>Accommodation Classification System for ABEC</a:t>
                      </a:r>
                    </a:p>
                    <a:p>
                      <a:pPr marL="579438" lvl="1" indent="-309563">
                        <a:spcAft>
                          <a:spcPts val="1200"/>
                        </a:spcAft>
                        <a:buFont typeface="Wingdings" pitchFamily="2" charset="2"/>
                        <a:buChar char="Ø"/>
                        <a:tabLst/>
                      </a:pPr>
                      <a:r>
                        <a:rPr lang="en-US" sz="1600" b="0" dirty="0">
                          <a:solidFill>
                            <a:srgbClr val="000000"/>
                          </a:solidFill>
                          <a:latin typeface="Arial" panose="020B0604020202020204" pitchFamily="34" charset="0"/>
                          <a:cs typeface="Arial" panose="020B0604020202020204" pitchFamily="34" charset="0"/>
                        </a:rPr>
                        <a:t>Pilot in Pakistan to measure quality in accommodation and price benchmarking </a:t>
                      </a:r>
                    </a:p>
                  </a:txBody>
                  <a:tcPr/>
                </a:tc>
                <a:extLst>
                  <a:ext uri="{0D108BD9-81ED-4DB2-BD59-A6C34878D82A}">
                    <a16:rowId xmlns:a16="http://schemas.microsoft.com/office/drawing/2014/main" val="4139723880"/>
                  </a:ext>
                </a:extLst>
              </a:tr>
            </a:tbl>
          </a:graphicData>
        </a:graphic>
      </p:graphicFrame>
    </p:spTree>
    <p:extLst>
      <p:ext uri="{BB962C8B-B14F-4D97-AF65-F5344CB8AC3E}">
        <p14:creationId xmlns:p14="http://schemas.microsoft.com/office/powerpoint/2010/main" val="18142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A879AD2-52A6-40AA-A8BF-2F1676AA7E86}"/>
              </a:ext>
            </a:extLst>
          </p:cNvPr>
          <p:cNvSpPr txBox="1"/>
          <p:nvPr/>
        </p:nvSpPr>
        <p:spPr>
          <a:xfrm>
            <a:off x="81023" y="207387"/>
            <a:ext cx="11659456" cy="523220"/>
          </a:xfrm>
          <a:prstGeom prst="rect">
            <a:avLst/>
          </a:prstGeom>
          <a:noFill/>
        </p:spPr>
        <p:txBody>
          <a:bodyPr wrap="square" rtlCol="0">
            <a:spAutoFit/>
          </a:bodyPr>
          <a:lstStyle/>
          <a:p>
            <a:pPr algn="ctr"/>
            <a:r>
              <a:rPr lang="en-US" sz="2800" b="1" dirty="0">
                <a:solidFill>
                  <a:srgbClr val="002060"/>
                </a:solidFill>
                <a:latin typeface="Arial" panose="020B0604020202020204" pitchFamily="34" charset="0"/>
                <a:cs typeface="Arial" panose="020B0604020202020204" pitchFamily="34" charset="0"/>
              </a:rPr>
              <a:t>TA 9776 – Sustainable Tourism Development in the CAREC Region </a:t>
            </a:r>
          </a:p>
        </p:txBody>
      </p:sp>
      <p:sp>
        <p:nvSpPr>
          <p:cNvPr id="44" name="TextBox 43">
            <a:extLst>
              <a:ext uri="{FF2B5EF4-FFF2-40B4-BE49-F238E27FC236}">
                <a16:creationId xmlns:a16="http://schemas.microsoft.com/office/drawing/2014/main" id="{11C70560-F7F9-4DF7-8C86-9AAF420CA0E7}"/>
              </a:ext>
            </a:extLst>
          </p:cNvPr>
          <p:cNvSpPr txBox="1"/>
          <p:nvPr/>
        </p:nvSpPr>
        <p:spPr>
          <a:xfrm>
            <a:off x="278726" y="863458"/>
            <a:ext cx="8332880" cy="461665"/>
          </a:xfrm>
          <a:prstGeom prst="rect">
            <a:avLst/>
          </a:prstGeom>
          <a:noFill/>
        </p:spPr>
        <p:txBody>
          <a:bodyPr wrap="square">
            <a:spAutoFit/>
          </a:bodyPr>
          <a:lstStyle/>
          <a:p>
            <a:pPr>
              <a:spcAft>
                <a:spcPts val="600"/>
              </a:spcAft>
            </a:pPr>
            <a:r>
              <a:rPr lang="en-US" sz="2400" b="1" dirty="0">
                <a:solidFill>
                  <a:srgbClr val="000000"/>
                </a:solidFill>
                <a:latin typeface="Arial" panose="020B0604020202020204" pitchFamily="34" charset="0"/>
                <a:cs typeface="Arial" panose="020B0604020202020204" pitchFamily="34" charset="0"/>
              </a:rPr>
              <a:t>Status of Implementation</a:t>
            </a:r>
          </a:p>
        </p:txBody>
      </p:sp>
      <p:graphicFrame>
        <p:nvGraphicFramePr>
          <p:cNvPr id="2" name="Table 2">
            <a:extLst>
              <a:ext uri="{FF2B5EF4-FFF2-40B4-BE49-F238E27FC236}">
                <a16:creationId xmlns:a16="http://schemas.microsoft.com/office/drawing/2014/main" id="{C68AC89F-6AEF-40EE-A3AA-7607C7AB9C35}"/>
              </a:ext>
            </a:extLst>
          </p:cNvPr>
          <p:cNvGraphicFramePr>
            <a:graphicFrameLocks noGrp="1"/>
          </p:cNvGraphicFramePr>
          <p:nvPr>
            <p:extLst>
              <p:ext uri="{D42A27DB-BD31-4B8C-83A1-F6EECF244321}">
                <p14:modId xmlns:p14="http://schemas.microsoft.com/office/powerpoint/2010/main" val="1695792143"/>
              </p:ext>
            </p:extLst>
          </p:nvPr>
        </p:nvGraphicFramePr>
        <p:xfrm>
          <a:off x="364238" y="1457974"/>
          <a:ext cx="11463523" cy="5045854"/>
        </p:xfrm>
        <a:graphic>
          <a:graphicData uri="http://schemas.openxmlformats.org/drawingml/2006/table">
            <a:tbl>
              <a:tblPr firstRow="1" bandRow="1">
                <a:tableStyleId>{1FECB4D8-DB02-4DC6-A0A2-4F2EBAE1DC90}</a:tableStyleId>
              </a:tblPr>
              <a:tblGrid>
                <a:gridCol w="2571981">
                  <a:extLst>
                    <a:ext uri="{9D8B030D-6E8A-4147-A177-3AD203B41FA5}">
                      <a16:colId xmlns:a16="http://schemas.microsoft.com/office/drawing/2014/main" val="2390856439"/>
                    </a:ext>
                  </a:extLst>
                </a:gridCol>
                <a:gridCol w="8891542">
                  <a:extLst>
                    <a:ext uri="{9D8B030D-6E8A-4147-A177-3AD203B41FA5}">
                      <a16:colId xmlns:a16="http://schemas.microsoft.com/office/drawing/2014/main" val="3987136636"/>
                    </a:ext>
                  </a:extLst>
                </a:gridCol>
              </a:tblGrid>
              <a:tr h="373764">
                <a:tc>
                  <a:txBody>
                    <a:bodyPr/>
                    <a:lstStyle/>
                    <a:p>
                      <a:pPr algn="ctr"/>
                      <a:r>
                        <a:rPr lang="en-US" sz="1600" dirty="0">
                          <a:solidFill>
                            <a:schemeClr val="bg1"/>
                          </a:solidFill>
                          <a:latin typeface="Arial" panose="020B0604020202020204" pitchFamily="34" charset="0"/>
                          <a:cs typeface="Arial" panose="020B0604020202020204" pitchFamily="34" charset="0"/>
                        </a:rPr>
                        <a:t>OUTPUT</a:t>
                      </a:r>
                    </a:p>
                  </a:txBody>
                  <a:tcPr anchor="ctr"/>
                </a:tc>
                <a:tc>
                  <a:txBody>
                    <a:bodyPr/>
                    <a:lstStyle/>
                    <a:p>
                      <a:pPr algn="ctr"/>
                      <a:r>
                        <a:rPr lang="en-US" sz="1600" dirty="0">
                          <a:solidFill>
                            <a:schemeClr val="bg1"/>
                          </a:solidFill>
                          <a:latin typeface="Arial" panose="020B0604020202020204" pitchFamily="34" charset="0"/>
                          <a:cs typeface="Arial" panose="020B0604020202020204" pitchFamily="34" charset="0"/>
                        </a:rPr>
                        <a:t>Next Steps</a:t>
                      </a:r>
                    </a:p>
                  </a:txBody>
                  <a:tcPr anchor="ctr"/>
                </a:tc>
                <a:extLst>
                  <a:ext uri="{0D108BD9-81ED-4DB2-BD59-A6C34878D82A}">
                    <a16:rowId xmlns:a16="http://schemas.microsoft.com/office/drawing/2014/main" val="2357168826"/>
                  </a:ext>
                </a:extLst>
              </a:tr>
              <a:tr h="918725">
                <a:tc>
                  <a:txBody>
                    <a:bodyPr/>
                    <a:lstStyle/>
                    <a:p>
                      <a:pPr marL="174625" indent="-174625">
                        <a:buFont typeface="+mj-lt"/>
                        <a:buNone/>
                      </a:pPr>
                      <a:r>
                        <a:rPr lang="en-US" sz="1600" b="1" dirty="0">
                          <a:solidFill>
                            <a:schemeClr val="accent3">
                              <a:lumMod val="75000"/>
                            </a:schemeClr>
                          </a:solidFill>
                          <a:latin typeface="Arial" panose="020B0604020202020204" pitchFamily="34" charset="0"/>
                          <a:cs typeface="Arial" panose="020B0604020202020204" pitchFamily="34" charset="0"/>
                        </a:rPr>
                        <a:t>1-2. CAREC tourism strategy 2030 &amp; investment frame-work</a:t>
                      </a:r>
                    </a:p>
                  </a:txBody>
                  <a:tcPr/>
                </a:tc>
                <a:tc>
                  <a:txBody>
                    <a:bodyPr/>
                    <a:lstStyle/>
                    <a:p>
                      <a:pPr marL="285750" indent="-285750">
                        <a:spcAft>
                          <a:spcPts val="600"/>
                        </a:spcAft>
                        <a:buFont typeface="Arial" panose="020B0604020202020204" pitchFamily="34" charset="0"/>
                        <a:buChar char="•"/>
                      </a:pPr>
                      <a:r>
                        <a:rPr lang="en-US" sz="1600" b="0" dirty="0">
                          <a:solidFill>
                            <a:srgbClr val="000000"/>
                          </a:solidFill>
                          <a:latin typeface="Arial" panose="020B0604020202020204" pitchFamily="34" charset="0"/>
                          <a:cs typeface="Arial" panose="020B0604020202020204" pitchFamily="34" charset="0"/>
                        </a:rPr>
                        <a:t>Approvals for further content development for the Web portal</a:t>
                      </a:r>
                    </a:p>
                    <a:p>
                      <a:pPr marL="285750" indent="-285750">
                        <a:spcAft>
                          <a:spcPts val="600"/>
                        </a:spcAft>
                        <a:buFont typeface="Arial" panose="020B0604020202020204" pitchFamily="34" charset="0"/>
                        <a:buChar char="•"/>
                      </a:pPr>
                      <a:r>
                        <a:rPr lang="en-US" sz="1600" b="0" dirty="0">
                          <a:solidFill>
                            <a:srgbClr val="000000"/>
                          </a:solidFill>
                          <a:latin typeface="Arial" panose="020B0604020202020204" pitchFamily="34" charset="0"/>
                          <a:cs typeface="Arial" panose="020B0604020202020204" pitchFamily="34" charset="0"/>
                        </a:rPr>
                        <a:t>Approval of the geographic scope of 2 of the 4 projects for conceptualization</a:t>
                      </a:r>
                    </a:p>
                    <a:p>
                      <a:pPr marL="285750" indent="-285750">
                        <a:spcAft>
                          <a:spcPts val="600"/>
                        </a:spcAft>
                        <a:buFont typeface="Arial" panose="020B0604020202020204" pitchFamily="34" charset="0"/>
                        <a:buChar char="•"/>
                      </a:pPr>
                      <a:r>
                        <a:rPr lang="en-US" sz="1600" b="0" dirty="0">
                          <a:solidFill>
                            <a:srgbClr val="000000"/>
                          </a:solidFill>
                          <a:latin typeface="Arial" panose="020B0604020202020204" pitchFamily="34" charset="0"/>
                          <a:cs typeface="Arial" panose="020B0604020202020204" pitchFamily="34" charset="0"/>
                        </a:rPr>
                        <a:t>Prepare 4 project profiles</a:t>
                      </a:r>
                    </a:p>
                  </a:txBody>
                  <a:tcPr/>
                </a:tc>
                <a:extLst>
                  <a:ext uri="{0D108BD9-81ED-4DB2-BD59-A6C34878D82A}">
                    <a16:rowId xmlns:a16="http://schemas.microsoft.com/office/drawing/2014/main" val="1456379556"/>
                  </a:ext>
                </a:extLst>
              </a:tr>
              <a:tr h="1098762">
                <a:tc>
                  <a:txBody>
                    <a:bodyPr/>
                    <a:lstStyle/>
                    <a:p>
                      <a:pPr marL="174625" marR="0" lvl="0" indent="-174625" algn="l" defTabSz="914400" rtl="0" eaLnBrk="1" fontAlgn="auto" latinLnBrk="0" hangingPunct="1">
                        <a:lnSpc>
                          <a:spcPct val="100000"/>
                        </a:lnSpc>
                        <a:spcBef>
                          <a:spcPts val="0"/>
                        </a:spcBef>
                        <a:spcAft>
                          <a:spcPts val="0"/>
                        </a:spcAft>
                        <a:buClrTx/>
                        <a:buSzTx/>
                        <a:buFont typeface="+mj-lt"/>
                        <a:buNone/>
                        <a:tabLst/>
                        <a:defRPr/>
                      </a:pPr>
                      <a:r>
                        <a:rPr lang="en-US" sz="1600" b="1" dirty="0">
                          <a:solidFill>
                            <a:schemeClr val="accent3">
                              <a:lumMod val="75000"/>
                            </a:schemeClr>
                          </a:solidFill>
                          <a:latin typeface="Arial" panose="020B0604020202020204" pitchFamily="34" charset="0"/>
                          <a:cs typeface="Arial" panose="020B0604020202020204" pitchFamily="34" charset="0"/>
                        </a:rPr>
                        <a:t>3-4 Institutional capacity of tourism authorities</a:t>
                      </a:r>
                    </a:p>
                  </a:txBody>
                  <a:tcPr/>
                </a:tc>
                <a:tc>
                  <a:txBody>
                    <a:bodyPr/>
                    <a:lstStyle/>
                    <a:p>
                      <a:pPr marL="319088" lvl="1" indent="-307975">
                        <a:spcAft>
                          <a:spcPts val="1200"/>
                        </a:spcAft>
                        <a:buFont typeface="Arial" panose="020B0604020202020204" pitchFamily="34" charset="0"/>
                        <a:buChar char="•"/>
                        <a:tabLst/>
                      </a:pPr>
                      <a:r>
                        <a:rPr lang="en-US" sz="1600" b="0" dirty="0">
                          <a:solidFill>
                            <a:srgbClr val="000000"/>
                          </a:solidFill>
                          <a:latin typeface="Arial" panose="020B0604020202020204" pitchFamily="34" charset="0"/>
                          <a:cs typeface="Arial" panose="020B0604020202020204" pitchFamily="34" charset="0"/>
                        </a:rPr>
                        <a:t>Conduct capacity-building activities</a:t>
                      </a:r>
                    </a:p>
                    <a:p>
                      <a:pPr marL="319088" lvl="1" indent="-307975">
                        <a:spcAft>
                          <a:spcPts val="1200"/>
                        </a:spcAft>
                        <a:buFont typeface="Arial" panose="020B0604020202020204" pitchFamily="34" charset="0"/>
                        <a:buChar char="•"/>
                        <a:tabLst/>
                      </a:pPr>
                      <a:r>
                        <a:rPr lang="en-US" sz="1600" b="0" dirty="0">
                          <a:solidFill>
                            <a:srgbClr val="000000"/>
                          </a:solidFill>
                          <a:latin typeface="Arial" panose="020B0604020202020204" pitchFamily="34" charset="0"/>
                          <a:cs typeface="Arial" panose="020B0604020202020204" pitchFamily="34" charset="0"/>
                        </a:rPr>
                        <a:t>Public-private dialogue and exchange of experiences</a:t>
                      </a:r>
                    </a:p>
                    <a:p>
                      <a:pPr marL="319088" lvl="1" indent="-307975">
                        <a:spcAft>
                          <a:spcPts val="1200"/>
                        </a:spcAft>
                        <a:buFont typeface="Arial" panose="020B0604020202020204" pitchFamily="34" charset="0"/>
                        <a:buChar char="•"/>
                        <a:tabLst/>
                      </a:pPr>
                      <a:r>
                        <a:rPr lang="en-US" sz="1600" b="0" dirty="0">
                          <a:solidFill>
                            <a:srgbClr val="000000"/>
                          </a:solidFill>
                          <a:latin typeface="Arial" panose="020B0604020202020204" pitchFamily="34" charset="0"/>
                          <a:cs typeface="Arial" panose="020B0604020202020204" pitchFamily="34" charset="0"/>
                        </a:rPr>
                        <a:t>Identify options and develop a comprehensive plan for maintaining and updating the virtual portal beyond the TA implementation period </a:t>
                      </a:r>
                    </a:p>
                    <a:p>
                      <a:pPr marL="319088" lvl="1" indent="-307975">
                        <a:spcAft>
                          <a:spcPts val="1200"/>
                        </a:spcAft>
                        <a:buFont typeface="Arial" panose="020B0604020202020204" pitchFamily="34" charset="0"/>
                        <a:buChar char="•"/>
                        <a:tabLst/>
                      </a:pPr>
                      <a:r>
                        <a:rPr lang="en-US" sz="1600" b="0" dirty="0">
                          <a:solidFill>
                            <a:srgbClr val="000000"/>
                          </a:solidFill>
                          <a:latin typeface="Arial" panose="020B0604020202020204" pitchFamily="34" charset="0"/>
                          <a:cs typeface="Arial" panose="020B0604020202020204" pitchFamily="34" charset="0"/>
                        </a:rPr>
                        <a:t>Launch tourism portal</a:t>
                      </a:r>
                    </a:p>
                  </a:txBody>
                  <a:tcPr/>
                </a:tc>
                <a:extLst>
                  <a:ext uri="{0D108BD9-81ED-4DB2-BD59-A6C34878D82A}">
                    <a16:rowId xmlns:a16="http://schemas.microsoft.com/office/drawing/2014/main" val="96678611"/>
                  </a:ext>
                </a:extLst>
              </a:tr>
              <a:tr h="918725">
                <a:tc>
                  <a:txBody>
                    <a:bodyPr/>
                    <a:lstStyle/>
                    <a:p>
                      <a:pPr marL="174625" marR="0" lvl="0" indent="-174625" algn="l" defTabSz="914400" rtl="0" eaLnBrk="1" fontAlgn="auto" latinLnBrk="0" hangingPunct="1">
                        <a:lnSpc>
                          <a:spcPct val="100000"/>
                        </a:lnSpc>
                        <a:spcBef>
                          <a:spcPts val="0"/>
                        </a:spcBef>
                        <a:spcAft>
                          <a:spcPts val="0"/>
                        </a:spcAft>
                        <a:buClrTx/>
                        <a:buSzTx/>
                        <a:buFont typeface="+mj-lt"/>
                        <a:buNone/>
                        <a:tabLst/>
                        <a:defRPr/>
                      </a:pPr>
                      <a:r>
                        <a:rPr lang="en-US" sz="1600" b="1" dirty="0">
                          <a:solidFill>
                            <a:schemeClr val="accent3">
                              <a:lumMod val="75000"/>
                            </a:schemeClr>
                          </a:solidFill>
                          <a:latin typeface="Arial" panose="020B0604020202020204" pitchFamily="34" charset="0"/>
                          <a:cs typeface="Arial" panose="020B0604020202020204" pitchFamily="34" charset="0"/>
                        </a:rPr>
                        <a:t>4. Common health and safety protocols</a:t>
                      </a:r>
                    </a:p>
                  </a:txBody>
                  <a:tcPr/>
                </a:tc>
                <a:tc>
                  <a:txBody>
                    <a:bodyPr/>
                    <a:lstStyle/>
                    <a:p>
                      <a:pPr marL="269875" lvl="1" indent="-269875">
                        <a:spcAft>
                          <a:spcPts val="1200"/>
                        </a:spcAft>
                        <a:buFont typeface="Arial" panose="020B0604020202020204" pitchFamily="34" charset="0"/>
                        <a:buChar char="•"/>
                        <a:tabLst/>
                      </a:pPr>
                      <a:r>
                        <a:rPr lang="en-US" sz="1600" b="0" dirty="0">
                          <a:solidFill>
                            <a:srgbClr val="000000"/>
                          </a:solidFill>
                          <a:latin typeface="Arial" panose="020B0604020202020204" pitchFamily="34" charset="0"/>
                          <a:cs typeface="Arial" panose="020B0604020202020204" pitchFamily="34" charset="0"/>
                        </a:rPr>
                        <a:t>Implementation and promotion of the new joint Accommodation Classification System and common health and safety protocols developed for ABEC to the consumers of KAZ and KGZ</a:t>
                      </a:r>
                    </a:p>
                  </a:txBody>
                  <a:tcPr/>
                </a:tc>
                <a:extLst>
                  <a:ext uri="{0D108BD9-81ED-4DB2-BD59-A6C34878D82A}">
                    <a16:rowId xmlns:a16="http://schemas.microsoft.com/office/drawing/2014/main" val="3781588605"/>
                  </a:ext>
                </a:extLst>
              </a:tr>
              <a:tr h="918725">
                <a:tc>
                  <a:txBody>
                    <a:bodyPr/>
                    <a:lstStyle/>
                    <a:p>
                      <a:pPr marL="174625" marR="0" lvl="0" indent="-174625" algn="l" defTabSz="914400" rtl="0" eaLnBrk="1" fontAlgn="auto" latinLnBrk="0" hangingPunct="1">
                        <a:lnSpc>
                          <a:spcPct val="100000"/>
                        </a:lnSpc>
                        <a:spcBef>
                          <a:spcPts val="0"/>
                        </a:spcBef>
                        <a:spcAft>
                          <a:spcPts val="0"/>
                        </a:spcAft>
                        <a:buClrTx/>
                        <a:buSzTx/>
                        <a:buFont typeface="+mj-lt"/>
                        <a:buNone/>
                        <a:tabLst/>
                        <a:defRPr/>
                      </a:pPr>
                      <a:r>
                        <a:rPr lang="en-US" sz="1600" b="1" dirty="0">
                          <a:solidFill>
                            <a:schemeClr val="accent3">
                              <a:lumMod val="75000"/>
                            </a:schemeClr>
                          </a:solidFill>
                          <a:latin typeface="Arial" panose="020B0604020202020204" pitchFamily="34" charset="0"/>
                          <a:cs typeface="Arial" panose="020B0604020202020204" pitchFamily="34" charset="0"/>
                        </a:rPr>
                        <a:t>5. Enhanced service quality and min. common standards</a:t>
                      </a:r>
                    </a:p>
                  </a:txBody>
                  <a:tcPr/>
                </a:tc>
                <a:tc>
                  <a:txBody>
                    <a:bodyPr/>
                    <a:lstStyle/>
                    <a:p>
                      <a:pPr marL="319088" lvl="1" indent="-269875">
                        <a:spcAft>
                          <a:spcPts val="1200"/>
                        </a:spcAft>
                        <a:buFont typeface="Arial" panose="020B0604020202020204" pitchFamily="34" charset="0"/>
                        <a:buChar char="•"/>
                        <a:tabLst/>
                      </a:pPr>
                      <a:r>
                        <a:rPr lang="en-US" sz="1600" b="0" dirty="0">
                          <a:solidFill>
                            <a:srgbClr val="000000"/>
                          </a:solidFill>
                          <a:latin typeface="Arial" panose="020B0604020202020204" pitchFamily="34" charset="0"/>
                          <a:cs typeface="Arial" panose="020B0604020202020204" pitchFamily="34" charset="0"/>
                        </a:rPr>
                        <a:t>Using the data collected for quality measurement and price benchmark to implement a quality label for accommodation in Pakistan and its promotion to the consumers.</a:t>
                      </a:r>
                    </a:p>
                  </a:txBody>
                  <a:tcPr/>
                </a:tc>
                <a:extLst>
                  <a:ext uri="{0D108BD9-81ED-4DB2-BD59-A6C34878D82A}">
                    <a16:rowId xmlns:a16="http://schemas.microsoft.com/office/drawing/2014/main" val="4139723880"/>
                  </a:ext>
                </a:extLst>
              </a:tr>
            </a:tbl>
          </a:graphicData>
        </a:graphic>
      </p:graphicFrame>
    </p:spTree>
    <p:extLst>
      <p:ext uri="{BB962C8B-B14F-4D97-AF65-F5344CB8AC3E}">
        <p14:creationId xmlns:p14="http://schemas.microsoft.com/office/powerpoint/2010/main" val="3730794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a:extLst>
              <a:ext uri="{FF2B5EF4-FFF2-40B4-BE49-F238E27FC236}">
                <a16:creationId xmlns:a16="http://schemas.microsoft.com/office/drawing/2014/main" id="{D7C1DD09-4895-4158-BCB9-FD6B67B0272F}"/>
              </a:ext>
            </a:extLst>
          </p:cNvPr>
          <p:cNvSpPr txBox="1"/>
          <p:nvPr/>
        </p:nvSpPr>
        <p:spPr>
          <a:xfrm>
            <a:off x="1706137" y="316074"/>
            <a:ext cx="7750098" cy="523220"/>
          </a:xfrm>
          <a:prstGeom prst="rect">
            <a:avLst/>
          </a:prstGeom>
          <a:noFill/>
          <a:ln>
            <a:noFill/>
          </a:ln>
        </p:spPr>
        <p:txBody>
          <a:bodyPr wrap="square" rtlCol="0">
            <a:spAutoFit/>
          </a:bodyPr>
          <a:lstStyle/>
          <a:p>
            <a:pPr algn="ctr"/>
            <a:r>
              <a:rPr lang="en-US" sz="2800" b="1">
                <a:solidFill>
                  <a:srgbClr val="002060"/>
                </a:solidFill>
                <a:latin typeface="Roboto"/>
                <a:cs typeface="Arial" panose="020B0604020202020204" pitchFamily="34" charset="0"/>
              </a:rPr>
              <a:t>CAREC Tourism Strategy Project Roadmap</a:t>
            </a:r>
            <a:endParaRPr lang="en-US" sz="2800" b="1">
              <a:solidFill>
                <a:srgbClr val="002060"/>
              </a:solidFill>
              <a:latin typeface="Roboto"/>
            </a:endParaRPr>
          </a:p>
        </p:txBody>
      </p:sp>
      <p:pic>
        <p:nvPicPr>
          <p:cNvPr id="142" name="Picture 141">
            <a:extLst>
              <a:ext uri="{FF2B5EF4-FFF2-40B4-BE49-F238E27FC236}">
                <a16:creationId xmlns:a16="http://schemas.microsoft.com/office/drawing/2014/main" id="{D0F23FD4-D9F7-4C44-8071-D653DD00FA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328400" y="81280"/>
            <a:ext cx="670559" cy="670559"/>
          </a:xfrm>
          <a:prstGeom prst="rect">
            <a:avLst/>
          </a:prstGeom>
        </p:spPr>
      </p:pic>
      <p:cxnSp>
        <p:nvCxnSpPr>
          <p:cNvPr id="164" name="Straight Connector 163">
            <a:extLst>
              <a:ext uri="{FF2B5EF4-FFF2-40B4-BE49-F238E27FC236}">
                <a16:creationId xmlns:a16="http://schemas.microsoft.com/office/drawing/2014/main" id="{04847C38-E5C4-AB4E-8793-D594CDE79D20}"/>
              </a:ext>
            </a:extLst>
          </p:cNvPr>
          <p:cNvCxnSpPr>
            <a:cxnSpLocks/>
          </p:cNvCxnSpPr>
          <p:nvPr/>
        </p:nvCxnSpPr>
        <p:spPr>
          <a:xfrm>
            <a:off x="0" y="6633824"/>
            <a:ext cx="12233909" cy="0"/>
          </a:xfrm>
          <a:prstGeom prst="line">
            <a:avLst/>
          </a:prstGeom>
          <a:ln w="12700"/>
        </p:spPr>
        <p:style>
          <a:lnRef idx="1">
            <a:schemeClr val="dk1"/>
          </a:lnRef>
          <a:fillRef idx="0">
            <a:schemeClr val="dk1"/>
          </a:fillRef>
          <a:effectRef idx="0">
            <a:schemeClr val="dk1"/>
          </a:effectRef>
          <a:fontRef idx="minor">
            <a:schemeClr val="tx1"/>
          </a:fontRef>
        </p:style>
      </p:cxnSp>
      <p:sp>
        <p:nvSpPr>
          <p:cNvPr id="167" name="Slide Number Placeholder 3">
            <a:extLst>
              <a:ext uri="{FF2B5EF4-FFF2-40B4-BE49-F238E27FC236}">
                <a16:creationId xmlns:a16="http://schemas.microsoft.com/office/drawing/2014/main" id="{9ADB8031-A637-8D4E-A2BB-9DC640C7FECD}"/>
              </a:ext>
            </a:extLst>
          </p:cNvPr>
          <p:cNvSpPr txBox="1">
            <a:spLocks/>
          </p:cNvSpPr>
          <p:nvPr/>
        </p:nvSpPr>
        <p:spPr>
          <a:xfrm>
            <a:off x="5896633" y="6478067"/>
            <a:ext cx="410402"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CD8D479-8942-46E8-A226-A4E01F7A105C}" type="slidenum">
              <a:rPr lang="en-US" sz="1400" smtClean="0">
                <a:solidFill>
                  <a:schemeClr val="bg1"/>
                </a:solidFill>
                <a:latin typeface="Roboto" pitchFamily="2" charset="0"/>
                <a:ea typeface="Roboto" pitchFamily="2" charset="0"/>
                <a:cs typeface="Calibri" panose="020F0502020204030204" pitchFamily="34" charset="0"/>
              </a:rPr>
              <a:pPr algn="ctr"/>
              <a:t>5</a:t>
            </a:fld>
            <a:endParaRPr lang="en-US" sz="1400">
              <a:solidFill>
                <a:schemeClr val="bg1"/>
              </a:solidFill>
              <a:latin typeface="Roboto" pitchFamily="2" charset="0"/>
              <a:ea typeface="Roboto" pitchFamily="2" charset="0"/>
              <a:cs typeface="Calibri" panose="020F0502020204030204" pitchFamily="34" charset="0"/>
            </a:endParaRPr>
          </a:p>
        </p:txBody>
      </p:sp>
      <p:sp>
        <p:nvSpPr>
          <p:cNvPr id="3" name="Pentagon 2">
            <a:extLst>
              <a:ext uri="{FF2B5EF4-FFF2-40B4-BE49-F238E27FC236}">
                <a16:creationId xmlns:a16="http://schemas.microsoft.com/office/drawing/2014/main" id="{A570B321-966E-6447-939D-5EE0D816E069}"/>
              </a:ext>
            </a:extLst>
          </p:cNvPr>
          <p:cNvSpPr/>
          <p:nvPr/>
        </p:nvSpPr>
        <p:spPr>
          <a:xfrm>
            <a:off x="264160" y="1304580"/>
            <a:ext cx="3695700" cy="758283"/>
          </a:xfrm>
          <a:prstGeom prst="homePlate">
            <a:avLst>
              <a:gd name="adj" fmla="val 2794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Stage I </a:t>
            </a:r>
            <a:br>
              <a:rPr lang="en-GB" b="1"/>
            </a:br>
            <a:r>
              <a:rPr lang="en-GB" b="1"/>
              <a:t>Strategic Analysis</a:t>
            </a:r>
          </a:p>
        </p:txBody>
      </p:sp>
      <p:sp>
        <p:nvSpPr>
          <p:cNvPr id="4" name="Chevron 3">
            <a:extLst>
              <a:ext uri="{FF2B5EF4-FFF2-40B4-BE49-F238E27FC236}">
                <a16:creationId xmlns:a16="http://schemas.microsoft.com/office/drawing/2014/main" id="{5E5068CE-6FC2-A64B-A426-2414995796E7}"/>
              </a:ext>
            </a:extLst>
          </p:cNvPr>
          <p:cNvSpPr/>
          <p:nvPr/>
        </p:nvSpPr>
        <p:spPr>
          <a:xfrm>
            <a:off x="4026719" y="1304579"/>
            <a:ext cx="2429837" cy="758283"/>
          </a:xfrm>
          <a:prstGeom prst="chevron">
            <a:avLst>
              <a:gd name="adj" fmla="val 26364"/>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bg1"/>
                </a:solidFill>
              </a:rPr>
              <a:t>Stage II</a:t>
            </a:r>
            <a:br>
              <a:rPr lang="en-GB" b="1">
                <a:solidFill>
                  <a:schemeClr val="bg1"/>
                </a:solidFill>
              </a:rPr>
            </a:br>
            <a:r>
              <a:rPr lang="en-GB" b="1">
                <a:solidFill>
                  <a:schemeClr val="bg1"/>
                </a:solidFill>
              </a:rPr>
              <a:t>Strategy &amp; Investment Plan</a:t>
            </a:r>
          </a:p>
        </p:txBody>
      </p:sp>
      <p:sp>
        <p:nvSpPr>
          <p:cNvPr id="150" name="Chevron 149">
            <a:extLst>
              <a:ext uri="{FF2B5EF4-FFF2-40B4-BE49-F238E27FC236}">
                <a16:creationId xmlns:a16="http://schemas.microsoft.com/office/drawing/2014/main" id="{AE77B510-16CB-A04F-B2C8-010111D5004B}"/>
              </a:ext>
            </a:extLst>
          </p:cNvPr>
          <p:cNvSpPr/>
          <p:nvPr/>
        </p:nvSpPr>
        <p:spPr>
          <a:xfrm>
            <a:off x="6448561" y="1304579"/>
            <a:ext cx="5075445" cy="758283"/>
          </a:xfrm>
          <a:prstGeom prst="chevron">
            <a:avLst>
              <a:gd name="adj" fmla="val 2636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bg1"/>
                </a:solidFill>
              </a:rPr>
              <a:t>Stage III</a:t>
            </a:r>
            <a:br>
              <a:rPr lang="en-GB" b="1">
                <a:solidFill>
                  <a:schemeClr val="bg1"/>
                </a:solidFill>
              </a:rPr>
            </a:br>
            <a:r>
              <a:rPr lang="en-GB" b="1">
                <a:solidFill>
                  <a:schemeClr val="bg1"/>
                </a:solidFill>
              </a:rPr>
              <a:t>Project Profiles</a:t>
            </a:r>
          </a:p>
        </p:txBody>
      </p:sp>
      <p:sp>
        <p:nvSpPr>
          <p:cNvPr id="6" name="Rectangle 5">
            <a:extLst>
              <a:ext uri="{FF2B5EF4-FFF2-40B4-BE49-F238E27FC236}">
                <a16:creationId xmlns:a16="http://schemas.microsoft.com/office/drawing/2014/main" id="{5316CA92-54E1-2445-B00E-66766C45A55B}"/>
              </a:ext>
            </a:extLst>
          </p:cNvPr>
          <p:cNvSpPr/>
          <p:nvPr/>
        </p:nvSpPr>
        <p:spPr>
          <a:xfrm>
            <a:off x="264159" y="2330605"/>
            <a:ext cx="3695700" cy="307042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1" name="Rectangle 150">
            <a:extLst>
              <a:ext uri="{FF2B5EF4-FFF2-40B4-BE49-F238E27FC236}">
                <a16:creationId xmlns:a16="http://schemas.microsoft.com/office/drawing/2014/main" id="{2E2D0860-56C0-ED4E-9663-C9BFE801E57C}"/>
              </a:ext>
            </a:extLst>
          </p:cNvPr>
          <p:cNvSpPr/>
          <p:nvPr/>
        </p:nvSpPr>
        <p:spPr>
          <a:xfrm>
            <a:off x="348343" y="2428502"/>
            <a:ext cx="3534338" cy="2888080"/>
          </a:xfrm>
          <a:prstGeom prst="rect">
            <a:avLst/>
          </a:prstGeom>
          <a:solidFill>
            <a:srgbClr val="E5F5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113" indent="-11113">
              <a:spcAft>
                <a:spcPts val="600"/>
              </a:spcAft>
              <a:buFont typeface="Arial" panose="020B0604020202020204" pitchFamily="34" charset="0"/>
              <a:buChar char="•"/>
            </a:pPr>
            <a:r>
              <a:rPr lang="en-GB" sz="1600" b="1" dirty="0">
                <a:solidFill>
                  <a:srgbClr val="095354"/>
                </a:solidFill>
              </a:rPr>
              <a:t>Report on Institutional Structures,  strategies and  plans.</a:t>
            </a:r>
          </a:p>
          <a:p>
            <a:pPr marL="11113" indent="-11113">
              <a:spcAft>
                <a:spcPts val="600"/>
              </a:spcAft>
              <a:buFont typeface="Arial" panose="020B0604020202020204" pitchFamily="34" charset="0"/>
              <a:buChar char="•"/>
            </a:pPr>
            <a:r>
              <a:rPr lang="en-GB" sz="1600" b="1" dirty="0">
                <a:solidFill>
                  <a:srgbClr val="095354"/>
                </a:solidFill>
              </a:rPr>
              <a:t>Report on investment framework and legal assessment</a:t>
            </a:r>
          </a:p>
          <a:p>
            <a:pPr marL="11113" indent="-11113">
              <a:spcAft>
                <a:spcPts val="600"/>
              </a:spcAft>
              <a:buFont typeface="Arial" panose="020B0604020202020204" pitchFamily="34" charset="0"/>
              <a:buChar char="•"/>
            </a:pPr>
            <a:r>
              <a:rPr lang="en-GB" sz="1600" b="1" dirty="0">
                <a:solidFill>
                  <a:srgbClr val="095354"/>
                </a:solidFill>
              </a:rPr>
              <a:t>Report on Asset Mapping</a:t>
            </a:r>
          </a:p>
          <a:p>
            <a:pPr marL="11113" indent="-11113">
              <a:spcAft>
                <a:spcPts val="600"/>
              </a:spcAft>
              <a:buFont typeface="Arial" panose="020B0604020202020204" pitchFamily="34" charset="0"/>
              <a:buChar char="•"/>
            </a:pPr>
            <a:r>
              <a:rPr lang="en-GB" sz="1600" b="1" dirty="0">
                <a:solidFill>
                  <a:srgbClr val="095354"/>
                </a:solidFill>
              </a:rPr>
              <a:t>Report on Demand Analysis</a:t>
            </a:r>
          </a:p>
          <a:p>
            <a:pPr marL="11113" indent="-11113">
              <a:spcAft>
                <a:spcPts val="600"/>
              </a:spcAft>
              <a:buFont typeface="Arial" panose="020B0604020202020204" pitchFamily="34" charset="0"/>
              <a:buChar char="•"/>
            </a:pPr>
            <a:r>
              <a:rPr lang="en-GB" sz="1600" b="1" dirty="0">
                <a:solidFill>
                  <a:srgbClr val="095354"/>
                </a:solidFill>
              </a:rPr>
              <a:t>Report on Marketing and Promotion</a:t>
            </a:r>
          </a:p>
          <a:p>
            <a:pPr marL="11113" indent="-11113">
              <a:spcAft>
                <a:spcPts val="600"/>
              </a:spcAft>
              <a:buFont typeface="Arial" panose="020B0604020202020204" pitchFamily="34" charset="0"/>
              <a:buChar char="•"/>
            </a:pPr>
            <a:r>
              <a:rPr lang="en-GB" sz="1600" b="1" dirty="0">
                <a:solidFill>
                  <a:srgbClr val="095354"/>
                </a:solidFill>
              </a:rPr>
              <a:t>Report on Skills Gaps</a:t>
            </a:r>
          </a:p>
          <a:p>
            <a:pPr marL="11113" indent="-11113">
              <a:spcAft>
                <a:spcPts val="600"/>
              </a:spcAft>
              <a:buFont typeface="Arial" panose="020B0604020202020204" pitchFamily="34" charset="0"/>
              <a:buChar char="•"/>
            </a:pPr>
            <a:r>
              <a:rPr lang="en-GB" sz="1600" b="1" dirty="0">
                <a:solidFill>
                  <a:srgbClr val="095354"/>
                </a:solidFill>
              </a:rPr>
              <a:t>Report on tourism infrastructure, services and prioritization</a:t>
            </a:r>
          </a:p>
        </p:txBody>
      </p:sp>
      <p:sp>
        <p:nvSpPr>
          <p:cNvPr id="152" name="Rectangle 151">
            <a:extLst>
              <a:ext uri="{FF2B5EF4-FFF2-40B4-BE49-F238E27FC236}">
                <a16:creationId xmlns:a16="http://schemas.microsoft.com/office/drawing/2014/main" id="{AE816444-6A11-C946-B00F-F2A33D39D070}"/>
              </a:ext>
            </a:extLst>
          </p:cNvPr>
          <p:cNvSpPr/>
          <p:nvPr/>
        </p:nvSpPr>
        <p:spPr>
          <a:xfrm>
            <a:off x="264159" y="5920668"/>
            <a:ext cx="6075357" cy="400111"/>
          </a:xfrm>
          <a:prstGeom prst="rect">
            <a:avLst/>
          </a:prstGeom>
          <a:solidFill>
            <a:srgbClr val="D3F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1600" b="1">
                <a:solidFill>
                  <a:srgbClr val="095354"/>
                </a:solidFill>
              </a:rPr>
              <a:t>CAREC Tourism Web portal</a:t>
            </a:r>
          </a:p>
        </p:txBody>
      </p:sp>
      <p:sp>
        <p:nvSpPr>
          <p:cNvPr id="153" name="Rectangle 152">
            <a:extLst>
              <a:ext uri="{FF2B5EF4-FFF2-40B4-BE49-F238E27FC236}">
                <a16:creationId xmlns:a16="http://schemas.microsoft.com/office/drawing/2014/main" id="{0A90923E-138D-E948-8A63-B79F34C49E35}"/>
              </a:ext>
            </a:extLst>
          </p:cNvPr>
          <p:cNvSpPr/>
          <p:nvPr/>
        </p:nvSpPr>
        <p:spPr>
          <a:xfrm>
            <a:off x="4054637" y="2330605"/>
            <a:ext cx="2284879" cy="3070423"/>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4" name="Rectangle 153">
            <a:extLst>
              <a:ext uri="{FF2B5EF4-FFF2-40B4-BE49-F238E27FC236}">
                <a16:creationId xmlns:a16="http://schemas.microsoft.com/office/drawing/2014/main" id="{E1AD707E-3741-5B4E-8FED-D556E201DA1A}"/>
              </a:ext>
            </a:extLst>
          </p:cNvPr>
          <p:cNvSpPr/>
          <p:nvPr/>
        </p:nvSpPr>
        <p:spPr>
          <a:xfrm>
            <a:off x="4162308" y="2434077"/>
            <a:ext cx="2088972" cy="1380293"/>
          </a:xfrm>
          <a:prstGeom prst="rect">
            <a:avLst/>
          </a:prstGeom>
          <a:solidFill>
            <a:srgbClr val="90E6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600" b="1">
                <a:solidFill>
                  <a:srgbClr val="095354"/>
                </a:solidFill>
              </a:rPr>
              <a:t>CAREC Tourism Strategy and investment framework for consultation</a:t>
            </a:r>
          </a:p>
        </p:txBody>
      </p:sp>
      <p:sp>
        <p:nvSpPr>
          <p:cNvPr id="155" name="Rectangle 154">
            <a:extLst>
              <a:ext uri="{FF2B5EF4-FFF2-40B4-BE49-F238E27FC236}">
                <a16:creationId xmlns:a16="http://schemas.microsoft.com/office/drawing/2014/main" id="{E122D421-9C53-4F4B-BFDE-3A7A0863B6BC}"/>
              </a:ext>
            </a:extLst>
          </p:cNvPr>
          <p:cNvSpPr/>
          <p:nvPr/>
        </p:nvSpPr>
        <p:spPr>
          <a:xfrm>
            <a:off x="4162308" y="3863217"/>
            <a:ext cx="2088972" cy="1446044"/>
          </a:xfrm>
          <a:prstGeom prst="rect">
            <a:avLst/>
          </a:prstGeom>
          <a:solidFill>
            <a:srgbClr val="90E6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600" b="1">
                <a:solidFill>
                  <a:srgbClr val="095354"/>
                </a:solidFill>
              </a:rPr>
              <a:t>CAREC Tourism Strategy and investment framework for approval</a:t>
            </a:r>
          </a:p>
        </p:txBody>
      </p:sp>
      <p:sp>
        <p:nvSpPr>
          <p:cNvPr id="161" name="Rectangle 160">
            <a:extLst>
              <a:ext uri="{FF2B5EF4-FFF2-40B4-BE49-F238E27FC236}">
                <a16:creationId xmlns:a16="http://schemas.microsoft.com/office/drawing/2014/main" id="{A0CB2D77-B03B-7B4D-8FD9-CEE027BB53A9}"/>
              </a:ext>
            </a:extLst>
          </p:cNvPr>
          <p:cNvSpPr/>
          <p:nvPr/>
        </p:nvSpPr>
        <p:spPr>
          <a:xfrm>
            <a:off x="264160" y="5473870"/>
            <a:ext cx="6075357" cy="359388"/>
          </a:xfrm>
          <a:prstGeom prst="rect">
            <a:avLst/>
          </a:prstGeom>
          <a:solidFill>
            <a:srgbClr val="87A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1600" b="1">
                <a:solidFill>
                  <a:schemeClr val="bg1"/>
                </a:solidFill>
              </a:rPr>
              <a:t>Report on Tourism Infrastructure , Services, and prioritization </a:t>
            </a:r>
          </a:p>
        </p:txBody>
      </p:sp>
      <p:sp>
        <p:nvSpPr>
          <p:cNvPr id="162" name="Rectangle 161">
            <a:extLst>
              <a:ext uri="{FF2B5EF4-FFF2-40B4-BE49-F238E27FC236}">
                <a16:creationId xmlns:a16="http://schemas.microsoft.com/office/drawing/2014/main" id="{544866A8-0C45-DB40-AF3A-31224CA45894}"/>
              </a:ext>
            </a:extLst>
          </p:cNvPr>
          <p:cNvSpPr/>
          <p:nvPr/>
        </p:nvSpPr>
        <p:spPr>
          <a:xfrm>
            <a:off x="6511472" y="2330605"/>
            <a:ext cx="4844113" cy="3990172"/>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3" name="Rectangle 162">
            <a:extLst>
              <a:ext uri="{FF2B5EF4-FFF2-40B4-BE49-F238E27FC236}">
                <a16:creationId xmlns:a16="http://schemas.microsoft.com/office/drawing/2014/main" id="{B4B25ACF-6F66-D943-9E87-2299899FA64D}"/>
              </a:ext>
            </a:extLst>
          </p:cNvPr>
          <p:cNvSpPr/>
          <p:nvPr/>
        </p:nvSpPr>
        <p:spPr>
          <a:xfrm>
            <a:off x="6650537" y="2428502"/>
            <a:ext cx="4565982" cy="3779567"/>
          </a:xfrm>
          <a:prstGeom prst="rect">
            <a:avLst/>
          </a:prstGeom>
          <a:solidFill>
            <a:srgbClr val="FFEB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400" b="1" dirty="0">
                <a:solidFill>
                  <a:schemeClr val="accent4"/>
                </a:solidFill>
              </a:rPr>
              <a:t>A - Improvement of the infrastructure and services, environmentally sustainable concepts, including building units based on renewable energy sources in pilot areas and a network of public eco-toilets in remote areas.</a:t>
            </a:r>
          </a:p>
          <a:p>
            <a:pPr>
              <a:spcAft>
                <a:spcPts val="600"/>
              </a:spcAft>
            </a:pPr>
            <a:r>
              <a:rPr lang="en-GB" sz="1400" b="1" dirty="0">
                <a:solidFill>
                  <a:schemeClr val="accent4"/>
                </a:solidFill>
              </a:rPr>
              <a:t>B - Upgrading and rehabilitating historical and culturally relevant tourist attractions in integration with urban planning and development.</a:t>
            </a:r>
          </a:p>
          <a:p>
            <a:pPr>
              <a:spcAft>
                <a:spcPts val="600"/>
              </a:spcAft>
            </a:pPr>
            <a:r>
              <a:rPr lang="en-GB" sz="1400" b="1" dirty="0">
                <a:solidFill>
                  <a:schemeClr val="accent4"/>
                </a:solidFill>
              </a:rPr>
              <a:t>C - Development of a common registry of tourism assets and data collection, their content, and their management.</a:t>
            </a:r>
          </a:p>
          <a:p>
            <a:pPr>
              <a:spcAft>
                <a:spcPts val="600"/>
              </a:spcAft>
            </a:pPr>
            <a:r>
              <a:rPr lang="en-GB" sz="1400" b="1" dirty="0">
                <a:solidFill>
                  <a:schemeClr val="accent4"/>
                </a:solidFill>
              </a:rPr>
              <a:t>D - Branding, strategy, planning, budgeting, and funding sources for implementing the common brand “Visit Silk Road”, integrating additional features for the CAREC tourism portal, and developing a “CAREC tourism service quality label innovative system”.</a:t>
            </a:r>
          </a:p>
        </p:txBody>
      </p:sp>
      <p:sp>
        <p:nvSpPr>
          <p:cNvPr id="7" name="Rectangle 6">
            <a:extLst>
              <a:ext uri="{FF2B5EF4-FFF2-40B4-BE49-F238E27FC236}">
                <a16:creationId xmlns:a16="http://schemas.microsoft.com/office/drawing/2014/main" id="{9ACB54CC-3FE7-7BD0-BF61-ED0B381C89FE}"/>
              </a:ext>
            </a:extLst>
          </p:cNvPr>
          <p:cNvSpPr/>
          <p:nvPr/>
        </p:nvSpPr>
        <p:spPr>
          <a:xfrm>
            <a:off x="6650536" y="4377712"/>
            <a:ext cx="4498175" cy="1692771"/>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6947831"/>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A879AD2-52A6-40AA-A8BF-2F1676AA7E86}"/>
              </a:ext>
            </a:extLst>
          </p:cNvPr>
          <p:cNvSpPr txBox="1"/>
          <p:nvPr/>
        </p:nvSpPr>
        <p:spPr>
          <a:xfrm>
            <a:off x="531687" y="434109"/>
            <a:ext cx="11126912" cy="523220"/>
          </a:xfrm>
          <a:prstGeom prst="rect">
            <a:avLst/>
          </a:prstGeom>
          <a:noFill/>
        </p:spPr>
        <p:txBody>
          <a:bodyPr wrap="square" rtlCol="0">
            <a:spAutoFit/>
          </a:bodyPr>
          <a:lstStyle/>
          <a:p>
            <a:pPr algn="ctr"/>
            <a:r>
              <a:rPr lang="en-US" sz="2800" b="1" dirty="0">
                <a:solidFill>
                  <a:srgbClr val="002060"/>
                </a:solidFill>
                <a:latin typeface="Roboto"/>
                <a:cs typeface="Arial" panose="020B0604020202020204" pitchFamily="34" charset="0"/>
              </a:rPr>
              <a:t>TA 9776 – Sustainable Tourism Development in the CAREC Region </a:t>
            </a:r>
          </a:p>
        </p:txBody>
      </p:sp>
      <p:sp>
        <p:nvSpPr>
          <p:cNvPr id="44" name="TextBox 43">
            <a:extLst>
              <a:ext uri="{FF2B5EF4-FFF2-40B4-BE49-F238E27FC236}">
                <a16:creationId xmlns:a16="http://schemas.microsoft.com/office/drawing/2014/main" id="{11C70560-F7F9-4DF7-8C86-9AAF420CA0E7}"/>
              </a:ext>
            </a:extLst>
          </p:cNvPr>
          <p:cNvSpPr txBox="1"/>
          <p:nvPr/>
        </p:nvSpPr>
        <p:spPr>
          <a:xfrm>
            <a:off x="186128" y="1236659"/>
            <a:ext cx="8332880" cy="461665"/>
          </a:xfrm>
          <a:prstGeom prst="rect">
            <a:avLst/>
          </a:prstGeom>
          <a:noFill/>
        </p:spPr>
        <p:txBody>
          <a:bodyPr wrap="square">
            <a:spAutoFit/>
          </a:bodyPr>
          <a:lstStyle/>
          <a:p>
            <a:pPr>
              <a:spcAft>
                <a:spcPts val="600"/>
              </a:spcAft>
            </a:pPr>
            <a:r>
              <a:rPr lang="en-US" sz="2400" b="1" dirty="0">
                <a:solidFill>
                  <a:srgbClr val="000000"/>
                </a:solidFill>
                <a:latin typeface="Arial" panose="020B0604020202020204" pitchFamily="34" charset="0"/>
                <a:cs typeface="Arial" panose="020B0604020202020204" pitchFamily="34" charset="0"/>
              </a:rPr>
              <a:t>Additional Activities</a:t>
            </a:r>
          </a:p>
        </p:txBody>
      </p:sp>
      <p:graphicFrame>
        <p:nvGraphicFramePr>
          <p:cNvPr id="2" name="Table 2">
            <a:extLst>
              <a:ext uri="{FF2B5EF4-FFF2-40B4-BE49-F238E27FC236}">
                <a16:creationId xmlns:a16="http://schemas.microsoft.com/office/drawing/2014/main" id="{C68AC89F-6AEF-40EE-A3AA-7607C7AB9C35}"/>
              </a:ext>
            </a:extLst>
          </p:cNvPr>
          <p:cNvGraphicFramePr>
            <a:graphicFrameLocks noGrp="1"/>
          </p:cNvGraphicFramePr>
          <p:nvPr>
            <p:extLst>
              <p:ext uri="{D42A27DB-BD31-4B8C-83A1-F6EECF244321}">
                <p14:modId xmlns:p14="http://schemas.microsoft.com/office/powerpoint/2010/main" val="2054591943"/>
              </p:ext>
            </p:extLst>
          </p:nvPr>
        </p:nvGraphicFramePr>
        <p:xfrm>
          <a:off x="186128" y="1792656"/>
          <a:ext cx="11818030" cy="4569171"/>
        </p:xfrm>
        <a:graphic>
          <a:graphicData uri="http://schemas.openxmlformats.org/drawingml/2006/table">
            <a:tbl>
              <a:tblPr firstRow="1" bandRow="1">
                <a:tableStyleId>{1FECB4D8-DB02-4DC6-A0A2-4F2EBAE1DC90}</a:tableStyleId>
              </a:tblPr>
              <a:tblGrid>
                <a:gridCol w="2846439">
                  <a:extLst>
                    <a:ext uri="{9D8B030D-6E8A-4147-A177-3AD203B41FA5}">
                      <a16:colId xmlns:a16="http://schemas.microsoft.com/office/drawing/2014/main" val="2390856439"/>
                    </a:ext>
                  </a:extLst>
                </a:gridCol>
                <a:gridCol w="8971591">
                  <a:extLst>
                    <a:ext uri="{9D8B030D-6E8A-4147-A177-3AD203B41FA5}">
                      <a16:colId xmlns:a16="http://schemas.microsoft.com/office/drawing/2014/main" val="3987136636"/>
                    </a:ext>
                  </a:extLst>
                </a:gridCol>
              </a:tblGrid>
              <a:tr h="339622">
                <a:tc>
                  <a:txBody>
                    <a:bodyPr/>
                    <a:lstStyle/>
                    <a:p>
                      <a:pPr algn="ctr"/>
                      <a:r>
                        <a:rPr lang="en-US" sz="1400" dirty="0">
                          <a:solidFill>
                            <a:schemeClr val="bg1"/>
                          </a:solidFill>
                          <a:latin typeface="Arial" panose="020B0604020202020204" pitchFamily="34" charset="0"/>
                          <a:cs typeface="Arial" panose="020B0604020202020204" pitchFamily="34" charset="0"/>
                        </a:rPr>
                        <a:t>OUTPUT</a:t>
                      </a:r>
                    </a:p>
                  </a:txBody>
                  <a:tcPr anchor="ctr"/>
                </a:tc>
                <a:tc>
                  <a:txBody>
                    <a:bodyPr/>
                    <a:lstStyle/>
                    <a:p>
                      <a:pPr algn="ctr"/>
                      <a:r>
                        <a:rPr lang="en-US" sz="1400" dirty="0">
                          <a:solidFill>
                            <a:schemeClr val="bg1"/>
                          </a:solidFill>
                          <a:latin typeface="Arial" panose="020B0604020202020204" pitchFamily="34" charset="0"/>
                          <a:cs typeface="Arial" panose="020B0604020202020204" pitchFamily="34" charset="0"/>
                        </a:rPr>
                        <a:t>ACTIVITY</a:t>
                      </a:r>
                    </a:p>
                  </a:txBody>
                  <a:tcPr anchor="ctr"/>
                </a:tc>
                <a:extLst>
                  <a:ext uri="{0D108BD9-81ED-4DB2-BD59-A6C34878D82A}">
                    <a16:rowId xmlns:a16="http://schemas.microsoft.com/office/drawing/2014/main" val="2357168826"/>
                  </a:ext>
                </a:extLst>
              </a:tr>
              <a:tr h="833617">
                <a:tc>
                  <a:txBody>
                    <a:bodyPr/>
                    <a:lstStyle/>
                    <a:p>
                      <a:pPr marL="0" indent="0">
                        <a:buFont typeface="+mj-lt"/>
                        <a:buNone/>
                      </a:pPr>
                      <a:r>
                        <a:rPr lang="en-US" sz="1600" b="1" dirty="0">
                          <a:solidFill>
                            <a:schemeClr val="accent3">
                              <a:lumMod val="75000"/>
                            </a:schemeClr>
                          </a:solidFill>
                          <a:latin typeface="Arial" panose="020B0604020202020204" pitchFamily="34" charset="0"/>
                          <a:cs typeface="Arial" panose="020B0604020202020204" pitchFamily="34" charset="0"/>
                        </a:rPr>
                        <a:t>Output 3. Content Development for the CAREC Tourism Portal and Online Database </a:t>
                      </a:r>
                    </a:p>
                  </a:txBody>
                  <a:tcPr/>
                </a:tc>
                <a:tc>
                  <a:txBody>
                    <a:bodyPr/>
                    <a:lstStyle/>
                    <a:p>
                      <a:pPr marL="292100" lvl="0" indent="-292100">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Development and improvement of the </a:t>
                      </a:r>
                      <a:r>
                        <a:rPr lang="en-US" sz="1600" b="1" dirty="0">
                          <a:solidFill>
                            <a:srgbClr val="000000"/>
                          </a:solidFill>
                          <a:latin typeface="Arial" panose="020B0604020202020204" pitchFamily="34" charset="0"/>
                          <a:cs typeface="Arial" panose="020B0604020202020204" pitchFamily="34" charset="0"/>
                        </a:rPr>
                        <a:t>creative content of the CAREC Tourism Portal </a:t>
                      </a:r>
                      <a:r>
                        <a:rPr lang="en-US" sz="1600" dirty="0">
                          <a:solidFill>
                            <a:srgbClr val="000000"/>
                          </a:solidFill>
                          <a:latin typeface="Arial" panose="020B0604020202020204" pitchFamily="34" charset="0"/>
                          <a:cs typeface="Arial" panose="020B0604020202020204" pitchFamily="34" charset="0"/>
                        </a:rPr>
                        <a:t>in coordination with CAREC countries. Tourist attractions (+1305) and Institutional</a:t>
                      </a:r>
                    </a:p>
                    <a:p>
                      <a:pPr marL="0" lvl="0" indent="0">
                        <a:buFont typeface="Arial" panose="020B0604020202020204" pitchFamily="34" charset="0"/>
                        <a:buNone/>
                      </a:pPr>
                      <a:endParaRPr lang="en-US" sz="1600" dirty="0">
                        <a:solidFill>
                          <a:srgbClr val="00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56379556"/>
                  </a:ext>
                </a:extLst>
              </a:tr>
              <a:tr h="1080614">
                <a:tc>
                  <a:txBody>
                    <a:bodyPr/>
                    <a:lstStyle/>
                    <a:p>
                      <a:pPr marL="0" indent="0">
                        <a:buFont typeface="+mj-lt"/>
                        <a:buNone/>
                      </a:pPr>
                      <a:r>
                        <a:rPr lang="en-US" sz="1600" b="1" dirty="0">
                          <a:solidFill>
                            <a:schemeClr val="accent3">
                              <a:lumMod val="75000"/>
                            </a:schemeClr>
                          </a:solidFill>
                          <a:latin typeface="Arial" panose="020B0604020202020204" pitchFamily="34" charset="0"/>
                          <a:cs typeface="Arial" panose="020B0604020202020204" pitchFamily="34" charset="0"/>
                        </a:rPr>
                        <a:t>Output 3. </a:t>
                      </a:r>
                      <a:r>
                        <a:rPr lang="en-US" sz="1600" b="1" kern="1200" dirty="0">
                          <a:solidFill>
                            <a:schemeClr val="accent3">
                              <a:lumMod val="75000"/>
                            </a:schemeClr>
                          </a:solidFill>
                          <a:latin typeface="Arial" panose="020B0604020202020204" pitchFamily="34" charset="0"/>
                          <a:ea typeface="+mn-ea"/>
                          <a:cs typeface="Arial" panose="020B0604020202020204" pitchFamily="34" charset="0"/>
                        </a:rPr>
                        <a:t>CAREC</a:t>
                      </a:r>
                      <a:r>
                        <a:rPr lang="en-US" sz="1600" b="1" dirty="0">
                          <a:solidFill>
                            <a:schemeClr val="accent3">
                              <a:lumMod val="75000"/>
                            </a:schemeClr>
                          </a:solidFill>
                          <a:latin typeface="Arial" panose="020B0604020202020204" pitchFamily="34" charset="0"/>
                          <a:cs typeface="Arial" panose="020B0604020202020204" pitchFamily="34" charset="0"/>
                        </a:rPr>
                        <a:t> Designated Certification Course in Tourism</a:t>
                      </a:r>
                    </a:p>
                  </a:txBody>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rgbClr val="000000"/>
                          </a:solidFill>
                          <a:latin typeface="Arial" panose="020B0604020202020204" pitchFamily="34" charset="0"/>
                          <a:ea typeface="+mn-ea"/>
                          <a:cs typeface="Arial" panose="020B0604020202020204" pitchFamily="34" charset="0"/>
                        </a:rPr>
                        <a:t>Development of </a:t>
                      </a:r>
                      <a:r>
                        <a:rPr lang="en-US" sz="1600" b="1" kern="1200" dirty="0">
                          <a:solidFill>
                            <a:srgbClr val="000000"/>
                          </a:solidFill>
                          <a:latin typeface="Arial" panose="020B0604020202020204" pitchFamily="34" charset="0"/>
                          <a:ea typeface="+mn-ea"/>
                          <a:cs typeface="Arial" panose="020B0604020202020204" pitchFamily="34" charset="0"/>
                        </a:rPr>
                        <a:t>certification courses </a:t>
                      </a:r>
                      <a:r>
                        <a:rPr lang="en-US" sz="1600" kern="1200" dirty="0">
                          <a:solidFill>
                            <a:srgbClr val="000000"/>
                          </a:solidFill>
                          <a:latin typeface="Arial" panose="020B0604020202020204" pitchFamily="34" charset="0"/>
                          <a:ea typeface="+mn-ea"/>
                          <a:cs typeface="Arial" panose="020B0604020202020204" pitchFamily="34" charset="0"/>
                        </a:rPr>
                        <a:t>in coordination with GIZ: self-paced online learning format complemented with onsite training (where possible) on specific topics around regional cooperation in tourism.</a:t>
                      </a:r>
                    </a:p>
                  </a:txBody>
                  <a:tcPr/>
                </a:tc>
                <a:extLst>
                  <a:ext uri="{0D108BD9-81ED-4DB2-BD59-A6C34878D82A}">
                    <a16:rowId xmlns:a16="http://schemas.microsoft.com/office/drawing/2014/main" val="1584436399"/>
                  </a:ext>
                </a:extLst>
              </a:tr>
              <a:tr h="2082135">
                <a:tc>
                  <a:txBody>
                    <a:bodyPr/>
                    <a:lstStyle/>
                    <a:p>
                      <a:pPr marL="0" indent="0">
                        <a:buFont typeface="+mj-lt"/>
                        <a:buNone/>
                      </a:pPr>
                      <a:r>
                        <a:rPr lang="en-US" sz="1600" b="1" dirty="0">
                          <a:solidFill>
                            <a:schemeClr val="accent3">
                              <a:lumMod val="75000"/>
                            </a:schemeClr>
                          </a:solidFill>
                          <a:latin typeface="Arial" panose="020B0604020202020204" pitchFamily="34" charset="0"/>
                          <a:cs typeface="Arial" panose="020B0604020202020204" pitchFamily="34" charset="0"/>
                        </a:rPr>
                        <a:t>Output 3 and 4. Visa Facilitation Study and </a:t>
                      </a:r>
                      <a:r>
                        <a:rPr lang="en-US" sz="1600" b="1" kern="1200" dirty="0">
                          <a:solidFill>
                            <a:schemeClr val="accent3">
                              <a:lumMod val="75000"/>
                            </a:schemeClr>
                          </a:solidFill>
                          <a:latin typeface="Arial" panose="020B0604020202020204" pitchFamily="34" charset="0"/>
                          <a:ea typeface="+mn-ea"/>
                          <a:cs typeface="Arial" panose="020B0604020202020204" pitchFamily="34" charset="0"/>
                        </a:rPr>
                        <a:t>Travel</a:t>
                      </a:r>
                      <a:r>
                        <a:rPr lang="en-US" sz="1600" b="1" dirty="0">
                          <a:solidFill>
                            <a:schemeClr val="accent3">
                              <a:lumMod val="75000"/>
                            </a:schemeClr>
                          </a:solidFill>
                          <a:latin typeface="Arial" panose="020B0604020202020204" pitchFamily="34" charset="0"/>
                          <a:cs typeface="Arial" panose="020B0604020202020204" pitchFamily="34" charset="0"/>
                        </a:rPr>
                        <a:t> Bubble</a:t>
                      </a:r>
                    </a:p>
                  </a:txBody>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kern="1200" dirty="0">
                          <a:solidFill>
                            <a:srgbClr val="000000"/>
                          </a:solidFill>
                          <a:latin typeface="Arial" panose="020B0604020202020204" pitchFamily="34" charset="0"/>
                          <a:ea typeface="+mn-ea"/>
                          <a:cs typeface="Arial" panose="020B0604020202020204" pitchFamily="34" charset="0"/>
                        </a:rPr>
                        <a:t>Visa Facilitation Study for the CAREC Region</a:t>
                      </a:r>
                      <a:r>
                        <a:rPr lang="en-US" sz="1600" kern="1200" dirty="0">
                          <a:solidFill>
                            <a:srgbClr val="000000"/>
                          </a:solidFill>
                          <a:latin typeface="Arial" panose="020B0604020202020204" pitchFamily="34" charset="0"/>
                          <a:ea typeface="+mn-ea"/>
                          <a:cs typeface="Arial" panose="020B0604020202020204" pitchFamily="34" charset="0"/>
                        </a:rPr>
                        <a:t>: assess current visa policy procedures and regulations and recommend areas for improvement based on global best practices and case studies with potential pilot programs (Case Study of East African Federation Tourist Visa System).</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kern="1200" dirty="0">
                          <a:solidFill>
                            <a:srgbClr val="000000"/>
                          </a:solidFill>
                          <a:latin typeface="Arial" panose="020B0604020202020204" pitchFamily="34" charset="0"/>
                          <a:ea typeface="+mn-ea"/>
                          <a:cs typeface="Arial" panose="020B0604020202020204" pitchFamily="34" charset="0"/>
                        </a:rPr>
                        <a:t>Travel Bubble</a:t>
                      </a:r>
                      <a:r>
                        <a:rPr lang="en-US" sz="1600" kern="1200" dirty="0">
                          <a:solidFill>
                            <a:srgbClr val="000000"/>
                          </a:solidFill>
                          <a:latin typeface="Arial" panose="020B0604020202020204" pitchFamily="34" charset="0"/>
                          <a:ea typeface="+mn-ea"/>
                          <a:cs typeface="Arial" panose="020B0604020202020204" pitchFamily="34" charset="0"/>
                        </a:rPr>
                        <a:t>: (</a:t>
                      </a:r>
                      <a:r>
                        <a:rPr lang="en-US" sz="1600" kern="1200" dirty="0" err="1">
                          <a:solidFill>
                            <a:srgbClr val="000000"/>
                          </a:solidFill>
                          <a:latin typeface="Arial" panose="020B0604020202020204" pitchFamily="34" charset="0"/>
                          <a:ea typeface="+mn-ea"/>
                          <a:cs typeface="Arial" panose="020B0604020202020204" pitchFamily="34" charset="0"/>
                        </a:rPr>
                        <a:t>i</a:t>
                      </a:r>
                      <a:r>
                        <a:rPr lang="en-US" sz="1600" kern="1200" dirty="0">
                          <a:solidFill>
                            <a:srgbClr val="000000"/>
                          </a:solidFill>
                          <a:latin typeface="Arial" panose="020B0604020202020204" pitchFamily="34" charset="0"/>
                          <a:ea typeface="+mn-ea"/>
                          <a:cs typeface="Arial" panose="020B0604020202020204" pitchFamily="34" charset="0"/>
                        </a:rPr>
                        <a:t>) promote adoption of standardized safety and health protocols among CAREC DMCs to be prepared for unexpected public health risks and challenges; and (ii) share lessons from the “travel bubble” case study between Kazakhstan and the Kyrgyz Republic among other CAREC DMCs.</a:t>
                      </a:r>
                    </a:p>
                  </a:txBody>
                  <a:tcPr/>
                </a:tc>
                <a:extLst>
                  <a:ext uri="{0D108BD9-81ED-4DB2-BD59-A6C34878D82A}">
                    <a16:rowId xmlns:a16="http://schemas.microsoft.com/office/drawing/2014/main" val="3209115571"/>
                  </a:ext>
                </a:extLst>
              </a:tr>
            </a:tbl>
          </a:graphicData>
        </a:graphic>
      </p:graphicFrame>
    </p:spTree>
    <p:extLst>
      <p:ext uri="{BB962C8B-B14F-4D97-AF65-F5344CB8AC3E}">
        <p14:creationId xmlns:p14="http://schemas.microsoft.com/office/powerpoint/2010/main" val="365079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5">
            <a:extLst>
              <a:ext uri="{FF2B5EF4-FFF2-40B4-BE49-F238E27FC236}">
                <a16:creationId xmlns:a16="http://schemas.microsoft.com/office/drawing/2014/main" id="{A533FD2B-A997-1D4B-946A-3383E08070C3}"/>
              </a:ext>
            </a:extLst>
          </p:cNvPr>
          <p:cNvSpPr/>
          <p:nvPr/>
        </p:nvSpPr>
        <p:spPr>
          <a:xfrm>
            <a:off x="482145" y="2276353"/>
            <a:ext cx="4734560" cy="1759292"/>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4000" b="1">
                <a:solidFill>
                  <a:srgbClr val="002060"/>
                </a:solidFill>
                <a:latin typeface="Roboto"/>
              </a:rPr>
              <a:t>Thank you</a:t>
            </a:r>
            <a:endParaRPr lang="en-US" b="1">
              <a:solidFill>
                <a:srgbClr val="002060"/>
              </a:solidFill>
              <a:latin typeface="Roboto"/>
            </a:endParaRPr>
          </a:p>
        </p:txBody>
      </p:sp>
      <p:pic>
        <p:nvPicPr>
          <p:cNvPr id="6" name="Picture 5">
            <a:extLst>
              <a:ext uri="{FF2B5EF4-FFF2-40B4-BE49-F238E27FC236}">
                <a16:creationId xmlns:a16="http://schemas.microsoft.com/office/drawing/2014/main" id="{8515EE5F-EB85-7941-ABA8-1A3A640B711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34963" y="5641640"/>
            <a:ext cx="919498" cy="919498"/>
          </a:xfrm>
          <a:prstGeom prst="rect">
            <a:avLst/>
          </a:prstGeom>
        </p:spPr>
      </p:pic>
      <p:pic>
        <p:nvPicPr>
          <p:cNvPr id="7" name="Picture 6">
            <a:extLst>
              <a:ext uri="{FF2B5EF4-FFF2-40B4-BE49-F238E27FC236}">
                <a16:creationId xmlns:a16="http://schemas.microsoft.com/office/drawing/2014/main" id="{B45DEC36-4EE4-6F4B-89C8-3B27E5B54CC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93919" y="5484177"/>
            <a:ext cx="1076961" cy="1076961"/>
          </a:xfrm>
          <a:prstGeom prst="rect">
            <a:avLst/>
          </a:prstGeom>
        </p:spPr>
      </p:pic>
      <p:pic>
        <p:nvPicPr>
          <p:cNvPr id="2" name="Picture 1">
            <a:extLst>
              <a:ext uri="{FF2B5EF4-FFF2-40B4-BE49-F238E27FC236}">
                <a16:creationId xmlns:a16="http://schemas.microsoft.com/office/drawing/2014/main" id="{E7881AFB-B17E-BCA0-E0E3-0CB07EB51FA9}"/>
              </a:ext>
            </a:extLst>
          </p:cNvPr>
          <p:cNvPicPr>
            <a:picLocks noChangeAspect="1"/>
          </p:cNvPicPr>
          <p:nvPr/>
        </p:nvPicPr>
        <p:blipFill>
          <a:blip r:embed="rId4"/>
          <a:stretch>
            <a:fillRect/>
          </a:stretch>
        </p:blipFill>
        <p:spPr>
          <a:xfrm>
            <a:off x="4234922" y="170385"/>
            <a:ext cx="7772400" cy="6517229"/>
          </a:xfrm>
          <a:prstGeom prst="rect">
            <a:avLst/>
          </a:prstGeom>
        </p:spPr>
      </p:pic>
    </p:spTree>
    <p:extLst>
      <p:ext uri="{BB962C8B-B14F-4D97-AF65-F5344CB8AC3E}">
        <p14:creationId xmlns:p14="http://schemas.microsoft.com/office/powerpoint/2010/main" val="1607438961"/>
      </p:ext>
    </p:extLst>
  </p:cSld>
  <p:clrMapOvr>
    <a:masterClrMapping/>
  </p:clrMapOvr>
  <p:transition spd="slow">
    <p:push/>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Dornier Consulting">
      <a:dk1>
        <a:srgbClr val="566367"/>
      </a:dk1>
      <a:lt1>
        <a:srgbClr val="FFFFFF"/>
      </a:lt1>
      <a:dk2>
        <a:srgbClr val="566367"/>
      </a:dk2>
      <a:lt2>
        <a:srgbClr val="E7EBF0"/>
      </a:lt2>
      <a:accent1>
        <a:srgbClr val="FBBA00"/>
      </a:accent1>
      <a:accent2>
        <a:srgbClr val="EF7D00"/>
      </a:accent2>
      <a:accent3>
        <a:srgbClr val="006EB7"/>
      </a:accent3>
      <a:accent4>
        <a:srgbClr val="B61F29"/>
      </a:accent4>
      <a:accent5>
        <a:srgbClr val="FFFFFF"/>
      </a:accent5>
      <a:accent6>
        <a:srgbClr val="FFFFFF"/>
      </a:accent6>
      <a:hlink>
        <a:srgbClr val="FFFFFF"/>
      </a:hlink>
      <a:folHlink>
        <a:srgbClr val="FFFFF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1_DCI-Master">
  <a:themeElements>
    <a:clrScheme name="Dornier Consulting">
      <a:dk1>
        <a:srgbClr val="566367"/>
      </a:dk1>
      <a:lt1>
        <a:srgbClr val="FFFFFF"/>
      </a:lt1>
      <a:dk2>
        <a:srgbClr val="566367"/>
      </a:dk2>
      <a:lt2>
        <a:srgbClr val="E7EBF0"/>
      </a:lt2>
      <a:accent1>
        <a:srgbClr val="FBBA00"/>
      </a:accent1>
      <a:accent2>
        <a:srgbClr val="EF7D00"/>
      </a:accent2>
      <a:accent3>
        <a:srgbClr val="006EB7"/>
      </a:accent3>
      <a:accent4>
        <a:srgbClr val="B61F29"/>
      </a:accent4>
      <a:accent5>
        <a:srgbClr val="FFFFFF"/>
      </a:accent5>
      <a:accent6>
        <a:srgbClr val="FFFFFF"/>
      </a:accent6>
      <a:hlink>
        <a:srgbClr val="FFFFFF"/>
      </a:hlink>
      <a:folHlink>
        <a:srgbClr val="FFFFF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2_DCI-Master">
  <a:themeElements>
    <a:clrScheme name="Dornier Consulting">
      <a:dk1>
        <a:srgbClr val="566367"/>
      </a:dk1>
      <a:lt1>
        <a:srgbClr val="FFFFFF"/>
      </a:lt1>
      <a:dk2>
        <a:srgbClr val="566367"/>
      </a:dk2>
      <a:lt2>
        <a:srgbClr val="E7EBF0"/>
      </a:lt2>
      <a:accent1>
        <a:srgbClr val="FBBA00"/>
      </a:accent1>
      <a:accent2>
        <a:srgbClr val="EF7D00"/>
      </a:accent2>
      <a:accent3>
        <a:srgbClr val="006EB7"/>
      </a:accent3>
      <a:accent4>
        <a:srgbClr val="B61F29"/>
      </a:accent4>
      <a:accent5>
        <a:srgbClr val="FFFFFF"/>
      </a:accent5>
      <a:accent6>
        <a:srgbClr val="FFFFFF"/>
      </a:accent6>
      <a:hlink>
        <a:srgbClr val="FFFFFF"/>
      </a:hlink>
      <a:folHlink>
        <a:srgbClr val="FFFFF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3_DCI-Master">
  <a:themeElements>
    <a:clrScheme name="Dornier Consulting">
      <a:dk1>
        <a:srgbClr val="566367"/>
      </a:dk1>
      <a:lt1>
        <a:srgbClr val="FFFFFF"/>
      </a:lt1>
      <a:dk2>
        <a:srgbClr val="566367"/>
      </a:dk2>
      <a:lt2>
        <a:srgbClr val="E7EBF0"/>
      </a:lt2>
      <a:accent1>
        <a:srgbClr val="FBBA00"/>
      </a:accent1>
      <a:accent2>
        <a:srgbClr val="EF7D00"/>
      </a:accent2>
      <a:accent3>
        <a:srgbClr val="006EB7"/>
      </a:accent3>
      <a:accent4>
        <a:srgbClr val="B61F29"/>
      </a:accent4>
      <a:accent5>
        <a:srgbClr val="FFFFFF"/>
      </a:accent5>
      <a:accent6>
        <a:srgbClr val="FFFFFF"/>
      </a:accent6>
      <a:hlink>
        <a:srgbClr val="FFFFFF"/>
      </a:hlink>
      <a:folHlink>
        <a:srgbClr val="FFFFF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4_DCI-Master">
  <a:themeElements>
    <a:clrScheme name="Dornier Consulting">
      <a:dk1>
        <a:srgbClr val="566367"/>
      </a:dk1>
      <a:lt1>
        <a:srgbClr val="FFFFFF"/>
      </a:lt1>
      <a:dk2>
        <a:srgbClr val="566367"/>
      </a:dk2>
      <a:lt2>
        <a:srgbClr val="E7EBF0"/>
      </a:lt2>
      <a:accent1>
        <a:srgbClr val="FBBA00"/>
      </a:accent1>
      <a:accent2>
        <a:srgbClr val="EF7D00"/>
      </a:accent2>
      <a:accent3>
        <a:srgbClr val="006EB7"/>
      </a:accent3>
      <a:accent4>
        <a:srgbClr val="B61F29"/>
      </a:accent4>
      <a:accent5>
        <a:srgbClr val="FFFFFF"/>
      </a:accent5>
      <a:accent6>
        <a:srgbClr val="FFFFFF"/>
      </a:accent6>
      <a:hlink>
        <a:srgbClr val="FFFFFF"/>
      </a:hlink>
      <a:folHlink>
        <a:srgbClr val="FFFFF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DAEA74914DCF4CB1BBCF0E2E5EDB11" ma:contentTypeVersion="16" ma:contentTypeDescription="Create a new document." ma:contentTypeScope="" ma:versionID="590b25b2cc87761dafd9002c9e8bdf08">
  <xsd:schema xmlns:xsd="http://www.w3.org/2001/XMLSchema" xmlns:xs="http://www.w3.org/2001/XMLSchema" xmlns:p="http://schemas.microsoft.com/office/2006/metadata/properties" xmlns:ns2="f668aa56-9285-4561-92d6-d6343913a899" xmlns:ns3="4d0bf39f-aee5-4194-a8cf-9eb94d977901" xmlns:ns4="c1fdd505-2570-46c2-bd04-3e0f2d874cf5" targetNamespace="http://schemas.microsoft.com/office/2006/metadata/properties" ma:root="true" ma:fieldsID="08ce7d0b189851eda8553ac15085c2ff" ns2:_="" ns3:_="" ns4:_="">
    <xsd:import namespace="f668aa56-9285-4561-92d6-d6343913a899"/>
    <xsd:import namespace="4d0bf39f-aee5-4194-a8cf-9eb94d977901"/>
    <xsd:import namespace="c1fdd505-2570-46c2-bd04-3e0f2d874cf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8aa56-9285-4561-92d6-d6343913a8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0bf39f-aee5-4194-a8cf-9eb94d97790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cf1b58bf-0af3-43f6-8149-3fc5501c152c}" ma:internalName="TaxCatchAll" ma:showField="CatchAllData" ma:web="f668aa56-9285-4561-92d6-d6343913a8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d0bf39f-aee5-4194-a8cf-9eb94d977901">
      <Terms xmlns="http://schemas.microsoft.com/office/infopath/2007/PartnerControls"/>
    </lcf76f155ced4ddcb4097134ff3c332f>
    <TaxCatchAll xmlns="c1fdd505-2570-46c2-bd04-3e0f2d874cf5" xsi:nil="true"/>
  </documentManagement>
</p:properties>
</file>

<file path=customXml/itemProps1.xml><?xml version="1.0" encoding="utf-8"?>
<ds:datastoreItem xmlns:ds="http://schemas.openxmlformats.org/officeDocument/2006/customXml" ds:itemID="{1280DCC5-F653-47E2-BBB2-738668BDA4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68aa56-9285-4561-92d6-d6343913a899"/>
    <ds:schemaRef ds:uri="4d0bf39f-aee5-4194-a8cf-9eb94d977901"/>
    <ds:schemaRef ds:uri="c1fdd505-2570-46c2-bd04-3e0f2d874c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58A3A6-40E5-47F3-99AF-31CF60B1C778}">
  <ds:schemaRefs>
    <ds:schemaRef ds:uri="http://schemas.microsoft.com/sharepoint/v3/contenttype/forms"/>
  </ds:schemaRefs>
</ds:datastoreItem>
</file>

<file path=customXml/itemProps3.xml><?xml version="1.0" encoding="utf-8"?>
<ds:datastoreItem xmlns:ds="http://schemas.openxmlformats.org/officeDocument/2006/customXml" ds:itemID="{F50B20BE-6535-4E22-8B7D-1751585B484C}">
  <ds:schemaRefs>
    <ds:schemaRef ds:uri="http://schemas.openxmlformats.org/package/2006/metadata/core-properties"/>
    <ds:schemaRef ds:uri="c1fdd505-2570-46c2-bd04-3e0f2d874cf5"/>
    <ds:schemaRef ds:uri="http://schemas.microsoft.com/office/2006/documentManagement/types"/>
    <ds:schemaRef ds:uri="http://purl.org/dc/elements/1.1/"/>
    <ds:schemaRef ds:uri="http://purl.org/dc/terms/"/>
    <ds:schemaRef ds:uri="http://schemas.microsoft.com/office/2006/metadata/properties"/>
    <ds:schemaRef ds:uri="http://www.w3.org/XML/1998/namespace"/>
    <ds:schemaRef ds:uri="4d0bf39f-aee5-4194-a8cf-9eb94d977901"/>
    <ds:schemaRef ds:uri="http://schemas.microsoft.com/office/infopath/2007/PartnerControls"/>
    <ds:schemaRef ds:uri="f668aa56-9285-4561-92d6-d6343913a899"/>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DCI_Powerpoint_Templates</Template>
  <TotalTime>3931</TotalTime>
  <Words>2568</Words>
  <Application>Microsoft Macintosh PowerPoint</Application>
  <PresentationFormat>Widescreen</PresentationFormat>
  <Paragraphs>231</Paragraphs>
  <Slides>7</Slides>
  <Notes>6</Notes>
  <HiddenSlides>0</HiddenSlides>
  <MMClips>0</MMClips>
  <ScaleCrop>false</ScaleCrop>
  <HeadingPairs>
    <vt:vector size="8" baseType="variant">
      <vt:variant>
        <vt:lpstr>Fonts Used</vt:lpstr>
      </vt:variant>
      <vt:variant>
        <vt:i4>4</vt:i4>
      </vt:variant>
      <vt:variant>
        <vt:lpstr>Theme</vt:lpstr>
      </vt:variant>
      <vt:variant>
        <vt:i4>5</vt:i4>
      </vt:variant>
      <vt:variant>
        <vt:lpstr>Embedded OLE Servers</vt:lpstr>
      </vt:variant>
      <vt:variant>
        <vt:i4>1</vt:i4>
      </vt:variant>
      <vt:variant>
        <vt:lpstr>Slide Titles</vt:lpstr>
      </vt:variant>
      <vt:variant>
        <vt:i4>7</vt:i4>
      </vt:variant>
    </vt:vector>
  </HeadingPairs>
  <TitlesOfParts>
    <vt:vector size="17" baseType="lpstr">
      <vt:lpstr>Arial</vt:lpstr>
      <vt:lpstr>Calibri</vt:lpstr>
      <vt:lpstr>Roboto</vt:lpstr>
      <vt:lpstr>Wingdings</vt:lpstr>
      <vt:lpstr>blank</vt:lpstr>
      <vt:lpstr>1_DCI-Master</vt:lpstr>
      <vt:lpstr>2_DCI-Master</vt:lpstr>
      <vt:lpstr>3_DCI-Master</vt:lpstr>
      <vt:lpstr>4_DCI-Master</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Irene de Roma</dc:creator>
  <cp:keywords/>
  <dc:description/>
  <cp:lastModifiedBy>Seung Min Lee</cp:lastModifiedBy>
  <cp:revision>63</cp:revision>
  <cp:lastPrinted>2019-08-18T10:17:53Z</cp:lastPrinted>
  <dcterms:created xsi:type="dcterms:W3CDTF">2016-02-04T20:47:29Z</dcterms:created>
  <dcterms:modified xsi:type="dcterms:W3CDTF">2023-06-09T07:23:28Z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7d4574-7375-4d17-b29c-6e4c6df0fcb0_Enabled">
    <vt:lpwstr>true</vt:lpwstr>
  </property>
  <property fmtid="{D5CDD505-2E9C-101B-9397-08002B2CF9AE}" pid="3" name="MSIP_Label_817d4574-7375-4d17-b29c-6e4c6df0fcb0_SetDate">
    <vt:lpwstr>2023-04-13T08:28:17Z</vt:lpwstr>
  </property>
  <property fmtid="{D5CDD505-2E9C-101B-9397-08002B2CF9AE}" pid="4" name="MSIP_Label_817d4574-7375-4d17-b29c-6e4c6df0fcb0_Method">
    <vt:lpwstr>Standard</vt:lpwstr>
  </property>
  <property fmtid="{D5CDD505-2E9C-101B-9397-08002B2CF9AE}" pid="5" name="MSIP_Label_817d4574-7375-4d17-b29c-6e4c6df0fcb0_Name">
    <vt:lpwstr>ADB Internal</vt:lpwstr>
  </property>
  <property fmtid="{D5CDD505-2E9C-101B-9397-08002B2CF9AE}" pid="6" name="MSIP_Label_817d4574-7375-4d17-b29c-6e4c6df0fcb0_SiteId">
    <vt:lpwstr>9495d6bb-41c2-4c58-848f-92e52cf3d640</vt:lpwstr>
  </property>
  <property fmtid="{D5CDD505-2E9C-101B-9397-08002B2CF9AE}" pid="7" name="MSIP_Label_817d4574-7375-4d17-b29c-6e4c6df0fcb0_ActionId">
    <vt:lpwstr>7ecc9fe6-a3c1-454a-b1a7-8fcdd66eb6a8</vt:lpwstr>
  </property>
  <property fmtid="{D5CDD505-2E9C-101B-9397-08002B2CF9AE}" pid="8" name="MSIP_Label_817d4574-7375-4d17-b29c-6e4c6df0fcb0_ContentBits">
    <vt:lpwstr>2</vt:lpwstr>
  </property>
  <property fmtid="{D5CDD505-2E9C-101B-9397-08002B2CF9AE}" pid="9" name="ClassificationContentMarkingFooterLocations">
    <vt:lpwstr>blank:3\1_DCI-Master:3\2_DCI-Master:3\3_DCI-Master:3\4_DCI-Master:3</vt:lpwstr>
  </property>
  <property fmtid="{D5CDD505-2E9C-101B-9397-08002B2CF9AE}" pid="10" name="ClassificationContentMarkingFooterText">
    <vt:lpwstr>INTERNAL. This information is accessible to ADB Management and staff. It may be shared outside ADB with appropriate permission.</vt:lpwstr>
  </property>
  <property fmtid="{D5CDD505-2E9C-101B-9397-08002B2CF9AE}" pid="11" name="ContentTypeId">
    <vt:lpwstr>0x0101009FDAEA74914DCF4CB1BBCF0E2E5EDB11</vt:lpwstr>
  </property>
  <property fmtid="{D5CDD505-2E9C-101B-9397-08002B2CF9AE}" pid="12" name="MediaServiceImageTags">
    <vt:lpwstr/>
  </property>
</Properties>
</file>