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  <p:sldMasterId id="2147483768" r:id="rId5"/>
    <p:sldMasterId id="2147483770" r:id="rId6"/>
    <p:sldMasterId id="2147483782" r:id="rId7"/>
    <p:sldMasterId id="2147483794" r:id="rId8"/>
    <p:sldMasterId id="2147483806" r:id="rId9"/>
    <p:sldMasterId id="2147483810" r:id="rId10"/>
  </p:sldMasterIdLst>
  <p:notesMasterIdLst>
    <p:notesMasterId r:id="rId52"/>
  </p:notesMasterIdLst>
  <p:sldIdLst>
    <p:sldId id="256" r:id="rId11"/>
    <p:sldId id="2145706036" r:id="rId12"/>
    <p:sldId id="2145706033" r:id="rId13"/>
    <p:sldId id="259" r:id="rId14"/>
    <p:sldId id="2145706038" r:id="rId15"/>
    <p:sldId id="2145706034" r:id="rId16"/>
    <p:sldId id="265" r:id="rId17"/>
    <p:sldId id="2145706039" r:id="rId18"/>
    <p:sldId id="2145706040" r:id="rId19"/>
    <p:sldId id="1429" r:id="rId20"/>
    <p:sldId id="308" r:id="rId21"/>
    <p:sldId id="263" r:id="rId22"/>
    <p:sldId id="2145706041" r:id="rId23"/>
    <p:sldId id="295" r:id="rId24"/>
    <p:sldId id="294" r:id="rId25"/>
    <p:sldId id="296" r:id="rId26"/>
    <p:sldId id="298" r:id="rId27"/>
    <p:sldId id="300" r:id="rId28"/>
    <p:sldId id="2145706042" r:id="rId29"/>
    <p:sldId id="264" r:id="rId30"/>
    <p:sldId id="258" r:id="rId31"/>
    <p:sldId id="260" r:id="rId32"/>
    <p:sldId id="2145706043" r:id="rId33"/>
    <p:sldId id="266" r:id="rId34"/>
    <p:sldId id="267" r:id="rId35"/>
    <p:sldId id="2145706044" r:id="rId36"/>
    <p:sldId id="1241" r:id="rId37"/>
    <p:sldId id="1242" r:id="rId38"/>
    <p:sldId id="1243" r:id="rId39"/>
    <p:sldId id="1238" r:id="rId40"/>
    <p:sldId id="1240" r:id="rId41"/>
    <p:sldId id="1211" r:id="rId42"/>
    <p:sldId id="293" r:id="rId43"/>
    <p:sldId id="291" r:id="rId44"/>
    <p:sldId id="290" r:id="rId45"/>
    <p:sldId id="2145706045" r:id="rId46"/>
    <p:sldId id="292" r:id="rId47"/>
    <p:sldId id="284" r:id="rId48"/>
    <p:sldId id="288" r:id="rId49"/>
    <p:sldId id="273" r:id="rId50"/>
    <p:sldId id="28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7DA700-17DD-1B0D-AC09-DD16C42BD79F}" name="Lyaziza G. Sabyrova" initials="LT" userId="S::lsabyrova@adb.org::ae7fddb7-c893-4522-97e0-04a09d283929" providerId="AD"/>
  <p188:author id="{B8E1F657-509A-015F-1606-81ABB5B970D5}" name="Reneli Gloria" initials="" userId="63748d1c5526478d" providerId="Windows Live"/>
  <p188:author id="{D8736C9C-6EC0-41E0-6322-4388CBEBFECE}" name="Dorothea C. Lazaro" initials="" userId="S::dlazaro@adb.org::805b2f41-9d5e-4ff4-8a46-e4c17eaa3090" providerId="AD"/>
  <p188:author id="{0B977CAD-25F5-E925-846B-695D80F95BC0}" name="Kenzhekhan Abuov" initials="" userId="S::kabuov@adb.org::902729f0-25f2-45d2-93e1-7080b8c08c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EE33B-2B86-451D-801C-E387DC26B4B7}" v="10" dt="2023-10-18T04:15:56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/>
    <p:restoredTop sz="94694"/>
  </p:normalViewPr>
  <p:slideViewPr>
    <p:cSldViewPr snapToGrid="0">
      <p:cViewPr varScale="1">
        <p:scale>
          <a:sx n="78" d="100"/>
          <a:sy n="78" d="100"/>
        </p:scale>
        <p:origin x="6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microsoft.com/office/2018/10/relationships/authors" Target="author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li Gloria" userId="63748d1c5526478d" providerId="LiveId" clId="{949EE33B-2B86-451D-801C-E387DC26B4B7}"/>
    <pc:docChg chg="delSld modSld delMainMaster">
      <pc:chgData name="Reneli Gloria" userId="63748d1c5526478d" providerId="LiveId" clId="{949EE33B-2B86-451D-801C-E387DC26B4B7}" dt="2023-10-18T04:13:49.519" v="48" actId="47"/>
      <pc:docMkLst>
        <pc:docMk/>
      </pc:docMkLst>
      <pc:sldChg chg="del">
        <pc:chgData name="Reneli Gloria" userId="63748d1c5526478d" providerId="LiveId" clId="{949EE33B-2B86-451D-801C-E387DC26B4B7}" dt="2023-10-18T04:13:38.114" v="28" actId="47"/>
        <pc:sldMkLst>
          <pc:docMk/>
          <pc:sldMk cId="3237290184" sldId="258"/>
        </pc:sldMkLst>
      </pc:sldChg>
      <pc:sldChg chg="del">
        <pc:chgData name="Reneli Gloria" userId="63748d1c5526478d" providerId="LiveId" clId="{949EE33B-2B86-451D-801C-E387DC26B4B7}" dt="2023-10-18T04:13:38.318" v="29" actId="47"/>
        <pc:sldMkLst>
          <pc:docMk/>
          <pc:sldMk cId="200370804" sldId="260"/>
        </pc:sldMkLst>
      </pc:sldChg>
      <pc:sldChg chg="del">
        <pc:chgData name="Reneli Gloria" userId="63748d1c5526478d" providerId="LiveId" clId="{949EE33B-2B86-451D-801C-E387DC26B4B7}" dt="2023-10-18T04:13:36.197" v="19" actId="47"/>
        <pc:sldMkLst>
          <pc:docMk/>
          <pc:sldMk cId="3476259782" sldId="263"/>
        </pc:sldMkLst>
      </pc:sldChg>
      <pc:sldChg chg="del">
        <pc:chgData name="Reneli Gloria" userId="63748d1c5526478d" providerId="LiveId" clId="{949EE33B-2B86-451D-801C-E387DC26B4B7}" dt="2023-10-18T04:13:37.926" v="27" actId="47"/>
        <pc:sldMkLst>
          <pc:docMk/>
          <pc:sldMk cId="4119695617" sldId="264"/>
        </pc:sldMkLst>
      </pc:sldChg>
      <pc:sldChg chg="del">
        <pc:chgData name="Reneli Gloria" userId="63748d1c5526478d" providerId="LiveId" clId="{949EE33B-2B86-451D-801C-E387DC26B4B7}" dt="2023-10-18T04:13:38.665" v="31" actId="47"/>
        <pc:sldMkLst>
          <pc:docMk/>
          <pc:sldMk cId="3318884339" sldId="266"/>
        </pc:sldMkLst>
      </pc:sldChg>
      <pc:sldChg chg="del">
        <pc:chgData name="Reneli Gloria" userId="63748d1c5526478d" providerId="LiveId" clId="{949EE33B-2B86-451D-801C-E387DC26B4B7}" dt="2023-10-18T04:13:38.852" v="32" actId="47"/>
        <pc:sldMkLst>
          <pc:docMk/>
          <pc:sldMk cId="2836355959" sldId="267"/>
        </pc:sldMkLst>
      </pc:sldChg>
      <pc:sldChg chg="del">
        <pc:chgData name="Reneli Gloria" userId="63748d1c5526478d" providerId="LiveId" clId="{949EE33B-2B86-451D-801C-E387DC26B4B7}" dt="2023-10-18T04:13:48.592" v="47" actId="47"/>
        <pc:sldMkLst>
          <pc:docMk/>
          <pc:sldMk cId="976830862" sldId="273"/>
        </pc:sldMkLst>
      </pc:sldChg>
      <pc:sldChg chg="del">
        <pc:chgData name="Reneli Gloria" userId="63748d1c5526478d" providerId="LiveId" clId="{949EE33B-2B86-451D-801C-E387DC26B4B7}" dt="2023-10-18T04:13:46.158" v="45" actId="47"/>
        <pc:sldMkLst>
          <pc:docMk/>
          <pc:sldMk cId="644812422" sldId="284"/>
        </pc:sldMkLst>
      </pc:sldChg>
      <pc:sldChg chg="del">
        <pc:chgData name="Reneli Gloria" userId="63748d1c5526478d" providerId="LiveId" clId="{949EE33B-2B86-451D-801C-E387DC26B4B7}" dt="2023-10-18T04:13:46.912" v="46" actId="47"/>
        <pc:sldMkLst>
          <pc:docMk/>
          <pc:sldMk cId="802875349" sldId="288"/>
        </pc:sldMkLst>
      </pc:sldChg>
      <pc:sldChg chg="del">
        <pc:chgData name="Reneli Gloria" userId="63748d1c5526478d" providerId="LiveId" clId="{949EE33B-2B86-451D-801C-E387DC26B4B7}" dt="2023-10-18T04:13:49.519" v="48" actId="47"/>
        <pc:sldMkLst>
          <pc:docMk/>
          <pc:sldMk cId="264009047" sldId="289"/>
        </pc:sldMkLst>
      </pc:sldChg>
      <pc:sldChg chg="del">
        <pc:chgData name="Reneli Gloria" userId="63748d1c5526478d" providerId="LiveId" clId="{949EE33B-2B86-451D-801C-E387DC26B4B7}" dt="2023-10-18T04:13:42.852" v="42" actId="47"/>
        <pc:sldMkLst>
          <pc:docMk/>
          <pc:sldMk cId="2531064656" sldId="290"/>
        </pc:sldMkLst>
      </pc:sldChg>
      <pc:sldChg chg="del">
        <pc:chgData name="Reneli Gloria" userId="63748d1c5526478d" providerId="LiveId" clId="{949EE33B-2B86-451D-801C-E387DC26B4B7}" dt="2023-10-18T04:13:42.436" v="41" actId="47"/>
        <pc:sldMkLst>
          <pc:docMk/>
          <pc:sldMk cId="1182222268" sldId="291"/>
        </pc:sldMkLst>
      </pc:sldChg>
      <pc:sldChg chg="del">
        <pc:chgData name="Reneli Gloria" userId="63748d1c5526478d" providerId="LiveId" clId="{949EE33B-2B86-451D-801C-E387DC26B4B7}" dt="2023-10-18T04:13:43.943" v="44" actId="47"/>
        <pc:sldMkLst>
          <pc:docMk/>
          <pc:sldMk cId="4289949680" sldId="292"/>
        </pc:sldMkLst>
      </pc:sldChg>
      <pc:sldChg chg="del">
        <pc:chgData name="Reneli Gloria" userId="63748d1c5526478d" providerId="LiveId" clId="{949EE33B-2B86-451D-801C-E387DC26B4B7}" dt="2023-10-18T04:13:41.964" v="40" actId="47"/>
        <pc:sldMkLst>
          <pc:docMk/>
          <pc:sldMk cId="1402487333" sldId="293"/>
        </pc:sldMkLst>
      </pc:sldChg>
      <pc:sldChg chg="del">
        <pc:chgData name="Reneli Gloria" userId="63748d1c5526478d" providerId="LiveId" clId="{949EE33B-2B86-451D-801C-E387DC26B4B7}" dt="2023-10-18T04:13:36.889" v="22" actId="47"/>
        <pc:sldMkLst>
          <pc:docMk/>
          <pc:sldMk cId="4003325401" sldId="294"/>
        </pc:sldMkLst>
      </pc:sldChg>
      <pc:sldChg chg="del">
        <pc:chgData name="Reneli Gloria" userId="63748d1c5526478d" providerId="LiveId" clId="{949EE33B-2B86-451D-801C-E387DC26B4B7}" dt="2023-10-18T04:13:36.685" v="21" actId="47"/>
        <pc:sldMkLst>
          <pc:docMk/>
          <pc:sldMk cId="541113160" sldId="295"/>
        </pc:sldMkLst>
      </pc:sldChg>
      <pc:sldChg chg="del">
        <pc:chgData name="Reneli Gloria" userId="63748d1c5526478d" providerId="LiveId" clId="{949EE33B-2B86-451D-801C-E387DC26B4B7}" dt="2023-10-18T04:13:37.125" v="23" actId="47"/>
        <pc:sldMkLst>
          <pc:docMk/>
          <pc:sldMk cId="3845602710" sldId="296"/>
        </pc:sldMkLst>
      </pc:sldChg>
      <pc:sldChg chg="del">
        <pc:chgData name="Reneli Gloria" userId="63748d1c5526478d" providerId="LiveId" clId="{949EE33B-2B86-451D-801C-E387DC26B4B7}" dt="2023-10-18T04:13:37.329" v="24" actId="47"/>
        <pc:sldMkLst>
          <pc:docMk/>
          <pc:sldMk cId="412158556" sldId="298"/>
        </pc:sldMkLst>
      </pc:sldChg>
      <pc:sldChg chg="del">
        <pc:chgData name="Reneli Gloria" userId="63748d1c5526478d" providerId="LiveId" clId="{949EE33B-2B86-451D-801C-E387DC26B4B7}" dt="2023-10-18T04:13:37.540" v="25" actId="47"/>
        <pc:sldMkLst>
          <pc:docMk/>
          <pc:sldMk cId="3502239725" sldId="300"/>
        </pc:sldMkLst>
      </pc:sldChg>
      <pc:sldChg chg="del">
        <pc:chgData name="Reneli Gloria" userId="63748d1c5526478d" providerId="LiveId" clId="{949EE33B-2B86-451D-801C-E387DC26B4B7}" dt="2023-10-18T04:13:35.936" v="18" actId="47"/>
        <pc:sldMkLst>
          <pc:docMk/>
          <pc:sldMk cId="0" sldId="308"/>
        </pc:sldMkLst>
      </pc:sldChg>
      <pc:sldChg chg="del">
        <pc:chgData name="Reneli Gloria" userId="63748d1c5526478d" providerId="LiveId" clId="{949EE33B-2B86-451D-801C-E387DC26B4B7}" dt="2023-10-18T04:13:40.174" v="39" actId="47"/>
        <pc:sldMkLst>
          <pc:docMk/>
          <pc:sldMk cId="1607438961" sldId="1211"/>
        </pc:sldMkLst>
      </pc:sldChg>
      <pc:sldChg chg="del">
        <pc:chgData name="Reneli Gloria" userId="63748d1c5526478d" providerId="LiveId" clId="{949EE33B-2B86-451D-801C-E387DC26B4B7}" dt="2023-10-18T04:13:39.781" v="37" actId="47"/>
        <pc:sldMkLst>
          <pc:docMk/>
          <pc:sldMk cId="4036976299" sldId="1238"/>
        </pc:sldMkLst>
      </pc:sldChg>
      <pc:sldChg chg="del">
        <pc:chgData name="Reneli Gloria" userId="63748d1c5526478d" providerId="LiveId" clId="{949EE33B-2B86-451D-801C-E387DC26B4B7}" dt="2023-10-18T04:13:39.985" v="38" actId="47"/>
        <pc:sldMkLst>
          <pc:docMk/>
          <pc:sldMk cId="3536490213" sldId="1240"/>
        </pc:sldMkLst>
      </pc:sldChg>
      <pc:sldChg chg="del">
        <pc:chgData name="Reneli Gloria" userId="63748d1c5526478d" providerId="LiveId" clId="{949EE33B-2B86-451D-801C-E387DC26B4B7}" dt="2023-10-18T04:13:39.230" v="34" actId="47"/>
        <pc:sldMkLst>
          <pc:docMk/>
          <pc:sldMk cId="2165978987" sldId="1241"/>
        </pc:sldMkLst>
      </pc:sldChg>
      <pc:sldChg chg="del">
        <pc:chgData name="Reneli Gloria" userId="63748d1c5526478d" providerId="LiveId" clId="{949EE33B-2B86-451D-801C-E387DC26B4B7}" dt="2023-10-18T04:13:39.419" v="35" actId="47"/>
        <pc:sldMkLst>
          <pc:docMk/>
          <pc:sldMk cId="144806220" sldId="1242"/>
        </pc:sldMkLst>
      </pc:sldChg>
      <pc:sldChg chg="del">
        <pc:chgData name="Reneli Gloria" userId="63748d1c5526478d" providerId="LiveId" clId="{949EE33B-2B86-451D-801C-E387DC26B4B7}" dt="2023-10-18T04:13:39.577" v="36" actId="47"/>
        <pc:sldMkLst>
          <pc:docMk/>
          <pc:sldMk cId="683347445" sldId="1243"/>
        </pc:sldMkLst>
      </pc:sldChg>
      <pc:sldChg chg="del">
        <pc:chgData name="Reneli Gloria" userId="63748d1c5526478d" providerId="LiveId" clId="{949EE33B-2B86-451D-801C-E387DC26B4B7}" dt="2023-10-18T04:13:35.710" v="17" actId="47"/>
        <pc:sldMkLst>
          <pc:docMk/>
          <pc:sldMk cId="797038099" sldId="1429"/>
        </pc:sldMkLst>
      </pc:sldChg>
      <pc:sldChg chg="modSp mod">
        <pc:chgData name="Reneli Gloria" userId="63748d1c5526478d" providerId="LiveId" clId="{949EE33B-2B86-451D-801C-E387DC26B4B7}" dt="2023-10-17T12:40:55.459" v="14" actId="122"/>
        <pc:sldMkLst>
          <pc:docMk/>
          <pc:sldMk cId="2088425732" sldId="2145706033"/>
        </pc:sldMkLst>
        <pc:spChg chg="mod">
          <ac:chgData name="Reneli Gloria" userId="63748d1c5526478d" providerId="LiveId" clId="{949EE33B-2B86-451D-801C-E387DC26B4B7}" dt="2023-10-17T12:40:55.459" v="14" actId="122"/>
          <ac:spMkLst>
            <pc:docMk/>
            <pc:sldMk cId="2088425732" sldId="2145706033"/>
            <ac:spMk id="48" creationId="{157BE34F-8B35-9C22-2B1B-6176EDA7C0F4}"/>
          </ac:spMkLst>
        </pc:spChg>
        <pc:spChg chg="mod">
          <ac:chgData name="Reneli Gloria" userId="63748d1c5526478d" providerId="LiveId" clId="{949EE33B-2B86-451D-801C-E387DC26B4B7}" dt="2023-10-17T12:40:47.668" v="11" actId="14100"/>
          <ac:spMkLst>
            <pc:docMk/>
            <pc:sldMk cId="2088425732" sldId="2145706033"/>
            <ac:spMk id="49" creationId="{3C3CCD78-43F7-99F9-8380-AC427D20CF14}"/>
          </ac:spMkLst>
        </pc:spChg>
      </pc:sldChg>
      <pc:sldChg chg="del">
        <pc:chgData name="Reneli Gloria" userId="63748d1c5526478d" providerId="LiveId" clId="{949EE33B-2B86-451D-801C-E387DC26B4B7}" dt="2023-10-18T04:13:34.738" v="15" actId="47"/>
        <pc:sldMkLst>
          <pc:docMk/>
          <pc:sldMk cId="1132021968" sldId="2145706039"/>
        </pc:sldMkLst>
      </pc:sldChg>
      <pc:sldChg chg="del">
        <pc:chgData name="Reneli Gloria" userId="63748d1c5526478d" providerId="LiveId" clId="{949EE33B-2B86-451D-801C-E387DC26B4B7}" dt="2023-10-18T04:13:35.350" v="16" actId="47"/>
        <pc:sldMkLst>
          <pc:docMk/>
          <pc:sldMk cId="2752515716" sldId="2145706040"/>
        </pc:sldMkLst>
      </pc:sldChg>
      <pc:sldChg chg="del">
        <pc:chgData name="Reneli Gloria" userId="63748d1c5526478d" providerId="LiveId" clId="{949EE33B-2B86-451D-801C-E387DC26B4B7}" dt="2023-10-18T04:13:36.418" v="20" actId="47"/>
        <pc:sldMkLst>
          <pc:docMk/>
          <pc:sldMk cId="1714557018" sldId="2145706041"/>
        </pc:sldMkLst>
      </pc:sldChg>
      <pc:sldChg chg="del">
        <pc:chgData name="Reneli Gloria" userId="63748d1c5526478d" providerId="LiveId" clId="{949EE33B-2B86-451D-801C-E387DC26B4B7}" dt="2023-10-18T04:13:37.740" v="26" actId="47"/>
        <pc:sldMkLst>
          <pc:docMk/>
          <pc:sldMk cId="3674568565" sldId="2145706042"/>
        </pc:sldMkLst>
      </pc:sldChg>
      <pc:sldChg chg="del">
        <pc:chgData name="Reneli Gloria" userId="63748d1c5526478d" providerId="LiveId" clId="{949EE33B-2B86-451D-801C-E387DC26B4B7}" dt="2023-10-18T04:13:38.491" v="30" actId="47"/>
        <pc:sldMkLst>
          <pc:docMk/>
          <pc:sldMk cId="1194916509" sldId="2145706043"/>
        </pc:sldMkLst>
      </pc:sldChg>
      <pc:sldChg chg="del">
        <pc:chgData name="Reneli Gloria" userId="63748d1c5526478d" providerId="LiveId" clId="{949EE33B-2B86-451D-801C-E387DC26B4B7}" dt="2023-10-18T04:13:39.040" v="33" actId="47"/>
        <pc:sldMkLst>
          <pc:docMk/>
          <pc:sldMk cId="3688081435" sldId="2145706044"/>
        </pc:sldMkLst>
      </pc:sldChg>
      <pc:sldChg chg="del">
        <pc:chgData name="Reneli Gloria" userId="63748d1c5526478d" providerId="LiveId" clId="{949EE33B-2B86-451D-801C-E387DC26B4B7}" dt="2023-10-18T04:13:43.283" v="43" actId="47"/>
        <pc:sldMkLst>
          <pc:docMk/>
          <pc:sldMk cId="3785256286" sldId="2145706045"/>
        </pc:sldMkLst>
      </pc:sldChg>
      <pc:sldMasterChg chg="del delSldLayout">
        <pc:chgData name="Reneli Gloria" userId="63748d1c5526478d" providerId="LiveId" clId="{949EE33B-2B86-451D-801C-E387DC26B4B7}" dt="2023-10-18T04:13:36.197" v="19" actId="47"/>
        <pc:sldMasterMkLst>
          <pc:docMk/>
          <pc:sldMasterMk cId="4208055795" sldId="2147483732"/>
        </pc:sldMasterMkLst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3517256272" sldId="2147483733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2871299088" sldId="2147483734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1140953380" sldId="2147483735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2464070411" sldId="2147483736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568647623" sldId="2147483737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3294682586" sldId="2147483738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2417306781" sldId="2147483739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358322139" sldId="2147483740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3912043070" sldId="2147483741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1289928061" sldId="2147483742"/>
          </pc:sldLayoutMkLst>
        </pc:sldLayoutChg>
        <pc:sldLayoutChg chg="del">
          <pc:chgData name="Reneli Gloria" userId="63748d1c5526478d" providerId="LiveId" clId="{949EE33B-2B86-451D-801C-E387DC26B4B7}" dt="2023-10-18T04:13:36.197" v="19" actId="47"/>
          <pc:sldLayoutMkLst>
            <pc:docMk/>
            <pc:sldMasterMk cId="4208055795" sldId="2147483732"/>
            <pc:sldLayoutMk cId="3627936874" sldId="2147483743"/>
          </pc:sldLayoutMkLst>
        </pc:sldLayoutChg>
      </pc:sldMasterChg>
      <pc:sldMasterChg chg="del delSldLayout">
        <pc:chgData name="Reneli Gloria" userId="63748d1c5526478d" providerId="LiveId" clId="{949EE33B-2B86-451D-801C-E387DC26B4B7}" dt="2023-10-18T04:13:37.540" v="25" actId="47"/>
        <pc:sldMasterMkLst>
          <pc:docMk/>
          <pc:sldMasterMk cId="3934400340" sldId="2147483744"/>
        </pc:sldMasterMkLst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1172497737" sldId="2147483745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3519789251" sldId="2147483746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2560123545" sldId="2147483747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3778679560" sldId="2147483748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1805855678" sldId="2147483749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2723705957" sldId="2147483750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2148833401" sldId="2147483751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3320497719" sldId="2147483752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2095950713" sldId="2147483753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1773621483" sldId="2147483754"/>
          </pc:sldLayoutMkLst>
        </pc:sldLayoutChg>
        <pc:sldLayoutChg chg="del">
          <pc:chgData name="Reneli Gloria" userId="63748d1c5526478d" providerId="LiveId" clId="{949EE33B-2B86-451D-801C-E387DC26B4B7}" dt="2023-10-18T04:13:37.540" v="25" actId="47"/>
          <pc:sldLayoutMkLst>
            <pc:docMk/>
            <pc:sldMasterMk cId="3934400340" sldId="2147483744"/>
            <pc:sldLayoutMk cId="2250556907" sldId="2147483755"/>
          </pc:sldLayoutMkLst>
        </pc:sldLayoutChg>
      </pc:sldMasterChg>
      <pc:sldMasterChg chg="del delSldLayout">
        <pc:chgData name="Reneli Gloria" userId="63748d1c5526478d" providerId="LiveId" clId="{949EE33B-2B86-451D-801C-E387DC26B4B7}" dt="2023-10-18T04:13:39.040" v="33" actId="47"/>
        <pc:sldMasterMkLst>
          <pc:docMk/>
          <pc:sldMasterMk cId="3667807898" sldId="2147483756"/>
        </pc:sldMasterMkLst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866650507" sldId="2147483757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1295598516" sldId="2147483758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495464961" sldId="2147483759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474554191" sldId="2147483760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3006634527" sldId="2147483761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1321563800" sldId="2147483762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3725978185" sldId="2147483763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3654047144" sldId="2147483764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1868754652" sldId="2147483765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2291867739" sldId="2147483766"/>
          </pc:sldLayoutMkLst>
        </pc:sldLayoutChg>
        <pc:sldLayoutChg chg="del">
          <pc:chgData name="Reneli Gloria" userId="63748d1c5526478d" providerId="LiveId" clId="{949EE33B-2B86-451D-801C-E387DC26B4B7}" dt="2023-10-18T04:13:39.040" v="33" actId="47"/>
          <pc:sldLayoutMkLst>
            <pc:docMk/>
            <pc:sldMasterMk cId="3667807898" sldId="2147483756"/>
            <pc:sldLayoutMk cId="3148679093" sldId="2147483767"/>
          </pc:sldLayoutMkLst>
        </pc:sldLayoutChg>
      </pc:sldMasterChg>
      <pc:sldMasterChg chg="delSldLayout">
        <pc:chgData name="Reneli Gloria" userId="63748d1c5526478d" providerId="LiveId" clId="{949EE33B-2B86-451D-801C-E387DC26B4B7}" dt="2023-10-18T04:13:40.174" v="39" actId="47"/>
        <pc:sldMasterMkLst>
          <pc:docMk/>
          <pc:sldMasterMk cId="2138620341" sldId="2147483768"/>
        </pc:sldMasterMkLst>
        <pc:sldLayoutChg chg="del">
          <pc:chgData name="Reneli Gloria" userId="63748d1c5526478d" providerId="LiveId" clId="{949EE33B-2B86-451D-801C-E387DC26B4B7}" dt="2023-10-18T04:13:40.174" v="39" actId="47"/>
          <pc:sldLayoutMkLst>
            <pc:docMk/>
            <pc:sldMasterMk cId="2138620341" sldId="2147483768"/>
            <pc:sldLayoutMk cId="2639161306" sldId="2147483770"/>
          </pc:sldLayoutMkLst>
        </pc:sldLayoutChg>
        <pc:sldLayoutChg chg="del">
          <pc:chgData name="Reneli Gloria" userId="63748d1c5526478d" providerId="LiveId" clId="{949EE33B-2B86-451D-801C-E387DC26B4B7}" dt="2023-10-18T04:13:39.577" v="36" actId="47"/>
          <pc:sldLayoutMkLst>
            <pc:docMk/>
            <pc:sldMasterMk cId="2138620341" sldId="2147483768"/>
            <pc:sldLayoutMk cId="946898566" sldId="2147483771"/>
          </pc:sldLayoutMkLst>
        </pc:sldLayoutChg>
      </pc:sldMasterChg>
      <pc:sldMasterChg chg="del delSldLayout">
        <pc:chgData name="Reneli Gloria" userId="63748d1c5526478d" providerId="LiveId" clId="{949EE33B-2B86-451D-801C-E387DC26B4B7}" dt="2023-10-18T04:13:49.519" v="48" actId="47"/>
        <pc:sldMasterMkLst>
          <pc:docMk/>
          <pc:sldMasterMk cId="2423904253" sldId="2147483772"/>
        </pc:sldMasterMkLst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699933166" sldId="2147483773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3807363" sldId="2147483774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1210598038" sldId="2147483775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2791560434" sldId="2147483776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2459071318" sldId="2147483777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3691368434" sldId="2147483778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3318787220" sldId="2147483779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1331129016" sldId="2147483780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3286456180" sldId="2147483781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3266111334" sldId="2147483782"/>
          </pc:sldLayoutMkLst>
        </pc:sldLayoutChg>
        <pc:sldLayoutChg chg="del">
          <pc:chgData name="Reneli Gloria" userId="63748d1c5526478d" providerId="LiveId" clId="{949EE33B-2B86-451D-801C-E387DC26B4B7}" dt="2023-10-18T04:13:49.519" v="48" actId="47"/>
          <pc:sldLayoutMkLst>
            <pc:docMk/>
            <pc:sldMasterMk cId="2423904253" sldId="2147483772"/>
            <pc:sldLayoutMk cId="782387629" sldId="21474837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CFB38-6245-594B-9442-3B6DEE6314D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73AFE-DE6E-C346-93AB-C810481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3AFE-DE6E-C346-93AB-C81048145E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9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6F916-C28C-ED45-811A-744DB773F3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89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6F916-C28C-ED45-811A-744DB773F3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78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363" y="750888"/>
            <a:ext cx="6665912" cy="3749675"/>
          </a:xfrm>
          <a:ln/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3464" marR="0" indent="-283464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" sz="1200" b="0" i="0" u="none" strike="noStrike">
                <a:effectLst/>
                <a:latin typeface="Arial" panose="020B0604020202020204" pitchFamily="34" charset="0"/>
              </a:rPr>
              <a:t>VisitSilkRoad является важным инструментом для обмена знаниями, информацией и направления туристов в регион </a:t>
            </a:r>
            <a:r>
              <a:rPr lang="ru" sz="1200" b="0" i="0" u="none" strike="noStrike" err="1">
                <a:effectLst/>
                <a:latin typeface="Arial" panose="020B0604020202020204" pitchFamily="34" charset="0"/>
              </a:rPr>
              <a:t>.</a:t>
            </a:r>
          </a:p>
          <a:p>
            <a:pPr marL="283464" marR="0" indent="-283464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sz="1200" b="0" i="0" u="none" strike="noStrike">
              <a:effectLst/>
              <a:latin typeface="Arial" panose="020B0604020202020204" pitchFamily="34" charset="0"/>
            </a:endParaRPr>
          </a:p>
          <a:p>
            <a:pPr marL="283464" marR="0" indent="-283464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" sz="1200" b="0" i="0" u="none" strike="noStrike">
                <a:effectLst/>
                <a:latin typeface="Arial" panose="020B0604020202020204" pitchFamily="34" charset="0"/>
              </a:rPr>
              <a:t>Будущая деятельность, включая программы по наращиванию потенциала, будет поддерживать и продвигать местный частный сектор и туристические агентства из стран ЦАРЭС для развития навыков и потенциала в предоставлении устойчивых услуг и перехода к зеленой экономике.</a:t>
            </a:r>
            <a:endParaRPr lang="es-ES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0112" indent="-29235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9403" indent="-23388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7165" indent="-23388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4926" indent="-23388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2687" indent="-2338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40449" indent="-2338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8210" indent="-2338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5971" indent="-2338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26C9A-5174-4336-9165-28728E896E9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50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6F916-C28C-ED45-811A-744DB773F3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71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6F916-C28C-ED45-811A-744DB773F3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55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BC0FA-6C09-CD4C-A292-2743B3F04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87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BC0FA-6C09-CD4C-A292-2743B3F045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2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3AFE-DE6E-C346-93AB-C81048145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3AFE-DE6E-C346-93AB-C81048145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8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3AFE-DE6E-C346-93AB-C81048145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4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3AFE-DE6E-C346-93AB-C81048145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3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3AFE-DE6E-C346-93AB-C81048145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78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3AFE-DE6E-C346-93AB-C81048145E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7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AAE0B-E3A9-415E-BF9D-35A66B2C4B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DB5491-2ACB-73E5-A511-220F6E51B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4EAE-B782-3A02-BBB5-33BC82224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05EE9-0E47-AB86-B047-4581C49BC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316BD-4956-3617-51E3-18911F7B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EBBF9-A310-36E6-037F-D56733AA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EF843-C306-673C-E082-910AD3B4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5A3C5-CEA8-861D-8CE2-BE34A5B6F4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9930" y="5063219"/>
            <a:ext cx="1633870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8A5C-1576-7736-F5CC-CD0AC4A3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1F9A0-C805-4BB7-A717-F04A0E27E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4A06-E20D-B446-4561-6702EBA7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74394-A5E8-E623-DD78-BC0A4CB48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9A3F0-4FD5-812D-1CCF-90544ECE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9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24E5BC-20C2-C7EE-69D7-8588D4E94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E7E32-C235-0EFD-1B9C-A6BE95621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AA282-043E-2CEA-C4B7-57D38667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756C8-ABE7-6329-DD31-43F63135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EE59A-184B-ECCF-0284-6E6E5D49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09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I-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0DB6712F-B365-DA4E-9CA0-74F337434899}"/>
              </a:ext>
            </a:extLst>
          </p:cNvPr>
          <p:cNvSpPr txBox="1"/>
          <p:nvPr userDrawn="1"/>
        </p:nvSpPr>
        <p:spPr>
          <a:xfrm>
            <a:off x="11645881" y="6597443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7ECB1E1-6EEE-4A58-B357-D7F23E2723D0}" type="slidenum">
              <a:rPr lang="de-DE" sz="1000" b="1" smtClean="0">
                <a:solidFill>
                  <a:srgbClr val="566367"/>
                </a:solidFill>
              </a:rPr>
              <a:pPr algn="r"/>
              <a:t>‹#›</a:t>
            </a:fld>
            <a:endParaRPr lang="de-DE" sz="1000" b="1">
              <a:solidFill>
                <a:srgbClr val="566367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8C7E3-76A5-0A4C-8984-F8DFF11A98F5}"/>
              </a:ext>
            </a:extLst>
          </p:cNvPr>
          <p:cNvSpPr/>
          <p:nvPr userDrawn="1"/>
        </p:nvSpPr>
        <p:spPr>
          <a:xfrm>
            <a:off x="1236134" y="6289666"/>
            <a:ext cx="97197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Project Team Presentation 18.03.2022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847656-5D52-9A4B-B1EB-E2E8AE0F4EF9}"/>
              </a:ext>
            </a:extLst>
          </p:cNvPr>
          <p:cNvCxnSpPr>
            <a:cxnSpLocks/>
          </p:cNvCxnSpPr>
          <p:nvPr userDrawn="1"/>
        </p:nvCxnSpPr>
        <p:spPr>
          <a:xfrm>
            <a:off x="208127" y="669118"/>
            <a:ext cx="11717980" cy="0"/>
          </a:xfrm>
          <a:prstGeom prst="line">
            <a:avLst/>
          </a:prstGeom>
          <a:ln w="12700">
            <a:solidFill>
              <a:srgbClr val="B3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5FD1140-DA54-8347-AFA1-BDF7FE506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841" y="61197"/>
            <a:ext cx="804033" cy="60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68EF2-CDB3-C347-8A50-E693D12EC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7" y="61197"/>
            <a:ext cx="734623" cy="5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B17F-E662-42AE-A846-43CBFE549161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F6008-B0FE-8BBC-DBDB-F68AF218920C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853" y="447318"/>
            <a:ext cx="1315947" cy="1237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60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D14AF-BDE1-4B39-9433-C492546FC402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BD47-CA0C-49A6-948F-4C71714757B1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0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BAC-2006-4141-9F3D-D0F2957380CB}" type="datetime3">
              <a:rPr lang="en-US" smtClean="0"/>
              <a:t>18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6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88DD-E3DC-4485-8B4C-F71A311F9AE2}" type="datetime3">
              <a:rPr lang="en-US" smtClean="0"/>
              <a:t>18 October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54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F046-9E7B-40FA-9B83-7C6D40E68915}" type="datetime3">
              <a:rPr lang="en-US" smtClean="0"/>
              <a:t>18 October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1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394F-AF20-48FB-995D-F6F374E9163A}" type="datetime3">
              <a:rPr lang="en-US" smtClean="0"/>
              <a:t>18 October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8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38108-615E-AC6A-EEC7-427C96FD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CD0C-E875-D379-CB20-2BBAD5250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EBF-0536-E560-C5C9-C9E0F696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4C4A2-0EDA-4212-29D8-53489F0B2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C6060-2C29-A420-F909-C124DE3E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2AE64-DDBF-5A47-C6E4-AFBDE6CE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219" y="223610"/>
            <a:ext cx="1176752" cy="119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1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056A-8FBA-4420-94E0-2CB2BC26140F}" type="datetime3">
              <a:rPr lang="en-US" smtClean="0"/>
              <a:t>18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16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96D3-D707-459E-BA1E-4A45FDAF4D5D}" type="datetime3">
              <a:rPr lang="en-US" smtClean="0"/>
              <a:t>18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59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A2B5-4CB1-4B35-9267-24BC8BC64510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4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8939-2D12-42D8-88D2-F616CBF57EBC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11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774B-C016-0615-170C-DDE6831D4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9901F-8EC6-D157-67B5-BC4370D8D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ADEA7-5C00-3740-20D7-79F4E7A0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4D27-6936-454D-B7AA-9406196C7A21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EBFF9-87E5-C1EE-296B-76B82053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08D07-96CE-BF30-5DC1-712B7C94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0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DB57-AEE3-D6A0-5790-889BCEBDC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EFE88-5855-511D-5085-C5751D244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6583-2DDB-16E4-F67E-8401B22A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6509-DE6D-4882-894F-4CD3224C60A6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9074E-BFE2-0CB4-52EC-689C75AB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34685-693A-ED1A-8B41-E10223F9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7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01D5-BDE7-BB59-4E8B-32D09555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75A04-C7AE-AAC1-CD4D-8BFB62A1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E11CA-659E-128B-F241-E3A2F2C1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F7CA-907C-4625-A1F2-09CB84311D5F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DF0C9-0252-AE54-7991-66619ACC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79199-BF7F-BFCE-5576-37C4F90D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50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F972-6FA3-11AA-BFFD-12F1BFB5D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3BAFC-7AC1-F41D-BCB8-0A761271D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58D54-2FF5-93A1-60C2-2379B72B5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42E2C-1641-9337-8134-F17AFD7F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9EA0-2CA3-4E8A-8A69-F5DE2314DEF8}" type="datetime3">
              <a:rPr lang="en-US" smtClean="0"/>
              <a:t>18 October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14C4E-3977-B93B-A581-8527F0FF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CAC20-F22F-479D-901A-E6C66F44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94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2C891-06D7-8A73-02A2-7CD36BBF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87C79-F1D6-6808-0CD3-5C3D0E19A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44657-EE53-DE98-BF62-052351681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63B12-5C6A-F70F-9CBD-A30E49935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9C3AD-E095-EBC7-4C49-BEE7C0D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56D7E0-7221-EDF8-769C-6C4F3076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DCC79-2397-40A1-AC94-CD50A47DBC97}" type="datetime3">
              <a:rPr lang="en-US" smtClean="0"/>
              <a:t>18 October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56738-3534-309A-CFB1-EFC7B76A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E373A-664A-164C-9D26-74F28127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18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B006-5416-5BA6-A01E-ACB786D6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9E220A-27D2-1FFF-EBD9-E39415CD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4C31-4B45-4415-B826-9261B13F08DF}" type="datetime3">
              <a:rPr lang="en-US" smtClean="0"/>
              <a:t>18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65164-EDBD-F2FF-CB01-73230BF9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930A0-9129-0310-9454-49D48C4C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8920-24E7-3E68-CE03-B94E5295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DBE33-9BAA-5446-7776-164E3BE0B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540D9-3CB5-55C4-A245-07CF825A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D83C1-7268-066F-2F5A-7E11E249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A80F1-9EA5-F7A8-075E-DF172243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37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CA6BF-E3F5-C3C4-7387-C768C02A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5FC7-7AD9-4A97-A700-770C791A9B06}" type="datetime3">
              <a:rPr lang="en-US" smtClean="0"/>
              <a:t>18 October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A89D8-293E-5944-6DF7-BFEFAC57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53CDD-E788-B5C7-BF40-49411F4A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16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ED15-4899-2AD1-451F-6F6B11F3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49F60-50E6-E35D-8C51-02E97907B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1DBA3-8E1D-A0B4-D97A-FB086619A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06284-EB7D-9695-D83E-F554E23C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28C3-3F9B-4F38-ACB7-DFAC9941F91A}" type="datetime3">
              <a:rPr lang="en-US" smtClean="0"/>
              <a:t>18 October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3008A-32E7-085F-E478-83444163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160DD-7FA8-ECFD-985F-AFA798A7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34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054FE-85D7-03BC-444C-FE38988A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D08FE-7BD8-5D49-14A2-C1FAC1C12D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51DB9-BEA8-944D-931D-9B5C72C80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948EB-21D6-68DB-3B65-A9CD07DF7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EE28-B83F-4E5D-A2F5-6F6883813283}" type="datetime3">
              <a:rPr lang="en-US" smtClean="0"/>
              <a:t>18 October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84A90-38E1-1352-2D02-B1CEB175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4B2EC-7C10-D81B-8375-A5998125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2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FA6C-594B-D57E-62E9-6B9D02DA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E4A5E-EC7D-995F-C106-27BCF125C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264C4-24E9-379F-BC7D-65F1F1F8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B376-34C5-4D20-8A01-A21928DB3A20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91778-D797-9F65-019C-A6EEAFBD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A69E1-C847-07D5-007B-79FA9A02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31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8D75C-99BA-AB71-16F6-2F6A619E3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17717-9374-DC70-E025-0F8A7A4AB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C3A7-D38E-300E-F1B2-0F40D001E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63D7-2155-4054-88D0-296BB598112C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132CD-7823-6D9C-357C-D8E5145AF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0E0EA-DEFD-7A6B-C1D5-A4F74AE4F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1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03F0A-5E8F-09B9-4203-7D2972EA9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85ABC-1918-A7E0-BFB3-36093F179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32454-3FAA-EAA0-1404-E9A14D7C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7B52D3-1976-477B-BA83-1A9EF7FC3ED7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1D1CE-C941-1B9E-989A-4FC49AD1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8FDF0-2FC8-D28A-9909-B6F9759B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EB417-1929-41A2-A6F3-37D8F87A49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D3A02587-17B9-6161-F68A-8046EC4FC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25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6B05-7862-E345-4827-20D9D229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89DCA-14C1-0514-C720-F3F83A5EE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993FC-1D18-A478-E0F1-37238D0F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0CB29-0E34-8A49-6D9D-6F8A4CB0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61242-8AF3-9FB4-6261-75BB1789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0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C8DE-811A-E9F6-BF24-8D1EA8F3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B9BF8-83A9-C1C9-7ABB-FDD68F174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3114-7895-19E9-3257-E6598CE2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E59AE-2B7F-8795-24A3-9E1E857C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41E87-95AC-FD05-0A2E-CB97BE2F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59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1B4FD-960F-4CA5-DB6D-5DD1647D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2C079-973C-8407-A7CC-85A658917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FA6E7-3F2B-B0C8-3A7D-7D6B641B0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0F50-8CE9-A69A-4DD0-D0161C8F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BAC55-2A15-1177-648B-2591C830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0E676-FD7E-EAF6-6782-9F0123D4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88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8FD6-8907-BC42-4089-3BF245C9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755F1-EBDD-F215-EB21-49A47E4E7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6E1D0-0388-407D-E713-10C0D8DA9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51285-D863-F8A6-3356-D48791F5C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AEC16-B241-B157-5BA7-D1806146A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81511-80B2-6054-FB27-9116A110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1821F-FD97-98A9-E43F-EC5294D0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0E41D5-96EB-451D-0F01-27A51848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49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94585-0D50-BBA8-4794-448D0DC6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0EC57-2E32-C82D-EEF3-B152BB1C1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90036-5B3F-51E1-10B2-826E5A7BA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45142-7A6C-F750-3F95-B127788B3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F1047-541A-18A4-E484-8A4B1C58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20E57-E9B9-3F2B-1B5F-D3D154E1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30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7F00-84DE-DFDF-037F-93FD1722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B9256-D667-677F-AD5C-7786B9B8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05612-4702-3BDC-2C02-EEB45D33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6CA78-9C33-F582-52DD-1B303654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57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FC4070-3C7D-74D8-E8FA-EE31B73C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A41B6-CEE4-B050-F9BA-99DF5E14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D8DA8-69F2-7E5C-1227-EE75C5FD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4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9268-F086-8287-25BA-B044D315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1492F-F3F3-982A-2B54-35355CB82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31471-3002-423D-9FB8-AB782B3C2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03875-6013-3499-122F-210159DB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DA587-5AF8-7328-711C-4DCBE09B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8CC54-5C66-5F8F-9C89-CE8C52E3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37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D9A4-15E5-0E8A-91CD-5804392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2FD76-B69E-1F04-8006-58DD4A30B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D8832-E791-9D6A-9CA3-8536A89FC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E4388-84F8-0364-CE2F-58AE197A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72FDC-5C59-5848-822D-0C1C0370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DBCAF-8966-E915-20B8-6C139828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90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6261B-5FB6-2EF3-3F1C-B0B76A6D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F1F21-F880-5BC5-34D2-2B39985F4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F0404-CE6B-48C6-3D73-2B2282DC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854B-D725-9BDC-586C-67C48D21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F04ED-1577-9FF7-C229-62FF1942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82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08D169-EBFC-3DDC-3206-75307F165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9EC95-3779-573D-AAA0-48B673A6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A255F-BB38-3994-5B90-811DFEDB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52D3-1976-477B-BA83-1A9EF7FC3ED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3C9D7-BAB8-6BA6-2C42-306FFE3B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D2F4-9CF6-83CB-1B96-BC12680B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B417-1929-41A2-A6F3-37D8F87A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97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I-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0DB6712F-B365-DA4E-9CA0-74F337434899}"/>
              </a:ext>
            </a:extLst>
          </p:cNvPr>
          <p:cNvSpPr txBox="1"/>
          <p:nvPr userDrawn="1"/>
        </p:nvSpPr>
        <p:spPr>
          <a:xfrm>
            <a:off x="11645881" y="6597443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7ECB1E1-6EEE-4A58-B357-D7F23E2723D0}" type="slidenum">
              <a:rPr lang="de-DE" sz="1000" b="1" smtClean="0">
                <a:solidFill>
                  <a:srgbClr val="566367"/>
                </a:solidFill>
              </a:rPr>
              <a:pPr algn="r"/>
              <a:t>‹#›</a:t>
            </a:fld>
            <a:endParaRPr lang="de-DE" sz="1000" b="1">
              <a:solidFill>
                <a:srgbClr val="566367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8C7E3-76A5-0A4C-8984-F8DFF11A98F5}"/>
              </a:ext>
            </a:extLst>
          </p:cNvPr>
          <p:cNvSpPr/>
          <p:nvPr userDrawn="1"/>
        </p:nvSpPr>
        <p:spPr>
          <a:xfrm>
            <a:off x="1236134" y="6289666"/>
            <a:ext cx="97197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Project Team Presentation 18.03.2022</a:t>
            </a:r>
            <a:endParaRPr lang="en-US" sz="105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847656-5D52-9A4B-B1EB-E2E8AE0F4EF9}"/>
              </a:ext>
            </a:extLst>
          </p:cNvPr>
          <p:cNvCxnSpPr>
            <a:cxnSpLocks/>
          </p:cNvCxnSpPr>
          <p:nvPr userDrawn="1"/>
        </p:nvCxnSpPr>
        <p:spPr>
          <a:xfrm>
            <a:off x="208127" y="669118"/>
            <a:ext cx="11717980" cy="0"/>
          </a:xfrm>
          <a:prstGeom prst="line">
            <a:avLst/>
          </a:prstGeom>
          <a:ln w="12700">
            <a:solidFill>
              <a:srgbClr val="B3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5FD1140-DA54-8347-AFA1-BDF7FE506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841" y="61197"/>
            <a:ext cx="804033" cy="60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68EF2-CDB3-C347-8A50-E693D12EC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7" y="61197"/>
            <a:ext cx="734623" cy="5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07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7D8F-5BE9-4D23-9631-D6C9872AB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30A21-199D-41AE-986B-912EEC5C1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4E13F-3AC2-449B-95DD-FFF97B14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1636-BFF2-4E35-8CF1-9054137052F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36630-6B32-4077-B5CD-056373AE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AA0D3-6DEB-4D29-92D4-105C2A09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3321-851B-4985-8465-6B8C6169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38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5">
            <a:extLst>
              <a:ext uri="{FF2B5EF4-FFF2-40B4-BE49-F238E27FC236}">
                <a16:creationId xmlns:a16="http://schemas.microsoft.com/office/drawing/2014/main" id="{411BC9A1-A8EA-CB48-B8C4-1FD68188BB04}"/>
              </a:ext>
            </a:extLst>
          </p:cNvPr>
          <p:cNvSpPr txBox="1"/>
          <p:nvPr userDrawn="1"/>
        </p:nvSpPr>
        <p:spPr>
          <a:xfrm>
            <a:off x="11296063" y="6424049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67ECB1E1-6EEE-4A58-B357-D7F23E2723D0}" type="slidenum">
              <a:rPr lang="de-DE" sz="1100" b="0" smtClean="0">
                <a:solidFill>
                  <a:srgbClr val="5663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de-DE" sz="1100" b="0">
              <a:solidFill>
                <a:srgbClr val="5663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0F2D5-55C5-2A4D-806D-5B4E679ACF90}"/>
              </a:ext>
            </a:extLst>
          </p:cNvPr>
          <p:cNvCxnSpPr>
            <a:cxnSpLocks/>
          </p:cNvCxnSpPr>
          <p:nvPr userDrawn="1"/>
        </p:nvCxnSpPr>
        <p:spPr>
          <a:xfrm>
            <a:off x="208127" y="669118"/>
            <a:ext cx="11717980" cy="0"/>
          </a:xfrm>
          <a:prstGeom prst="line">
            <a:avLst/>
          </a:prstGeom>
          <a:ln w="12700">
            <a:solidFill>
              <a:srgbClr val="B35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16FB951-A042-0F4E-9E81-F0E653F69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841" y="61196"/>
            <a:ext cx="804033" cy="603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C1D184-89CC-7D44-9A21-2F4F6910D1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7" y="61196"/>
            <a:ext cx="734623" cy="5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23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9EB5-DACB-C1AC-BEA7-6D7E08C26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BE10B-DD63-85E7-00C6-D418609EC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E2367-B49D-F5D0-1348-2BCF3191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69821-D936-0382-9B63-55266A0B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E0301-EFC5-BD6A-684C-5CE9CEFD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6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DE330-E2E9-B1BA-C5C6-42FEA516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A95F5-72D1-98E0-2EAE-B664A0B9E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65890-D4E1-D3F5-4BFC-DC292EDCF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0B29AF-D147-914E-0C82-C783E553F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89D796-5974-C7D7-4894-29E65BBD6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33D35-8586-9737-5134-D8516885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C80E57-5D34-480D-647B-5634BD2E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A18DF-B1B3-E1E2-F929-4C93ED4C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20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646D-415E-7151-673D-CABDEE09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1FD59-8593-1E13-FFEB-AE10CC16C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26CC1-3374-3879-8E35-B6B0AE9B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C92A6-C34D-93F9-E73D-19B7BBF6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091F0-CB95-D48A-D560-E1B1F2C0B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46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E61D-2E7D-CB13-73F1-CFFEC249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1CBD5-E9F1-0A66-1E45-B0B245FD4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10E91-8153-7668-3A5B-14DC7DE5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0B78-DA65-40C1-9E12-4FF4E276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779EF-04AF-8D14-3770-57968EB5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9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ACA4-E5C8-4499-9580-AB2A2E2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F0990-B2BC-8D7D-63B1-F74E03B0F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FB84B-594A-02CD-EEA7-19DD52784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3121E-052C-14B9-2D16-E0551F81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26FFD-73F3-CCDF-3ECB-885A9DAC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6CA2A-42EA-0D59-135E-C930582D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14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0273-0510-7F1A-D229-CBF1B317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5F5E9-5430-815A-8796-AB06CA33A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DEAA2-A42B-F31C-4CB2-A7CF9591A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4AD6F-0F70-6D28-CD39-601526F79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D4C71-07A7-2C0B-ACEF-E86B7B46F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1B9585-84D4-1D2E-B52D-84BCD61A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AC7C8E-6CE8-DF56-09CD-F397578D0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CD89D-AFEA-CECF-3187-A37D6CBD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107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8196-892C-4332-DF38-D023475CF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FFD48-0478-BA23-139C-2E48B841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5A7FA-6ACA-765D-AECC-D9C47586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8F8F-81D3-F92F-8C98-CDA5F938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9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4A0099-0AC7-D091-92E5-EA95DC46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76888-2915-E108-5482-EB3E1315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572E2-DF98-9746-7617-2135685E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24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1BDB-A2B3-C71E-072B-8135DD74F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BC4DD-2C59-C6A2-CF4F-5F642D6EE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4C08E-0884-021C-0A40-F395991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CDE6D-1168-50FE-C565-0A507A72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D9795-C636-2FF0-BD7F-5D2D8384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29E-2901-31B0-000C-213E10F9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19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86CA-9194-8A3E-1C6F-2F23DE98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E7703-2F97-6A81-2F7E-A483277D3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EFF68-1D64-10B5-F800-CBD06A2D6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A476B-031D-1DDE-3F43-25F58F61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84E07-0451-5549-26CA-157304BB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21280-41CC-7C12-C1C0-D971DDE7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701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C850-E82E-8886-09D2-B7C2E7A2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96C4C-C13E-D13C-1CBD-990108CD9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7E956-8230-4B80-7D24-81A7C7CE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F4FA-DFF2-457A-A2C7-FEE3FD4A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34D85-DDBF-25C4-8AB4-99607FEE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56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D62324-8564-BB53-E565-5E5BD2451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988BD-658E-83D3-CA8D-7293D8627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2B89A-27D8-3593-6F6E-8BB44E85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EDBF9-9E8C-0B6A-957F-40147844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90E79-3473-99B5-D3DC-FF7CCC64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9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8C61-EFE6-E460-7EFA-FDC12ACD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309DD-9003-0CEF-30CE-3DC04894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4B61A-1835-BA45-0327-BE529365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E3DE9-7D7F-C399-7CF5-E6899BF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3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38739-2996-7C71-4327-4B10F3272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B6223-8323-AE6A-C913-9566B337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3889E-DBC8-7842-5E6F-883EA04B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5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7854-BFA6-7E7C-E074-81A66D75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185A-B627-E9CF-2632-0259CA173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0C5CD-6E3A-B3FB-0A64-CA5EFDA28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EA70F-B48D-633E-FDB5-1E4593D8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7D935-101C-F052-A485-0A4426F3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BE62C-9A8D-4DDF-CC68-A76836F3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1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A05E6-B555-FE8E-54B5-B4A5201F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E15F21-0484-5B86-5CE8-B56AFC0384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8B965-A558-69D7-4212-2975F7F28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5DDC9-34F5-3453-EC50-17224E18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4FFC1-E8D1-CDE8-2063-64341EC6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5878F-8D55-038E-4B5A-C8274316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5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oleObject" Target="../embeddings/oleObject2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3.bin"/><Relationship Id="rId5" Type="http://schemas.openxmlformats.org/officeDocument/2006/relationships/tags" Target="../tags/tag3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911A5-BE6E-71F4-6140-091AD2BF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12594-1318-A0BA-6774-F598F111E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7D0FE-CC96-FA86-5BBD-C57FAC16D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65B14-648D-4542-82A9-90524AA7562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AFFC7-92A8-B3CF-3948-97D39501E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B521A-D069-3624-ECB1-EF8CAA419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44EC-F883-FE4B-9E36-DA62B74F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6694483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2D026E-9ADA-18DF-069E-5F168E57CB8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213862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9B025-460A-45BD-8ACF-FE3A40EE7658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0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9E78A73-D5EA-AC54-FA24-830A03CEFC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0268715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6" progId="TCLayout.ActiveDocument.1">
                  <p:embed/>
                </p:oleObj>
              </mc:Choice>
              <mc:Fallback>
                <p:oleObj name="think-cell Slide" r:id="rId1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E78A73-D5EA-AC54-FA24-830A03CEFC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EE0FF2-8560-9049-D37F-84A59999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35836-6684-C1E7-3BAE-9FE4FB41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55FF6-38B2-DD2F-867A-1595497EE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AFEC-E589-4649-A4AC-19FE2E40A69A}" type="datetime3">
              <a:rPr lang="en-US" smtClean="0"/>
              <a:t>18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0EF9-89B8-F9E8-0387-C6A5B4B6E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136B8-EE14-D0E4-6038-AED0DCAE9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4711B-2BBD-4434-9CFE-8F1E27B561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9A0C5-416C-A0B1-80BE-A78F942FBCE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9F663-3111-077D-4C35-1A1A9A93547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082416" y="410053"/>
            <a:ext cx="2271384" cy="8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5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F1543A-23CA-3824-18F5-8CBE8DF84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1447" b="23581"/>
          <a:stretch/>
        </p:blipFill>
        <p:spPr>
          <a:xfrm>
            <a:off x="0" y="6492875"/>
            <a:ext cx="12192000" cy="36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A5DB9-2028-CFC9-8086-9797A7B8F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7695" t="794"/>
          <a:stretch/>
        </p:blipFill>
        <p:spPr>
          <a:xfrm>
            <a:off x="-1" y="0"/>
            <a:ext cx="12193603" cy="11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1CF5AC-AA84-D9D7-1E67-5270B766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1" y="-87658"/>
            <a:ext cx="11033289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B2716-9BD2-FB27-4E63-115B48BEE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00D6A-1D79-EEA9-1C4A-FB92CDEB0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F7B52D3-1976-477B-BA83-1A9EF7FC3ED7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79063-BF46-AD25-37F0-E8A26C997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B4CE0-3D8C-5D19-47CE-EC88571A8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09EB417-1929-41A2-A6F3-37D8F87A49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71D24-42E4-14D9-0506-85AB094198D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248223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96694483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2D026E-9ADA-18DF-069E-5F168E57CB8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7569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7EA15-BE65-0E78-5CC4-AEAB2B63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B50F5-C66C-FBCB-2E90-DBB4736A7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90D48-1A94-6F2E-7D31-1DFF149C2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1E36E-9BC0-3D4E-B45D-94CAE0C42F4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AD897-3C07-B19C-CBBF-8C1CCA2A5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CD66C-D609-73B1-BA84-9F9C8FEE6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1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0" Type="http://schemas.openxmlformats.org/officeDocument/2006/relationships/image" Target="../media/image57.png"/><Relationship Id="rId4" Type="http://schemas.openxmlformats.org/officeDocument/2006/relationships/image" Target="../media/image7.emf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0.png"/><Relationship Id="rId4" Type="http://schemas.openxmlformats.org/officeDocument/2006/relationships/image" Target="../media/image6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9.tiff"/><Relationship Id="rId4" Type="http://schemas.openxmlformats.org/officeDocument/2006/relationships/hyperlink" Target="http://www.visitsilkroad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0.png"/><Relationship Id="rId5" Type="http://schemas.openxmlformats.org/officeDocument/2006/relationships/hyperlink" Target="https://visitsilkroad.org/staging?_sm_nck=1" TargetMode="Externa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stambahotel.com/" TargetMode="Externa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ndevbank.sharepoint.com/:w:/t/carec/ERDSOxiFCPlGpW5ctWn4F5QBl-BRR0ciTjNnDwvEXvMejQ?e=Fe3jX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6.png"/><Relationship Id="rId4" Type="http://schemas.openxmlformats.org/officeDocument/2006/relationships/hyperlink" Target="https://asiandevbank.sharepoint.com/:w:/t/carec/EdGCM7negP1Ag4uRIq84Q1EBsBsjZHs2U7oIIJF4FMlI8g?e=WPrLb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128B25-A5EE-A405-B994-492D17F77086}"/>
              </a:ext>
            </a:extLst>
          </p:cNvPr>
          <p:cNvSpPr/>
          <p:nvPr/>
        </p:nvSpPr>
        <p:spPr>
          <a:xfrm>
            <a:off x="-1700" y="-404037"/>
            <a:ext cx="7198340" cy="4681741"/>
          </a:xfrm>
          <a:custGeom>
            <a:avLst/>
            <a:gdLst>
              <a:gd name="connsiteX0" fmla="*/ 0 w 7198340"/>
              <a:gd name="connsiteY0" fmla="*/ 0 h 4681741"/>
              <a:gd name="connsiteX1" fmla="*/ 1700 w 7198340"/>
              <a:gd name="connsiteY1" fmla="*/ 0 h 4681741"/>
              <a:gd name="connsiteX2" fmla="*/ 1700 w 7198340"/>
              <a:gd name="connsiteY2" fmla="*/ 404037 h 4681741"/>
              <a:gd name="connsiteX3" fmla="*/ 7198340 w 7198340"/>
              <a:gd name="connsiteY3" fmla="*/ 404037 h 4681741"/>
              <a:gd name="connsiteX4" fmla="*/ 7198340 w 7198340"/>
              <a:gd name="connsiteY4" fmla="*/ 4290394 h 4681741"/>
              <a:gd name="connsiteX5" fmla="*/ 6806993 w 7198340"/>
              <a:gd name="connsiteY5" fmla="*/ 4681741 h 4681741"/>
              <a:gd name="connsiteX6" fmla="*/ 0 w 7198340"/>
              <a:gd name="connsiteY6" fmla="*/ 4681741 h 468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8340" h="4681741">
                <a:moveTo>
                  <a:pt x="0" y="0"/>
                </a:moveTo>
                <a:lnTo>
                  <a:pt x="1700" y="0"/>
                </a:lnTo>
                <a:lnTo>
                  <a:pt x="1700" y="404037"/>
                </a:lnTo>
                <a:lnTo>
                  <a:pt x="7198340" y="404037"/>
                </a:lnTo>
                <a:lnTo>
                  <a:pt x="7198340" y="4290394"/>
                </a:lnTo>
                <a:cubicBezTo>
                  <a:pt x="7198340" y="4506529"/>
                  <a:pt x="7023128" y="4681741"/>
                  <a:pt x="6806993" y="4681741"/>
                </a:cubicBezTo>
                <a:lnTo>
                  <a:pt x="0" y="468174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7A3011-80FD-852E-BA55-B7D512085D2A}"/>
              </a:ext>
            </a:extLst>
          </p:cNvPr>
          <p:cNvSpPr/>
          <p:nvPr/>
        </p:nvSpPr>
        <p:spPr>
          <a:xfrm>
            <a:off x="-170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plant&#10;&#10;Description automatically generated">
            <a:extLst>
              <a:ext uri="{FF2B5EF4-FFF2-40B4-BE49-F238E27FC236}">
                <a16:creationId xmlns:a16="http://schemas.microsoft.com/office/drawing/2014/main" id="{27128FBB-B586-DDC9-23F1-B266FDB0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1"/>
            <a:ext cx="12192000" cy="68549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9993B09-5704-9AAA-8FD1-AC26C1537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332" y="3516230"/>
            <a:ext cx="5925987" cy="1312657"/>
          </a:xfrm>
        </p:spPr>
        <p:txBody>
          <a:bodyPr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2200" dirty="0">
                <a:latin typeface="Abadi" panose="020B0604020104020204" pitchFamily="34" charset="0"/>
                <a:cs typeface="Arial" panose="020B0604020202020204" pitchFamily="34" charset="0"/>
              </a:rPr>
              <a:t>Заседание национальных координаторов</a:t>
            </a:r>
          </a:p>
          <a:p>
            <a:pPr algn="l">
              <a:spcBef>
                <a:spcPts val="0"/>
              </a:spcBef>
            </a:pPr>
            <a:r>
              <a:rPr lang="ru-RU" sz="2200" dirty="0">
                <a:latin typeface="Abadi" panose="020B0604020104020204" pitchFamily="34" charset="0"/>
                <a:cs typeface="Arial" panose="020B0604020202020204" pitchFamily="34" charset="0"/>
              </a:rPr>
              <a:t>18 октября 2023 г.</a:t>
            </a:r>
          </a:p>
          <a:p>
            <a:pPr algn="l">
              <a:spcBef>
                <a:spcPts val="0"/>
              </a:spcBef>
            </a:pPr>
            <a:r>
              <a:rPr lang="ru-RU" sz="2200" dirty="0">
                <a:latin typeface="Abadi" panose="020B0604020104020204" pitchFamily="34" charset="0"/>
                <a:cs typeface="Arial" panose="020B0604020202020204" pitchFamily="34" charset="0"/>
              </a:rPr>
              <a:t>Секретариат ЦАРЭС</a:t>
            </a:r>
            <a:endParaRPr lang="en-US" sz="2200" dirty="0"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3257F-044D-7934-A912-7981F952F8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r="2" b="2"/>
          <a:stretch/>
        </p:blipFill>
        <p:spPr bwMode="auto">
          <a:xfrm>
            <a:off x="932632" y="4871240"/>
            <a:ext cx="1463637" cy="131756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983CE-A8EF-13C7-E48C-64C39761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330" y="1132316"/>
            <a:ext cx="5925989" cy="2360115"/>
          </a:xfrm>
        </p:spPr>
        <p:txBody>
          <a:bodyPr anchor="b">
            <a:normAutofit fontScale="90000"/>
          </a:bodyPr>
          <a:lstStyle/>
          <a:p>
            <a:pPr marL="0" marR="0" algn="l">
              <a:spcAft>
                <a:spcPts val="600"/>
              </a:spcAft>
            </a:pPr>
            <a:r>
              <a:rPr lang="ru-RU" sz="48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  <a:cs typeface="Arial" panose="020B0604020202020204" pitchFamily="34" charset="0"/>
              </a:rPr>
              <a:t>Региональные меры по борьбе с изменением климата: видение Программы ЦАРЭС</a:t>
            </a:r>
            <a:endParaRPr lang="en-US" sz="48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5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079505E-E447-4623-975A-3733EFAD2028}"/>
              </a:ext>
            </a:extLst>
          </p:cNvPr>
          <p:cNvSpPr/>
          <p:nvPr/>
        </p:nvSpPr>
        <p:spPr>
          <a:xfrm>
            <a:off x="3484499" y="1961089"/>
            <a:ext cx="960120" cy="960120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rgbClr val="00B5C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4D77A2-3E41-4151-80B8-2975FEB9A522}"/>
              </a:ext>
            </a:extLst>
          </p:cNvPr>
          <p:cNvSpPr/>
          <p:nvPr/>
        </p:nvSpPr>
        <p:spPr>
          <a:xfrm>
            <a:off x="3829793" y="3187398"/>
            <a:ext cx="960120" cy="960120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rgbClr val="8EC64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C64AE9D-A0A5-4470-991B-697E603C1109}"/>
              </a:ext>
            </a:extLst>
          </p:cNvPr>
          <p:cNvSpPr/>
          <p:nvPr/>
        </p:nvSpPr>
        <p:spPr>
          <a:xfrm>
            <a:off x="7276391" y="3166187"/>
            <a:ext cx="960120" cy="960120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F44DEEF-F706-4C5D-82E4-30089256ADE3}"/>
              </a:ext>
            </a:extLst>
          </p:cNvPr>
          <p:cNvSpPr/>
          <p:nvPr/>
        </p:nvSpPr>
        <p:spPr>
          <a:xfrm>
            <a:off x="7657037" y="1961089"/>
            <a:ext cx="960120" cy="960120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rgbClr val="F29B2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9FF002A-DEA6-491A-AD23-36DFA991163A}"/>
              </a:ext>
            </a:extLst>
          </p:cNvPr>
          <p:cNvSpPr/>
          <p:nvPr/>
        </p:nvSpPr>
        <p:spPr>
          <a:xfrm>
            <a:off x="4927389" y="3979701"/>
            <a:ext cx="960120" cy="960120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rgbClr val="F1C62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CB5C884-48A6-4051-9AF9-15DCC50609E3}"/>
              </a:ext>
            </a:extLst>
          </p:cNvPr>
          <p:cNvSpPr/>
          <p:nvPr/>
        </p:nvSpPr>
        <p:spPr>
          <a:xfrm>
            <a:off x="6270676" y="3965557"/>
            <a:ext cx="960120" cy="960120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FD39D0-8DE9-4B7B-A382-9A1E564B02EA}"/>
              </a:ext>
            </a:extLst>
          </p:cNvPr>
          <p:cNvSpPr txBox="1"/>
          <p:nvPr/>
        </p:nvSpPr>
        <p:spPr>
          <a:xfrm>
            <a:off x="1227739" y="2000150"/>
            <a:ext cx="1972508" cy="118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srgbClr val="00B5C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ЦЕЛИ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Больше прибыльных проектов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Ускорение достижения ЦУР и изменения климата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200F77-283C-44FE-ACDA-69806DF029A5}"/>
              </a:ext>
            </a:extLst>
          </p:cNvPr>
          <p:cNvSpPr txBox="1"/>
          <p:nvPr/>
        </p:nvSpPr>
        <p:spPr>
          <a:xfrm>
            <a:off x="2674531" y="4798896"/>
            <a:ext cx="2520031" cy="119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500" b="1" i="0" u="none" strike="noStrike" kern="1200" cap="none" spc="0" normalizeH="0" baseline="0" noProof="0" dirty="0">
                <a:ln>
                  <a:noFill/>
                </a:ln>
                <a:solidFill>
                  <a:srgbClr val="F1C622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ПОДДЕРЖИВАЕМЫЕ МЕРОПРИЯТИЯ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Широкий спектр мероприятий по подготовке и развитию проектов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До заключения финансовой сделки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AA243A-ED1D-4EF5-A7CB-681BEA6B7139}"/>
              </a:ext>
            </a:extLst>
          </p:cNvPr>
          <p:cNvSpPr txBox="1"/>
          <p:nvPr/>
        </p:nvSpPr>
        <p:spPr>
          <a:xfrm>
            <a:off x="7170901" y="4699745"/>
            <a:ext cx="2188708" cy="1301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ПАРТНЕРСТВА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Партнеры по совместному финансированию и знаниям, работающие в регионе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Создание экспертного пула, готового оказать поддержку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5F0841-1CC0-49B6-861B-129F48DC1B50}"/>
              </a:ext>
            </a:extLst>
          </p:cNvPr>
          <p:cNvSpPr txBox="1"/>
          <p:nvPr/>
        </p:nvSpPr>
        <p:spPr>
          <a:xfrm>
            <a:off x="8411671" y="3760846"/>
            <a:ext cx="216863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ИНСТРУМЕНТЫ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К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о</a:t>
            </a: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нвертируемая ТП, гранты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E590A6-1B05-46A9-B4B6-21D18EFC04BA}"/>
              </a:ext>
            </a:extLst>
          </p:cNvPr>
          <p:cNvSpPr txBox="1"/>
          <p:nvPr/>
        </p:nvSpPr>
        <p:spPr>
          <a:xfrm>
            <a:off x="8707502" y="2086586"/>
            <a:ext cx="21377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500" b="1" i="0" u="none" strike="noStrike" kern="1200" cap="none" spc="0" normalizeH="0" baseline="0" noProof="0" dirty="0">
                <a:ln>
                  <a:noFill/>
                </a:ln>
                <a:solidFill>
                  <a:srgbClr val="F29B22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ШТАТ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Сотрудники АБР, прикомандированные сотрудники, (ТП АБР для поддержки администрирования и развития потенциала)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BCEEAE-9E6D-4D4D-8856-4C344B4F3416}"/>
              </a:ext>
            </a:extLst>
          </p:cNvPr>
          <p:cNvSpPr txBox="1"/>
          <p:nvPr/>
        </p:nvSpPr>
        <p:spPr>
          <a:xfrm>
            <a:off x="1598247" y="3507506"/>
            <a:ext cx="1896308" cy="98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500" b="1" i="0" u="none" strike="noStrike" kern="1200" cap="none" spc="0" normalizeH="0" baseline="0" noProof="0" dirty="0">
                <a:ln>
                  <a:noFill/>
                </a:ln>
                <a:solidFill>
                  <a:srgbClr val="8EC64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КАПИТАЛ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$10-50 млн. будут выделяться поэтапно</a:t>
            </a:r>
          </a:p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Кредитное плечо инвестиций 30X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CA66CF6-8ADA-491F-B2D8-8DB42178AEBA}"/>
              </a:ext>
            </a:extLst>
          </p:cNvPr>
          <p:cNvSpPr/>
          <p:nvPr/>
        </p:nvSpPr>
        <p:spPr>
          <a:xfrm>
            <a:off x="3656480" y="2138492"/>
            <a:ext cx="616159" cy="616159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EC77E4A-5F2D-41E8-9EF9-6CE9C572306C}"/>
              </a:ext>
            </a:extLst>
          </p:cNvPr>
          <p:cNvSpPr/>
          <p:nvPr/>
        </p:nvSpPr>
        <p:spPr>
          <a:xfrm>
            <a:off x="4010932" y="3359379"/>
            <a:ext cx="616159" cy="616159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3BCA0E1-CC10-4F56-84FC-8D05D2305BE9}"/>
              </a:ext>
            </a:extLst>
          </p:cNvPr>
          <p:cNvSpPr/>
          <p:nvPr/>
        </p:nvSpPr>
        <p:spPr>
          <a:xfrm>
            <a:off x="5099371" y="4151682"/>
            <a:ext cx="616159" cy="616159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924B7E5-C3C5-47BD-BB74-D7DC7FBD3B0C}"/>
              </a:ext>
            </a:extLst>
          </p:cNvPr>
          <p:cNvSpPr/>
          <p:nvPr/>
        </p:nvSpPr>
        <p:spPr>
          <a:xfrm>
            <a:off x="6442658" y="4147628"/>
            <a:ext cx="616159" cy="616159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49E8E00-F858-42DD-BBEE-12D73F9E33DA}"/>
              </a:ext>
            </a:extLst>
          </p:cNvPr>
          <p:cNvSpPr/>
          <p:nvPr/>
        </p:nvSpPr>
        <p:spPr>
          <a:xfrm>
            <a:off x="7451551" y="3338168"/>
            <a:ext cx="616159" cy="616159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D314B36-7A37-4F31-A24F-EFC2980D8E18}"/>
              </a:ext>
            </a:extLst>
          </p:cNvPr>
          <p:cNvSpPr/>
          <p:nvPr/>
        </p:nvSpPr>
        <p:spPr>
          <a:xfrm>
            <a:off x="7827154" y="2133070"/>
            <a:ext cx="616159" cy="616159"/>
          </a:xfrm>
          <a:custGeom>
            <a:avLst/>
            <a:gdLst>
              <a:gd name="connsiteX0" fmla="*/ 0 w 1502833"/>
              <a:gd name="connsiteY0" fmla="*/ 751417 h 1502833"/>
              <a:gd name="connsiteX1" fmla="*/ 751417 w 1502833"/>
              <a:gd name="connsiteY1" fmla="*/ 0 h 1502833"/>
              <a:gd name="connsiteX2" fmla="*/ 1502834 w 1502833"/>
              <a:gd name="connsiteY2" fmla="*/ 751417 h 1502833"/>
              <a:gd name="connsiteX3" fmla="*/ 751417 w 1502833"/>
              <a:gd name="connsiteY3" fmla="*/ 1502834 h 1502833"/>
              <a:gd name="connsiteX4" fmla="*/ 0 w 1502833"/>
              <a:gd name="connsiteY4" fmla="*/ 751417 h 150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833" h="1502833">
                <a:moveTo>
                  <a:pt x="0" y="751417"/>
                </a:moveTo>
                <a:cubicBezTo>
                  <a:pt x="0" y="336421"/>
                  <a:pt x="336421" y="0"/>
                  <a:pt x="751417" y="0"/>
                </a:cubicBezTo>
                <a:cubicBezTo>
                  <a:pt x="1166413" y="0"/>
                  <a:pt x="1502834" y="336421"/>
                  <a:pt x="1502834" y="751417"/>
                </a:cubicBezTo>
                <a:cubicBezTo>
                  <a:pt x="1502834" y="1166413"/>
                  <a:pt x="1166413" y="1502834"/>
                  <a:pt x="751417" y="1502834"/>
                </a:cubicBezTo>
                <a:cubicBezTo>
                  <a:pt x="336421" y="1502834"/>
                  <a:pt x="0" y="1166413"/>
                  <a:pt x="0" y="751417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4589" tIns="174589" rIns="174589" bIns="174589" numCol="1" spcCol="1270" anchor="ctr" anchorCtr="0">
            <a:noAutofit/>
          </a:bodyPr>
          <a:lstStyle/>
          <a:p>
            <a:pPr marL="0" marR="0" lvl="0" indent="0" algn="l" defTabSz="3333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A69139-1FAD-4E9F-BE09-007B6C1AC3B0}"/>
              </a:ext>
            </a:extLst>
          </p:cNvPr>
          <p:cNvCxnSpPr>
            <a:cxnSpLocks/>
          </p:cNvCxnSpPr>
          <p:nvPr/>
        </p:nvCxnSpPr>
        <p:spPr>
          <a:xfrm>
            <a:off x="4282004" y="2441149"/>
            <a:ext cx="685800" cy="0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E3A4E0B-8249-43C8-8688-0A1AAD4DFA60}"/>
              </a:ext>
            </a:extLst>
          </p:cNvPr>
          <p:cNvCxnSpPr>
            <a:cxnSpLocks/>
          </p:cNvCxnSpPr>
          <p:nvPr/>
        </p:nvCxnSpPr>
        <p:spPr>
          <a:xfrm flipV="1">
            <a:off x="4568258" y="3063661"/>
            <a:ext cx="541172" cy="413910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1C3F170-D98F-4348-8A89-48DEBA98DC2B}"/>
              </a:ext>
            </a:extLst>
          </p:cNvPr>
          <p:cNvCxnSpPr>
            <a:cxnSpLocks/>
          </p:cNvCxnSpPr>
          <p:nvPr/>
        </p:nvCxnSpPr>
        <p:spPr>
          <a:xfrm flipH="1" flipV="1">
            <a:off x="6361484" y="3484642"/>
            <a:ext cx="288760" cy="662876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449FD63-3020-42C3-A3F7-B5DC7AF7B338}"/>
              </a:ext>
            </a:extLst>
          </p:cNvPr>
          <p:cNvCxnSpPr>
            <a:cxnSpLocks/>
          </p:cNvCxnSpPr>
          <p:nvPr/>
        </p:nvCxnSpPr>
        <p:spPr>
          <a:xfrm flipH="1" flipV="1">
            <a:off x="6950210" y="3085509"/>
            <a:ext cx="547589" cy="388710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13B91BE-0939-40A4-9DB9-7A588FB7472E}"/>
              </a:ext>
            </a:extLst>
          </p:cNvPr>
          <p:cNvCxnSpPr/>
          <p:nvPr/>
        </p:nvCxnSpPr>
        <p:spPr>
          <a:xfrm>
            <a:off x="7134283" y="2441148"/>
            <a:ext cx="685800" cy="0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9649D61-5444-4FCC-981D-CA03A9A3DE94}"/>
              </a:ext>
            </a:extLst>
          </p:cNvPr>
          <p:cNvCxnSpPr>
            <a:cxnSpLocks/>
          </p:cNvCxnSpPr>
          <p:nvPr/>
        </p:nvCxnSpPr>
        <p:spPr>
          <a:xfrm flipV="1">
            <a:off x="5507204" y="3477805"/>
            <a:ext cx="252387" cy="678648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523F96E2-6563-48F1-A3F8-5D9EA2E88208}"/>
              </a:ext>
            </a:extLst>
          </p:cNvPr>
          <p:cNvSpPr/>
          <p:nvPr/>
        </p:nvSpPr>
        <p:spPr>
          <a:xfrm>
            <a:off x="5046365" y="1848842"/>
            <a:ext cx="1958685" cy="1441254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Kontrapunkt Bob" panose="02000000000000000000" pitchFamily="50" charset="0"/>
                <a:ea typeface="+mn-ea"/>
                <a:cs typeface="+mn-cs"/>
              </a:rPr>
              <a:t>ФППКУР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3F4F">
                  <a:lumMod val="50000"/>
                </a:srgbClr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76" name="Graphic 75" descr="Coins outline">
            <a:extLst>
              <a:ext uri="{FF2B5EF4-FFF2-40B4-BE49-F238E27FC236}">
                <a16:creationId xmlns:a16="http://schemas.microsoft.com/office/drawing/2014/main" id="{5078DE03-ACFC-4DB0-9BBA-4D91AD0E92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8818" y="2232311"/>
            <a:ext cx="417674" cy="417674"/>
          </a:xfrm>
          <a:prstGeom prst="rect">
            <a:avLst/>
          </a:prstGeom>
        </p:spPr>
      </p:pic>
      <p:pic>
        <p:nvPicPr>
          <p:cNvPr id="84" name="Graphic 83" descr="Clipboard Partially Checked">
            <a:extLst>
              <a:ext uri="{FF2B5EF4-FFF2-40B4-BE49-F238E27FC236}">
                <a16:creationId xmlns:a16="http://schemas.microsoft.com/office/drawing/2014/main" id="{50A3D7E8-06B1-4723-87D9-C0D61B96C0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12507" y="3462370"/>
            <a:ext cx="404099" cy="410174"/>
          </a:xfrm>
          <a:prstGeom prst="rect">
            <a:avLst/>
          </a:prstGeom>
        </p:spPr>
      </p:pic>
      <p:pic>
        <p:nvPicPr>
          <p:cNvPr id="85" name="Graphic 84" descr="Person with idea">
            <a:extLst>
              <a:ext uri="{FF2B5EF4-FFF2-40B4-BE49-F238E27FC236}">
                <a16:creationId xmlns:a16="http://schemas.microsoft.com/office/drawing/2014/main" id="{40C3F923-408F-4E83-81F1-DC708B3CE2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5277" y="3443917"/>
            <a:ext cx="442349" cy="442349"/>
          </a:xfrm>
          <a:prstGeom prst="rect">
            <a:avLst/>
          </a:prstGeom>
        </p:spPr>
      </p:pic>
      <p:pic>
        <p:nvPicPr>
          <p:cNvPr id="86" name="Graphic 85" descr="Cheers outline">
            <a:extLst>
              <a:ext uri="{FF2B5EF4-FFF2-40B4-BE49-F238E27FC236}">
                <a16:creationId xmlns:a16="http://schemas.microsoft.com/office/drawing/2014/main" id="{EB694FAF-FCC3-4E21-9ACA-7C5692407F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1538" y="2248007"/>
            <a:ext cx="397124" cy="397124"/>
          </a:xfrm>
          <a:prstGeom prst="rect">
            <a:avLst/>
          </a:prstGeom>
        </p:spPr>
      </p:pic>
      <p:pic>
        <p:nvPicPr>
          <p:cNvPr id="89" name="Graphic 88" descr="Train outline">
            <a:extLst>
              <a:ext uri="{FF2B5EF4-FFF2-40B4-BE49-F238E27FC236}">
                <a16:creationId xmlns:a16="http://schemas.microsoft.com/office/drawing/2014/main" id="{EF0FD198-E976-40EF-94C5-9829189C66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5618" y="4285934"/>
            <a:ext cx="398318" cy="398318"/>
          </a:xfrm>
          <a:prstGeom prst="rect">
            <a:avLst/>
          </a:prstGeom>
        </p:spPr>
      </p:pic>
      <p:pic>
        <p:nvPicPr>
          <p:cNvPr id="90" name="Graphic 89" descr="Handshake">
            <a:extLst>
              <a:ext uri="{FF2B5EF4-FFF2-40B4-BE49-F238E27FC236}">
                <a16:creationId xmlns:a16="http://schemas.microsoft.com/office/drawing/2014/main" id="{24F1CCBF-96F3-4DEC-A86E-4FA1F20901C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527104" y="4259695"/>
            <a:ext cx="447548" cy="447548"/>
          </a:xfrm>
          <a:prstGeom prst="rect">
            <a:avLst/>
          </a:prstGeom>
        </p:spPr>
      </p:pic>
      <p:sp>
        <p:nvSpPr>
          <p:cNvPr id="92" name="Oval 91">
            <a:extLst>
              <a:ext uri="{FF2B5EF4-FFF2-40B4-BE49-F238E27FC236}">
                <a16:creationId xmlns:a16="http://schemas.microsoft.com/office/drawing/2014/main" id="{ADDB5895-D2F1-4B60-94D0-A026729FDE54}"/>
              </a:ext>
            </a:extLst>
          </p:cNvPr>
          <p:cNvSpPr/>
          <p:nvPr/>
        </p:nvSpPr>
        <p:spPr>
          <a:xfrm>
            <a:off x="4913249" y="2374416"/>
            <a:ext cx="137160" cy="1371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BA4A7EF-3291-4940-BF61-40C7B08B02C2}"/>
              </a:ext>
            </a:extLst>
          </p:cNvPr>
          <p:cNvSpPr/>
          <p:nvPr/>
        </p:nvSpPr>
        <p:spPr>
          <a:xfrm>
            <a:off x="4947539" y="2406858"/>
            <a:ext cx="68580" cy="68580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62A899A-04CE-46C4-BE60-91DA21611CDB}"/>
              </a:ext>
            </a:extLst>
          </p:cNvPr>
          <p:cNvSpPr/>
          <p:nvPr/>
        </p:nvSpPr>
        <p:spPr>
          <a:xfrm>
            <a:off x="5058063" y="2976277"/>
            <a:ext cx="137160" cy="1371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1E2567A-4EF8-4A68-9092-AF59AA9F6889}"/>
              </a:ext>
            </a:extLst>
          </p:cNvPr>
          <p:cNvSpPr/>
          <p:nvPr/>
        </p:nvSpPr>
        <p:spPr>
          <a:xfrm>
            <a:off x="5092353" y="3008718"/>
            <a:ext cx="68580" cy="68580"/>
          </a:xfrm>
          <a:prstGeom prst="ellipse">
            <a:avLst/>
          </a:prstGeom>
          <a:solidFill>
            <a:srgbClr val="8EC64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1E97395-9CEE-444A-8116-6DFFFAD99993}"/>
              </a:ext>
            </a:extLst>
          </p:cNvPr>
          <p:cNvSpPr/>
          <p:nvPr/>
        </p:nvSpPr>
        <p:spPr>
          <a:xfrm>
            <a:off x="5699960" y="3386187"/>
            <a:ext cx="137160" cy="1371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7877EAE-3720-4D8F-BDD8-96E933B6A1E5}"/>
              </a:ext>
            </a:extLst>
          </p:cNvPr>
          <p:cNvSpPr/>
          <p:nvPr/>
        </p:nvSpPr>
        <p:spPr>
          <a:xfrm>
            <a:off x="5734250" y="3418628"/>
            <a:ext cx="68580" cy="68580"/>
          </a:xfrm>
          <a:prstGeom prst="ellipse">
            <a:avLst/>
          </a:prstGeom>
          <a:solidFill>
            <a:srgbClr val="F1C62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4799EF8-8ACC-4212-B1E3-951AC09A872E}"/>
              </a:ext>
            </a:extLst>
          </p:cNvPr>
          <p:cNvSpPr/>
          <p:nvPr/>
        </p:nvSpPr>
        <p:spPr>
          <a:xfrm>
            <a:off x="6301853" y="3429928"/>
            <a:ext cx="137160" cy="1371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8FF01E5-82A2-4AA7-B89E-2E45F92573FE}"/>
              </a:ext>
            </a:extLst>
          </p:cNvPr>
          <p:cNvSpPr/>
          <p:nvPr/>
        </p:nvSpPr>
        <p:spPr>
          <a:xfrm>
            <a:off x="6336143" y="3462369"/>
            <a:ext cx="68580" cy="68580"/>
          </a:xfrm>
          <a:prstGeom prst="ellipse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59641B6-8054-4990-9571-E7027315F245}"/>
              </a:ext>
            </a:extLst>
          </p:cNvPr>
          <p:cNvSpPr/>
          <p:nvPr/>
        </p:nvSpPr>
        <p:spPr>
          <a:xfrm>
            <a:off x="6881630" y="3006693"/>
            <a:ext cx="137160" cy="1371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2A43A540-BD06-406F-A985-6926C164D245}"/>
              </a:ext>
            </a:extLst>
          </p:cNvPr>
          <p:cNvSpPr/>
          <p:nvPr/>
        </p:nvSpPr>
        <p:spPr>
          <a:xfrm>
            <a:off x="6915920" y="3039135"/>
            <a:ext cx="68580" cy="68580"/>
          </a:xfrm>
          <a:prstGeom prst="ellipse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975AE13-9293-4255-81BB-AD92B11D1896}"/>
              </a:ext>
            </a:extLst>
          </p:cNvPr>
          <p:cNvSpPr/>
          <p:nvPr/>
        </p:nvSpPr>
        <p:spPr>
          <a:xfrm>
            <a:off x="7050221" y="2366689"/>
            <a:ext cx="137160" cy="13716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2CBA57B-4923-47AF-A361-3E0A756C2E13}"/>
              </a:ext>
            </a:extLst>
          </p:cNvPr>
          <p:cNvSpPr/>
          <p:nvPr/>
        </p:nvSpPr>
        <p:spPr>
          <a:xfrm>
            <a:off x="7084511" y="2399130"/>
            <a:ext cx="68580" cy="68580"/>
          </a:xfrm>
          <a:prstGeom prst="ellipse">
            <a:avLst/>
          </a:prstGeom>
          <a:solidFill>
            <a:srgbClr val="F29B2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03B891-1207-4953-81EB-F28749FBD3FB}"/>
              </a:ext>
            </a:extLst>
          </p:cNvPr>
          <p:cNvSpPr txBox="1"/>
          <p:nvPr/>
        </p:nvSpPr>
        <p:spPr>
          <a:xfrm>
            <a:off x="2491949" y="961959"/>
            <a:ext cx="7098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Трастовый фонд с несколькими (одним) донорами, которым управляет АБР (CWRD)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BF0E662B-FF95-4196-E340-E27D720B3BA6}"/>
              </a:ext>
            </a:extLst>
          </p:cNvPr>
          <p:cNvSpPr txBox="1">
            <a:spLocks/>
          </p:cNvSpPr>
          <p:nvPr/>
        </p:nvSpPr>
        <p:spPr>
          <a:xfrm>
            <a:off x="2162001" y="207471"/>
            <a:ext cx="7758044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Фонд подготовки проектов по климату и устойчивому развитию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ЦАРЭС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B9615A-8088-83FB-44AE-DE4B7D00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BC67CEA-C73E-4EA1-9E3F-137A40803C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03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6" name="Group 16"/>
          <p:cNvGrpSpPr>
            <a:grpSpLocks/>
          </p:cNvGrpSpPr>
          <p:nvPr/>
        </p:nvGrpSpPr>
        <p:grpSpPr bwMode="auto">
          <a:xfrm>
            <a:off x="687475" y="932688"/>
            <a:ext cx="10632278" cy="5760163"/>
            <a:chOff x="930275" y="1844675"/>
            <a:chExt cx="7390309" cy="3589338"/>
          </a:xfrm>
        </p:grpSpPr>
        <p:sp>
          <p:nvSpPr>
            <p:cNvPr id="33799" name="Arc 2"/>
            <p:cNvSpPr>
              <a:spLocks/>
            </p:cNvSpPr>
            <p:nvPr/>
          </p:nvSpPr>
          <p:spPr bwMode="auto">
            <a:xfrm>
              <a:off x="1914525" y="2397715"/>
              <a:ext cx="5294313" cy="2202340"/>
            </a:xfrm>
            <a:custGeom>
              <a:avLst/>
              <a:gdLst>
                <a:gd name="T0" fmla="*/ 0 w 43200"/>
                <a:gd name="T1" fmla="*/ 2147483647 h 21715"/>
                <a:gd name="T2" fmla="*/ 2147483647 w 43200"/>
                <a:gd name="T3" fmla="*/ 2147483647 h 21715"/>
                <a:gd name="T4" fmla="*/ 2147483647 w 43200"/>
                <a:gd name="T5" fmla="*/ 2147483647 h 21715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715"/>
                <a:gd name="T11" fmla="*/ 43200 w 43200"/>
                <a:gd name="T12" fmla="*/ 21715 h 217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715" fill="none" extrusionOk="0">
                  <a:moveTo>
                    <a:pt x="0" y="21714"/>
                  </a:moveTo>
                  <a:cubicBezTo>
                    <a:pt x="0" y="21676"/>
                    <a:pt x="0" y="2163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15" stroke="0" extrusionOk="0">
                  <a:moveTo>
                    <a:pt x="0" y="21714"/>
                  </a:moveTo>
                  <a:cubicBezTo>
                    <a:pt x="0" y="21676"/>
                    <a:pt x="0" y="2163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35000">
              <a:solidFill>
                <a:srgbClr val="002776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00" name="AutoShape 4"/>
            <p:cNvSpPr>
              <a:spLocks noChangeArrowheads="1"/>
            </p:cNvSpPr>
            <p:nvPr/>
          </p:nvSpPr>
          <p:spPr bwMode="auto">
            <a:xfrm flipV="1">
              <a:off x="3322638" y="4411663"/>
              <a:ext cx="2473325" cy="241300"/>
            </a:xfrm>
            <a:prstGeom prst="triangle">
              <a:avLst>
                <a:gd name="adj" fmla="val 50000"/>
              </a:avLst>
            </a:prstGeom>
            <a:solidFill>
              <a:srgbClr val="002776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tIns="91440" bIns="9144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01" name="Oval 5"/>
            <p:cNvSpPr>
              <a:spLocks noChangeArrowheads="1"/>
            </p:cNvSpPr>
            <p:nvPr/>
          </p:nvSpPr>
          <p:spPr bwMode="gray">
            <a:xfrm>
              <a:off x="990496" y="3685439"/>
              <a:ext cx="1738313" cy="8763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002776"/>
              </a:solidFill>
              <a:round/>
              <a:headEnd/>
              <a:tailEnd/>
            </a:ln>
          </p:spPr>
          <p:txBody>
            <a:bodyPr lIns="18000" tIns="18000" rIns="18000" bIns="1800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Wingdings 2" pitchFamily="18" charset="2"/>
                <a:buNone/>
                <a:tabLst/>
                <a:defRPr/>
              </a:pPr>
              <a:r>
                <a:rPr kumimoji="0" lang="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Ориентированы на ЦАРЭС; лучшая координация и контроль рисков</a:t>
              </a:r>
            </a:p>
          </p:txBody>
        </p:sp>
        <p:sp>
          <p:nvSpPr>
            <p:cNvPr id="33802" name="Oval 6"/>
            <p:cNvSpPr>
              <a:spLocks noChangeArrowheads="1"/>
            </p:cNvSpPr>
            <p:nvPr/>
          </p:nvSpPr>
          <p:spPr bwMode="gray">
            <a:xfrm>
              <a:off x="990496" y="2693427"/>
              <a:ext cx="2719292" cy="953696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002776"/>
              </a:solidFill>
              <a:round/>
              <a:headEnd/>
              <a:tailEnd/>
            </a:ln>
          </p:spPr>
          <p:txBody>
            <a:bodyPr lIns="18000" tIns="18000" rIns="18000" bIns="1800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Создание портфеля более экологически чистых, устойчивых к изменению климата и более жизнестойких региональных проектов.</a:t>
              </a:r>
            </a:p>
          </p:txBody>
        </p:sp>
        <p:sp>
          <p:nvSpPr>
            <p:cNvPr id="33803" name="Oval 7"/>
            <p:cNvSpPr>
              <a:spLocks noChangeArrowheads="1"/>
            </p:cNvSpPr>
            <p:nvPr/>
          </p:nvSpPr>
          <p:spPr bwMode="gray">
            <a:xfrm>
              <a:off x="2075431" y="1844675"/>
              <a:ext cx="2344169" cy="8763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002776"/>
              </a:solidFill>
              <a:round/>
              <a:headEnd/>
              <a:tailEnd/>
            </a:ln>
          </p:spPr>
          <p:txBody>
            <a:bodyPr lIns="18000" tIns="18000" rIns="18000" bIns="1800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Wingdings 2" pitchFamily="18" charset="2"/>
                <a:buNone/>
                <a:tabLst/>
                <a:defRPr/>
              </a:pPr>
              <a:r>
                <a:rPr kumimoji="0" lang="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Создание проектов, новые секторы, изменение климата, региональный фокус на ЦУР</a:t>
              </a:r>
            </a:p>
          </p:txBody>
        </p:sp>
        <p:sp>
          <p:nvSpPr>
            <p:cNvPr id="33804" name="Oval 8"/>
            <p:cNvSpPr>
              <a:spLocks noChangeArrowheads="1"/>
            </p:cNvSpPr>
            <p:nvPr/>
          </p:nvSpPr>
          <p:spPr bwMode="gray">
            <a:xfrm flipH="1">
              <a:off x="6229422" y="3692795"/>
              <a:ext cx="2091162" cy="8763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002776"/>
              </a:solidFill>
              <a:round/>
              <a:headEnd/>
              <a:tailEnd/>
            </a:ln>
          </p:spPr>
          <p:txBody>
            <a:bodyPr lIns="18000" tIns="18000" rIns="18000" bIns="1800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Поддерживает суверенные, суб-суверенные, несуверенные проекты и проекты ГЧП.</a:t>
              </a:r>
            </a:p>
          </p:txBody>
        </p:sp>
        <p:sp>
          <p:nvSpPr>
            <p:cNvPr id="33805" name="Oval 9"/>
            <p:cNvSpPr>
              <a:spLocks noChangeArrowheads="1"/>
            </p:cNvSpPr>
            <p:nvPr/>
          </p:nvSpPr>
          <p:spPr bwMode="gray">
            <a:xfrm flipH="1">
              <a:off x="5687125" y="2779556"/>
              <a:ext cx="1970975" cy="8763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002776"/>
              </a:solidFill>
              <a:round/>
              <a:headEnd/>
              <a:tailEnd/>
            </a:ln>
          </p:spPr>
          <p:txBody>
            <a:bodyPr lIns="18000" tIns="18000" rIns="18000" bIns="1800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Wingdings 2" pitchFamily="18" charset="2"/>
                <a:buNone/>
                <a:tabLst/>
                <a:defRPr/>
              </a:pPr>
              <a:r>
                <a:rPr kumimoji="0" lang="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Прочные отношения, присутствие и опыт АБР</a:t>
              </a:r>
            </a:p>
          </p:txBody>
        </p:sp>
        <p:sp>
          <p:nvSpPr>
            <p:cNvPr id="33806" name="Oval 10"/>
            <p:cNvSpPr>
              <a:spLocks noChangeArrowheads="1"/>
            </p:cNvSpPr>
            <p:nvPr/>
          </p:nvSpPr>
          <p:spPr bwMode="gray">
            <a:xfrm flipH="1">
              <a:off x="4705347" y="1844675"/>
              <a:ext cx="2546785" cy="992797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002776"/>
              </a:solidFill>
              <a:round/>
              <a:headEnd/>
              <a:tailEnd/>
            </a:ln>
          </p:spPr>
          <p:txBody>
            <a:bodyPr lIns="18000" tIns="18000" rIns="18000" bIns="1800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Wingdings 2" pitchFamily="18" charset="2"/>
                <a:buNone/>
                <a:tabLst/>
                <a:defRPr/>
              </a:pPr>
              <a:r>
                <a:rPr kumimoji="0" lang="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Устойчивость и приемлемость для банковского финансирования – конвертируемая ТП и гранты</a:t>
              </a:r>
            </a:p>
          </p:txBody>
        </p:sp>
        <p:sp>
          <p:nvSpPr>
            <p:cNvPr id="33807" name="Rectangle 11"/>
            <p:cNvSpPr>
              <a:spLocks noChangeArrowheads="1"/>
            </p:cNvSpPr>
            <p:nvPr/>
          </p:nvSpPr>
          <p:spPr bwMode="auto">
            <a:xfrm>
              <a:off x="1477963" y="4610100"/>
              <a:ext cx="890587" cy="35877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08" name="Rectangle 12"/>
            <p:cNvSpPr>
              <a:spLocks noChangeArrowheads="1"/>
            </p:cNvSpPr>
            <p:nvPr/>
          </p:nvSpPr>
          <p:spPr bwMode="auto">
            <a:xfrm>
              <a:off x="6800850" y="4610100"/>
              <a:ext cx="857250" cy="37147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09" name="Rectangle 13"/>
            <p:cNvSpPr>
              <a:spLocks noChangeArrowheads="1"/>
            </p:cNvSpPr>
            <p:nvPr/>
          </p:nvSpPr>
          <p:spPr bwMode="auto">
            <a:xfrm>
              <a:off x="930275" y="4795838"/>
              <a:ext cx="7258050" cy="638175"/>
            </a:xfrm>
            <a:prstGeom prst="rect">
              <a:avLst/>
            </a:prstGeom>
            <a:solidFill>
              <a:srgbClr val="002776"/>
            </a:solidFill>
            <a:ln w="6350" algn="ctr">
              <a:noFill/>
              <a:miter lim="800000"/>
              <a:headEnd/>
              <a:tailEnd/>
            </a:ln>
          </p:spPr>
          <p:txBody>
            <a:bodyPr tIns="91440" bIns="9144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ДОПОЛНЕНИЕ ЦЕННОСТИ И ДИФФЕРЕНЦИАЦИЯ </a:t>
              </a:r>
              <a:r>
                <a:rPr kumimoji="0" lang="ru-RU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ФППКУР</a:t>
              </a:r>
              <a:endParaRPr kumimoji="0" lang="ru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33798" name="Rectangle 18"/>
          <p:cNvSpPr>
            <a:spLocks noChangeArrowheads="1"/>
          </p:cNvSpPr>
          <p:nvPr/>
        </p:nvSpPr>
        <p:spPr bwMode="auto">
          <a:xfrm>
            <a:off x="3645617" y="3976101"/>
            <a:ext cx="4515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3B5B80C-D073-36C0-66BD-047B9BFE42C4}"/>
              </a:ext>
            </a:extLst>
          </p:cNvPr>
          <p:cNvSpPr txBox="1">
            <a:spLocks/>
          </p:cNvSpPr>
          <p:nvPr/>
        </p:nvSpPr>
        <p:spPr>
          <a:xfrm>
            <a:off x="293914" y="242468"/>
            <a:ext cx="118980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Malgun Gothic" panose="020B0503020000020004" pitchFamily="34" charset="-127"/>
                <a:cs typeface="Times New Roman" panose="02020603050405020304" pitchFamily="18" charset="0"/>
              </a:rPr>
              <a:t>Ключевые характеристики и добавленная стоимость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EDBC3-B4D2-402B-C1EE-57F4BDB4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595" y="6327726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BC67CEA-C73E-4EA1-9E3F-137A40803C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5BF79B-8ECC-F223-EDC7-77A36F12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03" y="99753"/>
            <a:ext cx="7557174" cy="1633254"/>
          </a:xfrm>
        </p:spPr>
        <p:txBody>
          <a:bodyPr anchor="b">
            <a:noAutofit/>
          </a:bodyPr>
          <a:lstStyle/>
          <a:p>
            <a:br>
              <a:rPr lang="en-US" sz="1350" b="1"/>
            </a:br>
            <a:br>
              <a:rPr lang="en-US" sz="1125" b="1" i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25" b="1">
              <a:solidFill>
                <a:schemeClr val="accent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EB30A8-3323-71FA-C1C0-542ACEEF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916380"/>
            <a:ext cx="11881757" cy="569167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" b="1" u="sng" dirty="0">
                <a:solidFill>
                  <a:srgbClr val="3960A5"/>
                </a:solidFill>
              </a:rPr>
              <a:t>Прогресс и следующие шаги</a:t>
            </a:r>
          </a:p>
          <a:p>
            <a:r>
              <a:rPr lang="ru" sz="2000" b="1" dirty="0"/>
              <a:t>Малая техническая помощь </a:t>
            </a:r>
            <a:r>
              <a:rPr lang="ru" sz="2000" dirty="0"/>
              <a:t>(утверждена в сентябре 2020 г.) – Завершен концептуальный отчет.</a:t>
            </a:r>
          </a:p>
          <a:p>
            <a:r>
              <a:rPr lang="ru" sz="2000" b="1" dirty="0"/>
              <a:t>ТП «Механизм для транзакций» </a:t>
            </a:r>
            <a:r>
              <a:rPr lang="ru" sz="2000" dirty="0"/>
              <a:t>(в процессе реализации) – для обеспечения финансирования подготовки региональных инфраструктурных проектов в ЦАРЭС и улучшения институционального потенциала. Текущие проекты: (i) </a:t>
            </a:r>
            <a:r>
              <a:rPr lang="ru" sz="2000" dirty="0">
                <a:solidFill>
                  <a:schemeClr val="accent1">
                    <a:lumMod val="75000"/>
                  </a:schemeClr>
                </a:solidFill>
              </a:rPr>
              <a:t>Проект КГЗ «Управление окружающей средой озера Иссык-Куль для устойчивого развития туризма» и (ii) Региональный проект усовершенствования пограничных служб (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РУПС</a:t>
            </a:r>
            <a:r>
              <a:rPr lang="ru" sz="2000" dirty="0">
                <a:solidFill>
                  <a:schemeClr val="accent1">
                    <a:lumMod val="75000"/>
                  </a:schemeClr>
                </a:solidFill>
              </a:rPr>
              <a:t>) Экономического коридора Алматы-Бишкек (ЭКАБ).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ru" sz="2000" b="1" dirty="0"/>
              <a:t>Консультации с заинтересованными сторонами </a:t>
            </a:r>
            <a:r>
              <a:rPr lang="ru" sz="2000" dirty="0"/>
              <a:t>– внутренние консультации АБР и консультации с </a:t>
            </a:r>
            <a:r>
              <a:rPr lang="ru-RU" sz="2000" dirty="0"/>
              <a:t>д</a:t>
            </a:r>
            <a:r>
              <a:rPr lang="ru" sz="2000" dirty="0"/>
              <a:t>ругими управляющими фондами завершены. Концепция </a:t>
            </a:r>
            <a:r>
              <a:rPr lang="ru-RU" sz="2000" dirty="0"/>
              <a:t>ФППКУР</a:t>
            </a:r>
            <a:r>
              <a:rPr lang="ru" sz="2000" dirty="0"/>
              <a:t> рассмотрена всеми РСЧ ЦАРЭС, а комментарии/предложения отражены в концепции.</a:t>
            </a:r>
          </a:p>
          <a:p>
            <a:r>
              <a:rPr lang="ru" sz="2000" b="1" dirty="0"/>
              <a:t>Консультации с донорами </a:t>
            </a:r>
            <a:r>
              <a:rPr lang="ru" sz="2000" dirty="0"/>
              <a:t>(в процессе) – несколько раундов консультаций с донорами завершены и продолжаются (ЕС, Республика Корея, КНР, ЕС и т. д.) со значительным прогрессом.</a:t>
            </a:r>
          </a:p>
          <a:p>
            <a:r>
              <a:rPr lang="ru" sz="2000" b="1" dirty="0">
                <a:cs typeface="Calibri"/>
              </a:rPr>
              <a:t>Обязательства доноров </a:t>
            </a:r>
            <a:r>
              <a:rPr lang="ru" sz="2000" dirty="0">
                <a:cs typeface="Calibri"/>
              </a:rPr>
              <a:t>должны быть подтверждены в течение 1-го квартала 2024 года (например, Республика Корея).</a:t>
            </a:r>
            <a:endParaRPr lang="en-US" sz="2000" dirty="0"/>
          </a:p>
          <a:p>
            <a:r>
              <a:rPr lang="ru" sz="2000" b="1" dirty="0"/>
              <a:t>Цель – официально запустить </a:t>
            </a:r>
            <a:r>
              <a:rPr lang="ru" sz="2000" dirty="0"/>
              <a:t>Фонд на ежегодном собрании АБР в Тбилиси в 2024 году.</a:t>
            </a:r>
            <a:endParaRPr lang="en-US" sz="2000" b="1" u="sng" dirty="0">
              <a:solidFill>
                <a:srgbClr val="3960A5"/>
              </a:solidFill>
            </a:endParaRPr>
          </a:p>
          <a:p>
            <a:pPr marL="0" indent="0">
              <a:buNone/>
            </a:pPr>
            <a:endParaRPr lang="en-US" sz="3200" b="1" u="sng" dirty="0">
              <a:solidFill>
                <a:srgbClr val="3960A5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ru" b="1" u="sng" dirty="0">
                <a:solidFill>
                  <a:srgbClr val="3960A5"/>
                </a:solidFill>
              </a:rPr>
              <a:t>Представляемый документ для Министерской конференции</a:t>
            </a:r>
            <a:endParaRPr lang="en-US" b="1" u="sng" dirty="0">
              <a:solidFill>
                <a:srgbClr val="3960A5"/>
              </a:solidFill>
              <a:cs typeface="Calibri"/>
            </a:endParaRPr>
          </a:p>
          <a:p>
            <a:r>
              <a:rPr lang="ru" sz="2000" b="1" dirty="0"/>
              <a:t>Концепция </a:t>
            </a:r>
            <a:r>
              <a:rPr lang="ru-RU" sz="2000" b="1" dirty="0"/>
              <a:t>ФППКУР</a:t>
            </a:r>
            <a:r>
              <a:rPr lang="ru" sz="2000" b="1" dirty="0"/>
              <a:t> </a:t>
            </a:r>
            <a:r>
              <a:rPr lang="ru" sz="2000" dirty="0"/>
              <a:t>представлена министрам для поддержки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1FE142-B32E-C63D-A4E3-901D9201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E47BB-7310-46D8-81F3-6ABCEF98FE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5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F31EE38-A458-C44D-4324-77A3D970419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F31EE38-A458-C44D-4324-77A3D9704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8111296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8281" y="-401562"/>
            <a:ext cx="6858004" cy="7661129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-1"/>
            <a:ext cx="8118331" cy="6858000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2569700" y="983306"/>
            <a:ext cx="5005754" cy="5005754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6ECCD-D7E4-91F6-1669-78752983A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716" y="857251"/>
            <a:ext cx="7523502" cy="3160113"/>
          </a:xfrm>
        </p:spPr>
        <p:txBody>
          <a:bodyPr vert="horz" anchor="b">
            <a:noAutofit/>
          </a:bodyPr>
          <a:lstStyle/>
          <a:p>
            <a:pPr algn="l"/>
            <a:b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обновленная информация по предстоящему</a:t>
            </a:r>
            <a:b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ru-RU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Энергетическому инвестиционному форуму</a:t>
            </a:r>
            <a:b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Тбилиси, 28-29 ноября 2023 г.</a:t>
            </a:r>
            <a:endParaRPr lang="en-US" sz="4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4354178"/>
            <a:ext cx="8118330" cy="2503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5B5D1-37C4-3302-5037-C57AF5D16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13" y="4800600"/>
            <a:ext cx="6699066" cy="1200149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ru-RU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Алтынай </a:t>
            </a:r>
            <a:r>
              <a:rPr lang="ru-RU" sz="2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Арапова</a:t>
            </a:r>
            <a:r>
              <a:rPr lang="ru-RU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, экономист, Отдел регионального сотрудничества и координации операций, Департамент Центральной и Западной Азии, АБР</a:t>
            </a:r>
          </a:p>
          <a:p>
            <a:pPr algn="l"/>
            <a:r>
              <a:rPr lang="en-US" sz="2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aarapova@adb.org</a:t>
            </a:r>
            <a:endParaRPr lang="en-US" sz="2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8AACE-39DF-F1BE-4C06-C992B97F3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892" y="315310"/>
            <a:ext cx="2271384" cy="883919"/>
          </a:xfrm>
          <a:prstGeom prst="rect">
            <a:avLst/>
          </a:prstGeom>
        </p:spPr>
      </p:pic>
      <p:pic>
        <p:nvPicPr>
          <p:cNvPr id="4" name="Picture 3" descr="A logo with red and yellow colors&#10;&#10;Description automatically generated">
            <a:extLst>
              <a:ext uri="{FF2B5EF4-FFF2-40B4-BE49-F238E27FC236}">
                <a16:creationId xmlns:a16="http://schemas.microsoft.com/office/drawing/2014/main" id="{20B6C6AF-B77D-346A-6D06-F07FD878C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9531" y="4836117"/>
            <a:ext cx="2105246" cy="19563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2E076-B04B-0AAB-27A3-A5B093A7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4711B-2BBD-4434-9CFE-8F1E27B561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6DAE4-8AA4-6846-8BB5-775EED0C3934}"/>
              </a:ext>
            </a:extLst>
          </p:cNvPr>
          <p:cNvSpPr txBox="1"/>
          <p:nvPr/>
        </p:nvSpPr>
        <p:spPr>
          <a:xfrm>
            <a:off x="8574568" y="1329873"/>
            <a:ext cx="360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Энергетическая стратегия ЦАРЭС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1483F9-FD8F-284D-B44C-495DC2F653C2}"/>
              </a:ext>
            </a:extLst>
          </p:cNvPr>
          <p:cNvSpPr txBox="1"/>
          <p:nvPr/>
        </p:nvSpPr>
        <p:spPr>
          <a:xfrm>
            <a:off x="8706175" y="3552629"/>
            <a:ext cx="3331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Программа Центрально-Азиатского регионального экономического сотрудничества (ЦАРЭС) </a:t>
            </a:r>
          </a:p>
        </p:txBody>
      </p:sp>
    </p:spTree>
    <p:extLst>
      <p:ext uri="{BB962C8B-B14F-4D97-AF65-F5344CB8AC3E}">
        <p14:creationId xmlns:p14="http://schemas.microsoft.com/office/powerpoint/2010/main" val="171455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7A34EEB-7B1F-4B60-651D-8D5E2CCDF9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A34EEB-7B1F-4B60-651D-8D5E2CCDF9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70F4579-B377-DE92-EEAC-AFDD44A8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04" y="136525"/>
            <a:ext cx="10515600" cy="1325563"/>
          </a:xfrm>
        </p:spPr>
        <p:txBody>
          <a:bodyPr vert="horz"/>
          <a:lstStyle/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Справочная информация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47768-AF13-069E-AC72-A62E3E04C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97" y="1389227"/>
            <a:ext cx="5149369" cy="2933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431C8-E847-3118-3E7B-882015E1C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51" y="4323169"/>
            <a:ext cx="3234669" cy="184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C9771-7545-A718-5F49-880C60C01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270" y="4323169"/>
            <a:ext cx="3234669" cy="184300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E65403-B6FF-4104-D83E-948D156A4E3C}"/>
              </a:ext>
            </a:extLst>
          </p:cNvPr>
          <p:cNvSpPr txBox="1">
            <a:spLocks/>
          </p:cNvSpPr>
          <p:nvPr/>
        </p:nvSpPr>
        <p:spPr>
          <a:xfrm>
            <a:off x="5804451" y="1385204"/>
            <a:ext cx="5932445" cy="4477115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Впервые Энергетический инвестиционный форум (ЭИФ) ЦАРЭС прошел в Исламабаде в 2016 году.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Последующие ЭИФ были проведены в Астане в 2017 году, Батуми (Грузия) в 2018 году и Ташкенте в 2019 году.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2020 и 2022 годах ЭИФ не проводился.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2021 году ЭИФ был проведен в виртуальном формате.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18A0B-D2D1-91D3-DF4A-9506D5109059}"/>
              </a:ext>
            </a:extLst>
          </p:cNvPr>
          <p:cNvSpPr txBox="1"/>
          <p:nvPr/>
        </p:nvSpPr>
        <p:spPr>
          <a:xfrm>
            <a:off x="7169589" y="4487374"/>
            <a:ext cx="4014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ЭИФ пройдет в Тбилиси, 28 и 29 ноября.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13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D885838-C520-FEE7-FA16-EE8360BA79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885838-C520-FEE7-FA16-EE8360BA79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EA9FC-9C8C-304D-BD2B-9F2981F1D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327" y="143660"/>
            <a:ext cx="2271384" cy="88391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C683E-E650-BF3F-3AE0-6E4BAA06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4711B-2BBD-4434-9CFE-8F1E27B561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C2EC01-E477-2037-2906-8D2B94575EF5}"/>
              </a:ext>
            </a:extLst>
          </p:cNvPr>
          <p:cNvSpPr/>
          <p:nvPr/>
        </p:nvSpPr>
        <p:spPr>
          <a:xfrm>
            <a:off x="4354263" y="883918"/>
            <a:ext cx="495177" cy="521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908C59-18D8-DD00-C2E1-391034504558}"/>
              </a:ext>
            </a:extLst>
          </p:cNvPr>
          <p:cNvSpPr/>
          <p:nvPr/>
        </p:nvSpPr>
        <p:spPr>
          <a:xfrm>
            <a:off x="299083" y="1689333"/>
            <a:ext cx="5678964" cy="1512550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DA770B-5EBA-6C55-D7C0-0D74460A7ADD}"/>
              </a:ext>
            </a:extLst>
          </p:cNvPr>
          <p:cNvSpPr/>
          <p:nvPr/>
        </p:nvSpPr>
        <p:spPr>
          <a:xfrm>
            <a:off x="306759" y="3297563"/>
            <a:ext cx="5678964" cy="1512551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A0D0BD-C28B-B2FF-A27C-80D668EABB76}"/>
              </a:ext>
            </a:extLst>
          </p:cNvPr>
          <p:cNvSpPr/>
          <p:nvPr/>
        </p:nvSpPr>
        <p:spPr>
          <a:xfrm>
            <a:off x="306759" y="4896308"/>
            <a:ext cx="5678964" cy="1512551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B770AE1-315D-4AD6-DBA6-28F7D0E0CC4E}"/>
              </a:ext>
            </a:extLst>
          </p:cNvPr>
          <p:cNvSpPr txBox="1">
            <a:spLocks/>
          </p:cNvSpPr>
          <p:nvPr/>
        </p:nvSpPr>
        <p:spPr>
          <a:xfrm>
            <a:off x="1604319" y="1847933"/>
            <a:ext cx="4289591" cy="643885"/>
          </a:xfrm>
          <a:prstGeom prst="rect">
            <a:avLst/>
          </a:prstGeom>
          <a:noFill/>
        </p:spPr>
        <p:txBody>
          <a:bodyPr lIns="182880" tIns="0" rIns="182880" bIns="0" anchor="t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BC322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ЭИФ является платформой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для взаимодействия правительств стран региона ЦАРЭС, разработчиков проектов, партнеров по развитию, финансовых организаций и других заинтересованных сторон.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DDDC067-2A0F-38A4-9D29-9E878204CE0F}"/>
              </a:ext>
            </a:extLst>
          </p:cNvPr>
          <p:cNvSpPr txBox="1">
            <a:spLocks/>
          </p:cNvSpPr>
          <p:nvPr/>
        </p:nvSpPr>
        <p:spPr>
          <a:xfrm>
            <a:off x="1604319" y="3469457"/>
            <a:ext cx="4135785" cy="643885"/>
          </a:xfrm>
          <a:prstGeom prst="rect">
            <a:avLst/>
          </a:prstGeom>
          <a:noFill/>
        </p:spPr>
        <p:txBody>
          <a:bodyPr lIns="182880" tIns="0" rIns="182880" bIns="0" anchor="t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Основная цель форума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стимулировать диалог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который приведет к инициированию новых проектов в области устойчивой энергетики, и способствовать привлечению финансирования для этих проектов.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E34D12-425B-19D1-2CA9-4B97BAE717AF}"/>
              </a:ext>
            </a:extLst>
          </p:cNvPr>
          <p:cNvSpPr txBox="1">
            <a:spLocks/>
          </p:cNvSpPr>
          <p:nvPr/>
        </p:nvSpPr>
        <p:spPr>
          <a:xfrm>
            <a:off x="7346424" y="1764723"/>
            <a:ext cx="4363053" cy="1704734"/>
          </a:xfrm>
          <a:prstGeom prst="rect">
            <a:avLst/>
          </a:prstGeom>
          <a:noFill/>
        </p:spPr>
        <p:txBody>
          <a:bodyPr lIns="182880" tIns="0" rIns="182880" bIns="0" anchor="t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Основная задача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ускорить финансирование этих проектов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 обеспечить их своевременную реализацию, опираясь на опыт банков развития, частных компаний и основных региональных заинтересованных сторон.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BA57632-8337-D681-3E92-D3071477A0AA}"/>
              </a:ext>
            </a:extLst>
          </p:cNvPr>
          <p:cNvSpPr txBox="1">
            <a:spLocks/>
          </p:cNvSpPr>
          <p:nvPr/>
        </p:nvSpPr>
        <p:spPr>
          <a:xfrm>
            <a:off x="1604319" y="5034140"/>
            <a:ext cx="4135785" cy="643885"/>
          </a:xfrm>
          <a:prstGeom prst="rect">
            <a:avLst/>
          </a:prstGeom>
          <a:noFill/>
        </p:spPr>
        <p:txBody>
          <a:bodyPr lIns="182880" tIns="0" rIns="182880" bIns="0" anchor="t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 стран-членов ЦАРЭС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представят перспективные инвестиционные возможности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от солнечной, ветровой и гидроэнергетики до энергоэффективности и устойчивого теплоснабжения.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F06562-E9DB-46E3-9B03-E7FD10A6516C}"/>
              </a:ext>
            </a:extLst>
          </p:cNvPr>
          <p:cNvSpPr/>
          <p:nvPr/>
        </p:nvSpPr>
        <p:spPr>
          <a:xfrm>
            <a:off x="6110021" y="1676597"/>
            <a:ext cx="5678964" cy="1525286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6AD995-9495-C644-A6B9-B1DC688477C9}"/>
              </a:ext>
            </a:extLst>
          </p:cNvPr>
          <p:cNvSpPr/>
          <p:nvPr/>
        </p:nvSpPr>
        <p:spPr>
          <a:xfrm>
            <a:off x="6130447" y="3297563"/>
            <a:ext cx="5678964" cy="1512551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1D4689-F401-6878-22E3-4B6668832794}"/>
              </a:ext>
            </a:extLst>
          </p:cNvPr>
          <p:cNvSpPr/>
          <p:nvPr/>
        </p:nvSpPr>
        <p:spPr>
          <a:xfrm>
            <a:off x="6130447" y="4896308"/>
            <a:ext cx="5678964" cy="1512551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31BCD6-4A16-2715-389E-1DCBB8E93B26}"/>
              </a:ext>
            </a:extLst>
          </p:cNvPr>
          <p:cNvSpPr txBox="1">
            <a:spLocks/>
          </p:cNvSpPr>
          <p:nvPr/>
        </p:nvSpPr>
        <p:spPr>
          <a:xfrm>
            <a:off x="7379686" y="3681164"/>
            <a:ext cx="4296528" cy="643885"/>
          </a:xfrm>
          <a:prstGeom prst="rect">
            <a:avLst/>
          </a:prstGeom>
          <a:noFill/>
        </p:spPr>
        <p:txBody>
          <a:bodyPr lIns="182880" tIns="0" rIns="182880" bIns="0" anchor="t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 этом году мы ставим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во главу угла новые энергетические проекты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C322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9C35CE4-3829-8211-EE7E-B76E5EFD14F0}"/>
              </a:ext>
            </a:extLst>
          </p:cNvPr>
          <p:cNvSpPr txBox="1">
            <a:spLocks/>
          </p:cNvSpPr>
          <p:nvPr/>
        </p:nvSpPr>
        <p:spPr>
          <a:xfrm>
            <a:off x="7441425" y="5047652"/>
            <a:ext cx="4296528" cy="643885"/>
          </a:xfrm>
          <a:prstGeom prst="rect">
            <a:avLst/>
          </a:prstGeom>
          <a:noFill/>
        </p:spPr>
        <p:txBody>
          <a:bodyPr lIns="182880" tIns="0" rIns="182880" bIns="0" anchor="t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 программу также включен ряд интересных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«интермеццо-презентаций», затрагивающих животрепещущие темы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касающиеся энергетического перехода в регионе.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2BDC96-9D38-C49E-E496-856C542C8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5" y="3596638"/>
            <a:ext cx="914400" cy="914400"/>
          </a:xfrm>
          <a:prstGeom prst="rect">
            <a:avLst/>
          </a:prstGeom>
        </p:spPr>
      </p:pic>
      <p:pic>
        <p:nvPicPr>
          <p:cNvPr id="28" name="Picture 2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E7FF486-4A12-4AE5-7F44-000F62417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78" y="3596638"/>
            <a:ext cx="914400" cy="914400"/>
          </a:xfrm>
          <a:prstGeom prst="rect">
            <a:avLst/>
          </a:prstGeom>
        </p:spPr>
      </p:pic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610DC4C-C106-39AF-8EEA-1D44092FA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78" y="5118324"/>
            <a:ext cx="914400" cy="914400"/>
          </a:xfrm>
          <a:prstGeom prst="rect">
            <a:avLst/>
          </a:prstGeom>
        </p:spPr>
      </p:pic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5FD483E-33E2-9921-3A07-CCAA4D6C03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78" y="1951408"/>
            <a:ext cx="914400" cy="914400"/>
          </a:xfrm>
          <a:prstGeom prst="rect">
            <a:avLst/>
          </a:prstGeom>
        </p:spPr>
      </p:pic>
      <p:pic>
        <p:nvPicPr>
          <p:cNvPr id="31" name="Picture 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7A121BF-E70B-D5F1-63A1-176C5DEEF7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5" y="5118324"/>
            <a:ext cx="914400" cy="914400"/>
          </a:xfrm>
          <a:prstGeom prst="rect">
            <a:avLst/>
          </a:prstGeom>
        </p:spPr>
      </p:pic>
      <p:pic>
        <p:nvPicPr>
          <p:cNvPr id="32" name="Picture 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2D8A9E2-871C-F43E-87BF-0DCB90B441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5" y="1951408"/>
            <a:ext cx="914400" cy="914400"/>
          </a:xfrm>
          <a:prstGeom prst="rect">
            <a:avLst/>
          </a:prstGeom>
        </p:spPr>
      </p:pic>
      <p:sp>
        <p:nvSpPr>
          <p:cNvPr id="33" name="Title 7">
            <a:extLst>
              <a:ext uri="{FF2B5EF4-FFF2-40B4-BE49-F238E27FC236}">
                <a16:creationId xmlns:a16="http://schemas.microsoft.com/office/drawing/2014/main" id="{2692C62E-9B39-63B8-1132-428D3F3F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40" y="309099"/>
            <a:ext cx="10506456" cy="1119116"/>
          </a:xfrm>
        </p:spPr>
        <p:txBody>
          <a:bodyPr vert="horz" anchor="ctr">
            <a:normAutofit/>
          </a:bodyPr>
          <a:lstStyle/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Цель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25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E9E38B2-F366-0632-198E-3F040A36B79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9E38B2-F366-0632-198E-3F040A36B7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1AAFB-1570-A76A-76E6-A95FEF87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4711B-2BBD-4434-9CFE-8F1E27B561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ïsḷíḓè">
            <a:extLst>
              <a:ext uri="{FF2B5EF4-FFF2-40B4-BE49-F238E27FC236}">
                <a16:creationId xmlns:a16="http://schemas.microsoft.com/office/drawing/2014/main" id="{3BC0A284-3DF3-97DA-1444-7E85F0C7EB4B}"/>
              </a:ext>
            </a:extLst>
          </p:cNvPr>
          <p:cNvSpPr/>
          <p:nvPr/>
        </p:nvSpPr>
        <p:spPr>
          <a:xfrm>
            <a:off x="3313087" y="1482893"/>
            <a:ext cx="3932715" cy="4403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b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Модератором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форума выступит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Ниша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Пиллай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бывшая ведущая BBC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Свое участие подтвердили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большинство ключевых внешних и внутренних докладчиков.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Запланированы два круглых стола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частным сектором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(ii)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партнерами по развитию.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делегации Правительств стран ЦАРЭС представят 10-15-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минутные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презентации.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Интермеццо-презентаций, чтобы придать форуму дополнительный колорит и сделать его более интересным.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Форум с встречами для подбора партнеров пройдет во второй день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9746A-05E3-AF0D-5EE5-A06D8F452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0" t="6251" r="65519" b="30131"/>
          <a:stretch/>
        </p:blipFill>
        <p:spPr>
          <a:xfrm>
            <a:off x="171969" y="1330240"/>
            <a:ext cx="2985228" cy="2221343"/>
          </a:xfrm>
          <a:prstGeom prst="rect">
            <a:avLst/>
          </a:prstGeom>
        </p:spPr>
      </p:pic>
      <p:cxnSp>
        <p:nvCxnSpPr>
          <p:cNvPr id="9" name="í$lïḍé">
            <a:extLst>
              <a:ext uri="{FF2B5EF4-FFF2-40B4-BE49-F238E27FC236}">
                <a16:creationId xmlns:a16="http://schemas.microsoft.com/office/drawing/2014/main" id="{517501E7-4FB6-227A-5FC3-9ACFEFEA4B28}"/>
              </a:ext>
            </a:extLst>
          </p:cNvPr>
          <p:cNvCxnSpPr>
            <a:cxnSpLocks/>
          </p:cNvCxnSpPr>
          <p:nvPr/>
        </p:nvCxnSpPr>
        <p:spPr>
          <a:xfrm>
            <a:off x="4062658" y="6273153"/>
            <a:ext cx="7804664" cy="23563"/>
          </a:xfrm>
          <a:prstGeom prst="line">
            <a:avLst/>
          </a:prstGeom>
          <a:ln w="254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îs1ïďè">
            <a:extLst>
              <a:ext uri="{FF2B5EF4-FFF2-40B4-BE49-F238E27FC236}">
                <a16:creationId xmlns:a16="http://schemas.microsoft.com/office/drawing/2014/main" id="{3C24190D-6B9C-9709-1CFB-E4ABFCFDB483}"/>
              </a:ext>
            </a:extLst>
          </p:cNvPr>
          <p:cNvGrpSpPr/>
          <p:nvPr/>
        </p:nvGrpSpPr>
        <p:grpSpPr>
          <a:xfrm>
            <a:off x="5471968" y="6057129"/>
            <a:ext cx="432048" cy="432048"/>
            <a:chOff x="4264950" y="5651169"/>
            <a:chExt cx="432048" cy="432048"/>
          </a:xfrm>
        </p:grpSpPr>
        <p:sp>
          <p:nvSpPr>
            <p:cNvPr id="11" name="ïṩlîďe">
              <a:extLst>
                <a:ext uri="{FF2B5EF4-FFF2-40B4-BE49-F238E27FC236}">
                  <a16:creationId xmlns:a16="http://schemas.microsoft.com/office/drawing/2014/main" id="{3FBAB795-E467-B03A-D636-1B263319CCA2}"/>
                </a:ext>
              </a:extLst>
            </p:cNvPr>
            <p:cNvSpPr/>
            <p:nvPr/>
          </p:nvSpPr>
          <p:spPr>
            <a:xfrm>
              <a:off x="4264950" y="5651169"/>
              <a:ext cx="432048" cy="4320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iślïdé">
              <a:extLst>
                <a:ext uri="{FF2B5EF4-FFF2-40B4-BE49-F238E27FC236}">
                  <a16:creationId xmlns:a16="http://schemas.microsoft.com/office/drawing/2014/main" id="{622F799C-1E3B-9D39-1EBE-9931724C93D1}"/>
                </a:ext>
              </a:extLst>
            </p:cNvPr>
            <p:cNvSpPr/>
            <p:nvPr/>
          </p:nvSpPr>
          <p:spPr>
            <a:xfrm>
              <a:off x="4401650" y="5796308"/>
              <a:ext cx="158649" cy="158649"/>
            </a:xfrm>
            <a:prstGeom prst="chevron">
              <a:avLst/>
            </a:prstGeom>
            <a:solidFill>
              <a:schemeClr val="bg1"/>
            </a:solidFill>
            <a:ln w="6055" cap="flat">
              <a:noFill/>
              <a:prstDash val="solid"/>
              <a:miter/>
            </a:ln>
          </p:spPr>
          <p:txBody>
            <a:bodyPr lIns="108000" tIns="108000" rIns="108000" bIns="10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í$ľîḑè">
            <a:extLst>
              <a:ext uri="{FF2B5EF4-FFF2-40B4-BE49-F238E27FC236}">
                <a16:creationId xmlns:a16="http://schemas.microsoft.com/office/drawing/2014/main" id="{14AF69FA-0A75-BA39-FFA5-D500534B723F}"/>
              </a:ext>
            </a:extLst>
          </p:cNvPr>
          <p:cNvGrpSpPr/>
          <p:nvPr/>
        </p:nvGrpSpPr>
        <p:grpSpPr>
          <a:xfrm>
            <a:off x="11181480" y="6057129"/>
            <a:ext cx="432048" cy="432048"/>
            <a:chOff x="4264950" y="5651169"/>
            <a:chExt cx="432048" cy="432048"/>
          </a:xfrm>
        </p:grpSpPr>
        <p:sp>
          <p:nvSpPr>
            <p:cNvPr id="14" name="í$ľíḑè">
              <a:extLst>
                <a:ext uri="{FF2B5EF4-FFF2-40B4-BE49-F238E27FC236}">
                  <a16:creationId xmlns:a16="http://schemas.microsoft.com/office/drawing/2014/main" id="{4C0625B8-BD84-36F4-891F-45F6FC0B275F}"/>
                </a:ext>
              </a:extLst>
            </p:cNvPr>
            <p:cNvSpPr/>
            <p:nvPr/>
          </p:nvSpPr>
          <p:spPr>
            <a:xfrm>
              <a:off x="4264950" y="5651169"/>
              <a:ext cx="432048" cy="4320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ísḻiḍê">
              <a:extLst>
                <a:ext uri="{FF2B5EF4-FFF2-40B4-BE49-F238E27FC236}">
                  <a16:creationId xmlns:a16="http://schemas.microsoft.com/office/drawing/2014/main" id="{064A02FB-66C1-EE14-C5BD-5605F8ADB252}"/>
                </a:ext>
              </a:extLst>
            </p:cNvPr>
            <p:cNvSpPr/>
            <p:nvPr/>
          </p:nvSpPr>
          <p:spPr>
            <a:xfrm>
              <a:off x="4401650" y="5796308"/>
              <a:ext cx="158649" cy="158649"/>
            </a:xfrm>
            <a:prstGeom prst="chevron">
              <a:avLst/>
            </a:prstGeom>
            <a:solidFill>
              <a:schemeClr val="bg1"/>
            </a:solidFill>
            <a:ln w="6055" cap="flat">
              <a:noFill/>
              <a:prstDash val="solid"/>
              <a:miter/>
            </a:ln>
          </p:spPr>
          <p:txBody>
            <a:bodyPr lIns="108000" tIns="108000" rIns="108000" bIns="10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itle 7">
            <a:extLst>
              <a:ext uri="{FF2B5EF4-FFF2-40B4-BE49-F238E27FC236}">
                <a16:creationId xmlns:a16="http://schemas.microsoft.com/office/drawing/2014/main" id="{6F0ABB95-227F-708A-C8F0-0E1C6229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40" y="173235"/>
            <a:ext cx="10506456" cy="1157005"/>
          </a:xfrm>
        </p:spPr>
        <p:txBody>
          <a:bodyPr vert="horz" anchor="ctr">
            <a:norm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Статус 6го Энергетического инвестиционного форума ЦАРЭС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ïsḷíḓè">
            <a:extLst>
              <a:ext uri="{FF2B5EF4-FFF2-40B4-BE49-F238E27FC236}">
                <a16:creationId xmlns:a16="http://schemas.microsoft.com/office/drawing/2014/main" id="{545247DD-0982-3C32-9273-6F0D492F44AA}"/>
              </a:ext>
            </a:extLst>
          </p:cNvPr>
          <p:cNvSpPr/>
          <p:nvPr/>
        </p:nvSpPr>
        <p:spPr>
          <a:xfrm>
            <a:off x="8295860" y="1563975"/>
            <a:ext cx="3714055" cy="3911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b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Наша цель - </a:t>
            </a:r>
            <a:r>
              <a:rPr kumimoji="1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наладить связь между разработчиками, банками развития и правительствами стран ЦАРЭС.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Для каждой страны будет организован отдельный стенд</a:t>
            </a:r>
            <a:r>
              <a:rPr kumimoji="1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. На каждом стенде будут присутствовать представители правительства и, возможно, другие заинтересованные стороны.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Участники будут перемещаться группами (10 групп), переходя от одного стенда к другому каждые 15 минут. Звонок будет служить сигналом к тому, что пора переходить к следующему стенду.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BA2E48-315E-5854-52C0-E53B7CFEAC7E}"/>
              </a:ext>
            </a:extLst>
          </p:cNvPr>
          <p:cNvSpPr txBox="1"/>
          <p:nvPr/>
        </p:nvSpPr>
        <p:spPr>
          <a:xfrm>
            <a:off x="3312910" y="1194643"/>
            <a:ext cx="308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Статус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C1FD8-6FB8-B513-1548-464B4C3E5F85}"/>
              </a:ext>
            </a:extLst>
          </p:cNvPr>
          <p:cNvSpPr txBox="1"/>
          <p:nvPr/>
        </p:nvSpPr>
        <p:spPr>
          <a:xfrm>
            <a:off x="7820487" y="1205208"/>
            <a:ext cx="365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Подбор партнеров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27" name="Picture 2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9A411EF-ADAC-A203-5FDC-5E82C178D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31" y="13793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E9E38B2-F366-0632-198E-3F040A36B79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9E38B2-F366-0632-198E-3F040A36B7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1AAFB-1570-A76A-76E6-A95FEF87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4711B-2BBD-4434-9CFE-8F1E27B561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í$lïḍé">
            <a:extLst>
              <a:ext uri="{FF2B5EF4-FFF2-40B4-BE49-F238E27FC236}">
                <a16:creationId xmlns:a16="http://schemas.microsoft.com/office/drawing/2014/main" id="{517501E7-4FB6-227A-5FC3-9ACFEFEA4B28}"/>
              </a:ext>
            </a:extLst>
          </p:cNvPr>
          <p:cNvCxnSpPr>
            <a:cxnSpLocks/>
          </p:cNvCxnSpPr>
          <p:nvPr/>
        </p:nvCxnSpPr>
        <p:spPr>
          <a:xfrm>
            <a:off x="4062658" y="6273153"/>
            <a:ext cx="7804664" cy="23563"/>
          </a:xfrm>
          <a:prstGeom prst="line">
            <a:avLst/>
          </a:prstGeom>
          <a:ln w="254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îs1ïďè">
            <a:extLst>
              <a:ext uri="{FF2B5EF4-FFF2-40B4-BE49-F238E27FC236}">
                <a16:creationId xmlns:a16="http://schemas.microsoft.com/office/drawing/2014/main" id="{3C24190D-6B9C-9709-1CFB-E4ABFCFDB483}"/>
              </a:ext>
            </a:extLst>
          </p:cNvPr>
          <p:cNvGrpSpPr/>
          <p:nvPr/>
        </p:nvGrpSpPr>
        <p:grpSpPr>
          <a:xfrm>
            <a:off x="5471968" y="6057129"/>
            <a:ext cx="432048" cy="432048"/>
            <a:chOff x="4264950" y="5651169"/>
            <a:chExt cx="432048" cy="432048"/>
          </a:xfrm>
        </p:grpSpPr>
        <p:sp>
          <p:nvSpPr>
            <p:cNvPr id="11" name="ïṩlîďe">
              <a:extLst>
                <a:ext uri="{FF2B5EF4-FFF2-40B4-BE49-F238E27FC236}">
                  <a16:creationId xmlns:a16="http://schemas.microsoft.com/office/drawing/2014/main" id="{3FBAB795-E467-B03A-D636-1B263319CCA2}"/>
                </a:ext>
              </a:extLst>
            </p:cNvPr>
            <p:cNvSpPr/>
            <p:nvPr/>
          </p:nvSpPr>
          <p:spPr>
            <a:xfrm>
              <a:off x="4264950" y="5651169"/>
              <a:ext cx="432048" cy="4320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iślïdé">
              <a:extLst>
                <a:ext uri="{FF2B5EF4-FFF2-40B4-BE49-F238E27FC236}">
                  <a16:creationId xmlns:a16="http://schemas.microsoft.com/office/drawing/2014/main" id="{622F799C-1E3B-9D39-1EBE-9931724C93D1}"/>
                </a:ext>
              </a:extLst>
            </p:cNvPr>
            <p:cNvSpPr/>
            <p:nvPr/>
          </p:nvSpPr>
          <p:spPr>
            <a:xfrm>
              <a:off x="4401650" y="5796308"/>
              <a:ext cx="158649" cy="158649"/>
            </a:xfrm>
            <a:prstGeom prst="chevron">
              <a:avLst/>
            </a:prstGeom>
            <a:solidFill>
              <a:schemeClr val="bg1"/>
            </a:solidFill>
            <a:ln w="6055" cap="flat">
              <a:noFill/>
              <a:prstDash val="solid"/>
              <a:miter/>
            </a:ln>
          </p:spPr>
          <p:txBody>
            <a:bodyPr lIns="108000" tIns="108000" rIns="108000" bIns="10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í$ľîḑè">
            <a:extLst>
              <a:ext uri="{FF2B5EF4-FFF2-40B4-BE49-F238E27FC236}">
                <a16:creationId xmlns:a16="http://schemas.microsoft.com/office/drawing/2014/main" id="{14AF69FA-0A75-BA39-FFA5-D500534B723F}"/>
              </a:ext>
            </a:extLst>
          </p:cNvPr>
          <p:cNvGrpSpPr/>
          <p:nvPr/>
        </p:nvGrpSpPr>
        <p:grpSpPr>
          <a:xfrm>
            <a:off x="11181480" y="6057129"/>
            <a:ext cx="432048" cy="432048"/>
            <a:chOff x="4264950" y="5651169"/>
            <a:chExt cx="432048" cy="432048"/>
          </a:xfrm>
        </p:grpSpPr>
        <p:sp>
          <p:nvSpPr>
            <p:cNvPr id="14" name="í$ľíḑè">
              <a:extLst>
                <a:ext uri="{FF2B5EF4-FFF2-40B4-BE49-F238E27FC236}">
                  <a16:creationId xmlns:a16="http://schemas.microsoft.com/office/drawing/2014/main" id="{4C0625B8-BD84-36F4-891F-45F6FC0B275F}"/>
                </a:ext>
              </a:extLst>
            </p:cNvPr>
            <p:cNvSpPr/>
            <p:nvPr/>
          </p:nvSpPr>
          <p:spPr>
            <a:xfrm>
              <a:off x="4264950" y="5651169"/>
              <a:ext cx="432048" cy="4320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ísḻiḍê">
              <a:extLst>
                <a:ext uri="{FF2B5EF4-FFF2-40B4-BE49-F238E27FC236}">
                  <a16:creationId xmlns:a16="http://schemas.microsoft.com/office/drawing/2014/main" id="{064A02FB-66C1-EE14-C5BD-5605F8ADB252}"/>
                </a:ext>
              </a:extLst>
            </p:cNvPr>
            <p:cNvSpPr/>
            <p:nvPr/>
          </p:nvSpPr>
          <p:spPr>
            <a:xfrm>
              <a:off x="4401650" y="5796308"/>
              <a:ext cx="158649" cy="158649"/>
            </a:xfrm>
            <a:prstGeom prst="chevron">
              <a:avLst/>
            </a:prstGeom>
            <a:solidFill>
              <a:schemeClr val="bg1"/>
            </a:solidFill>
            <a:ln w="6055" cap="flat">
              <a:noFill/>
              <a:prstDash val="solid"/>
              <a:miter/>
            </a:ln>
          </p:spPr>
          <p:txBody>
            <a:bodyPr lIns="108000" tIns="108000" rIns="108000" bIns="10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itle 7">
            <a:extLst>
              <a:ext uri="{FF2B5EF4-FFF2-40B4-BE49-F238E27FC236}">
                <a16:creationId xmlns:a16="http://schemas.microsoft.com/office/drawing/2014/main" id="{6F0ABB95-227F-708A-C8F0-0E1C6229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40" y="173236"/>
            <a:ext cx="10506456" cy="530150"/>
          </a:xfrm>
        </p:spPr>
        <p:txBody>
          <a:bodyPr vert="horz" anchor="ctr">
            <a:normAutofit fontScale="90000"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Ожидания правительств стран ЦАРЭС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C22850-FEBA-2936-9186-420BA9D0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995" y="703386"/>
            <a:ext cx="6553328" cy="5785791"/>
          </a:xfrm>
        </p:spPr>
        <p:txBody>
          <a:bodyPr anchor="ctr">
            <a:noAutofit/>
          </a:bodyPr>
          <a:lstStyle/>
          <a:p>
            <a:r>
              <a:rPr lang="ru-RU" sz="2000" dirty="0"/>
              <a:t>Каждой стране-члену ЦАРЭС будет предоставлено </a:t>
            </a:r>
            <a:r>
              <a:rPr lang="ru-RU" sz="2000" b="1" dirty="0"/>
              <a:t>15 минут для презентации инвестиционных возможностей </a:t>
            </a:r>
            <a:r>
              <a:rPr lang="ru-RU" sz="2000" dirty="0"/>
              <a:t>в стране.</a:t>
            </a:r>
          </a:p>
          <a:p>
            <a:r>
              <a:rPr lang="ru-RU" sz="2000" dirty="0"/>
              <a:t>Странам-членам ЦАРЭС было предложено подготовить </a:t>
            </a:r>
            <a:r>
              <a:rPr lang="ru-RU" sz="2000" b="1" dirty="0"/>
              <a:t>2 или более проектов, готовых к инвестированию</a:t>
            </a:r>
            <a:r>
              <a:rPr lang="ru-RU" sz="2000" dirty="0"/>
              <a:t>. Они будут представлены в презентации.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Крайний срок</a:t>
            </a:r>
            <a:r>
              <a:rPr lang="ru-RU" sz="2000" dirty="0"/>
              <a:t> для отправки презентации и информации о проекте – </a:t>
            </a:r>
            <a:r>
              <a:rPr lang="ru-RU" sz="2000" b="1" dirty="0">
                <a:solidFill>
                  <a:srgbClr val="C00000"/>
                </a:solidFill>
              </a:rPr>
              <a:t>20 октября</a:t>
            </a:r>
            <a:r>
              <a:rPr lang="ru-RU" sz="2000" dirty="0"/>
              <a:t>. </a:t>
            </a:r>
            <a:r>
              <a:rPr lang="ru-RU" sz="2000" i="1" dirty="0"/>
              <a:t>(Мы с удовольствием поможем делегатам правительства сделать презентацию как можно более </a:t>
            </a:r>
            <a:r>
              <a:rPr lang="kk-KZ" sz="2000" i="1" dirty="0" err="1"/>
              <a:t>привлекательной</a:t>
            </a:r>
            <a:r>
              <a:rPr lang="kk-KZ" sz="2000" i="1" dirty="0"/>
              <a:t>)</a:t>
            </a:r>
            <a:r>
              <a:rPr lang="en-US" sz="2000" i="1" dirty="0"/>
              <a:t>.</a:t>
            </a:r>
          </a:p>
          <a:p>
            <a:r>
              <a:rPr lang="ru-RU" sz="2000" b="1" dirty="0"/>
              <a:t>Убедительная просьба связаться с делегатами от ваших стран по поводу этой презентации и информации о проектах</a:t>
            </a:r>
            <a:r>
              <a:rPr lang="en-US" sz="2000" b="1" dirty="0"/>
              <a:t>.</a:t>
            </a:r>
          </a:p>
          <a:p>
            <a:r>
              <a:rPr lang="ru-RU" sz="2000" i="1" dirty="0"/>
              <a:t>Кроме того, в сентябре были разосланы приглашения на участие в ЭИФ ЦАРЭС. К настоящему </a:t>
            </a:r>
            <a:r>
              <a:rPr lang="ru-RU" sz="2000" b="1" i="1" dirty="0">
                <a:solidFill>
                  <a:srgbClr val="C00000"/>
                </a:solidFill>
              </a:rPr>
              <a:t>времени только </a:t>
            </a:r>
            <a:r>
              <a:rPr lang="en-US" sz="2000" b="1" i="1" dirty="0">
                <a:solidFill>
                  <a:srgbClr val="C00000"/>
                </a:solidFill>
              </a:rPr>
              <a:t>8</a:t>
            </a:r>
            <a:r>
              <a:rPr lang="ru-RU" sz="2000" b="1" i="1" dirty="0">
                <a:solidFill>
                  <a:srgbClr val="C00000"/>
                </a:solidFill>
              </a:rPr>
              <a:t> страны прислали своих номинантов</a:t>
            </a:r>
            <a:r>
              <a:rPr lang="en-US" sz="2000" b="1" i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06526-B936-5495-7646-B7394AF1397B}"/>
              </a:ext>
            </a:extLst>
          </p:cNvPr>
          <p:cNvSpPr txBox="1"/>
          <p:nvPr/>
        </p:nvSpPr>
        <p:spPr>
          <a:xfrm>
            <a:off x="8128415" y="2164866"/>
            <a:ext cx="3744594" cy="3451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Для форуму по подбору партнеров во второй день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(29 ноября)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Мы были бы признательны, если бы каждая страна-участница привезла с собой несколько брошюр, листовок или других подобных материалов, которые можно было бы раздавать на каждой станции. Например, информационное пособие об инвестировании в страну А или что-то подобное.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1689D5-1943-F67F-51F6-37F990706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5" y="1546864"/>
            <a:ext cx="914400" cy="914400"/>
          </a:xfrm>
          <a:prstGeom prst="rect">
            <a:avLst/>
          </a:prstGeom>
        </p:spPr>
      </p:pic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98A97E-9960-C63F-CB89-07216E482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5" y="2829127"/>
            <a:ext cx="914400" cy="914400"/>
          </a:xfrm>
          <a:prstGeom prst="rect">
            <a:avLst/>
          </a:prstGeom>
        </p:spPr>
      </p:pic>
      <p:pic>
        <p:nvPicPr>
          <p:cNvPr id="32" name="Picture 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EA0F268-1A46-E3DB-CA74-8473F3BE1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7225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8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E9E38B2-F366-0632-198E-3F040A36B79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9E38B2-F366-0632-198E-3F040A36B7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1AAFB-1570-A76A-76E6-A95FEF87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4711B-2BBD-4434-9CFE-8F1E27B561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í$lïḍé">
            <a:extLst>
              <a:ext uri="{FF2B5EF4-FFF2-40B4-BE49-F238E27FC236}">
                <a16:creationId xmlns:a16="http://schemas.microsoft.com/office/drawing/2014/main" id="{517501E7-4FB6-227A-5FC3-9ACFEFEA4B28}"/>
              </a:ext>
            </a:extLst>
          </p:cNvPr>
          <p:cNvCxnSpPr>
            <a:cxnSpLocks/>
          </p:cNvCxnSpPr>
          <p:nvPr/>
        </p:nvCxnSpPr>
        <p:spPr>
          <a:xfrm>
            <a:off x="4062658" y="6273153"/>
            <a:ext cx="7804664" cy="23563"/>
          </a:xfrm>
          <a:prstGeom prst="line">
            <a:avLst/>
          </a:prstGeom>
          <a:ln w="254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îs1ïďè">
            <a:extLst>
              <a:ext uri="{FF2B5EF4-FFF2-40B4-BE49-F238E27FC236}">
                <a16:creationId xmlns:a16="http://schemas.microsoft.com/office/drawing/2014/main" id="{3C24190D-6B9C-9709-1CFB-E4ABFCFDB483}"/>
              </a:ext>
            </a:extLst>
          </p:cNvPr>
          <p:cNvGrpSpPr/>
          <p:nvPr/>
        </p:nvGrpSpPr>
        <p:grpSpPr>
          <a:xfrm>
            <a:off x="5471968" y="6057129"/>
            <a:ext cx="432048" cy="432048"/>
            <a:chOff x="4264950" y="5651169"/>
            <a:chExt cx="432048" cy="432048"/>
          </a:xfrm>
        </p:grpSpPr>
        <p:sp>
          <p:nvSpPr>
            <p:cNvPr id="11" name="ïṩlîďe">
              <a:extLst>
                <a:ext uri="{FF2B5EF4-FFF2-40B4-BE49-F238E27FC236}">
                  <a16:creationId xmlns:a16="http://schemas.microsoft.com/office/drawing/2014/main" id="{3FBAB795-E467-B03A-D636-1B263319CCA2}"/>
                </a:ext>
              </a:extLst>
            </p:cNvPr>
            <p:cNvSpPr/>
            <p:nvPr/>
          </p:nvSpPr>
          <p:spPr>
            <a:xfrm>
              <a:off x="4264950" y="5651169"/>
              <a:ext cx="432048" cy="4320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iślïdé">
              <a:extLst>
                <a:ext uri="{FF2B5EF4-FFF2-40B4-BE49-F238E27FC236}">
                  <a16:creationId xmlns:a16="http://schemas.microsoft.com/office/drawing/2014/main" id="{622F799C-1E3B-9D39-1EBE-9931724C93D1}"/>
                </a:ext>
              </a:extLst>
            </p:cNvPr>
            <p:cNvSpPr/>
            <p:nvPr/>
          </p:nvSpPr>
          <p:spPr>
            <a:xfrm>
              <a:off x="4401650" y="5796308"/>
              <a:ext cx="158649" cy="158649"/>
            </a:xfrm>
            <a:prstGeom prst="chevron">
              <a:avLst/>
            </a:prstGeom>
            <a:solidFill>
              <a:schemeClr val="bg1"/>
            </a:solidFill>
            <a:ln w="6055" cap="flat">
              <a:noFill/>
              <a:prstDash val="solid"/>
              <a:miter/>
            </a:ln>
          </p:spPr>
          <p:txBody>
            <a:bodyPr lIns="108000" tIns="108000" rIns="108000" bIns="10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í$ľîḑè">
            <a:extLst>
              <a:ext uri="{FF2B5EF4-FFF2-40B4-BE49-F238E27FC236}">
                <a16:creationId xmlns:a16="http://schemas.microsoft.com/office/drawing/2014/main" id="{14AF69FA-0A75-BA39-FFA5-D500534B723F}"/>
              </a:ext>
            </a:extLst>
          </p:cNvPr>
          <p:cNvGrpSpPr/>
          <p:nvPr/>
        </p:nvGrpSpPr>
        <p:grpSpPr>
          <a:xfrm>
            <a:off x="11181480" y="6057129"/>
            <a:ext cx="432048" cy="432048"/>
            <a:chOff x="4264950" y="5651169"/>
            <a:chExt cx="432048" cy="432048"/>
          </a:xfrm>
        </p:grpSpPr>
        <p:sp>
          <p:nvSpPr>
            <p:cNvPr id="14" name="í$ľíḑè">
              <a:extLst>
                <a:ext uri="{FF2B5EF4-FFF2-40B4-BE49-F238E27FC236}">
                  <a16:creationId xmlns:a16="http://schemas.microsoft.com/office/drawing/2014/main" id="{4C0625B8-BD84-36F4-891F-45F6FC0B275F}"/>
                </a:ext>
              </a:extLst>
            </p:cNvPr>
            <p:cNvSpPr/>
            <p:nvPr/>
          </p:nvSpPr>
          <p:spPr>
            <a:xfrm>
              <a:off x="4264950" y="5651169"/>
              <a:ext cx="432048" cy="4320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ísḻiḍê">
              <a:extLst>
                <a:ext uri="{FF2B5EF4-FFF2-40B4-BE49-F238E27FC236}">
                  <a16:creationId xmlns:a16="http://schemas.microsoft.com/office/drawing/2014/main" id="{064A02FB-66C1-EE14-C5BD-5605F8ADB252}"/>
                </a:ext>
              </a:extLst>
            </p:cNvPr>
            <p:cNvSpPr/>
            <p:nvPr/>
          </p:nvSpPr>
          <p:spPr>
            <a:xfrm>
              <a:off x="4401650" y="5796308"/>
              <a:ext cx="158649" cy="158649"/>
            </a:xfrm>
            <a:prstGeom prst="chevron">
              <a:avLst/>
            </a:prstGeom>
            <a:solidFill>
              <a:schemeClr val="bg1"/>
            </a:solidFill>
            <a:ln w="6055" cap="flat">
              <a:noFill/>
              <a:prstDash val="solid"/>
              <a:miter/>
            </a:ln>
          </p:spPr>
          <p:txBody>
            <a:bodyPr lIns="108000" tIns="108000" rIns="108000" bIns="10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itle 7">
            <a:extLst>
              <a:ext uri="{FF2B5EF4-FFF2-40B4-BE49-F238E27FC236}">
                <a16:creationId xmlns:a16="http://schemas.microsoft.com/office/drawing/2014/main" id="{6F0ABB95-227F-708A-C8F0-0E1C6229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9" y="173235"/>
            <a:ext cx="10613383" cy="860387"/>
          </a:xfrm>
        </p:spPr>
        <p:txBody>
          <a:bodyPr vert="horz" anchor="ctr">
            <a:norm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Дальнейшие шаги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B30706-CF35-0C10-96AB-03485E04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099" y="1350403"/>
            <a:ext cx="9896069" cy="533360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ru-RU" sz="2000" dirty="0">
                <a:latin typeface="Century Gothic" panose="020B0502020202020204" pitchFamily="34" charset="0"/>
              </a:rPr>
              <a:t>Семинар по межсетевому соединению и региональной передаче электроэнергии в 1 квартале 2024 года.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ru-RU" sz="2000" dirty="0">
                <a:latin typeface="Century Gothic" panose="020B0502020202020204" pitchFamily="34" charset="0"/>
              </a:rPr>
              <a:t>Ознакомительная поездка в страну с развитым энергетическим рынком (Северный регион) в 2024 г( точные сроки будут объявлены позже).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ru-RU" sz="2000" dirty="0">
                <a:latin typeface="Century Gothic" panose="020B0502020202020204" pitchFamily="34" charset="0"/>
              </a:rPr>
              <a:t>7-й Энергетический инвестиционный форум в Казахстане (председательство ЦАРЭС 2024) в 4-м квартале 2024 года.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ru-RU" sz="2000" dirty="0">
                <a:latin typeface="Century Gothic" panose="020B0502020202020204" pitchFamily="34" charset="0"/>
              </a:rPr>
              <a:t>Семинар по устойчивому теплоснабжению и энергоэффективности в 1 квартале 2025 г..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5A30758-0C4D-58E4-FE32-F12C2B62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0" y="4129374"/>
            <a:ext cx="822960" cy="822960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A849A0-33F0-2CB4-7518-D39B6C07B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9" y="2063362"/>
            <a:ext cx="731520" cy="731520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961E2F6-38E0-FE6C-DD94-C2CABAE52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0" y="5228256"/>
            <a:ext cx="731520" cy="731520"/>
          </a:xfrm>
          <a:prstGeom prst="rect">
            <a:avLst/>
          </a:prstGeom>
        </p:spPr>
      </p:pic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077E1F-8C77-26F2-6A80-1CF0115C5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0" y="3070527"/>
            <a:ext cx="731520" cy="7315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6D5FFBF-0595-3F69-F46A-4DBABE1890CA}"/>
              </a:ext>
            </a:extLst>
          </p:cNvPr>
          <p:cNvSpPr txBox="1"/>
          <p:nvPr/>
        </p:nvSpPr>
        <p:spPr>
          <a:xfrm>
            <a:off x="1589009" y="1068701"/>
            <a:ext cx="92431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Планируемая дальнейшая деятельность энергетического сектора ЦАРЭС: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23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8A6-B5C5-6E0D-6F51-0E575B579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050" y="1067096"/>
            <a:ext cx="11010899" cy="1976150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dirty="0"/>
              <a:t>Презентация исследования ЦАРЭС: </a:t>
            </a:r>
            <a:br>
              <a:rPr lang="en-US" sz="3600" b="1" dirty="0"/>
            </a:br>
            <a:r>
              <a:rPr lang="ru-RU" sz="3600" b="1" dirty="0"/>
              <a:t>Диверсификация торговых потоков и транспортных и транзитных маршрутов в регионе ЦАРЭС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3EE05-B770-EEFC-BFDA-94A1B6C93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049" y="4010025"/>
            <a:ext cx="11410951" cy="120032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Роман Могилевский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Отдел регионального сотрудничества и интеграции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 Центральной и Западной Азии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Азиатский банк развития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0CC00-326F-C072-64D0-00B9CC46186B}"/>
              </a:ext>
            </a:extLst>
          </p:cNvPr>
          <p:cNvSpPr txBox="1"/>
          <p:nvPr/>
        </p:nvSpPr>
        <p:spPr>
          <a:xfrm>
            <a:off x="7924861" y="5210354"/>
            <a:ext cx="3867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Заседание национальных координаторов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октября 2023 г.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68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C513CA-655E-CBAC-E2B6-BC0049173198}"/>
              </a:ext>
            </a:extLst>
          </p:cNvPr>
          <p:cNvSpPr/>
          <p:nvPr/>
        </p:nvSpPr>
        <p:spPr>
          <a:xfrm>
            <a:off x="4638209" y="92599"/>
            <a:ext cx="6843435" cy="2485667"/>
          </a:xfrm>
          <a:prstGeom prst="roundRect">
            <a:avLst>
              <a:gd name="adj" fmla="val 911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CCF3A-9E7E-A198-EFDE-CC90149AB8A8}"/>
              </a:ext>
            </a:extLst>
          </p:cNvPr>
          <p:cNvSpPr txBox="1"/>
          <p:nvPr/>
        </p:nvSpPr>
        <p:spPr>
          <a:xfrm>
            <a:off x="4697882" y="1111372"/>
            <a:ext cx="6783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Азербайджан</a:t>
            </a:r>
            <a:r>
              <a:rPr lang="en-US" sz="1600" b="1" dirty="0">
                <a:solidFill>
                  <a:srgbClr val="00B050"/>
                </a:solidFill>
                <a:latin typeface="Abadi" panose="020B0604020104020204" pitchFamily="34" charset="0"/>
              </a:rPr>
              <a:t>, </a:t>
            </a: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Казахстан</a:t>
            </a:r>
            <a:r>
              <a:rPr lang="en-US" sz="1600" b="1" dirty="0">
                <a:solidFill>
                  <a:srgbClr val="00B050"/>
                </a:solidFill>
                <a:latin typeface="Abadi" panose="020B0604020104020204" pitchFamily="34" charset="0"/>
              </a:rPr>
              <a:t>, </a:t>
            </a: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Кыргызстан</a:t>
            </a:r>
            <a:r>
              <a:rPr lang="en-US" sz="1600" b="1" dirty="0">
                <a:solidFill>
                  <a:srgbClr val="00B050"/>
                </a:solidFill>
                <a:latin typeface="Abadi" panose="020B0604020104020204" pitchFamily="34" charset="0"/>
              </a:rPr>
              <a:t>, </a:t>
            </a: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Таджикистан</a:t>
            </a:r>
            <a:r>
              <a:rPr lang="en-US" sz="1600" b="1" dirty="0">
                <a:solidFill>
                  <a:srgbClr val="00B050"/>
                </a:solidFill>
                <a:latin typeface="Abadi" panose="020B0604020104020204" pitchFamily="34" charset="0"/>
              </a:rPr>
              <a:t>, </a:t>
            </a: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Туркменистан</a:t>
            </a:r>
            <a:r>
              <a:rPr lang="ru-RU" sz="1600" b="1" dirty="0">
                <a:latin typeface="Abadi" panose="020B0604020104020204" pitchFamily="34" charset="0"/>
              </a:rPr>
              <a:t> и</a:t>
            </a: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 Узбекистан </a:t>
            </a:r>
            <a:r>
              <a:rPr lang="ru-RU" sz="1600" b="1" dirty="0">
                <a:latin typeface="Abadi" panose="020B0604020104020204" pitchFamily="34" charset="0"/>
              </a:rPr>
              <a:t>–</a:t>
            </a: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 </a:t>
            </a:r>
            <a:r>
              <a:rPr lang="ru-RU" sz="1600" b="1" dirty="0">
                <a:latin typeface="Abadi" panose="020B0604020104020204" pitchFamily="34" charset="0"/>
              </a:rPr>
              <a:t>12 сентября 2023 года</a:t>
            </a:r>
            <a:endParaRPr lang="en-US" sz="1600" b="1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Грузия</a:t>
            </a:r>
            <a:r>
              <a:rPr lang="en-US" sz="1600" b="1" dirty="0">
                <a:latin typeface="Abadi" panose="020B0604020104020204" pitchFamily="34" charset="0"/>
              </a:rPr>
              <a:t> </a:t>
            </a:r>
            <a:r>
              <a:rPr lang="ru-RU" sz="1600" b="1" dirty="0">
                <a:latin typeface="Abadi" panose="020B0604020104020204" pitchFamily="34" charset="0"/>
              </a:rPr>
              <a:t>и</a:t>
            </a:r>
            <a:r>
              <a:rPr lang="en-US" sz="1600" b="1" dirty="0">
                <a:latin typeface="Abadi" panose="020B0604020104020204" pitchFamily="34" charset="0"/>
              </a:rPr>
              <a:t> </a:t>
            </a: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Пакистан</a:t>
            </a:r>
            <a:r>
              <a:rPr lang="en-US" sz="1600" b="1" dirty="0">
                <a:latin typeface="Abadi" panose="020B0604020104020204" pitchFamily="34" charset="0"/>
              </a:rPr>
              <a:t> </a:t>
            </a:r>
            <a:r>
              <a:rPr lang="ru-RU" sz="1600" b="1" dirty="0">
                <a:latin typeface="Abadi" panose="020B0604020104020204" pitchFamily="34" charset="0"/>
              </a:rPr>
              <a:t>сентября 2023 г.</a:t>
            </a:r>
            <a:endParaRPr lang="en-US" sz="1600" b="1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Монголия</a:t>
            </a:r>
            <a:r>
              <a:rPr lang="en-US" sz="1600" b="1" dirty="0">
                <a:latin typeface="Abadi" panose="020B0604020104020204" pitchFamily="34" charset="0"/>
              </a:rPr>
              <a:t> </a:t>
            </a:r>
            <a:r>
              <a:rPr lang="ru-RU" sz="1600" b="1" dirty="0">
                <a:latin typeface="Abadi" panose="020B0604020104020204" pitchFamily="34" charset="0"/>
              </a:rPr>
              <a:t>– 14 сентября 2023 г.</a:t>
            </a:r>
            <a:endParaRPr lang="en-US" sz="1600" b="1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КНР </a:t>
            </a:r>
            <a:r>
              <a:rPr lang="ru-RU" sz="1600" b="1" dirty="0">
                <a:latin typeface="Abadi" panose="020B0604020104020204" pitchFamily="34" charset="0"/>
              </a:rPr>
              <a:t>–</a:t>
            </a:r>
            <a:r>
              <a:rPr lang="ru-RU" sz="1600" b="1" dirty="0">
                <a:solidFill>
                  <a:srgbClr val="00B050"/>
                </a:solidFill>
                <a:latin typeface="Abadi" panose="020B0604020104020204" pitchFamily="34" charset="0"/>
              </a:rPr>
              <a:t> </a:t>
            </a:r>
            <a:r>
              <a:rPr lang="ru-RU" sz="1600" b="1" dirty="0">
                <a:latin typeface="Abadi" panose="020B0604020104020204" pitchFamily="34" charset="0"/>
              </a:rPr>
              <a:t>письменные комментарии предоставлены 15 сентября 2023 г. и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BAE97D-CEC0-7A67-C828-81AE2FAFA7EB}"/>
              </a:ext>
            </a:extLst>
          </p:cNvPr>
          <p:cNvSpPr txBox="1"/>
          <p:nvPr/>
        </p:nvSpPr>
        <p:spPr>
          <a:xfrm>
            <a:off x="4850684" y="280375"/>
            <a:ext cx="5114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Консультации со странами </a:t>
            </a:r>
          </a:p>
          <a:p>
            <a:r>
              <a:rPr lang="ru-RU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(НК и соответствующие ведомства)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F8493D3-7846-C0AC-29DB-DE4C8543496E}"/>
              </a:ext>
            </a:extLst>
          </p:cNvPr>
          <p:cNvSpPr/>
          <p:nvPr/>
        </p:nvSpPr>
        <p:spPr>
          <a:xfrm>
            <a:off x="4697882" y="2705437"/>
            <a:ext cx="6852843" cy="3041191"/>
          </a:xfrm>
          <a:prstGeom prst="roundRect">
            <a:avLst>
              <a:gd name="adj" fmla="val 911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3C28F-C4B1-9F73-46B6-9E3287EC3A80}"/>
              </a:ext>
            </a:extLst>
          </p:cNvPr>
          <p:cNvSpPr txBox="1"/>
          <p:nvPr/>
        </p:nvSpPr>
        <p:spPr>
          <a:xfrm>
            <a:off x="4697882" y="3483695"/>
            <a:ext cx="65973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badi" panose="020B0604020104020204" pitchFamily="34" charset="0"/>
              </a:rPr>
              <a:t>Представлены на </a:t>
            </a:r>
            <a:r>
              <a:rPr lang="ru-RU" sz="2000" b="1" dirty="0">
                <a:solidFill>
                  <a:srgbClr val="00B050"/>
                </a:solidFill>
                <a:latin typeface="Abadi" panose="020B0604020104020204" pitchFamily="34" charset="0"/>
              </a:rPr>
              <a:t>Форуме по изменению климата Института ЦАРЭС</a:t>
            </a:r>
            <a:r>
              <a:rPr lang="en-US" sz="2000" b="1" dirty="0">
                <a:solidFill>
                  <a:srgbClr val="00B050"/>
                </a:solidFill>
                <a:latin typeface="Abadi" panose="020B0604020104020204" pitchFamily="34" charset="0"/>
              </a:rPr>
              <a:t> </a:t>
            </a:r>
            <a:r>
              <a:rPr lang="ru-RU" sz="2000" b="1" dirty="0">
                <a:latin typeface="Abadi" panose="020B0604020104020204" pitchFamily="34" charset="0"/>
              </a:rPr>
              <a:t>20 сентября 2023 г.</a:t>
            </a:r>
            <a:endParaRPr lang="en-US" sz="2000" b="1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badi" panose="020B0604020104020204" pitchFamily="34" charset="0"/>
              </a:rPr>
              <a:t>С</a:t>
            </a:r>
            <a:r>
              <a:rPr lang="ru-RU" sz="2000" b="1" dirty="0">
                <a:solidFill>
                  <a:srgbClr val="00B050"/>
                </a:solidFill>
                <a:latin typeface="Abadi" panose="020B0604020104020204" pitchFamily="34" charset="0"/>
              </a:rPr>
              <a:t> партнерами по развитию </a:t>
            </a:r>
            <a:r>
              <a:rPr lang="ru-RU" sz="2000" b="1" dirty="0">
                <a:latin typeface="Abadi" panose="020B0604020104020204" pitchFamily="34" charset="0"/>
              </a:rPr>
              <a:t>–</a:t>
            </a:r>
            <a:r>
              <a:rPr lang="ru-RU" sz="2000" b="1" dirty="0">
                <a:solidFill>
                  <a:srgbClr val="00B050"/>
                </a:solidFill>
                <a:latin typeface="Abadi" panose="020B0604020104020204" pitchFamily="34" charset="0"/>
              </a:rPr>
              <a:t> </a:t>
            </a:r>
            <a:r>
              <a:rPr lang="ru-RU" sz="2000" b="1" dirty="0">
                <a:latin typeface="Abadi" panose="020B0604020104020204" pitchFamily="34" charset="0"/>
              </a:rPr>
              <a:t>11 октября 2023 г.</a:t>
            </a:r>
            <a:endParaRPr lang="en-US" sz="2000" b="1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badi" panose="020B0604020104020204" pitchFamily="34" charset="0"/>
              </a:rPr>
              <a:t>С</a:t>
            </a:r>
            <a:r>
              <a:rPr lang="en-US" sz="2000" b="1" dirty="0">
                <a:latin typeface="Abadi" panose="020B0604020104020204" pitchFamily="34" charset="0"/>
              </a:rPr>
              <a:t> </a:t>
            </a:r>
            <a:r>
              <a:rPr lang="ru-RU" sz="2000" b="1" dirty="0">
                <a:solidFill>
                  <a:srgbClr val="00B050"/>
                </a:solidFill>
                <a:latin typeface="Abadi" panose="020B0604020104020204" pitchFamily="34" charset="0"/>
              </a:rPr>
              <a:t>аналитическими центрами</a:t>
            </a:r>
            <a:r>
              <a:rPr lang="en-US" sz="2000" b="1" dirty="0">
                <a:solidFill>
                  <a:srgbClr val="00B050"/>
                </a:solidFill>
                <a:latin typeface="Abadi" panose="020B0604020104020204" pitchFamily="34" charset="0"/>
              </a:rPr>
              <a:t> </a:t>
            </a:r>
            <a:r>
              <a:rPr lang="ru-RU" sz="2000" b="1" dirty="0">
                <a:latin typeface="Abadi" panose="020B0604020104020204" pitchFamily="34" charset="0"/>
              </a:rPr>
              <a:t>– организованы Институтом ЦАРЭС 13 октября 2023 г.</a:t>
            </a:r>
            <a:endParaRPr lang="en-US" sz="2000" b="1" dirty="0"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617A2A-C50E-DD39-8D89-1DF38640DBC1}"/>
              </a:ext>
            </a:extLst>
          </p:cNvPr>
          <p:cNvSpPr txBox="1"/>
          <p:nvPr/>
        </p:nvSpPr>
        <p:spPr>
          <a:xfrm>
            <a:off x="4850684" y="2636819"/>
            <a:ext cx="663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Консультации с партнерами по развитию и аналитическими центрами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C57DB1-30AF-6C59-EC37-8250D7040B46}"/>
              </a:ext>
            </a:extLst>
          </p:cNvPr>
          <p:cNvSpPr/>
          <p:nvPr/>
        </p:nvSpPr>
        <p:spPr>
          <a:xfrm>
            <a:off x="160027" y="92599"/>
            <a:ext cx="4133850" cy="6858000"/>
          </a:xfrm>
          <a:custGeom>
            <a:avLst/>
            <a:gdLst>
              <a:gd name="connsiteX0" fmla="*/ 0 w 8399253"/>
              <a:gd name="connsiteY0" fmla="*/ 0 h 6858000"/>
              <a:gd name="connsiteX1" fmla="*/ 7825993 w 8399253"/>
              <a:gd name="connsiteY1" fmla="*/ 0 h 6858000"/>
              <a:gd name="connsiteX2" fmla="*/ 8399253 w 8399253"/>
              <a:gd name="connsiteY2" fmla="*/ 573260 h 6858000"/>
              <a:gd name="connsiteX3" fmla="*/ 8399253 w 8399253"/>
              <a:gd name="connsiteY3" fmla="*/ 6284740 h 6858000"/>
              <a:gd name="connsiteX4" fmla="*/ 7825993 w 8399253"/>
              <a:gd name="connsiteY4" fmla="*/ 6858000 h 6858000"/>
              <a:gd name="connsiteX5" fmla="*/ 0 w 839925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99253" h="6858000">
                <a:moveTo>
                  <a:pt x="0" y="0"/>
                </a:moveTo>
                <a:lnTo>
                  <a:pt x="7825993" y="0"/>
                </a:lnTo>
                <a:cubicBezTo>
                  <a:pt x="8142596" y="0"/>
                  <a:pt x="8399253" y="256657"/>
                  <a:pt x="8399253" y="573260"/>
                </a:cubicBezTo>
                <a:lnTo>
                  <a:pt x="8399253" y="6284740"/>
                </a:lnTo>
                <a:cubicBezTo>
                  <a:pt x="8399253" y="6601343"/>
                  <a:pt x="8142596" y="6858000"/>
                  <a:pt x="782599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ct val="85000"/>
              </a:lnSpc>
            </a:pPr>
            <a:endParaRPr lang="en-US" sz="5400" b="1" i="1">
              <a:solidFill>
                <a:schemeClr val="bg1"/>
              </a:solidFill>
              <a:latin typeface="Abadi" panose="020B0604020104020204" pitchFamily="34" charset="0"/>
              <a:cs typeface="Arial"/>
            </a:endParaRPr>
          </a:p>
          <a:p>
            <a:pPr>
              <a:lnSpc>
                <a:spcPct val="85000"/>
              </a:lnSpc>
            </a:pPr>
            <a:endParaRPr lang="en-US" sz="5400" b="1" i="1">
              <a:solidFill>
                <a:schemeClr val="bg1"/>
              </a:solidFill>
              <a:latin typeface="Abadi" panose="020B0604020104020204" pitchFamily="34" charset="0"/>
              <a:cs typeface="Arial"/>
            </a:endParaRPr>
          </a:p>
          <a:p>
            <a:pPr algn="ctr"/>
            <a:endParaRPr lang="en-US"/>
          </a:p>
        </p:txBody>
      </p:sp>
      <p:pic>
        <p:nvPicPr>
          <p:cNvPr id="5" name="Picture 4" descr="A logo with a red and yellow circle&#10;&#10;Description automatically generated">
            <a:extLst>
              <a:ext uri="{FF2B5EF4-FFF2-40B4-BE49-F238E27FC236}">
                <a16:creationId xmlns:a16="http://schemas.microsoft.com/office/drawing/2014/main" id="{AF322524-64DC-7F56-020A-4A0FEFB7B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64" y="182383"/>
            <a:ext cx="1173191" cy="1173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98C4EC-CA94-7007-0956-AA5CBB0A0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3" y="2567652"/>
            <a:ext cx="2886113" cy="3751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6E6468-C20D-1DA2-3AC3-B5D236B5A65D}"/>
              </a:ext>
            </a:extLst>
          </p:cNvPr>
          <p:cNvSpPr txBox="1"/>
          <p:nvPr/>
        </p:nvSpPr>
        <p:spPr>
          <a:xfrm>
            <a:off x="1643892" y="182383"/>
            <a:ext cx="2746686" cy="1926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i="1" dirty="0">
                <a:solidFill>
                  <a:schemeClr val="bg1"/>
                </a:solidFill>
                <a:latin typeface="Abadi" panose="020B0604020104020204" pitchFamily="34" charset="0"/>
                <a:cs typeface="Arial"/>
              </a:rPr>
              <a:t>Путь к видению ЦАРЭС в области изменения климата</a:t>
            </a:r>
            <a:endParaRPr lang="en-US" sz="2800" b="1" i="1" dirty="0">
              <a:solidFill>
                <a:schemeClr val="bg1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5E250E29-70E9-A4D8-8C94-BBD70A35D769}"/>
              </a:ext>
            </a:extLst>
          </p:cNvPr>
          <p:cNvSpPr/>
          <p:nvPr/>
        </p:nvSpPr>
        <p:spPr>
          <a:xfrm>
            <a:off x="5314362" y="5873799"/>
            <a:ext cx="6843435" cy="891602"/>
          </a:xfrm>
          <a:prstGeom prst="roundRect">
            <a:avLst>
              <a:gd name="adj" fmla="val 9111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C9DB77-A088-B5B0-E973-0F19D3A7757D}"/>
              </a:ext>
            </a:extLst>
          </p:cNvPr>
          <p:cNvSpPr txBox="1"/>
          <p:nvPr/>
        </p:nvSpPr>
        <p:spPr>
          <a:xfrm>
            <a:off x="5561040" y="5815246"/>
            <a:ext cx="663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Видение в области изменения климата </a:t>
            </a:r>
            <a:r>
              <a:rPr lang="ru-RU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будет утверждено министрами в ход</a:t>
            </a:r>
            <a:r>
              <a:rPr lang="ru-R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е 22-ой МК ЦАРЭС в Тбилиси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4C28D4C-6640-9F5E-B15B-23ACBCD084AC}"/>
              </a:ext>
            </a:extLst>
          </p:cNvPr>
          <p:cNvSpPr/>
          <p:nvPr/>
        </p:nvSpPr>
        <p:spPr>
          <a:xfrm>
            <a:off x="4548429" y="60489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4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A9952B-191E-E711-798A-373B620100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3248" y="450254"/>
            <a:ext cx="12176198" cy="6823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8FAAA-8856-4562-DF32-255B0F2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111126"/>
            <a:ext cx="11409680" cy="1014290"/>
          </a:xfrm>
        </p:spPr>
        <p:txBody>
          <a:bodyPr>
            <a:normAutofit/>
          </a:bodyPr>
          <a:lstStyle/>
          <a:p>
            <a:r>
              <a:rPr lang="ru-RU" sz="3600" b="1" dirty="0"/>
              <a:t>Введение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B2C32-5E3B-E546-E6B9-F53E8C2EE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511656"/>
            <a:ext cx="11623040" cy="475706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Данная работа отвечает на запросы по анализу влияния последних потрясений на торговлю и транзит в регионе ЦАРЭС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ru-RU" dirty="0"/>
              <a:t>изменения и диверсификация торговых потоков</a:t>
            </a:r>
          </a:p>
          <a:p>
            <a:pPr marL="0" indent="0">
              <a:buNone/>
            </a:pPr>
            <a:r>
              <a:rPr lang="ru-RU" dirty="0"/>
              <a:t>	- текущая ситуация и альтернативные варианты транзита</a:t>
            </a:r>
            <a:endParaRPr lang="en-US" dirty="0"/>
          </a:p>
          <a:p>
            <a:r>
              <a:rPr lang="ru-RU" dirty="0"/>
              <a:t>Данная работа находится на этапе доработки, окончательный вариант ожидается в 2024 г.</a:t>
            </a:r>
          </a:p>
          <a:p>
            <a:r>
              <a:rPr lang="ru-RU" dirty="0"/>
              <a:t>Предварительный вариант будет представлен на панельной сессии Министерской конференции, 2023 г.: </a:t>
            </a:r>
            <a:r>
              <a:rPr lang="ru-RU" i="1" dirty="0"/>
              <a:t>«Переориентация торговых потоков и альтернативные маршруты в регионе ЦАРЭС» </a:t>
            </a:r>
          </a:p>
          <a:p>
            <a:r>
              <a:rPr lang="ru-RU" dirty="0"/>
              <a:t>Участники панельной сессии - партнеры по развитию, частный сектор, правительства</a:t>
            </a:r>
          </a:p>
          <a:p>
            <a:r>
              <a:rPr lang="ru-RU" dirty="0"/>
              <a:t>Эта презентация будет обновлена для МК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95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FAAA-8856-4562-DF32-255B0F2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"/>
            <a:ext cx="10991850" cy="1123949"/>
          </a:xfrm>
        </p:spPr>
        <p:txBody>
          <a:bodyPr/>
          <a:lstStyle/>
          <a:p>
            <a:r>
              <a:rPr lang="ru-RU" sz="3200" b="1" dirty="0"/>
              <a:t>Увеличение торговли товарами за счет цен на энергоносители...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B2C32-5E3B-E546-E6B9-F53E8C2EE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99" y="1246195"/>
            <a:ext cx="5604883" cy="5292257"/>
          </a:xfrm>
        </p:spPr>
        <p:txBody>
          <a:bodyPr>
            <a:noAutofit/>
          </a:bodyPr>
          <a:lstStyle/>
          <a:p>
            <a:r>
              <a:rPr lang="ru-RU" dirty="0"/>
              <a:t>В 2022 году многие во многих странах региона были зафиксированы рекордно высокие значения товарного экспорта и импорта</a:t>
            </a:r>
          </a:p>
          <a:p>
            <a:r>
              <a:rPr lang="ru-RU" dirty="0"/>
              <a:t>В 2023 году рост в основном продолжится</a:t>
            </a:r>
          </a:p>
          <a:p>
            <a:r>
              <a:rPr lang="ru-RU" dirty="0"/>
              <a:t>Резкое увеличение объемов торговли энергоносителями, обусловленное ростом мировых цен (64% роста в 2022 году), с последующим некоторым снижением в 2023 году</a:t>
            </a:r>
            <a:endParaRPr lang="en-US" dirty="0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E6A15967-0B58-48E3-1F92-95B2DB6AD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130300"/>
            <a:ext cx="5994400" cy="5727700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3237290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FAAA-8856-4562-DF32-255B0F2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"/>
            <a:ext cx="11866880" cy="1037491"/>
          </a:xfrm>
        </p:spPr>
        <p:txBody>
          <a:bodyPr>
            <a:normAutofit/>
          </a:bodyPr>
          <a:lstStyle/>
          <a:p>
            <a:r>
              <a:rPr lang="ru-RU" sz="4000" b="1" dirty="0"/>
              <a:t>...и экспорт в Российскую Федерацию.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B2C32-5E3B-E546-E6B9-F53E8C2EE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1" y="1184132"/>
            <a:ext cx="11621074" cy="4825683"/>
          </a:xfrm>
        </p:spPr>
        <p:txBody>
          <a:bodyPr>
            <a:normAutofit/>
          </a:bodyPr>
          <a:lstStyle/>
          <a:p>
            <a:r>
              <a:rPr lang="ru-RU" dirty="0"/>
              <a:t>Значительное увеличение экспорта в Россию и импорта (в основном энергоносителей) из России</a:t>
            </a:r>
          </a:p>
          <a:p>
            <a:r>
              <a:rPr lang="ru-RU" dirty="0"/>
              <a:t>Рост экспорта в связи с добровольным уходом международных компаний с российского рынка и санкциями – появление сопутствующих рыночных возможностей, особенно для стран КЦА </a:t>
            </a:r>
          </a:p>
          <a:p>
            <a:r>
              <a:rPr lang="ru-RU" dirty="0"/>
              <a:t>Снижение импорта машинного и прочего оборудования из России</a:t>
            </a:r>
            <a:endParaRPr lang="en-US" dirty="0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D10AD048-B48C-A29B-7914-AFC3CED8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8" y="4027927"/>
            <a:ext cx="12192000" cy="2830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370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FAAA-8856-4562-DF32-255B0F2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"/>
            <a:ext cx="11866880" cy="1037491"/>
          </a:xfrm>
        </p:spPr>
        <p:txBody>
          <a:bodyPr>
            <a:normAutofit/>
          </a:bodyPr>
          <a:lstStyle/>
          <a:p>
            <a:r>
              <a:rPr lang="ru-RU" sz="4000" b="1" dirty="0"/>
              <a:t>Компоненты роста экспорта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B2C32-5E3B-E546-E6B9-F53E8C2EE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42" y="1193964"/>
            <a:ext cx="12073357" cy="4825683"/>
          </a:xfrm>
        </p:spPr>
        <p:txBody>
          <a:bodyPr>
            <a:normAutofit/>
          </a:bodyPr>
          <a:lstStyle/>
          <a:p>
            <a:r>
              <a:rPr lang="ru-RU" sz="2800" dirty="0"/>
              <a:t>Расширение экспорта, утрата экспорта и реэкспорт в Россию</a:t>
            </a:r>
          </a:p>
          <a:p>
            <a:r>
              <a:rPr lang="ru-RU" sz="2800" dirty="0"/>
              <a:t>Основные бенефициары – Казахстан, Кыргызская Республика и Узбекистан</a:t>
            </a:r>
          </a:p>
          <a:p>
            <a:r>
              <a:rPr lang="ru-RU" sz="2800" dirty="0"/>
              <a:t>Расширение экспорта в традиционных (ре)экспортных секторах, а также в относительно новых секторах, например, автомобили из Казахстана</a:t>
            </a:r>
          </a:p>
          <a:p>
            <a:r>
              <a:rPr lang="ru-RU" sz="2800" dirty="0"/>
              <a:t>Утрата экспорта, вызванная санкциями в отношении российских контрагентов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Рисунок 13">
            <a:extLst>
              <a:ext uri="{FF2B5EF4-FFF2-40B4-BE49-F238E27FC236}">
                <a16:creationId xmlns:a16="http://schemas.microsoft.com/office/drawing/2014/main" id="{AD0464AF-05A6-47E2-1D22-1DB2D242C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62" y="4334471"/>
            <a:ext cx="7698237" cy="2523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EDFFBFAB-677C-D82A-A3EA-26DCAFF4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2" y="4334471"/>
            <a:ext cx="4393840" cy="2523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36E401-20F0-1256-C3AC-F09E85DE010C}"/>
              </a:ext>
            </a:extLst>
          </p:cNvPr>
          <p:cNvSpPr txBox="1"/>
          <p:nvPr/>
        </p:nvSpPr>
        <p:spPr>
          <a:xfrm>
            <a:off x="4829470" y="3794570"/>
            <a:ext cx="3369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Расширение экспорт по типам продукции, КЦА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г. – 6 м. 2023г.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D4A1BF-2964-D057-844F-92487D71A18F}"/>
              </a:ext>
            </a:extLst>
          </p:cNvPr>
          <p:cNvSpPr txBox="1"/>
          <p:nvPr/>
        </p:nvSpPr>
        <p:spPr>
          <a:xfrm>
            <a:off x="8825737" y="3833688"/>
            <a:ext cx="3010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Утрата  экспорт по типам продукции, КЦА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г. – 6 м. 2023г.</a:t>
            </a:r>
          </a:p>
        </p:txBody>
      </p:sp>
    </p:spTree>
    <p:extLst>
      <p:ext uri="{BB962C8B-B14F-4D97-AF65-F5344CB8AC3E}">
        <p14:creationId xmlns:p14="http://schemas.microsoft.com/office/powerpoint/2010/main" val="1194916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FAAA-8856-4562-DF32-255B0F2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78659"/>
            <a:ext cx="11866880" cy="1037491"/>
          </a:xfrm>
        </p:spPr>
        <p:txBody>
          <a:bodyPr>
            <a:normAutofit/>
          </a:bodyPr>
          <a:lstStyle/>
          <a:p>
            <a:r>
              <a:rPr lang="ru-RU" sz="4400" b="1" dirty="0"/>
              <a:t>Реэкспорт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B2C32-5E3B-E546-E6B9-F53E8C2EE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0" y="1137919"/>
            <a:ext cx="12125470" cy="48256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Реэкспорт в Россию очень велик и растет, как в официальной отчетности, так и в косвенном выражении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Те же основные участники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Основные реэкспортируемые товары – машинное и прочее оборудование, текстиль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Реэкспорт, а не расширение экспорта, доминирует в реагировании на рыночные возможности – рост экспорта ограничивается предложением, а не спросом</a:t>
            </a:r>
            <a:endParaRPr lang="en-US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66212095-C75B-8C23-FA52-06E9A05D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7092"/>
            <a:ext cx="12192000" cy="2604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06B0CB-CF3D-CB6F-DAB2-6F04A9E6C563}"/>
              </a:ext>
            </a:extLst>
          </p:cNvPr>
          <p:cNvSpPr txBox="1"/>
          <p:nvPr/>
        </p:nvSpPr>
        <p:spPr>
          <a:xfrm>
            <a:off x="612073" y="4573197"/>
            <a:ext cx="16867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Реэкспорт в Россию,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г. – 6 м. 2023г.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68BB4-28D7-3908-7143-6B618D7EEA88}"/>
              </a:ext>
            </a:extLst>
          </p:cNvPr>
          <p:cNvSpPr txBox="1"/>
          <p:nvPr/>
        </p:nvSpPr>
        <p:spPr>
          <a:xfrm>
            <a:off x="4797842" y="4588587"/>
            <a:ext cx="2662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Реэкспорт по типам продукции, КЦА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г. – 6 м. 2023г.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0DAD8-8AD1-9642-B94B-CE6041A57CA3}"/>
              </a:ext>
            </a:extLst>
          </p:cNvPr>
          <p:cNvSpPr txBox="1"/>
          <p:nvPr/>
        </p:nvSpPr>
        <p:spPr>
          <a:xfrm>
            <a:off x="8180471" y="4557011"/>
            <a:ext cx="2556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Реэкспорт по сравнению 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расширением экспорта,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г. – 6 м. 2023г.</a:t>
            </a:r>
          </a:p>
        </p:txBody>
      </p:sp>
    </p:spTree>
    <p:extLst>
      <p:ext uri="{BB962C8B-B14F-4D97-AF65-F5344CB8AC3E}">
        <p14:creationId xmlns:p14="http://schemas.microsoft.com/office/powerpoint/2010/main" val="3318884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FAAA-8856-4562-DF32-255B0F2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"/>
            <a:ext cx="11866880" cy="1037491"/>
          </a:xfrm>
        </p:spPr>
        <p:txBody>
          <a:bodyPr>
            <a:normAutofit/>
          </a:bodyPr>
          <a:lstStyle/>
          <a:p>
            <a:r>
              <a:rPr lang="ru-RU" sz="4400" b="1" dirty="0"/>
              <a:t>Пересмотр транзитных маршрутов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B2C32-5E3B-E546-E6B9-F53E8C2EE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8" y="1198876"/>
            <a:ext cx="12077591" cy="54196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ru-RU" sz="3000" dirty="0"/>
              <a:t>Война и санкции создали многочисленные риски для маршрутов транзита КЦА через Россию</a:t>
            </a:r>
          </a:p>
          <a:p>
            <a:r>
              <a:rPr lang="ru-RU" sz="3000" dirty="0"/>
              <a:t>Два типа транзита: (</a:t>
            </a:r>
            <a:r>
              <a:rPr lang="en-US" sz="3000" dirty="0" err="1"/>
              <a:t>i</a:t>
            </a:r>
            <a:r>
              <a:rPr lang="en-US" sz="3000" dirty="0"/>
              <a:t>) </a:t>
            </a:r>
            <a:r>
              <a:rPr lang="ru-RU" sz="3000" dirty="0"/>
              <a:t>из КНР в Европу и (</a:t>
            </a:r>
            <a:r>
              <a:rPr lang="en-US" sz="3000" dirty="0"/>
              <a:t>ii) </a:t>
            </a:r>
            <a:r>
              <a:rPr lang="ru-RU" sz="3000" dirty="0"/>
              <a:t>из Центральной Азии в Европу и другие страны.</a:t>
            </a:r>
          </a:p>
          <a:p>
            <a:r>
              <a:rPr lang="ru-RU" sz="3000" dirty="0"/>
              <a:t>У первого вида транзита есть надежная альтернатива (морские перевозки вернулись в нормальное русло после пандемии </a:t>
            </a:r>
            <a:r>
              <a:rPr lang="en-US" sz="3000" dirty="0"/>
              <a:t>COVID-19); </a:t>
            </a:r>
            <a:r>
              <a:rPr lang="ru-RU" sz="3000" dirty="0"/>
              <a:t>у второго вида транзита альтернатив меньше</a:t>
            </a:r>
          </a:p>
          <a:p>
            <a:r>
              <a:rPr lang="ru-RU" sz="3000" dirty="0"/>
              <a:t>Развитие Среднего коридора как один из возможных ответов</a:t>
            </a:r>
          </a:p>
          <a:p>
            <a:r>
              <a:rPr lang="ru-RU" sz="3000" dirty="0"/>
              <a:t>Вызовы для Среднего коридора: инфраструктура, организация логистики, изменение климата</a:t>
            </a:r>
          </a:p>
          <a:p>
            <a:r>
              <a:rPr lang="ru-RU" sz="3000" dirty="0"/>
              <a:t>Проводимое АБР исследование транзитных потоков в регионе: как они меняются, каковы факторы развития инфраструктуры и препятствия на примере порта Актау</a:t>
            </a:r>
          </a:p>
          <a:p>
            <a:r>
              <a:rPr lang="ru-RU" sz="3000" dirty="0"/>
              <a:t>Развитие всех новых коридоров ЦАРЭС как экономических коридоров с привлечением частных инвестиций в агробизнес, туризм, транспорт и др.</a:t>
            </a:r>
          </a:p>
          <a:p>
            <a:r>
              <a:rPr lang="ru-RU" sz="3000" dirty="0"/>
              <a:t>Необходимость в стратегии развития Среднего коридора</a:t>
            </a: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355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FAAA-8856-4562-DF32-255B0F2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1"/>
            <a:ext cx="10915651" cy="1125414"/>
          </a:xfrm>
        </p:spPr>
        <p:txBody>
          <a:bodyPr>
            <a:normAutofit/>
          </a:bodyPr>
          <a:lstStyle/>
          <a:p>
            <a:r>
              <a:rPr lang="ru-RU" sz="4400" b="1" dirty="0"/>
              <a:t>Краткое подведение итогов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B2C32-5E3B-E546-E6B9-F53E8C2EE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03" y="1311519"/>
            <a:ext cx="11817594" cy="533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500" dirty="0"/>
              <a:t>Резкий рост внешней торговли экономик ЦАРЭС в 2022 году и в первой половине 2023 г. в связи с </a:t>
            </a:r>
            <a:r>
              <a:rPr lang="ru-RU" sz="2400" dirty="0"/>
              <a:t>войной в Украине</a:t>
            </a:r>
            <a:r>
              <a:rPr lang="ru-RU" sz="2500" dirty="0"/>
              <a:t> и постпандемическим восстановлением</a:t>
            </a:r>
          </a:p>
          <a:p>
            <a:r>
              <a:rPr lang="ru-RU" sz="2400" dirty="0"/>
              <a:t>Шоки</a:t>
            </a:r>
            <a:r>
              <a:rPr lang="ru-RU" sz="2500" dirty="0"/>
              <a:t> в регионе привели к нарушению цепочек поставок, но также создали (краткосрочные?) торговые возможности для стран Кавказа и Центральной Азии</a:t>
            </a:r>
          </a:p>
          <a:p>
            <a:r>
              <a:rPr lang="ru-RU" sz="2500" dirty="0"/>
              <a:t>Рост реэкспорта, а не расширение торговли, был основной реакцией на эти возможности</a:t>
            </a:r>
          </a:p>
          <a:p>
            <a:r>
              <a:rPr lang="ru-RU" sz="2500" dirty="0"/>
              <a:t>Долгосрочные основы роста — возможность выхода на внешние рынки, доступ к передовым технологиям, рабочие места для трудовых мигрантов и т.д. — оказались под вопросом</a:t>
            </a:r>
          </a:p>
          <a:p>
            <a:r>
              <a:rPr lang="ru-RU" sz="2500" dirty="0"/>
              <a:t>Страны ЦАРЭС и партнеры по развитию в настоящее время рассматривают альтернативные варианты транзита важнейших экспортных и импортных товаров</a:t>
            </a:r>
          </a:p>
          <a:p>
            <a:r>
              <a:rPr lang="ru-RU" sz="2700" b="1" dirty="0">
                <a:solidFill>
                  <a:srgbClr val="FF0000"/>
                </a:solidFill>
              </a:rPr>
              <a:t>Каким образом усиленное региональное сотрудничество в рамках ЦАРЭС может помочь в решении этих проблем? </a:t>
            </a:r>
            <a:endParaRPr lang="en-US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81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AEA53B6-2983-4E9A-BE3E-539DC9047B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83" y="379151"/>
            <a:ext cx="919498" cy="919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3EE729-96C6-41EA-929D-7155E0878D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809" y="221688"/>
            <a:ext cx="1076961" cy="1076961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45FC0D34-2E36-42A2-AE9E-BD858C5199A1}"/>
              </a:ext>
            </a:extLst>
          </p:cNvPr>
          <p:cNvSpPr/>
          <p:nvPr/>
        </p:nvSpPr>
        <p:spPr>
          <a:xfrm>
            <a:off x="352983" y="2208188"/>
            <a:ext cx="5426096" cy="175929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Виртуальный туристический </a:t>
            </a:r>
            <a:r>
              <a:rPr kumimoji="0" lang="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портал ЦАРЭС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www.visitsilkroad.org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3AF2F-209D-9770-3078-3A75C4E0015C}"/>
              </a:ext>
            </a:extLst>
          </p:cNvPr>
          <p:cNvSpPr txBox="1"/>
          <p:nvPr/>
        </p:nvSpPr>
        <p:spPr>
          <a:xfrm>
            <a:off x="915115" y="4139408"/>
            <a:ext cx="4159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Заседание национальных координаторов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 октября 2023 года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6A20A-FBBC-A14F-5A29-10ED5D8D9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37" y="119083"/>
            <a:ext cx="7772400" cy="65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78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95956E-4915-4670-965D-4BB44F4FA470}"/>
              </a:ext>
            </a:extLst>
          </p:cNvPr>
          <p:cNvSpPr txBox="1"/>
          <p:nvPr/>
        </p:nvSpPr>
        <p:spPr>
          <a:xfrm>
            <a:off x="3449755" y="129861"/>
            <a:ext cx="546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Стратегия развития туризма ЦАРЭС-2030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944AE-26CE-4072-ADD8-CE0E8B7A43C6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4733" y="1337676"/>
            <a:ext cx="2319609" cy="3225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7374AD-42BA-4EA1-9370-71B77ECBE858}"/>
              </a:ext>
            </a:extLst>
          </p:cNvPr>
          <p:cNvGrpSpPr/>
          <p:nvPr/>
        </p:nvGrpSpPr>
        <p:grpSpPr>
          <a:xfrm>
            <a:off x="240029" y="902970"/>
            <a:ext cx="8679043" cy="4156711"/>
            <a:chOff x="1387460" y="914524"/>
            <a:chExt cx="9306676" cy="6115595"/>
          </a:xfrm>
        </p:grpSpPr>
        <p:sp>
          <p:nvSpPr>
            <p:cNvPr id="5" name="Triangle 41">
              <a:extLst>
                <a:ext uri="{FF2B5EF4-FFF2-40B4-BE49-F238E27FC236}">
                  <a16:creationId xmlns:a16="http://schemas.microsoft.com/office/drawing/2014/main" id="{292100B5-7FD0-45DB-8F77-652F602B7A9A}"/>
                </a:ext>
              </a:extLst>
            </p:cNvPr>
            <p:cNvSpPr/>
            <p:nvPr/>
          </p:nvSpPr>
          <p:spPr>
            <a:xfrm>
              <a:off x="1553728" y="914524"/>
              <a:ext cx="9084545" cy="1279131"/>
            </a:xfrm>
            <a:prstGeom prst="triangle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F3F715-D850-43D6-8395-114FF16D3D56}"/>
                </a:ext>
              </a:extLst>
            </p:cNvPr>
            <p:cNvGrpSpPr/>
            <p:nvPr/>
          </p:nvGrpSpPr>
          <p:grpSpPr>
            <a:xfrm>
              <a:off x="3491016" y="2148745"/>
              <a:ext cx="1722850" cy="3820193"/>
              <a:chOff x="1035848" y="2188140"/>
              <a:chExt cx="1230869" cy="272929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62B71DD-167C-4FB5-8749-0D07F3DAD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6814" y="2875798"/>
                <a:ext cx="717923" cy="1555974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A2637CB-3917-4D16-B705-688FE760F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5848" y="2188140"/>
                <a:ext cx="1230869" cy="75745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5163BDD-8954-48DB-A292-955439EB3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1035848" y="4261184"/>
                <a:ext cx="1230869" cy="656246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44DCFD5-4C54-4561-90D0-4AFEE3ACF0C7}"/>
                </a:ext>
              </a:extLst>
            </p:cNvPr>
            <p:cNvGrpSpPr/>
            <p:nvPr/>
          </p:nvGrpSpPr>
          <p:grpSpPr>
            <a:xfrm>
              <a:off x="5397307" y="2148744"/>
              <a:ext cx="1722850" cy="3820195"/>
              <a:chOff x="1035848" y="2188139"/>
              <a:chExt cx="1230869" cy="272929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3E3F0FC-2D44-4695-A4F1-809EA0D99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6814" y="2875798"/>
                <a:ext cx="717923" cy="172692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B3133E9-3BE7-47A4-9B2D-9BD333F0B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5848" y="2188139"/>
                <a:ext cx="1230869" cy="75745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3279EA3-CA12-4E9C-8054-E39CE2D4D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1035848" y="4261184"/>
                <a:ext cx="1230869" cy="65624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1831F3-818F-49BB-9410-F32BBC3D1D42}"/>
                </a:ext>
              </a:extLst>
            </p:cNvPr>
            <p:cNvGrpSpPr/>
            <p:nvPr/>
          </p:nvGrpSpPr>
          <p:grpSpPr>
            <a:xfrm>
              <a:off x="7272602" y="2148745"/>
              <a:ext cx="1722850" cy="3820193"/>
              <a:chOff x="1035848" y="2188140"/>
              <a:chExt cx="1230869" cy="272929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C3758E8-2933-4ADE-A5A6-A9648A6FA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6814" y="2875798"/>
                <a:ext cx="717923" cy="155597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72A0BAD-DD74-440A-9F8F-BE9682860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5848" y="2188140"/>
                <a:ext cx="1230869" cy="75745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9F81E29-D5D0-4D41-ACD0-46DB5E3F9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1035848" y="4261184"/>
                <a:ext cx="1230869" cy="65624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77E6528-06D9-4F64-A733-4EE73FD377C3}"/>
                </a:ext>
              </a:extLst>
            </p:cNvPr>
            <p:cNvGrpSpPr/>
            <p:nvPr/>
          </p:nvGrpSpPr>
          <p:grpSpPr>
            <a:xfrm>
              <a:off x="8915422" y="2148745"/>
              <a:ext cx="1722850" cy="3820193"/>
              <a:chOff x="1035848" y="2188140"/>
              <a:chExt cx="1230869" cy="272929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F1B8C68-DA53-4490-BDAE-EFC010B18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6814" y="2875798"/>
                <a:ext cx="717923" cy="155597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4CB9DB1-D2F1-48C2-9D52-9D5239D4F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5848" y="2188140"/>
                <a:ext cx="1230869" cy="75745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E75A60C-5EC0-4B11-AC89-FBC5FDD02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1035848" y="4261184"/>
                <a:ext cx="1230869" cy="65624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CB5C9D9-09AA-4E96-BAEC-AC6BE10AA93C}"/>
                </a:ext>
              </a:extLst>
            </p:cNvPr>
            <p:cNvGrpSpPr/>
            <p:nvPr/>
          </p:nvGrpSpPr>
          <p:grpSpPr>
            <a:xfrm>
              <a:off x="1553728" y="2148745"/>
              <a:ext cx="1722850" cy="3820193"/>
              <a:chOff x="1035848" y="2188140"/>
              <a:chExt cx="1230869" cy="272929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2D50676-8C39-4581-B788-5F785C9B9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6814" y="2875798"/>
                <a:ext cx="717923" cy="155597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F172064-02B4-4E90-8E8A-D1C6B1AC1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5848" y="2188140"/>
                <a:ext cx="1230869" cy="757458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7BCBB20-CC87-4B97-8AF5-3DACB824C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1035848" y="4261184"/>
                <a:ext cx="1230869" cy="656246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9DD8AE-4246-42A6-B4D6-893B59C880F3}"/>
                </a:ext>
              </a:extLst>
            </p:cNvPr>
            <p:cNvSpPr/>
            <p:nvPr/>
          </p:nvSpPr>
          <p:spPr>
            <a:xfrm rot="16200000">
              <a:off x="851786" y="3857482"/>
              <a:ext cx="3053561" cy="5610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Times New Roman" panose="02020603050405020304" pitchFamily="18" charset="0"/>
                  <a:cs typeface="Arial" panose="020B0604020202020204" pitchFamily="34" charset="0"/>
                </a:rPr>
                <a:t>Связанность и 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Times New Roman" panose="02020603050405020304" pitchFamily="18" charset="0"/>
                  <a:cs typeface="Arial" panose="020B0604020202020204" pitchFamily="34" charset="0"/>
                </a:rPr>
                <a:t>инфраструктура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E827BF-8AF4-4685-9D0E-3A048E4AC7D5}"/>
                </a:ext>
              </a:extLst>
            </p:cNvPr>
            <p:cNvSpPr/>
            <p:nvPr/>
          </p:nvSpPr>
          <p:spPr>
            <a:xfrm rot="16200000">
              <a:off x="3253664" y="3675349"/>
              <a:ext cx="2247054" cy="934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  <a:t>Качество 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</a:b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  <a:t>и стандарты</a:t>
              </a:r>
              <a:endPara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Roboto" panose="0200000000000000000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2294BE-0748-46C8-A138-58C9198B64CC}"/>
                </a:ext>
              </a:extLst>
            </p:cNvPr>
            <p:cNvSpPr/>
            <p:nvPr/>
          </p:nvSpPr>
          <p:spPr>
            <a:xfrm rot="16200000">
              <a:off x="4813982" y="4046525"/>
              <a:ext cx="2727802" cy="330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  <a:t>Развитие навыков</a:t>
              </a:r>
              <a:endPara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Roboto" panose="0200000000000000000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02E2A6-07FE-4481-9B2E-5E93EC2F691A}"/>
                </a:ext>
              </a:extLst>
            </p:cNvPr>
            <p:cNvSpPr/>
            <p:nvPr/>
          </p:nvSpPr>
          <p:spPr>
            <a:xfrm rot="16200000">
              <a:off x="7288292" y="3800000"/>
              <a:ext cx="1691467" cy="561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  <a:t>Маркетинг 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</a:b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  <a:t>и брендинг</a:t>
              </a:r>
              <a:endPara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Roboto" panose="0200000000000000000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E81F50-52EE-47C1-9C57-B7033300D4F5}"/>
                </a:ext>
              </a:extLst>
            </p:cNvPr>
            <p:cNvSpPr/>
            <p:nvPr/>
          </p:nvSpPr>
          <p:spPr>
            <a:xfrm rot="16200000">
              <a:off x="8972388" y="3849143"/>
              <a:ext cx="1608921" cy="561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  <a:t>Рыночная 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</a:br>
              <a:r>
                <a:rPr kumimoji="0" lang="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Roboto" panose="02000000000000000000"/>
                  <a:ea typeface="+mn-ea"/>
                  <a:cs typeface="Arial" panose="020B0604020202020204" pitchFamily="34" charset="0"/>
                </a:rPr>
                <a:t>аналитика</a:t>
              </a:r>
              <a:endPara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Roboto" panose="0200000000000000000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F17F1B-F011-418B-894C-A1F49D3860FB}"/>
                </a:ext>
              </a:extLst>
            </p:cNvPr>
            <p:cNvSpPr/>
            <p:nvPr/>
          </p:nvSpPr>
          <p:spPr>
            <a:xfrm>
              <a:off x="3894035" y="1530657"/>
              <a:ext cx="4471615" cy="511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/>
                  <a:ea typeface="Times New Roman" panose="02020603050405020304" pitchFamily="18" charset="0"/>
                  <a:cs typeface="Arial" panose="020B0604020202020204" pitchFamily="34" charset="0"/>
                </a:rPr>
                <a:t>Институты и управление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ounded Rectangle 42">
              <a:extLst>
                <a:ext uri="{FF2B5EF4-FFF2-40B4-BE49-F238E27FC236}">
                  <a16:creationId xmlns:a16="http://schemas.microsoft.com/office/drawing/2014/main" id="{EBB71580-06F1-4C3F-9D1C-CFD0CFFA530D}"/>
                </a:ext>
              </a:extLst>
            </p:cNvPr>
            <p:cNvSpPr/>
            <p:nvPr/>
          </p:nvSpPr>
          <p:spPr>
            <a:xfrm>
              <a:off x="1553728" y="2148745"/>
              <a:ext cx="9084544" cy="15537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43">
              <a:extLst>
                <a:ext uri="{FF2B5EF4-FFF2-40B4-BE49-F238E27FC236}">
                  <a16:creationId xmlns:a16="http://schemas.microsoft.com/office/drawing/2014/main" id="{3BD44BB5-4467-4DBB-BB98-02C4229F1B4B}"/>
                </a:ext>
              </a:extLst>
            </p:cNvPr>
            <p:cNvSpPr/>
            <p:nvPr/>
          </p:nvSpPr>
          <p:spPr>
            <a:xfrm>
              <a:off x="1418455" y="5930723"/>
              <a:ext cx="9219819" cy="1099396"/>
            </a:xfrm>
            <a:prstGeom prst="round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FFEF12-7BAA-40C8-841A-34275B4F326C}"/>
                </a:ext>
              </a:extLst>
            </p:cNvPr>
            <p:cNvSpPr/>
            <p:nvPr/>
          </p:nvSpPr>
          <p:spPr>
            <a:xfrm>
              <a:off x="1474317" y="5956899"/>
              <a:ext cx="9219819" cy="107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/>
                  <a:ea typeface="Times New Roman" panose="02020603050405020304" pitchFamily="18" charset="0"/>
                  <a:cs typeface="Arial" panose="020B0604020202020204" pitchFamily="34" charset="0"/>
                </a:rPr>
                <a:t>Сквозные темы: здравоохранение, охрана и безопасность, цифровизация, гендер, экологическая устойчивость, участие частного сектора, универсальный доступ</a:t>
              </a:r>
              <a:endParaRPr kumimoji="0" 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45">
              <a:extLst>
                <a:ext uri="{FF2B5EF4-FFF2-40B4-BE49-F238E27FC236}">
                  <a16:creationId xmlns:a16="http://schemas.microsoft.com/office/drawing/2014/main" id="{08EF2B02-2FA0-4BE7-82A7-8261326B63AE}"/>
                </a:ext>
              </a:extLst>
            </p:cNvPr>
            <p:cNvSpPr/>
            <p:nvPr/>
          </p:nvSpPr>
          <p:spPr>
            <a:xfrm>
              <a:off x="1387460" y="5790847"/>
              <a:ext cx="9250812" cy="15262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59F66E4B-D114-4016-84BD-8DF9072E8C6A}"/>
              </a:ext>
            </a:extLst>
          </p:cNvPr>
          <p:cNvSpPr/>
          <p:nvPr/>
        </p:nvSpPr>
        <p:spPr>
          <a:xfrm>
            <a:off x="6061041" y="2066118"/>
            <a:ext cx="1064130" cy="193258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59722C0-D2F4-4BAD-AB9A-68EABAC16C34}"/>
              </a:ext>
            </a:extLst>
          </p:cNvPr>
          <p:cNvCxnSpPr>
            <a:stCxn id="37" idx="4"/>
          </p:cNvCxnSpPr>
          <p:nvPr/>
        </p:nvCxnSpPr>
        <p:spPr>
          <a:xfrm>
            <a:off x="6593106" y="3998707"/>
            <a:ext cx="0" cy="10739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9CF5EB2-7572-4601-A1B3-DE28232AB88C}"/>
              </a:ext>
            </a:extLst>
          </p:cNvPr>
          <p:cNvSpPr txBox="1"/>
          <p:nvPr/>
        </p:nvSpPr>
        <p:spPr>
          <a:xfrm>
            <a:off x="0" y="5100905"/>
            <a:ext cx="1200150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BB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566367">
                    <a:lumMod val="75000"/>
                  </a:srgbClr>
                </a:solidFill>
                <a:effectLst/>
                <a:uLnTx/>
                <a:uFillTx/>
                <a:latin typeface="Roboto" panose="02000000000000000000"/>
                <a:ea typeface="+mn-ea"/>
                <a:cs typeface="Arial" panose="020B0604020202020204" pitchFamily="34" charset="0"/>
              </a:rPr>
              <a:t>Маркетинговые стратегии и инициативы по укреплению имиджа стран как безопасных туристических дестинаций;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BB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Создание общего бренда «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Visit Silk Road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» посредством развития 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туристического веб-портала ЦАРЭС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66367">
                  <a:lumMod val="75000"/>
                </a:srgbClr>
              </a:solidFill>
              <a:effectLst/>
              <a:uLnTx/>
              <a:uFillTx/>
              <a:latin typeface="Roboto" panose="0200000000000000000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6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20A2F6-D33F-D846-BA6B-92C4DEAE819F}"/>
              </a:ext>
            </a:extLst>
          </p:cNvPr>
          <p:cNvSpPr/>
          <p:nvPr/>
        </p:nvSpPr>
        <p:spPr>
          <a:xfrm>
            <a:off x="1422400" y="818725"/>
            <a:ext cx="8853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1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Arial" panose="020B0604020202020204" pitchFamily="34" charset="0"/>
              </a:rPr>
              <a:t>Портал предоставляет контент разным аудиториям, что создает синергию трафика и возможности для поддержания усточивости проекта.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566367"/>
              </a:solidFill>
              <a:effectLst/>
              <a:uLnTx/>
              <a:uFillTx/>
              <a:latin typeface="Roboto" panose="02000000000000000000"/>
              <a:ea typeface="+mn-ea"/>
              <a:cs typeface="+mn-cs"/>
            </a:endParaRPr>
          </a:p>
        </p:txBody>
      </p:sp>
      <p:sp>
        <p:nvSpPr>
          <p:cNvPr id="29" name="CaixaDeTexto 12">
            <a:extLst>
              <a:ext uri="{FF2B5EF4-FFF2-40B4-BE49-F238E27FC236}">
                <a16:creationId xmlns:a16="http://schemas.microsoft.com/office/drawing/2014/main" id="{BE1EEFF4-23F8-7840-8A33-C484E948F2CE}"/>
              </a:ext>
            </a:extLst>
          </p:cNvPr>
          <p:cNvSpPr txBox="1"/>
          <p:nvPr/>
        </p:nvSpPr>
        <p:spPr>
          <a:xfrm>
            <a:off x="1899783" y="1524915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1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Туристический контент</a:t>
            </a:r>
          </a:p>
        </p:txBody>
      </p:sp>
      <p:sp>
        <p:nvSpPr>
          <p:cNvPr id="39" name="CaixaDeTexto 17">
            <a:extLst>
              <a:ext uri="{FF2B5EF4-FFF2-40B4-BE49-F238E27FC236}">
                <a16:creationId xmlns:a16="http://schemas.microsoft.com/office/drawing/2014/main" id="{EA743B8B-643A-8B48-82D5-1315AC9861D8}"/>
              </a:ext>
            </a:extLst>
          </p:cNvPr>
          <p:cNvSpPr txBox="1"/>
          <p:nvPr/>
        </p:nvSpPr>
        <p:spPr>
          <a:xfrm>
            <a:off x="1709827" y="4216268"/>
            <a:ext cx="231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1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Институциональный контент</a:t>
            </a:r>
          </a:p>
        </p:txBody>
      </p:sp>
      <p:sp>
        <p:nvSpPr>
          <p:cNvPr id="47" name="CaixaDeTexto 20">
            <a:extLst>
              <a:ext uri="{FF2B5EF4-FFF2-40B4-BE49-F238E27FC236}">
                <a16:creationId xmlns:a16="http://schemas.microsoft.com/office/drawing/2014/main" id="{936D2594-6C8A-ED4C-9C6D-4799A800D799}"/>
              </a:ext>
            </a:extLst>
          </p:cNvPr>
          <p:cNvSpPr txBox="1"/>
          <p:nvPr/>
        </p:nvSpPr>
        <p:spPr>
          <a:xfrm>
            <a:off x="8360279" y="153892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1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Контент для инвесторов</a:t>
            </a:r>
          </a:p>
        </p:txBody>
      </p:sp>
      <p:sp>
        <p:nvSpPr>
          <p:cNvPr id="51" name="CaixaDeTexto 24">
            <a:extLst>
              <a:ext uri="{FF2B5EF4-FFF2-40B4-BE49-F238E27FC236}">
                <a16:creationId xmlns:a16="http://schemas.microsoft.com/office/drawing/2014/main" id="{9300997C-69BF-194B-B4C5-B1729384011A}"/>
              </a:ext>
            </a:extLst>
          </p:cNvPr>
          <p:cNvSpPr txBox="1"/>
          <p:nvPr/>
        </p:nvSpPr>
        <p:spPr>
          <a:xfrm>
            <a:off x="7595575" y="4184547"/>
            <a:ext cx="344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1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Образовательный контент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95175-6B10-419E-AC29-A3366F24BDCF}"/>
              </a:ext>
            </a:extLst>
          </p:cNvPr>
          <p:cNvSpPr txBox="1"/>
          <p:nvPr/>
        </p:nvSpPr>
        <p:spPr>
          <a:xfrm>
            <a:off x="4158262" y="287023"/>
            <a:ext cx="441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Туристический веб-портал ЦАРЭС: Содержание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Retângulo arredondado 11">
            <a:extLst>
              <a:ext uri="{FF2B5EF4-FFF2-40B4-BE49-F238E27FC236}">
                <a16:creationId xmlns:a16="http://schemas.microsoft.com/office/drawing/2014/main" id="{6CA8EB92-F5A3-AADD-FAA2-0690BC52B2A4}"/>
              </a:ext>
            </a:extLst>
          </p:cNvPr>
          <p:cNvSpPr/>
          <p:nvPr/>
        </p:nvSpPr>
        <p:spPr>
          <a:xfrm>
            <a:off x="292768" y="1929123"/>
            <a:ext cx="5307301" cy="2072166"/>
          </a:xfrm>
          <a:prstGeom prst="roundRect">
            <a:avLst>
              <a:gd name="adj" fmla="val 549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Страны, регионы и активы, кластеры, опыт партнеров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(Где, Что, Как, Кто)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66367"/>
              </a:solidFill>
              <a:effectLst/>
              <a:uLnTx/>
              <a:uFillTx/>
              <a:latin typeface="Roboto" panose="0200000000000000000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Путеводители и редакционные статьи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(Агрегаторы, Сторителлинг, Конструкторы трафика, SEO/оптимизация поисковых систем)</a:t>
            </a:r>
          </a:p>
        </p:txBody>
      </p:sp>
      <p:sp>
        <p:nvSpPr>
          <p:cNvPr id="5" name="Retângulo arredondado 19">
            <a:extLst>
              <a:ext uri="{FF2B5EF4-FFF2-40B4-BE49-F238E27FC236}">
                <a16:creationId xmlns:a16="http://schemas.microsoft.com/office/drawing/2014/main" id="{5BDFA7B3-E5BC-3DA0-AAAB-D65AB3767769}"/>
              </a:ext>
            </a:extLst>
          </p:cNvPr>
          <p:cNvSpPr/>
          <p:nvPr/>
        </p:nvSpPr>
        <p:spPr>
          <a:xfrm>
            <a:off x="6308084" y="1903718"/>
            <a:ext cx="5449224" cy="2030431"/>
          </a:xfrm>
          <a:prstGeom prst="roundRect">
            <a:avLst>
              <a:gd name="adj" fmla="val 549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Инвестиционные положения 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            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законодательство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(нормативная база, механизмы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финансирования и альтернативы для каждой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страны и региона)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   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Инвестиционные проекты (R)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  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(Инвестиционные проекты в сфере туризма)</a:t>
            </a:r>
          </a:p>
        </p:txBody>
      </p:sp>
      <p:sp>
        <p:nvSpPr>
          <p:cNvPr id="7" name="Retângulo arredondado 15">
            <a:extLst>
              <a:ext uri="{FF2B5EF4-FFF2-40B4-BE49-F238E27FC236}">
                <a16:creationId xmlns:a16="http://schemas.microsoft.com/office/drawing/2014/main" id="{25764235-742D-3D87-5F28-7FFAD1FB6FDA}"/>
              </a:ext>
            </a:extLst>
          </p:cNvPr>
          <p:cNvSpPr/>
          <p:nvPr/>
        </p:nvSpPr>
        <p:spPr>
          <a:xfrm>
            <a:off x="292767" y="4585600"/>
            <a:ext cx="5307301" cy="1771921"/>
          </a:xfrm>
          <a:prstGeom prst="roundRect">
            <a:avLst>
              <a:gd name="adj" fmla="val 549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Развитие туризма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Данные и статистика туризма (R)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Туристические публикации (R)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События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Контакты</a:t>
            </a:r>
          </a:p>
        </p:txBody>
      </p:sp>
      <p:sp>
        <p:nvSpPr>
          <p:cNvPr id="8" name="Retângulo arredondado 22">
            <a:extLst>
              <a:ext uri="{FF2B5EF4-FFF2-40B4-BE49-F238E27FC236}">
                <a16:creationId xmlns:a16="http://schemas.microsoft.com/office/drawing/2014/main" id="{B61B0855-1BC0-6CCF-5E3B-EE9364C4F056}"/>
              </a:ext>
            </a:extLst>
          </p:cNvPr>
          <p:cNvSpPr/>
          <p:nvPr/>
        </p:nvSpPr>
        <p:spPr>
          <a:xfrm>
            <a:off x="6308084" y="4585600"/>
            <a:ext cx="5449224" cy="1771921"/>
          </a:xfrm>
          <a:prstGeom prst="roundRect">
            <a:avLst>
              <a:gd name="adj" fmla="val 549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Программы обучения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66367"/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(практическая информация, стипендии и спонсируемые государством программы для обучения в сфере туризма и гостеприимства в странах Шелкового пути)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3597922-2EB4-2A41-9E25-AB52B7E6AF3F}"/>
              </a:ext>
            </a:extLst>
          </p:cNvPr>
          <p:cNvSpPr/>
          <p:nvPr/>
        </p:nvSpPr>
        <p:spPr>
          <a:xfrm>
            <a:off x="4899224" y="3567258"/>
            <a:ext cx="1818804" cy="13522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E7EBF0">
                    <a:lumMod val="10000"/>
                  </a:srgbClr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синергия</a:t>
            </a:r>
          </a:p>
        </p:txBody>
      </p:sp>
    </p:spTree>
    <p:extLst>
      <p:ext uri="{BB962C8B-B14F-4D97-AF65-F5344CB8AC3E}">
        <p14:creationId xmlns:p14="http://schemas.microsoft.com/office/powerpoint/2010/main" val="68334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0251347-254E-0D44-8122-B37D94FD14A3}"/>
              </a:ext>
            </a:extLst>
          </p:cNvPr>
          <p:cNvSpPr txBox="1"/>
          <p:nvPr/>
        </p:nvSpPr>
        <p:spPr>
          <a:xfrm>
            <a:off x="1130925" y="86485"/>
            <a:ext cx="8910850" cy="19784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Воздействие изменения климата в регионе ЦАРЭС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>
                <a:solidFill>
                  <a:srgbClr val="FF0000"/>
                </a:solidFill>
                <a:cs typeface="Arial" panose="020B0604020202020204" pitchFamily="34" charset="0"/>
              </a:rPr>
              <a:t>необходимые срочные меры для комплексных решений</a:t>
            </a:r>
            <a:endParaRPr lang="en-US" sz="3600" b="1" dirty="0">
              <a:solidFill>
                <a:srgbClr val="FF0000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endParaRPr lang="en-US" sz="3600" b="1" dirty="0">
              <a:solidFill>
                <a:srgbClr val="FF0000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2664F31-3A8D-A88C-32F1-61D8D62FC17B}"/>
              </a:ext>
            </a:extLst>
          </p:cNvPr>
          <p:cNvSpPr/>
          <p:nvPr/>
        </p:nvSpPr>
        <p:spPr>
          <a:xfrm>
            <a:off x="8610731" y="2374073"/>
            <a:ext cx="3093029" cy="3335549"/>
          </a:xfrm>
          <a:custGeom>
            <a:avLst/>
            <a:gdLst>
              <a:gd name="connsiteX0" fmla="*/ 370105 w 3895024"/>
              <a:gd name="connsiteY0" fmla="*/ 0 h 5107724"/>
              <a:gd name="connsiteX1" fmla="*/ 3895024 w 3895024"/>
              <a:gd name="connsiteY1" fmla="*/ 0 h 5107724"/>
              <a:gd name="connsiteX2" fmla="*/ 3895024 w 3895024"/>
              <a:gd name="connsiteY2" fmla="*/ 5107724 h 5107724"/>
              <a:gd name="connsiteX3" fmla="*/ 0 w 3895024"/>
              <a:gd name="connsiteY3" fmla="*/ 5107724 h 5107724"/>
              <a:gd name="connsiteX4" fmla="*/ 0 w 3895024"/>
              <a:gd name="connsiteY4" fmla="*/ 370105 h 5107724"/>
              <a:gd name="connsiteX5" fmla="*/ 370105 w 3895024"/>
              <a:gd name="connsiteY5" fmla="*/ 0 h 510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5024" h="5107724">
                <a:moveTo>
                  <a:pt x="370105" y="0"/>
                </a:moveTo>
                <a:lnTo>
                  <a:pt x="3895024" y="0"/>
                </a:lnTo>
                <a:lnTo>
                  <a:pt x="3895024" y="5107724"/>
                </a:lnTo>
                <a:lnTo>
                  <a:pt x="0" y="5107724"/>
                </a:lnTo>
                <a:lnTo>
                  <a:pt x="0" y="370105"/>
                </a:lnTo>
                <a:cubicBezTo>
                  <a:pt x="0" y="165702"/>
                  <a:pt x="165702" y="0"/>
                  <a:pt x="370105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0295CF-5824-EAFF-A3C2-30A1DD7FCB88}"/>
              </a:ext>
            </a:extLst>
          </p:cNvPr>
          <p:cNvSpPr txBox="1"/>
          <p:nvPr/>
        </p:nvSpPr>
        <p:spPr>
          <a:xfrm>
            <a:off x="7824497" y="2201467"/>
            <a:ext cx="419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Справедливый энергетический переход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badi" panose="020B0604020104020204" pitchFamily="34" charset="0"/>
                <a:cs typeface="Arial" panose="020B0604020202020204" pitchFamily="34" charset="0"/>
              </a:rPr>
              <a:t>NEXUS</a:t>
            </a: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 в водном компоненте и энергетике </a:t>
            </a:r>
            <a:endParaRPr lang="en-US" sz="1400" dirty="0">
              <a:latin typeface="Abadi" panose="020B0604020104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Умное сельское хозяйство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Не причиняющие ущерб климату и эффективные транспорт, транзит и торговля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Управление рисками стихийных бедствий и финансирование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Устойчивые города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Межотраслевые проблемы и политические реформы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Разработка новых практик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badi" panose="020B0604020104020204" pitchFamily="34" charset="0"/>
                <a:cs typeface="Arial" panose="020B0604020202020204" pitchFamily="34" charset="0"/>
              </a:rPr>
              <a:t>Понимание безотлагательности</a:t>
            </a:r>
            <a:endParaRPr lang="en-US" sz="1400" dirty="0"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0D112A-DFEE-B7AD-B804-15FE84071251}"/>
              </a:ext>
            </a:extLst>
          </p:cNvPr>
          <p:cNvSpPr txBox="1"/>
          <p:nvPr/>
        </p:nvSpPr>
        <p:spPr>
          <a:xfrm>
            <a:off x="8212329" y="1636656"/>
            <a:ext cx="395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  <a:cs typeface="Arial" panose="020B0604020202020204" pitchFamily="34" charset="0"/>
              </a:rPr>
              <a:t>Необходимы срочные меры для комплексных решений</a:t>
            </a:r>
            <a:endParaRPr lang="en-US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E39AF3-E8B7-E584-89A2-12B0816CC091}"/>
              </a:ext>
            </a:extLst>
          </p:cNvPr>
          <p:cNvSpPr/>
          <p:nvPr/>
        </p:nvSpPr>
        <p:spPr>
          <a:xfrm>
            <a:off x="252351" y="1598612"/>
            <a:ext cx="3727322" cy="5022129"/>
          </a:xfrm>
          <a:prstGeom prst="roundRect">
            <a:avLst>
              <a:gd name="adj" fmla="val 911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CDE58D-A3DE-A9B7-69B9-A564081AB836}"/>
              </a:ext>
            </a:extLst>
          </p:cNvPr>
          <p:cNvSpPr txBox="1"/>
          <p:nvPr/>
        </p:nvSpPr>
        <p:spPr>
          <a:xfrm>
            <a:off x="490236" y="3532628"/>
            <a:ext cx="3219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Энергетика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Водные ресурсы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Сельское хозяйство 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Промышленность 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Транспорт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Города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Системы здравоохранения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Готовность к стихийным </a:t>
            </a:r>
            <a:endParaRPr lang="en-US" dirty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бедствиям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Образование</a:t>
            </a:r>
          </a:p>
          <a:p>
            <a:r>
              <a:rPr lang="ru-RU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Социальное обеспечение</a:t>
            </a:r>
            <a:endParaRPr lang="en-US" b="1" dirty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BCC5C8-0C55-97A1-92C5-2693BC0EFA27}"/>
              </a:ext>
            </a:extLst>
          </p:cNvPr>
          <p:cNvSpPr txBox="1"/>
          <p:nvPr/>
        </p:nvSpPr>
        <p:spPr>
          <a:xfrm>
            <a:off x="546818" y="1654833"/>
            <a:ext cx="3017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badi" panose="020B0604020104020204" pitchFamily="34" charset="0"/>
              </a:rPr>
              <a:t>Сектора, которые оказывают перекрестное воздействие на изменение климата и сами подвергаются его влиянию</a:t>
            </a:r>
            <a:endParaRPr lang="en-US" sz="2000" b="1" dirty="0">
              <a:latin typeface="Abadi" panose="020B0604020104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EF91F90-88E6-A4CC-9999-79E0E1F2EA87}"/>
              </a:ext>
            </a:extLst>
          </p:cNvPr>
          <p:cNvSpPr/>
          <p:nvPr/>
        </p:nvSpPr>
        <p:spPr>
          <a:xfrm>
            <a:off x="4275367" y="1858628"/>
            <a:ext cx="2879823" cy="4517740"/>
          </a:xfrm>
          <a:prstGeom prst="roundRect">
            <a:avLst>
              <a:gd name="adj" fmla="val 911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E463A5-C589-BE50-5469-3444E48FCB1D}"/>
              </a:ext>
            </a:extLst>
          </p:cNvPr>
          <p:cNvSpPr txBox="1"/>
          <p:nvPr/>
        </p:nvSpPr>
        <p:spPr>
          <a:xfrm>
            <a:off x="4597290" y="1823530"/>
            <a:ext cx="2388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badi" panose="020B0604020104020204" pitchFamily="34" charset="0"/>
              </a:rPr>
              <a:t>Это уже началось! </a:t>
            </a:r>
          </a:p>
          <a:p>
            <a:pPr marL="12700" algn="ctr"/>
            <a:r>
              <a:rPr lang="ru-RU" sz="1600" b="1" dirty="0">
                <a:latin typeface="Abadi" panose="020B0604020104020204" pitchFamily="34" charset="0"/>
              </a:rPr>
              <a:t>Ни одна страна не застрахована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pic>
        <p:nvPicPr>
          <p:cNvPr id="47" name="Picture 46" descr="A cartoon of a factory&#10;&#10;Description automatically generated">
            <a:extLst>
              <a:ext uri="{FF2B5EF4-FFF2-40B4-BE49-F238E27FC236}">
                <a16:creationId xmlns:a16="http://schemas.microsoft.com/office/drawing/2014/main" id="{D4158682-A915-9802-D25E-B57A9242A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477" y="2989109"/>
            <a:ext cx="1904809" cy="2875121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3CCD78-43F7-99F9-8380-AC427D20CF14}"/>
              </a:ext>
            </a:extLst>
          </p:cNvPr>
          <p:cNvSpPr/>
          <p:nvPr/>
        </p:nvSpPr>
        <p:spPr>
          <a:xfrm>
            <a:off x="4392812" y="5821343"/>
            <a:ext cx="2564125" cy="1036657"/>
          </a:xfrm>
          <a:prstGeom prst="roundRect">
            <a:avLst>
              <a:gd name="adj" fmla="val 15243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7BE34F-8B35-9C22-2B1B-6176EDA7C0F4}"/>
              </a:ext>
            </a:extLst>
          </p:cNvPr>
          <p:cNvSpPr txBox="1"/>
          <p:nvPr/>
        </p:nvSpPr>
        <p:spPr>
          <a:xfrm>
            <a:off x="4556224" y="5806981"/>
            <a:ext cx="214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73.3%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badi" panose="020B0604020104020204" pitchFamily="34" charset="0"/>
              </a:rPr>
              <a:t>глобальных выбросов от энергетики (электроэнергия, тепло и транспорт)</a:t>
            </a:r>
            <a:endParaRPr 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50" name="Triangle 20">
            <a:extLst>
              <a:ext uri="{FF2B5EF4-FFF2-40B4-BE49-F238E27FC236}">
                <a16:creationId xmlns:a16="http://schemas.microsoft.com/office/drawing/2014/main" id="{8931887D-519F-DD7A-63D1-24AEDD2B2D6A}"/>
              </a:ext>
            </a:extLst>
          </p:cNvPr>
          <p:cNvSpPr/>
          <p:nvPr/>
        </p:nvSpPr>
        <p:spPr>
          <a:xfrm rot="5400000">
            <a:off x="5646126" y="3832783"/>
            <a:ext cx="3710308" cy="360308"/>
          </a:xfrm>
          <a:prstGeom prst="triangle">
            <a:avLst>
              <a:gd name="adj" fmla="val 50517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28" descr="Tornado with solid fill">
            <a:extLst>
              <a:ext uri="{FF2B5EF4-FFF2-40B4-BE49-F238E27FC236}">
                <a16:creationId xmlns:a16="http://schemas.microsoft.com/office/drawing/2014/main" id="{D22BC7B0-AA95-37A2-C48A-4DB5914249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: Rounded Corners 48">
            <a:extLst>
              <a:ext uri="{FF2B5EF4-FFF2-40B4-BE49-F238E27FC236}">
                <a16:creationId xmlns:a16="http://schemas.microsoft.com/office/drawing/2014/main" id="{951A1F8A-30AB-0C48-DB4D-18BA0DC6CA1A}"/>
              </a:ext>
            </a:extLst>
          </p:cNvPr>
          <p:cNvSpPr/>
          <p:nvPr/>
        </p:nvSpPr>
        <p:spPr>
          <a:xfrm>
            <a:off x="8045622" y="4944529"/>
            <a:ext cx="3852758" cy="1753629"/>
          </a:xfrm>
          <a:prstGeom prst="roundRect">
            <a:avLst>
              <a:gd name="adj" fmla="val 15243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A2B843-62AC-2E57-D775-9C83FB2FFE71}"/>
              </a:ext>
            </a:extLst>
          </p:cNvPr>
          <p:cNvSpPr txBox="1"/>
          <p:nvPr/>
        </p:nvSpPr>
        <p:spPr>
          <a:xfrm>
            <a:off x="8238872" y="4970209"/>
            <a:ext cx="388643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/>
                <a:cs typeface="Arial"/>
              </a:rPr>
              <a:t>Необходимость создания прочных знаний, передачи технологий и потенциала в РСЧ ЦАРЭС для решения проблем воздействия изменения климата с акцентом на сотрудничество​</a:t>
            </a:r>
            <a:endParaRPr lang="en-US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CA614B-3607-8702-DB73-D28B6F54FAD4}"/>
              </a:ext>
            </a:extLst>
          </p:cNvPr>
          <p:cNvGrpSpPr/>
          <p:nvPr/>
        </p:nvGrpSpPr>
        <p:grpSpPr>
          <a:xfrm>
            <a:off x="4325260" y="2564525"/>
            <a:ext cx="2757861" cy="3152944"/>
            <a:chOff x="4044883" y="2618212"/>
            <a:chExt cx="2104704" cy="2221355"/>
          </a:xfrm>
        </p:grpSpPr>
        <p:pic>
          <p:nvPicPr>
            <p:cNvPr id="3" name="Picture 2" descr="A black and white image of a plant and sun&#10;&#10;Description automatically generated">
              <a:extLst>
                <a:ext uri="{FF2B5EF4-FFF2-40B4-BE49-F238E27FC236}">
                  <a16:creationId xmlns:a16="http://schemas.microsoft.com/office/drawing/2014/main" id="{92ADD697-FFBD-A01B-94A8-CE014F6A1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5042" y="4213267"/>
              <a:ext cx="261782" cy="269678"/>
            </a:xfrm>
            <a:prstGeom prst="rect">
              <a:avLst/>
            </a:prstGeom>
          </p:spPr>
        </p:pic>
        <p:pic>
          <p:nvPicPr>
            <p:cNvPr id="6" name="Picture 5" descr="A black background with a black square&#10;&#10;Description automatically generated">
              <a:extLst>
                <a:ext uri="{FF2B5EF4-FFF2-40B4-BE49-F238E27FC236}">
                  <a16:creationId xmlns:a16="http://schemas.microsoft.com/office/drawing/2014/main" id="{F502A7CB-5250-942E-3CED-DAC8FD7E7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1215" y="4273915"/>
              <a:ext cx="339035" cy="335087"/>
            </a:xfrm>
            <a:prstGeom prst="rect">
              <a:avLst/>
            </a:prstGeom>
          </p:spPr>
        </p:pic>
        <p:pic>
          <p:nvPicPr>
            <p:cNvPr id="7" name="Picture 6" descr="A black icon of a mountain and water&#10;&#10;Description automatically generated">
              <a:extLst>
                <a:ext uri="{FF2B5EF4-FFF2-40B4-BE49-F238E27FC236}">
                  <a16:creationId xmlns:a16="http://schemas.microsoft.com/office/drawing/2014/main" id="{790CF624-092E-27D8-882B-11ED6C6B1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7939" y="3040742"/>
              <a:ext cx="235510" cy="241333"/>
            </a:xfrm>
            <a:prstGeom prst="rect">
              <a:avLst/>
            </a:prstGeom>
          </p:spPr>
        </p:pic>
        <p:pic>
          <p:nvPicPr>
            <p:cNvPr id="9" name="Picture 8" descr="A house with a flood&#10;&#10;Description automatically generated">
              <a:extLst>
                <a:ext uri="{FF2B5EF4-FFF2-40B4-BE49-F238E27FC236}">
                  <a16:creationId xmlns:a16="http://schemas.microsoft.com/office/drawing/2014/main" id="{D61DA687-E85F-DCD2-1C50-B63E9F016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97939" y="3437646"/>
              <a:ext cx="251648" cy="247256"/>
            </a:xfrm>
            <a:prstGeom prst="rect">
              <a:avLst/>
            </a:prstGeom>
          </p:spPr>
        </p:pic>
        <p:pic>
          <p:nvPicPr>
            <p:cNvPr id="11" name="Picture 10" descr="A thermometer with a sun&#10;&#10;Description automatically generated">
              <a:extLst>
                <a:ext uri="{FF2B5EF4-FFF2-40B4-BE49-F238E27FC236}">
                  <a16:creationId xmlns:a16="http://schemas.microsoft.com/office/drawing/2014/main" id="{8532100E-EBDD-C114-7582-BFEEE354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4883" y="3290387"/>
              <a:ext cx="326664" cy="348280"/>
            </a:xfrm>
            <a:prstGeom prst="rect">
              <a:avLst/>
            </a:prstGeom>
          </p:spPr>
        </p:pic>
        <p:pic>
          <p:nvPicPr>
            <p:cNvPr id="13" name="Picture 12" descr="A black silhouette of trees on fire&#10;&#10;Description automatically generated">
              <a:extLst>
                <a:ext uri="{FF2B5EF4-FFF2-40B4-BE49-F238E27FC236}">
                  <a16:creationId xmlns:a16="http://schemas.microsoft.com/office/drawing/2014/main" id="{490672F3-790C-EDC5-1803-086A199A4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4529" y="3852325"/>
              <a:ext cx="295326" cy="300646"/>
            </a:xfrm>
            <a:prstGeom prst="rect">
              <a:avLst/>
            </a:prstGeom>
          </p:spPr>
        </p:pic>
        <p:pic>
          <p:nvPicPr>
            <p:cNvPr id="14" name="Picture 13" descr="A black background with a black square&#10;&#10;Description automatically generated">
              <a:extLst>
                <a:ext uri="{FF2B5EF4-FFF2-40B4-BE49-F238E27FC236}">
                  <a16:creationId xmlns:a16="http://schemas.microsoft.com/office/drawing/2014/main" id="{A4ACCE8A-A2EA-1A6C-8388-79E0BB356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3683" y="4501135"/>
              <a:ext cx="309045" cy="302777"/>
            </a:xfrm>
            <a:prstGeom prst="rect">
              <a:avLst/>
            </a:prstGeom>
          </p:spPr>
        </p:pic>
        <p:pic>
          <p:nvPicPr>
            <p:cNvPr id="15" name="Picture 14" descr="A silhouette of a person holding a bowl&#10;&#10;Description automatically generated">
              <a:extLst>
                <a:ext uri="{FF2B5EF4-FFF2-40B4-BE49-F238E27FC236}">
                  <a16:creationId xmlns:a16="http://schemas.microsoft.com/office/drawing/2014/main" id="{06309E74-26F4-261E-BF71-CE95BA207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61047" y="3814946"/>
              <a:ext cx="258656" cy="28234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6D1751-9A6B-331C-B951-0C137FEE4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2408" y="4505184"/>
              <a:ext cx="340026" cy="3343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C0EE55-862F-0478-C6D4-00B977387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5849" y="2773786"/>
              <a:ext cx="394608" cy="39460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5176FF-B9BB-DF1E-D8BF-89F64BCBC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22421" y="2618212"/>
              <a:ext cx="323818" cy="338351"/>
            </a:xfrm>
            <a:prstGeom prst="rect">
              <a:avLst/>
            </a:prstGeom>
          </p:spPr>
        </p:pic>
      </p:grpSp>
      <p:pic>
        <p:nvPicPr>
          <p:cNvPr id="20" name="Graphic 19" descr="Tornado with solid fill">
            <a:extLst>
              <a:ext uri="{FF2B5EF4-FFF2-40B4-BE49-F238E27FC236}">
                <a16:creationId xmlns:a16="http://schemas.microsoft.com/office/drawing/2014/main" id="{0DC0C189-9CD3-7741-DB1C-ED102C94E2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10250" y="27070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25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3D918-7F90-9B53-F586-3E9FBC19D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9511" b="2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79AD2-52A6-40AA-A8BF-2F1676AA7E86}"/>
              </a:ext>
            </a:extLst>
          </p:cNvPr>
          <p:cNvSpPr txBox="1"/>
          <p:nvPr/>
        </p:nvSpPr>
        <p:spPr>
          <a:xfrm>
            <a:off x="481029" y="1370096"/>
            <a:ext cx="5269676" cy="21300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Добро пожаловать на виртуальный туристический портал ЦАРЭС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www.visitsilkroad.org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45218D-356F-913A-BDDD-3A5E6170DC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92" y="87202"/>
            <a:ext cx="1076961" cy="107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76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01393A-6273-439B-AACF-16ED5D6812F4}"/>
              </a:ext>
            </a:extLst>
          </p:cNvPr>
          <p:cNvSpPr txBox="1"/>
          <p:nvPr/>
        </p:nvSpPr>
        <p:spPr>
          <a:xfrm>
            <a:off x="532543" y="-5028"/>
            <a:ext cx="11126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www.visitsilkroad.org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E8AD3-029F-F439-55FF-B3256D7967F7}"/>
              </a:ext>
            </a:extLst>
          </p:cNvPr>
          <p:cNvGrpSpPr/>
          <p:nvPr/>
        </p:nvGrpSpPr>
        <p:grpSpPr>
          <a:xfrm>
            <a:off x="7690462" y="5392494"/>
            <a:ext cx="4416972" cy="1465506"/>
            <a:chOff x="4243895" y="3459124"/>
            <a:chExt cx="3407329" cy="12542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110A25-2150-3892-DC85-5803616F4A4E}"/>
                </a:ext>
              </a:extLst>
            </p:cNvPr>
            <p:cNvSpPr txBox="1"/>
            <p:nvPr/>
          </p:nvSpPr>
          <p:spPr>
            <a:xfrm>
              <a:off x="4243895" y="3459124"/>
              <a:ext cx="3342097" cy="263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2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Путеводитель по достопримечательностям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78587F-3BDA-1631-5D5A-A8CEAC3B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3896" y="3779630"/>
              <a:ext cx="3407328" cy="93373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06EB1AA-0C67-A165-5DBC-B2988CF6D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903" y="739923"/>
            <a:ext cx="4586097" cy="1973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0E4375-8F56-B524-87F2-B3ABC05E2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" y="764413"/>
            <a:ext cx="7569200" cy="567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9426B-1193-984E-C596-C4C703B1D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5903" y="2291582"/>
            <a:ext cx="4586097" cy="2176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8BF36-8788-894D-048E-33DE66C61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903" y="4196599"/>
            <a:ext cx="4416972" cy="109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90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5EE5F-EB85-7941-ABA8-1A3A640B71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5641640"/>
            <a:ext cx="919498" cy="919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DEC36-4EE4-6F4B-89C8-3B27E5B54C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19" y="5484177"/>
            <a:ext cx="1076961" cy="10769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81AFB-B17E-BCA0-E0E3-0CB07EB51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150" y="170385"/>
            <a:ext cx="7772400" cy="6517229"/>
          </a:xfrm>
          <a:prstGeom prst="rect">
            <a:avLst/>
          </a:prstGeom>
        </p:spPr>
      </p:pic>
      <p:pic>
        <p:nvPicPr>
          <p:cNvPr id="4" name="Picture 3" descr="A logo with a yellow and red circl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E5079140-ED23-2AF4-B056-2F046427A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813"/>
          <a:stretch/>
        </p:blipFill>
        <p:spPr>
          <a:xfrm>
            <a:off x="541455" y="1948543"/>
            <a:ext cx="4904928" cy="18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38961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background with a green square with white text&#10;&#10;Description automatically generated">
            <a:extLst>
              <a:ext uri="{FF2B5EF4-FFF2-40B4-BE49-F238E27FC236}">
                <a16:creationId xmlns:a16="http://schemas.microsoft.com/office/drawing/2014/main" id="{1B3008D6-C8B2-3647-7A02-D5BE7DBB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7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0EB971-2B00-087A-1457-7BB2630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29" y="325942"/>
            <a:ext cx="10515600" cy="610495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Повестка дня 22ой МК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утро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344AB9A-8F72-D5E2-750E-E635F4757F00}"/>
              </a:ext>
            </a:extLst>
          </p:cNvPr>
          <p:cNvGraphicFramePr>
            <a:graphicFrameLocks noGrp="1"/>
          </p:cNvGraphicFramePr>
          <p:nvPr/>
        </p:nvGraphicFramePr>
        <p:xfrm>
          <a:off x="332879" y="1095463"/>
          <a:ext cx="11526236" cy="5471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6219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2093790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  <a:gridCol w="896960">
                  <a:extLst>
                    <a:ext uri="{9D8B030D-6E8A-4147-A177-3AD203B41FA5}">
                      <a16:colId xmlns:a16="http://schemas.microsoft.com/office/drawing/2014/main" val="4199591958"/>
                    </a:ext>
                  </a:extLst>
                </a:gridCol>
                <a:gridCol w="1261806">
                  <a:extLst>
                    <a:ext uri="{9D8B030D-6E8A-4147-A177-3AD203B41FA5}">
                      <a16:colId xmlns:a16="http://schemas.microsoft.com/office/drawing/2014/main" val="684020109"/>
                    </a:ext>
                  </a:extLst>
                </a:gridCol>
                <a:gridCol w="1019032">
                  <a:extLst>
                    <a:ext uri="{9D8B030D-6E8A-4147-A177-3AD203B41FA5}">
                      <a16:colId xmlns:a16="http://schemas.microsoft.com/office/drawing/2014/main" val="1388642082"/>
                    </a:ext>
                  </a:extLst>
                </a:gridCol>
                <a:gridCol w="1229030">
                  <a:extLst>
                    <a:ext uri="{9D8B030D-6E8A-4147-A177-3AD203B41FA5}">
                      <a16:colId xmlns:a16="http://schemas.microsoft.com/office/drawing/2014/main" val="996352853"/>
                    </a:ext>
                  </a:extLst>
                </a:gridCol>
                <a:gridCol w="1154783">
                  <a:extLst>
                    <a:ext uri="{9D8B030D-6E8A-4147-A177-3AD203B41FA5}">
                      <a16:colId xmlns:a16="http://schemas.microsoft.com/office/drawing/2014/main" val="4292891180"/>
                    </a:ext>
                  </a:extLst>
                </a:gridCol>
                <a:gridCol w="2544616">
                  <a:extLst>
                    <a:ext uri="{9D8B030D-6E8A-4147-A177-3AD203B41FA5}">
                      <a16:colId xmlns:a16="http://schemas.microsoft.com/office/drawing/2014/main" val="2606289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Вступительная сессия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09:00–09:25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Вступительное слово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Приветственные речи</a:t>
                      </a:r>
                      <a:endParaRPr lang="en-US" sz="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Групповое фото ГД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794439"/>
                  </a:ext>
                </a:extLst>
              </a:tr>
              <a:tr h="98781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09:00–09:25 </a:t>
                      </a:r>
                    </a:p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09:00–09:05 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Леван Давиташвили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Вице-премьер, 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Министр экономики и устойчивого развития Грузии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09:05–09:15 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algn="l" rtl="0" eaLnBrk="1" latinLnBrk="0" hangingPunct="1"/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Ираклий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Гарибашвили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Премьер-министр Грузии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09:15–09:25 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Масацугу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Асакава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Президент Азиатского банка развития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09:25–09:30 </a:t>
                      </a:r>
                    </a:p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Главы делегаций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613337"/>
                  </a:ext>
                </a:extLst>
              </a:tr>
              <a:tr h="152367">
                <a:tc>
                  <a:txBody>
                    <a:bodyPr/>
                    <a:lstStyle/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endParaRPr lang="en-US" sz="11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832756"/>
                  </a:ext>
                </a:extLst>
              </a:tr>
              <a:tr h="170586">
                <a:tc rowSpan="3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Сессия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09:50–12:30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Видение ЦАРЭС в области изменения климата и другие ключевые результаты реализации стратегии ЦАРЭС до 2030 г.</a:t>
                      </a:r>
                      <a:endParaRPr lang="en-US" sz="14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 Address</a:t>
                      </a:r>
                    </a:p>
                    <a:p>
                      <a:endParaRPr lang="en-US" sz="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09:05–09:15 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09:15–09:25 </a:t>
                      </a:r>
                      <a:endParaRPr 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157256"/>
                  </a:ext>
                </a:extLst>
              </a:tr>
              <a:tr h="1053514">
                <a:tc vMerge="1"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/>
                          <a:cs typeface="Arial"/>
                        </a:rPr>
                        <a:t>Глобальные и региональные перспективы и экономические последствия изменения климата в Центральной Азии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dirty="0">
                          <a:latin typeface="Arial"/>
                          <a:cs typeface="Arial"/>
                        </a:rPr>
                        <a:t>Ход реализации стратегии ЦАРЭС до 2030 г.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1">
                          <a:latin typeface="Arial"/>
                          <a:cs typeface="Arial"/>
                        </a:rPr>
                        <a:t>CAREC 2030 Implementation Progress</a:t>
                      </a:r>
                    </a:p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10:20–10:30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1" dirty="0">
                          <a:latin typeface="Arial"/>
                          <a:cs typeface="Arial"/>
                        </a:rPr>
                        <a:t>Предлагаемое видение в области изменения климата ЦАРЭС и Фонд подготовки проектов в области климату и устойчивости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Proposed CAREC Climate Change Vision and Climate and Sustainability Project Preparatory Fund </a:t>
                      </a: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10:30–10:40</a:t>
                      </a:r>
                      <a:endParaRPr lang="en-US" sz="1000" b="1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/>
                          <a:cs typeface="Arial"/>
                        </a:rPr>
                        <a:t>Заявления стран и выступления партнеров по развитию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Country Statements and Development Partners Intervention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10:40–12:30</a:t>
                      </a:r>
                      <a:endParaRPr lang="en-US" sz="1000" b="1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40864"/>
                  </a:ext>
                </a:extLst>
              </a:tr>
              <a:tr h="638216">
                <a:tc vMerge="1"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Модератор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: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Г-жа М. Тереза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Кхо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Генеральный директор, Департамент Восточной Азии, АБР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Модератор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: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Шиксин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Чен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Вице-президент (Южная, Центральная и Западная Азия), АБР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380096"/>
                  </a:ext>
                </a:extLst>
              </a:tr>
              <a:tr h="1053667">
                <a:tc>
                  <a:txBody>
                    <a:bodyPr/>
                    <a:lstStyle/>
                    <a:p>
                      <a:endParaRPr lang="en-US" sz="10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09:50–10:20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Секретариат МВФ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и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ВТО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 [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уточняется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10:20–10:30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Г-жа Лязиза Сабырова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Региональный руководитель, региональное сотрудничество и интеграция,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CWRD,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АБР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Ms.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Lyaziza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Sabyrova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Regional Head, Regional Cooperation and Integration, CWRD, ADB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10:30–10:40</a:t>
                      </a:r>
                      <a:endParaRPr lang="en-US" sz="1600" dirty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Г-жа Лязиза Сабырова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Региональный руководитель, региональное сотрудничество и интеграция,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CWRD,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АБР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Ms.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Lyaziza</a:t>
                      </a: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Sabyrova</a:t>
                      </a: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Regional Head, Regional Cooperation and Integration, CWRD, ADB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10:40–12:30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Главы делегаций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4-минутное выступление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Moderator: Mr.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Shixin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Chen</a:t>
                      </a:r>
                      <a:endParaRPr lang="en-US" sz="1100" b="1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Vice-President (South, Central and West Asia), ADB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Heads of Delegation </a:t>
                      </a:r>
                      <a:endParaRPr lang="en-US" sz="1200" b="1" kern="120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(4 mins intervention)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44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222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0EB971-2B00-087A-1457-7BB2630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29" y="98165"/>
            <a:ext cx="10515600" cy="610495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Повестка дня 22ой МК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вторая половина дня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344AB9A-8F72-D5E2-750E-E635F4757F00}"/>
              </a:ext>
            </a:extLst>
          </p:cNvPr>
          <p:cNvGraphicFramePr>
            <a:graphicFrameLocks noGrp="1"/>
          </p:cNvGraphicFramePr>
          <p:nvPr/>
        </p:nvGraphicFramePr>
        <p:xfrm>
          <a:off x="278296" y="810563"/>
          <a:ext cx="11530846" cy="333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4974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5110107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  <a:gridCol w="5055765">
                  <a:extLst>
                    <a:ext uri="{9D8B030D-6E8A-4147-A177-3AD203B41FA5}">
                      <a16:colId xmlns:a16="http://schemas.microsoft.com/office/drawing/2014/main" val="996352853"/>
                    </a:ext>
                  </a:extLst>
                </a:gridCol>
              </a:tblGrid>
              <a:tr h="373440">
                <a:tc rowSpan="2"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Сессия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14:00–15:30 </a:t>
                      </a:r>
                    </a:p>
                    <a:p>
                      <a:endParaRPr lang="en-US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Переориентация торговых потоков и альтернативные маршруты в регионе ЦАРЭС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09:15–09:25 </a:t>
                      </a:r>
                      <a:endParaRPr 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10157256"/>
                  </a:ext>
                </a:extLst>
              </a:tr>
              <a:tr h="429141">
                <a:tc vMerge="1"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Модератор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Г-н Евгений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Жуклв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Генеральный директор Департамента Центральной и Западной Азии 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CWRD),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АБР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308055"/>
                  </a:ext>
                </a:extLst>
              </a:tr>
              <a:tr h="1928479">
                <a:tc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Презентация по исследованию в рамках программы ЦАРЭС: Переориентация торговых потоков в условиях внешних потрясений, а также альтернативные транспортные и транзитные маршруты в регионе ЦАРЭС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14:00–14:20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Г-н Роман Могилевский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Arial"/>
                          <a:cs typeface="Arial"/>
                        </a:rPr>
                        <a:t>Старший экономист, Отдел регионального сотрудничества и интеграции, </a:t>
                      </a:r>
                      <a:r>
                        <a:rPr lang="en-US" sz="1400" b="0" dirty="0">
                          <a:latin typeface="Arial"/>
                          <a:cs typeface="Arial"/>
                        </a:rPr>
                        <a:t>CWRD, </a:t>
                      </a:r>
                      <a:r>
                        <a:rPr lang="ru-RU" sz="1400" b="0" dirty="0">
                          <a:latin typeface="Arial"/>
                          <a:cs typeface="Arial"/>
                        </a:rPr>
                        <a:t>АБР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Открытые обсуждения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14:20–15:30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Всемирный банк [уточняется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ЕБРР [уточняется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Транскаспийский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Международный Транспортный Маршрут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Представители частного сектора [уточняется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Делегаты из стран и другие партнеры по развитию могут выступить с комментариями (по желанию).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40864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364F3B1E-B577-C13B-5BAB-B7FB37DBBC5C}"/>
              </a:ext>
            </a:extLst>
          </p:cNvPr>
          <p:cNvGraphicFramePr>
            <a:graphicFrameLocks noGrp="1"/>
          </p:cNvGraphicFramePr>
          <p:nvPr/>
        </p:nvGraphicFramePr>
        <p:xfrm>
          <a:off x="172277" y="4242466"/>
          <a:ext cx="11636865" cy="2989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7738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2525752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  <a:gridCol w="2417309">
                  <a:extLst>
                    <a:ext uri="{9D8B030D-6E8A-4147-A177-3AD203B41FA5}">
                      <a16:colId xmlns:a16="http://schemas.microsoft.com/office/drawing/2014/main" val="684020109"/>
                    </a:ext>
                  </a:extLst>
                </a:gridCol>
                <a:gridCol w="2684941">
                  <a:extLst>
                    <a:ext uri="{9D8B030D-6E8A-4147-A177-3AD203B41FA5}">
                      <a16:colId xmlns:a16="http://schemas.microsoft.com/office/drawing/2014/main" val="996352853"/>
                    </a:ext>
                  </a:extLst>
                </a:gridCol>
                <a:gridCol w="2551125">
                  <a:extLst>
                    <a:ext uri="{9D8B030D-6E8A-4147-A177-3AD203B41FA5}">
                      <a16:colId xmlns:a16="http://schemas.microsoft.com/office/drawing/2014/main" val="26062890"/>
                    </a:ext>
                  </a:extLst>
                </a:gridCol>
              </a:tblGrid>
              <a:tr h="354323">
                <a:tc rowSpan="3"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Заключительная сессия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15:50–16:25 </a:t>
                      </a:r>
                    </a:p>
                    <a:p>
                      <a:endParaRPr lang="en-US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Принятие Совместного заявления министров </a:t>
                      </a:r>
                      <a:endParaRPr lang="en-US" sz="3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Заявление страны-председателя ЦАРЭС 2024 года</a:t>
                      </a:r>
                      <a:endParaRPr lang="en-US" sz="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Заключительное слово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Торжественный прием</a:t>
                      </a:r>
                      <a:endParaRPr lang="en-US" sz="1600" b="1" i="1" u="non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794439"/>
                  </a:ext>
                </a:extLst>
              </a:tr>
              <a:tr h="789642">
                <a:tc vMerge="1"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15:50–16:05 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Леван Давиташвили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Вице-премьер,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Министр экономики и устойчивого развития Грузии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16:05–16:10</a:t>
                      </a:r>
                    </a:p>
                    <a:p>
                      <a:pPr marL="0" algn="l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Высокопоставленное должностное лицо или Национальный координатор (НК) ЦАРЭС из Казахстана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16:10–16:25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Г-н Геннадий Арвеладзе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Заместитель министра, Министерство экономики и устойчивого развития и НК ЦАРЭС, Грузия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19:00–21:00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Приглашаются делегаты от стран и партнеры по развитию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Принимающая сторона – правительство Грузии</a:t>
                      </a:r>
                      <a:endParaRPr lang="en-US" sz="1400" b="1" i="0" u="none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613337"/>
                  </a:ext>
                </a:extLst>
              </a:tr>
              <a:tr h="581436">
                <a:tc v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832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064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44F97D-7F10-D404-B761-F5B8446B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4" y="225469"/>
            <a:ext cx="10515600" cy="112955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и документы</a:t>
            </a:r>
            <a:endParaRPr lang="en-P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2E99D49-CB88-8529-AE4E-D6F1227CF945}"/>
              </a:ext>
            </a:extLst>
          </p:cNvPr>
          <p:cNvGraphicFramePr>
            <a:graphicFrameLocks noGrp="1"/>
          </p:cNvGraphicFramePr>
          <p:nvPr/>
        </p:nvGraphicFramePr>
        <p:xfrm>
          <a:off x="1002082" y="1300631"/>
          <a:ext cx="1030892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6857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8422063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</a:tblGrid>
              <a:tr h="103448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Документы для одобрения на уровне министров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Видение в области изменения климата ЦАРЭС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Arial"/>
                        </a:rPr>
                        <a:t>22-е Совместное министерское заявление МК ЦАРЭС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157256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9CAEAC4-804A-6B12-5994-CD060A7F5C4C}"/>
              </a:ext>
            </a:extLst>
          </p:cNvPr>
          <p:cNvGraphicFramePr>
            <a:graphicFrameLocks noGrp="1"/>
          </p:cNvGraphicFramePr>
          <p:nvPr/>
        </p:nvGraphicFramePr>
        <p:xfrm>
          <a:off x="1002082" y="2579787"/>
          <a:ext cx="10292531" cy="3718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6101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8396430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</a:tblGrid>
              <a:tr h="201123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Другие результаты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Концептуальная записка для Фонда ЦАРЭС по подготовке проектов в области климата и устойчивости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914400"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ru-RU" sz="1400" b="1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Совместное заявление о разработке механизма передачи рисков стихийных бедствий в регионе ЦАРЭС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Исследование по переориентации торговых потоков в условиях внешних потрясений и альтернативных транзитных и транспортных маршрутов в регионе ЦАРЭС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Энергетический инвестиционный форум ЦАРЭС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Туристический портал ЦАРЭС </a:t>
                      </a:r>
                      <a:r>
                        <a:rPr lang="en-US" sz="1400" b="1" i="1" dirty="0" err="1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VisitSilkRoad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Премия ЦАРЭС за продвижение гендерного равенства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Отчет о ходе реализации стратегии ЦАРЭС до 2030 года, включая продукты знаний и мероприятия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157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256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44F97D-7F10-D404-B761-F5B8446B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4" y="225469"/>
            <a:ext cx="10515600" cy="112955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/>
                <a:cs typeface="Arial"/>
              </a:rPr>
              <a:t>Основные положения Совместного заявления Министров 22-й Министерской конференции ЦАРЭС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8D226-CBFB-3B82-D3CA-0996DE24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2" y="1459375"/>
            <a:ext cx="7964766" cy="51139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ru-RU" sz="1900" i="1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Тема: Активизация регионального сотрудничества в эпоху перемен</a:t>
            </a:r>
            <a:endParaRPr lang="en-PH" sz="1900" i="1" dirty="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endParaRPr lang="en-PH" sz="1900" dirty="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Проект СЗМ включает заявления для Министров, чтобы они </a:t>
            </a:r>
            <a:r>
              <a:rPr lang="en-PH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: 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Одобрили Видение ЦАРЭС в области изменения климата 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Поддержали концепцию Фонда ЦАРЭС по подготовке проектов в области климата и устойчивости (ФППКУ) и были настроены на его создание в скором будущем 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Отметили удовлетворительный прогресс в приоритетных секторах и сквозных темах ЦАРЭС. 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Поддержали действия, изложенные в Совместном заявлении о разработке Фонда передачи риска стихийных бедствий в регионе ЦАРЭС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Дали положительную оценку текущему среднесрочному обзору Стратегии Института ЦАРЭС на 2021-2025 гг.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Озвучили призыв приложить больше усилий для увеличения объема финансовых и технических ресурсов, а также настоятельно рекомендовали всем партнерам найти и разработать решения для мобилизации и генерирования большего интереса и финансирования со стороны частного сектора</a:t>
            </a:r>
            <a:endParaRPr lang="en-PH" sz="1900" dirty="0">
              <a:solidFill>
                <a:srgbClr val="000000"/>
              </a:solidFill>
              <a:latin typeface="Arial"/>
              <a:ea typeface="Calibri" panose="020F0502020204030204"/>
              <a:cs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311A78-6D42-E321-5C49-AA197663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409" y="2158446"/>
            <a:ext cx="3711722" cy="3569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CACC96-D2B5-104A-9C99-4C900F1C0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170" y="3055856"/>
            <a:ext cx="33782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49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5892-10AB-5D27-2EEA-D7EFA61E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95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Справочно: дополнительные мероприятия 22ой МК ЦАРЭС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5466-AFFD-6350-E0D9-3B94AA71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47" y="2874029"/>
            <a:ext cx="10193443" cy="34823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/>
                </a:solidFill>
                <a:latin typeface="Arial"/>
                <a:ea typeface="Calibri" panose="020F0502020204030204"/>
                <a:cs typeface="Arial"/>
              </a:rPr>
              <a:t>Энергетический инвестиционный форум ЦАРЭС </a:t>
            </a:r>
            <a:r>
              <a:rPr lang="en-US" b="1" dirty="0">
                <a:solidFill>
                  <a:schemeClr val="accent2"/>
                </a:solidFill>
                <a:latin typeface="Arial"/>
                <a:ea typeface="Calibri" panose="020F0502020204030204"/>
                <a:cs typeface="Arial"/>
              </a:rPr>
              <a:t>| 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28–29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ноября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2023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г.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Гостиница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Stamba Hotel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Тбилиси</a:t>
            </a:r>
            <a:endParaRPr lang="en-US" dirty="0">
              <a:latin typeface="Arial"/>
              <a:ea typeface="Calibri" panose="020F0502020204030204"/>
              <a:cs typeface="Arial"/>
            </a:endParaRPr>
          </a:p>
          <a:p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Основная цель – стимулировать диалог, который приведет к инициированию новых проектов в области устойчивой энергетики, и способствовать финансированию этих проектов</a:t>
            </a:r>
          </a:p>
          <a:p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Участники: Официальные представители энергетических ведомств стран-членов ЦАРЭС, банки развития, частные инвесторы и ключевые региональные заинтересованные стороны</a:t>
            </a:r>
          </a:p>
          <a:p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Выступающие:  Старший директор Группы энергетического сектора АБР, Международное агентство по возобновляемой энергии, Грузинская ассоциация развития возобновляемой энергетики и другие.</a:t>
            </a:r>
          </a:p>
          <a:p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Модератор: Ниша </a:t>
            </a:r>
            <a:r>
              <a:rPr lang="ru-RU" sz="19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Пиллай</a:t>
            </a:r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бывшая ведущая </a:t>
            </a:r>
            <a:r>
              <a:rPr lang="en-US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BBC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536A2-35D8-8C23-AE01-61635E88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529B93-2171-4743-9770-E2B16911C1C6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EB6628DB-C28C-0405-46AE-5846D5217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64" y="1066948"/>
            <a:ext cx="2495550" cy="1238250"/>
          </a:xfrm>
          <a:prstGeom prst="rect">
            <a:avLst/>
          </a:prstGeom>
        </p:spPr>
      </p:pic>
      <p:pic>
        <p:nvPicPr>
          <p:cNvPr id="5" name="Picture 4" descr="A logo with orange and yellow colors&#10;&#10;Description automatically generated">
            <a:extLst>
              <a:ext uri="{FF2B5EF4-FFF2-40B4-BE49-F238E27FC236}">
                <a16:creationId xmlns:a16="http://schemas.microsoft.com/office/drawing/2014/main" id="{FF0F726B-204D-FE62-AC8D-D8225D2DC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670" y="1211996"/>
            <a:ext cx="24574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2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5892-10AB-5D27-2EEA-D7EFA61E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95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Справочно: дополнительные мероприятия 22ой МК ЦАРЭС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5466-AFFD-6350-E0D9-3B94AA71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05" y="781965"/>
            <a:ext cx="7934716" cy="56986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l">
              <a:buNone/>
            </a:pPr>
            <a:endParaRPr lang="en-US" sz="1800" b="1" i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Arial"/>
                <a:ea typeface="Calibri" panose="020F0502020204030204"/>
                <a:cs typeface="Arial"/>
                <a:hlinkClick r:id="rId3"/>
              </a:rPr>
              <a:t>Мероприятия ЦАРЭС по гендерным вопросам</a:t>
            </a:r>
            <a:r>
              <a:rPr lang="en-US" b="1" dirty="0">
                <a:latin typeface="Arial"/>
                <a:ea typeface="Calibri" panose="020F0502020204030204"/>
                <a:cs typeface="Arial"/>
                <a:hlinkClick r:id="rId3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Arial"/>
                <a:ea typeface="Calibri" panose="020F0502020204030204"/>
                <a:cs typeface="Arial"/>
              </a:rPr>
              <a:t>| 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28–29 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ноября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 2023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 г.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Гостиница «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Biltmore Hotel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»</a:t>
            </a:r>
            <a:endParaRPr lang="en-US" sz="18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900" b="1" dirty="0">
                <a:latin typeface="Arial"/>
                <a:ea typeface="Arial" panose="020B0604020202020204" pitchFamily="34" charset="0"/>
                <a:cs typeface="Arial"/>
              </a:rPr>
              <a:t>Второе заседание Региональной гендерной экспертной группы (РГЭГ) ЦАРЭС, 28 ноября</a:t>
            </a:r>
            <a:endParaRPr lang="en-US" sz="1900" b="1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lvl="1"/>
            <a:r>
              <a:rPr lang="ru-RU" sz="19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Обсуждение прогресса по </a:t>
            </a:r>
            <a:r>
              <a:rPr lang="ru-RU" sz="19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Гендерной стратегии ЦАРЭС </a:t>
            </a:r>
            <a:r>
              <a:rPr lang="ru-RU" sz="19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 2023 год и последующих шагов по реализации стратегии</a:t>
            </a:r>
            <a:endParaRPr lang="en-US" sz="19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900" b="1" dirty="0">
                <a:solidFill>
                  <a:srgbClr val="000000"/>
                </a:solidFill>
                <a:latin typeface="Arial"/>
                <a:cs typeface="Arial"/>
              </a:rPr>
              <a:t>Женский бизнес-форум ЦАРЭС, 29 ноября </a:t>
            </a:r>
            <a:r>
              <a:rPr lang="en-US" sz="1900" b="1" dirty="0">
                <a:latin typeface="Arial"/>
                <a:ea typeface="Arial" panose="020B0604020202020204" pitchFamily="34" charset="0"/>
                <a:cs typeface="Arial"/>
              </a:rPr>
              <a:t> </a:t>
            </a:r>
          </a:p>
          <a:p>
            <a:pPr lvl="1"/>
            <a:r>
              <a:rPr lang="ru-RU" sz="1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Члены РГЭГ, лауреаты гендерных премий ЦАРЭС, приглашенные докладчики и партнеры по развитию обсудят возможности усиления навыков посредством обмена знаниями и создания сетей для различных участников, а также расширения экономических и социальных возможностей женщин в странах ЦАРЭС</a:t>
            </a:r>
            <a:r>
              <a:rPr lang="en-US" sz="1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9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900" b="1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Церемония вручения премий</a:t>
            </a:r>
            <a:r>
              <a:rPr lang="en-US" sz="1900" b="1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lang="ru-RU" sz="1900" b="1" dirty="0">
                <a:solidFill>
                  <a:srgbClr val="000000"/>
                </a:solidFill>
                <a:latin typeface="Arial"/>
                <a:cs typeface="Arial"/>
              </a:rPr>
              <a:t>ЦАРЭС по гендерной линии и вечерний прием - ужин, 29 ноября</a:t>
            </a:r>
            <a:r>
              <a:rPr lang="en-US" sz="19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lvl="1"/>
            <a:r>
              <a:rPr lang="ru-RU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церемонии будут отмечены отдельные лица и организации, посвятившие свое время, ресурсы и таланты осуществлению позитивных изменений в области гендерного равенства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536A2-35D8-8C23-AE01-61635E88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529B93-2171-4743-9770-E2B16911C1C6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P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7159B452-F237-393D-5103-74ABACC70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6840" y="2101291"/>
            <a:ext cx="2743200" cy="26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5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E87E53B-AE64-DB8A-40AE-0962DAFC27DD}"/>
              </a:ext>
            </a:extLst>
          </p:cNvPr>
          <p:cNvSpPr/>
          <p:nvPr/>
        </p:nvSpPr>
        <p:spPr>
          <a:xfrm>
            <a:off x="-12097" y="0"/>
            <a:ext cx="6061031" cy="6858000"/>
          </a:xfrm>
          <a:custGeom>
            <a:avLst/>
            <a:gdLst>
              <a:gd name="connsiteX0" fmla="*/ 0 w 8399253"/>
              <a:gd name="connsiteY0" fmla="*/ 0 h 6858000"/>
              <a:gd name="connsiteX1" fmla="*/ 7825993 w 8399253"/>
              <a:gd name="connsiteY1" fmla="*/ 0 h 6858000"/>
              <a:gd name="connsiteX2" fmla="*/ 8399253 w 8399253"/>
              <a:gd name="connsiteY2" fmla="*/ 573260 h 6858000"/>
              <a:gd name="connsiteX3" fmla="*/ 8399253 w 8399253"/>
              <a:gd name="connsiteY3" fmla="*/ 6284740 h 6858000"/>
              <a:gd name="connsiteX4" fmla="*/ 7825993 w 8399253"/>
              <a:gd name="connsiteY4" fmla="*/ 6858000 h 6858000"/>
              <a:gd name="connsiteX5" fmla="*/ 0 w 839925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99253" h="6858000">
                <a:moveTo>
                  <a:pt x="0" y="0"/>
                </a:moveTo>
                <a:lnTo>
                  <a:pt x="7825993" y="0"/>
                </a:lnTo>
                <a:cubicBezTo>
                  <a:pt x="8142596" y="0"/>
                  <a:pt x="8399253" y="256657"/>
                  <a:pt x="8399253" y="573260"/>
                </a:cubicBezTo>
                <a:lnTo>
                  <a:pt x="8399253" y="6284740"/>
                </a:lnTo>
                <a:cubicBezTo>
                  <a:pt x="8399253" y="6601343"/>
                  <a:pt x="8142596" y="6858000"/>
                  <a:pt x="782599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C3192-AB66-7CA8-B4E5-744835332D16}"/>
              </a:ext>
            </a:extLst>
          </p:cNvPr>
          <p:cNvSpPr txBox="1"/>
          <p:nvPr/>
        </p:nvSpPr>
        <p:spPr>
          <a:xfrm>
            <a:off x="281893" y="2492188"/>
            <a:ext cx="5346209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/>
              </a:rPr>
              <a:t>«Регион устойчивого развития, взаимного процветания и сопротивляемости к изменению климата»</a:t>
            </a:r>
            <a:endParaRPr lang="en-US" sz="40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94B79-E8FA-F6E1-5C62-7EDB00E2EB37}"/>
              </a:ext>
            </a:extLst>
          </p:cNvPr>
          <p:cNvSpPr txBox="1"/>
          <p:nvPr/>
        </p:nvSpPr>
        <p:spPr>
          <a:xfrm>
            <a:off x="180913" y="1685825"/>
            <a:ext cx="5818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badi" panose="020B0604020104020204" pitchFamily="34" charset="0"/>
              </a:rPr>
              <a:t>Заявление по климатическому видению ЦАРЭС: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CB0323-9034-2891-EA97-96892E5FF4EC}"/>
              </a:ext>
            </a:extLst>
          </p:cNvPr>
          <p:cNvSpPr/>
          <p:nvPr/>
        </p:nvSpPr>
        <p:spPr>
          <a:xfrm>
            <a:off x="6241944" y="309364"/>
            <a:ext cx="5629569" cy="2161129"/>
          </a:xfrm>
          <a:prstGeom prst="roundRect">
            <a:avLst>
              <a:gd name="adj" fmla="val 911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logo with a red and yellow circle&#10;&#10;Description automatically generated">
            <a:extLst>
              <a:ext uri="{FF2B5EF4-FFF2-40B4-BE49-F238E27FC236}">
                <a16:creationId xmlns:a16="http://schemas.microsoft.com/office/drawing/2014/main" id="{1948D317-1E92-A712-6F8B-DA1EAF16D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824" y="229491"/>
            <a:ext cx="1173191" cy="11731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794829-4A05-CA34-F6A6-50722CC6C4F5}"/>
              </a:ext>
            </a:extLst>
          </p:cNvPr>
          <p:cNvSpPr txBox="1"/>
          <p:nvPr/>
        </p:nvSpPr>
        <p:spPr>
          <a:xfrm>
            <a:off x="6342923" y="839439"/>
            <a:ext cx="5261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Смягчение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последствий изменения климата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Адаптация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к изменению климата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Сотрудничество 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сквозь границы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D75059-9BD7-3495-BEE1-4D1BB49A8021}"/>
              </a:ext>
            </a:extLst>
          </p:cNvPr>
          <p:cNvSpPr txBox="1"/>
          <p:nvPr/>
        </p:nvSpPr>
        <p:spPr>
          <a:xfrm>
            <a:off x="6316152" y="282014"/>
            <a:ext cx="1909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badi" panose="020B0604020104020204" pitchFamily="34" charset="0"/>
              </a:rPr>
              <a:t>3 </a:t>
            </a:r>
            <a:r>
              <a:rPr lang="ru-RU" sz="3200" b="1" dirty="0">
                <a:solidFill>
                  <a:schemeClr val="accent2"/>
                </a:solidFill>
                <a:latin typeface="Abadi" panose="020B0604020104020204" pitchFamily="34" charset="0"/>
              </a:rPr>
              <a:t>Цели</a:t>
            </a:r>
            <a:endParaRPr lang="en-US" sz="3200" b="1" dirty="0">
              <a:solidFill>
                <a:schemeClr val="accent2"/>
              </a:solidFill>
              <a:latin typeface="Abadi" panose="020B0604020104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7F7931-FE15-A468-F1B5-F128120F5E15}"/>
              </a:ext>
            </a:extLst>
          </p:cNvPr>
          <p:cNvSpPr/>
          <p:nvPr/>
        </p:nvSpPr>
        <p:spPr>
          <a:xfrm>
            <a:off x="6241944" y="3210881"/>
            <a:ext cx="5752834" cy="3434861"/>
          </a:xfrm>
          <a:prstGeom prst="roundRect">
            <a:avLst>
              <a:gd name="adj" fmla="val 911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7B82F0-A51B-0019-5736-71AB3A6383E8}"/>
              </a:ext>
            </a:extLst>
          </p:cNvPr>
          <p:cNvSpPr txBox="1"/>
          <p:nvPr/>
        </p:nvSpPr>
        <p:spPr>
          <a:xfrm>
            <a:off x="6370974" y="3931766"/>
            <a:ext cx="5232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Согласованность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ru-R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с национальными стратегиями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  <a:p>
            <a:r>
              <a:rPr lang="ru-RU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Углубление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ru-R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регионального сотрудничества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  <a:p>
            <a:r>
              <a:rPr lang="ru-RU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Расширение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ru-R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координации с ПР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  <a:p>
            <a:r>
              <a:rPr lang="ru-RU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Интеграция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ru-R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частного сектора/гражданского общества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  <a:p>
            <a:r>
              <a:rPr lang="ru-RU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Формирование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ru-R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открытой региональной платформы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  <a:p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8E95F-69D7-AC4D-D789-9F6DB699FCC4}"/>
              </a:ext>
            </a:extLst>
          </p:cNvPr>
          <p:cNvSpPr txBox="1"/>
          <p:nvPr/>
        </p:nvSpPr>
        <p:spPr>
          <a:xfrm>
            <a:off x="6342923" y="3346991"/>
            <a:ext cx="327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badi" panose="020B0604020104020204" pitchFamily="34" charset="0"/>
              </a:rPr>
              <a:t>5 </a:t>
            </a:r>
            <a:r>
              <a:rPr lang="ru-RU" sz="3200" b="1" dirty="0">
                <a:solidFill>
                  <a:schemeClr val="accent2"/>
                </a:solidFill>
                <a:latin typeface="Abadi" panose="020B0604020104020204" pitchFamily="34" charset="0"/>
              </a:rPr>
              <a:t>Принципов</a:t>
            </a:r>
            <a:endParaRPr lang="en-US" sz="3200" b="1" dirty="0">
              <a:solidFill>
                <a:schemeClr val="accent2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51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5892-10AB-5D27-2EEA-D7EFA61E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1"/>
            <a:ext cx="10515600" cy="70866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Справочно: дополнительные мероприятия МК ЦАРЭС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5466-AFFD-6350-E0D9-3B94AA71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056" y="1288459"/>
            <a:ext cx="10515600" cy="51139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latin typeface="Arial"/>
                <a:ea typeface="Calibri" panose="020F0502020204030204"/>
                <a:cs typeface="Arial"/>
              </a:rPr>
              <a:t>14-е заседание Управляющего совета Института ЦАРЭС</a:t>
            </a:r>
            <a:r>
              <a:rPr lang="en-PH" dirty="0">
                <a:latin typeface="Arial"/>
                <a:ea typeface="Calibri" panose="020F0502020204030204"/>
                <a:cs typeface="Arial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Arial"/>
                <a:ea typeface="Calibri" panose="020F0502020204030204"/>
                <a:cs typeface="Arial"/>
              </a:rPr>
              <a:t>|</a:t>
            </a:r>
          </a:p>
          <a:p>
            <a:pPr marL="0" indent="0">
              <a:buNone/>
            </a:pPr>
            <a:r>
              <a:rPr lang="en-US" sz="1800" b="1" i="1" dirty="0">
                <a:solidFill>
                  <a:srgbClr val="000000"/>
                </a:solidFill>
                <a:latin typeface="Arial"/>
                <a:ea typeface="Calibri" panose="020F0502020204030204"/>
                <a:cs typeface="Arial"/>
              </a:rPr>
              <a:t>1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ea typeface="Calibri" panose="020F0502020204030204"/>
                <a:cs typeface="Arial"/>
              </a:rPr>
              <a:t>декабря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Calibri" panose="020F0502020204030204"/>
                <a:cs typeface="Arial"/>
              </a:rPr>
              <a:t>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2023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года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Гостиница «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Biltmore Hotel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»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Тбилиси</a:t>
            </a:r>
            <a:endParaRPr lang="en-US" sz="1800" b="1" i="1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Управляющий совет (ОС) является высшим директивным органом Института ЦАРЭС (ИЦ), который рассматривает прогресс Института и утверждает план работы, бюджет, институциональные правила и политики. </a:t>
            </a: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Национальные координаторы Программы ЦАРЭС выступают в качестве членов Управляющего совета</a:t>
            </a:r>
            <a:r>
              <a:rPr lang="en-PH" sz="1900" dirty="0">
                <a:latin typeface="Arial"/>
                <a:ea typeface="Calibri" panose="020F0502020204030204"/>
                <a:cs typeface="Arial"/>
              </a:rPr>
              <a:t>. </a:t>
            </a: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Председательствует Казахстан. </a:t>
            </a: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Ожидается участие около 30 человек, включая </a:t>
            </a:r>
            <a:r>
              <a:rPr lang="ru-RU" sz="1900" b="1" dirty="0">
                <a:latin typeface="Arial"/>
                <a:ea typeface="Calibri" panose="020F0502020204030204"/>
                <a:cs typeface="Arial"/>
              </a:rPr>
              <a:t>национальных координаторов</a:t>
            </a:r>
            <a:r>
              <a:rPr lang="ru-RU" sz="1900" dirty="0">
                <a:latin typeface="Arial"/>
                <a:ea typeface="Calibri" panose="020F0502020204030204"/>
                <a:cs typeface="Arial"/>
              </a:rPr>
              <a:t>, советников НК, Институт ЦАРЭС и АБР (в качестве наблюдателя). </a:t>
            </a: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Повестка дня включает: (</a:t>
            </a:r>
            <a:r>
              <a:rPr lang="en-PH" sz="1900" dirty="0">
                <a:latin typeface="Arial"/>
                <a:ea typeface="Calibri" panose="020F0502020204030204"/>
                <a:cs typeface="Arial"/>
              </a:rPr>
              <a:t>i) </a:t>
            </a:r>
            <a:r>
              <a:rPr lang="ru-RU" sz="1900" dirty="0">
                <a:latin typeface="Arial"/>
                <a:ea typeface="Calibri" panose="020F0502020204030204"/>
                <a:cs typeface="Arial"/>
              </a:rPr>
              <a:t>одобрение Отчета о ходе реализации ИЦ за 2023 год, Скользящего операционного плана ИЦ на 2024-2025 годы и Бюджетного плана ИЦ на 2024 год; (</a:t>
            </a:r>
            <a:r>
              <a:rPr lang="en-PH" sz="1900" dirty="0">
                <a:latin typeface="Arial"/>
                <a:ea typeface="Calibri" panose="020F0502020204030204"/>
                <a:cs typeface="Arial"/>
              </a:rPr>
              <a:t>ii) </a:t>
            </a:r>
            <a:r>
              <a:rPr lang="ru-RU" sz="1900" dirty="0">
                <a:latin typeface="Arial"/>
                <a:ea typeface="Calibri" panose="020F0502020204030204"/>
                <a:cs typeface="Arial"/>
              </a:rPr>
              <a:t>обсуждение Среднесрочного обзора Стратегии ИЦ на 2021-2025 годы; и (</a:t>
            </a:r>
            <a:r>
              <a:rPr lang="en-PH" sz="1900" dirty="0">
                <a:latin typeface="Arial"/>
                <a:ea typeface="Calibri" panose="020F0502020204030204"/>
                <a:cs typeface="Arial"/>
              </a:rPr>
              <a:t>iii) </a:t>
            </a:r>
            <a:r>
              <a:rPr lang="ru-RU" sz="1900" dirty="0">
                <a:latin typeface="Arial"/>
                <a:ea typeface="Calibri" panose="020F0502020204030204"/>
                <a:cs typeface="Arial"/>
              </a:rPr>
              <a:t>обновление информации о заседании Консультативного совета и финансовой устойчивости</a:t>
            </a:r>
            <a:r>
              <a:rPr lang="en-PH" sz="2000" dirty="0">
                <a:latin typeface="Arial"/>
                <a:ea typeface="Calibri" panose="020F0502020204030204"/>
                <a:cs typeface="Arial"/>
              </a:rPr>
              <a:t>.</a:t>
            </a:r>
            <a:endParaRPr lang="en-US" sz="1100" b="1" dirty="0">
              <a:solidFill>
                <a:srgbClr val="8764B8"/>
              </a:solidFill>
              <a:latin typeface="Arial"/>
              <a:ea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830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5892-10AB-5D27-2EEA-D7EFA61E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95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/>
                <a:cs typeface="Arial"/>
              </a:rPr>
              <a:t>Предоставление методических рекомендаций и поддержки для НК 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5466-AFFD-6350-E0D9-3B94AA71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56" y="1198544"/>
            <a:ext cx="5830344" cy="54352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(1) </a:t>
            </a:r>
            <a:r>
              <a:rPr lang="ru-RU" sz="2000" b="1" dirty="0">
                <a:latin typeface="Arial"/>
                <a:cs typeface="Arial"/>
              </a:rPr>
              <a:t>Утверждение общей программы и повестки дня 22ой МК: Окончательный вариант к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20 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октября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 2023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 года</a:t>
            </a:r>
            <a:endParaRPr lang="en-US" sz="2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5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(2) </a:t>
            </a:r>
            <a:r>
              <a:rPr lang="ru-RU" sz="2000" b="1" dirty="0">
                <a:latin typeface="Arial"/>
                <a:cs typeface="Arial"/>
              </a:rPr>
              <a:t>Комментарии и/или утверждение Министрами основных результатов</a:t>
            </a:r>
            <a:r>
              <a:rPr lang="en-GB" sz="2000" b="1" dirty="0">
                <a:latin typeface="Arial"/>
                <a:cs typeface="Arial"/>
              </a:rPr>
              <a:t> </a:t>
            </a:r>
            <a:r>
              <a:rPr lang="ru-RU" sz="2000" b="1" dirty="0">
                <a:latin typeface="Arial"/>
                <a:cs typeface="Arial"/>
              </a:rPr>
              <a:t>к 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25 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октября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 2023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 г.</a:t>
            </a:r>
            <a:endParaRPr lang="en-US" sz="2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Видение в области изменения климата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Совместное министерское заявление МК ЦАРЭС, включая поддержку министрами Концептуальной записки для Фонда ЦАРЭС по подготовке проектов в области климата и устойчивости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Совместное заявление о разработке Фонда передачи рисков стихийных бедствий в регионе ЦАРЭС</a:t>
            </a:r>
            <a:endParaRPr lang="en-US" sz="1500" dirty="0">
              <a:latin typeface="Arial"/>
              <a:cs typeface="Arial"/>
            </a:endParaRPr>
          </a:p>
          <a:p>
            <a:pPr lvl="1"/>
            <a:endParaRPr lang="en-US" sz="5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(3) </a:t>
            </a:r>
            <a:r>
              <a:rPr lang="ru-RU" sz="2000" b="1" dirty="0">
                <a:latin typeface="Arial"/>
                <a:cs typeface="Arial"/>
              </a:rPr>
              <a:t>Заблаговременное подтверждение участия стран ЦАРЭС на высоком уровне до 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30 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октября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 2023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 года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536A2-35D8-8C23-AE01-61635E88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529B93-2171-4743-9770-E2B16911C1C6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6C8CA1-8AAD-63C7-5D4D-E032CE0FA927}"/>
              </a:ext>
            </a:extLst>
          </p:cNvPr>
          <p:cNvSpPr txBox="1">
            <a:spLocks/>
          </p:cNvSpPr>
          <p:nvPr/>
        </p:nvSpPr>
        <p:spPr>
          <a:xfrm>
            <a:off x="6275541" y="774005"/>
            <a:ext cx="5638278" cy="54352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(4)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Заблаговременное представление страновых заявлений в Секретариат ЦАРЭС до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ноября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2023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года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Продолжительность 4 минуты, около 400 слов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Заявления должны быть сосредоточены на ключевых результатах ЦАРЭС, например, на Видение в области изменения климата, включая предложения по новым проектам или трансформационным инициативам, и продолжающуюся приверженность региональному сотрудничеству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вдохновляющее заявление для цитатных карточек или подкастов от министров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(5)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Повышение видимости Программы ЦАРЭС в стране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(6)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Запрос на проведение двусторонних встреч, если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таковые необходимы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0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B857823-B825-34D7-E0B7-B0C97C0C2C81}"/>
              </a:ext>
            </a:extLst>
          </p:cNvPr>
          <p:cNvGrpSpPr/>
          <p:nvPr/>
        </p:nvGrpSpPr>
        <p:grpSpPr>
          <a:xfrm>
            <a:off x="16084" y="299818"/>
            <a:ext cx="4837911" cy="4457042"/>
            <a:chOff x="16084" y="299818"/>
            <a:chExt cx="4837911" cy="445704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6817F81-ECF0-43E5-D0E4-C9B1F5C532B5}"/>
                </a:ext>
              </a:extLst>
            </p:cNvPr>
            <p:cNvSpPr/>
            <p:nvPr/>
          </p:nvSpPr>
          <p:spPr>
            <a:xfrm>
              <a:off x="24328" y="469485"/>
              <a:ext cx="3537888" cy="4206240"/>
            </a:xfrm>
            <a:custGeom>
              <a:avLst/>
              <a:gdLst>
                <a:gd name="connsiteX0" fmla="*/ 1434768 w 3537888"/>
                <a:gd name="connsiteY0" fmla="*/ 0 h 4206240"/>
                <a:gd name="connsiteX1" fmla="*/ 3537888 w 3537888"/>
                <a:gd name="connsiteY1" fmla="*/ 2103120 h 4206240"/>
                <a:gd name="connsiteX2" fmla="*/ 1434768 w 3537888"/>
                <a:gd name="connsiteY2" fmla="*/ 4206240 h 4206240"/>
                <a:gd name="connsiteX3" fmla="*/ 96988 w 3537888"/>
                <a:gd name="connsiteY3" fmla="*/ 3725990 h 4206240"/>
                <a:gd name="connsiteX4" fmla="*/ 0 w 3537888"/>
                <a:gd name="connsiteY4" fmla="*/ 3637841 h 4206240"/>
                <a:gd name="connsiteX5" fmla="*/ 0 w 3537888"/>
                <a:gd name="connsiteY5" fmla="*/ 568400 h 4206240"/>
                <a:gd name="connsiteX6" fmla="*/ 96988 w 3537888"/>
                <a:gd name="connsiteY6" fmla="*/ 480251 h 4206240"/>
                <a:gd name="connsiteX7" fmla="*/ 1434768 w 3537888"/>
                <a:gd name="connsiteY7" fmla="*/ 0 h 420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7888" h="4206240">
                  <a:moveTo>
                    <a:pt x="1434768" y="0"/>
                  </a:moveTo>
                  <a:cubicBezTo>
                    <a:pt x="2596289" y="0"/>
                    <a:pt x="3537888" y="941599"/>
                    <a:pt x="3537888" y="2103120"/>
                  </a:cubicBezTo>
                  <a:cubicBezTo>
                    <a:pt x="3537888" y="3264641"/>
                    <a:pt x="2596289" y="4206240"/>
                    <a:pt x="1434768" y="4206240"/>
                  </a:cubicBezTo>
                  <a:cubicBezTo>
                    <a:pt x="926603" y="4206240"/>
                    <a:pt x="460532" y="4026012"/>
                    <a:pt x="96988" y="3725990"/>
                  </a:cubicBezTo>
                  <a:lnTo>
                    <a:pt x="0" y="3637841"/>
                  </a:lnTo>
                  <a:lnTo>
                    <a:pt x="0" y="568400"/>
                  </a:lnTo>
                  <a:lnTo>
                    <a:pt x="96988" y="480251"/>
                  </a:lnTo>
                  <a:cubicBezTo>
                    <a:pt x="460532" y="180228"/>
                    <a:pt x="926603" y="0"/>
                    <a:pt x="143476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99CCACB-0191-48BD-0481-98F3EEAC29AB}"/>
                </a:ext>
              </a:extLst>
            </p:cNvPr>
            <p:cNvSpPr/>
            <p:nvPr/>
          </p:nvSpPr>
          <p:spPr>
            <a:xfrm>
              <a:off x="16084" y="451975"/>
              <a:ext cx="3549206" cy="4208960"/>
            </a:xfrm>
            <a:custGeom>
              <a:avLst/>
              <a:gdLst>
                <a:gd name="connsiteX0" fmla="*/ 1381751 w 3549206"/>
                <a:gd name="connsiteY0" fmla="*/ 944 h 4208960"/>
                <a:gd name="connsiteX1" fmla="*/ 2714848 w 3549206"/>
                <a:gd name="connsiteY1" fmla="*/ 426568 h 4208960"/>
                <a:gd name="connsiteX2" fmla="*/ 3354837 w 3549206"/>
                <a:gd name="connsiteY2" fmla="*/ 2987357 h 4208960"/>
                <a:gd name="connsiteX3" fmla="*/ 989544 w 3549206"/>
                <a:gd name="connsiteY3" fmla="*/ 4158943 h 4208960"/>
                <a:gd name="connsiteX4" fmla="*/ 42509 w 3549206"/>
                <a:gd name="connsiteY4" fmla="*/ 3673674 h 4208960"/>
                <a:gd name="connsiteX5" fmla="*/ 0 w 3549206"/>
                <a:gd name="connsiteY5" fmla="*/ 3632349 h 4208960"/>
                <a:gd name="connsiteX6" fmla="*/ 0 w 3549206"/>
                <a:gd name="connsiteY6" fmla="*/ 670937 h 4208960"/>
                <a:gd name="connsiteX7" fmla="*/ 76478 w 3549206"/>
                <a:gd name="connsiteY7" fmla="*/ 505491 h 4208960"/>
                <a:gd name="connsiteX8" fmla="*/ 1381751 w 3549206"/>
                <a:gd name="connsiteY8" fmla="*/ 944 h 420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9206" h="4208960">
                  <a:moveTo>
                    <a:pt x="1381751" y="944"/>
                  </a:moveTo>
                  <a:cubicBezTo>
                    <a:pt x="1848807" y="-13028"/>
                    <a:pt x="2320501" y="128030"/>
                    <a:pt x="2714848" y="426568"/>
                  </a:cubicBezTo>
                  <a:cubicBezTo>
                    <a:pt x="3503542" y="1023645"/>
                    <a:pt x="3769903" y="2089437"/>
                    <a:pt x="3354837" y="2987357"/>
                  </a:cubicBezTo>
                  <a:cubicBezTo>
                    <a:pt x="2939771" y="3885276"/>
                    <a:pt x="1955343" y="4372887"/>
                    <a:pt x="989544" y="4158943"/>
                  </a:cubicBezTo>
                  <a:cubicBezTo>
                    <a:pt x="627370" y="4078714"/>
                    <a:pt x="304484" y="3907952"/>
                    <a:pt x="42509" y="3673674"/>
                  </a:cubicBezTo>
                  <a:lnTo>
                    <a:pt x="0" y="3632349"/>
                  </a:lnTo>
                  <a:lnTo>
                    <a:pt x="0" y="670937"/>
                  </a:lnTo>
                  <a:lnTo>
                    <a:pt x="76478" y="505491"/>
                  </a:lnTo>
                  <a:cubicBezTo>
                    <a:pt x="452275" y="183915"/>
                    <a:pt x="914694" y="14915"/>
                    <a:pt x="1381751" y="944"/>
                  </a:cubicBezTo>
                  <a:close/>
                </a:path>
              </a:pathLst>
            </a:custGeom>
            <a:ln w="38100" cap="rnd">
              <a:solidFill>
                <a:schemeClr val="bg1">
                  <a:lumMod val="85000"/>
                </a:schemeClr>
              </a:solidFill>
              <a:round/>
            </a:ln>
            <a:effectLst>
              <a:outerShdw blurRad="279400" dist="88900" dir="282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AD4137-10DD-374D-68EA-55F9142F9E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1836" y="747446"/>
              <a:ext cx="323466" cy="323466"/>
            </a:xfrm>
            <a:prstGeom prst="ellipse">
              <a:avLst/>
            </a:prstGeom>
            <a:solidFill>
              <a:schemeClr val="bg1"/>
            </a:solidFill>
            <a:ln w="254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30DC6F-E525-8475-4909-96FBCB428F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3395" y="2394618"/>
              <a:ext cx="323466" cy="323466"/>
            </a:xfrm>
            <a:prstGeom prst="ellipse">
              <a:avLst/>
            </a:prstGeom>
            <a:solidFill>
              <a:schemeClr val="bg1"/>
            </a:solidFill>
            <a:ln w="254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DA5EC3-0907-FD74-04A8-277DE63C0D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1836" y="4028343"/>
              <a:ext cx="323466" cy="323466"/>
            </a:xfrm>
            <a:prstGeom prst="ellipse">
              <a:avLst/>
            </a:prstGeom>
            <a:solidFill>
              <a:schemeClr val="bg1"/>
            </a:solidFill>
            <a:ln w="25400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BB54BA9-563B-DB3E-5C55-15D752B88F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5275" y="1961991"/>
              <a:ext cx="1188720" cy="1188720"/>
            </a:xfrm>
            <a:prstGeom prst="ellipse">
              <a:avLst/>
            </a:prstGeom>
            <a:noFill/>
            <a:ln w="63500" cap="rnd">
              <a:solidFill>
                <a:srgbClr val="F8625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9E1CE59-35AD-58E9-8F36-164C55322D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03850" y="3568140"/>
              <a:ext cx="1188720" cy="1188720"/>
            </a:xfrm>
            <a:prstGeom prst="ellipse">
              <a:avLst/>
            </a:prstGeom>
            <a:noFill/>
            <a:ln w="63500" cap="rnd">
              <a:solidFill>
                <a:srgbClr val="00B0F0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6E3D6E-B531-2A5C-0D71-4E700E99E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5999" y="299818"/>
              <a:ext cx="1188720" cy="1188720"/>
            </a:xfrm>
            <a:prstGeom prst="ellipse">
              <a:avLst/>
            </a:prstGeom>
            <a:noFill/>
            <a:ln w="63500" cap="rnd">
              <a:solidFill>
                <a:srgbClr val="00B050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6FF9FF-B614-AF80-7AAF-BC474D725CEE}"/>
                </a:ext>
              </a:extLst>
            </p:cNvPr>
            <p:cNvSpPr/>
            <p:nvPr/>
          </p:nvSpPr>
          <p:spPr>
            <a:xfrm>
              <a:off x="3263159" y="436978"/>
              <a:ext cx="914400" cy="914400"/>
            </a:xfrm>
            <a:prstGeom prst="ellipse">
              <a:avLst/>
            </a:prstGeom>
            <a:solidFill>
              <a:srgbClr val="00B050">
                <a:alpha val="65000"/>
              </a:srgbClr>
            </a:solidFill>
            <a:ln w="25400" cap="rnd">
              <a:noFill/>
              <a:round/>
            </a:ln>
            <a:effectLst>
              <a:outerShdw blurRad="177800" dist="88900" dir="2700000" algn="tl" rotWithShape="0">
                <a:prstClr val="black">
                  <a:alpha val="2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0B35DD-A68C-DDA0-25C1-F2E90FE47F9A}"/>
                </a:ext>
              </a:extLst>
            </p:cNvPr>
            <p:cNvSpPr/>
            <p:nvPr/>
          </p:nvSpPr>
          <p:spPr>
            <a:xfrm>
              <a:off x="3802435" y="2099151"/>
              <a:ext cx="914400" cy="914400"/>
            </a:xfrm>
            <a:prstGeom prst="ellipse">
              <a:avLst/>
            </a:prstGeom>
            <a:solidFill>
              <a:srgbClr val="F86252">
                <a:alpha val="65000"/>
              </a:srgbClr>
            </a:solidFill>
            <a:ln w="25400" cap="rnd">
              <a:noFill/>
              <a:round/>
            </a:ln>
            <a:effectLst>
              <a:outerShdw blurRad="177800" dist="88900" dir="2700000" algn="tl" rotWithShape="0">
                <a:prstClr val="black">
                  <a:alpha val="2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671657-6B95-36AC-D702-E4D8E739BDE2}"/>
                </a:ext>
              </a:extLst>
            </p:cNvPr>
            <p:cNvSpPr/>
            <p:nvPr/>
          </p:nvSpPr>
          <p:spPr>
            <a:xfrm>
              <a:off x="3341010" y="3707290"/>
              <a:ext cx="914400" cy="914400"/>
            </a:xfrm>
            <a:prstGeom prst="ellipse">
              <a:avLst/>
            </a:prstGeom>
            <a:solidFill>
              <a:srgbClr val="00B0F0">
                <a:alpha val="65000"/>
              </a:srgbClr>
            </a:solidFill>
            <a:ln w="25400" cap="rnd">
              <a:noFill/>
              <a:round/>
            </a:ln>
            <a:effectLst>
              <a:outerShdw blurRad="177800" dist="88900" dir="2700000" algn="tl" rotWithShape="0">
                <a:prstClr val="black">
                  <a:alpha val="2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4B496C-513B-7E64-3716-5AA810D30342}"/>
                </a:ext>
              </a:extLst>
            </p:cNvPr>
            <p:cNvSpPr txBox="1"/>
            <p:nvPr/>
          </p:nvSpPr>
          <p:spPr>
            <a:xfrm>
              <a:off x="3459088" y="540235"/>
              <a:ext cx="4290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badi" panose="020B0604020104020204" pitchFamily="34" charset="0"/>
                </a:rPr>
                <a:t>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3D65FA-1444-0201-7704-0E299B0A3F33}"/>
                </a:ext>
              </a:extLst>
            </p:cNvPr>
            <p:cNvSpPr txBox="1"/>
            <p:nvPr/>
          </p:nvSpPr>
          <p:spPr>
            <a:xfrm>
              <a:off x="4008378" y="2201434"/>
              <a:ext cx="4290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badi" panose="020B0604020104020204" pitchFamily="34" charset="0"/>
                </a:rPr>
                <a:t>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A71913-92FD-9826-4036-C653F3DC0CFD}"/>
                </a:ext>
              </a:extLst>
            </p:cNvPr>
            <p:cNvSpPr txBox="1"/>
            <p:nvPr/>
          </p:nvSpPr>
          <p:spPr>
            <a:xfrm>
              <a:off x="3556674" y="3798699"/>
              <a:ext cx="4290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badi" panose="020B0604020104020204" pitchFamily="34" charset="0"/>
                </a:rPr>
                <a:t>3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C9B7B6C-3DB0-7317-2A1B-ED9B26435E16}"/>
              </a:ext>
            </a:extLst>
          </p:cNvPr>
          <p:cNvSpPr/>
          <p:nvPr/>
        </p:nvSpPr>
        <p:spPr>
          <a:xfrm>
            <a:off x="4477315" y="825182"/>
            <a:ext cx="2014231" cy="9023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ADE12E-8E20-39C6-8609-D4B64895ACEC}"/>
              </a:ext>
            </a:extLst>
          </p:cNvPr>
          <p:cNvSpPr txBox="1"/>
          <p:nvPr/>
        </p:nvSpPr>
        <p:spPr>
          <a:xfrm>
            <a:off x="186924" y="1331326"/>
            <a:ext cx="33819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  <a:cs typeface="Arial" panose="020B0604020202020204" pitchFamily="34" charset="0"/>
              </a:rPr>
              <a:t>Дорожная карта ЦАРЭС в области изменения климата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29" name="Picture 28" descr="A logo with a red and yellow circle&#10;&#10;Description automatically generated">
            <a:extLst>
              <a:ext uri="{FF2B5EF4-FFF2-40B4-BE49-F238E27FC236}">
                <a16:creationId xmlns:a16="http://schemas.microsoft.com/office/drawing/2014/main" id="{91D88772-FC29-A09A-7177-56C64680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4" y="5556631"/>
            <a:ext cx="1028221" cy="102822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7ABF97D-3F7B-B990-83C2-E510467679FC}"/>
              </a:ext>
            </a:extLst>
          </p:cNvPr>
          <p:cNvSpPr txBox="1"/>
          <p:nvPr/>
        </p:nvSpPr>
        <p:spPr>
          <a:xfrm>
            <a:off x="4399461" y="156336"/>
            <a:ext cx="46424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badi" panose="020B0604020104020204" pitchFamily="34" charset="0"/>
              </a:rPr>
              <a:t>Этап</a:t>
            </a:r>
            <a:r>
              <a:rPr lang="en-GB" sz="2000" b="1" dirty="0">
                <a:latin typeface="Abadi" panose="020B0604020104020204" pitchFamily="34" charset="0"/>
              </a:rPr>
              <a:t> I: </a:t>
            </a:r>
            <a:r>
              <a:rPr lang="ru-RU" sz="2000" b="1" dirty="0">
                <a:latin typeface="Abadi" panose="020B0604020104020204" pitchFamily="34" charset="0"/>
              </a:rPr>
              <a:t>Этап </a:t>
            </a:r>
            <a:r>
              <a:rPr lang="en-GB" sz="2000" b="1" dirty="0">
                <a:latin typeface="Abadi" panose="020B0604020104020204" pitchFamily="34" charset="0"/>
              </a:rPr>
              <a:t>I: </a:t>
            </a:r>
            <a:r>
              <a:rPr lang="ru-RU" sz="2000" b="1" dirty="0">
                <a:latin typeface="Abadi" panose="020B0604020104020204" pitchFamily="34" charset="0"/>
              </a:rPr>
              <a:t>Стратегический анализ</a:t>
            </a:r>
            <a:endParaRPr lang="en-GB" sz="2000" b="1" dirty="0">
              <a:latin typeface="Abadi" panose="020B0604020104020204" pitchFamily="34" charset="0"/>
            </a:endParaRPr>
          </a:p>
          <a:p>
            <a:r>
              <a:rPr lang="en-GB" sz="1400" dirty="0">
                <a:latin typeface="Abadi" panose="020B0604020104020204" pitchFamily="34" charset="0"/>
              </a:rPr>
              <a:t>(2024-2025</a:t>
            </a:r>
            <a:r>
              <a:rPr lang="ru-RU" sz="1400" dirty="0">
                <a:latin typeface="Abadi" panose="020B0604020104020204" pitchFamily="34" charset="0"/>
              </a:rPr>
              <a:t>гг.</a:t>
            </a:r>
            <a:r>
              <a:rPr lang="en-GB" sz="1400" dirty="0">
                <a:latin typeface="Abadi" panose="020B0604020104020204" pitchFamily="34" charset="0"/>
              </a:rPr>
              <a:t>)</a:t>
            </a:r>
            <a:endParaRPr lang="en-GB" sz="1400" dirty="0">
              <a:latin typeface="Abadi" panose="020B0604020104020204" pitchFamily="34" charset="0"/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C7C53E-FE6A-129F-AE91-B1E603DFF8EF}"/>
              </a:ext>
            </a:extLst>
          </p:cNvPr>
          <p:cNvSpPr txBox="1"/>
          <p:nvPr/>
        </p:nvSpPr>
        <p:spPr>
          <a:xfrm>
            <a:off x="5059938" y="2086620"/>
            <a:ext cx="659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badi" panose="020B0604020104020204" pitchFamily="34" charset="0"/>
              </a:rPr>
              <a:t>Этап</a:t>
            </a:r>
            <a:r>
              <a:rPr lang="en-GB" sz="2000" b="1" dirty="0">
                <a:latin typeface="Abadi" panose="020B0604020104020204" pitchFamily="34" charset="0"/>
              </a:rPr>
              <a:t> II: </a:t>
            </a:r>
            <a:r>
              <a:rPr lang="ru-RU" sz="2000" b="1" dirty="0">
                <a:latin typeface="Abadi" panose="020B0604020104020204" pitchFamily="34" charset="0"/>
              </a:rPr>
              <a:t>Дорожная карта и инвестиционный план</a:t>
            </a:r>
            <a:endParaRPr lang="en-GB" sz="2000" b="1" dirty="0">
              <a:latin typeface="Abadi" panose="020B06040201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138BC0-84D7-6C50-302C-DAD2D5215259}"/>
              </a:ext>
            </a:extLst>
          </p:cNvPr>
          <p:cNvSpPr txBox="1"/>
          <p:nvPr/>
        </p:nvSpPr>
        <p:spPr>
          <a:xfrm>
            <a:off x="4471074" y="3771704"/>
            <a:ext cx="6453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badi" panose="020B0604020104020204" pitchFamily="34" charset="0"/>
              </a:rPr>
              <a:t>Этап</a:t>
            </a:r>
            <a:r>
              <a:rPr lang="en-GB" sz="2000" b="1" dirty="0">
                <a:latin typeface="Abadi" panose="020B0604020104020204" pitchFamily="34" charset="0"/>
              </a:rPr>
              <a:t> III: </a:t>
            </a:r>
            <a:r>
              <a:rPr lang="ru-RU" sz="2000" b="1" dirty="0">
                <a:latin typeface="Abadi" panose="020B0604020104020204" pitchFamily="34" charset="0"/>
              </a:rPr>
              <a:t>Преимущества ЦАРЭС в реализации повестки дня в области изменения климата</a:t>
            </a:r>
            <a:endParaRPr lang="en-GB" sz="1400" dirty="0">
              <a:latin typeface="Abadi" panose="020B0604020104020204" pitchFamily="34" charset="0"/>
              <a:cs typeface="Calibri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D8896EA-3A56-1919-2B06-85AAC7D99799}"/>
              </a:ext>
            </a:extLst>
          </p:cNvPr>
          <p:cNvSpPr/>
          <p:nvPr/>
        </p:nvSpPr>
        <p:spPr>
          <a:xfrm>
            <a:off x="5018641" y="2518569"/>
            <a:ext cx="6476359" cy="12132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169863" algn="l"/>
              </a:tabLst>
            </a:pPr>
            <a:r>
              <a:rPr lang="ru-RU" dirty="0">
                <a:solidFill>
                  <a:schemeClr val="tx1"/>
                </a:solidFill>
                <a:latin typeface="Abadi" panose="020B0604020104020204" pitchFamily="34" charset="0"/>
              </a:rPr>
              <a:t>Разработаны</a:t>
            </a:r>
            <a:r>
              <a:rPr lang="ru-RU" b="1" dirty="0">
                <a:solidFill>
                  <a:schemeClr val="tx1"/>
                </a:solidFill>
                <a:latin typeface="Abadi" panose="020B0604020104020204" pitchFamily="34" charset="0"/>
              </a:rPr>
              <a:t> План действий и портфель готовящихся проектов ЦАРЭС в области изменения климата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69863" algn="l"/>
              </a:tabLst>
            </a:pPr>
            <a:r>
              <a:rPr lang="ru-RU" dirty="0">
                <a:solidFill>
                  <a:schemeClr val="tx1"/>
                </a:solidFill>
                <a:latin typeface="Abadi" panose="020B0604020104020204" pitchFamily="34" charset="0"/>
              </a:rPr>
              <a:t>Изменение климата является</a:t>
            </a:r>
            <a:r>
              <a:rPr lang="ru-RU" b="1" dirty="0">
                <a:solidFill>
                  <a:schemeClr val="tx1"/>
                </a:solidFill>
                <a:latin typeface="Abadi" panose="020B0604020104020204" pitchFamily="34" charset="0"/>
              </a:rPr>
              <a:t> сквозным операционным приоритетом </a:t>
            </a:r>
            <a:r>
              <a:rPr lang="ru-RU" dirty="0">
                <a:solidFill>
                  <a:schemeClr val="tx1"/>
                </a:solidFill>
                <a:latin typeface="Abadi" panose="020B0604020104020204" pitchFamily="34" charset="0"/>
              </a:rPr>
              <a:t>в Стратегии ЦАРЭС 2030</a:t>
            </a:r>
            <a:endParaRPr lang="en-US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C7269D1-C5D6-22C3-B47E-C8AC7DDA19DA}"/>
              </a:ext>
            </a:extLst>
          </p:cNvPr>
          <p:cNvSpPr/>
          <p:nvPr/>
        </p:nvSpPr>
        <p:spPr>
          <a:xfrm>
            <a:off x="4780744" y="827434"/>
            <a:ext cx="1710802" cy="9000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badi" panose="020B0604020104020204" pitchFamily="34" charset="0"/>
              </a:rPr>
              <a:t>Оценка</a:t>
            </a:r>
            <a:r>
              <a:rPr lang="ru-RU" sz="1600" b="1" dirty="0">
                <a:solidFill>
                  <a:schemeClr val="tx1"/>
                </a:solidFill>
                <a:latin typeface="Abadi" panose="020B0604020104020204" pitchFamily="34" charset="0"/>
              </a:rPr>
              <a:t> ОНУВ и национальных планов по адаптации</a:t>
            </a:r>
            <a:endParaRPr lang="en-GB" sz="16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EE1A5F-84F1-80F3-EC71-D99FC3C639A0}"/>
              </a:ext>
            </a:extLst>
          </p:cNvPr>
          <p:cNvSpPr txBox="1"/>
          <p:nvPr/>
        </p:nvSpPr>
        <p:spPr>
          <a:xfrm rot="16200000">
            <a:off x="4056303" y="1142879"/>
            <a:ext cx="1096074" cy="26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badi" panose="020B0604020104020204" pitchFamily="34" charset="0"/>
              </a:rPr>
              <a:t>Нац. уровень</a:t>
            </a:r>
            <a:endParaRPr lang="en-US" sz="11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A0B062B-8B05-0257-76F9-54E4F6B47EDD}"/>
              </a:ext>
            </a:extLst>
          </p:cNvPr>
          <p:cNvSpPr/>
          <p:nvPr/>
        </p:nvSpPr>
        <p:spPr>
          <a:xfrm>
            <a:off x="6663887" y="765752"/>
            <a:ext cx="2506008" cy="96451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1D432EC-D884-E8DA-7F77-5DF95B4A7F8C}"/>
              </a:ext>
            </a:extLst>
          </p:cNvPr>
          <p:cNvSpPr/>
          <p:nvPr/>
        </p:nvSpPr>
        <p:spPr>
          <a:xfrm>
            <a:off x="7009577" y="783448"/>
            <a:ext cx="2253444" cy="9370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Abadi" panose="020B0604020104020204" pitchFamily="34" charset="0"/>
              </a:rPr>
              <a:t>Пересмотр </a:t>
            </a:r>
            <a:r>
              <a:rPr lang="ru-RU" sz="2000" b="1" dirty="0">
                <a:solidFill>
                  <a:schemeClr val="tx1"/>
                </a:solidFill>
                <a:latin typeface="Abadi" panose="020B0604020104020204" pitchFamily="34" charset="0"/>
              </a:rPr>
              <a:t>стратегий и программ </a:t>
            </a:r>
            <a:r>
              <a:rPr lang="ru-RU" sz="2000" dirty="0">
                <a:solidFill>
                  <a:schemeClr val="tx1"/>
                </a:solidFill>
                <a:latin typeface="Abadi" panose="020B0604020104020204" pitchFamily="34" charset="0"/>
              </a:rPr>
              <a:t>ЦАРЭС</a:t>
            </a:r>
            <a:endParaRPr lang="en-US" sz="20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C7C93C-28F3-5400-4CF8-9822EA43D922}"/>
              </a:ext>
            </a:extLst>
          </p:cNvPr>
          <p:cNvSpPr txBox="1"/>
          <p:nvPr/>
        </p:nvSpPr>
        <p:spPr>
          <a:xfrm rot="16200000">
            <a:off x="6444130" y="1043416"/>
            <a:ext cx="937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badi" panose="020B0604020104020204" pitchFamily="34" charset="0"/>
              </a:rPr>
              <a:t>ЦАРЭС</a:t>
            </a:r>
            <a:endParaRPr lang="en-US" sz="14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4" name="Rectangle: Rounded Corners 47">
            <a:extLst>
              <a:ext uri="{FF2B5EF4-FFF2-40B4-BE49-F238E27FC236}">
                <a16:creationId xmlns:a16="http://schemas.microsoft.com/office/drawing/2014/main" id="{3D2925F8-551F-84E4-A193-5D9E567B89B5}"/>
              </a:ext>
            </a:extLst>
          </p:cNvPr>
          <p:cNvSpPr/>
          <p:nvPr/>
        </p:nvSpPr>
        <p:spPr>
          <a:xfrm>
            <a:off x="4495307" y="4438520"/>
            <a:ext cx="7450837" cy="22362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2125" lvl="2" indent="-398145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0000"/>
                </a:solidFill>
                <a:latin typeface="Abadi" panose="020B0604020104020204" pitchFamily="34" charset="0"/>
                <a:ea typeface="SimSun"/>
                <a:cs typeface="Times New Roman"/>
              </a:rPr>
              <a:t>Разработка планов и инструментов климатического финансирования </a:t>
            </a:r>
          </a:p>
          <a:p>
            <a:pPr marL="492125" lvl="2" indent="-398145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0000"/>
                </a:solidFill>
                <a:latin typeface="Abadi" panose="020B0604020104020204" pitchFamily="34" charset="0"/>
                <a:ea typeface="SimSun"/>
                <a:cs typeface="Times New Roman"/>
              </a:rPr>
              <a:t>Усиление координации и синергии между ПР </a:t>
            </a:r>
          </a:p>
          <a:p>
            <a:pPr marL="492125" lvl="2" indent="-398145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0000"/>
                </a:solidFill>
                <a:latin typeface="Abadi" panose="020B0604020104020204" pitchFamily="34" charset="0"/>
                <a:ea typeface="SimSun"/>
                <a:cs typeface="Times New Roman"/>
              </a:rPr>
              <a:t>Повышение потенциала подготовки проектов</a:t>
            </a:r>
          </a:p>
          <a:p>
            <a:pPr marL="492125" lvl="2" indent="-398145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0000"/>
                </a:solidFill>
                <a:latin typeface="Abadi" panose="020B0604020104020204" pitchFamily="34" charset="0"/>
                <a:ea typeface="SimSun"/>
                <a:cs typeface="Times New Roman"/>
              </a:rPr>
              <a:t>Расширение доступа к климатическим фондам </a:t>
            </a:r>
          </a:p>
          <a:p>
            <a:pPr marL="492125" lvl="2" indent="-398145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0000"/>
                </a:solidFill>
                <a:latin typeface="Abadi" panose="020B0604020104020204" pitchFamily="34" charset="0"/>
                <a:ea typeface="SimSun"/>
                <a:cs typeface="Times New Roman"/>
              </a:rPr>
              <a:t>Совершенствование инструментов финансирования управления рисками стихийных бедствий </a:t>
            </a:r>
          </a:p>
          <a:p>
            <a:pPr marL="492125" lvl="2" indent="-398145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0000"/>
                </a:solidFill>
                <a:latin typeface="Abadi" panose="020B0604020104020204" pitchFamily="34" charset="0"/>
                <a:ea typeface="SimSun"/>
                <a:cs typeface="Times New Roman"/>
              </a:rPr>
              <a:t>Разработка инновационных региональных климатических проектов</a:t>
            </a:r>
            <a:endParaRPr lang="en-US" sz="1700" b="1" dirty="0">
              <a:solidFill>
                <a:srgbClr val="000000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E2090-0866-BB38-57AF-23150D58D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2706">
            <a:off x="8925734" y="128708"/>
            <a:ext cx="1266995" cy="1647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F2852-D85A-F57F-2576-23A495CE6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36195">
            <a:off x="9439744" y="36617"/>
            <a:ext cx="1350191" cy="1755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26DD1-2656-705B-7F2C-D50B38CDB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208" y="58421"/>
            <a:ext cx="1308858" cy="1701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CBE93-7760-2FFD-C2E7-2C2FBF803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40832">
            <a:off x="10515611" y="112177"/>
            <a:ext cx="1427544" cy="18558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3381B8-6F56-F255-C6F0-F15E9AC5DE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09958">
            <a:off x="11070598" y="338131"/>
            <a:ext cx="1439944" cy="187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8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2C6D3A8-5CBF-D040-E6E0-BCE92E8B9836}"/>
              </a:ext>
            </a:extLst>
          </p:cNvPr>
          <p:cNvGrpSpPr/>
          <p:nvPr/>
        </p:nvGrpSpPr>
        <p:grpSpPr>
          <a:xfrm>
            <a:off x="259938" y="1215232"/>
            <a:ext cx="5912739" cy="4480446"/>
            <a:chOff x="7400349" y="4218155"/>
            <a:chExt cx="4003572" cy="2645308"/>
          </a:xfrm>
        </p:grpSpPr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E4B3EB4A-2192-DB0F-5B46-64D42A767CC0}"/>
                </a:ext>
              </a:extLst>
            </p:cNvPr>
            <p:cNvSpPr/>
            <p:nvPr/>
          </p:nvSpPr>
          <p:spPr>
            <a:xfrm>
              <a:off x="7416132" y="4218155"/>
              <a:ext cx="3987789" cy="775966"/>
            </a:xfrm>
            <a:prstGeom prst="roundRect">
              <a:avLst>
                <a:gd name="adj" fmla="val 34303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125"/>
                </a:spcAft>
              </a:pPr>
              <a:r>
                <a:rPr lang="ru-RU" sz="2000" b="1" dirty="0">
                  <a:solidFill>
                    <a:schemeClr val="bg1"/>
                  </a:solidFill>
                  <a:latin typeface="Abadi" panose="020B0604020104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Руководящий комитет ЦАРЭС по вопросам изменения климата</a:t>
              </a:r>
              <a:endParaRPr lang="en-PT" sz="200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: Rounded Corners 16">
              <a:extLst>
                <a:ext uri="{FF2B5EF4-FFF2-40B4-BE49-F238E27FC236}">
                  <a16:creationId xmlns:a16="http://schemas.microsoft.com/office/drawing/2014/main" id="{B23F3E28-745A-26A5-B826-074DB2B5F31F}"/>
                </a:ext>
              </a:extLst>
            </p:cNvPr>
            <p:cNvSpPr/>
            <p:nvPr/>
          </p:nvSpPr>
          <p:spPr>
            <a:xfrm>
              <a:off x="7400349" y="5070508"/>
              <a:ext cx="4003572" cy="1792955"/>
            </a:xfrm>
            <a:prstGeom prst="roundRect">
              <a:avLst>
                <a:gd name="adj" fmla="val 822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125"/>
                </a:spcAft>
              </a:pPr>
              <a:endParaRPr lang="en-PT" sz="110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63A329-6720-2B08-A972-109DB3C65678}"/>
              </a:ext>
            </a:extLst>
          </p:cNvPr>
          <p:cNvSpPr txBox="1"/>
          <p:nvPr/>
        </p:nvSpPr>
        <p:spPr>
          <a:xfrm>
            <a:off x="270703" y="308637"/>
            <a:ext cx="11395293" cy="90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100" b="1" dirty="0">
                <a:latin typeface="Abadi" panose="020B0604020104020204" pitchFamily="34" charset="0"/>
                <a:cs typeface="Arial" panose="020B0604020202020204" pitchFamily="34" charset="0"/>
              </a:rPr>
              <a:t>Управление в целях реализации видения в области изменения климата</a:t>
            </a:r>
            <a:endParaRPr lang="en-US" sz="3100" b="1" dirty="0"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32467E-F7DF-F096-98F9-237BC3B5002A}"/>
              </a:ext>
            </a:extLst>
          </p:cNvPr>
          <p:cNvSpPr txBox="1"/>
          <p:nvPr/>
        </p:nvSpPr>
        <p:spPr>
          <a:xfrm>
            <a:off x="589022" y="3006257"/>
            <a:ext cx="5102886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ru-RU" sz="2000" dirty="0">
                <a:latin typeface="Abadi" panose="020B0604020104020204" pitchFamily="34" charset="0"/>
                <a:cs typeface="Arial" panose="020B0604020202020204" pitchFamily="34" charset="0"/>
              </a:rPr>
              <a:t>Контроль за деятельностью ЦАРЭС по борьбе с изменением климата совместно с экспертными группами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ru-RU" sz="2000" dirty="0">
                <a:latin typeface="Abadi" panose="020B0604020104020204" pitchFamily="34" charset="0"/>
                <a:cs typeface="Arial" panose="020B0604020202020204" pitchFamily="34" charset="0"/>
              </a:rPr>
              <a:t>Обзор стратегий, планов действий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ru-RU" sz="2000" dirty="0">
                <a:latin typeface="Abadi" panose="020B0604020104020204" pitchFamily="34" charset="0"/>
                <a:cs typeface="Arial" panose="020B0604020202020204" pitchFamily="34" charset="0"/>
              </a:rPr>
              <a:t>Утверждение приоритетных секторов и проектов в 5 кластерах ЦАРЭС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ru-RU" sz="2000" dirty="0">
                <a:latin typeface="Abadi" panose="020B0604020104020204" pitchFamily="34" charset="0"/>
                <a:cs typeface="Arial" panose="020B0604020202020204" pitchFamily="34" charset="0"/>
              </a:rPr>
              <a:t>Координировать работу между ПР и секторальными комитетами</a:t>
            </a:r>
            <a:endParaRPr lang="en-US" sz="1600" dirty="0"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logo with a red and yellow circle&#10;&#10;Description automatically generated">
            <a:extLst>
              <a:ext uri="{FF2B5EF4-FFF2-40B4-BE49-F238E27FC236}">
                <a16:creationId xmlns:a16="http://schemas.microsoft.com/office/drawing/2014/main" id="{2D15CD6E-E808-013B-B2D2-8C8529F30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381" y="5654140"/>
            <a:ext cx="1028221" cy="10282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1D5906-C69F-EA95-3F9C-165A5A29F272}"/>
              </a:ext>
            </a:extLst>
          </p:cNvPr>
          <p:cNvGrpSpPr/>
          <p:nvPr/>
        </p:nvGrpSpPr>
        <p:grpSpPr>
          <a:xfrm>
            <a:off x="6210753" y="1184284"/>
            <a:ext cx="5710543" cy="4469857"/>
            <a:chOff x="7326519" y="4233581"/>
            <a:chExt cx="4016310" cy="2329752"/>
          </a:xfrm>
        </p:grpSpPr>
        <p:sp>
          <p:nvSpPr>
            <p:cNvPr id="13" name="Rectangle: Rounded Corners 16">
              <a:extLst>
                <a:ext uri="{FF2B5EF4-FFF2-40B4-BE49-F238E27FC236}">
                  <a16:creationId xmlns:a16="http://schemas.microsoft.com/office/drawing/2014/main" id="{3ED35D20-85E5-9EF5-93E6-56A2067BD8AD}"/>
                </a:ext>
              </a:extLst>
            </p:cNvPr>
            <p:cNvSpPr/>
            <p:nvPr/>
          </p:nvSpPr>
          <p:spPr>
            <a:xfrm>
              <a:off x="7326519" y="4233581"/>
              <a:ext cx="3984069" cy="703411"/>
            </a:xfrm>
            <a:prstGeom prst="roundRect">
              <a:avLst>
                <a:gd name="adj" fmla="val 34303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2400" b="1" dirty="0" err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badi"/>
                  <a:cs typeface="Arial"/>
                </a:rPr>
                <a:t>Межсекторальная</a:t>
              </a:r>
              <a:r>
                <a:rPr lang="ru-RU" sz="2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badi"/>
                  <a:cs typeface="Arial"/>
                </a:rPr>
                <a:t> экспертная рабочая группа ЦАРЭС </a:t>
              </a:r>
              <a:r>
                <a:rPr lang="ru-RU" sz="240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badi"/>
                  <a:cs typeface="Arial"/>
                </a:rPr>
                <a:t>по вопросам изменения климата</a:t>
              </a:r>
              <a:endParaRPr lang="en-GB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/>
                <a:cs typeface="Arial"/>
              </a:endParaRPr>
            </a:p>
          </p:txBody>
        </p:sp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A18E9745-A71A-FD3F-CB31-F257CD1BEDC9}"/>
                </a:ext>
              </a:extLst>
            </p:cNvPr>
            <p:cNvSpPr/>
            <p:nvPr/>
          </p:nvSpPr>
          <p:spPr>
            <a:xfrm>
              <a:off x="7374543" y="4980517"/>
              <a:ext cx="3968286" cy="1582816"/>
            </a:xfrm>
            <a:prstGeom prst="roundRect">
              <a:avLst>
                <a:gd name="adj" fmla="val 822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125"/>
                </a:spcAft>
              </a:pPr>
              <a:endParaRPr lang="en-PT" sz="110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8C7CC44-A80D-1BCB-8A50-E021C1B72851}"/>
              </a:ext>
            </a:extLst>
          </p:cNvPr>
          <p:cNvSpPr txBox="1"/>
          <p:nvPr/>
        </p:nvSpPr>
        <p:spPr>
          <a:xfrm>
            <a:off x="6210753" y="3067813"/>
            <a:ext cx="576584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latin typeface="Abadi"/>
                <a:cs typeface="Arial"/>
              </a:rPr>
              <a:t>Приведение приоритетных кластеров в соответствие с Парижским соглашением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latin typeface="Abadi"/>
                <a:cs typeface="Arial"/>
              </a:rPr>
              <a:t>Представлены различными государственными органами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latin typeface="Abadi"/>
                <a:cs typeface="Arial"/>
              </a:rPr>
              <a:t>Определение приоритетности инициатив, связанных с климатом, в соответствии с климатической повесткой в регионе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latin typeface="Abadi"/>
                <a:cs typeface="Arial"/>
              </a:rPr>
              <a:t>Консультирование по финансовым инструментам</a:t>
            </a:r>
            <a:endParaRPr lang="en-GB" sz="1900" dirty="0">
              <a:solidFill>
                <a:schemeClr val="tx1"/>
              </a:solidFill>
              <a:latin typeface="Abadi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C4BD02B7-8D8D-9123-33A3-358D54EA734C}"/>
              </a:ext>
            </a:extLst>
          </p:cNvPr>
          <p:cNvSpPr/>
          <p:nvPr/>
        </p:nvSpPr>
        <p:spPr>
          <a:xfrm>
            <a:off x="608452" y="5783521"/>
            <a:ext cx="9772677" cy="1022063"/>
          </a:xfrm>
          <a:prstGeom prst="roundRect">
            <a:avLst>
              <a:gd name="adj" fmla="val 343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badi" panose="020B0604020104020204" pitchFamily="34" charset="0"/>
                <a:cs typeface="Arial"/>
              </a:rPr>
              <a:t>ТП АБР "Поддержка региональных мер по борьбе с изменением климата в рамках Программы ЦАРЭС" утверждена в сентябре 2023 г. (750 000 долл. США</a:t>
            </a: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  <a:cs typeface="Arial"/>
              </a:rPr>
              <a:t>)</a:t>
            </a:r>
          </a:p>
          <a:p>
            <a:endParaRPr lang="en-GB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bad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33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ADC6942-5B49-7822-9811-1ACAE0DA46CE}"/>
              </a:ext>
            </a:extLst>
          </p:cNvPr>
          <p:cNvSpPr/>
          <p:nvPr/>
        </p:nvSpPr>
        <p:spPr>
          <a:xfrm>
            <a:off x="1" y="-9242"/>
            <a:ext cx="8704731" cy="1292923"/>
          </a:xfrm>
          <a:custGeom>
            <a:avLst/>
            <a:gdLst>
              <a:gd name="connsiteX0" fmla="*/ 0 w 8704731"/>
              <a:gd name="connsiteY0" fmla="*/ 0 h 1292923"/>
              <a:gd name="connsiteX1" fmla="*/ 8691119 w 8704731"/>
              <a:gd name="connsiteY1" fmla="*/ 0 h 1292923"/>
              <a:gd name="connsiteX2" fmla="*/ 8704731 w 8704731"/>
              <a:gd name="connsiteY2" fmla="*/ 67422 h 1292923"/>
              <a:gd name="connsiteX3" fmla="*/ 8704731 w 8704731"/>
              <a:gd name="connsiteY3" fmla="*/ 877883 h 1292923"/>
              <a:gd name="connsiteX4" fmla="*/ 8289691 w 8704731"/>
              <a:gd name="connsiteY4" fmla="*/ 1292923 h 1292923"/>
              <a:gd name="connsiteX5" fmla="*/ 0 w 8704731"/>
              <a:gd name="connsiteY5" fmla="*/ 1292923 h 129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4731" h="1292923">
                <a:moveTo>
                  <a:pt x="0" y="0"/>
                </a:moveTo>
                <a:lnTo>
                  <a:pt x="8691119" y="0"/>
                </a:lnTo>
                <a:lnTo>
                  <a:pt x="8704731" y="67422"/>
                </a:lnTo>
                <a:lnTo>
                  <a:pt x="8704731" y="877883"/>
                </a:lnTo>
                <a:cubicBezTo>
                  <a:pt x="8704731" y="1107103"/>
                  <a:pt x="8518911" y="1292923"/>
                  <a:pt x="8289691" y="1292923"/>
                </a:cubicBezTo>
                <a:lnTo>
                  <a:pt x="0" y="129292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651B28-4E7B-43CA-3A4D-37732D02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58051" cy="8105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badi" panose="020B0604020104020204" pitchFamily="34" charset="0"/>
                <a:ea typeface="+mn-ea"/>
                <a:cs typeface="Arial"/>
              </a:rPr>
              <a:t>На рассмотрение министров стран ЦАРЭС</a:t>
            </a:r>
            <a:endParaRPr lang="en-US" sz="3600" b="1" dirty="0">
              <a:solidFill>
                <a:schemeClr val="bg1"/>
              </a:solidFill>
              <a:latin typeface="Abadi" panose="020B0604020104020204" pitchFamily="34" charset="0"/>
              <a:ea typeface="+mn-ea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6644B0-F253-FEB4-D167-7EA85396C136}"/>
              </a:ext>
            </a:extLst>
          </p:cNvPr>
          <p:cNvSpPr txBox="1">
            <a:spLocks/>
          </p:cNvSpPr>
          <p:nvPr/>
        </p:nvSpPr>
        <p:spPr>
          <a:xfrm>
            <a:off x="-1" y="1512916"/>
            <a:ext cx="11986953" cy="534508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"/>
            </a:pPr>
            <a:r>
              <a:rPr lang="ru-RU" sz="2400" dirty="0">
                <a:solidFill>
                  <a:srgbClr val="000000"/>
                </a:solidFill>
                <a:ea typeface="SimSun"/>
                <a:cs typeface="Arial"/>
              </a:rPr>
              <a:t>Просим Министров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Times New Roman" panose="02020603050405020304" pitchFamily="18" charset="0"/>
              </a:rPr>
              <a:t>одобрить</a:t>
            </a:r>
            <a:r>
              <a:rPr lang="ru-RU" sz="2400" dirty="0"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a typeface="SimSun"/>
                <a:cs typeface="Arial"/>
              </a:rPr>
              <a:t>документ</a:t>
            </a:r>
            <a:r>
              <a:rPr lang="ru-RU" sz="2400" dirty="0"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Times New Roman" panose="02020603050405020304" pitchFamily="18" charset="0"/>
              </a:rPr>
              <a:t>  по видение в области изменения климата ЦАРЭС.</a:t>
            </a:r>
            <a:endParaRPr lang="en-US" sz="2400" dirty="0"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a typeface="Calibri"/>
              <a:cs typeface="Times New Roman" panose="02020603050405020304" pitchFamily="18" charset="0"/>
            </a:endParaRPr>
          </a:p>
          <a:p>
            <a:pPr marL="342900" indent="-342900" algn="just" fontAlgn="base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"/>
            </a:pPr>
            <a:r>
              <a:rPr lang="ru-RU" sz="2400" dirty="0">
                <a:latin typeface="Abadi"/>
                <a:ea typeface="Times New Roman" panose="02020603050405020304" pitchFamily="18" charset="0"/>
              </a:rPr>
              <a:t>Просим поддержать создание </a:t>
            </a:r>
            <a:r>
              <a:rPr lang="ru-RU" sz="2400" b="1" i="1" dirty="0">
                <a:solidFill>
                  <a:srgbClr val="00B050"/>
                </a:solidFill>
                <a:cs typeface="Arial"/>
              </a:rPr>
              <a:t>Руководящую структуру ЦАРЭС по вопросам изменения климата</a:t>
            </a:r>
            <a:r>
              <a:rPr lang="en-PH" sz="2400" dirty="0">
                <a:latin typeface="Abadi"/>
                <a:ea typeface="Times New Roman" panose="02020603050405020304" pitchFamily="18" charset="0"/>
              </a:rPr>
              <a:t>.  </a:t>
            </a:r>
            <a:endParaRPr lang="en-US" sz="2400" dirty="0">
              <a:latin typeface="Abadi"/>
              <a:ea typeface="Times New Roman" panose="02020603050405020304" pitchFamily="18" charset="0"/>
              <a:cs typeface="Calibri" panose="020F0502020204030204"/>
            </a:endParaRPr>
          </a:p>
          <a:p>
            <a:pPr marL="800100" lvl="1" indent="-342900" algn="just" fontAlgn="base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"/>
            </a:pPr>
            <a:r>
              <a:rPr lang="ru-RU" b="1" dirty="0">
                <a:solidFill>
                  <a:srgbClr val="00B050"/>
                </a:solidFill>
                <a:latin typeface="Abadi"/>
              </a:rPr>
              <a:t>Руководящему комитету ЦАРЭС по вопросам изменения климата</a:t>
            </a:r>
            <a:r>
              <a:rPr lang="en-PH" b="1" dirty="0">
                <a:solidFill>
                  <a:srgbClr val="00B050"/>
                </a:solidFill>
                <a:latin typeface="Abadi"/>
              </a:rPr>
              <a:t> </a:t>
            </a:r>
            <a:r>
              <a:rPr lang="ru-RU" dirty="0">
                <a:latin typeface="Abadi"/>
                <a:ea typeface="Times New Roman" panose="02020603050405020304" pitchFamily="18" charset="0"/>
              </a:rPr>
              <a:t>предстоит разработать </a:t>
            </a:r>
            <a:r>
              <a:rPr lang="ru-RU" b="1" dirty="0">
                <a:solidFill>
                  <a:srgbClr val="00B050"/>
                </a:solidFill>
                <a:latin typeface="Abadi"/>
              </a:rPr>
              <a:t>План действий ЦАРЭС в области климата,</a:t>
            </a:r>
            <a:r>
              <a:rPr lang="en-PH" b="1" dirty="0"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badi"/>
              </a:rPr>
              <a:t> </a:t>
            </a:r>
            <a:r>
              <a:rPr lang="ru-RU" dirty="0">
                <a:latin typeface="Abadi"/>
                <a:ea typeface="Times New Roman" panose="02020603050405020304" pitchFamily="18" charset="0"/>
              </a:rPr>
              <a:t>который будет поэтапно реализовывать действия, предусмотренные в Видении</a:t>
            </a:r>
            <a:r>
              <a:rPr lang="en-PH" dirty="0">
                <a:latin typeface="Abadi"/>
                <a:ea typeface="Times New Roman" panose="02020603050405020304" pitchFamily="18" charset="0"/>
              </a:rPr>
              <a:t>.</a:t>
            </a:r>
            <a:endParaRPr lang="en-US" dirty="0">
              <a:latin typeface="Abadi"/>
              <a:ea typeface="Times New Roman" panose="02020603050405020304" pitchFamily="18" charset="0"/>
              <a:cs typeface="Calibri"/>
            </a:endParaRPr>
          </a:p>
          <a:p>
            <a:pPr marL="800100" lvl="1" indent="-342900" algn="just" fontAlgn="base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"/>
            </a:pPr>
            <a:r>
              <a:rPr lang="ru-RU" b="1" dirty="0">
                <a:solidFill>
                  <a:srgbClr val="00B050"/>
                </a:solidFill>
                <a:latin typeface="Abadi"/>
              </a:rPr>
              <a:t>Секретариат ЦАРЭС и Институт ЦАРЭС</a:t>
            </a:r>
            <a:r>
              <a:rPr lang="en-PH" b="1" dirty="0">
                <a:solidFill>
                  <a:srgbClr val="00B050"/>
                </a:solidFill>
                <a:latin typeface="Abadi"/>
              </a:rPr>
              <a:t> </a:t>
            </a:r>
            <a:r>
              <a:rPr lang="ru-RU" dirty="0">
                <a:latin typeface="Abadi"/>
                <a:ea typeface="Times New Roman" panose="02020603050405020304" pitchFamily="18" charset="0"/>
              </a:rPr>
              <a:t> будут отвечать за координацию аналитических мероприятий и мероприятий по наращиванию потенциала</a:t>
            </a:r>
            <a:r>
              <a:rPr lang="en-PH" dirty="0">
                <a:latin typeface="Abadi"/>
                <a:ea typeface="Times New Roman" panose="02020603050405020304" pitchFamily="18" charset="0"/>
              </a:rPr>
              <a:t>.</a:t>
            </a:r>
            <a:endParaRPr lang="en-US" dirty="0">
              <a:latin typeface="Abadi"/>
              <a:ea typeface="Times New Roman" panose="02020603050405020304" pitchFamily="18" charset="0"/>
              <a:cs typeface="Calibri"/>
            </a:endParaRPr>
          </a:p>
          <a:p>
            <a:pPr marL="800100" lvl="1" indent="-342900" algn="just" fontAlgn="base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"/>
            </a:pPr>
            <a:r>
              <a:rPr lang="ru-RU" b="1" dirty="0">
                <a:solidFill>
                  <a:srgbClr val="00B050"/>
                </a:solidFill>
                <a:latin typeface="Abadi"/>
              </a:rPr>
              <a:t>Форум партнеров по развитию ЦАРЭС</a:t>
            </a:r>
            <a:r>
              <a:rPr lang="en-PH" b="1" dirty="0">
                <a:solidFill>
                  <a:srgbClr val="00B050"/>
                </a:solidFill>
                <a:latin typeface="Abadi"/>
              </a:rPr>
              <a:t> </a:t>
            </a:r>
            <a:r>
              <a:rPr lang="ru-RU" dirty="0">
                <a:latin typeface="Abadi"/>
                <a:ea typeface="Times New Roman" panose="02020603050405020304" pitchFamily="18" charset="0"/>
              </a:rPr>
              <a:t>усилит сотрудничество и координацию между партнерами по развитию и донорами для реализации Видения</a:t>
            </a:r>
            <a:r>
              <a:rPr lang="en-PH" dirty="0">
                <a:latin typeface="Abadi"/>
                <a:ea typeface="Times New Roman" panose="02020603050405020304" pitchFamily="18" charset="0"/>
              </a:rPr>
              <a:t>.</a:t>
            </a:r>
            <a:endParaRPr lang="en-US" dirty="0">
              <a:latin typeface="Abadi"/>
              <a:ea typeface="Times New Roman" panose="02020603050405020304" pitchFamily="18" charset="0"/>
              <a:cs typeface="Calibri"/>
            </a:endParaRPr>
          </a:p>
          <a:p>
            <a:pPr marL="800100" lvl="1" indent="-342900" algn="just" fontAlgn="base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"/>
            </a:pPr>
            <a:r>
              <a:rPr lang="ru-RU" b="1" dirty="0">
                <a:solidFill>
                  <a:srgbClr val="00B050"/>
                </a:solidFill>
                <a:latin typeface="Abadi"/>
              </a:rPr>
              <a:t>Секретариат ЦАРЭС </a:t>
            </a:r>
            <a:r>
              <a:rPr lang="ru-RU" dirty="0">
                <a:latin typeface="Abadi"/>
                <a:ea typeface="Times New Roman" panose="02020603050405020304" pitchFamily="18" charset="0"/>
              </a:rPr>
              <a:t>и страны разработают </a:t>
            </a:r>
            <a:r>
              <a:rPr lang="ru-RU" b="1" dirty="0">
                <a:solidFill>
                  <a:srgbClr val="00B050"/>
                </a:solidFill>
                <a:latin typeface="Abadi"/>
              </a:rPr>
              <a:t>план по коммуникации и информационно-разъяснительной работе </a:t>
            </a:r>
            <a:r>
              <a:rPr lang="ru-RU" dirty="0">
                <a:latin typeface="Abadi"/>
                <a:ea typeface="Times New Roman" panose="02020603050405020304" pitchFamily="18" charset="0"/>
              </a:rPr>
              <a:t>в контексте Видения</a:t>
            </a:r>
            <a:r>
              <a:rPr lang="en-PH" dirty="0">
                <a:latin typeface="Abadi"/>
                <a:ea typeface="Times New Roman" panose="02020603050405020304" pitchFamily="18" charset="0"/>
              </a:rPr>
              <a:t>.</a:t>
            </a:r>
            <a:endParaRPr lang="en-US" dirty="0">
              <a:latin typeface="Abadi"/>
              <a:ea typeface="Times New Roman" panose="02020603050405020304" pitchFamily="18" charset="0"/>
              <a:cs typeface="Calibri"/>
            </a:endParaRPr>
          </a:p>
          <a:p>
            <a:endParaRPr lang="en-US" dirty="0">
              <a:latin typeface="Abadi" panose="020B06040201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36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A51434-1A55-4B35-A662-6F446881B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2490" y="4020411"/>
            <a:ext cx="9144000" cy="825601"/>
          </a:xfrm>
        </p:spPr>
        <p:txBody>
          <a:bodyPr>
            <a:normAutofit/>
          </a:bodyPr>
          <a:lstStyle/>
          <a:p>
            <a:r>
              <a:rPr lang="ru" sz="2000" dirty="0"/>
              <a:t>Заседание национальных координаторов ЦАРЭС</a:t>
            </a:r>
          </a:p>
          <a:p>
            <a:r>
              <a:rPr lang="ru" sz="2000" dirty="0"/>
              <a:t>18 октября 2023 года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9C3CE-5CD1-6584-3A09-6EA1D8AF1EAC}"/>
              </a:ext>
            </a:extLst>
          </p:cNvPr>
          <p:cNvSpPr txBox="1"/>
          <p:nvPr/>
        </p:nvSpPr>
        <p:spPr>
          <a:xfrm>
            <a:off x="1045028" y="1599804"/>
            <a:ext cx="1010194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Фонд подготовки проектов по климату и устойчивому развитию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ЦАРЭС (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ФППКУР</a:t>
            </a:r>
            <a:r>
              <a:rPr kumimoji="0" lang="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4F73CD-83F9-0A06-9CD4-73FD9725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2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5BF79B-8ECC-F223-EDC7-77A36F12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2735"/>
            <a:ext cx="3527541" cy="2268396"/>
          </a:xfrm>
        </p:spPr>
        <p:txBody>
          <a:bodyPr anchor="b">
            <a:noAutofit/>
          </a:bodyPr>
          <a:lstStyle/>
          <a:p>
            <a:r>
              <a:rPr lang="ru" sz="2625" b="1" dirty="0">
                <a:latin typeface="Calibri" panose="020F0502020204030204" pitchFamily="34" charset="0"/>
                <a:cs typeface="Calibri" panose="020F0502020204030204" pitchFamily="34" charset="0"/>
              </a:rPr>
              <a:t>Фонд подготовки проектов по климату и устойчивому развитию ЦАРЭС (</a:t>
            </a:r>
            <a:r>
              <a:rPr lang="ru-RU" sz="2625" b="1" dirty="0">
                <a:latin typeface="Calibri" panose="020F0502020204030204" pitchFamily="34" charset="0"/>
                <a:cs typeface="Calibri" panose="020F0502020204030204" pitchFamily="34" charset="0"/>
              </a:rPr>
              <a:t>ФППКУР</a:t>
            </a:r>
            <a:r>
              <a:rPr lang="ru" sz="2625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1350" b="1" dirty="0"/>
            </a:br>
            <a:br>
              <a:rPr lang="en-US" sz="1125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25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F705E-9A84-C866-F916-28584A100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75" y="2224651"/>
            <a:ext cx="3116425" cy="265402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EB30A8-3323-71FA-C1C0-542ACEEF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326" y="981321"/>
            <a:ext cx="7523773" cy="514068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" sz="1800" b="1" u="sng" dirty="0">
                <a:solidFill>
                  <a:srgbClr val="3960A5"/>
                </a:solidFill>
              </a:rPr>
              <a:t>Контекст ЦАРЭС 2030</a:t>
            </a:r>
          </a:p>
          <a:p>
            <a:pPr>
              <a:lnSpc>
                <a:spcPct val="100000"/>
              </a:lnSpc>
            </a:pPr>
            <a:r>
              <a:rPr lang="ru" sz="1800" dirty="0"/>
              <a:t>Повышение региональной макроэкономической стабильности, улучшение инвестиций и финансовой интеграции.</a:t>
            </a:r>
          </a:p>
          <a:p>
            <a:pPr marL="0" indent="0">
              <a:buNone/>
            </a:pPr>
            <a:r>
              <a:rPr lang="ru-RU" sz="1800" b="1" u="sng" dirty="0">
                <a:solidFill>
                  <a:srgbClr val="3960A5"/>
                </a:solidFill>
              </a:rPr>
              <a:t>Региональное видение и действия ЦАРЭС в области изменения климата</a:t>
            </a:r>
            <a:endParaRPr lang="ru" sz="1800" b="1" u="sng" dirty="0">
              <a:solidFill>
                <a:srgbClr val="3960A5"/>
              </a:solidFill>
            </a:endParaRPr>
          </a:p>
          <a:p>
            <a:r>
              <a:rPr lang="ru" sz="18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ЦАРЭС может играть ведущую роль в поддержке скоординированных действий по борьбе с изменением климата среди стран-членов.</a:t>
            </a:r>
          </a:p>
          <a:p>
            <a:pPr marL="0" indent="0">
              <a:buNone/>
            </a:pPr>
            <a:r>
              <a:rPr lang="ru" sz="1800" b="1" u="sng" dirty="0">
                <a:solidFill>
                  <a:srgbClr val="3960A5"/>
                </a:solidFill>
              </a:rPr>
              <a:t>Обоснование </a:t>
            </a:r>
            <a:r>
              <a:rPr lang="ru-RU" sz="1800" b="1" u="sng" dirty="0">
                <a:solidFill>
                  <a:srgbClr val="3960A5"/>
                </a:solidFill>
              </a:rPr>
              <a:t>ФППКУР</a:t>
            </a:r>
            <a:r>
              <a:rPr lang="ru" sz="1800" b="1" u="sng" dirty="0">
                <a:solidFill>
                  <a:srgbClr val="3960A5"/>
                </a:solidFill>
              </a:rPr>
              <a:t> ЦАРЭС (ранее назывался RIPEF)</a:t>
            </a:r>
          </a:p>
          <a:p>
            <a:r>
              <a:rPr lang="ru" sz="1800" dirty="0">
                <a:ea typeface="Calibri" panose="020F0502020204030204" pitchFamily="34" charset="0"/>
                <a:cs typeface="Arial" panose="020B0604020202020204" pitchFamily="34" charset="0"/>
              </a:rPr>
              <a:t>Решение вызовов для региональных инфраструктурных проектов ЦАРЭС: увеличение дефицита финансирования инфраструктуры, недостаточный потенциал, недостижение целевых показателей по изменению климата и целей ЦУР, отсутствие готовых к инвестициям проектов, ограниченное финансирование частного сектора и недиверсифицированные источники финансирования и пр.</a:t>
            </a:r>
            <a:endParaRPr lang="en-US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" sz="1800" b="1" u="sng" dirty="0">
                <a:solidFill>
                  <a:srgbClr val="3960A5"/>
                </a:solidFill>
              </a:rPr>
              <a:t>Цель</a:t>
            </a:r>
          </a:p>
          <a:p>
            <a:r>
              <a:rPr lang="ru" sz="1800" dirty="0"/>
              <a:t>Специальный мультидонорский трастовый фонд, созданный для поддержки </a:t>
            </a:r>
            <a:r>
              <a:rPr lang="ru" sz="1800" dirty="0">
                <a:ea typeface="Times New Roman" panose="02020603050405020304" pitchFamily="18" charset="0"/>
              </a:rPr>
              <a:t>правительств ЦАРЭС в подготовке проектов и обеспечении готовности с учетом изменения климата и устойчивым образом.</a:t>
            </a:r>
            <a:endParaRPr lang="en-US" sz="1800" b="1" dirty="0"/>
          </a:p>
          <a:p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ECF8DA-0657-CBD7-A6B6-8B92DFDD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E47BB-7310-46D8-81F3-6ABCEF98FE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5157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Dornier Consulting">
      <a:dk1>
        <a:srgbClr val="566367"/>
      </a:dk1>
      <a:lt1>
        <a:srgbClr val="FFFFFF"/>
      </a:lt1>
      <a:dk2>
        <a:srgbClr val="566367"/>
      </a:dk2>
      <a:lt2>
        <a:srgbClr val="E7EBF0"/>
      </a:lt2>
      <a:accent1>
        <a:srgbClr val="FBBA00"/>
      </a:accent1>
      <a:accent2>
        <a:srgbClr val="EF7D00"/>
      </a:accent2>
      <a:accent3>
        <a:srgbClr val="006EB7"/>
      </a:accent3>
      <a:accent4>
        <a:srgbClr val="B61F2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blank">
  <a:themeElements>
    <a:clrScheme name="Dornier Consulting">
      <a:dk1>
        <a:srgbClr val="566367"/>
      </a:dk1>
      <a:lt1>
        <a:srgbClr val="FFFFFF"/>
      </a:lt1>
      <a:dk2>
        <a:srgbClr val="566367"/>
      </a:dk2>
      <a:lt2>
        <a:srgbClr val="E7EBF0"/>
      </a:lt2>
      <a:accent1>
        <a:srgbClr val="FBBA00"/>
      </a:accent1>
      <a:accent2>
        <a:srgbClr val="EF7D00"/>
      </a:accent2>
      <a:accent3>
        <a:srgbClr val="006EB7"/>
      </a:accent3>
      <a:accent4>
        <a:srgbClr val="B61F29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AEA74914DCF4CB1BBCF0E2E5EDB11" ma:contentTypeVersion="17" ma:contentTypeDescription="Create a new document." ma:contentTypeScope="" ma:versionID="30482bcb042da94300ab269d05646591">
  <xsd:schema xmlns:xsd="http://www.w3.org/2001/XMLSchema" xmlns:xs="http://www.w3.org/2001/XMLSchema" xmlns:p="http://schemas.microsoft.com/office/2006/metadata/properties" xmlns:ns2="f668aa56-9285-4561-92d6-d6343913a899" xmlns:ns3="4d0bf39f-aee5-4194-a8cf-9eb94d977901" xmlns:ns4="c1fdd505-2570-46c2-bd04-3e0f2d874cf5" targetNamespace="http://schemas.microsoft.com/office/2006/metadata/properties" ma:root="true" ma:fieldsID="43fff43ee8f6aa09ff18a5919b1d8d27" ns2:_="" ns3:_="" ns4:_="">
    <xsd:import namespace="f668aa56-9285-4561-92d6-d6343913a899"/>
    <xsd:import namespace="4d0bf39f-aee5-4194-a8cf-9eb94d977901"/>
    <xsd:import namespace="c1fdd505-2570-46c2-bd04-3e0f2d874c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8aa56-9285-4561-92d6-d6343913a8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bf39f-aee5-4194-a8cf-9eb94d9779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f1b58bf-0af3-43f6-8149-3fc5501c152c}" ma:internalName="TaxCatchAll" ma:showField="CatchAllData" ma:web="f668aa56-9285-4561-92d6-d6343913a8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0bf39f-aee5-4194-a8cf-9eb94d977901">
      <Terms xmlns="http://schemas.microsoft.com/office/infopath/2007/PartnerControls"/>
    </lcf76f155ced4ddcb4097134ff3c332f>
    <TaxCatchAll xmlns="c1fdd505-2570-46c2-bd04-3e0f2d874cf5" xsi:nil="true"/>
    <SharedWithUsers xmlns="f668aa56-9285-4561-92d6-d6343913a899">
      <UserInfo>
        <DisplayName>Julius Irving C. Santos</DisplayName>
        <AccountId>168</AccountId>
        <AccountType/>
      </UserInfo>
      <UserInfo>
        <DisplayName>Kenzhekhan Abuov</DisplayName>
        <AccountId>1608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3318402-CC2A-4516-976C-9146E06E50F1}">
  <ds:schemaRefs>
    <ds:schemaRef ds:uri="4d0bf39f-aee5-4194-a8cf-9eb94d977901"/>
    <ds:schemaRef ds:uri="c1fdd505-2570-46c2-bd04-3e0f2d874cf5"/>
    <ds:schemaRef ds:uri="f668aa56-9285-4561-92d6-d6343913a8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B812354-EFA7-48FC-BBAE-2C447E3494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B72933-99C1-4CF7-962A-AD868D751849}">
  <ds:schemaRefs>
    <ds:schemaRef ds:uri="http://schemas.microsoft.com/office/2006/metadata/properties"/>
    <ds:schemaRef ds:uri="c1fdd505-2570-46c2-bd04-3e0f2d874cf5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4d0bf39f-aee5-4194-a8cf-9eb94d977901"/>
    <ds:schemaRef ds:uri="f668aa56-9285-4561-92d6-d6343913a89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4019</Words>
  <Application>Microsoft Office PowerPoint</Application>
  <PresentationFormat>Widescreen</PresentationFormat>
  <Paragraphs>475</Paragraphs>
  <Slides>41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Abadi</vt:lpstr>
      <vt:lpstr>Aharoni</vt:lpstr>
      <vt:lpstr>Arial</vt:lpstr>
      <vt:lpstr>Arial Nova Light</vt:lpstr>
      <vt:lpstr>Arial,Sans-Serif</vt:lpstr>
      <vt:lpstr>Calibri</vt:lpstr>
      <vt:lpstr>Calibri Light</vt:lpstr>
      <vt:lpstr>Century Gothic</vt:lpstr>
      <vt:lpstr>Kontrapunkt Bob</vt:lpstr>
      <vt:lpstr>Roboto</vt:lpstr>
      <vt:lpstr>Symbol</vt:lpstr>
      <vt:lpstr>Times</vt:lpstr>
      <vt:lpstr>Wingdings</vt:lpstr>
      <vt:lpstr>Wingdings 2</vt:lpstr>
      <vt:lpstr>Office Theme</vt:lpstr>
      <vt:lpstr>blank</vt:lpstr>
      <vt:lpstr>1_Office Theme</vt:lpstr>
      <vt:lpstr>2_Office Theme</vt:lpstr>
      <vt:lpstr>3_Office Theme</vt:lpstr>
      <vt:lpstr>1_blank</vt:lpstr>
      <vt:lpstr>4_Office Theme</vt:lpstr>
      <vt:lpstr>think-cell Folie</vt:lpstr>
      <vt:lpstr>think-cell Slide</vt:lpstr>
      <vt:lpstr>Региональные меры по борьбе с изменением климата: видение Программы ЦАРЭС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На рассмотрение министров стран ЦАРЭС</vt:lpstr>
      <vt:lpstr>PowerPoint Presentation</vt:lpstr>
      <vt:lpstr>Фонд подготовки проектов по климату и устойчивому развитию ЦАРЭС (ФППКУР)  </vt:lpstr>
      <vt:lpstr>PowerPoint Presentation</vt:lpstr>
      <vt:lpstr>PowerPoint Presentation</vt:lpstr>
      <vt:lpstr>  </vt:lpstr>
      <vt:lpstr> обновленная информация по предстоящему Энергетическому инвестиционному форуму Тбилиси, 28-29 ноября 2023 г.</vt:lpstr>
      <vt:lpstr>Справочная информация</vt:lpstr>
      <vt:lpstr>Цель</vt:lpstr>
      <vt:lpstr>Статус 6го Энергетического инвестиционного форума ЦАРЭС</vt:lpstr>
      <vt:lpstr>Ожидания правительств стран ЦАРЭС</vt:lpstr>
      <vt:lpstr>Дальнейшие шаги</vt:lpstr>
      <vt:lpstr>Презентация исследования ЦАРЭС:  Диверсификация торговых потоков и транспортных и транзитных маршрутов в регионе ЦАРЭС</vt:lpstr>
      <vt:lpstr>Введение</vt:lpstr>
      <vt:lpstr>Увеличение торговли товарами за счет цен на энергоносители...</vt:lpstr>
      <vt:lpstr>...и экспорт в Российскую Федерацию.</vt:lpstr>
      <vt:lpstr>Компоненты роста экспорта</vt:lpstr>
      <vt:lpstr>Реэкспорт</vt:lpstr>
      <vt:lpstr>Пересмотр транзитных маршрутов</vt:lpstr>
      <vt:lpstr>Краткое подведение итогов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Повестка дня 22ой МК (утро)</vt:lpstr>
      <vt:lpstr>Повестка дня 22ой МК (вторая половина дня)</vt:lpstr>
      <vt:lpstr>Основные результаты и документы</vt:lpstr>
      <vt:lpstr>Основные положения Совместного заявления Министров 22-й Министерской конференции ЦАРЭС</vt:lpstr>
      <vt:lpstr>Справочно: дополнительные мероприятия 22ой МК ЦАРЭС </vt:lpstr>
      <vt:lpstr>Справочно: дополнительные мероприятия 22ой МК ЦАРЭС </vt:lpstr>
      <vt:lpstr>Справочно: дополнительные мероприятия МК ЦАРЭС </vt:lpstr>
      <vt:lpstr>Предоставление методических рекомендаций и поддержки для НК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Action  on Climate Change:  A Vision for CAREC in 2050 </dc:title>
  <dc:subject/>
  <dc:creator>Johannes Friedrich Linn</dc:creator>
  <cp:keywords/>
  <dc:description/>
  <cp:lastModifiedBy>Reneli Gloria</cp:lastModifiedBy>
  <cp:revision>11</cp:revision>
  <dcterms:created xsi:type="dcterms:W3CDTF">2023-08-31T21:24:35Z</dcterms:created>
  <dcterms:modified xsi:type="dcterms:W3CDTF">2023-10-18T04:16:02Z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2023-09-04T05:18:45Z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98b369a4-3000-43cd-ae4f-d3f69b48ef43</vt:lpwstr>
  </property>
  <property fmtid="{D5CDD505-2E9C-101B-9397-08002B2CF9AE}" pid="8" name="MSIP_Label_817d4574-7375-4d17-b29c-6e4c6df0fcb0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11" name="ContentTypeId">
    <vt:lpwstr>0x0101009FDAEA74914DCF4CB1BBCF0E2E5EDB11</vt:lpwstr>
  </property>
  <property fmtid="{D5CDD505-2E9C-101B-9397-08002B2CF9AE}" pid="12" name="MediaServiceImageTags">
    <vt:lpwstr/>
  </property>
</Properties>
</file>