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sldIdLst>
    <p:sldId id="1999" r:id="rId5"/>
    <p:sldId id="1995" r:id="rId6"/>
    <p:sldId id="1959" r:id="rId7"/>
    <p:sldId id="1961" r:id="rId8"/>
    <p:sldId id="308" r:id="rId9"/>
    <p:sldId id="836" r:id="rId10"/>
    <p:sldId id="1956" r:id="rId11"/>
    <p:sldId id="2002" r:id="rId12"/>
    <p:sldId id="258" r:id="rId13"/>
    <p:sldId id="1994" r:id="rId14"/>
    <p:sldId id="1948" r:id="rId15"/>
    <p:sldId id="1983" r:id="rId16"/>
    <p:sldId id="2003" r:id="rId17"/>
    <p:sldId id="2004" r:id="rId18"/>
    <p:sldId id="2005" r:id="rId19"/>
    <p:sldId id="4971" r:id="rId20"/>
    <p:sldId id="2000" r:id="rId21"/>
  </p:sldIdLst>
  <p:sldSz cx="12192000" cy="6858000"/>
  <p:notesSz cx="6858000" cy="9144000"/>
  <p:defaultTextStyle>
    <a:defPPr>
      <a:defRPr lang="en-P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4A1E"/>
    <a:srgbClr val="D1EFFD"/>
    <a:srgbClr val="D2EC12"/>
    <a:srgbClr val="E7F57F"/>
    <a:srgbClr val="F3FABE"/>
    <a:srgbClr val="9E480E"/>
    <a:srgbClr val="ED7D31"/>
    <a:srgbClr val="A5A5A5"/>
    <a:srgbClr val="997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1" d="100"/>
          <a:sy n="71" d="100"/>
        </p:scale>
        <p:origin x="206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magul Yeskendirova" userId="S::ayeskendirova.consultant@adb.org::64dcf580-2ae1-4a3f-986e-c77a4d29c838" providerId="AD" clId="Web-{AC1CF1DF-461D-230B-C31B-324134CBE23A}"/>
    <pc:docChg chg="mod modMainMaster">
      <pc:chgData name="Almagul Yeskendirova" userId="S::ayeskendirova.consultant@adb.org::64dcf580-2ae1-4a3f-986e-c77a4d29c838" providerId="AD" clId="Web-{AC1CF1DF-461D-230B-C31B-324134CBE23A}" dt="2023-11-23T07:48:37.478" v="1" actId="33475"/>
      <pc:docMkLst>
        <pc:docMk/>
      </pc:docMkLst>
      <pc:sldMasterChg chg="addSp">
        <pc:chgData name="Almagul Yeskendirova" userId="S::ayeskendirova.consultant@adb.org::64dcf580-2ae1-4a3f-986e-c77a4d29c838" providerId="AD" clId="Web-{AC1CF1DF-461D-230B-C31B-324134CBE23A}" dt="2023-11-23T07:48:37.478" v="0" actId="33475"/>
        <pc:sldMasterMkLst>
          <pc:docMk/>
          <pc:sldMasterMk cId="2449026604" sldId="2147483648"/>
        </pc:sldMasterMkLst>
        <pc:spChg chg="add">
          <ac:chgData name="Almagul Yeskendirova" userId="S::ayeskendirova.consultant@adb.org::64dcf580-2ae1-4a3f-986e-c77a4d29c838" providerId="AD" clId="Web-{AC1CF1DF-461D-230B-C31B-324134CBE23A}" dt="2023-11-23T07:48:37.478" v="0" actId="33475"/>
          <ac:spMkLst>
            <pc:docMk/>
            <pc:sldMasterMk cId="2449026604" sldId="2147483648"/>
            <ac:spMk id="8" creationId="{B0216C38-FAE9-6CC1-AEB9-0D5D3E21264A}"/>
          </ac:spMkLst>
        </pc:sp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Chart%20in%20Microsoft%20PowerPoint"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r>
              <a:rPr lang="en-US" dirty="0"/>
              <a:t>2023</a:t>
            </a:r>
          </a:p>
        </c:rich>
      </c:tx>
      <c:layout>
        <c:manualLayout>
          <c:xMode val="edge"/>
          <c:yMode val="edge"/>
          <c:x val="7.6709913111894276E-2"/>
          <c:y val="2.9729523829199857E-3"/>
        </c:manualLayout>
      </c:layout>
      <c:overlay val="0"/>
      <c:spPr>
        <a:noFill/>
        <a:ln>
          <a:noFill/>
        </a:ln>
        <a:effectLst/>
      </c:spPr>
      <c:txPr>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endParaRPr lang="LID4096"/>
        </a:p>
      </c:txPr>
    </c:title>
    <c:autoTitleDeleted val="0"/>
    <c:plotArea>
      <c:layout/>
      <c:pieChart>
        <c:varyColors val="1"/>
        <c:ser>
          <c:idx val="0"/>
          <c:order val="0"/>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E6B6-4E3B-B0C2-D0FBA0F45E1E}"/>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E6B6-4E3B-B0C2-D0FBA0F45E1E}"/>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E6B6-4E3B-B0C2-D0FBA0F45E1E}"/>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E6B6-4E3B-B0C2-D0FBA0F45E1E}"/>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E6B6-4E3B-B0C2-D0FBA0F45E1E}"/>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E6B6-4E3B-B0C2-D0FBA0F45E1E}"/>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E6B6-4E3B-B0C2-D0FBA0F45E1E}"/>
              </c:ext>
            </c:extLst>
          </c:dPt>
          <c:dPt>
            <c:idx val="7"/>
            <c:bubble3D val="0"/>
            <c:spPr>
              <a:solidFill>
                <a:schemeClr val="accent2">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F-E6B6-4E3B-B0C2-D0FBA0F45E1E}"/>
              </c:ext>
            </c:extLst>
          </c:dPt>
          <c:dPt>
            <c:idx val="8"/>
            <c:bubble3D val="0"/>
            <c:spPr>
              <a:solidFill>
                <a:schemeClr val="accent3">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4-E6B6-4E3B-B0C2-D0FBA0F45E1E}"/>
              </c:ext>
            </c:extLst>
          </c:dPt>
          <c:dPt>
            <c:idx val="9"/>
            <c:bubble3D val="0"/>
            <c:spPr>
              <a:solidFill>
                <a:schemeClr val="accent4">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1-E6B6-4E3B-B0C2-D0FBA0F45E1E}"/>
              </c:ext>
            </c:extLst>
          </c:dPt>
          <c:dPt>
            <c:idx val="10"/>
            <c:bubble3D val="0"/>
            <c:spPr>
              <a:solidFill>
                <a:schemeClr val="accent5">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3-E6B6-4E3B-B0C2-D0FBA0F45E1E}"/>
              </c:ext>
            </c:extLst>
          </c:dPt>
          <c:dLbls>
            <c:dLbl>
              <c:idx val="0"/>
              <c:layout>
                <c:manualLayout>
                  <c:x val="-4.3952187633619487E-2"/>
                  <c:y val="-8.3333333333333332E-3"/>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LID4096"/>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E6B6-4E3B-B0C2-D0FBA0F45E1E}"/>
                </c:ext>
              </c:extLst>
            </c:dLbl>
            <c:dLbl>
              <c:idx val="1"/>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fld id="{2D6A52E4-3DDC-4388-8003-6C5B370CE911}" type="CATEGORYNAME">
                      <a:rPr lang="en-US">
                        <a:solidFill>
                          <a:srgbClr val="ED7D31"/>
                        </a:solidFill>
                      </a:rPr>
                      <a:pPr>
                        <a:defRPr>
                          <a:solidFill>
                            <a:schemeClr val="accent1"/>
                          </a:solidFill>
                        </a:defRPr>
                      </a:pPr>
                      <a:t>[CATEGORY NAME]</a:t>
                    </a:fld>
                    <a:r>
                      <a:rPr lang="en-US" baseline="0" dirty="0">
                        <a:solidFill>
                          <a:srgbClr val="ED7D31"/>
                        </a:solidFill>
                      </a:rPr>
                      <a:t>
3%</a:t>
                    </a: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LID4096"/>
                </a:p>
              </c:txPr>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E6B6-4E3B-B0C2-D0FBA0F45E1E}"/>
                </c:ext>
              </c:extLst>
            </c:dLbl>
            <c:dLbl>
              <c:idx val="2"/>
              <c:tx>
                <c:rich>
                  <a:bodyPr rot="0" spcFirstLastPara="1" vertOverflow="ellipsis" vert="horz" wrap="square" lIns="38100" tIns="19050" rIns="38100" bIns="19050" anchor="ctr" anchorCtr="1">
                    <a:spAutoFit/>
                  </a:bodyPr>
                  <a:lstStyle/>
                  <a:p>
                    <a:pPr>
                      <a:defRPr sz="1330" b="1" i="0" u="none" strike="noStrike" kern="1200" spc="0" baseline="0">
                        <a:solidFill>
                          <a:srgbClr val="A5A5A5"/>
                        </a:solidFill>
                        <a:latin typeface="+mn-lt"/>
                        <a:ea typeface="+mn-ea"/>
                        <a:cs typeface="+mn-cs"/>
                      </a:defRPr>
                    </a:pPr>
                    <a:fld id="{6F3E021F-9855-4674-ACD9-505D901079E3}" type="CATEGORYNAME">
                      <a:rPr lang="en-US">
                        <a:solidFill>
                          <a:srgbClr val="A5A5A5"/>
                        </a:solidFill>
                      </a:rPr>
                      <a:pPr>
                        <a:defRPr>
                          <a:solidFill>
                            <a:srgbClr val="A5A5A5"/>
                          </a:solidFill>
                        </a:defRPr>
                      </a:pPr>
                      <a:t>[CATEGORY NAME]</a:t>
                    </a:fld>
                    <a:r>
                      <a:rPr lang="en-US" baseline="0" dirty="0">
                        <a:solidFill>
                          <a:srgbClr val="A5A5A5"/>
                        </a:solidFill>
                      </a:rPr>
                      <a:t>
24%</a:t>
                    </a: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rgbClr val="A5A5A5"/>
                      </a:solidFill>
                      <a:latin typeface="+mn-lt"/>
                      <a:ea typeface="+mn-ea"/>
                      <a:cs typeface="+mn-cs"/>
                    </a:defRPr>
                  </a:pPr>
                  <a:endParaRPr lang="LID4096"/>
                </a:p>
              </c:txPr>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E6B6-4E3B-B0C2-D0FBA0F45E1E}"/>
                </c:ext>
              </c:extLst>
            </c:dLbl>
            <c:dLbl>
              <c:idx val="3"/>
              <c:tx>
                <c:rich>
                  <a:bodyPr rot="0" spcFirstLastPara="1" vertOverflow="ellipsis" vert="horz" wrap="square" lIns="38100" tIns="19050" rIns="38100" bIns="19050" anchor="ctr" anchorCtr="1">
                    <a:spAutoFit/>
                  </a:bodyPr>
                  <a:lstStyle/>
                  <a:p>
                    <a:pPr>
                      <a:defRPr sz="1330" b="1" i="0" u="none" strike="noStrike" kern="1200" spc="0" baseline="0">
                        <a:solidFill>
                          <a:srgbClr val="FFC000"/>
                        </a:solidFill>
                        <a:latin typeface="+mn-lt"/>
                        <a:ea typeface="+mn-ea"/>
                        <a:cs typeface="+mn-cs"/>
                      </a:defRPr>
                    </a:pPr>
                    <a:fld id="{BC856B43-7510-4433-B2DD-2B2C6D28258D}" type="CATEGORYNAME">
                      <a:rPr lang="en-US" smtClean="0">
                        <a:solidFill>
                          <a:srgbClr val="FFC000"/>
                        </a:solidFill>
                      </a:rPr>
                      <a:pPr>
                        <a:defRPr>
                          <a:solidFill>
                            <a:srgbClr val="FFC000"/>
                          </a:solidFill>
                        </a:defRPr>
                      </a:pPr>
                      <a:t>[CATEGORY NAME]</a:t>
                    </a:fld>
                    <a:r>
                      <a:rPr lang="en-US" baseline="0" dirty="0">
                        <a:solidFill>
                          <a:srgbClr val="FFC000"/>
                        </a:solidFill>
                      </a:rPr>
                      <a:t>
8%</a:t>
                    </a: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rgbClr val="FFC000"/>
                      </a:solidFill>
                      <a:latin typeface="+mn-lt"/>
                      <a:ea typeface="+mn-ea"/>
                      <a:cs typeface="+mn-cs"/>
                    </a:defRPr>
                  </a:pPr>
                  <a:endParaRPr lang="LID4096"/>
                </a:p>
              </c:txPr>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E6B6-4E3B-B0C2-D0FBA0F45E1E}"/>
                </c:ext>
              </c:extLst>
            </c:dLbl>
            <c:dLbl>
              <c:idx val="4"/>
              <c:layout>
                <c:manualLayout>
                  <c:x val="5.1111102167786145E-2"/>
                  <c:y val="0"/>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fld id="{D93F527F-D376-46B4-BEED-06CB93DEAA62}" type="CATEGORYNAME">
                      <a:rPr lang="en-US"/>
                      <a:pPr>
                        <a:defRPr>
                          <a:solidFill>
                            <a:schemeClr val="accent1"/>
                          </a:solidFill>
                        </a:defRPr>
                      </a:pPr>
                      <a:t>[CATEGORY NAME]</a:t>
                    </a:fld>
                    <a:r>
                      <a:rPr lang="en-US" baseline="0" dirty="0"/>
                      <a:t>
9%</a:t>
                    </a: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LID4096"/>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E6B6-4E3B-B0C2-D0FBA0F45E1E}"/>
                </c:ext>
              </c:extLst>
            </c:dLbl>
            <c:dLbl>
              <c:idx val="5"/>
              <c:layout>
                <c:manualLayout>
                  <c:x val="-3.0468165997437631E-2"/>
                  <c:y val="0"/>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6"/>
                      </a:solidFill>
                      <a:latin typeface="+mn-lt"/>
                      <a:ea typeface="+mn-ea"/>
                      <a:cs typeface="+mn-cs"/>
                    </a:defRPr>
                  </a:pPr>
                  <a:endParaRPr lang="LID4096"/>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E6B6-4E3B-B0C2-D0FBA0F45E1E}"/>
                </c:ext>
              </c:extLst>
            </c:dLbl>
            <c:dLbl>
              <c:idx val="6"/>
              <c:layout>
                <c:manualLayout>
                  <c:x val="-0.16622069848403379"/>
                  <c:y val="0"/>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fld id="{D160777F-1D24-481E-9F65-148751500001}" type="CATEGORYNAME">
                      <a:rPr lang="en-US" sz="1330">
                        <a:solidFill>
                          <a:schemeClr val="accent1"/>
                        </a:solidFill>
                      </a:rPr>
                      <a:pPr>
                        <a:defRPr>
                          <a:solidFill>
                            <a:schemeClr val="accent1"/>
                          </a:solidFill>
                        </a:defRPr>
                      </a:pPr>
                      <a:t>[CATEGORY NAME]</a:t>
                    </a:fld>
                    <a:r>
                      <a:rPr lang="en-US" sz="1330" baseline="0" dirty="0">
                        <a:solidFill>
                          <a:schemeClr val="accent1"/>
                        </a:solidFill>
                      </a:rPr>
                      <a:t>
</a:t>
                    </a:r>
                    <a:fld id="{AFABFB40-6E63-4B6A-BBD9-4FEC9A0495B1}" type="PERCENTAGE">
                      <a:rPr lang="en-US" sz="1330" baseline="0">
                        <a:solidFill>
                          <a:schemeClr val="accent1"/>
                        </a:solidFill>
                      </a:rPr>
                      <a:pPr>
                        <a:defRPr>
                          <a:solidFill>
                            <a:schemeClr val="accent1"/>
                          </a:solidFill>
                        </a:defRPr>
                      </a:pPr>
                      <a:t>[PERCENTAGE]</a:t>
                    </a:fld>
                    <a:endParaRPr lang="en-US" sz="1330" baseline="0" dirty="0">
                      <a:solidFill>
                        <a:schemeClr val="accent1"/>
                      </a:solidFill>
                    </a:endParaRP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LID4096"/>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E6B6-4E3B-B0C2-D0FBA0F45E1E}"/>
                </c:ext>
              </c:extLst>
            </c:dLbl>
            <c:dLbl>
              <c:idx val="7"/>
              <c:layout>
                <c:manualLayout>
                  <c:x val="-4.8888880334404139E-2"/>
                  <c:y val="0"/>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fld id="{47B05CBC-6FAB-4893-87A5-4B0904EBDAFE}" type="CATEGORYNAME">
                      <a:rPr lang="en-US">
                        <a:solidFill>
                          <a:srgbClr val="9E480E"/>
                        </a:solidFill>
                      </a:rPr>
                      <a:pPr>
                        <a:defRPr>
                          <a:solidFill>
                            <a:schemeClr val="accent1"/>
                          </a:solidFill>
                        </a:defRPr>
                      </a:pPr>
                      <a:t>[CATEGORY NAME]</a:t>
                    </a:fld>
                    <a:r>
                      <a:rPr lang="en-US" dirty="0">
                        <a:solidFill>
                          <a:srgbClr val="9E480E"/>
                        </a:solidFill>
                      </a:rPr>
                      <a:t>
26%</a:t>
                    </a: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LID4096"/>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E6B6-4E3B-B0C2-D0FBA0F45E1E}"/>
                </c:ext>
              </c:extLst>
            </c:dLbl>
            <c:dLbl>
              <c:idx val="8"/>
              <c:layout>
                <c:manualLayout>
                  <c:x val="-1.7580875053447759E-2"/>
                  <c:y val="3.8888888888888841E-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lumMod val="60000"/>
                        </a:schemeClr>
                      </a:solidFill>
                      <a:latin typeface="+mn-lt"/>
                      <a:ea typeface="+mn-ea"/>
                      <a:cs typeface="+mn-cs"/>
                    </a:defRPr>
                  </a:pPr>
                  <a:endParaRPr lang="LID4096"/>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4-E6B6-4E3B-B0C2-D0FBA0F45E1E}"/>
                </c:ext>
              </c:extLst>
            </c:dLbl>
            <c:dLbl>
              <c:idx val="9"/>
              <c:layout>
                <c:manualLayout>
                  <c:x val="-3.3333327500730113E-2"/>
                  <c:y val="-7.7777777777777807E-2"/>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fld id="{4614F7B3-0130-484A-A965-C775BCE1F259}" type="CATEGORYNAME">
                      <a:rPr lang="en-US" sz="1330" b="1">
                        <a:solidFill>
                          <a:srgbClr val="997300"/>
                        </a:solidFill>
                      </a:rPr>
                      <a:pPr>
                        <a:defRPr>
                          <a:solidFill>
                            <a:schemeClr val="accent1"/>
                          </a:solidFill>
                        </a:defRPr>
                      </a:pPr>
                      <a:t>[CATEGORY NAME]</a:t>
                    </a:fld>
                    <a:r>
                      <a:rPr lang="en-US" sz="1330" b="1" baseline="0" dirty="0">
                        <a:solidFill>
                          <a:srgbClr val="997300"/>
                        </a:solidFill>
                      </a:rPr>
                      <a:t>
</a:t>
                    </a:r>
                    <a:fld id="{C4F7FDA9-B09F-46C3-A057-983E16F0EDB3}" type="PERCENTAGE">
                      <a:rPr lang="en-US" sz="1330" b="1" baseline="0">
                        <a:solidFill>
                          <a:srgbClr val="997300"/>
                        </a:solidFill>
                      </a:rPr>
                      <a:pPr>
                        <a:defRPr>
                          <a:solidFill>
                            <a:schemeClr val="accent1"/>
                          </a:solidFill>
                        </a:defRPr>
                      </a:pPr>
                      <a:t>[PERCENTAGE]</a:t>
                    </a:fld>
                    <a:endParaRPr lang="en-US" sz="1330" b="1" baseline="0" dirty="0">
                      <a:solidFill>
                        <a:srgbClr val="997300"/>
                      </a:solidFill>
                    </a:endParaRP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LID4096"/>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1-E6B6-4E3B-B0C2-D0FBA0F45E1E}"/>
                </c:ext>
              </c:extLst>
            </c:dLbl>
            <c:dLbl>
              <c:idx val="1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lumMod val="60000"/>
                        </a:schemeClr>
                      </a:solidFill>
                      <a:latin typeface="+mn-lt"/>
                      <a:ea typeface="+mn-ea"/>
                      <a:cs typeface="+mn-cs"/>
                    </a:defRPr>
                  </a:pPr>
                  <a:endParaRPr lang="LID4096"/>
                </a:p>
              </c:txPr>
              <c:dLblPos val="outEnd"/>
              <c:showLegendKey val="0"/>
              <c:showVal val="0"/>
              <c:showCatName val="1"/>
              <c:showSerName val="0"/>
              <c:showPercent val="1"/>
              <c:showBubbleSize val="0"/>
              <c:extLst>
                <c:ext xmlns:c16="http://schemas.microsoft.com/office/drawing/2014/chart" uri="{C3380CC4-5D6E-409C-BE32-E72D297353CC}">
                  <c16:uniqueId val="{00000013-E6B6-4E3B-B0C2-D0FBA0F45E1E}"/>
                </c:ext>
              </c:extLst>
            </c:dLbl>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LID4096"/>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'Installed Cap'!$A$23:$A$33</c:f>
              <c:strCache>
                <c:ptCount val="11"/>
                <c:pt idx="0">
                  <c:v>Imported Coal</c:v>
                </c:pt>
                <c:pt idx="1">
                  <c:v>Local Coal</c:v>
                </c:pt>
                <c:pt idx="2">
                  <c:v>RLNG</c:v>
                </c:pt>
                <c:pt idx="3">
                  <c:v>Gas</c:v>
                </c:pt>
                <c:pt idx="4">
                  <c:v>Nuclear</c:v>
                </c:pt>
                <c:pt idx="5">
                  <c:v>Baggase</c:v>
                </c:pt>
                <c:pt idx="6">
                  <c:v>Solar</c:v>
                </c:pt>
                <c:pt idx="7">
                  <c:v>HPP</c:v>
                </c:pt>
                <c:pt idx="8">
                  <c:v>Cross Border</c:v>
                </c:pt>
                <c:pt idx="9">
                  <c:v>Wind</c:v>
                </c:pt>
                <c:pt idx="10">
                  <c:v>RFO</c:v>
                </c:pt>
              </c:strCache>
            </c:strRef>
          </c:cat>
          <c:val>
            <c:numRef>
              <c:f>'Installed Cap'!$B$23:$B$33</c:f>
              <c:numCache>
                <c:formatCode>_-* #,##0_-;\-* #,##0_-;_-* "-"??_-;_-@_-</c:formatCode>
                <c:ptCount val="11"/>
                <c:pt idx="0">
                  <c:v>3960</c:v>
                </c:pt>
                <c:pt idx="1">
                  <c:v>1320</c:v>
                </c:pt>
                <c:pt idx="2">
                  <c:v>7294</c:v>
                </c:pt>
                <c:pt idx="3">
                  <c:v>3387</c:v>
                </c:pt>
                <c:pt idx="4">
                  <c:v>3620</c:v>
                </c:pt>
                <c:pt idx="5">
                  <c:v>364</c:v>
                </c:pt>
                <c:pt idx="6">
                  <c:v>530</c:v>
                </c:pt>
                <c:pt idx="7">
                  <c:v>10752</c:v>
                </c:pt>
                <c:pt idx="8">
                  <c:v>0</c:v>
                </c:pt>
                <c:pt idx="9">
                  <c:v>1845</c:v>
                </c:pt>
                <c:pt idx="10">
                  <c:v>4907</c:v>
                </c:pt>
              </c:numCache>
            </c:numRef>
          </c:val>
          <c:extLst>
            <c:ext xmlns:c16="http://schemas.microsoft.com/office/drawing/2014/chart" uri="{C3380CC4-5D6E-409C-BE32-E72D297353CC}">
              <c16:uniqueId val="{00000015-E6B6-4E3B-B0C2-D0FBA0F45E1E}"/>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LID4096"/>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'[Chart in Microsoft PowerPoint]Installed Cap'!$K$22</c:f>
          <c:strCache>
            <c:ptCount val="1"/>
            <c:pt idx="0">
              <c:v>2031</c:v>
            </c:pt>
          </c:strCache>
        </c:strRef>
      </c:tx>
      <c:layout>
        <c:manualLayout>
          <c:xMode val="edge"/>
          <c:yMode val="edge"/>
          <c:x val="0.77080551514782714"/>
          <c:y val="2.594334810943006E-2"/>
        </c:manualLayout>
      </c:layout>
      <c:overlay val="0"/>
      <c:spPr>
        <a:noFill/>
        <a:ln>
          <a:noFill/>
        </a:ln>
        <a:effectLst/>
      </c:spPr>
      <c:txPr>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endParaRPr lang="LID4096"/>
        </a:p>
      </c:txPr>
    </c:title>
    <c:autoTitleDeleted val="0"/>
    <c:plotArea>
      <c:layout/>
      <c:pieChart>
        <c:varyColors val="1"/>
        <c:ser>
          <c:idx val="0"/>
          <c:order val="0"/>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89C1-4A46-B77F-6DA93F5AD6D4}"/>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89C1-4A46-B77F-6DA93F5AD6D4}"/>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89C1-4A46-B77F-6DA93F5AD6D4}"/>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89C1-4A46-B77F-6DA93F5AD6D4}"/>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89C1-4A46-B77F-6DA93F5AD6D4}"/>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89C1-4A46-B77F-6DA93F5AD6D4}"/>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89C1-4A46-B77F-6DA93F5AD6D4}"/>
              </c:ext>
            </c:extLst>
          </c:dPt>
          <c:dPt>
            <c:idx val="7"/>
            <c:bubble3D val="0"/>
            <c:spPr>
              <a:solidFill>
                <a:schemeClr val="accent2">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F-89C1-4A46-B77F-6DA93F5AD6D4}"/>
              </c:ext>
            </c:extLst>
          </c:dPt>
          <c:dPt>
            <c:idx val="8"/>
            <c:bubble3D val="0"/>
            <c:spPr>
              <a:solidFill>
                <a:schemeClr val="accent3">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4-89C1-4A46-B77F-6DA93F5AD6D4}"/>
              </c:ext>
            </c:extLst>
          </c:dPt>
          <c:dPt>
            <c:idx val="9"/>
            <c:bubble3D val="0"/>
            <c:spPr>
              <a:solidFill>
                <a:schemeClr val="accent4">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1-89C1-4A46-B77F-6DA93F5AD6D4}"/>
              </c:ext>
            </c:extLst>
          </c:dPt>
          <c:dPt>
            <c:idx val="10"/>
            <c:bubble3D val="0"/>
            <c:spPr>
              <a:solidFill>
                <a:schemeClr val="accent5">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3-89C1-4A46-B77F-6DA93F5AD6D4}"/>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LID4096"/>
                </a:p>
              </c:txPr>
              <c:dLblPos val="outEnd"/>
              <c:showLegendKey val="0"/>
              <c:showVal val="0"/>
              <c:showCatName val="1"/>
              <c:showSerName val="0"/>
              <c:showPercent val="1"/>
              <c:showBubbleSize val="0"/>
              <c:extLst>
                <c:ext xmlns:c16="http://schemas.microsoft.com/office/drawing/2014/chart" uri="{C3380CC4-5D6E-409C-BE32-E72D297353CC}">
                  <c16:uniqueId val="{00000001-89C1-4A46-B77F-6DA93F5AD6D4}"/>
                </c:ext>
              </c:extLst>
            </c:dLbl>
            <c:dLbl>
              <c:idx val="1"/>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fld id="{166BC581-D787-4C9B-8A12-26F9BC15157D}" type="CATEGORYNAME">
                      <a:rPr lang="en-US">
                        <a:solidFill>
                          <a:srgbClr val="ED7D31"/>
                        </a:solidFill>
                      </a:rPr>
                      <a:pPr>
                        <a:defRPr>
                          <a:solidFill>
                            <a:schemeClr val="accent1"/>
                          </a:solidFill>
                        </a:defRPr>
                      </a:pPr>
                      <a:t>[CATEGORY NAME]</a:t>
                    </a:fld>
                    <a:r>
                      <a:rPr lang="en-US" baseline="0" dirty="0"/>
                      <a:t>
</a:t>
                    </a:r>
                    <a:fld id="{4E5E9A67-2FF6-4A70-9B30-7AB8063C80C4}" type="PERCENTAGE">
                      <a:rPr lang="en-US" baseline="0">
                        <a:solidFill>
                          <a:srgbClr val="ED7D31"/>
                        </a:solidFill>
                      </a:rPr>
                      <a:pPr>
                        <a:defRPr>
                          <a:solidFill>
                            <a:schemeClr val="accent1"/>
                          </a:solidFill>
                        </a:defRPr>
                      </a:pPr>
                      <a:t>[PERCENTAGE]</a:t>
                    </a:fld>
                    <a:endParaRPr lang="en-US" baseline="0" dirty="0"/>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LID4096"/>
                </a:p>
              </c:txPr>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89C1-4A46-B77F-6DA93F5AD6D4}"/>
                </c:ext>
              </c:extLst>
            </c:dLbl>
            <c:dLbl>
              <c:idx val="2"/>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fld id="{46BF8E5D-D3A9-43A9-B1C4-EEEACA18831A}" type="CATEGORYNAME">
                      <a:rPr lang="en-US">
                        <a:solidFill>
                          <a:srgbClr val="A5A5A5"/>
                        </a:solidFill>
                      </a:rPr>
                      <a:pPr>
                        <a:defRPr>
                          <a:solidFill>
                            <a:schemeClr val="accent1"/>
                          </a:solidFill>
                        </a:defRPr>
                      </a:pPr>
                      <a:t>[CATEGORY NAME]</a:t>
                    </a:fld>
                    <a:r>
                      <a:rPr lang="en-US" baseline="0" dirty="0"/>
                      <a:t>
</a:t>
                    </a:r>
                    <a:fld id="{C90A793A-C25B-4F83-9EE0-DD891DF13B84}" type="PERCENTAGE">
                      <a:rPr lang="en-US" baseline="0">
                        <a:solidFill>
                          <a:srgbClr val="A5A5A5"/>
                        </a:solidFill>
                      </a:rPr>
                      <a:pPr>
                        <a:defRPr>
                          <a:solidFill>
                            <a:schemeClr val="accent1"/>
                          </a:solidFill>
                        </a:defRPr>
                      </a:pPr>
                      <a:t>[PERCENTAGE]</a:t>
                    </a:fld>
                    <a:endParaRPr lang="en-US" baseline="0" dirty="0"/>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LID4096"/>
                </a:p>
              </c:txPr>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89C1-4A46-B77F-6DA93F5AD6D4}"/>
                </c:ext>
              </c:extLst>
            </c:dLbl>
            <c:dLbl>
              <c:idx val="3"/>
              <c:layout>
                <c:manualLayout>
                  <c:x val="5.8733111875187607E-2"/>
                  <c:y val="-3.6111111111111108E-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endParaRPr lang="LID4096"/>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89C1-4A46-B77F-6DA93F5AD6D4}"/>
                </c:ext>
              </c:extLst>
            </c:dLbl>
            <c:dLbl>
              <c:idx val="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solidFill>
                      <a:latin typeface="+mn-lt"/>
                      <a:ea typeface="+mn-ea"/>
                      <a:cs typeface="+mn-cs"/>
                    </a:defRPr>
                  </a:pPr>
                  <a:endParaRPr lang="LID4096"/>
                </a:p>
              </c:txPr>
              <c:dLblPos val="outEnd"/>
              <c:showLegendKey val="0"/>
              <c:showVal val="0"/>
              <c:showCatName val="1"/>
              <c:showSerName val="0"/>
              <c:showPercent val="1"/>
              <c:showBubbleSize val="0"/>
              <c:extLst>
                <c:ext xmlns:c16="http://schemas.microsoft.com/office/drawing/2014/chart" uri="{C3380CC4-5D6E-409C-BE32-E72D297353CC}">
                  <c16:uniqueId val="{00000009-89C1-4A46-B77F-6DA93F5AD6D4}"/>
                </c:ext>
              </c:extLst>
            </c:dLbl>
            <c:dLbl>
              <c:idx val="5"/>
              <c:layout>
                <c:manualLayout>
                  <c:x val="-2.1753004398217691E-3"/>
                  <c:y val="0.05"/>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6"/>
                      </a:solidFill>
                      <a:latin typeface="+mn-lt"/>
                      <a:ea typeface="+mn-ea"/>
                      <a:cs typeface="+mn-cs"/>
                    </a:defRPr>
                  </a:pPr>
                  <a:endParaRPr lang="LID4096"/>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89C1-4A46-B77F-6DA93F5AD6D4}"/>
                </c:ext>
              </c:extLst>
            </c:dLbl>
            <c:dLbl>
              <c:idx val="6"/>
              <c:layout>
                <c:manualLayout>
                  <c:x val="5.6557811435365923E-2"/>
                  <c:y val="0"/>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fld id="{F228F7E3-9F2E-4449-AF65-B2E37E9C2C93}" type="CATEGORYNAME">
                      <a:rPr lang="en-US" sz="1600"/>
                      <a:pPr>
                        <a:defRPr>
                          <a:solidFill>
                            <a:schemeClr val="accent1"/>
                          </a:solidFill>
                        </a:defRPr>
                      </a:pPr>
                      <a:t>[CATEGORY NAME]</a:t>
                    </a:fld>
                    <a:r>
                      <a:rPr lang="en-US" sz="1600" dirty="0"/>
                      <a:t>
</a:t>
                    </a:r>
                    <a:fld id="{CC59FCA5-D939-4F7F-9476-23B2216EEF1B}" type="PERCENTAGE">
                      <a:rPr lang="en-US" sz="1600"/>
                      <a:pPr>
                        <a:defRPr>
                          <a:solidFill>
                            <a:schemeClr val="accent1"/>
                          </a:solidFill>
                        </a:defRPr>
                      </a:pPr>
                      <a:t>[PERCENTAGE]</a:t>
                    </a:fld>
                    <a:endParaRPr lang="en-US" sz="1600" dirty="0"/>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LID4096"/>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89C1-4A46-B77F-6DA93F5AD6D4}"/>
                </c:ext>
              </c:extLst>
            </c:dLbl>
            <c:dLbl>
              <c:idx val="7"/>
              <c:layout>
                <c:manualLayout>
                  <c:x val="-4.1330708356613635E-2"/>
                  <c:y val="4.1666666666666664E-2"/>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rgbClr val="9E480E"/>
                        </a:solidFill>
                        <a:latin typeface="+mn-lt"/>
                        <a:ea typeface="+mn-ea"/>
                        <a:cs typeface="+mn-cs"/>
                      </a:defRPr>
                    </a:pPr>
                    <a:fld id="{C407CDB5-B2DB-4AF5-B4E7-2651C89475D2}" type="CATEGORYNAME">
                      <a:rPr lang="en-US">
                        <a:solidFill>
                          <a:srgbClr val="9E480E"/>
                        </a:solidFill>
                      </a:rPr>
                      <a:pPr>
                        <a:defRPr>
                          <a:solidFill>
                            <a:srgbClr val="9E480E"/>
                          </a:solidFill>
                        </a:defRPr>
                      </a:pPr>
                      <a:t>[CATEGORY NAME]</a:t>
                    </a:fld>
                    <a:r>
                      <a:rPr lang="en-US" baseline="0" dirty="0">
                        <a:solidFill>
                          <a:srgbClr val="9E480E"/>
                        </a:solidFill>
                      </a:rPr>
                      <a:t>
</a:t>
                    </a:r>
                    <a:fld id="{DC830B2A-B68B-40D7-8281-148137AF62E9}" type="PERCENTAGE">
                      <a:rPr lang="en-US" baseline="0">
                        <a:solidFill>
                          <a:srgbClr val="9E480E"/>
                        </a:solidFill>
                      </a:rPr>
                      <a:pPr>
                        <a:defRPr>
                          <a:solidFill>
                            <a:srgbClr val="9E480E"/>
                          </a:solidFill>
                        </a:defRPr>
                      </a:pPr>
                      <a:t>[PERCENTAGE]</a:t>
                    </a:fld>
                    <a:endParaRPr lang="en-US" baseline="0" dirty="0">
                      <a:solidFill>
                        <a:srgbClr val="9E480E"/>
                      </a:solidFill>
                    </a:endParaRP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rgbClr val="9E480E"/>
                      </a:solidFill>
                      <a:latin typeface="+mn-lt"/>
                      <a:ea typeface="+mn-ea"/>
                      <a:cs typeface="+mn-cs"/>
                    </a:defRPr>
                  </a:pPr>
                  <a:endParaRPr lang="LID4096"/>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89C1-4A46-B77F-6DA93F5AD6D4}"/>
                </c:ext>
              </c:extLst>
            </c:dLbl>
            <c:dLbl>
              <c:idx val="8"/>
              <c:layout>
                <c:manualLayout>
                  <c:x val="-1.0876502199108845E-2"/>
                  <c:y val="0"/>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lumMod val="60000"/>
                        </a:schemeClr>
                      </a:solidFill>
                      <a:latin typeface="+mn-lt"/>
                      <a:ea typeface="+mn-ea"/>
                      <a:cs typeface="+mn-cs"/>
                    </a:defRPr>
                  </a:pPr>
                  <a:endParaRPr lang="LID4096"/>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4-89C1-4A46-B77F-6DA93F5AD6D4}"/>
                </c:ext>
              </c:extLst>
            </c:dLbl>
            <c:dLbl>
              <c:idx val="9"/>
              <c:layout>
                <c:manualLayout>
                  <c:x val="-2.1753004398217691E-3"/>
                  <c:y val="-5.000000000000001E-2"/>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fld id="{7C334AFB-4108-47D0-9DE5-28EB70754DC1}" type="CATEGORYNAME">
                      <a:rPr lang="en-US" sz="1600" dirty="0">
                        <a:solidFill>
                          <a:srgbClr val="997300"/>
                        </a:solidFill>
                      </a:rPr>
                      <a:pPr>
                        <a:defRPr>
                          <a:solidFill>
                            <a:schemeClr val="accent1"/>
                          </a:solidFill>
                        </a:defRPr>
                      </a:pPr>
                      <a:t>[CATEGORY NAME]</a:t>
                    </a:fld>
                    <a:r>
                      <a:rPr lang="en-US" sz="1600" baseline="0" dirty="0">
                        <a:solidFill>
                          <a:srgbClr val="997300"/>
                        </a:solidFill>
                      </a:rPr>
                      <a:t>
</a:t>
                    </a:r>
                    <a:fld id="{08E14FDA-29E6-48A0-993C-0E1EF05A86AF}" type="PERCENTAGE">
                      <a:rPr lang="en-US" sz="1600" baseline="0" dirty="0">
                        <a:solidFill>
                          <a:srgbClr val="997300"/>
                        </a:solidFill>
                      </a:rPr>
                      <a:pPr>
                        <a:defRPr>
                          <a:solidFill>
                            <a:schemeClr val="accent1"/>
                          </a:solidFill>
                        </a:defRPr>
                      </a:pPr>
                      <a:t>[PERCENTAGE]</a:t>
                    </a:fld>
                    <a:endParaRPr lang="en-US" sz="1600" baseline="0" dirty="0">
                      <a:solidFill>
                        <a:srgbClr val="997300"/>
                      </a:solidFill>
                    </a:endParaRP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LID4096"/>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1-89C1-4A46-B77F-6DA93F5AD6D4}"/>
                </c:ext>
              </c:extLst>
            </c:dLbl>
            <c:dLbl>
              <c:idx val="1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lumMod val="60000"/>
                        </a:schemeClr>
                      </a:solidFill>
                      <a:latin typeface="+mn-lt"/>
                      <a:ea typeface="+mn-ea"/>
                      <a:cs typeface="+mn-cs"/>
                    </a:defRPr>
                  </a:pPr>
                  <a:endParaRPr lang="LID4096"/>
                </a:p>
              </c:txPr>
              <c:dLblPos val="outEnd"/>
              <c:showLegendKey val="0"/>
              <c:showVal val="0"/>
              <c:showCatName val="1"/>
              <c:showSerName val="0"/>
              <c:showPercent val="1"/>
              <c:showBubbleSize val="0"/>
              <c:extLst>
                <c:ext xmlns:c16="http://schemas.microsoft.com/office/drawing/2014/chart" uri="{C3380CC4-5D6E-409C-BE32-E72D297353CC}">
                  <c16:uniqueId val="{00000013-89C1-4A46-B77F-6DA93F5AD6D4}"/>
                </c:ext>
              </c:extLst>
            </c:dLbl>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LID4096"/>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'[Chart in Microsoft PowerPoint]Installed Cap'!$A$23:$A$33</c:f>
              <c:strCache>
                <c:ptCount val="11"/>
                <c:pt idx="0">
                  <c:v>Imported Coal</c:v>
                </c:pt>
                <c:pt idx="1">
                  <c:v>Local Coal</c:v>
                </c:pt>
                <c:pt idx="2">
                  <c:v>RLNG</c:v>
                </c:pt>
                <c:pt idx="3">
                  <c:v>Gas</c:v>
                </c:pt>
                <c:pt idx="4">
                  <c:v>Nuclear</c:v>
                </c:pt>
                <c:pt idx="5">
                  <c:v>Baggase</c:v>
                </c:pt>
                <c:pt idx="6">
                  <c:v>Solar</c:v>
                </c:pt>
                <c:pt idx="7">
                  <c:v>HPP</c:v>
                </c:pt>
                <c:pt idx="8">
                  <c:v>Cross Border</c:v>
                </c:pt>
                <c:pt idx="9">
                  <c:v>Wind</c:v>
                </c:pt>
                <c:pt idx="10">
                  <c:v>RFO</c:v>
                </c:pt>
              </c:strCache>
            </c:strRef>
          </c:cat>
          <c:val>
            <c:numRef>
              <c:f>'[Chart in Microsoft PowerPoint]Installed Cap'!$K$23:$K$33</c:f>
              <c:numCache>
                <c:formatCode>_-* #,##0_-;\-* #,##0_-;_-* "-"??_-;_-@_-</c:formatCode>
                <c:ptCount val="11"/>
                <c:pt idx="0">
                  <c:v>4680</c:v>
                </c:pt>
                <c:pt idx="1">
                  <c:v>4590</c:v>
                </c:pt>
                <c:pt idx="2">
                  <c:v>8710</c:v>
                </c:pt>
                <c:pt idx="3">
                  <c:v>1933</c:v>
                </c:pt>
                <c:pt idx="4">
                  <c:v>3620</c:v>
                </c:pt>
                <c:pt idx="5">
                  <c:v>394</c:v>
                </c:pt>
                <c:pt idx="6">
                  <c:v>12926</c:v>
                </c:pt>
                <c:pt idx="7">
                  <c:v>22701</c:v>
                </c:pt>
                <c:pt idx="8">
                  <c:v>1000</c:v>
                </c:pt>
                <c:pt idx="9">
                  <c:v>6767</c:v>
                </c:pt>
                <c:pt idx="10">
                  <c:v>1347</c:v>
                </c:pt>
              </c:numCache>
            </c:numRef>
          </c:val>
          <c:extLst>
            <c:ext xmlns:c16="http://schemas.microsoft.com/office/drawing/2014/chart" uri="{C3380CC4-5D6E-409C-BE32-E72D297353CC}">
              <c16:uniqueId val="{00000015-89C1-4A46-B77F-6DA93F5AD6D4}"/>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LID4096"/>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14E0D0-D168-439D-B1F6-ADD0B40D6F88}" type="doc">
      <dgm:prSet loTypeId="urn:microsoft.com/office/officeart/2008/layout/VerticalAccentList" loCatId="list" qsTypeId="urn:microsoft.com/office/officeart/2005/8/quickstyle/simple1" qsCatId="simple" csTypeId="urn:microsoft.com/office/officeart/2005/8/colors/accent1_2" csCatId="accent1" phldr="1"/>
      <dgm:spPr/>
      <dgm:t>
        <a:bodyPr/>
        <a:lstStyle/>
        <a:p>
          <a:endParaRPr lang="en-US"/>
        </a:p>
      </dgm:t>
    </dgm:pt>
    <dgm:pt modelId="{489AB681-0F65-42D4-A25C-140DB9181726}">
      <dgm:prSet phldrT="[Text]" custT="1"/>
      <dgm:spPr/>
      <dgm:t>
        <a:bodyPr/>
        <a:lstStyle/>
        <a:p>
          <a:r>
            <a:rPr 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Current Scenario </a:t>
          </a:r>
        </a:p>
      </dgm:t>
    </dgm:pt>
    <dgm:pt modelId="{AF88F6D3-9DCE-40F3-BD4A-643C9A495AD4}" type="parTrans" cxnId="{D3D5176F-26B5-4C23-9BDA-A65891931130}">
      <dgm:prSet/>
      <dgm:spPr/>
      <dgm:t>
        <a:bodyPr/>
        <a:lstStyle/>
        <a:p>
          <a:endParaRPr lang="en-US"/>
        </a:p>
      </dgm:t>
    </dgm:pt>
    <dgm:pt modelId="{2142048A-7433-4BC9-ADB0-99416E63BAAC}" type="sibTrans" cxnId="{D3D5176F-26B5-4C23-9BDA-A65891931130}">
      <dgm:prSet/>
      <dgm:spPr/>
      <dgm:t>
        <a:bodyPr/>
        <a:lstStyle/>
        <a:p>
          <a:endParaRPr lang="en-US"/>
        </a:p>
      </dgm:t>
    </dgm:pt>
    <dgm:pt modelId="{926250E4-0081-44C0-8605-B4A10D576737}" type="pres">
      <dgm:prSet presAssocID="{9614E0D0-D168-439D-B1F6-ADD0B40D6F88}" presName="Name0" presStyleCnt="0">
        <dgm:presLayoutVars>
          <dgm:chMax/>
          <dgm:chPref/>
          <dgm:dir/>
        </dgm:presLayoutVars>
      </dgm:prSet>
      <dgm:spPr/>
    </dgm:pt>
    <dgm:pt modelId="{D94049E2-CE86-4E82-B21E-04C4BAA39BC1}" type="pres">
      <dgm:prSet presAssocID="{489AB681-0F65-42D4-A25C-140DB9181726}" presName="parenttextcomposite" presStyleCnt="0"/>
      <dgm:spPr/>
    </dgm:pt>
    <dgm:pt modelId="{7221C985-08E4-456D-9E19-6E75B74D3472}" type="pres">
      <dgm:prSet presAssocID="{489AB681-0F65-42D4-A25C-140DB9181726}" presName="parenttext" presStyleLbl="revTx" presStyleIdx="0" presStyleCnt="1" custLinFactNeighborX="871" custLinFactNeighborY="-2092">
        <dgm:presLayoutVars>
          <dgm:chMax/>
          <dgm:chPref val="2"/>
          <dgm:bulletEnabled val="1"/>
        </dgm:presLayoutVars>
      </dgm:prSet>
      <dgm:spPr/>
    </dgm:pt>
    <dgm:pt modelId="{4F67678F-F713-4278-8A4E-6E1B6FB74A04}" type="pres">
      <dgm:prSet presAssocID="{489AB681-0F65-42D4-A25C-140DB9181726}" presName="parallelogramComposite" presStyleCnt="0"/>
      <dgm:spPr/>
    </dgm:pt>
    <dgm:pt modelId="{1EC3F16F-D58D-4F42-9509-CA6C9731F994}" type="pres">
      <dgm:prSet presAssocID="{489AB681-0F65-42D4-A25C-140DB9181726}" presName="parallelogram1" presStyleLbl="alignNode1" presStyleIdx="0" presStyleCnt="7"/>
      <dgm:spPr>
        <a:solidFill>
          <a:srgbClr val="009900"/>
        </a:solidFill>
        <a:ln>
          <a:noFill/>
        </a:ln>
      </dgm:spPr>
    </dgm:pt>
    <dgm:pt modelId="{EFB91BE5-8250-4D70-AC06-8B4AEB49F981}" type="pres">
      <dgm:prSet presAssocID="{489AB681-0F65-42D4-A25C-140DB9181726}" presName="parallelogram2" presStyleLbl="alignNode1" presStyleIdx="1" presStyleCnt="7"/>
      <dgm:spPr>
        <a:solidFill>
          <a:srgbClr val="009900"/>
        </a:solidFill>
        <a:ln>
          <a:noFill/>
        </a:ln>
      </dgm:spPr>
    </dgm:pt>
    <dgm:pt modelId="{0DA3150D-3565-4597-9C72-43223C61B3DC}" type="pres">
      <dgm:prSet presAssocID="{489AB681-0F65-42D4-A25C-140DB9181726}" presName="parallelogram3" presStyleLbl="alignNode1" presStyleIdx="2" presStyleCnt="7" custLinFactNeighborX="-11755" custLinFactNeighborY="7837"/>
      <dgm:spPr>
        <a:solidFill>
          <a:srgbClr val="009900"/>
        </a:solidFill>
        <a:ln>
          <a:noFill/>
        </a:ln>
      </dgm:spPr>
    </dgm:pt>
    <dgm:pt modelId="{DB3337DC-B770-4DF9-BC24-D5CFB8BFCC9F}" type="pres">
      <dgm:prSet presAssocID="{489AB681-0F65-42D4-A25C-140DB9181726}" presName="parallelogram4" presStyleLbl="alignNode1" presStyleIdx="3" presStyleCnt="7"/>
      <dgm:spPr>
        <a:solidFill>
          <a:srgbClr val="009900"/>
        </a:solidFill>
        <a:ln>
          <a:noFill/>
        </a:ln>
      </dgm:spPr>
    </dgm:pt>
    <dgm:pt modelId="{BE67504D-89BF-4E1A-9FAA-9BB7E86C8807}" type="pres">
      <dgm:prSet presAssocID="{489AB681-0F65-42D4-A25C-140DB9181726}" presName="parallelogram5" presStyleLbl="alignNode1" presStyleIdx="4" presStyleCnt="7"/>
      <dgm:spPr>
        <a:solidFill>
          <a:srgbClr val="009900"/>
        </a:solidFill>
        <a:ln>
          <a:noFill/>
        </a:ln>
      </dgm:spPr>
    </dgm:pt>
    <dgm:pt modelId="{D3215FB6-6A2B-43E5-A9EF-CA5F898E9583}" type="pres">
      <dgm:prSet presAssocID="{489AB681-0F65-42D4-A25C-140DB9181726}" presName="parallelogram6" presStyleLbl="alignNode1" presStyleIdx="5" presStyleCnt="7" custLinFactNeighborY="7542"/>
      <dgm:spPr>
        <a:solidFill>
          <a:srgbClr val="009900"/>
        </a:solidFill>
        <a:ln>
          <a:noFill/>
        </a:ln>
      </dgm:spPr>
    </dgm:pt>
    <dgm:pt modelId="{B4688A52-4CDB-4A0A-BAAA-B4934EA93221}" type="pres">
      <dgm:prSet presAssocID="{489AB681-0F65-42D4-A25C-140DB9181726}" presName="parallelogram7" presStyleLbl="alignNode1" presStyleIdx="6" presStyleCnt="7"/>
      <dgm:spPr>
        <a:solidFill>
          <a:srgbClr val="009900"/>
        </a:solidFill>
        <a:ln>
          <a:noFill/>
        </a:ln>
      </dgm:spPr>
    </dgm:pt>
  </dgm:ptLst>
  <dgm:cxnLst>
    <dgm:cxn modelId="{D3D5176F-26B5-4C23-9BDA-A65891931130}" srcId="{9614E0D0-D168-439D-B1F6-ADD0B40D6F88}" destId="{489AB681-0F65-42D4-A25C-140DB9181726}" srcOrd="0" destOrd="0" parTransId="{AF88F6D3-9DCE-40F3-BD4A-643C9A495AD4}" sibTransId="{2142048A-7433-4BC9-ADB0-99416E63BAAC}"/>
    <dgm:cxn modelId="{C8E0DE8D-FE77-4E99-8C9B-E765F6E07470}" type="presOf" srcId="{489AB681-0F65-42D4-A25C-140DB9181726}" destId="{7221C985-08E4-456D-9E19-6E75B74D3472}" srcOrd="0" destOrd="0" presId="urn:microsoft.com/office/officeart/2008/layout/VerticalAccentList"/>
    <dgm:cxn modelId="{D0D4FBD2-8A88-4BD0-8593-1E35D7743320}" type="presOf" srcId="{9614E0D0-D168-439D-B1F6-ADD0B40D6F88}" destId="{926250E4-0081-44C0-8605-B4A10D576737}" srcOrd="0" destOrd="0" presId="urn:microsoft.com/office/officeart/2008/layout/VerticalAccentList"/>
    <dgm:cxn modelId="{E2594DFF-18EA-453E-9AA1-7B8F731EF787}" type="presParOf" srcId="{926250E4-0081-44C0-8605-B4A10D576737}" destId="{D94049E2-CE86-4E82-B21E-04C4BAA39BC1}" srcOrd="0" destOrd="0" presId="urn:microsoft.com/office/officeart/2008/layout/VerticalAccentList"/>
    <dgm:cxn modelId="{358DFFAA-79EC-411C-BFF4-D81523BD47DD}" type="presParOf" srcId="{D94049E2-CE86-4E82-B21E-04C4BAA39BC1}" destId="{7221C985-08E4-456D-9E19-6E75B74D3472}" srcOrd="0" destOrd="0" presId="urn:microsoft.com/office/officeart/2008/layout/VerticalAccentList"/>
    <dgm:cxn modelId="{31D53874-BEBF-43B0-AC18-4DC54B39D443}" type="presParOf" srcId="{926250E4-0081-44C0-8605-B4A10D576737}" destId="{4F67678F-F713-4278-8A4E-6E1B6FB74A04}" srcOrd="1" destOrd="0" presId="urn:microsoft.com/office/officeart/2008/layout/VerticalAccentList"/>
    <dgm:cxn modelId="{7CBE7E3E-23F7-4976-928E-8C1D6AD38FA7}" type="presParOf" srcId="{4F67678F-F713-4278-8A4E-6E1B6FB74A04}" destId="{1EC3F16F-D58D-4F42-9509-CA6C9731F994}" srcOrd="0" destOrd="0" presId="urn:microsoft.com/office/officeart/2008/layout/VerticalAccentList"/>
    <dgm:cxn modelId="{A920C754-9E35-4AF9-B418-5CE2630D5C0C}" type="presParOf" srcId="{4F67678F-F713-4278-8A4E-6E1B6FB74A04}" destId="{EFB91BE5-8250-4D70-AC06-8B4AEB49F981}" srcOrd="1" destOrd="0" presId="urn:microsoft.com/office/officeart/2008/layout/VerticalAccentList"/>
    <dgm:cxn modelId="{0787EFEE-4818-4D03-8916-4098164700D3}" type="presParOf" srcId="{4F67678F-F713-4278-8A4E-6E1B6FB74A04}" destId="{0DA3150D-3565-4597-9C72-43223C61B3DC}" srcOrd="2" destOrd="0" presId="urn:microsoft.com/office/officeart/2008/layout/VerticalAccentList"/>
    <dgm:cxn modelId="{AFEDDF06-26DD-4F89-9FC7-FC7F46D81770}" type="presParOf" srcId="{4F67678F-F713-4278-8A4E-6E1B6FB74A04}" destId="{DB3337DC-B770-4DF9-BC24-D5CFB8BFCC9F}" srcOrd="3" destOrd="0" presId="urn:microsoft.com/office/officeart/2008/layout/VerticalAccentList"/>
    <dgm:cxn modelId="{2A7E72A7-B872-4668-9E55-C33FE3FBA196}" type="presParOf" srcId="{4F67678F-F713-4278-8A4E-6E1B6FB74A04}" destId="{BE67504D-89BF-4E1A-9FAA-9BB7E86C8807}" srcOrd="4" destOrd="0" presId="urn:microsoft.com/office/officeart/2008/layout/VerticalAccentList"/>
    <dgm:cxn modelId="{B602484D-4D6C-4054-B657-969134B7AF06}" type="presParOf" srcId="{4F67678F-F713-4278-8A4E-6E1B6FB74A04}" destId="{D3215FB6-6A2B-43E5-A9EF-CA5F898E9583}" srcOrd="5" destOrd="0" presId="urn:microsoft.com/office/officeart/2008/layout/VerticalAccentList"/>
    <dgm:cxn modelId="{7E6446C1-2467-454A-927E-EB6B77A7CFA1}" type="presParOf" srcId="{4F67678F-F713-4278-8A4E-6E1B6FB74A04}" destId="{B4688A52-4CDB-4A0A-BAAA-B4934EA93221}" srcOrd="6" destOrd="0" presId="urn:microsoft.com/office/officeart/2008/layout/Vertical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614E0D0-D168-439D-B1F6-ADD0B40D6F88}" type="doc">
      <dgm:prSet loTypeId="urn:microsoft.com/office/officeart/2008/layout/VerticalAccentList" loCatId="list" qsTypeId="urn:microsoft.com/office/officeart/2005/8/quickstyle/simple1" qsCatId="simple" csTypeId="urn:microsoft.com/office/officeart/2005/8/colors/accent1_2" csCatId="accent1" phldr="1"/>
      <dgm:spPr/>
      <dgm:t>
        <a:bodyPr/>
        <a:lstStyle/>
        <a:p>
          <a:endParaRPr lang="en-US"/>
        </a:p>
      </dgm:t>
    </dgm:pt>
    <dgm:pt modelId="{489AB681-0F65-42D4-A25C-140DB9181726}">
      <dgm:prSet phldrT="[Text]"/>
      <dgm:spPr/>
      <dgm:t>
        <a:bodyPr/>
        <a:lstStyle/>
        <a:p>
          <a:r>
            <a:rPr lang="en-US" b="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Current Installed Capacity </a:t>
          </a:r>
        </a:p>
      </dgm:t>
    </dgm:pt>
    <dgm:pt modelId="{AF88F6D3-9DCE-40F3-BD4A-643C9A495AD4}" type="parTrans" cxnId="{D3D5176F-26B5-4C23-9BDA-A65891931130}">
      <dgm:prSet/>
      <dgm:spPr/>
      <dgm:t>
        <a:bodyPr/>
        <a:lstStyle/>
        <a:p>
          <a:endParaRPr lang="en-US"/>
        </a:p>
      </dgm:t>
    </dgm:pt>
    <dgm:pt modelId="{2142048A-7433-4BC9-ADB0-99416E63BAAC}" type="sibTrans" cxnId="{D3D5176F-26B5-4C23-9BDA-A65891931130}">
      <dgm:prSet/>
      <dgm:spPr/>
      <dgm:t>
        <a:bodyPr/>
        <a:lstStyle/>
        <a:p>
          <a:endParaRPr lang="en-US"/>
        </a:p>
      </dgm:t>
    </dgm:pt>
    <dgm:pt modelId="{926250E4-0081-44C0-8605-B4A10D576737}" type="pres">
      <dgm:prSet presAssocID="{9614E0D0-D168-439D-B1F6-ADD0B40D6F88}" presName="Name0" presStyleCnt="0">
        <dgm:presLayoutVars>
          <dgm:chMax/>
          <dgm:chPref/>
          <dgm:dir/>
        </dgm:presLayoutVars>
      </dgm:prSet>
      <dgm:spPr/>
    </dgm:pt>
    <dgm:pt modelId="{D94049E2-CE86-4E82-B21E-04C4BAA39BC1}" type="pres">
      <dgm:prSet presAssocID="{489AB681-0F65-42D4-A25C-140DB9181726}" presName="parenttextcomposite" presStyleCnt="0"/>
      <dgm:spPr/>
    </dgm:pt>
    <dgm:pt modelId="{7221C985-08E4-456D-9E19-6E75B74D3472}" type="pres">
      <dgm:prSet presAssocID="{489AB681-0F65-42D4-A25C-140DB9181726}" presName="parenttext" presStyleLbl="revTx" presStyleIdx="0" presStyleCnt="1">
        <dgm:presLayoutVars>
          <dgm:chMax/>
          <dgm:chPref val="2"/>
          <dgm:bulletEnabled val="1"/>
        </dgm:presLayoutVars>
      </dgm:prSet>
      <dgm:spPr/>
    </dgm:pt>
    <dgm:pt modelId="{4F67678F-F713-4278-8A4E-6E1B6FB74A04}" type="pres">
      <dgm:prSet presAssocID="{489AB681-0F65-42D4-A25C-140DB9181726}" presName="parallelogramComposite" presStyleCnt="0"/>
      <dgm:spPr/>
    </dgm:pt>
    <dgm:pt modelId="{1EC3F16F-D58D-4F42-9509-CA6C9731F994}" type="pres">
      <dgm:prSet presAssocID="{489AB681-0F65-42D4-A25C-140DB9181726}" presName="parallelogram1" presStyleLbl="alignNode1" presStyleIdx="0" presStyleCnt="7"/>
      <dgm:spPr>
        <a:solidFill>
          <a:srgbClr val="009900"/>
        </a:solidFill>
        <a:ln>
          <a:noFill/>
        </a:ln>
      </dgm:spPr>
    </dgm:pt>
    <dgm:pt modelId="{EFB91BE5-8250-4D70-AC06-8B4AEB49F981}" type="pres">
      <dgm:prSet presAssocID="{489AB681-0F65-42D4-A25C-140DB9181726}" presName="parallelogram2" presStyleLbl="alignNode1" presStyleIdx="1" presStyleCnt="7"/>
      <dgm:spPr>
        <a:solidFill>
          <a:srgbClr val="009900"/>
        </a:solidFill>
        <a:ln>
          <a:noFill/>
        </a:ln>
      </dgm:spPr>
    </dgm:pt>
    <dgm:pt modelId="{0DA3150D-3565-4597-9C72-43223C61B3DC}" type="pres">
      <dgm:prSet presAssocID="{489AB681-0F65-42D4-A25C-140DB9181726}" presName="parallelogram3" presStyleLbl="alignNode1" presStyleIdx="2" presStyleCnt="7"/>
      <dgm:spPr>
        <a:solidFill>
          <a:srgbClr val="009900"/>
        </a:solidFill>
        <a:ln>
          <a:noFill/>
        </a:ln>
      </dgm:spPr>
    </dgm:pt>
    <dgm:pt modelId="{DB3337DC-B770-4DF9-BC24-D5CFB8BFCC9F}" type="pres">
      <dgm:prSet presAssocID="{489AB681-0F65-42D4-A25C-140DB9181726}" presName="parallelogram4" presStyleLbl="alignNode1" presStyleIdx="3" presStyleCnt="7"/>
      <dgm:spPr>
        <a:solidFill>
          <a:srgbClr val="009900"/>
        </a:solidFill>
        <a:ln>
          <a:noFill/>
        </a:ln>
      </dgm:spPr>
    </dgm:pt>
    <dgm:pt modelId="{BE67504D-89BF-4E1A-9FAA-9BB7E86C8807}" type="pres">
      <dgm:prSet presAssocID="{489AB681-0F65-42D4-A25C-140DB9181726}" presName="parallelogram5" presStyleLbl="alignNode1" presStyleIdx="4" presStyleCnt="7"/>
      <dgm:spPr>
        <a:solidFill>
          <a:srgbClr val="009900"/>
        </a:solidFill>
        <a:ln>
          <a:noFill/>
        </a:ln>
      </dgm:spPr>
    </dgm:pt>
    <dgm:pt modelId="{D3215FB6-6A2B-43E5-A9EF-CA5F898E9583}" type="pres">
      <dgm:prSet presAssocID="{489AB681-0F65-42D4-A25C-140DB9181726}" presName="parallelogram6" presStyleLbl="alignNode1" presStyleIdx="5" presStyleCnt="7"/>
      <dgm:spPr>
        <a:solidFill>
          <a:srgbClr val="009900"/>
        </a:solidFill>
        <a:ln>
          <a:noFill/>
        </a:ln>
      </dgm:spPr>
    </dgm:pt>
    <dgm:pt modelId="{B4688A52-4CDB-4A0A-BAAA-B4934EA93221}" type="pres">
      <dgm:prSet presAssocID="{489AB681-0F65-42D4-A25C-140DB9181726}" presName="parallelogram7" presStyleLbl="alignNode1" presStyleIdx="6" presStyleCnt="7"/>
      <dgm:spPr>
        <a:solidFill>
          <a:srgbClr val="009900"/>
        </a:solidFill>
        <a:ln>
          <a:noFill/>
        </a:ln>
      </dgm:spPr>
    </dgm:pt>
  </dgm:ptLst>
  <dgm:cxnLst>
    <dgm:cxn modelId="{D3D5176F-26B5-4C23-9BDA-A65891931130}" srcId="{9614E0D0-D168-439D-B1F6-ADD0B40D6F88}" destId="{489AB681-0F65-42D4-A25C-140DB9181726}" srcOrd="0" destOrd="0" parTransId="{AF88F6D3-9DCE-40F3-BD4A-643C9A495AD4}" sibTransId="{2142048A-7433-4BC9-ADB0-99416E63BAAC}"/>
    <dgm:cxn modelId="{C8E0DE8D-FE77-4E99-8C9B-E765F6E07470}" type="presOf" srcId="{489AB681-0F65-42D4-A25C-140DB9181726}" destId="{7221C985-08E4-456D-9E19-6E75B74D3472}" srcOrd="0" destOrd="0" presId="urn:microsoft.com/office/officeart/2008/layout/VerticalAccentList"/>
    <dgm:cxn modelId="{D0D4FBD2-8A88-4BD0-8593-1E35D7743320}" type="presOf" srcId="{9614E0D0-D168-439D-B1F6-ADD0B40D6F88}" destId="{926250E4-0081-44C0-8605-B4A10D576737}" srcOrd="0" destOrd="0" presId="urn:microsoft.com/office/officeart/2008/layout/VerticalAccentList"/>
    <dgm:cxn modelId="{E2594DFF-18EA-453E-9AA1-7B8F731EF787}" type="presParOf" srcId="{926250E4-0081-44C0-8605-B4A10D576737}" destId="{D94049E2-CE86-4E82-B21E-04C4BAA39BC1}" srcOrd="0" destOrd="0" presId="urn:microsoft.com/office/officeart/2008/layout/VerticalAccentList"/>
    <dgm:cxn modelId="{358DFFAA-79EC-411C-BFF4-D81523BD47DD}" type="presParOf" srcId="{D94049E2-CE86-4E82-B21E-04C4BAA39BC1}" destId="{7221C985-08E4-456D-9E19-6E75B74D3472}" srcOrd="0" destOrd="0" presId="urn:microsoft.com/office/officeart/2008/layout/VerticalAccentList"/>
    <dgm:cxn modelId="{31D53874-BEBF-43B0-AC18-4DC54B39D443}" type="presParOf" srcId="{926250E4-0081-44C0-8605-B4A10D576737}" destId="{4F67678F-F713-4278-8A4E-6E1B6FB74A04}" srcOrd="1" destOrd="0" presId="urn:microsoft.com/office/officeart/2008/layout/VerticalAccentList"/>
    <dgm:cxn modelId="{7CBE7E3E-23F7-4976-928E-8C1D6AD38FA7}" type="presParOf" srcId="{4F67678F-F713-4278-8A4E-6E1B6FB74A04}" destId="{1EC3F16F-D58D-4F42-9509-CA6C9731F994}" srcOrd="0" destOrd="0" presId="urn:microsoft.com/office/officeart/2008/layout/VerticalAccentList"/>
    <dgm:cxn modelId="{A920C754-9E35-4AF9-B418-5CE2630D5C0C}" type="presParOf" srcId="{4F67678F-F713-4278-8A4E-6E1B6FB74A04}" destId="{EFB91BE5-8250-4D70-AC06-8B4AEB49F981}" srcOrd="1" destOrd="0" presId="urn:microsoft.com/office/officeart/2008/layout/VerticalAccentList"/>
    <dgm:cxn modelId="{0787EFEE-4818-4D03-8916-4098164700D3}" type="presParOf" srcId="{4F67678F-F713-4278-8A4E-6E1B6FB74A04}" destId="{0DA3150D-3565-4597-9C72-43223C61B3DC}" srcOrd="2" destOrd="0" presId="urn:microsoft.com/office/officeart/2008/layout/VerticalAccentList"/>
    <dgm:cxn modelId="{AFEDDF06-26DD-4F89-9FC7-FC7F46D81770}" type="presParOf" srcId="{4F67678F-F713-4278-8A4E-6E1B6FB74A04}" destId="{DB3337DC-B770-4DF9-BC24-D5CFB8BFCC9F}" srcOrd="3" destOrd="0" presId="urn:microsoft.com/office/officeart/2008/layout/VerticalAccentList"/>
    <dgm:cxn modelId="{2A7E72A7-B872-4668-9E55-C33FE3FBA196}" type="presParOf" srcId="{4F67678F-F713-4278-8A4E-6E1B6FB74A04}" destId="{BE67504D-89BF-4E1A-9FAA-9BB7E86C8807}" srcOrd="4" destOrd="0" presId="urn:microsoft.com/office/officeart/2008/layout/VerticalAccentList"/>
    <dgm:cxn modelId="{B602484D-4D6C-4054-B657-969134B7AF06}" type="presParOf" srcId="{4F67678F-F713-4278-8A4E-6E1B6FB74A04}" destId="{D3215FB6-6A2B-43E5-A9EF-CA5F898E9583}" srcOrd="5" destOrd="0" presId="urn:microsoft.com/office/officeart/2008/layout/VerticalAccentList"/>
    <dgm:cxn modelId="{7E6446C1-2467-454A-927E-EB6B77A7CFA1}" type="presParOf" srcId="{4F67678F-F713-4278-8A4E-6E1B6FB74A04}" destId="{B4688A52-4CDB-4A0A-BAAA-B4934EA93221}" srcOrd="6" destOrd="0" presId="urn:microsoft.com/office/officeart/2008/layout/Vertical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614E0D0-D168-439D-B1F6-ADD0B40D6F88}" type="doc">
      <dgm:prSet loTypeId="urn:microsoft.com/office/officeart/2008/layout/VerticalAccentList" loCatId="list" qsTypeId="urn:microsoft.com/office/officeart/2005/8/quickstyle/simple1" qsCatId="simple" csTypeId="urn:microsoft.com/office/officeart/2005/8/colors/accent1_2" csCatId="accent1" phldr="1"/>
      <dgm:spPr/>
      <dgm:t>
        <a:bodyPr/>
        <a:lstStyle/>
        <a:p>
          <a:endParaRPr lang="en-US"/>
        </a:p>
      </dgm:t>
    </dgm:pt>
    <dgm:pt modelId="{489AB681-0F65-42D4-A25C-140DB9181726}">
      <dgm:prSet phldrT="[Text]"/>
      <dgm:spPr/>
      <dgm:t>
        <a:bodyPr/>
        <a:lstStyle/>
        <a:p>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Change in Energy Mix in 2031</a:t>
          </a:r>
        </a:p>
      </dgm:t>
    </dgm:pt>
    <dgm:pt modelId="{AF88F6D3-9DCE-40F3-BD4A-643C9A495AD4}" type="parTrans" cxnId="{D3D5176F-26B5-4C23-9BDA-A65891931130}">
      <dgm:prSet/>
      <dgm:spPr/>
      <dgm:t>
        <a:bodyPr/>
        <a:lstStyle/>
        <a:p>
          <a:endParaRPr lang="en-US"/>
        </a:p>
      </dgm:t>
    </dgm:pt>
    <dgm:pt modelId="{2142048A-7433-4BC9-ADB0-99416E63BAAC}" type="sibTrans" cxnId="{D3D5176F-26B5-4C23-9BDA-A65891931130}">
      <dgm:prSet/>
      <dgm:spPr/>
      <dgm:t>
        <a:bodyPr/>
        <a:lstStyle/>
        <a:p>
          <a:endParaRPr lang="en-US"/>
        </a:p>
      </dgm:t>
    </dgm:pt>
    <dgm:pt modelId="{926250E4-0081-44C0-8605-B4A10D576737}" type="pres">
      <dgm:prSet presAssocID="{9614E0D0-D168-439D-B1F6-ADD0B40D6F88}" presName="Name0" presStyleCnt="0">
        <dgm:presLayoutVars>
          <dgm:chMax/>
          <dgm:chPref/>
          <dgm:dir/>
        </dgm:presLayoutVars>
      </dgm:prSet>
      <dgm:spPr/>
    </dgm:pt>
    <dgm:pt modelId="{D94049E2-CE86-4E82-B21E-04C4BAA39BC1}" type="pres">
      <dgm:prSet presAssocID="{489AB681-0F65-42D4-A25C-140DB9181726}" presName="parenttextcomposite" presStyleCnt="0"/>
      <dgm:spPr/>
    </dgm:pt>
    <dgm:pt modelId="{7221C985-08E4-456D-9E19-6E75B74D3472}" type="pres">
      <dgm:prSet presAssocID="{489AB681-0F65-42D4-A25C-140DB9181726}" presName="parenttext" presStyleLbl="revTx" presStyleIdx="0" presStyleCnt="1">
        <dgm:presLayoutVars>
          <dgm:chMax/>
          <dgm:chPref val="2"/>
          <dgm:bulletEnabled val="1"/>
        </dgm:presLayoutVars>
      </dgm:prSet>
      <dgm:spPr/>
    </dgm:pt>
    <dgm:pt modelId="{4F67678F-F713-4278-8A4E-6E1B6FB74A04}" type="pres">
      <dgm:prSet presAssocID="{489AB681-0F65-42D4-A25C-140DB9181726}" presName="parallelogramComposite" presStyleCnt="0"/>
      <dgm:spPr/>
    </dgm:pt>
    <dgm:pt modelId="{1EC3F16F-D58D-4F42-9509-CA6C9731F994}" type="pres">
      <dgm:prSet presAssocID="{489AB681-0F65-42D4-A25C-140DB9181726}" presName="parallelogram1" presStyleLbl="alignNode1" presStyleIdx="0" presStyleCnt="7"/>
      <dgm:spPr>
        <a:solidFill>
          <a:srgbClr val="009900"/>
        </a:solidFill>
        <a:ln>
          <a:noFill/>
        </a:ln>
      </dgm:spPr>
    </dgm:pt>
    <dgm:pt modelId="{EFB91BE5-8250-4D70-AC06-8B4AEB49F981}" type="pres">
      <dgm:prSet presAssocID="{489AB681-0F65-42D4-A25C-140DB9181726}" presName="parallelogram2" presStyleLbl="alignNode1" presStyleIdx="1" presStyleCnt="7"/>
      <dgm:spPr>
        <a:solidFill>
          <a:srgbClr val="009900"/>
        </a:solidFill>
        <a:ln>
          <a:noFill/>
        </a:ln>
      </dgm:spPr>
    </dgm:pt>
    <dgm:pt modelId="{0DA3150D-3565-4597-9C72-43223C61B3DC}" type="pres">
      <dgm:prSet presAssocID="{489AB681-0F65-42D4-A25C-140DB9181726}" presName="parallelogram3" presStyleLbl="alignNode1" presStyleIdx="2" presStyleCnt="7"/>
      <dgm:spPr>
        <a:solidFill>
          <a:srgbClr val="009900"/>
        </a:solidFill>
        <a:ln>
          <a:noFill/>
        </a:ln>
      </dgm:spPr>
    </dgm:pt>
    <dgm:pt modelId="{DB3337DC-B770-4DF9-BC24-D5CFB8BFCC9F}" type="pres">
      <dgm:prSet presAssocID="{489AB681-0F65-42D4-A25C-140DB9181726}" presName="parallelogram4" presStyleLbl="alignNode1" presStyleIdx="3" presStyleCnt="7"/>
      <dgm:spPr>
        <a:solidFill>
          <a:srgbClr val="009900"/>
        </a:solidFill>
        <a:ln>
          <a:noFill/>
        </a:ln>
      </dgm:spPr>
    </dgm:pt>
    <dgm:pt modelId="{BE67504D-89BF-4E1A-9FAA-9BB7E86C8807}" type="pres">
      <dgm:prSet presAssocID="{489AB681-0F65-42D4-A25C-140DB9181726}" presName="parallelogram5" presStyleLbl="alignNode1" presStyleIdx="4" presStyleCnt="7"/>
      <dgm:spPr>
        <a:solidFill>
          <a:srgbClr val="009900"/>
        </a:solidFill>
        <a:ln>
          <a:noFill/>
        </a:ln>
      </dgm:spPr>
    </dgm:pt>
    <dgm:pt modelId="{D3215FB6-6A2B-43E5-A9EF-CA5F898E9583}" type="pres">
      <dgm:prSet presAssocID="{489AB681-0F65-42D4-A25C-140DB9181726}" presName="parallelogram6" presStyleLbl="alignNode1" presStyleIdx="5" presStyleCnt="7"/>
      <dgm:spPr>
        <a:solidFill>
          <a:srgbClr val="009900"/>
        </a:solidFill>
        <a:ln>
          <a:noFill/>
        </a:ln>
      </dgm:spPr>
    </dgm:pt>
    <dgm:pt modelId="{B4688A52-4CDB-4A0A-BAAA-B4934EA93221}" type="pres">
      <dgm:prSet presAssocID="{489AB681-0F65-42D4-A25C-140DB9181726}" presName="parallelogram7" presStyleLbl="alignNode1" presStyleIdx="6" presStyleCnt="7"/>
      <dgm:spPr>
        <a:solidFill>
          <a:srgbClr val="009900"/>
        </a:solidFill>
        <a:ln>
          <a:noFill/>
        </a:ln>
      </dgm:spPr>
    </dgm:pt>
  </dgm:ptLst>
  <dgm:cxnLst>
    <dgm:cxn modelId="{D3D5176F-26B5-4C23-9BDA-A65891931130}" srcId="{9614E0D0-D168-439D-B1F6-ADD0B40D6F88}" destId="{489AB681-0F65-42D4-A25C-140DB9181726}" srcOrd="0" destOrd="0" parTransId="{AF88F6D3-9DCE-40F3-BD4A-643C9A495AD4}" sibTransId="{2142048A-7433-4BC9-ADB0-99416E63BAAC}"/>
    <dgm:cxn modelId="{C8E0DE8D-FE77-4E99-8C9B-E765F6E07470}" type="presOf" srcId="{489AB681-0F65-42D4-A25C-140DB9181726}" destId="{7221C985-08E4-456D-9E19-6E75B74D3472}" srcOrd="0" destOrd="0" presId="urn:microsoft.com/office/officeart/2008/layout/VerticalAccentList"/>
    <dgm:cxn modelId="{D0D4FBD2-8A88-4BD0-8593-1E35D7743320}" type="presOf" srcId="{9614E0D0-D168-439D-B1F6-ADD0B40D6F88}" destId="{926250E4-0081-44C0-8605-B4A10D576737}" srcOrd="0" destOrd="0" presId="urn:microsoft.com/office/officeart/2008/layout/VerticalAccentList"/>
    <dgm:cxn modelId="{E2594DFF-18EA-453E-9AA1-7B8F731EF787}" type="presParOf" srcId="{926250E4-0081-44C0-8605-B4A10D576737}" destId="{D94049E2-CE86-4E82-B21E-04C4BAA39BC1}" srcOrd="0" destOrd="0" presId="urn:microsoft.com/office/officeart/2008/layout/VerticalAccentList"/>
    <dgm:cxn modelId="{358DFFAA-79EC-411C-BFF4-D81523BD47DD}" type="presParOf" srcId="{D94049E2-CE86-4E82-B21E-04C4BAA39BC1}" destId="{7221C985-08E4-456D-9E19-6E75B74D3472}" srcOrd="0" destOrd="0" presId="urn:microsoft.com/office/officeart/2008/layout/VerticalAccentList"/>
    <dgm:cxn modelId="{31D53874-BEBF-43B0-AC18-4DC54B39D443}" type="presParOf" srcId="{926250E4-0081-44C0-8605-B4A10D576737}" destId="{4F67678F-F713-4278-8A4E-6E1B6FB74A04}" srcOrd="1" destOrd="0" presId="urn:microsoft.com/office/officeart/2008/layout/VerticalAccentList"/>
    <dgm:cxn modelId="{7CBE7E3E-23F7-4976-928E-8C1D6AD38FA7}" type="presParOf" srcId="{4F67678F-F713-4278-8A4E-6E1B6FB74A04}" destId="{1EC3F16F-D58D-4F42-9509-CA6C9731F994}" srcOrd="0" destOrd="0" presId="urn:microsoft.com/office/officeart/2008/layout/VerticalAccentList"/>
    <dgm:cxn modelId="{A920C754-9E35-4AF9-B418-5CE2630D5C0C}" type="presParOf" srcId="{4F67678F-F713-4278-8A4E-6E1B6FB74A04}" destId="{EFB91BE5-8250-4D70-AC06-8B4AEB49F981}" srcOrd="1" destOrd="0" presId="urn:microsoft.com/office/officeart/2008/layout/VerticalAccentList"/>
    <dgm:cxn modelId="{0787EFEE-4818-4D03-8916-4098164700D3}" type="presParOf" srcId="{4F67678F-F713-4278-8A4E-6E1B6FB74A04}" destId="{0DA3150D-3565-4597-9C72-43223C61B3DC}" srcOrd="2" destOrd="0" presId="urn:microsoft.com/office/officeart/2008/layout/VerticalAccentList"/>
    <dgm:cxn modelId="{AFEDDF06-26DD-4F89-9FC7-FC7F46D81770}" type="presParOf" srcId="{4F67678F-F713-4278-8A4E-6E1B6FB74A04}" destId="{DB3337DC-B770-4DF9-BC24-D5CFB8BFCC9F}" srcOrd="3" destOrd="0" presId="urn:microsoft.com/office/officeart/2008/layout/VerticalAccentList"/>
    <dgm:cxn modelId="{2A7E72A7-B872-4668-9E55-C33FE3FBA196}" type="presParOf" srcId="{4F67678F-F713-4278-8A4E-6E1B6FB74A04}" destId="{BE67504D-89BF-4E1A-9FAA-9BB7E86C8807}" srcOrd="4" destOrd="0" presId="urn:microsoft.com/office/officeart/2008/layout/VerticalAccentList"/>
    <dgm:cxn modelId="{B602484D-4D6C-4054-B657-969134B7AF06}" type="presParOf" srcId="{4F67678F-F713-4278-8A4E-6E1B6FB74A04}" destId="{D3215FB6-6A2B-43E5-A9EF-CA5F898E9583}" srcOrd="5" destOrd="0" presId="urn:microsoft.com/office/officeart/2008/layout/VerticalAccentList"/>
    <dgm:cxn modelId="{7E6446C1-2467-454A-927E-EB6B77A7CFA1}" type="presParOf" srcId="{4F67678F-F713-4278-8A4E-6E1B6FB74A04}" destId="{B4688A52-4CDB-4A0A-BAAA-B4934EA93221}" srcOrd="6" destOrd="0" presId="urn:microsoft.com/office/officeart/2008/layout/VerticalAccent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614E0D0-D168-439D-B1F6-ADD0B40D6F88}" type="doc">
      <dgm:prSet loTypeId="urn:microsoft.com/office/officeart/2008/layout/VerticalAccentList" loCatId="list" qsTypeId="urn:microsoft.com/office/officeart/2005/8/quickstyle/simple1" qsCatId="simple" csTypeId="urn:microsoft.com/office/officeart/2005/8/colors/accent1_2" csCatId="accent1" phldr="1"/>
      <dgm:spPr/>
      <dgm:t>
        <a:bodyPr/>
        <a:lstStyle/>
        <a:p>
          <a:endParaRPr lang="en-US"/>
        </a:p>
      </dgm:t>
    </dgm:pt>
    <dgm:pt modelId="{489AB681-0F65-42D4-A25C-140DB9181726}">
      <dgm:prSet phldrT="[Text]" custT="1"/>
      <dgm:spPr/>
      <dgm:t>
        <a:bodyPr/>
        <a:lstStyle/>
        <a:p>
          <a:r>
            <a:rPr 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a:t>
          </a:r>
          <a:r>
            <a:rPr lang="en-US" sz="25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ision &amp; Goals / Key Guiding Principles</a:t>
          </a:r>
        </a:p>
      </dgm:t>
    </dgm:pt>
    <dgm:pt modelId="{AF88F6D3-9DCE-40F3-BD4A-643C9A495AD4}" type="parTrans" cxnId="{D3D5176F-26B5-4C23-9BDA-A65891931130}">
      <dgm:prSet/>
      <dgm:spPr/>
      <dgm:t>
        <a:bodyPr/>
        <a:lstStyle/>
        <a:p>
          <a:endParaRPr lang="en-US"/>
        </a:p>
      </dgm:t>
    </dgm:pt>
    <dgm:pt modelId="{2142048A-7433-4BC9-ADB0-99416E63BAAC}" type="sibTrans" cxnId="{D3D5176F-26B5-4C23-9BDA-A65891931130}">
      <dgm:prSet/>
      <dgm:spPr/>
      <dgm:t>
        <a:bodyPr/>
        <a:lstStyle/>
        <a:p>
          <a:endParaRPr lang="en-US"/>
        </a:p>
      </dgm:t>
    </dgm:pt>
    <dgm:pt modelId="{926250E4-0081-44C0-8605-B4A10D576737}" type="pres">
      <dgm:prSet presAssocID="{9614E0D0-D168-439D-B1F6-ADD0B40D6F88}" presName="Name0" presStyleCnt="0">
        <dgm:presLayoutVars>
          <dgm:chMax/>
          <dgm:chPref/>
          <dgm:dir/>
        </dgm:presLayoutVars>
      </dgm:prSet>
      <dgm:spPr/>
    </dgm:pt>
    <dgm:pt modelId="{D94049E2-CE86-4E82-B21E-04C4BAA39BC1}" type="pres">
      <dgm:prSet presAssocID="{489AB681-0F65-42D4-A25C-140DB9181726}" presName="parenttextcomposite" presStyleCnt="0"/>
      <dgm:spPr/>
    </dgm:pt>
    <dgm:pt modelId="{7221C985-08E4-456D-9E19-6E75B74D3472}" type="pres">
      <dgm:prSet presAssocID="{489AB681-0F65-42D4-A25C-140DB9181726}" presName="parenttext" presStyleLbl="revTx" presStyleIdx="0" presStyleCnt="1">
        <dgm:presLayoutVars>
          <dgm:chMax/>
          <dgm:chPref val="2"/>
          <dgm:bulletEnabled val="1"/>
        </dgm:presLayoutVars>
      </dgm:prSet>
      <dgm:spPr/>
    </dgm:pt>
    <dgm:pt modelId="{4F67678F-F713-4278-8A4E-6E1B6FB74A04}" type="pres">
      <dgm:prSet presAssocID="{489AB681-0F65-42D4-A25C-140DB9181726}" presName="parallelogramComposite" presStyleCnt="0"/>
      <dgm:spPr/>
    </dgm:pt>
    <dgm:pt modelId="{1EC3F16F-D58D-4F42-9509-CA6C9731F994}" type="pres">
      <dgm:prSet presAssocID="{489AB681-0F65-42D4-A25C-140DB9181726}" presName="parallelogram1" presStyleLbl="alignNode1" presStyleIdx="0" presStyleCnt="7"/>
      <dgm:spPr>
        <a:solidFill>
          <a:srgbClr val="009900"/>
        </a:solidFill>
        <a:ln>
          <a:noFill/>
        </a:ln>
      </dgm:spPr>
    </dgm:pt>
    <dgm:pt modelId="{EFB91BE5-8250-4D70-AC06-8B4AEB49F981}" type="pres">
      <dgm:prSet presAssocID="{489AB681-0F65-42D4-A25C-140DB9181726}" presName="parallelogram2" presStyleLbl="alignNode1" presStyleIdx="1" presStyleCnt="7"/>
      <dgm:spPr>
        <a:solidFill>
          <a:srgbClr val="009900"/>
        </a:solidFill>
        <a:ln>
          <a:noFill/>
        </a:ln>
      </dgm:spPr>
    </dgm:pt>
    <dgm:pt modelId="{0DA3150D-3565-4597-9C72-43223C61B3DC}" type="pres">
      <dgm:prSet presAssocID="{489AB681-0F65-42D4-A25C-140DB9181726}" presName="parallelogram3" presStyleLbl="alignNode1" presStyleIdx="2" presStyleCnt="7"/>
      <dgm:spPr>
        <a:solidFill>
          <a:srgbClr val="009900"/>
        </a:solidFill>
        <a:ln>
          <a:noFill/>
        </a:ln>
      </dgm:spPr>
    </dgm:pt>
    <dgm:pt modelId="{DB3337DC-B770-4DF9-BC24-D5CFB8BFCC9F}" type="pres">
      <dgm:prSet presAssocID="{489AB681-0F65-42D4-A25C-140DB9181726}" presName="parallelogram4" presStyleLbl="alignNode1" presStyleIdx="3" presStyleCnt="7"/>
      <dgm:spPr>
        <a:solidFill>
          <a:srgbClr val="009900"/>
        </a:solidFill>
        <a:ln>
          <a:noFill/>
        </a:ln>
      </dgm:spPr>
    </dgm:pt>
    <dgm:pt modelId="{BE67504D-89BF-4E1A-9FAA-9BB7E86C8807}" type="pres">
      <dgm:prSet presAssocID="{489AB681-0F65-42D4-A25C-140DB9181726}" presName="parallelogram5" presStyleLbl="alignNode1" presStyleIdx="4" presStyleCnt="7"/>
      <dgm:spPr>
        <a:solidFill>
          <a:srgbClr val="009900"/>
        </a:solidFill>
        <a:ln>
          <a:noFill/>
        </a:ln>
      </dgm:spPr>
    </dgm:pt>
    <dgm:pt modelId="{D3215FB6-6A2B-43E5-A9EF-CA5F898E9583}" type="pres">
      <dgm:prSet presAssocID="{489AB681-0F65-42D4-A25C-140DB9181726}" presName="parallelogram6" presStyleLbl="alignNode1" presStyleIdx="5" presStyleCnt="7"/>
      <dgm:spPr>
        <a:solidFill>
          <a:srgbClr val="009900"/>
        </a:solidFill>
        <a:ln>
          <a:noFill/>
        </a:ln>
      </dgm:spPr>
    </dgm:pt>
    <dgm:pt modelId="{B4688A52-4CDB-4A0A-BAAA-B4934EA93221}" type="pres">
      <dgm:prSet presAssocID="{489AB681-0F65-42D4-A25C-140DB9181726}" presName="parallelogram7" presStyleLbl="alignNode1" presStyleIdx="6" presStyleCnt="7"/>
      <dgm:spPr>
        <a:solidFill>
          <a:srgbClr val="009900"/>
        </a:solidFill>
        <a:ln>
          <a:noFill/>
        </a:ln>
      </dgm:spPr>
    </dgm:pt>
  </dgm:ptLst>
  <dgm:cxnLst>
    <dgm:cxn modelId="{D3D5176F-26B5-4C23-9BDA-A65891931130}" srcId="{9614E0D0-D168-439D-B1F6-ADD0B40D6F88}" destId="{489AB681-0F65-42D4-A25C-140DB9181726}" srcOrd="0" destOrd="0" parTransId="{AF88F6D3-9DCE-40F3-BD4A-643C9A495AD4}" sibTransId="{2142048A-7433-4BC9-ADB0-99416E63BAAC}"/>
    <dgm:cxn modelId="{C8E0DE8D-FE77-4E99-8C9B-E765F6E07470}" type="presOf" srcId="{489AB681-0F65-42D4-A25C-140DB9181726}" destId="{7221C985-08E4-456D-9E19-6E75B74D3472}" srcOrd="0" destOrd="0" presId="urn:microsoft.com/office/officeart/2008/layout/VerticalAccentList"/>
    <dgm:cxn modelId="{D0D4FBD2-8A88-4BD0-8593-1E35D7743320}" type="presOf" srcId="{9614E0D0-D168-439D-B1F6-ADD0B40D6F88}" destId="{926250E4-0081-44C0-8605-B4A10D576737}" srcOrd="0" destOrd="0" presId="urn:microsoft.com/office/officeart/2008/layout/VerticalAccentList"/>
    <dgm:cxn modelId="{E2594DFF-18EA-453E-9AA1-7B8F731EF787}" type="presParOf" srcId="{926250E4-0081-44C0-8605-B4A10D576737}" destId="{D94049E2-CE86-4E82-B21E-04C4BAA39BC1}" srcOrd="0" destOrd="0" presId="urn:microsoft.com/office/officeart/2008/layout/VerticalAccentList"/>
    <dgm:cxn modelId="{358DFFAA-79EC-411C-BFF4-D81523BD47DD}" type="presParOf" srcId="{D94049E2-CE86-4E82-B21E-04C4BAA39BC1}" destId="{7221C985-08E4-456D-9E19-6E75B74D3472}" srcOrd="0" destOrd="0" presId="urn:microsoft.com/office/officeart/2008/layout/VerticalAccentList"/>
    <dgm:cxn modelId="{31D53874-BEBF-43B0-AC18-4DC54B39D443}" type="presParOf" srcId="{926250E4-0081-44C0-8605-B4A10D576737}" destId="{4F67678F-F713-4278-8A4E-6E1B6FB74A04}" srcOrd="1" destOrd="0" presId="urn:microsoft.com/office/officeart/2008/layout/VerticalAccentList"/>
    <dgm:cxn modelId="{7CBE7E3E-23F7-4976-928E-8C1D6AD38FA7}" type="presParOf" srcId="{4F67678F-F713-4278-8A4E-6E1B6FB74A04}" destId="{1EC3F16F-D58D-4F42-9509-CA6C9731F994}" srcOrd="0" destOrd="0" presId="urn:microsoft.com/office/officeart/2008/layout/VerticalAccentList"/>
    <dgm:cxn modelId="{A920C754-9E35-4AF9-B418-5CE2630D5C0C}" type="presParOf" srcId="{4F67678F-F713-4278-8A4E-6E1B6FB74A04}" destId="{EFB91BE5-8250-4D70-AC06-8B4AEB49F981}" srcOrd="1" destOrd="0" presId="urn:microsoft.com/office/officeart/2008/layout/VerticalAccentList"/>
    <dgm:cxn modelId="{0787EFEE-4818-4D03-8916-4098164700D3}" type="presParOf" srcId="{4F67678F-F713-4278-8A4E-6E1B6FB74A04}" destId="{0DA3150D-3565-4597-9C72-43223C61B3DC}" srcOrd="2" destOrd="0" presId="urn:microsoft.com/office/officeart/2008/layout/VerticalAccentList"/>
    <dgm:cxn modelId="{AFEDDF06-26DD-4F89-9FC7-FC7F46D81770}" type="presParOf" srcId="{4F67678F-F713-4278-8A4E-6E1B6FB74A04}" destId="{DB3337DC-B770-4DF9-BC24-D5CFB8BFCC9F}" srcOrd="3" destOrd="0" presId="urn:microsoft.com/office/officeart/2008/layout/VerticalAccentList"/>
    <dgm:cxn modelId="{2A7E72A7-B872-4668-9E55-C33FE3FBA196}" type="presParOf" srcId="{4F67678F-F713-4278-8A4E-6E1B6FB74A04}" destId="{BE67504D-89BF-4E1A-9FAA-9BB7E86C8807}" srcOrd="4" destOrd="0" presId="urn:microsoft.com/office/officeart/2008/layout/VerticalAccentList"/>
    <dgm:cxn modelId="{B602484D-4D6C-4054-B657-969134B7AF06}" type="presParOf" srcId="{4F67678F-F713-4278-8A4E-6E1B6FB74A04}" destId="{D3215FB6-6A2B-43E5-A9EF-CA5F898E9583}" srcOrd="5" destOrd="0" presId="urn:microsoft.com/office/officeart/2008/layout/VerticalAccentList"/>
    <dgm:cxn modelId="{7E6446C1-2467-454A-927E-EB6B77A7CFA1}" type="presParOf" srcId="{4F67678F-F713-4278-8A4E-6E1B6FB74A04}" destId="{B4688A52-4CDB-4A0A-BAAA-B4934EA93221}" srcOrd="6" destOrd="0" presId="urn:microsoft.com/office/officeart/2008/layout/Vertical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8E111AC-4E73-462A-B0AD-55E53665471C}"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US"/>
        </a:p>
      </dgm:t>
    </dgm:pt>
    <dgm:pt modelId="{60197527-E76F-454A-A8C8-A5E020DBB2E3}">
      <dgm:prSet phldrT="[Text]" custT="1"/>
      <dgm:spPr>
        <a:solidFill>
          <a:schemeClr val="accent2">
            <a:lumMod val="75000"/>
          </a:schemeClr>
        </a:solidFill>
      </dgm:spPr>
      <dgm:t>
        <a:bodyPr/>
        <a:lstStyle/>
        <a:p>
          <a:pPr marL="0" lvl="0" indent="0" algn="ctr" defTabSz="666750">
            <a:lnSpc>
              <a:spcPct val="90000"/>
            </a:lnSpc>
            <a:spcBef>
              <a:spcPct val="0"/>
            </a:spcBef>
            <a:spcAft>
              <a:spcPct val="35000"/>
            </a:spcAft>
            <a:buNone/>
          </a:pPr>
          <a:r>
            <a:rPr lang="en-US" sz="1500" b="1" kern="1200" dirty="0">
              <a:solidFill>
                <a:prstClr val="black"/>
              </a:solidFill>
              <a:latin typeface="Calibri"/>
              <a:ea typeface="+mn-ea"/>
              <a:cs typeface="+mn-cs"/>
            </a:rPr>
            <a:t>Key Guiding Principles</a:t>
          </a:r>
        </a:p>
      </dgm:t>
    </dgm:pt>
    <dgm:pt modelId="{FE1F7CA4-4B2E-4A83-843B-DB439FC214AB}" type="parTrans" cxnId="{A53A9DA8-65D8-462B-AE66-12DF0AD3F9B9}">
      <dgm:prSet/>
      <dgm:spPr/>
      <dgm:t>
        <a:bodyPr/>
        <a:lstStyle/>
        <a:p>
          <a:endParaRPr lang="en-US"/>
        </a:p>
      </dgm:t>
    </dgm:pt>
    <dgm:pt modelId="{55F8E178-77FE-48AB-9CDB-C6DAA02B52A5}" type="sibTrans" cxnId="{A53A9DA8-65D8-462B-AE66-12DF0AD3F9B9}">
      <dgm:prSet/>
      <dgm:spPr/>
      <dgm:t>
        <a:bodyPr/>
        <a:lstStyle/>
        <a:p>
          <a:endParaRPr lang="en-US"/>
        </a:p>
      </dgm:t>
    </dgm:pt>
    <dgm:pt modelId="{3F1B58CC-8ECC-451B-9657-BC437E8FF322}">
      <dgm:prSet phldrT="[Text]" custT="1"/>
      <dgm:spPr>
        <a:solidFill>
          <a:schemeClr val="accent6">
            <a:lumMod val="75000"/>
          </a:schemeClr>
        </a:solidFill>
      </dgm:spPr>
      <dgm:t>
        <a:bodyPr/>
        <a:lstStyle/>
        <a:p>
          <a:pPr marL="0" lvl="0" indent="0" algn="ctr" defTabSz="666750">
            <a:lnSpc>
              <a:spcPct val="90000"/>
            </a:lnSpc>
            <a:spcBef>
              <a:spcPct val="0"/>
            </a:spcBef>
            <a:spcAft>
              <a:spcPct val="35000"/>
            </a:spcAft>
            <a:buNone/>
          </a:pPr>
          <a:r>
            <a:rPr lang="en-US" sz="1500" b="1" kern="1200" dirty="0">
              <a:solidFill>
                <a:prstClr val="black"/>
              </a:solidFill>
              <a:latin typeface="Calibri"/>
              <a:ea typeface="+mn-ea"/>
              <a:cs typeface="+mn-cs"/>
            </a:rPr>
            <a:t>Efficiency</a:t>
          </a:r>
        </a:p>
      </dgm:t>
    </dgm:pt>
    <dgm:pt modelId="{71553337-500C-4937-B10C-00CDD0AE4589}" type="parTrans" cxnId="{1B9DB406-00E2-41D9-BA99-4CD12DD8D5DA}">
      <dgm:prSet/>
      <dgm:spPr/>
      <dgm:t>
        <a:bodyPr/>
        <a:lstStyle/>
        <a:p>
          <a:endParaRPr lang="en-US"/>
        </a:p>
      </dgm:t>
    </dgm:pt>
    <dgm:pt modelId="{98C6E0F6-32C9-4D91-920F-7357777F4714}" type="sibTrans" cxnId="{1B9DB406-00E2-41D9-BA99-4CD12DD8D5DA}">
      <dgm:prSet/>
      <dgm:spPr/>
      <dgm:t>
        <a:bodyPr/>
        <a:lstStyle/>
        <a:p>
          <a:endParaRPr lang="en-US"/>
        </a:p>
      </dgm:t>
    </dgm:pt>
    <dgm:pt modelId="{BD3AC572-30A7-454F-A2E2-5EB379C13BF5}">
      <dgm:prSet phldrT="[Text]" custT="1"/>
      <dgm:spPr>
        <a:solidFill>
          <a:schemeClr val="tx1">
            <a:lumMod val="50000"/>
            <a:lumOff val="50000"/>
          </a:schemeClr>
        </a:solidFill>
      </dgm:spPr>
      <dgm:t>
        <a:bodyPr/>
        <a:lstStyle/>
        <a:p>
          <a:pPr marL="0" lvl="0" indent="0" algn="ctr" defTabSz="666750">
            <a:lnSpc>
              <a:spcPct val="90000"/>
            </a:lnSpc>
            <a:spcBef>
              <a:spcPct val="0"/>
            </a:spcBef>
            <a:spcAft>
              <a:spcPct val="35000"/>
            </a:spcAft>
            <a:buNone/>
          </a:pPr>
          <a:r>
            <a:rPr lang="en-US" sz="1500" b="1" kern="1200" dirty="0">
              <a:solidFill>
                <a:prstClr val="black"/>
              </a:solidFill>
              <a:latin typeface="Calibri"/>
              <a:ea typeface="+mn-ea"/>
              <a:cs typeface="+mn-cs"/>
            </a:rPr>
            <a:t>Transparency</a:t>
          </a:r>
        </a:p>
      </dgm:t>
    </dgm:pt>
    <dgm:pt modelId="{4E04160F-649B-4BD6-8B31-C6B32E553CB4}" type="parTrans" cxnId="{9F33743B-D7E7-4A74-94A0-C81217C4DD93}">
      <dgm:prSet/>
      <dgm:spPr/>
      <dgm:t>
        <a:bodyPr/>
        <a:lstStyle/>
        <a:p>
          <a:endParaRPr lang="en-US"/>
        </a:p>
      </dgm:t>
    </dgm:pt>
    <dgm:pt modelId="{98B7C011-70BE-45F6-8DFF-6549559A687B}" type="sibTrans" cxnId="{9F33743B-D7E7-4A74-94A0-C81217C4DD93}">
      <dgm:prSet/>
      <dgm:spPr/>
      <dgm:t>
        <a:bodyPr/>
        <a:lstStyle/>
        <a:p>
          <a:endParaRPr lang="en-US"/>
        </a:p>
      </dgm:t>
    </dgm:pt>
    <dgm:pt modelId="{4D2DA1DC-2DBD-43FC-B572-992ED38C3116}">
      <dgm:prSet phldrT="[Text]" custT="1"/>
      <dgm:spPr>
        <a:solidFill>
          <a:schemeClr val="accent1">
            <a:lumMod val="75000"/>
          </a:schemeClr>
        </a:solidFill>
      </dgm:spPr>
      <dgm:t>
        <a:bodyPr/>
        <a:lstStyle/>
        <a:p>
          <a:pPr marL="0" lvl="0" indent="0" algn="ctr" defTabSz="666750">
            <a:lnSpc>
              <a:spcPct val="90000"/>
            </a:lnSpc>
            <a:spcBef>
              <a:spcPct val="0"/>
            </a:spcBef>
            <a:spcAft>
              <a:spcPct val="35000"/>
            </a:spcAft>
            <a:buNone/>
          </a:pPr>
          <a:r>
            <a:rPr lang="en-US" sz="1500" b="1" kern="1200" dirty="0">
              <a:solidFill>
                <a:prstClr val="black"/>
              </a:solidFill>
              <a:latin typeface="Calibri"/>
              <a:ea typeface="+mn-ea"/>
              <a:cs typeface="+mn-cs"/>
            </a:rPr>
            <a:t>Competition</a:t>
          </a:r>
        </a:p>
      </dgm:t>
    </dgm:pt>
    <dgm:pt modelId="{C7F40695-1A66-4597-86C0-77281FC8C547}" type="parTrans" cxnId="{5BBD5FD5-05BC-4C01-95D8-F60C451AA5F4}">
      <dgm:prSet/>
      <dgm:spPr/>
      <dgm:t>
        <a:bodyPr/>
        <a:lstStyle/>
        <a:p>
          <a:endParaRPr lang="en-US"/>
        </a:p>
      </dgm:t>
    </dgm:pt>
    <dgm:pt modelId="{1703CD4E-B83F-41CC-A535-033D5C66EF6A}" type="sibTrans" cxnId="{5BBD5FD5-05BC-4C01-95D8-F60C451AA5F4}">
      <dgm:prSet/>
      <dgm:spPr/>
      <dgm:t>
        <a:bodyPr/>
        <a:lstStyle/>
        <a:p>
          <a:endParaRPr lang="en-US"/>
        </a:p>
      </dgm:t>
    </dgm:pt>
    <dgm:pt modelId="{BD2A5D44-76BE-4FE9-921B-724A3DA70AAF}">
      <dgm:prSet phldrT="[Text]" custT="1"/>
      <dgm:spPr>
        <a:solidFill>
          <a:srgbClr val="FFC000"/>
        </a:solidFill>
      </dgm:spPr>
      <dgm:t>
        <a:bodyPr/>
        <a:lstStyle/>
        <a:p>
          <a:pPr marL="0" lvl="0" indent="0" algn="ctr" defTabSz="666750">
            <a:lnSpc>
              <a:spcPct val="90000"/>
            </a:lnSpc>
            <a:spcBef>
              <a:spcPct val="0"/>
            </a:spcBef>
            <a:spcAft>
              <a:spcPct val="35000"/>
            </a:spcAft>
            <a:buNone/>
          </a:pPr>
          <a:r>
            <a:rPr lang="en-US" sz="1500" b="1" kern="1200" dirty="0">
              <a:solidFill>
                <a:prstClr val="black"/>
              </a:solidFill>
              <a:latin typeface="Calibri"/>
              <a:ea typeface="+mn-ea"/>
              <a:cs typeface="+mn-cs"/>
            </a:rPr>
            <a:t>Financial Viability</a:t>
          </a:r>
        </a:p>
      </dgm:t>
    </dgm:pt>
    <dgm:pt modelId="{A928CC06-303A-4205-AC36-BFEA0A021208}" type="parTrans" cxnId="{BB4B9BAE-DC39-45FB-9688-83DA2F05013F}">
      <dgm:prSet/>
      <dgm:spPr/>
      <dgm:t>
        <a:bodyPr/>
        <a:lstStyle/>
        <a:p>
          <a:endParaRPr lang="en-US"/>
        </a:p>
      </dgm:t>
    </dgm:pt>
    <dgm:pt modelId="{8D323395-7C3A-4D6C-A962-67CE988BD597}" type="sibTrans" cxnId="{BB4B9BAE-DC39-45FB-9688-83DA2F05013F}">
      <dgm:prSet/>
      <dgm:spPr/>
      <dgm:t>
        <a:bodyPr/>
        <a:lstStyle/>
        <a:p>
          <a:endParaRPr lang="en-US"/>
        </a:p>
      </dgm:t>
    </dgm:pt>
    <dgm:pt modelId="{AA18853E-8D9B-432F-90A4-1B67920C1DB8}">
      <dgm:prSet phldrT="[Text]" custT="1"/>
      <dgm:spPr>
        <a:solidFill>
          <a:srgbClr val="0070C0"/>
        </a:solidFill>
      </dgm:spPr>
      <dgm:t>
        <a:bodyPr/>
        <a:lstStyle/>
        <a:p>
          <a:pPr marL="0" lvl="0" indent="0" algn="ctr" defTabSz="666750">
            <a:lnSpc>
              <a:spcPct val="90000"/>
            </a:lnSpc>
            <a:spcBef>
              <a:spcPct val="0"/>
            </a:spcBef>
            <a:spcAft>
              <a:spcPct val="35000"/>
            </a:spcAft>
            <a:buNone/>
          </a:pPr>
          <a:r>
            <a:rPr lang="en-US" sz="1500" b="1" kern="1200" dirty="0">
              <a:solidFill>
                <a:prstClr val="black"/>
              </a:solidFill>
              <a:latin typeface="Calibri"/>
              <a:ea typeface="+mn-ea"/>
              <a:cs typeface="+mn-cs"/>
            </a:rPr>
            <a:t>Indigenization, Research &amp; Development</a:t>
          </a:r>
        </a:p>
      </dgm:t>
    </dgm:pt>
    <dgm:pt modelId="{CCE9F7A7-8DDC-4245-B4E6-C5A9382EA315}" type="parTrans" cxnId="{CDFFB47C-0D6C-490D-8D24-C9CB0EEA2403}">
      <dgm:prSet/>
      <dgm:spPr/>
      <dgm:t>
        <a:bodyPr/>
        <a:lstStyle/>
        <a:p>
          <a:endParaRPr lang="en-US"/>
        </a:p>
      </dgm:t>
    </dgm:pt>
    <dgm:pt modelId="{6188A9C0-0C55-461F-B242-B20E41218780}" type="sibTrans" cxnId="{CDFFB47C-0D6C-490D-8D24-C9CB0EEA2403}">
      <dgm:prSet/>
      <dgm:spPr/>
      <dgm:t>
        <a:bodyPr/>
        <a:lstStyle/>
        <a:p>
          <a:endParaRPr lang="en-US"/>
        </a:p>
      </dgm:t>
    </dgm:pt>
    <dgm:pt modelId="{A27C65F0-64F2-440C-ACD9-E19FC4815F54}">
      <dgm:prSet phldrT="[Text]"/>
      <dgm:spPr>
        <a:solidFill>
          <a:srgbClr val="92D050"/>
        </a:solidFill>
      </dgm:spPr>
      <dgm:t>
        <a:bodyPr/>
        <a:lstStyle/>
        <a:p>
          <a:r>
            <a:rPr lang="en-US" b="1" dirty="0">
              <a:solidFill>
                <a:schemeClr val="tx1"/>
              </a:solidFill>
            </a:rPr>
            <a:t>Environmental Responsibility</a:t>
          </a:r>
        </a:p>
      </dgm:t>
    </dgm:pt>
    <dgm:pt modelId="{2C6E0D6A-6B8B-46DC-AF48-31B1A60A062A}" type="parTrans" cxnId="{306FC3FE-F75E-41D1-B58B-BA9574A6B9AC}">
      <dgm:prSet/>
      <dgm:spPr/>
      <dgm:t>
        <a:bodyPr/>
        <a:lstStyle/>
        <a:p>
          <a:endParaRPr lang="en-US"/>
        </a:p>
      </dgm:t>
    </dgm:pt>
    <dgm:pt modelId="{04D50A8A-1C1A-4018-9B65-EAE99866ABCB}" type="sibTrans" cxnId="{306FC3FE-F75E-41D1-B58B-BA9574A6B9AC}">
      <dgm:prSet/>
      <dgm:spPr/>
      <dgm:t>
        <a:bodyPr/>
        <a:lstStyle/>
        <a:p>
          <a:endParaRPr lang="en-US"/>
        </a:p>
      </dgm:t>
    </dgm:pt>
    <dgm:pt modelId="{CECA242C-2AFF-48DB-A656-7C6B323B1F0B}" type="pres">
      <dgm:prSet presAssocID="{78E111AC-4E73-462A-B0AD-55E53665471C}" presName="Name0" presStyleCnt="0">
        <dgm:presLayoutVars>
          <dgm:chMax val="1"/>
          <dgm:chPref val="1"/>
          <dgm:dir/>
          <dgm:animOne val="branch"/>
          <dgm:animLvl val="lvl"/>
        </dgm:presLayoutVars>
      </dgm:prSet>
      <dgm:spPr/>
    </dgm:pt>
    <dgm:pt modelId="{A1727519-FA80-4D9E-98DD-F7F1B9D6D809}" type="pres">
      <dgm:prSet presAssocID="{60197527-E76F-454A-A8C8-A5E020DBB2E3}" presName="Parent" presStyleLbl="node0" presStyleIdx="0" presStyleCnt="1">
        <dgm:presLayoutVars>
          <dgm:chMax val="6"/>
          <dgm:chPref val="6"/>
        </dgm:presLayoutVars>
      </dgm:prSet>
      <dgm:spPr/>
    </dgm:pt>
    <dgm:pt modelId="{830BF875-608F-4211-9C5F-5E3343F08C77}" type="pres">
      <dgm:prSet presAssocID="{3F1B58CC-8ECC-451B-9657-BC437E8FF322}" presName="Accent1" presStyleCnt="0"/>
      <dgm:spPr/>
    </dgm:pt>
    <dgm:pt modelId="{46E44C79-18ED-4C37-956F-A6A1A85E31BF}" type="pres">
      <dgm:prSet presAssocID="{3F1B58CC-8ECC-451B-9657-BC437E8FF322}" presName="Accent" presStyleLbl="bgShp" presStyleIdx="0" presStyleCnt="6"/>
      <dgm:spPr/>
    </dgm:pt>
    <dgm:pt modelId="{3300858A-0170-4E0A-A808-26D3BDE82A4F}" type="pres">
      <dgm:prSet presAssocID="{3F1B58CC-8ECC-451B-9657-BC437E8FF322}" presName="Child1" presStyleLbl="node1" presStyleIdx="0" presStyleCnt="6">
        <dgm:presLayoutVars>
          <dgm:chMax val="0"/>
          <dgm:chPref val="0"/>
          <dgm:bulletEnabled val="1"/>
        </dgm:presLayoutVars>
      </dgm:prSet>
      <dgm:spPr/>
    </dgm:pt>
    <dgm:pt modelId="{6421A0C2-863B-4AEA-8400-C5232542F37D}" type="pres">
      <dgm:prSet presAssocID="{BD3AC572-30A7-454F-A2E2-5EB379C13BF5}" presName="Accent2" presStyleCnt="0"/>
      <dgm:spPr/>
    </dgm:pt>
    <dgm:pt modelId="{505EDC5A-EF91-47A0-8DAA-D772B70C1F60}" type="pres">
      <dgm:prSet presAssocID="{BD3AC572-30A7-454F-A2E2-5EB379C13BF5}" presName="Accent" presStyleLbl="bgShp" presStyleIdx="1" presStyleCnt="6"/>
      <dgm:spPr>
        <a:solidFill>
          <a:schemeClr val="accent2">
            <a:lumMod val="40000"/>
            <a:lumOff val="60000"/>
          </a:schemeClr>
        </a:solidFill>
      </dgm:spPr>
    </dgm:pt>
    <dgm:pt modelId="{F46A0CB7-386C-4E90-B87B-74D909B7935D}" type="pres">
      <dgm:prSet presAssocID="{BD3AC572-30A7-454F-A2E2-5EB379C13BF5}" presName="Child2" presStyleLbl="node1" presStyleIdx="1" presStyleCnt="6">
        <dgm:presLayoutVars>
          <dgm:chMax val="0"/>
          <dgm:chPref val="0"/>
          <dgm:bulletEnabled val="1"/>
        </dgm:presLayoutVars>
      </dgm:prSet>
      <dgm:spPr/>
    </dgm:pt>
    <dgm:pt modelId="{6876AD68-8A5F-4608-9407-8EFBBFFF02C7}" type="pres">
      <dgm:prSet presAssocID="{4D2DA1DC-2DBD-43FC-B572-992ED38C3116}" presName="Accent3" presStyleCnt="0"/>
      <dgm:spPr/>
    </dgm:pt>
    <dgm:pt modelId="{9A4E0C8B-21CB-4635-979B-8E9928CB0942}" type="pres">
      <dgm:prSet presAssocID="{4D2DA1DC-2DBD-43FC-B572-992ED38C3116}" presName="Accent" presStyleLbl="bgShp" presStyleIdx="2" presStyleCnt="6"/>
      <dgm:spPr>
        <a:solidFill>
          <a:schemeClr val="accent2">
            <a:lumMod val="40000"/>
            <a:lumOff val="60000"/>
          </a:schemeClr>
        </a:solidFill>
      </dgm:spPr>
    </dgm:pt>
    <dgm:pt modelId="{50A18E80-07CF-42BC-8619-D296D77553E4}" type="pres">
      <dgm:prSet presAssocID="{4D2DA1DC-2DBD-43FC-B572-992ED38C3116}" presName="Child3" presStyleLbl="node1" presStyleIdx="2" presStyleCnt="6">
        <dgm:presLayoutVars>
          <dgm:chMax val="0"/>
          <dgm:chPref val="0"/>
          <dgm:bulletEnabled val="1"/>
        </dgm:presLayoutVars>
      </dgm:prSet>
      <dgm:spPr/>
    </dgm:pt>
    <dgm:pt modelId="{3ACA3791-756B-4024-805C-0F83790794FD}" type="pres">
      <dgm:prSet presAssocID="{BD2A5D44-76BE-4FE9-921B-724A3DA70AAF}" presName="Accent4" presStyleCnt="0"/>
      <dgm:spPr/>
    </dgm:pt>
    <dgm:pt modelId="{6E6FF9AA-D921-41F0-87AC-66890483F167}" type="pres">
      <dgm:prSet presAssocID="{BD2A5D44-76BE-4FE9-921B-724A3DA70AAF}" presName="Accent" presStyleLbl="bgShp" presStyleIdx="3" presStyleCnt="6"/>
      <dgm:spPr>
        <a:solidFill>
          <a:schemeClr val="accent2">
            <a:lumMod val="40000"/>
            <a:lumOff val="60000"/>
          </a:schemeClr>
        </a:solidFill>
      </dgm:spPr>
    </dgm:pt>
    <dgm:pt modelId="{322EC9D4-96BE-42DC-AE80-A762B10EDC76}" type="pres">
      <dgm:prSet presAssocID="{BD2A5D44-76BE-4FE9-921B-724A3DA70AAF}" presName="Child4" presStyleLbl="node1" presStyleIdx="3" presStyleCnt="6">
        <dgm:presLayoutVars>
          <dgm:chMax val="0"/>
          <dgm:chPref val="0"/>
          <dgm:bulletEnabled val="1"/>
        </dgm:presLayoutVars>
      </dgm:prSet>
      <dgm:spPr/>
    </dgm:pt>
    <dgm:pt modelId="{C2B22360-70FF-4FD4-96A6-E249B1D64122}" type="pres">
      <dgm:prSet presAssocID="{AA18853E-8D9B-432F-90A4-1B67920C1DB8}" presName="Accent5" presStyleCnt="0"/>
      <dgm:spPr/>
    </dgm:pt>
    <dgm:pt modelId="{1C3F76E1-BFC7-487A-8B46-AA248D147612}" type="pres">
      <dgm:prSet presAssocID="{AA18853E-8D9B-432F-90A4-1B67920C1DB8}" presName="Accent" presStyleLbl="bgShp" presStyleIdx="4" presStyleCnt="6"/>
      <dgm:spPr>
        <a:solidFill>
          <a:schemeClr val="accent2">
            <a:lumMod val="40000"/>
            <a:lumOff val="60000"/>
          </a:schemeClr>
        </a:solidFill>
      </dgm:spPr>
    </dgm:pt>
    <dgm:pt modelId="{5C89C92B-54ED-43FC-B8BF-F9FE1377BC98}" type="pres">
      <dgm:prSet presAssocID="{AA18853E-8D9B-432F-90A4-1B67920C1DB8}" presName="Child5" presStyleLbl="node1" presStyleIdx="4" presStyleCnt="6">
        <dgm:presLayoutVars>
          <dgm:chMax val="0"/>
          <dgm:chPref val="0"/>
          <dgm:bulletEnabled val="1"/>
        </dgm:presLayoutVars>
      </dgm:prSet>
      <dgm:spPr/>
    </dgm:pt>
    <dgm:pt modelId="{9278C37D-64E3-4A76-8B26-58CE508B13EF}" type="pres">
      <dgm:prSet presAssocID="{A27C65F0-64F2-440C-ACD9-E19FC4815F54}" presName="Accent6" presStyleCnt="0"/>
      <dgm:spPr/>
    </dgm:pt>
    <dgm:pt modelId="{D7F08860-C7A0-4A5D-A0FC-DDC4D28760BF}" type="pres">
      <dgm:prSet presAssocID="{A27C65F0-64F2-440C-ACD9-E19FC4815F54}" presName="Accent" presStyleLbl="bgShp" presStyleIdx="5" presStyleCnt="6"/>
      <dgm:spPr>
        <a:solidFill>
          <a:schemeClr val="accent2">
            <a:lumMod val="40000"/>
            <a:lumOff val="60000"/>
          </a:schemeClr>
        </a:solidFill>
      </dgm:spPr>
    </dgm:pt>
    <dgm:pt modelId="{A6CD9658-ABAC-4655-8245-EB8604482264}" type="pres">
      <dgm:prSet presAssocID="{A27C65F0-64F2-440C-ACD9-E19FC4815F54}" presName="Child6" presStyleLbl="node1" presStyleIdx="5" presStyleCnt="6">
        <dgm:presLayoutVars>
          <dgm:chMax val="0"/>
          <dgm:chPref val="0"/>
          <dgm:bulletEnabled val="1"/>
        </dgm:presLayoutVars>
      </dgm:prSet>
      <dgm:spPr/>
    </dgm:pt>
  </dgm:ptLst>
  <dgm:cxnLst>
    <dgm:cxn modelId="{1B9DB406-00E2-41D9-BA99-4CD12DD8D5DA}" srcId="{60197527-E76F-454A-A8C8-A5E020DBB2E3}" destId="{3F1B58CC-8ECC-451B-9657-BC437E8FF322}" srcOrd="0" destOrd="0" parTransId="{71553337-500C-4937-B10C-00CDD0AE4589}" sibTransId="{98C6E0F6-32C9-4D91-920F-7357777F4714}"/>
    <dgm:cxn modelId="{23E5290D-7A8C-4F10-A162-494153481E0E}" type="presOf" srcId="{60197527-E76F-454A-A8C8-A5E020DBB2E3}" destId="{A1727519-FA80-4D9E-98DD-F7F1B9D6D809}" srcOrd="0" destOrd="0" presId="urn:microsoft.com/office/officeart/2011/layout/HexagonRadial"/>
    <dgm:cxn modelId="{8999C30D-54B5-4DE2-9B3B-50CC79EEBDA9}" type="presOf" srcId="{4D2DA1DC-2DBD-43FC-B572-992ED38C3116}" destId="{50A18E80-07CF-42BC-8619-D296D77553E4}" srcOrd="0" destOrd="0" presId="urn:microsoft.com/office/officeart/2011/layout/HexagonRadial"/>
    <dgm:cxn modelId="{9F8CE90E-69BE-475D-B0B0-EB0322431EDC}" type="presOf" srcId="{78E111AC-4E73-462A-B0AD-55E53665471C}" destId="{CECA242C-2AFF-48DB-A656-7C6B323B1F0B}" srcOrd="0" destOrd="0" presId="urn:microsoft.com/office/officeart/2011/layout/HexagonRadial"/>
    <dgm:cxn modelId="{10CF2721-7AA9-46D6-B26A-8D36B0D772FF}" type="presOf" srcId="{BD3AC572-30A7-454F-A2E2-5EB379C13BF5}" destId="{F46A0CB7-386C-4E90-B87B-74D909B7935D}" srcOrd="0" destOrd="0" presId="urn:microsoft.com/office/officeart/2011/layout/HexagonRadial"/>
    <dgm:cxn modelId="{9F33743B-D7E7-4A74-94A0-C81217C4DD93}" srcId="{60197527-E76F-454A-A8C8-A5E020DBB2E3}" destId="{BD3AC572-30A7-454F-A2E2-5EB379C13BF5}" srcOrd="1" destOrd="0" parTransId="{4E04160F-649B-4BD6-8B31-C6B32E553CB4}" sibTransId="{98B7C011-70BE-45F6-8DFF-6549559A687B}"/>
    <dgm:cxn modelId="{B030145A-30EC-42DD-9E29-3ABE70EF32BF}" type="presOf" srcId="{A27C65F0-64F2-440C-ACD9-E19FC4815F54}" destId="{A6CD9658-ABAC-4655-8245-EB8604482264}" srcOrd="0" destOrd="0" presId="urn:microsoft.com/office/officeart/2011/layout/HexagonRadial"/>
    <dgm:cxn modelId="{CDFFB47C-0D6C-490D-8D24-C9CB0EEA2403}" srcId="{60197527-E76F-454A-A8C8-A5E020DBB2E3}" destId="{AA18853E-8D9B-432F-90A4-1B67920C1DB8}" srcOrd="4" destOrd="0" parTransId="{CCE9F7A7-8DDC-4245-B4E6-C5A9382EA315}" sibTransId="{6188A9C0-0C55-461F-B242-B20E41218780}"/>
    <dgm:cxn modelId="{10319193-CF04-40EA-ADEE-018732E199ED}" type="presOf" srcId="{3F1B58CC-8ECC-451B-9657-BC437E8FF322}" destId="{3300858A-0170-4E0A-A808-26D3BDE82A4F}" srcOrd="0" destOrd="0" presId="urn:microsoft.com/office/officeart/2011/layout/HexagonRadial"/>
    <dgm:cxn modelId="{A53A9DA8-65D8-462B-AE66-12DF0AD3F9B9}" srcId="{78E111AC-4E73-462A-B0AD-55E53665471C}" destId="{60197527-E76F-454A-A8C8-A5E020DBB2E3}" srcOrd="0" destOrd="0" parTransId="{FE1F7CA4-4B2E-4A83-843B-DB439FC214AB}" sibTransId="{55F8E178-77FE-48AB-9CDB-C6DAA02B52A5}"/>
    <dgm:cxn modelId="{BB4B9BAE-DC39-45FB-9688-83DA2F05013F}" srcId="{60197527-E76F-454A-A8C8-A5E020DBB2E3}" destId="{BD2A5D44-76BE-4FE9-921B-724A3DA70AAF}" srcOrd="3" destOrd="0" parTransId="{A928CC06-303A-4205-AC36-BFEA0A021208}" sibTransId="{8D323395-7C3A-4D6C-A962-67CE988BD597}"/>
    <dgm:cxn modelId="{C0017BC5-3907-463B-9C62-7AC41E0F11E0}" type="presOf" srcId="{AA18853E-8D9B-432F-90A4-1B67920C1DB8}" destId="{5C89C92B-54ED-43FC-B8BF-F9FE1377BC98}" srcOrd="0" destOrd="0" presId="urn:microsoft.com/office/officeart/2011/layout/HexagonRadial"/>
    <dgm:cxn modelId="{5BBD5FD5-05BC-4C01-95D8-F60C451AA5F4}" srcId="{60197527-E76F-454A-A8C8-A5E020DBB2E3}" destId="{4D2DA1DC-2DBD-43FC-B572-992ED38C3116}" srcOrd="2" destOrd="0" parTransId="{C7F40695-1A66-4597-86C0-77281FC8C547}" sibTransId="{1703CD4E-B83F-41CC-A535-033D5C66EF6A}"/>
    <dgm:cxn modelId="{DF935BDF-1B1A-44B7-951B-A62D83CC66DA}" type="presOf" srcId="{BD2A5D44-76BE-4FE9-921B-724A3DA70AAF}" destId="{322EC9D4-96BE-42DC-AE80-A762B10EDC76}" srcOrd="0" destOrd="0" presId="urn:microsoft.com/office/officeart/2011/layout/HexagonRadial"/>
    <dgm:cxn modelId="{306FC3FE-F75E-41D1-B58B-BA9574A6B9AC}" srcId="{60197527-E76F-454A-A8C8-A5E020DBB2E3}" destId="{A27C65F0-64F2-440C-ACD9-E19FC4815F54}" srcOrd="5" destOrd="0" parTransId="{2C6E0D6A-6B8B-46DC-AF48-31B1A60A062A}" sibTransId="{04D50A8A-1C1A-4018-9B65-EAE99866ABCB}"/>
    <dgm:cxn modelId="{D1BF0FFD-C9C5-41E0-9EF4-9389C4769A3F}" type="presParOf" srcId="{CECA242C-2AFF-48DB-A656-7C6B323B1F0B}" destId="{A1727519-FA80-4D9E-98DD-F7F1B9D6D809}" srcOrd="0" destOrd="0" presId="urn:microsoft.com/office/officeart/2011/layout/HexagonRadial"/>
    <dgm:cxn modelId="{54A39A66-BD56-4944-BEC9-1126257E8D1E}" type="presParOf" srcId="{CECA242C-2AFF-48DB-A656-7C6B323B1F0B}" destId="{830BF875-608F-4211-9C5F-5E3343F08C77}" srcOrd="1" destOrd="0" presId="urn:microsoft.com/office/officeart/2011/layout/HexagonRadial"/>
    <dgm:cxn modelId="{0F571B52-B962-45CC-BD90-916B2591E40E}" type="presParOf" srcId="{830BF875-608F-4211-9C5F-5E3343F08C77}" destId="{46E44C79-18ED-4C37-956F-A6A1A85E31BF}" srcOrd="0" destOrd="0" presId="urn:microsoft.com/office/officeart/2011/layout/HexagonRadial"/>
    <dgm:cxn modelId="{E325572B-DD35-4ADA-BE02-5B5A2CB68155}" type="presParOf" srcId="{CECA242C-2AFF-48DB-A656-7C6B323B1F0B}" destId="{3300858A-0170-4E0A-A808-26D3BDE82A4F}" srcOrd="2" destOrd="0" presId="urn:microsoft.com/office/officeart/2011/layout/HexagonRadial"/>
    <dgm:cxn modelId="{D79FD743-7216-494B-A511-FB1E5A01D4F2}" type="presParOf" srcId="{CECA242C-2AFF-48DB-A656-7C6B323B1F0B}" destId="{6421A0C2-863B-4AEA-8400-C5232542F37D}" srcOrd="3" destOrd="0" presId="urn:microsoft.com/office/officeart/2011/layout/HexagonRadial"/>
    <dgm:cxn modelId="{5B910A85-49A4-4107-AC97-0D119BF36CB3}" type="presParOf" srcId="{6421A0C2-863B-4AEA-8400-C5232542F37D}" destId="{505EDC5A-EF91-47A0-8DAA-D772B70C1F60}" srcOrd="0" destOrd="0" presId="urn:microsoft.com/office/officeart/2011/layout/HexagonRadial"/>
    <dgm:cxn modelId="{03A8FE35-51A4-4CF6-9294-AEB77F9211AD}" type="presParOf" srcId="{CECA242C-2AFF-48DB-A656-7C6B323B1F0B}" destId="{F46A0CB7-386C-4E90-B87B-74D909B7935D}" srcOrd="4" destOrd="0" presId="urn:microsoft.com/office/officeart/2011/layout/HexagonRadial"/>
    <dgm:cxn modelId="{F385EA05-18F3-4151-A911-5D34A3D8B014}" type="presParOf" srcId="{CECA242C-2AFF-48DB-A656-7C6B323B1F0B}" destId="{6876AD68-8A5F-4608-9407-8EFBBFFF02C7}" srcOrd="5" destOrd="0" presId="urn:microsoft.com/office/officeart/2011/layout/HexagonRadial"/>
    <dgm:cxn modelId="{964A440F-9437-427F-95B2-EE5C3828AF5D}" type="presParOf" srcId="{6876AD68-8A5F-4608-9407-8EFBBFFF02C7}" destId="{9A4E0C8B-21CB-4635-979B-8E9928CB0942}" srcOrd="0" destOrd="0" presId="urn:microsoft.com/office/officeart/2011/layout/HexagonRadial"/>
    <dgm:cxn modelId="{B7793CD9-92F2-46D7-BDB8-45582A845E33}" type="presParOf" srcId="{CECA242C-2AFF-48DB-A656-7C6B323B1F0B}" destId="{50A18E80-07CF-42BC-8619-D296D77553E4}" srcOrd="6" destOrd="0" presId="urn:microsoft.com/office/officeart/2011/layout/HexagonRadial"/>
    <dgm:cxn modelId="{76BE1E72-F7F1-41FD-B006-F6FED334C76F}" type="presParOf" srcId="{CECA242C-2AFF-48DB-A656-7C6B323B1F0B}" destId="{3ACA3791-756B-4024-805C-0F83790794FD}" srcOrd="7" destOrd="0" presId="urn:microsoft.com/office/officeart/2011/layout/HexagonRadial"/>
    <dgm:cxn modelId="{5FE64D26-EB81-4320-A7CA-05D989DF2505}" type="presParOf" srcId="{3ACA3791-756B-4024-805C-0F83790794FD}" destId="{6E6FF9AA-D921-41F0-87AC-66890483F167}" srcOrd="0" destOrd="0" presId="urn:microsoft.com/office/officeart/2011/layout/HexagonRadial"/>
    <dgm:cxn modelId="{772F465E-3769-431F-8C47-39F437EBA8A3}" type="presParOf" srcId="{CECA242C-2AFF-48DB-A656-7C6B323B1F0B}" destId="{322EC9D4-96BE-42DC-AE80-A762B10EDC76}" srcOrd="8" destOrd="0" presId="urn:microsoft.com/office/officeart/2011/layout/HexagonRadial"/>
    <dgm:cxn modelId="{C85BAC58-364B-4147-924D-1E6B7F5A3576}" type="presParOf" srcId="{CECA242C-2AFF-48DB-A656-7C6B323B1F0B}" destId="{C2B22360-70FF-4FD4-96A6-E249B1D64122}" srcOrd="9" destOrd="0" presId="urn:microsoft.com/office/officeart/2011/layout/HexagonRadial"/>
    <dgm:cxn modelId="{FB7BF9EC-079B-415B-81AC-B26D44F55F91}" type="presParOf" srcId="{C2B22360-70FF-4FD4-96A6-E249B1D64122}" destId="{1C3F76E1-BFC7-487A-8B46-AA248D147612}" srcOrd="0" destOrd="0" presId="urn:microsoft.com/office/officeart/2011/layout/HexagonRadial"/>
    <dgm:cxn modelId="{793135E7-3C1C-4D52-A15E-5D38130E8C03}" type="presParOf" srcId="{CECA242C-2AFF-48DB-A656-7C6B323B1F0B}" destId="{5C89C92B-54ED-43FC-B8BF-F9FE1377BC98}" srcOrd="10" destOrd="0" presId="urn:microsoft.com/office/officeart/2011/layout/HexagonRadial"/>
    <dgm:cxn modelId="{C92529E7-C0B9-4532-83E7-E1405F8A1E86}" type="presParOf" srcId="{CECA242C-2AFF-48DB-A656-7C6B323B1F0B}" destId="{9278C37D-64E3-4A76-8B26-58CE508B13EF}" srcOrd="11" destOrd="0" presId="urn:microsoft.com/office/officeart/2011/layout/HexagonRadial"/>
    <dgm:cxn modelId="{FF6110A7-BA9E-436F-8D1A-6A06E598D836}" type="presParOf" srcId="{9278C37D-64E3-4A76-8B26-58CE508B13EF}" destId="{D7F08860-C7A0-4A5D-A0FC-DDC4D28760BF}" srcOrd="0" destOrd="0" presId="urn:microsoft.com/office/officeart/2011/layout/HexagonRadial"/>
    <dgm:cxn modelId="{D5ED4955-2AF9-4801-AA59-BF714FC23A34}" type="presParOf" srcId="{CECA242C-2AFF-48DB-A656-7C6B323B1F0B}" destId="{A6CD9658-ABAC-4655-8245-EB8604482264}" srcOrd="12" destOrd="0" presId="urn:microsoft.com/office/officeart/2011/layout/HexagonRadial"/>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614E0D0-D168-439D-B1F6-ADD0B40D6F88}" type="doc">
      <dgm:prSet loTypeId="urn:microsoft.com/office/officeart/2008/layout/VerticalAccentList" loCatId="list" qsTypeId="urn:microsoft.com/office/officeart/2005/8/quickstyle/simple1" qsCatId="simple" csTypeId="urn:microsoft.com/office/officeart/2005/8/colors/accent1_2" csCatId="accent1" phldr="1"/>
      <dgm:spPr/>
      <dgm:t>
        <a:bodyPr/>
        <a:lstStyle/>
        <a:p>
          <a:endParaRPr lang="en-US"/>
        </a:p>
      </dgm:t>
    </dgm:pt>
    <dgm:pt modelId="{489AB681-0F65-42D4-A25C-140DB9181726}">
      <dgm:prSet phldrT="[Text]"/>
      <dgm:spPr/>
      <dgm:t>
        <a:bodyPr/>
        <a:lstStyle/>
        <a:p>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Fast Track Solar PV Initiatives</a:t>
          </a:r>
        </a:p>
      </dgm:t>
    </dgm:pt>
    <dgm:pt modelId="{AF88F6D3-9DCE-40F3-BD4A-643C9A495AD4}" type="parTrans" cxnId="{D3D5176F-26B5-4C23-9BDA-A65891931130}">
      <dgm:prSet/>
      <dgm:spPr/>
      <dgm:t>
        <a:bodyPr/>
        <a:lstStyle/>
        <a:p>
          <a:endParaRPr lang="en-US"/>
        </a:p>
      </dgm:t>
    </dgm:pt>
    <dgm:pt modelId="{2142048A-7433-4BC9-ADB0-99416E63BAAC}" type="sibTrans" cxnId="{D3D5176F-26B5-4C23-9BDA-A65891931130}">
      <dgm:prSet/>
      <dgm:spPr/>
      <dgm:t>
        <a:bodyPr/>
        <a:lstStyle/>
        <a:p>
          <a:endParaRPr lang="en-US"/>
        </a:p>
      </dgm:t>
    </dgm:pt>
    <dgm:pt modelId="{926250E4-0081-44C0-8605-B4A10D576737}" type="pres">
      <dgm:prSet presAssocID="{9614E0D0-D168-439D-B1F6-ADD0B40D6F88}" presName="Name0" presStyleCnt="0">
        <dgm:presLayoutVars>
          <dgm:chMax/>
          <dgm:chPref/>
          <dgm:dir/>
        </dgm:presLayoutVars>
      </dgm:prSet>
      <dgm:spPr/>
    </dgm:pt>
    <dgm:pt modelId="{D94049E2-CE86-4E82-B21E-04C4BAA39BC1}" type="pres">
      <dgm:prSet presAssocID="{489AB681-0F65-42D4-A25C-140DB9181726}" presName="parenttextcomposite" presStyleCnt="0"/>
      <dgm:spPr/>
    </dgm:pt>
    <dgm:pt modelId="{7221C985-08E4-456D-9E19-6E75B74D3472}" type="pres">
      <dgm:prSet presAssocID="{489AB681-0F65-42D4-A25C-140DB9181726}" presName="parenttext" presStyleLbl="revTx" presStyleIdx="0" presStyleCnt="1">
        <dgm:presLayoutVars>
          <dgm:chMax/>
          <dgm:chPref val="2"/>
          <dgm:bulletEnabled val="1"/>
        </dgm:presLayoutVars>
      </dgm:prSet>
      <dgm:spPr/>
    </dgm:pt>
    <dgm:pt modelId="{4F67678F-F713-4278-8A4E-6E1B6FB74A04}" type="pres">
      <dgm:prSet presAssocID="{489AB681-0F65-42D4-A25C-140DB9181726}" presName="parallelogramComposite" presStyleCnt="0"/>
      <dgm:spPr/>
    </dgm:pt>
    <dgm:pt modelId="{1EC3F16F-D58D-4F42-9509-CA6C9731F994}" type="pres">
      <dgm:prSet presAssocID="{489AB681-0F65-42D4-A25C-140DB9181726}" presName="parallelogram1" presStyleLbl="alignNode1" presStyleIdx="0" presStyleCnt="7"/>
      <dgm:spPr>
        <a:solidFill>
          <a:srgbClr val="009900"/>
        </a:solidFill>
        <a:ln>
          <a:noFill/>
        </a:ln>
      </dgm:spPr>
    </dgm:pt>
    <dgm:pt modelId="{EFB91BE5-8250-4D70-AC06-8B4AEB49F981}" type="pres">
      <dgm:prSet presAssocID="{489AB681-0F65-42D4-A25C-140DB9181726}" presName="parallelogram2" presStyleLbl="alignNode1" presStyleIdx="1" presStyleCnt="7"/>
      <dgm:spPr>
        <a:solidFill>
          <a:srgbClr val="009900"/>
        </a:solidFill>
        <a:ln>
          <a:noFill/>
        </a:ln>
      </dgm:spPr>
    </dgm:pt>
    <dgm:pt modelId="{0DA3150D-3565-4597-9C72-43223C61B3DC}" type="pres">
      <dgm:prSet presAssocID="{489AB681-0F65-42D4-A25C-140DB9181726}" presName="parallelogram3" presStyleLbl="alignNode1" presStyleIdx="2" presStyleCnt="7"/>
      <dgm:spPr>
        <a:solidFill>
          <a:srgbClr val="009900"/>
        </a:solidFill>
        <a:ln>
          <a:noFill/>
        </a:ln>
      </dgm:spPr>
    </dgm:pt>
    <dgm:pt modelId="{DB3337DC-B770-4DF9-BC24-D5CFB8BFCC9F}" type="pres">
      <dgm:prSet presAssocID="{489AB681-0F65-42D4-A25C-140DB9181726}" presName="parallelogram4" presStyleLbl="alignNode1" presStyleIdx="3" presStyleCnt="7"/>
      <dgm:spPr>
        <a:solidFill>
          <a:srgbClr val="009900"/>
        </a:solidFill>
        <a:ln>
          <a:noFill/>
        </a:ln>
      </dgm:spPr>
    </dgm:pt>
    <dgm:pt modelId="{BE67504D-89BF-4E1A-9FAA-9BB7E86C8807}" type="pres">
      <dgm:prSet presAssocID="{489AB681-0F65-42D4-A25C-140DB9181726}" presName="parallelogram5" presStyleLbl="alignNode1" presStyleIdx="4" presStyleCnt="7"/>
      <dgm:spPr>
        <a:solidFill>
          <a:srgbClr val="009900"/>
        </a:solidFill>
        <a:ln>
          <a:noFill/>
        </a:ln>
      </dgm:spPr>
    </dgm:pt>
    <dgm:pt modelId="{D3215FB6-6A2B-43E5-A9EF-CA5F898E9583}" type="pres">
      <dgm:prSet presAssocID="{489AB681-0F65-42D4-A25C-140DB9181726}" presName="parallelogram6" presStyleLbl="alignNode1" presStyleIdx="5" presStyleCnt="7"/>
      <dgm:spPr>
        <a:solidFill>
          <a:srgbClr val="009900"/>
        </a:solidFill>
        <a:ln>
          <a:noFill/>
        </a:ln>
      </dgm:spPr>
    </dgm:pt>
    <dgm:pt modelId="{B4688A52-4CDB-4A0A-BAAA-B4934EA93221}" type="pres">
      <dgm:prSet presAssocID="{489AB681-0F65-42D4-A25C-140DB9181726}" presName="parallelogram7" presStyleLbl="alignNode1" presStyleIdx="6" presStyleCnt="7"/>
      <dgm:spPr>
        <a:solidFill>
          <a:srgbClr val="009900"/>
        </a:solidFill>
        <a:ln>
          <a:noFill/>
        </a:ln>
      </dgm:spPr>
    </dgm:pt>
  </dgm:ptLst>
  <dgm:cxnLst>
    <dgm:cxn modelId="{D3D5176F-26B5-4C23-9BDA-A65891931130}" srcId="{9614E0D0-D168-439D-B1F6-ADD0B40D6F88}" destId="{489AB681-0F65-42D4-A25C-140DB9181726}" srcOrd="0" destOrd="0" parTransId="{AF88F6D3-9DCE-40F3-BD4A-643C9A495AD4}" sibTransId="{2142048A-7433-4BC9-ADB0-99416E63BAAC}"/>
    <dgm:cxn modelId="{C8E0DE8D-FE77-4E99-8C9B-E765F6E07470}" type="presOf" srcId="{489AB681-0F65-42D4-A25C-140DB9181726}" destId="{7221C985-08E4-456D-9E19-6E75B74D3472}" srcOrd="0" destOrd="0" presId="urn:microsoft.com/office/officeart/2008/layout/VerticalAccentList"/>
    <dgm:cxn modelId="{D0D4FBD2-8A88-4BD0-8593-1E35D7743320}" type="presOf" srcId="{9614E0D0-D168-439D-B1F6-ADD0B40D6F88}" destId="{926250E4-0081-44C0-8605-B4A10D576737}" srcOrd="0" destOrd="0" presId="urn:microsoft.com/office/officeart/2008/layout/VerticalAccentList"/>
    <dgm:cxn modelId="{E2594DFF-18EA-453E-9AA1-7B8F731EF787}" type="presParOf" srcId="{926250E4-0081-44C0-8605-B4A10D576737}" destId="{D94049E2-CE86-4E82-B21E-04C4BAA39BC1}" srcOrd="0" destOrd="0" presId="urn:microsoft.com/office/officeart/2008/layout/VerticalAccentList"/>
    <dgm:cxn modelId="{358DFFAA-79EC-411C-BFF4-D81523BD47DD}" type="presParOf" srcId="{D94049E2-CE86-4E82-B21E-04C4BAA39BC1}" destId="{7221C985-08E4-456D-9E19-6E75B74D3472}" srcOrd="0" destOrd="0" presId="urn:microsoft.com/office/officeart/2008/layout/VerticalAccentList"/>
    <dgm:cxn modelId="{31D53874-BEBF-43B0-AC18-4DC54B39D443}" type="presParOf" srcId="{926250E4-0081-44C0-8605-B4A10D576737}" destId="{4F67678F-F713-4278-8A4E-6E1B6FB74A04}" srcOrd="1" destOrd="0" presId="urn:microsoft.com/office/officeart/2008/layout/VerticalAccentList"/>
    <dgm:cxn modelId="{7CBE7E3E-23F7-4976-928E-8C1D6AD38FA7}" type="presParOf" srcId="{4F67678F-F713-4278-8A4E-6E1B6FB74A04}" destId="{1EC3F16F-D58D-4F42-9509-CA6C9731F994}" srcOrd="0" destOrd="0" presId="urn:microsoft.com/office/officeart/2008/layout/VerticalAccentList"/>
    <dgm:cxn modelId="{A920C754-9E35-4AF9-B418-5CE2630D5C0C}" type="presParOf" srcId="{4F67678F-F713-4278-8A4E-6E1B6FB74A04}" destId="{EFB91BE5-8250-4D70-AC06-8B4AEB49F981}" srcOrd="1" destOrd="0" presId="urn:microsoft.com/office/officeart/2008/layout/VerticalAccentList"/>
    <dgm:cxn modelId="{0787EFEE-4818-4D03-8916-4098164700D3}" type="presParOf" srcId="{4F67678F-F713-4278-8A4E-6E1B6FB74A04}" destId="{0DA3150D-3565-4597-9C72-43223C61B3DC}" srcOrd="2" destOrd="0" presId="urn:microsoft.com/office/officeart/2008/layout/VerticalAccentList"/>
    <dgm:cxn modelId="{AFEDDF06-26DD-4F89-9FC7-FC7F46D81770}" type="presParOf" srcId="{4F67678F-F713-4278-8A4E-6E1B6FB74A04}" destId="{DB3337DC-B770-4DF9-BC24-D5CFB8BFCC9F}" srcOrd="3" destOrd="0" presId="urn:microsoft.com/office/officeart/2008/layout/VerticalAccentList"/>
    <dgm:cxn modelId="{2A7E72A7-B872-4668-9E55-C33FE3FBA196}" type="presParOf" srcId="{4F67678F-F713-4278-8A4E-6E1B6FB74A04}" destId="{BE67504D-89BF-4E1A-9FAA-9BB7E86C8807}" srcOrd="4" destOrd="0" presId="urn:microsoft.com/office/officeart/2008/layout/VerticalAccentList"/>
    <dgm:cxn modelId="{B602484D-4D6C-4054-B657-969134B7AF06}" type="presParOf" srcId="{4F67678F-F713-4278-8A4E-6E1B6FB74A04}" destId="{D3215FB6-6A2B-43E5-A9EF-CA5F898E9583}" srcOrd="5" destOrd="0" presId="urn:microsoft.com/office/officeart/2008/layout/VerticalAccentList"/>
    <dgm:cxn modelId="{7E6446C1-2467-454A-927E-EB6B77A7CFA1}" type="presParOf" srcId="{4F67678F-F713-4278-8A4E-6E1B6FB74A04}" destId="{B4688A52-4CDB-4A0A-BAAA-B4934EA93221}" srcOrd="6" destOrd="0" presId="urn:microsoft.com/office/officeart/2008/layout/Vertical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614E0D0-D168-439D-B1F6-ADD0B40D6F88}" type="doc">
      <dgm:prSet loTypeId="urn:microsoft.com/office/officeart/2008/layout/VerticalAccentList" loCatId="list" qsTypeId="urn:microsoft.com/office/officeart/2005/8/quickstyle/simple1" qsCatId="simple" csTypeId="urn:microsoft.com/office/officeart/2005/8/colors/accent1_2" csCatId="accent1" phldr="1"/>
      <dgm:spPr/>
      <dgm:t>
        <a:bodyPr/>
        <a:lstStyle/>
        <a:p>
          <a:endParaRPr lang="en-US"/>
        </a:p>
      </dgm:t>
    </dgm:pt>
    <dgm:pt modelId="{489AB681-0F65-42D4-A25C-140DB9181726}">
      <dgm:prSet phldrT="[Text]"/>
      <dgm:spPr/>
      <dgm:t>
        <a:bodyPr/>
        <a:lstStyle/>
        <a:p>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Substitution of Expensive Imported Fossil Fuels</a:t>
          </a:r>
        </a:p>
      </dgm:t>
    </dgm:pt>
    <dgm:pt modelId="{AF88F6D3-9DCE-40F3-BD4A-643C9A495AD4}" type="parTrans" cxnId="{D3D5176F-26B5-4C23-9BDA-A65891931130}">
      <dgm:prSet/>
      <dgm:spPr/>
      <dgm:t>
        <a:bodyPr/>
        <a:lstStyle/>
        <a:p>
          <a:endParaRPr lang="en-US"/>
        </a:p>
      </dgm:t>
    </dgm:pt>
    <dgm:pt modelId="{2142048A-7433-4BC9-ADB0-99416E63BAAC}" type="sibTrans" cxnId="{D3D5176F-26B5-4C23-9BDA-A65891931130}">
      <dgm:prSet/>
      <dgm:spPr/>
      <dgm:t>
        <a:bodyPr/>
        <a:lstStyle/>
        <a:p>
          <a:endParaRPr lang="en-US"/>
        </a:p>
      </dgm:t>
    </dgm:pt>
    <dgm:pt modelId="{926250E4-0081-44C0-8605-B4A10D576737}" type="pres">
      <dgm:prSet presAssocID="{9614E0D0-D168-439D-B1F6-ADD0B40D6F88}" presName="Name0" presStyleCnt="0">
        <dgm:presLayoutVars>
          <dgm:chMax/>
          <dgm:chPref/>
          <dgm:dir/>
        </dgm:presLayoutVars>
      </dgm:prSet>
      <dgm:spPr/>
    </dgm:pt>
    <dgm:pt modelId="{D94049E2-CE86-4E82-B21E-04C4BAA39BC1}" type="pres">
      <dgm:prSet presAssocID="{489AB681-0F65-42D4-A25C-140DB9181726}" presName="parenttextcomposite" presStyleCnt="0"/>
      <dgm:spPr/>
    </dgm:pt>
    <dgm:pt modelId="{7221C985-08E4-456D-9E19-6E75B74D3472}" type="pres">
      <dgm:prSet presAssocID="{489AB681-0F65-42D4-A25C-140DB9181726}" presName="parenttext" presStyleLbl="revTx" presStyleIdx="0" presStyleCnt="1">
        <dgm:presLayoutVars>
          <dgm:chMax/>
          <dgm:chPref val="2"/>
          <dgm:bulletEnabled val="1"/>
        </dgm:presLayoutVars>
      </dgm:prSet>
      <dgm:spPr/>
    </dgm:pt>
    <dgm:pt modelId="{4F67678F-F713-4278-8A4E-6E1B6FB74A04}" type="pres">
      <dgm:prSet presAssocID="{489AB681-0F65-42D4-A25C-140DB9181726}" presName="parallelogramComposite" presStyleCnt="0"/>
      <dgm:spPr/>
    </dgm:pt>
    <dgm:pt modelId="{1EC3F16F-D58D-4F42-9509-CA6C9731F994}" type="pres">
      <dgm:prSet presAssocID="{489AB681-0F65-42D4-A25C-140DB9181726}" presName="parallelogram1" presStyleLbl="alignNode1" presStyleIdx="0" presStyleCnt="7"/>
      <dgm:spPr>
        <a:solidFill>
          <a:srgbClr val="009900"/>
        </a:solidFill>
        <a:ln>
          <a:noFill/>
        </a:ln>
      </dgm:spPr>
    </dgm:pt>
    <dgm:pt modelId="{EFB91BE5-8250-4D70-AC06-8B4AEB49F981}" type="pres">
      <dgm:prSet presAssocID="{489AB681-0F65-42D4-A25C-140DB9181726}" presName="parallelogram2" presStyleLbl="alignNode1" presStyleIdx="1" presStyleCnt="7"/>
      <dgm:spPr>
        <a:solidFill>
          <a:srgbClr val="009900"/>
        </a:solidFill>
        <a:ln>
          <a:noFill/>
        </a:ln>
      </dgm:spPr>
    </dgm:pt>
    <dgm:pt modelId="{0DA3150D-3565-4597-9C72-43223C61B3DC}" type="pres">
      <dgm:prSet presAssocID="{489AB681-0F65-42D4-A25C-140DB9181726}" presName="parallelogram3" presStyleLbl="alignNode1" presStyleIdx="2" presStyleCnt="7"/>
      <dgm:spPr>
        <a:solidFill>
          <a:srgbClr val="009900"/>
        </a:solidFill>
        <a:ln>
          <a:noFill/>
        </a:ln>
      </dgm:spPr>
    </dgm:pt>
    <dgm:pt modelId="{DB3337DC-B770-4DF9-BC24-D5CFB8BFCC9F}" type="pres">
      <dgm:prSet presAssocID="{489AB681-0F65-42D4-A25C-140DB9181726}" presName="parallelogram4" presStyleLbl="alignNode1" presStyleIdx="3" presStyleCnt="7"/>
      <dgm:spPr>
        <a:solidFill>
          <a:srgbClr val="009900"/>
        </a:solidFill>
        <a:ln>
          <a:noFill/>
        </a:ln>
      </dgm:spPr>
    </dgm:pt>
    <dgm:pt modelId="{BE67504D-89BF-4E1A-9FAA-9BB7E86C8807}" type="pres">
      <dgm:prSet presAssocID="{489AB681-0F65-42D4-A25C-140DB9181726}" presName="parallelogram5" presStyleLbl="alignNode1" presStyleIdx="4" presStyleCnt="7"/>
      <dgm:spPr>
        <a:solidFill>
          <a:srgbClr val="009900"/>
        </a:solidFill>
        <a:ln>
          <a:noFill/>
        </a:ln>
      </dgm:spPr>
    </dgm:pt>
    <dgm:pt modelId="{D3215FB6-6A2B-43E5-A9EF-CA5F898E9583}" type="pres">
      <dgm:prSet presAssocID="{489AB681-0F65-42D4-A25C-140DB9181726}" presName="parallelogram6" presStyleLbl="alignNode1" presStyleIdx="5" presStyleCnt="7"/>
      <dgm:spPr>
        <a:solidFill>
          <a:srgbClr val="009900"/>
        </a:solidFill>
        <a:ln>
          <a:noFill/>
        </a:ln>
      </dgm:spPr>
    </dgm:pt>
    <dgm:pt modelId="{B4688A52-4CDB-4A0A-BAAA-B4934EA93221}" type="pres">
      <dgm:prSet presAssocID="{489AB681-0F65-42D4-A25C-140DB9181726}" presName="parallelogram7" presStyleLbl="alignNode1" presStyleIdx="6" presStyleCnt="7"/>
      <dgm:spPr>
        <a:solidFill>
          <a:srgbClr val="009900"/>
        </a:solidFill>
        <a:ln>
          <a:noFill/>
        </a:ln>
      </dgm:spPr>
    </dgm:pt>
  </dgm:ptLst>
  <dgm:cxnLst>
    <dgm:cxn modelId="{D3D5176F-26B5-4C23-9BDA-A65891931130}" srcId="{9614E0D0-D168-439D-B1F6-ADD0B40D6F88}" destId="{489AB681-0F65-42D4-A25C-140DB9181726}" srcOrd="0" destOrd="0" parTransId="{AF88F6D3-9DCE-40F3-BD4A-643C9A495AD4}" sibTransId="{2142048A-7433-4BC9-ADB0-99416E63BAAC}"/>
    <dgm:cxn modelId="{C8E0DE8D-FE77-4E99-8C9B-E765F6E07470}" type="presOf" srcId="{489AB681-0F65-42D4-A25C-140DB9181726}" destId="{7221C985-08E4-456D-9E19-6E75B74D3472}" srcOrd="0" destOrd="0" presId="urn:microsoft.com/office/officeart/2008/layout/VerticalAccentList"/>
    <dgm:cxn modelId="{D0D4FBD2-8A88-4BD0-8593-1E35D7743320}" type="presOf" srcId="{9614E0D0-D168-439D-B1F6-ADD0B40D6F88}" destId="{926250E4-0081-44C0-8605-B4A10D576737}" srcOrd="0" destOrd="0" presId="urn:microsoft.com/office/officeart/2008/layout/VerticalAccentList"/>
    <dgm:cxn modelId="{E2594DFF-18EA-453E-9AA1-7B8F731EF787}" type="presParOf" srcId="{926250E4-0081-44C0-8605-B4A10D576737}" destId="{D94049E2-CE86-4E82-B21E-04C4BAA39BC1}" srcOrd="0" destOrd="0" presId="urn:microsoft.com/office/officeart/2008/layout/VerticalAccentList"/>
    <dgm:cxn modelId="{358DFFAA-79EC-411C-BFF4-D81523BD47DD}" type="presParOf" srcId="{D94049E2-CE86-4E82-B21E-04C4BAA39BC1}" destId="{7221C985-08E4-456D-9E19-6E75B74D3472}" srcOrd="0" destOrd="0" presId="urn:microsoft.com/office/officeart/2008/layout/VerticalAccentList"/>
    <dgm:cxn modelId="{31D53874-BEBF-43B0-AC18-4DC54B39D443}" type="presParOf" srcId="{926250E4-0081-44C0-8605-B4A10D576737}" destId="{4F67678F-F713-4278-8A4E-6E1B6FB74A04}" srcOrd="1" destOrd="0" presId="urn:microsoft.com/office/officeart/2008/layout/VerticalAccentList"/>
    <dgm:cxn modelId="{7CBE7E3E-23F7-4976-928E-8C1D6AD38FA7}" type="presParOf" srcId="{4F67678F-F713-4278-8A4E-6E1B6FB74A04}" destId="{1EC3F16F-D58D-4F42-9509-CA6C9731F994}" srcOrd="0" destOrd="0" presId="urn:microsoft.com/office/officeart/2008/layout/VerticalAccentList"/>
    <dgm:cxn modelId="{A920C754-9E35-4AF9-B418-5CE2630D5C0C}" type="presParOf" srcId="{4F67678F-F713-4278-8A4E-6E1B6FB74A04}" destId="{EFB91BE5-8250-4D70-AC06-8B4AEB49F981}" srcOrd="1" destOrd="0" presId="urn:microsoft.com/office/officeart/2008/layout/VerticalAccentList"/>
    <dgm:cxn modelId="{0787EFEE-4818-4D03-8916-4098164700D3}" type="presParOf" srcId="{4F67678F-F713-4278-8A4E-6E1B6FB74A04}" destId="{0DA3150D-3565-4597-9C72-43223C61B3DC}" srcOrd="2" destOrd="0" presId="urn:microsoft.com/office/officeart/2008/layout/VerticalAccentList"/>
    <dgm:cxn modelId="{AFEDDF06-26DD-4F89-9FC7-FC7F46D81770}" type="presParOf" srcId="{4F67678F-F713-4278-8A4E-6E1B6FB74A04}" destId="{DB3337DC-B770-4DF9-BC24-D5CFB8BFCC9F}" srcOrd="3" destOrd="0" presId="urn:microsoft.com/office/officeart/2008/layout/VerticalAccentList"/>
    <dgm:cxn modelId="{2A7E72A7-B872-4668-9E55-C33FE3FBA196}" type="presParOf" srcId="{4F67678F-F713-4278-8A4E-6E1B6FB74A04}" destId="{BE67504D-89BF-4E1A-9FAA-9BB7E86C8807}" srcOrd="4" destOrd="0" presId="urn:microsoft.com/office/officeart/2008/layout/VerticalAccentList"/>
    <dgm:cxn modelId="{B602484D-4D6C-4054-B657-969134B7AF06}" type="presParOf" srcId="{4F67678F-F713-4278-8A4E-6E1B6FB74A04}" destId="{D3215FB6-6A2B-43E5-A9EF-CA5F898E9583}" srcOrd="5" destOrd="0" presId="urn:microsoft.com/office/officeart/2008/layout/VerticalAccentList"/>
    <dgm:cxn modelId="{7E6446C1-2467-454A-927E-EB6B77A7CFA1}" type="presParOf" srcId="{4F67678F-F713-4278-8A4E-6E1B6FB74A04}" destId="{B4688A52-4CDB-4A0A-BAAA-B4934EA93221}" srcOrd="6" destOrd="0" presId="urn:microsoft.com/office/officeart/2008/layout/Vertical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614E0D0-D168-439D-B1F6-ADD0B40D6F88}" type="doc">
      <dgm:prSet loTypeId="urn:microsoft.com/office/officeart/2008/layout/VerticalAccentList" loCatId="list" qsTypeId="urn:microsoft.com/office/officeart/2005/8/quickstyle/simple1" qsCatId="simple" csTypeId="urn:microsoft.com/office/officeart/2005/8/colors/accent1_2" csCatId="accent1" phldr="1"/>
      <dgm:spPr/>
      <dgm:t>
        <a:bodyPr/>
        <a:lstStyle/>
        <a:p>
          <a:endParaRPr lang="en-US"/>
        </a:p>
      </dgm:t>
    </dgm:pt>
    <dgm:pt modelId="{489AB681-0F65-42D4-A25C-140DB9181726}">
      <dgm:prSet phldrT="[Text]"/>
      <dgm:spPr/>
      <dgm:t>
        <a:bodyPr/>
        <a:lstStyle/>
        <a:p>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Brief Description </a:t>
          </a:r>
        </a:p>
      </dgm:t>
    </dgm:pt>
    <dgm:pt modelId="{AF88F6D3-9DCE-40F3-BD4A-643C9A495AD4}" type="parTrans" cxnId="{D3D5176F-26B5-4C23-9BDA-A65891931130}">
      <dgm:prSet/>
      <dgm:spPr/>
      <dgm:t>
        <a:bodyPr/>
        <a:lstStyle/>
        <a:p>
          <a:endParaRPr lang="en-US"/>
        </a:p>
      </dgm:t>
    </dgm:pt>
    <dgm:pt modelId="{2142048A-7433-4BC9-ADB0-99416E63BAAC}" type="sibTrans" cxnId="{D3D5176F-26B5-4C23-9BDA-A65891931130}">
      <dgm:prSet/>
      <dgm:spPr/>
      <dgm:t>
        <a:bodyPr/>
        <a:lstStyle/>
        <a:p>
          <a:endParaRPr lang="en-US"/>
        </a:p>
      </dgm:t>
    </dgm:pt>
    <dgm:pt modelId="{926250E4-0081-44C0-8605-B4A10D576737}" type="pres">
      <dgm:prSet presAssocID="{9614E0D0-D168-439D-B1F6-ADD0B40D6F88}" presName="Name0" presStyleCnt="0">
        <dgm:presLayoutVars>
          <dgm:chMax/>
          <dgm:chPref/>
          <dgm:dir/>
        </dgm:presLayoutVars>
      </dgm:prSet>
      <dgm:spPr/>
    </dgm:pt>
    <dgm:pt modelId="{D94049E2-CE86-4E82-B21E-04C4BAA39BC1}" type="pres">
      <dgm:prSet presAssocID="{489AB681-0F65-42D4-A25C-140DB9181726}" presName="parenttextcomposite" presStyleCnt="0"/>
      <dgm:spPr/>
    </dgm:pt>
    <dgm:pt modelId="{7221C985-08E4-456D-9E19-6E75B74D3472}" type="pres">
      <dgm:prSet presAssocID="{489AB681-0F65-42D4-A25C-140DB9181726}" presName="parenttext" presStyleLbl="revTx" presStyleIdx="0" presStyleCnt="1">
        <dgm:presLayoutVars>
          <dgm:chMax/>
          <dgm:chPref val="2"/>
          <dgm:bulletEnabled val="1"/>
        </dgm:presLayoutVars>
      </dgm:prSet>
      <dgm:spPr/>
    </dgm:pt>
    <dgm:pt modelId="{4F67678F-F713-4278-8A4E-6E1B6FB74A04}" type="pres">
      <dgm:prSet presAssocID="{489AB681-0F65-42D4-A25C-140DB9181726}" presName="parallelogramComposite" presStyleCnt="0"/>
      <dgm:spPr/>
    </dgm:pt>
    <dgm:pt modelId="{1EC3F16F-D58D-4F42-9509-CA6C9731F994}" type="pres">
      <dgm:prSet presAssocID="{489AB681-0F65-42D4-A25C-140DB9181726}" presName="parallelogram1" presStyleLbl="alignNode1" presStyleIdx="0" presStyleCnt="7"/>
      <dgm:spPr>
        <a:solidFill>
          <a:srgbClr val="009900"/>
        </a:solidFill>
        <a:ln>
          <a:noFill/>
        </a:ln>
      </dgm:spPr>
    </dgm:pt>
    <dgm:pt modelId="{EFB91BE5-8250-4D70-AC06-8B4AEB49F981}" type="pres">
      <dgm:prSet presAssocID="{489AB681-0F65-42D4-A25C-140DB9181726}" presName="parallelogram2" presStyleLbl="alignNode1" presStyleIdx="1" presStyleCnt="7"/>
      <dgm:spPr>
        <a:solidFill>
          <a:srgbClr val="009900"/>
        </a:solidFill>
        <a:ln>
          <a:noFill/>
        </a:ln>
      </dgm:spPr>
    </dgm:pt>
    <dgm:pt modelId="{0DA3150D-3565-4597-9C72-43223C61B3DC}" type="pres">
      <dgm:prSet presAssocID="{489AB681-0F65-42D4-A25C-140DB9181726}" presName="parallelogram3" presStyleLbl="alignNode1" presStyleIdx="2" presStyleCnt="7"/>
      <dgm:spPr>
        <a:solidFill>
          <a:srgbClr val="009900"/>
        </a:solidFill>
        <a:ln>
          <a:noFill/>
        </a:ln>
      </dgm:spPr>
    </dgm:pt>
    <dgm:pt modelId="{DB3337DC-B770-4DF9-BC24-D5CFB8BFCC9F}" type="pres">
      <dgm:prSet presAssocID="{489AB681-0F65-42D4-A25C-140DB9181726}" presName="parallelogram4" presStyleLbl="alignNode1" presStyleIdx="3" presStyleCnt="7"/>
      <dgm:spPr>
        <a:solidFill>
          <a:srgbClr val="009900"/>
        </a:solidFill>
        <a:ln>
          <a:noFill/>
        </a:ln>
      </dgm:spPr>
    </dgm:pt>
    <dgm:pt modelId="{BE67504D-89BF-4E1A-9FAA-9BB7E86C8807}" type="pres">
      <dgm:prSet presAssocID="{489AB681-0F65-42D4-A25C-140DB9181726}" presName="parallelogram5" presStyleLbl="alignNode1" presStyleIdx="4" presStyleCnt="7"/>
      <dgm:spPr>
        <a:solidFill>
          <a:srgbClr val="009900"/>
        </a:solidFill>
        <a:ln>
          <a:noFill/>
        </a:ln>
      </dgm:spPr>
    </dgm:pt>
    <dgm:pt modelId="{D3215FB6-6A2B-43E5-A9EF-CA5F898E9583}" type="pres">
      <dgm:prSet presAssocID="{489AB681-0F65-42D4-A25C-140DB9181726}" presName="parallelogram6" presStyleLbl="alignNode1" presStyleIdx="5" presStyleCnt="7"/>
      <dgm:spPr>
        <a:solidFill>
          <a:srgbClr val="009900"/>
        </a:solidFill>
        <a:ln>
          <a:noFill/>
        </a:ln>
      </dgm:spPr>
    </dgm:pt>
    <dgm:pt modelId="{B4688A52-4CDB-4A0A-BAAA-B4934EA93221}" type="pres">
      <dgm:prSet presAssocID="{489AB681-0F65-42D4-A25C-140DB9181726}" presName="parallelogram7" presStyleLbl="alignNode1" presStyleIdx="6" presStyleCnt="7"/>
      <dgm:spPr>
        <a:solidFill>
          <a:srgbClr val="009900"/>
        </a:solidFill>
        <a:ln>
          <a:noFill/>
        </a:ln>
      </dgm:spPr>
    </dgm:pt>
  </dgm:ptLst>
  <dgm:cxnLst>
    <dgm:cxn modelId="{D3D5176F-26B5-4C23-9BDA-A65891931130}" srcId="{9614E0D0-D168-439D-B1F6-ADD0B40D6F88}" destId="{489AB681-0F65-42D4-A25C-140DB9181726}" srcOrd="0" destOrd="0" parTransId="{AF88F6D3-9DCE-40F3-BD4A-643C9A495AD4}" sibTransId="{2142048A-7433-4BC9-ADB0-99416E63BAAC}"/>
    <dgm:cxn modelId="{C8E0DE8D-FE77-4E99-8C9B-E765F6E07470}" type="presOf" srcId="{489AB681-0F65-42D4-A25C-140DB9181726}" destId="{7221C985-08E4-456D-9E19-6E75B74D3472}" srcOrd="0" destOrd="0" presId="urn:microsoft.com/office/officeart/2008/layout/VerticalAccentList"/>
    <dgm:cxn modelId="{D0D4FBD2-8A88-4BD0-8593-1E35D7743320}" type="presOf" srcId="{9614E0D0-D168-439D-B1F6-ADD0B40D6F88}" destId="{926250E4-0081-44C0-8605-B4A10D576737}" srcOrd="0" destOrd="0" presId="urn:microsoft.com/office/officeart/2008/layout/VerticalAccentList"/>
    <dgm:cxn modelId="{E2594DFF-18EA-453E-9AA1-7B8F731EF787}" type="presParOf" srcId="{926250E4-0081-44C0-8605-B4A10D576737}" destId="{D94049E2-CE86-4E82-B21E-04C4BAA39BC1}" srcOrd="0" destOrd="0" presId="urn:microsoft.com/office/officeart/2008/layout/VerticalAccentList"/>
    <dgm:cxn modelId="{358DFFAA-79EC-411C-BFF4-D81523BD47DD}" type="presParOf" srcId="{D94049E2-CE86-4E82-B21E-04C4BAA39BC1}" destId="{7221C985-08E4-456D-9E19-6E75B74D3472}" srcOrd="0" destOrd="0" presId="urn:microsoft.com/office/officeart/2008/layout/VerticalAccentList"/>
    <dgm:cxn modelId="{31D53874-BEBF-43B0-AC18-4DC54B39D443}" type="presParOf" srcId="{926250E4-0081-44C0-8605-B4A10D576737}" destId="{4F67678F-F713-4278-8A4E-6E1B6FB74A04}" srcOrd="1" destOrd="0" presId="urn:microsoft.com/office/officeart/2008/layout/VerticalAccentList"/>
    <dgm:cxn modelId="{7CBE7E3E-23F7-4976-928E-8C1D6AD38FA7}" type="presParOf" srcId="{4F67678F-F713-4278-8A4E-6E1B6FB74A04}" destId="{1EC3F16F-D58D-4F42-9509-CA6C9731F994}" srcOrd="0" destOrd="0" presId="urn:microsoft.com/office/officeart/2008/layout/VerticalAccentList"/>
    <dgm:cxn modelId="{A920C754-9E35-4AF9-B418-5CE2630D5C0C}" type="presParOf" srcId="{4F67678F-F713-4278-8A4E-6E1B6FB74A04}" destId="{EFB91BE5-8250-4D70-AC06-8B4AEB49F981}" srcOrd="1" destOrd="0" presId="urn:microsoft.com/office/officeart/2008/layout/VerticalAccentList"/>
    <dgm:cxn modelId="{0787EFEE-4818-4D03-8916-4098164700D3}" type="presParOf" srcId="{4F67678F-F713-4278-8A4E-6E1B6FB74A04}" destId="{0DA3150D-3565-4597-9C72-43223C61B3DC}" srcOrd="2" destOrd="0" presId="urn:microsoft.com/office/officeart/2008/layout/VerticalAccentList"/>
    <dgm:cxn modelId="{AFEDDF06-26DD-4F89-9FC7-FC7F46D81770}" type="presParOf" srcId="{4F67678F-F713-4278-8A4E-6E1B6FB74A04}" destId="{DB3337DC-B770-4DF9-BC24-D5CFB8BFCC9F}" srcOrd="3" destOrd="0" presId="urn:microsoft.com/office/officeart/2008/layout/VerticalAccentList"/>
    <dgm:cxn modelId="{2A7E72A7-B872-4668-9E55-C33FE3FBA196}" type="presParOf" srcId="{4F67678F-F713-4278-8A4E-6E1B6FB74A04}" destId="{BE67504D-89BF-4E1A-9FAA-9BB7E86C8807}" srcOrd="4" destOrd="0" presId="urn:microsoft.com/office/officeart/2008/layout/VerticalAccentList"/>
    <dgm:cxn modelId="{B602484D-4D6C-4054-B657-969134B7AF06}" type="presParOf" srcId="{4F67678F-F713-4278-8A4E-6E1B6FB74A04}" destId="{D3215FB6-6A2B-43E5-A9EF-CA5F898E9583}" srcOrd="5" destOrd="0" presId="urn:microsoft.com/office/officeart/2008/layout/VerticalAccentList"/>
    <dgm:cxn modelId="{7E6446C1-2467-454A-927E-EB6B77A7CFA1}" type="presParOf" srcId="{4F67678F-F713-4278-8A4E-6E1B6FB74A04}" destId="{B4688A52-4CDB-4A0A-BAAA-B4934EA93221}" srcOrd="6" destOrd="0" presId="urn:microsoft.com/office/officeart/2008/layout/Vertical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21C985-08E4-456D-9E19-6E75B74D3472}">
      <dsp:nvSpPr>
        <dsp:cNvPr id="0" name=""/>
        <dsp:cNvSpPr/>
      </dsp:nvSpPr>
      <dsp:spPr>
        <a:xfrm>
          <a:off x="449629" y="85074"/>
          <a:ext cx="5366058" cy="4878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marL="0" lvl="0" indent="0" algn="l" defTabSz="1244600">
            <a:lnSpc>
              <a:spcPct val="90000"/>
            </a:lnSpc>
            <a:spcBef>
              <a:spcPct val="0"/>
            </a:spcBef>
            <a:spcAft>
              <a:spcPct val="35000"/>
            </a:spcAft>
            <a:buNone/>
          </a:pPr>
          <a:r>
            <a:rPr lang="en-US" sz="2800" kern="1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Current Scenario </a:t>
          </a:r>
        </a:p>
      </dsp:txBody>
      <dsp:txXfrm>
        <a:off x="449629" y="85074"/>
        <a:ext cx="5366058" cy="487823"/>
      </dsp:txXfrm>
    </dsp:sp>
    <dsp:sp modelId="{1EC3F16F-D58D-4F42-9509-CA6C9731F994}">
      <dsp:nvSpPr>
        <dsp:cNvPr id="0" name=""/>
        <dsp:cNvSpPr/>
      </dsp:nvSpPr>
      <dsp:spPr>
        <a:xfrm>
          <a:off x="402890" y="583103"/>
          <a:ext cx="812706" cy="135451"/>
        </a:xfrm>
        <a:prstGeom prst="parallelogram">
          <a:avLst>
            <a:gd name="adj" fmla="val 140840"/>
          </a:avLst>
        </a:prstGeom>
        <a:solidFill>
          <a:srgbClr val="0099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B91BE5-8250-4D70-AC06-8B4AEB49F981}">
      <dsp:nvSpPr>
        <dsp:cNvPr id="0" name=""/>
        <dsp:cNvSpPr/>
      </dsp:nvSpPr>
      <dsp:spPr>
        <a:xfrm>
          <a:off x="1263004" y="583103"/>
          <a:ext cx="812706" cy="135451"/>
        </a:xfrm>
        <a:prstGeom prst="parallelogram">
          <a:avLst>
            <a:gd name="adj" fmla="val 140840"/>
          </a:avLst>
        </a:prstGeom>
        <a:solidFill>
          <a:srgbClr val="0099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DA3150D-3565-4597-9C72-43223C61B3DC}">
      <dsp:nvSpPr>
        <dsp:cNvPr id="0" name=""/>
        <dsp:cNvSpPr/>
      </dsp:nvSpPr>
      <dsp:spPr>
        <a:xfrm>
          <a:off x="2027585" y="593718"/>
          <a:ext cx="812706" cy="135451"/>
        </a:xfrm>
        <a:prstGeom prst="parallelogram">
          <a:avLst>
            <a:gd name="adj" fmla="val 140840"/>
          </a:avLst>
        </a:prstGeom>
        <a:solidFill>
          <a:srgbClr val="0099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B3337DC-B770-4DF9-BC24-D5CFB8BFCC9F}">
      <dsp:nvSpPr>
        <dsp:cNvPr id="0" name=""/>
        <dsp:cNvSpPr/>
      </dsp:nvSpPr>
      <dsp:spPr>
        <a:xfrm>
          <a:off x="2983232" y="583103"/>
          <a:ext cx="812706" cy="135451"/>
        </a:xfrm>
        <a:prstGeom prst="parallelogram">
          <a:avLst>
            <a:gd name="adj" fmla="val 140840"/>
          </a:avLst>
        </a:prstGeom>
        <a:solidFill>
          <a:srgbClr val="0099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E67504D-89BF-4E1A-9FAA-9BB7E86C8807}">
      <dsp:nvSpPr>
        <dsp:cNvPr id="0" name=""/>
        <dsp:cNvSpPr/>
      </dsp:nvSpPr>
      <dsp:spPr>
        <a:xfrm>
          <a:off x="3843346" y="583103"/>
          <a:ext cx="812706" cy="135451"/>
        </a:xfrm>
        <a:prstGeom prst="parallelogram">
          <a:avLst>
            <a:gd name="adj" fmla="val 140840"/>
          </a:avLst>
        </a:prstGeom>
        <a:solidFill>
          <a:srgbClr val="0099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3215FB6-6A2B-43E5-A9EF-CA5F898E9583}">
      <dsp:nvSpPr>
        <dsp:cNvPr id="0" name=""/>
        <dsp:cNvSpPr/>
      </dsp:nvSpPr>
      <dsp:spPr>
        <a:xfrm>
          <a:off x="4703461" y="593318"/>
          <a:ext cx="812706" cy="135451"/>
        </a:xfrm>
        <a:prstGeom prst="parallelogram">
          <a:avLst>
            <a:gd name="adj" fmla="val 140840"/>
          </a:avLst>
        </a:prstGeom>
        <a:solidFill>
          <a:srgbClr val="0099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4688A52-4CDB-4A0A-BAAA-B4934EA93221}">
      <dsp:nvSpPr>
        <dsp:cNvPr id="0" name=""/>
        <dsp:cNvSpPr/>
      </dsp:nvSpPr>
      <dsp:spPr>
        <a:xfrm>
          <a:off x="5563575" y="583103"/>
          <a:ext cx="812706" cy="135451"/>
        </a:xfrm>
        <a:prstGeom prst="parallelogram">
          <a:avLst>
            <a:gd name="adj" fmla="val 140840"/>
          </a:avLst>
        </a:prstGeom>
        <a:solidFill>
          <a:srgbClr val="0099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21C985-08E4-456D-9E19-6E75B74D3472}">
      <dsp:nvSpPr>
        <dsp:cNvPr id="0" name=""/>
        <dsp:cNvSpPr/>
      </dsp:nvSpPr>
      <dsp:spPr>
        <a:xfrm>
          <a:off x="395630" y="99345"/>
          <a:ext cx="5491252" cy="4992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b" anchorCtr="0">
          <a:noAutofit/>
        </a:bodyPr>
        <a:lstStyle/>
        <a:p>
          <a:pPr marL="0" lvl="0" indent="0" algn="l" defTabSz="1066800">
            <a:lnSpc>
              <a:spcPct val="90000"/>
            </a:lnSpc>
            <a:spcBef>
              <a:spcPct val="0"/>
            </a:spcBef>
            <a:spcAft>
              <a:spcPct val="35000"/>
            </a:spcAft>
            <a:buNone/>
          </a:pPr>
          <a:r>
            <a:rPr lang="en-US" sz="2400" b="0" kern="1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Current Installed Capacity </a:t>
          </a:r>
        </a:p>
      </dsp:txBody>
      <dsp:txXfrm>
        <a:off x="395630" y="99345"/>
        <a:ext cx="5491252" cy="499204"/>
      </dsp:txXfrm>
    </dsp:sp>
    <dsp:sp modelId="{1EC3F16F-D58D-4F42-9509-CA6C9731F994}">
      <dsp:nvSpPr>
        <dsp:cNvPr id="0" name=""/>
        <dsp:cNvSpPr/>
      </dsp:nvSpPr>
      <dsp:spPr>
        <a:xfrm>
          <a:off x="395630" y="598550"/>
          <a:ext cx="804672" cy="134112"/>
        </a:xfrm>
        <a:prstGeom prst="parallelogram">
          <a:avLst>
            <a:gd name="adj" fmla="val 140840"/>
          </a:avLst>
        </a:prstGeom>
        <a:solidFill>
          <a:srgbClr val="0099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B91BE5-8250-4D70-AC06-8B4AEB49F981}">
      <dsp:nvSpPr>
        <dsp:cNvPr id="0" name=""/>
        <dsp:cNvSpPr/>
      </dsp:nvSpPr>
      <dsp:spPr>
        <a:xfrm>
          <a:off x="1247241" y="598550"/>
          <a:ext cx="804672" cy="134112"/>
        </a:xfrm>
        <a:prstGeom prst="parallelogram">
          <a:avLst>
            <a:gd name="adj" fmla="val 140840"/>
          </a:avLst>
        </a:prstGeom>
        <a:solidFill>
          <a:srgbClr val="0099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DA3150D-3565-4597-9C72-43223C61B3DC}">
      <dsp:nvSpPr>
        <dsp:cNvPr id="0" name=""/>
        <dsp:cNvSpPr/>
      </dsp:nvSpPr>
      <dsp:spPr>
        <a:xfrm>
          <a:off x="2098852" y="598550"/>
          <a:ext cx="804672" cy="134112"/>
        </a:xfrm>
        <a:prstGeom prst="parallelogram">
          <a:avLst>
            <a:gd name="adj" fmla="val 140840"/>
          </a:avLst>
        </a:prstGeom>
        <a:solidFill>
          <a:srgbClr val="0099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B3337DC-B770-4DF9-BC24-D5CFB8BFCC9F}">
      <dsp:nvSpPr>
        <dsp:cNvPr id="0" name=""/>
        <dsp:cNvSpPr/>
      </dsp:nvSpPr>
      <dsp:spPr>
        <a:xfrm>
          <a:off x="2950464" y="598550"/>
          <a:ext cx="804672" cy="134112"/>
        </a:xfrm>
        <a:prstGeom prst="parallelogram">
          <a:avLst>
            <a:gd name="adj" fmla="val 140840"/>
          </a:avLst>
        </a:prstGeom>
        <a:solidFill>
          <a:srgbClr val="0099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E67504D-89BF-4E1A-9FAA-9BB7E86C8807}">
      <dsp:nvSpPr>
        <dsp:cNvPr id="0" name=""/>
        <dsp:cNvSpPr/>
      </dsp:nvSpPr>
      <dsp:spPr>
        <a:xfrm>
          <a:off x="3802075" y="598550"/>
          <a:ext cx="804672" cy="134112"/>
        </a:xfrm>
        <a:prstGeom prst="parallelogram">
          <a:avLst>
            <a:gd name="adj" fmla="val 140840"/>
          </a:avLst>
        </a:prstGeom>
        <a:solidFill>
          <a:srgbClr val="0099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3215FB6-6A2B-43E5-A9EF-CA5F898E9583}">
      <dsp:nvSpPr>
        <dsp:cNvPr id="0" name=""/>
        <dsp:cNvSpPr/>
      </dsp:nvSpPr>
      <dsp:spPr>
        <a:xfrm>
          <a:off x="4653686" y="598550"/>
          <a:ext cx="804672" cy="134112"/>
        </a:xfrm>
        <a:prstGeom prst="parallelogram">
          <a:avLst>
            <a:gd name="adj" fmla="val 140840"/>
          </a:avLst>
        </a:prstGeom>
        <a:solidFill>
          <a:srgbClr val="0099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4688A52-4CDB-4A0A-BAAA-B4934EA93221}">
      <dsp:nvSpPr>
        <dsp:cNvPr id="0" name=""/>
        <dsp:cNvSpPr/>
      </dsp:nvSpPr>
      <dsp:spPr>
        <a:xfrm>
          <a:off x="5505297" y="598550"/>
          <a:ext cx="804672" cy="134112"/>
        </a:xfrm>
        <a:prstGeom prst="parallelogram">
          <a:avLst>
            <a:gd name="adj" fmla="val 140840"/>
          </a:avLst>
        </a:prstGeom>
        <a:solidFill>
          <a:srgbClr val="0099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21C985-08E4-456D-9E19-6E75B74D3472}">
      <dsp:nvSpPr>
        <dsp:cNvPr id="0" name=""/>
        <dsp:cNvSpPr/>
      </dsp:nvSpPr>
      <dsp:spPr>
        <a:xfrm>
          <a:off x="335279" y="252873"/>
          <a:ext cx="6035040" cy="548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b" anchorCtr="0">
          <a:noAutofit/>
        </a:bodyPr>
        <a:lstStyle/>
        <a:p>
          <a:pPr marL="0" lvl="0" indent="0" algn="l" defTabSz="1200150">
            <a:lnSpc>
              <a:spcPct val="90000"/>
            </a:lnSpc>
            <a:spcBef>
              <a:spcPct val="0"/>
            </a:spcBef>
            <a:spcAft>
              <a:spcPct val="35000"/>
            </a:spcAft>
            <a:buNone/>
          </a:pPr>
          <a:r>
            <a:rPr lang="en-US" sz="2700" kern="1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Change in Energy Mix in 2031</a:t>
          </a:r>
        </a:p>
      </dsp:txBody>
      <dsp:txXfrm>
        <a:off x="335279" y="252873"/>
        <a:ext cx="6035040" cy="548640"/>
      </dsp:txXfrm>
    </dsp:sp>
    <dsp:sp modelId="{1EC3F16F-D58D-4F42-9509-CA6C9731F994}">
      <dsp:nvSpPr>
        <dsp:cNvPr id="0" name=""/>
        <dsp:cNvSpPr/>
      </dsp:nvSpPr>
      <dsp:spPr>
        <a:xfrm>
          <a:off x="335279" y="801514"/>
          <a:ext cx="804672" cy="134112"/>
        </a:xfrm>
        <a:prstGeom prst="parallelogram">
          <a:avLst>
            <a:gd name="adj" fmla="val 140840"/>
          </a:avLst>
        </a:prstGeom>
        <a:solidFill>
          <a:srgbClr val="0099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B91BE5-8250-4D70-AC06-8B4AEB49F981}">
      <dsp:nvSpPr>
        <dsp:cNvPr id="0" name=""/>
        <dsp:cNvSpPr/>
      </dsp:nvSpPr>
      <dsp:spPr>
        <a:xfrm>
          <a:off x="1186891" y="801514"/>
          <a:ext cx="804672" cy="134112"/>
        </a:xfrm>
        <a:prstGeom prst="parallelogram">
          <a:avLst>
            <a:gd name="adj" fmla="val 140840"/>
          </a:avLst>
        </a:prstGeom>
        <a:solidFill>
          <a:srgbClr val="0099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DA3150D-3565-4597-9C72-43223C61B3DC}">
      <dsp:nvSpPr>
        <dsp:cNvPr id="0" name=""/>
        <dsp:cNvSpPr/>
      </dsp:nvSpPr>
      <dsp:spPr>
        <a:xfrm>
          <a:off x="2038502" y="801514"/>
          <a:ext cx="804672" cy="134112"/>
        </a:xfrm>
        <a:prstGeom prst="parallelogram">
          <a:avLst>
            <a:gd name="adj" fmla="val 140840"/>
          </a:avLst>
        </a:prstGeom>
        <a:solidFill>
          <a:srgbClr val="0099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B3337DC-B770-4DF9-BC24-D5CFB8BFCC9F}">
      <dsp:nvSpPr>
        <dsp:cNvPr id="0" name=""/>
        <dsp:cNvSpPr/>
      </dsp:nvSpPr>
      <dsp:spPr>
        <a:xfrm>
          <a:off x="2890113" y="801514"/>
          <a:ext cx="804672" cy="134112"/>
        </a:xfrm>
        <a:prstGeom prst="parallelogram">
          <a:avLst>
            <a:gd name="adj" fmla="val 140840"/>
          </a:avLst>
        </a:prstGeom>
        <a:solidFill>
          <a:srgbClr val="0099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E67504D-89BF-4E1A-9FAA-9BB7E86C8807}">
      <dsp:nvSpPr>
        <dsp:cNvPr id="0" name=""/>
        <dsp:cNvSpPr/>
      </dsp:nvSpPr>
      <dsp:spPr>
        <a:xfrm>
          <a:off x="3741724" y="801514"/>
          <a:ext cx="804672" cy="134112"/>
        </a:xfrm>
        <a:prstGeom prst="parallelogram">
          <a:avLst>
            <a:gd name="adj" fmla="val 140840"/>
          </a:avLst>
        </a:prstGeom>
        <a:solidFill>
          <a:srgbClr val="0099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3215FB6-6A2B-43E5-A9EF-CA5F898E9583}">
      <dsp:nvSpPr>
        <dsp:cNvPr id="0" name=""/>
        <dsp:cNvSpPr/>
      </dsp:nvSpPr>
      <dsp:spPr>
        <a:xfrm>
          <a:off x="4593336" y="801514"/>
          <a:ext cx="804672" cy="134112"/>
        </a:xfrm>
        <a:prstGeom prst="parallelogram">
          <a:avLst>
            <a:gd name="adj" fmla="val 140840"/>
          </a:avLst>
        </a:prstGeom>
        <a:solidFill>
          <a:srgbClr val="0099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4688A52-4CDB-4A0A-BAAA-B4934EA93221}">
      <dsp:nvSpPr>
        <dsp:cNvPr id="0" name=""/>
        <dsp:cNvSpPr/>
      </dsp:nvSpPr>
      <dsp:spPr>
        <a:xfrm>
          <a:off x="5444947" y="801514"/>
          <a:ext cx="804672" cy="134112"/>
        </a:xfrm>
        <a:prstGeom prst="parallelogram">
          <a:avLst>
            <a:gd name="adj" fmla="val 140840"/>
          </a:avLst>
        </a:prstGeom>
        <a:solidFill>
          <a:srgbClr val="0099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21C985-08E4-456D-9E19-6E75B74D3472}">
      <dsp:nvSpPr>
        <dsp:cNvPr id="0" name=""/>
        <dsp:cNvSpPr/>
      </dsp:nvSpPr>
      <dsp:spPr>
        <a:xfrm>
          <a:off x="338226" y="253207"/>
          <a:ext cx="6029146" cy="5481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marL="0" lvl="0" indent="0" algn="l" defTabSz="1244600">
            <a:lnSpc>
              <a:spcPct val="90000"/>
            </a:lnSpc>
            <a:spcBef>
              <a:spcPct val="0"/>
            </a:spcBef>
            <a:spcAft>
              <a:spcPct val="35000"/>
            </a:spcAft>
            <a:buNone/>
          </a:pPr>
          <a:r>
            <a:rPr lang="en-US" sz="2800" kern="1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a:t>
          </a:r>
          <a:r>
            <a:rPr lang="en-US" sz="2500" kern="1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ision &amp; Goals / Key Guiding Principles</a:t>
          </a:r>
        </a:p>
      </dsp:txBody>
      <dsp:txXfrm>
        <a:off x="338226" y="253207"/>
        <a:ext cx="6029146" cy="548104"/>
      </dsp:txXfrm>
    </dsp:sp>
    <dsp:sp modelId="{1EC3F16F-D58D-4F42-9509-CA6C9731F994}">
      <dsp:nvSpPr>
        <dsp:cNvPr id="0" name=""/>
        <dsp:cNvSpPr/>
      </dsp:nvSpPr>
      <dsp:spPr>
        <a:xfrm>
          <a:off x="338226" y="801311"/>
          <a:ext cx="803886" cy="133981"/>
        </a:xfrm>
        <a:prstGeom prst="parallelogram">
          <a:avLst>
            <a:gd name="adj" fmla="val 140840"/>
          </a:avLst>
        </a:prstGeom>
        <a:solidFill>
          <a:srgbClr val="0099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B91BE5-8250-4D70-AC06-8B4AEB49F981}">
      <dsp:nvSpPr>
        <dsp:cNvPr id="0" name=""/>
        <dsp:cNvSpPr/>
      </dsp:nvSpPr>
      <dsp:spPr>
        <a:xfrm>
          <a:off x="1189006" y="801311"/>
          <a:ext cx="803886" cy="133981"/>
        </a:xfrm>
        <a:prstGeom prst="parallelogram">
          <a:avLst>
            <a:gd name="adj" fmla="val 140840"/>
          </a:avLst>
        </a:prstGeom>
        <a:solidFill>
          <a:srgbClr val="0099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DA3150D-3565-4597-9C72-43223C61B3DC}">
      <dsp:nvSpPr>
        <dsp:cNvPr id="0" name=""/>
        <dsp:cNvSpPr/>
      </dsp:nvSpPr>
      <dsp:spPr>
        <a:xfrm>
          <a:off x="2039785" y="801311"/>
          <a:ext cx="803886" cy="133981"/>
        </a:xfrm>
        <a:prstGeom prst="parallelogram">
          <a:avLst>
            <a:gd name="adj" fmla="val 140840"/>
          </a:avLst>
        </a:prstGeom>
        <a:solidFill>
          <a:srgbClr val="0099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B3337DC-B770-4DF9-BC24-D5CFB8BFCC9F}">
      <dsp:nvSpPr>
        <dsp:cNvPr id="0" name=""/>
        <dsp:cNvSpPr/>
      </dsp:nvSpPr>
      <dsp:spPr>
        <a:xfrm>
          <a:off x="2890565" y="801311"/>
          <a:ext cx="803886" cy="133981"/>
        </a:xfrm>
        <a:prstGeom prst="parallelogram">
          <a:avLst>
            <a:gd name="adj" fmla="val 140840"/>
          </a:avLst>
        </a:prstGeom>
        <a:solidFill>
          <a:srgbClr val="0099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E67504D-89BF-4E1A-9FAA-9BB7E86C8807}">
      <dsp:nvSpPr>
        <dsp:cNvPr id="0" name=""/>
        <dsp:cNvSpPr/>
      </dsp:nvSpPr>
      <dsp:spPr>
        <a:xfrm>
          <a:off x="3741344" y="801311"/>
          <a:ext cx="803886" cy="133981"/>
        </a:xfrm>
        <a:prstGeom prst="parallelogram">
          <a:avLst>
            <a:gd name="adj" fmla="val 140840"/>
          </a:avLst>
        </a:prstGeom>
        <a:solidFill>
          <a:srgbClr val="0099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3215FB6-6A2B-43E5-A9EF-CA5F898E9583}">
      <dsp:nvSpPr>
        <dsp:cNvPr id="0" name=""/>
        <dsp:cNvSpPr/>
      </dsp:nvSpPr>
      <dsp:spPr>
        <a:xfrm>
          <a:off x="4592124" y="801311"/>
          <a:ext cx="803886" cy="133981"/>
        </a:xfrm>
        <a:prstGeom prst="parallelogram">
          <a:avLst>
            <a:gd name="adj" fmla="val 140840"/>
          </a:avLst>
        </a:prstGeom>
        <a:solidFill>
          <a:srgbClr val="0099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4688A52-4CDB-4A0A-BAAA-B4934EA93221}">
      <dsp:nvSpPr>
        <dsp:cNvPr id="0" name=""/>
        <dsp:cNvSpPr/>
      </dsp:nvSpPr>
      <dsp:spPr>
        <a:xfrm>
          <a:off x="5442904" y="801311"/>
          <a:ext cx="803886" cy="133981"/>
        </a:xfrm>
        <a:prstGeom prst="parallelogram">
          <a:avLst>
            <a:gd name="adj" fmla="val 140840"/>
          </a:avLst>
        </a:prstGeom>
        <a:solidFill>
          <a:srgbClr val="0099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727519-FA80-4D9E-98DD-F7F1B9D6D809}">
      <dsp:nvSpPr>
        <dsp:cNvPr id="0" name=""/>
        <dsp:cNvSpPr/>
      </dsp:nvSpPr>
      <dsp:spPr>
        <a:xfrm>
          <a:off x="2518824" y="1671584"/>
          <a:ext cx="2124656" cy="1837913"/>
        </a:xfrm>
        <a:prstGeom prst="hexagon">
          <a:avLst>
            <a:gd name="adj" fmla="val 28570"/>
            <a:gd name="vf" fmla="val 11547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prstClr val="black"/>
              </a:solidFill>
              <a:latin typeface="Calibri"/>
              <a:ea typeface="+mn-ea"/>
              <a:cs typeface="+mn-cs"/>
            </a:rPr>
            <a:t>Key Guiding Principles</a:t>
          </a:r>
        </a:p>
      </dsp:txBody>
      <dsp:txXfrm>
        <a:off x="2870909" y="1976152"/>
        <a:ext cx="1420486" cy="1228777"/>
      </dsp:txXfrm>
    </dsp:sp>
    <dsp:sp modelId="{505EDC5A-EF91-47A0-8DAA-D772B70C1F60}">
      <dsp:nvSpPr>
        <dsp:cNvPr id="0" name=""/>
        <dsp:cNvSpPr/>
      </dsp:nvSpPr>
      <dsp:spPr>
        <a:xfrm>
          <a:off x="3849267" y="792266"/>
          <a:ext cx="801626" cy="690707"/>
        </a:xfrm>
        <a:prstGeom prst="hexagon">
          <a:avLst>
            <a:gd name="adj" fmla="val 28900"/>
            <a:gd name="vf" fmla="val 115470"/>
          </a:avLst>
        </a:prstGeom>
        <a:solidFill>
          <a:schemeClr val="accent2">
            <a:lumMod val="40000"/>
            <a:lumOff val="60000"/>
          </a:schemeClr>
        </a:solidFill>
        <a:ln>
          <a:noFill/>
        </a:ln>
        <a:effectLst/>
      </dsp:spPr>
      <dsp:style>
        <a:lnRef idx="0">
          <a:scrgbClr r="0" g="0" b="0"/>
        </a:lnRef>
        <a:fillRef idx="1">
          <a:scrgbClr r="0" g="0" b="0"/>
        </a:fillRef>
        <a:effectRef idx="0">
          <a:scrgbClr r="0" g="0" b="0"/>
        </a:effectRef>
        <a:fontRef idx="minor"/>
      </dsp:style>
    </dsp:sp>
    <dsp:sp modelId="{3300858A-0170-4E0A-A808-26D3BDE82A4F}">
      <dsp:nvSpPr>
        <dsp:cNvPr id="0" name=""/>
        <dsp:cNvSpPr/>
      </dsp:nvSpPr>
      <dsp:spPr>
        <a:xfrm>
          <a:off x="2714536" y="0"/>
          <a:ext cx="1741140" cy="1506291"/>
        </a:xfrm>
        <a:prstGeom prst="hexagon">
          <a:avLst>
            <a:gd name="adj" fmla="val 28570"/>
            <a:gd name="vf" fmla="val 11547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prstClr val="black"/>
              </a:solidFill>
              <a:latin typeface="Calibri"/>
              <a:ea typeface="+mn-ea"/>
              <a:cs typeface="+mn-cs"/>
            </a:rPr>
            <a:t>Efficiency</a:t>
          </a:r>
        </a:p>
      </dsp:txBody>
      <dsp:txXfrm>
        <a:off x="3003080" y="249625"/>
        <a:ext cx="1164052" cy="1007041"/>
      </dsp:txXfrm>
    </dsp:sp>
    <dsp:sp modelId="{9A4E0C8B-21CB-4635-979B-8E9928CB0942}">
      <dsp:nvSpPr>
        <dsp:cNvPr id="0" name=""/>
        <dsp:cNvSpPr/>
      </dsp:nvSpPr>
      <dsp:spPr>
        <a:xfrm>
          <a:off x="4784828" y="2083521"/>
          <a:ext cx="801626" cy="690707"/>
        </a:xfrm>
        <a:prstGeom prst="hexagon">
          <a:avLst>
            <a:gd name="adj" fmla="val 28900"/>
            <a:gd name="vf" fmla="val 115470"/>
          </a:avLst>
        </a:prstGeom>
        <a:solidFill>
          <a:schemeClr val="accent2">
            <a:lumMod val="40000"/>
            <a:lumOff val="60000"/>
          </a:schemeClr>
        </a:solidFill>
        <a:ln>
          <a:noFill/>
        </a:ln>
        <a:effectLst/>
      </dsp:spPr>
      <dsp:style>
        <a:lnRef idx="0">
          <a:scrgbClr r="0" g="0" b="0"/>
        </a:lnRef>
        <a:fillRef idx="1">
          <a:scrgbClr r="0" g="0" b="0"/>
        </a:fillRef>
        <a:effectRef idx="0">
          <a:scrgbClr r="0" g="0" b="0"/>
        </a:effectRef>
        <a:fontRef idx="minor"/>
      </dsp:style>
    </dsp:sp>
    <dsp:sp modelId="{F46A0CB7-386C-4E90-B87B-74D909B7935D}">
      <dsp:nvSpPr>
        <dsp:cNvPr id="0" name=""/>
        <dsp:cNvSpPr/>
      </dsp:nvSpPr>
      <dsp:spPr>
        <a:xfrm>
          <a:off x="4311364" y="926470"/>
          <a:ext cx="1741140" cy="1506291"/>
        </a:xfrm>
        <a:prstGeom prst="hexagon">
          <a:avLst>
            <a:gd name="adj" fmla="val 28570"/>
            <a:gd name="vf" fmla="val 115470"/>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prstClr val="black"/>
              </a:solidFill>
              <a:latin typeface="Calibri"/>
              <a:ea typeface="+mn-ea"/>
              <a:cs typeface="+mn-cs"/>
            </a:rPr>
            <a:t>Transparency</a:t>
          </a:r>
        </a:p>
      </dsp:txBody>
      <dsp:txXfrm>
        <a:off x="4599908" y="1176095"/>
        <a:ext cx="1164052" cy="1007041"/>
      </dsp:txXfrm>
    </dsp:sp>
    <dsp:sp modelId="{6E6FF9AA-D921-41F0-87AC-66890483F167}">
      <dsp:nvSpPr>
        <dsp:cNvPr id="0" name=""/>
        <dsp:cNvSpPr/>
      </dsp:nvSpPr>
      <dsp:spPr>
        <a:xfrm>
          <a:off x="4134927" y="3541105"/>
          <a:ext cx="801626" cy="690707"/>
        </a:xfrm>
        <a:prstGeom prst="hexagon">
          <a:avLst>
            <a:gd name="adj" fmla="val 28900"/>
            <a:gd name="vf" fmla="val 115470"/>
          </a:avLst>
        </a:prstGeom>
        <a:solidFill>
          <a:schemeClr val="accent2">
            <a:lumMod val="40000"/>
            <a:lumOff val="60000"/>
          </a:schemeClr>
        </a:solidFill>
        <a:ln>
          <a:noFill/>
        </a:ln>
        <a:effectLst/>
      </dsp:spPr>
      <dsp:style>
        <a:lnRef idx="0">
          <a:scrgbClr r="0" g="0" b="0"/>
        </a:lnRef>
        <a:fillRef idx="1">
          <a:scrgbClr r="0" g="0" b="0"/>
        </a:fillRef>
        <a:effectRef idx="0">
          <a:scrgbClr r="0" g="0" b="0"/>
        </a:effectRef>
        <a:fontRef idx="minor"/>
      </dsp:style>
    </dsp:sp>
    <dsp:sp modelId="{50A18E80-07CF-42BC-8619-D296D77553E4}">
      <dsp:nvSpPr>
        <dsp:cNvPr id="0" name=""/>
        <dsp:cNvSpPr/>
      </dsp:nvSpPr>
      <dsp:spPr>
        <a:xfrm>
          <a:off x="4311364" y="2747802"/>
          <a:ext cx="1741140" cy="1506291"/>
        </a:xfrm>
        <a:prstGeom prst="hexagon">
          <a:avLst>
            <a:gd name="adj" fmla="val 28570"/>
            <a:gd name="vf" fmla="val 11547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prstClr val="black"/>
              </a:solidFill>
              <a:latin typeface="Calibri"/>
              <a:ea typeface="+mn-ea"/>
              <a:cs typeface="+mn-cs"/>
            </a:rPr>
            <a:t>Competition</a:t>
          </a:r>
        </a:p>
      </dsp:txBody>
      <dsp:txXfrm>
        <a:off x="4599908" y="2997427"/>
        <a:ext cx="1164052" cy="1007041"/>
      </dsp:txXfrm>
    </dsp:sp>
    <dsp:sp modelId="{1C3F76E1-BFC7-487A-8B46-AA248D147612}">
      <dsp:nvSpPr>
        <dsp:cNvPr id="0" name=""/>
        <dsp:cNvSpPr/>
      </dsp:nvSpPr>
      <dsp:spPr>
        <a:xfrm>
          <a:off x="2522778" y="3692408"/>
          <a:ext cx="801626" cy="690707"/>
        </a:xfrm>
        <a:prstGeom prst="hexagon">
          <a:avLst>
            <a:gd name="adj" fmla="val 28900"/>
            <a:gd name="vf" fmla="val 115470"/>
          </a:avLst>
        </a:prstGeom>
        <a:solidFill>
          <a:schemeClr val="accent2">
            <a:lumMod val="40000"/>
            <a:lumOff val="60000"/>
          </a:schemeClr>
        </a:solidFill>
        <a:ln>
          <a:noFill/>
        </a:ln>
        <a:effectLst/>
      </dsp:spPr>
      <dsp:style>
        <a:lnRef idx="0">
          <a:scrgbClr r="0" g="0" b="0"/>
        </a:lnRef>
        <a:fillRef idx="1">
          <a:scrgbClr r="0" g="0" b="0"/>
        </a:fillRef>
        <a:effectRef idx="0">
          <a:scrgbClr r="0" g="0" b="0"/>
        </a:effectRef>
        <a:fontRef idx="minor"/>
      </dsp:style>
    </dsp:sp>
    <dsp:sp modelId="{322EC9D4-96BE-42DC-AE80-A762B10EDC76}">
      <dsp:nvSpPr>
        <dsp:cNvPr id="0" name=""/>
        <dsp:cNvSpPr/>
      </dsp:nvSpPr>
      <dsp:spPr>
        <a:xfrm>
          <a:off x="2714536" y="3675308"/>
          <a:ext cx="1741140" cy="1506291"/>
        </a:xfrm>
        <a:prstGeom prst="hexagon">
          <a:avLst>
            <a:gd name="adj" fmla="val 28570"/>
            <a:gd name="vf" fmla="val 11547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prstClr val="black"/>
              </a:solidFill>
              <a:latin typeface="Calibri"/>
              <a:ea typeface="+mn-ea"/>
              <a:cs typeface="+mn-cs"/>
            </a:rPr>
            <a:t>Financial Viability</a:t>
          </a:r>
        </a:p>
      </dsp:txBody>
      <dsp:txXfrm>
        <a:off x="3003080" y="3924933"/>
        <a:ext cx="1164052" cy="1007041"/>
      </dsp:txXfrm>
    </dsp:sp>
    <dsp:sp modelId="{D7F08860-C7A0-4A5D-A0FC-DDC4D28760BF}">
      <dsp:nvSpPr>
        <dsp:cNvPr id="0" name=""/>
        <dsp:cNvSpPr/>
      </dsp:nvSpPr>
      <dsp:spPr>
        <a:xfrm>
          <a:off x="1571897" y="2401671"/>
          <a:ext cx="801626" cy="690707"/>
        </a:xfrm>
        <a:prstGeom prst="hexagon">
          <a:avLst>
            <a:gd name="adj" fmla="val 28900"/>
            <a:gd name="vf" fmla="val 115470"/>
          </a:avLst>
        </a:prstGeom>
        <a:solidFill>
          <a:schemeClr val="accent2">
            <a:lumMod val="40000"/>
            <a:lumOff val="60000"/>
          </a:schemeClr>
        </a:solidFill>
        <a:ln>
          <a:noFill/>
        </a:ln>
        <a:effectLst/>
      </dsp:spPr>
      <dsp:style>
        <a:lnRef idx="0">
          <a:scrgbClr r="0" g="0" b="0"/>
        </a:lnRef>
        <a:fillRef idx="1">
          <a:scrgbClr r="0" g="0" b="0"/>
        </a:fillRef>
        <a:effectRef idx="0">
          <a:scrgbClr r="0" g="0" b="0"/>
        </a:effectRef>
        <a:fontRef idx="minor"/>
      </dsp:style>
    </dsp:sp>
    <dsp:sp modelId="{5C89C92B-54ED-43FC-B8BF-F9FE1377BC98}">
      <dsp:nvSpPr>
        <dsp:cNvPr id="0" name=""/>
        <dsp:cNvSpPr/>
      </dsp:nvSpPr>
      <dsp:spPr>
        <a:xfrm>
          <a:off x="1110294" y="2748838"/>
          <a:ext cx="1741140" cy="1506291"/>
        </a:xfrm>
        <a:prstGeom prst="hexagon">
          <a:avLst>
            <a:gd name="adj" fmla="val 28570"/>
            <a:gd name="vf" fmla="val 115470"/>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prstClr val="black"/>
              </a:solidFill>
              <a:latin typeface="Calibri"/>
              <a:ea typeface="+mn-ea"/>
              <a:cs typeface="+mn-cs"/>
            </a:rPr>
            <a:t>Indigenization, Research &amp; Development</a:t>
          </a:r>
        </a:p>
      </dsp:txBody>
      <dsp:txXfrm>
        <a:off x="1398838" y="2998463"/>
        <a:ext cx="1164052" cy="1007041"/>
      </dsp:txXfrm>
    </dsp:sp>
    <dsp:sp modelId="{A6CD9658-ABAC-4655-8245-EB8604482264}">
      <dsp:nvSpPr>
        <dsp:cNvPr id="0" name=""/>
        <dsp:cNvSpPr/>
      </dsp:nvSpPr>
      <dsp:spPr>
        <a:xfrm>
          <a:off x="1110294" y="924397"/>
          <a:ext cx="1741140" cy="1506291"/>
        </a:xfrm>
        <a:prstGeom prst="hexagon">
          <a:avLst>
            <a:gd name="adj" fmla="val 28570"/>
            <a:gd name="vf" fmla="val 11547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Environmental Responsibility</a:t>
          </a:r>
        </a:p>
      </dsp:txBody>
      <dsp:txXfrm>
        <a:off x="1398838" y="1174022"/>
        <a:ext cx="1164052" cy="100704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21C985-08E4-456D-9E19-6E75B74D3472}">
      <dsp:nvSpPr>
        <dsp:cNvPr id="0" name=""/>
        <dsp:cNvSpPr/>
      </dsp:nvSpPr>
      <dsp:spPr>
        <a:xfrm>
          <a:off x="335279" y="289390"/>
          <a:ext cx="6035040" cy="548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b" anchorCtr="0">
          <a:noAutofit/>
        </a:bodyPr>
        <a:lstStyle/>
        <a:p>
          <a:pPr marL="0" lvl="0" indent="0" algn="l" defTabSz="1200150">
            <a:lnSpc>
              <a:spcPct val="90000"/>
            </a:lnSpc>
            <a:spcBef>
              <a:spcPct val="0"/>
            </a:spcBef>
            <a:spcAft>
              <a:spcPct val="35000"/>
            </a:spcAft>
            <a:buNone/>
          </a:pPr>
          <a:r>
            <a:rPr lang="en-US" sz="2700" kern="1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Fast Track Solar PV Initiatives</a:t>
          </a:r>
        </a:p>
      </dsp:txBody>
      <dsp:txXfrm>
        <a:off x="335279" y="289390"/>
        <a:ext cx="6035040" cy="548640"/>
      </dsp:txXfrm>
    </dsp:sp>
    <dsp:sp modelId="{1EC3F16F-D58D-4F42-9509-CA6C9731F994}">
      <dsp:nvSpPr>
        <dsp:cNvPr id="0" name=""/>
        <dsp:cNvSpPr/>
      </dsp:nvSpPr>
      <dsp:spPr>
        <a:xfrm>
          <a:off x="335279" y="838030"/>
          <a:ext cx="804672" cy="134112"/>
        </a:xfrm>
        <a:prstGeom prst="parallelogram">
          <a:avLst>
            <a:gd name="adj" fmla="val 140840"/>
          </a:avLst>
        </a:prstGeom>
        <a:solidFill>
          <a:srgbClr val="0099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B91BE5-8250-4D70-AC06-8B4AEB49F981}">
      <dsp:nvSpPr>
        <dsp:cNvPr id="0" name=""/>
        <dsp:cNvSpPr/>
      </dsp:nvSpPr>
      <dsp:spPr>
        <a:xfrm>
          <a:off x="1186891" y="838030"/>
          <a:ext cx="804672" cy="134112"/>
        </a:xfrm>
        <a:prstGeom prst="parallelogram">
          <a:avLst>
            <a:gd name="adj" fmla="val 140840"/>
          </a:avLst>
        </a:prstGeom>
        <a:solidFill>
          <a:srgbClr val="0099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DA3150D-3565-4597-9C72-43223C61B3DC}">
      <dsp:nvSpPr>
        <dsp:cNvPr id="0" name=""/>
        <dsp:cNvSpPr/>
      </dsp:nvSpPr>
      <dsp:spPr>
        <a:xfrm>
          <a:off x="2038502" y="838030"/>
          <a:ext cx="804672" cy="134112"/>
        </a:xfrm>
        <a:prstGeom prst="parallelogram">
          <a:avLst>
            <a:gd name="adj" fmla="val 140840"/>
          </a:avLst>
        </a:prstGeom>
        <a:solidFill>
          <a:srgbClr val="0099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B3337DC-B770-4DF9-BC24-D5CFB8BFCC9F}">
      <dsp:nvSpPr>
        <dsp:cNvPr id="0" name=""/>
        <dsp:cNvSpPr/>
      </dsp:nvSpPr>
      <dsp:spPr>
        <a:xfrm>
          <a:off x="2890113" y="838030"/>
          <a:ext cx="804672" cy="134112"/>
        </a:xfrm>
        <a:prstGeom prst="parallelogram">
          <a:avLst>
            <a:gd name="adj" fmla="val 140840"/>
          </a:avLst>
        </a:prstGeom>
        <a:solidFill>
          <a:srgbClr val="0099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E67504D-89BF-4E1A-9FAA-9BB7E86C8807}">
      <dsp:nvSpPr>
        <dsp:cNvPr id="0" name=""/>
        <dsp:cNvSpPr/>
      </dsp:nvSpPr>
      <dsp:spPr>
        <a:xfrm>
          <a:off x="3741724" y="838030"/>
          <a:ext cx="804672" cy="134112"/>
        </a:xfrm>
        <a:prstGeom prst="parallelogram">
          <a:avLst>
            <a:gd name="adj" fmla="val 140840"/>
          </a:avLst>
        </a:prstGeom>
        <a:solidFill>
          <a:srgbClr val="0099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3215FB6-6A2B-43E5-A9EF-CA5F898E9583}">
      <dsp:nvSpPr>
        <dsp:cNvPr id="0" name=""/>
        <dsp:cNvSpPr/>
      </dsp:nvSpPr>
      <dsp:spPr>
        <a:xfrm>
          <a:off x="4593336" y="838030"/>
          <a:ext cx="804672" cy="134112"/>
        </a:xfrm>
        <a:prstGeom prst="parallelogram">
          <a:avLst>
            <a:gd name="adj" fmla="val 140840"/>
          </a:avLst>
        </a:prstGeom>
        <a:solidFill>
          <a:srgbClr val="0099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4688A52-4CDB-4A0A-BAAA-B4934EA93221}">
      <dsp:nvSpPr>
        <dsp:cNvPr id="0" name=""/>
        <dsp:cNvSpPr/>
      </dsp:nvSpPr>
      <dsp:spPr>
        <a:xfrm>
          <a:off x="5444947" y="838030"/>
          <a:ext cx="804672" cy="134112"/>
        </a:xfrm>
        <a:prstGeom prst="parallelogram">
          <a:avLst>
            <a:gd name="adj" fmla="val 140840"/>
          </a:avLst>
        </a:prstGeom>
        <a:solidFill>
          <a:srgbClr val="0099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21C985-08E4-456D-9E19-6E75B74D3472}">
      <dsp:nvSpPr>
        <dsp:cNvPr id="0" name=""/>
        <dsp:cNvSpPr/>
      </dsp:nvSpPr>
      <dsp:spPr>
        <a:xfrm>
          <a:off x="350519" y="273873"/>
          <a:ext cx="6309360" cy="57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b" anchorCtr="0">
          <a:noAutofit/>
        </a:bodyPr>
        <a:lstStyle/>
        <a:p>
          <a:pPr marL="0" lvl="0" indent="0" algn="l" defTabSz="1066800">
            <a:lnSpc>
              <a:spcPct val="90000"/>
            </a:lnSpc>
            <a:spcBef>
              <a:spcPct val="0"/>
            </a:spcBef>
            <a:spcAft>
              <a:spcPct val="35000"/>
            </a:spcAft>
            <a:buNone/>
          </a:pPr>
          <a:r>
            <a:rPr lang="en-US" sz="2400" kern="1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Substitution of Expensive Imported Fossil Fuels</a:t>
          </a:r>
        </a:p>
      </dsp:txBody>
      <dsp:txXfrm>
        <a:off x="350519" y="273873"/>
        <a:ext cx="6309360" cy="573578"/>
      </dsp:txXfrm>
    </dsp:sp>
    <dsp:sp modelId="{1EC3F16F-D58D-4F42-9509-CA6C9731F994}">
      <dsp:nvSpPr>
        <dsp:cNvPr id="0" name=""/>
        <dsp:cNvSpPr/>
      </dsp:nvSpPr>
      <dsp:spPr>
        <a:xfrm>
          <a:off x="350519" y="847451"/>
          <a:ext cx="841248" cy="140207"/>
        </a:xfrm>
        <a:prstGeom prst="parallelogram">
          <a:avLst>
            <a:gd name="adj" fmla="val 140840"/>
          </a:avLst>
        </a:prstGeom>
        <a:solidFill>
          <a:srgbClr val="0099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B91BE5-8250-4D70-AC06-8B4AEB49F981}">
      <dsp:nvSpPr>
        <dsp:cNvPr id="0" name=""/>
        <dsp:cNvSpPr/>
      </dsp:nvSpPr>
      <dsp:spPr>
        <a:xfrm>
          <a:off x="1240840" y="847451"/>
          <a:ext cx="841248" cy="140207"/>
        </a:xfrm>
        <a:prstGeom prst="parallelogram">
          <a:avLst>
            <a:gd name="adj" fmla="val 140840"/>
          </a:avLst>
        </a:prstGeom>
        <a:solidFill>
          <a:srgbClr val="0099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DA3150D-3565-4597-9C72-43223C61B3DC}">
      <dsp:nvSpPr>
        <dsp:cNvPr id="0" name=""/>
        <dsp:cNvSpPr/>
      </dsp:nvSpPr>
      <dsp:spPr>
        <a:xfrm>
          <a:off x="2131161" y="847451"/>
          <a:ext cx="841248" cy="140207"/>
        </a:xfrm>
        <a:prstGeom prst="parallelogram">
          <a:avLst>
            <a:gd name="adj" fmla="val 140840"/>
          </a:avLst>
        </a:prstGeom>
        <a:solidFill>
          <a:srgbClr val="0099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B3337DC-B770-4DF9-BC24-D5CFB8BFCC9F}">
      <dsp:nvSpPr>
        <dsp:cNvPr id="0" name=""/>
        <dsp:cNvSpPr/>
      </dsp:nvSpPr>
      <dsp:spPr>
        <a:xfrm>
          <a:off x="3021482" y="847451"/>
          <a:ext cx="841248" cy="140207"/>
        </a:xfrm>
        <a:prstGeom prst="parallelogram">
          <a:avLst>
            <a:gd name="adj" fmla="val 140840"/>
          </a:avLst>
        </a:prstGeom>
        <a:solidFill>
          <a:srgbClr val="0099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E67504D-89BF-4E1A-9FAA-9BB7E86C8807}">
      <dsp:nvSpPr>
        <dsp:cNvPr id="0" name=""/>
        <dsp:cNvSpPr/>
      </dsp:nvSpPr>
      <dsp:spPr>
        <a:xfrm>
          <a:off x="3911803" y="847451"/>
          <a:ext cx="841248" cy="140207"/>
        </a:xfrm>
        <a:prstGeom prst="parallelogram">
          <a:avLst>
            <a:gd name="adj" fmla="val 140840"/>
          </a:avLst>
        </a:prstGeom>
        <a:solidFill>
          <a:srgbClr val="0099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3215FB6-6A2B-43E5-A9EF-CA5F898E9583}">
      <dsp:nvSpPr>
        <dsp:cNvPr id="0" name=""/>
        <dsp:cNvSpPr/>
      </dsp:nvSpPr>
      <dsp:spPr>
        <a:xfrm>
          <a:off x="4802124" y="847451"/>
          <a:ext cx="841248" cy="140207"/>
        </a:xfrm>
        <a:prstGeom prst="parallelogram">
          <a:avLst>
            <a:gd name="adj" fmla="val 140840"/>
          </a:avLst>
        </a:prstGeom>
        <a:solidFill>
          <a:srgbClr val="0099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4688A52-4CDB-4A0A-BAAA-B4934EA93221}">
      <dsp:nvSpPr>
        <dsp:cNvPr id="0" name=""/>
        <dsp:cNvSpPr/>
      </dsp:nvSpPr>
      <dsp:spPr>
        <a:xfrm>
          <a:off x="5692444" y="847451"/>
          <a:ext cx="841248" cy="140207"/>
        </a:xfrm>
        <a:prstGeom prst="parallelogram">
          <a:avLst>
            <a:gd name="adj" fmla="val 140840"/>
          </a:avLst>
        </a:prstGeom>
        <a:solidFill>
          <a:srgbClr val="0099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21C985-08E4-456D-9E19-6E75B74D3472}">
      <dsp:nvSpPr>
        <dsp:cNvPr id="0" name=""/>
        <dsp:cNvSpPr/>
      </dsp:nvSpPr>
      <dsp:spPr>
        <a:xfrm>
          <a:off x="350519" y="273873"/>
          <a:ext cx="6309360" cy="57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marL="0" lvl="0" indent="0" algn="l" defTabSz="1244600">
            <a:lnSpc>
              <a:spcPct val="90000"/>
            </a:lnSpc>
            <a:spcBef>
              <a:spcPct val="0"/>
            </a:spcBef>
            <a:spcAft>
              <a:spcPct val="35000"/>
            </a:spcAft>
            <a:buNone/>
          </a:pPr>
          <a:r>
            <a:rPr lang="en-US" sz="2800" kern="1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Brief Description </a:t>
          </a:r>
        </a:p>
      </dsp:txBody>
      <dsp:txXfrm>
        <a:off x="350519" y="273873"/>
        <a:ext cx="6309360" cy="573578"/>
      </dsp:txXfrm>
    </dsp:sp>
    <dsp:sp modelId="{1EC3F16F-D58D-4F42-9509-CA6C9731F994}">
      <dsp:nvSpPr>
        <dsp:cNvPr id="0" name=""/>
        <dsp:cNvSpPr/>
      </dsp:nvSpPr>
      <dsp:spPr>
        <a:xfrm>
          <a:off x="350519" y="847451"/>
          <a:ext cx="841248" cy="140207"/>
        </a:xfrm>
        <a:prstGeom prst="parallelogram">
          <a:avLst>
            <a:gd name="adj" fmla="val 140840"/>
          </a:avLst>
        </a:prstGeom>
        <a:solidFill>
          <a:srgbClr val="0099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B91BE5-8250-4D70-AC06-8B4AEB49F981}">
      <dsp:nvSpPr>
        <dsp:cNvPr id="0" name=""/>
        <dsp:cNvSpPr/>
      </dsp:nvSpPr>
      <dsp:spPr>
        <a:xfrm>
          <a:off x="1240840" y="847451"/>
          <a:ext cx="841248" cy="140207"/>
        </a:xfrm>
        <a:prstGeom prst="parallelogram">
          <a:avLst>
            <a:gd name="adj" fmla="val 140840"/>
          </a:avLst>
        </a:prstGeom>
        <a:solidFill>
          <a:srgbClr val="0099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DA3150D-3565-4597-9C72-43223C61B3DC}">
      <dsp:nvSpPr>
        <dsp:cNvPr id="0" name=""/>
        <dsp:cNvSpPr/>
      </dsp:nvSpPr>
      <dsp:spPr>
        <a:xfrm>
          <a:off x="2131161" y="847451"/>
          <a:ext cx="841248" cy="140207"/>
        </a:xfrm>
        <a:prstGeom prst="parallelogram">
          <a:avLst>
            <a:gd name="adj" fmla="val 140840"/>
          </a:avLst>
        </a:prstGeom>
        <a:solidFill>
          <a:srgbClr val="0099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B3337DC-B770-4DF9-BC24-D5CFB8BFCC9F}">
      <dsp:nvSpPr>
        <dsp:cNvPr id="0" name=""/>
        <dsp:cNvSpPr/>
      </dsp:nvSpPr>
      <dsp:spPr>
        <a:xfrm>
          <a:off x="3021482" y="847451"/>
          <a:ext cx="841248" cy="140207"/>
        </a:xfrm>
        <a:prstGeom prst="parallelogram">
          <a:avLst>
            <a:gd name="adj" fmla="val 140840"/>
          </a:avLst>
        </a:prstGeom>
        <a:solidFill>
          <a:srgbClr val="0099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E67504D-89BF-4E1A-9FAA-9BB7E86C8807}">
      <dsp:nvSpPr>
        <dsp:cNvPr id="0" name=""/>
        <dsp:cNvSpPr/>
      </dsp:nvSpPr>
      <dsp:spPr>
        <a:xfrm>
          <a:off x="3911803" y="847451"/>
          <a:ext cx="841248" cy="140207"/>
        </a:xfrm>
        <a:prstGeom prst="parallelogram">
          <a:avLst>
            <a:gd name="adj" fmla="val 140840"/>
          </a:avLst>
        </a:prstGeom>
        <a:solidFill>
          <a:srgbClr val="0099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3215FB6-6A2B-43E5-A9EF-CA5F898E9583}">
      <dsp:nvSpPr>
        <dsp:cNvPr id="0" name=""/>
        <dsp:cNvSpPr/>
      </dsp:nvSpPr>
      <dsp:spPr>
        <a:xfrm>
          <a:off x="4802124" y="847451"/>
          <a:ext cx="841248" cy="140207"/>
        </a:xfrm>
        <a:prstGeom prst="parallelogram">
          <a:avLst>
            <a:gd name="adj" fmla="val 140840"/>
          </a:avLst>
        </a:prstGeom>
        <a:solidFill>
          <a:srgbClr val="0099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4688A52-4CDB-4A0A-BAAA-B4934EA93221}">
      <dsp:nvSpPr>
        <dsp:cNvPr id="0" name=""/>
        <dsp:cNvSpPr/>
      </dsp:nvSpPr>
      <dsp:spPr>
        <a:xfrm>
          <a:off x="5692444" y="847451"/>
          <a:ext cx="841248" cy="140207"/>
        </a:xfrm>
        <a:prstGeom prst="parallelogram">
          <a:avLst>
            <a:gd name="adj" fmla="val 140840"/>
          </a:avLst>
        </a:prstGeom>
        <a:solidFill>
          <a:srgbClr val="0099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P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8F65EF-1F7F-4B83-AC49-863A8E54E15A}" type="datetimeFigureOut">
              <a:rPr lang="en-PK" smtClean="0"/>
              <a:t>02/05/2024</a:t>
            </a:fld>
            <a:endParaRPr lang="en-PK"/>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P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P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5CFF6F-CD6D-4C30-A228-EF5EEB74995D}" type="slidenum">
              <a:rPr lang="en-PK" smtClean="0"/>
              <a:t>‹#›</a:t>
            </a:fld>
            <a:endParaRPr lang="en-PK"/>
          </a:p>
        </p:txBody>
      </p:sp>
    </p:spTree>
    <p:extLst>
      <p:ext uri="{BB962C8B-B14F-4D97-AF65-F5344CB8AC3E}">
        <p14:creationId xmlns:p14="http://schemas.microsoft.com/office/powerpoint/2010/main" val="23853851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3F36CC-5D5E-4741-8446-71BE390BAE0E}" type="slidenum">
              <a:rPr lang="en-US" smtClean="0"/>
              <a:t>1</a:t>
            </a:fld>
            <a:endParaRPr lang="en-US"/>
          </a:p>
        </p:txBody>
      </p:sp>
    </p:spTree>
    <p:extLst>
      <p:ext uri="{BB962C8B-B14F-4D97-AF65-F5344CB8AC3E}">
        <p14:creationId xmlns:p14="http://schemas.microsoft.com/office/powerpoint/2010/main" val="3265801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B41DFD49-9F73-D997-0143-8EC1715F0806}"/>
              </a:ext>
            </a:extLst>
          </p:cNvPr>
          <p:cNvSpPr txBox="1">
            <a:spLocks noGrp="1" noChangeArrowheads="1"/>
          </p:cNvSpPr>
          <p:nvPr/>
        </p:nvSpPr>
        <p:spPr bwMode="auto">
          <a:xfrm>
            <a:off x="4046141" y="8828089"/>
            <a:ext cx="309363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87" tIns="46943" rIns="93887" bIns="46943" anchor="b"/>
          <a:lstStyle>
            <a:lvl1pPr defTabSz="917575">
              <a:spcBef>
                <a:spcPct val="30000"/>
              </a:spcBef>
              <a:defRPr sz="1200">
                <a:solidFill>
                  <a:schemeClr val="tx1"/>
                </a:solidFill>
                <a:latin typeface="Calibri" panose="020F0502020204030204" pitchFamily="34" charset="0"/>
              </a:defRPr>
            </a:lvl1pPr>
            <a:lvl2pPr marL="742950" indent="-285750" defTabSz="917575">
              <a:spcBef>
                <a:spcPct val="30000"/>
              </a:spcBef>
              <a:defRPr sz="1200">
                <a:solidFill>
                  <a:schemeClr val="tx1"/>
                </a:solidFill>
                <a:latin typeface="Calibri" panose="020F0502020204030204" pitchFamily="34" charset="0"/>
              </a:defRPr>
            </a:lvl2pPr>
            <a:lvl3pPr marL="1143000" indent="-228600" defTabSz="917575">
              <a:spcBef>
                <a:spcPct val="30000"/>
              </a:spcBef>
              <a:defRPr sz="1200">
                <a:solidFill>
                  <a:schemeClr val="tx1"/>
                </a:solidFill>
                <a:latin typeface="Calibri" panose="020F0502020204030204" pitchFamily="34" charset="0"/>
              </a:defRPr>
            </a:lvl3pPr>
            <a:lvl4pPr marL="1600200" indent="-228600" defTabSz="917575">
              <a:spcBef>
                <a:spcPct val="30000"/>
              </a:spcBef>
              <a:defRPr sz="1200">
                <a:solidFill>
                  <a:schemeClr val="tx1"/>
                </a:solidFill>
                <a:latin typeface="Calibri" panose="020F0502020204030204" pitchFamily="34" charset="0"/>
              </a:defRPr>
            </a:lvl4pPr>
            <a:lvl5pPr marL="2057400" indent="-228600" defTabSz="917575">
              <a:spcBef>
                <a:spcPct val="30000"/>
              </a:spcBef>
              <a:defRPr sz="1200">
                <a:solidFill>
                  <a:schemeClr val="tx1"/>
                </a:solidFill>
                <a:latin typeface="Calibri" panose="020F0502020204030204" pitchFamily="34" charset="0"/>
              </a:defRPr>
            </a:lvl5pPr>
            <a:lvl6pPr marL="2514600" indent="-228600" defTabSz="917575"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17575"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17575"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17575"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3621228A-FA7C-42EA-B1C2-A9FCE5CB538B}" type="slidenum">
              <a:rPr lang="en-US" altLang="en-US">
                <a:solidFill>
                  <a:srgbClr val="000000"/>
                </a:solidFill>
                <a:latin typeface="Arial" panose="020B0604020202020204" pitchFamily="34" charset="0"/>
              </a:rPr>
              <a:pPr algn="r" eaLnBrk="1" hangingPunct="1">
                <a:spcBef>
                  <a:spcPct val="0"/>
                </a:spcBef>
              </a:pPr>
              <a:t>3</a:t>
            </a:fld>
            <a:endParaRPr lang="en-US" altLang="en-US">
              <a:solidFill>
                <a:srgbClr val="000000"/>
              </a:solidFill>
              <a:latin typeface="Arial" panose="020B0604020202020204" pitchFamily="34" charset="0"/>
            </a:endParaRPr>
          </a:p>
        </p:txBody>
      </p:sp>
      <p:sp>
        <p:nvSpPr>
          <p:cNvPr id="55299" name="Rectangle 7">
            <a:extLst>
              <a:ext uri="{FF2B5EF4-FFF2-40B4-BE49-F238E27FC236}">
                <a16:creationId xmlns:a16="http://schemas.microsoft.com/office/drawing/2014/main" id="{DA59E1DF-1A9A-ED7D-F91A-2B1B1E2C70AF}"/>
              </a:ext>
            </a:extLst>
          </p:cNvPr>
          <p:cNvSpPr txBox="1">
            <a:spLocks noGrp="1" noChangeArrowheads="1"/>
          </p:cNvSpPr>
          <p:nvPr/>
        </p:nvSpPr>
        <p:spPr bwMode="auto">
          <a:xfrm>
            <a:off x="4046141" y="8828089"/>
            <a:ext cx="309363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87" tIns="46943" rIns="93887" bIns="46943" anchor="b"/>
          <a:lstStyle>
            <a:lvl1pPr defTabSz="917575">
              <a:spcBef>
                <a:spcPct val="30000"/>
              </a:spcBef>
              <a:defRPr sz="1200">
                <a:solidFill>
                  <a:schemeClr val="tx1"/>
                </a:solidFill>
                <a:latin typeface="Calibri" panose="020F0502020204030204" pitchFamily="34" charset="0"/>
              </a:defRPr>
            </a:lvl1pPr>
            <a:lvl2pPr marL="742950" indent="-285750" defTabSz="917575">
              <a:spcBef>
                <a:spcPct val="30000"/>
              </a:spcBef>
              <a:defRPr sz="1200">
                <a:solidFill>
                  <a:schemeClr val="tx1"/>
                </a:solidFill>
                <a:latin typeface="Calibri" panose="020F0502020204030204" pitchFamily="34" charset="0"/>
              </a:defRPr>
            </a:lvl2pPr>
            <a:lvl3pPr marL="1143000" indent="-228600" defTabSz="917575">
              <a:spcBef>
                <a:spcPct val="30000"/>
              </a:spcBef>
              <a:defRPr sz="1200">
                <a:solidFill>
                  <a:schemeClr val="tx1"/>
                </a:solidFill>
                <a:latin typeface="Calibri" panose="020F0502020204030204" pitchFamily="34" charset="0"/>
              </a:defRPr>
            </a:lvl3pPr>
            <a:lvl4pPr marL="1600200" indent="-228600" defTabSz="917575">
              <a:spcBef>
                <a:spcPct val="30000"/>
              </a:spcBef>
              <a:defRPr sz="1200">
                <a:solidFill>
                  <a:schemeClr val="tx1"/>
                </a:solidFill>
                <a:latin typeface="Calibri" panose="020F0502020204030204" pitchFamily="34" charset="0"/>
              </a:defRPr>
            </a:lvl4pPr>
            <a:lvl5pPr marL="2057400" indent="-228600" defTabSz="917575">
              <a:spcBef>
                <a:spcPct val="30000"/>
              </a:spcBef>
              <a:defRPr sz="1200">
                <a:solidFill>
                  <a:schemeClr val="tx1"/>
                </a:solidFill>
                <a:latin typeface="Calibri" panose="020F0502020204030204" pitchFamily="34" charset="0"/>
              </a:defRPr>
            </a:lvl5pPr>
            <a:lvl6pPr marL="2514600" indent="-228600" defTabSz="917575"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17575"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17575"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17575"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5F5FD21F-2AF4-4B3A-A9D5-2716A4B0E118}" type="slidenum">
              <a:rPr lang="en-US" altLang="en-US">
                <a:solidFill>
                  <a:srgbClr val="000000"/>
                </a:solidFill>
                <a:latin typeface="Arial" panose="020B0604020202020204" pitchFamily="34" charset="0"/>
              </a:rPr>
              <a:pPr algn="r" eaLnBrk="1" hangingPunct="1">
                <a:spcBef>
                  <a:spcPct val="0"/>
                </a:spcBef>
              </a:pPr>
              <a:t>3</a:t>
            </a:fld>
            <a:endParaRPr lang="en-US" altLang="en-US">
              <a:solidFill>
                <a:srgbClr val="000000"/>
              </a:solidFill>
              <a:latin typeface="Arial" panose="020B0604020202020204" pitchFamily="34" charset="0"/>
            </a:endParaRPr>
          </a:p>
        </p:txBody>
      </p:sp>
      <p:sp>
        <p:nvSpPr>
          <p:cNvPr id="55300" name="Rectangle 2">
            <a:extLst>
              <a:ext uri="{FF2B5EF4-FFF2-40B4-BE49-F238E27FC236}">
                <a16:creationId xmlns:a16="http://schemas.microsoft.com/office/drawing/2014/main" id="{DC3CF149-13C8-2FA9-4C5F-C5437A029D76}"/>
              </a:ext>
            </a:extLst>
          </p:cNvPr>
          <p:cNvSpPr>
            <a:spLocks noGrp="1" noRot="1" noChangeAspect="1" noChangeArrowheads="1" noTextEdit="1"/>
          </p:cNvSpPr>
          <p:nvPr>
            <p:ph type="sldImg"/>
          </p:nvPr>
        </p:nvSpPr>
        <p:spPr bwMode="auto">
          <a:xfrm>
            <a:off x="473075" y="696913"/>
            <a:ext cx="6196013" cy="34845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301" name="Rectangle 3">
            <a:extLst>
              <a:ext uri="{FF2B5EF4-FFF2-40B4-BE49-F238E27FC236}">
                <a16:creationId xmlns:a16="http://schemas.microsoft.com/office/drawing/2014/main" id="{D968B307-2F2E-F41B-91E2-9A07B426502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541673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3F36CC-5D5E-4741-8446-71BE390BAE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0990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3F36CC-5D5E-4741-8446-71BE390BAE0E}" type="slidenum">
              <a:rPr lang="en-US" smtClean="0"/>
              <a:t>9</a:t>
            </a:fld>
            <a:endParaRPr lang="en-US"/>
          </a:p>
        </p:txBody>
      </p:sp>
    </p:spTree>
    <p:extLst>
      <p:ext uri="{BB962C8B-B14F-4D97-AF65-F5344CB8AC3E}">
        <p14:creationId xmlns:p14="http://schemas.microsoft.com/office/powerpoint/2010/main" val="4714737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5613" y="704850"/>
            <a:ext cx="6267450" cy="35258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37D722-2D6D-47C8-9EF6-B035C9ABAC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029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161E4-CEF2-A4D7-79A1-8857D15F416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PK"/>
          </a:p>
        </p:txBody>
      </p:sp>
      <p:sp>
        <p:nvSpPr>
          <p:cNvPr id="3" name="Subtitle 2">
            <a:extLst>
              <a:ext uri="{FF2B5EF4-FFF2-40B4-BE49-F238E27FC236}">
                <a16:creationId xmlns:a16="http://schemas.microsoft.com/office/drawing/2014/main" id="{9EB8124B-0484-3828-62BC-402900B91D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PK"/>
          </a:p>
        </p:txBody>
      </p:sp>
      <p:sp>
        <p:nvSpPr>
          <p:cNvPr id="4" name="Date Placeholder 3">
            <a:extLst>
              <a:ext uri="{FF2B5EF4-FFF2-40B4-BE49-F238E27FC236}">
                <a16:creationId xmlns:a16="http://schemas.microsoft.com/office/drawing/2014/main" id="{DA02F988-5FB8-4773-3AE4-4691C6FD1043}"/>
              </a:ext>
            </a:extLst>
          </p:cNvPr>
          <p:cNvSpPr>
            <a:spLocks noGrp="1"/>
          </p:cNvSpPr>
          <p:nvPr>
            <p:ph type="dt" sz="half" idx="10"/>
          </p:nvPr>
        </p:nvSpPr>
        <p:spPr/>
        <p:txBody>
          <a:bodyPr/>
          <a:lstStyle/>
          <a:p>
            <a:fld id="{A7234BAD-88DD-44EE-BAD0-941551EBBCA2}" type="datetimeFigureOut">
              <a:rPr lang="en-PK" smtClean="0"/>
              <a:t>02/05/2024</a:t>
            </a:fld>
            <a:endParaRPr lang="en-PK"/>
          </a:p>
        </p:txBody>
      </p:sp>
      <p:sp>
        <p:nvSpPr>
          <p:cNvPr id="5" name="Footer Placeholder 4">
            <a:extLst>
              <a:ext uri="{FF2B5EF4-FFF2-40B4-BE49-F238E27FC236}">
                <a16:creationId xmlns:a16="http://schemas.microsoft.com/office/drawing/2014/main" id="{6FF62923-DDCF-46EF-06F2-0BF7B7F222B2}"/>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id="{7C66A8E9-8D04-7A26-7D39-6F6372788BE7}"/>
              </a:ext>
            </a:extLst>
          </p:cNvPr>
          <p:cNvSpPr>
            <a:spLocks noGrp="1"/>
          </p:cNvSpPr>
          <p:nvPr>
            <p:ph type="sldNum" sz="quarter" idx="12"/>
          </p:nvPr>
        </p:nvSpPr>
        <p:spPr/>
        <p:txBody>
          <a:bodyPr/>
          <a:lstStyle/>
          <a:p>
            <a:fld id="{035C04D7-D1D8-4BE4-A97D-0CD80831C96F}" type="slidenum">
              <a:rPr lang="en-PK" smtClean="0"/>
              <a:t>‹#›</a:t>
            </a:fld>
            <a:endParaRPr lang="en-PK"/>
          </a:p>
        </p:txBody>
      </p:sp>
    </p:spTree>
    <p:extLst>
      <p:ext uri="{BB962C8B-B14F-4D97-AF65-F5344CB8AC3E}">
        <p14:creationId xmlns:p14="http://schemas.microsoft.com/office/powerpoint/2010/main" val="36992440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362F2-0D00-B21B-B34D-FCCB7590253E}"/>
              </a:ext>
            </a:extLst>
          </p:cNvPr>
          <p:cNvSpPr>
            <a:spLocks noGrp="1"/>
          </p:cNvSpPr>
          <p:nvPr>
            <p:ph type="title"/>
          </p:nvPr>
        </p:nvSpPr>
        <p:spPr/>
        <p:txBody>
          <a:bodyPr/>
          <a:lstStyle/>
          <a:p>
            <a:r>
              <a:rPr lang="en-US"/>
              <a:t>Click to edit Master title style</a:t>
            </a:r>
            <a:endParaRPr lang="en-PK"/>
          </a:p>
        </p:txBody>
      </p:sp>
      <p:sp>
        <p:nvSpPr>
          <p:cNvPr id="3" name="Vertical Text Placeholder 2">
            <a:extLst>
              <a:ext uri="{FF2B5EF4-FFF2-40B4-BE49-F238E27FC236}">
                <a16:creationId xmlns:a16="http://schemas.microsoft.com/office/drawing/2014/main" id="{56FFF4CB-A72D-73EA-5BDD-6A7EB1AD7B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a16="http://schemas.microsoft.com/office/drawing/2014/main" id="{9046875A-B88E-1443-ECE6-795F9808ABB9}"/>
              </a:ext>
            </a:extLst>
          </p:cNvPr>
          <p:cNvSpPr>
            <a:spLocks noGrp="1"/>
          </p:cNvSpPr>
          <p:nvPr>
            <p:ph type="dt" sz="half" idx="10"/>
          </p:nvPr>
        </p:nvSpPr>
        <p:spPr/>
        <p:txBody>
          <a:bodyPr/>
          <a:lstStyle/>
          <a:p>
            <a:fld id="{A7234BAD-88DD-44EE-BAD0-941551EBBCA2}" type="datetimeFigureOut">
              <a:rPr lang="en-PK" smtClean="0"/>
              <a:t>02/05/2024</a:t>
            </a:fld>
            <a:endParaRPr lang="en-PK"/>
          </a:p>
        </p:txBody>
      </p:sp>
      <p:sp>
        <p:nvSpPr>
          <p:cNvPr id="5" name="Footer Placeholder 4">
            <a:extLst>
              <a:ext uri="{FF2B5EF4-FFF2-40B4-BE49-F238E27FC236}">
                <a16:creationId xmlns:a16="http://schemas.microsoft.com/office/drawing/2014/main" id="{4ADA51B2-4E5B-9657-783B-AB8F9639D4FF}"/>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id="{F1CB1682-CC13-F09B-7C48-C3E1EE3A7658}"/>
              </a:ext>
            </a:extLst>
          </p:cNvPr>
          <p:cNvSpPr>
            <a:spLocks noGrp="1"/>
          </p:cNvSpPr>
          <p:nvPr>
            <p:ph type="sldNum" sz="quarter" idx="12"/>
          </p:nvPr>
        </p:nvSpPr>
        <p:spPr/>
        <p:txBody>
          <a:bodyPr/>
          <a:lstStyle/>
          <a:p>
            <a:fld id="{035C04D7-D1D8-4BE4-A97D-0CD80831C96F}" type="slidenum">
              <a:rPr lang="en-PK" smtClean="0"/>
              <a:t>‹#›</a:t>
            </a:fld>
            <a:endParaRPr lang="en-PK"/>
          </a:p>
        </p:txBody>
      </p:sp>
    </p:spTree>
    <p:extLst>
      <p:ext uri="{BB962C8B-B14F-4D97-AF65-F5344CB8AC3E}">
        <p14:creationId xmlns:p14="http://schemas.microsoft.com/office/powerpoint/2010/main" val="11721451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DA4D16-DCBD-ACC9-F249-676B9C3ED6D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PK"/>
          </a:p>
        </p:txBody>
      </p:sp>
      <p:sp>
        <p:nvSpPr>
          <p:cNvPr id="3" name="Vertical Text Placeholder 2">
            <a:extLst>
              <a:ext uri="{FF2B5EF4-FFF2-40B4-BE49-F238E27FC236}">
                <a16:creationId xmlns:a16="http://schemas.microsoft.com/office/drawing/2014/main" id="{4D2D71FA-3E00-2AF9-B636-6B6EB2D97EF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a16="http://schemas.microsoft.com/office/drawing/2014/main" id="{F968C0F9-E0D1-5118-2222-1694178DBD0B}"/>
              </a:ext>
            </a:extLst>
          </p:cNvPr>
          <p:cNvSpPr>
            <a:spLocks noGrp="1"/>
          </p:cNvSpPr>
          <p:nvPr>
            <p:ph type="dt" sz="half" idx="10"/>
          </p:nvPr>
        </p:nvSpPr>
        <p:spPr/>
        <p:txBody>
          <a:bodyPr/>
          <a:lstStyle/>
          <a:p>
            <a:fld id="{A7234BAD-88DD-44EE-BAD0-941551EBBCA2}" type="datetimeFigureOut">
              <a:rPr lang="en-PK" smtClean="0"/>
              <a:t>02/05/2024</a:t>
            </a:fld>
            <a:endParaRPr lang="en-PK"/>
          </a:p>
        </p:txBody>
      </p:sp>
      <p:sp>
        <p:nvSpPr>
          <p:cNvPr id="5" name="Footer Placeholder 4">
            <a:extLst>
              <a:ext uri="{FF2B5EF4-FFF2-40B4-BE49-F238E27FC236}">
                <a16:creationId xmlns:a16="http://schemas.microsoft.com/office/drawing/2014/main" id="{7E8D1946-13F6-F5A9-1941-38B0F23712E8}"/>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id="{8E124A6F-F51B-689B-9A19-03A2464332C4}"/>
              </a:ext>
            </a:extLst>
          </p:cNvPr>
          <p:cNvSpPr>
            <a:spLocks noGrp="1"/>
          </p:cNvSpPr>
          <p:nvPr>
            <p:ph type="sldNum" sz="quarter" idx="12"/>
          </p:nvPr>
        </p:nvSpPr>
        <p:spPr/>
        <p:txBody>
          <a:bodyPr/>
          <a:lstStyle/>
          <a:p>
            <a:fld id="{035C04D7-D1D8-4BE4-A97D-0CD80831C96F}" type="slidenum">
              <a:rPr lang="en-PK" smtClean="0"/>
              <a:t>‹#›</a:t>
            </a:fld>
            <a:endParaRPr lang="en-PK"/>
          </a:p>
        </p:txBody>
      </p:sp>
    </p:spTree>
    <p:extLst>
      <p:ext uri="{BB962C8B-B14F-4D97-AF65-F5344CB8AC3E}">
        <p14:creationId xmlns:p14="http://schemas.microsoft.com/office/powerpoint/2010/main" val="370296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7" name="Content Placeholder 6"/>
          <p:cNvSpPr>
            <a:spLocks noGrp="1"/>
          </p:cNvSpPr>
          <p:nvPr>
            <p:ph sz="quarter" idx="13"/>
          </p:nvPr>
        </p:nvSpPr>
        <p:spPr>
          <a:xfrm>
            <a:off x="508000" y="381000"/>
            <a:ext cx="12192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 name="Rectangle 40">
            <a:extLst>
              <a:ext uri="{FF2B5EF4-FFF2-40B4-BE49-F238E27FC236}">
                <a16:creationId xmlns:a16="http://schemas.microsoft.com/office/drawing/2014/main" id="{BF545782-9324-4A94-85B9-DCEFA4E79F42}"/>
              </a:ext>
            </a:extLst>
          </p:cNvPr>
          <p:cNvSpPr>
            <a:spLocks noGrp="1" noChangeArrowheads="1"/>
          </p:cNvSpPr>
          <p:nvPr>
            <p:ph type="dt" sz="half" idx="14"/>
          </p:nvPr>
        </p:nvSpPr>
        <p:spPr/>
        <p:txBody>
          <a:bodyPr/>
          <a:lstStyle>
            <a:lvl1pPr fontAlgn="auto">
              <a:spcBef>
                <a:spcPts val="0"/>
              </a:spcBef>
              <a:spcAft>
                <a:spcPts val="0"/>
              </a:spcAft>
              <a:defRPr kumimoji="0">
                <a:solidFill>
                  <a:prstClr val="black"/>
                </a:solidFill>
                <a:latin typeface="+mn-lt"/>
              </a:defRPr>
            </a:lvl1pPr>
          </a:lstStyle>
          <a:p>
            <a:pPr>
              <a:defRPr/>
            </a:pPr>
            <a:endParaRPr/>
          </a:p>
        </p:txBody>
      </p:sp>
      <p:sp>
        <p:nvSpPr>
          <p:cNvPr id="4" name="Rectangle 41">
            <a:extLst>
              <a:ext uri="{FF2B5EF4-FFF2-40B4-BE49-F238E27FC236}">
                <a16:creationId xmlns:a16="http://schemas.microsoft.com/office/drawing/2014/main" id="{C4E1708D-E7CA-45E8-A10F-7387F6B780FA}"/>
              </a:ext>
            </a:extLst>
          </p:cNvPr>
          <p:cNvSpPr>
            <a:spLocks noGrp="1" noChangeArrowheads="1"/>
          </p:cNvSpPr>
          <p:nvPr>
            <p:ph type="ftr" sz="quarter" idx="15"/>
          </p:nvPr>
        </p:nvSpPr>
        <p:spPr/>
        <p:txBody>
          <a:bodyPr/>
          <a:lstStyle>
            <a:lvl1pPr fontAlgn="auto">
              <a:spcBef>
                <a:spcPts val="0"/>
              </a:spcBef>
              <a:spcAft>
                <a:spcPts val="0"/>
              </a:spcAft>
              <a:defRPr kumimoji="0">
                <a:solidFill>
                  <a:prstClr val="black"/>
                </a:solidFill>
                <a:latin typeface="+mn-lt"/>
              </a:defRPr>
            </a:lvl1pPr>
          </a:lstStyle>
          <a:p>
            <a:pPr>
              <a:defRPr/>
            </a:pPr>
            <a:endParaRPr lang="en-US"/>
          </a:p>
        </p:txBody>
      </p:sp>
      <p:sp>
        <p:nvSpPr>
          <p:cNvPr id="5" name="Rectangle 42">
            <a:extLst>
              <a:ext uri="{FF2B5EF4-FFF2-40B4-BE49-F238E27FC236}">
                <a16:creationId xmlns:a16="http://schemas.microsoft.com/office/drawing/2014/main" id="{577207EA-1E31-4A90-A5A0-171F0C88F2EA}"/>
              </a:ext>
            </a:extLst>
          </p:cNvPr>
          <p:cNvSpPr>
            <a:spLocks noGrp="1" noChangeArrowheads="1"/>
          </p:cNvSpPr>
          <p:nvPr>
            <p:ph type="sldNum" sz="quarter" idx="16"/>
          </p:nvPr>
        </p:nvSpPr>
        <p:spPr/>
        <p:txBody>
          <a:bodyPr/>
          <a:lstStyle>
            <a:lvl1pPr>
              <a:defRPr>
                <a:solidFill>
                  <a:srgbClr val="000000"/>
                </a:solidFill>
              </a:defRPr>
            </a:lvl1pPr>
          </a:lstStyle>
          <a:p>
            <a:pPr>
              <a:defRPr/>
            </a:pPr>
            <a:fld id="{726DE439-C4FE-4DA7-8978-88C3D90FC023}" type="slidenum">
              <a:rPr lang="en-US" altLang="en-US"/>
              <a:pPr>
                <a:defRPr/>
              </a:pPr>
              <a:t>‹#›</a:t>
            </a:fld>
            <a:endParaRPr lang="en-US" altLang="en-US"/>
          </a:p>
        </p:txBody>
      </p:sp>
    </p:spTree>
    <p:extLst>
      <p:ext uri="{BB962C8B-B14F-4D97-AF65-F5344CB8AC3E}">
        <p14:creationId xmlns:p14="http://schemas.microsoft.com/office/powerpoint/2010/main" val="269699461"/>
      </p:ext>
    </p:extLst>
  </p:cSld>
  <p:clrMapOvr>
    <a:masterClrMapping/>
  </p:clrMapOvr>
  <p:transition spd="slow">
    <p:circl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8_Title and Content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A43AEF7-BFAE-8E6D-99C3-50BED473C843}"/>
              </a:ext>
            </a:extLst>
          </p:cNvPr>
          <p:cNvSpPr/>
          <p:nvPr userDrawn="1"/>
        </p:nvSpPr>
        <p:spPr>
          <a:xfrm>
            <a:off x="0" y="0"/>
            <a:ext cx="409257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 name="Rectangle 2">
            <a:extLst>
              <a:ext uri="{FF2B5EF4-FFF2-40B4-BE49-F238E27FC236}">
                <a16:creationId xmlns:a16="http://schemas.microsoft.com/office/drawing/2014/main" id="{24B26B77-D399-8EEA-FDB8-A768C6C7112B}"/>
              </a:ext>
            </a:extLst>
          </p:cNvPr>
          <p:cNvSpPr/>
          <p:nvPr userDrawn="1"/>
        </p:nvSpPr>
        <p:spPr>
          <a:xfrm>
            <a:off x="0" y="5994400"/>
            <a:ext cx="4092575" cy="863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 name="Slide Number Placeholder 5">
            <a:extLst>
              <a:ext uri="{FF2B5EF4-FFF2-40B4-BE49-F238E27FC236}">
                <a16:creationId xmlns:a16="http://schemas.microsoft.com/office/drawing/2014/main" id="{1413D13C-593C-EAA5-AA78-E325B47002A4}"/>
              </a:ext>
            </a:extLst>
          </p:cNvPr>
          <p:cNvSpPr>
            <a:spLocks noGrp="1"/>
          </p:cNvSpPr>
          <p:nvPr>
            <p:ph type="sldNum" sz="quarter" idx="10"/>
          </p:nvPr>
        </p:nvSpPr>
        <p:spPr/>
        <p:txBody>
          <a:bodyPr/>
          <a:lstStyle>
            <a:lvl1pPr>
              <a:defRPr/>
            </a:lvl1pPr>
          </a:lstStyle>
          <a:p>
            <a:fld id="{1A721B3C-B3B1-4505-BD1B-98F574C4CBA1}" type="slidenum">
              <a:rPr lang="en-US" altLang="LID4096"/>
              <a:pPr/>
              <a:t>‹#›</a:t>
            </a:fld>
            <a:endParaRPr lang="en-US" altLang="LID4096"/>
          </a:p>
        </p:txBody>
      </p:sp>
    </p:spTree>
    <p:extLst>
      <p:ext uri="{BB962C8B-B14F-4D97-AF65-F5344CB8AC3E}">
        <p14:creationId xmlns:p14="http://schemas.microsoft.com/office/powerpoint/2010/main" val="11661752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07D90DA7-D5C0-4A3A-A4BD-800FF47B2B9C}"/>
              </a:ext>
            </a:extLst>
          </p:cNvPr>
          <p:cNvSpPr>
            <a:spLocks noGrp="1"/>
          </p:cNvSpPr>
          <p:nvPr>
            <p:ph type="dt" sz="half" idx="10"/>
          </p:nvPr>
        </p:nvSpPr>
        <p:spPr>
          <a:xfrm>
            <a:off x="609600" y="6245225"/>
            <a:ext cx="2844800" cy="476250"/>
          </a:xfrm>
        </p:spPr>
        <p:txBody>
          <a:bodyPr/>
          <a:lstStyle>
            <a:lvl1pPr>
              <a:defRPr>
                <a:solidFill>
                  <a:srgbClr val="000000"/>
                </a:solidFill>
              </a:defRPr>
            </a:lvl1pPr>
          </a:lstStyle>
          <a:p>
            <a:pPr>
              <a:defRPr/>
            </a:pPr>
            <a:fld id="{27EF14D0-1A70-48AB-AEAE-200825A0AE66}" type="datetime1">
              <a:rPr lang="en-US"/>
              <a:pPr>
                <a:defRPr/>
              </a:pPr>
              <a:t>2/5/2024</a:t>
            </a:fld>
            <a:endParaRPr lang="en-US"/>
          </a:p>
        </p:txBody>
      </p:sp>
      <p:sp>
        <p:nvSpPr>
          <p:cNvPr id="4" name="Footer Placeholder 3">
            <a:extLst>
              <a:ext uri="{FF2B5EF4-FFF2-40B4-BE49-F238E27FC236}">
                <a16:creationId xmlns:a16="http://schemas.microsoft.com/office/drawing/2014/main" id="{15384EFF-D70E-4CCE-B893-19F5963DD828}"/>
              </a:ext>
            </a:extLst>
          </p:cNvPr>
          <p:cNvSpPr>
            <a:spLocks noGrp="1"/>
          </p:cNvSpPr>
          <p:nvPr>
            <p:ph type="ftr" sz="quarter" idx="11"/>
          </p:nvPr>
        </p:nvSpPr>
        <p:spPr>
          <a:xfrm>
            <a:off x="4165600" y="6245225"/>
            <a:ext cx="3860800" cy="476250"/>
          </a:xfrm>
        </p:spPr>
        <p:txBody>
          <a:bodyPr/>
          <a:lstStyle>
            <a:lvl1pPr>
              <a:defRPr>
                <a:solidFill>
                  <a:srgbClr val="000000"/>
                </a:solidFill>
              </a:defRPr>
            </a:lvl1pPr>
          </a:lstStyle>
          <a:p>
            <a:pPr>
              <a:defRPr/>
            </a:pPr>
            <a:endParaRPr lang="en-US"/>
          </a:p>
        </p:txBody>
      </p:sp>
      <p:sp>
        <p:nvSpPr>
          <p:cNvPr id="5" name="Slide Number Placeholder 4">
            <a:extLst>
              <a:ext uri="{FF2B5EF4-FFF2-40B4-BE49-F238E27FC236}">
                <a16:creationId xmlns:a16="http://schemas.microsoft.com/office/drawing/2014/main" id="{518FA51F-EEDF-425C-AA92-F8CB0FC30936}"/>
              </a:ext>
            </a:extLst>
          </p:cNvPr>
          <p:cNvSpPr>
            <a:spLocks noGrp="1"/>
          </p:cNvSpPr>
          <p:nvPr>
            <p:ph type="sldNum" sz="quarter" idx="12"/>
          </p:nvPr>
        </p:nvSpPr>
        <p:spPr>
          <a:xfrm>
            <a:off x="8737600" y="6245225"/>
            <a:ext cx="2844800" cy="476250"/>
          </a:xfrm>
        </p:spPr>
        <p:txBody>
          <a:bodyPr/>
          <a:lstStyle>
            <a:lvl1pPr>
              <a:defRPr>
                <a:solidFill>
                  <a:srgbClr val="000000"/>
                </a:solidFill>
              </a:defRPr>
            </a:lvl1pPr>
          </a:lstStyle>
          <a:p>
            <a:pPr>
              <a:defRPr/>
            </a:pPr>
            <a:fld id="{A0045690-559D-4B17-B518-E7FF560A2E02}" type="slidenum">
              <a:rPr lang="en-US"/>
              <a:pPr>
                <a:defRPr/>
              </a:pPr>
              <a:t>‹#›</a:t>
            </a:fld>
            <a:endParaRPr lang="en-US"/>
          </a:p>
        </p:txBody>
      </p:sp>
    </p:spTree>
    <p:extLst>
      <p:ext uri="{BB962C8B-B14F-4D97-AF65-F5344CB8AC3E}">
        <p14:creationId xmlns:p14="http://schemas.microsoft.com/office/powerpoint/2010/main" val="3845222240"/>
      </p:ext>
    </p:extLst>
  </p:cSld>
  <p:clrMapOvr>
    <a:masterClrMapping/>
  </p:clrMapOvr>
  <p:transition spd="slow">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A9616-6C6E-7B16-F5AE-8DAE4EB43C87}"/>
              </a:ext>
            </a:extLst>
          </p:cNvPr>
          <p:cNvSpPr>
            <a:spLocks noGrp="1"/>
          </p:cNvSpPr>
          <p:nvPr>
            <p:ph type="title"/>
          </p:nvPr>
        </p:nvSpPr>
        <p:spPr/>
        <p:txBody>
          <a:bodyPr/>
          <a:lstStyle/>
          <a:p>
            <a:r>
              <a:rPr lang="en-US"/>
              <a:t>Click to edit Master title style</a:t>
            </a:r>
            <a:endParaRPr lang="en-PK"/>
          </a:p>
        </p:txBody>
      </p:sp>
      <p:sp>
        <p:nvSpPr>
          <p:cNvPr id="3" name="Content Placeholder 2">
            <a:extLst>
              <a:ext uri="{FF2B5EF4-FFF2-40B4-BE49-F238E27FC236}">
                <a16:creationId xmlns:a16="http://schemas.microsoft.com/office/drawing/2014/main" id="{4B8A51D3-D778-F073-6D75-C4265312A69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a16="http://schemas.microsoft.com/office/drawing/2014/main" id="{5E2BE603-DF54-CC31-105B-55B05DCB5826}"/>
              </a:ext>
            </a:extLst>
          </p:cNvPr>
          <p:cNvSpPr>
            <a:spLocks noGrp="1"/>
          </p:cNvSpPr>
          <p:nvPr>
            <p:ph type="dt" sz="half" idx="10"/>
          </p:nvPr>
        </p:nvSpPr>
        <p:spPr/>
        <p:txBody>
          <a:bodyPr/>
          <a:lstStyle/>
          <a:p>
            <a:fld id="{A7234BAD-88DD-44EE-BAD0-941551EBBCA2}" type="datetimeFigureOut">
              <a:rPr lang="en-PK" smtClean="0"/>
              <a:t>02/05/2024</a:t>
            </a:fld>
            <a:endParaRPr lang="en-PK"/>
          </a:p>
        </p:txBody>
      </p:sp>
      <p:sp>
        <p:nvSpPr>
          <p:cNvPr id="5" name="Footer Placeholder 4">
            <a:extLst>
              <a:ext uri="{FF2B5EF4-FFF2-40B4-BE49-F238E27FC236}">
                <a16:creationId xmlns:a16="http://schemas.microsoft.com/office/drawing/2014/main" id="{71723051-CFA3-1BA0-3AF2-2B864A9FAFA8}"/>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id="{239824AE-D35A-AB9F-5A0D-E307EEA03268}"/>
              </a:ext>
            </a:extLst>
          </p:cNvPr>
          <p:cNvSpPr>
            <a:spLocks noGrp="1"/>
          </p:cNvSpPr>
          <p:nvPr>
            <p:ph type="sldNum" sz="quarter" idx="12"/>
          </p:nvPr>
        </p:nvSpPr>
        <p:spPr/>
        <p:txBody>
          <a:bodyPr/>
          <a:lstStyle/>
          <a:p>
            <a:fld id="{035C04D7-D1D8-4BE4-A97D-0CD80831C96F}" type="slidenum">
              <a:rPr lang="en-PK" smtClean="0"/>
              <a:t>‹#›</a:t>
            </a:fld>
            <a:endParaRPr lang="en-PK"/>
          </a:p>
        </p:txBody>
      </p:sp>
    </p:spTree>
    <p:extLst>
      <p:ext uri="{BB962C8B-B14F-4D97-AF65-F5344CB8AC3E}">
        <p14:creationId xmlns:p14="http://schemas.microsoft.com/office/powerpoint/2010/main" val="30733241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51E85-7A78-F1F1-FAC8-A136AE1B052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PK"/>
          </a:p>
        </p:txBody>
      </p:sp>
      <p:sp>
        <p:nvSpPr>
          <p:cNvPr id="3" name="Text Placeholder 2">
            <a:extLst>
              <a:ext uri="{FF2B5EF4-FFF2-40B4-BE49-F238E27FC236}">
                <a16:creationId xmlns:a16="http://schemas.microsoft.com/office/drawing/2014/main" id="{CEEF02D1-B427-E9E5-97D3-8A0FEC895D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AA53BC-AA7E-7EF3-B335-C79D24F91BF9}"/>
              </a:ext>
            </a:extLst>
          </p:cNvPr>
          <p:cNvSpPr>
            <a:spLocks noGrp="1"/>
          </p:cNvSpPr>
          <p:nvPr>
            <p:ph type="dt" sz="half" idx="10"/>
          </p:nvPr>
        </p:nvSpPr>
        <p:spPr/>
        <p:txBody>
          <a:bodyPr/>
          <a:lstStyle/>
          <a:p>
            <a:fld id="{A7234BAD-88DD-44EE-BAD0-941551EBBCA2}" type="datetimeFigureOut">
              <a:rPr lang="en-PK" smtClean="0"/>
              <a:t>02/05/2024</a:t>
            </a:fld>
            <a:endParaRPr lang="en-PK"/>
          </a:p>
        </p:txBody>
      </p:sp>
      <p:sp>
        <p:nvSpPr>
          <p:cNvPr id="5" name="Footer Placeholder 4">
            <a:extLst>
              <a:ext uri="{FF2B5EF4-FFF2-40B4-BE49-F238E27FC236}">
                <a16:creationId xmlns:a16="http://schemas.microsoft.com/office/drawing/2014/main" id="{B75B8AD8-987D-58A6-B66A-D7022AD723D8}"/>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id="{FF0E1574-5D4F-3DAC-B51C-790136094504}"/>
              </a:ext>
            </a:extLst>
          </p:cNvPr>
          <p:cNvSpPr>
            <a:spLocks noGrp="1"/>
          </p:cNvSpPr>
          <p:nvPr>
            <p:ph type="sldNum" sz="quarter" idx="12"/>
          </p:nvPr>
        </p:nvSpPr>
        <p:spPr/>
        <p:txBody>
          <a:bodyPr/>
          <a:lstStyle/>
          <a:p>
            <a:fld id="{035C04D7-D1D8-4BE4-A97D-0CD80831C96F}" type="slidenum">
              <a:rPr lang="en-PK" smtClean="0"/>
              <a:t>‹#›</a:t>
            </a:fld>
            <a:endParaRPr lang="en-PK"/>
          </a:p>
        </p:txBody>
      </p:sp>
    </p:spTree>
    <p:extLst>
      <p:ext uri="{BB962C8B-B14F-4D97-AF65-F5344CB8AC3E}">
        <p14:creationId xmlns:p14="http://schemas.microsoft.com/office/powerpoint/2010/main" val="2129810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79B60-345C-2B7C-E9A6-2D12B5B24143}"/>
              </a:ext>
            </a:extLst>
          </p:cNvPr>
          <p:cNvSpPr>
            <a:spLocks noGrp="1"/>
          </p:cNvSpPr>
          <p:nvPr>
            <p:ph type="title"/>
          </p:nvPr>
        </p:nvSpPr>
        <p:spPr/>
        <p:txBody>
          <a:bodyPr/>
          <a:lstStyle/>
          <a:p>
            <a:r>
              <a:rPr lang="en-US"/>
              <a:t>Click to edit Master title style</a:t>
            </a:r>
            <a:endParaRPr lang="en-PK"/>
          </a:p>
        </p:txBody>
      </p:sp>
      <p:sp>
        <p:nvSpPr>
          <p:cNvPr id="3" name="Content Placeholder 2">
            <a:extLst>
              <a:ext uri="{FF2B5EF4-FFF2-40B4-BE49-F238E27FC236}">
                <a16:creationId xmlns:a16="http://schemas.microsoft.com/office/drawing/2014/main" id="{D47CAAE8-D2C6-9E0B-8447-8C93595353F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Content Placeholder 3">
            <a:extLst>
              <a:ext uri="{FF2B5EF4-FFF2-40B4-BE49-F238E27FC236}">
                <a16:creationId xmlns:a16="http://schemas.microsoft.com/office/drawing/2014/main" id="{8D4B6C57-2235-B99E-9431-97E572F9F4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5" name="Date Placeholder 4">
            <a:extLst>
              <a:ext uri="{FF2B5EF4-FFF2-40B4-BE49-F238E27FC236}">
                <a16:creationId xmlns:a16="http://schemas.microsoft.com/office/drawing/2014/main" id="{690EC437-C905-9EC6-2AF8-E7BE22CF2665}"/>
              </a:ext>
            </a:extLst>
          </p:cNvPr>
          <p:cNvSpPr>
            <a:spLocks noGrp="1"/>
          </p:cNvSpPr>
          <p:nvPr>
            <p:ph type="dt" sz="half" idx="10"/>
          </p:nvPr>
        </p:nvSpPr>
        <p:spPr/>
        <p:txBody>
          <a:bodyPr/>
          <a:lstStyle/>
          <a:p>
            <a:fld id="{A7234BAD-88DD-44EE-BAD0-941551EBBCA2}" type="datetimeFigureOut">
              <a:rPr lang="en-PK" smtClean="0"/>
              <a:t>02/05/2024</a:t>
            </a:fld>
            <a:endParaRPr lang="en-PK"/>
          </a:p>
        </p:txBody>
      </p:sp>
      <p:sp>
        <p:nvSpPr>
          <p:cNvPr id="6" name="Footer Placeholder 5">
            <a:extLst>
              <a:ext uri="{FF2B5EF4-FFF2-40B4-BE49-F238E27FC236}">
                <a16:creationId xmlns:a16="http://schemas.microsoft.com/office/drawing/2014/main" id="{8417F801-7386-4ADA-5731-3D93FB6B7FEA}"/>
              </a:ext>
            </a:extLst>
          </p:cNvPr>
          <p:cNvSpPr>
            <a:spLocks noGrp="1"/>
          </p:cNvSpPr>
          <p:nvPr>
            <p:ph type="ftr" sz="quarter" idx="11"/>
          </p:nvPr>
        </p:nvSpPr>
        <p:spPr/>
        <p:txBody>
          <a:bodyPr/>
          <a:lstStyle/>
          <a:p>
            <a:endParaRPr lang="en-PK"/>
          </a:p>
        </p:txBody>
      </p:sp>
      <p:sp>
        <p:nvSpPr>
          <p:cNvPr id="7" name="Slide Number Placeholder 6">
            <a:extLst>
              <a:ext uri="{FF2B5EF4-FFF2-40B4-BE49-F238E27FC236}">
                <a16:creationId xmlns:a16="http://schemas.microsoft.com/office/drawing/2014/main" id="{17DC6496-0C38-0C15-8095-E9A46F10AA53}"/>
              </a:ext>
            </a:extLst>
          </p:cNvPr>
          <p:cNvSpPr>
            <a:spLocks noGrp="1"/>
          </p:cNvSpPr>
          <p:nvPr>
            <p:ph type="sldNum" sz="quarter" idx="12"/>
          </p:nvPr>
        </p:nvSpPr>
        <p:spPr/>
        <p:txBody>
          <a:bodyPr/>
          <a:lstStyle/>
          <a:p>
            <a:fld id="{035C04D7-D1D8-4BE4-A97D-0CD80831C96F}" type="slidenum">
              <a:rPr lang="en-PK" smtClean="0"/>
              <a:t>‹#›</a:t>
            </a:fld>
            <a:endParaRPr lang="en-PK"/>
          </a:p>
        </p:txBody>
      </p:sp>
    </p:spTree>
    <p:extLst>
      <p:ext uri="{BB962C8B-B14F-4D97-AF65-F5344CB8AC3E}">
        <p14:creationId xmlns:p14="http://schemas.microsoft.com/office/powerpoint/2010/main" val="4173379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C8C59-48B0-7C50-E295-E564970F1A40}"/>
              </a:ext>
            </a:extLst>
          </p:cNvPr>
          <p:cNvSpPr>
            <a:spLocks noGrp="1"/>
          </p:cNvSpPr>
          <p:nvPr>
            <p:ph type="title"/>
          </p:nvPr>
        </p:nvSpPr>
        <p:spPr>
          <a:xfrm>
            <a:off x="839788" y="365125"/>
            <a:ext cx="10515600" cy="1325563"/>
          </a:xfrm>
        </p:spPr>
        <p:txBody>
          <a:bodyPr/>
          <a:lstStyle/>
          <a:p>
            <a:r>
              <a:rPr lang="en-US"/>
              <a:t>Click to edit Master title style</a:t>
            </a:r>
            <a:endParaRPr lang="en-PK"/>
          </a:p>
        </p:txBody>
      </p:sp>
      <p:sp>
        <p:nvSpPr>
          <p:cNvPr id="3" name="Text Placeholder 2">
            <a:extLst>
              <a:ext uri="{FF2B5EF4-FFF2-40B4-BE49-F238E27FC236}">
                <a16:creationId xmlns:a16="http://schemas.microsoft.com/office/drawing/2014/main" id="{9C5CFED4-329C-1E2F-8657-0A1D604AFA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E26216-C226-7892-478C-3820258A0C6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5" name="Text Placeholder 4">
            <a:extLst>
              <a:ext uri="{FF2B5EF4-FFF2-40B4-BE49-F238E27FC236}">
                <a16:creationId xmlns:a16="http://schemas.microsoft.com/office/drawing/2014/main" id="{69BE9428-5C4C-3611-80A1-C7FEFB1F51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570FB5-84EE-A12B-636D-B687B438565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7" name="Date Placeholder 6">
            <a:extLst>
              <a:ext uri="{FF2B5EF4-FFF2-40B4-BE49-F238E27FC236}">
                <a16:creationId xmlns:a16="http://schemas.microsoft.com/office/drawing/2014/main" id="{1C9124C1-F2AB-0C4D-A04E-A088EF073EA0}"/>
              </a:ext>
            </a:extLst>
          </p:cNvPr>
          <p:cNvSpPr>
            <a:spLocks noGrp="1"/>
          </p:cNvSpPr>
          <p:nvPr>
            <p:ph type="dt" sz="half" idx="10"/>
          </p:nvPr>
        </p:nvSpPr>
        <p:spPr/>
        <p:txBody>
          <a:bodyPr/>
          <a:lstStyle/>
          <a:p>
            <a:fld id="{A7234BAD-88DD-44EE-BAD0-941551EBBCA2}" type="datetimeFigureOut">
              <a:rPr lang="en-PK" smtClean="0"/>
              <a:t>02/05/2024</a:t>
            </a:fld>
            <a:endParaRPr lang="en-PK"/>
          </a:p>
        </p:txBody>
      </p:sp>
      <p:sp>
        <p:nvSpPr>
          <p:cNvPr id="8" name="Footer Placeholder 7">
            <a:extLst>
              <a:ext uri="{FF2B5EF4-FFF2-40B4-BE49-F238E27FC236}">
                <a16:creationId xmlns:a16="http://schemas.microsoft.com/office/drawing/2014/main" id="{227151BA-4DE6-E98A-2495-1845E0020EFB}"/>
              </a:ext>
            </a:extLst>
          </p:cNvPr>
          <p:cNvSpPr>
            <a:spLocks noGrp="1"/>
          </p:cNvSpPr>
          <p:nvPr>
            <p:ph type="ftr" sz="quarter" idx="11"/>
          </p:nvPr>
        </p:nvSpPr>
        <p:spPr/>
        <p:txBody>
          <a:bodyPr/>
          <a:lstStyle/>
          <a:p>
            <a:endParaRPr lang="en-PK"/>
          </a:p>
        </p:txBody>
      </p:sp>
      <p:sp>
        <p:nvSpPr>
          <p:cNvPr id="9" name="Slide Number Placeholder 8">
            <a:extLst>
              <a:ext uri="{FF2B5EF4-FFF2-40B4-BE49-F238E27FC236}">
                <a16:creationId xmlns:a16="http://schemas.microsoft.com/office/drawing/2014/main" id="{DC6B7431-898C-5905-D71C-700D541B58DF}"/>
              </a:ext>
            </a:extLst>
          </p:cNvPr>
          <p:cNvSpPr>
            <a:spLocks noGrp="1"/>
          </p:cNvSpPr>
          <p:nvPr>
            <p:ph type="sldNum" sz="quarter" idx="12"/>
          </p:nvPr>
        </p:nvSpPr>
        <p:spPr/>
        <p:txBody>
          <a:bodyPr/>
          <a:lstStyle/>
          <a:p>
            <a:fld id="{035C04D7-D1D8-4BE4-A97D-0CD80831C96F}" type="slidenum">
              <a:rPr lang="en-PK" smtClean="0"/>
              <a:t>‹#›</a:t>
            </a:fld>
            <a:endParaRPr lang="en-PK"/>
          </a:p>
        </p:txBody>
      </p:sp>
    </p:spTree>
    <p:extLst>
      <p:ext uri="{BB962C8B-B14F-4D97-AF65-F5344CB8AC3E}">
        <p14:creationId xmlns:p14="http://schemas.microsoft.com/office/powerpoint/2010/main" val="19547183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9B37C-0714-58B5-5BC4-B424CAE614F4}"/>
              </a:ext>
            </a:extLst>
          </p:cNvPr>
          <p:cNvSpPr>
            <a:spLocks noGrp="1"/>
          </p:cNvSpPr>
          <p:nvPr>
            <p:ph type="title"/>
          </p:nvPr>
        </p:nvSpPr>
        <p:spPr/>
        <p:txBody>
          <a:bodyPr/>
          <a:lstStyle/>
          <a:p>
            <a:r>
              <a:rPr lang="en-US"/>
              <a:t>Click to edit Master title style</a:t>
            </a:r>
            <a:endParaRPr lang="en-PK"/>
          </a:p>
        </p:txBody>
      </p:sp>
      <p:sp>
        <p:nvSpPr>
          <p:cNvPr id="3" name="Date Placeholder 2">
            <a:extLst>
              <a:ext uri="{FF2B5EF4-FFF2-40B4-BE49-F238E27FC236}">
                <a16:creationId xmlns:a16="http://schemas.microsoft.com/office/drawing/2014/main" id="{C49E7B8B-ABA5-9C18-83C8-0559C8217692}"/>
              </a:ext>
            </a:extLst>
          </p:cNvPr>
          <p:cNvSpPr>
            <a:spLocks noGrp="1"/>
          </p:cNvSpPr>
          <p:nvPr>
            <p:ph type="dt" sz="half" idx="10"/>
          </p:nvPr>
        </p:nvSpPr>
        <p:spPr/>
        <p:txBody>
          <a:bodyPr/>
          <a:lstStyle/>
          <a:p>
            <a:fld id="{A7234BAD-88DD-44EE-BAD0-941551EBBCA2}" type="datetimeFigureOut">
              <a:rPr lang="en-PK" smtClean="0"/>
              <a:t>02/05/2024</a:t>
            </a:fld>
            <a:endParaRPr lang="en-PK"/>
          </a:p>
        </p:txBody>
      </p:sp>
      <p:sp>
        <p:nvSpPr>
          <p:cNvPr id="4" name="Footer Placeholder 3">
            <a:extLst>
              <a:ext uri="{FF2B5EF4-FFF2-40B4-BE49-F238E27FC236}">
                <a16:creationId xmlns:a16="http://schemas.microsoft.com/office/drawing/2014/main" id="{B153329B-1ED4-AA31-CAF4-F50AF06D51D6}"/>
              </a:ext>
            </a:extLst>
          </p:cNvPr>
          <p:cNvSpPr>
            <a:spLocks noGrp="1"/>
          </p:cNvSpPr>
          <p:nvPr>
            <p:ph type="ftr" sz="quarter" idx="11"/>
          </p:nvPr>
        </p:nvSpPr>
        <p:spPr/>
        <p:txBody>
          <a:bodyPr/>
          <a:lstStyle/>
          <a:p>
            <a:endParaRPr lang="en-PK"/>
          </a:p>
        </p:txBody>
      </p:sp>
      <p:sp>
        <p:nvSpPr>
          <p:cNvPr id="5" name="Slide Number Placeholder 4">
            <a:extLst>
              <a:ext uri="{FF2B5EF4-FFF2-40B4-BE49-F238E27FC236}">
                <a16:creationId xmlns:a16="http://schemas.microsoft.com/office/drawing/2014/main" id="{978E232E-676C-4B3B-A2BE-20213B56793C}"/>
              </a:ext>
            </a:extLst>
          </p:cNvPr>
          <p:cNvSpPr>
            <a:spLocks noGrp="1"/>
          </p:cNvSpPr>
          <p:nvPr>
            <p:ph type="sldNum" sz="quarter" idx="12"/>
          </p:nvPr>
        </p:nvSpPr>
        <p:spPr/>
        <p:txBody>
          <a:bodyPr/>
          <a:lstStyle/>
          <a:p>
            <a:fld id="{035C04D7-D1D8-4BE4-A97D-0CD80831C96F}" type="slidenum">
              <a:rPr lang="en-PK" smtClean="0"/>
              <a:t>‹#›</a:t>
            </a:fld>
            <a:endParaRPr lang="en-PK"/>
          </a:p>
        </p:txBody>
      </p:sp>
    </p:spTree>
    <p:extLst>
      <p:ext uri="{BB962C8B-B14F-4D97-AF65-F5344CB8AC3E}">
        <p14:creationId xmlns:p14="http://schemas.microsoft.com/office/powerpoint/2010/main" val="3392903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27FAE7-DD96-ABF1-6FFB-B8CF3D82EB6A}"/>
              </a:ext>
            </a:extLst>
          </p:cNvPr>
          <p:cNvSpPr>
            <a:spLocks noGrp="1"/>
          </p:cNvSpPr>
          <p:nvPr>
            <p:ph type="dt" sz="half" idx="10"/>
          </p:nvPr>
        </p:nvSpPr>
        <p:spPr/>
        <p:txBody>
          <a:bodyPr/>
          <a:lstStyle/>
          <a:p>
            <a:fld id="{A7234BAD-88DD-44EE-BAD0-941551EBBCA2}" type="datetimeFigureOut">
              <a:rPr lang="en-PK" smtClean="0"/>
              <a:t>02/05/2024</a:t>
            </a:fld>
            <a:endParaRPr lang="en-PK"/>
          </a:p>
        </p:txBody>
      </p:sp>
      <p:sp>
        <p:nvSpPr>
          <p:cNvPr id="3" name="Footer Placeholder 2">
            <a:extLst>
              <a:ext uri="{FF2B5EF4-FFF2-40B4-BE49-F238E27FC236}">
                <a16:creationId xmlns:a16="http://schemas.microsoft.com/office/drawing/2014/main" id="{D04DED15-4133-E576-1864-3D1DF58B9C11}"/>
              </a:ext>
            </a:extLst>
          </p:cNvPr>
          <p:cNvSpPr>
            <a:spLocks noGrp="1"/>
          </p:cNvSpPr>
          <p:nvPr>
            <p:ph type="ftr" sz="quarter" idx="11"/>
          </p:nvPr>
        </p:nvSpPr>
        <p:spPr/>
        <p:txBody>
          <a:bodyPr/>
          <a:lstStyle/>
          <a:p>
            <a:endParaRPr lang="en-PK"/>
          </a:p>
        </p:txBody>
      </p:sp>
      <p:sp>
        <p:nvSpPr>
          <p:cNvPr id="4" name="Slide Number Placeholder 3">
            <a:extLst>
              <a:ext uri="{FF2B5EF4-FFF2-40B4-BE49-F238E27FC236}">
                <a16:creationId xmlns:a16="http://schemas.microsoft.com/office/drawing/2014/main" id="{F968996F-1C87-1D83-F87C-C2FA3FB106B9}"/>
              </a:ext>
            </a:extLst>
          </p:cNvPr>
          <p:cNvSpPr>
            <a:spLocks noGrp="1"/>
          </p:cNvSpPr>
          <p:nvPr>
            <p:ph type="sldNum" sz="quarter" idx="12"/>
          </p:nvPr>
        </p:nvSpPr>
        <p:spPr/>
        <p:txBody>
          <a:bodyPr/>
          <a:lstStyle/>
          <a:p>
            <a:fld id="{035C04D7-D1D8-4BE4-A97D-0CD80831C96F}" type="slidenum">
              <a:rPr lang="en-PK" smtClean="0"/>
              <a:t>‹#›</a:t>
            </a:fld>
            <a:endParaRPr lang="en-PK"/>
          </a:p>
        </p:txBody>
      </p:sp>
    </p:spTree>
    <p:extLst>
      <p:ext uri="{BB962C8B-B14F-4D97-AF65-F5344CB8AC3E}">
        <p14:creationId xmlns:p14="http://schemas.microsoft.com/office/powerpoint/2010/main" val="3597729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AB196-C5E2-B56F-5044-C424D5B99C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K"/>
          </a:p>
        </p:txBody>
      </p:sp>
      <p:sp>
        <p:nvSpPr>
          <p:cNvPr id="3" name="Content Placeholder 2">
            <a:extLst>
              <a:ext uri="{FF2B5EF4-FFF2-40B4-BE49-F238E27FC236}">
                <a16:creationId xmlns:a16="http://schemas.microsoft.com/office/drawing/2014/main" id="{FE42800E-388B-91EE-D4FA-7E702F69BB4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Text Placeholder 3">
            <a:extLst>
              <a:ext uri="{FF2B5EF4-FFF2-40B4-BE49-F238E27FC236}">
                <a16:creationId xmlns:a16="http://schemas.microsoft.com/office/drawing/2014/main" id="{10689FFC-D28D-622B-6940-401DE4A8A3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9B8012-8966-A269-EC64-C270D5230E3C}"/>
              </a:ext>
            </a:extLst>
          </p:cNvPr>
          <p:cNvSpPr>
            <a:spLocks noGrp="1"/>
          </p:cNvSpPr>
          <p:nvPr>
            <p:ph type="dt" sz="half" idx="10"/>
          </p:nvPr>
        </p:nvSpPr>
        <p:spPr/>
        <p:txBody>
          <a:bodyPr/>
          <a:lstStyle/>
          <a:p>
            <a:fld id="{A7234BAD-88DD-44EE-BAD0-941551EBBCA2}" type="datetimeFigureOut">
              <a:rPr lang="en-PK" smtClean="0"/>
              <a:t>02/05/2024</a:t>
            </a:fld>
            <a:endParaRPr lang="en-PK"/>
          </a:p>
        </p:txBody>
      </p:sp>
      <p:sp>
        <p:nvSpPr>
          <p:cNvPr id="6" name="Footer Placeholder 5">
            <a:extLst>
              <a:ext uri="{FF2B5EF4-FFF2-40B4-BE49-F238E27FC236}">
                <a16:creationId xmlns:a16="http://schemas.microsoft.com/office/drawing/2014/main" id="{B6A866F0-C7FC-BF41-5038-F238B1ACB754}"/>
              </a:ext>
            </a:extLst>
          </p:cNvPr>
          <p:cNvSpPr>
            <a:spLocks noGrp="1"/>
          </p:cNvSpPr>
          <p:nvPr>
            <p:ph type="ftr" sz="quarter" idx="11"/>
          </p:nvPr>
        </p:nvSpPr>
        <p:spPr/>
        <p:txBody>
          <a:bodyPr/>
          <a:lstStyle/>
          <a:p>
            <a:endParaRPr lang="en-PK"/>
          </a:p>
        </p:txBody>
      </p:sp>
      <p:sp>
        <p:nvSpPr>
          <p:cNvPr id="7" name="Slide Number Placeholder 6">
            <a:extLst>
              <a:ext uri="{FF2B5EF4-FFF2-40B4-BE49-F238E27FC236}">
                <a16:creationId xmlns:a16="http://schemas.microsoft.com/office/drawing/2014/main" id="{508F0021-EC33-A2FF-1A51-D57D772FC3B8}"/>
              </a:ext>
            </a:extLst>
          </p:cNvPr>
          <p:cNvSpPr>
            <a:spLocks noGrp="1"/>
          </p:cNvSpPr>
          <p:nvPr>
            <p:ph type="sldNum" sz="quarter" idx="12"/>
          </p:nvPr>
        </p:nvSpPr>
        <p:spPr/>
        <p:txBody>
          <a:bodyPr/>
          <a:lstStyle/>
          <a:p>
            <a:fld id="{035C04D7-D1D8-4BE4-A97D-0CD80831C96F}" type="slidenum">
              <a:rPr lang="en-PK" smtClean="0"/>
              <a:t>‹#›</a:t>
            </a:fld>
            <a:endParaRPr lang="en-PK"/>
          </a:p>
        </p:txBody>
      </p:sp>
    </p:spTree>
    <p:extLst>
      <p:ext uri="{BB962C8B-B14F-4D97-AF65-F5344CB8AC3E}">
        <p14:creationId xmlns:p14="http://schemas.microsoft.com/office/powerpoint/2010/main" val="1661363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5690D-BB56-7967-9943-C9EC4B9757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K"/>
          </a:p>
        </p:txBody>
      </p:sp>
      <p:sp>
        <p:nvSpPr>
          <p:cNvPr id="3" name="Picture Placeholder 2">
            <a:extLst>
              <a:ext uri="{FF2B5EF4-FFF2-40B4-BE49-F238E27FC236}">
                <a16:creationId xmlns:a16="http://schemas.microsoft.com/office/drawing/2014/main" id="{AB5B20D9-2876-F532-1E7B-B23BCF89D0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K"/>
          </a:p>
        </p:txBody>
      </p:sp>
      <p:sp>
        <p:nvSpPr>
          <p:cNvPr id="4" name="Text Placeholder 3">
            <a:extLst>
              <a:ext uri="{FF2B5EF4-FFF2-40B4-BE49-F238E27FC236}">
                <a16:creationId xmlns:a16="http://schemas.microsoft.com/office/drawing/2014/main" id="{ACE48833-E46B-7714-39DD-27CF83F0B6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BCADF2-60AB-AF96-53B0-89938772D486}"/>
              </a:ext>
            </a:extLst>
          </p:cNvPr>
          <p:cNvSpPr>
            <a:spLocks noGrp="1"/>
          </p:cNvSpPr>
          <p:nvPr>
            <p:ph type="dt" sz="half" idx="10"/>
          </p:nvPr>
        </p:nvSpPr>
        <p:spPr/>
        <p:txBody>
          <a:bodyPr/>
          <a:lstStyle/>
          <a:p>
            <a:fld id="{A7234BAD-88DD-44EE-BAD0-941551EBBCA2}" type="datetimeFigureOut">
              <a:rPr lang="en-PK" smtClean="0"/>
              <a:t>02/05/2024</a:t>
            </a:fld>
            <a:endParaRPr lang="en-PK"/>
          </a:p>
        </p:txBody>
      </p:sp>
      <p:sp>
        <p:nvSpPr>
          <p:cNvPr id="6" name="Footer Placeholder 5">
            <a:extLst>
              <a:ext uri="{FF2B5EF4-FFF2-40B4-BE49-F238E27FC236}">
                <a16:creationId xmlns:a16="http://schemas.microsoft.com/office/drawing/2014/main" id="{061082DC-6C86-34AF-4147-442DF9075852}"/>
              </a:ext>
            </a:extLst>
          </p:cNvPr>
          <p:cNvSpPr>
            <a:spLocks noGrp="1"/>
          </p:cNvSpPr>
          <p:nvPr>
            <p:ph type="ftr" sz="quarter" idx="11"/>
          </p:nvPr>
        </p:nvSpPr>
        <p:spPr/>
        <p:txBody>
          <a:bodyPr/>
          <a:lstStyle/>
          <a:p>
            <a:endParaRPr lang="en-PK"/>
          </a:p>
        </p:txBody>
      </p:sp>
      <p:sp>
        <p:nvSpPr>
          <p:cNvPr id="7" name="Slide Number Placeholder 6">
            <a:extLst>
              <a:ext uri="{FF2B5EF4-FFF2-40B4-BE49-F238E27FC236}">
                <a16:creationId xmlns:a16="http://schemas.microsoft.com/office/drawing/2014/main" id="{0192A0C7-48D8-C088-E974-00E699CA9796}"/>
              </a:ext>
            </a:extLst>
          </p:cNvPr>
          <p:cNvSpPr>
            <a:spLocks noGrp="1"/>
          </p:cNvSpPr>
          <p:nvPr>
            <p:ph type="sldNum" sz="quarter" idx="12"/>
          </p:nvPr>
        </p:nvSpPr>
        <p:spPr/>
        <p:txBody>
          <a:bodyPr/>
          <a:lstStyle/>
          <a:p>
            <a:fld id="{035C04D7-D1D8-4BE4-A97D-0CD80831C96F}" type="slidenum">
              <a:rPr lang="en-PK" smtClean="0"/>
              <a:t>‹#›</a:t>
            </a:fld>
            <a:endParaRPr lang="en-PK"/>
          </a:p>
        </p:txBody>
      </p:sp>
    </p:spTree>
    <p:extLst>
      <p:ext uri="{BB962C8B-B14F-4D97-AF65-F5344CB8AC3E}">
        <p14:creationId xmlns:p14="http://schemas.microsoft.com/office/powerpoint/2010/main" val="32367901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E443EE-5ACF-3C5D-0275-EBD8BB0853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PK"/>
          </a:p>
        </p:txBody>
      </p:sp>
      <p:sp>
        <p:nvSpPr>
          <p:cNvPr id="3" name="Text Placeholder 2">
            <a:extLst>
              <a:ext uri="{FF2B5EF4-FFF2-40B4-BE49-F238E27FC236}">
                <a16:creationId xmlns:a16="http://schemas.microsoft.com/office/drawing/2014/main" id="{B9350525-8735-63C2-CDAD-FFB9EF30E7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a16="http://schemas.microsoft.com/office/drawing/2014/main" id="{B81CF199-32E8-6D66-3094-037E5672B6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234BAD-88DD-44EE-BAD0-941551EBBCA2}" type="datetimeFigureOut">
              <a:rPr lang="en-PK" smtClean="0"/>
              <a:t>02/05/2024</a:t>
            </a:fld>
            <a:endParaRPr lang="en-PK"/>
          </a:p>
        </p:txBody>
      </p:sp>
      <p:sp>
        <p:nvSpPr>
          <p:cNvPr id="5" name="Footer Placeholder 4">
            <a:extLst>
              <a:ext uri="{FF2B5EF4-FFF2-40B4-BE49-F238E27FC236}">
                <a16:creationId xmlns:a16="http://schemas.microsoft.com/office/drawing/2014/main" id="{08A57C95-378A-7752-CF37-0BFF9B0B33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PK"/>
          </a:p>
        </p:txBody>
      </p:sp>
      <p:sp>
        <p:nvSpPr>
          <p:cNvPr id="6" name="Slide Number Placeholder 5">
            <a:extLst>
              <a:ext uri="{FF2B5EF4-FFF2-40B4-BE49-F238E27FC236}">
                <a16:creationId xmlns:a16="http://schemas.microsoft.com/office/drawing/2014/main" id="{D0CE89AE-4C62-B194-F060-EDFE5593A7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5C04D7-D1D8-4BE4-A97D-0CD80831C96F}" type="slidenum">
              <a:rPr lang="en-PK" smtClean="0"/>
              <a:t>‹#›</a:t>
            </a:fld>
            <a:endParaRPr lang="en-PK"/>
          </a:p>
        </p:txBody>
      </p:sp>
      <p:sp>
        <p:nvSpPr>
          <p:cNvPr id="8" name="TextBox 7">
            <a:extLst>
              <a:ext uri="{FF2B5EF4-FFF2-40B4-BE49-F238E27FC236}">
                <a16:creationId xmlns:a16="http://schemas.microsoft.com/office/drawing/2014/main" id="{B0216C38-FAE9-6CC1-AEB9-0D5D3E21264A}"/>
              </a:ext>
            </a:extLst>
          </p:cNvPr>
          <p:cNvSpPr txBox="1"/>
          <p:nvPr>
            <p:extLst>
              <p:ext uri="{1162E1C5-73C7-4A58-AE30-91384D911F3F}">
                <p184:classification xmlns:p184="http://schemas.microsoft.com/office/powerpoint/2018/4/main" val="ftr"/>
              </p:ext>
            </p:extLst>
          </p:nvPr>
        </p:nvSpPr>
        <p:spPr>
          <a:xfrm>
            <a:off x="63500" y="6657340"/>
            <a:ext cx="6127750" cy="137160"/>
          </a:xfrm>
          <a:prstGeom prst="rect">
            <a:avLst/>
          </a:prstGeom>
        </p:spPr>
        <p:txBody>
          <a:bodyPr horzOverflow="overflow" lIns="0" tIns="0" rIns="0" bIns="0">
            <a:spAutoFit/>
          </a:bodyPr>
          <a:lstStyle/>
          <a:p>
            <a:pPr algn="l"/>
            <a:r>
              <a:rPr lang="en-US" sz="900">
                <a:solidFill>
                  <a:srgbClr val="000000"/>
                </a:solidFill>
                <a:latin typeface="Calibri" panose="020F0502020204030204" pitchFamily="34" charset="0"/>
                <a:ea typeface="Calibri" panose="020F0502020204030204" pitchFamily="34" charset="0"/>
                <a:cs typeface="Calibri" panose="020F0502020204030204" pitchFamily="34" charset="0"/>
              </a:rPr>
              <a:t>INTERNAL. This information is accessible to ADB Management and staff. It may be shared outside ADB with appropriate permission.</a:t>
            </a:r>
          </a:p>
        </p:txBody>
      </p:sp>
    </p:spTree>
    <p:extLst>
      <p:ext uri="{BB962C8B-B14F-4D97-AF65-F5344CB8AC3E}">
        <p14:creationId xmlns:p14="http://schemas.microsoft.com/office/powerpoint/2010/main" val="24490266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P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22.png"/><Relationship Id="rId7" Type="http://schemas.openxmlformats.org/officeDocument/2006/relationships/diagramColors" Target="../diagrams/colors6.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9" Type="http://schemas.openxmlformats.org/officeDocument/2006/relationships/image" Target="../media/image3.jpe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 Id="rId9" Type="http://schemas.openxmlformats.org/officeDocument/2006/relationships/image" Target="../media/image3.jpeg"/></Relationships>
</file>

<file path=ppt/slides/_rels/slide1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sv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svg"/><Relationship Id="rId9" Type="http://schemas.openxmlformats.org/officeDocument/2006/relationships/image" Target="../media/image31.sv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13" Type="http://schemas.openxmlformats.org/officeDocument/2006/relationships/image" Target="../media/image8.jpeg"/><Relationship Id="rId3" Type="http://schemas.openxmlformats.org/officeDocument/2006/relationships/image" Target="../media/image2.png"/><Relationship Id="rId7" Type="http://schemas.openxmlformats.org/officeDocument/2006/relationships/diagramColors" Target="../diagrams/colors2.xml"/><Relationship Id="rId12" Type="http://schemas.openxmlformats.org/officeDocument/2006/relationships/image" Target="../media/image7.jpeg"/><Relationship Id="rId17" Type="http://schemas.openxmlformats.org/officeDocument/2006/relationships/image" Target="../media/image12.jpeg"/><Relationship Id="rId2" Type="http://schemas.openxmlformats.org/officeDocument/2006/relationships/notesSlide" Target="../notesSlides/notesSlide2.xml"/><Relationship Id="rId16" Type="http://schemas.openxmlformats.org/officeDocument/2006/relationships/image" Target="../media/image11.jpeg"/><Relationship Id="rId1" Type="http://schemas.openxmlformats.org/officeDocument/2006/relationships/slideLayout" Target="../slideLayouts/slideLayout12.xml"/><Relationship Id="rId6" Type="http://schemas.openxmlformats.org/officeDocument/2006/relationships/diagramQuickStyle" Target="../diagrams/quickStyle2.xml"/><Relationship Id="rId11" Type="http://schemas.openxmlformats.org/officeDocument/2006/relationships/image" Target="../media/image6.png"/><Relationship Id="rId5" Type="http://schemas.openxmlformats.org/officeDocument/2006/relationships/diagramLayout" Target="../diagrams/layout2.xml"/><Relationship Id="rId15" Type="http://schemas.openxmlformats.org/officeDocument/2006/relationships/image" Target="../media/image10.jpeg"/><Relationship Id="rId10" Type="http://schemas.openxmlformats.org/officeDocument/2006/relationships/image" Target="../media/image5.png"/><Relationship Id="rId4" Type="http://schemas.openxmlformats.org/officeDocument/2006/relationships/diagramData" Target="../diagrams/data2.xml"/><Relationship Id="rId9" Type="http://schemas.openxmlformats.org/officeDocument/2006/relationships/image" Target="../media/image3.jpeg"/><Relationship Id="rId14" Type="http://schemas.openxmlformats.org/officeDocument/2006/relationships/image" Target="../media/image9.jpeg"/></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2.png"/><Relationship Id="rId7" Type="http://schemas.openxmlformats.org/officeDocument/2006/relationships/diagramQuickStyle" Target="../diagrams/quickStyle3.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Layout" Target="../diagrams/layout3.xml"/><Relationship Id="rId11" Type="http://schemas.openxmlformats.org/officeDocument/2006/relationships/image" Target="../media/image3.jpeg"/><Relationship Id="rId5" Type="http://schemas.openxmlformats.org/officeDocument/2006/relationships/diagramData" Target="../diagrams/data3.xml"/><Relationship Id="rId10" Type="http://schemas.openxmlformats.org/officeDocument/2006/relationships/chart" Target="../charts/chart2.xml"/><Relationship Id="rId4" Type="http://schemas.openxmlformats.org/officeDocument/2006/relationships/chart" Target="../charts/chart1.xml"/><Relationship Id="rId9" Type="http://schemas.microsoft.com/office/2007/relationships/diagramDrawing" Target="../diagrams/drawing3.xml"/></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5.xml"/><Relationship Id="rId13" Type="http://schemas.openxmlformats.org/officeDocument/2006/relationships/image" Target="../media/image3.jpeg"/><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1.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886225"/>
            <a:ext cx="12191999" cy="5954560"/>
          </a:xfrm>
          <a:prstGeom prst="rect">
            <a:avLst/>
          </a:prstGeom>
        </p:spPr>
      </p:pic>
      <p:sp>
        <p:nvSpPr>
          <p:cNvPr id="3" name="Subtitle 2"/>
          <p:cNvSpPr>
            <a:spLocks noGrp="1"/>
          </p:cNvSpPr>
          <p:nvPr>
            <p:ph type="subTitle" idx="1"/>
          </p:nvPr>
        </p:nvSpPr>
        <p:spPr>
          <a:xfrm>
            <a:off x="7176975" y="1893986"/>
            <a:ext cx="4800600" cy="1662605"/>
          </a:xfrm>
        </p:spPr>
        <p:txBody>
          <a:bodyPr>
            <a:noAutofit/>
          </a:bodyPr>
          <a:lstStyle/>
          <a:p>
            <a:pPr algn="l"/>
            <a:r>
              <a:rPr lang="en-US" sz="4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PAKISTAN </a:t>
            </a:r>
          </a:p>
          <a:p>
            <a:pPr algn="l"/>
            <a:r>
              <a:rPr lang="en-US" sz="4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POWER SECTOR </a:t>
            </a:r>
          </a:p>
          <a:p>
            <a:pPr algn="l"/>
            <a:r>
              <a:rPr lang="en-US" sz="4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OVERVIEW</a:t>
            </a:r>
            <a:endParaRPr lang="en-US" sz="4000" dirty="0">
              <a:solidFill>
                <a:schemeClr val="bg1"/>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1F2F5CC2-5B9E-D75B-C9B8-08B2959A6BC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580"/>
            <a:ext cx="12192000" cy="801494"/>
          </a:xfrm>
          <a:prstGeom prst="rect">
            <a:avLst/>
          </a:prstGeom>
        </p:spPr>
      </p:pic>
      <p:pic>
        <p:nvPicPr>
          <p:cNvPr id="7" name="Picture 6">
            <a:extLst>
              <a:ext uri="{FF2B5EF4-FFF2-40B4-BE49-F238E27FC236}">
                <a16:creationId xmlns:a16="http://schemas.microsoft.com/office/drawing/2014/main" id="{BE2DE609-70E2-427C-C6CA-07DA65ED961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86" y="-1"/>
            <a:ext cx="681827" cy="811699"/>
          </a:xfrm>
          <a:prstGeom prst="rect">
            <a:avLst/>
          </a:prstGeom>
        </p:spPr>
      </p:pic>
      <p:pic>
        <p:nvPicPr>
          <p:cNvPr id="8" name="Picture 7">
            <a:extLst>
              <a:ext uri="{FF2B5EF4-FFF2-40B4-BE49-F238E27FC236}">
                <a16:creationId xmlns:a16="http://schemas.microsoft.com/office/drawing/2014/main" id="{DD1AEFEB-D0B3-D99C-6E8F-F750A0AEA21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8975" y="1054204"/>
            <a:ext cx="6209025" cy="5724931"/>
          </a:xfrm>
          <a:prstGeom prst="rect">
            <a:avLst/>
          </a:prstGeom>
        </p:spPr>
      </p:pic>
      <p:sp>
        <p:nvSpPr>
          <p:cNvPr id="2" name="Subtitle 2">
            <a:extLst>
              <a:ext uri="{FF2B5EF4-FFF2-40B4-BE49-F238E27FC236}">
                <a16:creationId xmlns:a16="http://schemas.microsoft.com/office/drawing/2014/main" id="{35CB1DF1-12DE-7758-045D-5FC3FF0FAAC1}"/>
              </a:ext>
            </a:extLst>
          </p:cNvPr>
          <p:cNvSpPr txBox="1">
            <a:spLocks/>
          </p:cNvSpPr>
          <p:nvPr/>
        </p:nvSpPr>
        <p:spPr>
          <a:xfrm>
            <a:off x="6021571" y="4755161"/>
            <a:ext cx="5440326" cy="166260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b="1" dirty="0">
                <a:solidFill>
                  <a:schemeClr val="tx2">
                    <a:lumMod val="60000"/>
                    <a:lumOff val="4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Shahjahan Mirza</a:t>
            </a:r>
          </a:p>
          <a:p>
            <a:pPr>
              <a:lnSpc>
                <a:spcPct val="100000"/>
              </a:lnSpc>
              <a:spcBef>
                <a:spcPts val="0"/>
              </a:spcBef>
            </a:pPr>
            <a:r>
              <a:rPr lang="en-US" dirty="0">
                <a:solidFill>
                  <a:schemeClr val="tx2">
                    <a:lumMod val="60000"/>
                    <a:lumOff val="4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Managing Director</a:t>
            </a:r>
          </a:p>
          <a:p>
            <a:pPr>
              <a:lnSpc>
                <a:spcPct val="100000"/>
              </a:lnSpc>
              <a:spcBef>
                <a:spcPts val="0"/>
              </a:spcBef>
            </a:pPr>
            <a:r>
              <a:rPr lang="en-US" dirty="0">
                <a:solidFill>
                  <a:schemeClr val="tx2">
                    <a:lumMod val="60000"/>
                    <a:lumOff val="4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Private Power &amp; Infrastructure Board</a:t>
            </a:r>
          </a:p>
          <a:p>
            <a:pPr>
              <a:lnSpc>
                <a:spcPct val="100000"/>
              </a:lnSpc>
              <a:spcBef>
                <a:spcPts val="0"/>
              </a:spcBef>
            </a:pPr>
            <a:r>
              <a:rPr lang="en-US" dirty="0">
                <a:solidFill>
                  <a:schemeClr val="tx2">
                    <a:lumMod val="60000"/>
                    <a:lumOff val="4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Government of Pakistan</a:t>
            </a:r>
          </a:p>
        </p:txBody>
      </p:sp>
    </p:spTree>
    <p:extLst>
      <p:ext uri="{BB962C8B-B14F-4D97-AF65-F5344CB8AC3E}">
        <p14:creationId xmlns:p14="http://schemas.microsoft.com/office/powerpoint/2010/main" val="1734177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3E3AFAF-8624-4B8A-FFFF-3BE55F279CA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6580"/>
            <a:ext cx="12192000" cy="801494"/>
          </a:xfrm>
          <a:prstGeom prst="rect">
            <a:avLst/>
          </a:prstGeom>
        </p:spPr>
      </p:pic>
      <p:sp>
        <p:nvSpPr>
          <p:cNvPr id="2" name="Content Placeholder 1">
            <a:extLst>
              <a:ext uri="{FF2B5EF4-FFF2-40B4-BE49-F238E27FC236}">
                <a16:creationId xmlns:a16="http://schemas.microsoft.com/office/drawing/2014/main" id="{F9312C86-5300-4044-A3FB-590449410A90}"/>
              </a:ext>
            </a:extLst>
          </p:cNvPr>
          <p:cNvSpPr>
            <a:spLocks noGrp="1"/>
          </p:cNvSpPr>
          <p:nvPr>
            <p:ph idx="1"/>
          </p:nvPr>
        </p:nvSpPr>
        <p:spPr>
          <a:xfrm>
            <a:off x="510639" y="2041525"/>
            <a:ext cx="10972800" cy="1311275"/>
          </a:xfrm>
          <a:ln>
            <a:noFill/>
          </a:ln>
        </p:spPr>
        <p:txBody>
          <a:bodyPr>
            <a:noAutofit/>
          </a:bodyPr>
          <a:lstStyle/>
          <a:p>
            <a:pPr marL="0" lvl="1" indent="0" algn="just">
              <a:spcBef>
                <a:spcPts val="1800"/>
              </a:spcBef>
              <a:spcAft>
                <a:spcPts val="1200"/>
              </a:spcAft>
              <a:buClr>
                <a:srgbClr val="009900"/>
              </a:buClr>
              <a:buNone/>
            </a:pPr>
            <a:r>
              <a:rPr lang="en-US" dirty="0">
                <a:solidFill>
                  <a:srgbClr val="4A452A"/>
                </a:solidFill>
                <a:latin typeface="Times New Roman" panose="02020603050405020304" pitchFamily="18" charset="0"/>
                <a:cs typeface="Times New Roman" panose="02020603050405020304" pitchFamily="18" charset="0"/>
              </a:rPr>
              <a:t>GOP approved framework guidelines for the following solar PV initiatives: </a:t>
            </a:r>
          </a:p>
        </p:txBody>
      </p:sp>
      <p:sp>
        <p:nvSpPr>
          <p:cNvPr id="3" name="Title 3">
            <a:extLst>
              <a:ext uri="{FF2B5EF4-FFF2-40B4-BE49-F238E27FC236}">
                <a16:creationId xmlns:a16="http://schemas.microsoft.com/office/drawing/2014/main" id="{FC558E93-6FE3-6A0A-7CD0-6F9870A2FFA3}"/>
              </a:ext>
            </a:extLst>
          </p:cNvPr>
          <p:cNvSpPr>
            <a:spLocks noGrp="1"/>
          </p:cNvSpPr>
          <p:nvPr>
            <p:ph type="title"/>
          </p:nvPr>
        </p:nvSpPr>
        <p:spPr>
          <a:xfrm>
            <a:off x="609600" y="0"/>
            <a:ext cx="10972800" cy="838200"/>
          </a:xfrm>
        </p:spPr>
        <p:txBody>
          <a:bodyPr>
            <a:normAutofit/>
          </a:bodyPr>
          <a:lstStyle/>
          <a:p>
            <a:pPr algn="ctr"/>
            <a:r>
              <a:rPr lang="en-US" sz="3200" b="1" dirty="0">
                <a:solidFill>
                  <a:schemeClr val="bg1"/>
                </a:solidFill>
                <a:latin typeface="Times New Roman" panose="02020603050405020304" pitchFamily="18" charset="0"/>
                <a:cs typeface="Times New Roman" panose="02020603050405020304" pitchFamily="18" charset="0"/>
              </a:rPr>
              <a:t>Framework Guidelines</a:t>
            </a: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20200" y="3581400"/>
            <a:ext cx="2819400" cy="2819400"/>
          </a:xfrm>
          <a:prstGeom prst="rect">
            <a:avLst/>
          </a:prstGeom>
        </p:spPr>
      </p:pic>
      <p:sp>
        <p:nvSpPr>
          <p:cNvPr id="6" name="Content Placeholder 1">
            <a:extLst>
              <a:ext uri="{FF2B5EF4-FFF2-40B4-BE49-F238E27FC236}">
                <a16:creationId xmlns:a16="http://schemas.microsoft.com/office/drawing/2014/main" id="{F9312C86-5300-4044-A3FB-590449410A90}"/>
              </a:ext>
            </a:extLst>
          </p:cNvPr>
          <p:cNvSpPr txBox="1">
            <a:spLocks/>
          </p:cNvSpPr>
          <p:nvPr/>
        </p:nvSpPr>
        <p:spPr>
          <a:xfrm>
            <a:off x="-292398" y="2947061"/>
            <a:ext cx="10244472" cy="2225675"/>
          </a:xfrm>
          <a:prstGeom prst="rect">
            <a:avLst/>
          </a:prstGeom>
          <a:ln>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371600" marR="0" lvl="1" indent="-514350" algn="just">
              <a:spcBef>
                <a:spcPts val="1800"/>
              </a:spcBef>
              <a:spcAft>
                <a:spcPts val="1200"/>
              </a:spcAft>
              <a:buFont typeface="+mj-lt"/>
              <a:buAutoNum type="alphaUcPeriod"/>
              <a:tabLst>
                <a:tab pos="914400" algn="l"/>
              </a:tabLst>
            </a:pPr>
            <a:r>
              <a:rPr lang="en-US" sz="2200" dirty="0">
                <a:solidFill>
                  <a:srgbClr val="00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Substitution of expensive imported fossil fuels with solar PV energy – 6 GW</a:t>
            </a:r>
          </a:p>
          <a:p>
            <a:pPr marL="1371600" marR="0" lvl="1" indent="-514350" algn="just">
              <a:spcBef>
                <a:spcPts val="1800"/>
              </a:spcBef>
              <a:spcAft>
                <a:spcPts val="1200"/>
              </a:spcAft>
              <a:buFont typeface="+mj-lt"/>
              <a:buAutoNum type="alphaUcPeriod"/>
              <a:tabLst>
                <a:tab pos="914400" algn="l"/>
              </a:tabLst>
            </a:pPr>
            <a:r>
              <a:rPr lang="en-US" sz="2200" dirty="0">
                <a:solidFill>
                  <a:srgbClr val="00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Solar PV generation on 11 kV feeders – 2 GW</a:t>
            </a:r>
          </a:p>
          <a:p>
            <a:pPr marL="1371600" marR="0" lvl="1" indent="-514350" algn="just">
              <a:spcBef>
                <a:spcPts val="1800"/>
              </a:spcBef>
              <a:spcAft>
                <a:spcPts val="1200"/>
              </a:spcAft>
              <a:buFont typeface="+mj-lt"/>
              <a:buAutoNum type="alphaUcPeriod"/>
              <a:tabLst>
                <a:tab pos="914400" algn="l"/>
              </a:tabLst>
            </a:pPr>
            <a:r>
              <a:rPr lang="en-US" sz="2200" dirty="0">
                <a:solidFill>
                  <a:srgbClr val="00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Solarization of public buildings – 1 GW</a:t>
            </a:r>
          </a:p>
        </p:txBody>
      </p:sp>
      <p:graphicFrame>
        <p:nvGraphicFramePr>
          <p:cNvPr id="10" name="Diagram 9"/>
          <p:cNvGraphicFramePr/>
          <p:nvPr/>
        </p:nvGraphicFramePr>
        <p:xfrm>
          <a:off x="0" y="719667"/>
          <a:ext cx="6705600" cy="12615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2" name="Picture 11">
            <a:extLst>
              <a:ext uri="{FF2B5EF4-FFF2-40B4-BE49-F238E27FC236}">
                <a16:creationId xmlns:a16="http://schemas.microsoft.com/office/drawing/2014/main" id="{A0981615-8861-171F-F509-B6BBB4318AB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386" y="-1"/>
            <a:ext cx="681827" cy="811699"/>
          </a:xfrm>
          <a:prstGeom prst="rect">
            <a:avLst/>
          </a:prstGeom>
        </p:spPr>
      </p:pic>
    </p:spTree>
    <p:extLst>
      <p:ext uri="{BB962C8B-B14F-4D97-AF65-F5344CB8AC3E}">
        <p14:creationId xmlns:p14="http://schemas.microsoft.com/office/powerpoint/2010/main" val="2939530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750"/>
                                        <p:tgtEl>
                                          <p:spTgt spid="5"/>
                                        </p:tgtEl>
                                      </p:cBhvr>
                                    </p:animEffect>
                                  </p:childTnLst>
                                </p:cTn>
                              </p:par>
                              <p:par>
                                <p:cTn id="8" presetID="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1250" fill="hold"/>
                                        <p:tgtEl>
                                          <p:spTgt spid="10"/>
                                        </p:tgtEl>
                                        <p:attrNameLst>
                                          <p:attrName>ppt_x</p:attrName>
                                        </p:attrNameLst>
                                      </p:cBhvr>
                                      <p:tavLst>
                                        <p:tav tm="0">
                                          <p:val>
                                            <p:strVal val="0-#ppt_w/2"/>
                                          </p:val>
                                        </p:tav>
                                        <p:tav tm="100000">
                                          <p:val>
                                            <p:strVal val="#ppt_x"/>
                                          </p:val>
                                        </p:tav>
                                      </p:tavLst>
                                    </p:anim>
                                    <p:anim calcmode="lin" valueType="num">
                                      <p:cBhvr additive="base">
                                        <p:cTn id="11" dur="1250" fill="hold"/>
                                        <p:tgtEl>
                                          <p:spTgt spid="10"/>
                                        </p:tgtEl>
                                        <p:attrNameLst>
                                          <p:attrName>ppt_y</p:attrName>
                                        </p:attrNameLst>
                                      </p:cBhvr>
                                      <p:tavLst>
                                        <p:tav tm="0">
                                          <p:val>
                                            <p:strVal val="#ppt_y"/>
                                          </p:val>
                                        </p:tav>
                                        <p:tav tm="100000">
                                          <p:val>
                                            <p:strVal val="#ppt_y"/>
                                          </p:val>
                                        </p:tav>
                                      </p:tavLst>
                                    </p:anim>
                                  </p:childTnLst>
                                </p:cTn>
                              </p:par>
                            </p:childTnLst>
                          </p:cTn>
                        </p:par>
                        <p:par>
                          <p:cTn id="12" fill="hold">
                            <p:stCondLst>
                              <p:cond delay="1750"/>
                            </p:stCondLst>
                            <p:childTnLst>
                              <p:par>
                                <p:cTn id="13" presetID="10" presetClass="entr" presetSubtype="0" fill="hold" grpId="0" nodeType="after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750"/>
                                        <p:tgtEl>
                                          <p:spTgt spid="2">
                                            <p:txEl>
                                              <p:pRg st="0" end="0"/>
                                            </p:txEl>
                                          </p:spTgt>
                                        </p:tgtEl>
                                      </p:cBhvr>
                                    </p:animEffect>
                                  </p:childTnLst>
                                </p:cTn>
                              </p:par>
                            </p:childTnLst>
                          </p:cTn>
                        </p:par>
                        <p:par>
                          <p:cTn id="16" fill="hold">
                            <p:stCondLst>
                              <p:cond delay="2500"/>
                            </p:stCondLst>
                            <p:childTnLst>
                              <p:par>
                                <p:cTn id="17" presetID="2" presetClass="entr" presetSubtype="4" fill="hold" nodeType="after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 calcmode="lin" valueType="num">
                                      <p:cBhvr additive="base">
                                        <p:cTn id="19" dur="75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0" dur="75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par>
                          <p:cTn id="21" fill="hold">
                            <p:stCondLst>
                              <p:cond delay="3250"/>
                            </p:stCondLst>
                            <p:childTnLst>
                              <p:par>
                                <p:cTn id="22" presetID="2" presetClass="entr" presetSubtype="4" fill="hold" nodeType="after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 calcmode="lin" valueType="num">
                                      <p:cBhvr additive="base">
                                        <p:cTn id="24" dur="75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5" dur="75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par>
                          <p:cTn id="26" fill="hold">
                            <p:stCondLst>
                              <p:cond delay="4000"/>
                            </p:stCondLst>
                            <p:childTnLst>
                              <p:par>
                                <p:cTn id="27" presetID="2" presetClass="entr" presetSubtype="4" fill="hold" nodeType="after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 calcmode="lin" valueType="num">
                                      <p:cBhvr additive="base">
                                        <p:cTn id="29" dur="75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30" dur="75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Graphic spid="10"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D6F3548-E7D1-3914-2E5C-C4F5B787890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6580"/>
            <a:ext cx="12192000" cy="801494"/>
          </a:xfrm>
          <a:prstGeom prst="rect">
            <a:avLst/>
          </a:prstGeom>
        </p:spPr>
      </p:pic>
      <p:sp>
        <p:nvSpPr>
          <p:cNvPr id="5" name="Rectangle 4"/>
          <p:cNvSpPr/>
          <p:nvPr/>
        </p:nvSpPr>
        <p:spPr>
          <a:xfrm>
            <a:off x="74428" y="1841202"/>
            <a:ext cx="8389088" cy="4801314"/>
          </a:xfrm>
          <a:prstGeom prst="rect">
            <a:avLst/>
          </a:prstGeom>
        </p:spPr>
        <p:txBody>
          <a:bodyPr wrap="square">
            <a:spAutoFit/>
          </a:bodyPr>
          <a:lstStyle/>
          <a:p>
            <a:pPr marL="914400" marR="0" lvl="1" indent="-514350">
              <a:spcBef>
                <a:spcPts val="600"/>
              </a:spcBef>
              <a:spcAft>
                <a:spcPts val="600"/>
              </a:spcAft>
              <a:buClr>
                <a:srgbClr val="009900"/>
              </a:buClr>
              <a:buSzPct val="100000"/>
              <a:buFont typeface="+mj-lt"/>
              <a:buAutoNum type="romanLcPeriod"/>
              <a:tabLst>
                <a:tab pos="800100" algn="l"/>
              </a:tabLst>
            </a:pPr>
            <a:r>
              <a:rPr lang="en-US" dirty="0">
                <a:solidFill>
                  <a:srgbClr val="4A452A"/>
                </a:solidFill>
                <a:latin typeface="Times New Roman" panose="02020603050405020304" pitchFamily="18" charset="0"/>
                <a:cs typeface="Times New Roman" panose="02020603050405020304" pitchFamily="18" charset="0"/>
              </a:rPr>
              <a:t>Straight-Line Tariff through single-stage, two-envelope bid process</a:t>
            </a:r>
          </a:p>
          <a:p>
            <a:pPr marL="914400" lvl="1" indent="-514350">
              <a:spcBef>
                <a:spcPts val="600"/>
              </a:spcBef>
              <a:spcAft>
                <a:spcPts val="600"/>
              </a:spcAft>
              <a:buClr>
                <a:srgbClr val="009900"/>
              </a:buClr>
              <a:buSzPct val="100000"/>
              <a:buFont typeface="+mj-lt"/>
              <a:buAutoNum type="romanLcPeriod"/>
              <a:tabLst>
                <a:tab pos="800100" algn="l"/>
              </a:tabLst>
            </a:pPr>
            <a:r>
              <a:rPr lang="en-US" dirty="0">
                <a:solidFill>
                  <a:srgbClr val="4A452A"/>
                </a:solidFill>
                <a:latin typeface="Times New Roman" panose="02020603050405020304" pitchFamily="18" charset="0"/>
                <a:cs typeface="Times New Roman" panose="02020603050405020304" pitchFamily="18" charset="0"/>
              </a:rPr>
              <a:t>80% $ Indexation of Tariff on quarterly basis</a:t>
            </a:r>
          </a:p>
          <a:p>
            <a:pPr marL="914400" lvl="1" indent="-514350">
              <a:spcBef>
                <a:spcPts val="600"/>
              </a:spcBef>
              <a:spcAft>
                <a:spcPts val="600"/>
              </a:spcAft>
              <a:buClr>
                <a:srgbClr val="009900"/>
              </a:buClr>
              <a:buSzPct val="100000"/>
              <a:buFont typeface="+mj-lt"/>
              <a:buAutoNum type="romanLcPeriod"/>
              <a:tabLst>
                <a:tab pos="800100" algn="l"/>
              </a:tabLst>
            </a:pPr>
            <a:r>
              <a:rPr lang="en-US" dirty="0">
                <a:solidFill>
                  <a:srgbClr val="4A452A"/>
                </a:solidFill>
                <a:latin typeface="Times New Roman" panose="02020603050405020304" pitchFamily="18" charset="0"/>
                <a:cs typeface="Times New Roman" panose="02020603050405020304" pitchFamily="18" charset="0"/>
              </a:rPr>
              <a:t>Adjustment on account of interest rate variations (SOFR &amp; KIBOR) allowed</a:t>
            </a:r>
          </a:p>
          <a:p>
            <a:pPr marL="914400" marR="74295" lvl="1" indent="-514350">
              <a:spcBef>
                <a:spcPts val="600"/>
              </a:spcBef>
              <a:spcAft>
                <a:spcPts val="600"/>
              </a:spcAft>
              <a:buClr>
                <a:srgbClr val="009900"/>
              </a:buClr>
              <a:buSzPct val="100000"/>
              <a:buFont typeface="+mj-lt"/>
              <a:buAutoNum type="romanLcPeriod"/>
              <a:tabLst>
                <a:tab pos="800100" algn="l"/>
              </a:tabLst>
            </a:pPr>
            <a:r>
              <a:rPr lang="en-US" dirty="0">
                <a:solidFill>
                  <a:srgbClr val="4A452A"/>
                </a:solidFill>
                <a:latin typeface="Times New Roman" panose="02020603050405020304" pitchFamily="18" charset="0"/>
                <a:cs typeface="Times New Roman" panose="02020603050405020304" pitchFamily="18" charset="0"/>
              </a:rPr>
              <a:t>GOP to purchase all Power on 25 Year BOOT basis</a:t>
            </a:r>
          </a:p>
          <a:p>
            <a:pPr marL="914400" marR="0" lvl="1" indent="-514350">
              <a:spcBef>
                <a:spcPts val="600"/>
              </a:spcBef>
              <a:spcAft>
                <a:spcPts val="600"/>
              </a:spcAft>
              <a:buClr>
                <a:srgbClr val="009900"/>
              </a:buClr>
              <a:buSzPct val="100000"/>
              <a:buFont typeface="+mj-lt"/>
              <a:buAutoNum type="romanLcPeriod"/>
              <a:tabLst>
                <a:tab pos="800100" algn="l"/>
              </a:tabLst>
            </a:pPr>
            <a:r>
              <a:rPr lang="en-US" dirty="0">
                <a:solidFill>
                  <a:srgbClr val="4A452A"/>
                </a:solidFill>
                <a:latin typeface="Times New Roman" panose="02020603050405020304" pitchFamily="18" charset="0"/>
                <a:cs typeface="Times New Roman" panose="02020603050405020304" pitchFamily="18" charset="0"/>
              </a:rPr>
              <a:t>GOP to provide land and power off-take</a:t>
            </a:r>
          </a:p>
          <a:p>
            <a:pPr marL="914400" lvl="1" indent="-514350">
              <a:spcBef>
                <a:spcPts val="600"/>
              </a:spcBef>
              <a:spcAft>
                <a:spcPts val="600"/>
              </a:spcAft>
              <a:buClr>
                <a:srgbClr val="009900"/>
              </a:buClr>
              <a:buSzPct val="100000"/>
              <a:buFont typeface="+mj-lt"/>
              <a:buAutoNum type="romanLcPeriod"/>
              <a:tabLst>
                <a:tab pos="800100" algn="l"/>
              </a:tabLst>
            </a:pPr>
            <a:r>
              <a:rPr lang="en-US" dirty="0">
                <a:solidFill>
                  <a:srgbClr val="4A452A"/>
                </a:solidFill>
                <a:latin typeface="Times New Roman" panose="02020603050405020304" pitchFamily="18" charset="0"/>
                <a:cs typeface="Times New Roman" panose="02020603050405020304" pitchFamily="18" charset="0"/>
              </a:rPr>
              <a:t>GOP to provide exemption from all Import related Duties and Taxes</a:t>
            </a:r>
          </a:p>
          <a:p>
            <a:pPr marL="914400" lvl="1" indent="-514350">
              <a:spcBef>
                <a:spcPts val="600"/>
              </a:spcBef>
              <a:spcAft>
                <a:spcPts val="600"/>
              </a:spcAft>
              <a:buClr>
                <a:srgbClr val="009900"/>
              </a:buClr>
              <a:buSzPct val="100000"/>
              <a:buFont typeface="+mj-lt"/>
              <a:buAutoNum type="romanLcPeriod"/>
              <a:tabLst>
                <a:tab pos="800100" algn="l"/>
              </a:tabLst>
            </a:pPr>
            <a:r>
              <a:rPr lang="en-US" dirty="0">
                <a:solidFill>
                  <a:srgbClr val="4A452A"/>
                </a:solidFill>
                <a:latin typeface="Times New Roman" panose="02020603050405020304" pitchFamily="18" charset="0"/>
                <a:cs typeface="Times New Roman" panose="02020603050405020304" pitchFamily="18" charset="0"/>
              </a:rPr>
              <a:t>In addition to GOP Guarantee, the energy payment also ensured through direct debit mechanism</a:t>
            </a:r>
          </a:p>
          <a:p>
            <a:pPr marL="914400" lvl="1" indent="-514350">
              <a:spcBef>
                <a:spcPts val="600"/>
              </a:spcBef>
              <a:spcAft>
                <a:spcPts val="600"/>
              </a:spcAft>
              <a:buClr>
                <a:srgbClr val="009900"/>
              </a:buClr>
              <a:buSzPct val="100000"/>
              <a:buFont typeface="+mj-lt"/>
              <a:buAutoNum type="romanLcPeriod"/>
              <a:tabLst>
                <a:tab pos="800100" algn="l"/>
              </a:tabLst>
            </a:pPr>
            <a:r>
              <a:rPr lang="en-US" dirty="0">
                <a:solidFill>
                  <a:srgbClr val="4A452A"/>
                </a:solidFill>
                <a:latin typeface="Times New Roman" panose="02020603050405020304" pitchFamily="18" charset="0"/>
                <a:cs typeface="Times New Roman" panose="02020603050405020304" pitchFamily="18" charset="0"/>
              </a:rPr>
              <a:t>15% income tax on profits and gains of IPP</a:t>
            </a:r>
          </a:p>
          <a:p>
            <a:pPr marL="914400" lvl="1" indent="-514350">
              <a:spcBef>
                <a:spcPts val="600"/>
              </a:spcBef>
              <a:spcAft>
                <a:spcPts val="600"/>
              </a:spcAft>
              <a:buClr>
                <a:srgbClr val="009900"/>
              </a:buClr>
              <a:buSzPct val="100000"/>
              <a:buFont typeface="+mj-lt"/>
              <a:buAutoNum type="romanLcPeriod"/>
              <a:tabLst>
                <a:tab pos="800100" algn="l"/>
              </a:tabLst>
            </a:pPr>
            <a:r>
              <a:rPr lang="en-US" dirty="0">
                <a:solidFill>
                  <a:srgbClr val="4A452A"/>
                </a:solidFill>
                <a:latin typeface="Times New Roman" panose="02020603050405020304" pitchFamily="18" charset="0"/>
                <a:cs typeface="Times New Roman" panose="02020603050405020304" pitchFamily="18" charset="0"/>
              </a:rPr>
              <a:t>COD within 10-24 months of Financial Closing</a:t>
            </a:r>
          </a:p>
          <a:p>
            <a:pPr marL="914400" lvl="1" indent="-514350">
              <a:spcBef>
                <a:spcPts val="600"/>
              </a:spcBef>
              <a:spcAft>
                <a:spcPts val="600"/>
              </a:spcAft>
              <a:buClr>
                <a:srgbClr val="009900"/>
              </a:buClr>
              <a:buSzPct val="100000"/>
              <a:buFont typeface="+mj-lt"/>
              <a:buAutoNum type="romanLcPeriod"/>
              <a:tabLst>
                <a:tab pos="800100" algn="l"/>
              </a:tabLst>
            </a:pPr>
            <a:r>
              <a:rPr lang="en-US" dirty="0">
                <a:solidFill>
                  <a:srgbClr val="4A452A"/>
                </a:solidFill>
                <a:latin typeface="Times New Roman" panose="02020603050405020304" pitchFamily="18" charset="0"/>
                <a:cs typeface="Times New Roman" panose="02020603050405020304" pitchFamily="18" charset="0"/>
              </a:rPr>
              <a:t>Foreign Exchange requirement for installation of Projects shall be arranged from abroad</a:t>
            </a:r>
          </a:p>
        </p:txBody>
      </p:sp>
      <p:sp>
        <p:nvSpPr>
          <p:cNvPr id="6" name="Title 3"/>
          <p:cNvSpPr>
            <a:spLocks noGrp="1"/>
          </p:cNvSpPr>
          <p:nvPr>
            <p:ph type="title"/>
          </p:nvPr>
        </p:nvSpPr>
        <p:spPr>
          <a:xfrm>
            <a:off x="609600" y="0"/>
            <a:ext cx="10972800" cy="838200"/>
          </a:xfrm>
        </p:spPr>
        <p:txBody>
          <a:bodyPr>
            <a:normAutofit/>
          </a:bodyPr>
          <a:lstStyle/>
          <a:p>
            <a:pPr algn="ctr"/>
            <a:r>
              <a:rPr lang="en-US" sz="3200" b="1" dirty="0">
                <a:solidFill>
                  <a:schemeClr val="bg1"/>
                </a:solidFill>
                <a:latin typeface="Times New Roman" panose="02020603050405020304" pitchFamily="18" charset="0"/>
                <a:cs typeface="Times New Roman" panose="02020603050405020304" pitchFamily="18" charset="0"/>
              </a:rPr>
              <a:t>Framework Guidelines</a:t>
            </a:r>
          </a:p>
        </p:txBody>
      </p:sp>
      <p:graphicFrame>
        <p:nvGraphicFramePr>
          <p:cNvPr id="7" name="Diagram 6"/>
          <p:cNvGraphicFramePr/>
          <p:nvPr/>
        </p:nvGraphicFramePr>
        <p:xfrm>
          <a:off x="0" y="719667"/>
          <a:ext cx="7010400" cy="12615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708065" y="1311561"/>
            <a:ext cx="3372519" cy="5131769"/>
          </a:xfrm>
          <a:prstGeom prst="rect">
            <a:avLst/>
          </a:prstGeom>
        </p:spPr>
      </p:pic>
      <p:pic>
        <p:nvPicPr>
          <p:cNvPr id="9" name="Picture 8">
            <a:extLst>
              <a:ext uri="{FF2B5EF4-FFF2-40B4-BE49-F238E27FC236}">
                <a16:creationId xmlns:a16="http://schemas.microsoft.com/office/drawing/2014/main" id="{8E6D0E0F-0C6E-F458-C5FF-F886A98E833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386" y="-1"/>
            <a:ext cx="681827" cy="811699"/>
          </a:xfrm>
          <a:prstGeom prst="rect">
            <a:avLst/>
          </a:prstGeom>
        </p:spPr>
      </p:pic>
    </p:spTree>
    <p:extLst>
      <p:ext uri="{BB962C8B-B14F-4D97-AF65-F5344CB8AC3E}">
        <p14:creationId xmlns:p14="http://schemas.microsoft.com/office/powerpoint/2010/main" val="2627532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500" fill="hold"/>
                                        <p:tgtEl>
                                          <p:spTgt spid="7"/>
                                        </p:tgtEl>
                                        <p:attrNameLst>
                                          <p:attrName>ppt_x</p:attrName>
                                        </p:attrNameLst>
                                      </p:cBhvr>
                                      <p:tavLst>
                                        <p:tav tm="0">
                                          <p:val>
                                            <p:strVal val="0-#ppt_w/2"/>
                                          </p:val>
                                        </p:tav>
                                        <p:tav tm="100000">
                                          <p:val>
                                            <p:strVal val="#ppt_x"/>
                                          </p:val>
                                        </p:tav>
                                      </p:tavLst>
                                    </p:anim>
                                    <p:anim calcmode="lin" valueType="num">
                                      <p:cBhvr additive="base">
                                        <p:cTn id="8" dur="1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500" fill="hold"/>
                                        <p:tgtEl>
                                          <p:spTgt spid="3"/>
                                        </p:tgtEl>
                                        <p:attrNameLst>
                                          <p:attrName>ppt_x</p:attrName>
                                        </p:attrNameLst>
                                      </p:cBhvr>
                                      <p:tavLst>
                                        <p:tav tm="0">
                                          <p:val>
                                            <p:strVal val="1+#ppt_w/2"/>
                                          </p:val>
                                        </p:tav>
                                        <p:tav tm="100000">
                                          <p:val>
                                            <p:strVal val="#ppt_x"/>
                                          </p:val>
                                        </p:tav>
                                      </p:tavLst>
                                    </p:anim>
                                    <p:anim calcmode="lin" valueType="num">
                                      <p:cBhvr additive="base">
                                        <p:cTn id="12" dur="15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1" presetClass="entr" presetSubtype="0" fill="hold" nodeType="afterEffect">
                                  <p:stCondLst>
                                    <p:cond delay="0"/>
                                  </p:stCondLst>
                                  <p:childTnLst>
                                    <p:set>
                                      <p:cBhvr>
                                        <p:cTn id="15" dur="1" fill="hold">
                                          <p:stCondLst>
                                            <p:cond delay="749"/>
                                          </p:stCondLst>
                                        </p:cTn>
                                        <p:tgtEl>
                                          <p:spTgt spid="5">
                                            <p:txEl>
                                              <p:pRg st="0" end="0"/>
                                            </p:txEl>
                                          </p:spTgt>
                                        </p:tgtEl>
                                        <p:attrNameLst>
                                          <p:attrName>style.visibility</p:attrName>
                                        </p:attrNameLst>
                                      </p:cBhvr>
                                      <p:to>
                                        <p:strVal val="visible"/>
                                      </p:to>
                                    </p:set>
                                  </p:childTnLst>
                                </p:cTn>
                              </p:par>
                            </p:childTnLst>
                          </p:cTn>
                        </p:par>
                        <p:par>
                          <p:cTn id="16" fill="hold">
                            <p:stCondLst>
                              <p:cond delay="2250"/>
                            </p:stCondLst>
                            <p:childTnLst>
                              <p:par>
                                <p:cTn id="17" presetID="1" presetClass="entr" presetSubtype="0" fill="hold" nodeType="afterEffect">
                                  <p:stCondLst>
                                    <p:cond delay="0"/>
                                  </p:stCondLst>
                                  <p:childTnLst>
                                    <p:set>
                                      <p:cBhvr>
                                        <p:cTn id="18" dur="1" fill="hold">
                                          <p:stCondLst>
                                            <p:cond delay="749"/>
                                          </p:stCondLst>
                                        </p:cTn>
                                        <p:tgtEl>
                                          <p:spTgt spid="5">
                                            <p:txEl>
                                              <p:pRg st="1" end="1"/>
                                            </p:txEl>
                                          </p:spTgt>
                                        </p:tgtEl>
                                        <p:attrNameLst>
                                          <p:attrName>style.visibility</p:attrName>
                                        </p:attrNameLst>
                                      </p:cBhvr>
                                      <p:to>
                                        <p:strVal val="visible"/>
                                      </p:to>
                                    </p:set>
                                  </p:childTnLst>
                                </p:cTn>
                              </p:par>
                            </p:childTnLst>
                          </p:cTn>
                        </p:par>
                        <p:par>
                          <p:cTn id="19" fill="hold">
                            <p:stCondLst>
                              <p:cond delay="3000"/>
                            </p:stCondLst>
                            <p:childTnLst>
                              <p:par>
                                <p:cTn id="20" presetID="1" presetClass="entr" presetSubtype="0" fill="hold" nodeType="afterEffect">
                                  <p:stCondLst>
                                    <p:cond delay="0"/>
                                  </p:stCondLst>
                                  <p:childTnLst>
                                    <p:set>
                                      <p:cBhvr>
                                        <p:cTn id="21" dur="1" fill="hold">
                                          <p:stCondLst>
                                            <p:cond delay="749"/>
                                          </p:stCondLst>
                                        </p:cTn>
                                        <p:tgtEl>
                                          <p:spTgt spid="5">
                                            <p:txEl>
                                              <p:pRg st="2" end="2"/>
                                            </p:txEl>
                                          </p:spTgt>
                                        </p:tgtEl>
                                        <p:attrNameLst>
                                          <p:attrName>style.visibility</p:attrName>
                                        </p:attrNameLst>
                                      </p:cBhvr>
                                      <p:to>
                                        <p:strVal val="visible"/>
                                      </p:to>
                                    </p:set>
                                  </p:childTnLst>
                                </p:cTn>
                              </p:par>
                            </p:childTnLst>
                          </p:cTn>
                        </p:par>
                        <p:par>
                          <p:cTn id="22" fill="hold">
                            <p:stCondLst>
                              <p:cond delay="3750"/>
                            </p:stCondLst>
                            <p:childTnLst>
                              <p:par>
                                <p:cTn id="23" presetID="1" presetClass="entr" presetSubtype="0" fill="hold" nodeType="afterEffect">
                                  <p:stCondLst>
                                    <p:cond delay="0"/>
                                  </p:stCondLst>
                                  <p:childTnLst>
                                    <p:set>
                                      <p:cBhvr>
                                        <p:cTn id="24" dur="1" fill="hold">
                                          <p:stCondLst>
                                            <p:cond delay="749"/>
                                          </p:stCondLst>
                                        </p:cTn>
                                        <p:tgtEl>
                                          <p:spTgt spid="5">
                                            <p:txEl>
                                              <p:pRg st="3" end="3"/>
                                            </p:txEl>
                                          </p:spTgt>
                                        </p:tgtEl>
                                        <p:attrNameLst>
                                          <p:attrName>style.visibility</p:attrName>
                                        </p:attrNameLst>
                                      </p:cBhvr>
                                      <p:to>
                                        <p:strVal val="visible"/>
                                      </p:to>
                                    </p:set>
                                  </p:childTnLst>
                                </p:cTn>
                              </p:par>
                            </p:childTnLst>
                          </p:cTn>
                        </p:par>
                        <p:par>
                          <p:cTn id="25" fill="hold">
                            <p:stCondLst>
                              <p:cond delay="4500"/>
                            </p:stCondLst>
                            <p:childTnLst>
                              <p:par>
                                <p:cTn id="26" presetID="1" presetClass="entr" presetSubtype="0" fill="hold" nodeType="afterEffect">
                                  <p:stCondLst>
                                    <p:cond delay="0"/>
                                  </p:stCondLst>
                                  <p:childTnLst>
                                    <p:set>
                                      <p:cBhvr>
                                        <p:cTn id="27" dur="1" fill="hold">
                                          <p:stCondLst>
                                            <p:cond delay="749"/>
                                          </p:stCondLst>
                                        </p:cTn>
                                        <p:tgtEl>
                                          <p:spTgt spid="5">
                                            <p:txEl>
                                              <p:pRg st="4" end="4"/>
                                            </p:txEl>
                                          </p:spTgt>
                                        </p:tgtEl>
                                        <p:attrNameLst>
                                          <p:attrName>style.visibility</p:attrName>
                                        </p:attrNameLst>
                                      </p:cBhvr>
                                      <p:to>
                                        <p:strVal val="visible"/>
                                      </p:to>
                                    </p:set>
                                  </p:childTnLst>
                                </p:cTn>
                              </p:par>
                            </p:childTnLst>
                          </p:cTn>
                        </p:par>
                        <p:par>
                          <p:cTn id="28" fill="hold">
                            <p:stCondLst>
                              <p:cond delay="5250"/>
                            </p:stCondLst>
                            <p:childTnLst>
                              <p:par>
                                <p:cTn id="29" presetID="1" presetClass="entr" presetSubtype="0" fill="hold" nodeType="afterEffect">
                                  <p:stCondLst>
                                    <p:cond delay="0"/>
                                  </p:stCondLst>
                                  <p:childTnLst>
                                    <p:set>
                                      <p:cBhvr>
                                        <p:cTn id="30" dur="1" fill="hold">
                                          <p:stCondLst>
                                            <p:cond delay="749"/>
                                          </p:stCondLst>
                                        </p:cTn>
                                        <p:tgtEl>
                                          <p:spTgt spid="5">
                                            <p:txEl>
                                              <p:pRg st="5" end="5"/>
                                            </p:txEl>
                                          </p:spTgt>
                                        </p:tgtEl>
                                        <p:attrNameLst>
                                          <p:attrName>style.visibility</p:attrName>
                                        </p:attrNameLst>
                                      </p:cBhvr>
                                      <p:to>
                                        <p:strVal val="visible"/>
                                      </p:to>
                                    </p:set>
                                  </p:childTnLst>
                                </p:cTn>
                              </p:par>
                            </p:childTnLst>
                          </p:cTn>
                        </p:par>
                        <p:par>
                          <p:cTn id="31" fill="hold">
                            <p:stCondLst>
                              <p:cond delay="6000"/>
                            </p:stCondLst>
                            <p:childTnLst>
                              <p:par>
                                <p:cTn id="32" presetID="1" presetClass="entr" presetSubtype="0" fill="hold" nodeType="afterEffect">
                                  <p:stCondLst>
                                    <p:cond delay="0"/>
                                  </p:stCondLst>
                                  <p:childTnLst>
                                    <p:set>
                                      <p:cBhvr>
                                        <p:cTn id="33" dur="1" fill="hold">
                                          <p:stCondLst>
                                            <p:cond delay="749"/>
                                          </p:stCondLst>
                                        </p:cTn>
                                        <p:tgtEl>
                                          <p:spTgt spid="5">
                                            <p:txEl>
                                              <p:pRg st="6" end="6"/>
                                            </p:txEl>
                                          </p:spTgt>
                                        </p:tgtEl>
                                        <p:attrNameLst>
                                          <p:attrName>style.visibility</p:attrName>
                                        </p:attrNameLst>
                                      </p:cBhvr>
                                      <p:to>
                                        <p:strVal val="visible"/>
                                      </p:to>
                                    </p:set>
                                  </p:childTnLst>
                                </p:cTn>
                              </p:par>
                            </p:childTnLst>
                          </p:cTn>
                        </p:par>
                        <p:par>
                          <p:cTn id="34" fill="hold">
                            <p:stCondLst>
                              <p:cond delay="6750"/>
                            </p:stCondLst>
                            <p:childTnLst>
                              <p:par>
                                <p:cTn id="35" presetID="1" presetClass="entr" presetSubtype="0" fill="hold" nodeType="afterEffect">
                                  <p:stCondLst>
                                    <p:cond delay="0"/>
                                  </p:stCondLst>
                                  <p:childTnLst>
                                    <p:set>
                                      <p:cBhvr>
                                        <p:cTn id="36" dur="1" fill="hold">
                                          <p:stCondLst>
                                            <p:cond delay="749"/>
                                          </p:stCondLst>
                                        </p:cTn>
                                        <p:tgtEl>
                                          <p:spTgt spid="5">
                                            <p:txEl>
                                              <p:pRg st="7" end="7"/>
                                            </p:txEl>
                                          </p:spTgt>
                                        </p:tgtEl>
                                        <p:attrNameLst>
                                          <p:attrName>style.visibility</p:attrName>
                                        </p:attrNameLst>
                                      </p:cBhvr>
                                      <p:to>
                                        <p:strVal val="visible"/>
                                      </p:to>
                                    </p:set>
                                  </p:childTnLst>
                                </p:cTn>
                              </p:par>
                            </p:childTnLst>
                          </p:cTn>
                        </p:par>
                        <p:par>
                          <p:cTn id="37" fill="hold">
                            <p:stCondLst>
                              <p:cond delay="7500"/>
                            </p:stCondLst>
                            <p:childTnLst>
                              <p:par>
                                <p:cTn id="38" presetID="1" presetClass="entr" presetSubtype="0" fill="hold" nodeType="afterEffect">
                                  <p:stCondLst>
                                    <p:cond delay="0"/>
                                  </p:stCondLst>
                                  <p:childTnLst>
                                    <p:set>
                                      <p:cBhvr>
                                        <p:cTn id="39" dur="1" fill="hold">
                                          <p:stCondLst>
                                            <p:cond delay="749"/>
                                          </p:stCondLst>
                                        </p:cTn>
                                        <p:tgtEl>
                                          <p:spTgt spid="5">
                                            <p:txEl>
                                              <p:pRg st="8" end="8"/>
                                            </p:txEl>
                                          </p:spTgt>
                                        </p:tgtEl>
                                        <p:attrNameLst>
                                          <p:attrName>style.visibility</p:attrName>
                                        </p:attrNameLst>
                                      </p:cBhvr>
                                      <p:to>
                                        <p:strVal val="visible"/>
                                      </p:to>
                                    </p:set>
                                  </p:childTnLst>
                                </p:cTn>
                              </p:par>
                            </p:childTnLst>
                          </p:cTn>
                        </p:par>
                        <p:par>
                          <p:cTn id="40" fill="hold">
                            <p:stCondLst>
                              <p:cond delay="8250"/>
                            </p:stCondLst>
                            <p:childTnLst>
                              <p:par>
                                <p:cTn id="41" presetID="1" presetClass="entr" presetSubtype="0" fill="hold" nodeType="afterEffect">
                                  <p:stCondLst>
                                    <p:cond delay="0"/>
                                  </p:stCondLst>
                                  <p:childTnLst>
                                    <p:set>
                                      <p:cBhvr>
                                        <p:cTn id="42" dur="1" fill="hold">
                                          <p:stCondLst>
                                            <p:cond delay="749"/>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0D0941-5508-7EFD-6A22-E04B1A83D69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6580"/>
            <a:ext cx="12192000" cy="801494"/>
          </a:xfrm>
          <a:prstGeom prst="rect">
            <a:avLst/>
          </a:prstGeom>
        </p:spPr>
      </p:pic>
      <p:sp>
        <p:nvSpPr>
          <p:cNvPr id="5" name="Rectangle 4"/>
          <p:cNvSpPr/>
          <p:nvPr/>
        </p:nvSpPr>
        <p:spPr>
          <a:xfrm>
            <a:off x="127591" y="2073353"/>
            <a:ext cx="11607209" cy="4083169"/>
          </a:xfrm>
          <a:prstGeom prst="rect">
            <a:avLst/>
          </a:prstGeom>
        </p:spPr>
        <p:txBody>
          <a:bodyPr wrap="square">
            <a:spAutoFit/>
          </a:bodyPr>
          <a:lstStyle/>
          <a:p>
            <a:pPr marL="914400" marR="0" lvl="1" indent="-514350">
              <a:spcBef>
                <a:spcPts val="1200"/>
              </a:spcBef>
              <a:spcAft>
                <a:spcPts val="800"/>
              </a:spcAft>
              <a:buClr>
                <a:srgbClr val="009900"/>
              </a:buClr>
              <a:buSzPct val="100000"/>
              <a:buFont typeface="+mj-lt"/>
              <a:buAutoNum type="romanLcPeriod"/>
              <a:tabLst>
                <a:tab pos="800100" algn="l"/>
              </a:tabLst>
            </a:pPr>
            <a:r>
              <a:rPr lang="en-US" sz="2200" dirty="0">
                <a:solidFill>
                  <a:schemeClr val="bg2">
                    <a:lumMod val="25000"/>
                  </a:schemeClr>
                </a:solidFill>
                <a:latin typeface="Times New Roman" panose="02020603050405020304" pitchFamily="18" charset="0"/>
                <a:cs typeface="Times New Roman" panose="02020603050405020304" pitchFamily="18" charset="0"/>
              </a:rPr>
              <a:t>First 600 MWp PV project to be developed in </a:t>
            </a:r>
            <a:r>
              <a:rPr lang="en-US" sz="2200" dirty="0" err="1">
                <a:solidFill>
                  <a:schemeClr val="bg2">
                    <a:lumMod val="25000"/>
                  </a:schemeClr>
                </a:solidFill>
                <a:latin typeface="Times New Roman" panose="02020603050405020304" pitchFamily="18" charset="0"/>
                <a:cs typeface="Times New Roman" panose="02020603050405020304" pitchFamily="18" charset="0"/>
              </a:rPr>
              <a:t>Kot</a:t>
            </a:r>
            <a:r>
              <a:rPr lang="en-US" sz="2200" dirty="0">
                <a:solidFill>
                  <a:schemeClr val="bg2">
                    <a:lumMod val="25000"/>
                  </a:schemeClr>
                </a:solidFill>
                <a:latin typeface="Times New Roman" panose="02020603050405020304" pitchFamily="18" charset="0"/>
                <a:cs typeface="Times New Roman" panose="02020603050405020304" pitchFamily="18" charset="0"/>
              </a:rPr>
              <a:t> Addu / Muzaffargarh, Punjab</a:t>
            </a:r>
          </a:p>
          <a:p>
            <a:pPr marL="914400" lvl="1" indent="-514350">
              <a:spcBef>
                <a:spcPts val="1200"/>
              </a:spcBef>
              <a:spcAft>
                <a:spcPts val="800"/>
              </a:spcAft>
              <a:buClr>
                <a:srgbClr val="009900"/>
              </a:buClr>
              <a:buSzPct val="100000"/>
              <a:buFont typeface="+mj-lt"/>
              <a:buAutoNum type="romanLcPeriod"/>
              <a:tabLst>
                <a:tab pos="800100" algn="l"/>
              </a:tabLst>
            </a:pPr>
            <a:r>
              <a:rPr lang="en-US" sz="2200" dirty="0">
                <a:solidFill>
                  <a:schemeClr val="bg2">
                    <a:lumMod val="25000"/>
                  </a:schemeClr>
                </a:solidFill>
                <a:latin typeface="Times New Roman" panose="02020603050405020304" pitchFamily="18" charset="0"/>
                <a:cs typeface="Times New Roman" panose="02020603050405020304" pitchFamily="18" charset="0"/>
              </a:rPr>
              <a:t>Project Site is finalized keeping in view the resource availability, existing grid infrastructure, water availability and close proximity with load centers</a:t>
            </a:r>
          </a:p>
          <a:p>
            <a:pPr marL="914400" marR="0" lvl="1" indent="-514350">
              <a:spcBef>
                <a:spcPts val="1200"/>
              </a:spcBef>
              <a:spcAft>
                <a:spcPts val="800"/>
              </a:spcAft>
              <a:buClr>
                <a:srgbClr val="009900"/>
              </a:buClr>
              <a:buSzPct val="100000"/>
              <a:buFont typeface="+mj-lt"/>
              <a:buAutoNum type="romanLcPeriod"/>
              <a:tabLst>
                <a:tab pos="800100" algn="l"/>
              </a:tabLst>
            </a:pPr>
            <a:r>
              <a:rPr lang="en-US" sz="2200" dirty="0">
                <a:solidFill>
                  <a:schemeClr val="bg2">
                    <a:lumMod val="25000"/>
                  </a:schemeClr>
                </a:solidFill>
                <a:latin typeface="Times New Roman" panose="02020603050405020304" pitchFamily="18" charset="0"/>
                <a:cs typeface="Times New Roman" panose="02020603050405020304" pitchFamily="18" charset="0"/>
              </a:rPr>
              <a:t>Land for the Project will be provided by the Federal Government on Lease basis</a:t>
            </a:r>
          </a:p>
          <a:p>
            <a:pPr marL="914400" lvl="1" indent="-514350">
              <a:spcBef>
                <a:spcPts val="1200"/>
              </a:spcBef>
              <a:spcAft>
                <a:spcPts val="800"/>
              </a:spcAft>
              <a:buClr>
                <a:srgbClr val="009900"/>
              </a:buClr>
              <a:buSzPct val="100000"/>
              <a:buFont typeface="+mj-lt"/>
              <a:buAutoNum type="romanLcPeriod"/>
              <a:tabLst>
                <a:tab pos="800100" algn="l"/>
              </a:tabLst>
            </a:pPr>
            <a:r>
              <a:rPr lang="en-US" sz="2200" dirty="0">
                <a:solidFill>
                  <a:schemeClr val="bg2">
                    <a:lumMod val="25000"/>
                  </a:schemeClr>
                </a:solidFill>
                <a:latin typeface="Times New Roman" panose="02020603050405020304" pitchFamily="18" charset="0"/>
                <a:cs typeface="Times New Roman" panose="02020603050405020304" pitchFamily="18" charset="0"/>
              </a:rPr>
              <a:t>Feasibility Studies required to facilitate the bidders to finalize their bids have been carried out and made part of the RFP </a:t>
            </a:r>
          </a:p>
          <a:p>
            <a:pPr marL="914400" lvl="1" indent="-514350">
              <a:spcBef>
                <a:spcPts val="1200"/>
              </a:spcBef>
              <a:spcAft>
                <a:spcPts val="800"/>
              </a:spcAft>
              <a:buClr>
                <a:srgbClr val="009900"/>
              </a:buClr>
              <a:buSzPct val="100000"/>
              <a:buFont typeface="+mj-lt"/>
              <a:buAutoNum type="romanLcPeriod"/>
              <a:tabLst>
                <a:tab pos="800100" algn="l"/>
              </a:tabLst>
            </a:pPr>
            <a:r>
              <a:rPr lang="en-US" sz="2200" dirty="0">
                <a:solidFill>
                  <a:schemeClr val="bg2">
                    <a:lumMod val="25000"/>
                  </a:schemeClr>
                </a:solidFill>
                <a:latin typeface="Times New Roman" panose="02020603050405020304" pitchFamily="18" charset="0"/>
                <a:cs typeface="Times New Roman" panose="02020603050405020304" pitchFamily="18" charset="0"/>
              </a:rPr>
              <a:t>RFP was floated on Sept. 10, 2023 and can be purchased prior to Bid submission deadline</a:t>
            </a:r>
          </a:p>
          <a:p>
            <a:pPr marL="914400" lvl="1" indent="-514350">
              <a:spcBef>
                <a:spcPts val="1200"/>
              </a:spcBef>
              <a:spcAft>
                <a:spcPts val="800"/>
              </a:spcAft>
              <a:buClr>
                <a:srgbClr val="009900"/>
              </a:buClr>
              <a:buSzPct val="100000"/>
              <a:buFont typeface="+mj-lt"/>
              <a:buAutoNum type="romanLcPeriod"/>
              <a:tabLst>
                <a:tab pos="800100" algn="l"/>
              </a:tabLst>
            </a:pPr>
            <a:r>
              <a:rPr lang="en-US" sz="2200" dirty="0">
                <a:solidFill>
                  <a:schemeClr val="bg2">
                    <a:lumMod val="25000"/>
                  </a:schemeClr>
                </a:solidFill>
                <a:latin typeface="Times New Roman" panose="02020603050405020304" pitchFamily="18" charset="0"/>
                <a:cs typeface="Times New Roman" panose="02020603050405020304" pitchFamily="18" charset="0"/>
              </a:rPr>
              <a:t>Bid submission deadline is Dec 11, 2023</a:t>
            </a:r>
          </a:p>
        </p:txBody>
      </p:sp>
      <p:sp>
        <p:nvSpPr>
          <p:cNvPr id="6" name="Title 3"/>
          <p:cNvSpPr>
            <a:spLocks noGrp="1"/>
          </p:cNvSpPr>
          <p:nvPr>
            <p:ph type="title"/>
          </p:nvPr>
        </p:nvSpPr>
        <p:spPr>
          <a:xfrm>
            <a:off x="609600" y="0"/>
            <a:ext cx="10972800" cy="838200"/>
          </a:xfrm>
        </p:spPr>
        <p:txBody>
          <a:bodyPr>
            <a:normAutofit/>
          </a:bodyPr>
          <a:lstStyle/>
          <a:p>
            <a:pPr algn="ctr"/>
            <a:r>
              <a:rPr lang="en-US" sz="2800" b="1" dirty="0">
                <a:solidFill>
                  <a:schemeClr val="bg1"/>
                </a:solidFill>
                <a:latin typeface="Times New Roman" panose="02020603050405020304" pitchFamily="18" charset="0"/>
                <a:cs typeface="Times New Roman" panose="02020603050405020304" pitchFamily="18" charset="0"/>
              </a:rPr>
              <a:t>600 MWp Solar Project at </a:t>
            </a:r>
            <a:r>
              <a:rPr lang="en-US" sz="2800" b="1" dirty="0" err="1">
                <a:solidFill>
                  <a:schemeClr val="bg1"/>
                </a:solidFill>
                <a:latin typeface="Times New Roman" panose="02020603050405020304" pitchFamily="18" charset="0"/>
                <a:cs typeface="Times New Roman" panose="02020603050405020304" pitchFamily="18" charset="0"/>
              </a:rPr>
              <a:t>Kot</a:t>
            </a:r>
            <a:r>
              <a:rPr lang="en-US" sz="2800" b="1" dirty="0">
                <a:solidFill>
                  <a:schemeClr val="bg1"/>
                </a:solidFill>
                <a:latin typeface="Times New Roman" panose="02020603050405020304" pitchFamily="18" charset="0"/>
                <a:cs typeface="Times New Roman" panose="02020603050405020304" pitchFamily="18" charset="0"/>
              </a:rPr>
              <a:t> Addu / Muzaffargarh</a:t>
            </a:r>
          </a:p>
        </p:txBody>
      </p:sp>
      <p:graphicFrame>
        <p:nvGraphicFramePr>
          <p:cNvPr id="7" name="Diagram 6"/>
          <p:cNvGraphicFramePr/>
          <p:nvPr/>
        </p:nvGraphicFramePr>
        <p:xfrm>
          <a:off x="0" y="719667"/>
          <a:ext cx="7010400" cy="12615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E4013DEB-CED8-F03C-75F0-191248F3378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386" y="-1"/>
            <a:ext cx="681827" cy="811699"/>
          </a:xfrm>
          <a:prstGeom prst="rect">
            <a:avLst/>
          </a:prstGeom>
        </p:spPr>
      </p:pic>
    </p:spTree>
    <p:extLst>
      <p:ext uri="{BB962C8B-B14F-4D97-AF65-F5344CB8AC3E}">
        <p14:creationId xmlns:p14="http://schemas.microsoft.com/office/powerpoint/2010/main" val="4204683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500" fill="hold"/>
                                        <p:tgtEl>
                                          <p:spTgt spid="7"/>
                                        </p:tgtEl>
                                        <p:attrNameLst>
                                          <p:attrName>ppt_x</p:attrName>
                                        </p:attrNameLst>
                                      </p:cBhvr>
                                      <p:tavLst>
                                        <p:tav tm="0">
                                          <p:val>
                                            <p:strVal val="0-#ppt_w/2"/>
                                          </p:val>
                                        </p:tav>
                                        <p:tav tm="100000">
                                          <p:val>
                                            <p:strVal val="#ppt_x"/>
                                          </p:val>
                                        </p:tav>
                                      </p:tavLst>
                                    </p:anim>
                                    <p:anim calcmode="lin" valueType="num">
                                      <p:cBhvr additive="base">
                                        <p:cTn id="8" dur="1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1" presetClass="entr" presetSubtype="0" fill="hold" nodeType="afterEffect">
                                  <p:stCondLst>
                                    <p:cond delay="0"/>
                                  </p:stCondLst>
                                  <p:childTnLst>
                                    <p:set>
                                      <p:cBhvr>
                                        <p:cTn id="11" dur="1" fill="hold">
                                          <p:stCondLst>
                                            <p:cond delay="749"/>
                                          </p:stCondLst>
                                        </p:cTn>
                                        <p:tgtEl>
                                          <p:spTgt spid="5">
                                            <p:txEl>
                                              <p:pRg st="0" end="0"/>
                                            </p:txEl>
                                          </p:spTgt>
                                        </p:tgtEl>
                                        <p:attrNameLst>
                                          <p:attrName>style.visibility</p:attrName>
                                        </p:attrNameLst>
                                      </p:cBhvr>
                                      <p:to>
                                        <p:strVal val="visible"/>
                                      </p:to>
                                    </p:set>
                                  </p:childTnLst>
                                </p:cTn>
                              </p:par>
                            </p:childTnLst>
                          </p:cTn>
                        </p:par>
                        <p:par>
                          <p:cTn id="12" fill="hold">
                            <p:stCondLst>
                              <p:cond delay="2250"/>
                            </p:stCondLst>
                            <p:childTnLst>
                              <p:par>
                                <p:cTn id="13" presetID="1" presetClass="entr" presetSubtype="0" fill="hold" nodeType="afterEffect">
                                  <p:stCondLst>
                                    <p:cond delay="0"/>
                                  </p:stCondLst>
                                  <p:childTnLst>
                                    <p:set>
                                      <p:cBhvr>
                                        <p:cTn id="14" dur="1" fill="hold">
                                          <p:stCondLst>
                                            <p:cond delay="749"/>
                                          </p:stCondLst>
                                        </p:cTn>
                                        <p:tgtEl>
                                          <p:spTgt spid="5">
                                            <p:txEl>
                                              <p:pRg st="1" end="1"/>
                                            </p:txEl>
                                          </p:spTgt>
                                        </p:tgtEl>
                                        <p:attrNameLst>
                                          <p:attrName>style.visibility</p:attrName>
                                        </p:attrNameLst>
                                      </p:cBhvr>
                                      <p:to>
                                        <p:strVal val="visible"/>
                                      </p:to>
                                    </p:set>
                                  </p:childTnLst>
                                </p:cTn>
                              </p:par>
                            </p:childTnLst>
                          </p:cTn>
                        </p:par>
                        <p:par>
                          <p:cTn id="15" fill="hold">
                            <p:stCondLst>
                              <p:cond delay="3000"/>
                            </p:stCondLst>
                            <p:childTnLst>
                              <p:par>
                                <p:cTn id="16" presetID="1" presetClass="entr" presetSubtype="0" fill="hold" nodeType="afterEffect">
                                  <p:stCondLst>
                                    <p:cond delay="0"/>
                                  </p:stCondLst>
                                  <p:childTnLst>
                                    <p:set>
                                      <p:cBhvr>
                                        <p:cTn id="17" dur="1" fill="hold">
                                          <p:stCondLst>
                                            <p:cond delay="749"/>
                                          </p:stCondLst>
                                        </p:cTn>
                                        <p:tgtEl>
                                          <p:spTgt spid="5">
                                            <p:txEl>
                                              <p:pRg st="2" end="2"/>
                                            </p:txEl>
                                          </p:spTgt>
                                        </p:tgtEl>
                                        <p:attrNameLst>
                                          <p:attrName>style.visibility</p:attrName>
                                        </p:attrNameLst>
                                      </p:cBhvr>
                                      <p:to>
                                        <p:strVal val="visible"/>
                                      </p:to>
                                    </p:set>
                                  </p:childTnLst>
                                </p:cTn>
                              </p:par>
                            </p:childTnLst>
                          </p:cTn>
                        </p:par>
                        <p:par>
                          <p:cTn id="18" fill="hold">
                            <p:stCondLst>
                              <p:cond delay="3750"/>
                            </p:stCondLst>
                            <p:childTnLst>
                              <p:par>
                                <p:cTn id="19" presetID="1" presetClass="entr" presetSubtype="0" fill="hold" nodeType="afterEffect">
                                  <p:stCondLst>
                                    <p:cond delay="0"/>
                                  </p:stCondLst>
                                  <p:childTnLst>
                                    <p:set>
                                      <p:cBhvr>
                                        <p:cTn id="20" dur="1" fill="hold">
                                          <p:stCondLst>
                                            <p:cond delay="749"/>
                                          </p:stCondLst>
                                        </p:cTn>
                                        <p:tgtEl>
                                          <p:spTgt spid="5">
                                            <p:txEl>
                                              <p:pRg st="3" end="3"/>
                                            </p:txEl>
                                          </p:spTgt>
                                        </p:tgtEl>
                                        <p:attrNameLst>
                                          <p:attrName>style.visibility</p:attrName>
                                        </p:attrNameLst>
                                      </p:cBhvr>
                                      <p:to>
                                        <p:strVal val="visible"/>
                                      </p:to>
                                    </p:set>
                                  </p:childTnLst>
                                </p:cTn>
                              </p:par>
                            </p:childTnLst>
                          </p:cTn>
                        </p:par>
                        <p:par>
                          <p:cTn id="21" fill="hold">
                            <p:stCondLst>
                              <p:cond delay="4500"/>
                            </p:stCondLst>
                            <p:childTnLst>
                              <p:par>
                                <p:cTn id="22" presetID="1" presetClass="entr" presetSubtype="0" fill="hold" nodeType="afterEffect">
                                  <p:stCondLst>
                                    <p:cond delay="0"/>
                                  </p:stCondLst>
                                  <p:childTnLst>
                                    <p:set>
                                      <p:cBhvr>
                                        <p:cTn id="23" dur="1" fill="hold">
                                          <p:stCondLst>
                                            <p:cond delay="749"/>
                                          </p:stCondLst>
                                        </p:cTn>
                                        <p:tgtEl>
                                          <p:spTgt spid="5">
                                            <p:txEl>
                                              <p:pRg st="4" end="4"/>
                                            </p:txEl>
                                          </p:spTgt>
                                        </p:tgtEl>
                                        <p:attrNameLst>
                                          <p:attrName>style.visibility</p:attrName>
                                        </p:attrNameLst>
                                      </p:cBhvr>
                                      <p:to>
                                        <p:strVal val="visible"/>
                                      </p:to>
                                    </p:set>
                                  </p:childTnLst>
                                </p:cTn>
                              </p:par>
                            </p:childTnLst>
                          </p:cTn>
                        </p:par>
                        <p:par>
                          <p:cTn id="24" fill="hold">
                            <p:stCondLst>
                              <p:cond delay="5250"/>
                            </p:stCondLst>
                            <p:childTnLst>
                              <p:par>
                                <p:cTn id="25" presetID="1" presetClass="entr" presetSubtype="0" fill="hold" nodeType="afterEffect">
                                  <p:stCondLst>
                                    <p:cond delay="0"/>
                                  </p:stCondLst>
                                  <p:childTnLst>
                                    <p:set>
                                      <p:cBhvr>
                                        <p:cTn id="26" dur="1" fill="hold">
                                          <p:stCondLst>
                                            <p:cond delay="749"/>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0D0941-5508-7EFD-6A22-E04B1A83D69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6580"/>
            <a:ext cx="12192000" cy="801494"/>
          </a:xfrm>
          <a:prstGeom prst="rect">
            <a:avLst/>
          </a:prstGeom>
        </p:spPr>
      </p:pic>
      <p:sp>
        <p:nvSpPr>
          <p:cNvPr id="6" name="Title 3"/>
          <p:cNvSpPr>
            <a:spLocks noGrp="1"/>
          </p:cNvSpPr>
          <p:nvPr>
            <p:ph type="title"/>
          </p:nvPr>
        </p:nvSpPr>
        <p:spPr>
          <a:xfrm>
            <a:off x="609600" y="0"/>
            <a:ext cx="10972800" cy="838200"/>
          </a:xfrm>
        </p:spPr>
        <p:txBody>
          <a:bodyPr>
            <a:normAutofit/>
          </a:bodyPr>
          <a:lstStyle/>
          <a:p>
            <a:pPr algn="ctr"/>
            <a:r>
              <a:rPr lang="en-US" sz="2800" b="1" dirty="0">
                <a:solidFill>
                  <a:schemeClr val="bg1"/>
                </a:solidFill>
                <a:latin typeface="Times New Roman" panose="02020603050405020304" pitchFamily="18" charset="0"/>
                <a:cs typeface="Times New Roman" panose="02020603050405020304" pitchFamily="18" charset="0"/>
              </a:rPr>
              <a:t> Investment Opportunities in Pakistan’s Liberalized Power Market</a:t>
            </a:r>
          </a:p>
        </p:txBody>
      </p:sp>
      <p:pic>
        <p:nvPicPr>
          <p:cNvPr id="4" name="Picture 3">
            <a:extLst>
              <a:ext uri="{FF2B5EF4-FFF2-40B4-BE49-F238E27FC236}">
                <a16:creationId xmlns:a16="http://schemas.microsoft.com/office/drawing/2014/main" id="{E4013DEB-CED8-F03C-75F0-191248F337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6" y="-1"/>
            <a:ext cx="681827" cy="811699"/>
          </a:xfrm>
          <a:prstGeom prst="rect">
            <a:avLst/>
          </a:prstGeom>
        </p:spPr>
      </p:pic>
      <p:grpSp>
        <p:nvGrpSpPr>
          <p:cNvPr id="75" name="Group 74">
            <a:extLst>
              <a:ext uri="{FF2B5EF4-FFF2-40B4-BE49-F238E27FC236}">
                <a16:creationId xmlns:a16="http://schemas.microsoft.com/office/drawing/2014/main" id="{18CB3E24-9442-6DD0-F64A-99080EB58D2D}"/>
              </a:ext>
            </a:extLst>
          </p:cNvPr>
          <p:cNvGrpSpPr/>
          <p:nvPr/>
        </p:nvGrpSpPr>
        <p:grpSpPr>
          <a:xfrm>
            <a:off x="1502488" y="1093705"/>
            <a:ext cx="6715078" cy="1801847"/>
            <a:chOff x="1502488" y="1093705"/>
            <a:chExt cx="6715078" cy="1801847"/>
          </a:xfrm>
        </p:grpSpPr>
        <p:grpSp>
          <p:nvGrpSpPr>
            <p:cNvPr id="2" name="Group 1">
              <a:extLst>
                <a:ext uri="{FF2B5EF4-FFF2-40B4-BE49-F238E27FC236}">
                  <a16:creationId xmlns:a16="http://schemas.microsoft.com/office/drawing/2014/main" id="{C6412BF2-FBDE-D6BC-46FA-F547CB0B11B0}"/>
                </a:ext>
              </a:extLst>
            </p:cNvPr>
            <p:cNvGrpSpPr/>
            <p:nvPr/>
          </p:nvGrpSpPr>
          <p:grpSpPr>
            <a:xfrm>
              <a:off x="1502488" y="1103615"/>
              <a:ext cx="2130038" cy="1745621"/>
              <a:chOff x="1684514" y="1837271"/>
              <a:chExt cx="2130038" cy="1745621"/>
            </a:xfrm>
          </p:grpSpPr>
          <p:sp>
            <p:nvSpPr>
              <p:cNvPr id="8" name="TextBox 7">
                <a:extLst>
                  <a:ext uri="{FF2B5EF4-FFF2-40B4-BE49-F238E27FC236}">
                    <a16:creationId xmlns:a16="http://schemas.microsoft.com/office/drawing/2014/main" id="{A48CCDA7-A132-E906-76AE-C96F2D616B23}"/>
                  </a:ext>
                </a:extLst>
              </p:cNvPr>
              <p:cNvSpPr txBox="1"/>
              <p:nvPr/>
            </p:nvSpPr>
            <p:spPr>
              <a:xfrm>
                <a:off x="1967660" y="3213560"/>
                <a:ext cx="1563744" cy="369332"/>
              </a:xfrm>
              <a:prstGeom prst="rect">
                <a:avLst/>
              </a:prstGeom>
              <a:noFill/>
              <a:ln>
                <a:noFill/>
              </a:ln>
            </p:spPr>
            <p:txBody>
              <a:bodyPr wrap="square" rtlCol="0">
                <a:spAutoFit/>
              </a:bodyPr>
              <a:lstStyle/>
              <a:p>
                <a:pPr algn="ctr"/>
                <a:r>
                  <a:rPr lang="en-US" b="1" dirty="0">
                    <a:solidFill>
                      <a:schemeClr val="tx1">
                        <a:lumMod val="75000"/>
                        <a:lumOff val="25000"/>
                      </a:schemeClr>
                    </a:solidFill>
                    <a:latin typeface="+mj-lt"/>
                  </a:rPr>
                  <a:t>Generation</a:t>
                </a:r>
              </a:p>
            </p:txBody>
          </p:sp>
          <p:sp>
            <p:nvSpPr>
              <p:cNvPr id="9" name="Arrow: Pentagon 8">
                <a:extLst>
                  <a:ext uri="{FF2B5EF4-FFF2-40B4-BE49-F238E27FC236}">
                    <a16:creationId xmlns:a16="http://schemas.microsoft.com/office/drawing/2014/main" id="{B3DE815F-AB1C-55A2-363B-87095C980106}"/>
                  </a:ext>
                </a:extLst>
              </p:cNvPr>
              <p:cNvSpPr/>
              <p:nvPr/>
            </p:nvSpPr>
            <p:spPr>
              <a:xfrm rot="5400000">
                <a:off x="2062500" y="1459285"/>
                <a:ext cx="1374065" cy="2130038"/>
              </a:xfrm>
              <a:prstGeom prst="homePlate">
                <a:avLst>
                  <a:gd name="adj" fmla="val 45317"/>
                </a:avLst>
              </a:prstGeom>
              <a:solidFill>
                <a:srgbClr val="FF3686"/>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t>IPPs, merchant</a:t>
                </a:r>
                <a:br>
                  <a:rPr lang="en-US" dirty="0"/>
                </a:br>
                <a:r>
                  <a:rPr lang="en-US" dirty="0"/>
                  <a:t>&amp; captive</a:t>
                </a:r>
                <a:br>
                  <a:rPr lang="en-US" dirty="0"/>
                </a:br>
                <a:r>
                  <a:rPr lang="en-US" dirty="0"/>
                  <a:t>generation</a:t>
                </a:r>
                <a:endParaRPr lang="x-none" dirty="0"/>
              </a:p>
            </p:txBody>
          </p:sp>
        </p:grpSp>
        <p:grpSp>
          <p:nvGrpSpPr>
            <p:cNvPr id="10" name="Group 9">
              <a:extLst>
                <a:ext uri="{FF2B5EF4-FFF2-40B4-BE49-F238E27FC236}">
                  <a16:creationId xmlns:a16="http://schemas.microsoft.com/office/drawing/2014/main" id="{A8BC30B5-9F96-4908-3515-C70EFA840379}"/>
                </a:ext>
              </a:extLst>
            </p:cNvPr>
            <p:cNvGrpSpPr/>
            <p:nvPr/>
          </p:nvGrpSpPr>
          <p:grpSpPr>
            <a:xfrm>
              <a:off x="3795009" y="1103614"/>
              <a:ext cx="2130038" cy="1784928"/>
              <a:chOff x="3991346" y="1837270"/>
              <a:chExt cx="2130038" cy="1784928"/>
            </a:xfrm>
          </p:grpSpPr>
          <p:sp>
            <p:nvSpPr>
              <p:cNvPr id="11" name="TextBox 10">
                <a:extLst>
                  <a:ext uri="{FF2B5EF4-FFF2-40B4-BE49-F238E27FC236}">
                    <a16:creationId xmlns:a16="http://schemas.microsoft.com/office/drawing/2014/main" id="{D0AEC3F7-A017-F7A9-2AD3-739A0C77D4ED}"/>
                  </a:ext>
                </a:extLst>
              </p:cNvPr>
              <p:cNvSpPr txBox="1"/>
              <p:nvPr/>
            </p:nvSpPr>
            <p:spPr>
              <a:xfrm>
                <a:off x="4274492" y="3252866"/>
                <a:ext cx="1563744" cy="369332"/>
              </a:xfrm>
              <a:prstGeom prst="rect">
                <a:avLst/>
              </a:prstGeom>
              <a:noFill/>
              <a:ln>
                <a:noFill/>
              </a:ln>
            </p:spPr>
            <p:txBody>
              <a:bodyPr wrap="square" rtlCol="0">
                <a:spAutoFit/>
              </a:bodyPr>
              <a:lstStyle/>
              <a:p>
                <a:pPr algn="ctr"/>
                <a:r>
                  <a:rPr lang="en-US" b="1" dirty="0">
                    <a:solidFill>
                      <a:schemeClr val="tx1">
                        <a:lumMod val="75000"/>
                        <a:lumOff val="25000"/>
                      </a:schemeClr>
                    </a:solidFill>
                    <a:latin typeface="+mj-lt"/>
                  </a:rPr>
                  <a:t>Transmission</a:t>
                </a:r>
              </a:p>
            </p:txBody>
          </p:sp>
          <p:sp>
            <p:nvSpPr>
              <p:cNvPr id="12" name="Arrow: Pentagon 11">
                <a:extLst>
                  <a:ext uri="{FF2B5EF4-FFF2-40B4-BE49-F238E27FC236}">
                    <a16:creationId xmlns:a16="http://schemas.microsoft.com/office/drawing/2014/main" id="{71003726-D3C5-8848-E950-6F109E92445A}"/>
                  </a:ext>
                </a:extLst>
              </p:cNvPr>
              <p:cNvSpPr/>
              <p:nvPr/>
            </p:nvSpPr>
            <p:spPr>
              <a:xfrm rot="5400000">
                <a:off x="4369332" y="1459284"/>
                <a:ext cx="1374065" cy="2130038"/>
              </a:xfrm>
              <a:prstGeom prst="homePlate">
                <a:avLst>
                  <a:gd name="adj" fmla="val 45317"/>
                </a:avLst>
              </a:prstGeom>
              <a:solidFill>
                <a:srgbClr val="FF3686"/>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t>Private lines</a:t>
                </a:r>
                <a:br>
                  <a:rPr lang="en-US" dirty="0"/>
                </a:br>
                <a:r>
                  <a:rPr lang="en-US" dirty="0"/>
                  <a:t> &amp; open wheeling access</a:t>
                </a:r>
                <a:endParaRPr lang="x-none" dirty="0"/>
              </a:p>
            </p:txBody>
          </p:sp>
        </p:grpSp>
        <p:grpSp>
          <p:nvGrpSpPr>
            <p:cNvPr id="13" name="Group 12">
              <a:extLst>
                <a:ext uri="{FF2B5EF4-FFF2-40B4-BE49-F238E27FC236}">
                  <a16:creationId xmlns:a16="http://schemas.microsoft.com/office/drawing/2014/main" id="{E30D09D3-C943-B9A4-3746-A728C10CC21B}"/>
                </a:ext>
              </a:extLst>
            </p:cNvPr>
            <p:cNvGrpSpPr/>
            <p:nvPr/>
          </p:nvGrpSpPr>
          <p:grpSpPr>
            <a:xfrm>
              <a:off x="6087531" y="1093705"/>
              <a:ext cx="2130035" cy="1801847"/>
              <a:chOff x="6223000" y="1827361"/>
              <a:chExt cx="2130035" cy="1801847"/>
            </a:xfrm>
          </p:grpSpPr>
          <p:sp>
            <p:nvSpPr>
              <p:cNvPr id="14" name="TextBox 13">
                <a:extLst>
                  <a:ext uri="{FF2B5EF4-FFF2-40B4-BE49-F238E27FC236}">
                    <a16:creationId xmlns:a16="http://schemas.microsoft.com/office/drawing/2014/main" id="{002F65C0-9D79-2C49-ABC6-3AB44FE9D57B}"/>
                  </a:ext>
                </a:extLst>
              </p:cNvPr>
              <p:cNvSpPr txBox="1"/>
              <p:nvPr/>
            </p:nvSpPr>
            <p:spPr>
              <a:xfrm>
                <a:off x="6506145" y="3259876"/>
                <a:ext cx="1563744" cy="369332"/>
              </a:xfrm>
              <a:prstGeom prst="rect">
                <a:avLst/>
              </a:prstGeom>
              <a:noFill/>
              <a:ln>
                <a:noFill/>
              </a:ln>
            </p:spPr>
            <p:txBody>
              <a:bodyPr wrap="square" rtlCol="0">
                <a:spAutoFit/>
              </a:bodyPr>
              <a:lstStyle/>
              <a:p>
                <a:pPr algn="ctr"/>
                <a:r>
                  <a:rPr lang="en-US" b="1" dirty="0">
                    <a:solidFill>
                      <a:schemeClr val="tx1">
                        <a:lumMod val="75000"/>
                        <a:lumOff val="25000"/>
                      </a:schemeClr>
                    </a:solidFill>
                    <a:latin typeface="+mj-lt"/>
                  </a:rPr>
                  <a:t>Distribution</a:t>
                </a:r>
              </a:p>
            </p:txBody>
          </p:sp>
          <p:sp>
            <p:nvSpPr>
              <p:cNvPr id="15" name="Arrow: Pentagon 14">
                <a:extLst>
                  <a:ext uri="{FF2B5EF4-FFF2-40B4-BE49-F238E27FC236}">
                    <a16:creationId xmlns:a16="http://schemas.microsoft.com/office/drawing/2014/main" id="{81E6EB22-E5DD-5503-10B6-C279BFBB8343}"/>
                  </a:ext>
                </a:extLst>
              </p:cNvPr>
              <p:cNvSpPr/>
              <p:nvPr/>
            </p:nvSpPr>
            <p:spPr>
              <a:xfrm rot="5400000">
                <a:off x="6596063" y="1454298"/>
                <a:ext cx="1383909" cy="2130035"/>
              </a:xfrm>
              <a:prstGeom prst="homePlate">
                <a:avLst>
                  <a:gd name="adj" fmla="val 45317"/>
                </a:avLst>
              </a:prstGeom>
              <a:solidFill>
                <a:srgbClr val="FF3686"/>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t>Privatization &amp; management contracts</a:t>
                </a:r>
                <a:endParaRPr lang="x-none" dirty="0"/>
              </a:p>
            </p:txBody>
          </p:sp>
        </p:grpSp>
      </p:grpSp>
      <p:grpSp>
        <p:nvGrpSpPr>
          <p:cNvPr id="76" name="Group 75">
            <a:extLst>
              <a:ext uri="{FF2B5EF4-FFF2-40B4-BE49-F238E27FC236}">
                <a16:creationId xmlns:a16="http://schemas.microsoft.com/office/drawing/2014/main" id="{9F15FA28-8A40-EE6F-46E4-A0667E976363}"/>
              </a:ext>
            </a:extLst>
          </p:cNvPr>
          <p:cNvGrpSpPr/>
          <p:nvPr/>
        </p:nvGrpSpPr>
        <p:grpSpPr>
          <a:xfrm>
            <a:off x="1321251" y="2775756"/>
            <a:ext cx="9388824" cy="1513864"/>
            <a:chOff x="1321251" y="2775756"/>
            <a:chExt cx="9388824" cy="1513864"/>
          </a:xfrm>
        </p:grpSpPr>
        <p:grpSp>
          <p:nvGrpSpPr>
            <p:cNvPr id="16" name="Group 15">
              <a:extLst>
                <a:ext uri="{FF2B5EF4-FFF2-40B4-BE49-F238E27FC236}">
                  <a16:creationId xmlns:a16="http://schemas.microsoft.com/office/drawing/2014/main" id="{7D9C1FB1-585C-4395-55A1-A8DFA0A7AE06}"/>
                </a:ext>
              </a:extLst>
            </p:cNvPr>
            <p:cNvGrpSpPr/>
            <p:nvPr/>
          </p:nvGrpSpPr>
          <p:grpSpPr>
            <a:xfrm>
              <a:off x="2012580" y="2775756"/>
              <a:ext cx="7837768" cy="954140"/>
              <a:chOff x="2108274" y="3722072"/>
              <a:chExt cx="7837768" cy="954140"/>
            </a:xfrm>
          </p:grpSpPr>
          <p:grpSp>
            <p:nvGrpSpPr>
              <p:cNvPr id="17" name="Group 16">
                <a:extLst>
                  <a:ext uri="{FF2B5EF4-FFF2-40B4-BE49-F238E27FC236}">
                    <a16:creationId xmlns:a16="http://schemas.microsoft.com/office/drawing/2014/main" id="{290E3106-8BCC-6DDB-C1AD-0C730C741DF6}"/>
                  </a:ext>
                </a:extLst>
              </p:cNvPr>
              <p:cNvGrpSpPr/>
              <p:nvPr/>
            </p:nvGrpSpPr>
            <p:grpSpPr>
              <a:xfrm>
                <a:off x="3814553" y="3933563"/>
                <a:ext cx="4492187" cy="541604"/>
                <a:chOff x="3163437" y="3326643"/>
                <a:chExt cx="5232400" cy="627797"/>
              </a:xfrm>
            </p:grpSpPr>
            <p:cxnSp>
              <p:nvCxnSpPr>
                <p:cNvPr id="54" name="Straight Connector 53">
                  <a:extLst>
                    <a:ext uri="{FF2B5EF4-FFF2-40B4-BE49-F238E27FC236}">
                      <a16:creationId xmlns:a16="http://schemas.microsoft.com/office/drawing/2014/main" id="{D2B79D88-7EA0-C58A-6EE6-8557A907F48C}"/>
                    </a:ext>
                  </a:extLst>
                </p:cNvPr>
                <p:cNvCxnSpPr>
                  <a:cxnSpLocks/>
                </p:cNvCxnSpPr>
                <p:nvPr/>
              </p:nvCxnSpPr>
              <p:spPr>
                <a:xfrm>
                  <a:off x="3163437" y="3326643"/>
                  <a:ext cx="0" cy="627797"/>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98C898BD-BE89-9E4F-1B6E-9671AC388583}"/>
                    </a:ext>
                  </a:extLst>
                </p:cNvPr>
                <p:cNvCxnSpPr>
                  <a:cxnSpLocks/>
                </p:cNvCxnSpPr>
                <p:nvPr/>
              </p:nvCxnSpPr>
              <p:spPr>
                <a:xfrm>
                  <a:off x="5779637" y="3326643"/>
                  <a:ext cx="0" cy="627797"/>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CD01ADAC-5FE9-1729-0807-45CC240DA8E1}"/>
                    </a:ext>
                  </a:extLst>
                </p:cNvPr>
                <p:cNvCxnSpPr>
                  <a:cxnSpLocks/>
                </p:cNvCxnSpPr>
                <p:nvPr/>
              </p:nvCxnSpPr>
              <p:spPr>
                <a:xfrm>
                  <a:off x="8395837" y="3326643"/>
                  <a:ext cx="0" cy="627797"/>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grpSp>
          <p:cxnSp>
            <p:nvCxnSpPr>
              <p:cNvPr id="18" name="Straight Connector 17">
                <a:extLst>
                  <a:ext uri="{FF2B5EF4-FFF2-40B4-BE49-F238E27FC236}">
                    <a16:creationId xmlns:a16="http://schemas.microsoft.com/office/drawing/2014/main" id="{8723C656-225E-1FAD-D619-54238A70F984}"/>
                  </a:ext>
                </a:extLst>
              </p:cNvPr>
              <p:cNvCxnSpPr>
                <a:cxnSpLocks/>
              </p:cNvCxnSpPr>
              <p:nvPr/>
            </p:nvCxnSpPr>
            <p:spPr>
              <a:xfrm>
                <a:off x="7643893" y="4172288"/>
                <a:ext cx="1693368" cy="19275"/>
              </a:xfrm>
              <a:prstGeom prst="line">
                <a:avLst/>
              </a:prstGeom>
              <a:ln w="381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D6868BA-0C67-2D3F-E3C3-6AC5D89BDE36}"/>
                  </a:ext>
                </a:extLst>
              </p:cNvPr>
              <p:cNvCxnSpPr>
                <a:cxnSpLocks/>
              </p:cNvCxnSpPr>
              <p:nvPr/>
            </p:nvCxnSpPr>
            <p:spPr>
              <a:xfrm>
                <a:off x="2827806" y="4172288"/>
                <a:ext cx="1609380" cy="0"/>
              </a:xfrm>
              <a:prstGeom prst="line">
                <a:avLst/>
              </a:prstGeom>
              <a:ln w="381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2E8771F-DB47-654F-E436-CDE8F4BD145C}"/>
                  </a:ext>
                </a:extLst>
              </p:cNvPr>
              <p:cNvCxnSpPr>
                <a:cxnSpLocks/>
              </p:cNvCxnSpPr>
              <p:nvPr/>
            </p:nvCxnSpPr>
            <p:spPr>
              <a:xfrm>
                <a:off x="5457048" y="4172288"/>
                <a:ext cx="1153207" cy="0"/>
              </a:xfrm>
              <a:prstGeom prst="line">
                <a:avLst/>
              </a:prstGeom>
              <a:ln w="381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0B526405-C447-6851-45FD-B0D4602F25F5}"/>
                  </a:ext>
                </a:extLst>
              </p:cNvPr>
              <p:cNvGrpSpPr/>
              <p:nvPr/>
            </p:nvGrpSpPr>
            <p:grpSpPr>
              <a:xfrm>
                <a:off x="4443106" y="4019776"/>
                <a:ext cx="1012305" cy="305999"/>
                <a:chOff x="4448850" y="4019289"/>
                <a:chExt cx="1012305" cy="305999"/>
              </a:xfrm>
            </p:grpSpPr>
            <p:cxnSp>
              <p:nvCxnSpPr>
                <p:cNvPr id="41" name="Straight Connector 40">
                  <a:extLst>
                    <a:ext uri="{FF2B5EF4-FFF2-40B4-BE49-F238E27FC236}">
                      <a16:creationId xmlns:a16="http://schemas.microsoft.com/office/drawing/2014/main" id="{C67CF2EE-B3B5-392F-ACFA-F191349AAA16}"/>
                    </a:ext>
                  </a:extLst>
                </p:cNvPr>
                <p:cNvCxnSpPr>
                  <a:cxnSpLocks/>
                </p:cNvCxnSpPr>
                <p:nvPr/>
              </p:nvCxnSpPr>
              <p:spPr>
                <a:xfrm flipH="1">
                  <a:off x="4448850" y="4020606"/>
                  <a:ext cx="41096" cy="150366"/>
                </a:xfrm>
                <a:prstGeom prst="line">
                  <a:avLst/>
                </a:prstGeom>
                <a:ln w="38100" cap="rnd">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10BB0F43-3866-17B6-D12B-7AE5D2865797}"/>
                    </a:ext>
                  </a:extLst>
                </p:cNvPr>
                <p:cNvCxnSpPr>
                  <a:cxnSpLocks/>
                </p:cNvCxnSpPr>
                <p:nvPr/>
              </p:nvCxnSpPr>
              <p:spPr>
                <a:xfrm>
                  <a:off x="4491292" y="4021922"/>
                  <a:ext cx="83593" cy="303366"/>
                </a:xfrm>
                <a:prstGeom prst="line">
                  <a:avLst/>
                </a:prstGeom>
                <a:ln w="38100" cap="rnd">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7033204-8FE7-2CA5-DFB1-DC974A3D0235}"/>
                    </a:ext>
                  </a:extLst>
                </p:cNvPr>
                <p:cNvCxnSpPr>
                  <a:cxnSpLocks/>
                </p:cNvCxnSpPr>
                <p:nvPr/>
              </p:nvCxnSpPr>
              <p:spPr>
                <a:xfrm flipH="1">
                  <a:off x="4575542" y="4019289"/>
                  <a:ext cx="83593" cy="303366"/>
                </a:xfrm>
                <a:prstGeom prst="line">
                  <a:avLst/>
                </a:prstGeom>
                <a:ln w="38100" cap="rnd">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F595FA7D-F7CE-7CA7-43BB-5673E9DEF11A}"/>
                    </a:ext>
                  </a:extLst>
                </p:cNvPr>
                <p:cNvCxnSpPr>
                  <a:cxnSpLocks/>
                </p:cNvCxnSpPr>
                <p:nvPr/>
              </p:nvCxnSpPr>
              <p:spPr>
                <a:xfrm>
                  <a:off x="4660254" y="4021922"/>
                  <a:ext cx="83593" cy="303366"/>
                </a:xfrm>
                <a:prstGeom prst="line">
                  <a:avLst/>
                </a:prstGeom>
                <a:ln w="38100" cap="rnd">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39C1343-501C-2A79-AC51-4DB0BE66EA8B}"/>
                    </a:ext>
                  </a:extLst>
                </p:cNvPr>
                <p:cNvCxnSpPr>
                  <a:cxnSpLocks/>
                </p:cNvCxnSpPr>
                <p:nvPr/>
              </p:nvCxnSpPr>
              <p:spPr>
                <a:xfrm flipH="1">
                  <a:off x="4742916" y="4019289"/>
                  <a:ext cx="83593" cy="303366"/>
                </a:xfrm>
                <a:prstGeom prst="line">
                  <a:avLst/>
                </a:prstGeom>
                <a:ln w="38100" cap="rnd">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51E57F7C-AC29-3489-E2F4-FF3A7A9E73A8}"/>
                    </a:ext>
                  </a:extLst>
                </p:cNvPr>
                <p:cNvCxnSpPr>
                  <a:cxnSpLocks/>
                </p:cNvCxnSpPr>
                <p:nvPr/>
              </p:nvCxnSpPr>
              <p:spPr>
                <a:xfrm>
                  <a:off x="4827627" y="4021922"/>
                  <a:ext cx="83593" cy="303366"/>
                </a:xfrm>
                <a:prstGeom prst="line">
                  <a:avLst/>
                </a:prstGeom>
                <a:ln w="38100" cap="rnd">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4F0FF57-F9C0-E89D-4D1D-C9B46A3E455C}"/>
                    </a:ext>
                  </a:extLst>
                </p:cNvPr>
                <p:cNvCxnSpPr>
                  <a:cxnSpLocks/>
                </p:cNvCxnSpPr>
                <p:nvPr/>
              </p:nvCxnSpPr>
              <p:spPr>
                <a:xfrm flipH="1">
                  <a:off x="4910289" y="4019289"/>
                  <a:ext cx="83593" cy="303366"/>
                </a:xfrm>
                <a:prstGeom prst="line">
                  <a:avLst/>
                </a:prstGeom>
                <a:ln w="38100" cap="rnd">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51CDE7C-F16E-0225-B661-8CE080AF7890}"/>
                    </a:ext>
                  </a:extLst>
                </p:cNvPr>
                <p:cNvCxnSpPr>
                  <a:cxnSpLocks/>
                </p:cNvCxnSpPr>
                <p:nvPr/>
              </p:nvCxnSpPr>
              <p:spPr>
                <a:xfrm>
                  <a:off x="4994995" y="4021922"/>
                  <a:ext cx="83593" cy="303366"/>
                </a:xfrm>
                <a:prstGeom prst="line">
                  <a:avLst/>
                </a:prstGeom>
                <a:ln w="38100" cap="rnd">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BFF8E66-47D3-3467-1C7C-12CA30BFBFBD}"/>
                    </a:ext>
                  </a:extLst>
                </p:cNvPr>
                <p:cNvCxnSpPr>
                  <a:cxnSpLocks/>
                </p:cNvCxnSpPr>
                <p:nvPr/>
              </p:nvCxnSpPr>
              <p:spPr>
                <a:xfrm flipH="1">
                  <a:off x="5077657" y="4019289"/>
                  <a:ext cx="83593" cy="303366"/>
                </a:xfrm>
                <a:prstGeom prst="line">
                  <a:avLst/>
                </a:prstGeom>
                <a:ln w="38100" cap="rnd">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F52B3354-311A-4798-D9E7-B440CCEF1859}"/>
                    </a:ext>
                  </a:extLst>
                </p:cNvPr>
                <p:cNvCxnSpPr>
                  <a:cxnSpLocks/>
                </p:cNvCxnSpPr>
                <p:nvPr/>
              </p:nvCxnSpPr>
              <p:spPr>
                <a:xfrm>
                  <a:off x="5160799" y="4021922"/>
                  <a:ext cx="83593" cy="303366"/>
                </a:xfrm>
                <a:prstGeom prst="line">
                  <a:avLst/>
                </a:prstGeom>
                <a:ln w="38100" cap="rnd">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9592B372-3F07-E57C-E1D4-90E17DC6D63D}"/>
                    </a:ext>
                  </a:extLst>
                </p:cNvPr>
                <p:cNvCxnSpPr>
                  <a:cxnSpLocks/>
                </p:cNvCxnSpPr>
                <p:nvPr/>
              </p:nvCxnSpPr>
              <p:spPr>
                <a:xfrm flipH="1">
                  <a:off x="5243461" y="4019289"/>
                  <a:ext cx="83593" cy="303366"/>
                </a:xfrm>
                <a:prstGeom prst="line">
                  <a:avLst/>
                </a:prstGeom>
                <a:ln w="38100" cap="rnd">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EFC840E-A4C7-D266-283C-4F55BC467419}"/>
                    </a:ext>
                  </a:extLst>
                </p:cNvPr>
                <p:cNvCxnSpPr>
                  <a:cxnSpLocks/>
                </p:cNvCxnSpPr>
                <p:nvPr/>
              </p:nvCxnSpPr>
              <p:spPr>
                <a:xfrm>
                  <a:off x="5331329" y="4021922"/>
                  <a:ext cx="83593" cy="303366"/>
                </a:xfrm>
                <a:prstGeom prst="line">
                  <a:avLst/>
                </a:prstGeom>
                <a:ln w="38100" cap="rnd">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A675ECB-37B3-FFA0-FDBB-BE5925237B0B}"/>
                    </a:ext>
                  </a:extLst>
                </p:cNvPr>
                <p:cNvCxnSpPr>
                  <a:cxnSpLocks/>
                </p:cNvCxnSpPr>
                <p:nvPr/>
              </p:nvCxnSpPr>
              <p:spPr>
                <a:xfrm flipH="1">
                  <a:off x="5415581" y="4170972"/>
                  <a:ext cx="45574" cy="151683"/>
                </a:xfrm>
                <a:prstGeom prst="line">
                  <a:avLst/>
                </a:prstGeom>
                <a:ln w="38100" cap="rnd">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8CA29E3E-D791-87C7-724A-BCF7EFF98258}"/>
                  </a:ext>
                </a:extLst>
              </p:cNvPr>
              <p:cNvGrpSpPr/>
              <p:nvPr/>
            </p:nvGrpSpPr>
            <p:grpSpPr>
              <a:xfrm>
                <a:off x="6629874" y="4019776"/>
                <a:ext cx="1012305" cy="305999"/>
                <a:chOff x="4448850" y="4019289"/>
                <a:chExt cx="1012305" cy="305999"/>
              </a:xfrm>
            </p:grpSpPr>
            <p:cxnSp>
              <p:nvCxnSpPr>
                <p:cNvPr id="28" name="Straight Connector 27">
                  <a:extLst>
                    <a:ext uri="{FF2B5EF4-FFF2-40B4-BE49-F238E27FC236}">
                      <a16:creationId xmlns:a16="http://schemas.microsoft.com/office/drawing/2014/main" id="{BD10143B-28FE-8D6A-818A-E9E583573932}"/>
                    </a:ext>
                  </a:extLst>
                </p:cNvPr>
                <p:cNvCxnSpPr>
                  <a:cxnSpLocks/>
                </p:cNvCxnSpPr>
                <p:nvPr/>
              </p:nvCxnSpPr>
              <p:spPr>
                <a:xfrm flipH="1">
                  <a:off x="4448850" y="4020606"/>
                  <a:ext cx="41096" cy="150366"/>
                </a:xfrm>
                <a:prstGeom prst="line">
                  <a:avLst/>
                </a:prstGeom>
                <a:ln w="38100" cap="rnd">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FCF8958-E2E1-32AC-E455-82FD47A416F5}"/>
                    </a:ext>
                  </a:extLst>
                </p:cNvPr>
                <p:cNvCxnSpPr>
                  <a:cxnSpLocks/>
                </p:cNvCxnSpPr>
                <p:nvPr/>
              </p:nvCxnSpPr>
              <p:spPr>
                <a:xfrm>
                  <a:off x="4491292" y="4021922"/>
                  <a:ext cx="83593" cy="303366"/>
                </a:xfrm>
                <a:prstGeom prst="line">
                  <a:avLst/>
                </a:prstGeom>
                <a:ln w="38100" cap="rnd">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CC156D9-28DC-16E9-3B18-94B61B5B8528}"/>
                    </a:ext>
                  </a:extLst>
                </p:cNvPr>
                <p:cNvCxnSpPr>
                  <a:cxnSpLocks/>
                </p:cNvCxnSpPr>
                <p:nvPr/>
              </p:nvCxnSpPr>
              <p:spPr>
                <a:xfrm flipH="1">
                  <a:off x="4575542" y="4019289"/>
                  <a:ext cx="83593" cy="303366"/>
                </a:xfrm>
                <a:prstGeom prst="line">
                  <a:avLst/>
                </a:prstGeom>
                <a:ln w="38100" cap="rnd">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26D171A-94E5-C2F3-9174-13266025E9D1}"/>
                    </a:ext>
                  </a:extLst>
                </p:cNvPr>
                <p:cNvCxnSpPr>
                  <a:cxnSpLocks/>
                </p:cNvCxnSpPr>
                <p:nvPr/>
              </p:nvCxnSpPr>
              <p:spPr>
                <a:xfrm>
                  <a:off x="4660254" y="4021922"/>
                  <a:ext cx="83593" cy="303366"/>
                </a:xfrm>
                <a:prstGeom prst="line">
                  <a:avLst/>
                </a:prstGeom>
                <a:ln w="38100" cap="rnd">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F7C6808-0EFD-86A7-5955-D74D7CFC0C04}"/>
                    </a:ext>
                  </a:extLst>
                </p:cNvPr>
                <p:cNvCxnSpPr>
                  <a:cxnSpLocks/>
                </p:cNvCxnSpPr>
                <p:nvPr/>
              </p:nvCxnSpPr>
              <p:spPr>
                <a:xfrm flipH="1">
                  <a:off x="4742916" y="4019289"/>
                  <a:ext cx="83593" cy="303366"/>
                </a:xfrm>
                <a:prstGeom prst="line">
                  <a:avLst/>
                </a:prstGeom>
                <a:ln w="38100" cap="rnd">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9C717B7-68BD-4E2B-700E-6F933E284851}"/>
                    </a:ext>
                  </a:extLst>
                </p:cNvPr>
                <p:cNvCxnSpPr>
                  <a:cxnSpLocks/>
                </p:cNvCxnSpPr>
                <p:nvPr/>
              </p:nvCxnSpPr>
              <p:spPr>
                <a:xfrm>
                  <a:off x="4827627" y="4021922"/>
                  <a:ext cx="83593" cy="303366"/>
                </a:xfrm>
                <a:prstGeom prst="line">
                  <a:avLst/>
                </a:prstGeom>
                <a:ln w="38100" cap="rnd">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56FDCD1-38C6-EAC4-2299-0D75FD7B7062}"/>
                    </a:ext>
                  </a:extLst>
                </p:cNvPr>
                <p:cNvCxnSpPr>
                  <a:cxnSpLocks/>
                </p:cNvCxnSpPr>
                <p:nvPr/>
              </p:nvCxnSpPr>
              <p:spPr>
                <a:xfrm flipH="1">
                  <a:off x="4910289" y="4019289"/>
                  <a:ext cx="83593" cy="303366"/>
                </a:xfrm>
                <a:prstGeom prst="line">
                  <a:avLst/>
                </a:prstGeom>
                <a:ln w="38100" cap="rnd">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EB9D66C-5E76-9D96-9964-DF156E60329F}"/>
                    </a:ext>
                  </a:extLst>
                </p:cNvPr>
                <p:cNvCxnSpPr>
                  <a:cxnSpLocks/>
                </p:cNvCxnSpPr>
                <p:nvPr/>
              </p:nvCxnSpPr>
              <p:spPr>
                <a:xfrm>
                  <a:off x="4994995" y="4021922"/>
                  <a:ext cx="83593" cy="303366"/>
                </a:xfrm>
                <a:prstGeom prst="line">
                  <a:avLst/>
                </a:prstGeom>
                <a:ln w="38100" cap="rnd">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FCAB9AB-E6E9-6F5C-D0B7-DB9D9A4BD384}"/>
                    </a:ext>
                  </a:extLst>
                </p:cNvPr>
                <p:cNvCxnSpPr>
                  <a:cxnSpLocks/>
                </p:cNvCxnSpPr>
                <p:nvPr/>
              </p:nvCxnSpPr>
              <p:spPr>
                <a:xfrm flipH="1">
                  <a:off x="5077657" y="4019289"/>
                  <a:ext cx="83593" cy="303366"/>
                </a:xfrm>
                <a:prstGeom prst="line">
                  <a:avLst/>
                </a:prstGeom>
                <a:ln w="38100" cap="rnd">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D754454-BD99-D161-D14A-4DB21816E238}"/>
                    </a:ext>
                  </a:extLst>
                </p:cNvPr>
                <p:cNvCxnSpPr>
                  <a:cxnSpLocks/>
                </p:cNvCxnSpPr>
                <p:nvPr/>
              </p:nvCxnSpPr>
              <p:spPr>
                <a:xfrm>
                  <a:off x="5160799" y="4021922"/>
                  <a:ext cx="83593" cy="303366"/>
                </a:xfrm>
                <a:prstGeom prst="line">
                  <a:avLst/>
                </a:prstGeom>
                <a:ln w="38100" cap="rnd">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B37F178-162A-6E89-3216-9D596F22A30C}"/>
                    </a:ext>
                  </a:extLst>
                </p:cNvPr>
                <p:cNvCxnSpPr>
                  <a:cxnSpLocks/>
                </p:cNvCxnSpPr>
                <p:nvPr/>
              </p:nvCxnSpPr>
              <p:spPr>
                <a:xfrm flipH="1">
                  <a:off x="5243461" y="4019289"/>
                  <a:ext cx="83593" cy="303366"/>
                </a:xfrm>
                <a:prstGeom prst="line">
                  <a:avLst/>
                </a:prstGeom>
                <a:ln w="38100" cap="rnd">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E213F33-1C6D-969D-BF49-2C3620A00823}"/>
                    </a:ext>
                  </a:extLst>
                </p:cNvPr>
                <p:cNvCxnSpPr>
                  <a:cxnSpLocks/>
                </p:cNvCxnSpPr>
                <p:nvPr/>
              </p:nvCxnSpPr>
              <p:spPr>
                <a:xfrm>
                  <a:off x="5331329" y="4021922"/>
                  <a:ext cx="83593" cy="303366"/>
                </a:xfrm>
                <a:prstGeom prst="line">
                  <a:avLst/>
                </a:prstGeom>
                <a:ln w="38100" cap="rnd">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355D5F3-3B12-CA93-6EB0-AB364345C0BC}"/>
                    </a:ext>
                  </a:extLst>
                </p:cNvPr>
                <p:cNvCxnSpPr>
                  <a:cxnSpLocks/>
                </p:cNvCxnSpPr>
                <p:nvPr/>
              </p:nvCxnSpPr>
              <p:spPr>
                <a:xfrm flipH="1">
                  <a:off x="5415581" y="4170972"/>
                  <a:ext cx="45574" cy="151683"/>
                </a:xfrm>
                <a:prstGeom prst="line">
                  <a:avLst/>
                </a:prstGeom>
                <a:ln w="38100" cap="rnd">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407A2BC9-7860-1907-8F93-ECE9CD3AB491}"/>
                  </a:ext>
                </a:extLst>
              </p:cNvPr>
              <p:cNvGrpSpPr/>
              <p:nvPr/>
            </p:nvGrpSpPr>
            <p:grpSpPr>
              <a:xfrm>
                <a:off x="2108274" y="3722072"/>
                <a:ext cx="941714" cy="954140"/>
                <a:chOff x="1213879" y="2877522"/>
                <a:chExt cx="1096888" cy="1105986"/>
              </a:xfrm>
            </p:grpSpPr>
            <p:sp>
              <p:nvSpPr>
                <p:cNvPr id="25" name="Oval 24">
                  <a:extLst>
                    <a:ext uri="{FF2B5EF4-FFF2-40B4-BE49-F238E27FC236}">
                      <a16:creationId xmlns:a16="http://schemas.microsoft.com/office/drawing/2014/main" id="{E3F389CD-953B-0503-8FC1-614E90DB0170}"/>
                    </a:ext>
                  </a:extLst>
                </p:cNvPr>
                <p:cNvSpPr/>
                <p:nvPr/>
              </p:nvSpPr>
              <p:spPr>
                <a:xfrm>
                  <a:off x="1213879" y="2877522"/>
                  <a:ext cx="792088" cy="792088"/>
                </a:xfrm>
                <a:prstGeom prst="ellipse">
                  <a:avLst/>
                </a:prstGeom>
                <a:solidFill>
                  <a:srgbClr val="5E5CA2"/>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b="1" dirty="0">
                      <a:solidFill>
                        <a:schemeClr val="bg1"/>
                      </a:solidFill>
                      <a:latin typeface="Gill Sans MT" panose="020B0502020104020203" pitchFamily="34" charset="0"/>
                    </a:rPr>
                    <a:t>G</a:t>
                  </a:r>
                </a:p>
              </p:txBody>
            </p:sp>
            <p:sp>
              <p:nvSpPr>
                <p:cNvPr id="26" name="Oval 25">
                  <a:extLst>
                    <a:ext uri="{FF2B5EF4-FFF2-40B4-BE49-F238E27FC236}">
                      <a16:creationId xmlns:a16="http://schemas.microsoft.com/office/drawing/2014/main" id="{5AFAC06C-72DA-6547-8BD9-1D429B5EF2D7}"/>
                    </a:ext>
                  </a:extLst>
                </p:cNvPr>
                <p:cNvSpPr/>
                <p:nvPr/>
              </p:nvSpPr>
              <p:spPr>
                <a:xfrm>
                  <a:off x="1366279" y="3034864"/>
                  <a:ext cx="792088" cy="792088"/>
                </a:xfrm>
                <a:prstGeom prst="ellipse">
                  <a:avLst/>
                </a:prstGeom>
                <a:solidFill>
                  <a:srgbClr val="5E5CA2"/>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b="1" dirty="0">
                      <a:solidFill>
                        <a:schemeClr val="bg1"/>
                      </a:solidFill>
                      <a:latin typeface="Gill Sans MT" panose="020B0502020104020203" pitchFamily="34" charset="0"/>
                    </a:rPr>
                    <a:t>G</a:t>
                  </a:r>
                </a:p>
              </p:txBody>
            </p:sp>
            <p:sp>
              <p:nvSpPr>
                <p:cNvPr id="27" name="Oval 26">
                  <a:extLst>
                    <a:ext uri="{FF2B5EF4-FFF2-40B4-BE49-F238E27FC236}">
                      <a16:creationId xmlns:a16="http://schemas.microsoft.com/office/drawing/2014/main" id="{4C35CBD1-C163-DDF5-F683-7C0874891979}"/>
                    </a:ext>
                  </a:extLst>
                </p:cNvPr>
                <p:cNvSpPr/>
                <p:nvPr/>
              </p:nvSpPr>
              <p:spPr>
                <a:xfrm>
                  <a:off x="1518679" y="3191420"/>
                  <a:ext cx="792088" cy="792088"/>
                </a:xfrm>
                <a:prstGeom prst="ellipse">
                  <a:avLst/>
                </a:prstGeom>
                <a:solidFill>
                  <a:srgbClr val="5E5CA2"/>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b="1" dirty="0">
                      <a:solidFill>
                        <a:schemeClr val="bg1"/>
                      </a:solidFill>
                      <a:latin typeface="Gill Sans MT" panose="020B0502020104020203" pitchFamily="34" charset="0"/>
                    </a:rPr>
                    <a:t>G</a:t>
                  </a:r>
                </a:p>
              </p:txBody>
            </p:sp>
          </p:grpSp>
          <p:sp>
            <p:nvSpPr>
              <p:cNvPr id="24" name="Oval 23">
                <a:extLst>
                  <a:ext uri="{FF2B5EF4-FFF2-40B4-BE49-F238E27FC236}">
                    <a16:creationId xmlns:a16="http://schemas.microsoft.com/office/drawing/2014/main" id="{817D387A-5DC7-4061-CBA7-2047C39D75C2}"/>
                  </a:ext>
                </a:extLst>
              </p:cNvPr>
              <p:cNvSpPr/>
              <p:nvPr/>
            </p:nvSpPr>
            <p:spPr>
              <a:xfrm>
                <a:off x="9266008" y="3857473"/>
                <a:ext cx="680034" cy="683339"/>
              </a:xfrm>
              <a:prstGeom prst="ellipse">
                <a:avLst/>
              </a:prstGeom>
              <a:solidFill>
                <a:srgbClr val="00A09D"/>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b="1" dirty="0">
                    <a:solidFill>
                      <a:schemeClr val="bg1"/>
                    </a:solidFill>
                    <a:latin typeface="Gill Sans MT" panose="020B0502020104020203" pitchFamily="34" charset="0"/>
                  </a:rPr>
                  <a:t>C</a:t>
                </a:r>
              </a:p>
            </p:txBody>
          </p:sp>
        </p:grpSp>
        <p:sp>
          <p:nvSpPr>
            <p:cNvPr id="57" name="TextBox 56">
              <a:extLst>
                <a:ext uri="{FF2B5EF4-FFF2-40B4-BE49-F238E27FC236}">
                  <a16:creationId xmlns:a16="http://schemas.microsoft.com/office/drawing/2014/main" id="{695273E8-948F-DBB1-F849-8F3063B7E1E2}"/>
                </a:ext>
              </a:extLst>
            </p:cNvPr>
            <p:cNvSpPr txBox="1"/>
            <p:nvPr/>
          </p:nvSpPr>
          <p:spPr>
            <a:xfrm>
              <a:off x="1321251" y="3774760"/>
              <a:ext cx="2492509" cy="369332"/>
            </a:xfrm>
            <a:prstGeom prst="rect">
              <a:avLst/>
            </a:prstGeom>
            <a:noFill/>
            <a:ln>
              <a:noFill/>
            </a:ln>
          </p:spPr>
          <p:txBody>
            <a:bodyPr wrap="square">
              <a:spAutoFit/>
            </a:bodyPr>
            <a:lstStyle/>
            <a:p>
              <a:pPr algn="ctr"/>
              <a:r>
                <a:rPr lang="en-US" b="1" dirty="0">
                  <a:solidFill>
                    <a:srgbClr val="5E5CA2"/>
                  </a:solidFill>
                  <a:latin typeface="+mj-lt"/>
                </a:rPr>
                <a:t>Trader</a:t>
              </a:r>
            </a:p>
          </p:txBody>
        </p:sp>
        <p:sp>
          <p:nvSpPr>
            <p:cNvPr id="63" name="TextBox 62">
              <a:extLst>
                <a:ext uri="{FF2B5EF4-FFF2-40B4-BE49-F238E27FC236}">
                  <a16:creationId xmlns:a16="http://schemas.microsoft.com/office/drawing/2014/main" id="{BB303270-AD36-156C-2050-B6B99C8F553C}"/>
                </a:ext>
              </a:extLst>
            </p:cNvPr>
            <p:cNvSpPr txBox="1"/>
            <p:nvPr/>
          </p:nvSpPr>
          <p:spPr>
            <a:xfrm>
              <a:off x="8217566" y="3643289"/>
              <a:ext cx="2492509" cy="646331"/>
            </a:xfrm>
            <a:prstGeom prst="rect">
              <a:avLst/>
            </a:prstGeom>
            <a:noFill/>
            <a:ln>
              <a:noFill/>
            </a:ln>
          </p:spPr>
          <p:txBody>
            <a:bodyPr wrap="square">
              <a:spAutoFit/>
            </a:bodyPr>
            <a:lstStyle/>
            <a:p>
              <a:pPr algn="ctr"/>
              <a:r>
                <a:rPr lang="en-US" b="1" dirty="0">
                  <a:solidFill>
                    <a:srgbClr val="00A09D"/>
                  </a:solidFill>
                  <a:latin typeface="+mj-lt"/>
                </a:rPr>
                <a:t>Competitive Supplier</a:t>
              </a:r>
            </a:p>
            <a:p>
              <a:pPr algn="ctr"/>
              <a:r>
                <a:rPr lang="en-US" dirty="0">
                  <a:solidFill>
                    <a:srgbClr val="00A09D"/>
                  </a:solidFill>
                  <a:latin typeface="+mj-lt"/>
                </a:rPr>
                <a:t>(1 MW or more)</a:t>
              </a:r>
            </a:p>
          </p:txBody>
        </p:sp>
      </p:grpSp>
      <p:sp>
        <p:nvSpPr>
          <p:cNvPr id="65" name="Content Placeholder 2">
            <a:extLst>
              <a:ext uri="{FF2B5EF4-FFF2-40B4-BE49-F238E27FC236}">
                <a16:creationId xmlns:a16="http://schemas.microsoft.com/office/drawing/2014/main" id="{88BF6F71-4CD0-E40B-2398-0C9E5691368C}"/>
              </a:ext>
            </a:extLst>
          </p:cNvPr>
          <p:cNvSpPr txBox="1">
            <a:spLocks/>
          </p:cNvSpPr>
          <p:nvPr/>
        </p:nvSpPr>
        <p:spPr>
          <a:xfrm>
            <a:off x="339527" y="4221335"/>
            <a:ext cx="9819061" cy="313222"/>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00000"/>
              </a:lnSpc>
              <a:spcBef>
                <a:spcPts val="600"/>
              </a:spcBef>
              <a:spcAft>
                <a:spcPts val="600"/>
              </a:spcAft>
              <a:buFont typeface="Arial" panose="020B0604020202020204" pitchFamily="34" charset="0"/>
              <a:buNone/>
            </a:pPr>
            <a:r>
              <a:rPr lang="en-US" sz="2000" b="1" dirty="0">
                <a:solidFill>
                  <a:schemeClr val="tx1">
                    <a:lumMod val="75000"/>
                    <a:lumOff val="25000"/>
                  </a:schemeClr>
                </a:solidFill>
                <a:latin typeface="+mj-lt"/>
              </a:rPr>
              <a:t>Three types of power transactions </a:t>
            </a:r>
            <a:r>
              <a:rPr lang="en-US" sz="2000" dirty="0">
                <a:solidFill>
                  <a:schemeClr val="tx1">
                    <a:lumMod val="75000"/>
                    <a:lumOff val="25000"/>
                  </a:schemeClr>
                </a:solidFill>
              </a:rPr>
              <a:t>are allowed in the new wholesale market:</a:t>
            </a:r>
          </a:p>
        </p:txBody>
      </p:sp>
      <p:grpSp>
        <p:nvGrpSpPr>
          <p:cNvPr id="66" name="Group 65">
            <a:extLst>
              <a:ext uri="{FF2B5EF4-FFF2-40B4-BE49-F238E27FC236}">
                <a16:creationId xmlns:a16="http://schemas.microsoft.com/office/drawing/2014/main" id="{AA066A6F-AB81-8975-D618-83CE841BF497}"/>
              </a:ext>
            </a:extLst>
          </p:cNvPr>
          <p:cNvGrpSpPr/>
          <p:nvPr/>
        </p:nvGrpSpPr>
        <p:grpSpPr>
          <a:xfrm>
            <a:off x="-947287" y="4203553"/>
            <a:ext cx="11765279" cy="2901544"/>
            <a:chOff x="-1970516" y="3034239"/>
            <a:chExt cx="13275728" cy="3465237"/>
          </a:xfrm>
        </p:grpSpPr>
        <p:sp>
          <p:nvSpPr>
            <p:cNvPr id="67" name="Block Arc 66">
              <a:extLst>
                <a:ext uri="{FF2B5EF4-FFF2-40B4-BE49-F238E27FC236}">
                  <a16:creationId xmlns:a16="http://schemas.microsoft.com/office/drawing/2014/main" id="{715BEB10-AA73-F60A-8EED-5FF98C40A435}"/>
                </a:ext>
              </a:extLst>
            </p:cNvPr>
            <p:cNvSpPr/>
            <p:nvPr/>
          </p:nvSpPr>
          <p:spPr>
            <a:xfrm>
              <a:off x="-1970516" y="3034239"/>
              <a:ext cx="3465237" cy="3465237"/>
            </a:xfrm>
            <a:prstGeom prst="blockArc">
              <a:avLst>
                <a:gd name="adj1" fmla="val 18900000"/>
                <a:gd name="adj2" fmla="val 2700000"/>
                <a:gd name="adj3" fmla="val 708"/>
              </a:avLst>
            </a:prstGeom>
            <a:solidFill>
              <a:schemeClr val="bg1">
                <a:lumMod val="50000"/>
              </a:schemeClr>
            </a:solidFill>
            <a:ln w="76200">
              <a:solidFill>
                <a:schemeClr val="bg1">
                  <a:lumMod val="50000"/>
                </a:schemeClr>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LID4096"/>
            </a:p>
          </p:txBody>
        </p:sp>
        <p:grpSp>
          <p:nvGrpSpPr>
            <p:cNvPr id="68" name="Group 67">
              <a:extLst>
                <a:ext uri="{FF2B5EF4-FFF2-40B4-BE49-F238E27FC236}">
                  <a16:creationId xmlns:a16="http://schemas.microsoft.com/office/drawing/2014/main" id="{A391FF61-D0A2-E2CB-259A-549F757716A1}"/>
                </a:ext>
              </a:extLst>
            </p:cNvPr>
            <p:cNvGrpSpPr/>
            <p:nvPr/>
          </p:nvGrpSpPr>
          <p:grpSpPr>
            <a:xfrm>
              <a:off x="886789" y="3674957"/>
              <a:ext cx="10418423" cy="2183798"/>
              <a:chOff x="1381228" y="3674957"/>
              <a:chExt cx="10418423" cy="2183798"/>
            </a:xfrm>
          </p:grpSpPr>
          <p:sp>
            <p:nvSpPr>
              <p:cNvPr id="69" name="Freeform: Shape 68">
                <a:extLst>
                  <a:ext uri="{FF2B5EF4-FFF2-40B4-BE49-F238E27FC236}">
                    <a16:creationId xmlns:a16="http://schemas.microsoft.com/office/drawing/2014/main" id="{1FE5B08D-AA3C-0976-7C87-C6277461F7E7}"/>
                  </a:ext>
                </a:extLst>
              </p:cNvPr>
              <p:cNvSpPr/>
              <p:nvPr/>
            </p:nvSpPr>
            <p:spPr>
              <a:xfrm>
                <a:off x="1857984" y="3739186"/>
                <a:ext cx="9937770" cy="513834"/>
              </a:xfrm>
              <a:custGeom>
                <a:avLst/>
                <a:gdLst>
                  <a:gd name="connsiteX0" fmla="*/ 0 w 6260311"/>
                  <a:gd name="connsiteY0" fmla="*/ 0 h 452431"/>
                  <a:gd name="connsiteX1" fmla="*/ 6260311 w 6260311"/>
                  <a:gd name="connsiteY1" fmla="*/ 0 h 452431"/>
                  <a:gd name="connsiteX2" fmla="*/ 6260311 w 6260311"/>
                  <a:gd name="connsiteY2" fmla="*/ 452431 h 452431"/>
                  <a:gd name="connsiteX3" fmla="*/ 0 w 6260311"/>
                  <a:gd name="connsiteY3" fmla="*/ 452431 h 452431"/>
                  <a:gd name="connsiteX4" fmla="*/ 0 w 6260311"/>
                  <a:gd name="connsiteY4" fmla="*/ 0 h 452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60311" h="452431">
                    <a:moveTo>
                      <a:pt x="0" y="0"/>
                    </a:moveTo>
                    <a:lnTo>
                      <a:pt x="6260311" y="0"/>
                    </a:lnTo>
                    <a:lnTo>
                      <a:pt x="6260311" y="452431"/>
                    </a:lnTo>
                    <a:lnTo>
                      <a:pt x="0" y="452431"/>
                    </a:lnTo>
                    <a:lnTo>
                      <a:pt x="0" y="0"/>
                    </a:lnTo>
                    <a:close/>
                  </a:path>
                </a:pathLst>
              </a:custGeom>
              <a:solidFill>
                <a:srgbClr val="21648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59118" tIns="33020" rIns="33020" bIns="33020" numCol="1" spcCol="1270" anchor="ctr" anchorCtr="0">
                <a:noAutofit/>
              </a:bodyPr>
              <a:lstStyle/>
              <a:p>
                <a:pPr marL="0" lvl="0" indent="0" algn="l" defTabSz="577850">
                  <a:lnSpc>
                    <a:spcPct val="90000"/>
                  </a:lnSpc>
                  <a:spcBef>
                    <a:spcPct val="0"/>
                  </a:spcBef>
                  <a:spcAft>
                    <a:spcPct val="35000"/>
                  </a:spcAft>
                  <a:buNone/>
                </a:pPr>
                <a:r>
                  <a:rPr lang="en-US" sz="1600" b="1" kern="1200" dirty="0">
                    <a:latin typeface="Gill Sans MT" panose="020B0502020104020203" pitchFamily="34" charset="0"/>
                  </a:rPr>
                  <a:t>Merchant sales</a:t>
                </a:r>
                <a:r>
                  <a:rPr lang="en-US" sz="1600" kern="1200" dirty="0">
                    <a:latin typeface="Gill Sans MT" panose="020B0502020104020203" pitchFamily="34" charset="0"/>
                  </a:rPr>
                  <a:t> – through wheeling arrangements on the grid</a:t>
                </a:r>
              </a:p>
            </p:txBody>
          </p:sp>
          <p:sp>
            <p:nvSpPr>
              <p:cNvPr id="70" name="Oval 69">
                <a:extLst>
                  <a:ext uri="{FF2B5EF4-FFF2-40B4-BE49-F238E27FC236}">
                    <a16:creationId xmlns:a16="http://schemas.microsoft.com/office/drawing/2014/main" id="{446221DA-5AC8-6DC7-321C-831EDBDBDEBA}"/>
                  </a:ext>
                </a:extLst>
              </p:cNvPr>
              <p:cNvSpPr/>
              <p:nvPr/>
            </p:nvSpPr>
            <p:spPr>
              <a:xfrm>
                <a:off x="1381228" y="3674957"/>
                <a:ext cx="705482" cy="642293"/>
              </a:xfrm>
              <a:prstGeom prst="ellipse">
                <a:avLst/>
              </a:prstGeom>
              <a:ln w="38100">
                <a:solidFill>
                  <a:srgbClr val="216482"/>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algn="ctr"/>
                <a:r>
                  <a:rPr lang="en-US" b="1" dirty="0">
                    <a:solidFill>
                      <a:srgbClr val="216482"/>
                    </a:solidFill>
                    <a:latin typeface="Gill Sans MT" panose="020B0502020104020203" pitchFamily="34" charset="0"/>
                  </a:rPr>
                  <a:t>1</a:t>
                </a:r>
              </a:p>
            </p:txBody>
          </p:sp>
          <p:sp>
            <p:nvSpPr>
              <p:cNvPr id="71" name="Freeform: Shape 70">
                <a:extLst>
                  <a:ext uri="{FF2B5EF4-FFF2-40B4-BE49-F238E27FC236}">
                    <a16:creationId xmlns:a16="http://schemas.microsoft.com/office/drawing/2014/main" id="{8ADC4420-92F2-55E4-C9CE-4FF19CDBF632}"/>
                  </a:ext>
                </a:extLst>
              </p:cNvPr>
              <p:cNvSpPr/>
              <p:nvPr/>
            </p:nvSpPr>
            <p:spPr>
              <a:xfrm>
                <a:off x="2052537" y="4509940"/>
                <a:ext cx="9747114" cy="513834"/>
              </a:xfrm>
              <a:custGeom>
                <a:avLst/>
                <a:gdLst>
                  <a:gd name="connsiteX0" fmla="*/ 0 w 6095852"/>
                  <a:gd name="connsiteY0" fmla="*/ 0 h 452431"/>
                  <a:gd name="connsiteX1" fmla="*/ 6095852 w 6095852"/>
                  <a:gd name="connsiteY1" fmla="*/ 0 h 452431"/>
                  <a:gd name="connsiteX2" fmla="*/ 6095852 w 6095852"/>
                  <a:gd name="connsiteY2" fmla="*/ 452431 h 452431"/>
                  <a:gd name="connsiteX3" fmla="*/ 0 w 6095852"/>
                  <a:gd name="connsiteY3" fmla="*/ 452431 h 452431"/>
                  <a:gd name="connsiteX4" fmla="*/ 0 w 6095852"/>
                  <a:gd name="connsiteY4" fmla="*/ 0 h 452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5852" h="452431">
                    <a:moveTo>
                      <a:pt x="0" y="0"/>
                    </a:moveTo>
                    <a:lnTo>
                      <a:pt x="6095852" y="0"/>
                    </a:lnTo>
                    <a:lnTo>
                      <a:pt x="6095852" y="452431"/>
                    </a:lnTo>
                    <a:lnTo>
                      <a:pt x="0" y="452431"/>
                    </a:lnTo>
                    <a:lnTo>
                      <a:pt x="0" y="0"/>
                    </a:lnTo>
                    <a:close/>
                  </a:path>
                </a:pathLst>
              </a:custGeom>
              <a:solidFill>
                <a:srgbClr val="1891AB"/>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59118" tIns="33020" rIns="33020" bIns="33020" numCol="1" spcCol="1270" anchor="ctr" anchorCtr="0">
                <a:noAutofit/>
              </a:bodyPr>
              <a:lstStyle/>
              <a:p>
                <a:pPr defTabSz="577850">
                  <a:lnSpc>
                    <a:spcPct val="90000"/>
                  </a:lnSpc>
                  <a:spcBef>
                    <a:spcPct val="0"/>
                  </a:spcBef>
                  <a:spcAft>
                    <a:spcPct val="35000"/>
                  </a:spcAft>
                </a:pPr>
                <a:r>
                  <a:rPr lang="en-US" sz="1600" b="1" dirty="0">
                    <a:latin typeface="Gill Sans MT" panose="020B0502020104020203" pitchFamily="34" charset="0"/>
                  </a:rPr>
                  <a:t>B2B transactions </a:t>
                </a:r>
                <a:r>
                  <a:rPr lang="en-US" sz="1600" dirty="0">
                    <a:latin typeface="Gill Sans MT" panose="020B0502020104020203" pitchFamily="34" charset="0"/>
                  </a:rPr>
                  <a:t>– opportunity for REs to integrate at a relatively fast pace</a:t>
                </a:r>
              </a:p>
            </p:txBody>
          </p:sp>
          <p:sp>
            <p:nvSpPr>
              <p:cNvPr id="72" name="Oval 71">
                <a:extLst>
                  <a:ext uri="{FF2B5EF4-FFF2-40B4-BE49-F238E27FC236}">
                    <a16:creationId xmlns:a16="http://schemas.microsoft.com/office/drawing/2014/main" id="{DE619BF4-8117-BE2E-CAD5-906AD2C909B2}"/>
                  </a:ext>
                </a:extLst>
              </p:cNvPr>
              <p:cNvSpPr/>
              <p:nvPr/>
            </p:nvSpPr>
            <p:spPr>
              <a:xfrm>
                <a:off x="1586382" y="4445710"/>
                <a:ext cx="705482" cy="642293"/>
              </a:xfrm>
              <a:prstGeom prst="ellipse">
                <a:avLst/>
              </a:prstGeom>
              <a:ln w="38100">
                <a:solidFill>
                  <a:srgbClr val="1891AB"/>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algn="ctr"/>
                <a:r>
                  <a:rPr lang="en-US" b="1" dirty="0">
                    <a:solidFill>
                      <a:srgbClr val="1891AB"/>
                    </a:solidFill>
                    <a:latin typeface="Gill Sans MT" panose="020B0502020104020203" pitchFamily="34" charset="0"/>
                  </a:rPr>
                  <a:t>2</a:t>
                </a:r>
              </a:p>
            </p:txBody>
          </p:sp>
          <p:sp>
            <p:nvSpPr>
              <p:cNvPr id="73" name="Freeform: Shape 72">
                <a:extLst>
                  <a:ext uri="{FF2B5EF4-FFF2-40B4-BE49-F238E27FC236}">
                    <a16:creationId xmlns:a16="http://schemas.microsoft.com/office/drawing/2014/main" id="{94E501EE-8471-2089-A673-D8D02EFD9C1D}"/>
                  </a:ext>
                </a:extLst>
              </p:cNvPr>
              <p:cNvSpPr/>
              <p:nvPr/>
            </p:nvSpPr>
            <p:spPr>
              <a:xfrm>
                <a:off x="1814209" y="5280692"/>
                <a:ext cx="9982184" cy="513834"/>
              </a:xfrm>
              <a:custGeom>
                <a:avLst/>
                <a:gdLst>
                  <a:gd name="connsiteX0" fmla="*/ 0 w 6260311"/>
                  <a:gd name="connsiteY0" fmla="*/ 0 h 452431"/>
                  <a:gd name="connsiteX1" fmla="*/ 6260311 w 6260311"/>
                  <a:gd name="connsiteY1" fmla="*/ 0 h 452431"/>
                  <a:gd name="connsiteX2" fmla="*/ 6260311 w 6260311"/>
                  <a:gd name="connsiteY2" fmla="*/ 452431 h 452431"/>
                  <a:gd name="connsiteX3" fmla="*/ 0 w 6260311"/>
                  <a:gd name="connsiteY3" fmla="*/ 452431 h 452431"/>
                  <a:gd name="connsiteX4" fmla="*/ 0 w 6260311"/>
                  <a:gd name="connsiteY4" fmla="*/ 0 h 452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60311" h="452431">
                    <a:moveTo>
                      <a:pt x="0" y="0"/>
                    </a:moveTo>
                    <a:lnTo>
                      <a:pt x="6260311" y="0"/>
                    </a:lnTo>
                    <a:lnTo>
                      <a:pt x="6260311" y="452431"/>
                    </a:lnTo>
                    <a:lnTo>
                      <a:pt x="0" y="452431"/>
                    </a:lnTo>
                    <a:lnTo>
                      <a:pt x="0" y="0"/>
                    </a:lnTo>
                    <a:close/>
                  </a:path>
                </a:pathLst>
              </a:custGeom>
              <a:solidFill>
                <a:srgbClr val="00A09D"/>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59118" tIns="33020" rIns="33020" bIns="33020" numCol="1" spcCol="1270" anchor="ctr" anchorCtr="0">
                <a:noAutofit/>
              </a:bodyPr>
              <a:lstStyle/>
              <a:p>
                <a:pPr defTabSz="577850">
                  <a:lnSpc>
                    <a:spcPct val="90000"/>
                  </a:lnSpc>
                  <a:spcBef>
                    <a:spcPct val="0"/>
                  </a:spcBef>
                  <a:spcAft>
                    <a:spcPct val="35000"/>
                  </a:spcAft>
                </a:pPr>
                <a:r>
                  <a:rPr lang="en-US" sz="1600" b="1" dirty="0">
                    <a:latin typeface="Gill Sans MT" panose="020B0502020104020203" pitchFamily="34" charset="0"/>
                  </a:rPr>
                  <a:t>Bilateral contracts with DISCOs</a:t>
                </a:r>
                <a:r>
                  <a:rPr lang="en-US" sz="1600" dirty="0">
                    <a:latin typeface="Gill Sans MT" panose="020B0502020104020203" pitchFamily="34" charset="0"/>
                  </a:rPr>
                  <a:t> – generation capacity additions through open auctions</a:t>
                </a:r>
              </a:p>
            </p:txBody>
          </p:sp>
          <p:sp>
            <p:nvSpPr>
              <p:cNvPr id="74" name="Oval 73">
                <a:extLst>
                  <a:ext uri="{FF2B5EF4-FFF2-40B4-BE49-F238E27FC236}">
                    <a16:creationId xmlns:a16="http://schemas.microsoft.com/office/drawing/2014/main" id="{A65CC11F-6D8C-6212-F669-84FE81352437}"/>
                  </a:ext>
                </a:extLst>
              </p:cNvPr>
              <p:cNvSpPr/>
              <p:nvPr/>
            </p:nvSpPr>
            <p:spPr>
              <a:xfrm>
                <a:off x="1381228" y="5216462"/>
                <a:ext cx="705482" cy="642293"/>
              </a:xfrm>
              <a:prstGeom prst="ellipse">
                <a:avLst/>
              </a:prstGeom>
              <a:ln w="38100">
                <a:solidFill>
                  <a:srgbClr val="00A09D"/>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algn="ctr"/>
                <a:r>
                  <a:rPr lang="en-US" b="1" dirty="0">
                    <a:solidFill>
                      <a:srgbClr val="00A09D"/>
                    </a:solidFill>
                    <a:latin typeface="Gill Sans MT" panose="020B0502020104020203" pitchFamily="34" charset="0"/>
                  </a:rPr>
                  <a:t>3</a:t>
                </a:r>
              </a:p>
            </p:txBody>
          </p:sp>
        </p:grpSp>
      </p:grpSp>
    </p:spTree>
    <p:extLst>
      <p:ext uri="{BB962C8B-B14F-4D97-AF65-F5344CB8AC3E}">
        <p14:creationId xmlns:p14="http://schemas.microsoft.com/office/powerpoint/2010/main" val="1068618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499"/>
                                          </p:stCondLst>
                                        </p:cTn>
                                        <p:tgtEl>
                                          <p:spTgt spid="75"/>
                                        </p:tgtEl>
                                        <p:attrNameLst>
                                          <p:attrName>style.visibility</p:attrName>
                                        </p:attrNameLst>
                                      </p:cBhvr>
                                      <p:to>
                                        <p:strVal val="visible"/>
                                      </p:to>
                                    </p:set>
                                  </p:childTnLst>
                                </p:cTn>
                              </p:par>
                            </p:childTnLst>
                          </p:cTn>
                        </p:par>
                        <p:par>
                          <p:cTn id="7" fill="hold">
                            <p:stCondLst>
                              <p:cond delay="1000"/>
                            </p:stCondLst>
                            <p:childTnLst>
                              <p:par>
                                <p:cTn id="8" presetID="2" presetClass="entr" presetSubtype="4" fill="hold" nodeType="afterEffect">
                                  <p:stCondLst>
                                    <p:cond delay="500"/>
                                  </p:stCondLst>
                                  <p:childTnLst>
                                    <p:set>
                                      <p:cBhvr>
                                        <p:cTn id="9" dur="1" fill="hold">
                                          <p:stCondLst>
                                            <p:cond delay="0"/>
                                          </p:stCondLst>
                                        </p:cTn>
                                        <p:tgtEl>
                                          <p:spTgt spid="76"/>
                                        </p:tgtEl>
                                        <p:attrNameLst>
                                          <p:attrName>style.visibility</p:attrName>
                                        </p:attrNameLst>
                                      </p:cBhvr>
                                      <p:to>
                                        <p:strVal val="visible"/>
                                      </p:to>
                                    </p:set>
                                    <p:anim calcmode="lin" valueType="num">
                                      <p:cBhvr additive="base">
                                        <p:cTn id="10" dur="500" fill="hold"/>
                                        <p:tgtEl>
                                          <p:spTgt spid="76"/>
                                        </p:tgtEl>
                                        <p:attrNameLst>
                                          <p:attrName>ppt_x</p:attrName>
                                        </p:attrNameLst>
                                      </p:cBhvr>
                                      <p:tavLst>
                                        <p:tav tm="0">
                                          <p:val>
                                            <p:strVal val="#ppt_x"/>
                                          </p:val>
                                        </p:tav>
                                        <p:tav tm="100000">
                                          <p:val>
                                            <p:strVal val="#ppt_x"/>
                                          </p:val>
                                        </p:tav>
                                      </p:tavLst>
                                    </p:anim>
                                    <p:anim calcmode="lin" valueType="num">
                                      <p:cBhvr additive="base">
                                        <p:cTn id="11" dur="500" fill="hold"/>
                                        <p:tgtEl>
                                          <p:spTgt spid="76"/>
                                        </p:tgtEl>
                                        <p:attrNameLst>
                                          <p:attrName>ppt_y</p:attrName>
                                        </p:attrNameLst>
                                      </p:cBhvr>
                                      <p:tavLst>
                                        <p:tav tm="0">
                                          <p:val>
                                            <p:strVal val="1+#ppt_h/2"/>
                                          </p:val>
                                        </p:tav>
                                        <p:tav tm="100000">
                                          <p:val>
                                            <p:strVal val="#ppt_y"/>
                                          </p:val>
                                        </p:tav>
                                      </p:tavLst>
                                    </p:anim>
                                  </p:childTnLst>
                                </p:cTn>
                              </p:par>
                            </p:childTnLst>
                          </p:cTn>
                        </p:par>
                        <p:par>
                          <p:cTn id="12" fill="hold">
                            <p:stCondLst>
                              <p:cond delay="2000"/>
                            </p:stCondLst>
                            <p:childTnLst>
                              <p:par>
                                <p:cTn id="13" presetID="42" presetClass="entr" presetSubtype="0" fill="hold" grpId="0" nodeType="afterEffect">
                                  <p:stCondLst>
                                    <p:cond delay="500"/>
                                  </p:stCondLst>
                                  <p:childTnLst>
                                    <p:set>
                                      <p:cBhvr>
                                        <p:cTn id="14" dur="1" fill="hold">
                                          <p:stCondLst>
                                            <p:cond delay="0"/>
                                          </p:stCondLst>
                                        </p:cTn>
                                        <p:tgtEl>
                                          <p:spTgt spid="65"/>
                                        </p:tgtEl>
                                        <p:attrNameLst>
                                          <p:attrName>style.visibility</p:attrName>
                                        </p:attrNameLst>
                                      </p:cBhvr>
                                      <p:to>
                                        <p:strVal val="visible"/>
                                      </p:to>
                                    </p:set>
                                    <p:animEffect transition="in" filter="fade">
                                      <p:cBhvr>
                                        <p:cTn id="15" dur="500"/>
                                        <p:tgtEl>
                                          <p:spTgt spid="65"/>
                                        </p:tgtEl>
                                      </p:cBhvr>
                                    </p:animEffect>
                                    <p:anim calcmode="lin" valueType="num">
                                      <p:cBhvr>
                                        <p:cTn id="16" dur="500" fill="hold"/>
                                        <p:tgtEl>
                                          <p:spTgt spid="65"/>
                                        </p:tgtEl>
                                        <p:attrNameLst>
                                          <p:attrName>ppt_x</p:attrName>
                                        </p:attrNameLst>
                                      </p:cBhvr>
                                      <p:tavLst>
                                        <p:tav tm="0">
                                          <p:val>
                                            <p:strVal val="#ppt_x"/>
                                          </p:val>
                                        </p:tav>
                                        <p:tav tm="100000">
                                          <p:val>
                                            <p:strVal val="#ppt_x"/>
                                          </p:val>
                                        </p:tav>
                                      </p:tavLst>
                                    </p:anim>
                                    <p:anim calcmode="lin" valueType="num">
                                      <p:cBhvr>
                                        <p:cTn id="17" dur="500" fill="hold"/>
                                        <p:tgtEl>
                                          <p:spTgt spid="65"/>
                                        </p:tgtEl>
                                        <p:attrNameLst>
                                          <p:attrName>ppt_y</p:attrName>
                                        </p:attrNameLst>
                                      </p:cBhvr>
                                      <p:tavLst>
                                        <p:tav tm="0">
                                          <p:val>
                                            <p:strVal val="#ppt_y+.1"/>
                                          </p:val>
                                        </p:tav>
                                        <p:tav tm="100000">
                                          <p:val>
                                            <p:strVal val="#ppt_y"/>
                                          </p:val>
                                        </p:tav>
                                      </p:tavLst>
                                    </p:anim>
                                  </p:childTnLst>
                                </p:cTn>
                              </p:par>
                            </p:childTnLst>
                          </p:cTn>
                        </p:par>
                        <p:par>
                          <p:cTn id="18" fill="hold">
                            <p:stCondLst>
                              <p:cond delay="3000"/>
                            </p:stCondLst>
                            <p:childTnLst>
                              <p:par>
                                <p:cTn id="19" presetID="22" presetClass="entr" presetSubtype="4" fill="hold" nodeType="afterEffect">
                                  <p:stCondLst>
                                    <p:cond delay="500"/>
                                  </p:stCondLst>
                                  <p:childTnLst>
                                    <p:set>
                                      <p:cBhvr>
                                        <p:cTn id="20" dur="1" fill="hold">
                                          <p:stCondLst>
                                            <p:cond delay="0"/>
                                          </p:stCondLst>
                                        </p:cTn>
                                        <p:tgtEl>
                                          <p:spTgt spid="66"/>
                                        </p:tgtEl>
                                        <p:attrNameLst>
                                          <p:attrName>style.visibility</p:attrName>
                                        </p:attrNameLst>
                                      </p:cBhvr>
                                      <p:to>
                                        <p:strVal val="visible"/>
                                      </p:to>
                                    </p:set>
                                    <p:animEffect transition="in" filter="wipe(down)">
                                      <p:cBhvr>
                                        <p:cTn id="21"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0D0941-5508-7EFD-6A22-E04B1A83D69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6580"/>
            <a:ext cx="12192000" cy="801494"/>
          </a:xfrm>
          <a:prstGeom prst="rect">
            <a:avLst/>
          </a:prstGeom>
        </p:spPr>
      </p:pic>
      <p:sp>
        <p:nvSpPr>
          <p:cNvPr id="5" name="Rectangle 4"/>
          <p:cNvSpPr/>
          <p:nvPr/>
        </p:nvSpPr>
        <p:spPr>
          <a:xfrm>
            <a:off x="510361" y="1371609"/>
            <a:ext cx="11607209" cy="4519186"/>
          </a:xfrm>
          <a:prstGeom prst="rect">
            <a:avLst/>
          </a:prstGeom>
        </p:spPr>
        <p:txBody>
          <a:bodyPr wrap="square">
            <a:spAutoFit/>
          </a:bodyPr>
          <a:lstStyle/>
          <a:p>
            <a:pPr marL="914400" lvl="1" indent="-514350">
              <a:spcBef>
                <a:spcPts val="1200"/>
              </a:spcBef>
              <a:spcAft>
                <a:spcPts val="800"/>
              </a:spcAft>
              <a:buClr>
                <a:srgbClr val="009900"/>
              </a:buClr>
              <a:buSzPct val="100000"/>
              <a:buFont typeface="Wingdings" panose="05000000000000000000" pitchFamily="2" charset="2"/>
              <a:buChar char="q"/>
              <a:tabLst>
                <a:tab pos="800100" algn="l"/>
              </a:tabLst>
              <a:defRPr/>
            </a:pPr>
            <a:r>
              <a:rPr lang="en-US" sz="2200" dirty="0">
                <a:solidFill>
                  <a:schemeClr val="bg2">
                    <a:lumMod val="25000"/>
                  </a:schemeClr>
                </a:solidFill>
                <a:latin typeface="Times New Roman" panose="02020603050405020304" pitchFamily="18" charset="0"/>
                <a:cs typeface="Times New Roman" panose="02020603050405020304" pitchFamily="18" charset="0"/>
              </a:rPr>
              <a:t>Development of large scale ARE projects to achieve the targets set by Government</a:t>
            </a:r>
          </a:p>
          <a:p>
            <a:pPr marL="914400" lvl="1" indent="-514350">
              <a:spcBef>
                <a:spcPts val="1200"/>
              </a:spcBef>
              <a:spcAft>
                <a:spcPts val="800"/>
              </a:spcAft>
              <a:buClr>
                <a:srgbClr val="009900"/>
              </a:buClr>
              <a:buSzPct val="100000"/>
              <a:buFont typeface="Wingdings" panose="05000000000000000000" pitchFamily="2" charset="2"/>
              <a:buChar char="q"/>
              <a:tabLst>
                <a:tab pos="800100" algn="l"/>
              </a:tabLst>
              <a:defRPr/>
            </a:pPr>
            <a:r>
              <a:rPr lang="en-US" sz="2200" dirty="0">
                <a:solidFill>
                  <a:schemeClr val="bg2">
                    <a:lumMod val="25000"/>
                  </a:schemeClr>
                </a:solidFill>
                <a:latin typeface="Times New Roman" panose="02020603050405020304" pitchFamily="18" charset="0"/>
                <a:cs typeface="Times New Roman" panose="02020603050405020304" pitchFamily="18" charset="0"/>
              </a:rPr>
              <a:t>Construction of transmission lines through private sector investment</a:t>
            </a:r>
          </a:p>
          <a:p>
            <a:pPr marL="914400" lvl="1" indent="-514350">
              <a:spcBef>
                <a:spcPts val="1200"/>
              </a:spcBef>
              <a:spcAft>
                <a:spcPts val="800"/>
              </a:spcAft>
              <a:buClr>
                <a:srgbClr val="009900"/>
              </a:buClr>
              <a:buSzPct val="100000"/>
              <a:buFont typeface="Wingdings" panose="05000000000000000000" pitchFamily="2" charset="2"/>
              <a:buChar char="q"/>
              <a:tabLst>
                <a:tab pos="800100" algn="l"/>
              </a:tabLst>
              <a:defRPr/>
            </a:pPr>
            <a:r>
              <a:rPr lang="en-US" sz="2200" dirty="0">
                <a:solidFill>
                  <a:schemeClr val="bg2">
                    <a:lumMod val="25000"/>
                  </a:schemeClr>
                </a:solidFill>
                <a:latin typeface="Times New Roman" panose="02020603050405020304" pitchFamily="18" charset="0"/>
                <a:cs typeface="Times New Roman" panose="02020603050405020304" pitchFamily="18" charset="0"/>
              </a:rPr>
              <a:t>Local manufacturing of solar panels and other RE equipment ~ policy to be announced soon</a:t>
            </a:r>
          </a:p>
          <a:p>
            <a:pPr marL="914400" lvl="1" indent="-514350">
              <a:spcBef>
                <a:spcPts val="1200"/>
              </a:spcBef>
              <a:spcAft>
                <a:spcPts val="800"/>
              </a:spcAft>
              <a:buClr>
                <a:srgbClr val="009900"/>
              </a:buClr>
              <a:buSzPct val="100000"/>
              <a:buFont typeface="Wingdings" panose="05000000000000000000" pitchFamily="2" charset="2"/>
              <a:buChar char="q"/>
              <a:tabLst>
                <a:tab pos="800100" algn="l"/>
              </a:tabLst>
              <a:defRPr/>
            </a:pPr>
            <a:r>
              <a:rPr lang="en-GB" sz="2200" dirty="0">
                <a:solidFill>
                  <a:schemeClr val="bg2">
                    <a:lumMod val="25000"/>
                  </a:schemeClr>
                </a:solidFill>
                <a:latin typeface="Times New Roman" panose="02020603050405020304" pitchFamily="18" charset="0"/>
                <a:cs typeface="Times New Roman" panose="02020603050405020304" pitchFamily="18" charset="0"/>
              </a:rPr>
              <a:t>ARE projects based on new-technologies (e.g. solar thermal, geothermal)</a:t>
            </a:r>
            <a:r>
              <a:rPr lang="en-US" sz="2200" dirty="0">
                <a:solidFill>
                  <a:schemeClr val="bg2">
                    <a:lumMod val="25000"/>
                  </a:schemeClr>
                </a:solidFill>
                <a:latin typeface="Times New Roman" panose="02020603050405020304" pitchFamily="18" charset="0"/>
                <a:cs typeface="Times New Roman" panose="02020603050405020304" pitchFamily="18" charset="0"/>
              </a:rPr>
              <a:t> </a:t>
            </a:r>
          </a:p>
          <a:p>
            <a:pPr marL="914400" lvl="1" indent="-514350">
              <a:spcBef>
                <a:spcPts val="1200"/>
              </a:spcBef>
              <a:spcAft>
                <a:spcPts val="800"/>
              </a:spcAft>
              <a:buClr>
                <a:srgbClr val="009900"/>
              </a:buClr>
              <a:buSzPct val="100000"/>
              <a:buFont typeface="Wingdings" panose="05000000000000000000" pitchFamily="2" charset="2"/>
              <a:buChar char="q"/>
              <a:tabLst>
                <a:tab pos="800100" algn="l"/>
              </a:tabLst>
              <a:defRPr/>
            </a:pPr>
            <a:r>
              <a:rPr lang="en-US" sz="2200" dirty="0">
                <a:solidFill>
                  <a:schemeClr val="bg2">
                    <a:lumMod val="25000"/>
                  </a:schemeClr>
                </a:solidFill>
                <a:latin typeface="Times New Roman" panose="02020603050405020304" pitchFamily="18" charset="0"/>
                <a:cs typeface="Times New Roman" panose="02020603050405020304" pitchFamily="18" charset="0"/>
              </a:rPr>
              <a:t>Development of distributed generation based ARE projects on B2B mode</a:t>
            </a:r>
          </a:p>
          <a:p>
            <a:pPr marL="914400" lvl="1" indent="-514350">
              <a:spcBef>
                <a:spcPts val="1200"/>
              </a:spcBef>
              <a:spcAft>
                <a:spcPts val="800"/>
              </a:spcAft>
              <a:buClr>
                <a:srgbClr val="009900"/>
              </a:buClr>
              <a:buSzPct val="100000"/>
              <a:buFont typeface="Wingdings" panose="05000000000000000000" pitchFamily="2" charset="2"/>
              <a:buChar char="q"/>
              <a:tabLst>
                <a:tab pos="800100" algn="l"/>
              </a:tabLst>
              <a:defRPr/>
            </a:pPr>
            <a:r>
              <a:rPr lang="en-US" sz="2200" dirty="0">
                <a:solidFill>
                  <a:schemeClr val="bg2">
                    <a:lumMod val="25000"/>
                  </a:schemeClr>
                </a:solidFill>
                <a:latin typeface="Times New Roman" panose="02020603050405020304" pitchFamily="18" charset="0"/>
                <a:cs typeface="Times New Roman" panose="02020603050405020304" pitchFamily="18" charset="0"/>
              </a:rPr>
              <a:t>Establishment of ARE based mini/micro grids in urban and rural areas</a:t>
            </a:r>
          </a:p>
          <a:p>
            <a:pPr marL="914400" lvl="1" indent="-514350">
              <a:spcBef>
                <a:spcPts val="1200"/>
              </a:spcBef>
              <a:spcAft>
                <a:spcPts val="800"/>
              </a:spcAft>
              <a:buClr>
                <a:srgbClr val="009900"/>
              </a:buClr>
              <a:buSzPct val="100000"/>
              <a:buFont typeface="Wingdings" panose="05000000000000000000" pitchFamily="2" charset="2"/>
              <a:buChar char="q"/>
              <a:tabLst>
                <a:tab pos="800100" algn="l"/>
              </a:tabLst>
              <a:defRPr/>
            </a:pPr>
            <a:r>
              <a:rPr lang="en-US" sz="2200" dirty="0">
                <a:solidFill>
                  <a:schemeClr val="bg2">
                    <a:lumMod val="25000"/>
                  </a:schemeClr>
                </a:solidFill>
                <a:latin typeface="Times New Roman" panose="02020603050405020304" pitchFamily="18" charset="0"/>
                <a:cs typeface="Times New Roman" panose="02020603050405020304" pitchFamily="18" charset="0"/>
              </a:rPr>
              <a:t>Pumped-storage hydro power projects</a:t>
            </a:r>
          </a:p>
          <a:p>
            <a:pPr marL="914400" lvl="1" indent="-514350">
              <a:spcBef>
                <a:spcPts val="600"/>
              </a:spcBef>
              <a:spcAft>
                <a:spcPts val="800"/>
              </a:spcAft>
              <a:buClr>
                <a:srgbClr val="009900"/>
              </a:buClr>
              <a:buSzPct val="100000"/>
              <a:buFont typeface="Wingdings" panose="05000000000000000000" pitchFamily="2" charset="2"/>
              <a:buChar char="Ø"/>
              <a:tabLst>
                <a:tab pos="800100" algn="l"/>
              </a:tabLst>
              <a:defRPr/>
            </a:pPr>
            <a:endParaRPr lang="en-AU" altLang="en-US" sz="2200"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6" name="Title 3"/>
          <p:cNvSpPr>
            <a:spLocks noGrp="1"/>
          </p:cNvSpPr>
          <p:nvPr>
            <p:ph type="title"/>
          </p:nvPr>
        </p:nvSpPr>
        <p:spPr>
          <a:xfrm>
            <a:off x="609600" y="0"/>
            <a:ext cx="10972800" cy="838200"/>
          </a:xfrm>
        </p:spPr>
        <p:txBody>
          <a:bodyPr>
            <a:normAutofit/>
          </a:bodyPr>
          <a:lstStyle/>
          <a:p>
            <a:pPr algn="ctr"/>
            <a:r>
              <a:rPr lang="en-US" sz="2800" b="1" dirty="0">
                <a:solidFill>
                  <a:schemeClr val="bg1"/>
                </a:solidFill>
                <a:latin typeface="Times New Roman" panose="02020603050405020304" pitchFamily="18" charset="0"/>
                <a:cs typeface="Times New Roman" panose="02020603050405020304" pitchFamily="18" charset="0"/>
              </a:rPr>
              <a:t>Future Plans &amp; Opportunities </a:t>
            </a:r>
          </a:p>
        </p:txBody>
      </p:sp>
      <p:pic>
        <p:nvPicPr>
          <p:cNvPr id="4" name="Picture 3">
            <a:extLst>
              <a:ext uri="{FF2B5EF4-FFF2-40B4-BE49-F238E27FC236}">
                <a16:creationId xmlns:a16="http://schemas.microsoft.com/office/drawing/2014/main" id="{E4013DEB-CED8-F03C-75F0-191248F337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6" y="-1"/>
            <a:ext cx="681827" cy="811699"/>
          </a:xfrm>
          <a:prstGeom prst="rect">
            <a:avLst/>
          </a:prstGeom>
        </p:spPr>
      </p:pic>
      <p:pic>
        <p:nvPicPr>
          <p:cNvPr id="2" name="Picture 1">
            <a:extLst>
              <a:ext uri="{FF2B5EF4-FFF2-40B4-BE49-F238E27FC236}">
                <a16:creationId xmlns:a16="http://schemas.microsoft.com/office/drawing/2014/main" id="{325B7D74-46FB-DD37-79D9-D10B773C014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835854" y="3933595"/>
            <a:ext cx="2063750" cy="291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0968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5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par>
                          <p:cTn id="8" fill="hold">
                            <p:stCondLst>
                              <p:cond delay="1000"/>
                            </p:stCondLst>
                            <p:childTnLst>
                              <p:par>
                                <p:cTn id="9" presetID="22" presetClass="entr" presetSubtype="4" fill="hold" nodeType="afterEffect">
                                  <p:stCondLst>
                                    <p:cond delay="50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wipe(down)">
                                      <p:cBhvr>
                                        <p:cTn id="11" dur="500"/>
                                        <p:tgtEl>
                                          <p:spTgt spid="5">
                                            <p:txEl>
                                              <p:pRg st="1" end="1"/>
                                            </p:txEl>
                                          </p:spTgt>
                                        </p:tgtEl>
                                      </p:cBhvr>
                                    </p:animEffect>
                                  </p:childTnLst>
                                </p:cTn>
                              </p:par>
                            </p:childTnLst>
                          </p:cTn>
                        </p:par>
                        <p:par>
                          <p:cTn id="12" fill="hold">
                            <p:stCondLst>
                              <p:cond delay="2000"/>
                            </p:stCondLst>
                            <p:childTnLst>
                              <p:par>
                                <p:cTn id="13" presetID="22" presetClass="entr" presetSubtype="4" fill="hold" nodeType="afterEffect">
                                  <p:stCondLst>
                                    <p:cond delay="50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wipe(down)">
                                      <p:cBhvr>
                                        <p:cTn id="15" dur="500"/>
                                        <p:tgtEl>
                                          <p:spTgt spid="5">
                                            <p:txEl>
                                              <p:pRg st="2" end="2"/>
                                            </p:txEl>
                                          </p:spTgt>
                                        </p:tgtEl>
                                      </p:cBhvr>
                                    </p:animEffect>
                                  </p:childTnLst>
                                </p:cTn>
                              </p:par>
                            </p:childTnLst>
                          </p:cTn>
                        </p:par>
                        <p:par>
                          <p:cTn id="16" fill="hold">
                            <p:stCondLst>
                              <p:cond delay="3000"/>
                            </p:stCondLst>
                            <p:childTnLst>
                              <p:par>
                                <p:cTn id="17" presetID="22" presetClass="entr" presetSubtype="4" fill="hold" nodeType="afterEffect">
                                  <p:stCondLst>
                                    <p:cond delay="50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wipe(down)">
                                      <p:cBhvr>
                                        <p:cTn id="19" dur="500"/>
                                        <p:tgtEl>
                                          <p:spTgt spid="5">
                                            <p:txEl>
                                              <p:pRg st="3" end="3"/>
                                            </p:txEl>
                                          </p:spTgt>
                                        </p:tgtEl>
                                      </p:cBhvr>
                                    </p:animEffect>
                                  </p:childTnLst>
                                </p:cTn>
                              </p:par>
                            </p:childTnLst>
                          </p:cTn>
                        </p:par>
                        <p:par>
                          <p:cTn id="20" fill="hold">
                            <p:stCondLst>
                              <p:cond delay="4000"/>
                            </p:stCondLst>
                            <p:childTnLst>
                              <p:par>
                                <p:cTn id="21" presetID="22" presetClass="entr" presetSubtype="4" fill="hold" nodeType="afterEffect">
                                  <p:stCondLst>
                                    <p:cond delay="50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wipe(down)">
                                      <p:cBhvr>
                                        <p:cTn id="23" dur="500"/>
                                        <p:tgtEl>
                                          <p:spTgt spid="5">
                                            <p:txEl>
                                              <p:pRg st="4" end="4"/>
                                            </p:txEl>
                                          </p:spTgt>
                                        </p:tgtEl>
                                      </p:cBhvr>
                                    </p:animEffect>
                                  </p:childTnLst>
                                </p:cTn>
                              </p:par>
                            </p:childTnLst>
                          </p:cTn>
                        </p:par>
                        <p:par>
                          <p:cTn id="24" fill="hold">
                            <p:stCondLst>
                              <p:cond delay="5000"/>
                            </p:stCondLst>
                            <p:childTnLst>
                              <p:par>
                                <p:cTn id="25" presetID="22" presetClass="entr" presetSubtype="4" fill="hold" nodeType="afterEffect">
                                  <p:stCondLst>
                                    <p:cond delay="50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wipe(down)">
                                      <p:cBhvr>
                                        <p:cTn id="27" dur="500"/>
                                        <p:tgtEl>
                                          <p:spTgt spid="5">
                                            <p:txEl>
                                              <p:pRg st="5" end="5"/>
                                            </p:txEl>
                                          </p:spTgt>
                                        </p:tgtEl>
                                      </p:cBhvr>
                                    </p:animEffect>
                                  </p:childTnLst>
                                </p:cTn>
                              </p:par>
                            </p:childTnLst>
                          </p:cTn>
                        </p:par>
                        <p:par>
                          <p:cTn id="28" fill="hold">
                            <p:stCondLst>
                              <p:cond delay="6000"/>
                            </p:stCondLst>
                            <p:childTnLst>
                              <p:par>
                                <p:cTn id="29" presetID="22" presetClass="entr" presetSubtype="4" fill="hold" nodeType="afterEffect">
                                  <p:stCondLst>
                                    <p:cond delay="500"/>
                                  </p:stCondLst>
                                  <p:childTnLst>
                                    <p:set>
                                      <p:cBhvr>
                                        <p:cTn id="30" dur="1" fill="hold">
                                          <p:stCondLst>
                                            <p:cond delay="0"/>
                                          </p:stCondLst>
                                        </p:cTn>
                                        <p:tgtEl>
                                          <p:spTgt spid="5">
                                            <p:txEl>
                                              <p:pRg st="6" end="6"/>
                                            </p:txEl>
                                          </p:spTgt>
                                        </p:tgtEl>
                                        <p:attrNameLst>
                                          <p:attrName>style.visibility</p:attrName>
                                        </p:attrNameLst>
                                      </p:cBhvr>
                                      <p:to>
                                        <p:strVal val="visible"/>
                                      </p:to>
                                    </p:set>
                                    <p:animEffect transition="in" filter="wipe(down)">
                                      <p:cBhvr>
                                        <p:cTn id="31"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0D0941-5508-7EFD-6A22-E04B1A83D69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6580"/>
            <a:ext cx="12192000" cy="801494"/>
          </a:xfrm>
          <a:prstGeom prst="rect">
            <a:avLst/>
          </a:prstGeom>
        </p:spPr>
      </p:pic>
      <p:sp>
        <p:nvSpPr>
          <p:cNvPr id="6" name="Title 3"/>
          <p:cNvSpPr>
            <a:spLocks noGrp="1"/>
          </p:cNvSpPr>
          <p:nvPr>
            <p:ph type="title"/>
          </p:nvPr>
        </p:nvSpPr>
        <p:spPr>
          <a:xfrm>
            <a:off x="609600" y="0"/>
            <a:ext cx="10972800" cy="838200"/>
          </a:xfrm>
        </p:spPr>
        <p:txBody>
          <a:bodyPr>
            <a:normAutofit/>
          </a:bodyPr>
          <a:lstStyle/>
          <a:p>
            <a:pPr algn="ctr"/>
            <a:r>
              <a:rPr lang="en-US" sz="2800" b="1" dirty="0">
                <a:solidFill>
                  <a:schemeClr val="bg1"/>
                </a:solidFill>
                <a:latin typeface="Times New Roman" panose="02020603050405020304" pitchFamily="18" charset="0"/>
                <a:cs typeface="Times New Roman" panose="02020603050405020304" pitchFamily="18" charset="0"/>
              </a:rPr>
              <a:t>Investment Opportunities</a:t>
            </a:r>
          </a:p>
        </p:txBody>
      </p:sp>
      <p:pic>
        <p:nvPicPr>
          <p:cNvPr id="4" name="Picture 3">
            <a:extLst>
              <a:ext uri="{FF2B5EF4-FFF2-40B4-BE49-F238E27FC236}">
                <a16:creationId xmlns:a16="http://schemas.microsoft.com/office/drawing/2014/main" id="{E4013DEB-CED8-F03C-75F0-191248F337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6" y="-1"/>
            <a:ext cx="681827" cy="811699"/>
          </a:xfrm>
          <a:prstGeom prst="rect">
            <a:avLst/>
          </a:prstGeom>
        </p:spPr>
      </p:pic>
      <p:graphicFrame>
        <p:nvGraphicFramePr>
          <p:cNvPr id="7" name="Table 6">
            <a:extLst>
              <a:ext uri="{FF2B5EF4-FFF2-40B4-BE49-F238E27FC236}">
                <a16:creationId xmlns:a16="http://schemas.microsoft.com/office/drawing/2014/main" id="{B6E388F3-4DD0-4F91-54A8-35B2549BE4F0}"/>
              </a:ext>
            </a:extLst>
          </p:cNvPr>
          <p:cNvGraphicFramePr>
            <a:graphicFrameLocks noGrp="1"/>
          </p:cNvGraphicFramePr>
          <p:nvPr>
            <p:extLst>
              <p:ext uri="{D42A27DB-BD31-4B8C-83A1-F6EECF244321}">
                <p14:modId xmlns:p14="http://schemas.microsoft.com/office/powerpoint/2010/main" val="2334473847"/>
              </p:ext>
            </p:extLst>
          </p:nvPr>
        </p:nvGraphicFramePr>
        <p:xfrm>
          <a:off x="1052580" y="1977657"/>
          <a:ext cx="9984016" cy="3804837"/>
        </p:xfrm>
        <a:graphic>
          <a:graphicData uri="http://schemas.openxmlformats.org/drawingml/2006/table">
            <a:tbl>
              <a:tblPr firstRow="1">
                <a:tableStyleId>{E8B1032C-EA38-4F05-BA0D-38AFFFC7BED3}</a:tableStyleId>
              </a:tblPr>
              <a:tblGrid>
                <a:gridCol w="986987">
                  <a:extLst>
                    <a:ext uri="{9D8B030D-6E8A-4147-A177-3AD203B41FA5}">
                      <a16:colId xmlns:a16="http://schemas.microsoft.com/office/drawing/2014/main" val="3825973005"/>
                    </a:ext>
                  </a:extLst>
                </a:gridCol>
                <a:gridCol w="2287884">
                  <a:extLst>
                    <a:ext uri="{9D8B030D-6E8A-4147-A177-3AD203B41FA5}">
                      <a16:colId xmlns:a16="http://schemas.microsoft.com/office/drawing/2014/main" val="3942999810"/>
                    </a:ext>
                  </a:extLst>
                </a:gridCol>
                <a:gridCol w="1620482">
                  <a:extLst>
                    <a:ext uri="{9D8B030D-6E8A-4147-A177-3AD203B41FA5}">
                      <a16:colId xmlns:a16="http://schemas.microsoft.com/office/drawing/2014/main" val="151377494"/>
                    </a:ext>
                  </a:extLst>
                </a:gridCol>
                <a:gridCol w="1440657">
                  <a:extLst>
                    <a:ext uri="{9D8B030D-6E8A-4147-A177-3AD203B41FA5}">
                      <a16:colId xmlns:a16="http://schemas.microsoft.com/office/drawing/2014/main" val="3057958280"/>
                    </a:ext>
                  </a:extLst>
                </a:gridCol>
                <a:gridCol w="1824003">
                  <a:extLst>
                    <a:ext uri="{9D8B030D-6E8A-4147-A177-3AD203B41FA5}">
                      <a16:colId xmlns:a16="http://schemas.microsoft.com/office/drawing/2014/main" val="2851765389"/>
                    </a:ext>
                  </a:extLst>
                </a:gridCol>
                <a:gridCol w="1824003">
                  <a:extLst>
                    <a:ext uri="{9D8B030D-6E8A-4147-A177-3AD203B41FA5}">
                      <a16:colId xmlns:a16="http://schemas.microsoft.com/office/drawing/2014/main" val="3157893020"/>
                    </a:ext>
                  </a:extLst>
                </a:gridCol>
              </a:tblGrid>
              <a:tr h="1229893">
                <a:tc>
                  <a:txBody>
                    <a:bodyPr/>
                    <a:lstStyle/>
                    <a:p>
                      <a:pPr algn="ctr" fontAlgn="ctr"/>
                      <a:r>
                        <a:rPr lang="en-US" sz="1800" u="none" strike="noStrike" dirty="0">
                          <a:effectLst/>
                          <a:latin typeface="Times New Roman" panose="02020603050405020304" pitchFamily="18" charset="0"/>
                          <a:cs typeface="Times New Roman" panose="02020603050405020304" pitchFamily="18" charset="0"/>
                        </a:rPr>
                        <a:t>S. No.</a:t>
                      </a:r>
                      <a:endParaRPr lang="en-US"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ctr"/>
                </a:tc>
                <a:tc>
                  <a:txBody>
                    <a:bodyPr/>
                    <a:lstStyle/>
                    <a:p>
                      <a:pPr algn="ctr" fontAlgn="ctr"/>
                      <a:r>
                        <a:rPr lang="en-US" sz="1800" u="none" strike="noStrike" dirty="0">
                          <a:effectLst/>
                          <a:latin typeface="Times New Roman" panose="02020603050405020304" pitchFamily="18" charset="0"/>
                          <a:cs typeface="Times New Roman" panose="02020603050405020304" pitchFamily="18" charset="0"/>
                        </a:rPr>
                        <a:t>Name of Project</a:t>
                      </a:r>
                      <a:endParaRPr lang="en-US"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ctr"/>
                </a:tc>
                <a:tc>
                  <a:txBody>
                    <a:bodyPr/>
                    <a:lstStyle/>
                    <a:p>
                      <a:pPr algn="ctr" fontAlgn="ctr"/>
                      <a:r>
                        <a:rPr lang="en-US" sz="1800" u="none" strike="noStrike">
                          <a:effectLst/>
                          <a:latin typeface="Times New Roman" panose="02020603050405020304" pitchFamily="18" charset="0"/>
                          <a:cs typeface="Times New Roman" panose="02020603050405020304" pitchFamily="18" charset="0"/>
                        </a:rPr>
                        <a:t>Location</a:t>
                      </a:r>
                      <a:endParaRPr lang="en-US" sz="1800" b="1"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ctr"/>
                </a:tc>
                <a:tc>
                  <a:txBody>
                    <a:bodyPr/>
                    <a:lstStyle/>
                    <a:p>
                      <a:pPr algn="ctr" fontAlgn="ctr"/>
                      <a:r>
                        <a:rPr lang="en-US" sz="1800" u="none" strike="noStrike" dirty="0">
                          <a:effectLst/>
                          <a:latin typeface="Times New Roman" panose="02020603050405020304" pitchFamily="18" charset="0"/>
                          <a:cs typeface="Times New Roman" panose="02020603050405020304" pitchFamily="18" charset="0"/>
                        </a:rPr>
                        <a:t>Capacity</a:t>
                      </a:r>
                    </a:p>
                    <a:p>
                      <a:pPr algn="ctr" fontAlgn="ctr"/>
                      <a:r>
                        <a:rPr lang="en-US" sz="1800" b="1" i="0" u="none" strike="noStrike" dirty="0">
                          <a:solidFill>
                            <a:srgbClr val="000000"/>
                          </a:solidFill>
                          <a:effectLst/>
                          <a:latin typeface="Times New Roman" panose="02020603050405020304" pitchFamily="18" charset="0"/>
                          <a:cs typeface="Times New Roman" panose="02020603050405020304" pitchFamily="18" charset="0"/>
                        </a:rPr>
                        <a:t>(MW)</a:t>
                      </a:r>
                    </a:p>
                  </a:txBody>
                  <a:tcPr marL="4763" marR="4763" marT="4763" marB="0" anchor="ctr"/>
                </a:tc>
                <a:tc>
                  <a:txBody>
                    <a:bodyPr/>
                    <a:lstStyle/>
                    <a:p>
                      <a:pPr algn="ctr" fontAlgn="ctr"/>
                      <a:r>
                        <a:rPr lang="en-US" sz="1800" u="none" strike="noStrike" dirty="0">
                          <a:effectLst/>
                          <a:latin typeface="Times New Roman" panose="02020603050405020304" pitchFamily="18" charset="0"/>
                          <a:cs typeface="Times New Roman" panose="02020603050405020304" pitchFamily="18" charset="0"/>
                        </a:rPr>
                        <a:t>Estimated Cost </a:t>
                      </a:r>
                    </a:p>
                    <a:p>
                      <a:pPr algn="ctr" fontAlgn="ctr"/>
                      <a:r>
                        <a:rPr lang="en-US" sz="1800" b="1" i="0" u="none" strike="noStrike" dirty="0">
                          <a:solidFill>
                            <a:srgbClr val="000000"/>
                          </a:solidFill>
                          <a:effectLst/>
                          <a:latin typeface="Times New Roman" panose="02020603050405020304" pitchFamily="18" charset="0"/>
                          <a:cs typeface="Times New Roman" panose="02020603050405020304" pitchFamily="18" charset="0"/>
                        </a:rPr>
                        <a:t>(M US$)</a:t>
                      </a:r>
                    </a:p>
                  </a:txBody>
                  <a:tcPr marL="4763" marR="4763" marT="4763" marB="0" anchor="ctr"/>
                </a:tc>
                <a:tc>
                  <a:txBody>
                    <a:bodyPr/>
                    <a:lstStyle/>
                    <a:p>
                      <a:pPr algn="ctr" fontAlgn="ctr"/>
                      <a:r>
                        <a:rPr lang="en-US" sz="1800" b="1" i="0" u="none" strike="noStrike" dirty="0">
                          <a:solidFill>
                            <a:srgbClr val="000000"/>
                          </a:solidFill>
                          <a:effectLst/>
                          <a:latin typeface="Times New Roman" panose="02020603050405020304" pitchFamily="18" charset="0"/>
                          <a:cs typeface="Times New Roman" panose="02020603050405020304" pitchFamily="18" charset="0"/>
                        </a:rPr>
                        <a:t>Status</a:t>
                      </a:r>
                    </a:p>
                  </a:txBody>
                  <a:tcPr marL="4763" marR="4763" marT="4763" marB="0" anchor="ctr"/>
                </a:tc>
                <a:extLst>
                  <a:ext uri="{0D108BD9-81ED-4DB2-BD59-A6C34878D82A}">
                    <a16:rowId xmlns:a16="http://schemas.microsoft.com/office/drawing/2014/main" val="2721569821"/>
                  </a:ext>
                </a:extLst>
              </a:tr>
              <a:tr h="742016">
                <a:tc>
                  <a:txBody>
                    <a:bodyPr/>
                    <a:lstStyle/>
                    <a:p>
                      <a:pPr algn="ctr" fontAlgn="ctr"/>
                      <a:r>
                        <a:rPr lang="en-US" sz="1800" u="none" strike="noStrike" dirty="0">
                          <a:effectLst/>
                          <a:latin typeface="Times New Roman" panose="02020603050405020304" pitchFamily="18" charset="0"/>
                          <a:cs typeface="Times New Roman" panose="02020603050405020304" pitchFamily="18" charset="0"/>
                        </a:rPr>
                        <a:t>1</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ctr"/>
                </a:tc>
                <a:tc>
                  <a:txBody>
                    <a:bodyPr/>
                    <a:lstStyle/>
                    <a:p>
                      <a:pPr marL="117475" indent="0" algn="l" fontAlgn="ctr"/>
                      <a:r>
                        <a:rPr lang="en-US" sz="1800" u="none" strike="noStrike" dirty="0">
                          <a:effectLst/>
                          <a:latin typeface="Times New Roman" panose="02020603050405020304" pitchFamily="18" charset="0"/>
                          <a:cs typeface="Times New Roman" panose="02020603050405020304" pitchFamily="18" charset="0"/>
                        </a:rPr>
                        <a:t>Rajdhani HPP</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ctr"/>
                </a:tc>
                <a:tc>
                  <a:txBody>
                    <a:bodyPr/>
                    <a:lstStyle/>
                    <a:p>
                      <a:pPr algn="ctr" fontAlgn="ctr"/>
                      <a:r>
                        <a:rPr lang="en-US" sz="1800" u="none" strike="noStrike" dirty="0" err="1">
                          <a:effectLst/>
                          <a:latin typeface="Times New Roman" panose="02020603050405020304" pitchFamily="18" charset="0"/>
                          <a:cs typeface="Times New Roman" panose="02020603050405020304" pitchFamily="18" charset="0"/>
                        </a:rPr>
                        <a:t>Kotli</a:t>
                      </a:r>
                      <a:r>
                        <a:rPr lang="en-US" sz="1800" u="none" strike="noStrike" dirty="0">
                          <a:effectLst/>
                          <a:latin typeface="Times New Roman" panose="02020603050405020304" pitchFamily="18" charset="0"/>
                          <a:cs typeface="Times New Roman" panose="02020603050405020304" pitchFamily="18" charset="0"/>
                        </a:rPr>
                        <a:t>, AJ&amp;K</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ctr"/>
                </a:tc>
                <a:tc>
                  <a:txBody>
                    <a:bodyPr/>
                    <a:lstStyle/>
                    <a:p>
                      <a:pPr algn="ctr" fontAlgn="ctr"/>
                      <a:r>
                        <a:rPr lang="en-US" sz="1800" b="0" i="0" u="none" strike="noStrike" dirty="0">
                          <a:solidFill>
                            <a:srgbClr val="000000"/>
                          </a:solidFill>
                          <a:effectLst/>
                          <a:latin typeface="Times New Roman" panose="02020603050405020304" pitchFamily="18" charset="0"/>
                          <a:cs typeface="Times New Roman" panose="02020603050405020304" pitchFamily="18" charset="0"/>
                        </a:rPr>
                        <a:t>132</a:t>
                      </a:r>
                    </a:p>
                  </a:txBody>
                  <a:tcPr marL="4763" marR="4763" marT="4763" marB="0" anchor="ctr"/>
                </a:tc>
                <a:tc>
                  <a:txBody>
                    <a:bodyPr/>
                    <a:lstStyle/>
                    <a:p>
                      <a:pPr algn="ctr" fontAlgn="ctr"/>
                      <a:r>
                        <a:rPr lang="en-US" sz="1800" b="0" i="0" u="none" strike="noStrike" dirty="0">
                          <a:solidFill>
                            <a:srgbClr val="000000"/>
                          </a:solidFill>
                          <a:effectLst/>
                          <a:latin typeface="Times New Roman" panose="02020603050405020304" pitchFamily="18" charset="0"/>
                          <a:cs typeface="Times New Roman" panose="02020603050405020304" pitchFamily="18" charset="0"/>
                        </a:rPr>
                        <a:t>300</a:t>
                      </a:r>
                    </a:p>
                  </a:txBody>
                  <a:tcPr marL="4763" marR="4763" marT="4763" marB="0" anchor="ctr"/>
                </a:tc>
                <a:tc>
                  <a:txBody>
                    <a:bodyPr/>
                    <a:lstStyle/>
                    <a:p>
                      <a:pPr algn="ctr" fontAlgn="ctr"/>
                      <a:r>
                        <a:rPr lang="en-US" sz="1800" b="0" i="0" u="none" strike="noStrike" dirty="0">
                          <a:solidFill>
                            <a:srgbClr val="000000"/>
                          </a:solidFill>
                          <a:effectLst/>
                          <a:latin typeface="Times New Roman" panose="02020603050405020304" pitchFamily="18" charset="0"/>
                          <a:cs typeface="Times New Roman" panose="02020603050405020304" pitchFamily="18" charset="0"/>
                        </a:rPr>
                        <a:t>Initial feasibility study completed</a:t>
                      </a:r>
                    </a:p>
                  </a:txBody>
                  <a:tcPr marL="4763" marR="4763" marT="4763" marB="0" anchor="ctr"/>
                </a:tc>
                <a:extLst>
                  <a:ext uri="{0D108BD9-81ED-4DB2-BD59-A6C34878D82A}">
                    <a16:rowId xmlns:a16="http://schemas.microsoft.com/office/drawing/2014/main" val="1229143918"/>
                  </a:ext>
                </a:extLst>
              </a:tr>
              <a:tr h="742016">
                <a:tc>
                  <a:txBody>
                    <a:bodyPr/>
                    <a:lstStyle/>
                    <a:p>
                      <a:pPr algn="ctr" fontAlgn="ctr"/>
                      <a:r>
                        <a:rPr lang="en-US" sz="1800" b="0" i="0" u="none" strike="noStrike" dirty="0">
                          <a:solidFill>
                            <a:srgbClr val="000000"/>
                          </a:solidFill>
                          <a:effectLst/>
                          <a:latin typeface="Times New Roman" panose="02020603050405020304" pitchFamily="18" charset="0"/>
                          <a:cs typeface="Times New Roman" panose="02020603050405020304" pitchFamily="18" charset="0"/>
                        </a:rPr>
                        <a:t>2</a:t>
                      </a:r>
                    </a:p>
                  </a:txBody>
                  <a:tcPr marL="4763" marR="4763" marT="4763" marB="0" anchor="ctr"/>
                </a:tc>
                <a:tc>
                  <a:txBody>
                    <a:bodyPr/>
                    <a:lstStyle/>
                    <a:p>
                      <a:pPr marL="117475" indent="0" algn="l" fontAlgn="ctr"/>
                      <a:r>
                        <a:rPr lang="en-US" sz="1800" b="0" i="0" u="none" strike="noStrike" dirty="0">
                          <a:solidFill>
                            <a:srgbClr val="000000"/>
                          </a:solidFill>
                          <a:effectLst/>
                          <a:latin typeface="Times New Roman" panose="02020603050405020304" pitchFamily="18" charset="0"/>
                          <a:cs typeface="Times New Roman" panose="02020603050405020304" pitchFamily="18" charset="0"/>
                        </a:rPr>
                        <a:t>Karakoram International University (KIU)</a:t>
                      </a:r>
                    </a:p>
                  </a:txBody>
                  <a:tcPr marL="4763" marR="4763" marT="4763" marB="0" anchor="ctr"/>
                </a:tc>
                <a:tc>
                  <a:txBody>
                    <a:bodyPr/>
                    <a:lstStyle/>
                    <a:p>
                      <a:pPr algn="ctr" fontAlgn="ctr"/>
                      <a:r>
                        <a:rPr lang="en-US" sz="1800" b="0" i="0" u="none" strike="noStrike" dirty="0" err="1">
                          <a:solidFill>
                            <a:srgbClr val="000000"/>
                          </a:solidFill>
                          <a:effectLst/>
                          <a:latin typeface="Times New Roman" panose="02020603050405020304" pitchFamily="18" charset="0"/>
                          <a:cs typeface="Times New Roman" panose="02020603050405020304" pitchFamily="18" charset="0"/>
                        </a:rPr>
                        <a:t>Jutal</a:t>
                      </a:r>
                      <a:r>
                        <a:rPr lang="en-US" sz="1800" b="0" i="0" u="none" strike="noStrike" dirty="0">
                          <a:solidFill>
                            <a:srgbClr val="000000"/>
                          </a:solidFill>
                          <a:effectLst/>
                          <a:latin typeface="Times New Roman" panose="02020603050405020304" pitchFamily="18" charset="0"/>
                          <a:cs typeface="Times New Roman" panose="02020603050405020304" pitchFamily="18" charset="0"/>
                        </a:rPr>
                        <a:t>, Gilgit</a:t>
                      </a:r>
                    </a:p>
                  </a:txBody>
                  <a:tcPr marL="4763" marR="4763" marT="4763" marB="0" anchor="ctr"/>
                </a:tc>
                <a:tc>
                  <a:txBody>
                    <a:bodyPr/>
                    <a:lstStyle/>
                    <a:p>
                      <a:pPr algn="ctr" fontAlgn="ctr"/>
                      <a:r>
                        <a:rPr lang="en-US" sz="1800" b="0" i="0" u="none" strike="noStrike" dirty="0">
                          <a:solidFill>
                            <a:srgbClr val="000000"/>
                          </a:solidFill>
                          <a:effectLst/>
                          <a:latin typeface="Times New Roman" panose="02020603050405020304" pitchFamily="18" charset="0"/>
                          <a:cs typeface="Times New Roman" panose="02020603050405020304" pitchFamily="18" charset="0"/>
                        </a:rPr>
                        <a:t>100</a:t>
                      </a:r>
                    </a:p>
                  </a:txBody>
                  <a:tcPr marL="4763" marR="4763" marT="4763" marB="0" anchor="ctr"/>
                </a:tc>
                <a:tc>
                  <a:txBody>
                    <a:bodyPr/>
                    <a:lstStyle/>
                    <a:p>
                      <a:pPr algn="ctr" fontAlgn="ctr"/>
                      <a:r>
                        <a:rPr lang="en-US" sz="1800" b="0" i="0" u="none" strike="noStrike" dirty="0">
                          <a:solidFill>
                            <a:srgbClr val="000000"/>
                          </a:solidFill>
                          <a:effectLst/>
                          <a:latin typeface="Times New Roman" panose="02020603050405020304" pitchFamily="18" charset="0"/>
                          <a:cs typeface="Times New Roman" panose="02020603050405020304" pitchFamily="18" charset="0"/>
                        </a:rPr>
                        <a:t>300</a:t>
                      </a:r>
                    </a:p>
                  </a:txBody>
                  <a:tcPr marL="4763" marR="4763" marT="4763"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Times New Roman" panose="02020603050405020304" pitchFamily="18" charset="0"/>
                          <a:cs typeface="Times New Roman" panose="02020603050405020304" pitchFamily="18" charset="0"/>
                        </a:rPr>
                        <a:t>Feasibility study completed</a:t>
                      </a:r>
                    </a:p>
                  </a:txBody>
                  <a:tcPr marL="4763" marR="4763" marT="4763" marB="0" anchor="ctr"/>
                </a:tc>
                <a:extLst>
                  <a:ext uri="{0D108BD9-81ED-4DB2-BD59-A6C34878D82A}">
                    <a16:rowId xmlns:a16="http://schemas.microsoft.com/office/drawing/2014/main" val="2464948385"/>
                  </a:ext>
                </a:extLst>
              </a:tr>
              <a:tr h="1005205">
                <a:tc>
                  <a:txBody>
                    <a:bodyPr/>
                    <a:lstStyle/>
                    <a:p>
                      <a:pPr algn="ctr" fontAlgn="ctr"/>
                      <a:r>
                        <a:rPr lang="en-US" sz="1800" u="none" strike="noStrike" dirty="0">
                          <a:effectLst/>
                          <a:latin typeface="Times New Roman" panose="02020603050405020304" pitchFamily="18" charset="0"/>
                          <a:cs typeface="Times New Roman" panose="02020603050405020304" pitchFamily="18" charset="0"/>
                        </a:rPr>
                        <a:t>3</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ctr"/>
                </a:tc>
                <a:tc>
                  <a:txBody>
                    <a:bodyPr/>
                    <a:lstStyle/>
                    <a:p>
                      <a:pPr marL="117475" indent="0" algn="l" defTabSz="914400" rtl="0" eaLnBrk="1" fontAlgn="ctr" latinLnBrk="0" hangingPunct="1"/>
                      <a:r>
                        <a:rPr lang="en-US" sz="1800" u="none" strike="noStrike" kern="1200" dirty="0">
                          <a:solidFill>
                            <a:schemeClr val="tx1"/>
                          </a:solidFill>
                          <a:effectLst/>
                          <a:latin typeface="Times New Roman" panose="02020603050405020304" pitchFamily="18" charset="0"/>
                          <a:ea typeface="+mn-ea"/>
                          <a:cs typeface="Times New Roman" panose="02020603050405020304" pitchFamily="18" charset="0"/>
                        </a:rPr>
                        <a:t> Lower Spat Gah HPP</a:t>
                      </a:r>
                    </a:p>
                  </a:txBody>
                  <a:tcPr marL="4763" marR="4763" marT="4763" marB="0" anchor="ctr"/>
                </a:tc>
                <a:tc>
                  <a:txBody>
                    <a:bodyPr/>
                    <a:lstStyle/>
                    <a:p>
                      <a:pPr algn="ctr" fontAlgn="ctr"/>
                      <a:r>
                        <a:rPr lang="en-US" sz="1800" b="0" i="0" u="none" strike="noStrike" dirty="0">
                          <a:solidFill>
                            <a:srgbClr val="000000"/>
                          </a:solidFill>
                          <a:effectLst/>
                          <a:latin typeface="Times New Roman" panose="02020603050405020304" pitchFamily="18" charset="0"/>
                          <a:cs typeface="Times New Roman" panose="02020603050405020304" pitchFamily="18" charset="0"/>
                        </a:rPr>
                        <a:t>Kohistan, KPK</a:t>
                      </a:r>
                    </a:p>
                  </a:txBody>
                  <a:tcPr marL="4763" marR="4763" marT="4763" marB="0" anchor="ctr"/>
                </a:tc>
                <a:tc>
                  <a:txBody>
                    <a:bodyPr/>
                    <a:lstStyle/>
                    <a:p>
                      <a:pPr algn="ctr" fontAlgn="ctr"/>
                      <a:r>
                        <a:rPr lang="en-US" sz="1800" u="none" strike="noStrike" dirty="0">
                          <a:effectLst/>
                          <a:latin typeface="Times New Roman" panose="02020603050405020304" pitchFamily="18" charset="0"/>
                          <a:cs typeface="Times New Roman" panose="02020603050405020304" pitchFamily="18" charset="0"/>
                        </a:rPr>
                        <a:t>470</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ctr"/>
                </a:tc>
                <a:tc>
                  <a:txBody>
                    <a:bodyPr/>
                    <a:lstStyle/>
                    <a:p>
                      <a:pPr algn="ctr" fontAlgn="ctr"/>
                      <a:r>
                        <a:rPr lang="en-US" sz="1800" b="0" i="0" u="none" strike="noStrike" dirty="0">
                          <a:solidFill>
                            <a:srgbClr val="000000"/>
                          </a:solidFill>
                          <a:effectLst/>
                          <a:latin typeface="Times New Roman" panose="02020603050405020304" pitchFamily="18" charset="0"/>
                          <a:cs typeface="Times New Roman" panose="02020603050405020304" pitchFamily="18" charset="0"/>
                        </a:rPr>
                        <a:t>1,031</a:t>
                      </a:r>
                    </a:p>
                  </a:txBody>
                  <a:tcPr marL="4763" marR="4763" marT="4763" marB="0" anchor="ctr"/>
                </a:tc>
                <a:tc>
                  <a:txBody>
                    <a:bodyPr/>
                    <a:lstStyle/>
                    <a:p>
                      <a:pPr algn="ctr" fontAlgn="ctr"/>
                      <a:r>
                        <a:rPr lang="en-US" sz="1800" b="0" i="0" u="none" strike="noStrike" dirty="0">
                          <a:solidFill>
                            <a:srgbClr val="000000"/>
                          </a:solidFill>
                          <a:effectLst/>
                          <a:latin typeface="Times New Roman" panose="02020603050405020304" pitchFamily="18" charset="0"/>
                          <a:cs typeface="Times New Roman" panose="02020603050405020304" pitchFamily="18" charset="0"/>
                        </a:rPr>
                        <a:t>Feasibility study completed</a:t>
                      </a:r>
                    </a:p>
                  </a:txBody>
                  <a:tcPr marL="4763" marR="4763" marT="4763" marB="0" anchor="ctr"/>
                </a:tc>
                <a:extLst>
                  <a:ext uri="{0D108BD9-81ED-4DB2-BD59-A6C34878D82A}">
                    <a16:rowId xmlns:a16="http://schemas.microsoft.com/office/drawing/2014/main" val="1071483659"/>
                  </a:ext>
                </a:extLst>
              </a:tr>
            </a:tbl>
          </a:graphicData>
        </a:graphic>
      </p:graphicFrame>
      <p:sp>
        <p:nvSpPr>
          <p:cNvPr id="8" name="Rectangle 7">
            <a:extLst>
              <a:ext uri="{FF2B5EF4-FFF2-40B4-BE49-F238E27FC236}">
                <a16:creationId xmlns:a16="http://schemas.microsoft.com/office/drawing/2014/main" id="{803EA298-94BE-A4D2-5F79-A5DAE5E361D1}"/>
              </a:ext>
            </a:extLst>
          </p:cNvPr>
          <p:cNvSpPr/>
          <p:nvPr/>
        </p:nvSpPr>
        <p:spPr>
          <a:xfrm>
            <a:off x="292395" y="1265278"/>
            <a:ext cx="11607209" cy="430887"/>
          </a:xfrm>
          <a:prstGeom prst="rect">
            <a:avLst/>
          </a:prstGeom>
        </p:spPr>
        <p:txBody>
          <a:bodyPr wrap="square">
            <a:spAutoFit/>
          </a:bodyPr>
          <a:lstStyle/>
          <a:p>
            <a:pPr marL="914400" lvl="1" indent="-514350">
              <a:spcBef>
                <a:spcPts val="1200"/>
              </a:spcBef>
              <a:spcAft>
                <a:spcPts val="800"/>
              </a:spcAft>
              <a:buClr>
                <a:srgbClr val="009900"/>
              </a:buClr>
              <a:buSzPct val="100000"/>
              <a:buFont typeface="Wingdings" panose="05000000000000000000" pitchFamily="2" charset="2"/>
              <a:buChar char="Ø"/>
              <a:tabLst>
                <a:tab pos="800100" algn="l"/>
              </a:tabLst>
              <a:defRPr/>
            </a:pPr>
            <a:r>
              <a:rPr lang="en-US" sz="2200" dirty="0">
                <a:solidFill>
                  <a:schemeClr val="bg2">
                    <a:lumMod val="25000"/>
                  </a:schemeClr>
                </a:solidFill>
                <a:latin typeface="Times New Roman" panose="02020603050405020304" pitchFamily="18" charset="0"/>
                <a:cs typeface="Times New Roman" panose="02020603050405020304" pitchFamily="18" charset="0"/>
              </a:rPr>
              <a:t>Following hydro power projects are available for investment:</a:t>
            </a:r>
          </a:p>
        </p:txBody>
      </p:sp>
    </p:spTree>
    <p:extLst>
      <p:ext uri="{BB962C8B-B14F-4D97-AF65-F5344CB8AC3E}">
        <p14:creationId xmlns:p14="http://schemas.microsoft.com/office/powerpoint/2010/main" val="2583111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par>
                          <p:cTn id="8" fill="hold">
                            <p:stCondLst>
                              <p:cond delay="500"/>
                            </p:stCondLst>
                            <p:childTnLst>
                              <p:par>
                                <p:cTn id="9" presetID="6" presetClass="entr" presetSubtype="16" fill="hold" nodeType="afterEffect">
                                  <p:stCondLst>
                                    <p:cond delay="250"/>
                                  </p:stCondLst>
                                  <p:childTnLst>
                                    <p:set>
                                      <p:cBhvr>
                                        <p:cTn id="10" dur="1" fill="hold">
                                          <p:stCondLst>
                                            <p:cond delay="0"/>
                                          </p:stCondLst>
                                        </p:cTn>
                                        <p:tgtEl>
                                          <p:spTgt spid="7"/>
                                        </p:tgtEl>
                                        <p:attrNameLst>
                                          <p:attrName>style.visibility</p:attrName>
                                        </p:attrNameLst>
                                      </p:cBhvr>
                                      <p:to>
                                        <p:strVal val="visible"/>
                                      </p:to>
                                    </p:set>
                                    <p:animEffect transition="in" filter="circle(in)">
                                      <p:cBhvr>
                                        <p:cTn id="11"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0" name="Table 289">
            <a:extLst>
              <a:ext uri="{FF2B5EF4-FFF2-40B4-BE49-F238E27FC236}">
                <a16:creationId xmlns:a16="http://schemas.microsoft.com/office/drawing/2014/main" id="{FE989619-F006-4A2E-B582-1E372D0116D2}"/>
              </a:ext>
            </a:extLst>
          </p:cNvPr>
          <p:cNvGraphicFramePr>
            <a:graphicFrameLocks noGrp="1"/>
          </p:cNvGraphicFramePr>
          <p:nvPr>
            <p:extLst>
              <p:ext uri="{D42A27DB-BD31-4B8C-83A1-F6EECF244321}">
                <p14:modId xmlns:p14="http://schemas.microsoft.com/office/powerpoint/2010/main" val="3792313795"/>
              </p:ext>
            </p:extLst>
          </p:nvPr>
        </p:nvGraphicFramePr>
        <p:xfrm>
          <a:off x="8485366" y="1052727"/>
          <a:ext cx="3163436" cy="327637"/>
        </p:xfrm>
        <a:graphic>
          <a:graphicData uri="http://schemas.openxmlformats.org/drawingml/2006/table">
            <a:tbl>
              <a:tblPr>
                <a:tableStyleId>{5C22544A-7EE6-4342-B048-85BDC9FD1C3A}</a:tableStyleId>
              </a:tblPr>
              <a:tblGrid>
                <a:gridCol w="3163436">
                  <a:extLst>
                    <a:ext uri="{9D8B030D-6E8A-4147-A177-3AD203B41FA5}">
                      <a16:colId xmlns:a16="http://schemas.microsoft.com/office/drawing/2014/main" val="20000"/>
                    </a:ext>
                  </a:extLst>
                </a:gridCol>
              </a:tblGrid>
              <a:tr h="327637">
                <a:tc>
                  <a:txBody>
                    <a:bodyPr/>
                    <a:lstStyle/>
                    <a:p>
                      <a:pPr algn="ctr" rtl="0" fontAlgn="ctr"/>
                      <a:r>
                        <a:rPr lang="en-US" sz="1600" b="1" u="none" strike="noStrike" dirty="0">
                          <a:solidFill>
                            <a:schemeClr val="bg1"/>
                          </a:solidFill>
                          <a:effectLst/>
                          <a:latin typeface="Calibri" charset="0"/>
                          <a:ea typeface="Calibri" charset="0"/>
                          <a:cs typeface="Calibri" charset="0"/>
                        </a:rPr>
                        <a:t>Key facts</a:t>
                      </a:r>
                      <a:endParaRPr lang="en-US" sz="1600" b="0" i="0" u="none" strike="noStrike" dirty="0">
                        <a:solidFill>
                          <a:schemeClr val="bg1"/>
                        </a:solidFill>
                        <a:effectLst/>
                        <a:latin typeface="Calibri" charset="0"/>
                        <a:ea typeface="Calibri" charset="0"/>
                        <a:cs typeface="Calibri" charset="0"/>
                      </a:endParaRPr>
                    </a:p>
                  </a:txBody>
                  <a:tcPr marL="10287" marR="10287" marT="25718" marB="2571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300"/>
                    </a:solidFill>
                  </a:tcPr>
                </a:tc>
                <a:extLst>
                  <a:ext uri="{0D108BD9-81ED-4DB2-BD59-A6C34878D82A}">
                    <a16:rowId xmlns:a16="http://schemas.microsoft.com/office/drawing/2014/main" val="10000"/>
                  </a:ext>
                </a:extLst>
              </a:tr>
            </a:tbl>
          </a:graphicData>
        </a:graphic>
      </p:graphicFrame>
      <p:sp>
        <p:nvSpPr>
          <p:cNvPr id="309" name="TextBox 308">
            <a:extLst>
              <a:ext uri="{FF2B5EF4-FFF2-40B4-BE49-F238E27FC236}">
                <a16:creationId xmlns:a16="http://schemas.microsoft.com/office/drawing/2014/main" id="{35AF91B2-9904-4AB1-81F9-F66ECECB6033}"/>
              </a:ext>
            </a:extLst>
          </p:cNvPr>
          <p:cNvSpPr txBox="1"/>
          <p:nvPr/>
        </p:nvSpPr>
        <p:spPr>
          <a:xfrm>
            <a:off x="5943601" y="837970"/>
            <a:ext cx="1400801" cy="184666"/>
          </a:xfrm>
          <a:prstGeom prst="rect">
            <a:avLst/>
          </a:prstGeom>
        </p:spPr>
        <p:txBody>
          <a:bodyPr vert="horz" wrap="square" lIns="0" tIns="0" rIns="0" bIns="0" rtlCol="0" anchor="t" anchorCtr="0">
            <a:spAutoFit/>
          </a:bodyPr>
          <a:lstStyle>
            <a:lvl1pPr lvl="0" indent="0">
              <a:spcBef>
                <a:spcPts val="2000"/>
              </a:spcBef>
              <a:buFont typeface="Verdana" pitchFamily="34" charset="0"/>
              <a:buNone/>
              <a:defRPr b="1" spc="-10" baseline="0"/>
            </a:lvl1pPr>
            <a:lvl2pPr marL="228600" lvl="1" indent="-228600">
              <a:spcBef>
                <a:spcPts val="2000"/>
              </a:spcBef>
              <a:buFont typeface="Wingdings" pitchFamily="2" charset="2"/>
              <a:buChar char="§"/>
              <a:defRPr spc="-10" baseline="0"/>
            </a:lvl2pPr>
            <a:lvl3pPr marL="457200" lvl="2" indent="-228600">
              <a:spcBef>
                <a:spcPts val="0"/>
              </a:spcBef>
              <a:buFont typeface="Verdana" pitchFamily="34" charset="0"/>
              <a:buChar char="–"/>
              <a:defRPr spc="-10" baseline="0"/>
            </a:lvl3pPr>
            <a:lvl4pPr marL="685800" lvl="3" indent="-228600">
              <a:spcBef>
                <a:spcPts val="0"/>
              </a:spcBef>
              <a:buFont typeface="Verdana" pitchFamily="34" charset="0"/>
              <a:buChar char="–"/>
              <a:defRPr spc="-10" baseline="0"/>
            </a:lvl4pPr>
            <a:lvl5pPr marL="914400" lvl="4" indent="-228600">
              <a:spcBef>
                <a:spcPts val="0"/>
              </a:spcBef>
              <a:buFont typeface="Verdana" pitchFamily="34" charset="0"/>
              <a:buChar char="–"/>
              <a:defRPr spc="-10" baseline="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marL="0" marR="0" lvl="0" indent="0" algn="l" defTabSz="914400" rtl="0" eaLnBrk="1" fontAlgn="auto" latinLnBrk="0" hangingPunct="1">
              <a:lnSpc>
                <a:spcPct val="100000"/>
              </a:lnSpc>
              <a:spcBef>
                <a:spcPts val="2000"/>
              </a:spcBef>
              <a:spcAft>
                <a:spcPts val="0"/>
              </a:spcAft>
              <a:buClrTx/>
              <a:buSzTx/>
              <a:buFont typeface="Verdana" pitchFamily="34" charset="0"/>
              <a:buNone/>
              <a:tabLst/>
              <a:defRPr/>
            </a:pPr>
            <a:endParaRPr kumimoji="0" lang="en-GB" sz="1200" b="0" i="0" u="none" strike="noStrike" kern="1200" cap="none" spc="-10" normalizeH="0" baseline="0" noProof="0" dirty="0">
              <a:ln>
                <a:noFill/>
              </a:ln>
              <a:solidFill>
                <a:prstClr val="black"/>
              </a:solidFill>
              <a:effectLst/>
              <a:uLnTx/>
              <a:uFillTx/>
              <a:latin typeface="Invesco Interstate Light"/>
              <a:ea typeface="+mn-ea"/>
              <a:cs typeface="Arial"/>
            </a:endParaRPr>
          </a:p>
        </p:txBody>
      </p:sp>
      <p:graphicFrame>
        <p:nvGraphicFramePr>
          <p:cNvPr id="310" name="Table 309">
            <a:extLst>
              <a:ext uri="{FF2B5EF4-FFF2-40B4-BE49-F238E27FC236}">
                <a16:creationId xmlns:a16="http://schemas.microsoft.com/office/drawing/2014/main" id="{1AF78ADF-0935-40D8-BF96-64ED362D626D}"/>
              </a:ext>
            </a:extLst>
          </p:cNvPr>
          <p:cNvGraphicFramePr>
            <a:graphicFrameLocks noGrp="1"/>
          </p:cNvGraphicFramePr>
          <p:nvPr>
            <p:extLst>
              <p:ext uri="{D42A27DB-BD31-4B8C-83A1-F6EECF244321}">
                <p14:modId xmlns:p14="http://schemas.microsoft.com/office/powerpoint/2010/main" val="598472234"/>
              </p:ext>
            </p:extLst>
          </p:nvPr>
        </p:nvGraphicFramePr>
        <p:xfrm>
          <a:off x="8532943" y="3326394"/>
          <a:ext cx="3163436" cy="327637"/>
        </p:xfrm>
        <a:graphic>
          <a:graphicData uri="http://schemas.openxmlformats.org/drawingml/2006/table">
            <a:tbl>
              <a:tblPr>
                <a:tableStyleId>{5C22544A-7EE6-4342-B048-85BDC9FD1C3A}</a:tableStyleId>
              </a:tblPr>
              <a:tblGrid>
                <a:gridCol w="3163436">
                  <a:extLst>
                    <a:ext uri="{9D8B030D-6E8A-4147-A177-3AD203B41FA5}">
                      <a16:colId xmlns:a16="http://schemas.microsoft.com/office/drawing/2014/main" val="20000"/>
                    </a:ext>
                  </a:extLst>
                </a:gridCol>
              </a:tblGrid>
              <a:tr h="327637">
                <a:tc>
                  <a:txBody>
                    <a:bodyPr/>
                    <a:lstStyle/>
                    <a:p>
                      <a:pPr algn="ctr" rtl="0" fontAlgn="ctr"/>
                      <a:r>
                        <a:rPr lang="en-US" sz="1600" b="1" u="none" strike="noStrike" dirty="0">
                          <a:solidFill>
                            <a:schemeClr val="bg1"/>
                          </a:solidFill>
                          <a:effectLst/>
                          <a:latin typeface="Calibri" charset="0"/>
                          <a:ea typeface="Calibri" charset="0"/>
                          <a:cs typeface="Calibri" charset="0"/>
                        </a:rPr>
                        <a:t>Financials</a:t>
                      </a:r>
                      <a:endParaRPr lang="en-US" sz="1600" b="0" i="0" u="none" strike="noStrike" dirty="0">
                        <a:solidFill>
                          <a:schemeClr val="bg1"/>
                        </a:solidFill>
                        <a:effectLst/>
                        <a:latin typeface="Calibri" charset="0"/>
                        <a:ea typeface="Calibri" charset="0"/>
                        <a:cs typeface="Calibri" charset="0"/>
                      </a:endParaRPr>
                    </a:p>
                  </a:txBody>
                  <a:tcPr marL="10287" marR="10287" marT="25718" marB="2571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300"/>
                    </a:solidFill>
                  </a:tcPr>
                </a:tc>
                <a:extLst>
                  <a:ext uri="{0D108BD9-81ED-4DB2-BD59-A6C34878D82A}">
                    <a16:rowId xmlns:a16="http://schemas.microsoft.com/office/drawing/2014/main" val="10000"/>
                  </a:ext>
                </a:extLst>
              </a:tr>
            </a:tbl>
          </a:graphicData>
        </a:graphic>
      </p:graphicFrame>
      <p:cxnSp>
        <p:nvCxnSpPr>
          <p:cNvPr id="321" name="Straight Connector 320">
            <a:extLst>
              <a:ext uri="{FF2B5EF4-FFF2-40B4-BE49-F238E27FC236}">
                <a16:creationId xmlns:a16="http://schemas.microsoft.com/office/drawing/2014/main" id="{87E0DB2C-37CC-4899-83EA-577580FAD6A3}"/>
              </a:ext>
            </a:extLst>
          </p:cNvPr>
          <p:cNvCxnSpPr>
            <a:cxnSpLocks/>
          </p:cNvCxnSpPr>
          <p:nvPr/>
        </p:nvCxnSpPr>
        <p:spPr>
          <a:xfrm>
            <a:off x="8565970" y="4958508"/>
            <a:ext cx="3130409" cy="0"/>
          </a:xfrm>
          <a:prstGeom prst="line">
            <a:avLst/>
          </a:prstGeom>
          <a:ln>
            <a:solidFill>
              <a:srgbClr val="003300"/>
            </a:solidFill>
          </a:ln>
        </p:spPr>
        <p:style>
          <a:lnRef idx="1">
            <a:schemeClr val="accent1"/>
          </a:lnRef>
          <a:fillRef idx="0">
            <a:schemeClr val="accent1"/>
          </a:fillRef>
          <a:effectRef idx="0">
            <a:schemeClr val="accent1"/>
          </a:effectRef>
          <a:fontRef idx="minor">
            <a:schemeClr val="tx1"/>
          </a:fontRef>
        </p:style>
      </p:cxnSp>
      <p:grpSp>
        <p:nvGrpSpPr>
          <p:cNvPr id="335" name="Group 334">
            <a:extLst>
              <a:ext uri="{FF2B5EF4-FFF2-40B4-BE49-F238E27FC236}">
                <a16:creationId xmlns:a16="http://schemas.microsoft.com/office/drawing/2014/main" id="{BD56DEA6-F5A6-4C79-9353-36312908A279}"/>
              </a:ext>
            </a:extLst>
          </p:cNvPr>
          <p:cNvGrpSpPr/>
          <p:nvPr/>
        </p:nvGrpSpPr>
        <p:grpSpPr>
          <a:xfrm>
            <a:off x="8615556" y="5071163"/>
            <a:ext cx="3053009" cy="384720"/>
            <a:chOff x="5688055" y="1479638"/>
            <a:chExt cx="3053009" cy="384720"/>
          </a:xfrm>
        </p:grpSpPr>
        <p:sp>
          <p:nvSpPr>
            <p:cNvPr id="336" name="TextBox 335">
              <a:extLst>
                <a:ext uri="{FF2B5EF4-FFF2-40B4-BE49-F238E27FC236}">
                  <a16:creationId xmlns:a16="http://schemas.microsoft.com/office/drawing/2014/main" id="{34E8CDB3-5C35-4C33-82C4-696EF0A0A33F}"/>
                </a:ext>
              </a:extLst>
            </p:cNvPr>
            <p:cNvSpPr txBox="1"/>
            <p:nvPr/>
          </p:nvSpPr>
          <p:spPr>
            <a:xfrm>
              <a:off x="5688055" y="1479638"/>
              <a:ext cx="1305496" cy="215444"/>
            </a:xfrm>
            <a:prstGeom prst="rect">
              <a:avLst/>
            </a:prstGeom>
          </p:spPr>
          <p:txBody>
            <a:bodyPr vert="horz" wrap="square" lIns="0" tIns="0" rIns="0" bIns="0" rtlCol="0" anchor="t" anchorCtr="0">
              <a:spAutoFit/>
            </a:bodyPr>
            <a:lstStyle>
              <a:lvl1pPr lvl="0" indent="0">
                <a:spcBef>
                  <a:spcPts val="2000"/>
                </a:spcBef>
                <a:buFont typeface="Verdana" pitchFamily="34" charset="0"/>
                <a:buNone/>
                <a:defRPr b="1" spc="-10" baseline="0"/>
              </a:lvl1pPr>
              <a:lvl2pPr marL="228600" lvl="1" indent="-228600">
                <a:spcBef>
                  <a:spcPts val="2000"/>
                </a:spcBef>
                <a:buFont typeface="Wingdings" pitchFamily="2" charset="2"/>
                <a:buChar char="§"/>
                <a:defRPr spc="-10" baseline="0"/>
              </a:lvl2pPr>
              <a:lvl3pPr marL="457200" lvl="2" indent="-228600">
                <a:spcBef>
                  <a:spcPts val="0"/>
                </a:spcBef>
                <a:buFont typeface="Verdana" pitchFamily="34" charset="0"/>
                <a:buChar char="–"/>
                <a:defRPr spc="-10" baseline="0"/>
              </a:lvl3pPr>
              <a:lvl4pPr marL="685800" lvl="3" indent="-228600">
                <a:spcBef>
                  <a:spcPts val="0"/>
                </a:spcBef>
                <a:buFont typeface="Verdana" pitchFamily="34" charset="0"/>
                <a:buChar char="–"/>
                <a:defRPr spc="-10" baseline="0"/>
              </a:lvl4pPr>
              <a:lvl5pPr marL="914400" lvl="4" indent="-228600">
                <a:spcBef>
                  <a:spcPts val="0"/>
                </a:spcBef>
                <a:buFont typeface="Verdana" pitchFamily="34" charset="0"/>
                <a:buChar char="–"/>
                <a:defRPr spc="-10" baseline="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marL="0" marR="0" lvl="0" indent="0" algn="l" defTabSz="914400" rtl="0" eaLnBrk="1" fontAlgn="auto" latinLnBrk="0" hangingPunct="1">
                <a:lnSpc>
                  <a:spcPct val="100000"/>
                </a:lnSpc>
                <a:spcBef>
                  <a:spcPts val="2000"/>
                </a:spcBef>
                <a:spcAft>
                  <a:spcPts val="0"/>
                </a:spcAft>
                <a:buClrTx/>
                <a:buSzTx/>
                <a:buFont typeface="Verdana" pitchFamily="34" charset="0"/>
                <a:buNone/>
                <a:tabLst/>
                <a:defRPr/>
              </a:pPr>
              <a:r>
                <a:rPr kumimoji="0" lang="en-GB" sz="1400" b="1" i="0" u="none" strike="noStrike" kern="1200" cap="none" spc="-10" normalizeH="0" baseline="0" noProof="0" dirty="0">
                  <a:ln>
                    <a:noFill/>
                  </a:ln>
                  <a:solidFill>
                    <a:prstClr val="black"/>
                  </a:solidFill>
                  <a:effectLst/>
                  <a:uLnTx/>
                  <a:uFillTx/>
                  <a:latin typeface="Invesco Interstate Light"/>
                  <a:ea typeface="+mn-ea"/>
                  <a:cs typeface="Arial"/>
                </a:rPr>
                <a:t>14 – 15 %</a:t>
              </a:r>
            </a:p>
          </p:txBody>
        </p:sp>
        <p:sp>
          <p:nvSpPr>
            <p:cNvPr id="337" name="TextBox 336">
              <a:extLst>
                <a:ext uri="{FF2B5EF4-FFF2-40B4-BE49-F238E27FC236}">
                  <a16:creationId xmlns:a16="http://schemas.microsoft.com/office/drawing/2014/main" id="{7C769FB5-A841-49FA-9EE5-5F193D2419B3}"/>
                </a:ext>
              </a:extLst>
            </p:cNvPr>
            <p:cNvSpPr txBox="1"/>
            <p:nvPr/>
          </p:nvSpPr>
          <p:spPr>
            <a:xfrm>
              <a:off x="7340263" y="1495026"/>
              <a:ext cx="1400801" cy="369332"/>
            </a:xfrm>
            <a:prstGeom prst="rect">
              <a:avLst/>
            </a:prstGeom>
          </p:spPr>
          <p:txBody>
            <a:bodyPr vert="horz" wrap="square" lIns="0" tIns="0" rIns="0" bIns="0" rtlCol="0" anchor="t" anchorCtr="0">
              <a:spAutoFit/>
            </a:bodyPr>
            <a:lstStyle>
              <a:lvl1pPr lvl="0" indent="0">
                <a:spcBef>
                  <a:spcPts val="2000"/>
                </a:spcBef>
                <a:buFont typeface="Verdana" pitchFamily="34" charset="0"/>
                <a:buNone/>
                <a:defRPr b="1" spc="-10" baseline="0"/>
              </a:lvl1pPr>
              <a:lvl2pPr marL="228600" lvl="1" indent="-228600">
                <a:spcBef>
                  <a:spcPts val="2000"/>
                </a:spcBef>
                <a:buFont typeface="Wingdings" pitchFamily="2" charset="2"/>
                <a:buChar char="§"/>
                <a:defRPr spc="-10" baseline="0"/>
              </a:lvl2pPr>
              <a:lvl3pPr marL="457200" lvl="2" indent="-228600">
                <a:spcBef>
                  <a:spcPts val="0"/>
                </a:spcBef>
                <a:buFont typeface="Verdana" pitchFamily="34" charset="0"/>
                <a:buChar char="–"/>
                <a:defRPr spc="-10" baseline="0"/>
              </a:lvl3pPr>
              <a:lvl4pPr marL="685800" lvl="3" indent="-228600">
                <a:spcBef>
                  <a:spcPts val="0"/>
                </a:spcBef>
                <a:buFont typeface="Verdana" pitchFamily="34" charset="0"/>
                <a:buChar char="–"/>
                <a:defRPr spc="-10" baseline="0"/>
              </a:lvl4pPr>
              <a:lvl5pPr marL="914400" lvl="4" indent="-228600">
                <a:spcBef>
                  <a:spcPts val="0"/>
                </a:spcBef>
                <a:buFont typeface="Verdana" pitchFamily="34" charset="0"/>
                <a:buChar char="–"/>
                <a:defRPr spc="-10" baseline="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marL="0" marR="0" lvl="0" indent="0" algn="l" defTabSz="914400" rtl="0" eaLnBrk="1" fontAlgn="auto" latinLnBrk="0" hangingPunct="1">
                <a:lnSpc>
                  <a:spcPct val="100000"/>
                </a:lnSpc>
                <a:spcBef>
                  <a:spcPts val="2000"/>
                </a:spcBef>
                <a:spcAft>
                  <a:spcPts val="0"/>
                </a:spcAft>
                <a:buClrTx/>
                <a:buSzTx/>
                <a:buFont typeface="Verdana" pitchFamily="34" charset="0"/>
                <a:buNone/>
                <a:tabLst/>
                <a:defRPr/>
              </a:pPr>
              <a:r>
                <a:rPr kumimoji="0" lang="en-GB" sz="1200" b="0" i="0" u="none" strike="noStrike" kern="1200" cap="none" spc="-10" normalizeH="0" baseline="0" noProof="0" dirty="0">
                  <a:ln>
                    <a:noFill/>
                  </a:ln>
                  <a:solidFill>
                    <a:prstClr val="black"/>
                  </a:solidFill>
                  <a:effectLst/>
                  <a:uLnTx/>
                  <a:uFillTx/>
                  <a:latin typeface="Invesco Interstate Light"/>
                  <a:ea typeface="+mn-ea"/>
                  <a:cs typeface="Arial"/>
                </a:rPr>
                <a:t>Internal Rate of Return (IRR) </a:t>
              </a:r>
            </a:p>
          </p:txBody>
        </p:sp>
      </p:grpSp>
      <p:cxnSp>
        <p:nvCxnSpPr>
          <p:cNvPr id="341" name="Straight Connector 340">
            <a:extLst>
              <a:ext uri="{FF2B5EF4-FFF2-40B4-BE49-F238E27FC236}">
                <a16:creationId xmlns:a16="http://schemas.microsoft.com/office/drawing/2014/main" id="{2D94BB4D-B7FD-40B6-B348-042584F0DD5A}"/>
              </a:ext>
            </a:extLst>
          </p:cNvPr>
          <p:cNvCxnSpPr>
            <a:cxnSpLocks/>
          </p:cNvCxnSpPr>
          <p:nvPr/>
        </p:nvCxnSpPr>
        <p:spPr>
          <a:xfrm>
            <a:off x="8565970" y="5577659"/>
            <a:ext cx="3130409" cy="0"/>
          </a:xfrm>
          <a:prstGeom prst="line">
            <a:avLst/>
          </a:prstGeom>
          <a:ln>
            <a:solidFill>
              <a:srgbClr val="003300"/>
            </a:solidFill>
          </a:ln>
        </p:spPr>
        <p:style>
          <a:lnRef idx="1">
            <a:schemeClr val="accent1"/>
          </a:lnRef>
          <a:fillRef idx="0">
            <a:schemeClr val="accent1"/>
          </a:fillRef>
          <a:effectRef idx="0">
            <a:schemeClr val="accent1"/>
          </a:effectRef>
          <a:fontRef idx="minor">
            <a:schemeClr val="tx1"/>
          </a:fontRef>
        </p:style>
      </p:cxnSp>
      <p:sp>
        <p:nvSpPr>
          <p:cNvPr id="343" name="TextBox 342">
            <a:extLst>
              <a:ext uri="{FF2B5EF4-FFF2-40B4-BE49-F238E27FC236}">
                <a16:creationId xmlns:a16="http://schemas.microsoft.com/office/drawing/2014/main" id="{A8235A0C-9420-4D8B-83EB-B72F0851D479}"/>
              </a:ext>
            </a:extLst>
          </p:cNvPr>
          <p:cNvSpPr txBox="1"/>
          <p:nvPr/>
        </p:nvSpPr>
        <p:spPr>
          <a:xfrm>
            <a:off x="8545792" y="3760953"/>
            <a:ext cx="3048000" cy="215444"/>
          </a:xfrm>
          <a:prstGeom prst="rect">
            <a:avLst/>
          </a:prstGeom>
        </p:spPr>
        <p:txBody>
          <a:bodyPr vert="horz" lIns="0" tIns="0" rIns="0" bIns="0" rtlCol="0" anchor="t" anchorCtr="0">
            <a:spAutoFit/>
          </a:bodyPr>
          <a:lstStyle>
            <a:lvl1pPr lvl="0" indent="0">
              <a:spcBef>
                <a:spcPts val="2000"/>
              </a:spcBef>
              <a:buFont typeface="Verdana" pitchFamily="34" charset="0"/>
              <a:buNone/>
              <a:defRPr b="1" spc="-10" baseline="0"/>
            </a:lvl1pPr>
            <a:lvl2pPr marL="228600" lvl="1" indent="-228600">
              <a:spcBef>
                <a:spcPts val="2000"/>
              </a:spcBef>
              <a:buFont typeface="Wingdings" pitchFamily="2" charset="2"/>
              <a:buChar char="§"/>
              <a:defRPr spc="-10" baseline="0"/>
            </a:lvl2pPr>
            <a:lvl3pPr marL="457200" lvl="2" indent="-228600">
              <a:spcBef>
                <a:spcPts val="0"/>
              </a:spcBef>
              <a:buFont typeface="Verdana" pitchFamily="34" charset="0"/>
              <a:buChar char="–"/>
              <a:defRPr spc="-10" baseline="0"/>
            </a:lvl3pPr>
            <a:lvl4pPr marL="685800" lvl="3" indent="-228600">
              <a:spcBef>
                <a:spcPts val="0"/>
              </a:spcBef>
              <a:buFont typeface="Verdana" pitchFamily="34" charset="0"/>
              <a:buChar char="–"/>
              <a:defRPr spc="-10" baseline="0"/>
            </a:lvl4pPr>
            <a:lvl5pPr marL="914400" lvl="4" indent="-228600">
              <a:spcBef>
                <a:spcPts val="0"/>
              </a:spcBef>
              <a:buFont typeface="Verdana" pitchFamily="34" charset="0"/>
              <a:buChar char="–"/>
              <a:defRPr spc="-10" baseline="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marL="0" marR="0" lvl="0" indent="0" algn="l" defTabSz="914400" rtl="0" eaLnBrk="1" fontAlgn="auto" latinLnBrk="0" hangingPunct="1">
              <a:lnSpc>
                <a:spcPct val="100000"/>
              </a:lnSpc>
              <a:spcBef>
                <a:spcPts val="2000"/>
              </a:spcBef>
              <a:spcAft>
                <a:spcPts val="0"/>
              </a:spcAft>
              <a:buClrTx/>
              <a:buSzTx/>
              <a:buFont typeface="Verdana" pitchFamily="34" charset="0"/>
              <a:buNone/>
              <a:tabLst/>
              <a:defRPr/>
            </a:pPr>
            <a:r>
              <a:rPr kumimoji="0" lang="en-GB" sz="1400" b="1" i="0" u="none" strike="noStrike" kern="1200" cap="none" spc="-10" normalizeH="0" baseline="0" noProof="0" dirty="0">
                <a:ln>
                  <a:noFill/>
                </a:ln>
                <a:solidFill>
                  <a:prstClr val="black"/>
                </a:solidFill>
                <a:effectLst/>
                <a:uLnTx/>
                <a:uFillTx/>
                <a:latin typeface="Invesco Interstate Light"/>
                <a:ea typeface="+mn-ea"/>
                <a:cs typeface="Arial"/>
              </a:rPr>
              <a:t>C</a:t>
            </a:r>
            <a:r>
              <a:rPr kumimoji="0" lang="en-GB" sz="1400" b="1" i="0" u="none" strike="noStrike" kern="1200" cap="none" spc="-1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osts and projections</a:t>
            </a:r>
            <a:r>
              <a:rPr kumimoji="0" lang="en-GB" sz="1400" b="0" i="0" u="none" strike="noStrike" kern="1200" cap="none" spc="-1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GB" sz="1400" b="0" i="0" u="none" strike="noStrike" kern="1200" cap="none" spc="-10" normalizeH="0" baseline="0" noProof="0" dirty="0">
                <a:ln>
                  <a:noFill/>
                </a:ln>
                <a:solidFill>
                  <a:srgbClr val="385723"/>
                </a:solidFill>
                <a:effectLst/>
                <a:uLnTx/>
                <a:uFillTx/>
                <a:latin typeface="Calibri" panose="020F0502020204030204" pitchFamily="34" charset="0"/>
                <a:ea typeface="+mn-ea"/>
                <a:cs typeface="Calibri" panose="020F0502020204030204" pitchFamily="34" charset="0"/>
              </a:rPr>
              <a:t>USD 300 million</a:t>
            </a:r>
          </a:p>
        </p:txBody>
      </p:sp>
      <p:sp>
        <p:nvSpPr>
          <p:cNvPr id="28" name="Title 1">
            <a:extLst>
              <a:ext uri="{FF2B5EF4-FFF2-40B4-BE49-F238E27FC236}">
                <a16:creationId xmlns:a16="http://schemas.microsoft.com/office/drawing/2014/main" id="{A74FDFA0-A7B0-4F83-8BE3-E75CEA45D228}"/>
              </a:ext>
            </a:extLst>
          </p:cNvPr>
          <p:cNvSpPr txBox="1">
            <a:spLocks/>
          </p:cNvSpPr>
          <p:nvPr/>
        </p:nvSpPr>
        <p:spPr>
          <a:xfrm>
            <a:off x="667317" y="367160"/>
            <a:ext cx="6891338" cy="731520"/>
          </a:xfrm>
          <a:prstGeom prst="rect">
            <a:avLst/>
          </a:prstGeom>
        </p:spPr>
        <p:txBody>
          <a:bodyPr vert="horz" lIns="0" tIns="0" rIns="0" bIns="0" rtlCol="0" anchor="t" anchorCtr="0">
            <a:noAutofit/>
          </a:bodyPr>
          <a:lstStyle>
            <a:lvl1pPr>
              <a:spcBef>
                <a:spcPct val="0"/>
              </a:spcBef>
              <a:buNone/>
              <a:defRPr sz="2000" b="1" spc="-30" baseline="0">
                <a:solidFill>
                  <a:srgbClr val="000000"/>
                </a:solidFill>
                <a:latin typeface="Invesco Interstate Bold" panose="02000803030000020004" pitchFamily="50"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sz="2000" b="1" i="0" u="none" strike="noStrike" kern="1200" cap="none" spc="-30" normalizeH="0" baseline="0" noProof="0" dirty="0">
                <a:ln>
                  <a:noFill/>
                </a:ln>
                <a:solidFill>
                  <a:prstClr val="black"/>
                </a:solidFill>
                <a:effectLst/>
                <a:uLnTx/>
                <a:uFillTx/>
                <a:latin typeface="Calibri" charset="0"/>
                <a:ea typeface="Calibri" charset="0"/>
                <a:cs typeface="Calibri" charset="0"/>
              </a:rPr>
              <a:t>132 MW RAJDHANI HYDROPOWER PROJECT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100" b="0" i="1" u="none" strike="noStrike" kern="1200" cap="none" spc="-6" normalizeH="0" baseline="0" noProof="0" dirty="0">
                <a:ln>
                  <a:noFill/>
                </a:ln>
                <a:solidFill>
                  <a:prstClr val="black"/>
                </a:solidFill>
                <a:effectLst/>
                <a:uLnTx/>
                <a:uFillTx/>
                <a:latin typeface="Calibri" charset="0"/>
                <a:ea typeface="+mj-ea"/>
                <a:cs typeface="Calibri" charset="0"/>
              </a:rPr>
              <a:t>HPP PROJECT AT RAJDHANI AZAD JAMMU &amp; KASHMIR</a:t>
            </a:r>
            <a:endParaRPr kumimoji="0" lang="en-US" sz="1600" b="0" i="1" u="none" strike="noStrike" kern="1200" cap="none" spc="-6" normalizeH="0" baseline="0" noProof="0" dirty="0">
              <a:ln>
                <a:noFill/>
              </a:ln>
              <a:solidFill>
                <a:prstClr val="black"/>
              </a:solidFill>
              <a:effectLst/>
              <a:uLnTx/>
              <a:uFillTx/>
              <a:latin typeface="Calibri" charset="0"/>
              <a:ea typeface="+mj-ea"/>
              <a:cs typeface="Calibri" charset="0"/>
            </a:endParaRPr>
          </a:p>
        </p:txBody>
      </p:sp>
      <p:pic>
        <p:nvPicPr>
          <p:cNvPr id="32" name="Graphic 31" descr="Lightbulb">
            <a:extLst>
              <a:ext uri="{FF2B5EF4-FFF2-40B4-BE49-F238E27FC236}">
                <a16:creationId xmlns:a16="http://schemas.microsoft.com/office/drawing/2014/main" id="{AA9EBBCD-AE58-4CD0-9FD5-FB7ED437A153}"/>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423336" y="1408604"/>
            <a:ext cx="460469" cy="372861"/>
          </a:xfrm>
          <a:prstGeom prst="rect">
            <a:avLst/>
          </a:prstGeom>
        </p:spPr>
      </p:pic>
      <p:grpSp>
        <p:nvGrpSpPr>
          <p:cNvPr id="33" name="Group 32">
            <a:extLst>
              <a:ext uri="{FF2B5EF4-FFF2-40B4-BE49-F238E27FC236}">
                <a16:creationId xmlns:a16="http://schemas.microsoft.com/office/drawing/2014/main" id="{914F6A2F-BA57-4816-9BCB-37CC5FD5DB55}"/>
              </a:ext>
            </a:extLst>
          </p:cNvPr>
          <p:cNvGrpSpPr/>
          <p:nvPr/>
        </p:nvGrpSpPr>
        <p:grpSpPr>
          <a:xfrm>
            <a:off x="8511975" y="1865557"/>
            <a:ext cx="3304285" cy="268181"/>
            <a:chOff x="5638800" y="1843935"/>
            <a:chExt cx="3304285" cy="268181"/>
          </a:xfrm>
        </p:grpSpPr>
        <p:grpSp>
          <p:nvGrpSpPr>
            <p:cNvPr id="34" name="Group 33">
              <a:extLst>
                <a:ext uri="{FF2B5EF4-FFF2-40B4-BE49-F238E27FC236}">
                  <a16:creationId xmlns:a16="http://schemas.microsoft.com/office/drawing/2014/main" id="{FA2ADC2E-1051-42FF-9968-71662E66BC48}"/>
                </a:ext>
              </a:extLst>
            </p:cNvPr>
            <p:cNvGrpSpPr/>
            <p:nvPr/>
          </p:nvGrpSpPr>
          <p:grpSpPr>
            <a:xfrm>
              <a:off x="6426506" y="1854915"/>
              <a:ext cx="2516579" cy="194550"/>
              <a:chOff x="6426506" y="1479638"/>
              <a:chExt cx="2516579" cy="194550"/>
            </a:xfrm>
          </p:grpSpPr>
          <p:sp>
            <p:nvSpPr>
              <p:cNvPr id="36" name="TextBox 35">
                <a:extLst>
                  <a:ext uri="{FF2B5EF4-FFF2-40B4-BE49-F238E27FC236}">
                    <a16:creationId xmlns:a16="http://schemas.microsoft.com/office/drawing/2014/main" id="{0E20863D-DBC1-4622-96B9-D1D85525B1F1}"/>
                  </a:ext>
                </a:extLst>
              </p:cNvPr>
              <p:cNvSpPr txBox="1"/>
              <p:nvPr/>
            </p:nvSpPr>
            <p:spPr>
              <a:xfrm>
                <a:off x="6426506" y="1479638"/>
                <a:ext cx="1305496" cy="184666"/>
              </a:xfrm>
              <a:prstGeom prst="rect">
                <a:avLst/>
              </a:prstGeom>
            </p:spPr>
            <p:txBody>
              <a:bodyPr vert="horz" wrap="square" lIns="0" tIns="0" rIns="0" bIns="0" rtlCol="0" anchor="t" anchorCtr="0">
                <a:spAutoFit/>
              </a:bodyPr>
              <a:lstStyle>
                <a:lvl1pPr lvl="0" indent="0">
                  <a:spcBef>
                    <a:spcPts val="2000"/>
                  </a:spcBef>
                  <a:buFont typeface="Verdana" pitchFamily="34" charset="0"/>
                  <a:buNone/>
                  <a:defRPr b="1" spc="-10" baseline="0"/>
                </a:lvl1pPr>
                <a:lvl2pPr marL="228600" lvl="1" indent="-228600">
                  <a:spcBef>
                    <a:spcPts val="2000"/>
                  </a:spcBef>
                  <a:buFont typeface="Wingdings" pitchFamily="2" charset="2"/>
                  <a:buChar char="§"/>
                  <a:defRPr spc="-10" baseline="0"/>
                </a:lvl2pPr>
                <a:lvl3pPr marL="457200" lvl="2" indent="-228600">
                  <a:spcBef>
                    <a:spcPts val="0"/>
                  </a:spcBef>
                  <a:buFont typeface="Verdana" pitchFamily="34" charset="0"/>
                  <a:buChar char="–"/>
                  <a:defRPr spc="-10" baseline="0"/>
                </a:lvl3pPr>
                <a:lvl4pPr marL="685800" lvl="3" indent="-228600">
                  <a:spcBef>
                    <a:spcPts val="0"/>
                  </a:spcBef>
                  <a:buFont typeface="Verdana" pitchFamily="34" charset="0"/>
                  <a:buChar char="–"/>
                  <a:defRPr spc="-10" baseline="0"/>
                </a:lvl4pPr>
                <a:lvl5pPr marL="914400" lvl="4" indent="-228600">
                  <a:spcBef>
                    <a:spcPts val="0"/>
                  </a:spcBef>
                  <a:buFont typeface="Verdana" pitchFamily="34" charset="0"/>
                  <a:buChar char="–"/>
                  <a:defRPr spc="-10" baseline="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marL="0" marR="0" lvl="0" indent="0" algn="l" defTabSz="914400" rtl="0" eaLnBrk="1" fontAlgn="auto" latinLnBrk="0" hangingPunct="1">
                  <a:lnSpc>
                    <a:spcPct val="100000"/>
                  </a:lnSpc>
                  <a:spcBef>
                    <a:spcPts val="2000"/>
                  </a:spcBef>
                  <a:spcAft>
                    <a:spcPts val="0"/>
                  </a:spcAft>
                  <a:buClrTx/>
                  <a:buSzTx/>
                  <a:buFont typeface="Verdana" pitchFamily="34" charset="0"/>
                  <a:buNone/>
                  <a:tabLst/>
                  <a:defRPr/>
                </a:pPr>
                <a:r>
                  <a:rPr kumimoji="0" lang="en-GB" sz="1200" b="1" i="0" u="none" strike="noStrike" kern="1200" cap="none" spc="-1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Construction</a:t>
                </a:r>
              </a:p>
            </p:txBody>
          </p:sp>
          <p:sp>
            <p:nvSpPr>
              <p:cNvPr id="37" name="TextBox 36">
                <a:extLst>
                  <a:ext uri="{FF2B5EF4-FFF2-40B4-BE49-F238E27FC236}">
                    <a16:creationId xmlns:a16="http://schemas.microsoft.com/office/drawing/2014/main" id="{8AD5F2D1-B51E-426A-82FD-31496F0CA1A9}"/>
                  </a:ext>
                </a:extLst>
              </p:cNvPr>
              <p:cNvSpPr txBox="1"/>
              <p:nvPr/>
            </p:nvSpPr>
            <p:spPr>
              <a:xfrm>
                <a:off x="7542284" y="1489522"/>
                <a:ext cx="1400801" cy="184666"/>
              </a:xfrm>
              <a:prstGeom prst="rect">
                <a:avLst/>
              </a:prstGeom>
            </p:spPr>
            <p:txBody>
              <a:bodyPr vert="horz" wrap="square" lIns="0" tIns="0" rIns="0" bIns="0" rtlCol="0" anchor="t" anchorCtr="0">
                <a:spAutoFit/>
              </a:bodyPr>
              <a:lstStyle>
                <a:lvl1pPr lvl="0" indent="0">
                  <a:spcBef>
                    <a:spcPts val="2000"/>
                  </a:spcBef>
                  <a:buFont typeface="Verdana" pitchFamily="34" charset="0"/>
                  <a:buNone/>
                  <a:defRPr b="1" spc="-10" baseline="0"/>
                </a:lvl1pPr>
                <a:lvl2pPr marL="228600" lvl="1" indent="-228600">
                  <a:spcBef>
                    <a:spcPts val="2000"/>
                  </a:spcBef>
                  <a:buFont typeface="Wingdings" pitchFamily="2" charset="2"/>
                  <a:buChar char="§"/>
                  <a:defRPr spc="-10" baseline="0"/>
                </a:lvl2pPr>
                <a:lvl3pPr marL="457200" lvl="2" indent="-228600">
                  <a:spcBef>
                    <a:spcPts val="0"/>
                  </a:spcBef>
                  <a:buFont typeface="Verdana" pitchFamily="34" charset="0"/>
                  <a:buChar char="–"/>
                  <a:defRPr spc="-10" baseline="0"/>
                </a:lvl3pPr>
                <a:lvl4pPr marL="685800" lvl="3" indent="-228600">
                  <a:spcBef>
                    <a:spcPts val="0"/>
                  </a:spcBef>
                  <a:buFont typeface="Verdana" pitchFamily="34" charset="0"/>
                  <a:buChar char="–"/>
                  <a:defRPr spc="-10" baseline="0"/>
                </a:lvl4pPr>
                <a:lvl5pPr marL="914400" lvl="4" indent="-228600">
                  <a:spcBef>
                    <a:spcPts val="0"/>
                  </a:spcBef>
                  <a:buFont typeface="Verdana" pitchFamily="34" charset="0"/>
                  <a:buChar char="–"/>
                  <a:defRPr spc="-10" baseline="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marL="0" marR="0" lvl="0" indent="0" algn="l" defTabSz="914400" rtl="0" eaLnBrk="1" fontAlgn="auto" latinLnBrk="0" hangingPunct="1">
                  <a:lnSpc>
                    <a:spcPct val="100000"/>
                  </a:lnSpc>
                  <a:spcBef>
                    <a:spcPts val="2000"/>
                  </a:spcBef>
                  <a:spcAft>
                    <a:spcPts val="0"/>
                  </a:spcAft>
                  <a:buClrTx/>
                  <a:buSzTx/>
                  <a:buFont typeface="Verdana" pitchFamily="34" charset="0"/>
                  <a:buNone/>
                  <a:tabLst/>
                  <a:defRPr/>
                </a:pPr>
                <a:r>
                  <a:rPr kumimoji="0" lang="en-GB" sz="1200" b="0" i="0" u="none" strike="noStrike" kern="1200" cap="none" spc="-10" normalizeH="0" baseline="0" noProof="0" dirty="0">
                    <a:ln>
                      <a:noFill/>
                    </a:ln>
                    <a:solidFill>
                      <a:prstClr val="black"/>
                    </a:solidFill>
                    <a:effectLst/>
                    <a:uLnTx/>
                    <a:uFillTx/>
                    <a:latin typeface="Invesco Interstate Light"/>
                    <a:ea typeface="+mn-ea"/>
                    <a:cs typeface="Arial"/>
                  </a:rPr>
                  <a:t>5 </a:t>
                </a:r>
                <a:r>
                  <a:rPr kumimoji="0" lang="en-GB" sz="1200" b="0" i="0" u="none" strike="noStrike" kern="1200" cap="none" spc="-1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years</a:t>
                </a:r>
              </a:p>
            </p:txBody>
          </p:sp>
        </p:grpSp>
        <p:pic>
          <p:nvPicPr>
            <p:cNvPr id="35" name="图片 280">
              <a:extLst>
                <a:ext uri="{FF2B5EF4-FFF2-40B4-BE49-F238E27FC236}">
                  <a16:creationId xmlns:a16="http://schemas.microsoft.com/office/drawing/2014/main" id="{B3A5D378-EFFB-4C1C-AD29-287946EEBFCD}"/>
                </a:ext>
              </a:extLst>
            </p:cNvPr>
            <p:cNvPicPr>
              <a:picLocks noChangeAspect="1"/>
            </p:cNvPicPr>
            <p:nvPr/>
          </p:nvPicPr>
          <p:blipFill>
            <a:blip r:embed="rId5">
              <a:grayscl/>
            </a:blip>
            <a:stretch>
              <a:fillRect/>
            </a:stretch>
          </p:blipFill>
          <p:spPr>
            <a:xfrm>
              <a:off x="5638800" y="1843935"/>
              <a:ext cx="335756" cy="268181"/>
            </a:xfrm>
            <a:prstGeom prst="rect">
              <a:avLst/>
            </a:prstGeom>
          </p:spPr>
        </p:pic>
      </p:grpSp>
      <p:grpSp>
        <p:nvGrpSpPr>
          <p:cNvPr id="38" name="Group 37">
            <a:extLst>
              <a:ext uri="{FF2B5EF4-FFF2-40B4-BE49-F238E27FC236}">
                <a16:creationId xmlns:a16="http://schemas.microsoft.com/office/drawing/2014/main" id="{2A19828B-D3B7-4ED9-B01F-EA18AB7916A0}"/>
              </a:ext>
            </a:extLst>
          </p:cNvPr>
          <p:cNvGrpSpPr/>
          <p:nvPr/>
        </p:nvGrpSpPr>
        <p:grpSpPr>
          <a:xfrm>
            <a:off x="9299681" y="1512624"/>
            <a:ext cx="2483004" cy="190544"/>
            <a:chOff x="6270092" y="1495026"/>
            <a:chExt cx="2483004" cy="190544"/>
          </a:xfrm>
        </p:grpSpPr>
        <p:sp>
          <p:nvSpPr>
            <p:cNvPr id="39" name="TextBox 38">
              <a:extLst>
                <a:ext uri="{FF2B5EF4-FFF2-40B4-BE49-F238E27FC236}">
                  <a16:creationId xmlns:a16="http://schemas.microsoft.com/office/drawing/2014/main" id="{31FFBE4E-B59C-4FDC-895B-64073849E8F8}"/>
                </a:ext>
              </a:extLst>
            </p:cNvPr>
            <p:cNvSpPr txBox="1"/>
            <p:nvPr/>
          </p:nvSpPr>
          <p:spPr>
            <a:xfrm>
              <a:off x="6270092" y="1500904"/>
              <a:ext cx="1305496" cy="184666"/>
            </a:xfrm>
            <a:prstGeom prst="rect">
              <a:avLst/>
            </a:prstGeom>
          </p:spPr>
          <p:txBody>
            <a:bodyPr vert="horz" wrap="square" lIns="0" tIns="0" rIns="0" bIns="0" rtlCol="0" anchor="t" anchorCtr="0">
              <a:spAutoFit/>
            </a:bodyPr>
            <a:lstStyle>
              <a:lvl1pPr lvl="0" indent="0">
                <a:spcBef>
                  <a:spcPts val="2000"/>
                </a:spcBef>
                <a:buFont typeface="Verdana" pitchFamily="34" charset="0"/>
                <a:buNone/>
                <a:defRPr b="1" spc="-10" baseline="0"/>
              </a:lvl1pPr>
              <a:lvl2pPr marL="228600" lvl="1" indent="-228600">
                <a:spcBef>
                  <a:spcPts val="2000"/>
                </a:spcBef>
                <a:buFont typeface="Wingdings" pitchFamily="2" charset="2"/>
                <a:buChar char="§"/>
                <a:defRPr spc="-10" baseline="0"/>
              </a:lvl2pPr>
              <a:lvl3pPr marL="457200" lvl="2" indent="-228600">
                <a:spcBef>
                  <a:spcPts val="0"/>
                </a:spcBef>
                <a:buFont typeface="Verdana" pitchFamily="34" charset="0"/>
                <a:buChar char="–"/>
                <a:defRPr spc="-10" baseline="0"/>
              </a:lvl3pPr>
              <a:lvl4pPr marL="685800" lvl="3" indent="-228600">
                <a:spcBef>
                  <a:spcPts val="0"/>
                </a:spcBef>
                <a:buFont typeface="Verdana" pitchFamily="34" charset="0"/>
                <a:buChar char="–"/>
                <a:defRPr spc="-10" baseline="0"/>
              </a:lvl4pPr>
              <a:lvl5pPr marL="914400" lvl="4" indent="-228600">
                <a:spcBef>
                  <a:spcPts val="0"/>
                </a:spcBef>
                <a:buFont typeface="Verdana" pitchFamily="34" charset="0"/>
                <a:buChar char="–"/>
                <a:defRPr spc="-10" baseline="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marL="0" marR="0" lvl="0" indent="0" algn="l" defTabSz="914400" rtl="0" eaLnBrk="1" fontAlgn="auto" latinLnBrk="0" hangingPunct="1">
                <a:lnSpc>
                  <a:spcPct val="100000"/>
                </a:lnSpc>
                <a:spcBef>
                  <a:spcPts val="2000"/>
                </a:spcBef>
                <a:spcAft>
                  <a:spcPts val="0"/>
                </a:spcAft>
                <a:buClrTx/>
                <a:buSzTx/>
                <a:buFont typeface="Verdana" pitchFamily="34" charset="0"/>
                <a:buNone/>
                <a:tabLst/>
                <a:defRPr/>
              </a:pPr>
              <a:r>
                <a:rPr kumimoji="0" lang="en-GB" sz="1200" b="1" i="0" u="none" strike="noStrike" kern="1200" cap="none" spc="-1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132 MW </a:t>
              </a:r>
            </a:p>
          </p:txBody>
        </p:sp>
        <p:sp>
          <p:nvSpPr>
            <p:cNvPr id="40" name="TextBox 39">
              <a:extLst>
                <a:ext uri="{FF2B5EF4-FFF2-40B4-BE49-F238E27FC236}">
                  <a16:creationId xmlns:a16="http://schemas.microsoft.com/office/drawing/2014/main" id="{73D166C2-1D2E-4FAF-BEA6-B1F8301CA493}"/>
                </a:ext>
              </a:extLst>
            </p:cNvPr>
            <p:cNvSpPr txBox="1"/>
            <p:nvPr/>
          </p:nvSpPr>
          <p:spPr>
            <a:xfrm>
              <a:off x="7352295" y="1495026"/>
              <a:ext cx="1400801" cy="184666"/>
            </a:xfrm>
            <a:prstGeom prst="rect">
              <a:avLst/>
            </a:prstGeom>
          </p:spPr>
          <p:txBody>
            <a:bodyPr vert="horz" wrap="square" lIns="0" tIns="0" rIns="0" bIns="0" rtlCol="0" anchor="t" anchorCtr="0">
              <a:spAutoFit/>
            </a:bodyPr>
            <a:lstStyle>
              <a:lvl1pPr lvl="0" indent="0">
                <a:spcBef>
                  <a:spcPts val="2000"/>
                </a:spcBef>
                <a:buFont typeface="Verdana" pitchFamily="34" charset="0"/>
                <a:buNone/>
                <a:defRPr b="1" spc="-10" baseline="0"/>
              </a:lvl1pPr>
              <a:lvl2pPr marL="228600" lvl="1" indent="-228600">
                <a:spcBef>
                  <a:spcPts val="2000"/>
                </a:spcBef>
                <a:buFont typeface="Wingdings" pitchFamily="2" charset="2"/>
                <a:buChar char="§"/>
                <a:defRPr spc="-10" baseline="0"/>
              </a:lvl2pPr>
              <a:lvl3pPr marL="457200" lvl="2" indent="-228600">
                <a:spcBef>
                  <a:spcPts val="0"/>
                </a:spcBef>
                <a:buFont typeface="Verdana" pitchFamily="34" charset="0"/>
                <a:buChar char="–"/>
                <a:defRPr spc="-10" baseline="0"/>
              </a:lvl3pPr>
              <a:lvl4pPr marL="685800" lvl="3" indent="-228600">
                <a:spcBef>
                  <a:spcPts val="0"/>
                </a:spcBef>
                <a:buFont typeface="Verdana" pitchFamily="34" charset="0"/>
                <a:buChar char="–"/>
                <a:defRPr spc="-10" baseline="0"/>
              </a:lvl4pPr>
              <a:lvl5pPr marL="914400" lvl="4" indent="-228600">
                <a:spcBef>
                  <a:spcPts val="0"/>
                </a:spcBef>
                <a:buFont typeface="Verdana" pitchFamily="34" charset="0"/>
                <a:buChar char="–"/>
                <a:defRPr spc="-10" baseline="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marL="0" marR="0" lvl="0" indent="0" algn="l" defTabSz="914400" rtl="0" eaLnBrk="1" fontAlgn="auto" latinLnBrk="0" hangingPunct="1">
                <a:lnSpc>
                  <a:spcPct val="100000"/>
                </a:lnSpc>
                <a:spcBef>
                  <a:spcPts val="2000"/>
                </a:spcBef>
                <a:spcAft>
                  <a:spcPts val="0"/>
                </a:spcAft>
                <a:buClrTx/>
                <a:buSzTx/>
                <a:buFont typeface="Verdana" pitchFamily="34" charset="0"/>
                <a:buNone/>
                <a:tabLst/>
                <a:defRPr/>
              </a:pPr>
              <a:r>
                <a:rPr kumimoji="0" lang="en-GB" sz="1200" b="0" i="0" u="none" strike="noStrike" kern="1200" cap="none" spc="-1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Plant</a:t>
              </a:r>
              <a:r>
                <a:rPr kumimoji="0" lang="en-GB" sz="1200" b="0" i="0" u="none" strike="noStrike" kern="1200" cap="none" spc="-10" normalizeH="0" baseline="0" noProof="0" dirty="0">
                  <a:ln>
                    <a:noFill/>
                  </a:ln>
                  <a:solidFill>
                    <a:prstClr val="black"/>
                  </a:solidFill>
                  <a:effectLst/>
                  <a:uLnTx/>
                  <a:uFillTx/>
                  <a:latin typeface="Invesco Interstate Light"/>
                  <a:ea typeface="+mn-ea"/>
                  <a:cs typeface="Arial"/>
                </a:rPr>
                <a:t> Capacity</a:t>
              </a:r>
            </a:p>
          </p:txBody>
        </p:sp>
      </p:grpSp>
      <p:pic>
        <p:nvPicPr>
          <p:cNvPr id="44" name="Graphic 43" descr="High voltage">
            <a:extLst>
              <a:ext uri="{FF2B5EF4-FFF2-40B4-BE49-F238E27FC236}">
                <a16:creationId xmlns:a16="http://schemas.microsoft.com/office/drawing/2014/main" id="{5AE15BF1-1FBA-4596-91B3-387DF44C1D28}"/>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534076" y="2182763"/>
            <a:ext cx="316782" cy="316782"/>
          </a:xfrm>
          <a:prstGeom prst="rect">
            <a:avLst/>
          </a:prstGeom>
        </p:spPr>
      </p:pic>
      <p:sp>
        <p:nvSpPr>
          <p:cNvPr id="45" name="TextBox 44">
            <a:extLst>
              <a:ext uri="{FF2B5EF4-FFF2-40B4-BE49-F238E27FC236}">
                <a16:creationId xmlns:a16="http://schemas.microsoft.com/office/drawing/2014/main" id="{F91061C5-ECC5-47B5-881D-161824A4836F}"/>
              </a:ext>
            </a:extLst>
          </p:cNvPr>
          <p:cNvSpPr txBox="1"/>
          <p:nvPr/>
        </p:nvSpPr>
        <p:spPr>
          <a:xfrm>
            <a:off x="9299995" y="2291139"/>
            <a:ext cx="1305496" cy="184666"/>
          </a:xfrm>
          <a:prstGeom prst="rect">
            <a:avLst/>
          </a:prstGeom>
        </p:spPr>
        <p:txBody>
          <a:bodyPr vert="horz" wrap="square" lIns="0" tIns="0" rIns="0" bIns="0" rtlCol="0" anchor="t" anchorCtr="0">
            <a:spAutoFit/>
          </a:bodyPr>
          <a:lstStyle>
            <a:lvl1pPr lvl="0" indent="0">
              <a:spcBef>
                <a:spcPts val="2000"/>
              </a:spcBef>
              <a:buFont typeface="Verdana" pitchFamily="34" charset="0"/>
              <a:buNone/>
              <a:defRPr b="1" spc="-10" baseline="0"/>
            </a:lvl1pPr>
            <a:lvl2pPr marL="228600" lvl="1" indent="-228600">
              <a:spcBef>
                <a:spcPts val="2000"/>
              </a:spcBef>
              <a:buFont typeface="Wingdings" pitchFamily="2" charset="2"/>
              <a:buChar char="§"/>
              <a:defRPr spc="-10" baseline="0"/>
            </a:lvl2pPr>
            <a:lvl3pPr marL="457200" lvl="2" indent="-228600">
              <a:spcBef>
                <a:spcPts val="0"/>
              </a:spcBef>
              <a:buFont typeface="Verdana" pitchFamily="34" charset="0"/>
              <a:buChar char="–"/>
              <a:defRPr spc="-10" baseline="0"/>
            </a:lvl3pPr>
            <a:lvl4pPr marL="685800" lvl="3" indent="-228600">
              <a:spcBef>
                <a:spcPts val="0"/>
              </a:spcBef>
              <a:buFont typeface="Verdana" pitchFamily="34" charset="0"/>
              <a:buChar char="–"/>
              <a:defRPr spc="-10" baseline="0"/>
            </a:lvl4pPr>
            <a:lvl5pPr marL="914400" lvl="4" indent="-228600">
              <a:spcBef>
                <a:spcPts val="0"/>
              </a:spcBef>
              <a:buFont typeface="Verdana" pitchFamily="34" charset="0"/>
              <a:buChar char="–"/>
              <a:defRPr spc="-10" baseline="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marL="0" marR="0" lvl="0" indent="0" algn="l" defTabSz="914400" rtl="0" eaLnBrk="1" fontAlgn="auto" latinLnBrk="0" hangingPunct="1">
              <a:lnSpc>
                <a:spcPct val="100000"/>
              </a:lnSpc>
              <a:spcBef>
                <a:spcPts val="2000"/>
              </a:spcBef>
              <a:spcAft>
                <a:spcPts val="0"/>
              </a:spcAft>
              <a:buClrTx/>
              <a:buSzTx/>
              <a:buFont typeface="Verdana" pitchFamily="34" charset="0"/>
              <a:buNone/>
              <a:tabLst/>
              <a:defRPr/>
            </a:pPr>
            <a:r>
              <a:rPr kumimoji="0" lang="en-US" sz="1200" b="1" i="0" u="none" strike="noStrike" kern="1200" cap="none" spc="-1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694 GWh</a:t>
            </a:r>
            <a:endParaRPr kumimoji="0" lang="en-GB" sz="1200" b="1" i="0" u="none" strike="noStrike" kern="1200" cap="none" spc="-1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6" name="TextBox 45">
            <a:extLst>
              <a:ext uri="{FF2B5EF4-FFF2-40B4-BE49-F238E27FC236}">
                <a16:creationId xmlns:a16="http://schemas.microsoft.com/office/drawing/2014/main" id="{288105BC-6FDB-4FCE-BA50-653306852276}"/>
              </a:ext>
            </a:extLst>
          </p:cNvPr>
          <p:cNvSpPr txBox="1"/>
          <p:nvPr/>
        </p:nvSpPr>
        <p:spPr>
          <a:xfrm>
            <a:off x="10416346" y="2299199"/>
            <a:ext cx="1400801" cy="184666"/>
          </a:xfrm>
          <a:prstGeom prst="rect">
            <a:avLst/>
          </a:prstGeom>
        </p:spPr>
        <p:txBody>
          <a:bodyPr vert="horz" wrap="square" lIns="0" tIns="0" rIns="0" bIns="0" rtlCol="0" anchor="t" anchorCtr="0">
            <a:spAutoFit/>
          </a:bodyPr>
          <a:lstStyle>
            <a:lvl1pPr lvl="0" indent="0">
              <a:spcBef>
                <a:spcPts val="2000"/>
              </a:spcBef>
              <a:buFont typeface="Verdana" pitchFamily="34" charset="0"/>
              <a:buNone/>
              <a:defRPr b="1" spc="-10" baseline="0"/>
            </a:lvl1pPr>
            <a:lvl2pPr marL="228600" lvl="1" indent="-228600">
              <a:spcBef>
                <a:spcPts val="2000"/>
              </a:spcBef>
              <a:buFont typeface="Wingdings" pitchFamily="2" charset="2"/>
              <a:buChar char="§"/>
              <a:defRPr spc="-10" baseline="0"/>
            </a:lvl2pPr>
            <a:lvl3pPr marL="457200" lvl="2" indent="-228600">
              <a:spcBef>
                <a:spcPts val="0"/>
              </a:spcBef>
              <a:buFont typeface="Verdana" pitchFamily="34" charset="0"/>
              <a:buChar char="–"/>
              <a:defRPr spc="-10" baseline="0"/>
            </a:lvl3pPr>
            <a:lvl4pPr marL="685800" lvl="3" indent="-228600">
              <a:spcBef>
                <a:spcPts val="0"/>
              </a:spcBef>
              <a:buFont typeface="Verdana" pitchFamily="34" charset="0"/>
              <a:buChar char="–"/>
              <a:defRPr spc="-10" baseline="0"/>
            </a:lvl4pPr>
            <a:lvl5pPr marL="914400" lvl="4" indent="-228600">
              <a:spcBef>
                <a:spcPts val="0"/>
              </a:spcBef>
              <a:buFont typeface="Verdana" pitchFamily="34" charset="0"/>
              <a:buChar char="–"/>
              <a:defRPr spc="-10" baseline="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marL="0" marR="0" lvl="0" indent="0" algn="l" defTabSz="914400" rtl="0" eaLnBrk="1" fontAlgn="auto" latinLnBrk="0" hangingPunct="1">
              <a:lnSpc>
                <a:spcPct val="100000"/>
              </a:lnSpc>
              <a:spcBef>
                <a:spcPts val="2000"/>
              </a:spcBef>
              <a:spcAft>
                <a:spcPts val="0"/>
              </a:spcAft>
              <a:buClrTx/>
              <a:buSzTx/>
              <a:buFont typeface="Verdana" pitchFamily="34" charset="0"/>
              <a:buNone/>
              <a:tabLst/>
              <a:defRPr/>
            </a:pPr>
            <a:r>
              <a:rPr kumimoji="0" lang="en-GB" sz="1200" b="0" i="0" u="none" strike="noStrike" kern="1200" cap="none" spc="-10" normalizeH="0" baseline="0" noProof="0" dirty="0">
                <a:ln>
                  <a:noFill/>
                </a:ln>
                <a:solidFill>
                  <a:prstClr val="black"/>
                </a:solidFill>
                <a:effectLst/>
                <a:uLnTx/>
                <a:uFillTx/>
                <a:latin typeface="Invesco Interstate Light"/>
                <a:ea typeface="+mn-ea"/>
                <a:cs typeface="Arial"/>
              </a:rPr>
              <a:t>Annual </a:t>
            </a:r>
            <a:r>
              <a:rPr kumimoji="0" lang="en-GB" sz="1200" b="0" i="0" u="none" strike="noStrike" kern="1200" cap="none" spc="-1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output</a:t>
            </a:r>
          </a:p>
        </p:txBody>
      </p:sp>
      <p:pic>
        <p:nvPicPr>
          <p:cNvPr id="47" name="Graphic 46" descr="House">
            <a:extLst>
              <a:ext uri="{FF2B5EF4-FFF2-40B4-BE49-F238E27FC236}">
                <a16:creationId xmlns:a16="http://schemas.microsoft.com/office/drawing/2014/main" id="{9FFD8CFD-35DB-49D6-A5D3-76B6FE3D1652}"/>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503198" y="2593762"/>
            <a:ext cx="381000" cy="381000"/>
          </a:xfrm>
          <a:prstGeom prst="rect">
            <a:avLst/>
          </a:prstGeom>
        </p:spPr>
      </p:pic>
      <p:sp>
        <p:nvSpPr>
          <p:cNvPr id="49" name="TextBox 48">
            <a:extLst>
              <a:ext uri="{FF2B5EF4-FFF2-40B4-BE49-F238E27FC236}">
                <a16:creationId xmlns:a16="http://schemas.microsoft.com/office/drawing/2014/main" id="{2A7BEF7E-A48D-44AD-A523-478DCBB86217}"/>
              </a:ext>
            </a:extLst>
          </p:cNvPr>
          <p:cNvSpPr txBox="1"/>
          <p:nvPr/>
        </p:nvSpPr>
        <p:spPr>
          <a:xfrm>
            <a:off x="8575870" y="5300943"/>
            <a:ext cx="1400801" cy="184666"/>
          </a:xfrm>
          <a:prstGeom prst="rect">
            <a:avLst/>
          </a:prstGeom>
        </p:spPr>
        <p:txBody>
          <a:bodyPr vert="horz" wrap="square" lIns="0" tIns="0" rIns="0" bIns="0" rtlCol="0" anchor="t" anchorCtr="0">
            <a:spAutoFit/>
          </a:bodyPr>
          <a:lstStyle>
            <a:lvl1pPr lvl="0" indent="0">
              <a:spcBef>
                <a:spcPts val="2000"/>
              </a:spcBef>
              <a:buFont typeface="Verdana" pitchFamily="34" charset="0"/>
              <a:buNone/>
              <a:defRPr b="1" spc="-10" baseline="0"/>
            </a:lvl1pPr>
            <a:lvl2pPr marL="228600" lvl="1" indent="-228600">
              <a:spcBef>
                <a:spcPts val="2000"/>
              </a:spcBef>
              <a:buFont typeface="Wingdings" pitchFamily="2" charset="2"/>
              <a:buChar char="§"/>
              <a:defRPr spc="-10" baseline="0"/>
            </a:lvl2pPr>
            <a:lvl3pPr marL="457200" lvl="2" indent="-228600">
              <a:spcBef>
                <a:spcPts val="0"/>
              </a:spcBef>
              <a:buFont typeface="Verdana" pitchFamily="34" charset="0"/>
              <a:buChar char="–"/>
              <a:defRPr spc="-10" baseline="0"/>
            </a:lvl3pPr>
            <a:lvl4pPr marL="685800" lvl="3" indent="-228600">
              <a:spcBef>
                <a:spcPts val="0"/>
              </a:spcBef>
              <a:buFont typeface="Verdana" pitchFamily="34" charset="0"/>
              <a:buChar char="–"/>
              <a:defRPr spc="-10" baseline="0"/>
            </a:lvl4pPr>
            <a:lvl5pPr marL="914400" lvl="4" indent="-228600">
              <a:spcBef>
                <a:spcPts val="0"/>
              </a:spcBef>
              <a:buFont typeface="Verdana" pitchFamily="34" charset="0"/>
              <a:buChar char="–"/>
              <a:defRPr spc="-10" baseline="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marL="0" marR="0" lvl="0" indent="0" algn="l" defTabSz="914400" rtl="0" eaLnBrk="1" fontAlgn="auto" latinLnBrk="0" hangingPunct="1">
              <a:lnSpc>
                <a:spcPct val="100000"/>
              </a:lnSpc>
              <a:spcBef>
                <a:spcPts val="2000"/>
              </a:spcBef>
              <a:spcAft>
                <a:spcPts val="0"/>
              </a:spcAft>
              <a:buClrTx/>
              <a:buSzTx/>
              <a:buFont typeface="Verdana" pitchFamily="34" charset="0"/>
              <a:buNone/>
              <a:tabLst/>
              <a:defRPr/>
            </a:pPr>
            <a:r>
              <a:rPr kumimoji="0" lang="en-GB" sz="1200" b="0" i="1" u="none" strike="noStrike" kern="1200" cap="none" spc="-10" normalizeH="0" baseline="0" noProof="0" dirty="0">
                <a:ln>
                  <a:noFill/>
                </a:ln>
                <a:solidFill>
                  <a:prstClr val="black"/>
                </a:solidFill>
                <a:effectLst/>
                <a:uLnTx/>
                <a:uFillTx/>
                <a:latin typeface="Invesco Interstate Light"/>
                <a:ea typeface="+mn-ea"/>
                <a:cs typeface="Arial"/>
              </a:rPr>
              <a:t> </a:t>
            </a:r>
            <a:r>
              <a:rPr kumimoji="0" lang="en-GB" sz="700" b="0" i="1" u="none" strike="noStrike" kern="1200" cap="none" spc="-10" normalizeH="0" baseline="0" noProof="0" dirty="0">
                <a:ln>
                  <a:noFill/>
                </a:ln>
                <a:solidFill>
                  <a:prstClr val="black"/>
                </a:solidFill>
                <a:effectLst/>
                <a:uLnTx/>
                <a:uFillTx/>
                <a:latin typeface="Invesco Interstate Light"/>
                <a:ea typeface="+mn-ea"/>
                <a:cs typeface="Arial"/>
              </a:rPr>
              <a:t>Final to be determined by NEPRA</a:t>
            </a:r>
            <a:endParaRPr kumimoji="0" lang="en-GB" sz="1200" b="0" i="1" u="none" strike="noStrike" kern="1200" cap="none" spc="-10" normalizeH="0" baseline="0" noProof="0" dirty="0">
              <a:ln>
                <a:noFill/>
              </a:ln>
              <a:solidFill>
                <a:prstClr val="black"/>
              </a:solidFill>
              <a:effectLst/>
              <a:uLnTx/>
              <a:uFillTx/>
              <a:latin typeface="Invesco Interstate Light"/>
              <a:ea typeface="+mn-ea"/>
              <a:cs typeface="Arial"/>
            </a:endParaRPr>
          </a:p>
        </p:txBody>
      </p:sp>
      <p:graphicFrame>
        <p:nvGraphicFramePr>
          <p:cNvPr id="41" name="Table 40">
            <a:extLst>
              <a:ext uri="{FF2B5EF4-FFF2-40B4-BE49-F238E27FC236}">
                <a16:creationId xmlns:a16="http://schemas.microsoft.com/office/drawing/2014/main" id="{1EACF882-2CEF-4A5B-AC98-F5E46343E4CC}"/>
              </a:ext>
            </a:extLst>
          </p:cNvPr>
          <p:cNvGraphicFramePr>
            <a:graphicFrameLocks noGrp="1"/>
          </p:cNvGraphicFramePr>
          <p:nvPr>
            <p:extLst>
              <p:ext uri="{D42A27DB-BD31-4B8C-83A1-F6EECF244321}">
                <p14:modId xmlns:p14="http://schemas.microsoft.com/office/powerpoint/2010/main" val="2781248398"/>
              </p:ext>
            </p:extLst>
          </p:nvPr>
        </p:nvGraphicFramePr>
        <p:xfrm>
          <a:off x="619107" y="1045651"/>
          <a:ext cx="7575165" cy="5651292"/>
        </p:xfrm>
        <a:graphic>
          <a:graphicData uri="http://schemas.openxmlformats.org/drawingml/2006/table">
            <a:tbl>
              <a:tblPr>
                <a:tableStyleId>{5C22544A-7EE6-4342-B048-85BDC9FD1C3A}</a:tableStyleId>
              </a:tblPr>
              <a:tblGrid>
                <a:gridCol w="1316019">
                  <a:extLst>
                    <a:ext uri="{9D8B030D-6E8A-4147-A177-3AD203B41FA5}">
                      <a16:colId xmlns:a16="http://schemas.microsoft.com/office/drawing/2014/main" val="20000"/>
                    </a:ext>
                  </a:extLst>
                </a:gridCol>
                <a:gridCol w="6259146">
                  <a:extLst>
                    <a:ext uri="{9D8B030D-6E8A-4147-A177-3AD203B41FA5}">
                      <a16:colId xmlns:a16="http://schemas.microsoft.com/office/drawing/2014/main" val="20001"/>
                    </a:ext>
                  </a:extLst>
                </a:gridCol>
              </a:tblGrid>
              <a:tr h="395598">
                <a:tc gridSpan="2">
                  <a:txBody>
                    <a:bodyPr/>
                    <a:lstStyle/>
                    <a:p>
                      <a:pPr algn="ctr" fontAlgn="ctr"/>
                      <a:r>
                        <a:rPr lang="en-US" sz="1600" b="1" u="none" strike="noStrike" dirty="0">
                          <a:solidFill>
                            <a:schemeClr val="bg1"/>
                          </a:solidFill>
                          <a:effectLst/>
                          <a:latin typeface="Calibri" charset="0"/>
                          <a:ea typeface="Calibri" charset="0"/>
                          <a:cs typeface="Calibri" charset="0"/>
                        </a:rPr>
                        <a:t> Opportunity Summary</a:t>
                      </a:r>
                      <a:endParaRPr lang="en-US" sz="1600" b="1" i="0" u="none" strike="noStrike" dirty="0">
                        <a:solidFill>
                          <a:schemeClr val="bg1"/>
                        </a:solidFill>
                        <a:effectLst/>
                        <a:latin typeface="Calibri" charset="0"/>
                        <a:ea typeface="Calibri" charset="0"/>
                        <a:cs typeface="Calibri" charset="0"/>
                      </a:endParaRPr>
                    </a:p>
                  </a:txBody>
                  <a:tcPr marL="10287" marR="10287" marT="25718" marB="2571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300"/>
                    </a:solidFill>
                  </a:tcPr>
                </a:tc>
                <a:tc hMerge="1">
                  <a:txBody>
                    <a:bodyPr/>
                    <a:lstStyle/>
                    <a:p>
                      <a:pPr algn="l" fontAlgn="ctr"/>
                      <a:endParaRPr lang="en-US" sz="800" b="0" i="0" u="none" strike="noStrike" dirty="0">
                        <a:solidFill>
                          <a:schemeClr val="bg1"/>
                        </a:solidFill>
                        <a:effectLst/>
                        <a:latin typeface="+mj-lt"/>
                      </a:endParaRPr>
                    </a:p>
                  </a:txBody>
                  <a:tcPr marL="18288" marR="18288"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9BFA"/>
                    </a:solidFill>
                  </a:tcPr>
                </a:tc>
                <a:extLst>
                  <a:ext uri="{0D108BD9-81ED-4DB2-BD59-A6C34878D82A}">
                    <a16:rowId xmlns:a16="http://schemas.microsoft.com/office/drawing/2014/main" val="10000"/>
                  </a:ext>
                </a:extLst>
              </a:tr>
              <a:tr h="474119">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100" b="1" i="0" u="none" strike="noStrike" dirty="0">
                          <a:solidFill>
                            <a:schemeClr val="tx1"/>
                          </a:solidFill>
                          <a:effectLst/>
                          <a:latin typeface="Calibri" charset="0"/>
                          <a:ea typeface="Calibri" charset="0"/>
                          <a:cs typeface="Calibri" charset="0"/>
                        </a:rPr>
                        <a:t>Project description</a:t>
                      </a:r>
                    </a:p>
                  </a:txBody>
                  <a:tcPr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tc>
                  <a:txBody>
                    <a:bodyPr/>
                    <a:lstStyle/>
                    <a:p>
                      <a:pPr marL="171450" marR="0" lvl="0" indent="-171450" algn="just" defTabSz="914400" rtl="0" eaLnBrk="1" fontAlgn="ctr" latinLnBrk="0" hangingPunct="1">
                        <a:lnSpc>
                          <a:spcPct val="100000"/>
                        </a:lnSpc>
                        <a:spcBef>
                          <a:spcPts val="150"/>
                        </a:spcBef>
                        <a:spcAft>
                          <a:spcPts val="0"/>
                        </a:spcAft>
                        <a:buClrTx/>
                        <a:buSzTx/>
                        <a:buFont typeface="Wingdings" panose="05000000000000000000" pitchFamily="2" charset="2"/>
                        <a:buChar char="§"/>
                        <a:tabLst/>
                        <a:defRPr/>
                      </a:pPr>
                      <a:r>
                        <a:rPr lang="en-US" sz="1100" i="0" dirty="0">
                          <a:effectLst/>
                          <a:latin typeface="Calibri" panose="020F0502020204030204" pitchFamily="34" charset="0"/>
                          <a:cs typeface="Calibri" panose="020F0502020204030204" pitchFamily="34" charset="0"/>
                        </a:rPr>
                        <a:t>132 MW Rajdhani Hydropower project is located on River </a:t>
                      </a:r>
                      <a:r>
                        <a:rPr lang="en-US" sz="1100" i="0" dirty="0" err="1">
                          <a:effectLst/>
                          <a:latin typeface="Calibri" panose="020F0502020204030204" pitchFamily="34" charset="0"/>
                          <a:cs typeface="Calibri" panose="020F0502020204030204" pitchFamily="34" charset="0"/>
                        </a:rPr>
                        <a:t>Poonch</a:t>
                      </a:r>
                      <a:r>
                        <a:rPr lang="en-US" sz="1100" i="0" dirty="0">
                          <a:effectLst/>
                          <a:latin typeface="Calibri" panose="020F0502020204030204" pitchFamily="34" charset="0"/>
                          <a:cs typeface="Calibri" panose="020F0502020204030204" pitchFamily="34" charset="0"/>
                        </a:rPr>
                        <a:t> (11 km Upstream of </a:t>
                      </a:r>
                      <a:r>
                        <a:rPr lang="en-US" sz="1100" i="0" dirty="0" err="1">
                          <a:effectLst/>
                          <a:latin typeface="Calibri" panose="020F0502020204030204" pitchFamily="34" charset="0"/>
                          <a:cs typeface="Calibri" panose="020F0502020204030204" pitchFamily="34" charset="0"/>
                        </a:rPr>
                        <a:t>Mangla</a:t>
                      </a:r>
                      <a:r>
                        <a:rPr lang="en-US" sz="1100" i="0" dirty="0">
                          <a:effectLst/>
                          <a:latin typeface="Calibri" panose="020F0502020204030204" pitchFamily="34" charset="0"/>
                          <a:cs typeface="Calibri" panose="020F0502020204030204" pitchFamily="34" charset="0"/>
                        </a:rPr>
                        <a:t> Reservoir) in Azad Jammu &amp; Kashmir (AJ&amp;K).</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charset="0"/>
                        <a:cs typeface="Calibri" panose="020F0502020204030204" pitchFamily="34" charset="0"/>
                      </a:endParaRPr>
                    </a:p>
                  </a:txBody>
                  <a:tcPr marL="25718" marR="25718" marT="25718" marB="2571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extLst>
                  <a:ext uri="{0D108BD9-81ED-4DB2-BD59-A6C34878D82A}">
                    <a16:rowId xmlns:a16="http://schemas.microsoft.com/office/drawing/2014/main" val="10002"/>
                  </a:ext>
                </a:extLst>
              </a:tr>
              <a:tr h="1825953">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100" b="1" u="none" kern="1200" dirty="0">
                          <a:solidFill>
                            <a:schemeClr val="tx1"/>
                          </a:solidFill>
                          <a:effectLst/>
                          <a:latin typeface="Calibri" charset="0"/>
                          <a:ea typeface="Calibri" charset="0"/>
                          <a:cs typeface="Calibri" charset="0"/>
                        </a:rPr>
                        <a:t>Unique value proposition</a:t>
                      </a:r>
                      <a:endParaRPr lang="en-US" sz="1100" b="0" i="0" u="none" strike="noStrike" dirty="0">
                        <a:solidFill>
                          <a:schemeClr val="tx1"/>
                        </a:solidFill>
                        <a:effectLst/>
                        <a:latin typeface="Calibri" charset="0"/>
                        <a:ea typeface="Calibri" charset="0"/>
                        <a:cs typeface="Calibri" charset="0"/>
                      </a:endParaRPr>
                    </a:p>
                  </a:txBody>
                  <a:tcPr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tc>
                  <a:txBody>
                    <a:bodyPr/>
                    <a:lstStyle/>
                    <a:p>
                      <a:pPr marL="0" marR="0" lvl="0" indent="0" algn="just" defTabSz="914400" rtl="0" eaLnBrk="1" fontAlgn="ctr" latinLnBrk="0" hangingPunct="1">
                        <a:lnSpc>
                          <a:spcPct val="100000"/>
                        </a:lnSpc>
                        <a:spcBef>
                          <a:spcPts val="150"/>
                        </a:spcBef>
                        <a:spcAft>
                          <a:spcPts val="0"/>
                        </a:spcAft>
                        <a:buClrTx/>
                        <a:buSzTx/>
                        <a:buFont typeface="Wingdings" panose="05000000000000000000" pitchFamily="2" charset="2"/>
                        <a:buNone/>
                        <a:tabLst/>
                        <a:defRPr/>
                      </a:pPr>
                      <a:r>
                        <a:rPr lang="en-US" sz="1100" b="0" i="0" u="none" kern="1200" dirty="0">
                          <a:solidFill>
                            <a:schemeClr val="tx1"/>
                          </a:solidFill>
                          <a:effectLst/>
                          <a:latin typeface="Calibri" panose="020F0502020204030204" pitchFamily="34" charset="0"/>
                          <a:ea typeface="Calibri" charset="0"/>
                          <a:cs typeface="Calibri" panose="020F0502020204030204" pitchFamily="34" charset="0"/>
                        </a:rPr>
                        <a:t>Local / Project Area:</a:t>
                      </a:r>
                    </a:p>
                    <a:p>
                      <a:pPr marL="171450" marR="0" lvl="0" indent="-171450" algn="just" defTabSz="914400" rtl="0" eaLnBrk="1" fontAlgn="ctr" latinLnBrk="0" hangingPunct="1">
                        <a:lnSpc>
                          <a:spcPct val="100000"/>
                        </a:lnSpc>
                        <a:spcBef>
                          <a:spcPts val="150"/>
                        </a:spcBef>
                        <a:spcAft>
                          <a:spcPts val="0"/>
                        </a:spcAft>
                        <a:buClrTx/>
                        <a:buSzTx/>
                        <a:buFont typeface="Wingdings" panose="05000000000000000000" pitchFamily="2" charset="2"/>
                        <a:buChar char="§"/>
                        <a:tabLst/>
                        <a:defRPr/>
                      </a:pPr>
                      <a:r>
                        <a:rPr lang="en-US" sz="1100" b="0" i="0" u="none" kern="1200" dirty="0">
                          <a:solidFill>
                            <a:schemeClr val="tx1"/>
                          </a:solidFill>
                          <a:effectLst/>
                          <a:latin typeface="Calibri" panose="020F0502020204030204" pitchFamily="34" charset="0"/>
                          <a:ea typeface="Calibri" charset="0"/>
                          <a:cs typeface="Calibri" panose="020F0502020204030204" pitchFamily="34" charset="0"/>
                        </a:rPr>
                        <a:t>Infrastructure development like roads, bridges in the project and surrounding area</a:t>
                      </a:r>
                    </a:p>
                    <a:p>
                      <a:pPr marL="171450" marR="0" lvl="0" indent="-171450" algn="just" defTabSz="914400" rtl="0" eaLnBrk="1" fontAlgn="ctr" latinLnBrk="0" hangingPunct="1">
                        <a:lnSpc>
                          <a:spcPct val="100000"/>
                        </a:lnSpc>
                        <a:spcBef>
                          <a:spcPts val="150"/>
                        </a:spcBef>
                        <a:spcAft>
                          <a:spcPts val="0"/>
                        </a:spcAft>
                        <a:buClrTx/>
                        <a:buSzTx/>
                        <a:buFont typeface="Wingdings" panose="05000000000000000000" pitchFamily="2" charset="2"/>
                        <a:buChar char="§"/>
                        <a:tabLst/>
                        <a:defRPr/>
                      </a:pPr>
                      <a:r>
                        <a:rPr lang="en-US" sz="1100" b="0" i="0" u="none" kern="1200" dirty="0">
                          <a:solidFill>
                            <a:schemeClr val="tx1"/>
                          </a:solidFill>
                          <a:effectLst/>
                          <a:latin typeface="Calibri" panose="020F0502020204030204" pitchFamily="34" charset="0"/>
                          <a:ea typeface="Calibri" charset="0"/>
                          <a:cs typeface="Calibri" panose="020F0502020204030204" pitchFamily="34" charset="0"/>
                        </a:rPr>
                        <a:t>Improvement of Educational, Public Health facilities and CSR activities</a:t>
                      </a:r>
                    </a:p>
                    <a:p>
                      <a:pPr marL="171450" marR="0" lvl="0" indent="-171450" algn="just" defTabSz="914400" rtl="0" eaLnBrk="1" fontAlgn="ctr" latinLnBrk="0" hangingPunct="1">
                        <a:lnSpc>
                          <a:spcPct val="100000"/>
                        </a:lnSpc>
                        <a:spcBef>
                          <a:spcPts val="150"/>
                        </a:spcBef>
                        <a:spcAft>
                          <a:spcPts val="0"/>
                        </a:spcAft>
                        <a:buClrTx/>
                        <a:buSzTx/>
                        <a:buFont typeface="Wingdings" panose="05000000000000000000" pitchFamily="2" charset="2"/>
                        <a:buChar char="§"/>
                        <a:tabLst/>
                        <a:defRPr/>
                      </a:pPr>
                      <a:r>
                        <a:rPr lang="en-US" sz="1100" b="0" i="0" u="none" kern="1200" dirty="0">
                          <a:solidFill>
                            <a:schemeClr val="tx1"/>
                          </a:solidFill>
                          <a:effectLst/>
                          <a:latin typeface="Calibri" panose="020F0502020204030204" pitchFamily="34" charset="0"/>
                          <a:ea typeface="Calibri" charset="0"/>
                          <a:cs typeface="Calibri" panose="020F0502020204030204" pitchFamily="34" charset="0"/>
                        </a:rPr>
                        <a:t>Receipt of applicable taxes and water use charges by </a:t>
                      </a:r>
                      <a:r>
                        <a:rPr lang="en-US" sz="1100" b="0" i="0" u="none" kern="1200" dirty="0" err="1">
                          <a:solidFill>
                            <a:schemeClr val="tx1"/>
                          </a:solidFill>
                          <a:effectLst/>
                          <a:latin typeface="Calibri" panose="020F0502020204030204" pitchFamily="34" charset="0"/>
                          <a:ea typeface="Calibri" charset="0"/>
                          <a:cs typeface="Calibri" panose="020F0502020204030204" pitchFamily="34" charset="0"/>
                        </a:rPr>
                        <a:t>GoAJ&amp;K</a:t>
                      </a:r>
                      <a:r>
                        <a:rPr lang="en-US" sz="1100" b="0" i="0" u="none" kern="1200" dirty="0">
                          <a:solidFill>
                            <a:schemeClr val="tx1"/>
                          </a:solidFill>
                          <a:effectLst/>
                          <a:latin typeface="Calibri" panose="020F0502020204030204" pitchFamily="34" charset="0"/>
                          <a:ea typeface="Calibri" charset="0"/>
                          <a:cs typeface="Calibri" panose="020F0502020204030204" pitchFamily="34" charset="0"/>
                        </a:rPr>
                        <a:t> for spending on socio-economic uplift of AJ&amp;K.</a:t>
                      </a:r>
                    </a:p>
                    <a:p>
                      <a:pPr marL="0" marR="0" lvl="0" indent="0" algn="just" defTabSz="914400" rtl="0" eaLnBrk="1" fontAlgn="ctr" latinLnBrk="0" hangingPunct="1">
                        <a:lnSpc>
                          <a:spcPct val="100000"/>
                        </a:lnSpc>
                        <a:spcBef>
                          <a:spcPts val="150"/>
                        </a:spcBef>
                        <a:spcAft>
                          <a:spcPts val="0"/>
                        </a:spcAft>
                        <a:buClrTx/>
                        <a:buSzTx/>
                        <a:buFont typeface="Wingdings" panose="05000000000000000000" pitchFamily="2" charset="2"/>
                        <a:buNone/>
                        <a:tabLst/>
                        <a:defRPr/>
                      </a:pPr>
                      <a:r>
                        <a:rPr lang="en-US" sz="1100" b="0" i="0" u="none" kern="1200" dirty="0">
                          <a:solidFill>
                            <a:schemeClr val="tx1"/>
                          </a:solidFill>
                          <a:effectLst/>
                          <a:latin typeface="Calibri" panose="020F0502020204030204" pitchFamily="34" charset="0"/>
                          <a:ea typeface="Calibri" charset="0"/>
                          <a:cs typeface="Calibri" panose="020F0502020204030204" pitchFamily="34" charset="0"/>
                        </a:rPr>
                        <a:t>National: </a:t>
                      </a:r>
                    </a:p>
                    <a:p>
                      <a:pPr marL="171450" marR="0" lvl="0" indent="-171450" algn="just" defTabSz="914400" rtl="0" eaLnBrk="1" fontAlgn="ctr" latinLnBrk="0" hangingPunct="1">
                        <a:lnSpc>
                          <a:spcPct val="100000"/>
                        </a:lnSpc>
                        <a:spcBef>
                          <a:spcPts val="15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charset="0"/>
                          <a:cs typeface="Calibri" panose="020F0502020204030204" pitchFamily="34" charset="0"/>
                        </a:rPr>
                        <a:t>Provision of </a:t>
                      </a:r>
                      <a:r>
                        <a:rPr lang="en-US" sz="1100" i="0" dirty="0">
                          <a:effectLst/>
                          <a:latin typeface="Calibri" panose="020F0502020204030204" pitchFamily="34" charset="0"/>
                          <a:cs typeface="Calibri" panose="020F0502020204030204" pitchFamily="34" charset="0"/>
                        </a:rPr>
                        <a:t>694 GWh affordable, clean, green indigenous energy to the national grid</a:t>
                      </a:r>
                    </a:p>
                    <a:p>
                      <a:pPr marL="171450" marR="0" lvl="0" indent="-171450" algn="just" defTabSz="914400" rtl="0" eaLnBrk="1" fontAlgn="ctr" latinLnBrk="0" hangingPunct="1">
                        <a:lnSpc>
                          <a:spcPct val="100000"/>
                        </a:lnSpc>
                        <a:spcBef>
                          <a:spcPts val="150"/>
                        </a:spcBef>
                        <a:spcAft>
                          <a:spcPts val="0"/>
                        </a:spcAft>
                        <a:buClrTx/>
                        <a:buSzTx/>
                        <a:buFont typeface="Wingdings" panose="05000000000000000000" pitchFamily="2" charset="2"/>
                        <a:buChar char="§"/>
                        <a:tabLst/>
                        <a:defRPr/>
                      </a:pPr>
                      <a:r>
                        <a:rPr lang="en-US" sz="1100" b="0" i="0" u="none" kern="1200" dirty="0">
                          <a:solidFill>
                            <a:schemeClr val="tx1"/>
                          </a:solidFill>
                          <a:effectLst/>
                          <a:latin typeface="Calibri" panose="020F0502020204030204" pitchFamily="34" charset="0"/>
                          <a:ea typeface="Calibri" charset="0"/>
                          <a:cs typeface="Calibri" panose="020F0502020204030204" pitchFamily="34" charset="0"/>
                        </a:rPr>
                        <a:t>Saving of foreign exchange on account of fossil fuel substitution </a:t>
                      </a:r>
                    </a:p>
                    <a:p>
                      <a:pPr marL="171450" marR="0" lvl="0" indent="-171450" algn="just" defTabSz="914400" rtl="0" eaLnBrk="1" fontAlgn="ctr" latinLnBrk="0" hangingPunct="1">
                        <a:lnSpc>
                          <a:spcPct val="100000"/>
                        </a:lnSpc>
                        <a:spcBef>
                          <a:spcPts val="15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charset="0"/>
                          <a:cs typeface="Calibri" panose="020F0502020204030204" pitchFamily="34" charset="0"/>
                        </a:rPr>
                        <a:t>Deployment of indigenous  &amp; environment friendly sources to ensure </a:t>
                      </a:r>
                      <a:r>
                        <a:rPr lang="en-US" sz="1100" i="0" dirty="0">
                          <a:effectLst/>
                          <a:latin typeface="Calibri" panose="020F0502020204030204" pitchFamily="34" charset="0"/>
                          <a:cs typeface="Calibri" panose="020F0502020204030204" pitchFamily="34" charset="0"/>
                        </a:rPr>
                        <a:t>energy security &amp; sustainability of power sector and step toward  UN’s SGD Goal 7</a:t>
                      </a:r>
                      <a:endParaRPr lang="en-US" sz="1100" b="0" i="0" u="none" kern="1200" dirty="0">
                        <a:solidFill>
                          <a:schemeClr val="tx1"/>
                        </a:solidFill>
                        <a:effectLst/>
                        <a:latin typeface="Calibri" panose="020F0502020204030204" pitchFamily="34" charset="0"/>
                        <a:ea typeface="Calibri" charset="0"/>
                        <a:cs typeface="Calibri" panose="020F0502020204030204" pitchFamily="34"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extLst>
                  <a:ext uri="{0D108BD9-81ED-4DB2-BD59-A6C34878D82A}">
                    <a16:rowId xmlns:a16="http://schemas.microsoft.com/office/drawing/2014/main" val="3016255985"/>
                  </a:ext>
                </a:extLst>
              </a:tr>
              <a:tr h="780064">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100" b="1" i="0" u="none" strike="noStrike" kern="1200" dirty="0">
                          <a:solidFill>
                            <a:schemeClr val="tx1"/>
                          </a:solidFill>
                          <a:effectLst/>
                          <a:latin typeface="Calibri" charset="0"/>
                          <a:ea typeface="Calibri" charset="0"/>
                          <a:cs typeface="Calibri" charset="0"/>
                        </a:rPr>
                        <a:t>Investment</a:t>
                      </a:r>
                    </a:p>
                  </a:txBody>
                  <a:tcPr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tc>
                  <a:txBody>
                    <a:bodyPr/>
                    <a:lstStyle/>
                    <a:p>
                      <a:pPr marL="171450" marR="0" lvl="0" indent="-171450" algn="just" defTabSz="914400" rtl="0" eaLnBrk="1" fontAlgn="ctr" latinLnBrk="0" hangingPunct="1">
                        <a:lnSpc>
                          <a:spcPct val="100000"/>
                        </a:lnSpc>
                        <a:spcBef>
                          <a:spcPts val="150"/>
                        </a:spcBef>
                        <a:spcAft>
                          <a:spcPts val="0"/>
                        </a:spcAft>
                        <a:buClrTx/>
                        <a:buSzTx/>
                        <a:buFont typeface="Wingdings" panose="05000000000000000000" pitchFamily="2" charset="2"/>
                        <a:buChar char="§"/>
                        <a:tabLst/>
                        <a:defRPr/>
                      </a:pPr>
                      <a:r>
                        <a:rPr lang="en-US" sz="1100" b="0" i="0" u="none" kern="1200" dirty="0">
                          <a:solidFill>
                            <a:schemeClr val="tx1"/>
                          </a:solidFill>
                          <a:effectLst/>
                          <a:latin typeface="Calibri" panose="020F0502020204030204" pitchFamily="34" charset="0"/>
                          <a:ea typeface="Calibri" charset="0"/>
                          <a:cs typeface="Calibri" panose="020F0502020204030204" pitchFamily="34" charset="0"/>
                        </a:rPr>
                        <a:t>US$ 300 Million Overall cost of the investment. </a:t>
                      </a:r>
                    </a:p>
                    <a:p>
                      <a:pPr marL="171450" marR="0" lvl="0" indent="-171450" algn="just" defTabSz="914400" rtl="0" eaLnBrk="1" fontAlgn="ctr" latinLnBrk="0" hangingPunct="1">
                        <a:lnSpc>
                          <a:spcPct val="100000"/>
                        </a:lnSpc>
                        <a:spcBef>
                          <a:spcPts val="150"/>
                        </a:spcBef>
                        <a:spcAft>
                          <a:spcPts val="0"/>
                        </a:spcAft>
                        <a:buClrTx/>
                        <a:buSzTx/>
                        <a:buFont typeface="Wingdings" panose="05000000000000000000" pitchFamily="2" charset="2"/>
                        <a:buChar char="§"/>
                        <a:tabLst/>
                        <a:defRPr/>
                      </a:pPr>
                      <a:r>
                        <a:rPr lang="en-US" sz="1100" b="0" i="0" u="none" kern="1200" dirty="0">
                          <a:solidFill>
                            <a:schemeClr val="tx1"/>
                          </a:solidFill>
                          <a:effectLst/>
                          <a:latin typeface="Calibri" panose="020F0502020204030204" pitchFamily="34" charset="0"/>
                          <a:ea typeface="Calibri" charset="0"/>
                          <a:cs typeface="Calibri" panose="020F0502020204030204" pitchFamily="34" charset="0"/>
                        </a:rPr>
                        <a:t>Tentative Break-down of investment: Equity=US$ 60 Million, Debt=US$ 240 Million (EPC Cost=US$ 210 Million, Non- EPC Cost=US$ 90 Million)</a:t>
                      </a:r>
                    </a:p>
                    <a:p>
                      <a:pPr marL="171450" marR="0" lvl="0" indent="-171450" algn="just" defTabSz="914400" rtl="0" eaLnBrk="1" fontAlgn="ctr" latinLnBrk="0" hangingPunct="1">
                        <a:lnSpc>
                          <a:spcPct val="100000"/>
                        </a:lnSpc>
                        <a:spcBef>
                          <a:spcPts val="150"/>
                        </a:spcBef>
                        <a:spcAft>
                          <a:spcPts val="0"/>
                        </a:spcAft>
                        <a:buClrTx/>
                        <a:buSzTx/>
                        <a:buFont typeface="Wingdings" panose="05000000000000000000" pitchFamily="2" charset="2"/>
                        <a:buChar char="§"/>
                        <a:tabLst/>
                        <a:defRPr/>
                      </a:pPr>
                      <a:r>
                        <a:rPr lang="en-US" sz="1100" b="0" i="0" u="none" kern="1200" dirty="0">
                          <a:solidFill>
                            <a:schemeClr val="tx1"/>
                          </a:solidFill>
                          <a:effectLst/>
                          <a:latin typeface="Calibri" panose="020F0502020204030204" pitchFamily="34" charset="0"/>
                          <a:ea typeface="Calibri" charset="0"/>
                          <a:cs typeface="Calibri" panose="020F0502020204030204" pitchFamily="34" charset="0"/>
                        </a:rPr>
                        <a:t>Cost Plus Model  with expected IRR of around 14% to 15% </a:t>
                      </a:r>
                      <a:r>
                        <a:rPr kumimoji="0" lang="en-US" sz="1100" b="0" i="0" u="none" strike="noStrike" kern="1200" cap="none" spc="0" normalizeH="0" baseline="0" dirty="0">
                          <a:ln>
                            <a:noFill/>
                          </a:ln>
                          <a:solidFill>
                            <a:prstClr val="black"/>
                          </a:solidFill>
                          <a:effectLst/>
                          <a:uLnTx/>
                          <a:uFillTx/>
                          <a:latin typeface="Calibri" panose="020F0502020204030204" pitchFamily="34" charset="0"/>
                          <a:ea typeface="+mn-ea"/>
                          <a:cs typeface="Calibri" panose="020F0502020204030204" pitchFamily="34" charset="0"/>
                        </a:rPr>
                        <a:t>(indexed to US$ / PKR variation)</a:t>
                      </a:r>
                      <a:endParaRPr lang="en-US" sz="1100" b="0" i="0" u="none" kern="1200" dirty="0">
                        <a:solidFill>
                          <a:schemeClr val="tx1"/>
                        </a:solidFill>
                        <a:effectLst/>
                        <a:latin typeface="Calibri" panose="020F0502020204030204" pitchFamily="34" charset="0"/>
                        <a:ea typeface="Calibri" charset="0"/>
                        <a:cs typeface="Calibri" panose="020F0502020204030204" pitchFamily="34" charset="0"/>
                      </a:endParaRPr>
                    </a:p>
                  </a:txBody>
                  <a:tcPr marL="25718" marR="25718" marT="25718" marB="2571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extLst>
                  <a:ext uri="{0D108BD9-81ED-4DB2-BD59-A6C34878D82A}">
                    <a16:rowId xmlns:a16="http://schemas.microsoft.com/office/drawing/2014/main" val="2147463859"/>
                  </a:ext>
                </a:extLst>
              </a:tr>
              <a:tr h="1392425">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100" b="1" i="0" u="none" strike="noStrike" kern="1200" dirty="0">
                          <a:solidFill>
                            <a:schemeClr val="tx1"/>
                          </a:solidFill>
                          <a:effectLst/>
                          <a:latin typeface="Calibri" charset="0"/>
                          <a:ea typeface="Calibri" charset="0"/>
                          <a:cs typeface="Calibri" charset="0"/>
                        </a:rPr>
                        <a:t>Market dynamics </a:t>
                      </a:r>
                    </a:p>
                  </a:txBody>
                  <a:tcPr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tc>
                  <a:txBody>
                    <a:bodyPr/>
                    <a:lstStyle/>
                    <a:p>
                      <a:pPr marL="171450" marR="0" lvl="0" indent="-171450" algn="just" defTabSz="914400" rtl="0" eaLnBrk="1" fontAlgn="ctr"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dirty="0">
                          <a:ln>
                            <a:noFill/>
                          </a:ln>
                          <a:solidFill>
                            <a:prstClr val="black"/>
                          </a:solidFill>
                          <a:effectLst/>
                          <a:uLnTx/>
                          <a:uFillTx/>
                          <a:latin typeface="Calibri" panose="020F0502020204030204" pitchFamily="34" charset="0"/>
                          <a:ea typeface="+mn-ea"/>
                          <a:cs typeface="Calibri" panose="020F0502020204030204" pitchFamily="34" charset="0"/>
                        </a:rPr>
                        <a:t>Project to be processed under the Power Generation Policy 2015</a:t>
                      </a:r>
                    </a:p>
                    <a:p>
                      <a:pPr marL="171450" marR="0" lvl="0" indent="-171450" algn="just" defTabSz="914400" rtl="0" eaLnBrk="1" fontAlgn="ctr"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dirty="0">
                          <a:ln>
                            <a:noFill/>
                          </a:ln>
                          <a:solidFill>
                            <a:prstClr val="black"/>
                          </a:solidFill>
                          <a:effectLst/>
                          <a:uLnTx/>
                          <a:uFillTx/>
                          <a:latin typeface="Calibri" panose="020F0502020204030204" pitchFamily="34" charset="0"/>
                          <a:ea typeface="+mn-ea"/>
                          <a:cs typeface="Calibri" panose="020F0502020204030204" pitchFamily="34" charset="0"/>
                        </a:rPr>
                        <a:t>Project to be implemented on cost plus basis under Build Own Operate Transfer (BOOT) for 30 years</a:t>
                      </a:r>
                    </a:p>
                    <a:p>
                      <a:pPr marL="171450" marR="0" lvl="0" indent="-171450" algn="just" defTabSz="914400" rtl="0" eaLnBrk="1" fontAlgn="ctr"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dirty="0">
                          <a:ln>
                            <a:noFill/>
                          </a:ln>
                          <a:solidFill>
                            <a:prstClr val="black"/>
                          </a:solidFill>
                          <a:effectLst/>
                          <a:uLnTx/>
                          <a:uFillTx/>
                          <a:latin typeface="Calibri" panose="020F0502020204030204" pitchFamily="34" charset="0"/>
                          <a:ea typeface="+mn-ea"/>
                          <a:cs typeface="Calibri" panose="020F0502020204030204" pitchFamily="34" charset="0"/>
                        </a:rPr>
                        <a:t>Concessionary import duty @ 5% on Plant and Equipment not manufactured locally</a:t>
                      </a:r>
                    </a:p>
                    <a:p>
                      <a:pPr marL="171450" marR="0" lvl="0" indent="-171450" algn="just" defTabSz="914400" rtl="0" eaLnBrk="1" fontAlgn="ctr"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dirty="0">
                          <a:ln>
                            <a:noFill/>
                          </a:ln>
                          <a:solidFill>
                            <a:prstClr val="black"/>
                          </a:solidFill>
                          <a:effectLst/>
                          <a:uLnTx/>
                          <a:uFillTx/>
                          <a:latin typeface="Calibri" panose="020F0502020204030204" pitchFamily="34" charset="0"/>
                          <a:ea typeface="+mn-ea"/>
                          <a:cs typeface="Calibri" panose="020F0502020204030204" pitchFamily="34" charset="0"/>
                        </a:rPr>
                        <a:t>GoP Guarantee for the payment obligation of the power purchaser (CPPA)</a:t>
                      </a:r>
                    </a:p>
                    <a:p>
                      <a:pPr marL="171450" marR="0" lvl="0" indent="-171450" algn="just" defTabSz="914400" rtl="0" eaLnBrk="1" fontAlgn="ctr"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dirty="0">
                          <a:ln>
                            <a:noFill/>
                          </a:ln>
                          <a:solidFill>
                            <a:prstClr val="black"/>
                          </a:solidFill>
                          <a:effectLst/>
                          <a:uLnTx/>
                          <a:uFillTx/>
                          <a:latin typeface="Calibri" panose="020F0502020204030204" pitchFamily="34" charset="0"/>
                          <a:ea typeface="+mn-ea"/>
                          <a:cs typeface="Calibri" panose="020F0502020204030204" pitchFamily="34" charset="0"/>
                        </a:rPr>
                        <a:t>Protection against Political Force Majeure risk and changes in certain duties/taxes</a:t>
                      </a:r>
                    </a:p>
                    <a:p>
                      <a:pPr marL="171450" marR="0" lvl="0" indent="-171450" algn="just" defTabSz="914400" rtl="0" eaLnBrk="1" fontAlgn="ctr"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dirty="0">
                          <a:ln>
                            <a:noFill/>
                          </a:ln>
                          <a:solidFill>
                            <a:prstClr val="black"/>
                          </a:solidFill>
                          <a:effectLst/>
                          <a:uLnTx/>
                          <a:uFillTx/>
                          <a:latin typeface="Calibri" panose="020F0502020204030204" pitchFamily="34" charset="0"/>
                          <a:ea typeface="+mn-ea"/>
                          <a:cs typeface="Calibri" panose="020F0502020204030204" pitchFamily="34" charset="0"/>
                        </a:rPr>
                        <a:t>Min. Equity of 20% and Max. Equity of 30%; Equity in excess of 30% would be treated as debt</a:t>
                      </a:r>
                    </a:p>
                    <a:p>
                      <a:pPr marL="171450" marR="0" lvl="0" indent="-171450" algn="just" defTabSz="914400" rtl="0" eaLnBrk="1" fontAlgn="ctr" latinLnBrk="0" hangingPunct="1">
                        <a:lnSpc>
                          <a:spcPct val="100000"/>
                        </a:lnSpc>
                        <a:spcBef>
                          <a:spcPts val="0"/>
                        </a:spcBef>
                        <a:spcAft>
                          <a:spcPts val="0"/>
                        </a:spcAft>
                        <a:buClrTx/>
                        <a:buSzTx/>
                        <a:buFont typeface="Wingdings" panose="05000000000000000000" pitchFamily="2" charset="2"/>
                        <a:buChar char="§"/>
                        <a:tabLst/>
                        <a:defRPr/>
                      </a:pPr>
                      <a:r>
                        <a:rPr lang="en-US" sz="1100" b="0" i="0" u="none" kern="1200" dirty="0">
                          <a:solidFill>
                            <a:schemeClr val="tx1"/>
                          </a:solidFill>
                          <a:effectLst/>
                          <a:latin typeface="Calibri" panose="020F0502020204030204" pitchFamily="34" charset="0"/>
                          <a:ea typeface="Calibri" charset="0"/>
                          <a:cs typeface="Calibri" panose="020F0502020204030204" pitchFamily="34" charset="0"/>
                        </a:rPr>
                        <a:t>Majority of investment will be spent directly or indirectly in local economy along with socio-economic uplift of local people, local construction industry and project employment, taxes etc.</a:t>
                      </a:r>
                    </a:p>
                  </a:txBody>
                  <a:tcPr marL="25718" marR="25718" marT="25718" marB="2571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extLst>
                  <a:ext uri="{0D108BD9-81ED-4DB2-BD59-A6C34878D82A}">
                    <a16:rowId xmlns:a16="http://schemas.microsoft.com/office/drawing/2014/main" val="2196279741"/>
                  </a:ext>
                </a:extLst>
              </a:tr>
              <a:tr h="663315">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100" b="1" i="0" u="none" strike="noStrike" kern="1200" dirty="0">
                          <a:solidFill>
                            <a:schemeClr val="tx1"/>
                          </a:solidFill>
                          <a:effectLst/>
                          <a:latin typeface="Calibri" charset="0"/>
                          <a:ea typeface="Calibri" charset="0"/>
                          <a:cs typeface="Calibri" charset="0"/>
                        </a:rPr>
                        <a:t>Key stakeholders</a:t>
                      </a:r>
                    </a:p>
                  </a:txBody>
                  <a:tcPr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tc>
                  <a:txBody>
                    <a:bodyPr/>
                    <a:lstStyle/>
                    <a:p>
                      <a:pPr marL="171450" marR="0" lvl="0" indent="-171450" algn="just" defTabSz="914400" rtl="0" eaLnBrk="1" fontAlgn="ctr"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dirty="0">
                          <a:ln>
                            <a:noFill/>
                          </a:ln>
                          <a:solidFill>
                            <a:prstClr val="black"/>
                          </a:solidFill>
                          <a:effectLst/>
                          <a:uLnTx/>
                          <a:uFillTx/>
                          <a:latin typeface="Calibri" panose="020F0502020204030204" pitchFamily="34" charset="0"/>
                          <a:ea typeface="+mn-ea"/>
                          <a:cs typeface="Calibri" panose="020F0502020204030204" pitchFamily="34" charset="0"/>
                        </a:rPr>
                        <a:t>Ministry of Energy (Power Division), PPIB, CPPA-G, NTDC, NEPRA, and Government of AJ&amp;K</a:t>
                      </a:r>
                    </a:p>
                  </a:txBody>
                  <a:tcPr marL="38576" marR="38576"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extLst>
                  <a:ext uri="{0D108BD9-81ED-4DB2-BD59-A6C34878D82A}">
                    <a16:rowId xmlns:a16="http://schemas.microsoft.com/office/drawing/2014/main" val="3686372980"/>
                  </a:ext>
                </a:extLst>
              </a:tr>
            </a:tbl>
          </a:graphicData>
        </a:graphic>
      </p:graphicFrame>
      <p:sp>
        <p:nvSpPr>
          <p:cNvPr id="42" name="Rectangle 41">
            <a:extLst>
              <a:ext uri="{FF2B5EF4-FFF2-40B4-BE49-F238E27FC236}">
                <a16:creationId xmlns:a16="http://schemas.microsoft.com/office/drawing/2014/main" id="{5A6C8A5C-98DF-4999-A534-9A87AA44BA98}"/>
              </a:ext>
            </a:extLst>
          </p:cNvPr>
          <p:cNvSpPr/>
          <p:nvPr/>
        </p:nvSpPr>
        <p:spPr>
          <a:xfrm>
            <a:off x="9195704" y="2602768"/>
            <a:ext cx="260113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185 K                       </a:t>
            </a:r>
            <a:r>
              <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Electrified  </a:t>
            </a:r>
            <a:r>
              <a:rPr kumimoji="0" lang="en-GB"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Households</a:t>
            </a:r>
            <a:endParaRPr kumimoji="0" lang="en-GB"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EA973668-24F9-4044-8DB6-D99C869C4489}"/>
              </a:ext>
            </a:extLst>
          </p:cNvPr>
          <p:cNvPicPr>
            <a:picLocks noChangeAspect="1"/>
          </p:cNvPicPr>
          <p:nvPr/>
        </p:nvPicPr>
        <p:blipFill>
          <a:blip r:embed="rId10"/>
          <a:stretch>
            <a:fillRect/>
          </a:stretch>
        </p:blipFill>
        <p:spPr>
          <a:xfrm>
            <a:off x="8543535" y="4165685"/>
            <a:ext cx="3139712" cy="12193"/>
          </a:xfrm>
          <a:prstGeom prst="rect">
            <a:avLst/>
          </a:prstGeom>
        </p:spPr>
      </p:pic>
      <p:sp>
        <p:nvSpPr>
          <p:cNvPr id="50" name="Rectangle 49">
            <a:extLst>
              <a:ext uri="{FF2B5EF4-FFF2-40B4-BE49-F238E27FC236}">
                <a16:creationId xmlns:a16="http://schemas.microsoft.com/office/drawing/2014/main" id="{E9616623-58A7-4A29-8B7F-CC475729D6A8}"/>
              </a:ext>
            </a:extLst>
          </p:cNvPr>
          <p:cNvSpPr/>
          <p:nvPr/>
        </p:nvSpPr>
        <p:spPr>
          <a:xfrm>
            <a:off x="8558563" y="4278034"/>
            <a:ext cx="3130409"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Feasibility Study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 fresh Feasibility Study is to be carried out by the Sponsors</a:t>
            </a:r>
          </a:p>
        </p:txBody>
      </p:sp>
    </p:spTree>
    <p:extLst>
      <p:ext uri="{BB962C8B-B14F-4D97-AF65-F5344CB8AC3E}">
        <p14:creationId xmlns:p14="http://schemas.microsoft.com/office/powerpoint/2010/main" val="40465314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2857500" y="2375179"/>
            <a:ext cx="6477000" cy="1170781"/>
          </a:xfrm>
          <a:prstGeom prst="rect">
            <a:avLst/>
          </a:prstGeom>
          <a:noFill/>
          <a:ln w="9525">
            <a:noFill/>
            <a:miter lim="800000"/>
            <a:headEnd/>
            <a:tailEnd/>
          </a:ln>
        </p:spPr>
        <p:txBody>
          <a:bodyPr anchor="ctr"/>
          <a:lstStyle/>
          <a:p>
            <a:pPr algn="ctr" eaLnBrk="0" hangingPunct="0">
              <a:defRPr/>
            </a:pPr>
            <a:r>
              <a:rPr lang="en-US" sz="6600" b="1" dirty="0">
                <a:solidFill>
                  <a:srgbClr val="0066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Thank You</a:t>
            </a:r>
          </a:p>
        </p:txBody>
      </p:sp>
      <p:pic>
        <p:nvPicPr>
          <p:cNvPr id="3" name="Picture 2">
            <a:extLst>
              <a:ext uri="{FF2B5EF4-FFF2-40B4-BE49-F238E27FC236}">
                <a16:creationId xmlns:a16="http://schemas.microsoft.com/office/drawing/2014/main" id="{9F07E46A-690C-3C5D-8F7F-FF6C555076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86" y="10687"/>
            <a:ext cx="12192000" cy="801494"/>
          </a:xfrm>
          <a:prstGeom prst="rect">
            <a:avLst/>
          </a:prstGeom>
        </p:spPr>
      </p:pic>
      <p:pic>
        <p:nvPicPr>
          <p:cNvPr id="6" name="Picture 5">
            <a:extLst>
              <a:ext uri="{FF2B5EF4-FFF2-40B4-BE49-F238E27FC236}">
                <a16:creationId xmlns:a16="http://schemas.microsoft.com/office/drawing/2014/main" id="{64CB350B-2BDE-CB7A-7901-D0AFFAC59C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6" y="-1"/>
            <a:ext cx="681827" cy="811699"/>
          </a:xfrm>
          <a:prstGeom prst="rect">
            <a:avLst/>
          </a:prstGeom>
        </p:spPr>
      </p:pic>
      <p:sp>
        <p:nvSpPr>
          <p:cNvPr id="4" name="Subtitle 2">
            <a:extLst>
              <a:ext uri="{FF2B5EF4-FFF2-40B4-BE49-F238E27FC236}">
                <a16:creationId xmlns:a16="http://schemas.microsoft.com/office/drawing/2014/main" id="{1D23B387-DB0D-B399-9A36-00F33EFF25A8}"/>
              </a:ext>
            </a:extLst>
          </p:cNvPr>
          <p:cNvSpPr txBox="1">
            <a:spLocks/>
          </p:cNvSpPr>
          <p:nvPr/>
        </p:nvSpPr>
        <p:spPr>
          <a:xfrm>
            <a:off x="2371060" y="4641112"/>
            <a:ext cx="7729870" cy="166260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3200" b="1" dirty="0">
                <a:solidFill>
                  <a:schemeClr val="accent6">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Private Power &amp; Infrastructure Board</a:t>
            </a:r>
          </a:p>
          <a:p>
            <a:pPr>
              <a:lnSpc>
                <a:spcPct val="100000"/>
              </a:lnSpc>
              <a:spcBef>
                <a:spcPts val="0"/>
              </a:spcBef>
            </a:pPr>
            <a:r>
              <a:rPr lang="en-US" sz="3200" b="1" dirty="0">
                <a:solidFill>
                  <a:schemeClr val="accent6">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Government of Pakistan</a:t>
            </a:r>
          </a:p>
          <a:p>
            <a:pPr>
              <a:lnSpc>
                <a:spcPct val="100000"/>
              </a:lnSpc>
              <a:spcBef>
                <a:spcPts val="0"/>
              </a:spcBef>
            </a:pPr>
            <a:r>
              <a:rPr lang="en-US" sz="3200" dirty="0">
                <a:solidFill>
                  <a:schemeClr val="accent6">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www.ppib.gov.pk</a:t>
            </a:r>
          </a:p>
        </p:txBody>
      </p:sp>
    </p:spTree>
    <p:extLst>
      <p:ext uri="{BB962C8B-B14F-4D97-AF65-F5344CB8AC3E}">
        <p14:creationId xmlns:p14="http://schemas.microsoft.com/office/powerpoint/2010/main" val="302348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9"/>
                                          </p:stCondLst>
                                        </p:cTn>
                                        <p:tgtEl>
                                          <p:spTgt spid="4">
                                            <p:txEl>
                                              <p:pRg st="0" end="0"/>
                                            </p:txEl>
                                          </p:spTgt>
                                        </p:tgtEl>
                                        <p:attrNameLst>
                                          <p:attrName>style.visibility</p:attrName>
                                        </p:attrNameLst>
                                      </p:cBhvr>
                                      <p:to>
                                        <p:strVal val="visible"/>
                                      </p:to>
                                    </p:set>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9"/>
                                          </p:stCondLst>
                                        </p:cTn>
                                        <p:tgtEl>
                                          <p:spTgt spid="4">
                                            <p:txEl>
                                              <p:pRg st="1" end="1"/>
                                            </p:txEl>
                                          </p:spTgt>
                                        </p:tgtEl>
                                        <p:attrNameLst>
                                          <p:attrName>style.visibility</p:attrName>
                                        </p:attrNameLst>
                                      </p:cBhvr>
                                      <p:to>
                                        <p:strVal val="visible"/>
                                      </p:to>
                                    </p:set>
                                  </p:childTnLst>
                                </p:cTn>
                              </p:par>
                            </p:childTnLst>
                          </p:cTn>
                        </p:par>
                        <p:par>
                          <p:cTn id="10" fill="hold">
                            <p:stCondLst>
                              <p:cond delay="20"/>
                            </p:stCondLst>
                            <p:childTnLst>
                              <p:par>
                                <p:cTn id="11" presetID="1" presetClass="entr" presetSubtype="0" fill="hold" grpId="0" nodeType="afterEffect">
                                  <p:stCondLst>
                                    <p:cond delay="0"/>
                                  </p:stCondLst>
                                  <p:childTnLst>
                                    <p:set>
                                      <p:cBhvr>
                                        <p:cTn id="12" dur="1" fill="hold">
                                          <p:stCondLst>
                                            <p:cond delay="9"/>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18DF19-9487-23F8-BFF4-88890CCF85D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6568"/>
            <a:ext cx="12192000" cy="801494"/>
          </a:xfrm>
          <a:prstGeom prst="rect">
            <a:avLst/>
          </a:prstGeom>
        </p:spPr>
      </p:pic>
      <p:sp>
        <p:nvSpPr>
          <p:cNvPr id="3" name="Title 3">
            <a:extLst>
              <a:ext uri="{FF2B5EF4-FFF2-40B4-BE49-F238E27FC236}">
                <a16:creationId xmlns:a16="http://schemas.microsoft.com/office/drawing/2014/main" id="{FC558E93-6FE3-6A0A-7CD0-6F9870A2FFA3}"/>
              </a:ext>
            </a:extLst>
          </p:cNvPr>
          <p:cNvSpPr>
            <a:spLocks noGrp="1"/>
          </p:cNvSpPr>
          <p:nvPr>
            <p:ph type="title"/>
          </p:nvPr>
        </p:nvSpPr>
        <p:spPr>
          <a:xfrm>
            <a:off x="609600" y="0"/>
            <a:ext cx="10972800" cy="838200"/>
          </a:xfrm>
        </p:spPr>
        <p:txBody>
          <a:bodyPr>
            <a:normAutofit/>
          </a:bodyPr>
          <a:lstStyle/>
          <a:p>
            <a:pPr algn="ctr"/>
            <a:r>
              <a:rPr lang="en-US" sz="3200" b="1" dirty="0">
                <a:solidFill>
                  <a:schemeClr val="bg1"/>
                </a:solidFill>
                <a:latin typeface="Times New Roman" panose="02020603050405020304" pitchFamily="18" charset="0"/>
                <a:cs typeface="Times New Roman" panose="02020603050405020304" pitchFamily="18" charset="0"/>
              </a:rPr>
              <a:t>Pakistan Power Sector Overview</a:t>
            </a:r>
            <a:endParaRPr lang="en-GB" sz="3200" b="1" dirty="0">
              <a:solidFill>
                <a:schemeClr val="bg1"/>
              </a:solidFill>
              <a:latin typeface="Times New Roman" panose="02020603050405020304" pitchFamily="18" charset="0"/>
              <a:cs typeface="Times New Roman" panose="02020603050405020304" pitchFamily="18" charset="0"/>
            </a:endParaRPr>
          </a:p>
        </p:txBody>
      </p:sp>
      <p:graphicFrame>
        <p:nvGraphicFramePr>
          <p:cNvPr id="10" name="Diagram 9"/>
          <p:cNvGraphicFramePr/>
          <p:nvPr>
            <p:extLst>
              <p:ext uri="{D42A27DB-BD31-4B8C-83A1-F6EECF244321}">
                <p14:modId xmlns:p14="http://schemas.microsoft.com/office/powerpoint/2010/main" val="1521596389"/>
              </p:ext>
            </p:extLst>
          </p:nvPr>
        </p:nvGraphicFramePr>
        <p:xfrm>
          <a:off x="304800" y="905096"/>
          <a:ext cx="6779172" cy="8138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ectangle 10">
            <a:extLst>
              <a:ext uri="{FF2B5EF4-FFF2-40B4-BE49-F238E27FC236}">
                <a16:creationId xmlns:a16="http://schemas.microsoft.com/office/drawing/2014/main" id="{132C5E7E-AB9E-7527-830E-7DEC25EDE94B}"/>
              </a:ext>
            </a:extLst>
          </p:cNvPr>
          <p:cNvSpPr/>
          <p:nvPr/>
        </p:nvSpPr>
        <p:spPr>
          <a:xfrm>
            <a:off x="304800" y="1752600"/>
            <a:ext cx="11506200" cy="4708981"/>
          </a:xfrm>
          <a:prstGeom prst="rect">
            <a:avLst/>
          </a:prstGeom>
        </p:spPr>
        <p:txBody>
          <a:bodyPr wrap="square">
            <a:spAutoFit/>
          </a:bodyPr>
          <a:lstStyle/>
          <a:p>
            <a:pPr marL="712788" lvl="2" indent="-712788" algn="just">
              <a:spcAft>
                <a:spcPts val="1200"/>
              </a:spcAft>
              <a:buClr>
                <a:srgbClr val="009900"/>
              </a:buClr>
              <a:buSzPct val="100000"/>
              <a:buFont typeface="+mj-lt"/>
              <a:buAutoNum type="romanLcPeriod"/>
              <a:defRPr/>
            </a:pPr>
            <a:r>
              <a:rPr lang="en-GB" sz="2000" dirty="0">
                <a:solidFill>
                  <a:srgbClr val="4A452A"/>
                </a:solidFill>
                <a:latin typeface="Times New Roman" panose="02020603050405020304" pitchFamily="18" charset="0"/>
                <a:cs typeface="Times New Roman" panose="02020603050405020304" pitchFamily="18" charset="0"/>
              </a:rPr>
              <a:t>Po</a:t>
            </a:r>
            <a:r>
              <a:rPr lang="en-GB" sz="2200" dirty="0">
                <a:solidFill>
                  <a:srgbClr val="4A452A"/>
                </a:solidFill>
                <a:latin typeface="Times New Roman" panose="02020603050405020304" pitchFamily="18" charset="0"/>
                <a:cs typeface="Times New Roman" panose="02020603050405020304" pitchFamily="18" charset="0"/>
              </a:rPr>
              <a:t>pulation of over 240 million - 7% (~ 16.8 million) unelectrified</a:t>
            </a:r>
          </a:p>
          <a:p>
            <a:pPr marL="712788" lvl="2" indent="-712788" algn="just">
              <a:spcAft>
                <a:spcPts val="1200"/>
              </a:spcAft>
              <a:buClr>
                <a:srgbClr val="009900"/>
              </a:buClr>
              <a:buSzPct val="100000"/>
              <a:buFont typeface="+mj-lt"/>
              <a:buAutoNum type="romanLcPeriod"/>
              <a:defRPr/>
            </a:pPr>
            <a:r>
              <a:rPr lang="en-GB" sz="2200" dirty="0">
                <a:solidFill>
                  <a:srgbClr val="4A452A"/>
                </a:solidFill>
                <a:latin typeface="Times New Roman" panose="02020603050405020304" pitchFamily="18" charset="0"/>
                <a:cs typeface="Times New Roman" panose="02020603050405020304" pitchFamily="18" charset="0"/>
              </a:rPr>
              <a:t>Per capita electricity consumption ~ 440 kWh - World average 3,081 kWh</a:t>
            </a:r>
          </a:p>
          <a:p>
            <a:pPr marL="712788" lvl="2" indent="-712788" algn="just">
              <a:spcAft>
                <a:spcPts val="1200"/>
              </a:spcAft>
              <a:buClr>
                <a:srgbClr val="009900"/>
              </a:buClr>
              <a:buSzPct val="100000"/>
              <a:buFont typeface="+mj-lt"/>
              <a:buAutoNum type="romanLcPeriod"/>
              <a:defRPr/>
            </a:pPr>
            <a:r>
              <a:rPr lang="en-GB" sz="2200" dirty="0">
                <a:solidFill>
                  <a:srgbClr val="4A452A"/>
                </a:solidFill>
                <a:latin typeface="Times New Roman" panose="02020603050405020304" pitchFamily="18" charset="0"/>
                <a:cs typeface="Times New Roman" panose="02020603050405020304" pitchFamily="18" charset="0"/>
              </a:rPr>
              <a:t>Target of 100% electricity access by 2030</a:t>
            </a:r>
          </a:p>
          <a:p>
            <a:pPr marL="712788" lvl="2" indent="-712788" algn="just">
              <a:spcAft>
                <a:spcPts val="1200"/>
              </a:spcAft>
              <a:buClr>
                <a:srgbClr val="009900"/>
              </a:buClr>
              <a:buSzPct val="100000"/>
              <a:buFont typeface="+mj-lt"/>
              <a:buAutoNum type="romanLcPeriod"/>
              <a:defRPr/>
            </a:pPr>
            <a:r>
              <a:rPr lang="en-GB" sz="2200" dirty="0">
                <a:solidFill>
                  <a:srgbClr val="4A452A"/>
                </a:solidFill>
                <a:latin typeface="Times New Roman" panose="02020603050405020304" pitchFamily="18" charset="0"/>
                <a:cs typeface="Times New Roman" panose="02020603050405020304" pitchFamily="18" charset="0"/>
              </a:rPr>
              <a:t>Projected demand increase of 4.3% per year, annual addition of 3,556 MW</a:t>
            </a:r>
          </a:p>
          <a:p>
            <a:pPr marL="712788" lvl="2" indent="-712788" algn="just">
              <a:spcAft>
                <a:spcPts val="1200"/>
              </a:spcAft>
              <a:buClr>
                <a:srgbClr val="009900"/>
              </a:buClr>
              <a:buSzPct val="100000"/>
              <a:buFont typeface="+mj-lt"/>
              <a:buAutoNum type="romanLcPeriod"/>
              <a:defRPr/>
            </a:pPr>
            <a:r>
              <a:rPr lang="en-GB" sz="2200" dirty="0">
                <a:solidFill>
                  <a:srgbClr val="4A452A"/>
                </a:solidFill>
                <a:latin typeface="Times New Roman" panose="02020603050405020304" pitchFamily="18" charset="0"/>
                <a:cs typeface="Times New Roman" panose="02020603050405020304" pitchFamily="18" charset="0"/>
              </a:rPr>
              <a:t>25-year history of reliable operations of IPPs</a:t>
            </a:r>
          </a:p>
          <a:p>
            <a:pPr marL="712788" lvl="2" indent="-712788" algn="just">
              <a:spcAft>
                <a:spcPts val="1200"/>
              </a:spcAft>
              <a:buClr>
                <a:srgbClr val="009900"/>
              </a:buClr>
              <a:buSzPct val="100000"/>
              <a:buFont typeface="+mj-lt"/>
              <a:buAutoNum type="romanLcPeriod"/>
              <a:defRPr/>
            </a:pPr>
            <a:r>
              <a:rPr lang="en-GB" sz="2200" dirty="0">
                <a:solidFill>
                  <a:srgbClr val="4A452A"/>
                </a:solidFill>
                <a:latin typeface="Times New Roman" panose="02020603050405020304" pitchFamily="18" charset="0"/>
                <a:cs typeface="Times New Roman" panose="02020603050405020304" pitchFamily="18" charset="0"/>
              </a:rPr>
              <a:t>To attain SDGs, planned increase of RE share to 62% by 2031, including hydro</a:t>
            </a:r>
          </a:p>
          <a:p>
            <a:pPr marL="712788" lvl="2" indent="-712788" algn="just">
              <a:spcAft>
                <a:spcPts val="1200"/>
              </a:spcAft>
              <a:buClr>
                <a:srgbClr val="009900"/>
              </a:buClr>
              <a:buSzPct val="100000"/>
              <a:buFont typeface="+mj-lt"/>
              <a:buAutoNum type="romanLcPeriod"/>
              <a:defRPr/>
            </a:pPr>
            <a:r>
              <a:rPr lang="en-GB" sz="2200" dirty="0">
                <a:solidFill>
                  <a:srgbClr val="4A452A"/>
                </a:solidFill>
                <a:latin typeface="Times New Roman" panose="02020603050405020304" pitchFamily="18" charset="0"/>
                <a:cs typeface="Times New Roman" panose="02020603050405020304" pitchFamily="18" charset="0"/>
              </a:rPr>
              <a:t>Consumers are being encouraged to utilize RE potential by self-generation</a:t>
            </a:r>
            <a:r>
              <a:rPr lang="en-AU" altLang="en-US" sz="2200" dirty="0">
                <a:solidFill>
                  <a:srgbClr val="4A452A"/>
                </a:solidFill>
                <a:latin typeface="Times New Roman" panose="02020603050405020304" pitchFamily="18" charset="0"/>
                <a:cs typeface="Times New Roman" panose="02020603050405020304" pitchFamily="18" charset="0"/>
              </a:rPr>
              <a:t> </a:t>
            </a:r>
          </a:p>
          <a:p>
            <a:pPr marL="712788" lvl="2" indent="-712788" algn="just">
              <a:spcAft>
                <a:spcPts val="1200"/>
              </a:spcAft>
              <a:buClr>
                <a:srgbClr val="009900"/>
              </a:buClr>
              <a:buSzPct val="100000"/>
              <a:buFont typeface="+mj-lt"/>
              <a:buAutoNum type="romanLcPeriod"/>
              <a:defRPr/>
            </a:pPr>
            <a:r>
              <a:rPr lang="en-US" sz="2200" dirty="0">
                <a:solidFill>
                  <a:srgbClr val="4A452A"/>
                </a:solidFill>
                <a:latin typeface="Times New Roman" panose="02020603050405020304" pitchFamily="18" charset="0"/>
                <a:cs typeface="Times New Roman" panose="02020603050405020304" pitchFamily="18" charset="0"/>
              </a:rPr>
              <a:t>By 2030, CO</a:t>
            </a:r>
            <a:r>
              <a:rPr lang="en-US" sz="2200" baseline="-25000" dirty="0">
                <a:solidFill>
                  <a:srgbClr val="4A452A"/>
                </a:solidFill>
                <a:latin typeface="Times New Roman" panose="02020603050405020304" pitchFamily="18" charset="0"/>
                <a:cs typeface="Times New Roman" panose="02020603050405020304" pitchFamily="18" charset="0"/>
              </a:rPr>
              <a:t>2</a:t>
            </a:r>
            <a:r>
              <a:rPr lang="en-US" sz="2200" dirty="0">
                <a:solidFill>
                  <a:srgbClr val="4A452A"/>
                </a:solidFill>
                <a:latin typeface="Times New Roman" panose="02020603050405020304" pitchFamily="18" charset="0"/>
                <a:cs typeface="Times New Roman" panose="02020603050405020304" pitchFamily="18" charset="0"/>
              </a:rPr>
              <a:t> emissions reduction to 198 gCO</a:t>
            </a:r>
            <a:r>
              <a:rPr lang="en-US" sz="2200" baseline="-25000" dirty="0">
                <a:solidFill>
                  <a:srgbClr val="4A452A"/>
                </a:solidFill>
                <a:latin typeface="Times New Roman" panose="02020603050405020304" pitchFamily="18" charset="0"/>
                <a:cs typeface="Times New Roman" panose="02020603050405020304" pitchFamily="18" charset="0"/>
              </a:rPr>
              <a:t>2</a:t>
            </a:r>
            <a:r>
              <a:rPr lang="en-US" sz="2200" dirty="0">
                <a:solidFill>
                  <a:srgbClr val="4A452A"/>
                </a:solidFill>
                <a:latin typeface="Times New Roman" panose="02020603050405020304" pitchFamily="18" charset="0"/>
                <a:cs typeface="Times New Roman" panose="02020603050405020304" pitchFamily="18" charset="0"/>
              </a:rPr>
              <a:t>/kWh from current 356 gCO</a:t>
            </a:r>
            <a:r>
              <a:rPr lang="en-US" sz="2200" baseline="-25000" dirty="0">
                <a:solidFill>
                  <a:srgbClr val="4A452A"/>
                </a:solidFill>
                <a:latin typeface="Times New Roman" panose="02020603050405020304" pitchFamily="18" charset="0"/>
                <a:cs typeface="Times New Roman" panose="02020603050405020304" pitchFamily="18" charset="0"/>
              </a:rPr>
              <a:t>2</a:t>
            </a:r>
            <a:r>
              <a:rPr lang="en-US" sz="2200" dirty="0">
                <a:solidFill>
                  <a:srgbClr val="4A452A"/>
                </a:solidFill>
                <a:latin typeface="Times New Roman" panose="02020603050405020304" pitchFamily="18" charset="0"/>
                <a:cs typeface="Times New Roman" panose="02020603050405020304" pitchFamily="18" charset="0"/>
              </a:rPr>
              <a:t>/kWh which is </a:t>
            </a:r>
            <a:br>
              <a:rPr lang="en-US" sz="2200" dirty="0">
                <a:solidFill>
                  <a:srgbClr val="4A452A"/>
                </a:solidFill>
                <a:latin typeface="Times New Roman" panose="02020603050405020304" pitchFamily="18" charset="0"/>
                <a:cs typeface="Times New Roman" panose="02020603050405020304" pitchFamily="18" charset="0"/>
              </a:rPr>
            </a:br>
            <a:r>
              <a:rPr lang="en-US" sz="2200" dirty="0">
                <a:solidFill>
                  <a:srgbClr val="4A452A"/>
                </a:solidFill>
                <a:latin typeface="Times New Roman" panose="02020603050405020304" pitchFamily="18" charset="0"/>
                <a:cs typeface="Times New Roman" panose="02020603050405020304" pitchFamily="18" charset="0"/>
              </a:rPr>
              <a:t>less than the average of regional countries as well as many member countries of the OECD</a:t>
            </a:r>
            <a:endParaRPr lang="en-AU" altLang="en-US" sz="2200" dirty="0">
              <a:solidFill>
                <a:srgbClr val="4A452A"/>
              </a:solidFill>
              <a:latin typeface="Times New Roman" panose="02020603050405020304" pitchFamily="18" charset="0"/>
              <a:cs typeface="Times New Roman" panose="02020603050405020304" pitchFamily="18" charset="0"/>
            </a:endParaRPr>
          </a:p>
          <a:p>
            <a:pPr marL="712788" lvl="2" indent="-712788" algn="just">
              <a:spcAft>
                <a:spcPts val="1200"/>
              </a:spcAft>
              <a:buClr>
                <a:srgbClr val="009900"/>
              </a:buClr>
              <a:buSzPct val="100000"/>
              <a:buFont typeface="+mj-lt"/>
              <a:buAutoNum type="romanLcPeriod"/>
              <a:defRPr/>
            </a:pPr>
            <a:r>
              <a:rPr lang="en-AU" altLang="en-US" sz="2200" dirty="0">
                <a:solidFill>
                  <a:srgbClr val="4A452A"/>
                </a:solidFill>
                <a:latin typeface="Times New Roman" panose="02020603050405020304" pitchFamily="18" charset="0"/>
                <a:cs typeface="Times New Roman" panose="02020603050405020304" pitchFamily="18" charset="0"/>
              </a:rPr>
              <a:t>Transmission &amp; distribution network augmentation - </a:t>
            </a:r>
            <a:r>
              <a:rPr lang="en-US" altLang="en-US" sz="2200" dirty="0">
                <a:solidFill>
                  <a:srgbClr val="4A452A"/>
                </a:solidFill>
                <a:latin typeface="Times New Roman" panose="02020603050405020304" pitchFamily="18" charset="0"/>
                <a:cs typeface="Times New Roman" panose="02020603050405020304" pitchFamily="18" charset="0"/>
              </a:rPr>
              <a:t>AMI and smart grid installations</a:t>
            </a:r>
            <a:endParaRPr lang="en-AU" altLang="en-US" sz="2200" dirty="0">
              <a:solidFill>
                <a:srgbClr val="4A452A"/>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85006AA5-DFCB-C7DB-707C-FAB0CED24C4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386" y="-1"/>
            <a:ext cx="681827" cy="811699"/>
          </a:xfrm>
          <a:prstGeom prst="rect">
            <a:avLst/>
          </a:prstGeom>
        </p:spPr>
      </p:pic>
    </p:spTree>
    <p:extLst>
      <p:ext uri="{BB962C8B-B14F-4D97-AF65-F5344CB8AC3E}">
        <p14:creationId xmlns:p14="http://schemas.microsoft.com/office/powerpoint/2010/main" val="3727534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250" fill="hold"/>
                                        <p:tgtEl>
                                          <p:spTgt spid="10"/>
                                        </p:tgtEl>
                                        <p:attrNameLst>
                                          <p:attrName>ppt_x</p:attrName>
                                        </p:attrNameLst>
                                      </p:cBhvr>
                                      <p:tavLst>
                                        <p:tav tm="0">
                                          <p:val>
                                            <p:strVal val="0-#ppt_w/2"/>
                                          </p:val>
                                        </p:tav>
                                        <p:tav tm="100000">
                                          <p:val>
                                            <p:strVal val="#ppt_x"/>
                                          </p:val>
                                        </p:tav>
                                      </p:tavLst>
                                    </p:anim>
                                    <p:anim calcmode="lin" valueType="num">
                                      <p:cBhvr additive="base">
                                        <p:cTn id="8" dur="125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1" presetClass="entr" presetSubtype="0" fill="hold" nodeType="afterEffect">
                                  <p:stCondLst>
                                    <p:cond delay="0"/>
                                  </p:stCondLst>
                                  <p:childTnLst>
                                    <p:set>
                                      <p:cBhvr>
                                        <p:cTn id="11" dur="1" fill="hold">
                                          <p:stCondLst>
                                            <p:cond delay="749"/>
                                          </p:stCondLst>
                                        </p:cTn>
                                        <p:tgtEl>
                                          <p:spTgt spid="11">
                                            <p:txEl>
                                              <p:pRg st="0" end="0"/>
                                            </p:txEl>
                                          </p:spTgt>
                                        </p:tgtEl>
                                        <p:attrNameLst>
                                          <p:attrName>style.visibility</p:attrName>
                                        </p:attrNameLst>
                                      </p:cBhvr>
                                      <p:to>
                                        <p:strVal val="visible"/>
                                      </p:to>
                                    </p:set>
                                  </p:childTnLst>
                                </p:cTn>
                              </p:par>
                            </p:childTnLst>
                          </p:cTn>
                        </p:par>
                        <p:par>
                          <p:cTn id="12" fill="hold">
                            <p:stCondLst>
                              <p:cond delay="2000"/>
                            </p:stCondLst>
                            <p:childTnLst>
                              <p:par>
                                <p:cTn id="13" presetID="1" presetClass="entr" presetSubtype="0" fill="hold" nodeType="afterEffect">
                                  <p:stCondLst>
                                    <p:cond delay="0"/>
                                  </p:stCondLst>
                                  <p:childTnLst>
                                    <p:set>
                                      <p:cBhvr>
                                        <p:cTn id="14" dur="1" fill="hold">
                                          <p:stCondLst>
                                            <p:cond delay="749"/>
                                          </p:stCondLst>
                                        </p:cTn>
                                        <p:tgtEl>
                                          <p:spTgt spid="11">
                                            <p:txEl>
                                              <p:pRg st="1" end="1"/>
                                            </p:txEl>
                                          </p:spTgt>
                                        </p:tgtEl>
                                        <p:attrNameLst>
                                          <p:attrName>style.visibility</p:attrName>
                                        </p:attrNameLst>
                                      </p:cBhvr>
                                      <p:to>
                                        <p:strVal val="visible"/>
                                      </p:to>
                                    </p:set>
                                  </p:childTnLst>
                                </p:cTn>
                              </p:par>
                            </p:childTnLst>
                          </p:cTn>
                        </p:par>
                        <p:par>
                          <p:cTn id="15" fill="hold">
                            <p:stCondLst>
                              <p:cond delay="2750"/>
                            </p:stCondLst>
                            <p:childTnLst>
                              <p:par>
                                <p:cTn id="16" presetID="1" presetClass="entr" presetSubtype="0" fill="hold" nodeType="afterEffect">
                                  <p:stCondLst>
                                    <p:cond delay="0"/>
                                  </p:stCondLst>
                                  <p:childTnLst>
                                    <p:set>
                                      <p:cBhvr>
                                        <p:cTn id="17" dur="1" fill="hold">
                                          <p:stCondLst>
                                            <p:cond delay="749"/>
                                          </p:stCondLst>
                                        </p:cTn>
                                        <p:tgtEl>
                                          <p:spTgt spid="11">
                                            <p:txEl>
                                              <p:pRg st="2" end="2"/>
                                            </p:txEl>
                                          </p:spTgt>
                                        </p:tgtEl>
                                        <p:attrNameLst>
                                          <p:attrName>style.visibility</p:attrName>
                                        </p:attrNameLst>
                                      </p:cBhvr>
                                      <p:to>
                                        <p:strVal val="visible"/>
                                      </p:to>
                                    </p:set>
                                  </p:childTnLst>
                                </p:cTn>
                              </p:par>
                            </p:childTnLst>
                          </p:cTn>
                        </p:par>
                        <p:par>
                          <p:cTn id="18" fill="hold">
                            <p:stCondLst>
                              <p:cond delay="3500"/>
                            </p:stCondLst>
                            <p:childTnLst>
                              <p:par>
                                <p:cTn id="19" presetID="1" presetClass="entr" presetSubtype="0" fill="hold" nodeType="afterEffect">
                                  <p:stCondLst>
                                    <p:cond delay="0"/>
                                  </p:stCondLst>
                                  <p:childTnLst>
                                    <p:set>
                                      <p:cBhvr>
                                        <p:cTn id="20" dur="1" fill="hold">
                                          <p:stCondLst>
                                            <p:cond delay="749"/>
                                          </p:stCondLst>
                                        </p:cTn>
                                        <p:tgtEl>
                                          <p:spTgt spid="11">
                                            <p:txEl>
                                              <p:pRg st="3" end="3"/>
                                            </p:txEl>
                                          </p:spTgt>
                                        </p:tgtEl>
                                        <p:attrNameLst>
                                          <p:attrName>style.visibility</p:attrName>
                                        </p:attrNameLst>
                                      </p:cBhvr>
                                      <p:to>
                                        <p:strVal val="visible"/>
                                      </p:to>
                                    </p:set>
                                  </p:childTnLst>
                                </p:cTn>
                              </p:par>
                            </p:childTnLst>
                          </p:cTn>
                        </p:par>
                        <p:par>
                          <p:cTn id="21" fill="hold">
                            <p:stCondLst>
                              <p:cond delay="4250"/>
                            </p:stCondLst>
                            <p:childTnLst>
                              <p:par>
                                <p:cTn id="22" presetID="1" presetClass="entr" presetSubtype="0" fill="hold" nodeType="afterEffect">
                                  <p:stCondLst>
                                    <p:cond delay="0"/>
                                  </p:stCondLst>
                                  <p:childTnLst>
                                    <p:set>
                                      <p:cBhvr>
                                        <p:cTn id="23" dur="1" fill="hold">
                                          <p:stCondLst>
                                            <p:cond delay="749"/>
                                          </p:stCondLst>
                                        </p:cTn>
                                        <p:tgtEl>
                                          <p:spTgt spid="11">
                                            <p:txEl>
                                              <p:pRg st="4" end="4"/>
                                            </p:txEl>
                                          </p:spTgt>
                                        </p:tgtEl>
                                        <p:attrNameLst>
                                          <p:attrName>style.visibility</p:attrName>
                                        </p:attrNameLst>
                                      </p:cBhvr>
                                      <p:to>
                                        <p:strVal val="visible"/>
                                      </p:to>
                                    </p:set>
                                  </p:childTnLst>
                                </p:cTn>
                              </p:par>
                            </p:childTnLst>
                          </p:cTn>
                        </p:par>
                        <p:par>
                          <p:cTn id="24" fill="hold">
                            <p:stCondLst>
                              <p:cond delay="5000"/>
                            </p:stCondLst>
                            <p:childTnLst>
                              <p:par>
                                <p:cTn id="25" presetID="1" presetClass="entr" presetSubtype="0" fill="hold" nodeType="afterEffect">
                                  <p:stCondLst>
                                    <p:cond delay="0"/>
                                  </p:stCondLst>
                                  <p:childTnLst>
                                    <p:set>
                                      <p:cBhvr>
                                        <p:cTn id="26" dur="1" fill="hold">
                                          <p:stCondLst>
                                            <p:cond delay="749"/>
                                          </p:stCondLst>
                                        </p:cTn>
                                        <p:tgtEl>
                                          <p:spTgt spid="11">
                                            <p:txEl>
                                              <p:pRg st="5" end="5"/>
                                            </p:txEl>
                                          </p:spTgt>
                                        </p:tgtEl>
                                        <p:attrNameLst>
                                          <p:attrName>style.visibility</p:attrName>
                                        </p:attrNameLst>
                                      </p:cBhvr>
                                      <p:to>
                                        <p:strVal val="visible"/>
                                      </p:to>
                                    </p:set>
                                  </p:childTnLst>
                                </p:cTn>
                              </p:par>
                            </p:childTnLst>
                          </p:cTn>
                        </p:par>
                        <p:par>
                          <p:cTn id="27" fill="hold">
                            <p:stCondLst>
                              <p:cond delay="5750"/>
                            </p:stCondLst>
                            <p:childTnLst>
                              <p:par>
                                <p:cTn id="28" presetID="1" presetClass="entr" presetSubtype="0" fill="hold" nodeType="afterEffect">
                                  <p:stCondLst>
                                    <p:cond delay="0"/>
                                  </p:stCondLst>
                                  <p:childTnLst>
                                    <p:set>
                                      <p:cBhvr>
                                        <p:cTn id="29" dur="1" fill="hold">
                                          <p:stCondLst>
                                            <p:cond delay="749"/>
                                          </p:stCondLst>
                                        </p:cTn>
                                        <p:tgtEl>
                                          <p:spTgt spid="11">
                                            <p:txEl>
                                              <p:pRg st="6" end="6"/>
                                            </p:txEl>
                                          </p:spTgt>
                                        </p:tgtEl>
                                        <p:attrNameLst>
                                          <p:attrName>style.visibility</p:attrName>
                                        </p:attrNameLst>
                                      </p:cBhvr>
                                      <p:to>
                                        <p:strVal val="visible"/>
                                      </p:to>
                                    </p:set>
                                  </p:childTnLst>
                                </p:cTn>
                              </p:par>
                            </p:childTnLst>
                          </p:cTn>
                        </p:par>
                        <p:par>
                          <p:cTn id="30" fill="hold">
                            <p:stCondLst>
                              <p:cond delay="6500"/>
                            </p:stCondLst>
                            <p:childTnLst>
                              <p:par>
                                <p:cTn id="31" presetID="1" presetClass="entr" presetSubtype="0" fill="hold" nodeType="afterEffect">
                                  <p:stCondLst>
                                    <p:cond delay="0"/>
                                  </p:stCondLst>
                                  <p:childTnLst>
                                    <p:set>
                                      <p:cBhvr>
                                        <p:cTn id="32" dur="1" fill="hold">
                                          <p:stCondLst>
                                            <p:cond delay="749"/>
                                          </p:stCondLst>
                                        </p:cTn>
                                        <p:tgtEl>
                                          <p:spTgt spid="11">
                                            <p:txEl>
                                              <p:pRg st="7" end="7"/>
                                            </p:txEl>
                                          </p:spTgt>
                                        </p:tgtEl>
                                        <p:attrNameLst>
                                          <p:attrName>style.visibility</p:attrName>
                                        </p:attrNameLst>
                                      </p:cBhvr>
                                      <p:to>
                                        <p:strVal val="visible"/>
                                      </p:to>
                                    </p:set>
                                  </p:childTnLst>
                                </p:cTn>
                              </p:par>
                            </p:childTnLst>
                          </p:cTn>
                        </p:par>
                        <p:par>
                          <p:cTn id="33" fill="hold">
                            <p:stCondLst>
                              <p:cond delay="7250"/>
                            </p:stCondLst>
                            <p:childTnLst>
                              <p:par>
                                <p:cTn id="34" presetID="1" presetClass="entr" presetSubtype="0" fill="hold" nodeType="afterEffect">
                                  <p:stCondLst>
                                    <p:cond delay="0"/>
                                  </p:stCondLst>
                                  <p:childTnLst>
                                    <p:set>
                                      <p:cBhvr>
                                        <p:cTn id="35" dur="1" fill="hold">
                                          <p:stCondLst>
                                            <p:cond delay="749"/>
                                          </p:stCondLst>
                                        </p:cTn>
                                        <p:tgtEl>
                                          <p:spTgt spid="1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6E664A-350A-C343-2A42-9C448E2582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580"/>
            <a:ext cx="12192000" cy="801494"/>
          </a:xfrm>
          <a:prstGeom prst="rect">
            <a:avLst/>
          </a:prstGeom>
        </p:spPr>
      </p:pic>
      <p:sp>
        <p:nvSpPr>
          <p:cNvPr id="28674" name="Rectangle 3">
            <a:extLst>
              <a:ext uri="{FF2B5EF4-FFF2-40B4-BE49-F238E27FC236}">
                <a16:creationId xmlns:a16="http://schemas.microsoft.com/office/drawing/2014/main" id="{946E4029-8292-BF5A-42E9-74A26BB38CFD}"/>
              </a:ext>
            </a:extLst>
          </p:cNvPr>
          <p:cNvSpPr>
            <a:spLocks noChangeArrowheads="1"/>
          </p:cNvSpPr>
          <p:nvPr/>
        </p:nvSpPr>
        <p:spPr bwMode="auto">
          <a:xfrm>
            <a:off x="9799638" y="4248150"/>
            <a:ext cx="15875" cy="12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800">
              <a:solidFill>
                <a:srgbClr val="000000"/>
              </a:solidFill>
              <a:latin typeface="Times New Roman" panose="02020603050405020304" pitchFamily="18" charset="0"/>
            </a:endParaRPr>
          </a:p>
        </p:txBody>
      </p:sp>
      <p:sp>
        <p:nvSpPr>
          <p:cNvPr id="28676" name="Rectangle 5">
            <a:extLst>
              <a:ext uri="{FF2B5EF4-FFF2-40B4-BE49-F238E27FC236}">
                <a16:creationId xmlns:a16="http://schemas.microsoft.com/office/drawing/2014/main" id="{8EC49423-4526-CD63-267F-EB2FF98CD159}"/>
              </a:ext>
            </a:extLst>
          </p:cNvPr>
          <p:cNvSpPr>
            <a:spLocks noChangeArrowheads="1"/>
          </p:cNvSpPr>
          <p:nvPr/>
        </p:nvSpPr>
        <p:spPr bwMode="auto">
          <a:xfrm>
            <a:off x="1411288" y="5075238"/>
            <a:ext cx="15875" cy="12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800">
              <a:solidFill>
                <a:srgbClr val="000000"/>
              </a:solidFill>
              <a:latin typeface="Times New Roman" panose="02020603050405020304" pitchFamily="18" charset="0"/>
            </a:endParaRPr>
          </a:p>
        </p:txBody>
      </p:sp>
      <p:sp>
        <p:nvSpPr>
          <p:cNvPr id="28677" name="Rectangle 6">
            <a:extLst>
              <a:ext uri="{FF2B5EF4-FFF2-40B4-BE49-F238E27FC236}">
                <a16:creationId xmlns:a16="http://schemas.microsoft.com/office/drawing/2014/main" id="{645C9406-F1E0-0007-3369-F08C4E8F83D0}"/>
              </a:ext>
            </a:extLst>
          </p:cNvPr>
          <p:cNvSpPr>
            <a:spLocks noChangeArrowheads="1"/>
          </p:cNvSpPr>
          <p:nvPr/>
        </p:nvSpPr>
        <p:spPr bwMode="auto">
          <a:xfrm>
            <a:off x="2432050" y="5075238"/>
            <a:ext cx="14288" cy="12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800">
              <a:solidFill>
                <a:srgbClr val="000000"/>
              </a:solidFill>
              <a:latin typeface="Times New Roman" panose="02020603050405020304" pitchFamily="18" charset="0"/>
            </a:endParaRPr>
          </a:p>
        </p:txBody>
      </p:sp>
      <p:sp>
        <p:nvSpPr>
          <p:cNvPr id="28678" name="Rectangle 7">
            <a:extLst>
              <a:ext uri="{FF2B5EF4-FFF2-40B4-BE49-F238E27FC236}">
                <a16:creationId xmlns:a16="http://schemas.microsoft.com/office/drawing/2014/main" id="{78832DDD-E6BC-5DE9-0822-DD8EDD16EEA6}"/>
              </a:ext>
            </a:extLst>
          </p:cNvPr>
          <p:cNvSpPr>
            <a:spLocks noChangeArrowheads="1"/>
          </p:cNvSpPr>
          <p:nvPr/>
        </p:nvSpPr>
        <p:spPr bwMode="auto">
          <a:xfrm>
            <a:off x="3397250" y="5075238"/>
            <a:ext cx="14288" cy="12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800">
              <a:solidFill>
                <a:srgbClr val="000000"/>
              </a:solidFill>
              <a:latin typeface="Times New Roman" panose="02020603050405020304" pitchFamily="18" charset="0"/>
            </a:endParaRPr>
          </a:p>
        </p:txBody>
      </p:sp>
      <p:sp>
        <p:nvSpPr>
          <p:cNvPr id="20" name="Title 1">
            <a:extLst>
              <a:ext uri="{FF2B5EF4-FFF2-40B4-BE49-F238E27FC236}">
                <a16:creationId xmlns:a16="http://schemas.microsoft.com/office/drawing/2014/main" id="{31FBAA5A-B68C-0131-2BDF-B71DB2FCC870}"/>
              </a:ext>
            </a:extLst>
          </p:cNvPr>
          <p:cNvSpPr txBox="1">
            <a:spLocks/>
          </p:cNvSpPr>
          <p:nvPr/>
        </p:nvSpPr>
        <p:spPr>
          <a:xfrm>
            <a:off x="1752600" y="150251"/>
            <a:ext cx="8686800" cy="53023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1" kern="1200">
                <a:solidFill>
                  <a:schemeClr val="bg1"/>
                </a:solidFill>
                <a:latin typeface="+mj-lt"/>
                <a:ea typeface="+mj-ea"/>
                <a:cs typeface="+mj-cs"/>
              </a:defRPr>
            </a:lvl1pPr>
          </a:lstStyle>
          <a:p>
            <a:pPr>
              <a:lnSpc>
                <a:spcPct val="90000"/>
              </a:lnSpc>
            </a:pPr>
            <a:r>
              <a:rPr lang="en-US" sz="3200" dirty="0">
                <a:latin typeface="Times New Roman" panose="02020603050405020304" pitchFamily="18" charset="0"/>
                <a:cs typeface="Times New Roman" panose="02020603050405020304" pitchFamily="18" charset="0"/>
              </a:rPr>
              <a:t>Pakistan Power Sector Overview</a:t>
            </a:r>
            <a:endParaRPr lang="en-GB" sz="3200" dirty="0">
              <a:latin typeface="Times New Roman" panose="02020603050405020304" pitchFamily="18" charset="0"/>
              <a:cs typeface="Times New Roman" panose="02020603050405020304" pitchFamily="18" charset="0"/>
            </a:endParaRPr>
          </a:p>
        </p:txBody>
      </p:sp>
      <p:graphicFrame>
        <p:nvGraphicFramePr>
          <p:cNvPr id="16" name="Diagram 15"/>
          <p:cNvGraphicFramePr/>
          <p:nvPr>
            <p:extLst>
              <p:ext uri="{D42A27DB-BD31-4B8C-83A1-F6EECF244321}">
                <p14:modId xmlns:p14="http://schemas.microsoft.com/office/powerpoint/2010/main" val="850711079"/>
              </p:ext>
            </p:extLst>
          </p:nvPr>
        </p:nvGraphicFramePr>
        <p:xfrm>
          <a:off x="21265" y="801560"/>
          <a:ext cx="6705600" cy="8320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icture 4">
            <a:extLst>
              <a:ext uri="{FF2B5EF4-FFF2-40B4-BE49-F238E27FC236}">
                <a16:creationId xmlns:a16="http://schemas.microsoft.com/office/drawing/2014/main" id="{A2949651-39AE-827A-B26B-AFB5BEA779E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386" y="-1"/>
            <a:ext cx="681827" cy="811699"/>
          </a:xfrm>
          <a:prstGeom prst="rect">
            <a:avLst/>
          </a:prstGeom>
        </p:spPr>
      </p:pic>
      <p:sp>
        <p:nvSpPr>
          <p:cNvPr id="2" name="Rectangle 1">
            <a:extLst>
              <a:ext uri="{FF2B5EF4-FFF2-40B4-BE49-F238E27FC236}">
                <a16:creationId xmlns:a16="http://schemas.microsoft.com/office/drawing/2014/main" id="{2DEC5139-462E-946C-B13F-1D0DF2674122}"/>
              </a:ext>
            </a:extLst>
          </p:cNvPr>
          <p:cNvSpPr/>
          <p:nvPr/>
        </p:nvSpPr>
        <p:spPr>
          <a:xfrm>
            <a:off x="379413" y="5765768"/>
            <a:ext cx="3816350" cy="358593"/>
          </a:xfrm>
          <a:prstGeom prst="rect">
            <a:avLst/>
          </a:prstGeom>
          <a:solidFill>
            <a:srgbClr val="00B050"/>
          </a:solidFill>
          <a:ln>
            <a:solidFill>
              <a:schemeClr val="accent1">
                <a:lumMod val="75000"/>
              </a:schemeClr>
            </a:solidFill>
          </a:ln>
        </p:spPr>
        <p:style>
          <a:lnRef idx="3">
            <a:schemeClr val="lt1"/>
          </a:lnRef>
          <a:fillRef idx="1">
            <a:schemeClr val="accent1"/>
          </a:fillRef>
          <a:effectRef idx="1">
            <a:schemeClr val="accent1"/>
          </a:effectRef>
          <a:fontRef idx="minor">
            <a:schemeClr val="lt1"/>
          </a:fontRef>
        </p:style>
        <p:txBody>
          <a:bodyPr lIns="182880" tIns="0" rIns="0" bIns="0" anchor="ctr"/>
          <a:lstStyle/>
          <a:p>
            <a:pPr fontAlgn="auto">
              <a:spcBef>
                <a:spcPts val="0"/>
              </a:spcBef>
              <a:spcAft>
                <a:spcPts val="0"/>
              </a:spcAft>
              <a:buSzPct val="145000"/>
              <a:tabLst>
                <a:tab pos="690536" algn="l"/>
              </a:tabLst>
              <a:defRPr/>
            </a:pPr>
            <a:r>
              <a:rPr lang="en-US" sz="2000" b="1" dirty="0">
                <a:solidFill>
                  <a:prstClr val="white"/>
                </a:solidFill>
                <a:cs typeface="Arial" pitchFamily="34" charset="0"/>
              </a:rPr>
              <a:t>Total                   44,943 MW</a:t>
            </a:r>
            <a:endParaRPr lang="en-US" sz="1600" b="1" dirty="0">
              <a:solidFill>
                <a:prstClr val="white"/>
              </a:solidFill>
              <a:cs typeface="Arial" pitchFamily="34" charset="0"/>
            </a:endParaRPr>
          </a:p>
        </p:txBody>
      </p:sp>
      <p:sp>
        <p:nvSpPr>
          <p:cNvPr id="6" name="Rectangle 5">
            <a:extLst>
              <a:ext uri="{FF2B5EF4-FFF2-40B4-BE49-F238E27FC236}">
                <a16:creationId xmlns:a16="http://schemas.microsoft.com/office/drawing/2014/main" id="{06114C4C-E74B-B7F7-C8B2-D77CE5ADADD3}"/>
              </a:ext>
            </a:extLst>
          </p:cNvPr>
          <p:cNvSpPr/>
          <p:nvPr/>
        </p:nvSpPr>
        <p:spPr>
          <a:xfrm>
            <a:off x="398463" y="1657740"/>
            <a:ext cx="3800475" cy="1805026"/>
          </a:xfrm>
          <a:prstGeom prst="rect">
            <a:avLst/>
          </a:prstGeom>
          <a:solidFill>
            <a:schemeClr val="bg2"/>
          </a:solidFill>
          <a:ln w="28575">
            <a:solidFill>
              <a:srgbClr val="008000"/>
            </a:solidFill>
          </a:ln>
        </p:spPr>
        <p:style>
          <a:lnRef idx="3">
            <a:schemeClr val="lt1"/>
          </a:lnRef>
          <a:fillRef idx="1">
            <a:schemeClr val="accent1"/>
          </a:fillRef>
          <a:effectRef idx="1">
            <a:schemeClr val="accent1"/>
          </a:effectRef>
          <a:fontRef idx="minor">
            <a:schemeClr val="lt1"/>
          </a:fontRef>
        </p:style>
        <p:txBody>
          <a:bodyPr lIns="91436" tIns="45718" rIns="91436" bIns="45718"/>
          <a:lstStyle/>
          <a:p>
            <a:pPr fontAlgn="auto">
              <a:spcBef>
                <a:spcPts val="0"/>
              </a:spcBef>
              <a:spcAft>
                <a:spcPts val="0"/>
              </a:spcAft>
              <a:buSzPct val="145000"/>
              <a:tabLst>
                <a:tab pos="690536" algn="l"/>
              </a:tabLst>
              <a:defRPr/>
            </a:pPr>
            <a:r>
              <a:rPr lang="en-US" sz="2000" b="1" u="sng" dirty="0">
                <a:solidFill>
                  <a:srgbClr val="0070C0"/>
                </a:solidFill>
                <a:cs typeface="Arial" panose="020B0604020202020204" pitchFamily="34" charset="0"/>
              </a:rPr>
              <a:t>PUBLIC SECTOR </a:t>
            </a:r>
          </a:p>
          <a:p>
            <a:pPr fontAlgn="auto">
              <a:lnSpc>
                <a:spcPct val="125000"/>
              </a:lnSpc>
              <a:spcBef>
                <a:spcPts val="0"/>
              </a:spcBef>
              <a:spcAft>
                <a:spcPts val="0"/>
              </a:spcAft>
              <a:buSzPct val="145000"/>
              <a:tabLst>
                <a:tab pos="690536" algn="l"/>
              </a:tabLst>
              <a:defRPr/>
            </a:pPr>
            <a:r>
              <a:rPr lang="en-US" b="1" dirty="0">
                <a:solidFill>
                  <a:prstClr val="black"/>
                </a:solidFill>
                <a:cs typeface="Arial" panose="020B0604020202020204" pitchFamily="34" charset="0"/>
              </a:rPr>
              <a:t>Hydro		               9,331 MW  (21%)  </a:t>
            </a:r>
          </a:p>
          <a:p>
            <a:pPr fontAlgn="auto">
              <a:lnSpc>
                <a:spcPct val="125000"/>
              </a:lnSpc>
              <a:spcBef>
                <a:spcPts val="0"/>
              </a:spcBef>
              <a:spcAft>
                <a:spcPts val="0"/>
              </a:spcAft>
              <a:buSzPct val="145000"/>
              <a:tabLst>
                <a:tab pos="690536" algn="l"/>
              </a:tabLst>
              <a:defRPr/>
            </a:pPr>
            <a:r>
              <a:rPr lang="en-US" b="1" dirty="0">
                <a:solidFill>
                  <a:prstClr val="black"/>
                </a:solidFill>
                <a:cs typeface="Arial" panose="020B0604020202020204" pitchFamily="34" charset="0"/>
              </a:rPr>
              <a:t>Thermal	               4,507 MW  (10%)</a:t>
            </a:r>
          </a:p>
          <a:p>
            <a:pPr fontAlgn="auto">
              <a:lnSpc>
                <a:spcPct val="125000"/>
              </a:lnSpc>
              <a:spcBef>
                <a:spcPts val="0"/>
              </a:spcBef>
              <a:spcAft>
                <a:spcPts val="0"/>
              </a:spcAft>
              <a:buSzPct val="145000"/>
              <a:tabLst>
                <a:tab pos="690536" algn="l"/>
              </a:tabLst>
              <a:defRPr/>
            </a:pPr>
            <a:r>
              <a:rPr lang="en-US" b="1" dirty="0">
                <a:solidFill>
                  <a:prstClr val="black"/>
                </a:solidFill>
                <a:cs typeface="Arial" panose="020B0604020202020204" pitchFamily="34" charset="0"/>
              </a:rPr>
              <a:t>Nuclear	               3,545 MW  (8%)</a:t>
            </a:r>
            <a:endParaRPr lang="en-US" b="1" u="sng" dirty="0">
              <a:solidFill>
                <a:prstClr val="black"/>
              </a:solidFill>
              <a:cs typeface="Arial" panose="020B0604020202020204" pitchFamily="34" charset="0"/>
            </a:endParaRPr>
          </a:p>
          <a:p>
            <a:pPr fontAlgn="auto">
              <a:lnSpc>
                <a:spcPct val="125000"/>
              </a:lnSpc>
              <a:spcBef>
                <a:spcPts val="0"/>
              </a:spcBef>
              <a:spcAft>
                <a:spcPts val="0"/>
              </a:spcAft>
              <a:buSzPct val="145000"/>
              <a:tabLst>
                <a:tab pos="690536" algn="l"/>
              </a:tabLst>
              <a:defRPr/>
            </a:pPr>
            <a:r>
              <a:rPr lang="en-US" b="1" dirty="0">
                <a:solidFill>
                  <a:srgbClr val="0000CC"/>
                </a:solidFill>
                <a:cs typeface="Arial" panose="020B0604020202020204" pitchFamily="34" charset="0"/>
              </a:rPr>
              <a:t>Total	                </a:t>
            </a:r>
            <a:r>
              <a:rPr lang="en-US" b="1" u="sng" dirty="0">
                <a:solidFill>
                  <a:srgbClr val="0000CC"/>
                </a:solidFill>
                <a:cs typeface="Arial" panose="020B0604020202020204" pitchFamily="34" charset="0"/>
              </a:rPr>
              <a:t>17,383 MW</a:t>
            </a:r>
            <a:r>
              <a:rPr lang="en-US" b="1" dirty="0">
                <a:solidFill>
                  <a:srgbClr val="0000CC"/>
                </a:solidFill>
                <a:cs typeface="Arial" panose="020B0604020202020204" pitchFamily="34" charset="0"/>
              </a:rPr>
              <a:t>  (</a:t>
            </a:r>
            <a:r>
              <a:rPr lang="en-US" b="1" u="sng" dirty="0">
                <a:solidFill>
                  <a:srgbClr val="0000CC"/>
                </a:solidFill>
                <a:cs typeface="Arial" panose="020B0604020202020204" pitchFamily="34" charset="0"/>
              </a:rPr>
              <a:t>39%) </a:t>
            </a:r>
            <a:endParaRPr lang="en-US" b="1" dirty="0">
              <a:solidFill>
                <a:srgbClr val="0000CC"/>
              </a:solidFill>
            </a:endParaRPr>
          </a:p>
        </p:txBody>
      </p:sp>
      <p:sp>
        <p:nvSpPr>
          <p:cNvPr id="7" name="Rectangle 6">
            <a:extLst>
              <a:ext uri="{FF2B5EF4-FFF2-40B4-BE49-F238E27FC236}">
                <a16:creationId xmlns:a16="http://schemas.microsoft.com/office/drawing/2014/main" id="{F8D153C5-6858-9F10-7863-4AA02311CCED}"/>
              </a:ext>
            </a:extLst>
          </p:cNvPr>
          <p:cNvSpPr/>
          <p:nvPr/>
        </p:nvSpPr>
        <p:spPr>
          <a:xfrm>
            <a:off x="382588" y="3570935"/>
            <a:ext cx="3816350" cy="2074973"/>
          </a:xfrm>
          <a:prstGeom prst="rect">
            <a:avLst/>
          </a:prstGeom>
          <a:solidFill>
            <a:schemeClr val="bg2"/>
          </a:solidFill>
          <a:ln w="28575">
            <a:solidFill>
              <a:srgbClr val="008000"/>
            </a:solidFill>
          </a:ln>
        </p:spPr>
        <p:style>
          <a:lnRef idx="3">
            <a:schemeClr val="lt1"/>
          </a:lnRef>
          <a:fillRef idx="1">
            <a:schemeClr val="accent1"/>
          </a:fillRef>
          <a:effectRef idx="1">
            <a:schemeClr val="accent1"/>
          </a:effectRef>
          <a:fontRef idx="minor">
            <a:schemeClr val="lt1"/>
          </a:fontRef>
        </p:style>
        <p:txBody>
          <a:bodyPr lIns="91436" tIns="45718" rIns="91436" bIns="45718"/>
          <a:lstStyle/>
          <a:p>
            <a:pPr fontAlgn="auto">
              <a:spcBef>
                <a:spcPts val="0"/>
              </a:spcBef>
              <a:spcAft>
                <a:spcPts val="0"/>
              </a:spcAft>
              <a:buSzPct val="145000"/>
              <a:tabLst>
                <a:tab pos="690536" algn="l"/>
              </a:tabLst>
              <a:defRPr/>
            </a:pPr>
            <a:r>
              <a:rPr lang="en-US" sz="2000" b="1" u="sng" dirty="0">
                <a:solidFill>
                  <a:srgbClr val="0070C0"/>
                </a:solidFill>
                <a:cs typeface="Arial" panose="020B0604020202020204" pitchFamily="34" charset="0"/>
              </a:rPr>
              <a:t>PRIVATE SECTOR </a:t>
            </a:r>
          </a:p>
          <a:p>
            <a:pPr fontAlgn="auto">
              <a:lnSpc>
                <a:spcPct val="125000"/>
              </a:lnSpc>
              <a:spcBef>
                <a:spcPts val="0"/>
              </a:spcBef>
              <a:spcAft>
                <a:spcPts val="0"/>
              </a:spcAft>
              <a:buSzPct val="145000"/>
              <a:tabLst>
                <a:tab pos="690536" algn="l"/>
              </a:tabLst>
              <a:defRPr/>
            </a:pPr>
            <a:r>
              <a:rPr lang="en-US" b="1" dirty="0">
                <a:solidFill>
                  <a:prstClr val="black"/>
                </a:solidFill>
                <a:cs typeface="Arial" panose="020B0604020202020204" pitchFamily="34" charset="0"/>
              </a:rPr>
              <a:t>Hydro IPPs             1,205 MW  (3%)</a:t>
            </a:r>
          </a:p>
          <a:p>
            <a:pPr fontAlgn="auto">
              <a:lnSpc>
                <a:spcPct val="125000"/>
              </a:lnSpc>
              <a:spcBef>
                <a:spcPts val="0"/>
              </a:spcBef>
              <a:spcAft>
                <a:spcPts val="0"/>
              </a:spcAft>
              <a:buSzPct val="145000"/>
              <a:tabLst>
                <a:tab pos="690536" algn="l"/>
              </a:tabLst>
              <a:defRPr/>
            </a:pPr>
            <a:r>
              <a:rPr lang="en-US" b="1" dirty="0">
                <a:solidFill>
                  <a:prstClr val="black"/>
                </a:solidFill>
                <a:cs typeface="Arial" panose="020B0604020202020204" pitchFamily="34" charset="0"/>
              </a:rPr>
              <a:t>Thermal IPPs     20,539 MW  (45%)</a:t>
            </a:r>
          </a:p>
          <a:p>
            <a:pPr fontAlgn="auto">
              <a:lnSpc>
                <a:spcPct val="125000"/>
              </a:lnSpc>
              <a:spcBef>
                <a:spcPts val="0"/>
              </a:spcBef>
              <a:spcAft>
                <a:spcPts val="0"/>
              </a:spcAft>
              <a:buSzPct val="145000"/>
              <a:tabLst>
                <a:tab pos="690536" algn="l"/>
              </a:tabLst>
              <a:defRPr/>
            </a:pPr>
            <a:r>
              <a:rPr lang="en-US" b="1" dirty="0">
                <a:solidFill>
                  <a:prstClr val="black"/>
                </a:solidFill>
                <a:cs typeface="Arial" panose="020B0604020202020204" pitchFamily="34" charset="0"/>
              </a:rPr>
              <a:t>RE                           2,854 MW   (6%)</a:t>
            </a:r>
          </a:p>
          <a:p>
            <a:pPr fontAlgn="auto">
              <a:lnSpc>
                <a:spcPct val="125000"/>
              </a:lnSpc>
              <a:spcBef>
                <a:spcPts val="0"/>
              </a:spcBef>
              <a:spcAft>
                <a:spcPts val="0"/>
              </a:spcAft>
              <a:buSzPct val="145000"/>
              <a:tabLst>
                <a:tab pos="690536" algn="l"/>
              </a:tabLst>
              <a:defRPr/>
            </a:pPr>
            <a:r>
              <a:rPr lang="en-US" b="1" dirty="0">
                <a:solidFill>
                  <a:prstClr val="black"/>
                </a:solidFill>
                <a:cs typeface="Arial" panose="020B0604020202020204" pitchFamily="34" charset="0"/>
              </a:rPr>
              <a:t>KE </a:t>
            </a:r>
            <a:r>
              <a:rPr lang="en-US" sz="1600" b="1" dirty="0">
                <a:solidFill>
                  <a:prstClr val="black"/>
                </a:solidFill>
                <a:cs typeface="Arial" panose="020B0604020202020204" pitchFamily="34" charset="0"/>
              </a:rPr>
              <a:t>(Oil/Gas/RE)      </a:t>
            </a:r>
            <a:r>
              <a:rPr lang="en-US" b="1" dirty="0">
                <a:solidFill>
                  <a:prstClr val="black"/>
                </a:solidFill>
                <a:cs typeface="Arial" panose="020B0604020202020204" pitchFamily="34" charset="0"/>
              </a:rPr>
              <a:t>2,962 MW   (7%)</a:t>
            </a:r>
          </a:p>
          <a:p>
            <a:pPr fontAlgn="auto">
              <a:lnSpc>
                <a:spcPct val="125000"/>
              </a:lnSpc>
              <a:spcBef>
                <a:spcPts val="0"/>
              </a:spcBef>
              <a:spcAft>
                <a:spcPts val="0"/>
              </a:spcAft>
              <a:buSzPct val="145000"/>
              <a:tabLst>
                <a:tab pos="690536" algn="l"/>
              </a:tabLst>
              <a:defRPr/>
            </a:pPr>
            <a:r>
              <a:rPr lang="en-US" b="1" dirty="0">
                <a:solidFill>
                  <a:srgbClr val="0000CC"/>
                </a:solidFill>
                <a:cs typeface="Arial" panose="020B0604020202020204" pitchFamily="34" charset="0"/>
              </a:rPr>
              <a:t>Total	                </a:t>
            </a:r>
            <a:r>
              <a:rPr lang="en-US" b="1" u="sng" dirty="0">
                <a:solidFill>
                  <a:srgbClr val="0000CC"/>
                </a:solidFill>
                <a:cs typeface="Arial" panose="020B0604020202020204" pitchFamily="34" charset="0"/>
              </a:rPr>
              <a:t>27,560 MW</a:t>
            </a:r>
            <a:r>
              <a:rPr lang="en-US" b="1" dirty="0">
                <a:solidFill>
                  <a:srgbClr val="0000CC"/>
                </a:solidFill>
                <a:cs typeface="Arial" panose="020B0604020202020204" pitchFamily="34" charset="0"/>
              </a:rPr>
              <a:t>  (</a:t>
            </a:r>
            <a:r>
              <a:rPr lang="en-US" b="1" u="sng" dirty="0">
                <a:solidFill>
                  <a:srgbClr val="0000CC"/>
                </a:solidFill>
                <a:cs typeface="Arial" panose="020B0604020202020204" pitchFamily="34" charset="0"/>
              </a:rPr>
              <a:t>61%)</a:t>
            </a:r>
            <a:endParaRPr lang="en-US" b="1" dirty="0">
              <a:solidFill>
                <a:prstClr val="black"/>
              </a:solidFill>
              <a:cs typeface="Arial" panose="020B0604020202020204" pitchFamily="34" charset="0"/>
            </a:endParaRPr>
          </a:p>
          <a:p>
            <a:pPr fontAlgn="auto">
              <a:lnSpc>
                <a:spcPct val="125000"/>
              </a:lnSpc>
              <a:spcBef>
                <a:spcPts val="0"/>
              </a:spcBef>
              <a:spcAft>
                <a:spcPts val="0"/>
              </a:spcAft>
              <a:buSzPct val="145000"/>
              <a:tabLst>
                <a:tab pos="690536" algn="l"/>
              </a:tabLst>
              <a:defRPr/>
            </a:pPr>
            <a:endParaRPr lang="en-US" b="1" u="sng" dirty="0">
              <a:solidFill>
                <a:srgbClr val="0000CC"/>
              </a:solidFill>
              <a:cs typeface="Arial" panose="020B0604020202020204" pitchFamily="34" charset="0"/>
            </a:endParaRPr>
          </a:p>
        </p:txBody>
      </p:sp>
      <p:sp>
        <p:nvSpPr>
          <p:cNvPr id="8" name="Rectangle 7">
            <a:extLst>
              <a:ext uri="{FF2B5EF4-FFF2-40B4-BE49-F238E27FC236}">
                <a16:creationId xmlns:a16="http://schemas.microsoft.com/office/drawing/2014/main" id="{3A2F43D9-6ACB-F62A-A1BF-7F2C0D8C26B5}"/>
              </a:ext>
            </a:extLst>
          </p:cNvPr>
          <p:cNvSpPr/>
          <p:nvPr/>
        </p:nvSpPr>
        <p:spPr>
          <a:xfrm>
            <a:off x="379413" y="6240610"/>
            <a:ext cx="3816350" cy="358593"/>
          </a:xfrm>
          <a:prstGeom prst="rect">
            <a:avLst/>
          </a:prstGeom>
          <a:solidFill>
            <a:srgbClr val="FFFF00"/>
          </a:solidFill>
          <a:ln>
            <a:solidFill>
              <a:schemeClr val="accent2">
                <a:lumMod val="75000"/>
              </a:schemeClr>
            </a:solidFill>
          </a:ln>
        </p:spPr>
        <p:style>
          <a:lnRef idx="3">
            <a:schemeClr val="lt1"/>
          </a:lnRef>
          <a:fillRef idx="1">
            <a:schemeClr val="accent1"/>
          </a:fillRef>
          <a:effectRef idx="1">
            <a:schemeClr val="accent1"/>
          </a:effectRef>
          <a:fontRef idx="minor">
            <a:schemeClr val="lt1"/>
          </a:fontRef>
        </p:style>
        <p:txBody>
          <a:bodyPr lIns="182880" tIns="0" rIns="0" bIns="0" anchor="ctr"/>
          <a:lstStyle/>
          <a:p>
            <a:pPr fontAlgn="auto">
              <a:spcBef>
                <a:spcPts val="0"/>
              </a:spcBef>
              <a:spcAft>
                <a:spcPts val="0"/>
              </a:spcAft>
              <a:buSzPct val="145000"/>
              <a:defRPr/>
            </a:pPr>
            <a:r>
              <a:rPr lang="en-US" sz="2000" b="1" dirty="0">
                <a:solidFill>
                  <a:prstClr val="black"/>
                </a:solidFill>
                <a:cs typeface="Arial" pitchFamily="34" charset="0"/>
              </a:rPr>
              <a:t>NTDC System    41,981 MW</a:t>
            </a:r>
          </a:p>
        </p:txBody>
      </p:sp>
      <p:pic>
        <p:nvPicPr>
          <p:cNvPr id="9" name="Chart 29">
            <a:extLst>
              <a:ext uri="{FF2B5EF4-FFF2-40B4-BE49-F238E27FC236}">
                <a16:creationId xmlns:a16="http://schemas.microsoft.com/office/drawing/2014/main" id="{D48D3C74-DCC6-18FC-E90A-0E6BD7EE186E}"/>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626967" y="1579009"/>
            <a:ext cx="5368925" cy="4925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
            <a:extLst>
              <a:ext uri="{FF2B5EF4-FFF2-40B4-BE49-F238E27FC236}">
                <a16:creationId xmlns:a16="http://schemas.microsoft.com/office/drawing/2014/main" id="{C2E4DB58-26BC-32A4-1D7F-A90B1CF394FA}"/>
              </a:ext>
            </a:extLst>
          </p:cNvPr>
          <p:cNvSpPr txBox="1">
            <a:spLocks noChangeArrowheads="1"/>
          </p:cNvSpPr>
          <p:nvPr/>
        </p:nvSpPr>
        <p:spPr bwMode="auto">
          <a:xfrm>
            <a:off x="6183239" y="3690754"/>
            <a:ext cx="21463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3000" b="1" dirty="0">
                <a:solidFill>
                  <a:srgbClr val="FF0000"/>
                </a:solidFill>
              </a:rPr>
              <a:t>44,943 MW</a:t>
            </a:r>
          </a:p>
        </p:txBody>
      </p:sp>
      <p:grpSp>
        <p:nvGrpSpPr>
          <p:cNvPr id="26" name="Group 25">
            <a:extLst>
              <a:ext uri="{FF2B5EF4-FFF2-40B4-BE49-F238E27FC236}">
                <a16:creationId xmlns:a16="http://schemas.microsoft.com/office/drawing/2014/main" id="{D66E41B7-EF5A-47E4-A232-4C67A9AE42C7}"/>
              </a:ext>
            </a:extLst>
          </p:cNvPr>
          <p:cNvGrpSpPr/>
          <p:nvPr/>
        </p:nvGrpSpPr>
        <p:grpSpPr>
          <a:xfrm>
            <a:off x="10238582" y="1667406"/>
            <a:ext cx="1694656" cy="5064125"/>
            <a:chOff x="10238582" y="1667406"/>
            <a:chExt cx="1694656" cy="5064125"/>
          </a:xfrm>
        </p:grpSpPr>
        <p:sp>
          <p:nvSpPr>
            <p:cNvPr id="28675" name="Rectangle 4">
              <a:extLst>
                <a:ext uri="{FF2B5EF4-FFF2-40B4-BE49-F238E27FC236}">
                  <a16:creationId xmlns:a16="http://schemas.microsoft.com/office/drawing/2014/main" id="{51C3D07B-B9D8-1699-4F34-CF1EC016AE96}"/>
                </a:ext>
              </a:extLst>
            </p:cNvPr>
            <p:cNvSpPr>
              <a:spLocks noChangeArrowheads="1"/>
            </p:cNvSpPr>
            <p:nvPr/>
          </p:nvSpPr>
          <p:spPr bwMode="auto">
            <a:xfrm>
              <a:off x="11196638" y="4450177"/>
              <a:ext cx="15875" cy="12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800">
                <a:solidFill>
                  <a:srgbClr val="000000"/>
                </a:solidFill>
                <a:latin typeface="Times New Roman" panose="02020603050405020304" pitchFamily="18" charset="0"/>
              </a:endParaRPr>
            </a:p>
          </p:txBody>
        </p:sp>
        <p:sp>
          <p:nvSpPr>
            <p:cNvPr id="28679" name="Rectangle 8">
              <a:extLst>
                <a:ext uri="{FF2B5EF4-FFF2-40B4-BE49-F238E27FC236}">
                  <a16:creationId xmlns:a16="http://schemas.microsoft.com/office/drawing/2014/main" id="{0E0CF0C3-DB11-22BF-8B02-A6A71928339F}"/>
                </a:ext>
              </a:extLst>
            </p:cNvPr>
            <p:cNvSpPr>
              <a:spLocks noChangeArrowheads="1"/>
            </p:cNvSpPr>
            <p:nvPr/>
          </p:nvSpPr>
          <p:spPr bwMode="auto">
            <a:xfrm>
              <a:off x="10510838" y="2797590"/>
              <a:ext cx="15875" cy="111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800">
                <a:solidFill>
                  <a:srgbClr val="000000"/>
                </a:solidFill>
                <a:latin typeface="Times New Roman" panose="02020603050405020304" pitchFamily="18" charset="0"/>
              </a:endParaRPr>
            </a:p>
          </p:txBody>
        </p:sp>
        <p:sp>
          <p:nvSpPr>
            <p:cNvPr id="28680" name="Rectangle 9">
              <a:extLst>
                <a:ext uri="{FF2B5EF4-FFF2-40B4-BE49-F238E27FC236}">
                  <a16:creationId xmlns:a16="http://schemas.microsoft.com/office/drawing/2014/main" id="{839673C0-DD26-7871-9E44-5DE7E618A187}"/>
                </a:ext>
              </a:extLst>
            </p:cNvPr>
            <p:cNvSpPr>
              <a:spLocks noChangeArrowheads="1"/>
            </p:cNvSpPr>
            <p:nvPr/>
          </p:nvSpPr>
          <p:spPr bwMode="auto">
            <a:xfrm>
              <a:off x="11196638" y="4450177"/>
              <a:ext cx="15875" cy="12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800">
                <a:solidFill>
                  <a:srgbClr val="000000"/>
                </a:solidFill>
                <a:latin typeface="Times New Roman" panose="02020603050405020304" pitchFamily="18" charset="0"/>
              </a:endParaRPr>
            </a:p>
          </p:txBody>
        </p:sp>
        <p:sp>
          <p:nvSpPr>
            <p:cNvPr id="11" name="TextBox 32">
              <a:extLst>
                <a:ext uri="{FF2B5EF4-FFF2-40B4-BE49-F238E27FC236}">
                  <a16:creationId xmlns:a16="http://schemas.microsoft.com/office/drawing/2014/main" id="{877D36C2-8573-F7B4-3524-A9B44F9FAAA8}"/>
                </a:ext>
              </a:extLst>
            </p:cNvPr>
            <p:cNvSpPr txBox="1">
              <a:spLocks noChangeArrowheads="1"/>
            </p:cNvSpPr>
            <p:nvPr/>
          </p:nvSpPr>
          <p:spPr bwMode="auto">
            <a:xfrm>
              <a:off x="10642600" y="1667406"/>
              <a:ext cx="1290638" cy="506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700" b="1" dirty="0"/>
                <a:t>Hydro </a:t>
              </a:r>
            </a:p>
            <a:p>
              <a:pPr algn="ctr">
                <a:spcBef>
                  <a:spcPct val="0"/>
                </a:spcBef>
                <a:buFontTx/>
                <a:buNone/>
              </a:pPr>
              <a:r>
                <a:rPr lang="en-US" altLang="en-US" sz="1700" b="1" dirty="0">
                  <a:solidFill>
                    <a:srgbClr val="008000"/>
                  </a:solidFill>
                </a:rPr>
                <a:t>23.58%</a:t>
              </a:r>
            </a:p>
            <a:p>
              <a:pPr algn="ctr">
                <a:spcBef>
                  <a:spcPct val="0"/>
                </a:spcBef>
                <a:buFontTx/>
                <a:buNone/>
              </a:pPr>
              <a:endParaRPr lang="en-US" altLang="en-US" sz="1700" b="1" dirty="0"/>
            </a:p>
            <a:p>
              <a:pPr algn="ctr">
                <a:spcBef>
                  <a:spcPct val="0"/>
                </a:spcBef>
                <a:buFont typeface="Arial" panose="020B0604020202020204" pitchFamily="34" charset="0"/>
                <a:buNone/>
              </a:pPr>
              <a:r>
                <a:rPr lang="en-US" altLang="en-US" sz="1700" b="1" dirty="0"/>
                <a:t>Gas/R-LNG </a:t>
              </a:r>
              <a:r>
                <a:rPr lang="en-US" altLang="en-US" sz="1700" b="1" dirty="0">
                  <a:solidFill>
                    <a:srgbClr val="008000"/>
                  </a:solidFill>
                </a:rPr>
                <a:t>29.61%</a:t>
              </a:r>
              <a:endParaRPr lang="en-US" altLang="en-US" sz="1700" b="1" dirty="0">
                <a:solidFill>
                  <a:srgbClr val="10C046"/>
                </a:solidFill>
              </a:endParaRPr>
            </a:p>
            <a:p>
              <a:pPr algn="ctr">
                <a:spcBef>
                  <a:spcPct val="0"/>
                </a:spcBef>
                <a:buFontTx/>
                <a:buNone/>
              </a:pPr>
              <a:endParaRPr lang="en-US" altLang="en-US" sz="1700" b="1" dirty="0"/>
            </a:p>
            <a:p>
              <a:pPr algn="ctr">
                <a:spcBef>
                  <a:spcPct val="0"/>
                </a:spcBef>
                <a:buFontTx/>
                <a:buNone/>
              </a:pPr>
              <a:r>
                <a:rPr lang="en-US" altLang="en-US" sz="1700" b="1" dirty="0"/>
                <a:t>Oil</a:t>
              </a:r>
            </a:p>
            <a:p>
              <a:pPr algn="ctr">
                <a:spcBef>
                  <a:spcPct val="0"/>
                </a:spcBef>
                <a:buFont typeface="Arial" panose="020B0604020202020204" pitchFamily="34" charset="0"/>
                <a:buNone/>
              </a:pPr>
              <a:r>
                <a:rPr lang="en-US" altLang="en-US" sz="1700" b="1" dirty="0">
                  <a:solidFill>
                    <a:srgbClr val="008000"/>
                  </a:solidFill>
                </a:rPr>
                <a:t>16.18%</a:t>
              </a:r>
            </a:p>
            <a:p>
              <a:pPr algn="ctr">
                <a:spcBef>
                  <a:spcPct val="0"/>
                </a:spcBef>
                <a:buFontTx/>
                <a:buNone/>
              </a:pPr>
              <a:endParaRPr lang="en-US" altLang="en-US" sz="1700" b="1" dirty="0"/>
            </a:p>
            <a:p>
              <a:pPr algn="ctr">
                <a:spcBef>
                  <a:spcPct val="0"/>
                </a:spcBef>
                <a:buFontTx/>
                <a:buNone/>
              </a:pPr>
              <a:r>
                <a:rPr lang="en-US" altLang="en-US" sz="1700" b="1" dirty="0"/>
                <a:t>Coal</a:t>
              </a:r>
            </a:p>
            <a:p>
              <a:pPr algn="ctr">
                <a:spcBef>
                  <a:spcPct val="0"/>
                </a:spcBef>
                <a:buFontTx/>
                <a:buNone/>
              </a:pPr>
              <a:r>
                <a:rPr lang="en-US" altLang="en-US" sz="1700" b="1" dirty="0">
                  <a:solidFill>
                    <a:srgbClr val="008000"/>
                  </a:solidFill>
                </a:rPr>
                <a:t>16.10%</a:t>
              </a:r>
            </a:p>
            <a:p>
              <a:pPr algn="ctr">
                <a:spcBef>
                  <a:spcPct val="0"/>
                </a:spcBef>
                <a:buFontTx/>
                <a:buNone/>
              </a:pPr>
              <a:endParaRPr lang="en-US" altLang="en-US" sz="1700" b="1" dirty="0"/>
            </a:p>
            <a:p>
              <a:pPr algn="ctr">
                <a:spcBef>
                  <a:spcPct val="0"/>
                </a:spcBef>
                <a:buFontTx/>
                <a:buNone/>
              </a:pPr>
              <a:r>
                <a:rPr lang="en-US" altLang="en-US" sz="1700" b="1" dirty="0"/>
                <a:t>Nuclear </a:t>
              </a:r>
              <a:r>
                <a:rPr lang="en-US" altLang="en-US" sz="1700" b="1" dirty="0">
                  <a:solidFill>
                    <a:srgbClr val="008000"/>
                  </a:solidFill>
                </a:rPr>
                <a:t>8.03%</a:t>
              </a:r>
            </a:p>
            <a:p>
              <a:pPr algn="ctr">
                <a:spcBef>
                  <a:spcPct val="0"/>
                </a:spcBef>
                <a:buFontTx/>
                <a:buNone/>
              </a:pPr>
              <a:endParaRPr lang="en-US" altLang="en-US" sz="1700" b="1" dirty="0"/>
            </a:p>
            <a:p>
              <a:pPr algn="ctr">
                <a:spcBef>
                  <a:spcPct val="0"/>
                </a:spcBef>
                <a:buFontTx/>
                <a:buNone/>
              </a:pPr>
              <a:r>
                <a:rPr lang="en-US" altLang="en-US" sz="1700" b="1" dirty="0"/>
                <a:t>Renewable</a:t>
              </a:r>
            </a:p>
            <a:p>
              <a:pPr algn="ctr">
                <a:spcBef>
                  <a:spcPct val="0"/>
                </a:spcBef>
                <a:buFontTx/>
                <a:buNone/>
              </a:pPr>
              <a:r>
                <a:rPr lang="en-US" altLang="en-US" sz="1700" b="1" dirty="0"/>
                <a:t>Energy</a:t>
              </a:r>
            </a:p>
            <a:p>
              <a:pPr algn="ctr">
                <a:spcBef>
                  <a:spcPct val="0"/>
                </a:spcBef>
                <a:buFontTx/>
                <a:buNone/>
              </a:pPr>
              <a:r>
                <a:rPr lang="en-US" altLang="en-US" sz="1700" b="1" dirty="0">
                  <a:solidFill>
                    <a:srgbClr val="008000"/>
                  </a:solidFill>
                </a:rPr>
                <a:t>6.51%</a:t>
              </a:r>
            </a:p>
            <a:p>
              <a:pPr algn="ctr">
                <a:spcBef>
                  <a:spcPct val="0"/>
                </a:spcBef>
                <a:buFontTx/>
                <a:buNone/>
              </a:pPr>
              <a:endParaRPr lang="en-US" altLang="en-US" sz="1700" b="1" dirty="0">
                <a:solidFill>
                  <a:srgbClr val="008000"/>
                </a:solidFill>
              </a:endParaRPr>
            </a:p>
          </p:txBody>
        </p:sp>
        <p:pic>
          <p:nvPicPr>
            <p:cNvPr id="13" name="Picture 24">
              <a:extLst>
                <a:ext uri="{FF2B5EF4-FFF2-40B4-BE49-F238E27FC236}">
                  <a16:creationId xmlns:a16="http://schemas.microsoft.com/office/drawing/2014/main" id="{1F21E8C5-5291-D33F-C724-EB48E9B5C836}"/>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0238582" y="1874439"/>
              <a:ext cx="517525"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33" descr="Oil industry icons, illustration - Stock Image - F019/9692 - Science Photo  Library">
              <a:extLst>
                <a:ext uri="{FF2B5EF4-FFF2-40B4-BE49-F238E27FC236}">
                  <a16:creationId xmlns:a16="http://schemas.microsoft.com/office/drawing/2014/main" id="{042949B6-64AB-7F6C-E772-6399007773B7}"/>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0271125" y="3261072"/>
              <a:ext cx="441325"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6">
              <a:extLst>
                <a:ext uri="{FF2B5EF4-FFF2-40B4-BE49-F238E27FC236}">
                  <a16:creationId xmlns:a16="http://schemas.microsoft.com/office/drawing/2014/main" id="{28623D79-4705-0883-D1B8-FF9A937730E9}"/>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0337800" y="2490506"/>
              <a:ext cx="3079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7">
              <a:extLst>
                <a:ext uri="{FF2B5EF4-FFF2-40B4-BE49-F238E27FC236}">
                  <a16:creationId xmlns:a16="http://schemas.microsoft.com/office/drawing/2014/main" id="{1103DFAB-CA84-B616-B780-AC71521E98AB}"/>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0301288" y="4112930"/>
              <a:ext cx="417512"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8">
              <a:extLst>
                <a:ext uri="{FF2B5EF4-FFF2-40B4-BE49-F238E27FC236}">
                  <a16:creationId xmlns:a16="http://schemas.microsoft.com/office/drawing/2014/main" id="{992BA997-8775-B26A-636A-78F7F62A7A31}"/>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10274300" y="4895569"/>
              <a:ext cx="477838"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30">
              <a:extLst>
                <a:ext uri="{FF2B5EF4-FFF2-40B4-BE49-F238E27FC236}">
                  <a16:creationId xmlns:a16="http://schemas.microsoft.com/office/drawing/2014/main" id="{D407C0F1-3880-5457-F40C-7A3CCE9B9A30}"/>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10287000" y="5996186"/>
              <a:ext cx="463550"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31">
              <a:extLst>
                <a:ext uri="{FF2B5EF4-FFF2-40B4-BE49-F238E27FC236}">
                  <a16:creationId xmlns:a16="http://schemas.microsoft.com/office/drawing/2014/main" id="{AD006D5F-206C-9809-B079-DE929AF69649}"/>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10352088" y="5517719"/>
              <a:ext cx="333375"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0402373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15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childTnLst>
                          </p:cTn>
                        </p:par>
                        <p:par>
                          <p:cTn id="32" fill="hold">
                            <p:stCondLst>
                              <p:cond delay="3500"/>
                            </p:stCondLst>
                            <p:childTnLst>
                              <p:par>
                                <p:cTn id="33" presetID="42" presetClass="entr" presetSubtype="0" fill="hold"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1000"/>
                                        <p:tgtEl>
                                          <p:spTgt spid="26"/>
                                        </p:tgtEl>
                                      </p:cBhvr>
                                    </p:animEffect>
                                    <p:anim calcmode="lin" valueType="num">
                                      <p:cBhvr>
                                        <p:cTn id="36" dur="1000" fill="hold"/>
                                        <p:tgtEl>
                                          <p:spTgt spid="26"/>
                                        </p:tgtEl>
                                        <p:attrNameLst>
                                          <p:attrName>ppt_x</p:attrName>
                                        </p:attrNameLst>
                                      </p:cBhvr>
                                      <p:tavLst>
                                        <p:tav tm="0">
                                          <p:val>
                                            <p:strVal val="#ppt_x"/>
                                          </p:val>
                                        </p:tav>
                                        <p:tav tm="100000">
                                          <p:val>
                                            <p:strVal val="#ppt_x"/>
                                          </p:val>
                                        </p:tav>
                                      </p:tavLst>
                                    </p:anim>
                                    <p:anim calcmode="lin" valueType="num">
                                      <p:cBhvr>
                                        <p:cTn id="3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AsOne/>
      </p:bldGraphic>
      <p:bldP spid="2" grpId="0" animBg="1"/>
      <p:bldP spid="6" grpId="0" animBg="1"/>
      <p:bldP spid="7" grpId="0" animBg="1"/>
      <p:bldP spid="8" grpId="0" animBg="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E94EDFB-ADF5-58E6-CDAC-0E6766BFE9F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580"/>
            <a:ext cx="12192000" cy="801494"/>
          </a:xfrm>
          <a:prstGeom prst="rect">
            <a:avLst/>
          </a:prstGeom>
        </p:spPr>
      </p:pic>
      <p:sp>
        <p:nvSpPr>
          <p:cNvPr id="4" name="Slide Number Placeholder 3">
            <a:extLst>
              <a:ext uri="{FF2B5EF4-FFF2-40B4-BE49-F238E27FC236}">
                <a16:creationId xmlns:a16="http://schemas.microsoft.com/office/drawing/2014/main" id="{95964FD6-47F1-4698-8272-878A8264A726}"/>
              </a:ext>
            </a:extLst>
          </p:cNvPr>
          <p:cNvSpPr>
            <a:spLocks noGrp="1"/>
          </p:cNvSpPr>
          <p:nvPr>
            <p:ph type="sldNum" sz="quarter" idx="12"/>
          </p:nvPr>
        </p:nvSpPr>
        <p:spPr>
          <a:xfrm>
            <a:off x="9347200" y="6492875"/>
            <a:ext cx="2235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412D21-A0D7-4FCA-A179-96175D6B04AC}"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itle 4">
            <a:extLst>
              <a:ext uri="{FF2B5EF4-FFF2-40B4-BE49-F238E27FC236}">
                <a16:creationId xmlns:a16="http://schemas.microsoft.com/office/drawing/2014/main" id="{3B5A1C81-F0E3-44AF-BFE2-F61BA3DEC99C}"/>
              </a:ext>
            </a:extLst>
          </p:cNvPr>
          <p:cNvSpPr>
            <a:spLocks noGrp="1"/>
          </p:cNvSpPr>
          <p:nvPr>
            <p:ph type="title"/>
          </p:nvPr>
        </p:nvSpPr>
        <p:spPr>
          <a:xfrm>
            <a:off x="838200" y="-102708"/>
            <a:ext cx="10515600" cy="1070277"/>
          </a:xfrm>
        </p:spPr>
        <p:txBody>
          <a:bodyPr>
            <a:normAutofit/>
          </a:bodyPr>
          <a:lstStyle/>
          <a:p>
            <a:pPr algn="ctr"/>
            <a:r>
              <a:rPr lang="en-US" sz="3200" b="1" dirty="0">
                <a:solidFill>
                  <a:schemeClr val="bg1"/>
                </a:solidFill>
                <a:latin typeface="Times New Roman" panose="02020603050405020304" pitchFamily="18" charset="0"/>
                <a:cs typeface="Times New Roman" panose="02020603050405020304" pitchFamily="18" charset="0"/>
              </a:rPr>
              <a:t>Pakistan Power Sector Overview</a:t>
            </a:r>
            <a:endParaRPr lang="en-GB" sz="3200" b="1" dirty="0">
              <a:solidFill>
                <a:schemeClr val="bg1"/>
              </a:solidFill>
              <a:latin typeface="Times New Roman" panose="02020603050405020304" pitchFamily="18" charset="0"/>
              <a:cs typeface="Times New Roman" panose="02020603050405020304" pitchFamily="18" charset="0"/>
            </a:endParaRPr>
          </a:p>
        </p:txBody>
      </p:sp>
      <p:graphicFrame>
        <p:nvGraphicFramePr>
          <p:cNvPr id="10" name="Chart 9">
            <a:extLst>
              <a:ext uri="{FF2B5EF4-FFF2-40B4-BE49-F238E27FC236}">
                <a16:creationId xmlns:a16="http://schemas.microsoft.com/office/drawing/2014/main" id="{19D66CD6-64AC-481C-9CEF-58C6A9B1622E}"/>
              </a:ext>
            </a:extLst>
          </p:cNvPr>
          <p:cNvGraphicFramePr>
            <a:graphicFrameLocks/>
          </p:cNvGraphicFramePr>
          <p:nvPr>
            <p:extLst>
              <p:ext uri="{D42A27DB-BD31-4B8C-83A1-F6EECF244321}">
                <p14:modId xmlns:p14="http://schemas.microsoft.com/office/powerpoint/2010/main" val="2850877854"/>
              </p:ext>
            </p:extLst>
          </p:nvPr>
        </p:nvGraphicFramePr>
        <p:xfrm>
          <a:off x="-191394" y="1905000"/>
          <a:ext cx="5119573" cy="387224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Diagram 5"/>
          <p:cNvGraphicFramePr/>
          <p:nvPr/>
        </p:nvGraphicFramePr>
        <p:xfrm>
          <a:off x="0" y="716500"/>
          <a:ext cx="6705600" cy="11885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3" name="Chart 2">
            <a:extLst>
              <a:ext uri="{FF2B5EF4-FFF2-40B4-BE49-F238E27FC236}">
                <a16:creationId xmlns:a16="http://schemas.microsoft.com/office/drawing/2014/main" id="{551F359C-FA77-5E4A-BE1E-65FBFDC2D997}"/>
              </a:ext>
            </a:extLst>
          </p:cNvPr>
          <p:cNvGraphicFramePr>
            <a:graphicFrameLocks/>
          </p:cNvGraphicFramePr>
          <p:nvPr>
            <p:extLst>
              <p:ext uri="{D42A27DB-BD31-4B8C-83A1-F6EECF244321}">
                <p14:modId xmlns:p14="http://schemas.microsoft.com/office/powerpoint/2010/main" val="3438050894"/>
              </p:ext>
            </p:extLst>
          </p:nvPr>
        </p:nvGraphicFramePr>
        <p:xfrm>
          <a:off x="4217571" y="1988296"/>
          <a:ext cx="5225898" cy="3872245"/>
        </p:xfrm>
        <a:graphic>
          <a:graphicData uri="http://schemas.openxmlformats.org/drawingml/2006/chart">
            <c:chart xmlns:c="http://schemas.openxmlformats.org/drawingml/2006/chart" xmlns:r="http://schemas.openxmlformats.org/officeDocument/2006/relationships" r:id="rId10"/>
          </a:graphicData>
        </a:graphic>
      </p:graphicFrame>
      <p:pic>
        <p:nvPicPr>
          <p:cNvPr id="2" name="Picture 1">
            <a:extLst>
              <a:ext uri="{FF2B5EF4-FFF2-40B4-BE49-F238E27FC236}">
                <a16:creationId xmlns:a16="http://schemas.microsoft.com/office/drawing/2014/main" id="{0AD0EDD8-3969-4733-045F-EADCD00FB9D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386" y="-1"/>
            <a:ext cx="681827" cy="811699"/>
          </a:xfrm>
          <a:prstGeom prst="rect">
            <a:avLst/>
          </a:prstGeom>
        </p:spPr>
      </p:pic>
      <p:sp>
        <p:nvSpPr>
          <p:cNvPr id="11" name="TextBox 2">
            <a:extLst>
              <a:ext uri="{FF2B5EF4-FFF2-40B4-BE49-F238E27FC236}">
                <a16:creationId xmlns:a16="http://schemas.microsoft.com/office/drawing/2014/main" id="{C0936174-F953-6CEC-03F6-FBBE58AEDAFD}"/>
              </a:ext>
            </a:extLst>
          </p:cNvPr>
          <p:cNvSpPr txBox="1">
            <a:spLocks noChangeArrowheads="1"/>
          </p:cNvSpPr>
          <p:nvPr/>
        </p:nvSpPr>
        <p:spPr bwMode="auto">
          <a:xfrm>
            <a:off x="1180214" y="5908641"/>
            <a:ext cx="239123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ctr">
              <a:spcBef>
                <a:spcPct val="0"/>
              </a:spcBef>
              <a:buFontTx/>
              <a:buNone/>
            </a:pPr>
            <a:r>
              <a:rPr lang="en-US" altLang="en-US" sz="1600" b="1" dirty="0">
                <a:solidFill>
                  <a:schemeClr val="accent1">
                    <a:lumMod val="75000"/>
                  </a:schemeClr>
                </a:solidFill>
              </a:rPr>
              <a:t>2023</a:t>
            </a:r>
          </a:p>
          <a:p>
            <a:pPr algn="ctr">
              <a:spcBef>
                <a:spcPct val="0"/>
              </a:spcBef>
              <a:buFontTx/>
              <a:buNone/>
            </a:pPr>
            <a:r>
              <a:rPr lang="en-US" altLang="en-US" sz="1400" dirty="0">
                <a:solidFill>
                  <a:schemeClr val="accent1">
                    <a:lumMod val="75000"/>
                  </a:schemeClr>
                </a:solidFill>
              </a:rPr>
              <a:t>Total Installed Capacity</a:t>
            </a:r>
            <a:r>
              <a:rPr lang="en-US" altLang="en-US" sz="1600" dirty="0">
                <a:solidFill>
                  <a:schemeClr val="accent1">
                    <a:lumMod val="75000"/>
                  </a:schemeClr>
                </a:solidFill>
              </a:rPr>
              <a:t> </a:t>
            </a:r>
            <a:r>
              <a:rPr lang="en-US" altLang="en-US" sz="1600" b="1" dirty="0">
                <a:solidFill>
                  <a:schemeClr val="accent1">
                    <a:lumMod val="75000"/>
                  </a:schemeClr>
                </a:solidFill>
              </a:rPr>
              <a:t>45 GW</a:t>
            </a:r>
          </a:p>
          <a:p>
            <a:pPr algn="ctr">
              <a:spcBef>
                <a:spcPct val="0"/>
              </a:spcBef>
              <a:buFontTx/>
              <a:buNone/>
            </a:pPr>
            <a:r>
              <a:rPr lang="en-US" altLang="en-US" sz="1600" b="1" dirty="0">
                <a:solidFill>
                  <a:schemeClr val="accent6">
                    <a:lumMod val="75000"/>
                  </a:schemeClr>
                </a:solidFill>
              </a:rPr>
              <a:t>Total RE 31%</a:t>
            </a:r>
          </a:p>
        </p:txBody>
      </p:sp>
      <p:sp>
        <p:nvSpPr>
          <p:cNvPr id="12" name="TextBox 2">
            <a:extLst>
              <a:ext uri="{FF2B5EF4-FFF2-40B4-BE49-F238E27FC236}">
                <a16:creationId xmlns:a16="http://schemas.microsoft.com/office/drawing/2014/main" id="{D89BC499-89FD-DAEE-F12C-40C9E5568DE1}"/>
              </a:ext>
            </a:extLst>
          </p:cNvPr>
          <p:cNvSpPr txBox="1">
            <a:spLocks noChangeArrowheads="1"/>
          </p:cNvSpPr>
          <p:nvPr/>
        </p:nvSpPr>
        <p:spPr bwMode="auto">
          <a:xfrm>
            <a:off x="5772110" y="5900010"/>
            <a:ext cx="239123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ctr">
              <a:spcBef>
                <a:spcPct val="0"/>
              </a:spcBef>
              <a:buFontTx/>
              <a:buNone/>
            </a:pPr>
            <a:r>
              <a:rPr lang="en-US" altLang="en-US" sz="1600" b="1" dirty="0">
                <a:solidFill>
                  <a:schemeClr val="accent1">
                    <a:lumMod val="75000"/>
                  </a:schemeClr>
                </a:solidFill>
              </a:rPr>
              <a:t>2031</a:t>
            </a:r>
          </a:p>
          <a:p>
            <a:pPr algn="ctr">
              <a:spcBef>
                <a:spcPct val="0"/>
              </a:spcBef>
              <a:buFontTx/>
              <a:buNone/>
            </a:pPr>
            <a:r>
              <a:rPr lang="en-US" altLang="en-US" sz="1400" dirty="0">
                <a:solidFill>
                  <a:schemeClr val="accent1">
                    <a:lumMod val="75000"/>
                  </a:schemeClr>
                </a:solidFill>
              </a:rPr>
              <a:t>Total Installed Capacity</a:t>
            </a:r>
            <a:r>
              <a:rPr lang="en-US" altLang="en-US" sz="1600" dirty="0">
                <a:solidFill>
                  <a:schemeClr val="accent1">
                    <a:lumMod val="75000"/>
                  </a:schemeClr>
                </a:solidFill>
              </a:rPr>
              <a:t> </a:t>
            </a:r>
            <a:r>
              <a:rPr lang="en-US" altLang="en-US" sz="1600" b="1" dirty="0">
                <a:solidFill>
                  <a:schemeClr val="accent1">
                    <a:lumMod val="75000"/>
                  </a:schemeClr>
                </a:solidFill>
              </a:rPr>
              <a:t>63 GW</a:t>
            </a:r>
          </a:p>
          <a:p>
            <a:pPr algn="ctr">
              <a:spcBef>
                <a:spcPct val="0"/>
              </a:spcBef>
              <a:buFontTx/>
              <a:buNone/>
            </a:pPr>
            <a:r>
              <a:rPr lang="en-US" altLang="en-US" sz="1600" b="1" dirty="0">
                <a:solidFill>
                  <a:schemeClr val="accent6">
                    <a:lumMod val="75000"/>
                  </a:schemeClr>
                </a:solidFill>
              </a:rPr>
              <a:t>Total RE 62%</a:t>
            </a:r>
          </a:p>
        </p:txBody>
      </p:sp>
      <p:sp>
        <p:nvSpPr>
          <p:cNvPr id="13" name="Rectangle 12">
            <a:extLst>
              <a:ext uri="{FF2B5EF4-FFF2-40B4-BE49-F238E27FC236}">
                <a16:creationId xmlns:a16="http://schemas.microsoft.com/office/drawing/2014/main" id="{2C6C279A-30D9-31BE-E5C2-3DB6ADFC04FE}"/>
              </a:ext>
            </a:extLst>
          </p:cNvPr>
          <p:cNvSpPr/>
          <p:nvPr/>
        </p:nvSpPr>
        <p:spPr>
          <a:xfrm>
            <a:off x="9080205" y="2407942"/>
            <a:ext cx="2913322" cy="3365548"/>
          </a:xfrm>
          <a:prstGeom prst="rect">
            <a:avLst/>
          </a:prstGeom>
          <a:gradFill flip="none" rotWithShape="1">
            <a:gsLst>
              <a:gs pos="0">
                <a:schemeClr val="accent6">
                  <a:lumMod val="20000"/>
                  <a:lumOff val="80000"/>
                  <a:alpha val="34000"/>
                </a:schemeClr>
              </a:gs>
              <a:gs pos="50000">
                <a:schemeClr val="accent6">
                  <a:lumMod val="40000"/>
                  <a:lumOff val="60000"/>
                  <a:alpha val="13000"/>
                </a:schemeClr>
              </a:gs>
              <a:gs pos="100000">
                <a:schemeClr val="accent6">
                  <a:lumMod val="60000"/>
                  <a:lumOff val="40000"/>
                  <a:alpha val="66000"/>
                </a:schemeClr>
              </a:gs>
            </a:gsLst>
            <a:path path="circle">
              <a:fillToRect l="100000" t="100000"/>
            </a:path>
            <a:tileRect r="-100000" b="-100000"/>
          </a:gradFill>
          <a:ln w="28575">
            <a:solidFill>
              <a:srgbClr val="008000"/>
            </a:solidFill>
          </a:ln>
        </p:spPr>
        <p:style>
          <a:lnRef idx="3">
            <a:schemeClr val="lt1"/>
          </a:lnRef>
          <a:fillRef idx="1">
            <a:schemeClr val="accent1"/>
          </a:fillRef>
          <a:effectRef idx="1">
            <a:schemeClr val="accent1"/>
          </a:effectRef>
          <a:fontRef idx="minor">
            <a:schemeClr val="lt1"/>
          </a:fontRef>
        </p:style>
        <p:txBody>
          <a:bodyPr lIns="91436" tIns="45718" rIns="91436" bIns="45718" anchor="ctr"/>
          <a:lstStyle/>
          <a:p>
            <a:pPr algn="ctr" fontAlgn="auto">
              <a:spcBef>
                <a:spcPts val="600"/>
              </a:spcBef>
              <a:spcAft>
                <a:spcPts val="0"/>
              </a:spcAft>
              <a:buSzPct val="145000"/>
              <a:tabLst>
                <a:tab pos="690536" algn="l"/>
              </a:tabLst>
              <a:defRPr/>
            </a:pPr>
            <a:r>
              <a:rPr lang="en-US" sz="1600" b="1" dirty="0">
                <a:solidFill>
                  <a:schemeClr val="accent6">
                    <a:lumMod val="50000"/>
                  </a:schemeClr>
                </a:solidFill>
                <a:latin typeface="Times New Roman" panose="02020603050405020304" pitchFamily="18" charset="0"/>
                <a:cs typeface="Times New Roman" panose="02020603050405020304" pitchFamily="18" charset="0"/>
              </a:rPr>
              <a:t>Future RE Additions </a:t>
            </a:r>
          </a:p>
          <a:p>
            <a:pPr algn="ctr" fontAlgn="auto">
              <a:spcBef>
                <a:spcPts val="600"/>
              </a:spcBef>
              <a:spcAft>
                <a:spcPts val="0"/>
              </a:spcAft>
              <a:buSzPct val="145000"/>
              <a:tabLst>
                <a:tab pos="690536" algn="l"/>
              </a:tabLst>
              <a:defRPr/>
            </a:pPr>
            <a:endParaRPr lang="en-US" sz="1400" b="1" dirty="0">
              <a:solidFill>
                <a:prstClr val="black"/>
              </a:solidFill>
              <a:latin typeface="Times New Roman" panose="02020603050405020304" pitchFamily="18" charset="0"/>
              <a:cs typeface="Times New Roman" panose="02020603050405020304" pitchFamily="18" charset="0"/>
            </a:endParaRPr>
          </a:p>
          <a:p>
            <a:pPr fontAlgn="auto">
              <a:spcBef>
                <a:spcPts val="600"/>
              </a:spcBef>
              <a:spcAft>
                <a:spcPts val="0"/>
              </a:spcAft>
              <a:buSzPct val="145000"/>
              <a:tabLst>
                <a:tab pos="690536" algn="l"/>
              </a:tabLst>
              <a:defRPr/>
            </a:pPr>
            <a:r>
              <a:rPr lang="en-US" sz="1400" dirty="0">
                <a:solidFill>
                  <a:prstClr val="black"/>
                </a:solidFill>
                <a:latin typeface="Times New Roman" panose="02020603050405020304" pitchFamily="18" charset="0"/>
                <a:cs typeface="Times New Roman" panose="02020603050405020304" pitchFamily="18" charset="0"/>
              </a:rPr>
              <a:t>Solar Utility Scale	6,564 MWp</a:t>
            </a:r>
          </a:p>
          <a:p>
            <a:pPr>
              <a:spcBef>
                <a:spcPts val="600"/>
              </a:spcBef>
              <a:buSzPct val="145000"/>
              <a:tabLst>
                <a:tab pos="690536" algn="l"/>
              </a:tabLst>
              <a:defRPr/>
            </a:pPr>
            <a:r>
              <a:rPr lang="en-US" sz="1400" dirty="0">
                <a:solidFill>
                  <a:prstClr val="black"/>
                </a:solidFill>
                <a:latin typeface="Times New Roman" panose="02020603050405020304" pitchFamily="18" charset="0"/>
                <a:cs typeface="Times New Roman" panose="02020603050405020304" pitchFamily="18" charset="0"/>
              </a:rPr>
              <a:t>Solar DG			2,000 MW</a:t>
            </a:r>
          </a:p>
          <a:p>
            <a:pPr>
              <a:spcBef>
                <a:spcPts val="600"/>
              </a:spcBef>
              <a:buSzPct val="145000"/>
              <a:tabLst>
                <a:tab pos="690536" algn="l"/>
              </a:tabLst>
              <a:defRPr/>
            </a:pPr>
            <a:r>
              <a:rPr lang="en-US" sz="1400" dirty="0">
                <a:solidFill>
                  <a:prstClr val="black"/>
                </a:solidFill>
                <a:latin typeface="Times New Roman" panose="02020603050405020304" pitchFamily="18" charset="0"/>
                <a:cs typeface="Times New Roman" panose="02020603050405020304" pitchFamily="18" charset="0"/>
              </a:rPr>
              <a:t>Solar Net-Metering	4,320 MW</a:t>
            </a:r>
          </a:p>
          <a:p>
            <a:pPr fontAlgn="auto">
              <a:spcBef>
                <a:spcPts val="600"/>
              </a:spcBef>
              <a:spcAft>
                <a:spcPts val="0"/>
              </a:spcAft>
              <a:buSzPct val="145000"/>
              <a:tabLst>
                <a:tab pos="690536" algn="l"/>
              </a:tabLst>
              <a:defRPr/>
            </a:pPr>
            <a:r>
              <a:rPr lang="en-US" sz="1400" dirty="0">
                <a:solidFill>
                  <a:prstClr val="black"/>
                </a:solidFill>
                <a:latin typeface="Times New Roman" panose="02020603050405020304" pitchFamily="18" charset="0"/>
                <a:cs typeface="Times New Roman" panose="02020603050405020304" pitchFamily="18" charset="0"/>
              </a:rPr>
              <a:t>Wind Utility Scale	4,827 MW</a:t>
            </a:r>
          </a:p>
          <a:p>
            <a:pPr fontAlgn="auto">
              <a:spcBef>
                <a:spcPts val="600"/>
              </a:spcBef>
              <a:spcAft>
                <a:spcPts val="0"/>
              </a:spcAft>
              <a:buSzPct val="145000"/>
              <a:tabLst>
                <a:tab pos="690536" algn="l"/>
              </a:tabLst>
              <a:defRPr/>
            </a:pPr>
            <a:r>
              <a:rPr lang="en-US" sz="1400" dirty="0">
                <a:solidFill>
                  <a:prstClr val="black"/>
                </a:solidFill>
                <a:latin typeface="Times New Roman" panose="02020603050405020304" pitchFamily="18" charset="0"/>
                <a:cs typeface="Times New Roman" panose="02020603050405020304" pitchFamily="18" charset="0"/>
              </a:rPr>
              <a:t>Hydro 			3,588 MW</a:t>
            </a:r>
          </a:p>
          <a:p>
            <a:pPr fontAlgn="auto">
              <a:spcBef>
                <a:spcPts val="600"/>
              </a:spcBef>
              <a:spcAft>
                <a:spcPts val="0"/>
              </a:spcAft>
              <a:buSzPct val="145000"/>
              <a:tabLst>
                <a:tab pos="690536" algn="l"/>
              </a:tabLst>
              <a:defRPr/>
            </a:pPr>
            <a:endParaRPr lang="en-US" sz="14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fontAlgn="auto">
              <a:spcBef>
                <a:spcPts val="600"/>
              </a:spcBef>
              <a:spcAft>
                <a:spcPts val="0"/>
              </a:spcAft>
              <a:buSzPct val="145000"/>
              <a:tabLst>
                <a:tab pos="690536" algn="l"/>
              </a:tabLst>
              <a:defRPr/>
            </a:pPr>
            <a:r>
              <a:rPr lang="en-US" sz="14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Total:   22,289 MW</a:t>
            </a:r>
            <a:endParaRPr lang="en-US" sz="16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5706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1" presetClass="entr" presetSubtype="1" fill="hold" grpId="0" nodeType="afterEffect">
                                  <p:stCondLst>
                                    <p:cond delay="50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1000"/>
                                        <p:tgtEl>
                                          <p:spTgt spid="10"/>
                                        </p:tgtEl>
                                      </p:cBhvr>
                                    </p:animEffect>
                                  </p:childTnLst>
                                </p:cTn>
                              </p:par>
                            </p:childTnLst>
                          </p:cTn>
                        </p:par>
                        <p:par>
                          <p:cTn id="13" fill="hold">
                            <p:stCondLst>
                              <p:cond delay="2500"/>
                            </p:stCondLst>
                            <p:childTnLst>
                              <p:par>
                                <p:cTn id="14" presetID="21" presetClass="entr" presetSubtype="1" fill="hold" grpId="0" nodeType="afterEffect">
                                  <p:stCondLst>
                                    <p:cond delay="500"/>
                                  </p:stCondLst>
                                  <p:childTnLst>
                                    <p:set>
                                      <p:cBhvr>
                                        <p:cTn id="15" dur="1" fill="hold">
                                          <p:stCondLst>
                                            <p:cond delay="0"/>
                                          </p:stCondLst>
                                        </p:cTn>
                                        <p:tgtEl>
                                          <p:spTgt spid="3"/>
                                        </p:tgtEl>
                                        <p:attrNameLst>
                                          <p:attrName>style.visibility</p:attrName>
                                        </p:attrNameLst>
                                      </p:cBhvr>
                                      <p:to>
                                        <p:strVal val="visible"/>
                                      </p:to>
                                    </p:set>
                                    <p:animEffect transition="in" filter="wheel(1)">
                                      <p:cBhvr>
                                        <p:cTn id="16" dur="1000"/>
                                        <p:tgtEl>
                                          <p:spTgt spid="3"/>
                                        </p:tgtEl>
                                      </p:cBhvr>
                                    </p:animEffect>
                                  </p:childTnLst>
                                </p:cTn>
                              </p:par>
                            </p:childTnLst>
                          </p:cTn>
                        </p:par>
                        <p:par>
                          <p:cTn id="17" fill="hold">
                            <p:stCondLst>
                              <p:cond delay="4000"/>
                            </p:stCondLst>
                            <p:childTnLst>
                              <p:par>
                                <p:cTn id="18" presetID="2" presetClass="entr" presetSubtype="4"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par>
                          <p:cTn id="22" fill="hold">
                            <p:stCondLst>
                              <p:cond delay="4500"/>
                            </p:stCondLst>
                            <p:childTnLst>
                              <p:par>
                                <p:cTn id="23" presetID="2" presetClass="entr" presetSubtype="4"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par>
                          <p:cTn id="27" fill="hold">
                            <p:stCondLst>
                              <p:cond delay="5000"/>
                            </p:stCondLst>
                            <p:childTnLst>
                              <p:par>
                                <p:cTn id="28" presetID="2" presetClass="entr" presetSubtype="8" fill="hold" grpId="0" nodeType="afterEffect">
                                  <p:stCondLst>
                                    <p:cond delay="50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0-#ppt_w/2"/>
                                          </p:val>
                                        </p:tav>
                                        <p:tav tm="100000">
                                          <p:val>
                                            <p:strVal val="#ppt_x"/>
                                          </p:val>
                                        </p:tav>
                                      </p:tavLst>
                                    </p:anim>
                                    <p:anim calcmode="lin" valueType="num">
                                      <p:cBhvr additive="base">
                                        <p:cTn id="31"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Graphic spid="6" grpId="0">
        <p:bldAsOne/>
      </p:bldGraphic>
      <p:bldGraphic spid="3" grpId="0">
        <p:bldAsOne/>
      </p:bldGraphic>
      <p:bldP spid="11" grpId="0"/>
      <p:bldP spid="12" grpId="0"/>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Number Placeholder 1">
            <a:extLst>
              <a:ext uri="{FF2B5EF4-FFF2-40B4-BE49-F238E27FC236}">
                <a16:creationId xmlns:a16="http://schemas.microsoft.com/office/drawing/2014/main" id="{E93C5F09-7848-208D-AA20-FAFCA40BC83F}"/>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762C527-992A-4899-82A2-2C50FD4F5A3E}" type="slidenum">
              <a:rPr lang="en-US" altLang="en-US" sz="1200">
                <a:solidFill>
                  <a:srgbClr val="898989"/>
                </a:solidFill>
              </a:rPr>
              <a:pPr>
                <a:spcBef>
                  <a:spcPct val="0"/>
                </a:spcBef>
                <a:buFontTx/>
                <a:buNone/>
              </a:pPr>
              <a:t>5</a:t>
            </a:fld>
            <a:endParaRPr lang="en-US" altLang="en-US" sz="1200">
              <a:solidFill>
                <a:srgbClr val="898989"/>
              </a:solidFill>
            </a:endParaRPr>
          </a:p>
        </p:txBody>
      </p:sp>
      <p:pic>
        <p:nvPicPr>
          <p:cNvPr id="3" name="Content Placeholder 3">
            <a:extLst>
              <a:ext uri="{FF2B5EF4-FFF2-40B4-BE49-F238E27FC236}">
                <a16:creationId xmlns:a16="http://schemas.microsoft.com/office/drawing/2014/main" id="{9F5148E5-56A0-ECE7-1E0D-F75D458EFAC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122738" y="1463675"/>
            <a:ext cx="7472362" cy="4498975"/>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482F49F-597F-44A2-6FAE-4DA018D578B4}"/>
              </a:ext>
            </a:extLst>
          </p:cNvPr>
          <p:cNvSpPr>
            <a:spLocks noChangeArrowheads="1"/>
          </p:cNvSpPr>
          <p:nvPr/>
        </p:nvSpPr>
        <p:spPr bwMode="auto">
          <a:xfrm>
            <a:off x="333375" y="1019437"/>
            <a:ext cx="3536950" cy="4615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cmpd="dbl">
                <a:solidFill>
                  <a:srgbClr val="000000"/>
                </a:solidFill>
                <a:miter lim="800000"/>
                <a:headEnd/>
                <a:tailEnd/>
              </a14:hiddenLine>
            </a:ext>
          </a:extLst>
        </p:spPr>
        <p:txBody>
          <a:bodyPr lIns="92071" tIns="46036" rIns="92071" bIns="46036"/>
          <a:lstStyle/>
          <a:p>
            <a:pPr marL="0" lvl="1">
              <a:spcAft>
                <a:spcPts val="600"/>
              </a:spcAft>
              <a:buClr>
                <a:schemeClr val="tx1">
                  <a:lumMod val="75000"/>
                  <a:lumOff val="25000"/>
                </a:schemeClr>
              </a:buClr>
              <a:buSzPct val="100000"/>
              <a:defRPr/>
            </a:pPr>
            <a:endParaRPr lang="en-US" sz="2000" b="1" dirty="0">
              <a:solidFill>
                <a:schemeClr val="bg1"/>
              </a:solidFill>
            </a:endParaRPr>
          </a:p>
          <a:p>
            <a:pPr marL="0" lvl="1">
              <a:spcAft>
                <a:spcPts val="600"/>
              </a:spcAft>
              <a:buClr>
                <a:schemeClr val="tx1">
                  <a:lumMod val="75000"/>
                  <a:lumOff val="25000"/>
                </a:schemeClr>
              </a:buClr>
              <a:buSzPct val="100000"/>
              <a:defRPr/>
            </a:pPr>
            <a:endParaRPr lang="en-US" sz="2400" b="1" dirty="0">
              <a:solidFill>
                <a:schemeClr val="bg1"/>
              </a:solidFill>
            </a:endParaRPr>
          </a:p>
          <a:p>
            <a:pPr marL="630238" lvl="2">
              <a:lnSpc>
                <a:spcPts val="2500"/>
              </a:lnSpc>
              <a:spcBef>
                <a:spcPts val="1200"/>
              </a:spcBef>
              <a:spcAft>
                <a:spcPts val="1200"/>
              </a:spcAft>
              <a:buClr>
                <a:schemeClr val="bg1"/>
              </a:buClr>
              <a:buSzPct val="100000"/>
              <a:defRPr/>
            </a:pPr>
            <a:r>
              <a:rPr lang="en-US" sz="2000" dirty="0">
                <a:solidFill>
                  <a:schemeClr val="bg1"/>
                </a:solidFill>
              </a:rPr>
              <a:t>Solar: 2,900 GW</a:t>
            </a:r>
          </a:p>
          <a:p>
            <a:pPr marL="630238" lvl="2">
              <a:lnSpc>
                <a:spcPts val="2500"/>
              </a:lnSpc>
              <a:spcBef>
                <a:spcPts val="1200"/>
              </a:spcBef>
              <a:spcAft>
                <a:spcPts val="1200"/>
              </a:spcAft>
              <a:buClr>
                <a:schemeClr val="bg1"/>
              </a:buClr>
              <a:buSzPct val="100000"/>
              <a:defRPr/>
            </a:pPr>
            <a:r>
              <a:rPr lang="en-US" sz="2000" dirty="0">
                <a:solidFill>
                  <a:schemeClr val="bg1"/>
                </a:solidFill>
              </a:rPr>
              <a:t>Wind: 132 GW</a:t>
            </a:r>
          </a:p>
          <a:p>
            <a:pPr marL="630238" lvl="2">
              <a:lnSpc>
                <a:spcPts val="2500"/>
              </a:lnSpc>
              <a:spcBef>
                <a:spcPts val="1200"/>
              </a:spcBef>
              <a:spcAft>
                <a:spcPts val="1200"/>
              </a:spcAft>
              <a:buClr>
                <a:schemeClr val="bg1"/>
              </a:buClr>
              <a:buSzPct val="100000"/>
              <a:defRPr/>
            </a:pPr>
            <a:r>
              <a:rPr lang="en-US" sz="2000" dirty="0">
                <a:solidFill>
                  <a:schemeClr val="bg1"/>
                </a:solidFill>
              </a:rPr>
              <a:t>Hydro: 64 GW</a:t>
            </a:r>
          </a:p>
          <a:p>
            <a:pPr marL="630238" lvl="2">
              <a:lnSpc>
                <a:spcPts val="2500"/>
              </a:lnSpc>
              <a:spcBef>
                <a:spcPts val="1200"/>
              </a:spcBef>
              <a:spcAft>
                <a:spcPts val="1200"/>
              </a:spcAft>
              <a:buClr>
                <a:schemeClr val="bg1"/>
              </a:buClr>
              <a:buSzPct val="100000"/>
              <a:defRPr/>
            </a:pPr>
            <a:r>
              <a:rPr lang="en-US" sz="2000" dirty="0">
                <a:solidFill>
                  <a:schemeClr val="bg1"/>
                </a:solidFill>
              </a:rPr>
              <a:t>Biomass: 2 GW</a:t>
            </a:r>
          </a:p>
          <a:p>
            <a:pPr marL="630238" lvl="2">
              <a:lnSpc>
                <a:spcPts val="2500"/>
              </a:lnSpc>
              <a:spcBef>
                <a:spcPts val="1200"/>
              </a:spcBef>
              <a:spcAft>
                <a:spcPts val="1200"/>
              </a:spcAft>
              <a:buClr>
                <a:schemeClr val="bg1"/>
              </a:buClr>
              <a:buSzPct val="100000"/>
              <a:defRPr/>
            </a:pPr>
            <a:r>
              <a:rPr lang="en-US" sz="2000" dirty="0">
                <a:solidFill>
                  <a:schemeClr val="bg1"/>
                </a:solidFill>
              </a:rPr>
              <a:t>Waste-to-energy: 0.4 GW</a:t>
            </a:r>
          </a:p>
        </p:txBody>
      </p:sp>
      <p:pic>
        <p:nvPicPr>
          <p:cNvPr id="6" name="Picture 1">
            <a:extLst>
              <a:ext uri="{FF2B5EF4-FFF2-40B4-BE49-F238E27FC236}">
                <a16:creationId xmlns:a16="http://schemas.microsoft.com/office/drawing/2014/main" id="{68DD5BE6-9B35-6371-00F3-6FCE3FB111AF}"/>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27688" y="1009650"/>
            <a:ext cx="5735637" cy="548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4E0C1A89-47A1-3963-9036-0EC38188B824}"/>
              </a:ext>
            </a:extLst>
          </p:cNvPr>
          <p:cNvSpPr txBox="1"/>
          <p:nvPr/>
        </p:nvSpPr>
        <p:spPr>
          <a:xfrm>
            <a:off x="4316413" y="228600"/>
            <a:ext cx="7489825" cy="708025"/>
          </a:xfrm>
          <a:prstGeom prst="rect">
            <a:avLst/>
          </a:prstGeom>
          <a:noFill/>
        </p:spPr>
        <p:txBody>
          <a:bodyPr>
            <a:spAutoFit/>
          </a:bodyPr>
          <a:lstStyle/>
          <a:p>
            <a:pPr>
              <a:defRPr/>
            </a:pPr>
            <a:r>
              <a:rPr lang="en-US" sz="4000" b="1" dirty="0">
                <a:solidFill>
                  <a:srgbClr val="4276AA"/>
                </a:solidFill>
                <a:latin typeface="+mj-lt"/>
                <a:ea typeface="Open Sans" panose="020B0606030504020204" pitchFamily="34" charset="0"/>
                <a:cs typeface="Open Sans" panose="020B0606030504020204" pitchFamily="34" charset="0"/>
              </a:rPr>
              <a:t>Renewable energy </a:t>
            </a:r>
            <a:r>
              <a:rPr lang="en-US" sz="4000" dirty="0">
                <a:solidFill>
                  <a:srgbClr val="4276AA"/>
                </a:solidFill>
                <a:latin typeface="+mj-lt"/>
                <a:ea typeface="Open Sans" panose="020B0606030504020204" pitchFamily="34" charset="0"/>
                <a:cs typeface="Open Sans" panose="020B0606030504020204" pitchFamily="34" charset="0"/>
              </a:rPr>
              <a:t>potential</a:t>
            </a:r>
          </a:p>
        </p:txBody>
      </p:sp>
      <p:grpSp>
        <p:nvGrpSpPr>
          <p:cNvPr id="118791" name="Group 6">
            <a:extLst>
              <a:ext uri="{FF2B5EF4-FFF2-40B4-BE49-F238E27FC236}">
                <a16:creationId xmlns:a16="http://schemas.microsoft.com/office/drawing/2014/main" id="{4443DD84-7C93-1F6F-570A-553BC9E73AEE}"/>
              </a:ext>
            </a:extLst>
          </p:cNvPr>
          <p:cNvGrpSpPr>
            <a:grpSpLocks/>
          </p:cNvGrpSpPr>
          <p:nvPr/>
        </p:nvGrpSpPr>
        <p:grpSpPr bwMode="auto">
          <a:xfrm>
            <a:off x="352810" y="1922419"/>
            <a:ext cx="547687" cy="3005138"/>
            <a:chOff x="332590" y="2730149"/>
            <a:chExt cx="548640" cy="3005028"/>
          </a:xfrm>
        </p:grpSpPr>
        <p:pic>
          <p:nvPicPr>
            <p:cNvPr id="118792" name="Picture 20" descr="Icon&#10;&#10;Description automatically generated">
              <a:extLst>
                <a:ext uri="{FF2B5EF4-FFF2-40B4-BE49-F238E27FC236}">
                  <a16:creationId xmlns:a16="http://schemas.microsoft.com/office/drawing/2014/main" id="{42E6FEB6-AD9B-0443-FB19-D51CDDEA83A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2590" y="5186537"/>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3" name="Picture 24">
              <a:extLst>
                <a:ext uri="{FF2B5EF4-FFF2-40B4-BE49-F238E27FC236}">
                  <a16:creationId xmlns:a16="http://schemas.microsoft.com/office/drawing/2014/main" id="{EEC1EB99-E88A-8C00-1C66-8824DA95CA5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2590" y="3958343"/>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4" name="Picture 26" descr="Logo, icon, company name&#10;&#10;Description automatically generated">
              <a:extLst>
                <a:ext uri="{FF2B5EF4-FFF2-40B4-BE49-F238E27FC236}">
                  <a16:creationId xmlns:a16="http://schemas.microsoft.com/office/drawing/2014/main" id="{E616490A-9491-C5F4-C213-5AF5E66BF5E6}"/>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32590" y="4572440"/>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5" name="Picture 30">
              <a:extLst>
                <a:ext uri="{FF2B5EF4-FFF2-40B4-BE49-F238E27FC236}">
                  <a16:creationId xmlns:a16="http://schemas.microsoft.com/office/drawing/2014/main" id="{2047D1CC-EB4C-6F61-AF84-CAE25D1953C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32590" y="3344246"/>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6" name="Picture 32" descr="Icon&#10;&#10;Description automatically generated">
              <a:extLst>
                <a:ext uri="{FF2B5EF4-FFF2-40B4-BE49-F238E27FC236}">
                  <a16:creationId xmlns:a16="http://schemas.microsoft.com/office/drawing/2014/main" id="{1B7D77AF-2F70-1A94-FDBF-8B473B19CCD2}"/>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32590" y="2730149"/>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Oval 1">
            <a:extLst>
              <a:ext uri="{FF2B5EF4-FFF2-40B4-BE49-F238E27FC236}">
                <a16:creationId xmlns:a16="http://schemas.microsoft.com/office/drawing/2014/main" id="{A441CD8D-0D62-73BA-74B0-CDC07CC59D7A}"/>
              </a:ext>
            </a:extLst>
          </p:cNvPr>
          <p:cNvSpPr/>
          <p:nvPr/>
        </p:nvSpPr>
        <p:spPr>
          <a:xfrm>
            <a:off x="182687" y="640789"/>
            <a:ext cx="3517515" cy="1006359"/>
          </a:xfrm>
          <a:prstGeom prst="ellipse">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spcAft>
                <a:spcPts val="600"/>
              </a:spcAft>
              <a:buClr>
                <a:schemeClr val="tx1">
                  <a:lumMod val="75000"/>
                  <a:lumOff val="25000"/>
                </a:schemeClr>
              </a:buClr>
              <a:buSzPct val="100000"/>
              <a:defRPr/>
            </a:pPr>
            <a:r>
              <a:rPr lang="en-US" sz="2400" b="1" dirty="0">
                <a:solidFill>
                  <a:schemeClr val="accent1">
                    <a:lumMod val="50000"/>
                  </a:schemeClr>
                </a:solidFill>
              </a:rPr>
              <a:t>Estimated RE potential</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249"/>
                                          </p:stCondLst>
                                        </p:cTn>
                                        <p:tgtEl>
                                          <p:spTgt spid="2"/>
                                        </p:tgtEl>
                                        <p:attrNameLst>
                                          <p:attrName>style.visibility</p:attrName>
                                        </p:attrNameLst>
                                      </p:cBhvr>
                                      <p:to>
                                        <p:strVal val="visible"/>
                                      </p:to>
                                    </p:set>
                                  </p:childTnLst>
                                </p:cTn>
                              </p:par>
                            </p:childTnLst>
                          </p:cTn>
                        </p:par>
                        <p:par>
                          <p:cTn id="7" fill="hold">
                            <p:stCondLst>
                              <p:cond delay="250"/>
                            </p:stCondLst>
                            <p:childTnLst>
                              <p:par>
                                <p:cTn id="8" presetID="22" presetClass="entr" presetSubtype="8"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1000"/>
                                        <p:tgtEl>
                                          <p:spTgt spid="4"/>
                                        </p:tgtEl>
                                      </p:cBhvr>
                                    </p:animEffect>
                                  </p:childTnLst>
                                </p:cTn>
                              </p:par>
                            </p:childTnLst>
                          </p:cTn>
                        </p:par>
                        <p:par>
                          <p:cTn id="11" fill="hold">
                            <p:stCondLst>
                              <p:cond delay="1250"/>
                            </p:stCondLst>
                            <p:childTnLst>
                              <p:par>
                                <p:cTn id="12" presetID="22" presetClass="entr" presetSubtype="8"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1000"/>
                                        <p:tgtEl>
                                          <p:spTgt spid="5"/>
                                        </p:tgtEl>
                                      </p:cBhvr>
                                    </p:animEffect>
                                  </p:childTnLst>
                                </p:cTn>
                              </p:par>
                            </p:childTnLst>
                          </p:cTn>
                        </p:par>
                        <p:par>
                          <p:cTn id="15" fill="hold">
                            <p:stCondLst>
                              <p:cond delay="2250"/>
                            </p:stCondLst>
                            <p:childTnLst>
                              <p:par>
                                <p:cTn id="16" presetID="10" presetClass="exit" presetSubtype="0" fill="hold" nodeType="afterEffect">
                                  <p:stCondLst>
                                    <p:cond delay="0"/>
                                  </p:stCondLst>
                                  <p:childTnLst>
                                    <p:animEffect transition="out" filter="fade">
                                      <p:cBhvr>
                                        <p:cTn id="17" dur="1000"/>
                                        <p:tgtEl>
                                          <p:spTgt spid="3"/>
                                        </p:tgtEl>
                                      </p:cBhvr>
                                    </p:animEffect>
                                    <p:set>
                                      <p:cBhvr>
                                        <p:cTn id="18" dur="1" fill="hold">
                                          <p:stCondLst>
                                            <p:cond delay="999"/>
                                          </p:stCondLst>
                                        </p:cTn>
                                        <p:tgtEl>
                                          <p:spTgt spid="3"/>
                                        </p:tgtEl>
                                        <p:attrNameLst>
                                          <p:attrName>style.visibility</p:attrName>
                                        </p:attrNameLst>
                                      </p:cBhvr>
                                      <p:to>
                                        <p:strVal val="hidden"/>
                                      </p:to>
                                    </p:set>
                                  </p:childTnLst>
                                </p:cTn>
                              </p:par>
                            </p:childTnLst>
                          </p:cTn>
                        </p:par>
                        <p:par>
                          <p:cTn id="19" fill="hold">
                            <p:stCondLst>
                              <p:cond delay="3250"/>
                            </p:stCondLst>
                            <p:childTnLst>
                              <p:par>
                                <p:cTn id="20" presetID="10"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C651B83-9B01-1739-48C5-F3A94D28836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20267"/>
            <a:ext cx="12192000" cy="6858000"/>
          </a:xfrm>
          <a:prstGeom prst="rect">
            <a:avLst/>
          </a:prstGeom>
        </p:spPr>
      </p:pic>
      <p:sp>
        <p:nvSpPr>
          <p:cNvPr id="273416" name="Text Box 8">
            <a:extLst>
              <a:ext uri="{FF2B5EF4-FFF2-40B4-BE49-F238E27FC236}">
                <a16:creationId xmlns:a16="http://schemas.microsoft.com/office/drawing/2014/main" id="{3D07B4EB-EF11-45DF-B39E-B8AE4624413E}"/>
              </a:ext>
            </a:extLst>
          </p:cNvPr>
          <p:cNvSpPr txBox="1">
            <a:spLocks noChangeArrowheads="1"/>
          </p:cNvSpPr>
          <p:nvPr/>
        </p:nvSpPr>
        <p:spPr bwMode="auto">
          <a:xfrm>
            <a:off x="5252134" y="1861720"/>
            <a:ext cx="1617884" cy="369332"/>
          </a:xfrm>
          <a:prstGeom prst="rect">
            <a:avLst/>
          </a:prstGeom>
          <a:solidFill>
            <a:schemeClr val="accent1">
              <a:lumMod val="40000"/>
              <a:lumOff val="60000"/>
            </a:schemeClr>
          </a:solidFill>
          <a:ln>
            <a:noFill/>
          </a:ln>
          <a:effectLst>
            <a:prstShdw prst="shdw13" dist="53882" dir="13500000">
              <a:schemeClr val="accent1">
                <a:gamma/>
                <a:shade val="60000"/>
                <a:invGamma/>
                <a:alpha val="50000"/>
              </a:schemeClr>
            </a:prstShdw>
          </a:effectLst>
        </p:spPr>
        <p:txBody>
          <a:bodyPr wrap="square">
            <a:spAutoFit/>
          </a:bodyPr>
          <a:lstStyle/>
          <a:p>
            <a:pPr algn="ctr" eaLnBrk="1" hangingPunct="1">
              <a:defRPr/>
            </a:pPr>
            <a:r>
              <a:rPr lang="en-US" b="1" dirty="0">
                <a:solidFill>
                  <a:prstClr val="white"/>
                </a:solidFill>
                <a:latin typeface="Book Antiqua" pitchFamily="18" charset="0"/>
                <a:cs typeface="Times New Roman" pitchFamily="18" charset="0"/>
              </a:rPr>
              <a:t>27,013 MW</a:t>
            </a:r>
            <a:endParaRPr lang="en-US" dirty="0">
              <a:solidFill>
                <a:prstClr val="white"/>
              </a:solidFill>
              <a:latin typeface="Arial" charset="0"/>
              <a:cs typeface="Arial" charset="0"/>
            </a:endParaRPr>
          </a:p>
        </p:txBody>
      </p:sp>
      <p:sp>
        <p:nvSpPr>
          <p:cNvPr id="15" name="Text Box 8">
            <a:extLst>
              <a:ext uri="{FF2B5EF4-FFF2-40B4-BE49-F238E27FC236}">
                <a16:creationId xmlns:a16="http://schemas.microsoft.com/office/drawing/2014/main" id="{E40B4090-3D9D-43E2-A3C3-E3ADAC9B16D5}"/>
              </a:ext>
            </a:extLst>
          </p:cNvPr>
          <p:cNvSpPr txBox="1">
            <a:spLocks noChangeArrowheads="1"/>
          </p:cNvSpPr>
          <p:nvPr/>
        </p:nvSpPr>
        <p:spPr bwMode="auto">
          <a:xfrm>
            <a:off x="8769036" y="165248"/>
            <a:ext cx="1537236" cy="369332"/>
          </a:xfrm>
          <a:prstGeom prst="rect">
            <a:avLst/>
          </a:prstGeom>
          <a:solidFill>
            <a:schemeClr val="accent1">
              <a:lumMod val="40000"/>
              <a:lumOff val="60000"/>
            </a:schemeClr>
          </a:solidFill>
          <a:ln>
            <a:noFill/>
          </a:ln>
          <a:effectLst>
            <a:prstShdw prst="shdw13" dist="53882" dir="13500000">
              <a:schemeClr val="accent1">
                <a:gamma/>
                <a:shade val="60000"/>
                <a:invGamma/>
                <a:alpha val="50000"/>
              </a:schemeClr>
            </a:prstShdw>
          </a:effectLst>
        </p:spPr>
        <p:txBody>
          <a:bodyPr wrap="square">
            <a:spAutoFit/>
          </a:bodyPr>
          <a:lstStyle>
            <a:defPPr>
              <a:defRPr lang="en-PK"/>
            </a:defPPr>
            <a:lvl1pPr algn="ctr">
              <a:defRPr b="1">
                <a:solidFill>
                  <a:prstClr val="white"/>
                </a:solidFill>
                <a:latin typeface="Book Antiqua" pitchFamily="18" charset="0"/>
                <a:cs typeface="Times New Roman" pitchFamily="18" charset="0"/>
              </a:defRPr>
            </a:lvl1pPr>
          </a:lstStyle>
          <a:p>
            <a:r>
              <a:rPr lang="en-US" dirty="0"/>
              <a:t>21,162 MW</a:t>
            </a:r>
          </a:p>
        </p:txBody>
      </p:sp>
      <p:sp>
        <p:nvSpPr>
          <p:cNvPr id="16" name="Text Box 8">
            <a:extLst>
              <a:ext uri="{FF2B5EF4-FFF2-40B4-BE49-F238E27FC236}">
                <a16:creationId xmlns:a16="http://schemas.microsoft.com/office/drawing/2014/main" id="{820BA0B3-EF44-4026-B40F-A0A8472CB569}"/>
              </a:ext>
            </a:extLst>
          </p:cNvPr>
          <p:cNvSpPr txBox="1">
            <a:spLocks noChangeArrowheads="1"/>
          </p:cNvSpPr>
          <p:nvPr/>
        </p:nvSpPr>
        <p:spPr bwMode="auto">
          <a:xfrm>
            <a:off x="8637671" y="1708581"/>
            <a:ext cx="1668601" cy="369332"/>
          </a:xfrm>
          <a:prstGeom prst="rect">
            <a:avLst/>
          </a:prstGeom>
          <a:solidFill>
            <a:schemeClr val="accent1">
              <a:lumMod val="40000"/>
              <a:lumOff val="60000"/>
            </a:schemeClr>
          </a:solidFill>
          <a:ln>
            <a:noFill/>
          </a:ln>
          <a:effectLst>
            <a:prstShdw prst="shdw13" dist="53882" dir="13500000">
              <a:schemeClr val="accent1">
                <a:gamma/>
                <a:shade val="60000"/>
                <a:invGamma/>
                <a:alpha val="50000"/>
              </a:schemeClr>
            </a:prstShdw>
          </a:effectLst>
        </p:spPr>
        <p:txBody>
          <a:bodyPr wrap="square">
            <a:spAutoFit/>
          </a:bodyPr>
          <a:lstStyle>
            <a:defPPr>
              <a:defRPr lang="en-PK"/>
            </a:defPPr>
            <a:lvl1pPr algn="ctr">
              <a:defRPr b="1">
                <a:solidFill>
                  <a:prstClr val="white"/>
                </a:solidFill>
                <a:latin typeface="Book Antiqua" pitchFamily="18" charset="0"/>
                <a:cs typeface="Times New Roman" pitchFamily="18" charset="0"/>
              </a:defRPr>
            </a:lvl1pPr>
          </a:lstStyle>
          <a:p>
            <a:r>
              <a:rPr lang="en-US" dirty="0"/>
              <a:t>8,296 MW</a:t>
            </a:r>
          </a:p>
        </p:txBody>
      </p:sp>
      <p:sp>
        <p:nvSpPr>
          <p:cNvPr id="17" name="Text Box 8">
            <a:extLst>
              <a:ext uri="{FF2B5EF4-FFF2-40B4-BE49-F238E27FC236}">
                <a16:creationId xmlns:a16="http://schemas.microsoft.com/office/drawing/2014/main" id="{75F6D816-4E8A-474D-9F9B-5EA4748BC251}"/>
              </a:ext>
            </a:extLst>
          </p:cNvPr>
          <p:cNvSpPr txBox="1">
            <a:spLocks noChangeArrowheads="1"/>
          </p:cNvSpPr>
          <p:nvPr/>
        </p:nvSpPr>
        <p:spPr bwMode="auto">
          <a:xfrm>
            <a:off x="6722472" y="3460750"/>
            <a:ext cx="1346200" cy="369332"/>
          </a:xfrm>
          <a:prstGeom prst="rect">
            <a:avLst/>
          </a:prstGeom>
          <a:solidFill>
            <a:schemeClr val="accent1">
              <a:lumMod val="40000"/>
              <a:lumOff val="60000"/>
            </a:schemeClr>
          </a:solidFill>
          <a:ln>
            <a:noFill/>
          </a:ln>
          <a:effectLst>
            <a:prstShdw prst="shdw13" dist="53882" dir="13500000">
              <a:schemeClr val="accent1">
                <a:gamma/>
                <a:shade val="60000"/>
                <a:invGamma/>
                <a:alpha val="50000"/>
              </a:schemeClr>
            </a:prstShdw>
          </a:effectLst>
        </p:spPr>
        <p:txBody>
          <a:bodyPr wrap="square">
            <a:spAutoFit/>
          </a:bodyPr>
          <a:lstStyle>
            <a:defPPr>
              <a:defRPr lang="en-PK"/>
            </a:defPPr>
            <a:lvl1pPr algn="ctr">
              <a:defRPr b="1">
                <a:solidFill>
                  <a:prstClr val="white"/>
                </a:solidFill>
                <a:latin typeface="Book Antiqua" pitchFamily="18" charset="0"/>
                <a:cs typeface="Times New Roman" pitchFamily="18" charset="0"/>
              </a:defRPr>
            </a:lvl1pPr>
          </a:lstStyle>
          <a:p>
            <a:r>
              <a:rPr lang="en-US" dirty="0"/>
              <a:t>7,316 MW</a:t>
            </a:r>
          </a:p>
        </p:txBody>
      </p:sp>
      <p:sp>
        <p:nvSpPr>
          <p:cNvPr id="18" name="Text Box 8">
            <a:extLst>
              <a:ext uri="{FF2B5EF4-FFF2-40B4-BE49-F238E27FC236}">
                <a16:creationId xmlns:a16="http://schemas.microsoft.com/office/drawing/2014/main" id="{CC03499F-7A0C-4768-907B-01D39B3A75A8}"/>
              </a:ext>
            </a:extLst>
          </p:cNvPr>
          <p:cNvSpPr txBox="1">
            <a:spLocks noChangeArrowheads="1"/>
          </p:cNvSpPr>
          <p:nvPr/>
        </p:nvSpPr>
        <p:spPr bwMode="auto">
          <a:xfrm>
            <a:off x="3728817" y="5770268"/>
            <a:ext cx="1659159" cy="369332"/>
          </a:xfrm>
          <a:prstGeom prst="rect">
            <a:avLst/>
          </a:prstGeom>
          <a:solidFill>
            <a:schemeClr val="accent1">
              <a:lumMod val="40000"/>
              <a:lumOff val="60000"/>
            </a:schemeClr>
          </a:solidFill>
          <a:ln>
            <a:noFill/>
          </a:ln>
          <a:effectLst>
            <a:prstShdw prst="shdw13" dist="53882" dir="13500000">
              <a:schemeClr val="accent1">
                <a:gamma/>
                <a:shade val="60000"/>
                <a:invGamma/>
                <a:alpha val="50000"/>
              </a:schemeClr>
            </a:prstShdw>
          </a:effectLst>
        </p:spPr>
        <p:txBody>
          <a:bodyPr wrap="square">
            <a:spAutoFit/>
          </a:bodyPr>
          <a:lstStyle>
            <a:defPPr>
              <a:defRPr lang="en-PK"/>
            </a:defPPr>
            <a:lvl1pPr algn="ctr">
              <a:defRPr b="1">
                <a:solidFill>
                  <a:prstClr val="white"/>
                </a:solidFill>
                <a:latin typeface="Book Antiqua" pitchFamily="18" charset="0"/>
                <a:cs typeface="Times New Roman" pitchFamily="18" charset="0"/>
              </a:defRPr>
            </a:lvl1pPr>
          </a:lstStyle>
          <a:p>
            <a:r>
              <a:rPr lang="en-US" dirty="0"/>
              <a:t>208 MW</a:t>
            </a:r>
          </a:p>
        </p:txBody>
      </p:sp>
      <p:sp>
        <p:nvSpPr>
          <p:cNvPr id="19" name="Text Box 8">
            <a:extLst>
              <a:ext uri="{FF2B5EF4-FFF2-40B4-BE49-F238E27FC236}">
                <a16:creationId xmlns:a16="http://schemas.microsoft.com/office/drawing/2014/main" id="{F6B12253-74D3-4A04-ADA0-EAB062753E93}"/>
              </a:ext>
            </a:extLst>
          </p:cNvPr>
          <p:cNvSpPr txBox="1">
            <a:spLocks noChangeArrowheads="1"/>
          </p:cNvSpPr>
          <p:nvPr/>
        </p:nvSpPr>
        <p:spPr bwMode="auto">
          <a:xfrm>
            <a:off x="1082675" y="3830082"/>
            <a:ext cx="1516469" cy="369332"/>
          </a:xfrm>
          <a:prstGeom prst="rect">
            <a:avLst/>
          </a:prstGeom>
          <a:solidFill>
            <a:schemeClr val="accent1">
              <a:lumMod val="40000"/>
              <a:lumOff val="60000"/>
            </a:schemeClr>
          </a:solidFill>
          <a:ln>
            <a:noFill/>
          </a:ln>
          <a:effectLst>
            <a:prstShdw prst="shdw13" dist="53882" dir="13500000">
              <a:schemeClr val="accent1">
                <a:gamma/>
                <a:shade val="60000"/>
                <a:invGamma/>
                <a:alpha val="50000"/>
              </a:schemeClr>
            </a:prstShdw>
          </a:effectLst>
        </p:spPr>
        <p:txBody>
          <a:bodyPr wrap="square">
            <a:spAutoFit/>
          </a:bodyPr>
          <a:lstStyle>
            <a:defPPr>
              <a:defRPr lang="en-PK"/>
            </a:defPPr>
            <a:lvl1pPr algn="ctr">
              <a:defRPr b="1">
                <a:solidFill>
                  <a:prstClr val="white"/>
                </a:solidFill>
                <a:latin typeface="Book Antiqua" pitchFamily="18" charset="0"/>
                <a:cs typeface="Times New Roman" pitchFamily="18" charset="0"/>
              </a:defRPr>
            </a:lvl1pPr>
          </a:lstStyle>
          <a:p>
            <a:r>
              <a:rPr lang="en-US" dirty="0"/>
              <a:t>5 MW</a:t>
            </a:r>
          </a:p>
        </p:txBody>
      </p:sp>
      <p:sp>
        <p:nvSpPr>
          <p:cNvPr id="20" name="Text Box 8">
            <a:extLst>
              <a:ext uri="{FF2B5EF4-FFF2-40B4-BE49-F238E27FC236}">
                <a16:creationId xmlns:a16="http://schemas.microsoft.com/office/drawing/2014/main" id="{21C40BAC-004E-47CB-AD14-80CF8B84BC46}"/>
              </a:ext>
            </a:extLst>
          </p:cNvPr>
          <p:cNvSpPr txBox="1">
            <a:spLocks noChangeArrowheads="1"/>
          </p:cNvSpPr>
          <p:nvPr/>
        </p:nvSpPr>
        <p:spPr bwMode="auto">
          <a:xfrm>
            <a:off x="565159" y="324780"/>
            <a:ext cx="4067970" cy="892552"/>
          </a:xfrm>
          <a:prstGeom prst="rect">
            <a:avLst/>
          </a:prstGeom>
          <a:noFill/>
          <a:ln>
            <a:solidFill>
              <a:schemeClr val="accent1"/>
            </a:solidFill>
          </a:ln>
          <a:effectLst>
            <a:prstShdw prst="shdw13" dist="53882" dir="13500000">
              <a:schemeClr val="accent1">
                <a:gamma/>
                <a:shade val="60000"/>
                <a:invGamma/>
                <a:alpha val="50000"/>
              </a:schemeClr>
            </a:prstShdw>
          </a:effectLst>
        </p:spPr>
        <p:txBody>
          <a:bodyPr wrap="square">
            <a:spAutoFit/>
          </a:bodyPr>
          <a:lstStyle/>
          <a:p>
            <a:pPr algn="ctr" eaLnBrk="1" hangingPunct="1">
              <a:defRPr/>
            </a:pPr>
            <a:r>
              <a:rPr lang="en-US" sz="2600" b="1" dirty="0">
                <a:solidFill>
                  <a:schemeClr val="accent1">
                    <a:lumMod val="75000"/>
                  </a:schemeClr>
                </a:solidFill>
                <a:effectLst>
                  <a:outerShdw blurRad="38100" dist="38100" dir="2700000" algn="tl">
                    <a:srgbClr val="000000">
                      <a:alpha val="43137"/>
                    </a:srgbClr>
                  </a:outerShdw>
                </a:effectLst>
                <a:cs typeface="Times New Roman" pitchFamily="18" charset="0"/>
              </a:rPr>
              <a:t>HYDROPOWER POTENTIAL</a:t>
            </a:r>
          </a:p>
          <a:p>
            <a:pPr algn="ctr" eaLnBrk="1" hangingPunct="1">
              <a:defRPr/>
            </a:pPr>
            <a:r>
              <a:rPr lang="en-US" sz="2600" b="1" i="1" dirty="0">
                <a:solidFill>
                  <a:schemeClr val="accent6">
                    <a:lumMod val="75000"/>
                  </a:schemeClr>
                </a:solidFill>
                <a:effectLst>
                  <a:outerShdw blurRad="38100" dist="38100" dir="2700000" algn="tl">
                    <a:srgbClr val="000000">
                      <a:alpha val="43137"/>
                    </a:srgbClr>
                  </a:outerShdw>
                </a:effectLst>
                <a:cs typeface="Times New Roman" pitchFamily="18" charset="0"/>
              </a:rPr>
              <a:t>64,000 MW</a:t>
            </a:r>
            <a:endParaRPr lang="en-US" sz="2600" i="1" dirty="0">
              <a:solidFill>
                <a:schemeClr val="accent6">
                  <a:lumMod val="75000"/>
                </a:schemeClr>
              </a:solidFill>
              <a:effectLst>
                <a:outerShdw blurRad="38100" dist="38100" dir="2700000" algn="tl">
                  <a:srgbClr val="000000">
                    <a:alpha val="43137"/>
                  </a:srgbClr>
                </a:outerShdw>
              </a:effectLst>
              <a:cs typeface="Arial" charset="0"/>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273416"/>
                                        </p:tgtEl>
                                        <p:attrNameLst>
                                          <p:attrName>style.visibility</p:attrName>
                                        </p:attrNameLst>
                                      </p:cBhvr>
                                      <p:to>
                                        <p:strVal val="visible"/>
                                      </p:to>
                                    </p:set>
                                    <p:anim calcmode="lin" valueType="num">
                                      <p:cBhvr additive="base">
                                        <p:cTn id="7" dur="750" fill="hold"/>
                                        <p:tgtEl>
                                          <p:spTgt spid="273416"/>
                                        </p:tgtEl>
                                        <p:attrNameLst>
                                          <p:attrName>ppt_x</p:attrName>
                                        </p:attrNameLst>
                                      </p:cBhvr>
                                      <p:tavLst>
                                        <p:tav tm="0">
                                          <p:val>
                                            <p:strVal val="#ppt_x"/>
                                          </p:val>
                                        </p:tav>
                                        <p:tav tm="100000">
                                          <p:val>
                                            <p:strVal val="#ppt_x"/>
                                          </p:val>
                                        </p:tav>
                                      </p:tavLst>
                                    </p:anim>
                                    <p:anim calcmode="lin" valueType="num">
                                      <p:cBhvr additive="base">
                                        <p:cTn id="8" dur="750" fill="hold"/>
                                        <p:tgtEl>
                                          <p:spTgt spid="273416"/>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750"/>
                            </p:stCondLst>
                            <p:childTnLst>
                              <p:par>
                                <p:cTn id="10" presetID="2" presetClass="entr" presetSubtype="4"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750" fill="hold"/>
                                        <p:tgtEl>
                                          <p:spTgt spid="15"/>
                                        </p:tgtEl>
                                        <p:attrNameLst>
                                          <p:attrName>ppt_x</p:attrName>
                                        </p:attrNameLst>
                                      </p:cBhvr>
                                      <p:tavLst>
                                        <p:tav tm="0">
                                          <p:val>
                                            <p:strVal val="#ppt_x"/>
                                          </p:val>
                                        </p:tav>
                                        <p:tav tm="100000">
                                          <p:val>
                                            <p:strVal val="#ppt_x"/>
                                          </p:val>
                                        </p:tav>
                                      </p:tavLst>
                                    </p:anim>
                                    <p:anim calcmode="lin" valueType="num">
                                      <p:cBhvr additive="base">
                                        <p:cTn id="13" dur="750" fill="hold"/>
                                        <p:tgtEl>
                                          <p:spTgt spid="15"/>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500"/>
                            </p:stCondLst>
                            <p:childTnLst>
                              <p:par>
                                <p:cTn id="15" presetID="2" presetClass="entr" presetSubtype="4"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750" fill="hold"/>
                                        <p:tgtEl>
                                          <p:spTgt spid="17"/>
                                        </p:tgtEl>
                                        <p:attrNameLst>
                                          <p:attrName>ppt_x</p:attrName>
                                        </p:attrNameLst>
                                      </p:cBhvr>
                                      <p:tavLst>
                                        <p:tav tm="0">
                                          <p:val>
                                            <p:strVal val="#ppt_x"/>
                                          </p:val>
                                        </p:tav>
                                        <p:tav tm="100000">
                                          <p:val>
                                            <p:strVal val="#ppt_x"/>
                                          </p:val>
                                        </p:tav>
                                      </p:tavLst>
                                    </p:anim>
                                    <p:anim calcmode="lin" valueType="num">
                                      <p:cBhvr additive="base">
                                        <p:cTn id="18" dur="750" fill="hold"/>
                                        <p:tgtEl>
                                          <p:spTgt spid="17"/>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2250"/>
                            </p:stCondLst>
                            <p:childTnLst>
                              <p:par>
                                <p:cTn id="20" presetID="2" presetClass="entr" presetSubtype="4"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750" fill="hold"/>
                                        <p:tgtEl>
                                          <p:spTgt spid="16"/>
                                        </p:tgtEl>
                                        <p:attrNameLst>
                                          <p:attrName>ppt_x</p:attrName>
                                        </p:attrNameLst>
                                      </p:cBhvr>
                                      <p:tavLst>
                                        <p:tav tm="0">
                                          <p:val>
                                            <p:strVal val="#ppt_x"/>
                                          </p:val>
                                        </p:tav>
                                        <p:tav tm="100000">
                                          <p:val>
                                            <p:strVal val="#ppt_x"/>
                                          </p:val>
                                        </p:tav>
                                      </p:tavLst>
                                    </p:anim>
                                    <p:anim calcmode="lin" valueType="num">
                                      <p:cBhvr additive="base">
                                        <p:cTn id="23" dur="750" fill="hold"/>
                                        <p:tgtEl>
                                          <p:spTgt spid="16"/>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3000"/>
                            </p:stCondLst>
                            <p:childTnLst>
                              <p:par>
                                <p:cTn id="25" presetID="2" presetClass="entr" presetSubtype="4"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750" fill="hold"/>
                                        <p:tgtEl>
                                          <p:spTgt spid="18"/>
                                        </p:tgtEl>
                                        <p:attrNameLst>
                                          <p:attrName>ppt_x</p:attrName>
                                        </p:attrNameLst>
                                      </p:cBhvr>
                                      <p:tavLst>
                                        <p:tav tm="0">
                                          <p:val>
                                            <p:strVal val="#ppt_x"/>
                                          </p:val>
                                        </p:tav>
                                        <p:tav tm="100000">
                                          <p:val>
                                            <p:strVal val="#ppt_x"/>
                                          </p:val>
                                        </p:tav>
                                      </p:tavLst>
                                    </p:anim>
                                    <p:anim calcmode="lin" valueType="num">
                                      <p:cBhvr additive="base">
                                        <p:cTn id="28" dur="750" fill="hold"/>
                                        <p:tgtEl>
                                          <p:spTgt spid="18"/>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3750"/>
                            </p:stCondLst>
                            <p:childTnLst>
                              <p:par>
                                <p:cTn id="30" presetID="2" presetClass="entr" presetSubtype="4" fill="hold" grpId="0" nodeType="after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additive="base">
                                        <p:cTn id="32" dur="750" fill="hold"/>
                                        <p:tgtEl>
                                          <p:spTgt spid="19"/>
                                        </p:tgtEl>
                                        <p:attrNameLst>
                                          <p:attrName>ppt_x</p:attrName>
                                        </p:attrNameLst>
                                      </p:cBhvr>
                                      <p:tavLst>
                                        <p:tav tm="0">
                                          <p:val>
                                            <p:strVal val="#ppt_x"/>
                                          </p:val>
                                        </p:tav>
                                        <p:tav tm="100000">
                                          <p:val>
                                            <p:strVal val="#ppt_x"/>
                                          </p:val>
                                        </p:tav>
                                      </p:tavLst>
                                    </p:anim>
                                    <p:anim calcmode="lin" valueType="num">
                                      <p:cBhvr additive="base">
                                        <p:cTn id="33" dur="75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6" grpId="0" animBg="1"/>
      <p:bldP spid="15" grpId="0" animBg="1"/>
      <p:bldP spid="16" grpId="0" animBg="1"/>
      <p:bldP spid="17" grpId="0" animBg="1"/>
      <p:bldP spid="18"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06E3A9-66C3-8C50-8202-95DCE48DAD0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6580"/>
            <a:ext cx="12192000" cy="801494"/>
          </a:xfrm>
          <a:prstGeom prst="rect">
            <a:avLst/>
          </a:prstGeom>
        </p:spPr>
      </p:pic>
      <p:sp>
        <p:nvSpPr>
          <p:cNvPr id="5" name="Rectangle 4"/>
          <p:cNvSpPr/>
          <p:nvPr/>
        </p:nvSpPr>
        <p:spPr>
          <a:xfrm>
            <a:off x="441789" y="1969562"/>
            <a:ext cx="6416211" cy="4431983"/>
          </a:xfrm>
          <a:prstGeom prst="rect">
            <a:avLst/>
          </a:prstGeom>
        </p:spPr>
        <p:txBody>
          <a:bodyPr wrap="square">
            <a:spAutoFit/>
          </a:bodyPr>
          <a:lstStyle/>
          <a:p>
            <a:pPr marL="342900" lvl="2" indent="-342900" algn="just">
              <a:spcBef>
                <a:spcPts val="600"/>
              </a:spcBef>
              <a:buClr>
                <a:schemeClr val="tx1">
                  <a:lumMod val="85000"/>
                  <a:lumOff val="15000"/>
                </a:schemeClr>
              </a:buClr>
              <a:buFont typeface="Arial" panose="020B0604020202020204" pitchFamily="34" charset="0"/>
              <a:buChar char="•"/>
              <a:defRPr/>
            </a:pPr>
            <a:r>
              <a:rPr lang="en-US" sz="2200" dirty="0">
                <a:solidFill>
                  <a:srgbClr val="4A452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Universal access to electricity through</a:t>
            </a:r>
          </a:p>
          <a:p>
            <a:pPr marL="914400" lvl="3" indent="-452438">
              <a:spcBef>
                <a:spcPts val="600"/>
              </a:spcBef>
              <a:buClr>
                <a:schemeClr val="tx1">
                  <a:lumMod val="85000"/>
                  <a:lumOff val="15000"/>
                </a:schemeClr>
              </a:buClr>
              <a:buFont typeface="Courier New" panose="02070309020205020404" pitchFamily="49" charset="0"/>
              <a:buChar char="o"/>
              <a:defRPr/>
            </a:pPr>
            <a:r>
              <a:rPr lang="en-US" sz="2200" dirty="0">
                <a:solidFill>
                  <a:srgbClr val="4A452A"/>
                </a:solidFill>
                <a:latin typeface="Times New Roman" panose="02020603050405020304" pitchFamily="18" charset="0"/>
                <a:cs typeface="Times New Roman" panose="02020603050405020304" pitchFamily="18" charset="0"/>
              </a:rPr>
              <a:t>Optimal utilization of indigenous resources</a:t>
            </a:r>
          </a:p>
          <a:p>
            <a:pPr marL="914400" lvl="3" indent="-452438">
              <a:spcBef>
                <a:spcPts val="600"/>
              </a:spcBef>
              <a:buClr>
                <a:schemeClr val="tx1">
                  <a:lumMod val="85000"/>
                  <a:lumOff val="15000"/>
                </a:schemeClr>
              </a:buClr>
              <a:buFont typeface="Courier New" panose="02070309020205020404" pitchFamily="49" charset="0"/>
              <a:buChar char="o"/>
              <a:defRPr/>
            </a:pPr>
            <a:r>
              <a:rPr lang="en-US" sz="2200" dirty="0">
                <a:solidFill>
                  <a:srgbClr val="4A452A"/>
                </a:solidFill>
                <a:latin typeface="Times New Roman" panose="02020603050405020304" pitchFamily="18" charset="0"/>
                <a:cs typeface="Times New Roman" panose="02020603050405020304" pitchFamily="18" charset="0"/>
              </a:rPr>
              <a:t>Integrated planning approach</a:t>
            </a:r>
          </a:p>
          <a:p>
            <a:pPr marL="914400" lvl="3" indent="-452438">
              <a:spcBef>
                <a:spcPts val="600"/>
              </a:spcBef>
              <a:buClr>
                <a:schemeClr val="tx1">
                  <a:lumMod val="85000"/>
                  <a:lumOff val="15000"/>
                </a:schemeClr>
              </a:buClr>
              <a:buFont typeface="Courier New" panose="02070309020205020404" pitchFamily="49" charset="0"/>
              <a:buChar char="o"/>
              <a:defRPr/>
            </a:pPr>
            <a:r>
              <a:rPr lang="en-US" sz="2200" dirty="0">
                <a:solidFill>
                  <a:srgbClr val="4A452A"/>
                </a:solidFill>
                <a:latin typeface="Times New Roman" panose="02020603050405020304" pitchFamily="18" charset="0"/>
                <a:cs typeface="Times New Roman" panose="02020603050405020304" pitchFamily="18" charset="0"/>
              </a:rPr>
              <a:t>Efficient, liquid, and competitive market design</a:t>
            </a:r>
          </a:p>
          <a:p>
            <a:pPr marL="914400" lvl="3" indent="-452438">
              <a:spcBef>
                <a:spcPts val="600"/>
              </a:spcBef>
              <a:buClr>
                <a:schemeClr val="tx1">
                  <a:lumMod val="85000"/>
                  <a:lumOff val="15000"/>
                </a:schemeClr>
              </a:buClr>
              <a:buFont typeface="Courier New" panose="02070309020205020404" pitchFamily="49" charset="0"/>
              <a:buChar char="o"/>
              <a:defRPr/>
            </a:pPr>
            <a:r>
              <a:rPr lang="en-US" sz="2200" dirty="0">
                <a:solidFill>
                  <a:srgbClr val="4A452A"/>
                </a:solidFill>
                <a:latin typeface="Times New Roman" panose="02020603050405020304" pitchFamily="18" charset="0"/>
                <a:cs typeface="Times New Roman" panose="02020603050405020304" pitchFamily="18" charset="0"/>
              </a:rPr>
              <a:t>Affordable &amp; environment-friendly outcomes for the consumers.</a:t>
            </a:r>
          </a:p>
          <a:p>
            <a:pPr marL="342900" lvl="2" indent="-342900" algn="just">
              <a:spcBef>
                <a:spcPts val="600"/>
              </a:spcBef>
              <a:buClr>
                <a:schemeClr val="tx1">
                  <a:lumMod val="85000"/>
                  <a:lumOff val="15000"/>
                </a:schemeClr>
              </a:buClr>
              <a:buFont typeface="Arial" panose="020B0604020202020204" pitchFamily="34" charset="0"/>
              <a:buChar char="•"/>
              <a:defRPr/>
            </a:pPr>
            <a:r>
              <a:rPr lang="en-US" sz="2200" dirty="0">
                <a:solidFill>
                  <a:srgbClr val="4A452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Goals for the power sector</a:t>
            </a:r>
          </a:p>
          <a:p>
            <a:pPr marL="914400" lvl="3" indent="-452438" algn="just">
              <a:spcBef>
                <a:spcPts val="600"/>
              </a:spcBef>
              <a:buClr>
                <a:schemeClr val="tx1">
                  <a:lumMod val="85000"/>
                  <a:lumOff val="15000"/>
                </a:schemeClr>
              </a:buClr>
              <a:buFont typeface="Courier New" panose="02070309020205020404" pitchFamily="49" charset="0"/>
              <a:buChar char="o"/>
              <a:defRPr/>
            </a:pPr>
            <a:r>
              <a:rPr lang="en-US" sz="2200" dirty="0">
                <a:solidFill>
                  <a:srgbClr val="4A452A"/>
                </a:solidFill>
                <a:latin typeface="Times New Roman" panose="02020603050405020304" pitchFamily="18" charset="0"/>
                <a:cs typeface="Times New Roman" panose="02020603050405020304" pitchFamily="18" charset="0"/>
              </a:rPr>
              <a:t>Access to affordable energy</a:t>
            </a:r>
          </a:p>
          <a:p>
            <a:pPr marL="914400" lvl="3" indent="-452438" algn="just">
              <a:spcBef>
                <a:spcPts val="600"/>
              </a:spcBef>
              <a:buClr>
                <a:schemeClr val="tx1">
                  <a:lumMod val="85000"/>
                  <a:lumOff val="15000"/>
                </a:schemeClr>
              </a:buClr>
              <a:buFont typeface="Courier New" panose="02070309020205020404" pitchFamily="49" charset="0"/>
              <a:buChar char="o"/>
              <a:defRPr/>
            </a:pPr>
            <a:r>
              <a:rPr lang="en-US" sz="2200" dirty="0">
                <a:solidFill>
                  <a:srgbClr val="4A452A"/>
                </a:solidFill>
                <a:latin typeface="Times New Roman" panose="02020603050405020304" pitchFamily="18" charset="0"/>
                <a:cs typeface="Times New Roman" panose="02020603050405020304" pitchFamily="18" charset="0"/>
              </a:rPr>
              <a:t>Energy security</a:t>
            </a:r>
          </a:p>
          <a:p>
            <a:pPr marL="914400" lvl="3" indent="-452438" algn="just">
              <a:spcBef>
                <a:spcPts val="600"/>
              </a:spcBef>
              <a:buClr>
                <a:schemeClr val="tx1">
                  <a:lumMod val="85000"/>
                  <a:lumOff val="15000"/>
                </a:schemeClr>
              </a:buClr>
              <a:buFont typeface="Courier New" panose="02070309020205020404" pitchFamily="49" charset="0"/>
              <a:buChar char="o"/>
              <a:defRPr/>
            </a:pPr>
            <a:r>
              <a:rPr lang="en-US" sz="2200" dirty="0">
                <a:solidFill>
                  <a:srgbClr val="4A452A"/>
                </a:solidFill>
                <a:latin typeface="Times New Roman" panose="02020603050405020304" pitchFamily="18" charset="0"/>
                <a:cs typeface="Times New Roman" panose="02020603050405020304" pitchFamily="18" charset="0"/>
              </a:rPr>
              <a:t>Sustainability</a:t>
            </a:r>
          </a:p>
        </p:txBody>
      </p:sp>
      <p:graphicFrame>
        <p:nvGraphicFramePr>
          <p:cNvPr id="6" name="Diagram 5"/>
          <p:cNvGraphicFramePr/>
          <p:nvPr/>
        </p:nvGraphicFramePr>
        <p:xfrm>
          <a:off x="0" y="792700"/>
          <a:ext cx="6705600" cy="1188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4">
            <a:extLst>
              <a:ext uri="{FF2B5EF4-FFF2-40B4-BE49-F238E27FC236}">
                <a16:creationId xmlns:a16="http://schemas.microsoft.com/office/drawing/2014/main" id="{3B5A1C81-F0E3-44AF-BFE2-F61BA3DEC99C}"/>
              </a:ext>
            </a:extLst>
          </p:cNvPr>
          <p:cNvSpPr>
            <a:spLocks noGrp="1"/>
          </p:cNvSpPr>
          <p:nvPr>
            <p:ph type="title"/>
          </p:nvPr>
        </p:nvSpPr>
        <p:spPr>
          <a:xfrm>
            <a:off x="609600" y="-28356"/>
            <a:ext cx="10972800" cy="716500"/>
          </a:xfrm>
        </p:spPr>
        <p:txBody>
          <a:bodyPr>
            <a:normAutofit/>
          </a:bodyPr>
          <a:lstStyle/>
          <a:p>
            <a:pPr algn="ctr"/>
            <a:r>
              <a:rPr lang="en-US" sz="3200" b="1" dirty="0">
                <a:solidFill>
                  <a:schemeClr val="bg1"/>
                </a:solidFill>
                <a:latin typeface="Times New Roman" panose="02020603050405020304" pitchFamily="18" charset="0"/>
                <a:cs typeface="Times New Roman" panose="02020603050405020304" pitchFamily="18" charset="0"/>
              </a:rPr>
              <a:t>National Electricity Policy 2021</a:t>
            </a:r>
            <a:endParaRPr lang="en-GB" sz="3200" b="1" dirty="0">
              <a:solidFill>
                <a:schemeClr val="bg1"/>
              </a:solidFill>
              <a:latin typeface="Times New Roman" panose="02020603050405020304" pitchFamily="18" charset="0"/>
              <a:cs typeface="Times New Roman" panose="02020603050405020304" pitchFamily="18" charset="0"/>
            </a:endParaRPr>
          </a:p>
        </p:txBody>
      </p:sp>
      <p:graphicFrame>
        <p:nvGraphicFramePr>
          <p:cNvPr id="8" name="Diagram 7">
            <a:extLst>
              <a:ext uri="{FF2B5EF4-FFF2-40B4-BE49-F238E27FC236}">
                <a16:creationId xmlns:a16="http://schemas.microsoft.com/office/drawing/2014/main" id="{F71D2150-6B3D-43DB-ADC8-C22A37A1A065}"/>
              </a:ext>
            </a:extLst>
          </p:cNvPr>
          <p:cNvGraphicFramePr/>
          <p:nvPr/>
        </p:nvGraphicFramePr>
        <p:xfrm>
          <a:off x="5486400" y="1295400"/>
          <a:ext cx="7162800" cy="51816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4" name="Picture 3">
            <a:extLst>
              <a:ext uri="{FF2B5EF4-FFF2-40B4-BE49-F238E27FC236}">
                <a16:creationId xmlns:a16="http://schemas.microsoft.com/office/drawing/2014/main" id="{51182FE9-FF6C-DA1B-85E2-85BB0D4B7465}"/>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386" y="-1"/>
            <a:ext cx="681827" cy="811699"/>
          </a:xfrm>
          <a:prstGeom prst="rect">
            <a:avLst/>
          </a:prstGeom>
        </p:spPr>
      </p:pic>
    </p:spTree>
    <p:extLst>
      <p:ext uri="{BB962C8B-B14F-4D97-AF65-F5344CB8AC3E}">
        <p14:creationId xmlns:p14="http://schemas.microsoft.com/office/powerpoint/2010/main" val="3655233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 presetClass="entr" presetSubtype="0" fill="hold" nodeType="afterEffect">
                                  <p:stCondLst>
                                    <p:cond delay="0"/>
                                  </p:stCondLst>
                                  <p:childTnLst>
                                    <p:set>
                                      <p:cBhvr>
                                        <p:cTn id="11" dur="1" fill="hold">
                                          <p:stCondLst>
                                            <p:cond delay="499"/>
                                          </p:stCondLst>
                                        </p:cTn>
                                        <p:tgtEl>
                                          <p:spTgt spid="5">
                                            <p:txEl>
                                              <p:pRg st="0" end="0"/>
                                            </p:txEl>
                                          </p:spTgt>
                                        </p:tgtEl>
                                        <p:attrNameLst>
                                          <p:attrName>style.visibility</p:attrName>
                                        </p:attrNameLst>
                                      </p:cBhvr>
                                      <p:to>
                                        <p:strVal val="visible"/>
                                      </p:to>
                                    </p:set>
                                  </p:childTnLst>
                                </p:cTn>
                              </p:par>
                            </p:childTnLst>
                          </p:cTn>
                        </p:par>
                        <p:par>
                          <p:cTn id="12" fill="hold">
                            <p:stCondLst>
                              <p:cond delay="1500"/>
                            </p:stCondLst>
                            <p:childTnLst>
                              <p:par>
                                <p:cTn id="13" presetID="1" presetClass="entr" presetSubtype="0" fill="hold" nodeType="afterEffect">
                                  <p:stCondLst>
                                    <p:cond delay="0"/>
                                  </p:stCondLst>
                                  <p:childTnLst>
                                    <p:set>
                                      <p:cBhvr>
                                        <p:cTn id="14" dur="1" fill="hold">
                                          <p:stCondLst>
                                            <p:cond delay="499"/>
                                          </p:stCondLst>
                                        </p:cTn>
                                        <p:tgtEl>
                                          <p:spTgt spid="5">
                                            <p:txEl>
                                              <p:pRg st="1" end="1"/>
                                            </p:txEl>
                                          </p:spTgt>
                                        </p:tgtEl>
                                        <p:attrNameLst>
                                          <p:attrName>style.visibility</p:attrName>
                                        </p:attrNameLst>
                                      </p:cBhvr>
                                      <p:to>
                                        <p:strVal val="visible"/>
                                      </p:to>
                                    </p:set>
                                  </p:childTnLst>
                                </p:cTn>
                              </p:par>
                            </p:childTnLst>
                          </p:cTn>
                        </p:par>
                        <p:par>
                          <p:cTn id="15" fill="hold">
                            <p:stCondLst>
                              <p:cond delay="2000"/>
                            </p:stCondLst>
                            <p:childTnLst>
                              <p:par>
                                <p:cTn id="16" presetID="1" presetClass="entr" presetSubtype="0" fill="hold" nodeType="afterEffect">
                                  <p:stCondLst>
                                    <p:cond delay="0"/>
                                  </p:stCondLst>
                                  <p:childTnLst>
                                    <p:set>
                                      <p:cBhvr>
                                        <p:cTn id="17" dur="1" fill="hold">
                                          <p:stCondLst>
                                            <p:cond delay="499"/>
                                          </p:stCondLst>
                                        </p:cTn>
                                        <p:tgtEl>
                                          <p:spTgt spid="5">
                                            <p:txEl>
                                              <p:pRg st="2" end="2"/>
                                            </p:txEl>
                                          </p:spTgt>
                                        </p:tgtEl>
                                        <p:attrNameLst>
                                          <p:attrName>style.visibility</p:attrName>
                                        </p:attrNameLst>
                                      </p:cBhvr>
                                      <p:to>
                                        <p:strVal val="visible"/>
                                      </p:to>
                                    </p:set>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499"/>
                                          </p:stCondLst>
                                        </p:cTn>
                                        <p:tgtEl>
                                          <p:spTgt spid="5">
                                            <p:txEl>
                                              <p:pRg st="3" end="3"/>
                                            </p:txEl>
                                          </p:spTgt>
                                        </p:tgtEl>
                                        <p:attrNameLst>
                                          <p:attrName>style.visibility</p:attrName>
                                        </p:attrNameLst>
                                      </p:cBhvr>
                                      <p:to>
                                        <p:strVal val="visible"/>
                                      </p:to>
                                    </p:set>
                                  </p:childTnLst>
                                </p:cTn>
                              </p:par>
                            </p:childTnLst>
                          </p:cTn>
                        </p:par>
                        <p:par>
                          <p:cTn id="21" fill="hold">
                            <p:stCondLst>
                              <p:cond delay="3000"/>
                            </p:stCondLst>
                            <p:childTnLst>
                              <p:par>
                                <p:cTn id="22" presetID="1" presetClass="entr" presetSubtype="0" fill="hold" nodeType="afterEffect">
                                  <p:stCondLst>
                                    <p:cond delay="0"/>
                                  </p:stCondLst>
                                  <p:childTnLst>
                                    <p:set>
                                      <p:cBhvr>
                                        <p:cTn id="23" dur="1" fill="hold">
                                          <p:stCondLst>
                                            <p:cond delay="499"/>
                                          </p:stCondLst>
                                        </p:cTn>
                                        <p:tgtEl>
                                          <p:spTgt spid="5">
                                            <p:txEl>
                                              <p:pRg st="4" end="4"/>
                                            </p:txEl>
                                          </p:spTgt>
                                        </p:tgtEl>
                                        <p:attrNameLst>
                                          <p:attrName>style.visibility</p:attrName>
                                        </p:attrNameLst>
                                      </p:cBhvr>
                                      <p:to>
                                        <p:strVal val="visible"/>
                                      </p:to>
                                    </p:set>
                                  </p:childTnLst>
                                </p:cTn>
                              </p:par>
                            </p:childTnLst>
                          </p:cTn>
                        </p:par>
                        <p:par>
                          <p:cTn id="24" fill="hold">
                            <p:stCondLst>
                              <p:cond delay="3500"/>
                            </p:stCondLst>
                            <p:childTnLst>
                              <p:par>
                                <p:cTn id="25" presetID="1" presetClass="entr" presetSubtype="0" fill="hold" nodeType="afterEffect">
                                  <p:stCondLst>
                                    <p:cond delay="0"/>
                                  </p:stCondLst>
                                  <p:childTnLst>
                                    <p:set>
                                      <p:cBhvr>
                                        <p:cTn id="26" dur="1" fill="hold">
                                          <p:stCondLst>
                                            <p:cond delay="499"/>
                                          </p:stCondLst>
                                        </p:cTn>
                                        <p:tgtEl>
                                          <p:spTgt spid="5">
                                            <p:txEl>
                                              <p:pRg st="5" end="5"/>
                                            </p:txEl>
                                          </p:spTgt>
                                        </p:tgtEl>
                                        <p:attrNameLst>
                                          <p:attrName>style.visibility</p:attrName>
                                        </p:attrNameLst>
                                      </p:cBhvr>
                                      <p:to>
                                        <p:strVal val="visible"/>
                                      </p:to>
                                    </p:set>
                                  </p:childTnLst>
                                </p:cTn>
                              </p:par>
                            </p:childTnLst>
                          </p:cTn>
                        </p:par>
                        <p:par>
                          <p:cTn id="27" fill="hold">
                            <p:stCondLst>
                              <p:cond delay="4000"/>
                            </p:stCondLst>
                            <p:childTnLst>
                              <p:par>
                                <p:cTn id="28" presetID="1" presetClass="entr" presetSubtype="0" fill="hold" nodeType="afterEffect">
                                  <p:stCondLst>
                                    <p:cond delay="0"/>
                                  </p:stCondLst>
                                  <p:childTnLst>
                                    <p:set>
                                      <p:cBhvr>
                                        <p:cTn id="29" dur="1" fill="hold">
                                          <p:stCondLst>
                                            <p:cond delay="499"/>
                                          </p:stCondLst>
                                        </p:cTn>
                                        <p:tgtEl>
                                          <p:spTgt spid="5">
                                            <p:txEl>
                                              <p:pRg st="6" end="6"/>
                                            </p:txEl>
                                          </p:spTgt>
                                        </p:tgtEl>
                                        <p:attrNameLst>
                                          <p:attrName>style.visibility</p:attrName>
                                        </p:attrNameLst>
                                      </p:cBhvr>
                                      <p:to>
                                        <p:strVal val="visible"/>
                                      </p:to>
                                    </p:set>
                                  </p:childTnLst>
                                </p:cTn>
                              </p:par>
                            </p:childTnLst>
                          </p:cTn>
                        </p:par>
                        <p:par>
                          <p:cTn id="30" fill="hold">
                            <p:stCondLst>
                              <p:cond delay="4500"/>
                            </p:stCondLst>
                            <p:childTnLst>
                              <p:par>
                                <p:cTn id="31" presetID="1" presetClass="entr" presetSubtype="0" fill="hold" nodeType="afterEffect">
                                  <p:stCondLst>
                                    <p:cond delay="0"/>
                                  </p:stCondLst>
                                  <p:childTnLst>
                                    <p:set>
                                      <p:cBhvr>
                                        <p:cTn id="32" dur="1" fill="hold">
                                          <p:stCondLst>
                                            <p:cond delay="499"/>
                                          </p:stCondLst>
                                        </p:cTn>
                                        <p:tgtEl>
                                          <p:spTgt spid="5">
                                            <p:txEl>
                                              <p:pRg st="7" end="7"/>
                                            </p:txEl>
                                          </p:spTgt>
                                        </p:tgtEl>
                                        <p:attrNameLst>
                                          <p:attrName>style.visibility</p:attrName>
                                        </p:attrNameLst>
                                      </p:cBhvr>
                                      <p:to>
                                        <p:strVal val="visible"/>
                                      </p:to>
                                    </p:set>
                                  </p:childTnLst>
                                </p:cTn>
                              </p:par>
                            </p:childTnLst>
                          </p:cTn>
                        </p:par>
                        <p:par>
                          <p:cTn id="33" fill="hold">
                            <p:stCondLst>
                              <p:cond delay="5000"/>
                            </p:stCondLst>
                            <p:childTnLst>
                              <p:par>
                                <p:cTn id="34" presetID="1" presetClass="entr" presetSubtype="0" fill="hold" nodeType="afterEffect">
                                  <p:stCondLst>
                                    <p:cond delay="0"/>
                                  </p:stCondLst>
                                  <p:childTnLst>
                                    <p:set>
                                      <p:cBhvr>
                                        <p:cTn id="35" dur="1" fill="hold">
                                          <p:stCondLst>
                                            <p:cond delay="499"/>
                                          </p:stCondLst>
                                        </p:cTn>
                                        <p:tgtEl>
                                          <p:spTgt spid="5">
                                            <p:txEl>
                                              <p:pRg st="8" end="8"/>
                                            </p:txEl>
                                          </p:spTgt>
                                        </p:tgtEl>
                                        <p:attrNameLst>
                                          <p:attrName>style.visibility</p:attrName>
                                        </p:attrNameLst>
                                      </p:cBhvr>
                                      <p:to>
                                        <p:strVal val="visible"/>
                                      </p:to>
                                    </p:set>
                                  </p:childTnLst>
                                </p:cTn>
                              </p:par>
                            </p:childTnLst>
                          </p:cTn>
                        </p:par>
                        <p:par>
                          <p:cTn id="36" fill="hold">
                            <p:stCondLst>
                              <p:cond delay="5500"/>
                            </p:stCondLst>
                            <p:childTnLst>
                              <p:par>
                                <p:cTn id="37" presetID="53" presetClass="entr" presetSubtype="16" fill="hold" grpId="0" nodeType="afterEffect">
                                  <p:stCondLst>
                                    <p:cond delay="0"/>
                                  </p:stCondLst>
                                  <p:childTnLst>
                                    <p:set>
                                      <p:cBhvr>
                                        <p:cTn id="38" dur="1" fill="hold">
                                          <p:stCondLst>
                                            <p:cond delay="0"/>
                                          </p:stCondLst>
                                        </p:cTn>
                                        <p:tgtEl>
                                          <p:spTgt spid="8">
                                            <p:graphicEl>
                                              <a:dgm id="{A1727519-FA80-4D9E-98DD-F7F1B9D6D809}"/>
                                            </p:graphicEl>
                                          </p:spTgt>
                                        </p:tgtEl>
                                        <p:attrNameLst>
                                          <p:attrName>style.visibility</p:attrName>
                                        </p:attrNameLst>
                                      </p:cBhvr>
                                      <p:to>
                                        <p:strVal val="visible"/>
                                      </p:to>
                                    </p:set>
                                    <p:anim calcmode="lin" valueType="num">
                                      <p:cBhvr>
                                        <p:cTn id="39" dur="250" fill="hold"/>
                                        <p:tgtEl>
                                          <p:spTgt spid="8">
                                            <p:graphicEl>
                                              <a:dgm id="{A1727519-FA80-4D9E-98DD-F7F1B9D6D809}"/>
                                            </p:graphicEl>
                                          </p:spTgt>
                                        </p:tgtEl>
                                        <p:attrNameLst>
                                          <p:attrName>ppt_w</p:attrName>
                                        </p:attrNameLst>
                                      </p:cBhvr>
                                      <p:tavLst>
                                        <p:tav tm="0">
                                          <p:val>
                                            <p:fltVal val="0"/>
                                          </p:val>
                                        </p:tav>
                                        <p:tav tm="100000">
                                          <p:val>
                                            <p:strVal val="#ppt_w"/>
                                          </p:val>
                                        </p:tav>
                                      </p:tavLst>
                                    </p:anim>
                                    <p:anim calcmode="lin" valueType="num">
                                      <p:cBhvr>
                                        <p:cTn id="40" dur="250" fill="hold"/>
                                        <p:tgtEl>
                                          <p:spTgt spid="8">
                                            <p:graphicEl>
                                              <a:dgm id="{A1727519-FA80-4D9E-98DD-F7F1B9D6D809}"/>
                                            </p:graphicEl>
                                          </p:spTgt>
                                        </p:tgtEl>
                                        <p:attrNameLst>
                                          <p:attrName>ppt_h</p:attrName>
                                        </p:attrNameLst>
                                      </p:cBhvr>
                                      <p:tavLst>
                                        <p:tav tm="0">
                                          <p:val>
                                            <p:fltVal val="0"/>
                                          </p:val>
                                        </p:tav>
                                        <p:tav tm="100000">
                                          <p:val>
                                            <p:strVal val="#ppt_h"/>
                                          </p:val>
                                        </p:tav>
                                      </p:tavLst>
                                    </p:anim>
                                    <p:animEffect transition="in" filter="fade">
                                      <p:cBhvr>
                                        <p:cTn id="41" dur="250"/>
                                        <p:tgtEl>
                                          <p:spTgt spid="8">
                                            <p:graphicEl>
                                              <a:dgm id="{A1727519-FA80-4D9E-98DD-F7F1B9D6D809}"/>
                                            </p:graphicEl>
                                          </p:spTgt>
                                        </p:tgtEl>
                                      </p:cBhvr>
                                    </p:animEffect>
                                  </p:childTnLst>
                                </p:cTn>
                              </p:par>
                            </p:childTnLst>
                          </p:cTn>
                        </p:par>
                        <p:par>
                          <p:cTn id="42" fill="hold">
                            <p:stCondLst>
                              <p:cond delay="5750"/>
                            </p:stCondLst>
                            <p:childTnLst>
                              <p:par>
                                <p:cTn id="43" presetID="53" presetClass="entr" presetSubtype="16" fill="hold" grpId="0" nodeType="afterEffect">
                                  <p:stCondLst>
                                    <p:cond delay="0"/>
                                  </p:stCondLst>
                                  <p:childTnLst>
                                    <p:set>
                                      <p:cBhvr>
                                        <p:cTn id="44" dur="1" fill="hold">
                                          <p:stCondLst>
                                            <p:cond delay="0"/>
                                          </p:stCondLst>
                                        </p:cTn>
                                        <p:tgtEl>
                                          <p:spTgt spid="8">
                                            <p:graphicEl>
                                              <a:dgm id="{46E44C79-18ED-4C37-956F-A6A1A85E31BF}"/>
                                            </p:graphicEl>
                                          </p:spTgt>
                                        </p:tgtEl>
                                        <p:attrNameLst>
                                          <p:attrName>style.visibility</p:attrName>
                                        </p:attrNameLst>
                                      </p:cBhvr>
                                      <p:to>
                                        <p:strVal val="visible"/>
                                      </p:to>
                                    </p:set>
                                    <p:anim calcmode="lin" valueType="num">
                                      <p:cBhvr>
                                        <p:cTn id="45" dur="250" fill="hold"/>
                                        <p:tgtEl>
                                          <p:spTgt spid="8">
                                            <p:graphicEl>
                                              <a:dgm id="{46E44C79-18ED-4C37-956F-A6A1A85E31BF}"/>
                                            </p:graphicEl>
                                          </p:spTgt>
                                        </p:tgtEl>
                                        <p:attrNameLst>
                                          <p:attrName>ppt_w</p:attrName>
                                        </p:attrNameLst>
                                      </p:cBhvr>
                                      <p:tavLst>
                                        <p:tav tm="0">
                                          <p:val>
                                            <p:fltVal val="0"/>
                                          </p:val>
                                        </p:tav>
                                        <p:tav tm="100000">
                                          <p:val>
                                            <p:strVal val="#ppt_w"/>
                                          </p:val>
                                        </p:tav>
                                      </p:tavLst>
                                    </p:anim>
                                    <p:anim calcmode="lin" valueType="num">
                                      <p:cBhvr>
                                        <p:cTn id="46" dur="250" fill="hold"/>
                                        <p:tgtEl>
                                          <p:spTgt spid="8">
                                            <p:graphicEl>
                                              <a:dgm id="{46E44C79-18ED-4C37-956F-A6A1A85E31BF}"/>
                                            </p:graphicEl>
                                          </p:spTgt>
                                        </p:tgtEl>
                                        <p:attrNameLst>
                                          <p:attrName>ppt_h</p:attrName>
                                        </p:attrNameLst>
                                      </p:cBhvr>
                                      <p:tavLst>
                                        <p:tav tm="0">
                                          <p:val>
                                            <p:fltVal val="0"/>
                                          </p:val>
                                        </p:tav>
                                        <p:tav tm="100000">
                                          <p:val>
                                            <p:strVal val="#ppt_h"/>
                                          </p:val>
                                        </p:tav>
                                      </p:tavLst>
                                    </p:anim>
                                    <p:animEffect transition="in" filter="fade">
                                      <p:cBhvr>
                                        <p:cTn id="47" dur="250"/>
                                        <p:tgtEl>
                                          <p:spTgt spid="8">
                                            <p:graphicEl>
                                              <a:dgm id="{46E44C79-18ED-4C37-956F-A6A1A85E31BF}"/>
                                            </p:graphicEl>
                                          </p:spTgt>
                                        </p:tgtEl>
                                      </p:cBhvr>
                                    </p:animEffect>
                                  </p:childTnLst>
                                </p:cTn>
                              </p:par>
                            </p:childTnLst>
                          </p:cTn>
                        </p:par>
                        <p:par>
                          <p:cTn id="48" fill="hold">
                            <p:stCondLst>
                              <p:cond delay="6000"/>
                            </p:stCondLst>
                            <p:childTnLst>
                              <p:par>
                                <p:cTn id="49" presetID="53" presetClass="entr" presetSubtype="16" fill="hold" grpId="0" nodeType="afterEffect">
                                  <p:stCondLst>
                                    <p:cond delay="0"/>
                                  </p:stCondLst>
                                  <p:childTnLst>
                                    <p:set>
                                      <p:cBhvr>
                                        <p:cTn id="50" dur="1" fill="hold">
                                          <p:stCondLst>
                                            <p:cond delay="0"/>
                                          </p:stCondLst>
                                        </p:cTn>
                                        <p:tgtEl>
                                          <p:spTgt spid="8">
                                            <p:graphicEl>
                                              <a:dgm id="{3300858A-0170-4E0A-A808-26D3BDE82A4F}"/>
                                            </p:graphicEl>
                                          </p:spTgt>
                                        </p:tgtEl>
                                        <p:attrNameLst>
                                          <p:attrName>style.visibility</p:attrName>
                                        </p:attrNameLst>
                                      </p:cBhvr>
                                      <p:to>
                                        <p:strVal val="visible"/>
                                      </p:to>
                                    </p:set>
                                    <p:anim calcmode="lin" valueType="num">
                                      <p:cBhvr>
                                        <p:cTn id="51" dur="250" fill="hold"/>
                                        <p:tgtEl>
                                          <p:spTgt spid="8">
                                            <p:graphicEl>
                                              <a:dgm id="{3300858A-0170-4E0A-A808-26D3BDE82A4F}"/>
                                            </p:graphicEl>
                                          </p:spTgt>
                                        </p:tgtEl>
                                        <p:attrNameLst>
                                          <p:attrName>ppt_w</p:attrName>
                                        </p:attrNameLst>
                                      </p:cBhvr>
                                      <p:tavLst>
                                        <p:tav tm="0">
                                          <p:val>
                                            <p:fltVal val="0"/>
                                          </p:val>
                                        </p:tav>
                                        <p:tav tm="100000">
                                          <p:val>
                                            <p:strVal val="#ppt_w"/>
                                          </p:val>
                                        </p:tav>
                                      </p:tavLst>
                                    </p:anim>
                                    <p:anim calcmode="lin" valueType="num">
                                      <p:cBhvr>
                                        <p:cTn id="52" dur="250" fill="hold"/>
                                        <p:tgtEl>
                                          <p:spTgt spid="8">
                                            <p:graphicEl>
                                              <a:dgm id="{3300858A-0170-4E0A-A808-26D3BDE82A4F}"/>
                                            </p:graphicEl>
                                          </p:spTgt>
                                        </p:tgtEl>
                                        <p:attrNameLst>
                                          <p:attrName>ppt_h</p:attrName>
                                        </p:attrNameLst>
                                      </p:cBhvr>
                                      <p:tavLst>
                                        <p:tav tm="0">
                                          <p:val>
                                            <p:fltVal val="0"/>
                                          </p:val>
                                        </p:tav>
                                        <p:tav tm="100000">
                                          <p:val>
                                            <p:strVal val="#ppt_h"/>
                                          </p:val>
                                        </p:tav>
                                      </p:tavLst>
                                    </p:anim>
                                    <p:animEffect transition="in" filter="fade">
                                      <p:cBhvr>
                                        <p:cTn id="53" dur="250"/>
                                        <p:tgtEl>
                                          <p:spTgt spid="8">
                                            <p:graphicEl>
                                              <a:dgm id="{3300858A-0170-4E0A-A808-26D3BDE82A4F}"/>
                                            </p:graphicEl>
                                          </p:spTgt>
                                        </p:tgtEl>
                                      </p:cBhvr>
                                    </p:animEffect>
                                  </p:childTnLst>
                                </p:cTn>
                              </p:par>
                            </p:childTnLst>
                          </p:cTn>
                        </p:par>
                        <p:par>
                          <p:cTn id="54" fill="hold">
                            <p:stCondLst>
                              <p:cond delay="6250"/>
                            </p:stCondLst>
                            <p:childTnLst>
                              <p:par>
                                <p:cTn id="55" presetID="53" presetClass="entr" presetSubtype="16" fill="hold" grpId="0" nodeType="afterEffect">
                                  <p:stCondLst>
                                    <p:cond delay="0"/>
                                  </p:stCondLst>
                                  <p:childTnLst>
                                    <p:set>
                                      <p:cBhvr>
                                        <p:cTn id="56" dur="1" fill="hold">
                                          <p:stCondLst>
                                            <p:cond delay="0"/>
                                          </p:stCondLst>
                                        </p:cTn>
                                        <p:tgtEl>
                                          <p:spTgt spid="8">
                                            <p:graphicEl>
                                              <a:dgm id="{505EDC5A-EF91-47A0-8DAA-D772B70C1F60}"/>
                                            </p:graphicEl>
                                          </p:spTgt>
                                        </p:tgtEl>
                                        <p:attrNameLst>
                                          <p:attrName>style.visibility</p:attrName>
                                        </p:attrNameLst>
                                      </p:cBhvr>
                                      <p:to>
                                        <p:strVal val="visible"/>
                                      </p:to>
                                    </p:set>
                                    <p:anim calcmode="lin" valueType="num">
                                      <p:cBhvr>
                                        <p:cTn id="57" dur="250" fill="hold"/>
                                        <p:tgtEl>
                                          <p:spTgt spid="8">
                                            <p:graphicEl>
                                              <a:dgm id="{505EDC5A-EF91-47A0-8DAA-D772B70C1F60}"/>
                                            </p:graphicEl>
                                          </p:spTgt>
                                        </p:tgtEl>
                                        <p:attrNameLst>
                                          <p:attrName>ppt_w</p:attrName>
                                        </p:attrNameLst>
                                      </p:cBhvr>
                                      <p:tavLst>
                                        <p:tav tm="0">
                                          <p:val>
                                            <p:fltVal val="0"/>
                                          </p:val>
                                        </p:tav>
                                        <p:tav tm="100000">
                                          <p:val>
                                            <p:strVal val="#ppt_w"/>
                                          </p:val>
                                        </p:tav>
                                      </p:tavLst>
                                    </p:anim>
                                    <p:anim calcmode="lin" valueType="num">
                                      <p:cBhvr>
                                        <p:cTn id="58" dur="250" fill="hold"/>
                                        <p:tgtEl>
                                          <p:spTgt spid="8">
                                            <p:graphicEl>
                                              <a:dgm id="{505EDC5A-EF91-47A0-8DAA-D772B70C1F60}"/>
                                            </p:graphicEl>
                                          </p:spTgt>
                                        </p:tgtEl>
                                        <p:attrNameLst>
                                          <p:attrName>ppt_h</p:attrName>
                                        </p:attrNameLst>
                                      </p:cBhvr>
                                      <p:tavLst>
                                        <p:tav tm="0">
                                          <p:val>
                                            <p:fltVal val="0"/>
                                          </p:val>
                                        </p:tav>
                                        <p:tav tm="100000">
                                          <p:val>
                                            <p:strVal val="#ppt_h"/>
                                          </p:val>
                                        </p:tav>
                                      </p:tavLst>
                                    </p:anim>
                                    <p:animEffect transition="in" filter="fade">
                                      <p:cBhvr>
                                        <p:cTn id="59" dur="250"/>
                                        <p:tgtEl>
                                          <p:spTgt spid="8">
                                            <p:graphicEl>
                                              <a:dgm id="{505EDC5A-EF91-47A0-8DAA-D772B70C1F60}"/>
                                            </p:graphicEl>
                                          </p:spTgt>
                                        </p:tgtEl>
                                      </p:cBhvr>
                                    </p:animEffect>
                                  </p:childTnLst>
                                </p:cTn>
                              </p:par>
                            </p:childTnLst>
                          </p:cTn>
                        </p:par>
                        <p:par>
                          <p:cTn id="60" fill="hold">
                            <p:stCondLst>
                              <p:cond delay="6500"/>
                            </p:stCondLst>
                            <p:childTnLst>
                              <p:par>
                                <p:cTn id="61" presetID="53" presetClass="entr" presetSubtype="16" fill="hold" grpId="0" nodeType="afterEffect">
                                  <p:stCondLst>
                                    <p:cond delay="0"/>
                                  </p:stCondLst>
                                  <p:childTnLst>
                                    <p:set>
                                      <p:cBhvr>
                                        <p:cTn id="62" dur="1" fill="hold">
                                          <p:stCondLst>
                                            <p:cond delay="0"/>
                                          </p:stCondLst>
                                        </p:cTn>
                                        <p:tgtEl>
                                          <p:spTgt spid="8">
                                            <p:graphicEl>
                                              <a:dgm id="{F46A0CB7-386C-4E90-B87B-74D909B7935D}"/>
                                            </p:graphicEl>
                                          </p:spTgt>
                                        </p:tgtEl>
                                        <p:attrNameLst>
                                          <p:attrName>style.visibility</p:attrName>
                                        </p:attrNameLst>
                                      </p:cBhvr>
                                      <p:to>
                                        <p:strVal val="visible"/>
                                      </p:to>
                                    </p:set>
                                    <p:anim calcmode="lin" valueType="num">
                                      <p:cBhvr>
                                        <p:cTn id="63" dur="250" fill="hold"/>
                                        <p:tgtEl>
                                          <p:spTgt spid="8">
                                            <p:graphicEl>
                                              <a:dgm id="{F46A0CB7-386C-4E90-B87B-74D909B7935D}"/>
                                            </p:graphicEl>
                                          </p:spTgt>
                                        </p:tgtEl>
                                        <p:attrNameLst>
                                          <p:attrName>ppt_w</p:attrName>
                                        </p:attrNameLst>
                                      </p:cBhvr>
                                      <p:tavLst>
                                        <p:tav tm="0">
                                          <p:val>
                                            <p:fltVal val="0"/>
                                          </p:val>
                                        </p:tav>
                                        <p:tav tm="100000">
                                          <p:val>
                                            <p:strVal val="#ppt_w"/>
                                          </p:val>
                                        </p:tav>
                                      </p:tavLst>
                                    </p:anim>
                                    <p:anim calcmode="lin" valueType="num">
                                      <p:cBhvr>
                                        <p:cTn id="64" dur="250" fill="hold"/>
                                        <p:tgtEl>
                                          <p:spTgt spid="8">
                                            <p:graphicEl>
                                              <a:dgm id="{F46A0CB7-386C-4E90-B87B-74D909B7935D}"/>
                                            </p:graphicEl>
                                          </p:spTgt>
                                        </p:tgtEl>
                                        <p:attrNameLst>
                                          <p:attrName>ppt_h</p:attrName>
                                        </p:attrNameLst>
                                      </p:cBhvr>
                                      <p:tavLst>
                                        <p:tav tm="0">
                                          <p:val>
                                            <p:fltVal val="0"/>
                                          </p:val>
                                        </p:tav>
                                        <p:tav tm="100000">
                                          <p:val>
                                            <p:strVal val="#ppt_h"/>
                                          </p:val>
                                        </p:tav>
                                      </p:tavLst>
                                    </p:anim>
                                    <p:animEffect transition="in" filter="fade">
                                      <p:cBhvr>
                                        <p:cTn id="65" dur="250"/>
                                        <p:tgtEl>
                                          <p:spTgt spid="8">
                                            <p:graphicEl>
                                              <a:dgm id="{F46A0CB7-386C-4E90-B87B-74D909B7935D}"/>
                                            </p:graphicEl>
                                          </p:spTgt>
                                        </p:tgtEl>
                                      </p:cBhvr>
                                    </p:animEffect>
                                  </p:childTnLst>
                                </p:cTn>
                              </p:par>
                            </p:childTnLst>
                          </p:cTn>
                        </p:par>
                        <p:par>
                          <p:cTn id="66" fill="hold">
                            <p:stCondLst>
                              <p:cond delay="6750"/>
                            </p:stCondLst>
                            <p:childTnLst>
                              <p:par>
                                <p:cTn id="67" presetID="53" presetClass="entr" presetSubtype="16" fill="hold" grpId="0" nodeType="afterEffect">
                                  <p:stCondLst>
                                    <p:cond delay="0"/>
                                  </p:stCondLst>
                                  <p:childTnLst>
                                    <p:set>
                                      <p:cBhvr>
                                        <p:cTn id="68" dur="1" fill="hold">
                                          <p:stCondLst>
                                            <p:cond delay="0"/>
                                          </p:stCondLst>
                                        </p:cTn>
                                        <p:tgtEl>
                                          <p:spTgt spid="8">
                                            <p:graphicEl>
                                              <a:dgm id="{9A4E0C8B-21CB-4635-979B-8E9928CB0942}"/>
                                            </p:graphicEl>
                                          </p:spTgt>
                                        </p:tgtEl>
                                        <p:attrNameLst>
                                          <p:attrName>style.visibility</p:attrName>
                                        </p:attrNameLst>
                                      </p:cBhvr>
                                      <p:to>
                                        <p:strVal val="visible"/>
                                      </p:to>
                                    </p:set>
                                    <p:anim calcmode="lin" valueType="num">
                                      <p:cBhvr>
                                        <p:cTn id="69" dur="250" fill="hold"/>
                                        <p:tgtEl>
                                          <p:spTgt spid="8">
                                            <p:graphicEl>
                                              <a:dgm id="{9A4E0C8B-21CB-4635-979B-8E9928CB0942}"/>
                                            </p:graphicEl>
                                          </p:spTgt>
                                        </p:tgtEl>
                                        <p:attrNameLst>
                                          <p:attrName>ppt_w</p:attrName>
                                        </p:attrNameLst>
                                      </p:cBhvr>
                                      <p:tavLst>
                                        <p:tav tm="0">
                                          <p:val>
                                            <p:fltVal val="0"/>
                                          </p:val>
                                        </p:tav>
                                        <p:tav tm="100000">
                                          <p:val>
                                            <p:strVal val="#ppt_w"/>
                                          </p:val>
                                        </p:tav>
                                      </p:tavLst>
                                    </p:anim>
                                    <p:anim calcmode="lin" valueType="num">
                                      <p:cBhvr>
                                        <p:cTn id="70" dur="250" fill="hold"/>
                                        <p:tgtEl>
                                          <p:spTgt spid="8">
                                            <p:graphicEl>
                                              <a:dgm id="{9A4E0C8B-21CB-4635-979B-8E9928CB0942}"/>
                                            </p:graphicEl>
                                          </p:spTgt>
                                        </p:tgtEl>
                                        <p:attrNameLst>
                                          <p:attrName>ppt_h</p:attrName>
                                        </p:attrNameLst>
                                      </p:cBhvr>
                                      <p:tavLst>
                                        <p:tav tm="0">
                                          <p:val>
                                            <p:fltVal val="0"/>
                                          </p:val>
                                        </p:tav>
                                        <p:tav tm="100000">
                                          <p:val>
                                            <p:strVal val="#ppt_h"/>
                                          </p:val>
                                        </p:tav>
                                      </p:tavLst>
                                    </p:anim>
                                    <p:animEffect transition="in" filter="fade">
                                      <p:cBhvr>
                                        <p:cTn id="71" dur="250"/>
                                        <p:tgtEl>
                                          <p:spTgt spid="8">
                                            <p:graphicEl>
                                              <a:dgm id="{9A4E0C8B-21CB-4635-979B-8E9928CB0942}"/>
                                            </p:graphicEl>
                                          </p:spTgt>
                                        </p:tgtEl>
                                      </p:cBhvr>
                                    </p:animEffect>
                                  </p:childTnLst>
                                </p:cTn>
                              </p:par>
                            </p:childTnLst>
                          </p:cTn>
                        </p:par>
                        <p:par>
                          <p:cTn id="72" fill="hold">
                            <p:stCondLst>
                              <p:cond delay="7000"/>
                            </p:stCondLst>
                            <p:childTnLst>
                              <p:par>
                                <p:cTn id="73" presetID="53" presetClass="entr" presetSubtype="16" fill="hold" grpId="0" nodeType="afterEffect">
                                  <p:stCondLst>
                                    <p:cond delay="0"/>
                                  </p:stCondLst>
                                  <p:childTnLst>
                                    <p:set>
                                      <p:cBhvr>
                                        <p:cTn id="74" dur="1" fill="hold">
                                          <p:stCondLst>
                                            <p:cond delay="0"/>
                                          </p:stCondLst>
                                        </p:cTn>
                                        <p:tgtEl>
                                          <p:spTgt spid="8">
                                            <p:graphicEl>
                                              <a:dgm id="{50A18E80-07CF-42BC-8619-D296D77553E4}"/>
                                            </p:graphicEl>
                                          </p:spTgt>
                                        </p:tgtEl>
                                        <p:attrNameLst>
                                          <p:attrName>style.visibility</p:attrName>
                                        </p:attrNameLst>
                                      </p:cBhvr>
                                      <p:to>
                                        <p:strVal val="visible"/>
                                      </p:to>
                                    </p:set>
                                    <p:anim calcmode="lin" valueType="num">
                                      <p:cBhvr>
                                        <p:cTn id="75" dur="250" fill="hold"/>
                                        <p:tgtEl>
                                          <p:spTgt spid="8">
                                            <p:graphicEl>
                                              <a:dgm id="{50A18E80-07CF-42BC-8619-D296D77553E4}"/>
                                            </p:graphicEl>
                                          </p:spTgt>
                                        </p:tgtEl>
                                        <p:attrNameLst>
                                          <p:attrName>ppt_w</p:attrName>
                                        </p:attrNameLst>
                                      </p:cBhvr>
                                      <p:tavLst>
                                        <p:tav tm="0">
                                          <p:val>
                                            <p:fltVal val="0"/>
                                          </p:val>
                                        </p:tav>
                                        <p:tav tm="100000">
                                          <p:val>
                                            <p:strVal val="#ppt_w"/>
                                          </p:val>
                                        </p:tav>
                                      </p:tavLst>
                                    </p:anim>
                                    <p:anim calcmode="lin" valueType="num">
                                      <p:cBhvr>
                                        <p:cTn id="76" dur="250" fill="hold"/>
                                        <p:tgtEl>
                                          <p:spTgt spid="8">
                                            <p:graphicEl>
                                              <a:dgm id="{50A18E80-07CF-42BC-8619-D296D77553E4}"/>
                                            </p:graphicEl>
                                          </p:spTgt>
                                        </p:tgtEl>
                                        <p:attrNameLst>
                                          <p:attrName>ppt_h</p:attrName>
                                        </p:attrNameLst>
                                      </p:cBhvr>
                                      <p:tavLst>
                                        <p:tav tm="0">
                                          <p:val>
                                            <p:fltVal val="0"/>
                                          </p:val>
                                        </p:tav>
                                        <p:tav tm="100000">
                                          <p:val>
                                            <p:strVal val="#ppt_h"/>
                                          </p:val>
                                        </p:tav>
                                      </p:tavLst>
                                    </p:anim>
                                    <p:animEffect transition="in" filter="fade">
                                      <p:cBhvr>
                                        <p:cTn id="77" dur="250"/>
                                        <p:tgtEl>
                                          <p:spTgt spid="8">
                                            <p:graphicEl>
                                              <a:dgm id="{50A18E80-07CF-42BC-8619-D296D77553E4}"/>
                                            </p:graphicEl>
                                          </p:spTgt>
                                        </p:tgtEl>
                                      </p:cBhvr>
                                    </p:animEffect>
                                  </p:childTnLst>
                                </p:cTn>
                              </p:par>
                            </p:childTnLst>
                          </p:cTn>
                        </p:par>
                        <p:par>
                          <p:cTn id="78" fill="hold">
                            <p:stCondLst>
                              <p:cond delay="7250"/>
                            </p:stCondLst>
                            <p:childTnLst>
                              <p:par>
                                <p:cTn id="79" presetID="53" presetClass="entr" presetSubtype="16" fill="hold" grpId="0" nodeType="afterEffect">
                                  <p:stCondLst>
                                    <p:cond delay="0"/>
                                  </p:stCondLst>
                                  <p:childTnLst>
                                    <p:set>
                                      <p:cBhvr>
                                        <p:cTn id="80" dur="1" fill="hold">
                                          <p:stCondLst>
                                            <p:cond delay="0"/>
                                          </p:stCondLst>
                                        </p:cTn>
                                        <p:tgtEl>
                                          <p:spTgt spid="8">
                                            <p:graphicEl>
                                              <a:dgm id="{6E6FF9AA-D921-41F0-87AC-66890483F167}"/>
                                            </p:graphicEl>
                                          </p:spTgt>
                                        </p:tgtEl>
                                        <p:attrNameLst>
                                          <p:attrName>style.visibility</p:attrName>
                                        </p:attrNameLst>
                                      </p:cBhvr>
                                      <p:to>
                                        <p:strVal val="visible"/>
                                      </p:to>
                                    </p:set>
                                    <p:anim calcmode="lin" valueType="num">
                                      <p:cBhvr>
                                        <p:cTn id="81" dur="250" fill="hold"/>
                                        <p:tgtEl>
                                          <p:spTgt spid="8">
                                            <p:graphicEl>
                                              <a:dgm id="{6E6FF9AA-D921-41F0-87AC-66890483F167}"/>
                                            </p:graphicEl>
                                          </p:spTgt>
                                        </p:tgtEl>
                                        <p:attrNameLst>
                                          <p:attrName>ppt_w</p:attrName>
                                        </p:attrNameLst>
                                      </p:cBhvr>
                                      <p:tavLst>
                                        <p:tav tm="0">
                                          <p:val>
                                            <p:fltVal val="0"/>
                                          </p:val>
                                        </p:tav>
                                        <p:tav tm="100000">
                                          <p:val>
                                            <p:strVal val="#ppt_w"/>
                                          </p:val>
                                        </p:tav>
                                      </p:tavLst>
                                    </p:anim>
                                    <p:anim calcmode="lin" valueType="num">
                                      <p:cBhvr>
                                        <p:cTn id="82" dur="250" fill="hold"/>
                                        <p:tgtEl>
                                          <p:spTgt spid="8">
                                            <p:graphicEl>
                                              <a:dgm id="{6E6FF9AA-D921-41F0-87AC-66890483F167}"/>
                                            </p:graphicEl>
                                          </p:spTgt>
                                        </p:tgtEl>
                                        <p:attrNameLst>
                                          <p:attrName>ppt_h</p:attrName>
                                        </p:attrNameLst>
                                      </p:cBhvr>
                                      <p:tavLst>
                                        <p:tav tm="0">
                                          <p:val>
                                            <p:fltVal val="0"/>
                                          </p:val>
                                        </p:tav>
                                        <p:tav tm="100000">
                                          <p:val>
                                            <p:strVal val="#ppt_h"/>
                                          </p:val>
                                        </p:tav>
                                      </p:tavLst>
                                    </p:anim>
                                    <p:animEffect transition="in" filter="fade">
                                      <p:cBhvr>
                                        <p:cTn id="83" dur="250"/>
                                        <p:tgtEl>
                                          <p:spTgt spid="8">
                                            <p:graphicEl>
                                              <a:dgm id="{6E6FF9AA-D921-41F0-87AC-66890483F167}"/>
                                            </p:graphicEl>
                                          </p:spTgt>
                                        </p:tgtEl>
                                      </p:cBhvr>
                                    </p:animEffect>
                                  </p:childTnLst>
                                </p:cTn>
                              </p:par>
                            </p:childTnLst>
                          </p:cTn>
                        </p:par>
                        <p:par>
                          <p:cTn id="84" fill="hold">
                            <p:stCondLst>
                              <p:cond delay="7500"/>
                            </p:stCondLst>
                            <p:childTnLst>
                              <p:par>
                                <p:cTn id="85" presetID="53" presetClass="entr" presetSubtype="16" fill="hold" grpId="0" nodeType="afterEffect">
                                  <p:stCondLst>
                                    <p:cond delay="0"/>
                                  </p:stCondLst>
                                  <p:childTnLst>
                                    <p:set>
                                      <p:cBhvr>
                                        <p:cTn id="86" dur="1" fill="hold">
                                          <p:stCondLst>
                                            <p:cond delay="0"/>
                                          </p:stCondLst>
                                        </p:cTn>
                                        <p:tgtEl>
                                          <p:spTgt spid="8">
                                            <p:graphicEl>
                                              <a:dgm id="{322EC9D4-96BE-42DC-AE80-A762B10EDC76}"/>
                                            </p:graphicEl>
                                          </p:spTgt>
                                        </p:tgtEl>
                                        <p:attrNameLst>
                                          <p:attrName>style.visibility</p:attrName>
                                        </p:attrNameLst>
                                      </p:cBhvr>
                                      <p:to>
                                        <p:strVal val="visible"/>
                                      </p:to>
                                    </p:set>
                                    <p:anim calcmode="lin" valueType="num">
                                      <p:cBhvr>
                                        <p:cTn id="87" dur="250" fill="hold"/>
                                        <p:tgtEl>
                                          <p:spTgt spid="8">
                                            <p:graphicEl>
                                              <a:dgm id="{322EC9D4-96BE-42DC-AE80-A762B10EDC76}"/>
                                            </p:graphicEl>
                                          </p:spTgt>
                                        </p:tgtEl>
                                        <p:attrNameLst>
                                          <p:attrName>ppt_w</p:attrName>
                                        </p:attrNameLst>
                                      </p:cBhvr>
                                      <p:tavLst>
                                        <p:tav tm="0">
                                          <p:val>
                                            <p:fltVal val="0"/>
                                          </p:val>
                                        </p:tav>
                                        <p:tav tm="100000">
                                          <p:val>
                                            <p:strVal val="#ppt_w"/>
                                          </p:val>
                                        </p:tav>
                                      </p:tavLst>
                                    </p:anim>
                                    <p:anim calcmode="lin" valueType="num">
                                      <p:cBhvr>
                                        <p:cTn id="88" dur="250" fill="hold"/>
                                        <p:tgtEl>
                                          <p:spTgt spid="8">
                                            <p:graphicEl>
                                              <a:dgm id="{322EC9D4-96BE-42DC-AE80-A762B10EDC76}"/>
                                            </p:graphicEl>
                                          </p:spTgt>
                                        </p:tgtEl>
                                        <p:attrNameLst>
                                          <p:attrName>ppt_h</p:attrName>
                                        </p:attrNameLst>
                                      </p:cBhvr>
                                      <p:tavLst>
                                        <p:tav tm="0">
                                          <p:val>
                                            <p:fltVal val="0"/>
                                          </p:val>
                                        </p:tav>
                                        <p:tav tm="100000">
                                          <p:val>
                                            <p:strVal val="#ppt_h"/>
                                          </p:val>
                                        </p:tav>
                                      </p:tavLst>
                                    </p:anim>
                                    <p:animEffect transition="in" filter="fade">
                                      <p:cBhvr>
                                        <p:cTn id="89" dur="250"/>
                                        <p:tgtEl>
                                          <p:spTgt spid="8">
                                            <p:graphicEl>
                                              <a:dgm id="{322EC9D4-96BE-42DC-AE80-A762B10EDC76}"/>
                                            </p:graphicEl>
                                          </p:spTgt>
                                        </p:tgtEl>
                                      </p:cBhvr>
                                    </p:animEffect>
                                  </p:childTnLst>
                                </p:cTn>
                              </p:par>
                            </p:childTnLst>
                          </p:cTn>
                        </p:par>
                        <p:par>
                          <p:cTn id="90" fill="hold">
                            <p:stCondLst>
                              <p:cond delay="7750"/>
                            </p:stCondLst>
                            <p:childTnLst>
                              <p:par>
                                <p:cTn id="91" presetID="53" presetClass="entr" presetSubtype="16" fill="hold" grpId="0" nodeType="afterEffect">
                                  <p:stCondLst>
                                    <p:cond delay="0"/>
                                  </p:stCondLst>
                                  <p:childTnLst>
                                    <p:set>
                                      <p:cBhvr>
                                        <p:cTn id="92" dur="1" fill="hold">
                                          <p:stCondLst>
                                            <p:cond delay="0"/>
                                          </p:stCondLst>
                                        </p:cTn>
                                        <p:tgtEl>
                                          <p:spTgt spid="8">
                                            <p:graphicEl>
                                              <a:dgm id="{1C3F76E1-BFC7-487A-8B46-AA248D147612}"/>
                                            </p:graphicEl>
                                          </p:spTgt>
                                        </p:tgtEl>
                                        <p:attrNameLst>
                                          <p:attrName>style.visibility</p:attrName>
                                        </p:attrNameLst>
                                      </p:cBhvr>
                                      <p:to>
                                        <p:strVal val="visible"/>
                                      </p:to>
                                    </p:set>
                                    <p:anim calcmode="lin" valueType="num">
                                      <p:cBhvr>
                                        <p:cTn id="93" dur="250" fill="hold"/>
                                        <p:tgtEl>
                                          <p:spTgt spid="8">
                                            <p:graphicEl>
                                              <a:dgm id="{1C3F76E1-BFC7-487A-8B46-AA248D147612}"/>
                                            </p:graphicEl>
                                          </p:spTgt>
                                        </p:tgtEl>
                                        <p:attrNameLst>
                                          <p:attrName>ppt_w</p:attrName>
                                        </p:attrNameLst>
                                      </p:cBhvr>
                                      <p:tavLst>
                                        <p:tav tm="0">
                                          <p:val>
                                            <p:fltVal val="0"/>
                                          </p:val>
                                        </p:tav>
                                        <p:tav tm="100000">
                                          <p:val>
                                            <p:strVal val="#ppt_w"/>
                                          </p:val>
                                        </p:tav>
                                      </p:tavLst>
                                    </p:anim>
                                    <p:anim calcmode="lin" valueType="num">
                                      <p:cBhvr>
                                        <p:cTn id="94" dur="250" fill="hold"/>
                                        <p:tgtEl>
                                          <p:spTgt spid="8">
                                            <p:graphicEl>
                                              <a:dgm id="{1C3F76E1-BFC7-487A-8B46-AA248D147612}"/>
                                            </p:graphicEl>
                                          </p:spTgt>
                                        </p:tgtEl>
                                        <p:attrNameLst>
                                          <p:attrName>ppt_h</p:attrName>
                                        </p:attrNameLst>
                                      </p:cBhvr>
                                      <p:tavLst>
                                        <p:tav tm="0">
                                          <p:val>
                                            <p:fltVal val="0"/>
                                          </p:val>
                                        </p:tav>
                                        <p:tav tm="100000">
                                          <p:val>
                                            <p:strVal val="#ppt_h"/>
                                          </p:val>
                                        </p:tav>
                                      </p:tavLst>
                                    </p:anim>
                                    <p:animEffect transition="in" filter="fade">
                                      <p:cBhvr>
                                        <p:cTn id="95" dur="250"/>
                                        <p:tgtEl>
                                          <p:spTgt spid="8">
                                            <p:graphicEl>
                                              <a:dgm id="{1C3F76E1-BFC7-487A-8B46-AA248D147612}"/>
                                            </p:graphicEl>
                                          </p:spTgt>
                                        </p:tgtEl>
                                      </p:cBhvr>
                                    </p:animEffect>
                                  </p:childTnLst>
                                </p:cTn>
                              </p:par>
                            </p:childTnLst>
                          </p:cTn>
                        </p:par>
                        <p:par>
                          <p:cTn id="96" fill="hold">
                            <p:stCondLst>
                              <p:cond delay="8000"/>
                            </p:stCondLst>
                            <p:childTnLst>
                              <p:par>
                                <p:cTn id="97" presetID="53" presetClass="entr" presetSubtype="16" fill="hold" grpId="0" nodeType="afterEffect">
                                  <p:stCondLst>
                                    <p:cond delay="0"/>
                                  </p:stCondLst>
                                  <p:childTnLst>
                                    <p:set>
                                      <p:cBhvr>
                                        <p:cTn id="98" dur="1" fill="hold">
                                          <p:stCondLst>
                                            <p:cond delay="0"/>
                                          </p:stCondLst>
                                        </p:cTn>
                                        <p:tgtEl>
                                          <p:spTgt spid="8">
                                            <p:graphicEl>
                                              <a:dgm id="{5C89C92B-54ED-43FC-B8BF-F9FE1377BC98}"/>
                                            </p:graphicEl>
                                          </p:spTgt>
                                        </p:tgtEl>
                                        <p:attrNameLst>
                                          <p:attrName>style.visibility</p:attrName>
                                        </p:attrNameLst>
                                      </p:cBhvr>
                                      <p:to>
                                        <p:strVal val="visible"/>
                                      </p:to>
                                    </p:set>
                                    <p:anim calcmode="lin" valueType="num">
                                      <p:cBhvr>
                                        <p:cTn id="99" dur="250" fill="hold"/>
                                        <p:tgtEl>
                                          <p:spTgt spid="8">
                                            <p:graphicEl>
                                              <a:dgm id="{5C89C92B-54ED-43FC-B8BF-F9FE1377BC98}"/>
                                            </p:graphicEl>
                                          </p:spTgt>
                                        </p:tgtEl>
                                        <p:attrNameLst>
                                          <p:attrName>ppt_w</p:attrName>
                                        </p:attrNameLst>
                                      </p:cBhvr>
                                      <p:tavLst>
                                        <p:tav tm="0">
                                          <p:val>
                                            <p:fltVal val="0"/>
                                          </p:val>
                                        </p:tav>
                                        <p:tav tm="100000">
                                          <p:val>
                                            <p:strVal val="#ppt_w"/>
                                          </p:val>
                                        </p:tav>
                                      </p:tavLst>
                                    </p:anim>
                                    <p:anim calcmode="lin" valueType="num">
                                      <p:cBhvr>
                                        <p:cTn id="100" dur="250" fill="hold"/>
                                        <p:tgtEl>
                                          <p:spTgt spid="8">
                                            <p:graphicEl>
                                              <a:dgm id="{5C89C92B-54ED-43FC-B8BF-F9FE1377BC98}"/>
                                            </p:graphicEl>
                                          </p:spTgt>
                                        </p:tgtEl>
                                        <p:attrNameLst>
                                          <p:attrName>ppt_h</p:attrName>
                                        </p:attrNameLst>
                                      </p:cBhvr>
                                      <p:tavLst>
                                        <p:tav tm="0">
                                          <p:val>
                                            <p:fltVal val="0"/>
                                          </p:val>
                                        </p:tav>
                                        <p:tav tm="100000">
                                          <p:val>
                                            <p:strVal val="#ppt_h"/>
                                          </p:val>
                                        </p:tav>
                                      </p:tavLst>
                                    </p:anim>
                                    <p:animEffect transition="in" filter="fade">
                                      <p:cBhvr>
                                        <p:cTn id="101" dur="250"/>
                                        <p:tgtEl>
                                          <p:spTgt spid="8">
                                            <p:graphicEl>
                                              <a:dgm id="{5C89C92B-54ED-43FC-B8BF-F9FE1377BC98}"/>
                                            </p:graphicEl>
                                          </p:spTgt>
                                        </p:tgtEl>
                                      </p:cBhvr>
                                    </p:animEffect>
                                  </p:childTnLst>
                                </p:cTn>
                              </p:par>
                            </p:childTnLst>
                          </p:cTn>
                        </p:par>
                        <p:par>
                          <p:cTn id="102" fill="hold">
                            <p:stCondLst>
                              <p:cond delay="8250"/>
                            </p:stCondLst>
                            <p:childTnLst>
                              <p:par>
                                <p:cTn id="103" presetID="53" presetClass="entr" presetSubtype="16" fill="hold" grpId="0" nodeType="afterEffect">
                                  <p:stCondLst>
                                    <p:cond delay="0"/>
                                  </p:stCondLst>
                                  <p:childTnLst>
                                    <p:set>
                                      <p:cBhvr>
                                        <p:cTn id="104" dur="1" fill="hold">
                                          <p:stCondLst>
                                            <p:cond delay="0"/>
                                          </p:stCondLst>
                                        </p:cTn>
                                        <p:tgtEl>
                                          <p:spTgt spid="8">
                                            <p:graphicEl>
                                              <a:dgm id="{D7F08860-C7A0-4A5D-A0FC-DDC4D28760BF}"/>
                                            </p:graphicEl>
                                          </p:spTgt>
                                        </p:tgtEl>
                                        <p:attrNameLst>
                                          <p:attrName>style.visibility</p:attrName>
                                        </p:attrNameLst>
                                      </p:cBhvr>
                                      <p:to>
                                        <p:strVal val="visible"/>
                                      </p:to>
                                    </p:set>
                                    <p:anim calcmode="lin" valueType="num">
                                      <p:cBhvr>
                                        <p:cTn id="105" dur="250" fill="hold"/>
                                        <p:tgtEl>
                                          <p:spTgt spid="8">
                                            <p:graphicEl>
                                              <a:dgm id="{D7F08860-C7A0-4A5D-A0FC-DDC4D28760BF}"/>
                                            </p:graphicEl>
                                          </p:spTgt>
                                        </p:tgtEl>
                                        <p:attrNameLst>
                                          <p:attrName>ppt_w</p:attrName>
                                        </p:attrNameLst>
                                      </p:cBhvr>
                                      <p:tavLst>
                                        <p:tav tm="0">
                                          <p:val>
                                            <p:fltVal val="0"/>
                                          </p:val>
                                        </p:tav>
                                        <p:tav tm="100000">
                                          <p:val>
                                            <p:strVal val="#ppt_w"/>
                                          </p:val>
                                        </p:tav>
                                      </p:tavLst>
                                    </p:anim>
                                    <p:anim calcmode="lin" valueType="num">
                                      <p:cBhvr>
                                        <p:cTn id="106" dur="250" fill="hold"/>
                                        <p:tgtEl>
                                          <p:spTgt spid="8">
                                            <p:graphicEl>
                                              <a:dgm id="{D7F08860-C7A0-4A5D-A0FC-DDC4D28760BF}"/>
                                            </p:graphicEl>
                                          </p:spTgt>
                                        </p:tgtEl>
                                        <p:attrNameLst>
                                          <p:attrName>ppt_h</p:attrName>
                                        </p:attrNameLst>
                                      </p:cBhvr>
                                      <p:tavLst>
                                        <p:tav tm="0">
                                          <p:val>
                                            <p:fltVal val="0"/>
                                          </p:val>
                                        </p:tav>
                                        <p:tav tm="100000">
                                          <p:val>
                                            <p:strVal val="#ppt_h"/>
                                          </p:val>
                                        </p:tav>
                                      </p:tavLst>
                                    </p:anim>
                                    <p:animEffect transition="in" filter="fade">
                                      <p:cBhvr>
                                        <p:cTn id="107" dur="250"/>
                                        <p:tgtEl>
                                          <p:spTgt spid="8">
                                            <p:graphicEl>
                                              <a:dgm id="{D7F08860-C7A0-4A5D-A0FC-DDC4D28760BF}"/>
                                            </p:graphicEl>
                                          </p:spTgt>
                                        </p:tgtEl>
                                      </p:cBhvr>
                                    </p:animEffect>
                                  </p:childTnLst>
                                </p:cTn>
                              </p:par>
                            </p:childTnLst>
                          </p:cTn>
                        </p:par>
                        <p:par>
                          <p:cTn id="108" fill="hold">
                            <p:stCondLst>
                              <p:cond delay="8500"/>
                            </p:stCondLst>
                            <p:childTnLst>
                              <p:par>
                                <p:cTn id="109" presetID="53" presetClass="entr" presetSubtype="16" fill="hold" grpId="0" nodeType="afterEffect">
                                  <p:stCondLst>
                                    <p:cond delay="0"/>
                                  </p:stCondLst>
                                  <p:childTnLst>
                                    <p:set>
                                      <p:cBhvr>
                                        <p:cTn id="110" dur="1" fill="hold">
                                          <p:stCondLst>
                                            <p:cond delay="0"/>
                                          </p:stCondLst>
                                        </p:cTn>
                                        <p:tgtEl>
                                          <p:spTgt spid="8">
                                            <p:graphicEl>
                                              <a:dgm id="{A6CD9658-ABAC-4655-8245-EB8604482264}"/>
                                            </p:graphicEl>
                                          </p:spTgt>
                                        </p:tgtEl>
                                        <p:attrNameLst>
                                          <p:attrName>style.visibility</p:attrName>
                                        </p:attrNameLst>
                                      </p:cBhvr>
                                      <p:to>
                                        <p:strVal val="visible"/>
                                      </p:to>
                                    </p:set>
                                    <p:anim calcmode="lin" valueType="num">
                                      <p:cBhvr>
                                        <p:cTn id="111" dur="250" fill="hold"/>
                                        <p:tgtEl>
                                          <p:spTgt spid="8">
                                            <p:graphicEl>
                                              <a:dgm id="{A6CD9658-ABAC-4655-8245-EB8604482264}"/>
                                            </p:graphicEl>
                                          </p:spTgt>
                                        </p:tgtEl>
                                        <p:attrNameLst>
                                          <p:attrName>ppt_w</p:attrName>
                                        </p:attrNameLst>
                                      </p:cBhvr>
                                      <p:tavLst>
                                        <p:tav tm="0">
                                          <p:val>
                                            <p:fltVal val="0"/>
                                          </p:val>
                                        </p:tav>
                                        <p:tav tm="100000">
                                          <p:val>
                                            <p:strVal val="#ppt_w"/>
                                          </p:val>
                                        </p:tav>
                                      </p:tavLst>
                                    </p:anim>
                                    <p:anim calcmode="lin" valueType="num">
                                      <p:cBhvr>
                                        <p:cTn id="112" dur="250" fill="hold"/>
                                        <p:tgtEl>
                                          <p:spTgt spid="8">
                                            <p:graphicEl>
                                              <a:dgm id="{A6CD9658-ABAC-4655-8245-EB8604482264}"/>
                                            </p:graphicEl>
                                          </p:spTgt>
                                        </p:tgtEl>
                                        <p:attrNameLst>
                                          <p:attrName>ppt_h</p:attrName>
                                        </p:attrNameLst>
                                      </p:cBhvr>
                                      <p:tavLst>
                                        <p:tav tm="0">
                                          <p:val>
                                            <p:fltVal val="0"/>
                                          </p:val>
                                        </p:tav>
                                        <p:tav tm="100000">
                                          <p:val>
                                            <p:strVal val="#ppt_h"/>
                                          </p:val>
                                        </p:tav>
                                      </p:tavLst>
                                    </p:anim>
                                    <p:animEffect transition="in" filter="fade">
                                      <p:cBhvr>
                                        <p:cTn id="113" dur="250"/>
                                        <p:tgtEl>
                                          <p:spTgt spid="8">
                                            <p:graphicEl>
                                              <a:dgm id="{A6CD9658-ABAC-4655-8245-EB860448226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8" grpId="0" uiExpand="1">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06E3A9-66C3-8C50-8202-95DCE48DAD0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6580"/>
            <a:ext cx="12192000" cy="801494"/>
          </a:xfrm>
          <a:prstGeom prst="rect">
            <a:avLst/>
          </a:prstGeom>
        </p:spPr>
      </p:pic>
      <p:sp>
        <p:nvSpPr>
          <p:cNvPr id="5" name="Rectangle 4"/>
          <p:cNvSpPr/>
          <p:nvPr/>
        </p:nvSpPr>
        <p:spPr>
          <a:xfrm>
            <a:off x="580015" y="1023255"/>
            <a:ext cx="10881885" cy="5693866"/>
          </a:xfrm>
          <a:prstGeom prst="rect">
            <a:avLst/>
          </a:prstGeom>
        </p:spPr>
        <p:txBody>
          <a:bodyPr wrap="square">
            <a:spAutoFit/>
          </a:bodyPr>
          <a:lstStyle/>
          <a:p>
            <a:pPr marL="339725" lvl="1" indent="-339725">
              <a:spcBef>
                <a:spcPts val="600"/>
              </a:spcBef>
              <a:spcAft>
                <a:spcPts val="600"/>
              </a:spcAft>
              <a:buClr>
                <a:schemeClr val="tx1">
                  <a:lumMod val="75000"/>
                  <a:lumOff val="25000"/>
                </a:schemeClr>
              </a:buClr>
              <a:buSzPct val="100000"/>
              <a:buFont typeface="Arial" panose="020B0604020202020204" pitchFamily="34" charset="0"/>
              <a:buChar char="•"/>
              <a:defRPr/>
            </a:pPr>
            <a:r>
              <a:rPr lang="en-US" sz="2200" dirty="0">
                <a:solidFill>
                  <a:schemeClr val="tx1">
                    <a:lumMod val="75000"/>
                    <a:lumOff val="25000"/>
                  </a:schemeClr>
                </a:solidFill>
                <a:latin typeface="Times New Roman" panose="02020603050405020304" pitchFamily="18" charset="0"/>
                <a:cs typeface="Times New Roman" panose="02020603050405020304" pitchFamily="18" charset="0"/>
              </a:rPr>
              <a:t>Targets an on-grid ARE generation mix of </a:t>
            </a:r>
            <a:r>
              <a:rPr lang="en-US" sz="2200" b="1" dirty="0">
                <a:solidFill>
                  <a:schemeClr val="tx1">
                    <a:lumMod val="75000"/>
                    <a:lumOff val="25000"/>
                  </a:schemeClr>
                </a:solidFill>
                <a:latin typeface="Times New Roman" panose="02020603050405020304" pitchFamily="18" charset="0"/>
                <a:cs typeface="Times New Roman" panose="02020603050405020304" pitchFamily="18" charset="0"/>
              </a:rPr>
              <a:t>20% by 2025 </a:t>
            </a:r>
            <a:r>
              <a:rPr lang="en-US" sz="2200" dirty="0">
                <a:solidFill>
                  <a:schemeClr val="tx1">
                    <a:lumMod val="75000"/>
                    <a:lumOff val="25000"/>
                  </a:schemeClr>
                </a:solidFill>
                <a:latin typeface="Times New Roman" panose="02020603050405020304" pitchFamily="18" charset="0"/>
                <a:cs typeface="Times New Roman" panose="02020603050405020304" pitchFamily="18" charset="0"/>
              </a:rPr>
              <a:t>and </a:t>
            </a:r>
            <a:r>
              <a:rPr lang="en-US" sz="2200" b="1" dirty="0">
                <a:solidFill>
                  <a:schemeClr val="tx1">
                    <a:lumMod val="75000"/>
                    <a:lumOff val="25000"/>
                  </a:schemeClr>
                </a:solidFill>
                <a:latin typeface="Times New Roman" panose="02020603050405020304" pitchFamily="18" charset="0"/>
                <a:cs typeface="Times New Roman" panose="02020603050405020304" pitchFamily="18" charset="0"/>
              </a:rPr>
              <a:t>30% by 2030</a:t>
            </a:r>
          </a:p>
          <a:p>
            <a:pPr marL="339725" lvl="1" indent="-339725">
              <a:spcBef>
                <a:spcPts val="600"/>
              </a:spcBef>
              <a:spcAft>
                <a:spcPts val="600"/>
              </a:spcAft>
              <a:buClr>
                <a:schemeClr val="tx1">
                  <a:lumMod val="75000"/>
                  <a:lumOff val="25000"/>
                </a:schemeClr>
              </a:buClr>
              <a:buSzPct val="100000"/>
              <a:buFont typeface="Arial" panose="020B0604020202020204" pitchFamily="34" charset="0"/>
              <a:buChar char="•"/>
              <a:defRPr/>
            </a:pPr>
            <a:r>
              <a:rPr lang="en-US" sz="2200" b="1" dirty="0">
                <a:solidFill>
                  <a:schemeClr val="tx1">
                    <a:lumMod val="75000"/>
                    <a:lumOff val="25000"/>
                  </a:schemeClr>
                </a:solidFill>
                <a:latin typeface="Times New Roman" panose="02020603050405020304" pitchFamily="18" charset="0"/>
                <a:cs typeface="Times New Roman" panose="02020603050405020304" pitchFamily="18" charset="0"/>
              </a:rPr>
              <a:t>Long-term contracts </a:t>
            </a:r>
            <a:r>
              <a:rPr lang="en-US" sz="2200" dirty="0">
                <a:solidFill>
                  <a:schemeClr val="tx1">
                    <a:lumMod val="75000"/>
                    <a:lumOff val="25000"/>
                  </a:schemeClr>
                </a:solidFill>
                <a:latin typeface="Times New Roman" panose="02020603050405020304" pitchFamily="18" charset="0"/>
                <a:cs typeface="Times New Roman" panose="02020603050405020304" pitchFamily="18" charset="0"/>
              </a:rPr>
              <a:t>of 25 to 30 years</a:t>
            </a:r>
          </a:p>
          <a:p>
            <a:pPr marL="339725" lvl="1" indent="-339725">
              <a:spcBef>
                <a:spcPts val="600"/>
              </a:spcBef>
              <a:spcAft>
                <a:spcPts val="600"/>
              </a:spcAft>
              <a:buClr>
                <a:schemeClr val="tx1">
                  <a:lumMod val="75000"/>
                  <a:lumOff val="25000"/>
                </a:schemeClr>
              </a:buClr>
              <a:buSzPct val="100000"/>
              <a:buFont typeface="Arial" panose="020B0604020202020204" pitchFamily="34" charset="0"/>
              <a:buChar char="•"/>
              <a:defRPr/>
            </a:pPr>
            <a:r>
              <a:rPr lang="en-US" sz="2200" b="1" dirty="0">
                <a:solidFill>
                  <a:schemeClr val="tx1">
                    <a:lumMod val="75000"/>
                    <a:lumOff val="25000"/>
                  </a:schemeClr>
                </a:solidFill>
                <a:latin typeface="Times New Roman" panose="02020603050405020304" pitchFamily="18" charset="0"/>
                <a:cs typeface="Times New Roman" panose="02020603050405020304" pitchFamily="18" charset="0"/>
              </a:rPr>
              <a:t>Zero import duties </a:t>
            </a:r>
            <a:r>
              <a:rPr lang="en-US" sz="2200" dirty="0">
                <a:solidFill>
                  <a:schemeClr val="tx1">
                    <a:lumMod val="75000"/>
                    <a:lumOff val="25000"/>
                  </a:schemeClr>
                </a:solidFill>
                <a:latin typeface="Times New Roman" panose="02020603050405020304" pitchFamily="18" charset="0"/>
                <a:cs typeface="Times New Roman" panose="02020603050405020304" pitchFamily="18" charset="0"/>
              </a:rPr>
              <a:t>on plant and equipment for RE and </a:t>
            </a:r>
            <a:r>
              <a:rPr lang="en-US" sz="2200" b="1" dirty="0">
                <a:solidFill>
                  <a:schemeClr val="tx1">
                    <a:lumMod val="75000"/>
                    <a:lumOff val="25000"/>
                  </a:schemeClr>
                </a:solidFill>
                <a:latin typeface="Times New Roman" panose="02020603050405020304" pitchFamily="18" charset="0"/>
                <a:cs typeface="Times New Roman" panose="02020603050405020304" pitchFamily="18" charset="0"/>
              </a:rPr>
              <a:t>5%</a:t>
            </a:r>
            <a:r>
              <a:rPr lang="en-US" sz="2200" dirty="0">
                <a:solidFill>
                  <a:schemeClr val="tx1">
                    <a:lumMod val="75000"/>
                    <a:lumOff val="25000"/>
                  </a:schemeClr>
                </a:solidFill>
                <a:latin typeface="Times New Roman" panose="02020603050405020304" pitchFamily="18" charset="0"/>
                <a:cs typeface="Times New Roman" panose="02020603050405020304" pitchFamily="18" charset="0"/>
              </a:rPr>
              <a:t> for hydro</a:t>
            </a:r>
          </a:p>
          <a:p>
            <a:pPr marL="339725" lvl="1" indent="-339725">
              <a:spcBef>
                <a:spcPts val="600"/>
              </a:spcBef>
              <a:spcAft>
                <a:spcPts val="600"/>
              </a:spcAft>
              <a:buClr>
                <a:schemeClr val="tx1">
                  <a:lumMod val="75000"/>
                  <a:lumOff val="25000"/>
                </a:schemeClr>
              </a:buClr>
              <a:buSzPct val="100000"/>
              <a:buFont typeface="Arial" panose="020B0604020202020204" pitchFamily="34" charset="0"/>
              <a:buChar char="•"/>
              <a:defRPr/>
            </a:pPr>
            <a:r>
              <a:rPr lang="en-US" sz="2200" dirty="0">
                <a:solidFill>
                  <a:schemeClr val="tx1">
                    <a:lumMod val="75000"/>
                    <a:lumOff val="25000"/>
                  </a:schemeClr>
                </a:solidFill>
                <a:latin typeface="Times New Roman" panose="02020603050405020304" pitchFamily="18" charset="0"/>
                <a:cs typeface="Times New Roman" panose="02020603050405020304" pitchFamily="18" charset="0"/>
              </a:rPr>
              <a:t>Assurance of </a:t>
            </a:r>
            <a:r>
              <a:rPr lang="en-US" sz="2200" b="1" dirty="0">
                <a:solidFill>
                  <a:schemeClr val="tx1">
                    <a:lumMod val="75000"/>
                    <a:lumOff val="25000"/>
                  </a:schemeClr>
                </a:solidFill>
                <a:latin typeface="Times New Roman" panose="02020603050405020304" pitchFamily="18" charset="0"/>
                <a:cs typeface="Times New Roman" panose="02020603050405020304" pitchFamily="18" charset="0"/>
              </a:rPr>
              <a:t>power purchase &amp; evacuation</a:t>
            </a:r>
          </a:p>
          <a:p>
            <a:pPr marL="339725" lvl="1" indent="-339725">
              <a:spcBef>
                <a:spcPts val="600"/>
              </a:spcBef>
              <a:spcAft>
                <a:spcPts val="600"/>
              </a:spcAft>
              <a:buClr>
                <a:schemeClr val="tx1">
                  <a:lumMod val="75000"/>
                  <a:lumOff val="25000"/>
                </a:schemeClr>
              </a:buClr>
              <a:buSzPct val="100000"/>
              <a:buFont typeface="Arial" panose="020B0604020202020204" pitchFamily="34" charset="0"/>
              <a:buChar char="•"/>
              <a:defRPr/>
            </a:pPr>
            <a:r>
              <a:rPr lang="en-US" sz="2200" b="1" dirty="0">
                <a:solidFill>
                  <a:schemeClr val="tx1">
                    <a:lumMod val="75000"/>
                    <a:lumOff val="25000"/>
                  </a:schemeClr>
                </a:solidFill>
                <a:latin typeface="Times New Roman" panose="02020603050405020304" pitchFamily="18" charset="0"/>
                <a:cs typeface="Times New Roman" panose="02020603050405020304" pitchFamily="18" charset="0"/>
              </a:rPr>
              <a:t>Protection</a:t>
            </a:r>
            <a:r>
              <a:rPr lang="en-US" sz="2200" dirty="0">
                <a:solidFill>
                  <a:schemeClr val="tx1">
                    <a:lumMod val="75000"/>
                    <a:lumOff val="25000"/>
                  </a:schemeClr>
                </a:solidFill>
                <a:latin typeface="Times New Roman" panose="02020603050405020304" pitchFamily="18" charset="0"/>
                <a:cs typeface="Times New Roman" panose="02020603050405020304" pitchFamily="18" charset="0"/>
              </a:rPr>
              <a:t> against political force majeure and changes in law</a:t>
            </a:r>
          </a:p>
          <a:p>
            <a:pPr marL="339725" lvl="1" indent="-339725">
              <a:spcBef>
                <a:spcPts val="600"/>
              </a:spcBef>
              <a:spcAft>
                <a:spcPts val="600"/>
              </a:spcAft>
              <a:buClr>
                <a:schemeClr val="tx1">
                  <a:lumMod val="75000"/>
                  <a:lumOff val="25000"/>
                </a:schemeClr>
              </a:buClr>
              <a:buSzPct val="100000"/>
              <a:buFont typeface="Arial" panose="020B0604020202020204" pitchFamily="34" charset="0"/>
              <a:buChar char="•"/>
              <a:defRPr/>
            </a:pPr>
            <a:r>
              <a:rPr lang="en-US" sz="2200" dirty="0">
                <a:solidFill>
                  <a:schemeClr val="tx1">
                    <a:lumMod val="75000"/>
                    <a:lumOff val="25000"/>
                  </a:schemeClr>
                </a:solidFill>
                <a:latin typeface="Times New Roman" panose="02020603050405020304" pitchFamily="18" charset="0"/>
                <a:cs typeface="Times New Roman" panose="02020603050405020304" pitchFamily="18" charset="0"/>
              </a:rPr>
              <a:t>Exemptions from</a:t>
            </a:r>
            <a:r>
              <a:rPr lang="en-US" sz="2200" b="1" dirty="0">
                <a:solidFill>
                  <a:schemeClr val="tx1">
                    <a:lumMod val="75000"/>
                    <a:lumOff val="25000"/>
                  </a:schemeClr>
                </a:solidFill>
                <a:latin typeface="Times New Roman" panose="02020603050405020304" pitchFamily="18" charset="0"/>
                <a:cs typeface="Times New Roman" panose="02020603050405020304" pitchFamily="18" charset="0"/>
              </a:rPr>
              <a:t> turnover, withholding and sales taxes</a:t>
            </a:r>
          </a:p>
          <a:p>
            <a:pPr marL="339725" lvl="1" indent="-339725">
              <a:spcBef>
                <a:spcPts val="600"/>
              </a:spcBef>
              <a:spcAft>
                <a:spcPts val="600"/>
              </a:spcAft>
              <a:buClr>
                <a:schemeClr val="tx1">
                  <a:lumMod val="75000"/>
                  <a:lumOff val="25000"/>
                </a:schemeClr>
              </a:buClr>
              <a:buSzPct val="100000"/>
              <a:buFont typeface="Arial" panose="020B0604020202020204" pitchFamily="34" charset="0"/>
              <a:buChar char="•"/>
              <a:defRPr/>
            </a:pPr>
            <a:r>
              <a:rPr lang="en-US" sz="2200" b="1" dirty="0">
                <a:solidFill>
                  <a:schemeClr val="tx1">
                    <a:lumMod val="75000"/>
                    <a:lumOff val="25000"/>
                  </a:schemeClr>
                </a:solidFill>
                <a:latin typeface="Times New Roman" panose="02020603050405020304" pitchFamily="18" charset="0"/>
                <a:cs typeface="Times New Roman" panose="02020603050405020304" pitchFamily="18" charset="0"/>
              </a:rPr>
              <a:t>Tariff indexation: </a:t>
            </a:r>
            <a:r>
              <a:rPr lang="en-US" sz="2200" dirty="0">
                <a:solidFill>
                  <a:schemeClr val="tx1">
                    <a:lumMod val="75000"/>
                    <a:lumOff val="25000"/>
                  </a:schemeClr>
                </a:solidFill>
                <a:latin typeface="Times New Roman" panose="02020603050405020304" pitchFamily="18" charset="0"/>
                <a:cs typeface="Times New Roman" panose="02020603050405020304" pitchFamily="18" charset="0"/>
              </a:rPr>
              <a:t>Inflation (US CPI and Pak WPI), foreign costs USD/PKR parity</a:t>
            </a:r>
          </a:p>
          <a:p>
            <a:pPr marL="339725" lvl="1" indent="-339725">
              <a:spcBef>
                <a:spcPts val="600"/>
              </a:spcBef>
              <a:spcAft>
                <a:spcPts val="600"/>
              </a:spcAft>
              <a:buClr>
                <a:schemeClr val="tx1">
                  <a:lumMod val="75000"/>
                  <a:lumOff val="25000"/>
                </a:schemeClr>
              </a:buClr>
              <a:buSzPct val="100000"/>
              <a:buFont typeface="Arial" panose="020B0604020202020204" pitchFamily="34" charset="0"/>
              <a:buChar char="•"/>
              <a:defRPr/>
            </a:pPr>
            <a:r>
              <a:rPr lang="en-US" sz="2200" dirty="0" err="1">
                <a:solidFill>
                  <a:schemeClr val="tx1">
                    <a:lumMod val="75000"/>
                    <a:lumOff val="25000"/>
                  </a:schemeClr>
                </a:solidFill>
                <a:latin typeface="Times New Roman" panose="02020603050405020304" pitchFamily="18" charset="0"/>
                <a:cs typeface="Times New Roman" panose="02020603050405020304" pitchFamily="18" charset="0"/>
              </a:rPr>
              <a:t>GoP</a:t>
            </a:r>
            <a:r>
              <a:rPr lang="en-US" sz="2200" dirty="0">
                <a:solidFill>
                  <a:schemeClr val="tx1">
                    <a:lumMod val="75000"/>
                    <a:lumOff val="25000"/>
                  </a:schemeClr>
                </a:solidFill>
                <a:latin typeface="Times New Roman" panose="02020603050405020304" pitchFamily="18" charset="0"/>
                <a:cs typeface="Times New Roman" panose="02020603050405020304" pitchFamily="18" charset="0"/>
              </a:rPr>
              <a:t>-assured</a:t>
            </a:r>
            <a:r>
              <a:rPr lang="en-US" sz="2200" b="1" dirty="0">
                <a:solidFill>
                  <a:schemeClr val="tx1">
                    <a:lumMod val="75000"/>
                    <a:lumOff val="25000"/>
                  </a:schemeClr>
                </a:solidFill>
                <a:latin typeface="Times New Roman" panose="02020603050405020304" pitchFamily="18" charset="0"/>
                <a:cs typeface="Times New Roman" panose="02020603050405020304" pitchFamily="18" charset="0"/>
              </a:rPr>
              <a:t> conversion </a:t>
            </a:r>
            <a:r>
              <a:rPr lang="en-US" sz="2200" dirty="0">
                <a:solidFill>
                  <a:schemeClr val="tx1">
                    <a:lumMod val="75000"/>
                    <a:lumOff val="25000"/>
                  </a:schemeClr>
                </a:solidFill>
                <a:latin typeface="Times New Roman" panose="02020603050405020304" pitchFamily="18" charset="0"/>
                <a:cs typeface="Times New Roman" panose="02020603050405020304" pitchFamily="18" charset="0"/>
              </a:rPr>
              <a:t>of PKR and </a:t>
            </a:r>
            <a:r>
              <a:rPr lang="en-US" sz="2200" b="1" dirty="0">
                <a:solidFill>
                  <a:schemeClr val="tx1">
                    <a:lumMod val="75000"/>
                    <a:lumOff val="25000"/>
                  </a:schemeClr>
                </a:solidFill>
                <a:latin typeface="Times New Roman" panose="02020603050405020304" pitchFamily="18" charset="0"/>
                <a:cs typeface="Times New Roman" panose="02020603050405020304" pitchFamily="18" charset="0"/>
              </a:rPr>
              <a:t>remittance </a:t>
            </a:r>
            <a:r>
              <a:rPr lang="en-US" sz="2200" dirty="0">
                <a:solidFill>
                  <a:schemeClr val="tx1">
                    <a:lumMod val="75000"/>
                    <a:lumOff val="25000"/>
                  </a:schemeClr>
                </a:solidFill>
                <a:latin typeface="Times New Roman" panose="02020603050405020304" pitchFamily="18" charset="0"/>
                <a:cs typeface="Times New Roman" panose="02020603050405020304" pitchFamily="18" charset="0"/>
              </a:rPr>
              <a:t>of foreign exchange</a:t>
            </a:r>
          </a:p>
          <a:p>
            <a:pPr marL="339725" lvl="1" indent="-339725">
              <a:spcBef>
                <a:spcPts val="600"/>
              </a:spcBef>
              <a:spcAft>
                <a:spcPts val="600"/>
              </a:spcAft>
              <a:buClr>
                <a:schemeClr val="tx1">
                  <a:lumMod val="75000"/>
                  <a:lumOff val="25000"/>
                </a:schemeClr>
              </a:buClr>
              <a:buSzPct val="100000"/>
              <a:buFont typeface="Arial" panose="020B0604020202020204" pitchFamily="34" charset="0"/>
              <a:buChar char="•"/>
              <a:defRPr/>
            </a:pPr>
            <a:r>
              <a:rPr lang="en-US" sz="2200" b="1" dirty="0">
                <a:solidFill>
                  <a:schemeClr val="tx1">
                    <a:lumMod val="75000"/>
                    <a:lumOff val="25000"/>
                  </a:schemeClr>
                </a:solidFill>
                <a:latin typeface="Times New Roman" panose="02020603050405020304" pitchFamily="18" charset="0"/>
                <a:cs typeface="Times New Roman" panose="02020603050405020304" pitchFamily="18" charset="0"/>
              </a:rPr>
              <a:t>Standard security package: </a:t>
            </a:r>
            <a:r>
              <a:rPr lang="en-US" sz="2200" dirty="0">
                <a:solidFill>
                  <a:schemeClr val="tx1">
                    <a:lumMod val="75000"/>
                    <a:lumOff val="25000"/>
                  </a:schemeClr>
                </a:solidFill>
                <a:latin typeface="Times New Roman" panose="02020603050405020304" pitchFamily="18" charset="0"/>
                <a:cs typeface="Times New Roman" panose="02020603050405020304" pitchFamily="18" charset="0"/>
              </a:rPr>
              <a:t>IA, PPA/TSA, FSA/CSA/GSA/WUA and DIA</a:t>
            </a:r>
          </a:p>
          <a:p>
            <a:pPr marL="339725" lvl="1" indent="-339725">
              <a:spcBef>
                <a:spcPts val="600"/>
              </a:spcBef>
              <a:spcAft>
                <a:spcPts val="600"/>
              </a:spcAft>
              <a:buClr>
                <a:schemeClr val="tx1">
                  <a:lumMod val="75000"/>
                  <a:lumOff val="25000"/>
                </a:schemeClr>
              </a:buClr>
              <a:buSzPct val="100000"/>
              <a:buFont typeface="Arial" panose="020B0604020202020204" pitchFamily="34" charset="0"/>
              <a:buChar char="•"/>
              <a:defRPr/>
            </a:pPr>
            <a:r>
              <a:rPr lang="en-US" sz="2200" dirty="0">
                <a:solidFill>
                  <a:schemeClr val="tx1">
                    <a:lumMod val="75000"/>
                    <a:lumOff val="25000"/>
                  </a:schemeClr>
                </a:solidFill>
                <a:latin typeface="Times New Roman" panose="02020603050405020304" pitchFamily="18" charset="0"/>
                <a:cs typeface="Times New Roman" panose="02020603050405020304" pitchFamily="18" charset="0"/>
              </a:rPr>
              <a:t>Three tier </a:t>
            </a:r>
            <a:r>
              <a:rPr lang="en-US" sz="2200" b="1" dirty="0">
                <a:solidFill>
                  <a:schemeClr val="tx1">
                    <a:lumMod val="75000"/>
                    <a:lumOff val="25000"/>
                  </a:schemeClr>
                </a:solidFill>
                <a:latin typeface="Times New Roman" panose="02020603050405020304" pitchFamily="18" charset="0"/>
                <a:cs typeface="Times New Roman" panose="02020603050405020304" pitchFamily="18" charset="0"/>
              </a:rPr>
              <a:t>dispute resolution </a:t>
            </a:r>
            <a:r>
              <a:rPr lang="en-US" sz="2200" dirty="0">
                <a:solidFill>
                  <a:schemeClr val="tx1">
                    <a:lumMod val="75000"/>
                    <a:lumOff val="25000"/>
                  </a:schemeClr>
                </a:solidFill>
                <a:latin typeface="Times New Roman" panose="02020603050405020304" pitchFamily="18" charset="0"/>
                <a:cs typeface="Times New Roman" panose="02020603050405020304" pitchFamily="18" charset="0"/>
              </a:rPr>
              <a:t>mechanism including arbitration under </a:t>
            </a:r>
            <a:r>
              <a:rPr lang="en-US" sz="2200" b="1" dirty="0">
                <a:solidFill>
                  <a:schemeClr val="tx1">
                    <a:lumMod val="75000"/>
                    <a:lumOff val="25000"/>
                  </a:schemeClr>
                </a:solidFill>
                <a:latin typeface="Times New Roman" panose="02020603050405020304" pitchFamily="18" charset="0"/>
                <a:cs typeface="Times New Roman" panose="02020603050405020304" pitchFamily="18" charset="0"/>
              </a:rPr>
              <a:t>LCIA / UNCITRAL </a:t>
            </a:r>
            <a:r>
              <a:rPr lang="en-US" sz="2200" dirty="0">
                <a:solidFill>
                  <a:schemeClr val="tx1">
                    <a:lumMod val="75000"/>
                    <a:lumOff val="25000"/>
                  </a:schemeClr>
                </a:solidFill>
                <a:latin typeface="Times New Roman" panose="02020603050405020304" pitchFamily="18" charset="0"/>
                <a:cs typeface="Times New Roman" panose="02020603050405020304" pitchFamily="18" charset="0"/>
              </a:rPr>
              <a:t>rules</a:t>
            </a:r>
          </a:p>
          <a:p>
            <a:pPr marL="339725" lvl="1" indent="-339725">
              <a:spcBef>
                <a:spcPts val="600"/>
              </a:spcBef>
              <a:spcAft>
                <a:spcPts val="600"/>
              </a:spcAft>
              <a:buClr>
                <a:schemeClr val="tx1">
                  <a:lumMod val="75000"/>
                  <a:lumOff val="25000"/>
                </a:schemeClr>
              </a:buClr>
              <a:buSzPct val="100000"/>
              <a:buFont typeface="Arial" panose="020B0604020202020204" pitchFamily="34" charset="0"/>
              <a:buChar char="•"/>
              <a:defRPr/>
            </a:pPr>
            <a:r>
              <a:rPr lang="en-US" sz="2200" b="1" dirty="0" err="1">
                <a:solidFill>
                  <a:schemeClr val="tx1">
                    <a:lumMod val="75000"/>
                    <a:lumOff val="25000"/>
                  </a:schemeClr>
                </a:solidFill>
                <a:latin typeface="Times New Roman" panose="02020603050405020304" pitchFamily="18" charset="0"/>
                <a:cs typeface="Times New Roman" panose="02020603050405020304" pitchFamily="18" charset="0"/>
              </a:rPr>
              <a:t>GoP</a:t>
            </a:r>
            <a:r>
              <a:rPr lang="en-US" sz="2200" b="1" dirty="0">
                <a:solidFill>
                  <a:schemeClr val="tx1">
                    <a:lumMod val="75000"/>
                    <a:lumOff val="25000"/>
                  </a:schemeClr>
                </a:solidFill>
                <a:latin typeface="Times New Roman" panose="02020603050405020304" pitchFamily="18" charset="0"/>
                <a:cs typeface="Times New Roman" panose="02020603050405020304" pitchFamily="18" charset="0"/>
              </a:rPr>
              <a:t> assurance </a:t>
            </a:r>
            <a:r>
              <a:rPr lang="en-US" sz="2200" dirty="0">
                <a:solidFill>
                  <a:schemeClr val="tx1">
                    <a:lumMod val="75000"/>
                    <a:lumOff val="25000"/>
                  </a:schemeClr>
                </a:solidFill>
                <a:latin typeface="Times New Roman" panose="02020603050405020304" pitchFamily="18" charset="0"/>
                <a:cs typeface="Times New Roman" panose="02020603050405020304" pitchFamily="18" charset="0"/>
              </a:rPr>
              <a:t>including </a:t>
            </a:r>
            <a:r>
              <a:rPr lang="en-US" sz="2200" b="1" dirty="0">
                <a:solidFill>
                  <a:schemeClr val="tx1">
                    <a:lumMod val="75000"/>
                    <a:lumOff val="25000"/>
                  </a:schemeClr>
                </a:solidFill>
                <a:latin typeface="Times New Roman" panose="02020603050405020304" pitchFamily="18" charset="0"/>
                <a:cs typeface="Times New Roman" panose="02020603050405020304" pitchFamily="18" charset="0"/>
              </a:rPr>
              <a:t>compensation</a:t>
            </a:r>
            <a:r>
              <a:rPr lang="en-US" sz="2200" dirty="0">
                <a:solidFill>
                  <a:schemeClr val="tx1">
                    <a:lumMod val="75000"/>
                    <a:lumOff val="25000"/>
                  </a:schemeClr>
                </a:solidFill>
                <a:latin typeface="Times New Roman" panose="02020603050405020304" pitchFamily="18" charset="0"/>
                <a:cs typeface="Times New Roman" panose="02020603050405020304" pitchFamily="18" charset="0"/>
              </a:rPr>
              <a:t> in case of termination of project</a:t>
            </a:r>
          </a:p>
        </p:txBody>
      </p:sp>
      <p:sp>
        <p:nvSpPr>
          <p:cNvPr id="7" name="Title 4">
            <a:extLst>
              <a:ext uri="{FF2B5EF4-FFF2-40B4-BE49-F238E27FC236}">
                <a16:creationId xmlns:a16="http://schemas.microsoft.com/office/drawing/2014/main" id="{3B5A1C81-F0E3-44AF-BFE2-F61BA3DEC99C}"/>
              </a:ext>
            </a:extLst>
          </p:cNvPr>
          <p:cNvSpPr>
            <a:spLocks noGrp="1"/>
          </p:cNvSpPr>
          <p:nvPr>
            <p:ph type="title"/>
          </p:nvPr>
        </p:nvSpPr>
        <p:spPr>
          <a:xfrm>
            <a:off x="609600" y="-28356"/>
            <a:ext cx="10972800" cy="716500"/>
          </a:xfrm>
        </p:spPr>
        <p:txBody>
          <a:bodyPr>
            <a:normAutofit/>
          </a:bodyPr>
          <a:lstStyle/>
          <a:p>
            <a:pPr algn="ctr"/>
            <a:r>
              <a:rPr lang="en-US" sz="3200" b="1" dirty="0">
                <a:solidFill>
                  <a:schemeClr val="bg1"/>
                </a:solidFill>
                <a:latin typeface="Times New Roman" panose="02020603050405020304" pitchFamily="18" charset="0"/>
                <a:cs typeface="Times New Roman" panose="02020603050405020304" pitchFamily="18" charset="0"/>
              </a:rPr>
              <a:t>Policy Incentives &amp; Security Package</a:t>
            </a:r>
            <a:endParaRPr lang="en-GB" sz="3200" b="1" dirty="0">
              <a:solidFill>
                <a:schemeClr val="bg1"/>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51182FE9-FF6C-DA1B-85E2-85BB0D4B74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6" y="-1"/>
            <a:ext cx="681827" cy="811699"/>
          </a:xfrm>
          <a:prstGeom prst="rect">
            <a:avLst/>
          </a:prstGeom>
        </p:spPr>
      </p:pic>
    </p:spTree>
    <p:extLst>
      <p:ext uri="{BB962C8B-B14F-4D97-AF65-F5344CB8AC3E}">
        <p14:creationId xmlns:p14="http://schemas.microsoft.com/office/powerpoint/2010/main" val="1149762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5">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500"/>
                                  </p:stCondLst>
                                  <p:childTnLst>
                                    <p:set>
                                      <p:cBhvr>
                                        <p:cTn id="15" dur="1" fill="hold">
                                          <p:stCondLst>
                                            <p:cond delay="0"/>
                                          </p:stCondLst>
                                        </p:cTn>
                                        <p:tgtEl>
                                          <p:spTgt spid="5">
                                            <p:txEl>
                                              <p:pRg st="3" end="3"/>
                                            </p:txEl>
                                          </p:spTgt>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nodeType="afterEffect">
                                  <p:stCondLst>
                                    <p:cond delay="50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nodeType="afterEffect">
                                  <p:stCondLst>
                                    <p:cond delay="500"/>
                                  </p:stCondLst>
                                  <p:childTnLst>
                                    <p:set>
                                      <p:cBhvr>
                                        <p:cTn id="21" dur="1" fill="hold">
                                          <p:stCondLst>
                                            <p:cond delay="0"/>
                                          </p:stCondLst>
                                        </p:cTn>
                                        <p:tgtEl>
                                          <p:spTgt spid="5">
                                            <p:txEl>
                                              <p:pRg st="5" end="5"/>
                                            </p:txEl>
                                          </p:spTgt>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nodeType="afterEffect">
                                  <p:stCondLst>
                                    <p:cond delay="500"/>
                                  </p:stCondLst>
                                  <p:childTnLst>
                                    <p:set>
                                      <p:cBhvr>
                                        <p:cTn id="24" dur="1" fill="hold">
                                          <p:stCondLst>
                                            <p:cond delay="0"/>
                                          </p:stCondLst>
                                        </p:cTn>
                                        <p:tgtEl>
                                          <p:spTgt spid="5">
                                            <p:txEl>
                                              <p:pRg st="6" end="6"/>
                                            </p:txEl>
                                          </p:spTgt>
                                        </p:tgtEl>
                                        <p:attrNameLst>
                                          <p:attrName>style.visibility</p:attrName>
                                        </p:attrNameLst>
                                      </p:cBhvr>
                                      <p:to>
                                        <p:strVal val="visible"/>
                                      </p:to>
                                    </p:set>
                                  </p:childTnLst>
                                </p:cTn>
                              </p:par>
                            </p:childTnLst>
                          </p:cTn>
                        </p:par>
                        <p:par>
                          <p:cTn id="25" fill="hold">
                            <p:stCondLst>
                              <p:cond delay="3500"/>
                            </p:stCondLst>
                            <p:childTnLst>
                              <p:par>
                                <p:cTn id="26" presetID="1" presetClass="entr" presetSubtype="0" fill="hold" nodeType="afterEffect">
                                  <p:stCondLst>
                                    <p:cond delay="500"/>
                                  </p:stCondLst>
                                  <p:childTnLst>
                                    <p:set>
                                      <p:cBhvr>
                                        <p:cTn id="27" dur="1" fill="hold">
                                          <p:stCondLst>
                                            <p:cond delay="0"/>
                                          </p:stCondLst>
                                        </p:cTn>
                                        <p:tgtEl>
                                          <p:spTgt spid="5">
                                            <p:txEl>
                                              <p:pRg st="7" end="7"/>
                                            </p:txEl>
                                          </p:spTgt>
                                        </p:tgtEl>
                                        <p:attrNameLst>
                                          <p:attrName>style.visibility</p:attrName>
                                        </p:attrNameLst>
                                      </p:cBhvr>
                                      <p:to>
                                        <p:strVal val="visible"/>
                                      </p:to>
                                    </p:set>
                                  </p:childTnLst>
                                </p:cTn>
                              </p:par>
                            </p:childTnLst>
                          </p:cTn>
                        </p:par>
                        <p:par>
                          <p:cTn id="28" fill="hold">
                            <p:stCondLst>
                              <p:cond delay="4000"/>
                            </p:stCondLst>
                            <p:childTnLst>
                              <p:par>
                                <p:cTn id="29" presetID="1" presetClass="entr" presetSubtype="0" fill="hold" nodeType="afterEffect">
                                  <p:stCondLst>
                                    <p:cond delay="500"/>
                                  </p:stCondLst>
                                  <p:childTnLst>
                                    <p:set>
                                      <p:cBhvr>
                                        <p:cTn id="30" dur="1" fill="hold">
                                          <p:stCondLst>
                                            <p:cond delay="0"/>
                                          </p:stCondLst>
                                        </p:cTn>
                                        <p:tgtEl>
                                          <p:spTgt spid="5">
                                            <p:txEl>
                                              <p:pRg st="8" end="8"/>
                                            </p:txEl>
                                          </p:spTgt>
                                        </p:tgtEl>
                                        <p:attrNameLst>
                                          <p:attrName>style.visibility</p:attrName>
                                        </p:attrNameLst>
                                      </p:cBhvr>
                                      <p:to>
                                        <p:strVal val="visible"/>
                                      </p:to>
                                    </p:set>
                                  </p:childTnLst>
                                </p:cTn>
                              </p:par>
                            </p:childTnLst>
                          </p:cTn>
                        </p:par>
                        <p:par>
                          <p:cTn id="31" fill="hold">
                            <p:stCondLst>
                              <p:cond delay="4500"/>
                            </p:stCondLst>
                            <p:childTnLst>
                              <p:par>
                                <p:cTn id="32" presetID="1" presetClass="entr" presetSubtype="0" fill="hold" nodeType="afterEffect">
                                  <p:stCondLst>
                                    <p:cond delay="500"/>
                                  </p:stCondLst>
                                  <p:childTnLst>
                                    <p:set>
                                      <p:cBhvr>
                                        <p:cTn id="33" dur="1" fill="hold">
                                          <p:stCondLst>
                                            <p:cond delay="0"/>
                                          </p:stCondLst>
                                        </p:cTn>
                                        <p:tgtEl>
                                          <p:spTgt spid="5">
                                            <p:txEl>
                                              <p:pRg st="9" end="9"/>
                                            </p:txEl>
                                          </p:spTgt>
                                        </p:tgtEl>
                                        <p:attrNameLst>
                                          <p:attrName>style.visibility</p:attrName>
                                        </p:attrNameLst>
                                      </p:cBhvr>
                                      <p:to>
                                        <p:strVal val="visible"/>
                                      </p:to>
                                    </p:set>
                                  </p:childTnLst>
                                </p:cTn>
                              </p:par>
                            </p:childTnLst>
                          </p:cTn>
                        </p:par>
                        <p:par>
                          <p:cTn id="34" fill="hold">
                            <p:stCondLst>
                              <p:cond delay="5000"/>
                            </p:stCondLst>
                            <p:childTnLst>
                              <p:par>
                                <p:cTn id="35" presetID="1" presetClass="entr" presetSubtype="0" fill="hold" nodeType="afterEffect">
                                  <p:stCondLst>
                                    <p:cond delay="500"/>
                                  </p:stCondLst>
                                  <p:childTnLst>
                                    <p:set>
                                      <p:cBhvr>
                                        <p:cTn id="3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164F0B-E4C6-E69D-41E6-B88196EBE7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580"/>
            <a:ext cx="12192000" cy="80149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905000"/>
            <a:ext cx="12192000" cy="4648200"/>
          </a:xfrm>
          <a:prstGeom prst="rect">
            <a:avLst/>
          </a:prstGeom>
        </p:spPr>
      </p:pic>
      <p:sp>
        <p:nvSpPr>
          <p:cNvPr id="3" name="Subtitle 2"/>
          <p:cNvSpPr>
            <a:spLocks noGrp="1"/>
          </p:cNvSpPr>
          <p:nvPr>
            <p:ph type="subTitle" idx="1"/>
          </p:nvPr>
        </p:nvSpPr>
        <p:spPr>
          <a:xfrm>
            <a:off x="1447800" y="1004395"/>
            <a:ext cx="9144000" cy="900605"/>
          </a:xfrm>
        </p:spPr>
        <p:txBody>
          <a:bodyPr>
            <a:normAutofit lnSpcReduction="10000"/>
          </a:bodyPr>
          <a:lstStyle/>
          <a:p>
            <a:r>
              <a:rPr lang="en-US" sz="3000" b="1" dirty="0">
                <a:solidFill>
                  <a:srgbClr val="0099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FRAMEWORK GUIDELINES FOR FAST TRACK SOLAR PV INITIATIVES 2022</a:t>
            </a:r>
          </a:p>
          <a:p>
            <a:endParaRPr lang="en-US" sz="2800" dirty="0">
              <a:solidFill>
                <a:schemeClr val="tx1"/>
              </a:solidFill>
              <a:latin typeface="Times New Roman" panose="02020603050405020304" pitchFamily="18" charset="0"/>
              <a:cs typeface="Times New Roman" panose="02020603050405020304" pitchFamily="18" charset="0"/>
            </a:endParaRPr>
          </a:p>
          <a:p>
            <a:endParaRPr lang="en-US" sz="2800" dirty="0">
              <a:solidFill>
                <a:schemeClr val="tx1"/>
              </a:solidFill>
              <a:latin typeface="Times New Roman" panose="02020603050405020304" pitchFamily="18" charset="0"/>
              <a:cs typeface="Times New Roman" panose="02020603050405020304" pitchFamily="18" charset="0"/>
            </a:endParaRPr>
          </a:p>
          <a:p>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BAD51EBF-5D32-A6E9-4E38-5559B174E3D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86" y="-1"/>
            <a:ext cx="681827" cy="811699"/>
          </a:xfrm>
          <a:prstGeom prst="rect">
            <a:avLst/>
          </a:prstGeom>
        </p:spPr>
      </p:pic>
    </p:spTree>
    <p:extLst>
      <p:ext uri="{BB962C8B-B14F-4D97-AF65-F5344CB8AC3E}">
        <p14:creationId xmlns:p14="http://schemas.microsoft.com/office/powerpoint/2010/main" val="3299234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9"/>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D424368B706EE4FB77F211FDCEB8A37" ma:contentTypeVersion="17" ma:contentTypeDescription="Create a new document." ma:contentTypeScope="" ma:versionID="211b8532591745e2d4eba29517595078">
  <xsd:schema xmlns:xsd="http://www.w3.org/2001/XMLSchema" xmlns:xs="http://www.w3.org/2001/XMLSchema" xmlns:p="http://schemas.microsoft.com/office/2006/metadata/properties" xmlns:ns2="e30a273d-d6ae-4788-9422-d2fa4deaadf4" xmlns:ns3="c0101cd4-d4a0-41a2-b320-d72d96077b7f" xmlns:ns4="c1fdd505-2570-46c2-bd04-3e0f2d874cf5" targetNamespace="http://schemas.microsoft.com/office/2006/metadata/properties" ma:root="true" ma:fieldsID="19e1cdb102105570f39851e34b2ae0bf" ns2:_="" ns3:_="" ns4:_="">
    <xsd:import namespace="e30a273d-d6ae-4788-9422-d2fa4deaadf4"/>
    <xsd:import namespace="c0101cd4-d4a0-41a2-b320-d72d96077b7f"/>
    <xsd:import namespace="c1fdd505-2570-46c2-bd04-3e0f2d874cf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4: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0a273d-d6ae-4788-9422-d2fa4deaadf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15af50e-efb3-4a0e-b425-875ff625e09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0101cd4-d4a0-41a2-b320-d72d96077b7f"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1fdd505-2570-46c2-bd04-3e0f2d874cf5"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7ccffee5-52ba-4ced-b964-e685bc4da251}" ma:internalName="TaxCatchAll" ma:showField="CatchAllData" ma:web="c0101cd4-d4a0-41a2-b320-d72d96077b7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30a273d-d6ae-4788-9422-d2fa4deaadf4">
      <Terms xmlns="http://schemas.microsoft.com/office/infopath/2007/PartnerControls"/>
    </lcf76f155ced4ddcb4097134ff3c332f>
    <TaxCatchAll xmlns="c1fdd505-2570-46c2-bd04-3e0f2d874cf5" xsi:nil="true"/>
  </documentManagement>
</p:properties>
</file>

<file path=customXml/itemProps1.xml><?xml version="1.0" encoding="utf-8"?>
<ds:datastoreItem xmlns:ds="http://schemas.openxmlformats.org/officeDocument/2006/customXml" ds:itemID="{B06B4399-9852-4EAE-B8F2-AE4B90F220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30a273d-d6ae-4788-9422-d2fa4deaadf4"/>
    <ds:schemaRef ds:uri="c0101cd4-d4a0-41a2-b320-d72d96077b7f"/>
    <ds:schemaRef ds:uri="c1fdd505-2570-46c2-bd04-3e0f2d874cf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70DA91F-4E94-4C1D-87F5-4B7387FE6450}">
  <ds:schemaRefs>
    <ds:schemaRef ds:uri="http://schemas.microsoft.com/sharepoint/v3/contenttype/forms"/>
  </ds:schemaRefs>
</ds:datastoreItem>
</file>

<file path=customXml/itemProps3.xml><?xml version="1.0" encoding="utf-8"?>
<ds:datastoreItem xmlns:ds="http://schemas.openxmlformats.org/officeDocument/2006/customXml" ds:itemID="{A449962D-CC74-45C2-9262-5C24283D42E7}">
  <ds:schemaRefs>
    <ds:schemaRef ds:uri="http://schemas.microsoft.com/office/2006/metadata/properties"/>
    <ds:schemaRef ds:uri="http://schemas.microsoft.com/office/infopath/2007/PartnerControls"/>
    <ds:schemaRef ds:uri="e30a273d-d6ae-4788-9422-d2fa4deaadf4"/>
    <ds:schemaRef ds:uri="c1fdd505-2570-46c2-bd04-3e0f2d874cf5"/>
  </ds:schemaRefs>
</ds:datastoreItem>
</file>

<file path=docProps/app.xml><?xml version="1.0" encoding="utf-8"?>
<Properties xmlns="http://schemas.openxmlformats.org/officeDocument/2006/extended-properties" xmlns:vt="http://schemas.openxmlformats.org/officeDocument/2006/docPropsVTypes">
  <TotalTime>1947</TotalTime>
  <Words>1586</Words>
  <Application>Microsoft Office PowerPoint</Application>
  <PresentationFormat>Widescreen</PresentationFormat>
  <Paragraphs>268</Paragraphs>
  <Slides>17</Slides>
  <Notes>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17</vt:i4>
      </vt:variant>
    </vt:vector>
  </HeadingPairs>
  <TitlesOfParts>
    <vt:vector size="28" baseType="lpstr">
      <vt:lpstr>Arial</vt:lpstr>
      <vt:lpstr>Book Antiqua</vt:lpstr>
      <vt:lpstr>Calibri</vt:lpstr>
      <vt:lpstr>Calibri Light</vt:lpstr>
      <vt:lpstr>Courier New</vt:lpstr>
      <vt:lpstr>Gill Sans MT</vt:lpstr>
      <vt:lpstr>Invesco Interstate Light</vt:lpstr>
      <vt:lpstr>Times New Roman</vt:lpstr>
      <vt:lpstr>Verdana</vt:lpstr>
      <vt:lpstr>Wingdings</vt:lpstr>
      <vt:lpstr>Office Theme</vt:lpstr>
      <vt:lpstr>PowerPoint Presentation</vt:lpstr>
      <vt:lpstr>Pakistan Power Sector Overview</vt:lpstr>
      <vt:lpstr>PowerPoint Presentation</vt:lpstr>
      <vt:lpstr>Pakistan Power Sector Overview</vt:lpstr>
      <vt:lpstr>PowerPoint Presentation</vt:lpstr>
      <vt:lpstr>PowerPoint Presentation</vt:lpstr>
      <vt:lpstr>National Electricity Policy 2021</vt:lpstr>
      <vt:lpstr>Policy Incentives &amp; Security Package</vt:lpstr>
      <vt:lpstr>PowerPoint Presentation</vt:lpstr>
      <vt:lpstr>Framework Guidelines</vt:lpstr>
      <vt:lpstr>Framework Guidelines</vt:lpstr>
      <vt:lpstr>600 MWp Solar Project at Kot Addu / Muzaffargarh</vt:lpstr>
      <vt:lpstr> Investment Opportunities in Pakistan’s Liberalized Power Market</vt:lpstr>
      <vt:lpstr>Future Plans &amp; Opportunities </vt:lpstr>
      <vt:lpstr>Investment Opportunities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MOTION FOR LEAVE FOR REVIEW    RE THE DECISIONS OF THE NEPRA IN THE MATTER OF  APPROVAL OF REQUEST FOR PROPOSAL (RFP) SUBMITTED BY AEDB FOR COMPETITIVE BIDDING OF 600 MWP SOLAR PV PROJECTS AT MUZAFFARGARH/KOT ADDU</dc:title>
  <dc:creator>Director Wind</dc:creator>
  <cp:lastModifiedBy>Shahab D. Mirza</cp:lastModifiedBy>
  <cp:revision>46</cp:revision>
  <dcterms:created xsi:type="dcterms:W3CDTF">2023-08-30T05:35:35Z</dcterms:created>
  <dcterms:modified xsi:type="dcterms:W3CDTF">2024-02-05T10:26:25Z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0x0101006D424368B706EE4FB77F211FDCEB8A37</vt:lpwstr>
  </property>
  <property fmtid="{D5CDD505-2E9C-101B-9397-08002B2CF9AE}" pid="3" name="MSIP_Label_817d4574-7375-4d17-b29c-6e4c6df0fcb0_Enabled">
    <vt:lpwstr>true</vt:lpwstr>
  </property>
  <property fmtid="{D5CDD505-2E9C-101B-9397-08002B2CF9AE}" pid="4" name="MSIP_Label_817d4574-7375-4d17-b29c-6e4c6df0fcb0_SetDate">
    <vt:lpwstr>2023-11-23T07:48:37Z</vt:lpwstr>
  </property>
  <property fmtid="{D5CDD505-2E9C-101B-9397-08002B2CF9AE}" pid="5" name="MSIP_Label_817d4574-7375-4d17-b29c-6e4c6df0fcb0_Method">
    <vt:lpwstr>Standard</vt:lpwstr>
  </property>
  <property fmtid="{D5CDD505-2E9C-101B-9397-08002B2CF9AE}" pid="6" name="MSIP_Label_817d4574-7375-4d17-b29c-6e4c6df0fcb0_Name">
    <vt:lpwstr>ADB Internal</vt:lpwstr>
  </property>
  <property fmtid="{D5CDD505-2E9C-101B-9397-08002B2CF9AE}" pid="7" name="MSIP_Label_817d4574-7375-4d17-b29c-6e4c6df0fcb0_SiteId">
    <vt:lpwstr>9495d6bb-41c2-4c58-848f-92e52cf3d640</vt:lpwstr>
  </property>
  <property fmtid="{D5CDD505-2E9C-101B-9397-08002B2CF9AE}" pid="8" name="MSIP_Label_817d4574-7375-4d17-b29c-6e4c6df0fcb0_ActionId">
    <vt:lpwstr>4c217496-0d5d-4edc-b9d4-b8e964a42f81</vt:lpwstr>
  </property>
  <property fmtid="{D5CDD505-2E9C-101B-9397-08002B2CF9AE}" pid="9" name="MSIP_Label_817d4574-7375-4d17-b29c-6e4c6df0fcb0_ContentBits">
    <vt:lpwstr>2</vt:lpwstr>
  </property>
  <property fmtid="{D5CDD505-2E9C-101B-9397-08002B2CF9AE}" pid="10" name="ClassificationContentMarkingFooterLocations">
    <vt:lpwstr>Office Theme:8</vt:lpwstr>
  </property>
  <property fmtid="{D5CDD505-2E9C-101B-9397-08002B2CF9AE}" pid="11" name="ClassificationContentMarkingFooterText">
    <vt:lpwstr>INTERNAL. This information is accessible to ADB Management and staff. It may be shared outside ADB with appropriate permission.</vt:lpwstr>
  </property>
  <property fmtid="{D5CDD505-2E9C-101B-9397-08002B2CF9AE}" pid="12" name="MediaServiceImageTags">
    <vt:lpwstr/>
  </property>
</Properties>
</file>