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1999" r:id="rId5"/>
    <p:sldId id="1995" r:id="rId6"/>
    <p:sldId id="1959" r:id="rId7"/>
    <p:sldId id="1961" r:id="rId8"/>
    <p:sldId id="308" r:id="rId9"/>
    <p:sldId id="836" r:id="rId10"/>
    <p:sldId id="1956" r:id="rId11"/>
    <p:sldId id="2002" r:id="rId12"/>
    <p:sldId id="258" r:id="rId13"/>
    <p:sldId id="1994" r:id="rId14"/>
    <p:sldId id="1948" r:id="rId15"/>
    <p:sldId id="1983" r:id="rId16"/>
    <p:sldId id="2003" r:id="rId17"/>
    <p:sldId id="2004" r:id="rId18"/>
    <p:sldId id="2005" r:id="rId19"/>
    <p:sldId id="4971" r:id="rId20"/>
    <p:sldId id="2000" r:id="rId2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A1E"/>
    <a:srgbClr val="D1EFFD"/>
    <a:srgbClr val="D2EC12"/>
    <a:srgbClr val="E7F57F"/>
    <a:srgbClr val="F3FABE"/>
    <a:srgbClr val="9E480E"/>
    <a:srgbClr val="ED7D31"/>
    <a:srgbClr val="A5A5A5"/>
    <a:srgbClr val="99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2401"/>
  </p:normalViewPr>
  <p:slideViewPr>
    <p:cSldViewPr snapToGrid="0">
      <p:cViewPr varScale="1">
        <p:scale>
          <a:sx n="66" d="100"/>
          <a:sy n="66" d="100"/>
        </p:scale>
        <p:origin x="22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2023</a:t>
            </a:r>
          </a:p>
        </c:rich>
      </c:tx>
      <c:layout>
        <c:manualLayout>
          <c:xMode val="edge"/>
          <c:yMode val="edge"/>
          <c:x val="7.6709913111894276E-2"/>
          <c:y val="2.9729523829199857E-3"/>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LID4096"/>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6B6-4E3B-B0C2-D0FBA0F45E1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6B6-4E3B-B0C2-D0FBA0F45E1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6B6-4E3B-B0C2-D0FBA0F45E1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6B6-4E3B-B0C2-D0FBA0F45E1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6B6-4E3B-B0C2-D0FBA0F45E1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6B6-4E3B-B0C2-D0FBA0F45E1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6B6-4E3B-B0C2-D0FBA0F45E1E}"/>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6B6-4E3B-B0C2-D0FBA0F45E1E}"/>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E6B6-4E3B-B0C2-D0FBA0F45E1E}"/>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6B6-4E3B-B0C2-D0FBA0F45E1E}"/>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6B6-4E3B-B0C2-D0FBA0F45E1E}"/>
              </c:ext>
            </c:extLst>
          </c:dPt>
          <c:dLbls>
            <c:dLbl>
              <c:idx val="0"/>
              <c:layout>
                <c:manualLayout>
                  <c:x val="-4.3952187633619487E-2"/>
                  <c:y val="-8.3333333333333332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Импортируемый уголь</a:t>
                    </a:r>
                    <a:r>
                      <a:rPr lang="ru-RU" baseline="0" dirty="0"/>
                      <a:t>
</a:t>
                    </a:r>
                    <a:fld id="{627254C0-1953-984A-A046-ACECEB0408A9}" type="PERCENTAGE">
                      <a:rPr lang="en-US" baseline="0"/>
                      <a:pPr>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6B6-4E3B-B0C2-D0FBA0F45E1E}"/>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solidFill>
                          <a:srgbClr val="ED7D31"/>
                        </a:solidFill>
                      </a:rPr>
                      <a:t>Местный уголь</a:t>
                    </a:r>
                    <a:r>
                      <a:rPr lang="ru-RU" baseline="0" dirty="0">
                        <a:solidFill>
                          <a:srgbClr val="ED7D31"/>
                        </a:solidFill>
                      </a:rPr>
                      <a:t>
3%</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E6B6-4E3B-B0C2-D0FBA0F45E1E}"/>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rgbClr val="A5A5A5"/>
                        </a:solidFill>
                        <a:latin typeface="+mn-lt"/>
                        <a:ea typeface="+mn-ea"/>
                        <a:cs typeface="+mn-cs"/>
                      </a:defRPr>
                    </a:pPr>
                    <a:r>
                      <a:rPr lang="ru-RU" dirty="0">
                        <a:solidFill>
                          <a:srgbClr val="A5A5A5"/>
                        </a:solidFill>
                      </a:rPr>
                      <a:t>РСНГ</a:t>
                    </a:r>
                    <a:r>
                      <a:rPr lang="ru-RU" baseline="0" dirty="0">
                        <a:solidFill>
                          <a:srgbClr val="A5A5A5"/>
                        </a:solidFill>
                      </a:rPr>
                      <a:t>
24%</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A5A5A5"/>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E6B6-4E3B-B0C2-D0FBA0F45E1E}"/>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rgbClr val="FFC000"/>
                        </a:solidFill>
                        <a:latin typeface="+mn-lt"/>
                        <a:ea typeface="+mn-ea"/>
                        <a:cs typeface="+mn-cs"/>
                      </a:defRPr>
                    </a:pPr>
                    <a:r>
                      <a:rPr lang="ru-RU" dirty="0">
                        <a:solidFill>
                          <a:srgbClr val="FFC000"/>
                        </a:solidFill>
                      </a:rPr>
                      <a:t>Газ</a:t>
                    </a:r>
                    <a:r>
                      <a:rPr lang="ru-RU" baseline="0" dirty="0">
                        <a:solidFill>
                          <a:srgbClr val="FFC000"/>
                        </a:solidFill>
                      </a:rPr>
                      <a:t>
8%</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C000"/>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E6B6-4E3B-B0C2-D0FBA0F45E1E}"/>
                </c:ext>
              </c:extLst>
            </c:dLbl>
            <c:dLbl>
              <c:idx val="4"/>
              <c:layout>
                <c:manualLayout>
                  <c:x val="5.1111102167786145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Атомная</a:t>
                    </a:r>
                    <a:r>
                      <a:rPr lang="ru-RU" baseline="0" dirty="0"/>
                      <a:t>
9%</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E6B6-4E3B-B0C2-D0FBA0F45E1E}"/>
                </c:ext>
              </c:extLst>
            </c:dLbl>
            <c:dLbl>
              <c:idx val="5"/>
              <c:layout>
                <c:manualLayout>
                  <c:x val="-3.0468165997437631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err="1"/>
                      <a:t>Баггаса</a:t>
                    </a:r>
                    <a:r>
                      <a:rPr lang="ru-RU" baseline="0" dirty="0"/>
                      <a:t>
</a:t>
                    </a:r>
                    <a:fld id="{703793FD-0C43-4546-A6A2-EB28E31F09F1}"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6B6-4E3B-B0C2-D0FBA0F45E1E}"/>
                </c:ext>
              </c:extLst>
            </c:dLbl>
            <c:dLbl>
              <c:idx val="6"/>
              <c:layout>
                <c:manualLayout>
                  <c:x val="-0.16622069848403379"/>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sz="1330" dirty="0">
                        <a:solidFill>
                          <a:schemeClr val="accent1"/>
                        </a:solidFill>
                      </a:rPr>
                      <a:t>Солнечная</a:t>
                    </a:r>
                    <a:r>
                      <a:rPr lang="ru-RU" sz="1330" baseline="0" dirty="0">
                        <a:solidFill>
                          <a:schemeClr val="accent1"/>
                        </a:solidFill>
                      </a:rPr>
                      <a:t>
</a:t>
                    </a:r>
                    <a:fld id="{AFABFB40-6E63-4B6A-BBD9-4FEC9A0495B1}" type="PERCENTAGE">
                      <a:rPr lang="en-US" sz="1330" baseline="0">
                        <a:solidFill>
                          <a:schemeClr val="accent1"/>
                        </a:solidFill>
                      </a:rPr>
                      <a:pPr>
                        <a:defRPr>
                          <a:solidFill>
                            <a:schemeClr val="accent1"/>
                          </a:solidFill>
                        </a:defRPr>
                      </a:pPr>
                      <a:t>[PERCENTAGE]</a:t>
                    </a:fld>
                    <a:endParaRPr lang="ru-RU" sz="1330" baseline="0" dirty="0">
                      <a:solidFill>
                        <a:schemeClr val="accent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6B6-4E3B-B0C2-D0FBA0F45E1E}"/>
                </c:ext>
              </c:extLst>
            </c:dLbl>
            <c:dLbl>
              <c:idx val="7"/>
              <c:layout>
                <c:manualLayout>
                  <c:x val="-4.8888880334404139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solidFill>
                          <a:srgbClr val="9E480E"/>
                        </a:solidFill>
                      </a:rPr>
                      <a:t>ГЭС
26%</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E6B6-4E3B-B0C2-D0FBA0F45E1E}"/>
                </c:ext>
              </c:extLst>
            </c:dLbl>
            <c:dLbl>
              <c:idx val="8"/>
              <c:layout>
                <c:manualLayout>
                  <c:x val="-1.7580875053447759E-2"/>
                  <c:y val="3.888888888888884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Трансграничный </a:t>
                    </a:r>
                    <a:r>
                      <a:rPr lang="ru-RU" baseline="0" dirty="0"/>
                      <a:t>
</a:t>
                    </a:r>
                    <a:fld id="{E8C0104B-2DD8-2B40-818E-DD204D11A6F4}" type="PERCENTAGE">
                      <a:rPr lang="en-US" baseline="0" dirty="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E6B6-4E3B-B0C2-D0FBA0F45E1E}"/>
                </c:ext>
              </c:extLst>
            </c:dLbl>
            <c:dLbl>
              <c:idx val="9"/>
              <c:layout>
                <c:manualLayout>
                  <c:x val="-3.3333327500730113E-2"/>
                  <c:y val="-7.7777777777777807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sz="1330" b="1" dirty="0">
                        <a:solidFill>
                          <a:srgbClr val="997300"/>
                        </a:solidFill>
                      </a:rPr>
                      <a:t>Ветер</a:t>
                    </a:r>
                    <a:r>
                      <a:rPr lang="ru-RU" sz="1330" b="1" baseline="0" dirty="0">
                        <a:solidFill>
                          <a:srgbClr val="997300"/>
                        </a:solidFill>
                      </a:rPr>
                      <a:t>
</a:t>
                    </a:r>
                    <a:fld id="{C4F7FDA9-B09F-46C3-A057-983E16F0EDB3}" type="PERCENTAGE">
                      <a:rPr lang="en-US" sz="1330" b="1" baseline="0">
                        <a:solidFill>
                          <a:srgbClr val="997300"/>
                        </a:solidFill>
                      </a:rPr>
                      <a:pPr>
                        <a:defRPr>
                          <a:solidFill>
                            <a:schemeClr val="accent1"/>
                          </a:solidFill>
                        </a:defRPr>
                      </a:pPr>
                      <a:t>[PERCENTAGE]</a:t>
                    </a:fld>
                    <a:endParaRPr lang="ru-RU" sz="1330" b="1" baseline="0" dirty="0">
                      <a:solidFill>
                        <a:srgbClr val="9973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6B6-4E3B-B0C2-D0FBA0F45E1E}"/>
                </c:ext>
              </c:extLst>
            </c:dLbl>
            <c:dLbl>
              <c:idx val="1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Мазут </a:t>
                    </a:r>
                    <a:r>
                      <a:rPr lang="ru-RU" baseline="0" dirty="0"/>
                      <a:t>
</a:t>
                    </a:r>
                    <a:fld id="{01117C47-E74F-7F41-9179-A0779FEC7C99}"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E6B6-4E3B-B0C2-D0FBA0F45E1E}"/>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'Installed Cap'!$A$23:$A$33</c:f>
              <c:strCache>
                <c:ptCount val="11"/>
                <c:pt idx="0">
                  <c:v>Imported Coal</c:v>
                </c:pt>
                <c:pt idx="1">
                  <c:v>Local Coal</c:v>
                </c:pt>
                <c:pt idx="2">
                  <c:v>RLNG</c:v>
                </c:pt>
                <c:pt idx="3">
                  <c:v>Gas</c:v>
                </c:pt>
                <c:pt idx="4">
                  <c:v>Nuclear</c:v>
                </c:pt>
                <c:pt idx="5">
                  <c:v>Baggase</c:v>
                </c:pt>
                <c:pt idx="6">
                  <c:v>Solar</c:v>
                </c:pt>
                <c:pt idx="7">
                  <c:v>HPP</c:v>
                </c:pt>
                <c:pt idx="8">
                  <c:v>Cross Border</c:v>
                </c:pt>
                <c:pt idx="9">
                  <c:v>Wind</c:v>
                </c:pt>
                <c:pt idx="10">
                  <c:v>RFO</c:v>
                </c:pt>
              </c:strCache>
            </c:strRef>
          </c:cat>
          <c:val>
            <c:numRef>
              <c:f>'Installed Cap'!$B$23:$B$33</c:f>
              <c:numCache>
                <c:formatCode>_-* #,##0_-;\-* #,##0_-;_-* "-"??_-;_-@_-</c:formatCode>
                <c:ptCount val="11"/>
                <c:pt idx="0">
                  <c:v>3960</c:v>
                </c:pt>
                <c:pt idx="1">
                  <c:v>1320</c:v>
                </c:pt>
                <c:pt idx="2">
                  <c:v>7294</c:v>
                </c:pt>
                <c:pt idx="3">
                  <c:v>3387</c:v>
                </c:pt>
                <c:pt idx="4">
                  <c:v>3620</c:v>
                </c:pt>
                <c:pt idx="5">
                  <c:v>364</c:v>
                </c:pt>
                <c:pt idx="6">
                  <c:v>530</c:v>
                </c:pt>
                <c:pt idx="7">
                  <c:v>10752</c:v>
                </c:pt>
                <c:pt idx="8">
                  <c:v>0</c:v>
                </c:pt>
                <c:pt idx="9">
                  <c:v>1845</c:v>
                </c:pt>
                <c:pt idx="10">
                  <c:v>4907</c:v>
                </c:pt>
              </c:numCache>
            </c:numRef>
          </c:val>
          <c:extLst>
            <c:ext xmlns:c16="http://schemas.microsoft.com/office/drawing/2014/chart" uri="{C3380CC4-5D6E-409C-BE32-E72D297353CC}">
              <c16:uniqueId val="{00000015-E6B6-4E3B-B0C2-D0FBA0F45E1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'[Chart in Microsoft PowerPoint]Installed Cap'!$K$22</c:f>
          <c:strCache>
            <c:ptCount val="1"/>
            <c:pt idx="0">
              <c:v>2031</c:v>
            </c:pt>
          </c:strCache>
        </c:strRef>
      </c:tx>
      <c:layout>
        <c:manualLayout>
          <c:xMode val="edge"/>
          <c:yMode val="edge"/>
          <c:x val="0.77080551514782714"/>
          <c:y val="2.594334810943006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LID4096"/>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9C1-4A46-B77F-6DA93F5AD6D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9C1-4A46-B77F-6DA93F5AD6D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9C1-4A46-B77F-6DA93F5AD6D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9C1-4A46-B77F-6DA93F5AD6D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9C1-4A46-B77F-6DA93F5AD6D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9C1-4A46-B77F-6DA93F5AD6D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9C1-4A46-B77F-6DA93F5AD6D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9C1-4A46-B77F-6DA93F5AD6D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89C1-4A46-B77F-6DA93F5AD6D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9C1-4A46-B77F-6DA93F5AD6D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9C1-4A46-B77F-6DA93F5AD6D4}"/>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sz="1100" b="1" i="0" u="none" strike="noStrike" kern="1200" spc="0" baseline="0" dirty="0">
                        <a:solidFill>
                          <a:srgbClr val="4472C4"/>
                        </a:solidFill>
                      </a:rPr>
                      <a:t>Импортируемый уголь</a:t>
                    </a:r>
                    <a:r>
                      <a:rPr lang="ru-RU" baseline="0" dirty="0"/>
                      <a:t>
</a:t>
                    </a:r>
                    <a:fld id="{009DDC5A-C3E9-4242-8E80-0C7F678B99B8}" type="PERCENTAGE">
                      <a:rPr lang="en-US" baseline="0"/>
                      <a:pPr>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9C1-4A46-B77F-6DA93F5AD6D4}"/>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solidFill>
                          <a:srgbClr val="ED7D31"/>
                        </a:solidFill>
                      </a:rPr>
                      <a:t>Местный уголь</a:t>
                    </a:r>
                    <a:r>
                      <a:rPr lang="ru-RU" baseline="0" dirty="0"/>
                      <a:t>
</a:t>
                    </a:r>
                    <a:fld id="{4E5E9A67-2FF6-4A70-9B30-7AB8063C80C4}" type="PERCENTAGE">
                      <a:rPr lang="en-US" baseline="0">
                        <a:solidFill>
                          <a:srgbClr val="ED7D31"/>
                        </a:solidFill>
                      </a:rPr>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9C1-4A46-B77F-6DA93F5AD6D4}"/>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solidFill>
                          <a:srgbClr val="A5A5A5"/>
                        </a:solidFill>
                      </a:rPr>
                      <a:t>РСНГ</a:t>
                    </a:r>
                    <a:r>
                      <a:rPr lang="ru-RU" baseline="0" dirty="0"/>
                      <a:t>
</a:t>
                    </a:r>
                    <a:fld id="{C90A793A-C25B-4F83-9EE0-DD891DF13B84}" type="PERCENTAGE">
                      <a:rPr lang="en-US" baseline="0">
                        <a:solidFill>
                          <a:srgbClr val="A5A5A5"/>
                        </a:solidFill>
                      </a:rPr>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9C1-4A46-B77F-6DA93F5AD6D4}"/>
                </c:ext>
              </c:extLst>
            </c:dLbl>
            <c:dLbl>
              <c:idx val="3"/>
              <c:layout>
                <c:manualLayout>
                  <c:x val="5.8733111875187607E-2"/>
                  <c:y val="-3.611111111111110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Гас</a:t>
                    </a:r>
                    <a:r>
                      <a:rPr lang="ru-RU" baseline="0" dirty="0"/>
                      <a:t>
</a:t>
                    </a:r>
                    <a:fld id="{0C152F06-0E4F-D44B-9CEE-CE4B48C7CC96}"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9C1-4A46-B77F-6DA93F5AD6D4}"/>
                </c:ext>
              </c:extLst>
            </c:dLbl>
            <c:dLbl>
              <c:idx val="4"/>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Атомная</a:t>
                    </a:r>
                    <a:r>
                      <a:rPr lang="ru-RU" baseline="0" dirty="0"/>
                      <a:t>
</a:t>
                    </a:r>
                    <a:fld id="{821992BE-BF2B-4742-A3A1-0F0F923D859B}"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9C1-4A46-B77F-6DA93F5AD6D4}"/>
                </c:ext>
              </c:extLst>
            </c:dLbl>
            <c:dLbl>
              <c:idx val="5"/>
              <c:layout>
                <c:manualLayout>
                  <c:x val="-2.1753004398217691E-3"/>
                  <c:y val="0.05"/>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err="1"/>
                      <a:t>Баггаса</a:t>
                    </a:r>
                    <a:r>
                      <a:rPr lang="ru-RU" baseline="0" dirty="0"/>
                      <a:t>
</a:t>
                    </a:r>
                    <a:fld id="{007DA26D-A68D-334D-ABA7-D00793236C64}"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9C1-4A46-B77F-6DA93F5AD6D4}"/>
                </c:ext>
              </c:extLst>
            </c:dLbl>
            <c:dLbl>
              <c:idx val="6"/>
              <c:layout>
                <c:manualLayout>
                  <c:x val="5.6557811435365923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sz="1600" dirty="0"/>
                      <a:t>Солнечная
</a:t>
                    </a:r>
                    <a:fld id="{CC59FCA5-D939-4F7F-9476-23B2216EEF1B}" type="PERCENTAGE">
                      <a:rPr lang="en-US" sz="1600"/>
                      <a:pPr>
                        <a:defRPr>
                          <a:solidFill>
                            <a:schemeClr val="accent1"/>
                          </a:solidFill>
                        </a:defRPr>
                      </a:pPr>
                      <a:t>[PERCENTAGE]</a:t>
                    </a:fld>
                    <a:endParaRPr lang="ru-RU" sz="160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9C1-4A46-B77F-6DA93F5AD6D4}"/>
                </c:ext>
              </c:extLst>
            </c:dLbl>
            <c:dLbl>
              <c:idx val="7"/>
              <c:layout>
                <c:manualLayout>
                  <c:x val="-4.1330708356613635E-2"/>
                  <c:y val="4.166666666666666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rgbClr val="9E480E"/>
                        </a:solidFill>
                        <a:latin typeface="+mn-lt"/>
                        <a:ea typeface="+mn-ea"/>
                        <a:cs typeface="+mn-cs"/>
                      </a:defRPr>
                    </a:pPr>
                    <a:r>
                      <a:rPr lang="ru-RU" baseline="0" dirty="0">
                        <a:solidFill>
                          <a:srgbClr val="9E480E"/>
                        </a:solidFill>
                      </a:rPr>
                      <a:t>ГЭС
</a:t>
                    </a:r>
                    <a:fld id="{DC830B2A-B68B-40D7-8281-148137AF62E9}" type="PERCENTAGE">
                      <a:rPr lang="en-US" baseline="0">
                        <a:solidFill>
                          <a:srgbClr val="9E480E"/>
                        </a:solidFill>
                      </a:rPr>
                      <a:pPr>
                        <a:defRPr>
                          <a:solidFill>
                            <a:srgbClr val="9E480E"/>
                          </a:solidFill>
                        </a:defRPr>
                      </a:pPr>
                      <a:t>[PERCENTAGE]</a:t>
                    </a:fld>
                    <a:endParaRPr lang="ru-RU" baseline="0" dirty="0">
                      <a:solidFill>
                        <a:srgbClr val="9E480E"/>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9E480E"/>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9C1-4A46-B77F-6DA93F5AD6D4}"/>
                </c:ext>
              </c:extLst>
            </c:dLbl>
            <c:dLbl>
              <c:idx val="8"/>
              <c:layout>
                <c:manualLayout>
                  <c:x val="-1.0876502199108845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Трансграничный </a:t>
                    </a:r>
                    <a:r>
                      <a:rPr lang="ru-RU" baseline="0" dirty="0"/>
                      <a:t>
</a:t>
                    </a:r>
                    <a:fld id="{3ECACDC2-647E-5646-A62C-09CA14844ADE}"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89C1-4A46-B77F-6DA93F5AD6D4}"/>
                </c:ext>
              </c:extLst>
            </c:dLbl>
            <c:dLbl>
              <c:idx val="9"/>
              <c:layout>
                <c:manualLayout>
                  <c:x val="-2.1753004398217691E-3"/>
                  <c:y val="-5.00000000000000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sz="1600" dirty="0">
                        <a:solidFill>
                          <a:srgbClr val="997300"/>
                        </a:solidFill>
                      </a:rPr>
                      <a:t>Ветер</a:t>
                    </a:r>
                    <a:r>
                      <a:rPr lang="ru-RU" sz="1600" baseline="0" dirty="0">
                        <a:solidFill>
                          <a:srgbClr val="997300"/>
                        </a:solidFill>
                      </a:rPr>
                      <a:t>
</a:t>
                    </a:r>
                    <a:fld id="{08E14FDA-29E6-48A0-993C-0E1EF05A86AF}" type="PERCENTAGE">
                      <a:rPr lang="en-US" sz="1600" baseline="0" dirty="0">
                        <a:solidFill>
                          <a:srgbClr val="997300"/>
                        </a:solidFill>
                      </a:rPr>
                      <a:pPr>
                        <a:defRPr>
                          <a:solidFill>
                            <a:schemeClr val="accent1"/>
                          </a:solidFill>
                        </a:defRPr>
                      </a:pPr>
                      <a:t>[PERCENTAGE]</a:t>
                    </a:fld>
                    <a:endParaRPr lang="ru-RU" sz="1600" baseline="0" dirty="0">
                      <a:solidFill>
                        <a:srgbClr val="9973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9C1-4A46-B77F-6DA93F5AD6D4}"/>
                </c:ext>
              </c:extLst>
            </c:dLbl>
            <c:dLbl>
              <c:idx val="1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ru-RU" dirty="0"/>
                      <a:t>Мазут</a:t>
                    </a:r>
                    <a:r>
                      <a:rPr lang="ru-RU" baseline="0" dirty="0"/>
                      <a:t>
</a:t>
                    </a:r>
                    <a:fld id="{569FF854-007B-074B-A3D3-9641D7BA440F}" type="PERCENTAGE">
                      <a:rPr lang="en-US" baseline="0"/>
                      <a:pPr>
                        <a:defRPr>
                          <a:solidFill>
                            <a:schemeClr val="accent1"/>
                          </a:solidFill>
                        </a:defRPr>
                      </a:pPr>
                      <a:t>[PERCENTAGE]</a:t>
                    </a:fld>
                    <a:endParaRPr lang="ru-RU"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89C1-4A46-B77F-6DA93F5AD6D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PowerPoint]Installed Cap'!$A$23:$A$33</c:f>
              <c:strCache>
                <c:ptCount val="11"/>
                <c:pt idx="0">
                  <c:v>Imported Coal</c:v>
                </c:pt>
                <c:pt idx="1">
                  <c:v>Local Coal</c:v>
                </c:pt>
                <c:pt idx="2">
                  <c:v>RLNG</c:v>
                </c:pt>
                <c:pt idx="3">
                  <c:v>Gas</c:v>
                </c:pt>
                <c:pt idx="4">
                  <c:v>Nuclear</c:v>
                </c:pt>
                <c:pt idx="5">
                  <c:v>Baggase</c:v>
                </c:pt>
                <c:pt idx="6">
                  <c:v>Solar</c:v>
                </c:pt>
                <c:pt idx="7">
                  <c:v>HPP</c:v>
                </c:pt>
                <c:pt idx="8">
                  <c:v>Cross Border</c:v>
                </c:pt>
                <c:pt idx="9">
                  <c:v>Wind</c:v>
                </c:pt>
                <c:pt idx="10">
                  <c:v>RFO</c:v>
                </c:pt>
              </c:strCache>
            </c:strRef>
          </c:cat>
          <c:val>
            <c:numRef>
              <c:f>'[Chart in Microsoft PowerPoint]Installed Cap'!$K$23:$K$33</c:f>
              <c:numCache>
                <c:formatCode>_-* #,##0_-;\-* #,##0_-;_-* "-"??_-;_-@_-</c:formatCode>
                <c:ptCount val="11"/>
                <c:pt idx="0">
                  <c:v>4680</c:v>
                </c:pt>
                <c:pt idx="1">
                  <c:v>4590</c:v>
                </c:pt>
                <c:pt idx="2">
                  <c:v>8710</c:v>
                </c:pt>
                <c:pt idx="3">
                  <c:v>1933</c:v>
                </c:pt>
                <c:pt idx="4">
                  <c:v>3620</c:v>
                </c:pt>
                <c:pt idx="5">
                  <c:v>394</c:v>
                </c:pt>
                <c:pt idx="6">
                  <c:v>12926</c:v>
                </c:pt>
                <c:pt idx="7">
                  <c:v>22701</c:v>
                </c:pt>
                <c:pt idx="8">
                  <c:v>1000</c:v>
                </c:pt>
                <c:pt idx="9">
                  <c:v>6767</c:v>
                </c:pt>
                <c:pt idx="10">
                  <c:v>1347</c:v>
                </c:pt>
              </c:numCache>
            </c:numRef>
          </c:val>
          <c:extLst>
            <c:ext xmlns:c16="http://schemas.microsoft.com/office/drawing/2014/chart" uri="{C3380CC4-5D6E-409C-BE32-E72D297353CC}">
              <c16:uniqueId val="{00000015-89C1-4A46-B77F-6DA93F5AD6D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custT="1"/>
      <dgm:spPr/>
      <dgm:t>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Текущий сценарий</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custLinFactNeighborX="871" custLinFactNeighborY="-2092">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custLinFactNeighborX="-11755" custLinFactNeighborY="783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custLinFactNeighborY="7542"/>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ru-RU"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Текущая установленная мощность</a:t>
          </a:r>
          <a:endParaRPr lang="en-US"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Изменение структуры энергобаланса в 2031 году</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custT="1"/>
      <dgm:spPr/>
      <dgm:t>
        <a:bodyPr/>
        <a:lstStyle/>
        <a:p>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Видение и цели / Основные руководящие принципы</a:t>
          </a:r>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111AC-4E73-462A-B0AD-55E53665471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60197527-E76F-454A-A8C8-A5E020DBB2E3}">
      <dgm:prSet phldrT="[Text]" custT="1"/>
      <dgm:spPr>
        <a:solidFill>
          <a:schemeClr val="accent2">
            <a:lumMod val="75000"/>
          </a:schemeClr>
        </a:solidFill>
      </dgm:spPr>
      <dgm: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Основные руководящие принципы</a:t>
          </a:r>
          <a:endParaRPr lang="en-US" sz="1500" b="1" kern="1200" dirty="0">
            <a:solidFill>
              <a:prstClr val="black"/>
            </a:solidFill>
            <a:latin typeface="Calibri"/>
            <a:ea typeface="+mn-ea"/>
            <a:cs typeface="+mn-cs"/>
          </a:endParaRPr>
        </a:p>
      </dgm:t>
    </dgm:pt>
    <dgm:pt modelId="{FE1F7CA4-4B2E-4A83-843B-DB439FC214AB}" type="parTrans" cxnId="{A53A9DA8-65D8-462B-AE66-12DF0AD3F9B9}">
      <dgm:prSet/>
      <dgm:spPr/>
      <dgm:t>
        <a:bodyPr/>
        <a:lstStyle/>
        <a:p>
          <a:endParaRPr lang="en-US"/>
        </a:p>
      </dgm:t>
    </dgm:pt>
    <dgm:pt modelId="{55F8E178-77FE-48AB-9CDB-C6DAA02B52A5}" type="sibTrans" cxnId="{A53A9DA8-65D8-462B-AE66-12DF0AD3F9B9}">
      <dgm:prSet/>
      <dgm:spPr/>
      <dgm:t>
        <a:bodyPr/>
        <a:lstStyle/>
        <a:p>
          <a:endParaRPr lang="en-US"/>
        </a:p>
      </dgm:t>
    </dgm:pt>
    <dgm:pt modelId="{3F1B58CC-8ECC-451B-9657-BC437E8FF322}">
      <dgm:prSet phldrT="[Text]" custT="1"/>
      <dgm:spPr>
        <a:solidFill>
          <a:schemeClr val="accent6">
            <a:lumMod val="75000"/>
          </a:schemeClr>
        </a:solidFill>
      </dgm:spPr>
      <dgm: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Эффективность</a:t>
          </a:r>
          <a:endParaRPr lang="en-US" sz="1500" b="1" kern="1200" dirty="0">
            <a:solidFill>
              <a:prstClr val="black"/>
            </a:solidFill>
            <a:latin typeface="Calibri"/>
            <a:ea typeface="+mn-ea"/>
            <a:cs typeface="+mn-cs"/>
          </a:endParaRPr>
        </a:p>
      </dgm:t>
    </dgm:pt>
    <dgm:pt modelId="{71553337-500C-4937-B10C-00CDD0AE4589}" type="parTrans" cxnId="{1B9DB406-00E2-41D9-BA99-4CD12DD8D5DA}">
      <dgm:prSet/>
      <dgm:spPr/>
      <dgm:t>
        <a:bodyPr/>
        <a:lstStyle/>
        <a:p>
          <a:endParaRPr lang="en-US"/>
        </a:p>
      </dgm:t>
    </dgm:pt>
    <dgm:pt modelId="{98C6E0F6-32C9-4D91-920F-7357777F4714}" type="sibTrans" cxnId="{1B9DB406-00E2-41D9-BA99-4CD12DD8D5DA}">
      <dgm:prSet/>
      <dgm:spPr/>
      <dgm:t>
        <a:bodyPr/>
        <a:lstStyle/>
        <a:p>
          <a:endParaRPr lang="en-US"/>
        </a:p>
      </dgm:t>
    </dgm:pt>
    <dgm:pt modelId="{BD3AC572-30A7-454F-A2E2-5EB379C13BF5}">
      <dgm:prSet phldrT="[Text]" custT="1"/>
      <dgm:spPr>
        <a:solidFill>
          <a:schemeClr val="tx1">
            <a:lumMod val="50000"/>
            <a:lumOff val="50000"/>
          </a:schemeClr>
        </a:solidFill>
      </dgm:spPr>
      <dgm: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Прозрачность</a:t>
          </a:r>
          <a:endParaRPr lang="en-US" sz="1500" b="1" kern="1200" dirty="0">
            <a:solidFill>
              <a:prstClr val="black"/>
            </a:solidFill>
            <a:latin typeface="Calibri"/>
            <a:ea typeface="+mn-ea"/>
            <a:cs typeface="+mn-cs"/>
          </a:endParaRPr>
        </a:p>
      </dgm:t>
    </dgm:pt>
    <dgm:pt modelId="{4E04160F-649B-4BD6-8B31-C6B32E553CB4}" type="parTrans" cxnId="{9F33743B-D7E7-4A74-94A0-C81217C4DD93}">
      <dgm:prSet/>
      <dgm:spPr/>
      <dgm:t>
        <a:bodyPr/>
        <a:lstStyle/>
        <a:p>
          <a:endParaRPr lang="en-US"/>
        </a:p>
      </dgm:t>
    </dgm:pt>
    <dgm:pt modelId="{98B7C011-70BE-45F6-8DFF-6549559A687B}" type="sibTrans" cxnId="{9F33743B-D7E7-4A74-94A0-C81217C4DD93}">
      <dgm:prSet/>
      <dgm:spPr/>
      <dgm:t>
        <a:bodyPr/>
        <a:lstStyle/>
        <a:p>
          <a:endParaRPr lang="en-US"/>
        </a:p>
      </dgm:t>
    </dgm:pt>
    <dgm:pt modelId="{4D2DA1DC-2DBD-43FC-B572-992ED38C3116}">
      <dgm:prSet phldrT="[Text]" custT="1"/>
      <dgm:spPr>
        <a:solidFill>
          <a:schemeClr val="accent1">
            <a:lumMod val="75000"/>
          </a:schemeClr>
        </a:solidFill>
      </dgm:spPr>
      <dgm: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Конкуренция</a:t>
          </a:r>
          <a:endParaRPr lang="en-US" sz="1500" b="1" kern="1200" dirty="0">
            <a:solidFill>
              <a:prstClr val="black"/>
            </a:solidFill>
            <a:latin typeface="Calibri"/>
            <a:ea typeface="+mn-ea"/>
            <a:cs typeface="+mn-cs"/>
          </a:endParaRPr>
        </a:p>
      </dgm:t>
    </dgm:pt>
    <dgm:pt modelId="{C7F40695-1A66-4597-86C0-77281FC8C547}" type="parTrans" cxnId="{5BBD5FD5-05BC-4C01-95D8-F60C451AA5F4}">
      <dgm:prSet/>
      <dgm:spPr/>
      <dgm:t>
        <a:bodyPr/>
        <a:lstStyle/>
        <a:p>
          <a:endParaRPr lang="en-US"/>
        </a:p>
      </dgm:t>
    </dgm:pt>
    <dgm:pt modelId="{1703CD4E-B83F-41CC-A535-033D5C66EF6A}" type="sibTrans" cxnId="{5BBD5FD5-05BC-4C01-95D8-F60C451AA5F4}">
      <dgm:prSet/>
      <dgm:spPr/>
      <dgm:t>
        <a:bodyPr/>
        <a:lstStyle/>
        <a:p>
          <a:endParaRPr lang="en-US"/>
        </a:p>
      </dgm:t>
    </dgm:pt>
    <dgm:pt modelId="{BD2A5D44-76BE-4FE9-921B-724A3DA70AAF}">
      <dgm:prSet phldrT="[Text]" custT="1"/>
      <dgm:spPr>
        <a:solidFill>
          <a:srgbClr val="FFC000"/>
        </a:solidFill>
      </dgm:spPr>
      <dgm: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Финансовая жизнеспособность</a:t>
          </a:r>
          <a:endParaRPr lang="en-US" sz="1500" b="1" kern="1200" dirty="0">
            <a:solidFill>
              <a:prstClr val="black"/>
            </a:solidFill>
            <a:latin typeface="Calibri"/>
            <a:ea typeface="+mn-ea"/>
            <a:cs typeface="+mn-cs"/>
          </a:endParaRPr>
        </a:p>
      </dgm:t>
    </dgm:pt>
    <dgm:pt modelId="{A928CC06-303A-4205-AC36-BFEA0A021208}" type="parTrans" cxnId="{BB4B9BAE-DC39-45FB-9688-83DA2F05013F}">
      <dgm:prSet/>
      <dgm:spPr/>
      <dgm:t>
        <a:bodyPr/>
        <a:lstStyle/>
        <a:p>
          <a:endParaRPr lang="en-US"/>
        </a:p>
      </dgm:t>
    </dgm:pt>
    <dgm:pt modelId="{8D323395-7C3A-4D6C-A962-67CE988BD597}" type="sibTrans" cxnId="{BB4B9BAE-DC39-45FB-9688-83DA2F05013F}">
      <dgm:prSet/>
      <dgm:spPr/>
      <dgm:t>
        <a:bodyPr/>
        <a:lstStyle/>
        <a:p>
          <a:endParaRPr lang="en-US"/>
        </a:p>
      </dgm:t>
    </dgm:pt>
    <dgm:pt modelId="{AA18853E-8D9B-432F-90A4-1B67920C1DB8}">
      <dgm:prSet phldrT="[Text]" custT="1"/>
      <dgm:spPr>
        <a:solidFill>
          <a:srgbClr val="0070C0"/>
        </a:solidFill>
      </dgm:spPr>
      <dgm:t>
        <a:bodyPr/>
        <a:lstStyle/>
        <a:p>
          <a:pPr marL="0" lvl="0" indent="0" algn="ctr" defTabSz="666750">
            <a:lnSpc>
              <a:spcPct val="90000"/>
            </a:lnSpc>
            <a:spcBef>
              <a:spcPct val="0"/>
            </a:spcBef>
            <a:spcAft>
              <a:spcPct val="35000"/>
            </a:spcAft>
            <a:buNone/>
          </a:pPr>
          <a:r>
            <a:rPr lang="ru-RU" sz="1500" b="1" kern="1200" dirty="0" err="1">
              <a:solidFill>
                <a:prstClr val="black"/>
              </a:solidFill>
              <a:latin typeface="Calibri"/>
              <a:ea typeface="+mn-ea"/>
              <a:cs typeface="+mn-cs"/>
            </a:rPr>
            <a:t>Индигенизация</a:t>
          </a:r>
          <a:r>
            <a:rPr lang="ru-RU" sz="1500" b="1" kern="1200" dirty="0">
              <a:solidFill>
                <a:prstClr val="black"/>
              </a:solidFill>
              <a:latin typeface="Calibri"/>
              <a:ea typeface="+mn-ea"/>
              <a:cs typeface="+mn-cs"/>
            </a:rPr>
            <a:t>, НИОКР</a:t>
          </a:r>
          <a:endParaRPr lang="en-US" sz="1500" b="1" kern="1200" dirty="0">
            <a:solidFill>
              <a:prstClr val="black"/>
            </a:solidFill>
            <a:latin typeface="Calibri"/>
            <a:ea typeface="+mn-ea"/>
            <a:cs typeface="+mn-cs"/>
          </a:endParaRPr>
        </a:p>
      </dgm:t>
    </dgm:pt>
    <dgm:pt modelId="{CCE9F7A7-8DDC-4245-B4E6-C5A9382EA315}" type="parTrans" cxnId="{CDFFB47C-0D6C-490D-8D24-C9CB0EEA2403}">
      <dgm:prSet/>
      <dgm:spPr/>
      <dgm:t>
        <a:bodyPr/>
        <a:lstStyle/>
        <a:p>
          <a:endParaRPr lang="en-US"/>
        </a:p>
      </dgm:t>
    </dgm:pt>
    <dgm:pt modelId="{6188A9C0-0C55-461F-B242-B20E41218780}" type="sibTrans" cxnId="{CDFFB47C-0D6C-490D-8D24-C9CB0EEA2403}">
      <dgm:prSet/>
      <dgm:spPr/>
      <dgm:t>
        <a:bodyPr/>
        <a:lstStyle/>
        <a:p>
          <a:endParaRPr lang="en-US"/>
        </a:p>
      </dgm:t>
    </dgm:pt>
    <dgm:pt modelId="{A27C65F0-64F2-440C-ACD9-E19FC4815F54}">
      <dgm:prSet phldrT="[Text]"/>
      <dgm:spPr>
        <a:solidFill>
          <a:srgbClr val="92D050"/>
        </a:solidFill>
      </dgm:spPr>
      <dgm:t>
        <a:bodyPr/>
        <a:lstStyle/>
        <a:p>
          <a:r>
            <a:rPr lang="ru-RU" b="1" dirty="0">
              <a:solidFill>
                <a:schemeClr val="tx1"/>
              </a:solidFill>
            </a:rPr>
            <a:t>Экологическая ответственность</a:t>
          </a:r>
          <a:endParaRPr lang="en-US" b="1" dirty="0">
            <a:solidFill>
              <a:schemeClr val="tx1"/>
            </a:solidFill>
          </a:endParaRPr>
        </a:p>
      </dgm:t>
    </dgm:pt>
    <dgm:pt modelId="{2C6E0D6A-6B8B-46DC-AF48-31B1A60A062A}" type="parTrans" cxnId="{306FC3FE-F75E-41D1-B58B-BA9574A6B9AC}">
      <dgm:prSet/>
      <dgm:spPr/>
      <dgm:t>
        <a:bodyPr/>
        <a:lstStyle/>
        <a:p>
          <a:endParaRPr lang="en-US"/>
        </a:p>
      </dgm:t>
    </dgm:pt>
    <dgm:pt modelId="{04D50A8A-1C1A-4018-9B65-EAE99866ABCB}" type="sibTrans" cxnId="{306FC3FE-F75E-41D1-B58B-BA9574A6B9AC}">
      <dgm:prSet/>
      <dgm:spPr/>
      <dgm:t>
        <a:bodyPr/>
        <a:lstStyle/>
        <a:p>
          <a:endParaRPr lang="en-US"/>
        </a:p>
      </dgm:t>
    </dgm:pt>
    <dgm:pt modelId="{CECA242C-2AFF-48DB-A656-7C6B323B1F0B}" type="pres">
      <dgm:prSet presAssocID="{78E111AC-4E73-462A-B0AD-55E53665471C}" presName="Name0" presStyleCnt="0">
        <dgm:presLayoutVars>
          <dgm:chMax val="1"/>
          <dgm:chPref val="1"/>
          <dgm:dir/>
          <dgm:animOne val="branch"/>
          <dgm:animLvl val="lvl"/>
        </dgm:presLayoutVars>
      </dgm:prSet>
      <dgm:spPr/>
    </dgm:pt>
    <dgm:pt modelId="{A1727519-FA80-4D9E-98DD-F7F1B9D6D809}" type="pres">
      <dgm:prSet presAssocID="{60197527-E76F-454A-A8C8-A5E020DBB2E3}" presName="Parent" presStyleLbl="node0" presStyleIdx="0" presStyleCnt="1">
        <dgm:presLayoutVars>
          <dgm:chMax val="6"/>
          <dgm:chPref val="6"/>
        </dgm:presLayoutVars>
      </dgm:prSet>
      <dgm:spPr/>
    </dgm:pt>
    <dgm:pt modelId="{830BF875-608F-4211-9C5F-5E3343F08C77}" type="pres">
      <dgm:prSet presAssocID="{3F1B58CC-8ECC-451B-9657-BC437E8FF322}" presName="Accent1" presStyleCnt="0"/>
      <dgm:spPr/>
    </dgm:pt>
    <dgm:pt modelId="{46E44C79-18ED-4C37-956F-A6A1A85E31BF}" type="pres">
      <dgm:prSet presAssocID="{3F1B58CC-8ECC-451B-9657-BC437E8FF322}" presName="Accent" presStyleLbl="bgShp" presStyleIdx="0" presStyleCnt="6"/>
      <dgm:spPr/>
    </dgm:pt>
    <dgm:pt modelId="{3300858A-0170-4E0A-A808-26D3BDE82A4F}" type="pres">
      <dgm:prSet presAssocID="{3F1B58CC-8ECC-451B-9657-BC437E8FF322}" presName="Child1" presStyleLbl="node1" presStyleIdx="0" presStyleCnt="6">
        <dgm:presLayoutVars>
          <dgm:chMax val="0"/>
          <dgm:chPref val="0"/>
          <dgm:bulletEnabled val="1"/>
        </dgm:presLayoutVars>
      </dgm:prSet>
      <dgm:spPr/>
    </dgm:pt>
    <dgm:pt modelId="{6421A0C2-863B-4AEA-8400-C5232542F37D}" type="pres">
      <dgm:prSet presAssocID="{BD3AC572-30A7-454F-A2E2-5EB379C13BF5}" presName="Accent2" presStyleCnt="0"/>
      <dgm:spPr/>
    </dgm:pt>
    <dgm:pt modelId="{505EDC5A-EF91-47A0-8DAA-D772B70C1F60}" type="pres">
      <dgm:prSet presAssocID="{BD3AC572-30A7-454F-A2E2-5EB379C13BF5}" presName="Accent" presStyleLbl="bgShp" presStyleIdx="1" presStyleCnt="6"/>
      <dgm:spPr>
        <a:solidFill>
          <a:schemeClr val="accent2">
            <a:lumMod val="40000"/>
            <a:lumOff val="60000"/>
          </a:schemeClr>
        </a:solidFill>
      </dgm:spPr>
    </dgm:pt>
    <dgm:pt modelId="{F46A0CB7-386C-4E90-B87B-74D909B7935D}" type="pres">
      <dgm:prSet presAssocID="{BD3AC572-30A7-454F-A2E2-5EB379C13BF5}" presName="Child2" presStyleLbl="node1" presStyleIdx="1" presStyleCnt="6">
        <dgm:presLayoutVars>
          <dgm:chMax val="0"/>
          <dgm:chPref val="0"/>
          <dgm:bulletEnabled val="1"/>
        </dgm:presLayoutVars>
      </dgm:prSet>
      <dgm:spPr/>
    </dgm:pt>
    <dgm:pt modelId="{6876AD68-8A5F-4608-9407-8EFBBFFF02C7}" type="pres">
      <dgm:prSet presAssocID="{4D2DA1DC-2DBD-43FC-B572-992ED38C3116}" presName="Accent3" presStyleCnt="0"/>
      <dgm:spPr/>
    </dgm:pt>
    <dgm:pt modelId="{9A4E0C8B-21CB-4635-979B-8E9928CB0942}" type="pres">
      <dgm:prSet presAssocID="{4D2DA1DC-2DBD-43FC-B572-992ED38C3116}" presName="Accent" presStyleLbl="bgShp" presStyleIdx="2" presStyleCnt="6"/>
      <dgm:spPr>
        <a:solidFill>
          <a:schemeClr val="accent2">
            <a:lumMod val="40000"/>
            <a:lumOff val="60000"/>
          </a:schemeClr>
        </a:solidFill>
      </dgm:spPr>
    </dgm:pt>
    <dgm:pt modelId="{50A18E80-07CF-42BC-8619-D296D77553E4}" type="pres">
      <dgm:prSet presAssocID="{4D2DA1DC-2DBD-43FC-B572-992ED38C3116}" presName="Child3" presStyleLbl="node1" presStyleIdx="2" presStyleCnt="6">
        <dgm:presLayoutVars>
          <dgm:chMax val="0"/>
          <dgm:chPref val="0"/>
          <dgm:bulletEnabled val="1"/>
        </dgm:presLayoutVars>
      </dgm:prSet>
      <dgm:spPr/>
    </dgm:pt>
    <dgm:pt modelId="{3ACA3791-756B-4024-805C-0F83790794FD}" type="pres">
      <dgm:prSet presAssocID="{BD2A5D44-76BE-4FE9-921B-724A3DA70AAF}" presName="Accent4" presStyleCnt="0"/>
      <dgm:spPr/>
    </dgm:pt>
    <dgm:pt modelId="{6E6FF9AA-D921-41F0-87AC-66890483F167}" type="pres">
      <dgm:prSet presAssocID="{BD2A5D44-76BE-4FE9-921B-724A3DA70AAF}" presName="Accent" presStyleLbl="bgShp" presStyleIdx="3" presStyleCnt="6"/>
      <dgm:spPr>
        <a:solidFill>
          <a:schemeClr val="accent2">
            <a:lumMod val="40000"/>
            <a:lumOff val="60000"/>
          </a:schemeClr>
        </a:solidFill>
      </dgm:spPr>
    </dgm:pt>
    <dgm:pt modelId="{322EC9D4-96BE-42DC-AE80-A762B10EDC76}" type="pres">
      <dgm:prSet presAssocID="{BD2A5D44-76BE-4FE9-921B-724A3DA70AAF}" presName="Child4" presStyleLbl="node1" presStyleIdx="3" presStyleCnt="6">
        <dgm:presLayoutVars>
          <dgm:chMax val="0"/>
          <dgm:chPref val="0"/>
          <dgm:bulletEnabled val="1"/>
        </dgm:presLayoutVars>
      </dgm:prSet>
      <dgm:spPr/>
    </dgm:pt>
    <dgm:pt modelId="{C2B22360-70FF-4FD4-96A6-E249B1D64122}" type="pres">
      <dgm:prSet presAssocID="{AA18853E-8D9B-432F-90A4-1B67920C1DB8}" presName="Accent5" presStyleCnt="0"/>
      <dgm:spPr/>
    </dgm:pt>
    <dgm:pt modelId="{1C3F76E1-BFC7-487A-8B46-AA248D147612}" type="pres">
      <dgm:prSet presAssocID="{AA18853E-8D9B-432F-90A4-1B67920C1DB8}" presName="Accent" presStyleLbl="bgShp" presStyleIdx="4" presStyleCnt="6"/>
      <dgm:spPr>
        <a:solidFill>
          <a:schemeClr val="accent2">
            <a:lumMod val="40000"/>
            <a:lumOff val="60000"/>
          </a:schemeClr>
        </a:solidFill>
      </dgm:spPr>
    </dgm:pt>
    <dgm:pt modelId="{5C89C92B-54ED-43FC-B8BF-F9FE1377BC98}" type="pres">
      <dgm:prSet presAssocID="{AA18853E-8D9B-432F-90A4-1B67920C1DB8}" presName="Child5" presStyleLbl="node1" presStyleIdx="4" presStyleCnt="6">
        <dgm:presLayoutVars>
          <dgm:chMax val="0"/>
          <dgm:chPref val="0"/>
          <dgm:bulletEnabled val="1"/>
        </dgm:presLayoutVars>
      </dgm:prSet>
      <dgm:spPr/>
    </dgm:pt>
    <dgm:pt modelId="{9278C37D-64E3-4A76-8B26-58CE508B13EF}" type="pres">
      <dgm:prSet presAssocID="{A27C65F0-64F2-440C-ACD9-E19FC4815F54}" presName="Accent6" presStyleCnt="0"/>
      <dgm:spPr/>
    </dgm:pt>
    <dgm:pt modelId="{D7F08860-C7A0-4A5D-A0FC-DDC4D28760BF}" type="pres">
      <dgm:prSet presAssocID="{A27C65F0-64F2-440C-ACD9-E19FC4815F54}" presName="Accent" presStyleLbl="bgShp" presStyleIdx="5" presStyleCnt="6"/>
      <dgm:spPr>
        <a:solidFill>
          <a:schemeClr val="accent2">
            <a:lumMod val="40000"/>
            <a:lumOff val="60000"/>
          </a:schemeClr>
        </a:solidFill>
      </dgm:spPr>
    </dgm:pt>
    <dgm:pt modelId="{A6CD9658-ABAC-4655-8245-EB8604482264}" type="pres">
      <dgm:prSet presAssocID="{A27C65F0-64F2-440C-ACD9-E19FC4815F54}" presName="Child6" presStyleLbl="node1" presStyleIdx="5" presStyleCnt="6">
        <dgm:presLayoutVars>
          <dgm:chMax val="0"/>
          <dgm:chPref val="0"/>
          <dgm:bulletEnabled val="1"/>
        </dgm:presLayoutVars>
      </dgm:prSet>
      <dgm:spPr/>
    </dgm:pt>
  </dgm:ptLst>
  <dgm:cxnLst>
    <dgm:cxn modelId="{1B9DB406-00E2-41D9-BA99-4CD12DD8D5DA}" srcId="{60197527-E76F-454A-A8C8-A5E020DBB2E3}" destId="{3F1B58CC-8ECC-451B-9657-BC437E8FF322}" srcOrd="0" destOrd="0" parTransId="{71553337-500C-4937-B10C-00CDD0AE4589}" sibTransId="{98C6E0F6-32C9-4D91-920F-7357777F4714}"/>
    <dgm:cxn modelId="{23E5290D-7A8C-4F10-A162-494153481E0E}" type="presOf" srcId="{60197527-E76F-454A-A8C8-A5E020DBB2E3}" destId="{A1727519-FA80-4D9E-98DD-F7F1B9D6D809}" srcOrd="0" destOrd="0" presId="urn:microsoft.com/office/officeart/2011/layout/HexagonRadial"/>
    <dgm:cxn modelId="{8999C30D-54B5-4DE2-9B3B-50CC79EEBDA9}" type="presOf" srcId="{4D2DA1DC-2DBD-43FC-B572-992ED38C3116}" destId="{50A18E80-07CF-42BC-8619-D296D77553E4}" srcOrd="0" destOrd="0" presId="urn:microsoft.com/office/officeart/2011/layout/HexagonRadial"/>
    <dgm:cxn modelId="{9F8CE90E-69BE-475D-B0B0-EB0322431EDC}" type="presOf" srcId="{78E111AC-4E73-462A-B0AD-55E53665471C}" destId="{CECA242C-2AFF-48DB-A656-7C6B323B1F0B}" srcOrd="0" destOrd="0" presId="urn:microsoft.com/office/officeart/2011/layout/HexagonRadial"/>
    <dgm:cxn modelId="{10CF2721-7AA9-46D6-B26A-8D36B0D772FF}" type="presOf" srcId="{BD3AC572-30A7-454F-A2E2-5EB379C13BF5}" destId="{F46A0CB7-386C-4E90-B87B-74D909B7935D}" srcOrd="0" destOrd="0" presId="urn:microsoft.com/office/officeart/2011/layout/HexagonRadial"/>
    <dgm:cxn modelId="{9F33743B-D7E7-4A74-94A0-C81217C4DD93}" srcId="{60197527-E76F-454A-A8C8-A5E020DBB2E3}" destId="{BD3AC572-30A7-454F-A2E2-5EB379C13BF5}" srcOrd="1" destOrd="0" parTransId="{4E04160F-649B-4BD6-8B31-C6B32E553CB4}" sibTransId="{98B7C011-70BE-45F6-8DFF-6549559A687B}"/>
    <dgm:cxn modelId="{B030145A-30EC-42DD-9E29-3ABE70EF32BF}" type="presOf" srcId="{A27C65F0-64F2-440C-ACD9-E19FC4815F54}" destId="{A6CD9658-ABAC-4655-8245-EB8604482264}" srcOrd="0" destOrd="0" presId="urn:microsoft.com/office/officeart/2011/layout/HexagonRadial"/>
    <dgm:cxn modelId="{CDFFB47C-0D6C-490D-8D24-C9CB0EEA2403}" srcId="{60197527-E76F-454A-A8C8-A5E020DBB2E3}" destId="{AA18853E-8D9B-432F-90A4-1B67920C1DB8}" srcOrd="4" destOrd="0" parTransId="{CCE9F7A7-8DDC-4245-B4E6-C5A9382EA315}" sibTransId="{6188A9C0-0C55-461F-B242-B20E41218780}"/>
    <dgm:cxn modelId="{10319193-CF04-40EA-ADEE-018732E199ED}" type="presOf" srcId="{3F1B58CC-8ECC-451B-9657-BC437E8FF322}" destId="{3300858A-0170-4E0A-A808-26D3BDE82A4F}" srcOrd="0" destOrd="0" presId="urn:microsoft.com/office/officeart/2011/layout/HexagonRadial"/>
    <dgm:cxn modelId="{A53A9DA8-65D8-462B-AE66-12DF0AD3F9B9}" srcId="{78E111AC-4E73-462A-B0AD-55E53665471C}" destId="{60197527-E76F-454A-A8C8-A5E020DBB2E3}" srcOrd="0" destOrd="0" parTransId="{FE1F7CA4-4B2E-4A83-843B-DB439FC214AB}" sibTransId="{55F8E178-77FE-48AB-9CDB-C6DAA02B52A5}"/>
    <dgm:cxn modelId="{BB4B9BAE-DC39-45FB-9688-83DA2F05013F}" srcId="{60197527-E76F-454A-A8C8-A5E020DBB2E3}" destId="{BD2A5D44-76BE-4FE9-921B-724A3DA70AAF}" srcOrd="3" destOrd="0" parTransId="{A928CC06-303A-4205-AC36-BFEA0A021208}" sibTransId="{8D323395-7C3A-4D6C-A962-67CE988BD597}"/>
    <dgm:cxn modelId="{C0017BC5-3907-463B-9C62-7AC41E0F11E0}" type="presOf" srcId="{AA18853E-8D9B-432F-90A4-1B67920C1DB8}" destId="{5C89C92B-54ED-43FC-B8BF-F9FE1377BC98}" srcOrd="0" destOrd="0" presId="urn:microsoft.com/office/officeart/2011/layout/HexagonRadial"/>
    <dgm:cxn modelId="{5BBD5FD5-05BC-4C01-95D8-F60C451AA5F4}" srcId="{60197527-E76F-454A-A8C8-A5E020DBB2E3}" destId="{4D2DA1DC-2DBD-43FC-B572-992ED38C3116}" srcOrd="2" destOrd="0" parTransId="{C7F40695-1A66-4597-86C0-77281FC8C547}" sibTransId="{1703CD4E-B83F-41CC-A535-033D5C66EF6A}"/>
    <dgm:cxn modelId="{DF935BDF-1B1A-44B7-951B-A62D83CC66DA}" type="presOf" srcId="{BD2A5D44-76BE-4FE9-921B-724A3DA70AAF}" destId="{322EC9D4-96BE-42DC-AE80-A762B10EDC76}" srcOrd="0" destOrd="0" presId="urn:microsoft.com/office/officeart/2011/layout/HexagonRadial"/>
    <dgm:cxn modelId="{306FC3FE-F75E-41D1-B58B-BA9574A6B9AC}" srcId="{60197527-E76F-454A-A8C8-A5E020DBB2E3}" destId="{A27C65F0-64F2-440C-ACD9-E19FC4815F54}" srcOrd="5" destOrd="0" parTransId="{2C6E0D6A-6B8B-46DC-AF48-31B1A60A062A}" sibTransId="{04D50A8A-1C1A-4018-9B65-EAE99866ABCB}"/>
    <dgm:cxn modelId="{D1BF0FFD-C9C5-41E0-9EF4-9389C4769A3F}" type="presParOf" srcId="{CECA242C-2AFF-48DB-A656-7C6B323B1F0B}" destId="{A1727519-FA80-4D9E-98DD-F7F1B9D6D809}" srcOrd="0" destOrd="0" presId="urn:microsoft.com/office/officeart/2011/layout/HexagonRadial"/>
    <dgm:cxn modelId="{54A39A66-BD56-4944-BEC9-1126257E8D1E}" type="presParOf" srcId="{CECA242C-2AFF-48DB-A656-7C6B323B1F0B}" destId="{830BF875-608F-4211-9C5F-5E3343F08C77}" srcOrd="1" destOrd="0" presId="urn:microsoft.com/office/officeart/2011/layout/HexagonRadial"/>
    <dgm:cxn modelId="{0F571B52-B962-45CC-BD90-916B2591E40E}" type="presParOf" srcId="{830BF875-608F-4211-9C5F-5E3343F08C77}" destId="{46E44C79-18ED-4C37-956F-A6A1A85E31BF}" srcOrd="0" destOrd="0" presId="urn:microsoft.com/office/officeart/2011/layout/HexagonRadial"/>
    <dgm:cxn modelId="{E325572B-DD35-4ADA-BE02-5B5A2CB68155}" type="presParOf" srcId="{CECA242C-2AFF-48DB-A656-7C6B323B1F0B}" destId="{3300858A-0170-4E0A-A808-26D3BDE82A4F}" srcOrd="2" destOrd="0" presId="urn:microsoft.com/office/officeart/2011/layout/HexagonRadial"/>
    <dgm:cxn modelId="{D79FD743-7216-494B-A511-FB1E5A01D4F2}" type="presParOf" srcId="{CECA242C-2AFF-48DB-A656-7C6B323B1F0B}" destId="{6421A0C2-863B-4AEA-8400-C5232542F37D}" srcOrd="3" destOrd="0" presId="urn:microsoft.com/office/officeart/2011/layout/HexagonRadial"/>
    <dgm:cxn modelId="{5B910A85-49A4-4107-AC97-0D119BF36CB3}" type="presParOf" srcId="{6421A0C2-863B-4AEA-8400-C5232542F37D}" destId="{505EDC5A-EF91-47A0-8DAA-D772B70C1F60}" srcOrd="0" destOrd="0" presId="urn:microsoft.com/office/officeart/2011/layout/HexagonRadial"/>
    <dgm:cxn modelId="{03A8FE35-51A4-4CF6-9294-AEB77F9211AD}" type="presParOf" srcId="{CECA242C-2AFF-48DB-A656-7C6B323B1F0B}" destId="{F46A0CB7-386C-4E90-B87B-74D909B7935D}" srcOrd="4" destOrd="0" presId="urn:microsoft.com/office/officeart/2011/layout/HexagonRadial"/>
    <dgm:cxn modelId="{F385EA05-18F3-4151-A911-5D34A3D8B014}" type="presParOf" srcId="{CECA242C-2AFF-48DB-A656-7C6B323B1F0B}" destId="{6876AD68-8A5F-4608-9407-8EFBBFFF02C7}" srcOrd="5" destOrd="0" presId="urn:microsoft.com/office/officeart/2011/layout/HexagonRadial"/>
    <dgm:cxn modelId="{964A440F-9437-427F-95B2-EE5C3828AF5D}" type="presParOf" srcId="{6876AD68-8A5F-4608-9407-8EFBBFFF02C7}" destId="{9A4E0C8B-21CB-4635-979B-8E9928CB0942}" srcOrd="0" destOrd="0" presId="urn:microsoft.com/office/officeart/2011/layout/HexagonRadial"/>
    <dgm:cxn modelId="{B7793CD9-92F2-46D7-BDB8-45582A845E33}" type="presParOf" srcId="{CECA242C-2AFF-48DB-A656-7C6B323B1F0B}" destId="{50A18E80-07CF-42BC-8619-D296D77553E4}" srcOrd="6" destOrd="0" presId="urn:microsoft.com/office/officeart/2011/layout/HexagonRadial"/>
    <dgm:cxn modelId="{76BE1E72-F7F1-41FD-B006-F6FED334C76F}" type="presParOf" srcId="{CECA242C-2AFF-48DB-A656-7C6B323B1F0B}" destId="{3ACA3791-756B-4024-805C-0F83790794FD}" srcOrd="7" destOrd="0" presId="urn:microsoft.com/office/officeart/2011/layout/HexagonRadial"/>
    <dgm:cxn modelId="{5FE64D26-EB81-4320-A7CA-05D989DF2505}" type="presParOf" srcId="{3ACA3791-756B-4024-805C-0F83790794FD}" destId="{6E6FF9AA-D921-41F0-87AC-66890483F167}" srcOrd="0" destOrd="0" presId="urn:microsoft.com/office/officeart/2011/layout/HexagonRadial"/>
    <dgm:cxn modelId="{772F465E-3769-431F-8C47-39F437EBA8A3}" type="presParOf" srcId="{CECA242C-2AFF-48DB-A656-7C6B323B1F0B}" destId="{322EC9D4-96BE-42DC-AE80-A762B10EDC76}" srcOrd="8" destOrd="0" presId="urn:microsoft.com/office/officeart/2011/layout/HexagonRadial"/>
    <dgm:cxn modelId="{C85BAC58-364B-4147-924D-1E6B7F5A3576}" type="presParOf" srcId="{CECA242C-2AFF-48DB-A656-7C6B323B1F0B}" destId="{C2B22360-70FF-4FD4-96A6-E249B1D64122}" srcOrd="9" destOrd="0" presId="urn:microsoft.com/office/officeart/2011/layout/HexagonRadial"/>
    <dgm:cxn modelId="{FB7BF9EC-079B-415B-81AC-B26D44F55F91}" type="presParOf" srcId="{C2B22360-70FF-4FD4-96A6-E249B1D64122}" destId="{1C3F76E1-BFC7-487A-8B46-AA248D147612}" srcOrd="0" destOrd="0" presId="urn:microsoft.com/office/officeart/2011/layout/HexagonRadial"/>
    <dgm:cxn modelId="{793135E7-3C1C-4D52-A15E-5D38130E8C03}" type="presParOf" srcId="{CECA242C-2AFF-48DB-A656-7C6B323B1F0B}" destId="{5C89C92B-54ED-43FC-B8BF-F9FE1377BC98}" srcOrd="10" destOrd="0" presId="urn:microsoft.com/office/officeart/2011/layout/HexagonRadial"/>
    <dgm:cxn modelId="{C92529E7-C0B9-4532-83E7-E1405F8A1E86}" type="presParOf" srcId="{CECA242C-2AFF-48DB-A656-7C6B323B1F0B}" destId="{9278C37D-64E3-4A76-8B26-58CE508B13EF}" srcOrd="11" destOrd="0" presId="urn:microsoft.com/office/officeart/2011/layout/HexagonRadial"/>
    <dgm:cxn modelId="{FF6110A7-BA9E-436F-8D1A-6A06E598D836}" type="presParOf" srcId="{9278C37D-64E3-4A76-8B26-58CE508B13EF}" destId="{D7F08860-C7A0-4A5D-A0FC-DDC4D28760BF}" srcOrd="0" destOrd="0" presId="urn:microsoft.com/office/officeart/2011/layout/HexagonRadial"/>
    <dgm:cxn modelId="{D5ED4955-2AF9-4801-AA59-BF714FC23A34}" type="presParOf" srcId="{CECA242C-2AFF-48DB-A656-7C6B323B1F0B}" destId="{A6CD9658-ABAC-4655-8245-EB8604482264}"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custT="1"/>
      <dgm:spPr/>
      <dgm:t>
        <a:bodyPr/>
        <a:lstStyle/>
        <a:p>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Ускоренная реализация инициатив в области солнечной энергетики</a:t>
          </a:r>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Замещение дорогостоящего импортного ископаемого топлива</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Краткое описание</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449629" y="85074"/>
          <a:ext cx="5366058" cy="487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ru-RU" sz="2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Текущий сценарий</a:t>
          </a:r>
          <a:endParaRPr lang="en-US" sz="2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49629" y="85074"/>
        <a:ext cx="5366058" cy="487823"/>
      </dsp:txXfrm>
    </dsp:sp>
    <dsp:sp modelId="{1EC3F16F-D58D-4F42-9509-CA6C9731F994}">
      <dsp:nvSpPr>
        <dsp:cNvPr id="0" name=""/>
        <dsp:cNvSpPr/>
      </dsp:nvSpPr>
      <dsp:spPr>
        <a:xfrm>
          <a:off x="402890"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63004"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27585" y="593718"/>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983232"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843346"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703461" y="593318"/>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563575"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95630" y="99345"/>
          <a:ext cx="5491252" cy="499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ru-RU" sz="2400" b="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Текущая установленная мощность</a:t>
          </a:r>
          <a:endParaRPr lang="en-US" sz="2400" b="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95630" y="99345"/>
        <a:ext cx="5491252" cy="499204"/>
      </dsp:txXfrm>
    </dsp:sp>
    <dsp:sp modelId="{1EC3F16F-D58D-4F42-9509-CA6C9731F994}">
      <dsp:nvSpPr>
        <dsp:cNvPr id="0" name=""/>
        <dsp:cNvSpPr/>
      </dsp:nvSpPr>
      <dsp:spPr>
        <a:xfrm>
          <a:off x="395630"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47241"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98852"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950464"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802075"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653686"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505297"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35279" y="252873"/>
          <a:ext cx="6035040" cy="54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ru-RU" sz="22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Изменение структуры энергобаланса в 2031 году</a:t>
          </a:r>
          <a:endParaRPr lang="en-US" sz="22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35279" y="252873"/>
        <a:ext cx="6035040" cy="548640"/>
      </dsp:txXfrm>
    </dsp:sp>
    <dsp:sp modelId="{1EC3F16F-D58D-4F42-9509-CA6C9731F994}">
      <dsp:nvSpPr>
        <dsp:cNvPr id="0" name=""/>
        <dsp:cNvSpPr/>
      </dsp:nvSpPr>
      <dsp:spPr>
        <a:xfrm>
          <a:off x="335279"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186891"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38502"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890113"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741724"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593336"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444947"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35279" y="252873"/>
          <a:ext cx="6035040" cy="54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ru-RU" sz="2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Видение и цели / Основные руководящие принципы</a:t>
          </a:r>
          <a:endParaRPr lang="en-US" sz="2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35279" y="252873"/>
        <a:ext cx="6035040" cy="548640"/>
      </dsp:txXfrm>
    </dsp:sp>
    <dsp:sp modelId="{1EC3F16F-D58D-4F42-9509-CA6C9731F994}">
      <dsp:nvSpPr>
        <dsp:cNvPr id="0" name=""/>
        <dsp:cNvSpPr/>
      </dsp:nvSpPr>
      <dsp:spPr>
        <a:xfrm>
          <a:off x="335279"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186891"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38502"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890113"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741724"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593336"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444947"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27519-FA80-4D9E-98DD-F7F1B9D6D809}">
      <dsp:nvSpPr>
        <dsp:cNvPr id="0" name=""/>
        <dsp:cNvSpPr/>
      </dsp:nvSpPr>
      <dsp:spPr>
        <a:xfrm>
          <a:off x="2518824" y="1671584"/>
          <a:ext cx="2124656" cy="1837913"/>
        </a:xfrm>
        <a:prstGeom prst="hexagon">
          <a:avLst>
            <a:gd name="adj" fmla="val 28570"/>
            <a:gd name="vf" fmla="val 11547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Основные руководящие принципы</a:t>
          </a:r>
          <a:endParaRPr lang="en-US" sz="1500" b="1" kern="1200" dirty="0">
            <a:solidFill>
              <a:prstClr val="black"/>
            </a:solidFill>
            <a:latin typeface="Calibri"/>
            <a:ea typeface="+mn-ea"/>
            <a:cs typeface="+mn-cs"/>
          </a:endParaRPr>
        </a:p>
      </dsp:txBody>
      <dsp:txXfrm>
        <a:off x="2870909" y="1976152"/>
        <a:ext cx="1420486" cy="1228777"/>
      </dsp:txXfrm>
    </dsp:sp>
    <dsp:sp modelId="{505EDC5A-EF91-47A0-8DAA-D772B70C1F60}">
      <dsp:nvSpPr>
        <dsp:cNvPr id="0" name=""/>
        <dsp:cNvSpPr/>
      </dsp:nvSpPr>
      <dsp:spPr>
        <a:xfrm>
          <a:off x="3849267" y="792266"/>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3300858A-0170-4E0A-A808-26D3BDE82A4F}">
      <dsp:nvSpPr>
        <dsp:cNvPr id="0" name=""/>
        <dsp:cNvSpPr/>
      </dsp:nvSpPr>
      <dsp:spPr>
        <a:xfrm>
          <a:off x="2714536" y="0"/>
          <a:ext cx="1741140" cy="1506291"/>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Эффективность</a:t>
          </a:r>
          <a:endParaRPr lang="en-US" sz="1500" b="1" kern="1200" dirty="0">
            <a:solidFill>
              <a:prstClr val="black"/>
            </a:solidFill>
            <a:latin typeface="Calibri"/>
            <a:ea typeface="+mn-ea"/>
            <a:cs typeface="+mn-cs"/>
          </a:endParaRPr>
        </a:p>
      </dsp:txBody>
      <dsp:txXfrm>
        <a:off x="3003080" y="249625"/>
        <a:ext cx="1164052" cy="1007041"/>
      </dsp:txXfrm>
    </dsp:sp>
    <dsp:sp modelId="{9A4E0C8B-21CB-4635-979B-8E9928CB0942}">
      <dsp:nvSpPr>
        <dsp:cNvPr id="0" name=""/>
        <dsp:cNvSpPr/>
      </dsp:nvSpPr>
      <dsp:spPr>
        <a:xfrm>
          <a:off x="4784828" y="2083521"/>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F46A0CB7-386C-4E90-B87B-74D909B7935D}">
      <dsp:nvSpPr>
        <dsp:cNvPr id="0" name=""/>
        <dsp:cNvSpPr/>
      </dsp:nvSpPr>
      <dsp:spPr>
        <a:xfrm>
          <a:off x="4311364" y="926470"/>
          <a:ext cx="1741140" cy="1506291"/>
        </a:xfrm>
        <a:prstGeom prst="hexagon">
          <a:avLst>
            <a:gd name="adj" fmla="val 28570"/>
            <a:gd name="vf" fmla="val 11547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Прозрачность</a:t>
          </a:r>
          <a:endParaRPr lang="en-US" sz="1500" b="1" kern="1200" dirty="0">
            <a:solidFill>
              <a:prstClr val="black"/>
            </a:solidFill>
            <a:latin typeface="Calibri"/>
            <a:ea typeface="+mn-ea"/>
            <a:cs typeface="+mn-cs"/>
          </a:endParaRPr>
        </a:p>
      </dsp:txBody>
      <dsp:txXfrm>
        <a:off x="4599908" y="1176095"/>
        <a:ext cx="1164052" cy="1007041"/>
      </dsp:txXfrm>
    </dsp:sp>
    <dsp:sp modelId="{6E6FF9AA-D921-41F0-87AC-66890483F167}">
      <dsp:nvSpPr>
        <dsp:cNvPr id="0" name=""/>
        <dsp:cNvSpPr/>
      </dsp:nvSpPr>
      <dsp:spPr>
        <a:xfrm>
          <a:off x="4134927" y="3541105"/>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50A18E80-07CF-42BC-8619-D296D77553E4}">
      <dsp:nvSpPr>
        <dsp:cNvPr id="0" name=""/>
        <dsp:cNvSpPr/>
      </dsp:nvSpPr>
      <dsp:spPr>
        <a:xfrm>
          <a:off x="4311364" y="2747802"/>
          <a:ext cx="1741140" cy="1506291"/>
        </a:xfrm>
        <a:prstGeom prst="hexagon">
          <a:avLst>
            <a:gd name="adj" fmla="val 28570"/>
            <a:gd name="vf" fmla="val 1154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Конкуренция</a:t>
          </a:r>
          <a:endParaRPr lang="en-US" sz="1500" b="1" kern="1200" dirty="0">
            <a:solidFill>
              <a:prstClr val="black"/>
            </a:solidFill>
            <a:latin typeface="Calibri"/>
            <a:ea typeface="+mn-ea"/>
            <a:cs typeface="+mn-cs"/>
          </a:endParaRPr>
        </a:p>
      </dsp:txBody>
      <dsp:txXfrm>
        <a:off x="4599908" y="2997427"/>
        <a:ext cx="1164052" cy="1007041"/>
      </dsp:txXfrm>
    </dsp:sp>
    <dsp:sp modelId="{1C3F76E1-BFC7-487A-8B46-AA248D147612}">
      <dsp:nvSpPr>
        <dsp:cNvPr id="0" name=""/>
        <dsp:cNvSpPr/>
      </dsp:nvSpPr>
      <dsp:spPr>
        <a:xfrm>
          <a:off x="2522778" y="3692408"/>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322EC9D4-96BE-42DC-AE80-A762B10EDC76}">
      <dsp:nvSpPr>
        <dsp:cNvPr id="0" name=""/>
        <dsp:cNvSpPr/>
      </dsp:nvSpPr>
      <dsp:spPr>
        <a:xfrm>
          <a:off x="2714536" y="3675308"/>
          <a:ext cx="1741140" cy="1506291"/>
        </a:xfrm>
        <a:prstGeom prst="hexagon">
          <a:avLst>
            <a:gd name="adj" fmla="val 2857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solidFill>
                <a:prstClr val="black"/>
              </a:solidFill>
              <a:latin typeface="Calibri"/>
              <a:ea typeface="+mn-ea"/>
              <a:cs typeface="+mn-cs"/>
            </a:rPr>
            <a:t>Финансовая жизнеспособность</a:t>
          </a:r>
          <a:endParaRPr lang="en-US" sz="1500" b="1" kern="1200" dirty="0">
            <a:solidFill>
              <a:prstClr val="black"/>
            </a:solidFill>
            <a:latin typeface="Calibri"/>
            <a:ea typeface="+mn-ea"/>
            <a:cs typeface="+mn-cs"/>
          </a:endParaRPr>
        </a:p>
      </dsp:txBody>
      <dsp:txXfrm>
        <a:off x="3003080" y="3924933"/>
        <a:ext cx="1164052" cy="1007041"/>
      </dsp:txXfrm>
    </dsp:sp>
    <dsp:sp modelId="{D7F08860-C7A0-4A5D-A0FC-DDC4D28760BF}">
      <dsp:nvSpPr>
        <dsp:cNvPr id="0" name=""/>
        <dsp:cNvSpPr/>
      </dsp:nvSpPr>
      <dsp:spPr>
        <a:xfrm>
          <a:off x="1571897" y="2401671"/>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5C89C92B-54ED-43FC-B8BF-F9FE1377BC98}">
      <dsp:nvSpPr>
        <dsp:cNvPr id="0" name=""/>
        <dsp:cNvSpPr/>
      </dsp:nvSpPr>
      <dsp:spPr>
        <a:xfrm>
          <a:off x="1110294" y="2748838"/>
          <a:ext cx="1741140" cy="1506291"/>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err="1">
              <a:solidFill>
                <a:prstClr val="black"/>
              </a:solidFill>
              <a:latin typeface="Calibri"/>
              <a:ea typeface="+mn-ea"/>
              <a:cs typeface="+mn-cs"/>
            </a:rPr>
            <a:t>Индигенизация</a:t>
          </a:r>
          <a:r>
            <a:rPr lang="ru-RU" sz="1500" b="1" kern="1200" dirty="0">
              <a:solidFill>
                <a:prstClr val="black"/>
              </a:solidFill>
              <a:latin typeface="Calibri"/>
              <a:ea typeface="+mn-ea"/>
              <a:cs typeface="+mn-cs"/>
            </a:rPr>
            <a:t>, НИОКР</a:t>
          </a:r>
          <a:endParaRPr lang="en-US" sz="1500" b="1" kern="1200" dirty="0">
            <a:solidFill>
              <a:prstClr val="black"/>
            </a:solidFill>
            <a:latin typeface="Calibri"/>
            <a:ea typeface="+mn-ea"/>
            <a:cs typeface="+mn-cs"/>
          </a:endParaRPr>
        </a:p>
      </dsp:txBody>
      <dsp:txXfrm>
        <a:off x="1398838" y="2998463"/>
        <a:ext cx="1164052" cy="1007041"/>
      </dsp:txXfrm>
    </dsp:sp>
    <dsp:sp modelId="{A6CD9658-ABAC-4655-8245-EB8604482264}">
      <dsp:nvSpPr>
        <dsp:cNvPr id="0" name=""/>
        <dsp:cNvSpPr/>
      </dsp:nvSpPr>
      <dsp:spPr>
        <a:xfrm>
          <a:off x="1110294" y="924397"/>
          <a:ext cx="1741140" cy="1506291"/>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chemeClr val="tx1"/>
              </a:solidFill>
            </a:rPr>
            <a:t>Экологическая ответственность</a:t>
          </a:r>
          <a:endParaRPr lang="en-US" sz="1200" b="1" kern="1200" dirty="0">
            <a:solidFill>
              <a:schemeClr val="tx1"/>
            </a:solidFill>
          </a:endParaRPr>
        </a:p>
      </dsp:txBody>
      <dsp:txXfrm>
        <a:off x="1398838" y="1174022"/>
        <a:ext cx="1164052" cy="10070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419338" y="203804"/>
          <a:ext cx="7548086" cy="686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ru-RU" sz="2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Ускоренная реализация инициатив в области солнечной энергетики</a:t>
          </a:r>
          <a:endParaRPr lang="en-US" sz="2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19338" y="203804"/>
        <a:ext cx="7548086" cy="686189"/>
      </dsp:txXfrm>
    </dsp:sp>
    <dsp:sp modelId="{1EC3F16F-D58D-4F42-9509-CA6C9731F994}">
      <dsp:nvSpPr>
        <dsp:cNvPr id="0" name=""/>
        <dsp:cNvSpPr/>
      </dsp:nvSpPr>
      <dsp:spPr>
        <a:xfrm>
          <a:off x="419338"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484457"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549575"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3614694"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4679813"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5744932"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6810051" y="889993"/>
          <a:ext cx="1006411" cy="167735"/>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415051" y="208168"/>
          <a:ext cx="7470935" cy="67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ru-RU" sz="21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Замещение дорогостоящего импортного ископаемого топлива</a:t>
          </a:r>
          <a:endParaRPr lang="en-US" sz="21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15051" y="208168"/>
        <a:ext cx="7470935" cy="679175"/>
      </dsp:txXfrm>
    </dsp:sp>
    <dsp:sp modelId="{1EC3F16F-D58D-4F42-9509-CA6C9731F994}">
      <dsp:nvSpPr>
        <dsp:cNvPr id="0" name=""/>
        <dsp:cNvSpPr/>
      </dsp:nvSpPr>
      <dsp:spPr>
        <a:xfrm>
          <a:off x="415051"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469283"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523515"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3577747"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4631979"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5686211"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6740443" y="887344"/>
          <a:ext cx="996124" cy="166020"/>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50519" y="273873"/>
          <a:ext cx="6309360" cy="57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1200150">
            <a:lnSpc>
              <a:spcPct val="90000"/>
            </a:lnSpc>
            <a:spcBef>
              <a:spcPct val="0"/>
            </a:spcBef>
            <a:spcAft>
              <a:spcPct val="35000"/>
            </a:spcAft>
            <a:buNone/>
          </a:pPr>
          <a:r>
            <a:rPr lang="ru-RU" sz="27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Краткое описание</a:t>
          </a:r>
          <a:endParaRPr lang="en-US" sz="27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50519" y="273873"/>
        <a:ext cx="6309360" cy="573578"/>
      </dsp:txXfrm>
    </dsp:sp>
    <dsp:sp modelId="{1EC3F16F-D58D-4F42-9509-CA6C9731F994}">
      <dsp:nvSpPr>
        <dsp:cNvPr id="0" name=""/>
        <dsp:cNvSpPr/>
      </dsp:nvSpPr>
      <dsp:spPr>
        <a:xfrm>
          <a:off x="350519"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40840"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131161"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3021482"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911803"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802124"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692444"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F65EF-1F7F-4B83-AC49-863A8E54E15A}" type="datetimeFigureOut">
              <a:rPr lang="en-PK" smtClean="0"/>
              <a:t>02/05/2024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5CFF6F-CD6D-4C30-A228-EF5EEB74995D}" type="slidenum">
              <a:rPr lang="en-PK" smtClean="0"/>
              <a:t>‹#›</a:t>
            </a:fld>
            <a:endParaRPr lang="en-PK"/>
          </a:p>
        </p:txBody>
      </p:sp>
    </p:spTree>
    <p:extLst>
      <p:ext uri="{BB962C8B-B14F-4D97-AF65-F5344CB8AC3E}">
        <p14:creationId xmlns:p14="http://schemas.microsoft.com/office/powerpoint/2010/main" val="2385385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F36CC-5D5E-4741-8446-71BE390BAE0E}" type="slidenum">
              <a:rPr lang="en-US" smtClean="0"/>
              <a:t>1</a:t>
            </a:fld>
            <a:endParaRPr lang="en-US"/>
          </a:p>
        </p:txBody>
      </p:sp>
    </p:spTree>
    <p:extLst>
      <p:ext uri="{BB962C8B-B14F-4D97-AF65-F5344CB8AC3E}">
        <p14:creationId xmlns:p14="http://schemas.microsoft.com/office/powerpoint/2010/main" val="326580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41DFD49-9F73-D997-0143-8EC1715F0806}"/>
              </a:ext>
            </a:extLst>
          </p:cNvPr>
          <p:cNvSpPr txBox="1">
            <a:spLocks noGrp="1" noChangeArrowheads="1"/>
          </p:cNvSpPr>
          <p:nvPr/>
        </p:nvSpPr>
        <p:spPr bwMode="auto">
          <a:xfrm>
            <a:off x="4046141" y="8828089"/>
            <a:ext cx="309363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87" tIns="46943" rIns="93887" bIns="46943" anchor="b"/>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21228A-FA7C-42EA-B1C2-A9FCE5CB538B}" type="slidenum">
              <a:rPr lang="en-US" altLang="en-US">
                <a:solidFill>
                  <a:srgbClr val="000000"/>
                </a:solidFill>
                <a:latin typeface="Arial" panose="020B0604020202020204" pitchFamily="34" charset="0"/>
              </a:rPr>
              <a:pPr algn="r" eaLnBrk="1" hangingPunct="1">
                <a:spcBef>
                  <a:spcPct val="0"/>
                </a:spcBef>
              </a:pPr>
              <a:t>3</a:t>
            </a:fld>
            <a:endParaRPr lang="en-US" altLang="en-US">
              <a:solidFill>
                <a:srgbClr val="000000"/>
              </a:solidFill>
              <a:latin typeface="Arial" panose="020B0604020202020204" pitchFamily="34" charset="0"/>
            </a:endParaRPr>
          </a:p>
        </p:txBody>
      </p:sp>
      <p:sp>
        <p:nvSpPr>
          <p:cNvPr id="55299" name="Rectangle 7">
            <a:extLst>
              <a:ext uri="{FF2B5EF4-FFF2-40B4-BE49-F238E27FC236}">
                <a16:creationId xmlns:a16="http://schemas.microsoft.com/office/drawing/2014/main" id="{DA59E1DF-1A9A-ED7D-F91A-2B1B1E2C70AF}"/>
              </a:ext>
            </a:extLst>
          </p:cNvPr>
          <p:cNvSpPr txBox="1">
            <a:spLocks noGrp="1" noChangeArrowheads="1"/>
          </p:cNvSpPr>
          <p:nvPr/>
        </p:nvSpPr>
        <p:spPr bwMode="auto">
          <a:xfrm>
            <a:off x="4046141" y="8828089"/>
            <a:ext cx="309363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87" tIns="46943" rIns="93887" bIns="46943" anchor="b"/>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5FD21F-2AF4-4B3A-A9D5-2716A4B0E118}" type="slidenum">
              <a:rPr lang="en-US" altLang="en-US">
                <a:solidFill>
                  <a:srgbClr val="000000"/>
                </a:solidFill>
                <a:latin typeface="Arial" panose="020B0604020202020204" pitchFamily="34" charset="0"/>
              </a:rPr>
              <a:pPr algn="r" eaLnBrk="1" hangingPunct="1">
                <a:spcBef>
                  <a:spcPct val="0"/>
                </a:spcBef>
              </a:pPr>
              <a:t>3</a:t>
            </a:fld>
            <a:endParaRPr lang="en-US" altLang="en-US">
              <a:solidFill>
                <a:srgbClr val="000000"/>
              </a:solidFill>
              <a:latin typeface="Arial" panose="020B0604020202020204" pitchFamily="34" charset="0"/>
            </a:endParaRPr>
          </a:p>
        </p:txBody>
      </p:sp>
      <p:sp>
        <p:nvSpPr>
          <p:cNvPr id="55300" name="Rectangle 2">
            <a:extLst>
              <a:ext uri="{FF2B5EF4-FFF2-40B4-BE49-F238E27FC236}">
                <a16:creationId xmlns:a16="http://schemas.microsoft.com/office/drawing/2014/main" id="{DC3CF149-13C8-2FA9-4C5F-C5437A029D76}"/>
              </a:ext>
            </a:extLst>
          </p:cNvPr>
          <p:cNvSpPr>
            <a:spLocks noGrp="1" noRot="1" noChangeAspect="1" noChangeArrowheads="1" noTextEdit="1"/>
          </p:cNvSpPr>
          <p:nvPr>
            <p:ph type="sldImg"/>
          </p:nvPr>
        </p:nvSpPr>
        <p:spPr bwMode="auto">
          <a:xfrm>
            <a:off x="473075" y="696913"/>
            <a:ext cx="6196013"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a:extLst>
              <a:ext uri="{FF2B5EF4-FFF2-40B4-BE49-F238E27FC236}">
                <a16:creationId xmlns:a16="http://schemas.microsoft.com/office/drawing/2014/main" id="{D968B307-2F2E-F41B-91E2-9A07B42650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4167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36CC-5D5E-4741-8446-71BE390BA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F36CC-5D5E-4741-8446-71BE390BAE0E}" type="slidenum">
              <a:rPr lang="en-US" smtClean="0"/>
              <a:t>9</a:t>
            </a:fld>
            <a:endParaRPr lang="en-US"/>
          </a:p>
        </p:txBody>
      </p:sp>
    </p:spTree>
    <p:extLst>
      <p:ext uri="{BB962C8B-B14F-4D97-AF65-F5344CB8AC3E}">
        <p14:creationId xmlns:p14="http://schemas.microsoft.com/office/powerpoint/2010/main" val="47147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04850"/>
            <a:ext cx="6267450" cy="35258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7D722-2D6D-47C8-9EF6-B035C9ABA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2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61E4-CEF2-A4D7-79A1-8857D15F41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9EB8124B-0484-3828-62BC-402900B91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DA02F988-5FB8-4773-3AE4-4691C6FD1043}"/>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6FF62923-DDCF-46EF-06F2-0BF7B7F222B2}"/>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C66A8E9-8D04-7A26-7D39-6F6372788BE7}"/>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69924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62F2-0D00-B21B-B34D-FCCB7590253E}"/>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56FFF4CB-A72D-73EA-5BDD-6A7EB1AD7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9046875A-B88E-1443-ECE6-795F9808ABB9}"/>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4ADA51B2-4E5B-9657-783B-AB8F9639D4F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F1CB1682-CC13-F09B-7C48-C3E1EE3A7658}"/>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117214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A4D16-DCBD-ACC9-F249-676B9C3ED6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4D2D71FA-3E00-2AF9-B636-6B6EB2D97E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F968C0F9-E0D1-5118-2222-1694178DBD0B}"/>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7E8D1946-13F6-F5A9-1941-38B0F23712E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E124A6F-F51B-689B-9A19-03A2464332C4}"/>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7029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508000" y="3810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40">
            <a:extLst>
              <a:ext uri="{FF2B5EF4-FFF2-40B4-BE49-F238E27FC236}">
                <a16:creationId xmlns:a16="http://schemas.microsoft.com/office/drawing/2014/main" id="{BF545782-9324-4A94-85B9-DCEFA4E79F42}"/>
              </a:ext>
            </a:extLst>
          </p:cNvPr>
          <p:cNvSpPr>
            <a:spLocks noGrp="1" noChangeArrowheads="1"/>
          </p:cNvSpPr>
          <p:nvPr>
            <p:ph type="dt" sz="half" idx="14"/>
          </p:nvPr>
        </p:nvSpPr>
        <p:spPr/>
        <p:txBody>
          <a:bodyPr/>
          <a:lstStyle>
            <a:lvl1pPr fontAlgn="auto">
              <a:spcBef>
                <a:spcPts val="0"/>
              </a:spcBef>
              <a:spcAft>
                <a:spcPts val="0"/>
              </a:spcAft>
              <a:defRPr kumimoji="0">
                <a:solidFill>
                  <a:prstClr val="black"/>
                </a:solidFill>
                <a:latin typeface="+mn-lt"/>
              </a:defRPr>
            </a:lvl1pPr>
          </a:lstStyle>
          <a:p>
            <a:pPr>
              <a:defRPr/>
            </a:pPr>
            <a:endParaRPr/>
          </a:p>
        </p:txBody>
      </p:sp>
      <p:sp>
        <p:nvSpPr>
          <p:cNvPr id="4" name="Rectangle 41">
            <a:extLst>
              <a:ext uri="{FF2B5EF4-FFF2-40B4-BE49-F238E27FC236}">
                <a16:creationId xmlns:a16="http://schemas.microsoft.com/office/drawing/2014/main" id="{C4E1708D-E7CA-45E8-A10F-7387F6B780FA}"/>
              </a:ext>
            </a:extLst>
          </p:cNvPr>
          <p:cNvSpPr>
            <a:spLocks noGrp="1" noChangeArrowheads="1"/>
          </p:cNvSpPr>
          <p:nvPr>
            <p:ph type="ftr" sz="quarter" idx="15"/>
          </p:nvPr>
        </p:nvSpPr>
        <p:spPr/>
        <p:txBody>
          <a:bodyPr/>
          <a:lstStyle>
            <a:lvl1pPr fontAlgn="auto">
              <a:spcBef>
                <a:spcPts val="0"/>
              </a:spcBef>
              <a:spcAft>
                <a:spcPts val="0"/>
              </a:spcAft>
              <a:defRPr kumimoji="0">
                <a:solidFill>
                  <a:prstClr val="black"/>
                </a:solidFill>
                <a:latin typeface="+mn-lt"/>
              </a:defRPr>
            </a:lvl1pPr>
          </a:lstStyle>
          <a:p>
            <a:pPr>
              <a:defRPr/>
            </a:pPr>
            <a:endParaRPr lang="en-US"/>
          </a:p>
        </p:txBody>
      </p:sp>
      <p:sp>
        <p:nvSpPr>
          <p:cNvPr id="5" name="Rectangle 42">
            <a:extLst>
              <a:ext uri="{FF2B5EF4-FFF2-40B4-BE49-F238E27FC236}">
                <a16:creationId xmlns:a16="http://schemas.microsoft.com/office/drawing/2014/main" id="{577207EA-1E31-4A90-A5A0-171F0C88F2EA}"/>
              </a:ext>
            </a:extLst>
          </p:cNvPr>
          <p:cNvSpPr>
            <a:spLocks noGrp="1" noChangeArrowheads="1"/>
          </p:cNvSpPr>
          <p:nvPr>
            <p:ph type="sldNum" sz="quarter" idx="16"/>
          </p:nvPr>
        </p:nvSpPr>
        <p:spPr/>
        <p:txBody>
          <a:bodyPr/>
          <a:lstStyle>
            <a:lvl1pPr>
              <a:defRPr>
                <a:solidFill>
                  <a:srgbClr val="000000"/>
                </a:solidFill>
              </a:defRPr>
            </a:lvl1pPr>
          </a:lstStyle>
          <a:p>
            <a:pPr>
              <a:defRPr/>
            </a:pPr>
            <a:fld id="{726DE439-C4FE-4DA7-8978-88C3D90FC023}" type="slidenum">
              <a:rPr lang="en-US" altLang="en-US"/>
              <a:pPr>
                <a:defRPr/>
              </a:pPr>
              <a:t>‹#›</a:t>
            </a:fld>
            <a:endParaRPr lang="en-US" altLang="en-US"/>
          </a:p>
        </p:txBody>
      </p:sp>
    </p:spTree>
    <p:extLst>
      <p:ext uri="{BB962C8B-B14F-4D97-AF65-F5344CB8AC3E}">
        <p14:creationId xmlns:p14="http://schemas.microsoft.com/office/powerpoint/2010/main" val="269699461"/>
      </p:ext>
    </p:extLst>
  </p:cSld>
  <p:clrMapOvr>
    <a:masterClrMapping/>
  </p:clrMapOvr>
  <p:transitio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3AEF7-BFAE-8E6D-99C3-50BED473C843}"/>
              </a:ext>
            </a:extLst>
          </p:cNvPr>
          <p:cNvSpPr/>
          <p:nvPr userDrawn="1"/>
        </p:nvSpPr>
        <p:spPr>
          <a:xfrm>
            <a:off x="0" y="0"/>
            <a:ext cx="40925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a:extLst>
              <a:ext uri="{FF2B5EF4-FFF2-40B4-BE49-F238E27FC236}">
                <a16:creationId xmlns:a16="http://schemas.microsoft.com/office/drawing/2014/main" id="{24B26B77-D399-8EEA-FDB8-A768C6C7112B}"/>
              </a:ext>
            </a:extLst>
          </p:cNvPr>
          <p:cNvSpPr/>
          <p:nvPr userDrawn="1"/>
        </p:nvSpPr>
        <p:spPr>
          <a:xfrm>
            <a:off x="0" y="5994400"/>
            <a:ext cx="4092575"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Slide Number Placeholder 5">
            <a:extLst>
              <a:ext uri="{FF2B5EF4-FFF2-40B4-BE49-F238E27FC236}">
                <a16:creationId xmlns:a16="http://schemas.microsoft.com/office/drawing/2014/main" id="{1413D13C-593C-EAA5-AA78-E325B47002A4}"/>
              </a:ext>
            </a:extLst>
          </p:cNvPr>
          <p:cNvSpPr>
            <a:spLocks noGrp="1"/>
          </p:cNvSpPr>
          <p:nvPr>
            <p:ph type="sldNum" sz="quarter" idx="10"/>
          </p:nvPr>
        </p:nvSpPr>
        <p:spPr/>
        <p:txBody>
          <a:bodyPr/>
          <a:lstStyle>
            <a:lvl1pPr>
              <a:defRPr/>
            </a:lvl1pPr>
          </a:lstStyle>
          <a:p>
            <a:fld id="{1A721B3C-B3B1-4505-BD1B-98F574C4CBA1}" type="slidenum">
              <a:rPr lang="en-US" altLang="LID4096"/>
              <a:pPr/>
              <a:t>‹#›</a:t>
            </a:fld>
            <a:endParaRPr lang="en-US" altLang="LID4096"/>
          </a:p>
        </p:txBody>
      </p:sp>
    </p:spTree>
    <p:extLst>
      <p:ext uri="{BB962C8B-B14F-4D97-AF65-F5344CB8AC3E}">
        <p14:creationId xmlns:p14="http://schemas.microsoft.com/office/powerpoint/2010/main" val="116617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7D90DA7-D5C0-4A3A-A4BD-800FF47B2B9C}"/>
              </a:ext>
            </a:extLst>
          </p:cNvPr>
          <p:cNvSpPr>
            <a:spLocks noGrp="1"/>
          </p:cNvSpPr>
          <p:nvPr>
            <p:ph type="dt" sz="half" idx="10"/>
          </p:nvPr>
        </p:nvSpPr>
        <p:spPr>
          <a:xfrm>
            <a:off x="609600" y="6245225"/>
            <a:ext cx="2844800" cy="476250"/>
          </a:xfrm>
        </p:spPr>
        <p:txBody>
          <a:bodyPr/>
          <a:lstStyle>
            <a:lvl1pPr>
              <a:defRPr>
                <a:solidFill>
                  <a:srgbClr val="000000"/>
                </a:solidFill>
              </a:defRPr>
            </a:lvl1pPr>
          </a:lstStyle>
          <a:p>
            <a:pPr>
              <a:defRPr/>
            </a:pPr>
            <a:fld id="{27EF14D0-1A70-48AB-AEAE-200825A0AE66}" type="datetime1">
              <a:rPr lang="en-US"/>
              <a:pPr>
                <a:defRPr/>
              </a:pPr>
              <a:t>2/5/2024</a:t>
            </a:fld>
            <a:endParaRPr lang="en-US"/>
          </a:p>
        </p:txBody>
      </p:sp>
      <p:sp>
        <p:nvSpPr>
          <p:cNvPr id="4" name="Footer Placeholder 3">
            <a:extLst>
              <a:ext uri="{FF2B5EF4-FFF2-40B4-BE49-F238E27FC236}">
                <a16:creationId xmlns:a16="http://schemas.microsoft.com/office/drawing/2014/main" id="{15384EFF-D70E-4CCE-B893-19F5963DD828}"/>
              </a:ext>
            </a:extLst>
          </p:cNvPr>
          <p:cNvSpPr>
            <a:spLocks noGrp="1"/>
          </p:cNvSpPr>
          <p:nvPr>
            <p:ph type="ftr" sz="quarter" idx="11"/>
          </p:nvPr>
        </p:nvSpPr>
        <p:spPr>
          <a:xfrm>
            <a:off x="4165600" y="6245225"/>
            <a:ext cx="3860800" cy="476250"/>
          </a:xfrm>
        </p:spPr>
        <p:txBody>
          <a:bodyPr/>
          <a:lstStyle>
            <a:lvl1pPr>
              <a:defRPr>
                <a:solidFill>
                  <a:srgbClr val="000000"/>
                </a:solidFill>
              </a:defRPr>
            </a:lvl1pPr>
          </a:lstStyle>
          <a:p>
            <a:pPr>
              <a:defRPr/>
            </a:pPr>
            <a:endParaRPr lang="en-US"/>
          </a:p>
        </p:txBody>
      </p:sp>
      <p:sp>
        <p:nvSpPr>
          <p:cNvPr id="5" name="Slide Number Placeholder 4">
            <a:extLst>
              <a:ext uri="{FF2B5EF4-FFF2-40B4-BE49-F238E27FC236}">
                <a16:creationId xmlns:a16="http://schemas.microsoft.com/office/drawing/2014/main" id="{518FA51F-EEDF-425C-AA92-F8CB0FC30936}"/>
              </a:ext>
            </a:extLst>
          </p:cNvPr>
          <p:cNvSpPr>
            <a:spLocks noGrp="1"/>
          </p:cNvSpPr>
          <p:nvPr>
            <p:ph type="sldNum" sz="quarter" idx="12"/>
          </p:nvPr>
        </p:nvSpPr>
        <p:spPr>
          <a:xfrm>
            <a:off x="8737600" y="6245225"/>
            <a:ext cx="2844800" cy="476250"/>
          </a:xfrm>
        </p:spPr>
        <p:txBody>
          <a:bodyPr/>
          <a:lstStyle>
            <a:lvl1pPr>
              <a:defRPr>
                <a:solidFill>
                  <a:srgbClr val="000000"/>
                </a:solidFill>
              </a:defRPr>
            </a:lvl1pPr>
          </a:lstStyle>
          <a:p>
            <a:pPr>
              <a:defRPr/>
            </a:pPr>
            <a:fld id="{A0045690-559D-4B17-B518-E7FF560A2E02}" type="slidenum">
              <a:rPr lang="en-US"/>
              <a:pPr>
                <a:defRPr/>
              </a:pPr>
              <a:t>‹#›</a:t>
            </a:fld>
            <a:endParaRPr lang="en-US"/>
          </a:p>
        </p:txBody>
      </p:sp>
    </p:spTree>
    <p:extLst>
      <p:ext uri="{BB962C8B-B14F-4D97-AF65-F5344CB8AC3E}">
        <p14:creationId xmlns:p14="http://schemas.microsoft.com/office/powerpoint/2010/main" val="3845222240"/>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9616-6C6E-7B16-F5AE-8DAE4EB43C87}"/>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4B8A51D3-D778-F073-6D75-C4265312A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E2BE603-DF54-CC31-105B-55B05DCB5826}"/>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71723051-CFA3-1BA0-3AF2-2B864A9FAFA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239824AE-D35A-AB9F-5A0D-E307EEA03268}"/>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07332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51E85-7A78-F1F1-FAC8-A136AE1B05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CEEF02D1-B427-E9E5-97D3-8A0FEC895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A53BC-AA7E-7EF3-B335-C79D24F91BF9}"/>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B75B8AD8-987D-58A6-B66A-D7022AD723D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FF0E1574-5D4F-3DAC-B51C-790136094504}"/>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212981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9B60-345C-2B7C-E9A6-2D12B5B24143}"/>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D47CAAE8-D2C6-9E0B-8447-8C93595353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8D4B6C57-2235-B99E-9431-97E572F9F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690EC437-C905-9EC6-2AF8-E7BE22CF2665}"/>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6" name="Footer Placeholder 5">
            <a:extLst>
              <a:ext uri="{FF2B5EF4-FFF2-40B4-BE49-F238E27FC236}">
                <a16:creationId xmlns:a16="http://schemas.microsoft.com/office/drawing/2014/main" id="{8417F801-7386-4ADA-5731-3D93FB6B7FE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17DC6496-0C38-0C15-8095-E9A46F10AA53}"/>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417337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8C59-48B0-7C50-E295-E564970F1A40}"/>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9C5CFED4-329C-1E2F-8657-0A1D604AFA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E26216-C226-7892-478C-3820258A0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69BE9428-5C4C-3611-80A1-C7FEFB1F51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70FB5-84EE-A12B-636D-B687B43856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1C9124C1-F2AB-0C4D-A04E-A088EF073EA0}"/>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8" name="Footer Placeholder 7">
            <a:extLst>
              <a:ext uri="{FF2B5EF4-FFF2-40B4-BE49-F238E27FC236}">
                <a16:creationId xmlns:a16="http://schemas.microsoft.com/office/drawing/2014/main" id="{227151BA-4DE6-E98A-2495-1845E0020EFB}"/>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DC6B7431-898C-5905-D71C-700D541B58DF}"/>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195471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B37C-0714-58B5-5BC4-B424CAE614F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C49E7B8B-ABA5-9C18-83C8-0559C8217692}"/>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4" name="Footer Placeholder 3">
            <a:extLst>
              <a:ext uri="{FF2B5EF4-FFF2-40B4-BE49-F238E27FC236}">
                <a16:creationId xmlns:a16="http://schemas.microsoft.com/office/drawing/2014/main" id="{B153329B-1ED4-AA31-CAF4-F50AF06D51D6}"/>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978E232E-676C-4B3B-A2BE-20213B56793C}"/>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39290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27FAE7-DD96-ABF1-6FFB-B8CF3D82EB6A}"/>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3" name="Footer Placeholder 2">
            <a:extLst>
              <a:ext uri="{FF2B5EF4-FFF2-40B4-BE49-F238E27FC236}">
                <a16:creationId xmlns:a16="http://schemas.microsoft.com/office/drawing/2014/main" id="{D04DED15-4133-E576-1864-3D1DF58B9C1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F968996F-1C87-1D83-F87C-C2FA3FB106B9}"/>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59772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B196-C5E2-B56F-5044-C424D5B99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FE42800E-388B-91EE-D4FA-7E702F69B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10689FFC-D28D-622B-6940-401DE4A8A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B8012-8966-A269-EC64-C270D5230E3C}"/>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6" name="Footer Placeholder 5">
            <a:extLst>
              <a:ext uri="{FF2B5EF4-FFF2-40B4-BE49-F238E27FC236}">
                <a16:creationId xmlns:a16="http://schemas.microsoft.com/office/drawing/2014/main" id="{B6A866F0-C7FC-BF41-5038-F238B1ACB75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508F0021-EC33-A2FF-1A51-D57D772FC3B8}"/>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166136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690D-BB56-7967-9943-C9EC4B975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AB5B20D9-2876-F532-1E7B-B23BCF89D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ACE48833-E46B-7714-39DD-27CF83F0B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BCADF2-60AB-AF96-53B0-89938772D486}"/>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6" name="Footer Placeholder 5">
            <a:extLst>
              <a:ext uri="{FF2B5EF4-FFF2-40B4-BE49-F238E27FC236}">
                <a16:creationId xmlns:a16="http://schemas.microsoft.com/office/drawing/2014/main" id="{061082DC-6C86-34AF-4147-442DF9075852}"/>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0192A0C7-48D8-C088-E974-00E699CA9796}"/>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23679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443EE-5ACF-3C5D-0275-EBD8BB085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B9350525-8735-63C2-CDAD-FFB9EF30E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B81CF199-32E8-6D66-3094-037E5672B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08A57C95-378A-7752-CF37-0BFF9B0B3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D0CE89AE-4C62-B194-F060-EDFE5593A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C04D7-D1D8-4BE4-A97D-0CD80831C96F}" type="slidenum">
              <a:rPr lang="en-PK" smtClean="0"/>
              <a:t>‹#›</a:t>
            </a:fld>
            <a:endParaRPr lang="en-PK"/>
          </a:p>
        </p:txBody>
      </p:sp>
    </p:spTree>
    <p:extLst>
      <p:ext uri="{BB962C8B-B14F-4D97-AF65-F5344CB8AC3E}">
        <p14:creationId xmlns:p14="http://schemas.microsoft.com/office/powerpoint/2010/main" val="244902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pn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diagramColors" Target="../diagrams/colors2.xml"/><Relationship Id="rId12" Type="http://schemas.openxmlformats.org/officeDocument/2006/relationships/image" Target="../media/image7.jpeg"/><Relationship Id="rId17" Type="http://schemas.openxmlformats.org/officeDocument/2006/relationships/image" Target="../media/image12.jpeg"/><Relationship Id="rId2" Type="http://schemas.openxmlformats.org/officeDocument/2006/relationships/notesSlide" Target="../notesSlides/notesSlide2.xml"/><Relationship Id="rId16"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diagramQuickStyle" Target="../diagrams/quickStyle2.xml"/><Relationship Id="rId11" Type="http://schemas.openxmlformats.org/officeDocument/2006/relationships/image" Target="../media/image6.png"/><Relationship Id="rId5" Type="http://schemas.openxmlformats.org/officeDocument/2006/relationships/diagramLayout" Target="../diagrams/layout2.xml"/><Relationship Id="rId1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3.jpeg"/><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3.jpeg"/><Relationship Id="rId5" Type="http://schemas.openxmlformats.org/officeDocument/2006/relationships/diagramData" Target="../diagrams/data3.xml"/><Relationship Id="rId10" Type="http://schemas.openxmlformats.org/officeDocument/2006/relationships/chart" Target="../charts/chart2.xml"/><Relationship Id="rId4" Type="http://schemas.openxmlformats.org/officeDocument/2006/relationships/chart" Target="../charts/chart1.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886225"/>
            <a:ext cx="12191999" cy="5954560"/>
          </a:xfrm>
          <a:prstGeom prst="rect">
            <a:avLst/>
          </a:prstGeom>
        </p:spPr>
      </p:pic>
      <p:sp>
        <p:nvSpPr>
          <p:cNvPr id="3" name="Subtitle 2"/>
          <p:cNvSpPr>
            <a:spLocks noGrp="1"/>
          </p:cNvSpPr>
          <p:nvPr>
            <p:ph type="subTitle" idx="1"/>
          </p:nvPr>
        </p:nvSpPr>
        <p:spPr>
          <a:xfrm>
            <a:off x="7176975" y="1893986"/>
            <a:ext cx="4800600" cy="1662605"/>
          </a:xfrm>
        </p:spPr>
        <p:txBody>
          <a:bodyPr>
            <a:noAutofit/>
          </a:bodyPr>
          <a:lstStyle/>
          <a:p>
            <a:pPr algn="l"/>
            <a:r>
              <a:rPr lang="ru-RU"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ОБЗОР ЭНЕРГЕТИЧЕСКОГО СЕКТОРА ПАКИСТАНА</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F2F5CC2-5B9E-D75B-C9B8-08B2959A6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pic>
        <p:nvPicPr>
          <p:cNvPr id="7" name="Picture 6">
            <a:extLst>
              <a:ext uri="{FF2B5EF4-FFF2-40B4-BE49-F238E27FC236}">
                <a16:creationId xmlns:a16="http://schemas.microsoft.com/office/drawing/2014/main" id="{BE2DE609-70E2-427C-C6CA-07DA65ED96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pic>
        <p:nvPicPr>
          <p:cNvPr id="8" name="Picture 7">
            <a:extLst>
              <a:ext uri="{FF2B5EF4-FFF2-40B4-BE49-F238E27FC236}">
                <a16:creationId xmlns:a16="http://schemas.microsoft.com/office/drawing/2014/main" id="{DD1AEFEB-D0B3-D99C-6E8F-F750A0AEA2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975" y="1054204"/>
            <a:ext cx="6209025" cy="5724931"/>
          </a:xfrm>
          <a:prstGeom prst="rect">
            <a:avLst/>
          </a:prstGeom>
        </p:spPr>
      </p:pic>
      <p:sp>
        <p:nvSpPr>
          <p:cNvPr id="2" name="Subtitle 2">
            <a:extLst>
              <a:ext uri="{FF2B5EF4-FFF2-40B4-BE49-F238E27FC236}">
                <a16:creationId xmlns:a16="http://schemas.microsoft.com/office/drawing/2014/main" id="{35CB1DF1-12DE-7758-045D-5FC3FF0FAAC1}"/>
              </a:ext>
            </a:extLst>
          </p:cNvPr>
          <p:cNvSpPr txBox="1">
            <a:spLocks/>
          </p:cNvSpPr>
          <p:nvPr/>
        </p:nvSpPr>
        <p:spPr>
          <a:xfrm>
            <a:off x="6021571" y="4755161"/>
            <a:ext cx="5440326" cy="16626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ru-RU" sz="2000" b="1" dirty="0" err="1">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Шахджахан</a:t>
            </a:r>
            <a:r>
              <a:rPr lang="ru-RU" sz="2000"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Мирза</a:t>
            </a:r>
          </a:p>
          <a:p>
            <a:pPr>
              <a:lnSpc>
                <a:spcPct val="100000"/>
              </a:lnSpc>
              <a:spcBef>
                <a:spcPts val="0"/>
              </a:spcBef>
            </a:pPr>
            <a:r>
              <a:rPr lang="ru-RU" sz="2000"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Управляющий директор</a:t>
            </a:r>
          </a:p>
          <a:p>
            <a:pPr>
              <a:lnSpc>
                <a:spcPct val="100000"/>
              </a:lnSpc>
              <a:spcBef>
                <a:spcPts val="0"/>
              </a:spcBef>
            </a:pPr>
            <a:r>
              <a:rPr lang="ru-RU" sz="2000"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Совет по частной энергетике и инфраструктуре</a:t>
            </a:r>
          </a:p>
          <a:p>
            <a:pPr>
              <a:lnSpc>
                <a:spcPct val="100000"/>
              </a:lnSpc>
              <a:spcBef>
                <a:spcPts val="0"/>
              </a:spcBef>
            </a:pPr>
            <a:r>
              <a:rPr lang="ru-RU" sz="2000"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Правительство Пакистана</a:t>
            </a:r>
            <a:endParaRPr lang="en-US" sz="2000"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1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E3AFAF-8624-4B8A-FFFF-3BE55F279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2" name="Content Placeholder 1">
            <a:extLst>
              <a:ext uri="{FF2B5EF4-FFF2-40B4-BE49-F238E27FC236}">
                <a16:creationId xmlns:a16="http://schemas.microsoft.com/office/drawing/2014/main" id="{F9312C86-5300-4044-A3FB-590449410A90}"/>
              </a:ext>
            </a:extLst>
          </p:cNvPr>
          <p:cNvSpPr>
            <a:spLocks noGrp="1"/>
          </p:cNvSpPr>
          <p:nvPr>
            <p:ph idx="1"/>
          </p:nvPr>
        </p:nvSpPr>
        <p:spPr>
          <a:xfrm>
            <a:off x="510639" y="2041525"/>
            <a:ext cx="10972800" cy="1311275"/>
          </a:xfrm>
          <a:ln>
            <a:noFill/>
          </a:ln>
        </p:spPr>
        <p:txBody>
          <a:bodyPr>
            <a:noAutofit/>
          </a:bodyPr>
          <a:lstStyle/>
          <a:p>
            <a:pPr marL="0" lvl="1" indent="0" algn="just">
              <a:spcBef>
                <a:spcPts val="1800"/>
              </a:spcBef>
              <a:spcAft>
                <a:spcPts val="1200"/>
              </a:spcAft>
              <a:buClr>
                <a:srgbClr val="009900"/>
              </a:buClr>
              <a:buNone/>
            </a:pPr>
            <a:r>
              <a:rPr lang="ru-RU" dirty="0">
                <a:solidFill>
                  <a:srgbClr val="4A452A"/>
                </a:solidFill>
                <a:latin typeface="Times New Roman" panose="02020603050405020304" pitchFamily="18" charset="0"/>
                <a:cs typeface="Times New Roman" panose="02020603050405020304" pitchFamily="18" charset="0"/>
              </a:rPr>
              <a:t>Правительство Пакистана одобрило рамочные методические принципы для следующих инициатив в области солнечной энергетики:</a:t>
            </a:r>
            <a:endParaRPr lang="en-US" dirty="0">
              <a:solidFill>
                <a:srgbClr val="4A452A"/>
              </a:solidFill>
              <a:latin typeface="Times New Roman" panose="02020603050405020304" pitchFamily="18" charset="0"/>
              <a:cs typeface="Times New Roman" panose="02020603050405020304" pitchFamily="18" charset="0"/>
            </a:endParaRPr>
          </a:p>
        </p:txBody>
      </p:sp>
      <p:sp>
        <p:nvSpPr>
          <p:cNvPr id="3" name="Title 3">
            <a:extLst>
              <a:ext uri="{FF2B5EF4-FFF2-40B4-BE49-F238E27FC236}">
                <a16:creationId xmlns:a16="http://schemas.microsoft.com/office/drawing/2014/main" id="{FC558E93-6FE3-6A0A-7CD0-6F9870A2FFA3}"/>
              </a:ext>
            </a:extLst>
          </p:cNvPr>
          <p:cNvSpPr>
            <a:spLocks noGrp="1"/>
          </p:cNvSpPr>
          <p:nvPr>
            <p:ph type="title"/>
          </p:nvPr>
        </p:nvSpPr>
        <p:spPr>
          <a:xfrm>
            <a:off x="609600" y="0"/>
            <a:ext cx="10972800" cy="838200"/>
          </a:xfrm>
        </p:spPr>
        <p:txBody>
          <a:bodyPr>
            <a:normAutofit/>
          </a:bodyPr>
          <a:lstStyle/>
          <a:p>
            <a:pPr algn="ctr"/>
            <a:r>
              <a:rPr lang="ru-RU" sz="3200" b="1" dirty="0">
                <a:solidFill>
                  <a:schemeClr val="bg1"/>
                </a:solidFill>
                <a:latin typeface="Times New Roman" panose="02020603050405020304" pitchFamily="18" charset="0"/>
                <a:cs typeface="Times New Roman" panose="02020603050405020304" pitchFamily="18" charset="0"/>
              </a:rPr>
              <a:t>Основные методические принципы</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0200" y="3581400"/>
            <a:ext cx="2819400" cy="2819400"/>
          </a:xfrm>
          <a:prstGeom prst="rect">
            <a:avLst/>
          </a:prstGeom>
        </p:spPr>
      </p:pic>
      <p:sp>
        <p:nvSpPr>
          <p:cNvPr id="6" name="Content Placeholder 1">
            <a:extLst>
              <a:ext uri="{FF2B5EF4-FFF2-40B4-BE49-F238E27FC236}">
                <a16:creationId xmlns:a16="http://schemas.microsoft.com/office/drawing/2014/main" id="{F9312C86-5300-4044-A3FB-590449410A90}"/>
              </a:ext>
            </a:extLst>
          </p:cNvPr>
          <p:cNvSpPr txBox="1">
            <a:spLocks/>
          </p:cNvSpPr>
          <p:nvPr/>
        </p:nvSpPr>
        <p:spPr>
          <a:xfrm>
            <a:off x="-292398" y="2947061"/>
            <a:ext cx="9512598" cy="222567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0" marR="0" lvl="1" indent="-514350" algn="just">
              <a:spcBef>
                <a:spcPts val="1800"/>
              </a:spcBef>
              <a:spcAft>
                <a:spcPts val="1200"/>
              </a:spcAft>
              <a:buFont typeface="+mj-lt"/>
              <a:buAutoNum type="alphaUcPeriod"/>
              <a:tabLst>
                <a:tab pos="914400" algn="l"/>
              </a:tabLst>
            </a:pPr>
            <a:r>
              <a:rPr lang="ru-RU"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Замещение дорогостоящего импортного ископаемого топлива солнечной фотоэлектрической энергией – 6 ГВт</a:t>
            </a:r>
          </a:p>
          <a:p>
            <a:pPr marL="1371600" marR="0" lvl="1" indent="-514350" algn="just">
              <a:spcBef>
                <a:spcPts val="1800"/>
              </a:spcBef>
              <a:spcAft>
                <a:spcPts val="1200"/>
              </a:spcAft>
              <a:buFont typeface="+mj-lt"/>
              <a:buAutoNum type="alphaUcPeriod"/>
              <a:tabLst>
                <a:tab pos="914400" algn="l"/>
              </a:tabLst>
            </a:pPr>
            <a:r>
              <a:rPr lang="ru-RU"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Солнечная фотоэлектрическая генерация на питающих линиях 11 кВ – 2 ГВт</a:t>
            </a:r>
          </a:p>
          <a:p>
            <a:pPr marL="1371600" marR="0" lvl="1" indent="-514350" algn="just">
              <a:spcBef>
                <a:spcPts val="1800"/>
              </a:spcBef>
              <a:spcAft>
                <a:spcPts val="1200"/>
              </a:spcAft>
              <a:buFont typeface="+mj-lt"/>
              <a:buAutoNum type="alphaUcPeriod"/>
              <a:tabLst>
                <a:tab pos="914400" algn="l"/>
              </a:tabLst>
            </a:pPr>
            <a:r>
              <a:rPr lang="ru-RU"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Солнечная генерация в общественных зданиях – 1 ГВт</a:t>
            </a:r>
            <a:endParaRPr lang="en-US"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511225185"/>
              </p:ext>
            </p:extLst>
          </p:nvPr>
        </p:nvGraphicFramePr>
        <p:xfrm>
          <a:off x="-1" y="719667"/>
          <a:ext cx="8386763" cy="1261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A0981615-8861-171F-F509-B6BBB4318A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29395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75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250" fill="hold"/>
                                        <p:tgtEl>
                                          <p:spTgt spid="10"/>
                                        </p:tgtEl>
                                        <p:attrNameLst>
                                          <p:attrName>ppt_x</p:attrName>
                                        </p:attrNameLst>
                                      </p:cBhvr>
                                      <p:tavLst>
                                        <p:tav tm="0">
                                          <p:val>
                                            <p:strVal val="0-#ppt_w/2"/>
                                          </p:val>
                                        </p:tav>
                                        <p:tav tm="100000">
                                          <p:val>
                                            <p:strVal val="#ppt_x"/>
                                          </p:val>
                                        </p:tav>
                                      </p:tavLst>
                                    </p:anim>
                                    <p:anim calcmode="lin" valueType="num">
                                      <p:cBhvr additive="base">
                                        <p:cTn id="11" dur="1250" fill="hold"/>
                                        <p:tgtEl>
                                          <p:spTgt spid="10"/>
                                        </p:tgtEl>
                                        <p:attrNameLst>
                                          <p:attrName>ppt_y</p:attrName>
                                        </p:attrNameLst>
                                      </p:cBhvr>
                                      <p:tavLst>
                                        <p:tav tm="0">
                                          <p:val>
                                            <p:strVal val="#ppt_y"/>
                                          </p:val>
                                        </p:tav>
                                        <p:tav tm="100000">
                                          <p:val>
                                            <p:strVal val="#ppt_y"/>
                                          </p:val>
                                        </p:tav>
                                      </p:tavLst>
                                    </p:anim>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750"/>
                                        <p:tgtEl>
                                          <p:spTgt spid="2">
                                            <p:txEl>
                                              <p:pRg st="0" end="0"/>
                                            </p:txEl>
                                          </p:spTgt>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3250"/>
                            </p:stCondLst>
                            <p:childTnLst>
                              <p:par>
                                <p:cTn id="22" presetID="2" presetClass="entr" presetSubtype="4" fill="hold"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6F3548-E7D1-3914-2E5C-C4F5B78789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74428" y="1841202"/>
            <a:ext cx="8389088" cy="4724370"/>
          </a:xfrm>
          <a:prstGeom prst="rect">
            <a:avLst/>
          </a:prstGeom>
        </p:spPr>
        <p:txBody>
          <a:bodyPr wrap="square">
            <a:spAutoFit/>
          </a:bodyPr>
          <a:lstStyle/>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Прямой тариф, устанавливаемый на основе одноэтапной процедуры тендера с двумя конвертами</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 индексация тарифа на 80% на ежеквартальной основе</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Разрешена корректировка в связи с изменением процентных ставок (</a:t>
            </a:r>
            <a:r>
              <a:rPr lang="en-US" sz="1600" dirty="0">
                <a:solidFill>
                  <a:srgbClr val="4A452A"/>
                </a:solidFill>
                <a:latin typeface="Times New Roman" panose="02020603050405020304" pitchFamily="18" charset="0"/>
                <a:cs typeface="Times New Roman" panose="02020603050405020304" pitchFamily="18" charset="0"/>
              </a:rPr>
              <a:t>SOFR </a:t>
            </a:r>
            <a:r>
              <a:rPr lang="ru-RU" sz="1600" dirty="0">
                <a:solidFill>
                  <a:srgbClr val="4A452A"/>
                </a:solidFill>
                <a:latin typeface="Times New Roman" panose="02020603050405020304" pitchFamily="18" charset="0"/>
                <a:cs typeface="Times New Roman" panose="02020603050405020304" pitchFamily="18" charset="0"/>
              </a:rPr>
              <a:t>и </a:t>
            </a:r>
            <a:r>
              <a:rPr lang="en-US" sz="1600" dirty="0">
                <a:solidFill>
                  <a:srgbClr val="4A452A"/>
                </a:solidFill>
                <a:latin typeface="Times New Roman" panose="02020603050405020304" pitchFamily="18" charset="0"/>
                <a:cs typeface="Times New Roman" panose="02020603050405020304" pitchFamily="18" charset="0"/>
              </a:rPr>
              <a:t>KIBOR)</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Правительство будет закупать всю электроэнергию на условиях СВЭП на 25 лет</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Правительство предоставит земельный участок и обеспечит покупку электроэнергии</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Правительство освобождает от всех пошлин и налогов, связанных с импортом.</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В дополнение к гарантии правительства, оплата электроэнергии также обеспечивается через механизм прямого </a:t>
            </a:r>
            <a:r>
              <a:rPr lang="ru-RU" sz="1600" dirty="0" err="1">
                <a:solidFill>
                  <a:srgbClr val="4A452A"/>
                </a:solidFill>
                <a:latin typeface="Times New Roman" panose="02020603050405020304" pitchFamily="18" charset="0"/>
                <a:cs typeface="Times New Roman" panose="02020603050405020304" pitchFamily="18" charset="0"/>
              </a:rPr>
              <a:t>дебетования</a:t>
            </a:r>
            <a:endParaRPr lang="ru-RU" sz="1600" dirty="0">
              <a:solidFill>
                <a:srgbClr val="4A452A"/>
              </a:solidFill>
              <a:latin typeface="Times New Roman" panose="02020603050405020304" pitchFamily="18" charset="0"/>
              <a:cs typeface="Times New Roman" panose="02020603050405020304" pitchFamily="18" charset="0"/>
            </a:endParaRP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15% подоходный налог на прибыль и доходы НПЭ</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Выход на проектную мощность в течение 10-24 месяцев после финансового закрытия</a:t>
            </a:r>
          </a:p>
          <a:p>
            <a:pPr marL="914400" marR="0" lvl="1" indent="-514350">
              <a:spcAft>
                <a:spcPts val="600"/>
              </a:spcAft>
              <a:buClr>
                <a:srgbClr val="009900"/>
              </a:buClr>
              <a:buSzPct val="100000"/>
              <a:buFont typeface="+mj-lt"/>
              <a:buAutoNum type="romanLcPeriod"/>
              <a:tabLst>
                <a:tab pos="800100" algn="l"/>
              </a:tabLst>
            </a:pPr>
            <a:r>
              <a:rPr lang="ru-RU" sz="1600" dirty="0">
                <a:solidFill>
                  <a:srgbClr val="4A452A"/>
                </a:solidFill>
                <a:latin typeface="Times New Roman" panose="02020603050405020304" pitchFamily="18" charset="0"/>
                <a:cs typeface="Times New Roman" panose="02020603050405020304" pitchFamily="18" charset="0"/>
              </a:rPr>
              <a:t>Потребность в иностранной валюте для реализации проектов должна быть обеспечена за рубежом</a:t>
            </a:r>
            <a:endParaRPr lang="en-US" sz="1600" dirty="0">
              <a:solidFill>
                <a:srgbClr val="4A452A"/>
              </a:solidFill>
              <a:latin typeface="Times New Roman" panose="02020603050405020304" pitchFamily="18" charset="0"/>
              <a:cs typeface="Times New Roman" panose="02020603050405020304" pitchFamily="18" charset="0"/>
            </a:endParaRPr>
          </a:p>
        </p:txBody>
      </p:sp>
      <p:sp>
        <p:nvSpPr>
          <p:cNvPr id="6" name="Title 3"/>
          <p:cNvSpPr>
            <a:spLocks noGrp="1"/>
          </p:cNvSpPr>
          <p:nvPr>
            <p:ph type="title"/>
          </p:nvPr>
        </p:nvSpPr>
        <p:spPr>
          <a:xfrm>
            <a:off x="609600" y="0"/>
            <a:ext cx="10972800" cy="838200"/>
          </a:xfrm>
        </p:spPr>
        <p:txBody>
          <a:bodyPr>
            <a:normAutofit/>
          </a:bodyPr>
          <a:lstStyle/>
          <a:p>
            <a:pPr algn="ctr"/>
            <a:r>
              <a:rPr lang="ru-RU" sz="3200" b="1" dirty="0">
                <a:solidFill>
                  <a:schemeClr val="bg1"/>
                </a:solidFill>
                <a:latin typeface="Times New Roman" panose="02020603050405020304" pitchFamily="18" charset="0"/>
                <a:cs typeface="Times New Roman" panose="02020603050405020304" pitchFamily="18" charset="0"/>
              </a:rPr>
              <a:t>Основные методические принципы</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2648081053"/>
              </p:ext>
            </p:extLst>
          </p:nvPr>
        </p:nvGraphicFramePr>
        <p:xfrm>
          <a:off x="-1" y="719667"/>
          <a:ext cx="8301039" cy="126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08065" y="1311561"/>
            <a:ext cx="3372519" cy="5131769"/>
          </a:xfrm>
          <a:prstGeom prst="rect">
            <a:avLst/>
          </a:prstGeom>
        </p:spPr>
      </p:pic>
      <p:pic>
        <p:nvPicPr>
          <p:cNvPr id="9" name="Picture 8">
            <a:extLst>
              <a:ext uri="{FF2B5EF4-FFF2-40B4-BE49-F238E27FC236}">
                <a16:creationId xmlns:a16="http://schemas.microsoft.com/office/drawing/2014/main" id="{8E6D0E0F-0C6E-F458-C5FF-F886A98E83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26275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749"/>
                                          </p:stCondLst>
                                        </p:cTn>
                                        <p:tgtEl>
                                          <p:spTgt spid="5">
                                            <p:txEl>
                                              <p:pRg st="0" end="0"/>
                                            </p:txEl>
                                          </p:spTgt>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nodeType="afterEffect">
                                  <p:stCondLst>
                                    <p:cond delay="0"/>
                                  </p:stCondLst>
                                  <p:childTnLst>
                                    <p:set>
                                      <p:cBhvr>
                                        <p:cTn id="18" dur="1" fill="hold">
                                          <p:stCondLst>
                                            <p:cond delay="749"/>
                                          </p:stCondLst>
                                        </p:cTn>
                                        <p:tgtEl>
                                          <p:spTgt spid="5">
                                            <p:txEl>
                                              <p:pRg st="1" end="1"/>
                                            </p:txEl>
                                          </p:spTgt>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749"/>
                                          </p:stCondLst>
                                        </p:cTn>
                                        <p:tgtEl>
                                          <p:spTgt spid="5">
                                            <p:txEl>
                                              <p:pRg st="2" end="2"/>
                                            </p:txEl>
                                          </p:spTgt>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nodeType="afterEffect">
                                  <p:stCondLst>
                                    <p:cond delay="0"/>
                                  </p:stCondLst>
                                  <p:childTnLst>
                                    <p:set>
                                      <p:cBhvr>
                                        <p:cTn id="24" dur="1" fill="hold">
                                          <p:stCondLst>
                                            <p:cond delay="749"/>
                                          </p:stCondLst>
                                        </p:cTn>
                                        <p:tgtEl>
                                          <p:spTgt spid="5">
                                            <p:txEl>
                                              <p:pRg st="3" end="3"/>
                                            </p:txEl>
                                          </p:spTgt>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nodeType="afterEffect">
                                  <p:stCondLst>
                                    <p:cond delay="0"/>
                                  </p:stCondLst>
                                  <p:childTnLst>
                                    <p:set>
                                      <p:cBhvr>
                                        <p:cTn id="27" dur="1" fill="hold">
                                          <p:stCondLst>
                                            <p:cond delay="749"/>
                                          </p:stCondLst>
                                        </p:cTn>
                                        <p:tgtEl>
                                          <p:spTgt spid="5">
                                            <p:txEl>
                                              <p:pRg st="4" end="4"/>
                                            </p:txEl>
                                          </p:spTgt>
                                        </p:tgtEl>
                                        <p:attrNameLst>
                                          <p:attrName>style.visibility</p:attrName>
                                        </p:attrNameLst>
                                      </p:cBhvr>
                                      <p:to>
                                        <p:strVal val="visible"/>
                                      </p:to>
                                    </p:set>
                                  </p:childTnLst>
                                </p:cTn>
                              </p:par>
                            </p:childTnLst>
                          </p:cTn>
                        </p:par>
                        <p:par>
                          <p:cTn id="28" fill="hold">
                            <p:stCondLst>
                              <p:cond delay="5250"/>
                            </p:stCondLst>
                            <p:childTnLst>
                              <p:par>
                                <p:cTn id="29" presetID="1" presetClass="entr" presetSubtype="0" fill="hold" nodeType="afterEffect">
                                  <p:stCondLst>
                                    <p:cond delay="0"/>
                                  </p:stCondLst>
                                  <p:childTnLst>
                                    <p:set>
                                      <p:cBhvr>
                                        <p:cTn id="30" dur="1" fill="hold">
                                          <p:stCondLst>
                                            <p:cond delay="749"/>
                                          </p:stCondLst>
                                        </p:cTn>
                                        <p:tgtEl>
                                          <p:spTgt spid="5">
                                            <p:txEl>
                                              <p:pRg st="5" end="5"/>
                                            </p:txEl>
                                          </p:spTgt>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0"/>
                                  </p:stCondLst>
                                  <p:childTnLst>
                                    <p:set>
                                      <p:cBhvr>
                                        <p:cTn id="33" dur="1" fill="hold">
                                          <p:stCondLst>
                                            <p:cond delay="749"/>
                                          </p:stCondLst>
                                        </p:cTn>
                                        <p:tgtEl>
                                          <p:spTgt spid="5">
                                            <p:txEl>
                                              <p:pRg st="6" end="6"/>
                                            </p:txEl>
                                          </p:spTgt>
                                        </p:tgtEl>
                                        <p:attrNameLst>
                                          <p:attrName>style.visibility</p:attrName>
                                        </p:attrNameLst>
                                      </p:cBhvr>
                                      <p:to>
                                        <p:strVal val="visible"/>
                                      </p:to>
                                    </p:set>
                                  </p:childTnLst>
                                </p:cTn>
                              </p:par>
                            </p:childTnLst>
                          </p:cTn>
                        </p:par>
                        <p:par>
                          <p:cTn id="34" fill="hold">
                            <p:stCondLst>
                              <p:cond delay="6750"/>
                            </p:stCondLst>
                            <p:childTnLst>
                              <p:par>
                                <p:cTn id="35" presetID="1" presetClass="entr" presetSubtype="0" fill="hold" nodeType="afterEffect">
                                  <p:stCondLst>
                                    <p:cond delay="0"/>
                                  </p:stCondLst>
                                  <p:childTnLst>
                                    <p:set>
                                      <p:cBhvr>
                                        <p:cTn id="36" dur="1" fill="hold">
                                          <p:stCondLst>
                                            <p:cond delay="749"/>
                                          </p:stCondLst>
                                        </p:cTn>
                                        <p:tgtEl>
                                          <p:spTgt spid="5">
                                            <p:txEl>
                                              <p:pRg st="7" end="7"/>
                                            </p:txEl>
                                          </p:spTgt>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nodeType="afterEffect">
                                  <p:stCondLst>
                                    <p:cond delay="0"/>
                                  </p:stCondLst>
                                  <p:childTnLst>
                                    <p:set>
                                      <p:cBhvr>
                                        <p:cTn id="39" dur="1" fill="hold">
                                          <p:stCondLst>
                                            <p:cond delay="749"/>
                                          </p:stCondLst>
                                        </p:cTn>
                                        <p:tgtEl>
                                          <p:spTgt spid="5">
                                            <p:txEl>
                                              <p:pRg st="8" end="8"/>
                                            </p:txEl>
                                          </p:spTgt>
                                        </p:tgtEl>
                                        <p:attrNameLst>
                                          <p:attrName>style.visibility</p:attrName>
                                        </p:attrNameLst>
                                      </p:cBhvr>
                                      <p:to>
                                        <p:strVal val="visible"/>
                                      </p:to>
                                    </p:set>
                                  </p:childTnLst>
                                </p:cTn>
                              </p:par>
                            </p:childTnLst>
                          </p:cTn>
                        </p:par>
                        <p:par>
                          <p:cTn id="40" fill="hold">
                            <p:stCondLst>
                              <p:cond delay="8250"/>
                            </p:stCondLst>
                            <p:childTnLst>
                              <p:par>
                                <p:cTn id="41" presetID="1" presetClass="entr" presetSubtype="0" fill="hold" nodeType="afterEffect">
                                  <p:stCondLst>
                                    <p:cond delay="0"/>
                                  </p:stCondLst>
                                  <p:childTnLst>
                                    <p:set>
                                      <p:cBhvr>
                                        <p:cTn id="42" dur="1" fill="hold">
                                          <p:stCondLst>
                                            <p:cond delay="749"/>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127591" y="1933575"/>
            <a:ext cx="11607209" cy="4760278"/>
          </a:xfrm>
          <a:prstGeom prst="rect">
            <a:avLst/>
          </a:prstGeom>
        </p:spPr>
        <p:txBody>
          <a:bodyPr wrap="square">
            <a:spAutoFit/>
          </a:bodyPr>
          <a:lstStyle/>
          <a:p>
            <a:pPr marL="914400" marR="0" lvl="1" indent="-514350">
              <a:spcBef>
                <a:spcPts val="1200"/>
              </a:spcBef>
              <a:spcAft>
                <a:spcPts val="800"/>
              </a:spcAft>
              <a:buClr>
                <a:srgbClr val="009900"/>
              </a:buClr>
              <a:buSzPct val="100000"/>
              <a:buFont typeface="+mj-lt"/>
              <a:buAutoNum type="romanLcPeriod"/>
              <a:tabLst>
                <a:tab pos="800100" algn="l"/>
              </a:tabLst>
            </a:pPr>
            <a:r>
              <a:rPr lang="ru-RU" sz="2000" dirty="0">
                <a:solidFill>
                  <a:schemeClr val="bg2">
                    <a:lumMod val="25000"/>
                  </a:schemeClr>
                </a:solidFill>
                <a:latin typeface="Times New Roman" panose="02020603050405020304" pitchFamily="18" charset="0"/>
                <a:cs typeface="Times New Roman" panose="02020603050405020304" pitchFamily="18" charset="0"/>
              </a:rPr>
              <a:t>Первый фотоэлектрический проект мощностью 600 МВт будет реализован в Кот-</a:t>
            </a:r>
            <a:r>
              <a:rPr lang="ru-RU" sz="2000" dirty="0" err="1">
                <a:solidFill>
                  <a:schemeClr val="bg2">
                    <a:lumMod val="25000"/>
                  </a:schemeClr>
                </a:solidFill>
                <a:latin typeface="Times New Roman" panose="02020603050405020304" pitchFamily="18" charset="0"/>
                <a:cs typeface="Times New Roman" panose="02020603050405020304" pitchFamily="18" charset="0"/>
              </a:rPr>
              <a:t>Адду</a:t>
            </a:r>
            <a:r>
              <a:rPr lang="ru-RU" sz="2000" dirty="0">
                <a:solidFill>
                  <a:schemeClr val="bg2">
                    <a:lumMod val="25000"/>
                  </a:schemeClr>
                </a:solidFill>
                <a:latin typeface="Times New Roman" panose="02020603050405020304" pitchFamily="18" charset="0"/>
                <a:cs typeface="Times New Roman" panose="02020603050405020304" pitchFamily="18" charset="0"/>
              </a:rPr>
              <a:t> / </a:t>
            </a:r>
            <a:r>
              <a:rPr lang="ru-RU" sz="2000" dirty="0" err="1">
                <a:solidFill>
                  <a:schemeClr val="bg2">
                    <a:lumMod val="25000"/>
                  </a:schemeClr>
                </a:solidFill>
                <a:latin typeface="Times New Roman" panose="02020603050405020304" pitchFamily="18" charset="0"/>
                <a:cs typeface="Times New Roman" panose="02020603050405020304" pitchFamily="18" charset="0"/>
              </a:rPr>
              <a:t>Музаффаргарх</a:t>
            </a:r>
            <a:r>
              <a:rPr lang="ru-RU" sz="2000" dirty="0">
                <a:solidFill>
                  <a:schemeClr val="bg2">
                    <a:lumMod val="25000"/>
                  </a:schemeClr>
                </a:solidFill>
                <a:latin typeface="Times New Roman" panose="02020603050405020304" pitchFamily="18" charset="0"/>
                <a:cs typeface="Times New Roman" panose="02020603050405020304" pitchFamily="18" charset="0"/>
              </a:rPr>
              <a:t>, штат Пенджаб</a:t>
            </a:r>
          </a:p>
          <a:p>
            <a:pPr marL="914400" marR="0" lvl="1" indent="-514350">
              <a:spcBef>
                <a:spcPts val="1200"/>
              </a:spcBef>
              <a:spcAft>
                <a:spcPts val="800"/>
              </a:spcAft>
              <a:buClr>
                <a:srgbClr val="009900"/>
              </a:buClr>
              <a:buSzPct val="100000"/>
              <a:buFont typeface="+mj-lt"/>
              <a:buAutoNum type="romanLcPeriod"/>
              <a:tabLst>
                <a:tab pos="800100" algn="l"/>
              </a:tabLst>
            </a:pPr>
            <a:r>
              <a:rPr lang="ru-RU" sz="2000" dirty="0">
                <a:solidFill>
                  <a:schemeClr val="bg2">
                    <a:lumMod val="25000"/>
                  </a:schemeClr>
                </a:solidFill>
                <a:latin typeface="Times New Roman" panose="02020603050405020304" pitchFamily="18" charset="0"/>
                <a:cs typeface="Times New Roman" panose="02020603050405020304" pitchFamily="18" charset="0"/>
              </a:rPr>
              <a:t>Выбор места для проекта осуществляется с учетом доступности ресурсов, существующей сетевой инфраструктуры, наличия воды и близости к центрам нагрузки</a:t>
            </a:r>
          </a:p>
          <a:p>
            <a:pPr marL="914400" marR="0" lvl="1" indent="-514350">
              <a:spcBef>
                <a:spcPts val="1200"/>
              </a:spcBef>
              <a:spcAft>
                <a:spcPts val="800"/>
              </a:spcAft>
              <a:buClr>
                <a:srgbClr val="009900"/>
              </a:buClr>
              <a:buSzPct val="100000"/>
              <a:buFont typeface="+mj-lt"/>
              <a:buAutoNum type="romanLcPeriod"/>
              <a:tabLst>
                <a:tab pos="800100" algn="l"/>
              </a:tabLst>
            </a:pPr>
            <a:r>
              <a:rPr lang="ru-RU" sz="2000" dirty="0">
                <a:solidFill>
                  <a:schemeClr val="bg2">
                    <a:lumMod val="25000"/>
                  </a:schemeClr>
                </a:solidFill>
                <a:latin typeface="Times New Roman" panose="02020603050405020304" pitchFamily="18" charset="0"/>
                <a:cs typeface="Times New Roman" panose="02020603050405020304" pitchFamily="18" charset="0"/>
              </a:rPr>
              <a:t>Земля для проекта будет предоставлена федеральным правительством на условиях аренды</a:t>
            </a:r>
          </a:p>
          <a:p>
            <a:pPr marL="914400" marR="0" lvl="1" indent="-514350">
              <a:spcBef>
                <a:spcPts val="1200"/>
              </a:spcBef>
              <a:spcAft>
                <a:spcPts val="800"/>
              </a:spcAft>
              <a:buClr>
                <a:srgbClr val="009900"/>
              </a:buClr>
              <a:buSzPct val="100000"/>
              <a:buFont typeface="+mj-lt"/>
              <a:buAutoNum type="romanLcPeriod"/>
              <a:tabLst>
                <a:tab pos="800100" algn="l"/>
              </a:tabLst>
            </a:pPr>
            <a:r>
              <a:rPr lang="ru-RU" sz="2000" dirty="0">
                <a:solidFill>
                  <a:schemeClr val="bg2">
                    <a:lumMod val="25000"/>
                  </a:schemeClr>
                </a:solidFill>
                <a:latin typeface="Times New Roman" panose="02020603050405020304" pitchFamily="18" charset="0"/>
                <a:cs typeface="Times New Roman" panose="02020603050405020304" pitchFamily="18" charset="0"/>
              </a:rPr>
              <a:t>Были проведены технико-экономические исследования, необходимые для того, чтобы помочь претендентам подготовить свои предложения, и они стали частью запроса на предоставление предложений. </a:t>
            </a:r>
          </a:p>
          <a:p>
            <a:pPr marL="914400" marR="0" lvl="1" indent="-514350">
              <a:spcBef>
                <a:spcPts val="1200"/>
              </a:spcBef>
              <a:spcAft>
                <a:spcPts val="800"/>
              </a:spcAft>
              <a:buClr>
                <a:srgbClr val="009900"/>
              </a:buClr>
              <a:buSzPct val="100000"/>
              <a:buFont typeface="+mj-lt"/>
              <a:buAutoNum type="romanLcPeriod"/>
              <a:tabLst>
                <a:tab pos="800100" algn="l"/>
              </a:tabLst>
            </a:pPr>
            <a:r>
              <a:rPr lang="ru-RU" sz="2000" dirty="0">
                <a:solidFill>
                  <a:schemeClr val="bg2">
                    <a:lumMod val="25000"/>
                  </a:schemeClr>
                </a:solidFill>
                <a:latin typeface="Times New Roman" panose="02020603050405020304" pitchFamily="18" charset="0"/>
                <a:cs typeface="Times New Roman" panose="02020603050405020304" pitchFamily="18" charset="0"/>
              </a:rPr>
              <a:t>Запрос на предоставление предложений был размещен 10 сентября 2023 г. и может быть приобретен до истечения срока подачи конкурсных предложений</a:t>
            </a:r>
          </a:p>
          <a:p>
            <a:pPr marL="914400" marR="0" lvl="1" indent="-514350">
              <a:spcBef>
                <a:spcPts val="1200"/>
              </a:spcBef>
              <a:spcAft>
                <a:spcPts val="800"/>
              </a:spcAft>
              <a:buClr>
                <a:srgbClr val="009900"/>
              </a:buClr>
              <a:buSzPct val="100000"/>
              <a:buFont typeface="+mj-lt"/>
              <a:buAutoNum type="romanLcPeriod"/>
              <a:tabLst>
                <a:tab pos="800100" algn="l"/>
              </a:tabLst>
            </a:pPr>
            <a:r>
              <a:rPr lang="ru-RU" sz="2000" dirty="0">
                <a:solidFill>
                  <a:schemeClr val="bg2">
                    <a:lumMod val="25000"/>
                  </a:schemeClr>
                </a:solidFill>
                <a:latin typeface="Times New Roman" panose="02020603050405020304" pitchFamily="18" charset="0"/>
                <a:cs typeface="Times New Roman" panose="02020603050405020304" pitchFamily="18" charset="0"/>
              </a:rPr>
              <a:t>Окончательный срок подачи конкурсных предложений – 11 декабря 2023 г.</a:t>
            </a:r>
            <a:endParaRPr lang="en-US" sz="20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itle 3"/>
          <p:cNvSpPr>
            <a:spLocks noGrp="1"/>
          </p:cNvSpPr>
          <p:nvPr>
            <p:ph type="title"/>
          </p:nvPr>
        </p:nvSpPr>
        <p:spPr>
          <a:xfrm>
            <a:off x="609600" y="0"/>
            <a:ext cx="10972800" cy="838200"/>
          </a:xfrm>
        </p:spPr>
        <p:txBody>
          <a:bodyPr>
            <a:normAutofit fontScale="90000"/>
          </a:bodyPr>
          <a:lstStyle/>
          <a:p>
            <a:pPr algn="ctr"/>
            <a:r>
              <a:rPr lang="ru-RU" sz="2800" b="1" dirty="0">
                <a:solidFill>
                  <a:schemeClr val="bg1"/>
                </a:solidFill>
                <a:latin typeface="Times New Roman" panose="02020603050405020304" pitchFamily="18" charset="0"/>
                <a:cs typeface="Times New Roman" panose="02020603050405020304" pitchFamily="18" charset="0"/>
              </a:rPr>
              <a:t>Солнечный проект мощностью 600 МВт в Кот-</a:t>
            </a:r>
            <a:r>
              <a:rPr lang="ru-RU" sz="2800" b="1" dirty="0" err="1">
                <a:solidFill>
                  <a:schemeClr val="bg1"/>
                </a:solidFill>
                <a:latin typeface="Times New Roman" panose="02020603050405020304" pitchFamily="18" charset="0"/>
                <a:cs typeface="Times New Roman" panose="02020603050405020304" pitchFamily="18" charset="0"/>
              </a:rPr>
              <a:t>Адду</a:t>
            </a:r>
            <a:r>
              <a:rPr lang="ru-RU" sz="2800" b="1" dirty="0">
                <a:solidFill>
                  <a:schemeClr val="bg1"/>
                </a:solidFill>
                <a:latin typeface="Times New Roman" panose="02020603050405020304" pitchFamily="18" charset="0"/>
                <a:cs typeface="Times New Roman" panose="02020603050405020304" pitchFamily="18" charset="0"/>
              </a:rPr>
              <a:t> / </a:t>
            </a:r>
            <a:r>
              <a:rPr lang="ru-RU" sz="2800" b="1" dirty="0" err="1">
                <a:solidFill>
                  <a:schemeClr val="bg1"/>
                </a:solidFill>
                <a:latin typeface="Times New Roman" panose="02020603050405020304" pitchFamily="18" charset="0"/>
                <a:cs typeface="Times New Roman" panose="02020603050405020304" pitchFamily="18" charset="0"/>
              </a:rPr>
              <a:t>Музаффаргарх</a:t>
            </a:r>
            <a:endParaRPr lang="en-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4286307284"/>
              </p:ext>
            </p:extLst>
          </p:nvPr>
        </p:nvGraphicFramePr>
        <p:xfrm>
          <a:off x="0" y="719667"/>
          <a:ext cx="7010400" cy="126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42046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 presetClass="entr" presetSubtype="0" fill="hold" nodeType="afterEffect">
                                  <p:stCondLst>
                                    <p:cond delay="0"/>
                                  </p:stCondLst>
                                  <p:childTnLst>
                                    <p:set>
                                      <p:cBhvr>
                                        <p:cTn id="11" dur="1" fill="hold">
                                          <p:stCondLst>
                                            <p:cond delay="749"/>
                                          </p:stCondLst>
                                        </p:cTn>
                                        <p:tgtEl>
                                          <p:spTgt spid="5">
                                            <p:txEl>
                                              <p:pRg st="0" end="0"/>
                                            </p:txEl>
                                          </p:spTgt>
                                        </p:tgtEl>
                                        <p:attrNameLst>
                                          <p:attrName>style.visibility</p:attrName>
                                        </p:attrNameLst>
                                      </p:cBhvr>
                                      <p:to>
                                        <p:strVal val="visible"/>
                                      </p:to>
                                    </p:set>
                                  </p:childTnLst>
                                </p:cTn>
                              </p:par>
                            </p:childTnLst>
                          </p:cTn>
                        </p:par>
                        <p:par>
                          <p:cTn id="12" fill="hold">
                            <p:stCondLst>
                              <p:cond delay="2250"/>
                            </p:stCondLst>
                            <p:childTnLst>
                              <p:par>
                                <p:cTn id="13" presetID="1" presetClass="entr" presetSubtype="0" fill="hold" nodeType="afterEffect">
                                  <p:stCondLst>
                                    <p:cond delay="0"/>
                                  </p:stCondLst>
                                  <p:childTnLst>
                                    <p:set>
                                      <p:cBhvr>
                                        <p:cTn id="14" dur="1" fill="hold">
                                          <p:stCondLst>
                                            <p:cond delay="749"/>
                                          </p:stCondLst>
                                        </p:cTn>
                                        <p:tgtEl>
                                          <p:spTgt spid="5">
                                            <p:txEl>
                                              <p:pRg st="1" end="1"/>
                                            </p:txEl>
                                          </p:spTgt>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nodeType="afterEffect">
                                  <p:stCondLst>
                                    <p:cond delay="0"/>
                                  </p:stCondLst>
                                  <p:childTnLst>
                                    <p:set>
                                      <p:cBhvr>
                                        <p:cTn id="17" dur="1" fill="hold">
                                          <p:stCondLst>
                                            <p:cond delay="749"/>
                                          </p:stCondLst>
                                        </p:cTn>
                                        <p:tgtEl>
                                          <p:spTgt spid="5">
                                            <p:txEl>
                                              <p:pRg st="2" end="2"/>
                                            </p:txEl>
                                          </p:spTgt>
                                        </p:tgtEl>
                                        <p:attrNameLst>
                                          <p:attrName>style.visibility</p:attrName>
                                        </p:attrNameLst>
                                      </p:cBhvr>
                                      <p:to>
                                        <p:strVal val="visible"/>
                                      </p:to>
                                    </p:set>
                                  </p:childTnLst>
                                </p:cTn>
                              </p:par>
                            </p:childTnLst>
                          </p:cTn>
                        </p:par>
                        <p:par>
                          <p:cTn id="18" fill="hold">
                            <p:stCondLst>
                              <p:cond delay="3750"/>
                            </p:stCondLst>
                            <p:childTnLst>
                              <p:par>
                                <p:cTn id="19" presetID="1" presetClass="entr" presetSubtype="0" fill="hold" nodeType="afterEffect">
                                  <p:stCondLst>
                                    <p:cond delay="0"/>
                                  </p:stCondLst>
                                  <p:childTnLst>
                                    <p:set>
                                      <p:cBhvr>
                                        <p:cTn id="20" dur="1" fill="hold">
                                          <p:stCondLst>
                                            <p:cond delay="749"/>
                                          </p:stCondLst>
                                        </p:cTn>
                                        <p:tgtEl>
                                          <p:spTgt spid="5">
                                            <p:txEl>
                                              <p:pRg st="3" end="3"/>
                                            </p:txEl>
                                          </p:spTgt>
                                        </p:tgtEl>
                                        <p:attrNameLst>
                                          <p:attrName>style.visibility</p:attrName>
                                        </p:attrNameLst>
                                      </p:cBhvr>
                                      <p:to>
                                        <p:strVal val="visible"/>
                                      </p:to>
                                    </p:set>
                                  </p:childTnLst>
                                </p:cTn>
                              </p:par>
                            </p:childTnLst>
                          </p:cTn>
                        </p:par>
                        <p:par>
                          <p:cTn id="21" fill="hold">
                            <p:stCondLst>
                              <p:cond delay="4500"/>
                            </p:stCondLst>
                            <p:childTnLst>
                              <p:par>
                                <p:cTn id="22" presetID="1" presetClass="entr" presetSubtype="0" fill="hold" nodeType="afterEffect">
                                  <p:stCondLst>
                                    <p:cond delay="0"/>
                                  </p:stCondLst>
                                  <p:childTnLst>
                                    <p:set>
                                      <p:cBhvr>
                                        <p:cTn id="23" dur="1" fill="hold">
                                          <p:stCondLst>
                                            <p:cond delay="749"/>
                                          </p:stCondLst>
                                        </p:cTn>
                                        <p:tgtEl>
                                          <p:spTgt spid="5">
                                            <p:txEl>
                                              <p:pRg st="4" end="4"/>
                                            </p:txEl>
                                          </p:spTgt>
                                        </p:tgtEl>
                                        <p:attrNameLst>
                                          <p:attrName>style.visibility</p:attrName>
                                        </p:attrNameLst>
                                      </p:cBhvr>
                                      <p:to>
                                        <p:strVal val="visible"/>
                                      </p:to>
                                    </p:set>
                                  </p:childTnLst>
                                </p:cTn>
                              </p:par>
                            </p:childTnLst>
                          </p:cTn>
                        </p:par>
                        <p:par>
                          <p:cTn id="24" fill="hold">
                            <p:stCondLst>
                              <p:cond delay="5250"/>
                            </p:stCondLst>
                            <p:childTnLst>
                              <p:par>
                                <p:cTn id="25" presetID="1" presetClass="entr" presetSubtype="0" fill="hold" nodeType="afterEffect">
                                  <p:stCondLst>
                                    <p:cond delay="0"/>
                                  </p:stCondLst>
                                  <p:childTnLst>
                                    <p:set>
                                      <p:cBhvr>
                                        <p:cTn id="26" dur="1" fill="hold">
                                          <p:stCondLst>
                                            <p:cond delay="74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6" name="Title 3"/>
          <p:cNvSpPr>
            <a:spLocks noGrp="1"/>
          </p:cNvSpPr>
          <p:nvPr>
            <p:ph type="title"/>
          </p:nvPr>
        </p:nvSpPr>
        <p:spPr>
          <a:xfrm>
            <a:off x="609600" y="0"/>
            <a:ext cx="10972800" cy="838200"/>
          </a:xfrm>
        </p:spPr>
        <p:txBody>
          <a:bodyPr>
            <a:normAutofit fontScale="90000"/>
          </a:bodyPr>
          <a:lstStyle/>
          <a:p>
            <a:pPr algn="ctr"/>
            <a:r>
              <a:rPr lang="ru-RU" sz="2800" b="1" dirty="0">
                <a:solidFill>
                  <a:schemeClr val="bg1"/>
                </a:solidFill>
                <a:latin typeface="Times New Roman" panose="02020603050405020304" pitchFamily="18" charset="0"/>
                <a:cs typeface="Times New Roman" panose="02020603050405020304" pitchFamily="18" charset="0"/>
              </a:rPr>
              <a:t>Инвестиционные возможности на </a:t>
            </a:r>
            <a:r>
              <a:rPr lang="ru-RU" sz="2800" b="1" dirty="0" err="1">
                <a:solidFill>
                  <a:schemeClr val="bg1"/>
                </a:solidFill>
                <a:latin typeface="Times New Roman" panose="02020603050405020304" pitchFamily="18" charset="0"/>
                <a:cs typeface="Times New Roman" panose="02020603050405020304" pitchFamily="18" charset="0"/>
              </a:rPr>
              <a:t>либерализованном</a:t>
            </a:r>
            <a:r>
              <a:rPr lang="ru-RU" sz="2800" b="1" dirty="0">
                <a:solidFill>
                  <a:schemeClr val="bg1"/>
                </a:solidFill>
                <a:latin typeface="Times New Roman" panose="02020603050405020304" pitchFamily="18" charset="0"/>
                <a:cs typeface="Times New Roman" panose="02020603050405020304" pitchFamily="18" charset="0"/>
              </a:rPr>
              <a:t> рынке электроэнергии Пакистана</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grpSp>
        <p:nvGrpSpPr>
          <p:cNvPr id="75" name="Group 74">
            <a:extLst>
              <a:ext uri="{FF2B5EF4-FFF2-40B4-BE49-F238E27FC236}">
                <a16:creationId xmlns:a16="http://schemas.microsoft.com/office/drawing/2014/main" id="{18CB3E24-9442-6DD0-F64A-99080EB58D2D}"/>
              </a:ext>
            </a:extLst>
          </p:cNvPr>
          <p:cNvGrpSpPr/>
          <p:nvPr/>
        </p:nvGrpSpPr>
        <p:grpSpPr>
          <a:xfrm>
            <a:off x="1502488" y="1093705"/>
            <a:ext cx="6715078" cy="1801847"/>
            <a:chOff x="1502488" y="1093705"/>
            <a:chExt cx="6715078" cy="1801847"/>
          </a:xfrm>
        </p:grpSpPr>
        <p:grpSp>
          <p:nvGrpSpPr>
            <p:cNvPr id="2" name="Group 1">
              <a:extLst>
                <a:ext uri="{FF2B5EF4-FFF2-40B4-BE49-F238E27FC236}">
                  <a16:creationId xmlns:a16="http://schemas.microsoft.com/office/drawing/2014/main" id="{C6412BF2-FBDE-D6BC-46FA-F547CB0B11B0}"/>
                </a:ext>
              </a:extLst>
            </p:cNvPr>
            <p:cNvGrpSpPr/>
            <p:nvPr/>
          </p:nvGrpSpPr>
          <p:grpSpPr>
            <a:xfrm>
              <a:off x="1502488" y="1103615"/>
              <a:ext cx="2130038" cy="1745621"/>
              <a:chOff x="1684514" y="1837271"/>
              <a:chExt cx="2130038" cy="1745621"/>
            </a:xfrm>
          </p:grpSpPr>
          <p:sp>
            <p:nvSpPr>
              <p:cNvPr id="8" name="TextBox 7">
                <a:extLst>
                  <a:ext uri="{FF2B5EF4-FFF2-40B4-BE49-F238E27FC236}">
                    <a16:creationId xmlns:a16="http://schemas.microsoft.com/office/drawing/2014/main" id="{A48CCDA7-A132-E906-76AE-C96F2D616B23}"/>
                  </a:ext>
                </a:extLst>
              </p:cNvPr>
              <p:cNvSpPr txBox="1"/>
              <p:nvPr/>
            </p:nvSpPr>
            <p:spPr>
              <a:xfrm>
                <a:off x="1967660" y="3213560"/>
                <a:ext cx="1563744" cy="369332"/>
              </a:xfrm>
              <a:prstGeom prst="rect">
                <a:avLst/>
              </a:prstGeom>
              <a:noFill/>
              <a:ln>
                <a:noFill/>
              </a:ln>
            </p:spPr>
            <p:txBody>
              <a:bodyPr wrap="square" rtlCol="0">
                <a:spAutoFit/>
              </a:bodyPr>
              <a:lstStyle/>
              <a:p>
                <a:pPr algn="ctr"/>
                <a:r>
                  <a:rPr lang="ru-RU" b="1" dirty="0">
                    <a:solidFill>
                      <a:schemeClr val="tx1">
                        <a:lumMod val="75000"/>
                        <a:lumOff val="25000"/>
                      </a:schemeClr>
                    </a:solidFill>
                    <a:latin typeface="+mj-lt"/>
                  </a:rPr>
                  <a:t>Генерация</a:t>
                </a:r>
                <a:endParaRPr lang="en-US" b="1" dirty="0">
                  <a:solidFill>
                    <a:schemeClr val="tx1">
                      <a:lumMod val="75000"/>
                      <a:lumOff val="25000"/>
                    </a:schemeClr>
                  </a:solidFill>
                  <a:latin typeface="+mj-lt"/>
                </a:endParaRPr>
              </a:p>
            </p:txBody>
          </p:sp>
          <p:sp>
            <p:nvSpPr>
              <p:cNvPr id="9" name="Arrow: Pentagon 8">
                <a:extLst>
                  <a:ext uri="{FF2B5EF4-FFF2-40B4-BE49-F238E27FC236}">
                    <a16:creationId xmlns:a16="http://schemas.microsoft.com/office/drawing/2014/main" id="{B3DE815F-AB1C-55A2-363B-87095C980106}"/>
                  </a:ext>
                </a:extLst>
              </p:cNvPr>
              <p:cNvSpPr/>
              <p:nvPr/>
            </p:nvSpPr>
            <p:spPr>
              <a:xfrm rot="5400000">
                <a:off x="2062500" y="1459285"/>
                <a:ext cx="1374065" cy="2130038"/>
              </a:xfrm>
              <a:prstGeom prst="homePlate">
                <a:avLst>
                  <a:gd name="adj" fmla="val 45317"/>
                </a:avLst>
              </a:prstGeom>
              <a:solidFill>
                <a:srgbClr val="FF36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dirty="0"/>
                  <a:t>НПЭ, коммерческая и индивидуальная генерация</a:t>
                </a:r>
                <a:endParaRPr lang="x-none" dirty="0"/>
              </a:p>
            </p:txBody>
          </p:sp>
        </p:grpSp>
        <p:grpSp>
          <p:nvGrpSpPr>
            <p:cNvPr id="10" name="Group 9">
              <a:extLst>
                <a:ext uri="{FF2B5EF4-FFF2-40B4-BE49-F238E27FC236}">
                  <a16:creationId xmlns:a16="http://schemas.microsoft.com/office/drawing/2014/main" id="{A8BC30B5-9F96-4908-3515-C70EFA840379}"/>
                </a:ext>
              </a:extLst>
            </p:cNvPr>
            <p:cNvGrpSpPr/>
            <p:nvPr/>
          </p:nvGrpSpPr>
          <p:grpSpPr>
            <a:xfrm>
              <a:off x="3795009" y="1103614"/>
              <a:ext cx="2130038" cy="1784928"/>
              <a:chOff x="3991346" y="1837270"/>
              <a:chExt cx="2130038" cy="1784928"/>
            </a:xfrm>
          </p:grpSpPr>
          <p:sp>
            <p:nvSpPr>
              <p:cNvPr id="11" name="TextBox 10">
                <a:extLst>
                  <a:ext uri="{FF2B5EF4-FFF2-40B4-BE49-F238E27FC236}">
                    <a16:creationId xmlns:a16="http://schemas.microsoft.com/office/drawing/2014/main" id="{D0AEC3F7-A017-F7A9-2AD3-739A0C77D4ED}"/>
                  </a:ext>
                </a:extLst>
              </p:cNvPr>
              <p:cNvSpPr txBox="1"/>
              <p:nvPr/>
            </p:nvSpPr>
            <p:spPr>
              <a:xfrm>
                <a:off x="4274492" y="3252866"/>
                <a:ext cx="1563744" cy="369332"/>
              </a:xfrm>
              <a:prstGeom prst="rect">
                <a:avLst/>
              </a:prstGeom>
              <a:noFill/>
              <a:ln>
                <a:noFill/>
              </a:ln>
            </p:spPr>
            <p:txBody>
              <a:bodyPr wrap="square" rtlCol="0">
                <a:spAutoFit/>
              </a:bodyPr>
              <a:lstStyle/>
              <a:p>
                <a:pPr algn="ctr"/>
                <a:r>
                  <a:rPr lang="ru-RU" b="1" dirty="0">
                    <a:solidFill>
                      <a:schemeClr val="tx1">
                        <a:lumMod val="75000"/>
                        <a:lumOff val="25000"/>
                      </a:schemeClr>
                    </a:solidFill>
                    <a:latin typeface="+mj-lt"/>
                  </a:rPr>
                  <a:t>Передача</a:t>
                </a:r>
                <a:endParaRPr lang="en-US" b="1" dirty="0">
                  <a:solidFill>
                    <a:schemeClr val="tx1">
                      <a:lumMod val="75000"/>
                      <a:lumOff val="25000"/>
                    </a:schemeClr>
                  </a:solidFill>
                  <a:latin typeface="+mj-lt"/>
                </a:endParaRPr>
              </a:p>
            </p:txBody>
          </p:sp>
          <p:sp>
            <p:nvSpPr>
              <p:cNvPr id="12" name="Arrow: Pentagon 11">
                <a:extLst>
                  <a:ext uri="{FF2B5EF4-FFF2-40B4-BE49-F238E27FC236}">
                    <a16:creationId xmlns:a16="http://schemas.microsoft.com/office/drawing/2014/main" id="{71003726-D3C5-8848-E950-6F109E92445A}"/>
                  </a:ext>
                </a:extLst>
              </p:cNvPr>
              <p:cNvSpPr/>
              <p:nvPr/>
            </p:nvSpPr>
            <p:spPr>
              <a:xfrm rot="5400000">
                <a:off x="4369332" y="1459284"/>
                <a:ext cx="1374065" cy="2130038"/>
              </a:xfrm>
              <a:prstGeom prst="homePlate">
                <a:avLst>
                  <a:gd name="adj" fmla="val 45317"/>
                </a:avLst>
              </a:prstGeom>
              <a:solidFill>
                <a:srgbClr val="FF36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1400" dirty="0"/>
                  <a:t>Частные линии и открытый доступ к транзитной передаче мощности и электроэнергии</a:t>
                </a:r>
                <a:endParaRPr lang="x-none" sz="1400" dirty="0"/>
              </a:p>
            </p:txBody>
          </p:sp>
        </p:grpSp>
        <p:grpSp>
          <p:nvGrpSpPr>
            <p:cNvPr id="13" name="Group 12">
              <a:extLst>
                <a:ext uri="{FF2B5EF4-FFF2-40B4-BE49-F238E27FC236}">
                  <a16:creationId xmlns:a16="http://schemas.microsoft.com/office/drawing/2014/main" id="{E30D09D3-C943-B9A4-3746-A728C10CC21B}"/>
                </a:ext>
              </a:extLst>
            </p:cNvPr>
            <p:cNvGrpSpPr/>
            <p:nvPr/>
          </p:nvGrpSpPr>
          <p:grpSpPr>
            <a:xfrm>
              <a:off x="6087531" y="1093705"/>
              <a:ext cx="2130035" cy="1801847"/>
              <a:chOff x="6223000" y="1827361"/>
              <a:chExt cx="2130035" cy="1801847"/>
            </a:xfrm>
          </p:grpSpPr>
          <p:sp>
            <p:nvSpPr>
              <p:cNvPr id="14" name="TextBox 13">
                <a:extLst>
                  <a:ext uri="{FF2B5EF4-FFF2-40B4-BE49-F238E27FC236}">
                    <a16:creationId xmlns:a16="http://schemas.microsoft.com/office/drawing/2014/main" id="{002F65C0-9D79-2C49-ABC6-3AB44FE9D57B}"/>
                  </a:ext>
                </a:extLst>
              </p:cNvPr>
              <p:cNvSpPr txBox="1"/>
              <p:nvPr/>
            </p:nvSpPr>
            <p:spPr>
              <a:xfrm>
                <a:off x="6506145" y="3259876"/>
                <a:ext cx="1727128" cy="369332"/>
              </a:xfrm>
              <a:prstGeom prst="rect">
                <a:avLst/>
              </a:prstGeom>
              <a:noFill/>
              <a:ln>
                <a:noFill/>
              </a:ln>
            </p:spPr>
            <p:txBody>
              <a:bodyPr wrap="square" rtlCol="0">
                <a:spAutoFit/>
              </a:bodyPr>
              <a:lstStyle/>
              <a:p>
                <a:pPr algn="ctr"/>
                <a:r>
                  <a:rPr lang="ru-RU" b="1" dirty="0">
                    <a:solidFill>
                      <a:schemeClr val="tx1">
                        <a:lumMod val="75000"/>
                        <a:lumOff val="25000"/>
                      </a:schemeClr>
                    </a:solidFill>
                    <a:latin typeface="+mj-lt"/>
                  </a:rPr>
                  <a:t>Распределение</a:t>
                </a:r>
                <a:endParaRPr lang="en-US" b="1" dirty="0">
                  <a:solidFill>
                    <a:schemeClr val="tx1">
                      <a:lumMod val="75000"/>
                      <a:lumOff val="25000"/>
                    </a:schemeClr>
                  </a:solidFill>
                  <a:latin typeface="+mj-lt"/>
                </a:endParaRPr>
              </a:p>
            </p:txBody>
          </p:sp>
          <p:sp>
            <p:nvSpPr>
              <p:cNvPr id="15" name="Arrow: Pentagon 14">
                <a:extLst>
                  <a:ext uri="{FF2B5EF4-FFF2-40B4-BE49-F238E27FC236}">
                    <a16:creationId xmlns:a16="http://schemas.microsoft.com/office/drawing/2014/main" id="{81E6EB22-E5DD-5503-10B6-C279BFBB8343}"/>
                  </a:ext>
                </a:extLst>
              </p:cNvPr>
              <p:cNvSpPr/>
              <p:nvPr/>
            </p:nvSpPr>
            <p:spPr>
              <a:xfrm rot="5400000">
                <a:off x="6596063" y="1454298"/>
                <a:ext cx="1383909" cy="2130035"/>
              </a:xfrm>
              <a:prstGeom prst="homePlate">
                <a:avLst>
                  <a:gd name="adj" fmla="val 45317"/>
                </a:avLst>
              </a:prstGeom>
              <a:solidFill>
                <a:srgbClr val="FF36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dirty="0"/>
                  <a:t>Приватизация и контракты на управление</a:t>
                </a:r>
                <a:endParaRPr lang="x-none" dirty="0"/>
              </a:p>
            </p:txBody>
          </p:sp>
        </p:grpSp>
      </p:grpSp>
      <p:grpSp>
        <p:nvGrpSpPr>
          <p:cNvPr id="76" name="Group 75">
            <a:extLst>
              <a:ext uri="{FF2B5EF4-FFF2-40B4-BE49-F238E27FC236}">
                <a16:creationId xmlns:a16="http://schemas.microsoft.com/office/drawing/2014/main" id="{9F15FA28-8A40-EE6F-46E4-A0667E976363}"/>
              </a:ext>
            </a:extLst>
          </p:cNvPr>
          <p:cNvGrpSpPr/>
          <p:nvPr/>
        </p:nvGrpSpPr>
        <p:grpSpPr>
          <a:xfrm>
            <a:off x="1321251" y="2775756"/>
            <a:ext cx="9851574" cy="1513864"/>
            <a:chOff x="1321251" y="2775756"/>
            <a:chExt cx="9851574" cy="1513864"/>
          </a:xfrm>
        </p:grpSpPr>
        <p:grpSp>
          <p:nvGrpSpPr>
            <p:cNvPr id="16" name="Group 15">
              <a:extLst>
                <a:ext uri="{FF2B5EF4-FFF2-40B4-BE49-F238E27FC236}">
                  <a16:creationId xmlns:a16="http://schemas.microsoft.com/office/drawing/2014/main" id="{7D9C1FB1-585C-4395-55A1-A8DFA0A7AE06}"/>
                </a:ext>
              </a:extLst>
            </p:cNvPr>
            <p:cNvGrpSpPr/>
            <p:nvPr/>
          </p:nvGrpSpPr>
          <p:grpSpPr>
            <a:xfrm>
              <a:off x="2012580" y="2775756"/>
              <a:ext cx="7837768" cy="954140"/>
              <a:chOff x="2108274" y="3722072"/>
              <a:chExt cx="7837768" cy="954140"/>
            </a:xfrm>
          </p:grpSpPr>
          <p:grpSp>
            <p:nvGrpSpPr>
              <p:cNvPr id="17" name="Group 16">
                <a:extLst>
                  <a:ext uri="{FF2B5EF4-FFF2-40B4-BE49-F238E27FC236}">
                    <a16:creationId xmlns:a16="http://schemas.microsoft.com/office/drawing/2014/main" id="{290E3106-8BCC-6DDB-C1AD-0C730C741DF6}"/>
                  </a:ext>
                </a:extLst>
              </p:cNvPr>
              <p:cNvGrpSpPr/>
              <p:nvPr/>
            </p:nvGrpSpPr>
            <p:grpSpPr>
              <a:xfrm>
                <a:off x="3814553" y="3933563"/>
                <a:ext cx="4492187" cy="541604"/>
                <a:chOff x="3163437" y="3326643"/>
                <a:chExt cx="5232400" cy="627797"/>
              </a:xfrm>
            </p:grpSpPr>
            <p:cxnSp>
              <p:nvCxnSpPr>
                <p:cNvPr id="54" name="Straight Connector 53">
                  <a:extLst>
                    <a:ext uri="{FF2B5EF4-FFF2-40B4-BE49-F238E27FC236}">
                      <a16:creationId xmlns:a16="http://schemas.microsoft.com/office/drawing/2014/main" id="{D2B79D88-7EA0-C58A-6EE6-8557A907F48C}"/>
                    </a:ext>
                  </a:extLst>
                </p:cNvPr>
                <p:cNvCxnSpPr>
                  <a:cxnSpLocks/>
                </p:cNvCxnSpPr>
                <p:nvPr/>
              </p:nvCxnSpPr>
              <p:spPr>
                <a:xfrm>
                  <a:off x="3163437" y="3326643"/>
                  <a:ext cx="0" cy="62779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8C898BD-BE89-9E4F-1B6E-9671AC388583}"/>
                    </a:ext>
                  </a:extLst>
                </p:cNvPr>
                <p:cNvCxnSpPr>
                  <a:cxnSpLocks/>
                </p:cNvCxnSpPr>
                <p:nvPr/>
              </p:nvCxnSpPr>
              <p:spPr>
                <a:xfrm>
                  <a:off x="5779637" y="3326643"/>
                  <a:ext cx="0" cy="62779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D01ADAC-5FE9-1729-0807-45CC240DA8E1}"/>
                    </a:ext>
                  </a:extLst>
                </p:cNvPr>
                <p:cNvCxnSpPr>
                  <a:cxnSpLocks/>
                </p:cNvCxnSpPr>
                <p:nvPr/>
              </p:nvCxnSpPr>
              <p:spPr>
                <a:xfrm>
                  <a:off x="8395837" y="3326643"/>
                  <a:ext cx="0" cy="62779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8723C656-225E-1FAD-D619-54238A70F984}"/>
                  </a:ext>
                </a:extLst>
              </p:cNvPr>
              <p:cNvCxnSpPr>
                <a:cxnSpLocks/>
              </p:cNvCxnSpPr>
              <p:nvPr/>
            </p:nvCxnSpPr>
            <p:spPr>
              <a:xfrm>
                <a:off x="7643893" y="4172288"/>
                <a:ext cx="1693368" cy="19275"/>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6868BA-0C67-2D3F-E3C3-6AC5D89BDE36}"/>
                  </a:ext>
                </a:extLst>
              </p:cNvPr>
              <p:cNvCxnSpPr>
                <a:cxnSpLocks/>
              </p:cNvCxnSpPr>
              <p:nvPr/>
            </p:nvCxnSpPr>
            <p:spPr>
              <a:xfrm>
                <a:off x="2827806" y="4172288"/>
                <a:ext cx="1609380"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E8771F-DB47-654F-E436-CDE8F4BD145C}"/>
                  </a:ext>
                </a:extLst>
              </p:cNvPr>
              <p:cNvCxnSpPr>
                <a:cxnSpLocks/>
              </p:cNvCxnSpPr>
              <p:nvPr/>
            </p:nvCxnSpPr>
            <p:spPr>
              <a:xfrm>
                <a:off x="5457048" y="4172288"/>
                <a:ext cx="1153207"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B526405-C447-6851-45FD-B0D4602F25F5}"/>
                  </a:ext>
                </a:extLst>
              </p:cNvPr>
              <p:cNvGrpSpPr/>
              <p:nvPr/>
            </p:nvGrpSpPr>
            <p:grpSpPr>
              <a:xfrm>
                <a:off x="4443106" y="4019776"/>
                <a:ext cx="1012305" cy="305999"/>
                <a:chOff x="4448850" y="4019289"/>
                <a:chExt cx="1012305" cy="305999"/>
              </a:xfrm>
            </p:grpSpPr>
            <p:cxnSp>
              <p:nvCxnSpPr>
                <p:cNvPr id="41" name="Straight Connector 40">
                  <a:extLst>
                    <a:ext uri="{FF2B5EF4-FFF2-40B4-BE49-F238E27FC236}">
                      <a16:creationId xmlns:a16="http://schemas.microsoft.com/office/drawing/2014/main" id="{C67CF2EE-B3B5-392F-ACFA-F191349AAA16}"/>
                    </a:ext>
                  </a:extLst>
                </p:cNvPr>
                <p:cNvCxnSpPr>
                  <a:cxnSpLocks/>
                </p:cNvCxnSpPr>
                <p:nvPr/>
              </p:nvCxnSpPr>
              <p:spPr>
                <a:xfrm flipH="1">
                  <a:off x="4448850" y="4020606"/>
                  <a:ext cx="41096" cy="150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BB0F43-3866-17B6-D12B-7AE5D2865797}"/>
                    </a:ext>
                  </a:extLst>
                </p:cNvPr>
                <p:cNvCxnSpPr>
                  <a:cxnSpLocks/>
                </p:cNvCxnSpPr>
                <p:nvPr/>
              </p:nvCxnSpPr>
              <p:spPr>
                <a:xfrm>
                  <a:off x="4491292"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7033204-8FE7-2CA5-DFB1-DC974A3D0235}"/>
                    </a:ext>
                  </a:extLst>
                </p:cNvPr>
                <p:cNvCxnSpPr>
                  <a:cxnSpLocks/>
                </p:cNvCxnSpPr>
                <p:nvPr/>
              </p:nvCxnSpPr>
              <p:spPr>
                <a:xfrm flipH="1">
                  <a:off x="4575542"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95FA7D-F7CE-7CA7-43BB-5673E9DEF11A}"/>
                    </a:ext>
                  </a:extLst>
                </p:cNvPr>
                <p:cNvCxnSpPr>
                  <a:cxnSpLocks/>
                </p:cNvCxnSpPr>
                <p:nvPr/>
              </p:nvCxnSpPr>
              <p:spPr>
                <a:xfrm>
                  <a:off x="4660254"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9C1343-501C-2A79-AC51-4DB0BE66EA8B}"/>
                    </a:ext>
                  </a:extLst>
                </p:cNvPr>
                <p:cNvCxnSpPr>
                  <a:cxnSpLocks/>
                </p:cNvCxnSpPr>
                <p:nvPr/>
              </p:nvCxnSpPr>
              <p:spPr>
                <a:xfrm flipH="1">
                  <a:off x="4742916"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E57F7C-AC29-3489-E2F4-FF3A7A9E73A8}"/>
                    </a:ext>
                  </a:extLst>
                </p:cNvPr>
                <p:cNvCxnSpPr>
                  <a:cxnSpLocks/>
                </p:cNvCxnSpPr>
                <p:nvPr/>
              </p:nvCxnSpPr>
              <p:spPr>
                <a:xfrm>
                  <a:off x="4827627"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F0FF57-F9C0-E89D-4D1D-C9B46A3E455C}"/>
                    </a:ext>
                  </a:extLst>
                </p:cNvPr>
                <p:cNvCxnSpPr>
                  <a:cxnSpLocks/>
                </p:cNvCxnSpPr>
                <p:nvPr/>
              </p:nvCxnSpPr>
              <p:spPr>
                <a:xfrm flipH="1">
                  <a:off x="4910289"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1CDE7C-F16E-0225-B661-8CE080AF7890}"/>
                    </a:ext>
                  </a:extLst>
                </p:cNvPr>
                <p:cNvCxnSpPr>
                  <a:cxnSpLocks/>
                </p:cNvCxnSpPr>
                <p:nvPr/>
              </p:nvCxnSpPr>
              <p:spPr>
                <a:xfrm>
                  <a:off x="4994995"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BFF8E66-47D3-3467-1C7C-12CA30BFBFBD}"/>
                    </a:ext>
                  </a:extLst>
                </p:cNvPr>
                <p:cNvCxnSpPr>
                  <a:cxnSpLocks/>
                </p:cNvCxnSpPr>
                <p:nvPr/>
              </p:nvCxnSpPr>
              <p:spPr>
                <a:xfrm flipH="1">
                  <a:off x="5077657"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52B3354-311A-4798-D9E7-B440CCEF1859}"/>
                    </a:ext>
                  </a:extLst>
                </p:cNvPr>
                <p:cNvCxnSpPr>
                  <a:cxnSpLocks/>
                </p:cNvCxnSpPr>
                <p:nvPr/>
              </p:nvCxnSpPr>
              <p:spPr>
                <a:xfrm>
                  <a:off x="516079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592B372-3F07-E57C-E1D4-90E17DC6D63D}"/>
                    </a:ext>
                  </a:extLst>
                </p:cNvPr>
                <p:cNvCxnSpPr>
                  <a:cxnSpLocks/>
                </p:cNvCxnSpPr>
                <p:nvPr/>
              </p:nvCxnSpPr>
              <p:spPr>
                <a:xfrm flipH="1">
                  <a:off x="5243461"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EFC840E-A4C7-D266-283C-4F55BC467419}"/>
                    </a:ext>
                  </a:extLst>
                </p:cNvPr>
                <p:cNvCxnSpPr>
                  <a:cxnSpLocks/>
                </p:cNvCxnSpPr>
                <p:nvPr/>
              </p:nvCxnSpPr>
              <p:spPr>
                <a:xfrm>
                  <a:off x="533132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675ECB-37B3-FFA0-FDBB-BE5925237B0B}"/>
                    </a:ext>
                  </a:extLst>
                </p:cNvPr>
                <p:cNvCxnSpPr>
                  <a:cxnSpLocks/>
                </p:cNvCxnSpPr>
                <p:nvPr/>
              </p:nvCxnSpPr>
              <p:spPr>
                <a:xfrm flipH="1">
                  <a:off x="5415581" y="4170972"/>
                  <a:ext cx="45574" cy="151683"/>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CA29E3E-D791-87C7-724A-BCF7EFF98258}"/>
                  </a:ext>
                </a:extLst>
              </p:cNvPr>
              <p:cNvGrpSpPr/>
              <p:nvPr/>
            </p:nvGrpSpPr>
            <p:grpSpPr>
              <a:xfrm>
                <a:off x="6629874" y="4019776"/>
                <a:ext cx="1012305" cy="305999"/>
                <a:chOff x="4448850" y="4019289"/>
                <a:chExt cx="1012305" cy="305999"/>
              </a:xfrm>
            </p:grpSpPr>
            <p:cxnSp>
              <p:nvCxnSpPr>
                <p:cNvPr id="28" name="Straight Connector 27">
                  <a:extLst>
                    <a:ext uri="{FF2B5EF4-FFF2-40B4-BE49-F238E27FC236}">
                      <a16:creationId xmlns:a16="http://schemas.microsoft.com/office/drawing/2014/main" id="{BD10143B-28FE-8D6A-818A-E9E583573932}"/>
                    </a:ext>
                  </a:extLst>
                </p:cNvPr>
                <p:cNvCxnSpPr>
                  <a:cxnSpLocks/>
                </p:cNvCxnSpPr>
                <p:nvPr/>
              </p:nvCxnSpPr>
              <p:spPr>
                <a:xfrm flipH="1">
                  <a:off x="4448850" y="4020606"/>
                  <a:ext cx="41096" cy="150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CF8958-E2E1-32AC-E455-82FD47A416F5}"/>
                    </a:ext>
                  </a:extLst>
                </p:cNvPr>
                <p:cNvCxnSpPr>
                  <a:cxnSpLocks/>
                </p:cNvCxnSpPr>
                <p:nvPr/>
              </p:nvCxnSpPr>
              <p:spPr>
                <a:xfrm>
                  <a:off x="4491292"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C156D9-28DC-16E9-3B18-94B61B5B8528}"/>
                    </a:ext>
                  </a:extLst>
                </p:cNvPr>
                <p:cNvCxnSpPr>
                  <a:cxnSpLocks/>
                </p:cNvCxnSpPr>
                <p:nvPr/>
              </p:nvCxnSpPr>
              <p:spPr>
                <a:xfrm flipH="1">
                  <a:off x="4575542"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6D171A-94E5-C2F3-9174-13266025E9D1}"/>
                    </a:ext>
                  </a:extLst>
                </p:cNvPr>
                <p:cNvCxnSpPr>
                  <a:cxnSpLocks/>
                </p:cNvCxnSpPr>
                <p:nvPr/>
              </p:nvCxnSpPr>
              <p:spPr>
                <a:xfrm>
                  <a:off x="4660254"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7C6808-0EFD-86A7-5955-D74D7CFC0C04}"/>
                    </a:ext>
                  </a:extLst>
                </p:cNvPr>
                <p:cNvCxnSpPr>
                  <a:cxnSpLocks/>
                </p:cNvCxnSpPr>
                <p:nvPr/>
              </p:nvCxnSpPr>
              <p:spPr>
                <a:xfrm flipH="1">
                  <a:off x="4742916"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C717B7-68BD-4E2B-700E-6F933E284851}"/>
                    </a:ext>
                  </a:extLst>
                </p:cNvPr>
                <p:cNvCxnSpPr>
                  <a:cxnSpLocks/>
                </p:cNvCxnSpPr>
                <p:nvPr/>
              </p:nvCxnSpPr>
              <p:spPr>
                <a:xfrm>
                  <a:off x="4827627"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6FDCD1-38C6-EAC4-2299-0D75FD7B7062}"/>
                    </a:ext>
                  </a:extLst>
                </p:cNvPr>
                <p:cNvCxnSpPr>
                  <a:cxnSpLocks/>
                </p:cNvCxnSpPr>
                <p:nvPr/>
              </p:nvCxnSpPr>
              <p:spPr>
                <a:xfrm flipH="1">
                  <a:off x="4910289"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B9D66C-5E76-9D96-9964-DF156E60329F}"/>
                    </a:ext>
                  </a:extLst>
                </p:cNvPr>
                <p:cNvCxnSpPr>
                  <a:cxnSpLocks/>
                </p:cNvCxnSpPr>
                <p:nvPr/>
              </p:nvCxnSpPr>
              <p:spPr>
                <a:xfrm>
                  <a:off x="4994995"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CAB9AB-E6E9-6F5C-D0B7-DB9D9A4BD384}"/>
                    </a:ext>
                  </a:extLst>
                </p:cNvPr>
                <p:cNvCxnSpPr>
                  <a:cxnSpLocks/>
                </p:cNvCxnSpPr>
                <p:nvPr/>
              </p:nvCxnSpPr>
              <p:spPr>
                <a:xfrm flipH="1">
                  <a:off x="5077657"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754454-BD99-D161-D14A-4DB21816E238}"/>
                    </a:ext>
                  </a:extLst>
                </p:cNvPr>
                <p:cNvCxnSpPr>
                  <a:cxnSpLocks/>
                </p:cNvCxnSpPr>
                <p:nvPr/>
              </p:nvCxnSpPr>
              <p:spPr>
                <a:xfrm>
                  <a:off x="516079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37F178-162A-6E89-3216-9D596F22A30C}"/>
                    </a:ext>
                  </a:extLst>
                </p:cNvPr>
                <p:cNvCxnSpPr>
                  <a:cxnSpLocks/>
                </p:cNvCxnSpPr>
                <p:nvPr/>
              </p:nvCxnSpPr>
              <p:spPr>
                <a:xfrm flipH="1">
                  <a:off x="5243461"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E213F33-1C6D-969D-BF49-2C3620A00823}"/>
                    </a:ext>
                  </a:extLst>
                </p:cNvPr>
                <p:cNvCxnSpPr>
                  <a:cxnSpLocks/>
                </p:cNvCxnSpPr>
                <p:nvPr/>
              </p:nvCxnSpPr>
              <p:spPr>
                <a:xfrm>
                  <a:off x="533132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55D5F3-3B12-CA93-6EB0-AB364345C0BC}"/>
                    </a:ext>
                  </a:extLst>
                </p:cNvPr>
                <p:cNvCxnSpPr>
                  <a:cxnSpLocks/>
                </p:cNvCxnSpPr>
                <p:nvPr/>
              </p:nvCxnSpPr>
              <p:spPr>
                <a:xfrm flipH="1">
                  <a:off x="5415581" y="4170972"/>
                  <a:ext cx="45574" cy="151683"/>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07A2BC9-7860-1907-8F93-ECE9CD3AB491}"/>
                  </a:ext>
                </a:extLst>
              </p:cNvPr>
              <p:cNvGrpSpPr/>
              <p:nvPr/>
            </p:nvGrpSpPr>
            <p:grpSpPr>
              <a:xfrm>
                <a:off x="2108274" y="3722072"/>
                <a:ext cx="941714" cy="954140"/>
                <a:chOff x="1213879" y="2877522"/>
                <a:chExt cx="1096888" cy="1105986"/>
              </a:xfrm>
            </p:grpSpPr>
            <p:sp>
              <p:nvSpPr>
                <p:cNvPr id="25" name="Oval 24">
                  <a:extLst>
                    <a:ext uri="{FF2B5EF4-FFF2-40B4-BE49-F238E27FC236}">
                      <a16:creationId xmlns:a16="http://schemas.microsoft.com/office/drawing/2014/main" id="{E3F389CD-953B-0503-8FC1-614E90DB0170}"/>
                    </a:ext>
                  </a:extLst>
                </p:cNvPr>
                <p:cNvSpPr/>
                <p:nvPr/>
              </p:nvSpPr>
              <p:spPr>
                <a:xfrm>
                  <a:off x="1213879" y="2877522"/>
                  <a:ext cx="792088" cy="792088"/>
                </a:xfrm>
                <a:prstGeom prst="ellipse">
                  <a:avLst/>
                </a:prstGeom>
                <a:solidFill>
                  <a:srgbClr val="5E5CA2"/>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G</a:t>
                  </a:r>
                </a:p>
              </p:txBody>
            </p:sp>
            <p:sp>
              <p:nvSpPr>
                <p:cNvPr id="26" name="Oval 25">
                  <a:extLst>
                    <a:ext uri="{FF2B5EF4-FFF2-40B4-BE49-F238E27FC236}">
                      <a16:creationId xmlns:a16="http://schemas.microsoft.com/office/drawing/2014/main" id="{5AFAC06C-72DA-6547-8BD9-1D429B5EF2D7}"/>
                    </a:ext>
                  </a:extLst>
                </p:cNvPr>
                <p:cNvSpPr/>
                <p:nvPr/>
              </p:nvSpPr>
              <p:spPr>
                <a:xfrm>
                  <a:off x="1366279" y="3034864"/>
                  <a:ext cx="792088" cy="792088"/>
                </a:xfrm>
                <a:prstGeom prst="ellipse">
                  <a:avLst/>
                </a:prstGeom>
                <a:solidFill>
                  <a:srgbClr val="5E5CA2"/>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G</a:t>
                  </a:r>
                </a:p>
              </p:txBody>
            </p:sp>
            <p:sp>
              <p:nvSpPr>
                <p:cNvPr id="27" name="Oval 26">
                  <a:extLst>
                    <a:ext uri="{FF2B5EF4-FFF2-40B4-BE49-F238E27FC236}">
                      <a16:creationId xmlns:a16="http://schemas.microsoft.com/office/drawing/2014/main" id="{4C35CBD1-C163-DDF5-F683-7C0874891979}"/>
                    </a:ext>
                  </a:extLst>
                </p:cNvPr>
                <p:cNvSpPr/>
                <p:nvPr/>
              </p:nvSpPr>
              <p:spPr>
                <a:xfrm>
                  <a:off x="1518679" y="3191420"/>
                  <a:ext cx="792088" cy="792088"/>
                </a:xfrm>
                <a:prstGeom prst="ellipse">
                  <a:avLst/>
                </a:prstGeom>
                <a:solidFill>
                  <a:srgbClr val="5E5CA2"/>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G</a:t>
                  </a:r>
                </a:p>
              </p:txBody>
            </p:sp>
          </p:grpSp>
          <p:sp>
            <p:nvSpPr>
              <p:cNvPr id="24" name="Oval 23">
                <a:extLst>
                  <a:ext uri="{FF2B5EF4-FFF2-40B4-BE49-F238E27FC236}">
                    <a16:creationId xmlns:a16="http://schemas.microsoft.com/office/drawing/2014/main" id="{817D387A-5DC7-4061-CBA7-2047C39D75C2}"/>
                  </a:ext>
                </a:extLst>
              </p:cNvPr>
              <p:cNvSpPr/>
              <p:nvPr/>
            </p:nvSpPr>
            <p:spPr>
              <a:xfrm>
                <a:off x="9266008" y="3857473"/>
                <a:ext cx="680034" cy="683339"/>
              </a:xfrm>
              <a:prstGeom prst="ellipse">
                <a:avLst/>
              </a:prstGeom>
              <a:solidFill>
                <a:srgbClr val="00A09D"/>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C</a:t>
                </a:r>
              </a:p>
            </p:txBody>
          </p:sp>
        </p:grpSp>
        <p:sp>
          <p:nvSpPr>
            <p:cNvPr id="57" name="TextBox 56">
              <a:extLst>
                <a:ext uri="{FF2B5EF4-FFF2-40B4-BE49-F238E27FC236}">
                  <a16:creationId xmlns:a16="http://schemas.microsoft.com/office/drawing/2014/main" id="{695273E8-948F-DBB1-F849-8F3063B7E1E2}"/>
                </a:ext>
              </a:extLst>
            </p:cNvPr>
            <p:cNvSpPr txBox="1"/>
            <p:nvPr/>
          </p:nvSpPr>
          <p:spPr>
            <a:xfrm>
              <a:off x="1321251" y="3774760"/>
              <a:ext cx="2492509" cy="369332"/>
            </a:xfrm>
            <a:prstGeom prst="rect">
              <a:avLst/>
            </a:prstGeom>
            <a:noFill/>
            <a:ln>
              <a:noFill/>
            </a:ln>
          </p:spPr>
          <p:txBody>
            <a:bodyPr wrap="square">
              <a:spAutoFit/>
            </a:bodyPr>
            <a:lstStyle/>
            <a:p>
              <a:pPr algn="ctr"/>
              <a:r>
                <a:rPr lang="en-US" b="1" dirty="0">
                  <a:solidFill>
                    <a:srgbClr val="5E5CA2"/>
                  </a:solidFill>
                  <a:latin typeface="+mj-lt"/>
                </a:rPr>
                <a:t>Trader</a:t>
              </a:r>
            </a:p>
          </p:txBody>
        </p:sp>
        <p:sp>
          <p:nvSpPr>
            <p:cNvPr id="63" name="TextBox 62">
              <a:extLst>
                <a:ext uri="{FF2B5EF4-FFF2-40B4-BE49-F238E27FC236}">
                  <a16:creationId xmlns:a16="http://schemas.microsoft.com/office/drawing/2014/main" id="{BB303270-AD36-156C-2050-B6B99C8F553C}"/>
                </a:ext>
              </a:extLst>
            </p:cNvPr>
            <p:cNvSpPr txBox="1"/>
            <p:nvPr/>
          </p:nvSpPr>
          <p:spPr>
            <a:xfrm>
              <a:off x="8217566" y="3643289"/>
              <a:ext cx="2955259" cy="646331"/>
            </a:xfrm>
            <a:prstGeom prst="rect">
              <a:avLst/>
            </a:prstGeom>
            <a:noFill/>
            <a:ln>
              <a:noFill/>
            </a:ln>
          </p:spPr>
          <p:txBody>
            <a:bodyPr wrap="square">
              <a:spAutoFit/>
            </a:bodyPr>
            <a:lstStyle/>
            <a:p>
              <a:pPr algn="ctr"/>
              <a:r>
                <a:rPr lang="ru-RU" b="1" dirty="0">
                  <a:solidFill>
                    <a:srgbClr val="00A09D"/>
                  </a:solidFill>
                  <a:latin typeface="+mj-lt"/>
                </a:rPr>
                <a:t>Конкурентный поставщик</a:t>
              </a:r>
            </a:p>
            <a:p>
              <a:pPr algn="ctr"/>
              <a:r>
                <a:rPr lang="en-US" dirty="0">
                  <a:solidFill>
                    <a:srgbClr val="00A09D"/>
                  </a:solidFill>
                  <a:latin typeface="+mj-lt"/>
                </a:rPr>
                <a:t>(1 </a:t>
              </a:r>
              <a:r>
                <a:rPr lang="ru-RU" dirty="0">
                  <a:solidFill>
                    <a:srgbClr val="00A09D"/>
                  </a:solidFill>
                  <a:latin typeface="+mj-lt"/>
                </a:rPr>
                <a:t>МВт</a:t>
              </a:r>
              <a:r>
                <a:rPr lang="en-US" dirty="0">
                  <a:solidFill>
                    <a:srgbClr val="00A09D"/>
                  </a:solidFill>
                  <a:latin typeface="+mj-lt"/>
                </a:rPr>
                <a:t> </a:t>
              </a:r>
              <a:r>
                <a:rPr lang="ru-RU" dirty="0">
                  <a:solidFill>
                    <a:srgbClr val="00A09D"/>
                  </a:solidFill>
                  <a:latin typeface="+mj-lt"/>
                </a:rPr>
                <a:t>или более</a:t>
              </a:r>
              <a:r>
                <a:rPr lang="en-US" dirty="0">
                  <a:solidFill>
                    <a:srgbClr val="00A09D"/>
                  </a:solidFill>
                  <a:latin typeface="+mj-lt"/>
                </a:rPr>
                <a:t>)</a:t>
              </a:r>
            </a:p>
          </p:txBody>
        </p:sp>
      </p:grpSp>
      <p:sp>
        <p:nvSpPr>
          <p:cNvPr id="65" name="Content Placeholder 2">
            <a:extLst>
              <a:ext uri="{FF2B5EF4-FFF2-40B4-BE49-F238E27FC236}">
                <a16:creationId xmlns:a16="http://schemas.microsoft.com/office/drawing/2014/main" id="{88BF6F71-4CD0-E40B-2398-0C9E5691368C}"/>
              </a:ext>
            </a:extLst>
          </p:cNvPr>
          <p:cNvSpPr txBox="1">
            <a:spLocks/>
          </p:cNvSpPr>
          <p:nvPr/>
        </p:nvSpPr>
        <p:spPr>
          <a:xfrm>
            <a:off x="339527" y="4221335"/>
            <a:ext cx="9819061" cy="31322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spcAft>
                <a:spcPts val="600"/>
              </a:spcAft>
              <a:buNone/>
            </a:pPr>
            <a:r>
              <a:rPr lang="ru-RU" sz="2000" b="1" dirty="0">
                <a:solidFill>
                  <a:schemeClr val="tx1">
                    <a:lumMod val="75000"/>
                    <a:lumOff val="25000"/>
                  </a:schemeClr>
                </a:solidFill>
                <a:latin typeface="+mj-lt"/>
              </a:rPr>
              <a:t>На новом оптовом рынке допускаются три вида сделок с электроэнергией:</a:t>
            </a:r>
            <a:endParaRPr lang="en-US" sz="2000" dirty="0">
              <a:solidFill>
                <a:schemeClr val="tx1">
                  <a:lumMod val="75000"/>
                  <a:lumOff val="25000"/>
                </a:schemeClr>
              </a:solidFill>
            </a:endParaRPr>
          </a:p>
        </p:txBody>
      </p:sp>
      <p:grpSp>
        <p:nvGrpSpPr>
          <p:cNvPr id="66" name="Group 65">
            <a:extLst>
              <a:ext uri="{FF2B5EF4-FFF2-40B4-BE49-F238E27FC236}">
                <a16:creationId xmlns:a16="http://schemas.microsoft.com/office/drawing/2014/main" id="{AA066A6F-AB81-8975-D618-83CE841BF497}"/>
              </a:ext>
            </a:extLst>
          </p:cNvPr>
          <p:cNvGrpSpPr/>
          <p:nvPr/>
        </p:nvGrpSpPr>
        <p:grpSpPr>
          <a:xfrm>
            <a:off x="-947287" y="4203553"/>
            <a:ext cx="11765279" cy="2901544"/>
            <a:chOff x="-1970516" y="3034239"/>
            <a:chExt cx="13275728" cy="3465237"/>
          </a:xfrm>
        </p:grpSpPr>
        <p:sp>
          <p:nvSpPr>
            <p:cNvPr id="67" name="Block Arc 66">
              <a:extLst>
                <a:ext uri="{FF2B5EF4-FFF2-40B4-BE49-F238E27FC236}">
                  <a16:creationId xmlns:a16="http://schemas.microsoft.com/office/drawing/2014/main" id="{715BEB10-AA73-F60A-8EED-5FF98C40A435}"/>
                </a:ext>
              </a:extLst>
            </p:cNvPr>
            <p:cNvSpPr/>
            <p:nvPr/>
          </p:nvSpPr>
          <p:spPr>
            <a:xfrm>
              <a:off x="-1970516" y="3034239"/>
              <a:ext cx="3465237" cy="3465237"/>
            </a:xfrm>
            <a:prstGeom prst="blockArc">
              <a:avLst>
                <a:gd name="adj1" fmla="val 18900000"/>
                <a:gd name="adj2" fmla="val 2700000"/>
                <a:gd name="adj3" fmla="val 708"/>
              </a:avLst>
            </a:prstGeom>
            <a:solidFill>
              <a:schemeClr val="bg1">
                <a:lumMod val="50000"/>
              </a:schemeClr>
            </a:solidFill>
            <a:ln w="76200">
              <a:solidFill>
                <a:schemeClr val="bg1">
                  <a:lumMod val="5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LID4096"/>
            </a:p>
          </p:txBody>
        </p:sp>
        <p:grpSp>
          <p:nvGrpSpPr>
            <p:cNvPr id="68" name="Group 67">
              <a:extLst>
                <a:ext uri="{FF2B5EF4-FFF2-40B4-BE49-F238E27FC236}">
                  <a16:creationId xmlns:a16="http://schemas.microsoft.com/office/drawing/2014/main" id="{A391FF61-D0A2-E2CB-259A-549F757716A1}"/>
                </a:ext>
              </a:extLst>
            </p:cNvPr>
            <p:cNvGrpSpPr/>
            <p:nvPr/>
          </p:nvGrpSpPr>
          <p:grpSpPr>
            <a:xfrm>
              <a:off x="886789" y="3674957"/>
              <a:ext cx="10418423" cy="2183798"/>
              <a:chOff x="1381228" y="3674957"/>
              <a:chExt cx="10418423" cy="2183798"/>
            </a:xfrm>
          </p:grpSpPr>
          <p:sp>
            <p:nvSpPr>
              <p:cNvPr id="69" name="Freeform: Shape 68">
                <a:extLst>
                  <a:ext uri="{FF2B5EF4-FFF2-40B4-BE49-F238E27FC236}">
                    <a16:creationId xmlns:a16="http://schemas.microsoft.com/office/drawing/2014/main" id="{1FE5B08D-AA3C-0976-7C87-C6277461F7E7}"/>
                  </a:ext>
                </a:extLst>
              </p:cNvPr>
              <p:cNvSpPr/>
              <p:nvPr/>
            </p:nvSpPr>
            <p:spPr>
              <a:xfrm>
                <a:off x="1857984" y="3739186"/>
                <a:ext cx="9937770" cy="513834"/>
              </a:xfrm>
              <a:custGeom>
                <a:avLst/>
                <a:gdLst>
                  <a:gd name="connsiteX0" fmla="*/ 0 w 6260311"/>
                  <a:gd name="connsiteY0" fmla="*/ 0 h 452431"/>
                  <a:gd name="connsiteX1" fmla="*/ 6260311 w 6260311"/>
                  <a:gd name="connsiteY1" fmla="*/ 0 h 452431"/>
                  <a:gd name="connsiteX2" fmla="*/ 6260311 w 6260311"/>
                  <a:gd name="connsiteY2" fmla="*/ 452431 h 452431"/>
                  <a:gd name="connsiteX3" fmla="*/ 0 w 6260311"/>
                  <a:gd name="connsiteY3" fmla="*/ 452431 h 452431"/>
                  <a:gd name="connsiteX4" fmla="*/ 0 w 6260311"/>
                  <a:gd name="connsiteY4" fmla="*/ 0 h 45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0311" h="452431">
                    <a:moveTo>
                      <a:pt x="0" y="0"/>
                    </a:moveTo>
                    <a:lnTo>
                      <a:pt x="6260311" y="0"/>
                    </a:lnTo>
                    <a:lnTo>
                      <a:pt x="6260311" y="452431"/>
                    </a:lnTo>
                    <a:lnTo>
                      <a:pt x="0" y="452431"/>
                    </a:lnTo>
                    <a:lnTo>
                      <a:pt x="0" y="0"/>
                    </a:lnTo>
                    <a:close/>
                  </a:path>
                </a:pathLst>
              </a:custGeom>
              <a:solidFill>
                <a:srgbClr val="2164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9118" tIns="33020" rIns="33020" bIns="33020" numCol="1" spcCol="1270" anchor="ctr" anchorCtr="0">
                <a:noAutofit/>
              </a:bodyPr>
              <a:lstStyle/>
              <a:p>
                <a:pPr lvl="0" defTabSz="577850">
                  <a:lnSpc>
                    <a:spcPct val="90000"/>
                  </a:lnSpc>
                  <a:spcBef>
                    <a:spcPct val="0"/>
                  </a:spcBef>
                  <a:spcAft>
                    <a:spcPct val="35000"/>
                  </a:spcAft>
                </a:pPr>
                <a:r>
                  <a:rPr lang="ru-RU" sz="1600" b="1" dirty="0">
                    <a:latin typeface="Gill Sans MT" panose="020B0502020104020203" pitchFamily="34" charset="0"/>
                  </a:rPr>
                  <a:t>Коммерческие продажи - </a:t>
                </a:r>
                <a:r>
                  <a:rPr lang="ru-RU" sz="1600" dirty="0">
                    <a:latin typeface="Gill Sans MT" panose="020B0502020104020203" pitchFamily="34" charset="0"/>
                  </a:rPr>
                  <a:t>через колесные схемы транзитной передачи мощности и электроэнергии в сети</a:t>
                </a:r>
                <a:endParaRPr lang="en-US" sz="1600" kern="1200" dirty="0">
                  <a:latin typeface="Gill Sans MT" panose="020B0502020104020203" pitchFamily="34" charset="0"/>
                </a:endParaRPr>
              </a:p>
            </p:txBody>
          </p:sp>
          <p:sp>
            <p:nvSpPr>
              <p:cNvPr id="70" name="Oval 69">
                <a:extLst>
                  <a:ext uri="{FF2B5EF4-FFF2-40B4-BE49-F238E27FC236}">
                    <a16:creationId xmlns:a16="http://schemas.microsoft.com/office/drawing/2014/main" id="{446221DA-5AC8-6DC7-321C-831EDBDBDEBA}"/>
                  </a:ext>
                </a:extLst>
              </p:cNvPr>
              <p:cNvSpPr/>
              <p:nvPr/>
            </p:nvSpPr>
            <p:spPr>
              <a:xfrm>
                <a:off x="1381228" y="3674957"/>
                <a:ext cx="705482" cy="642293"/>
              </a:xfrm>
              <a:prstGeom prst="ellipse">
                <a:avLst/>
              </a:prstGeom>
              <a:ln w="38100">
                <a:solidFill>
                  <a:srgbClr val="21648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b="1" dirty="0">
                    <a:solidFill>
                      <a:srgbClr val="216482"/>
                    </a:solidFill>
                    <a:latin typeface="Gill Sans MT" panose="020B0502020104020203" pitchFamily="34" charset="0"/>
                  </a:rPr>
                  <a:t>1</a:t>
                </a:r>
              </a:p>
            </p:txBody>
          </p:sp>
          <p:sp>
            <p:nvSpPr>
              <p:cNvPr id="71" name="Freeform: Shape 70">
                <a:extLst>
                  <a:ext uri="{FF2B5EF4-FFF2-40B4-BE49-F238E27FC236}">
                    <a16:creationId xmlns:a16="http://schemas.microsoft.com/office/drawing/2014/main" id="{8ADC4420-92F2-55E4-C9CE-4FF19CDBF632}"/>
                  </a:ext>
                </a:extLst>
              </p:cNvPr>
              <p:cNvSpPr/>
              <p:nvPr/>
            </p:nvSpPr>
            <p:spPr>
              <a:xfrm>
                <a:off x="2052537" y="4509940"/>
                <a:ext cx="9747114" cy="513834"/>
              </a:xfrm>
              <a:custGeom>
                <a:avLst/>
                <a:gdLst>
                  <a:gd name="connsiteX0" fmla="*/ 0 w 6095852"/>
                  <a:gd name="connsiteY0" fmla="*/ 0 h 452431"/>
                  <a:gd name="connsiteX1" fmla="*/ 6095852 w 6095852"/>
                  <a:gd name="connsiteY1" fmla="*/ 0 h 452431"/>
                  <a:gd name="connsiteX2" fmla="*/ 6095852 w 6095852"/>
                  <a:gd name="connsiteY2" fmla="*/ 452431 h 452431"/>
                  <a:gd name="connsiteX3" fmla="*/ 0 w 6095852"/>
                  <a:gd name="connsiteY3" fmla="*/ 452431 h 452431"/>
                  <a:gd name="connsiteX4" fmla="*/ 0 w 6095852"/>
                  <a:gd name="connsiteY4" fmla="*/ 0 h 45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52" h="452431">
                    <a:moveTo>
                      <a:pt x="0" y="0"/>
                    </a:moveTo>
                    <a:lnTo>
                      <a:pt x="6095852" y="0"/>
                    </a:lnTo>
                    <a:lnTo>
                      <a:pt x="6095852" y="452431"/>
                    </a:lnTo>
                    <a:lnTo>
                      <a:pt x="0" y="452431"/>
                    </a:lnTo>
                    <a:lnTo>
                      <a:pt x="0" y="0"/>
                    </a:lnTo>
                    <a:close/>
                  </a:path>
                </a:pathLst>
              </a:custGeom>
              <a:solidFill>
                <a:srgbClr val="1891A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9118" tIns="33020" rIns="33020" bIns="33020" numCol="1" spcCol="1270" anchor="ctr" anchorCtr="0">
                <a:noAutofit/>
              </a:bodyPr>
              <a:lstStyle/>
              <a:p>
                <a:pPr defTabSz="577850">
                  <a:lnSpc>
                    <a:spcPct val="90000"/>
                  </a:lnSpc>
                  <a:spcBef>
                    <a:spcPct val="0"/>
                  </a:spcBef>
                  <a:spcAft>
                    <a:spcPct val="35000"/>
                  </a:spcAft>
                </a:pPr>
                <a:r>
                  <a:rPr lang="ru-RU" sz="1600" b="1" dirty="0">
                    <a:latin typeface="Gill Sans MT" panose="020B0502020104020203" pitchFamily="34" charset="0"/>
                  </a:rPr>
                  <a:t>Сделки </a:t>
                </a:r>
                <a:r>
                  <a:rPr lang="en-US" sz="1600" b="1" dirty="0">
                    <a:latin typeface="Gill Sans MT" panose="020B0502020104020203" pitchFamily="34" charset="0"/>
                  </a:rPr>
                  <a:t>B2B - </a:t>
                </a:r>
                <a:r>
                  <a:rPr lang="ru-RU" sz="1600" dirty="0">
                    <a:latin typeface="Gill Sans MT" panose="020B0502020104020203" pitchFamily="34" charset="0"/>
                  </a:rPr>
                  <a:t>возможность относительно быстрой интеграции ВИЭ</a:t>
                </a:r>
                <a:endParaRPr lang="en-US" sz="1600" dirty="0">
                  <a:latin typeface="Gill Sans MT" panose="020B0502020104020203" pitchFamily="34" charset="0"/>
                </a:endParaRPr>
              </a:p>
            </p:txBody>
          </p:sp>
          <p:sp>
            <p:nvSpPr>
              <p:cNvPr id="72" name="Oval 71">
                <a:extLst>
                  <a:ext uri="{FF2B5EF4-FFF2-40B4-BE49-F238E27FC236}">
                    <a16:creationId xmlns:a16="http://schemas.microsoft.com/office/drawing/2014/main" id="{DE619BF4-8117-BE2E-CAD5-906AD2C909B2}"/>
                  </a:ext>
                </a:extLst>
              </p:cNvPr>
              <p:cNvSpPr/>
              <p:nvPr/>
            </p:nvSpPr>
            <p:spPr>
              <a:xfrm>
                <a:off x="1586382" y="4445710"/>
                <a:ext cx="705482" cy="642293"/>
              </a:xfrm>
              <a:prstGeom prst="ellipse">
                <a:avLst/>
              </a:prstGeom>
              <a:ln w="38100">
                <a:solidFill>
                  <a:srgbClr val="1891AB"/>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b="1" dirty="0">
                    <a:solidFill>
                      <a:srgbClr val="1891AB"/>
                    </a:solidFill>
                    <a:latin typeface="Gill Sans MT" panose="020B0502020104020203" pitchFamily="34" charset="0"/>
                  </a:rPr>
                  <a:t>2</a:t>
                </a:r>
              </a:p>
            </p:txBody>
          </p:sp>
          <p:sp>
            <p:nvSpPr>
              <p:cNvPr id="73" name="Freeform: Shape 72">
                <a:extLst>
                  <a:ext uri="{FF2B5EF4-FFF2-40B4-BE49-F238E27FC236}">
                    <a16:creationId xmlns:a16="http://schemas.microsoft.com/office/drawing/2014/main" id="{94E501EE-8471-2089-A673-D8D02EFD9C1D}"/>
                  </a:ext>
                </a:extLst>
              </p:cNvPr>
              <p:cNvSpPr/>
              <p:nvPr/>
            </p:nvSpPr>
            <p:spPr>
              <a:xfrm>
                <a:off x="1814209" y="5280692"/>
                <a:ext cx="9982184" cy="513834"/>
              </a:xfrm>
              <a:custGeom>
                <a:avLst/>
                <a:gdLst>
                  <a:gd name="connsiteX0" fmla="*/ 0 w 6260311"/>
                  <a:gd name="connsiteY0" fmla="*/ 0 h 452431"/>
                  <a:gd name="connsiteX1" fmla="*/ 6260311 w 6260311"/>
                  <a:gd name="connsiteY1" fmla="*/ 0 h 452431"/>
                  <a:gd name="connsiteX2" fmla="*/ 6260311 w 6260311"/>
                  <a:gd name="connsiteY2" fmla="*/ 452431 h 452431"/>
                  <a:gd name="connsiteX3" fmla="*/ 0 w 6260311"/>
                  <a:gd name="connsiteY3" fmla="*/ 452431 h 452431"/>
                  <a:gd name="connsiteX4" fmla="*/ 0 w 6260311"/>
                  <a:gd name="connsiteY4" fmla="*/ 0 h 45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0311" h="452431">
                    <a:moveTo>
                      <a:pt x="0" y="0"/>
                    </a:moveTo>
                    <a:lnTo>
                      <a:pt x="6260311" y="0"/>
                    </a:lnTo>
                    <a:lnTo>
                      <a:pt x="6260311" y="452431"/>
                    </a:lnTo>
                    <a:lnTo>
                      <a:pt x="0" y="452431"/>
                    </a:lnTo>
                    <a:lnTo>
                      <a:pt x="0" y="0"/>
                    </a:lnTo>
                    <a:close/>
                  </a:path>
                </a:pathLst>
              </a:custGeom>
              <a:solidFill>
                <a:srgbClr val="00A09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9118" tIns="33020" rIns="33020" bIns="33020" numCol="1" spcCol="1270" anchor="ctr" anchorCtr="0">
                <a:noAutofit/>
              </a:bodyPr>
              <a:lstStyle/>
              <a:p>
                <a:pPr defTabSz="577850">
                  <a:lnSpc>
                    <a:spcPct val="90000"/>
                  </a:lnSpc>
                  <a:spcBef>
                    <a:spcPct val="0"/>
                  </a:spcBef>
                  <a:spcAft>
                    <a:spcPct val="35000"/>
                  </a:spcAft>
                </a:pPr>
                <a:r>
                  <a:rPr lang="ru-RU" sz="1600" b="1" dirty="0">
                    <a:latin typeface="Gill Sans MT" panose="020B0502020104020203" pitchFamily="34" charset="0"/>
                  </a:rPr>
                  <a:t>Двусторонние договоры с распределительными компаниями - </a:t>
                </a:r>
                <a:r>
                  <a:rPr lang="ru-RU" sz="1600" dirty="0">
                    <a:latin typeface="Gill Sans MT" panose="020B0502020104020203" pitchFamily="34" charset="0"/>
                  </a:rPr>
                  <a:t>добавление генерирующих мощностей через открытые аукционы</a:t>
                </a:r>
                <a:endParaRPr lang="en-US" sz="1600" dirty="0">
                  <a:latin typeface="Gill Sans MT" panose="020B0502020104020203" pitchFamily="34" charset="0"/>
                </a:endParaRPr>
              </a:p>
            </p:txBody>
          </p:sp>
          <p:sp>
            <p:nvSpPr>
              <p:cNvPr id="74" name="Oval 73">
                <a:extLst>
                  <a:ext uri="{FF2B5EF4-FFF2-40B4-BE49-F238E27FC236}">
                    <a16:creationId xmlns:a16="http://schemas.microsoft.com/office/drawing/2014/main" id="{A65CC11F-6D8C-6212-F669-84FE81352437}"/>
                  </a:ext>
                </a:extLst>
              </p:cNvPr>
              <p:cNvSpPr/>
              <p:nvPr/>
            </p:nvSpPr>
            <p:spPr>
              <a:xfrm>
                <a:off x="1381228" y="5216462"/>
                <a:ext cx="705482" cy="642293"/>
              </a:xfrm>
              <a:prstGeom prst="ellipse">
                <a:avLst/>
              </a:prstGeom>
              <a:ln w="38100">
                <a:solidFill>
                  <a:srgbClr val="00A09D"/>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b="1" dirty="0">
                    <a:solidFill>
                      <a:srgbClr val="00A09D"/>
                    </a:solidFill>
                    <a:latin typeface="Gill Sans MT" panose="020B0502020104020203" pitchFamily="34" charset="0"/>
                  </a:rPr>
                  <a:t>3</a:t>
                </a:r>
              </a:p>
            </p:txBody>
          </p:sp>
        </p:grpSp>
      </p:grpSp>
    </p:spTree>
    <p:extLst>
      <p:ext uri="{BB962C8B-B14F-4D97-AF65-F5344CB8AC3E}">
        <p14:creationId xmlns:p14="http://schemas.microsoft.com/office/powerpoint/2010/main" val="10686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75"/>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500"/>
                                  </p:stCondLst>
                                  <p:childTnLst>
                                    <p:set>
                                      <p:cBhvr>
                                        <p:cTn id="9" dur="1" fill="hold">
                                          <p:stCondLst>
                                            <p:cond delay="0"/>
                                          </p:stCondLst>
                                        </p:cTn>
                                        <p:tgtEl>
                                          <p:spTgt spid="76"/>
                                        </p:tgtEl>
                                        <p:attrNameLst>
                                          <p:attrName>style.visibility</p:attrName>
                                        </p:attrNameLst>
                                      </p:cBhvr>
                                      <p:to>
                                        <p:strVal val="visible"/>
                                      </p:to>
                                    </p:set>
                                    <p:anim calcmode="lin" valueType="num">
                                      <p:cBhvr additive="base">
                                        <p:cTn id="10" dur="500" fill="hold"/>
                                        <p:tgtEl>
                                          <p:spTgt spid="76"/>
                                        </p:tgtEl>
                                        <p:attrNameLst>
                                          <p:attrName>ppt_x</p:attrName>
                                        </p:attrNameLst>
                                      </p:cBhvr>
                                      <p:tavLst>
                                        <p:tav tm="0">
                                          <p:val>
                                            <p:strVal val="#ppt_x"/>
                                          </p:val>
                                        </p:tav>
                                        <p:tav tm="100000">
                                          <p:val>
                                            <p:strVal val="#ppt_x"/>
                                          </p:val>
                                        </p:tav>
                                      </p:tavLst>
                                    </p:anim>
                                    <p:anim calcmode="lin" valueType="num">
                                      <p:cBhvr additive="base">
                                        <p:cTn id="11" dur="500" fill="hold"/>
                                        <p:tgtEl>
                                          <p:spTgt spid="76"/>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5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anim calcmode="lin" valueType="num">
                                      <p:cBhvr>
                                        <p:cTn id="16" dur="500" fill="hold"/>
                                        <p:tgtEl>
                                          <p:spTgt spid="65"/>
                                        </p:tgtEl>
                                        <p:attrNameLst>
                                          <p:attrName>ppt_x</p:attrName>
                                        </p:attrNameLst>
                                      </p:cBhvr>
                                      <p:tavLst>
                                        <p:tav tm="0">
                                          <p:val>
                                            <p:strVal val="#ppt_x"/>
                                          </p:val>
                                        </p:tav>
                                        <p:tav tm="100000">
                                          <p:val>
                                            <p:strVal val="#ppt_x"/>
                                          </p:val>
                                        </p:tav>
                                      </p:tavLst>
                                    </p:anim>
                                    <p:anim calcmode="lin" valueType="num">
                                      <p:cBhvr>
                                        <p:cTn id="17" dur="500" fill="hold"/>
                                        <p:tgtEl>
                                          <p:spTgt spid="65"/>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4" fill="hold" nodeType="afterEffect">
                                  <p:stCondLst>
                                    <p:cond delay="500"/>
                                  </p:stCondLst>
                                  <p:childTnLst>
                                    <p:set>
                                      <p:cBhvr>
                                        <p:cTn id="20" dur="1" fill="hold">
                                          <p:stCondLst>
                                            <p:cond delay="0"/>
                                          </p:stCondLst>
                                        </p:cTn>
                                        <p:tgtEl>
                                          <p:spTgt spid="66"/>
                                        </p:tgtEl>
                                        <p:attrNameLst>
                                          <p:attrName>style.visibility</p:attrName>
                                        </p:attrNameLst>
                                      </p:cBhvr>
                                      <p:to>
                                        <p:strVal val="visible"/>
                                      </p:to>
                                    </p:set>
                                    <p:animEffect transition="in" filter="wipe(down)">
                                      <p:cBhvr>
                                        <p:cTn id="2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510361" y="1371609"/>
            <a:ext cx="11607209" cy="4708981"/>
          </a:xfrm>
          <a:prstGeom prst="rect">
            <a:avLst/>
          </a:prstGeom>
        </p:spPr>
        <p:txBody>
          <a:bodyPr wrap="square">
            <a:spAutoFit/>
          </a:bodyPr>
          <a:lstStyle/>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Разработка крупномасштабных проектов альтернативных ВИЭ для достижения целевых показателей, установленных правительством</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Строительство линий электропередач за счет инвестиций частного сектора</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Местное производство солнечных панелей и другого оборудования для ВИЭ ~ политика будет объявлена в ближайшее время</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Проекты альтернативных ВИЭ, основанные на новых технологиях (например, солнечная тепловая энергия, геотермальная энергия) </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Разработка проектов альтернативных ВИЭ, на базе распределенной генерации в режиме </a:t>
            </a:r>
            <a:r>
              <a:rPr lang="en-US" sz="2000" dirty="0">
                <a:solidFill>
                  <a:schemeClr val="bg2">
                    <a:lumMod val="25000"/>
                  </a:schemeClr>
                </a:solidFill>
                <a:latin typeface="Times New Roman" panose="02020603050405020304" pitchFamily="18" charset="0"/>
                <a:cs typeface="Times New Roman" panose="02020603050405020304" pitchFamily="18" charset="0"/>
              </a:rPr>
              <a:t>B2B</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Создание мини/</a:t>
            </a:r>
            <a:r>
              <a:rPr lang="ru-RU" sz="2000" dirty="0" err="1">
                <a:solidFill>
                  <a:schemeClr val="bg2">
                    <a:lumMod val="25000"/>
                  </a:schemeClr>
                </a:solidFill>
                <a:latin typeface="Times New Roman" panose="02020603050405020304" pitchFamily="18" charset="0"/>
                <a:cs typeface="Times New Roman" panose="02020603050405020304" pitchFamily="18" charset="0"/>
              </a:rPr>
              <a:t>микросетей</a:t>
            </a:r>
            <a:r>
              <a:rPr lang="ru-RU" sz="2000" dirty="0">
                <a:solidFill>
                  <a:schemeClr val="bg2">
                    <a:lumMod val="25000"/>
                  </a:schemeClr>
                </a:solidFill>
                <a:latin typeface="Times New Roman" panose="02020603050405020304" pitchFamily="18" charset="0"/>
                <a:cs typeface="Times New Roman" panose="02020603050405020304" pitchFamily="18" charset="0"/>
              </a:rPr>
              <a:t> на базе альтернативных ВИЭ, в городских и сельских районах</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ru-RU" sz="2000" dirty="0">
                <a:solidFill>
                  <a:schemeClr val="bg2">
                    <a:lumMod val="25000"/>
                  </a:schemeClr>
                </a:solidFill>
                <a:latin typeface="Times New Roman" panose="02020603050405020304" pitchFamily="18" charset="0"/>
                <a:cs typeface="Times New Roman" panose="02020603050405020304" pitchFamily="18" charset="0"/>
              </a:rPr>
              <a:t>Гидроэнергетические проекты на базе насосно-аккумулирующих установок</a:t>
            </a:r>
            <a:endParaRPr lang="en-AU" altLang="en-US" sz="20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itle 3"/>
          <p:cNvSpPr>
            <a:spLocks noGrp="1"/>
          </p:cNvSpPr>
          <p:nvPr>
            <p:ph type="title"/>
          </p:nvPr>
        </p:nvSpPr>
        <p:spPr>
          <a:xfrm>
            <a:off x="609600" y="0"/>
            <a:ext cx="10972800" cy="838200"/>
          </a:xfrm>
        </p:spPr>
        <p:txBody>
          <a:bodyPr>
            <a:normAutofit/>
          </a:bodyPr>
          <a:lstStyle/>
          <a:p>
            <a:pPr algn="ctr"/>
            <a:r>
              <a:rPr lang="ru-RU" sz="2800" b="1" dirty="0">
                <a:solidFill>
                  <a:schemeClr val="bg1"/>
                </a:solidFill>
                <a:latin typeface="Times New Roman" panose="02020603050405020304" pitchFamily="18" charset="0"/>
                <a:cs typeface="Times New Roman" panose="02020603050405020304" pitchFamily="18" charset="0"/>
              </a:rPr>
              <a:t>Перспективные планы и возможности</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pic>
        <p:nvPicPr>
          <p:cNvPr id="2" name="Picture 1">
            <a:extLst>
              <a:ext uri="{FF2B5EF4-FFF2-40B4-BE49-F238E27FC236}">
                <a16:creationId xmlns:a16="http://schemas.microsoft.com/office/drawing/2014/main" id="{325B7D74-46FB-DD37-79D9-D10B773C01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35854" y="3933595"/>
            <a:ext cx="20637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9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2000"/>
                            </p:stCondLst>
                            <p:childTnLst>
                              <p:par>
                                <p:cTn id="13" presetID="22" presetClass="entr" presetSubtype="4"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3000"/>
                            </p:stCondLst>
                            <p:childTnLst>
                              <p:par>
                                <p:cTn id="17" presetID="22" presetClass="entr" presetSubtype="4" fill="hold"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500"/>
                                        <p:tgtEl>
                                          <p:spTgt spid="5">
                                            <p:txEl>
                                              <p:pRg st="3" end="3"/>
                                            </p:txEl>
                                          </p:spTgt>
                                        </p:tgtEl>
                                      </p:cBhvr>
                                    </p:animEffect>
                                  </p:childTnLst>
                                </p:cTn>
                              </p:par>
                            </p:childTnLst>
                          </p:cTn>
                        </p:par>
                        <p:par>
                          <p:cTn id="20" fill="hold">
                            <p:stCondLst>
                              <p:cond delay="4000"/>
                            </p:stCondLst>
                            <p:childTnLst>
                              <p:par>
                                <p:cTn id="21" presetID="22" presetClass="entr" presetSubtype="4" fill="hold"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par>
                          <p:cTn id="24" fill="hold">
                            <p:stCondLst>
                              <p:cond delay="5000"/>
                            </p:stCondLst>
                            <p:childTnLst>
                              <p:par>
                                <p:cTn id="25" presetID="22" presetClass="entr" presetSubtype="4" fill="hold" nodeType="afterEffect">
                                  <p:stCondLst>
                                    <p:cond delay="5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par>
                          <p:cTn id="28" fill="hold">
                            <p:stCondLst>
                              <p:cond delay="6000"/>
                            </p:stCondLst>
                            <p:childTnLst>
                              <p:par>
                                <p:cTn id="29" presetID="22" presetClass="entr" presetSubtype="4" fill="hold" nodeType="afterEffect">
                                  <p:stCondLst>
                                    <p:cond delay="50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down)">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6" name="Title 3"/>
          <p:cNvSpPr>
            <a:spLocks noGrp="1"/>
          </p:cNvSpPr>
          <p:nvPr>
            <p:ph type="title"/>
          </p:nvPr>
        </p:nvSpPr>
        <p:spPr>
          <a:xfrm>
            <a:off x="609600" y="0"/>
            <a:ext cx="10972800" cy="838200"/>
          </a:xfrm>
        </p:spPr>
        <p:txBody>
          <a:bodyPr>
            <a:normAutofit/>
          </a:bodyPr>
          <a:lstStyle/>
          <a:p>
            <a:pPr algn="ctr"/>
            <a:r>
              <a:rPr lang="ru-RU" sz="2800" b="1" dirty="0">
                <a:solidFill>
                  <a:schemeClr val="bg1"/>
                </a:solidFill>
                <a:latin typeface="Times New Roman" panose="02020603050405020304" pitchFamily="18" charset="0"/>
                <a:cs typeface="Times New Roman" panose="02020603050405020304" pitchFamily="18" charset="0"/>
              </a:rPr>
              <a:t>Инвестиционные возможности</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graphicFrame>
        <p:nvGraphicFramePr>
          <p:cNvPr id="7" name="Table 6">
            <a:extLst>
              <a:ext uri="{FF2B5EF4-FFF2-40B4-BE49-F238E27FC236}">
                <a16:creationId xmlns:a16="http://schemas.microsoft.com/office/drawing/2014/main" id="{B6E388F3-4DD0-4F91-54A8-35B2549BE4F0}"/>
              </a:ext>
            </a:extLst>
          </p:cNvPr>
          <p:cNvGraphicFramePr>
            <a:graphicFrameLocks noGrp="1"/>
          </p:cNvGraphicFramePr>
          <p:nvPr>
            <p:extLst>
              <p:ext uri="{D42A27DB-BD31-4B8C-83A1-F6EECF244321}">
                <p14:modId xmlns:p14="http://schemas.microsoft.com/office/powerpoint/2010/main" val="1223341022"/>
              </p:ext>
            </p:extLst>
          </p:nvPr>
        </p:nvGraphicFramePr>
        <p:xfrm>
          <a:off x="1052580" y="1977657"/>
          <a:ext cx="10847024" cy="4439184"/>
        </p:xfrm>
        <a:graphic>
          <a:graphicData uri="http://schemas.openxmlformats.org/drawingml/2006/table">
            <a:tbl>
              <a:tblPr firstRow="1">
                <a:tableStyleId>{E8B1032C-EA38-4F05-BA0D-38AFFFC7BED3}</a:tableStyleId>
              </a:tblPr>
              <a:tblGrid>
                <a:gridCol w="1072301">
                  <a:extLst>
                    <a:ext uri="{9D8B030D-6E8A-4147-A177-3AD203B41FA5}">
                      <a16:colId xmlns:a16="http://schemas.microsoft.com/office/drawing/2014/main" val="3825973005"/>
                    </a:ext>
                  </a:extLst>
                </a:gridCol>
                <a:gridCol w="2485646">
                  <a:extLst>
                    <a:ext uri="{9D8B030D-6E8A-4147-A177-3AD203B41FA5}">
                      <a16:colId xmlns:a16="http://schemas.microsoft.com/office/drawing/2014/main" val="3942999810"/>
                    </a:ext>
                  </a:extLst>
                </a:gridCol>
                <a:gridCol w="1760555">
                  <a:extLst>
                    <a:ext uri="{9D8B030D-6E8A-4147-A177-3AD203B41FA5}">
                      <a16:colId xmlns:a16="http://schemas.microsoft.com/office/drawing/2014/main" val="151377494"/>
                    </a:ext>
                  </a:extLst>
                </a:gridCol>
                <a:gridCol w="1565186">
                  <a:extLst>
                    <a:ext uri="{9D8B030D-6E8A-4147-A177-3AD203B41FA5}">
                      <a16:colId xmlns:a16="http://schemas.microsoft.com/office/drawing/2014/main" val="3057958280"/>
                    </a:ext>
                  </a:extLst>
                </a:gridCol>
                <a:gridCol w="1981668">
                  <a:extLst>
                    <a:ext uri="{9D8B030D-6E8A-4147-A177-3AD203B41FA5}">
                      <a16:colId xmlns:a16="http://schemas.microsoft.com/office/drawing/2014/main" val="2851765389"/>
                    </a:ext>
                  </a:extLst>
                </a:gridCol>
                <a:gridCol w="1981668">
                  <a:extLst>
                    <a:ext uri="{9D8B030D-6E8A-4147-A177-3AD203B41FA5}">
                      <a16:colId xmlns:a16="http://schemas.microsoft.com/office/drawing/2014/main" val="3157893020"/>
                    </a:ext>
                  </a:extLst>
                </a:gridCol>
              </a:tblGrid>
              <a:tr h="1229893">
                <a:tc>
                  <a:txBody>
                    <a:bodyPr/>
                    <a:lstStyle/>
                    <a:p>
                      <a:pPr algn="ctr" fontAlgn="ctr"/>
                      <a:r>
                        <a:rPr lang="ru-RU" sz="1800" u="none" strike="noStrike" dirty="0">
                          <a:effectLst/>
                          <a:latin typeface="Times New Roman" panose="02020603050405020304" pitchFamily="18" charset="0"/>
                          <a:cs typeface="Times New Roman" panose="02020603050405020304" pitchFamily="18" charset="0"/>
                        </a:rPr>
                        <a:t>№</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ru-RU" sz="1800" u="none" strike="noStrike" dirty="0">
                          <a:effectLst/>
                          <a:latin typeface="Times New Roman" panose="02020603050405020304" pitchFamily="18" charset="0"/>
                          <a:cs typeface="Times New Roman" panose="02020603050405020304" pitchFamily="18" charset="0"/>
                        </a:rPr>
                        <a:t>Название проекта</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ru-RU" sz="1800" u="none" strike="noStrike" dirty="0">
                          <a:effectLst/>
                          <a:latin typeface="Times New Roman" panose="02020603050405020304" pitchFamily="18" charset="0"/>
                          <a:cs typeface="Times New Roman" panose="02020603050405020304" pitchFamily="18" charset="0"/>
                        </a:rPr>
                        <a:t>Место</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ru-RU" sz="1800" u="none" strike="noStrike" dirty="0">
                          <a:effectLst/>
                          <a:latin typeface="Times New Roman" panose="02020603050405020304" pitchFamily="18" charset="0"/>
                          <a:cs typeface="Times New Roman" panose="02020603050405020304" pitchFamily="18" charset="0"/>
                        </a:rPr>
                        <a:t>Мощность</a:t>
                      </a:r>
                      <a:endParaRPr lang="en-US" sz="1800" u="none" strike="noStrike" dirty="0">
                        <a:effectLst/>
                        <a:latin typeface="Times New Roman" panose="02020603050405020304" pitchFamily="18" charset="0"/>
                        <a:cs typeface="Times New Roman" panose="02020603050405020304" pitchFamily="18" charset="0"/>
                      </a:endParaRPr>
                    </a:p>
                    <a:p>
                      <a:pPr algn="ctr" fontAlgn="ctr"/>
                      <a:r>
                        <a:rPr lang="en-US" sz="1800" b="1" i="0" u="none" strike="noStrike" dirty="0">
                          <a:solidFill>
                            <a:srgbClr val="000000"/>
                          </a:solidFill>
                          <a:effectLst/>
                          <a:latin typeface="Times New Roman" panose="02020603050405020304" pitchFamily="18" charset="0"/>
                          <a:cs typeface="Times New Roman" panose="02020603050405020304" pitchFamily="18" charset="0"/>
                        </a:rPr>
                        <a:t>(</a:t>
                      </a:r>
                      <a:r>
                        <a:rPr lang="ru-RU" sz="1800" b="1" i="0" u="none" strike="noStrike" dirty="0">
                          <a:solidFill>
                            <a:srgbClr val="000000"/>
                          </a:solidFill>
                          <a:effectLst/>
                          <a:latin typeface="Times New Roman" panose="02020603050405020304" pitchFamily="18" charset="0"/>
                          <a:cs typeface="Times New Roman" panose="02020603050405020304" pitchFamily="18" charset="0"/>
                        </a:rPr>
                        <a:t>МВт</a:t>
                      </a:r>
                      <a:r>
                        <a:rPr lang="en-US" sz="1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4763" marR="4763" marT="4763" marB="0" anchor="ctr"/>
                </a:tc>
                <a:tc>
                  <a:txBody>
                    <a:bodyPr/>
                    <a:lstStyle/>
                    <a:p>
                      <a:pPr algn="ctr" fontAlgn="ctr"/>
                      <a:r>
                        <a:rPr lang="ru-RU" sz="1800" u="none" strike="noStrike" dirty="0">
                          <a:effectLst/>
                          <a:latin typeface="Times New Roman" panose="02020603050405020304" pitchFamily="18" charset="0"/>
                          <a:cs typeface="Times New Roman" panose="02020603050405020304" pitchFamily="18" charset="0"/>
                        </a:rPr>
                        <a:t>Оценочная стоимость</a:t>
                      </a:r>
                      <a:endParaRPr lang="en-US" sz="1800" u="none" strike="noStrike" dirty="0">
                        <a:effectLst/>
                        <a:latin typeface="Times New Roman" panose="02020603050405020304" pitchFamily="18" charset="0"/>
                        <a:cs typeface="Times New Roman" panose="02020603050405020304" pitchFamily="18" charset="0"/>
                      </a:endParaRPr>
                    </a:p>
                    <a:p>
                      <a:pPr algn="ctr" fontAlgn="ctr"/>
                      <a:r>
                        <a:rPr lang="en-US" sz="1800" b="1" i="0" u="none" strike="noStrike" dirty="0">
                          <a:solidFill>
                            <a:srgbClr val="000000"/>
                          </a:solidFill>
                          <a:effectLst/>
                          <a:latin typeface="Times New Roman" panose="02020603050405020304" pitchFamily="18" charset="0"/>
                          <a:cs typeface="Times New Roman" panose="02020603050405020304" pitchFamily="18" charset="0"/>
                        </a:rPr>
                        <a:t>(</a:t>
                      </a:r>
                      <a:r>
                        <a:rPr lang="ru-RU" sz="1800" b="1" i="0" u="none" strike="noStrike" dirty="0">
                          <a:solidFill>
                            <a:srgbClr val="000000"/>
                          </a:solidFill>
                          <a:effectLst/>
                          <a:latin typeface="Times New Roman" panose="02020603050405020304" pitchFamily="18" charset="0"/>
                          <a:cs typeface="Times New Roman" panose="02020603050405020304" pitchFamily="18" charset="0"/>
                        </a:rPr>
                        <a:t>М</a:t>
                      </a:r>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1" i="0" u="none" strike="noStrike" dirty="0">
                          <a:solidFill>
                            <a:srgbClr val="000000"/>
                          </a:solidFill>
                          <a:effectLst/>
                          <a:latin typeface="Times New Roman" panose="02020603050405020304" pitchFamily="18" charset="0"/>
                          <a:cs typeface="Times New Roman" panose="02020603050405020304" pitchFamily="18" charset="0"/>
                        </a:rPr>
                        <a:t> США</a:t>
                      </a:r>
                      <a:r>
                        <a:rPr lang="en-US" sz="1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4763" marR="4763" marT="4763" marB="0" anchor="ctr"/>
                </a:tc>
                <a:tc>
                  <a:txBody>
                    <a:bodyPr/>
                    <a:lstStyle/>
                    <a:p>
                      <a:pPr algn="ctr" fontAlgn="ctr"/>
                      <a:r>
                        <a:rPr lang="ru-RU" sz="1800" b="1" i="0" u="none" strike="noStrike" dirty="0">
                          <a:solidFill>
                            <a:srgbClr val="000000"/>
                          </a:solidFill>
                          <a:effectLst/>
                          <a:latin typeface="Times New Roman" panose="02020603050405020304" pitchFamily="18" charset="0"/>
                          <a:cs typeface="Times New Roman" panose="02020603050405020304" pitchFamily="18" charset="0"/>
                        </a:rPr>
                        <a:t>Статус</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2721569821"/>
                  </a:ext>
                </a:extLst>
              </a:tr>
              <a:tr h="742016">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1</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marL="117475" indent="0" algn="l" fontAlgn="ctr"/>
                      <a:r>
                        <a:rPr lang="ru-RU" sz="1800" u="none" strike="noStrike" dirty="0">
                          <a:effectLst/>
                          <a:latin typeface="Times New Roman" panose="02020603050405020304" pitchFamily="18" charset="0"/>
                          <a:cs typeface="Times New Roman" panose="02020603050405020304" pitchFamily="18" charset="0"/>
                        </a:rPr>
                        <a:t>ГЭС "</a:t>
                      </a:r>
                      <a:r>
                        <a:rPr lang="ru-RU" sz="1800" u="none" strike="noStrike" dirty="0" err="1">
                          <a:effectLst/>
                          <a:latin typeface="Times New Roman" panose="02020603050405020304" pitchFamily="18" charset="0"/>
                          <a:cs typeface="Times New Roman" panose="02020603050405020304" pitchFamily="18" charset="0"/>
                        </a:rPr>
                        <a:t>Радждхани</a:t>
                      </a:r>
                      <a:r>
                        <a:rPr lang="ru-RU" sz="1800" u="none" strike="noStrike" dirty="0">
                          <a:effectLst/>
                          <a:latin typeface="Times New Roman" panose="02020603050405020304" pitchFamily="18" charset="0"/>
                          <a:cs typeface="Times New Roman" panose="02020603050405020304" pitchFamily="18" charset="0"/>
                        </a:rPr>
                        <a:t>"</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ru-RU" sz="1800" u="none" strike="noStrike" dirty="0" err="1">
                          <a:effectLst/>
                          <a:latin typeface="Times New Roman" panose="02020603050405020304" pitchFamily="18" charset="0"/>
                          <a:cs typeface="Times New Roman" panose="02020603050405020304" pitchFamily="18" charset="0"/>
                        </a:rPr>
                        <a:t>Котли</a:t>
                      </a:r>
                      <a:r>
                        <a:rPr lang="ru-RU" sz="1800" u="none" strike="noStrike" dirty="0">
                          <a:effectLst/>
                          <a:latin typeface="Times New Roman" panose="02020603050405020304" pitchFamily="18" charset="0"/>
                          <a:cs typeface="Times New Roman" panose="02020603050405020304" pitchFamily="18" charset="0"/>
                        </a:rPr>
                        <a:t> </a:t>
                      </a:r>
                      <a:r>
                        <a:rPr lang="ru-RU" sz="1800" u="none" strike="noStrike" dirty="0" err="1">
                          <a:effectLst/>
                          <a:latin typeface="Times New Roman" panose="02020603050405020304" pitchFamily="18" charset="0"/>
                          <a:cs typeface="Times New Roman" panose="02020603050405020304" pitchFamily="18" charset="0"/>
                        </a:rPr>
                        <a:t>Адж</a:t>
                      </a:r>
                      <a:r>
                        <a:rPr lang="ru-RU" sz="1800" u="none" strike="noStrike" dirty="0">
                          <a:effectLst/>
                          <a:latin typeface="Times New Roman" panose="02020603050405020304" pitchFamily="18" charset="0"/>
                          <a:cs typeface="Times New Roman" panose="02020603050405020304" pitchFamily="18" charset="0"/>
                        </a:rPr>
                        <a:t> и К</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132</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4763" marR="4763" marT="4763" marB="0" anchor="ctr"/>
                </a:tc>
                <a:tc>
                  <a:txBody>
                    <a:bodyPr/>
                    <a:lstStyle/>
                    <a:p>
                      <a:pPr algn="ctr" fontAlgn="ctr"/>
                      <a:r>
                        <a:rPr lang="ru-RU" sz="1800" b="0" i="0" u="none" strike="noStrike" dirty="0">
                          <a:solidFill>
                            <a:srgbClr val="000000"/>
                          </a:solidFill>
                          <a:effectLst/>
                          <a:latin typeface="Times New Roman" panose="02020603050405020304" pitchFamily="18" charset="0"/>
                          <a:cs typeface="Times New Roman" panose="02020603050405020304" pitchFamily="18" charset="0"/>
                        </a:rPr>
                        <a:t>Завершено первоначальное технико-экономическое обоснование</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229143918"/>
                  </a:ext>
                </a:extLst>
              </a:tr>
              <a:tr h="742016">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4763" marR="4763" marT="4763" marB="0" anchor="ctr"/>
                </a:tc>
                <a:tc>
                  <a:txBody>
                    <a:bodyPr/>
                    <a:lstStyle/>
                    <a:p>
                      <a:pPr marL="117475" indent="0" algn="l" fontAlgn="ct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Каракорумский</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международный университет (КИУ)</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ru-RU" sz="1800" u="none" strike="noStrike" dirty="0" err="1">
                          <a:effectLst/>
                          <a:latin typeface="Times New Roman" panose="02020603050405020304" pitchFamily="18" charset="0"/>
                          <a:cs typeface="Times New Roman" panose="02020603050405020304" pitchFamily="18" charset="0"/>
                        </a:rPr>
                        <a:t>Джутал</a:t>
                      </a:r>
                      <a:r>
                        <a:rPr lang="ru-RU" sz="1800" u="none" strike="noStrike" dirty="0">
                          <a:effectLst/>
                          <a:latin typeface="Times New Roman" panose="02020603050405020304" pitchFamily="18" charset="0"/>
                          <a:cs typeface="Times New Roman" panose="02020603050405020304" pitchFamily="18" charset="0"/>
                        </a:rPr>
                        <a:t>, </a:t>
                      </a:r>
                      <a:r>
                        <a:rPr lang="ru-RU" sz="1800" u="none" strike="noStrike" dirty="0" err="1">
                          <a:effectLst/>
                          <a:latin typeface="Times New Roman" panose="02020603050405020304" pitchFamily="18" charset="0"/>
                          <a:cs typeface="Times New Roman" panose="02020603050405020304" pitchFamily="18" charset="0"/>
                        </a:rPr>
                        <a:t>Гилгит</a:t>
                      </a:r>
                      <a:endParaRPr lang="ru-RU" sz="1800" u="none" strike="noStrike" dirty="0">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4763" marR="4763" marT="476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800" b="0" i="0" u="none" strike="noStrike" dirty="0">
                          <a:solidFill>
                            <a:srgbClr val="000000"/>
                          </a:solidFill>
                          <a:effectLst/>
                          <a:latin typeface="Times New Roman" panose="02020603050405020304" pitchFamily="18" charset="0"/>
                          <a:cs typeface="Times New Roman" panose="02020603050405020304" pitchFamily="18" charset="0"/>
                        </a:rPr>
                        <a:t>Завершено технико-экономическое обоснование</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2464948385"/>
                  </a:ext>
                </a:extLst>
              </a:tr>
              <a:tr h="1005205">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3</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marL="117475" indent="0" algn="l" defTabSz="914400" rtl="0" eaLnBrk="1" fontAlgn="ctr" latinLnBrk="0" hangingPunct="1"/>
                      <a:r>
                        <a:rPr lang="ru-RU" sz="1800" u="none" strike="noStrike" kern="1200" dirty="0">
                          <a:solidFill>
                            <a:schemeClr val="tx1"/>
                          </a:solidFill>
                          <a:effectLst/>
                          <a:latin typeface="Times New Roman" panose="02020603050405020304" pitchFamily="18" charset="0"/>
                          <a:ea typeface="+mn-ea"/>
                          <a:cs typeface="Times New Roman" panose="02020603050405020304" pitchFamily="18" charset="0"/>
                        </a:rPr>
                        <a:t>ГЭС Нижний </a:t>
                      </a:r>
                      <a:r>
                        <a:rPr lang="ru-RU" sz="1800" u="none" strike="noStrike" kern="1200" dirty="0" err="1">
                          <a:solidFill>
                            <a:schemeClr val="tx1"/>
                          </a:solidFill>
                          <a:effectLst/>
                          <a:latin typeface="Times New Roman" panose="02020603050405020304" pitchFamily="18" charset="0"/>
                          <a:ea typeface="+mn-ea"/>
                          <a:cs typeface="Times New Roman" panose="02020603050405020304" pitchFamily="18" charset="0"/>
                        </a:rPr>
                        <a:t>Спат</a:t>
                      </a:r>
                      <a:r>
                        <a:rPr lang="ru-RU" sz="18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u="none" strike="noStrike" kern="1200" dirty="0" err="1">
                          <a:solidFill>
                            <a:schemeClr val="tx1"/>
                          </a:solidFill>
                          <a:effectLst/>
                          <a:latin typeface="Times New Roman" panose="02020603050405020304" pitchFamily="18" charset="0"/>
                          <a:ea typeface="+mn-ea"/>
                          <a:cs typeface="Times New Roman" panose="02020603050405020304" pitchFamily="18" charset="0"/>
                        </a:rPr>
                        <a:t>Гах</a:t>
                      </a:r>
                      <a:endParaRPr lang="en-US" sz="180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4763" marR="4763" marT="476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800" u="none" strike="noStrike" dirty="0" err="1">
                          <a:effectLst/>
                          <a:latin typeface="Times New Roman" panose="02020603050405020304" pitchFamily="18" charset="0"/>
                          <a:cs typeface="Times New Roman" panose="02020603050405020304" pitchFamily="18" charset="0"/>
                        </a:rPr>
                        <a:t>Кохистан</a:t>
                      </a:r>
                      <a:r>
                        <a:rPr lang="ru-RU" sz="1800" u="none" strike="noStrike" dirty="0">
                          <a:effectLst/>
                          <a:latin typeface="Times New Roman" panose="02020603050405020304" pitchFamily="18" charset="0"/>
                          <a:cs typeface="Times New Roman" panose="02020603050405020304" pitchFamily="18" charset="0"/>
                        </a:rPr>
                        <a:t>, КПК</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470</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1,031</a:t>
                      </a:r>
                    </a:p>
                  </a:txBody>
                  <a:tcPr marL="4763" marR="4763" marT="4763" marB="0" anchor="ctr"/>
                </a:tc>
                <a:tc>
                  <a:txBody>
                    <a:bodyPr/>
                    <a:lstStyle/>
                    <a:p>
                      <a:pPr algn="ctr" fontAlgn="ctr"/>
                      <a:r>
                        <a:rPr lang="ru-RU" sz="1800" b="0" i="0" u="none" strike="noStrike" dirty="0">
                          <a:solidFill>
                            <a:srgbClr val="000000"/>
                          </a:solidFill>
                          <a:effectLst/>
                          <a:latin typeface="Times New Roman" panose="02020603050405020304" pitchFamily="18" charset="0"/>
                          <a:cs typeface="Times New Roman" panose="02020603050405020304" pitchFamily="18" charset="0"/>
                        </a:rPr>
                        <a:t>Завершено технико-экономическое обоснование</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071483659"/>
                  </a:ext>
                </a:extLst>
              </a:tr>
            </a:tbl>
          </a:graphicData>
        </a:graphic>
      </p:graphicFrame>
      <p:sp>
        <p:nvSpPr>
          <p:cNvPr id="8" name="Rectangle 7">
            <a:extLst>
              <a:ext uri="{FF2B5EF4-FFF2-40B4-BE49-F238E27FC236}">
                <a16:creationId xmlns:a16="http://schemas.microsoft.com/office/drawing/2014/main" id="{803EA298-94BE-A4D2-5F79-A5DAE5E361D1}"/>
              </a:ext>
            </a:extLst>
          </p:cNvPr>
          <p:cNvSpPr/>
          <p:nvPr/>
        </p:nvSpPr>
        <p:spPr>
          <a:xfrm>
            <a:off x="292395" y="1265278"/>
            <a:ext cx="11607209" cy="430887"/>
          </a:xfrm>
          <a:prstGeom prst="rect">
            <a:avLst/>
          </a:prstGeom>
        </p:spPr>
        <p:txBody>
          <a:bodyPr wrap="square">
            <a:spAutoFit/>
          </a:bodyPr>
          <a:lstStyle/>
          <a:p>
            <a:pPr marL="914400" lvl="1" indent="-514350">
              <a:spcBef>
                <a:spcPts val="1200"/>
              </a:spcBef>
              <a:spcAft>
                <a:spcPts val="800"/>
              </a:spcAft>
              <a:buClr>
                <a:srgbClr val="009900"/>
              </a:buClr>
              <a:buSzPct val="100000"/>
              <a:buFont typeface="Wingdings" panose="05000000000000000000" pitchFamily="2" charset="2"/>
              <a:buChar char="Ø"/>
              <a:tabLst>
                <a:tab pos="800100" algn="l"/>
              </a:tabLst>
              <a:defRPr/>
            </a:pPr>
            <a:r>
              <a:rPr lang="ru-RU" sz="2200" dirty="0">
                <a:solidFill>
                  <a:schemeClr val="bg2">
                    <a:lumMod val="25000"/>
                  </a:schemeClr>
                </a:solidFill>
                <a:latin typeface="Times New Roman" panose="02020603050405020304" pitchFamily="18" charset="0"/>
                <a:cs typeface="Times New Roman" panose="02020603050405020304" pitchFamily="18" charset="0"/>
              </a:rPr>
              <a:t>Следующие гидроэнергетические проекты доступны для инвестирования:</a:t>
            </a:r>
            <a:endParaRPr lang="en-US" sz="220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11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0" name="Table 289">
            <a:extLst>
              <a:ext uri="{FF2B5EF4-FFF2-40B4-BE49-F238E27FC236}">
                <a16:creationId xmlns:a16="http://schemas.microsoft.com/office/drawing/2014/main" id="{FE989619-F006-4A2E-B582-1E372D0116D2}"/>
              </a:ext>
            </a:extLst>
          </p:cNvPr>
          <p:cNvGraphicFramePr>
            <a:graphicFrameLocks noGrp="1"/>
          </p:cNvGraphicFramePr>
          <p:nvPr>
            <p:extLst>
              <p:ext uri="{D42A27DB-BD31-4B8C-83A1-F6EECF244321}">
                <p14:modId xmlns:p14="http://schemas.microsoft.com/office/powerpoint/2010/main" val="2029977542"/>
              </p:ext>
            </p:extLst>
          </p:nvPr>
        </p:nvGraphicFramePr>
        <p:xfrm>
          <a:off x="8485366" y="1052727"/>
          <a:ext cx="3163436" cy="327637"/>
        </p:xfrm>
        <a:graphic>
          <a:graphicData uri="http://schemas.openxmlformats.org/drawingml/2006/table">
            <a:tbl>
              <a:tblPr>
                <a:tableStyleId>{5C22544A-7EE6-4342-B048-85BDC9FD1C3A}</a:tableStyleId>
              </a:tblPr>
              <a:tblGrid>
                <a:gridCol w="3163436">
                  <a:extLst>
                    <a:ext uri="{9D8B030D-6E8A-4147-A177-3AD203B41FA5}">
                      <a16:colId xmlns:a16="http://schemas.microsoft.com/office/drawing/2014/main" val="20000"/>
                    </a:ext>
                  </a:extLst>
                </a:gridCol>
              </a:tblGrid>
              <a:tr h="327637">
                <a:tc>
                  <a:txBody>
                    <a:bodyPr/>
                    <a:lstStyle/>
                    <a:p>
                      <a:pPr algn="ctr" rtl="0" fontAlgn="ctr"/>
                      <a:r>
                        <a:rPr lang="ru-RU" sz="1600" b="1" u="none" strike="noStrike" dirty="0">
                          <a:solidFill>
                            <a:schemeClr val="bg1"/>
                          </a:solidFill>
                          <a:effectLst/>
                          <a:latin typeface="Calibri" charset="0"/>
                          <a:ea typeface="Calibri" charset="0"/>
                          <a:cs typeface="Calibri" charset="0"/>
                        </a:rPr>
                        <a:t>Ключевые факты</a:t>
                      </a:r>
                      <a:endParaRPr lang="en-US" sz="1600" b="0" i="0" u="none" strike="noStrike" dirty="0">
                        <a:solidFill>
                          <a:schemeClr val="bg1"/>
                        </a:solidFill>
                        <a:effectLst/>
                        <a:latin typeface="Calibri" charset="0"/>
                        <a:ea typeface="Calibri" charset="0"/>
                        <a:cs typeface="Calibri" charset="0"/>
                      </a:endParaRPr>
                    </a:p>
                  </a:txBody>
                  <a:tcPr marL="10287" marR="10287"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extLst>
                  <a:ext uri="{0D108BD9-81ED-4DB2-BD59-A6C34878D82A}">
                    <a16:rowId xmlns:a16="http://schemas.microsoft.com/office/drawing/2014/main" val="10000"/>
                  </a:ext>
                </a:extLst>
              </a:tr>
            </a:tbl>
          </a:graphicData>
        </a:graphic>
      </p:graphicFrame>
      <p:sp>
        <p:nvSpPr>
          <p:cNvPr id="309" name="TextBox 308">
            <a:extLst>
              <a:ext uri="{FF2B5EF4-FFF2-40B4-BE49-F238E27FC236}">
                <a16:creationId xmlns:a16="http://schemas.microsoft.com/office/drawing/2014/main" id="{35AF91B2-9904-4AB1-81F9-F66ECECB6033}"/>
              </a:ext>
            </a:extLst>
          </p:cNvPr>
          <p:cNvSpPr txBox="1"/>
          <p:nvPr/>
        </p:nvSpPr>
        <p:spPr>
          <a:xfrm>
            <a:off x="5943601" y="837970"/>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endParaRPr kumimoji="0" lang="en-GB" sz="1200" b="0" i="0" u="none" strike="noStrike" kern="1200" cap="none" spc="-10" normalizeH="0" baseline="0" noProof="0" dirty="0">
              <a:ln>
                <a:noFill/>
              </a:ln>
              <a:solidFill>
                <a:prstClr val="black"/>
              </a:solidFill>
              <a:effectLst/>
              <a:uLnTx/>
              <a:uFillTx/>
              <a:latin typeface="Invesco Interstate Light"/>
              <a:ea typeface="+mn-ea"/>
              <a:cs typeface="Arial"/>
            </a:endParaRPr>
          </a:p>
        </p:txBody>
      </p:sp>
      <p:graphicFrame>
        <p:nvGraphicFramePr>
          <p:cNvPr id="310" name="Table 309">
            <a:extLst>
              <a:ext uri="{FF2B5EF4-FFF2-40B4-BE49-F238E27FC236}">
                <a16:creationId xmlns:a16="http://schemas.microsoft.com/office/drawing/2014/main" id="{1AF78ADF-0935-40D8-BF96-64ED362D626D}"/>
              </a:ext>
            </a:extLst>
          </p:cNvPr>
          <p:cNvGraphicFramePr>
            <a:graphicFrameLocks noGrp="1"/>
          </p:cNvGraphicFramePr>
          <p:nvPr>
            <p:extLst>
              <p:ext uri="{D42A27DB-BD31-4B8C-83A1-F6EECF244321}">
                <p14:modId xmlns:p14="http://schemas.microsoft.com/office/powerpoint/2010/main" val="811037459"/>
              </p:ext>
            </p:extLst>
          </p:nvPr>
        </p:nvGraphicFramePr>
        <p:xfrm>
          <a:off x="8532943" y="3326394"/>
          <a:ext cx="3163436" cy="327637"/>
        </p:xfrm>
        <a:graphic>
          <a:graphicData uri="http://schemas.openxmlformats.org/drawingml/2006/table">
            <a:tbl>
              <a:tblPr>
                <a:tableStyleId>{5C22544A-7EE6-4342-B048-85BDC9FD1C3A}</a:tableStyleId>
              </a:tblPr>
              <a:tblGrid>
                <a:gridCol w="3163436">
                  <a:extLst>
                    <a:ext uri="{9D8B030D-6E8A-4147-A177-3AD203B41FA5}">
                      <a16:colId xmlns:a16="http://schemas.microsoft.com/office/drawing/2014/main" val="20000"/>
                    </a:ext>
                  </a:extLst>
                </a:gridCol>
              </a:tblGrid>
              <a:tr h="327637">
                <a:tc>
                  <a:txBody>
                    <a:bodyPr/>
                    <a:lstStyle/>
                    <a:p>
                      <a:pPr algn="ctr" rtl="0" fontAlgn="ctr"/>
                      <a:r>
                        <a:rPr lang="ru-RU" sz="1600" b="1" u="none" strike="noStrike" dirty="0">
                          <a:solidFill>
                            <a:schemeClr val="bg1"/>
                          </a:solidFill>
                          <a:effectLst/>
                          <a:latin typeface="Calibri" charset="0"/>
                          <a:ea typeface="Calibri" charset="0"/>
                          <a:cs typeface="Calibri" charset="0"/>
                        </a:rPr>
                        <a:t>Финансы</a:t>
                      </a:r>
                      <a:endParaRPr lang="en-US" sz="1600" b="0" i="0" u="none" strike="noStrike" dirty="0">
                        <a:solidFill>
                          <a:schemeClr val="bg1"/>
                        </a:solidFill>
                        <a:effectLst/>
                        <a:latin typeface="Calibri" charset="0"/>
                        <a:ea typeface="Calibri" charset="0"/>
                        <a:cs typeface="Calibri" charset="0"/>
                      </a:endParaRPr>
                    </a:p>
                  </a:txBody>
                  <a:tcPr marL="10287" marR="10287"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extLst>
                  <a:ext uri="{0D108BD9-81ED-4DB2-BD59-A6C34878D82A}">
                    <a16:rowId xmlns:a16="http://schemas.microsoft.com/office/drawing/2014/main" val="10000"/>
                  </a:ext>
                </a:extLst>
              </a:tr>
            </a:tbl>
          </a:graphicData>
        </a:graphic>
      </p:graphicFrame>
      <p:cxnSp>
        <p:nvCxnSpPr>
          <p:cNvPr id="321" name="Straight Connector 320">
            <a:extLst>
              <a:ext uri="{FF2B5EF4-FFF2-40B4-BE49-F238E27FC236}">
                <a16:creationId xmlns:a16="http://schemas.microsoft.com/office/drawing/2014/main" id="{87E0DB2C-37CC-4899-83EA-577580FAD6A3}"/>
              </a:ext>
            </a:extLst>
          </p:cNvPr>
          <p:cNvCxnSpPr>
            <a:cxnSpLocks/>
          </p:cNvCxnSpPr>
          <p:nvPr/>
        </p:nvCxnSpPr>
        <p:spPr>
          <a:xfrm>
            <a:off x="8565970" y="4958508"/>
            <a:ext cx="3130409" cy="0"/>
          </a:xfrm>
          <a:prstGeom prst="line">
            <a:avLst/>
          </a:prstGeom>
          <a:ln>
            <a:solidFill>
              <a:srgbClr val="003300"/>
            </a:solidFill>
          </a:ln>
        </p:spPr>
        <p:style>
          <a:lnRef idx="1">
            <a:schemeClr val="accent1"/>
          </a:lnRef>
          <a:fillRef idx="0">
            <a:schemeClr val="accent1"/>
          </a:fillRef>
          <a:effectRef idx="0">
            <a:schemeClr val="accent1"/>
          </a:effectRef>
          <a:fontRef idx="minor">
            <a:schemeClr val="tx1"/>
          </a:fontRef>
        </p:style>
      </p:cxnSp>
      <p:grpSp>
        <p:nvGrpSpPr>
          <p:cNvPr id="335" name="Group 334">
            <a:extLst>
              <a:ext uri="{FF2B5EF4-FFF2-40B4-BE49-F238E27FC236}">
                <a16:creationId xmlns:a16="http://schemas.microsoft.com/office/drawing/2014/main" id="{BD56DEA6-F5A6-4C79-9353-36312908A279}"/>
              </a:ext>
            </a:extLst>
          </p:cNvPr>
          <p:cNvGrpSpPr/>
          <p:nvPr/>
        </p:nvGrpSpPr>
        <p:grpSpPr>
          <a:xfrm>
            <a:off x="8615556" y="5071163"/>
            <a:ext cx="3053009" cy="384720"/>
            <a:chOff x="5688055" y="1479638"/>
            <a:chExt cx="3053009" cy="384720"/>
          </a:xfrm>
        </p:grpSpPr>
        <p:sp>
          <p:nvSpPr>
            <p:cNvPr id="336" name="TextBox 335">
              <a:extLst>
                <a:ext uri="{FF2B5EF4-FFF2-40B4-BE49-F238E27FC236}">
                  <a16:creationId xmlns:a16="http://schemas.microsoft.com/office/drawing/2014/main" id="{34E8CDB3-5C35-4C33-82C4-696EF0A0A33F}"/>
                </a:ext>
              </a:extLst>
            </p:cNvPr>
            <p:cNvSpPr txBox="1"/>
            <p:nvPr/>
          </p:nvSpPr>
          <p:spPr>
            <a:xfrm>
              <a:off x="5688055" y="1479638"/>
              <a:ext cx="1305496" cy="215444"/>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400" b="1" i="0" u="none" strike="noStrike" kern="1200" cap="none" spc="-10" normalizeH="0" baseline="0" noProof="0" dirty="0">
                  <a:ln>
                    <a:noFill/>
                  </a:ln>
                  <a:solidFill>
                    <a:prstClr val="black"/>
                  </a:solidFill>
                  <a:effectLst/>
                  <a:uLnTx/>
                  <a:uFillTx/>
                  <a:latin typeface="Invesco Interstate Light"/>
                  <a:ea typeface="+mn-ea"/>
                  <a:cs typeface="Arial"/>
                </a:rPr>
                <a:t>14 – 15 %</a:t>
              </a:r>
            </a:p>
          </p:txBody>
        </p:sp>
        <p:sp>
          <p:nvSpPr>
            <p:cNvPr id="337" name="TextBox 336">
              <a:extLst>
                <a:ext uri="{FF2B5EF4-FFF2-40B4-BE49-F238E27FC236}">
                  <a16:creationId xmlns:a16="http://schemas.microsoft.com/office/drawing/2014/main" id="{7C769FB5-A841-49FA-9EE5-5F193D2419B3}"/>
                </a:ext>
              </a:extLst>
            </p:cNvPr>
            <p:cNvSpPr txBox="1"/>
            <p:nvPr/>
          </p:nvSpPr>
          <p:spPr>
            <a:xfrm>
              <a:off x="7340263" y="1495026"/>
              <a:ext cx="1400801" cy="369332"/>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defRPr/>
              </a:pPr>
              <a:r>
                <a:rPr lang="ru-RU" sz="1200" b="0" dirty="0">
                  <a:solidFill>
                    <a:prstClr val="black"/>
                  </a:solidFill>
                  <a:latin typeface="Invesco Interstate Light"/>
                  <a:cs typeface="Arial"/>
                </a:rPr>
                <a:t>Внутренняя норма доходности (ВНД)</a:t>
              </a:r>
              <a:endParaRPr kumimoji="0" lang="en-GB" sz="1200" b="0" i="0" u="none" strike="noStrike" kern="1200" cap="none" spc="-10" normalizeH="0" baseline="0" noProof="0" dirty="0">
                <a:ln>
                  <a:noFill/>
                </a:ln>
                <a:solidFill>
                  <a:prstClr val="black"/>
                </a:solidFill>
                <a:effectLst/>
                <a:uLnTx/>
                <a:uFillTx/>
                <a:latin typeface="Invesco Interstate Light"/>
                <a:ea typeface="+mn-ea"/>
                <a:cs typeface="Arial"/>
              </a:endParaRPr>
            </a:p>
          </p:txBody>
        </p:sp>
      </p:grpSp>
      <p:cxnSp>
        <p:nvCxnSpPr>
          <p:cNvPr id="341" name="Straight Connector 340">
            <a:extLst>
              <a:ext uri="{FF2B5EF4-FFF2-40B4-BE49-F238E27FC236}">
                <a16:creationId xmlns:a16="http://schemas.microsoft.com/office/drawing/2014/main" id="{2D94BB4D-B7FD-40B6-B348-042584F0DD5A}"/>
              </a:ext>
            </a:extLst>
          </p:cNvPr>
          <p:cNvCxnSpPr>
            <a:cxnSpLocks/>
          </p:cNvCxnSpPr>
          <p:nvPr/>
        </p:nvCxnSpPr>
        <p:spPr>
          <a:xfrm>
            <a:off x="8565970" y="5577659"/>
            <a:ext cx="3130409" cy="0"/>
          </a:xfrm>
          <a:prstGeom prst="line">
            <a:avLst/>
          </a:prstGeom>
          <a:ln>
            <a:solidFill>
              <a:srgbClr val="003300"/>
            </a:solidFill>
          </a:ln>
        </p:spPr>
        <p:style>
          <a:lnRef idx="1">
            <a:schemeClr val="accent1"/>
          </a:lnRef>
          <a:fillRef idx="0">
            <a:schemeClr val="accent1"/>
          </a:fillRef>
          <a:effectRef idx="0">
            <a:schemeClr val="accent1"/>
          </a:effectRef>
          <a:fontRef idx="minor">
            <a:schemeClr val="tx1"/>
          </a:fontRef>
        </p:style>
      </p:cxnSp>
      <p:sp>
        <p:nvSpPr>
          <p:cNvPr id="343" name="TextBox 342">
            <a:extLst>
              <a:ext uri="{FF2B5EF4-FFF2-40B4-BE49-F238E27FC236}">
                <a16:creationId xmlns:a16="http://schemas.microsoft.com/office/drawing/2014/main" id="{A8235A0C-9420-4D8B-83EB-B72F0851D479}"/>
              </a:ext>
            </a:extLst>
          </p:cNvPr>
          <p:cNvSpPr txBox="1"/>
          <p:nvPr/>
        </p:nvSpPr>
        <p:spPr>
          <a:xfrm>
            <a:off x="8545791" y="3760953"/>
            <a:ext cx="3236893" cy="215444"/>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defRPr/>
            </a:pPr>
            <a:r>
              <a:rPr lang="ru-RU" sz="1400" dirty="0">
                <a:solidFill>
                  <a:prstClr val="black"/>
                </a:solidFill>
                <a:latin typeface="Invesco Interstate Light"/>
                <a:cs typeface="Arial"/>
              </a:rPr>
              <a:t>Расходы и прогнозы</a:t>
            </a:r>
            <a:r>
              <a:rPr kumimoji="0" lang="en-GB"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400" b="0" i="0" u="none" strike="noStrike" kern="1200" cap="none" spc="-10" normalizeH="0" baseline="0" noProof="0" dirty="0">
                <a:ln>
                  <a:noFill/>
                </a:ln>
                <a:solidFill>
                  <a:srgbClr val="385723"/>
                </a:solidFill>
                <a:effectLst/>
                <a:uLnTx/>
                <a:uFillTx/>
                <a:latin typeface="Calibri" panose="020F0502020204030204" pitchFamily="34" charset="0"/>
                <a:ea typeface="+mn-ea"/>
                <a:cs typeface="Calibri" panose="020F0502020204030204" pitchFamily="34" charset="0"/>
              </a:rPr>
              <a:t>300 </a:t>
            </a:r>
            <a:r>
              <a:rPr kumimoji="0" lang="ru-RU" sz="1400" b="0" i="0" u="none" strike="noStrike" kern="1200" cap="none" spc="-10" normalizeH="0" baseline="0" noProof="0" dirty="0">
                <a:ln>
                  <a:noFill/>
                </a:ln>
                <a:solidFill>
                  <a:srgbClr val="385723"/>
                </a:solidFill>
                <a:effectLst/>
                <a:uLnTx/>
                <a:uFillTx/>
                <a:latin typeface="Calibri" panose="020F0502020204030204" pitchFamily="34" charset="0"/>
                <a:ea typeface="+mn-ea"/>
                <a:cs typeface="Calibri" panose="020F0502020204030204" pitchFamily="34" charset="0"/>
              </a:rPr>
              <a:t>млн. долл. США</a:t>
            </a:r>
            <a:endParaRPr kumimoji="0" lang="en-GB" sz="1400" b="0" i="0" u="none" strike="noStrike" kern="1200" cap="none" spc="-10" normalizeH="0" baseline="0" noProof="0" dirty="0">
              <a:ln>
                <a:noFill/>
              </a:ln>
              <a:solidFill>
                <a:srgbClr val="385723"/>
              </a:solidFill>
              <a:effectLst/>
              <a:uLnTx/>
              <a:uFillTx/>
              <a:latin typeface="Calibri" panose="020F0502020204030204" pitchFamily="34" charset="0"/>
              <a:ea typeface="+mn-ea"/>
              <a:cs typeface="Calibri" panose="020F0502020204030204" pitchFamily="34" charset="0"/>
            </a:endParaRPr>
          </a:p>
        </p:txBody>
      </p:sp>
      <p:sp>
        <p:nvSpPr>
          <p:cNvPr id="28" name="Title 1">
            <a:extLst>
              <a:ext uri="{FF2B5EF4-FFF2-40B4-BE49-F238E27FC236}">
                <a16:creationId xmlns:a16="http://schemas.microsoft.com/office/drawing/2014/main" id="{A74FDFA0-A7B0-4F83-8BE3-E75CEA45D228}"/>
              </a:ext>
            </a:extLst>
          </p:cNvPr>
          <p:cNvSpPr txBox="1">
            <a:spLocks/>
          </p:cNvSpPr>
          <p:nvPr/>
        </p:nvSpPr>
        <p:spPr>
          <a:xfrm>
            <a:off x="667316" y="367160"/>
            <a:ext cx="7526955" cy="731520"/>
          </a:xfrm>
          <a:prstGeom prst="rect">
            <a:avLst/>
          </a:prstGeom>
        </p:spPr>
        <p:txBody>
          <a:bodyPr vert="horz" lIns="0" tIns="0" rIns="0" bIns="0" rtlCol="0" anchor="t" anchorCtr="0">
            <a:noAutofit/>
          </a:bodyPr>
          <a:lstStyle>
            <a:lvl1pPr>
              <a:spcBef>
                <a:spcPct val="0"/>
              </a:spcBef>
              <a:buNone/>
              <a:defRPr sz="2000" b="1" spc="-30" baseline="0">
                <a:solidFill>
                  <a:srgbClr val="000000"/>
                </a:solidFill>
                <a:latin typeface="Invesco Interstate Bold" panose="02000803030000020004" pitchFamily="50" charset="0"/>
                <a:ea typeface="+mj-ea"/>
                <a:cs typeface="+mj-cs"/>
              </a:defRPr>
            </a:lvl1pPr>
          </a:lstStyle>
          <a:p>
            <a:pPr lvl="0">
              <a:defRPr/>
            </a:pPr>
            <a:r>
              <a:rPr lang="ru-RU" dirty="0">
                <a:solidFill>
                  <a:prstClr val="black"/>
                </a:solidFill>
                <a:latin typeface="Calibri" charset="0"/>
                <a:ea typeface="Calibri" charset="0"/>
                <a:cs typeface="Calibri" charset="0"/>
              </a:rPr>
              <a:t>ПРОЕКТ ГИДРОЭЛЕКТРОСТАНЦИИ РАЖДХАНИ МОЩНОСТЬЮ 132 МВТ </a:t>
            </a:r>
            <a:r>
              <a:rPr kumimoji="0" lang="en-AU" sz="2000" b="1" i="0" u="none" strike="noStrike" kern="1200" cap="none" spc="-30" normalizeH="0" baseline="0" noProof="0" dirty="0">
                <a:ln>
                  <a:noFill/>
                </a:ln>
                <a:solidFill>
                  <a:prstClr val="black"/>
                </a:solidFill>
                <a:effectLst/>
                <a:uLnTx/>
                <a:uFillTx/>
                <a:latin typeface="Calibri" charset="0"/>
                <a:ea typeface="Calibri" charset="0"/>
                <a:cs typeface="Calibri" charset="0"/>
              </a:rPr>
              <a:t> </a:t>
            </a:r>
          </a:p>
          <a:p>
            <a:pPr lvl="0">
              <a:defRPr/>
            </a:pPr>
            <a:r>
              <a:rPr lang="ru-RU" sz="1100" b="0" i="1" spc="-6" dirty="0">
                <a:solidFill>
                  <a:prstClr val="black"/>
                </a:solidFill>
                <a:latin typeface="Calibri" charset="0"/>
                <a:cs typeface="Calibri" charset="0"/>
              </a:rPr>
              <a:t>ПРОЕКТ ГЭС В РАДЖДАНИ АЗАД ДЖАММУ И КАШМИР</a:t>
            </a:r>
            <a:endParaRPr kumimoji="0" lang="en-US" sz="1600" b="0" i="1" u="none" strike="noStrike" kern="1200" cap="none" spc="-6" normalizeH="0" baseline="0" noProof="0" dirty="0">
              <a:ln>
                <a:noFill/>
              </a:ln>
              <a:solidFill>
                <a:prstClr val="black"/>
              </a:solidFill>
              <a:effectLst/>
              <a:uLnTx/>
              <a:uFillTx/>
              <a:latin typeface="Calibri" charset="0"/>
              <a:ea typeface="+mj-ea"/>
              <a:cs typeface="Calibri" charset="0"/>
            </a:endParaRPr>
          </a:p>
        </p:txBody>
      </p:sp>
      <p:pic>
        <p:nvPicPr>
          <p:cNvPr id="32" name="Graphic 31" descr="Lightbulb">
            <a:extLst>
              <a:ext uri="{FF2B5EF4-FFF2-40B4-BE49-F238E27FC236}">
                <a16:creationId xmlns:a16="http://schemas.microsoft.com/office/drawing/2014/main" id="{AA9EBBCD-AE58-4CD0-9FD5-FB7ED437A15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3336" y="1408604"/>
            <a:ext cx="460469" cy="372861"/>
          </a:xfrm>
          <a:prstGeom prst="rect">
            <a:avLst/>
          </a:prstGeom>
        </p:spPr>
      </p:pic>
      <p:grpSp>
        <p:nvGrpSpPr>
          <p:cNvPr id="33" name="Group 32">
            <a:extLst>
              <a:ext uri="{FF2B5EF4-FFF2-40B4-BE49-F238E27FC236}">
                <a16:creationId xmlns:a16="http://schemas.microsoft.com/office/drawing/2014/main" id="{914F6A2F-BA57-4816-9BCB-37CC5FD5DB55}"/>
              </a:ext>
            </a:extLst>
          </p:cNvPr>
          <p:cNvGrpSpPr/>
          <p:nvPr/>
        </p:nvGrpSpPr>
        <p:grpSpPr>
          <a:xfrm>
            <a:off x="8511975" y="1865557"/>
            <a:ext cx="3304285" cy="268181"/>
            <a:chOff x="5638800" y="1843935"/>
            <a:chExt cx="3304285" cy="268181"/>
          </a:xfrm>
        </p:grpSpPr>
        <p:grpSp>
          <p:nvGrpSpPr>
            <p:cNvPr id="34" name="Group 33">
              <a:extLst>
                <a:ext uri="{FF2B5EF4-FFF2-40B4-BE49-F238E27FC236}">
                  <a16:creationId xmlns:a16="http://schemas.microsoft.com/office/drawing/2014/main" id="{FA2ADC2E-1051-42FF-9968-71662E66BC48}"/>
                </a:ext>
              </a:extLst>
            </p:cNvPr>
            <p:cNvGrpSpPr/>
            <p:nvPr/>
          </p:nvGrpSpPr>
          <p:grpSpPr>
            <a:xfrm>
              <a:off x="6426506" y="1854915"/>
              <a:ext cx="2516579" cy="194550"/>
              <a:chOff x="6426506" y="1479638"/>
              <a:chExt cx="2516579" cy="194550"/>
            </a:xfrm>
          </p:grpSpPr>
          <p:sp>
            <p:nvSpPr>
              <p:cNvPr id="36" name="TextBox 35">
                <a:extLst>
                  <a:ext uri="{FF2B5EF4-FFF2-40B4-BE49-F238E27FC236}">
                    <a16:creationId xmlns:a16="http://schemas.microsoft.com/office/drawing/2014/main" id="{0E20863D-DBC1-4622-96B9-D1D85525B1F1}"/>
                  </a:ext>
                </a:extLst>
              </p:cNvPr>
              <p:cNvSpPr txBox="1"/>
              <p:nvPr/>
            </p:nvSpPr>
            <p:spPr>
              <a:xfrm>
                <a:off x="6426506" y="1479638"/>
                <a:ext cx="1305496"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ru-RU"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Строительство</a:t>
                </a:r>
                <a:endPar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8AD5F2D1-B51E-426A-82FD-31496F0CA1A9}"/>
                  </a:ext>
                </a:extLst>
              </p:cNvPr>
              <p:cNvSpPr txBox="1"/>
              <p:nvPr/>
            </p:nvSpPr>
            <p:spPr>
              <a:xfrm>
                <a:off x="7542284" y="1489522"/>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0" i="0" u="none" strike="noStrike" kern="1200" cap="none" spc="-10" normalizeH="0" baseline="0" noProof="0" dirty="0">
                    <a:ln>
                      <a:noFill/>
                    </a:ln>
                    <a:solidFill>
                      <a:prstClr val="black"/>
                    </a:solidFill>
                    <a:effectLst/>
                    <a:uLnTx/>
                    <a:uFillTx/>
                    <a:latin typeface="Invesco Interstate Light"/>
                    <a:ea typeface="+mn-ea"/>
                    <a:cs typeface="Arial"/>
                  </a:rPr>
                  <a:t>5 </a:t>
                </a:r>
                <a:r>
                  <a:rPr kumimoji="0" lang="ru-RU"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лет</a:t>
                </a:r>
                <a:endParaRPr kumimoji="0" lang="en-GB"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5" name="图片 280">
              <a:extLst>
                <a:ext uri="{FF2B5EF4-FFF2-40B4-BE49-F238E27FC236}">
                  <a16:creationId xmlns:a16="http://schemas.microsoft.com/office/drawing/2014/main" id="{B3A5D378-EFFB-4C1C-AD29-287946EEBFCD}"/>
                </a:ext>
              </a:extLst>
            </p:cNvPr>
            <p:cNvPicPr>
              <a:picLocks noChangeAspect="1"/>
            </p:cNvPicPr>
            <p:nvPr/>
          </p:nvPicPr>
          <p:blipFill>
            <a:blip r:embed="rId5">
              <a:grayscl/>
            </a:blip>
            <a:stretch>
              <a:fillRect/>
            </a:stretch>
          </p:blipFill>
          <p:spPr>
            <a:xfrm>
              <a:off x="5638800" y="1843935"/>
              <a:ext cx="335756" cy="268181"/>
            </a:xfrm>
            <a:prstGeom prst="rect">
              <a:avLst/>
            </a:prstGeom>
          </p:spPr>
        </p:pic>
      </p:grpSp>
      <p:grpSp>
        <p:nvGrpSpPr>
          <p:cNvPr id="38" name="Group 37">
            <a:extLst>
              <a:ext uri="{FF2B5EF4-FFF2-40B4-BE49-F238E27FC236}">
                <a16:creationId xmlns:a16="http://schemas.microsoft.com/office/drawing/2014/main" id="{2A19828B-D3B7-4ED9-B01F-EA18AB7916A0}"/>
              </a:ext>
            </a:extLst>
          </p:cNvPr>
          <p:cNvGrpSpPr/>
          <p:nvPr/>
        </p:nvGrpSpPr>
        <p:grpSpPr>
          <a:xfrm>
            <a:off x="9299681" y="1512624"/>
            <a:ext cx="2483004" cy="190544"/>
            <a:chOff x="6270092" y="1495026"/>
            <a:chExt cx="2483004" cy="190544"/>
          </a:xfrm>
        </p:grpSpPr>
        <p:sp>
          <p:nvSpPr>
            <p:cNvPr id="39" name="TextBox 38">
              <a:extLst>
                <a:ext uri="{FF2B5EF4-FFF2-40B4-BE49-F238E27FC236}">
                  <a16:creationId xmlns:a16="http://schemas.microsoft.com/office/drawing/2014/main" id="{31FFBE4E-B59C-4FDC-895B-64073849E8F8}"/>
                </a:ext>
              </a:extLst>
            </p:cNvPr>
            <p:cNvSpPr txBox="1"/>
            <p:nvPr/>
          </p:nvSpPr>
          <p:spPr>
            <a:xfrm>
              <a:off x="6270092" y="1500904"/>
              <a:ext cx="1305496"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132 </a:t>
              </a:r>
              <a:r>
                <a:rPr kumimoji="0" lang="ru-RU"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МВт</a:t>
              </a:r>
              <a:r>
                <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40" name="TextBox 39">
              <a:extLst>
                <a:ext uri="{FF2B5EF4-FFF2-40B4-BE49-F238E27FC236}">
                  <a16:creationId xmlns:a16="http://schemas.microsoft.com/office/drawing/2014/main" id="{73D166C2-1D2E-4FAF-BEA6-B1F8301CA493}"/>
                </a:ext>
              </a:extLst>
            </p:cNvPr>
            <p:cNvSpPr txBox="1"/>
            <p:nvPr/>
          </p:nvSpPr>
          <p:spPr>
            <a:xfrm>
              <a:off x="7352295" y="1495026"/>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ru-RU"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Мощность</a:t>
              </a:r>
              <a:endParaRPr kumimoji="0" lang="en-GB" sz="1200" b="0" i="0" u="none" strike="noStrike" kern="1200" cap="none" spc="-10" normalizeH="0" baseline="0" noProof="0" dirty="0">
                <a:ln>
                  <a:noFill/>
                </a:ln>
                <a:solidFill>
                  <a:prstClr val="black"/>
                </a:solidFill>
                <a:effectLst/>
                <a:uLnTx/>
                <a:uFillTx/>
                <a:latin typeface="Invesco Interstate Light"/>
                <a:ea typeface="+mn-ea"/>
                <a:cs typeface="Arial"/>
              </a:endParaRPr>
            </a:p>
          </p:txBody>
        </p:sp>
      </p:grpSp>
      <p:pic>
        <p:nvPicPr>
          <p:cNvPr id="44" name="Graphic 43" descr="High voltage">
            <a:extLst>
              <a:ext uri="{FF2B5EF4-FFF2-40B4-BE49-F238E27FC236}">
                <a16:creationId xmlns:a16="http://schemas.microsoft.com/office/drawing/2014/main" id="{5AE15BF1-1FBA-4596-91B3-387DF44C1D2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34076" y="2182763"/>
            <a:ext cx="316782" cy="316782"/>
          </a:xfrm>
          <a:prstGeom prst="rect">
            <a:avLst/>
          </a:prstGeom>
        </p:spPr>
      </p:pic>
      <p:sp>
        <p:nvSpPr>
          <p:cNvPr id="45" name="TextBox 44">
            <a:extLst>
              <a:ext uri="{FF2B5EF4-FFF2-40B4-BE49-F238E27FC236}">
                <a16:creationId xmlns:a16="http://schemas.microsoft.com/office/drawing/2014/main" id="{F91061C5-ECC5-47B5-881D-161824A4836F}"/>
              </a:ext>
            </a:extLst>
          </p:cNvPr>
          <p:cNvSpPr txBox="1"/>
          <p:nvPr/>
        </p:nvSpPr>
        <p:spPr>
          <a:xfrm>
            <a:off x="9299995" y="2291139"/>
            <a:ext cx="1305496"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694 </a:t>
            </a:r>
            <a:r>
              <a:rPr kumimoji="0" lang="ru-RU"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ГВт-ч</a:t>
            </a:r>
            <a:endPar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288105BC-6FDB-4FCE-BA50-653306852276}"/>
              </a:ext>
            </a:extLst>
          </p:cNvPr>
          <p:cNvSpPr txBox="1"/>
          <p:nvPr/>
        </p:nvSpPr>
        <p:spPr>
          <a:xfrm>
            <a:off x="10416346" y="2299199"/>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ru-RU" sz="1200" b="0" i="0" u="none" strike="noStrike" kern="1200" cap="none" spc="-10" normalizeH="0" baseline="0" noProof="0" dirty="0">
                <a:ln>
                  <a:noFill/>
                </a:ln>
                <a:solidFill>
                  <a:prstClr val="black"/>
                </a:solidFill>
                <a:effectLst/>
                <a:uLnTx/>
                <a:uFillTx/>
                <a:latin typeface="Invesco Interstate Light"/>
                <a:ea typeface="+mn-ea"/>
                <a:cs typeface="Arial"/>
              </a:rPr>
              <a:t>Годовой выпуск</a:t>
            </a:r>
            <a:endParaRPr kumimoji="0" lang="en-GB"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7" name="Graphic 46" descr="House">
            <a:extLst>
              <a:ext uri="{FF2B5EF4-FFF2-40B4-BE49-F238E27FC236}">
                <a16:creationId xmlns:a16="http://schemas.microsoft.com/office/drawing/2014/main" id="{9FFD8CFD-35DB-49D6-A5D3-76B6FE3D165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3198" y="2593762"/>
            <a:ext cx="381000" cy="381000"/>
          </a:xfrm>
          <a:prstGeom prst="rect">
            <a:avLst/>
          </a:prstGeom>
        </p:spPr>
      </p:pic>
      <p:sp>
        <p:nvSpPr>
          <p:cNvPr id="49" name="TextBox 48">
            <a:extLst>
              <a:ext uri="{FF2B5EF4-FFF2-40B4-BE49-F238E27FC236}">
                <a16:creationId xmlns:a16="http://schemas.microsoft.com/office/drawing/2014/main" id="{2A7BEF7E-A48D-44AD-A523-478DCBB86217}"/>
              </a:ext>
            </a:extLst>
          </p:cNvPr>
          <p:cNvSpPr txBox="1"/>
          <p:nvPr/>
        </p:nvSpPr>
        <p:spPr>
          <a:xfrm>
            <a:off x="8575870" y="5300943"/>
            <a:ext cx="1400801" cy="507831"/>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defRPr/>
            </a:pPr>
            <a:r>
              <a:rPr kumimoji="0" lang="en-GB" sz="1200" b="0" i="1" u="none" strike="noStrike" kern="1200" cap="none" spc="-10" normalizeH="0" baseline="0" noProof="0" dirty="0">
                <a:ln>
                  <a:noFill/>
                </a:ln>
                <a:solidFill>
                  <a:prstClr val="black"/>
                </a:solidFill>
                <a:effectLst/>
                <a:uLnTx/>
                <a:uFillTx/>
                <a:latin typeface="Invesco Interstate Light"/>
                <a:ea typeface="+mn-ea"/>
                <a:cs typeface="Arial"/>
              </a:rPr>
              <a:t> </a:t>
            </a:r>
            <a:r>
              <a:rPr lang="ru-RU" sz="700" b="0" i="1" dirty="0">
                <a:solidFill>
                  <a:prstClr val="black"/>
                </a:solidFill>
                <a:latin typeface="Invesco Interstate Light"/>
                <a:cs typeface="Arial"/>
              </a:rPr>
              <a:t>Окончательный вариант будет определен Национальным органом по регулированию электроэнергетики</a:t>
            </a:r>
            <a:endParaRPr kumimoji="0" lang="en-GB" sz="1200" b="0" i="1" u="none" strike="noStrike" kern="1200" cap="none" spc="-10" normalizeH="0" baseline="0" noProof="0" dirty="0">
              <a:ln>
                <a:noFill/>
              </a:ln>
              <a:solidFill>
                <a:prstClr val="black"/>
              </a:solidFill>
              <a:effectLst/>
              <a:uLnTx/>
              <a:uFillTx/>
              <a:latin typeface="Invesco Interstate Light"/>
              <a:ea typeface="+mn-ea"/>
              <a:cs typeface="Arial"/>
            </a:endParaRPr>
          </a:p>
        </p:txBody>
      </p:sp>
      <p:graphicFrame>
        <p:nvGraphicFramePr>
          <p:cNvPr id="41" name="Table 40">
            <a:extLst>
              <a:ext uri="{FF2B5EF4-FFF2-40B4-BE49-F238E27FC236}">
                <a16:creationId xmlns:a16="http://schemas.microsoft.com/office/drawing/2014/main" id="{1EACF882-2CEF-4A5B-AC98-F5E46343E4CC}"/>
              </a:ext>
            </a:extLst>
          </p:cNvPr>
          <p:cNvGraphicFramePr>
            <a:graphicFrameLocks noGrp="1"/>
          </p:cNvGraphicFramePr>
          <p:nvPr>
            <p:extLst>
              <p:ext uri="{D42A27DB-BD31-4B8C-83A1-F6EECF244321}">
                <p14:modId xmlns:p14="http://schemas.microsoft.com/office/powerpoint/2010/main" val="592445422"/>
              </p:ext>
            </p:extLst>
          </p:nvPr>
        </p:nvGraphicFramePr>
        <p:xfrm>
          <a:off x="619107" y="1045651"/>
          <a:ext cx="7575165" cy="5699245"/>
        </p:xfrm>
        <a:graphic>
          <a:graphicData uri="http://schemas.openxmlformats.org/drawingml/2006/table">
            <a:tbl>
              <a:tblPr>
                <a:tableStyleId>{5C22544A-7EE6-4342-B048-85BDC9FD1C3A}</a:tableStyleId>
              </a:tblPr>
              <a:tblGrid>
                <a:gridCol w="1316019">
                  <a:extLst>
                    <a:ext uri="{9D8B030D-6E8A-4147-A177-3AD203B41FA5}">
                      <a16:colId xmlns:a16="http://schemas.microsoft.com/office/drawing/2014/main" val="20000"/>
                    </a:ext>
                  </a:extLst>
                </a:gridCol>
                <a:gridCol w="6259146">
                  <a:extLst>
                    <a:ext uri="{9D8B030D-6E8A-4147-A177-3AD203B41FA5}">
                      <a16:colId xmlns:a16="http://schemas.microsoft.com/office/drawing/2014/main" val="20001"/>
                    </a:ext>
                  </a:extLst>
                </a:gridCol>
              </a:tblGrid>
              <a:tr h="395598">
                <a:tc gridSpan="2">
                  <a:txBody>
                    <a:bodyPr/>
                    <a:lstStyle/>
                    <a:p>
                      <a:pPr algn="ctr" fontAlgn="ctr"/>
                      <a:r>
                        <a:rPr lang="en-US" sz="1100" b="1" u="none" strike="noStrike" dirty="0">
                          <a:solidFill>
                            <a:schemeClr val="bg1"/>
                          </a:solidFill>
                          <a:effectLst/>
                          <a:latin typeface="Calibri" charset="0"/>
                          <a:ea typeface="Calibri" charset="0"/>
                          <a:cs typeface="Calibri" charset="0"/>
                        </a:rPr>
                        <a:t> </a:t>
                      </a:r>
                      <a:r>
                        <a:rPr lang="ru-RU" sz="1100" b="1" u="none" strike="noStrike" dirty="0">
                          <a:solidFill>
                            <a:schemeClr val="bg1"/>
                          </a:solidFill>
                          <a:effectLst/>
                          <a:latin typeface="Calibri" charset="0"/>
                          <a:ea typeface="Calibri" charset="0"/>
                          <a:cs typeface="Calibri" charset="0"/>
                        </a:rPr>
                        <a:t>Краткая справка</a:t>
                      </a:r>
                      <a:endParaRPr lang="en-US" sz="1100" b="1" i="0" u="none" strike="noStrike" dirty="0">
                        <a:solidFill>
                          <a:schemeClr val="bg1"/>
                        </a:solidFill>
                        <a:effectLst/>
                        <a:latin typeface="Calibri" charset="0"/>
                        <a:ea typeface="Calibri" charset="0"/>
                        <a:cs typeface="Calibri" charset="0"/>
                      </a:endParaRPr>
                    </a:p>
                  </a:txBody>
                  <a:tcPr marL="10287" marR="10287"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hMerge="1">
                  <a:txBody>
                    <a:bodyPr/>
                    <a:lstStyle/>
                    <a:p>
                      <a:pPr algn="l" fontAlgn="ctr"/>
                      <a:endParaRPr lang="en-US" sz="800" b="0" i="0" u="none" strike="noStrike" dirty="0">
                        <a:solidFill>
                          <a:schemeClr val="bg1"/>
                        </a:solidFill>
                        <a:effectLst/>
                        <a:latin typeface="+mj-lt"/>
                      </a:endParaRPr>
                    </a:p>
                  </a:txBody>
                  <a:tcPr marL="18288" marR="1828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BFA"/>
                    </a:solidFill>
                  </a:tcPr>
                </a:tc>
                <a:extLst>
                  <a:ext uri="{0D108BD9-81ED-4DB2-BD59-A6C34878D82A}">
                    <a16:rowId xmlns:a16="http://schemas.microsoft.com/office/drawing/2014/main" val="10000"/>
                  </a:ext>
                </a:extLst>
              </a:tr>
              <a:tr h="47411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900" b="1" i="0" u="none" strike="noStrike" dirty="0">
                          <a:solidFill>
                            <a:schemeClr val="tx1"/>
                          </a:solidFill>
                          <a:effectLst/>
                          <a:latin typeface="Calibri" charset="0"/>
                          <a:ea typeface="Calibri" charset="0"/>
                          <a:cs typeface="Calibri" charset="0"/>
                        </a:rPr>
                        <a:t>Описание проекта</a:t>
                      </a:r>
                      <a:endParaRPr lang="en-US" sz="900" b="1" i="0" u="none" strike="noStrike" dirty="0">
                        <a:solidFill>
                          <a:schemeClr val="tx1"/>
                        </a:solidFill>
                        <a:effectLst/>
                        <a:latin typeface="Calibri" charset="0"/>
                        <a:ea typeface="Calibri" charset="0"/>
                        <a:cs typeface="Calibri" charset="0"/>
                      </a:endParaRP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i="0" dirty="0">
                          <a:effectLst/>
                          <a:latin typeface="Calibri" panose="020F0502020204030204" pitchFamily="34" charset="0"/>
                          <a:cs typeface="Calibri" panose="020F0502020204030204" pitchFamily="34" charset="0"/>
                        </a:rPr>
                        <a:t>Гидроэнергетический проект </a:t>
                      </a:r>
                      <a:r>
                        <a:rPr lang="ru-RU" sz="900" i="0" dirty="0" err="1">
                          <a:effectLst/>
                          <a:latin typeface="Calibri" panose="020F0502020204030204" pitchFamily="34" charset="0"/>
                          <a:cs typeface="Calibri" panose="020F0502020204030204" pitchFamily="34" charset="0"/>
                        </a:rPr>
                        <a:t>Радждани</a:t>
                      </a:r>
                      <a:r>
                        <a:rPr lang="ru-RU" sz="900" i="0" dirty="0">
                          <a:effectLst/>
                          <a:latin typeface="Calibri" panose="020F0502020204030204" pitchFamily="34" charset="0"/>
                          <a:cs typeface="Calibri" panose="020F0502020204030204" pitchFamily="34" charset="0"/>
                        </a:rPr>
                        <a:t> мощностью 132 МВт расположен на реке </a:t>
                      </a:r>
                      <a:r>
                        <a:rPr lang="ru-RU" sz="900" i="0" dirty="0" err="1">
                          <a:effectLst/>
                          <a:latin typeface="Calibri" panose="020F0502020204030204" pitchFamily="34" charset="0"/>
                          <a:cs typeface="Calibri" panose="020F0502020204030204" pitchFamily="34" charset="0"/>
                        </a:rPr>
                        <a:t>Пунч</a:t>
                      </a:r>
                      <a:r>
                        <a:rPr lang="ru-RU" sz="900" i="0" dirty="0">
                          <a:effectLst/>
                          <a:latin typeface="Calibri" panose="020F0502020204030204" pitchFamily="34" charset="0"/>
                          <a:cs typeface="Calibri" panose="020F0502020204030204" pitchFamily="34" charset="0"/>
                        </a:rPr>
                        <a:t> (в 11 км выше по течению от водохранилища </a:t>
                      </a:r>
                      <a:r>
                        <a:rPr lang="ru-RU" sz="900" i="0" dirty="0" err="1">
                          <a:effectLst/>
                          <a:latin typeface="Calibri" panose="020F0502020204030204" pitchFamily="34" charset="0"/>
                          <a:cs typeface="Calibri" panose="020F0502020204030204" pitchFamily="34" charset="0"/>
                        </a:rPr>
                        <a:t>Мангла</a:t>
                      </a:r>
                      <a:r>
                        <a:rPr lang="ru-RU" sz="900" i="0" dirty="0">
                          <a:effectLst/>
                          <a:latin typeface="Calibri" panose="020F0502020204030204" pitchFamily="34" charset="0"/>
                          <a:cs typeface="Calibri" panose="020F0502020204030204" pitchFamily="34" charset="0"/>
                        </a:rPr>
                        <a:t>) в </a:t>
                      </a:r>
                      <a:r>
                        <a:rPr lang="ru-RU" sz="900" i="0" dirty="0" err="1">
                          <a:effectLst/>
                          <a:latin typeface="Calibri" panose="020F0502020204030204" pitchFamily="34" charset="0"/>
                          <a:cs typeface="Calibri" panose="020F0502020204030204" pitchFamily="34" charset="0"/>
                        </a:rPr>
                        <a:t>Азад</a:t>
                      </a:r>
                      <a:r>
                        <a:rPr lang="ru-RU" sz="900" i="0" dirty="0">
                          <a:effectLst/>
                          <a:latin typeface="Calibri" panose="020F0502020204030204" pitchFamily="34" charset="0"/>
                          <a:cs typeface="Calibri" panose="020F0502020204030204" pitchFamily="34" charset="0"/>
                        </a:rPr>
                        <a:t> Джамму и Кашмире </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endParaRPr>
                    </a:p>
                  </a:txBody>
                  <a:tcPr marL="25718" marR="25718"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2"/>
                  </a:ext>
                </a:extLst>
              </a:tr>
              <a:tr h="182595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900" b="1" u="none" kern="1200" dirty="0">
                          <a:solidFill>
                            <a:schemeClr val="tx1"/>
                          </a:solidFill>
                          <a:effectLst/>
                          <a:latin typeface="Calibri" charset="0"/>
                          <a:ea typeface="Calibri" charset="0"/>
                          <a:cs typeface="Calibri" charset="0"/>
                        </a:rPr>
                        <a:t>Уникальное ценностное предложение</a:t>
                      </a:r>
                      <a:endParaRPr lang="en-US" sz="900" b="0" i="0" u="none" strike="noStrike" dirty="0">
                        <a:solidFill>
                          <a:schemeClr val="tx1"/>
                        </a:solidFill>
                        <a:effectLst/>
                        <a:latin typeface="Calibri" charset="0"/>
                        <a:ea typeface="Calibri" charset="0"/>
                        <a:cs typeface="Calibri" charset="0"/>
                      </a:endParaRP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marR="0" lvl="0" indent="0" algn="just" defTabSz="914400" rtl="0" eaLnBrk="1" fontAlgn="ctr" latinLnBrk="0" hangingPunct="1">
                        <a:lnSpc>
                          <a:spcPct val="100000"/>
                        </a:lnSpc>
                        <a:spcBef>
                          <a:spcPts val="150"/>
                        </a:spcBef>
                        <a:spcAft>
                          <a:spcPts val="0"/>
                        </a:spcAft>
                        <a:buClrTx/>
                        <a:buSzTx/>
                        <a:buFont typeface="Wingdings" panose="05000000000000000000" pitchFamily="2" charset="2"/>
                        <a:buNone/>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Местные</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 / </a:t>
                      </a: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Территория проекта</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Развитие инфраструктуры - дорог, мостов в проекте и на прилегающей территории</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Улучшение качества образования и здравоохранения, а также деятельность в рамках КСО</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Получение соответствующих налогов и платы за водопользование правительством автономного округа для расходования на социально-экономическое развитие автономного округа</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a:t>
                      </a:r>
                    </a:p>
                    <a:p>
                      <a:pPr marL="0" marR="0" lvl="0" indent="0" algn="just" defTabSz="914400" rtl="0" eaLnBrk="1" fontAlgn="ctr" latinLnBrk="0" hangingPunct="1">
                        <a:lnSpc>
                          <a:spcPct val="100000"/>
                        </a:lnSpc>
                        <a:spcBef>
                          <a:spcPts val="150"/>
                        </a:spcBef>
                        <a:spcAft>
                          <a:spcPts val="0"/>
                        </a:spcAft>
                        <a:buClrTx/>
                        <a:buSzTx/>
                        <a:buFont typeface="Wingdings" panose="05000000000000000000" pitchFamily="2" charset="2"/>
                        <a:buNone/>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Национальные</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 </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kumimoji="0" lang="ru-RU" sz="9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rPr>
                        <a:t>Поступление в национальную энергосистему 694 ГВт-ч доступной, чистой, экологически чистой энергии собственного производства</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kumimoji="0" lang="ru-RU" sz="9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rPr>
                        <a:t>Экономия валютных средств за счет замещения ископаемого топлива </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kumimoji="0" lang="ru-RU" sz="9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rPr>
                        <a:t>Развертывание местных и экологически чистых источников энергии для обеспечения энергетической безопасности и устойчивости энергетического сектора, а также для достижения Цели 7 ЦУР ООН</a:t>
                      </a:r>
                      <a:endParaRPr lang="en-US" sz="900" b="0" i="0" u="none" kern="1200" dirty="0">
                        <a:solidFill>
                          <a:schemeClr val="tx1"/>
                        </a:solidFill>
                        <a:effectLst/>
                        <a:latin typeface="Calibri" panose="020F0502020204030204" pitchFamily="34" charset="0"/>
                        <a:ea typeface="Calibri" charset="0"/>
                        <a:cs typeface="Calibri" panose="020F050202020403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016255985"/>
                  </a:ext>
                </a:extLst>
              </a:tr>
              <a:tr h="78006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900" b="1" i="0" u="none" strike="noStrike" kern="1200" dirty="0">
                          <a:solidFill>
                            <a:schemeClr val="tx1"/>
                          </a:solidFill>
                          <a:effectLst/>
                          <a:latin typeface="Calibri" charset="0"/>
                          <a:ea typeface="Calibri" charset="0"/>
                          <a:cs typeface="Calibri" charset="0"/>
                        </a:rPr>
                        <a:t>Инвестиция</a:t>
                      </a:r>
                      <a:endParaRPr lang="en-US" sz="900" b="1" i="0" u="none" strike="noStrike" kern="1200" dirty="0">
                        <a:solidFill>
                          <a:schemeClr val="tx1"/>
                        </a:solidFill>
                        <a:effectLst/>
                        <a:latin typeface="Calibri" charset="0"/>
                        <a:ea typeface="Calibri" charset="0"/>
                        <a:cs typeface="Calibri" charset="0"/>
                      </a:endParaRP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300 млн. долл. США Общая стоимость инвестиций. </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Предварительная разбивка инвестиций: Собственный капитал = 60 млн. долл. США, заемный капитал = 240 млн. долл. США (стоимость </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EPC = 210 </a:t>
                      </a: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млн. долл. США, стоимость не </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EPC = 90 </a:t>
                      </a: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млн. долл. США</a:t>
                      </a:r>
                      <a:r>
                        <a:rPr lang="en-US" sz="900" b="0" i="0" u="none" kern="1200" dirty="0">
                          <a:solidFill>
                            <a:schemeClr val="tx1"/>
                          </a:solidFill>
                          <a:effectLst/>
                          <a:latin typeface="Calibri" panose="020F0502020204030204" pitchFamily="34" charset="0"/>
                          <a:ea typeface="Calibri" charset="0"/>
                          <a:cs typeface="Calibri" panose="020F0502020204030204" pitchFamily="34" charset="0"/>
                        </a:rPr>
                        <a:t>)</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ru-RU" sz="900" b="0" i="0" u="none" kern="1200" dirty="0">
                          <a:solidFill>
                            <a:schemeClr val="tx1"/>
                          </a:solidFill>
                          <a:effectLst/>
                          <a:latin typeface="Calibri" panose="020F0502020204030204" pitchFamily="34" charset="0"/>
                          <a:ea typeface="Calibri" charset="0"/>
                          <a:cs typeface="Calibri" panose="020F0502020204030204" pitchFamily="34" charset="0"/>
                        </a:rPr>
                        <a:t>Модель "затраты плюс" с ожидаемым ВНД около 14%-15% (индексируется на изменение курса доллара США / рупий)</a:t>
                      </a:r>
                      <a:endParaRPr lang="en-US" sz="900" b="0" i="0" u="none" kern="1200" dirty="0">
                        <a:solidFill>
                          <a:schemeClr val="tx1"/>
                        </a:solidFill>
                        <a:effectLst/>
                        <a:latin typeface="Calibri" panose="020F0502020204030204" pitchFamily="34" charset="0"/>
                        <a:ea typeface="Calibri" charset="0"/>
                        <a:cs typeface="Calibri" panose="020F0502020204030204" pitchFamily="34" charset="0"/>
                      </a:endParaRPr>
                    </a:p>
                  </a:txBody>
                  <a:tcPr marL="25718" marR="25718"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147463859"/>
                  </a:ext>
                </a:extLst>
              </a:tr>
              <a:tr h="139242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900" b="1" i="0" u="none" strike="noStrike" kern="1200" dirty="0">
                          <a:solidFill>
                            <a:schemeClr val="tx1"/>
                          </a:solidFill>
                          <a:effectLst/>
                          <a:latin typeface="Calibri" charset="0"/>
                          <a:ea typeface="Calibri" charset="0"/>
                          <a:cs typeface="Calibri" charset="0"/>
                        </a:rPr>
                        <a:t>Рыночная динамика</a:t>
                      </a:r>
                      <a:endParaRPr lang="en-US" sz="900" b="1" i="0" u="none" strike="noStrike" kern="1200" dirty="0">
                        <a:solidFill>
                          <a:schemeClr val="tx1"/>
                        </a:solidFill>
                        <a:effectLst/>
                        <a:latin typeface="Calibri" charset="0"/>
                        <a:ea typeface="Calibri" charset="0"/>
                        <a:cs typeface="Calibri" charset="0"/>
                      </a:endParaRP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Проект должен быть оформлен в соответствии с Политикой в области электроэнергетики 2015 года</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Проект будет реализован по принципу "затраты плюс" в рамках схемы "строительство – владение – эксплуатация – передача" (СВЭП) на 30 лет</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Льготная импортная пошлина @ 5% на оборудование, не производимое локально</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Гарантия правительства по платежным обязательствам покупателя электроэнергии (Центральное агентство по закупкам электроэнергии</a:t>
                      </a:r>
                      <a:r>
                        <a:rPr kumimoji="0" lang="en-US"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Защита от риска политических форс-мажоров и изменения некоторых пошлин/налогов</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Мин. собственный капитал в размере 20% и макс. собственный капитал - 30%; Собственный капитал, превышающий 30%, будет рассматриваться как долг</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Большая часть инвестиций будет прямо или косвенно направлена в местную экономику, включая социально-экономический подъем местного населения, местную строительную индустрию и занятость в проекте, налоги и т.д.</a:t>
                      </a:r>
                      <a:endParaRPr lang="en-US" sz="900" b="0" i="0" u="none" kern="1200" dirty="0">
                        <a:solidFill>
                          <a:schemeClr val="tx1"/>
                        </a:solidFill>
                        <a:effectLst/>
                        <a:latin typeface="Calibri" panose="020F0502020204030204" pitchFamily="34" charset="0"/>
                        <a:ea typeface="Calibri" charset="0"/>
                        <a:cs typeface="Calibri" panose="020F0502020204030204" pitchFamily="34" charset="0"/>
                      </a:endParaRPr>
                    </a:p>
                  </a:txBody>
                  <a:tcPr marL="25718" marR="25718"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196279741"/>
                  </a:ext>
                </a:extLst>
              </a:tr>
              <a:tr h="66331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900" b="1" i="0" u="none" strike="noStrike" kern="1200" dirty="0">
                          <a:solidFill>
                            <a:schemeClr val="tx1"/>
                          </a:solidFill>
                          <a:effectLst/>
                          <a:latin typeface="Calibri" charset="0"/>
                          <a:ea typeface="Calibri" charset="0"/>
                          <a:cs typeface="Calibri" charset="0"/>
                        </a:rPr>
                        <a:t>Ключевые заинтересованные стороны</a:t>
                      </a:r>
                      <a:endParaRPr lang="en-US" sz="900" b="1" i="0" u="none" strike="noStrike" kern="1200" dirty="0">
                        <a:solidFill>
                          <a:schemeClr val="tx1"/>
                        </a:solidFill>
                        <a:effectLst/>
                        <a:latin typeface="Calibri" charset="0"/>
                        <a:ea typeface="Calibri" charset="0"/>
                        <a:cs typeface="Calibri" charset="0"/>
                      </a:endParaRP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Министерство энергетики (отдел энергетики), Совет по частной энергетике и инфраструктуре</a:t>
                      </a:r>
                      <a:r>
                        <a:rPr kumimoji="0" lang="en-US"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Центральное агентство по закупкам электроэнергии</a:t>
                      </a:r>
                      <a:r>
                        <a:rPr kumimoji="0" lang="en-US"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Национальная передающая и диспетчерская компания</a:t>
                      </a:r>
                      <a:r>
                        <a:rPr kumimoji="0" lang="en-US"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Национальный орган по регулированию электроэнергетики</a:t>
                      </a:r>
                      <a:r>
                        <a:rPr kumimoji="0" lang="en-US"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ru-RU"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и правительство провинции </a:t>
                      </a:r>
                      <a:r>
                        <a:rPr kumimoji="0" lang="en-US" sz="9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AJ&amp;K</a:t>
                      </a:r>
                    </a:p>
                  </a:txBody>
                  <a:tcPr marL="38576" marR="385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686372980"/>
                  </a:ext>
                </a:extLst>
              </a:tr>
            </a:tbl>
          </a:graphicData>
        </a:graphic>
      </p:graphicFrame>
      <p:sp>
        <p:nvSpPr>
          <p:cNvPr id="42" name="Rectangle 41">
            <a:extLst>
              <a:ext uri="{FF2B5EF4-FFF2-40B4-BE49-F238E27FC236}">
                <a16:creationId xmlns:a16="http://schemas.microsoft.com/office/drawing/2014/main" id="{5A6C8A5C-98DF-4999-A534-9A87AA44BA98}"/>
              </a:ext>
            </a:extLst>
          </p:cNvPr>
          <p:cNvSpPr/>
          <p:nvPr/>
        </p:nvSpPr>
        <p:spPr>
          <a:xfrm>
            <a:off x="9195704" y="2602768"/>
            <a:ext cx="299629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185 </a:t>
            </a:r>
            <a:r>
              <a:rPr kumimoji="0" lang="ru-RU"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тыч</a:t>
            </a:r>
            <a:r>
              <a:rPr lang="ru-RU" sz="1200" b="1" dirty="0">
                <a:solidFill>
                  <a:prstClr val="black"/>
                </a:solidFill>
                <a:latin typeface="Calibri" panose="020F0502020204030204" pitchFamily="34" charset="0"/>
                <a:cs typeface="Calibri" panose="020F0502020204030204" pitchFamily="34" charset="0"/>
              </a:rPr>
              <a:t>.</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ru-R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Электрифицированы</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prstClr val="black"/>
                </a:solidFill>
                <a:latin typeface="Calibri" panose="020F0502020204030204" pitchFamily="34" charset="0"/>
                <a:cs typeface="Calibri" panose="020F0502020204030204" pitchFamily="34" charset="0"/>
              </a:rPr>
              <a:t>домохозяйств</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EA973668-24F9-4044-8DB6-D99C869C4489}"/>
              </a:ext>
            </a:extLst>
          </p:cNvPr>
          <p:cNvPicPr>
            <a:picLocks noChangeAspect="1"/>
          </p:cNvPicPr>
          <p:nvPr/>
        </p:nvPicPr>
        <p:blipFill>
          <a:blip r:embed="rId10"/>
          <a:stretch>
            <a:fillRect/>
          </a:stretch>
        </p:blipFill>
        <p:spPr>
          <a:xfrm>
            <a:off x="8543535" y="4165685"/>
            <a:ext cx="3139712" cy="12193"/>
          </a:xfrm>
          <a:prstGeom prst="rect">
            <a:avLst/>
          </a:prstGeom>
        </p:spPr>
      </p:pic>
      <p:sp>
        <p:nvSpPr>
          <p:cNvPr id="50" name="Rectangle 49">
            <a:extLst>
              <a:ext uri="{FF2B5EF4-FFF2-40B4-BE49-F238E27FC236}">
                <a16:creationId xmlns:a16="http://schemas.microsoft.com/office/drawing/2014/main" id="{E9616623-58A7-4A29-8B7F-CC475729D6A8}"/>
              </a:ext>
            </a:extLst>
          </p:cNvPr>
          <p:cNvSpPr/>
          <p:nvPr/>
        </p:nvSpPr>
        <p:spPr>
          <a:xfrm>
            <a:off x="8558563" y="4278034"/>
            <a:ext cx="31304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ТЭО</a:t>
            </a:r>
            <a:endPar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lvl="0" algn="just">
              <a:defRPr/>
            </a:pPr>
            <a:r>
              <a:rPr lang="ru-RU" sz="1000" dirty="0">
                <a:solidFill>
                  <a:prstClr val="black"/>
                </a:solidFill>
                <a:latin typeface="Calibri" panose="020F0502020204030204" pitchFamily="34" charset="0"/>
                <a:cs typeface="Calibri" panose="020F0502020204030204" pitchFamily="34" charset="0"/>
              </a:rPr>
              <a:t>Спонсоры должны провести новое технико-экономическое обоснование</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4653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857500" y="2375179"/>
            <a:ext cx="6477000" cy="1170781"/>
          </a:xfrm>
          <a:prstGeom prst="rect">
            <a:avLst/>
          </a:prstGeom>
          <a:noFill/>
          <a:ln w="9525">
            <a:noFill/>
            <a:miter lim="800000"/>
            <a:headEnd/>
            <a:tailEnd/>
          </a:ln>
        </p:spPr>
        <p:txBody>
          <a:bodyPr anchor="ctr"/>
          <a:lstStyle/>
          <a:p>
            <a:pPr algn="ctr" eaLnBrk="0" hangingPunct="0">
              <a:defRPr/>
            </a:pPr>
            <a:r>
              <a:rPr lang="ru-RU" sz="6600" b="1"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Спасибо</a:t>
            </a:r>
            <a:endParaRPr lang="en-US" sz="6600" b="1"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07E46A-690C-3C5D-8F7F-FF6C555076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6" y="10687"/>
            <a:ext cx="12192000" cy="801494"/>
          </a:xfrm>
          <a:prstGeom prst="rect">
            <a:avLst/>
          </a:prstGeom>
        </p:spPr>
      </p:pic>
      <p:pic>
        <p:nvPicPr>
          <p:cNvPr id="6" name="Picture 5">
            <a:extLst>
              <a:ext uri="{FF2B5EF4-FFF2-40B4-BE49-F238E27FC236}">
                <a16:creationId xmlns:a16="http://schemas.microsoft.com/office/drawing/2014/main" id="{64CB350B-2BDE-CB7A-7901-D0AFFAC59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
        <p:nvSpPr>
          <p:cNvPr id="4" name="Subtitle 2">
            <a:extLst>
              <a:ext uri="{FF2B5EF4-FFF2-40B4-BE49-F238E27FC236}">
                <a16:creationId xmlns:a16="http://schemas.microsoft.com/office/drawing/2014/main" id="{1D23B387-DB0D-B399-9A36-00F33EFF25A8}"/>
              </a:ext>
            </a:extLst>
          </p:cNvPr>
          <p:cNvSpPr txBox="1">
            <a:spLocks/>
          </p:cNvSpPr>
          <p:nvPr/>
        </p:nvSpPr>
        <p:spPr>
          <a:xfrm>
            <a:off x="1185863" y="4641112"/>
            <a:ext cx="10115549" cy="16626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ru-RU" sz="3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Совет по частной энергетике и инфраструктуре</a:t>
            </a:r>
          </a:p>
          <a:p>
            <a:pPr>
              <a:lnSpc>
                <a:spcPct val="100000"/>
              </a:lnSpc>
              <a:spcBef>
                <a:spcPts val="0"/>
              </a:spcBef>
            </a:pPr>
            <a:r>
              <a:rPr lang="ru-RU" sz="3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Правительство Пакистана</a:t>
            </a:r>
          </a:p>
          <a:p>
            <a:pPr>
              <a:lnSpc>
                <a:spcPct val="100000"/>
              </a:lnSpc>
              <a:spcBef>
                <a:spcPts val="0"/>
              </a:spcBef>
            </a:pPr>
            <a:r>
              <a:rPr lang="en-US" sz="3200" dirty="0" err="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www.ppib.gov.pk</a:t>
            </a:r>
            <a:endParaRPr lang="en-US" sz="32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4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4">
                                            <p:txEl>
                                              <p:pRg st="1" end="1"/>
                                            </p:txEl>
                                          </p:spTgt>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18DF19-9487-23F8-BFF4-88890CCF85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68"/>
            <a:ext cx="12192000" cy="801494"/>
          </a:xfrm>
          <a:prstGeom prst="rect">
            <a:avLst/>
          </a:prstGeom>
        </p:spPr>
      </p:pic>
      <p:sp>
        <p:nvSpPr>
          <p:cNvPr id="3" name="Title 3">
            <a:extLst>
              <a:ext uri="{FF2B5EF4-FFF2-40B4-BE49-F238E27FC236}">
                <a16:creationId xmlns:a16="http://schemas.microsoft.com/office/drawing/2014/main" id="{FC558E93-6FE3-6A0A-7CD0-6F9870A2FFA3}"/>
              </a:ext>
            </a:extLst>
          </p:cNvPr>
          <p:cNvSpPr>
            <a:spLocks noGrp="1"/>
          </p:cNvSpPr>
          <p:nvPr>
            <p:ph type="title"/>
          </p:nvPr>
        </p:nvSpPr>
        <p:spPr>
          <a:xfrm>
            <a:off x="609600" y="0"/>
            <a:ext cx="10972800" cy="838200"/>
          </a:xfrm>
        </p:spPr>
        <p:txBody>
          <a:bodyPr>
            <a:normAutofit/>
          </a:bodyPr>
          <a:lstStyle/>
          <a:p>
            <a:pPr algn="ctr"/>
            <a:r>
              <a:rPr lang="ru-RU" sz="3200" b="1" dirty="0">
                <a:solidFill>
                  <a:schemeClr val="bg1"/>
                </a:solidFill>
                <a:latin typeface="Times New Roman" panose="02020603050405020304" pitchFamily="18" charset="0"/>
                <a:cs typeface="Times New Roman" panose="02020603050405020304" pitchFamily="18" charset="0"/>
              </a:rPr>
              <a:t>Обзор энергетического сектора Пакистана</a:t>
            </a:r>
            <a:endParaRPr lang="en-GB"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1971155298"/>
              </p:ext>
            </p:extLst>
          </p:nvPr>
        </p:nvGraphicFramePr>
        <p:xfrm>
          <a:off x="304800" y="905096"/>
          <a:ext cx="6779172" cy="813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132C5E7E-AB9E-7527-830E-7DEC25EDE94B}"/>
              </a:ext>
            </a:extLst>
          </p:cNvPr>
          <p:cNvSpPr/>
          <p:nvPr/>
        </p:nvSpPr>
        <p:spPr>
          <a:xfrm>
            <a:off x="304800" y="1752600"/>
            <a:ext cx="11506200" cy="4647426"/>
          </a:xfrm>
          <a:prstGeom prst="rect">
            <a:avLst/>
          </a:prstGeom>
        </p:spPr>
        <p:txBody>
          <a:bodyPr wrap="square">
            <a:spAutoFit/>
          </a:bodyPr>
          <a:lstStyle/>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Население более 240 млн. человек - 7% (~ 16,8 млн.) </a:t>
            </a:r>
            <a:r>
              <a:rPr lang="ru-RU" dirty="0" err="1">
                <a:solidFill>
                  <a:srgbClr val="4A452A"/>
                </a:solidFill>
                <a:latin typeface="Times New Roman" panose="02020603050405020304" pitchFamily="18" charset="0"/>
                <a:cs typeface="Times New Roman" panose="02020603050405020304" pitchFamily="18" charset="0"/>
              </a:rPr>
              <a:t>неэлектрифицировано</a:t>
            </a:r>
            <a:endParaRPr lang="ru-RU" dirty="0">
              <a:solidFill>
                <a:srgbClr val="4A452A"/>
              </a:solidFill>
              <a:latin typeface="Times New Roman" panose="02020603050405020304" pitchFamily="18" charset="0"/>
              <a:cs typeface="Times New Roman" panose="02020603050405020304" pitchFamily="18" charset="0"/>
            </a:endParaRP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Потребление электроэнергии на душу населения ~ 440 кВт-ч - в среднем по миру 3 081 кВт-ч</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Цель - обеспечить 100% доступ к электроэнергии к 2030 г.</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Прогнозируемый рост спроса на электроэнергию составляет 4,3% в год, ежегодный прирост мощности - 3 556 МВт</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25-летняя история надежной работы независимых производителей электроэнергии (НПЭ)</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Для достижения ЦУР запланировано увеличение доли ВИЭ до 62% к 2031 г., включая гидроэнергию</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Потребителям предлагается использовать потенциал ВИЭ путем самостоятельной генерации. </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К 2030 г. сокращение выбросов </a:t>
            </a:r>
            <a:r>
              <a:rPr lang="en-GB" dirty="0">
                <a:solidFill>
                  <a:srgbClr val="4A452A"/>
                </a:solidFill>
                <a:latin typeface="Times New Roman" panose="02020603050405020304" pitchFamily="18" charset="0"/>
                <a:cs typeface="Times New Roman" panose="02020603050405020304" pitchFamily="18" charset="0"/>
              </a:rPr>
              <a:t>CO2 </a:t>
            </a:r>
            <a:r>
              <a:rPr lang="ru-RU" dirty="0">
                <a:solidFill>
                  <a:srgbClr val="4A452A"/>
                </a:solidFill>
                <a:latin typeface="Times New Roman" panose="02020603050405020304" pitchFamily="18" charset="0"/>
                <a:cs typeface="Times New Roman" panose="02020603050405020304" pitchFamily="18" charset="0"/>
              </a:rPr>
              <a:t>до 198 гСО2/кВт-ч с нынешних 356 гСО2/кВт-ч, что ниже среднего показателя по странам региона, а также показателя многих стран-членов ОЭСР</a:t>
            </a:r>
          </a:p>
          <a:p>
            <a:pPr marL="712788" lvl="2" indent="-712788" algn="just">
              <a:spcAft>
                <a:spcPts val="1200"/>
              </a:spcAft>
              <a:buClr>
                <a:srgbClr val="009900"/>
              </a:buClr>
              <a:buSzPct val="100000"/>
              <a:buFont typeface="+mj-lt"/>
              <a:buAutoNum type="romanLcPeriod"/>
              <a:defRPr/>
            </a:pPr>
            <a:r>
              <a:rPr lang="ru-RU" dirty="0">
                <a:solidFill>
                  <a:srgbClr val="4A452A"/>
                </a:solidFill>
                <a:latin typeface="Times New Roman" panose="02020603050405020304" pitchFamily="18" charset="0"/>
                <a:cs typeface="Times New Roman" panose="02020603050405020304" pitchFamily="18" charset="0"/>
              </a:rPr>
              <a:t>Расширение сети передачи и распределения электроэнергии - внедрение развитой инфраструктуры измерений и интеллектуальных сетей</a:t>
            </a:r>
            <a:endParaRPr lang="en-AU" altLang="en-US" sz="2000" dirty="0">
              <a:solidFill>
                <a:srgbClr val="4A452A"/>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006AA5-DFCB-C7DB-707C-FAB0CED24C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37275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 presetClass="entr" presetSubtype="0" fill="hold" nodeType="afterEffect">
                                  <p:stCondLst>
                                    <p:cond delay="0"/>
                                  </p:stCondLst>
                                  <p:childTnLst>
                                    <p:set>
                                      <p:cBhvr>
                                        <p:cTn id="11" dur="1" fill="hold">
                                          <p:stCondLst>
                                            <p:cond delay="749"/>
                                          </p:stCondLst>
                                        </p:cTn>
                                        <p:tgtEl>
                                          <p:spTgt spid="11">
                                            <p:txEl>
                                              <p:pRg st="0" end="0"/>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749"/>
                                          </p:stCondLst>
                                        </p:cTn>
                                        <p:tgtEl>
                                          <p:spTgt spid="11">
                                            <p:txEl>
                                              <p:pRg st="1" end="1"/>
                                            </p:txEl>
                                          </p:spTgt>
                                        </p:tgtEl>
                                        <p:attrNameLst>
                                          <p:attrName>style.visibility</p:attrName>
                                        </p:attrNameLst>
                                      </p:cBhvr>
                                      <p:to>
                                        <p:strVal val="visible"/>
                                      </p:to>
                                    </p:set>
                                  </p:childTnLst>
                                </p:cTn>
                              </p:par>
                            </p:childTnLst>
                          </p:cTn>
                        </p:par>
                        <p:par>
                          <p:cTn id="15" fill="hold">
                            <p:stCondLst>
                              <p:cond delay="2750"/>
                            </p:stCondLst>
                            <p:childTnLst>
                              <p:par>
                                <p:cTn id="16" presetID="1" presetClass="entr" presetSubtype="0" fill="hold" nodeType="afterEffect">
                                  <p:stCondLst>
                                    <p:cond delay="0"/>
                                  </p:stCondLst>
                                  <p:childTnLst>
                                    <p:set>
                                      <p:cBhvr>
                                        <p:cTn id="17" dur="1" fill="hold">
                                          <p:stCondLst>
                                            <p:cond delay="749"/>
                                          </p:stCondLst>
                                        </p:cTn>
                                        <p:tgtEl>
                                          <p:spTgt spid="11">
                                            <p:txEl>
                                              <p:pRg st="2" end="2"/>
                                            </p:txEl>
                                          </p:spTgt>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749"/>
                                          </p:stCondLst>
                                        </p:cTn>
                                        <p:tgtEl>
                                          <p:spTgt spid="11">
                                            <p:txEl>
                                              <p:pRg st="3" end="3"/>
                                            </p:txEl>
                                          </p:spTgt>
                                        </p:tgtEl>
                                        <p:attrNameLst>
                                          <p:attrName>style.visibility</p:attrName>
                                        </p:attrNameLst>
                                      </p:cBhvr>
                                      <p:to>
                                        <p:strVal val="visible"/>
                                      </p:to>
                                    </p:set>
                                  </p:childTnLst>
                                </p:cTn>
                              </p:par>
                            </p:childTnLst>
                          </p:cTn>
                        </p:par>
                        <p:par>
                          <p:cTn id="21" fill="hold">
                            <p:stCondLst>
                              <p:cond delay="4250"/>
                            </p:stCondLst>
                            <p:childTnLst>
                              <p:par>
                                <p:cTn id="22" presetID="1" presetClass="entr" presetSubtype="0" fill="hold" nodeType="afterEffect">
                                  <p:stCondLst>
                                    <p:cond delay="0"/>
                                  </p:stCondLst>
                                  <p:childTnLst>
                                    <p:set>
                                      <p:cBhvr>
                                        <p:cTn id="23" dur="1" fill="hold">
                                          <p:stCondLst>
                                            <p:cond delay="749"/>
                                          </p:stCondLst>
                                        </p:cTn>
                                        <p:tgtEl>
                                          <p:spTgt spid="11">
                                            <p:txEl>
                                              <p:pRg st="4" end="4"/>
                                            </p:txEl>
                                          </p:spTgt>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nodeType="afterEffect">
                                  <p:stCondLst>
                                    <p:cond delay="0"/>
                                  </p:stCondLst>
                                  <p:childTnLst>
                                    <p:set>
                                      <p:cBhvr>
                                        <p:cTn id="26" dur="1" fill="hold">
                                          <p:stCondLst>
                                            <p:cond delay="749"/>
                                          </p:stCondLst>
                                        </p:cTn>
                                        <p:tgtEl>
                                          <p:spTgt spid="11">
                                            <p:txEl>
                                              <p:pRg st="5" end="5"/>
                                            </p:txEl>
                                          </p:spTgt>
                                        </p:tgtEl>
                                        <p:attrNameLst>
                                          <p:attrName>style.visibility</p:attrName>
                                        </p:attrNameLst>
                                      </p:cBhvr>
                                      <p:to>
                                        <p:strVal val="visible"/>
                                      </p:to>
                                    </p:set>
                                  </p:childTnLst>
                                </p:cTn>
                              </p:par>
                            </p:childTnLst>
                          </p:cTn>
                        </p:par>
                        <p:par>
                          <p:cTn id="27" fill="hold">
                            <p:stCondLst>
                              <p:cond delay="5750"/>
                            </p:stCondLst>
                            <p:childTnLst>
                              <p:par>
                                <p:cTn id="28" presetID="1" presetClass="entr" presetSubtype="0" fill="hold" nodeType="afterEffect">
                                  <p:stCondLst>
                                    <p:cond delay="0"/>
                                  </p:stCondLst>
                                  <p:childTnLst>
                                    <p:set>
                                      <p:cBhvr>
                                        <p:cTn id="29" dur="1" fill="hold">
                                          <p:stCondLst>
                                            <p:cond delay="749"/>
                                          </p:stCondLst>
                                        </p:cTn>
                                        <p:tgtEl>
                                          <p:spTgt spid="11">
                                            <p:txEl>
                                              <p:pRg st="6" end="6"/>
                                            </p:txEl>
                                          </p:spTgt>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nodeType="afterEffect">
                                  <p:stCondLst>
                                    <p:cond delay="0"/>
                                  </p:stCondLst>
                                  <p:childTnLst>
                                    <p:set>
                                      <p:cBhvr>
                                        <p:cTn id="32" dur="1" fill="hold">
                                          <p:stCondLst>
                                            <p:cond delay="749"/>
                                          </p:stCondLst>
                                        </p:cTn>
                                        <p:tgtEl>
                                          <p:spTgt spid="11">
                                            <p:txEl>
                                              <p:pRg st="7" end="7"/>
                                            </p:txEl>
                                          </p:spTgt>
                                        </p:tgtEl>
                                        <p:attrNameLst>
                                          <p:attrName>style.visibility</p:attrName>
                                        </p:attrNameLst>
                                      </p:cBhvr>
                                      <p:to>
                                        <p:strVal val="visible"/>
                                      </p:to>
                                    </p:set>
                                  </p:childTnLst>
                                </p:cTn>
                              </p:par>
                            </p:childTnLst>
                          </p:cTn>
                        </p:par>
                        <p:par>
                          <p:cTn id="33" fill="hold">
                            <p:stCondLst>
                              <p:cond delay="7250"/>
                            </p:stCondLst>
                            <p:childTnLst>
                              <p:par>
                                <p:cTn id="34" presetID="1" presetClass="entr" presetSubtype="0" fill="hold" nodeType="afterEffect">
                                  <p:stCondLst>
                                    <p:cond delay="0"/>
                                  </p:stCondLst>
                                  <p:childTnLst>
                                    <p:set>
                                      <p:cBhvr>
                                        <p:cTn id="35" dur="1" fill="hold">
                                          <p:stCondLst>
                                            <p:cond delay="749"/>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E664A-350A-C343-2A42-9C448E2582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28674" name="Rectangle 3">
            <a:extLst>
              <a:ext uri="{FF2B5EF4-FFF2-40B4-BE49-F238E27FC236}">
                <a16:creationId xmlns:a16="http://schemas.microsoft.com/office/drawing/2014/main" id="{946E4029-8292-BF5A-42E9-74A26BB38CFD}"/>
              </a:ext>
            </a:extLst>
          </p:cNvPr>
          <p:cNvSpPr>
            <a:spLocks noChangeArrowheads="1"/>
          </p:cNvSpPr>
          <p:nvPr/>
        </p:nvSpPr>
        <p:spPr bwMode="auto">
          <a:xfrm>
            <a:off x="9799638" y="4248150"/>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6" name="Rectangle 5">
            <a:extLst>
              <a:ext uri="{FF2B5EF4-FFF2-40B4-BE49-F238E27FC236}">
                <a16:creationId xmlns:a16="http://schemas.microsoft.com/office/drawing/2014/main" id="{8EC49423-4526-CD63-267F-EB2FF98CD159}"/>
              </a:ext>
            </a:extLst>
          </p:cNvPr>
          <p:cNvSpPr>
            <a:spLocks noChangeArrowheads="1"/>
          </p:cNvSpPr>
          <p:nvPr/>
        </p:nvSpPr>
        <p:spPr bwMode="auto">
          <a:xfrm>
            <a:off x="1411288" y="507523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7" name="Rectangle 6">
            <a:extLst>
              <a:ext uri="{FF2B5EF4-FFF2-40B4-BE49-F238E27FC236}">
                <a16:creationId xmlns:a16="http://schemas.microsoft.com/office/drawing/2014/main" id="{645C9406-F1E0-0007-3369-F08C4E8F83D0}"/>
              </a:ext>
            </a:extLst>
          </p:cNvPr>
          <p:cNvSpPr>
            <a:spLocks noChangeArrowheads="1"/>
          </p:cNvSpPr>
          <p:nvPr/>
        </p:nvSpPr>
        <p:spPr bwMode="auto">
          <a:xfrm>
            <a:off x="2432050" y="507523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8" name="Rectangle 7">
            <a:extLst>
              <a:ext uri="{FF2B5EF4-FFF2-40B4-BE49-F238E27FC236}">
                <a16:creationId xmlns:a16="http://schemas.microsoft.com/office/drawing/2014/main" id="{78832DDD-E6BC-5DE9-0822-DD8EDD16EEA6}"/>
              </a:ext>
            </a:extLst>
          </p:cNvPr>
          <p:cNvSpPr>
            <a:spLocks noChangeArrowheads="1"/>
          </p:cNvSpPr>
          <p:nvPr/>
        </p:nvSpPr>
        <p:spPr bwMode="auto">
          <a:xfrm>
            <a:off x="3397250" y="507523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0" name="Title 1">
            <a:extLst>
              <a:ext uri="{FF2B5EF4-FFF2-40B4-BE49-F238E27FC236}">
                <a16:creationId xmlns:a16="http://schemas.microsoft.com/office/drawing/2014/main" id="{31FBAA5A-B68C-0131-2BDF-B71DB2FCC870}"/>
              </a:ext>
            </a:extLst>
          </p:cNvPr>
          <p:cNvSpPr txBox="1">
            <a:spLocks/>
          </p:cNvSpPr>
          <p:nvPr/>
        </p:nvSpPr>
        <p:spPr>
          <a:xfrm>
            <a:off x="1752600" y="150251"/>
            <a:ext cx="8686800" cy="5302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bg1"/>
                </a:solidFill>
                <a:latin typeface="+mj-lt"/>
                <a:ea typeface="+mj-ea"/>
                <a:cs typeface="+mj-cs"/>
              </a:defRPr>
            </a:lvl1pPr>
          </a:lstStyle>
          <a:p>
            <a:pPr>
              <a:lnSpc>
                <a:spcPct val="90000"/>
              </a:lnSpc>
            </a:pPr>
            <a:r>
              <a:rPr lang="ru-RU" sz="3200" dirty="0">
                <a:latin typeface="Times New Roman" panose="02020603050405020304" pitchFamily="18" charset="0"/>
                <a:cs typeface="Times New Roman" panose="02020603050405020304" pitchFamily="18" charset="0"/>
              </a:rPr>
              <a:t>Обзор энергетического сектора Пакистана</a:t>
            </a:r>
            <a:endParaRPr lang="en-GB" sz="3200" dirty="0">
              <a:latin typeface="Times New Roman" panose="02020603050405020304" pitchFamily="18" charset="0"/>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1516014295"/>
              </p:ext>
            </p:extLst>
          </p:nvPr>
        </p:nvGraphicFramePr>
        <p:xfrm>
          <a:off x="21265" y="801560"/>
          <a:ext cx="6705600" cy="832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A2949651-39AE-827A-B26B-AFB5BEA779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
        <p:nvSpPr>
          <p:cNvPr id="2" name="Rectangle 1">
            <a:extLst>
              <a:ext uri="{FF2B5EF4-FFF2-40B4-BE49-F238E27FC236}">
                <a16:creationId xmlns:a16="http://schemas.microsoft.com/office/drawing/2014/main" id="{2DEC5139-462E-946C-B13F-1D0DF2674122}"/>
              </a:ext>
            </a:extLst>
          </p:cNvPr>
          <p:cNvSpPr/>
          <p:nvPr/>
        </p:nvSpPr>
        <p:spPr>
          <a:xfrm>
            <a:off x="379413" y="5765768"/>
            <a:ext cx="3816350" cy="358593"/>
          </a:xfrm>
          <a:prstGeom prst="rect">
            <a:avLst/>
          </a:prstGeom>
          <a:solidFill>
            <a:srgbClr val="00B050"/>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lIns="182880" tIns="0" rIns="0" bIns="0" anchor="ctr"/>
          <a:lstStyle/>
          <a:p>
            <a:pPr fontAlgn="auto">
              <a:spcBef>
                <a:spcPts val="0"/>
              </a:spcBef>
              <a:spcAft>
                <a:spcPts val="0"/>
              </a:spcAft>
              <a:buSzPct val="145000"/>
              <a:tabLst>
                <a:tab pos="690536" algn="l"/>
              </a:tabLst>
              <a:defRPr/>
            </a:pPr>
            <a:r>
              <a:rPr lang="ru-RU" sz="2000" b="1" dirty="0">
                <a:solidFill>
                  <a:prstClr val="white"/>
                </a:solidFill>
                <a:cs typeface="Arial" pitchFamily="34" charset="0"/>
              </a:rPr>
              <a:t>Итого			</a:t>
            </a:r>
            <a:r>
              <a:rPr lang="en-US" sz="2000" b="1" dirty="0">
                <a:solidFill>
                  <a:prstClr val="white"/>
                </a:solidFill>
                <a:cs typeface="Arial" pitchFamily="34" charset="0"/>
              </a:rPr>
              <a:t>44</a:t>
            </a:r>
            <a:r>
              <a:rPr lang="ru-RU" sz="2000" b="1" dirty="0">
                <a:solidFill>
                  <a:prstClr val="white"/>
                </a:solidFill>
                <a:cs typeface="Arial" pitchFamily="34" charset="0"/>
              </a:rPr>
              <a:t> </a:t>
            </a:r>
            <a:r>
              <a:rPr lang="en-US" sz="2000" b="1" dirty="0">
                <a:solidFill>
                  <a:prstClr val="white"/>
                </a:solidFill>
                <a:cs typeface="Arial" pitchFamily="34" charset="0"/>
              </a:rPr>
              <a:t>943 </a:t>
            </a:r>
            <a:r>
              <a:rPr lang="ru-RU" sz="2000" b="1" dirty="0">
                <a:solidFill>
                  <a:prstClr val="white"/>
                </a:solidFill>
                <a:cs typeface="Arial" pitchFamily="34" charset="0"/>
              </a:rPr>
              <a:t>МВт</a:t>
            </a:r>
            <a:endParaRPr lang="en-US" sz="1600" b="1" dirty="0">
              <a:solidFill>
                <a:prstClr val="white"/>
              </a:solidFill>
              <a:cs typeface="Arial" pitchFamily="34" charset="0"/>
            </a:endParaRPr>
          </a:p>
        </p:txBody>
      </p:sp>
      <p:sp>
        <p:nvSpPr>
          <p:cNvPr id="6" name="Rectangle 5">
            <a:extLst>
              <a:ext uri="{FF2B5EF4-FFF2-40B4-BE49-F238E27FC236}">
                <a16:creationId xmlns:a16="http://schemas.microsoft.com/office/drawing/2014/main" id="{06114C4C-E74B-B7F7-C8B2-D77CE5ADADD3}"/>
              </a:ext>
            </a:extLst>
          </p:cNvPr>
          <p:cNvSpPr/>
          <p:nvPr/>
        </p:nvSpPr>
        <p:spPr>
          <a:xfrm>
            <a:off x="398463" y="1657740"/>
            <a:ext cx="3800475" cy="1805026"/>
          </a:xfrm>
          <a:prstGeom prst="rect">
            <a:avLst/>
          </a:prstGeom>
          <a:solidFill>
            <a:schemeClr val="bg2"/>
          </a:solidFill>
          <a:ln w="28575">
            <a:solidFill>
              <a:srgbClr val="008000"/>
            </a:solidFill>
          </a:ln>
        </p:spPr>
        <p:style>
          <a:lnRef idx="3">
            <a:schemeClr val="lt1"/>
          </a:lnRef>
          <a:fillRef idx="1">
            <a:schemeClr val="accent1"/>
          </a:fillRef>
          <a:effectRef idx="1">
            <a:schemeClr val="accent1"/>
          </a:effectRef>
          <a:fontRef idx="minor">
            <a:schemeClr val="lt1"/>
          </a:fontRef>
        </p:style>
        <p:txBody>
          <a:bodyPr lIns="91436" tIns="45718" rIns="91436" bIns="45718"/>
          <a:lstStyle/>
          <a:p>
            <a:pPr fontAlgn="auto">
              <a:spcBef>
                <a:spcPts val="0"/>
              </a:spcBef>
              <a:spcAft>
                <a:spcPts val="0"/>
              </a:spcAft>
              <a:buSzPct val="145000"/>
              <a:tabLst>
                <a:tab pos="690536" algn="l"/>
              </a:tabLst>
              <a:defRPr/>
            </a:pPr>
            <a:r>
              <a:rPr lang="ru-RU" sz="2000" b="1" u="sng" dirty="0">
                <a:solidFill>
                  <a:srgbClr val="0070C0"/>
                </a:solidFill>
                <a:cs typeface="Arial" panose="020B0604020202020204" pitchFamily="34" charset="0"/>
              </a:rPr>
              <a:t>ГОСУДАРСТВЕННЫЙ СЕКТОР</a:t>
            </a:r>
            <a:endParaRPr lang="en-US" sz="2000" b="1" u="sng" dirty="0">
              <a:solidFill>
                <a:srgbClr val="0070C0"/>
              </a:solidFill>
              <a:cs typeface="Arial" panose="020B0604020202020204" pitchFamily="34" charset="0"/>
            </a:endParaRP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Гидро</a:t>
            </a:r>
            <a:r>
              <a:rPr lang="en-US" b="1" dirty="0">
                <a:solidFill>
                  <a:prstClr val="black"/>
                </a:solidFill>
                <a:cs typeface="Arial" panose="020B0604020202020204" pitchFamily="34" charset="0"/>
              </a:rPr>
              <a:t>		               9</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331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(21%)  </a:t>
            </a: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Тепловая</a:t>
            </a:r>
            <a:r>
              <a:rPr lang="en-US" b="1" dirty="0">
                <a:solidFill>
                  <a:prstClr val="black"/>
                </a:solidFill>
                <a:cs typeface="Arial" panose="020B0604020202020204" pitchFamily="34" charset="0"/>
              </a:rPr>
              <a:t>	               4</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507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(10%)</a:t>
            </a: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Атомная</a:t>
            </a:r>
            <a:r>
              <a:rPr lang="en-US" b="1" dirty="0">
                <a:solidFill>
                  <a:prstClr val="black"/>
                </a:solidFill>
                <a:cs typeface="Arial" panose="020B0604020202020204" pitchFamily="34" charset="0"/>
              </a:rPr>
              <a:t>	               3</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545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(8%)</a:t>
            </a:r>
            <a:endParaRPr lang="en-US" b="1" u="sng" dirty="0">
              <a:solidFill>
                <a:prstClr val="black"/>
              </a:solidFill>
              <a:cs typeface="Arial" panose="020B0604020202020204" pitchFamily="34" charset="0"/>
            </a:endParaRPr>
          </a:p>
          <a:p>
            <a:pPr fontAlgn="auto">
              <a:lnSpc>
                <a:spcPct val="125000"/>
              </a:lnSpc>
              <a:spcBef>
                <a:spcPts val="0"/>
              </a:spcBef>
              <a:spcAft>
                <a:spcPts val="0"/>
              </a:spcAft>
              <a:buSzPct val="145000"/>
              <a:tabLst>
                <a:tab pos="690536" algn="l"/>
              </a:tabLst>
              <a:defRPr/>
            </a:pPr>
            <a:r>
              <a:rPr lang="ru-RU" b="1" dirty="0">
                <a:solidFill>
                  <a:srgbClr val="0000CC"/>
                </a:solidFill>
                <a:cs typeface="Arial" panose="020B0604020202020204" pitchFamily="34" charset="0"/>
              </a:rPr>
              <a:t>Итого</a:t>
            </a:r>
            <a:r>
              <a:rPr lang="en-US" b="1" dirty="0">
                <a:solidFill>
                  <a:srgbClr val="0000CC"/>
                </a:solidFill>
                <a:cs typeface="Arial" panose="020B0604020202020204" pitchFamily="34" charset="0"/>
              </a:rPr>
              <a:t>	                </a:t>
            </a:r>
            <a:r>
              <a:rPr lang="en-US" b="1" u="sng" dirty="0">
                <a:solidFill>
                  <a:srgbClr val="0000CC"/>
                </a:solidFill>
                <a:cs typeface="Arial" panose="020B0604020202020204" pitchFamily="34" charset="0"/>
              </a:rPr>
              <a:t>17</a:t>
            </a:r>
            <a:r>
              <a:rPr lang="ru-RU" b="1" u="sng" dirty="0">
                <a:solidFill>
                  <a:srgbClr val="0000CC"/>
                </a:solidFill>
                <a:cs typeface="Arial" panose="020B0604020202020204" pitchFamily="34" charset="0"/>
              </a:rPr>
              <a:t> </a:t>
            </a:r>
            <a:r>
              <a:rPr lang="en-US" b="1" u="sng" dirty="0">
                <a:solidFill>
                  <a:srgbClr val="0000CC"/>
                </a:solidFill>
                <a:cs typeface="Arial" panose="020B0604020202020204" pitchFamily="34" charset="0"/>
              </a:rPr>
              <a:t>383 </a:t>
            </a:r>
            <a:r>
              <a:rPr lang="ru-RU" b="1" u="sng" dirty="0">
                <a:solidFill>
                  <a:srgbClr val="0000CC"/>
                </a:solidFill>
                <a:cs typeface="Arial" panose="020B0604020202020204" pitchFamily="34" charset="0"/>
              </a:rPr>
              <a:t>МВт</a:t>
            </a:r>
            <a:r>
              <a:rPr lang="en-US" b="1" dirty="0">
                <a:solidFill>
                  <a:srgbClr val="0000CC"/>
                </a:solidFill>
                <a:cs typeface="Arial" panose="020B0604020202020204" pitchFamily="34" charset="0"/>
              </a:rPr>
              <a:t>  (</a:t>
            </a:r>
            <a:r>
              <a:rPr lang="en-US" b="1" u="sng" dirty="0">
                <a:solidFill>
                  <a:srgbClr val="0000CC"/>
                </a:solidFill>
                <a:cs typeface="Arial" panose="020B0604020202020204" pitchFamily="34" charset="0"/>
              </a:rPr>
              <a:t>39%) </a:t>
            </a:r>
            <a:endParaRPr lang="en-US" b="1" dirty="0">
              <a:solidFill>
                <a:srgbClr val="0000CC"/>
              </a:solidFill>
            </a:endParaRPr>
          </a:p>
        </p:txBody>
      </p:sp>
      <p:sp>
        <p:nvSpPr>
          <p:cNvPr id="7" name="Rectangle 6">
            <a:extLst>
              <a:ext uri="{FF2B5EF4-FFF2-40B4-BE49-F238E27FC236}">
                <a16:creationId xmlns:a16="http://schemas.microsoft.com/office/drawing/2014/main" id="{F8D153C5-6858-9F10-7863-4AA02311CCED}"/>
              </a:ext>
            </a:extLst>
          </p:cNvPr>
          <p:cNvSpPr/>
          <p:nvPr/>
        </p:nvSpPr>
        <p:spPr>
          <a:xfrm>
            <a:off x="382588" y="3570935"/>
            <a:ext cx="3816350" cy="2074973"/>
          </a:xfrm>
          <a:prstGeom prst="rect">
            <a:avLst/>
          </a:prstGeom>
          <a:solidFill>
            <a:schemeClr val="bg2"/>
          </a:solidFill>
          <a:ln w="28575">
            <a:solidFill>
              <a:srgbClr val="008000"/>
            </a:solidFill>
          </a:ln>
        </p:spPr>
        <p:style>
          <a:lnRef idx="3">
            <a:schemeClr val="lt1"/>
          </a:lnRef>
          <a:fillRef idx="1">
            <a:schemeClr val="accent1"/>
          </a:fillRef>
          <a:effectRef idx="1">
            <a:schemeClr val="accent1"/>
          </a:effectRef>
          <a:fontRef idx="minor">
            <a:schemeClr val="lt1"/>
          </a:fontRef>
        </p:style>
        <p:txBody>
          <a:bodyPr lIns="91436" tIns="45718" rIns="91436" bIns="45718"/>
          <a:lstStyle/>
          <a:p>
            <a:pPr fontAlgn="auto">
              <a:spcBef>
                <a:spcPts val="0"/>
              </a:spcBef>
              <a:spcAft>
                <a:spcPts val="0"/>
              </a:spcAft>
              <a:buSzPct val="145000"/>
              <a:tabLst>
                <a:tab pos="690536" algn="l"/>
              </a:tabLst>
              <a:defRPr/>
            </a:pPr>
            <a:r>
              <a:rPr lang="ru-RU" sz="2000" b="1" u="sng" dirty="0">
                <a:solidFill>
                  <a:srgbClr val="0070C0"/>
                </a:solidFill>
                <a:cs typeface="Arial" panose="020B0604020202020204" pitchFamily="34" charset="0"/>
              </a:rPr>
              <a:t>ЧАСТНЫЙ СЕКТОРК</a:t>
            </a:r>
            <a:r>
              <a:rPr lang="en-US" sz="2000" b="1" u="sng" dirty="0">
                <a:solidFill>
                  <a:srgbClr val="0070C0"/>
                </a:solidFill>
                <a:cs typeface="Arial" panose="020B0604020202020204" pitchFamily="34" charset="0"/>
              </a:rPr>
              <a:t> </a:t>
            </a: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Гидро НПЭ	</a:t>
            </a:r>
            <a:r>
              <a:rPr lang="en-US" b="1" dirty="0">
                <a:solidFill>
                  <a:prstClr val="black"/>
                </a:solidFill>
                <a:cs typeface="Arial" panose="020B0604020202020204" pitchFamily="34" charset="0"/>
              </a:rPr>
              <a:t>1</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205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(3%)</a:t>
            </a: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Тепловых НПЭ	</a:t>
            </a:r>
            <a:r>
              <a:rPr lang="en-US" b="1" dirty="0">
                <a:solidFill>
                  <a:prstClr val="black"/>
                </a:solidFill>
                <a:cs typeface="Arial" panose="020B0604020202020204" pitchFamily="34" charset="0"/>
              </a:rPr>
              <a:t>20</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539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(45%)</a:t>
            </a: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ВИЭ			</a:t>
            </a:r>
            <a:r>
              <a:rPr lang="en-US" b="1" dirty="0">
                <a:solidFill>
                  <a:prstClr val="black"/>
                </a:solidFill>
                <a:cs typeface="Arial" panose="020B0604020202020204" pitchFamily="34" charset="0"/>
              </a:rPr>
              <a:t>2</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854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(6%)</a:t>
            </a:r>
          </a:p>
          <a:p>
            <a:pPr fontAlgn="auto">
              <a:lnSpc>
                <a:spcPct val="125000"/>
              </a:lnSpc>
              <a:spcBef>
                <a:spcPts val="0"/>
              </a:spcBef>
              <a:spcAft>
                <a:spcPts val="0"/>
              </a:spcAft>
              <a:buSzPct val="145000"/>
              <a:tabLst>
                <a:tab pos="690536" algn="l"/>
              </a:tabLst>
              <a:defRPr/>
            </a:pPr>
            <a:r>
              <a:rPr lang="ru-RU" b="1" dirty="0">
                <a:solidFill>
                  <a:prstClr val="black"/>
                </a:solidFill>
                <a:cs typeface="Arial" panose="020B0604020202020204" pitchFamily="34" charset="0"/>
              </a:rPr>
              <a:t>КЭ</a:t>
            </a:r>
            <a:r>
              <a:rPr lang="en-US" b="1" dirty="0">
                <a:solidFill>
                  <a:prstClr val="black"/>
                </a:solidFill>
                <a:cs typeface="Arial" panose="020B0604020202020204" pitchFamily="34" charset="0"/>
              </a:rPr>
              <a:t> </a:t>
            </a:r>
            <a:r>
              <a:rPr lang="en-US" sz="1600" b="1" dirty="0">
                <a:solidFill>
                  <a:prstClr val="black"/>
                </a:solidFill>
                <a:cs typeface="Arial" panose="020B0604020202020204" pitchFamily="34" charset="0"/>
              </a:rPr>
              <a:t>(</a:t>
            </a:r>
            <a:r>
              <a:rPr lang="ru-RU" sz="1600" b="1" dirty="0">
                <a:solidFill>
                  <a:prstClr val="black"/>
                </a:solidFill>
                <a:cs typeface="Arial" panose="020B0604020202020204" pitchFamily="34" charset="0"/>
              </a:rPr>
              <a:t>нефть</a:t>
            </a:r>
            <a:r>
              <a:rPr lang="en-US" sz="1600" b="1" dirty="0">
                <a:solidFill>
                  <a:prstClr val="black"/>
                </a:solidFill>
                <a:cs typeface="Arial" panose="020B0604020202020204" pitchFamily="34" charset="0"/>
              </a:rPr>
              <a:t>/</a:t>
            </a:r>
            <a:r>
              <a:rPr lang="ru-RU" sz="1600" b="1" dirty="0">
                <a:solidFill>
                  <a:prstClr val="black"/>
                </a:solidFill>
                <a:cs typeface="Arial" panose="020B0604020202020204" pitchFamily="34" charset="0"/>
              </a:rPr>
              <a:t>газ</a:t>
            </a:r>
            <a:r>
              <a:rPr lang="en-US" sz="1600" b="1" dirty="0">
                <a:solidFill>
                  <a:prstClr val="black"/>
                </a:solidFill>
                <a:cs typeface="Arial" panose="020B0604020202020204" pitchFamily="34" charset="0"/>
              </a:rPr>
              <a:t>/</a:t>
            </a:r>
            <a:r>
              <a:rPr lang="ru-RU" sz="1600" b="1" dirty="0">
                <a:solidFill>
                  <a:prstClr val="black"/>
                </a:solidFill>
                <a:cs typeface="Arial" panose="020B0604020202020204" pitchFamily="34" charset="0"/>
              </a:rPr>
              <a:t>ВИЭ</a:t>
            </a:r>
            <a:r>
              <a:rPr lang="en-US" sz="1600" b="1" dirty="0">
                <a:solidFill>
                  <a:prstClr val="black"/>
                </a:solidFill>
                <a:cs typeface="Arial" panose="020B0604020202020204" pitchFamily="34" charset="0"/>
              </a:rPr>
              <a:t>)</a:t>
            </a:r>
            <a:r>
              <a:rPr lang="ru-RU" sz="1600" b="1" dirty="0">
                <a:solidFill>
                  <a:prstClr val="black"/>
                </a:solidFill>
                <a:cs typeface="Arial" panose="020B0604020202020204" pitchFamily="34" charset="0"/>
              </a:rPr>
              <a:t>	</a:t>
            </a:r>
            <a:r>
              <a:rPr lang="en-US" b="1" dirty="0">
                <a:solidFill>
                  <a:prstClr val="black"/>
                </a:solidFill>
                <a:cs typeface="Arial" panose="020B0604020202020204" pitchFamily="34" charset="0"/>
              </a:rPr>
              <a:t>2</a:t>
            </a:r>
            <a:r>
              <a:rPr lang="ru-RU" b="1" dirty="0">
                <a:solidFill>
                  <a:prstClr val="black"/>
                </a:solidFill>
                <a:cs typeface="Arial" panose="020B0604020202020204" pitchFamily="34" charset="0"/>
              </a:rPr>
              <a:t> </a:t>
            </a:r>
            <a:r>
              <a:rPr lang="en-US" b="1" dirty="0">
                <a:solidFill>
                  <a:prstClr val="black"/>
                </a:solidFill>
                <a:cs typeface="Arial" panose="020B0604020202020204" pitchFamily="34" charset="0"/>
              </a:rPr>
              <a:t>962 </a:t>
            </a:r>
            <a:r>
              <a:rPr lang="ru-RU" b="1" dirty="0">
                <a:solidFill>
                  <a:prstClr val="black"/>
                </a:solidFill>
                <a:cs typeface="Arial" panose="020B0604020202020204" pitchFamily="34" charset="0"/>
              </a:rPr>
              <a:t>МВт</a:t>
            </a:r>
            <a:r>
              <a:rPr lang="en-US" b="1" dirty="0">
                <a:solidFill>
                  <a:prstClr val="black"/>
                </a:solidFill>
                <a:cs typeface="Arial" panose="020B0604020202020204" pitchFamily="34" charset="0"/>
              </a:rPr>
              <a:t>   (7%)</a:t>
            </a:r>
          </a:p>
          <a:p>
            <a:pPr fontAlgn="auto">
              <a:lnSpc>
                <a:spcPct val="125000"/>
              </a:lnSpc>
              <a:spcBef>
                <a:spcPts val="0"/>
              </a:spcBef>
              <a:spcAft>
                <a:spcPts val="0"/>
              </a:spcAft>
              <a:buSzPct val="145000"/>
              <a:tabLst>
                <a:tab pos="690536" algn="l"/>
              </a:tabLst>
              <a:defRPr/>
            </a:pPr>
            <a:r>
              <a:rPr lang="ru-RU" b="1" dirty="0">
                <a:solidFill>
                  <a:srgbClr val="0000CC"/>
                </a:solidFill>
                <a:cs typeface="Arial" panose="020B0604020202020204" pitchFamily="34" charset="0"/>
              </a:rPr>
              <a:t>Итого</a:t>
            </a:r>
            <a:r>
              <a:rPr lang="en-US" b="1" dirty="0">
                <a:solidFill>
                  <a:srgbClr val="0000CC"/>
                </a:solidFill>
                <a:cs typeface="Arial" panose="020B0604020202020204" pitchFamily="34" charset="0"/>
              </a:rPr>
              <a:t>	                </a:t>
            </a:r>
            <a:r>
              <a:rPr lang="en-US" b="1" u="sng" dirty="0">
                <a:solidFill>
                  <a:srgbClr val="0000CC"/>
                </a:solidFill>
                <a:cs typeface="Arial" panose="020B0604020202020204" pitchFamily="34" charset="0"/>
              </a:rPr>
              <a:t>27</a:t>
            </a:r>
            <a:r>
              <a:rPr lang="ru-RU" b="1" u="sng" dirty="0">
                <a:solidFill>
                  <a:srgbClr val="0000CC"/>
                </a:solidFill>
                <a:cs typeface="Arial" panose="020B0604020202020204" pitchFamily="34" charset="0"/>
              </a:rPr>
              <a:t> </a:t>
            </a:r>
            <a:r>
              <a:rPr lang="en-US" b="1" u="sng" dirty="0">
                <a:solidFill>
                  <a:srgbClr val="0000CC"/>
                </a:solidFill>
                <a:cs typeface="Arial" panose="020B0604020202020204" pitchFamily="34" charset="0"/>
              </a:rPr>
              <a:t>560 </a:t>
            </a:r>
            <a:r>
              <a:rPr lang="ru-RU" b="1" u="sng" dirty="0">
                <a:solidFill>
                  <a:srgbClr val="0000CC"/>
                </a:solidFill>
                <a:cs typeface="Arial" panose="020B0604020202020204" pitchFamily="34" charset="0"/>
              </a:rPr>
              <a:t>МВт</a:t>
            </a:r>
            <a:r>
              <a:rPr lang="en-US" b="1" dirty="0">
                <a:solidFill>
                  <a:srgbClr val="0000CC"/>
                </a:solidFill>
                <a:cs typeface="Arial" panose="020B0604020202020204" pitchFamily="34" charset="0"/>
              </a:rPr>
              <a:t>  (</a:t>
            </a:r>
            <a:r>
              <a:rPr lang="en-US" b="1" u="sng" dirty="0">
                <a:solidFill>
                  <a:srgbClr val="0000CC"/>
                </a:solidFill>
                <a:cs typeface="Arial" panose="020B0604020202020204" pitchFamily="34" charset="0"/>
              </a:rPr>
              <a:t>61%)</a:t>
            </a:r>
            <a:endParaRPr lang="en-US" b="1" dirty="0">
              <a:solidFill>
                <a:prstClr val="black"/>
              </a:solidFill>
              <a:cs typeface="Arial" panose="020B0604020202020204" pitchFamily="34" charset="0"/>
            </a:endParaRPr>
          </a:p>
          <a:p>
            <a:pPr fontAlgn="auto">
              <a:lnSpc>
                <a:spcPct val="125000"/>
              </a:lnSpc>
              <a:spcBef>
                <a:spcPts val="0"/>
              </a:spcBef>
              <a:spcAft>
                <a:spcPts val="0"/>
              </a:spcAft>
              <a:buSzPct val="145000"/>
              <a:tabLst>
                <a:tab pos="690536" algn="l"/>
              </a:tabLst>
              <a:defRPr/>
            </a:pPr>
            <a:endParaRPr lang="en-US" b="1" u="sng" dirty="0">
              <a:solidFill>
                <a:srgbClr val="0000CC"/>
              </a:solidFill>
              <a:cs typeface="Arial" panose="020B0604020202020204" pitchFamily="34" charset="0"/>
            </a:endParaRPr>
          </a:p>
        </p:txBody>
      </p:sp>
      <p:sp>
        <p:nvSpPr>
          <p:cNvPr id="8" name="Rectangle 7">
            <a:extLst>
              <a:ext uri="{FF2B5EF4-FFF2-40B4-BE49-F238E27FC236}">
                <a16:creationId xmlns:a16="http://schemas.microsoft.com/office/drawing/2014/main" id="{3A2F43D9-6ACB-F62A-A1BF-7F2C0D8C26B5}"/>
              </a:ext>
            </a:extLst>
          </p:cNvPr>
          <p:cNvSpPr/>
          <p:nvPr/>
        </p:nvSpPr>
        <p:spPr>
          <a:xfrm>
            <a:off x="379413" y="6240610"/>
            <a:ext cx="3816350" cy="358593"/>
          </a:xfrm>
          <a:prstGeom prst="rect">
            <a:avLst/>
          </a:prstGeom>
          <a:solidFill>
            <a:srgbClr val="FFFF00"/>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lIns="182880" tIns="0" rIns="0" bIns="0" anchor="ctr"/>
          <a:lstStyle/>
          <a:p>
            <a:pPr fontAlgn="auto">
              <a:spcBef>
                <a:spcPts val="0"/>
              </a:spcBef>
              <a:spcAft>
                <a:spcPts val="0"/>
              </a:spcAft>
              <a:buSzPct val="145000"/>
              <a:defRPr/>
            </a:pPr>
            <a:r>
              <a:rPr lang="ru-RU" sz="2000" b="1" dirty="0">
                <a:solidFill>
                  <a:prstClr val="black"/>
                </a:solidFill>
                <a:cs typeface="Arial" pitchFamily="34" charset="0"/>
              </a:rPr>
              <a:t>Система </a:t>
            </a:r>
            <a:r>
              <a:rPr lang="en-US" sz="2000" b="1" dirty="0">
                <a:solidFill>
                  <a:prstClr val="black"/>
                </a:solidFill>
                <a:cs typeface="Arial" pitchFamily="34" charset="0"/>
              </a:rPr>
              <a:t>NTDC</a:t>
            </a:r>
            <a:r>
              <a:rPr lang="ru-RU" sz="2000" b="1" dirty="0">
                <a:solidFill>
                  <a:prstClr val="black"/>
                </a:solidFill>
                <a:cs typeface="Arial" pitchFamily="34" charset="0"/>
              </a:rPr>
              <a:t>	</a:t>
            </a:r>
            <a:r>
              <a:rPr lang="en-US" sz="2000" b="1" dirty="0">
                <a:solidFill>
                  <a:prstClr val="black"/>
                </a:solidFill>
                <a:cs typeface="Arial" pitchFamily="34" charset="0"/>
              </a:rPr>
              <a:t>41</a:t>
            </a:r>
            <a:r>
              <a:rPr lang="ru-RU" sz="2000" b="1" dirty="0">
                <a:solidFill>
                  <a:prstClr val="black"/>
                </a:solidFill>
                <a:cs typeface="Arial" pitchFamily="34" charset="0"/>
              </a:rPr>
              <a:t> </a:t>
            </a:r>
            <a:r>
              <a:rPr lang="en-US" sz="2000" b="1" dirty="0">
                <a:solidFill>
                  <a:prstClr val="black"/>
                </a:solidFill>
                <a:cs typeface="Arial" pitchFamily="34" charset="0"/>
              </a:rPr>
              <a:t>981 </a:t>
            </a:r>
            <a:r>
              <a:rPr lang="ru-RU" sz="2000" b="1" dirty="0">
                <a:solidFill>
                  <a:prstClr val="black"/>
                </a:solidFill>
                <a:cs typeface="Arial" pitchFamily="34" charset="0"/>
              </a:rPr>
              <a:t>МВт</a:t>
            </a:r>
            <a:endParaRPr lang="en-US" sz="2000" b="1" dirty="0">
              <a:solidFill>
                <a:prstClr val="black"/>
              </a:solidFill>
              <a:cs typeface="Arial" pitchFamily="34" charset="0"/>
            </a:endParaRPr>
          </a:p>
        </p:txBody>
      </p:sp>
      <p:pic>
        <p:nvPicPr>
          <p:cNvPr id="9" name="Chart 29">
            <a:extLst>
              <a:ext uri="{FF2B5EF4-FFF2-40B4-BE49-F238E27FC236}">
                <a16:creationId xmlns:a16="http://schemas.microsoft.com/office/drawing/2014/main" id="{D48D3C74-DCC6-18FC-E90A-0E6BD7EE18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26967" y="1579009"/>
            <a:ext cx="5368925" cy="492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C2E4DB58-26BC-32A4-1D7F-A90B1CF394FA}"/>
              </a:ext>
            </a:extLst>
          </p:cNvPr>
          <p:cNvSpPr txBox="1">
            <a:spLocks noChangeArrowheads="1"/>
          </p:cNvSpPr>
          <p:nvPr/>
        </p:nvSpPr>
        <p:spPr bwMode="auto">
          <a:xfrm>
            <a:off x="6183239" y="3690754"/>
            <a:ext cx="21463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000" b="1" dirty="0">
                <a:solidFill>
                  <a:srgbClr val="FF0000"/>
                </a:solidFill>
              </a:rPr>
              <a:t>44,943 MW</a:t>
            </a:r>
          </a:p>
        </p:txBody>
      </p:sp>
      <p:grpSp>
        <p:nvGrpSpPr>
          <p:cNvPr id="26" name="Group 25">
            <a:extLst>
              <a:ext uri="{FF2B5EF4-FFF2-40B4-BE49-F238E27FC236}">
                <a16:creationId xmlns:a16="http://schemas.microsoft.com/office/drawing/2014/main" id="{D66E41B7-EF5A-47E4-A232-4C67A9AE42C7}"/>
              </a:ext>
            </a:extLst>
          </p:cNvPr>
          <p:cNvGrpSpPr/>
          <p:nvPr/>
        </p:nvGrpSpPr>
        <p:grpSpPr>
          <a:xfrm>
            <a:off x="10238582" y="1667406"/>
            <a:ext cx="1694656" cy="4801314"/>
            <a:chOff x="10238582" y="1667406"/>
            <a:chExt cx="1694656" cy="4801314"/>
          </a:xfrm>
        </p:grpSpPr>
        <p:sp>
          <p:nvSpPr>
            <p:cNvPr id="28675" name="Rectangle 4">
              <a:extLst>
                <a:ext uri="{FF2B5EF4-FFF2-40B4-BE49-F238E27FC236}">
                  <a16:creationId xmlns:a16="http://schemas.microsoft.com/office/drawing/2014/main" id="{51C3D07B-B9D8-1699-4F34-CF1EC016AE96}"/>
                </a:ext>
              </a:extLst>
            </p:cNvPr>
            <p:cNvSpPr>
              <a:spLocks noChangeArrowheads="1"/>
            </p:cNvSpPr>
            <p:nvPr/>
          </p:nvSpPr>
          <p:spPr bwMode="auto">
            <a:xfrm>
              <a:off x="11196638" y="4450177"/>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9" name="Rectangle 8">
              <a:extLst>
                <a:ext uri="{FF2B5EF4-FFF2-40B4-BE49-F238E27FC236}">
                  <a16:creationId xmlns:a16="http://schemas.microsoft.com/office/drawing/2014/main" id="{0E0CF0C3-DB11-22BF-8B02-A6A71928339F}"/>
                </a:ext>
              </a:extLst>
            </p:cNvPr>
            <p:cNvSpPr>
              <a:spLocks noChangeArrowheads="1"/>
            </p:cNvSpPr>
            <p:nvPr/>
          </p:nvSpPr>
          <p:spPr bwMode="auto">
            <a:xfrm>
              <a:off x="10510838" y="2797590"/>
              <a:ext cx="15875"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80" name="Rectangle 9">
              <a:extLst>
                <a:ext uri="{FF2B5EF4-FFF2-40B4-BE49-F238E27FC236}">
                  <a16:creationId xmlns:a16="http://schemas.microsoft.com/office/drawing/2014/main" id="{839673C0-DD26-7871-9E44-5DE7E618A187}"/>
                </a:ext>
              </a:extLst>
            </p:cNvPr>
            <p:cNvSpPr>
              <a:spLocks noChangeArrowheads="1"/>
            </p:cNvSpPr>
            <p:nvPr/>
          </p:nvSpPr>
          <p:spPr bwMode="auto">
            <a:xfrm>
              <a:off x="11196638" y="4450177"/>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11" name="TextBox 32">
              <a:extLst>
                <a:ext uri="{FF2B5EF4-FFF2-40B4-BE49-F238E27FC236}">
                  <a16:creationId xmlns:a16="http://schemas.microsoft.com/office/drawing/2014/main" id="{877D36C2-8573-F7B4-3524-A9B44F9FAAA8}"/>
                </a:ext>
              </a:extLst>
            </p:cNvPr>
            <p:cNvSpPr txBox="1">
              <a:spLocks noChangeArrowheads="1"/>
            </p:cNvSpPr>
            <p:nvPr/>
          </p:nvSpPr>
          <p:spPr bwMode="auto">
            <a:xfrm>
              <a:off x="10642600" y="1667406"/>
              <a:ext cx="129063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en-US" sz="1700" b="1" dirty="0"/>
                <a:t>Гидро</a:t>
              </a:r>
              <a:r>
                <a:rPr lang="en-US" altLang="en-US" sz="1700" b="1" dirty="0"/>
                <a:t> </a:t>
              </a:r>
            </a:p>
            <a:p>
              <a:pPr algn="ctr">
                <a:spcBef>
                  <a:spcPct val="0"/>
                </a:spcBef>
                <a:buFontTx/>
                <a:buNone/>
              </a:pPr>
              <a:r>
                <a:rPr lang="en-US" altLang="en-US" sz="1700" b="1" dirty="0">
                  <a:solidFill>
                    <a:srgbClr val="008000"/>
                  </a:solidFill>
                </a:rPr>
                <a:t>23</a:t>
              </a:r>
              <a:r>
                <a:rPr lang="ru-RU" altLang="en-US" sz="1700" b="1" dirty="0">
                  <a:solidFill>
                    <a:srgbClr val="008000"/>
                  </a:solidFill>
                </a:rPr>
                <a:t>,</a:t>
              </a:r>
              <a:r>
                <a:rPr lang="en-US" altLang="en-US" sz="1700" b="1" dirty="0">
                  <a:solidFill>
                    <a:srgbClr val="008000"/>
                  </a:solidFill>
                </a:rPr>
                <a:t>58%</a:t>
              </a:r>
            </a:p>
            <a:p>
              <a:pPr algn="ctr">
                <a:spcBef>
                  <a:spcPct val="0"/>
                </a:spcBef>
                <a:buFontTx/>
                <a:buNone/>
              </a:pPr>
              <a:endParaRPr lang="en-US" altLang="en-US" sz="1700" b="1" dirty="0"/>
            </a:p>
            <a:p>
              <a:pPr algn="ctr">
                <a:spcBef>
                  <a:spcPct val="0"/>
                </a:spcBef>
                <a:buFont typeface="Arial" panose="020B0604020202020204" pitchFamily="34" charset="0"/>
                <a:buNone/>
              </a:pPr>
              <a:r>
                <a:rPr lang="ru-RU" altLang="en-US" sz="1700" b="1" dirty="0"/>
                <a:t>Газ</a:t>
              </a:r>
              <a:r>
                <a:rPr lang="en-US" altLang="en-US" sz="1700" b="1" dirty="0"/>
                <a:t>/</a:t>
              </a:r>
              <a:r>
                <a:rPr lang="ru-RU" altLang="en-US" sz="1700" b="1" dirty="0"/>
                <a:t>Р</a:t>
              </a:r>
              <a:r>
                <a:rPr lang="en-US" altLang="en-US" sz="1700" b="1" dirty="0"/>
                <a:t>-</a:t>
              </a:r>
              <a:r>
                <a:rPr lang="ru-RU" altLang="en-US" sz="1700" b="1" dirty="0"/>
                <a:t>СПГ</a:t>
              </a:r>
              <a:r>
                <a:rPr lang="en-US" altLang="en-US" sz="1700" b="1" dirty="0"/>
                <a:t> </a:t>
              </a:r>
              <a:r>
                <a:rPr lang="en-US" altLang="en-US" sz="1700" b="1" dirty="0">
                  <a:solidFill>
                    <a:srgbClr val="008000"/>
                  </a:solidFill>
                </a:rPr>
                <a:t>29</a:t>
              </a:r>
              <a:r>
                <a:rPr lang="ru-RU" altLang="en-US" sz="1700" b="1" dirty="0">
                  <a:solidFill>
                    <a:srgbClr val="008000"/>
                  </a:solidFill>
                </a:rPr>
                <a:t>,</a:t>
              </a:r>
              <a:r>
                <a:rPr lang="en-US" altLang="en-US" sz="1700" b="1" dirty="0">
                  <a:solidFill>
                    <a:srgbClr val="008000"/>
                  </a:solidFill>
                </a:rPr>
                <a:t>61%</a:t>
              </a:r>
              <a:endParaRPr lang="en-US" altLang="en-US" sz="1700" b="1" dirty="0">
                <a:solidFill>
                  <a:srgbClr val="10C046"/>
                </a:solidFill>
              </a:endParaRPr>
            </a:p>
            <a:p>
              <a:pPr algn="ctr">
                <a:spcBef>
                  <a:spcPct val="0"/>
                </a:spcBef>
                <a:buFontTx/>
                <a:buNone/>
              </a:pPr>
              <a:endParaRPr lang="en-US" altLang="en-US" sz="1700" b="1" dirty="0"/>
            </a:p>
            <a:p>
              <a:pPr algn="ctr">
                <a:spcBef>
                  <a:spcPct val="0"/>
                </a:spcBef>
                <a:buFontTx/>
                <a:buNone/>
              </a:pPr>
              <a:r>
                <a:rPr lang="ru-RU" altLang="en-US" sz="1700" b="1" dirty="0"/>
                <a:t>Нефть</a:t>
              </a:r>
              <a:endParaRPr lang="en-US" altLang="en-US" sz="1700" b="1" dirty="0"/>
            </a:p>
            <a:p>
              <a:pPr algn="ctr">
                <a:spcBef>
                  <a:spcPct val="0"/>
                </a:spcBef>
                <a:buFont typeface="Arial" panose="020B0604020202020204" pitchFamily="34" charset="0"/>
                <a:buNone/>
              </a:pPr>
              <a:r>
                <a:rPr lang="en-US" altLang="en-US" sz="1700" b="1" dirty="0">
                  <a:solidFill>
                    <a:srgbClr val="008000"/>
                  </a:solidFill>
                </a:rPr>
                <a:t>16</a:t>
              </a:r>
              <a:r>
                <a:rPr lang="ru-RU" altLang="en-US" sz="1700" b="1" dirty="0">
                  <a:solidFill>
                    <a:srgbClr val="008000"/>
                  </a:solidFill>
                </a:rPr>
                <a:t>,</a:t>
              </a:r>
              <a:r>
                <a:rPr lang="en-US" altLang="en-US" sz="1700" b="1" dirty="0">
                  <a:solidFill>
                    <a:srgbClr val="008000"/>
                  </a:solidFill>
                </a:rPr>
                <a:t>18%</a:t>
              </a:r>
            </a:p>
            <a:p>
              <a:pPr algn="ctr">
                <a:spcBef>
                  <a:spcPct val="0"/>
                </a:spcBef>
                <a:buFontTx/>
                <a:buNone/>
              </a:pPr>
              <a:endParaRPr lang="en-US" altLang="en-US" sz="1700" b="1" dirty="0"/>
            </a:p>
            <a:p>
              <a:pPr algn="ctr">
                <a:spcBef>
                  <a:spcPct val="0"/>
                </a:spcBef>
                <a:buFontTx/>
                <a:buNone/>
              </a:pPr>
              <a:r>
                <a:rPr lang="ru-RU" altLang="en-US" sz="1700" b="1" dirty="0"/>
                <a:t>Уголь</a:t>
              </a:r>
              <a:endParaRPr lang="en-US" altLang="en-US" sz="1700" b="1" dirty="0"/>
            </a:p>
            <a:p>
              <a:pPr algn="ctr">
                <a:spcBef>
                  <a:spcPct val="0"/>
                </a:spcBef>
                <a:buFontTx/>
                <a:buNone/>
              </a:pPr>
              <a:r>
                <a:rPr lang="en-US" altLang="en-US" sz="1700" b="1" dirty="0">
                  <a:solidFill>
                    <a:srgbClr val="008000"/>
                  </a:solidFill>
                </a:rPr>
                <a:t>16</a:t>
              </a:r>
              <a:r>
                <a:rPr lang="ru-RU" altLang="en-US" sz="1700" b="1" dirty="0">
                  <a:solidFill>
                    <a:srgbClr val="008000"/>
                  </a:solidFill>
                </a:rPr>
                <a:t>,</a:t>
              </a:r>
              <a:r>
                <a:rPr lang="en-US" altLang="en-US" sz="1700" b="1" dirty="0">
                  <a:solidFill>
                    <a:srgbClr val="008000"/>
                  </a:solidFill>
                </a:rPr>
                <a:t>10%</a:t>
              </a:r>
            </a:p>
            <a:p>
              <a:pPr algn="ctr">
                <a:spcBef>
                  <a:spcPct val="0"/>
                </a:spcBef>
                <a:buFontTx/>
                <a:buNone/>
              </a:pPr>
              <a:endParaRPr lang="en-US" altLang="en-US" sz="1700" b="1" dirty="0"/>
            </a:p>
            <a:p>
              <a:pPr algn="ctr">
                <a:spcBef>
                  <a:spcPct val="0"/>
                </a:spcBef>
                <a:buFontTx/>
                <a:buNone/>
              </a:pPr>
              <a:r>
                <a:rPr lang="ru-RU" altLang="en-US" sz="1700" b="1" dirty="0"/>
                <a:t>Атомная</a:t>
              </a:r>
              <a:r>
                <a:rPr lang="en-US" altLang="en-US" sz="1700" b="1" dirty="0"/>
                <a:t> </a:t>
              </a:r>
              <a:r>
                <a:rPr lang="en-US" altLang="en-US" sz="1700" b="1" dirty="0">
                  <a:solidFill>
                    <a:srgbClr val="008000"/>
                  </a:solidFill>
                </a:rPr>
                <a:t>8</a:t>
              </a:r>
              <a:r>
                <a:rPr lang="ru-RU" altLang="en-US" sz="1700" b="1" dirty="0">
                  <a:solidFill>
                    <a:srgbClr val="008000"/>
                  </a:solidFill>
                </a:rPr>
                <a:t>,</a:t>
              </a:r>
              <a:r>
                <a:rPr lang="en-US" altLang="en-US" sz="1700" b="1" dirty="0">
                  <a:solidFill>
                    <a:srgbClr val="008000"/>
                  </a:solidFill>
                </a:rPr>
                <a:t>03%</a:t>
              </a:r>
            </a:p>
            <a:p>
              <a:pPr algn="ctr">
                <a:spcBef>
                  <a:spcPct val="0"/>
                </a:spcBef>
                <a:buFontTx/>
                <a:buNone/>
              </a:pPr>
              <a:endParaRPr lang="en-US" altLang="en-US" sz="1700" b="1" dirty="0"/>
            </a:p>
            <a:p>
              <a:pPr algn="ctr">
                <a:spcBef>
                  <a:spcPct val="0"/>
                </a:spcBef>
                <a:buFontTx/>
                <a:buNone/>
              </a:pPr>
              <a:r>
                <a:rPr lang="ru-RU" altLang="en-US" sz="1700" b="1" dirty="0"/>
                <a:t>ВИЭ</a:t>
              </a:r>
              <a:endParaRPr lang="en-US" altLang="en-US" sz="1700" b="1" dirty="0"/>
            </a:p>
            <a:p>
              <a:pPr algn="ctr">
                <a:spcBef>
                  <a:spcPct val="0"/>
                </a:spcBef>
                <a:buFontTx/>
                <a:buNone/>
              </a:pPr>
              <a:r>
                <a:rPr lang="en-US" altLang="en-US" sz="1700" b="1" dirty="0">
                  <a:solidFill>
                    <a:srgbClr val="008000"/>
                  </a:solidFill>
                </a:rPr>
                <a:t>6</a:t>
              </a:r>
              <a:r>
                <a:rPr lang="ru-RU" altLang="en-US" sz="1700" b="1" dirty="0">
                  <a:solidFill>
                    <a:srgbClr val="008000"/>
                  </a:solidFill>
                </a:rPr>
                <a:t>,</a:t>
              </a:r>
              <a:r>
                <a:rPr lang="en-US" altLang="en-US" sz="1700" b="1" dirty="0">
                  <a:solidFill>
                    <a:srgbClr val="008000"/>
                  </a:solidFill>
                </a:rPr>
                <a:t>51%</a:t>
              </a:r>
            </a:p>
            <a:p>
              <a:pPr algn="ctr">
                <a:spcBef>
                  <a:spcPct val="0"/>
                </a:spcBef>
                <a:buFontTx/>
                <a:buNone/>
              </a:pPr>
              <a:endParaRPr lang="en-US" altLang="en-US" sz="1700" b="1" dirty="0">
                <a:solidFill>
                  <a:srgbClr val="008000"/>
                </a:solidFill>
              </a:endParaRPr>
            </a:p>
          </p:txBody>
        </p:sp>
        <p:pic>
          <p:nvPicPr>
            <p:cNvPr id="13" name="Picture 24">
              <a:extLst>
                <a:ext uri="{FF2B5EF4-FFF2-40B4-BE49-F238E27FC236}">
                  <a16:creationId xmlns:a16="http://schemas.microsoft.com/office/drawing/2014/main" id="{1F21E8C5-5291-D33F-C724-EB48E9B5C83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238582" y="1874439"/>
              <a:ext cx="5175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3" descr="Oil industry icons, illustration - Stock Image - F019/9692 - Science Photo  Library">
              <a:extLst>
                <a:ext uri="{FF2B5EF4-FFF2-40B4-BE49-F238E27FC236}">
                  <a16:creationId xmlns:a16="http://schemas.microsoft.com/office/drawing/2014/main" id="{042949B6-64AB-7F6C-E772-6399007773B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271125" y="3261072"/>
              <a:ext cx="4413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a:extLst>
                <a:ext uri="{FF2B5EF4-FFF2-40B4-BE49-F238E27FC236}">
                  <a16:creationId xmlns:a16="http://schemas.microsoft.com/office/drawing/2014/main" id="{28623D79-4705-0883-D1B8-FF9A937730E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337800" y="2490506"/>
              <a:ext cx="3079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a:extLst>
                <a:ext uri="{FF2B5EF4-FFF2-40B4-BE49-F238E27FC236}">
                  <a16:creationId xmlns:a16="http://schemas.microsoft.com/office/drawing/2014/main" id="{1103DFAB-CA84-B616-B780-AC71521E98A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301288" y="4112930"/>
              <a:ext cx="4175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a:extLst>
                <a:ext uri="{FF2B5EF4-FFF2-40B4-BE49-F238E27FC236}">
                  <a16:creationId xmlns:a16="http://schemas.microsoft.com/office/drawing/2014/main" id="{992BA997-8775-B26A-636A-78F7F62A7A3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274300" y="4895569"/>
              <a:ext cx="47783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a:extLst>
                <a:ext uri="{FF2B5EF4-FFF2-40B4-BE49-F238E27FC236}">
                  <a16:creationId xmlns:a16="http://schemas.microsoft.com/office/drawing/2014/main" id="{D407C0F1-3880-5457-F40C-7A3CCE9B9A3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287000" y="5996186"/>
              <a:ext cx="4635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1">
              <a:extLst>
                <a:ext uri="{FF2B5EF4-FFF2-40B4-BE49-F238E27FC236}">
                  <a16:creationId xmlns:a16="http://schemas.microsoft.com/office/drawing/2014/main" id="{AD006D5F-206C-9809-B079-DE929AF6964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352088" y="5517719"/>
              <a:ext cx="3333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02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2" grpId="0" animBg="1"/>
      <p:bldP spid="6" grpId="0" animBg="1"/>
      <p:bldP spid="7" grpId="0" animBg="1"/>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4EDFB-ADF5-58E6-CDAC-0E6766BFE9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4" name="Slide Number Placeholder 3">
            <a:extLst>
              <a:ext uri="{FF2B5EF4-FFF2-40B4-BE49-F238E27FC236}">
                <a16:creationId xmlns:a16="http://schemas.microsoft.com/office/drawing/2014/main" id="{95964FD6-47F1-4698-8272-878A8264A726}"/>
              </a:ext>
            </a:extLst>
          </p:cNvPr>
          <p:cNvSpPr>
            <a:spLocks noGrp="1"/>
          </p:cNvSpPr>
          <p:nvPr>
            <p:ph type="sldNum" sz="quarter" idx="12"/>
          </p:nvPr>
        </p:nvSpPr>
        <p:spPr>
          <a:xfrm>
            <a:off x="9347200" y="6492875"/>
            <a:ext cx="2235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2D21-A0D7-4FCA-A179-96175D6B04AC}"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3B5A1C81-F0E3-44AF-BFE2-F61BA3DEC99C}"/>
              </a:ext>
            </a:extLst>
          </p:cNvPr>
          <p:cNvSpPr>
            <a:spLocks noGrp="1"/>
          </p:cNvSpPr>
          <p:nvPr>
            <p:ph type="title"/>
          </p:nvPr>
        </p:nvSpPr>
        <p:spPr>
          <a:xfrm>
            <a:off x="838200" y="-102708"/>
            <a:ext cx="10515600" cy="1070277"/>
          </a:xfrm>
        </p:spPr>
        <p:txBody>
          <a:bodyPr>
            <a:normAutofit/>
          </a:bodyPr>
          <a:lstStyle/>
          <a:p>
            <a:pPr algn="ctr"/>
            <a:r>
              <a:rPr lang="ru-RU" sz="3200" b="1" dirty="0">
                <a:solidFill>
                  <a:schemeClr val="bg1"/>
                </a:solidFill>
                <a:latin typeface="Times New Roman" panose="02020603050405020304" pitchFamily="18" charset="0"/>
                <a:cs typeface="Times New Roman" panose="02020603050405020304" pitchFamily="18" charset="0"/>
              </a:rPr>
              <a:t>Обзор энергетического сектора Пакистана</a:t>
            </a:r>
            <a:endParaRPr lang="en-GB"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Chart 9">
            <a:extLst>
              <a:ext uri="{FF2B5EF4-FFF2-40B4-BE49-F238E27FC236}">
                <a16:creationId xmlns:a16="http://schemas.microsoft.com/office/drawing/2014/main" id="{19D66CD6-64AC-481C-9CEF-58C6A9B1622E}"/>
              </a:ext>
            </a:extLst>
          </p:cNvPr>
          <p:cNvGraphicFramePr>
            <a:graphicFrameLocks/>
          </p:cNvGraphicFramePr>
          <p:nvPr>
            <p:extLst>
              <p:ext uri="{D42A27DB-BD31-4B8C-83A1-F6EECF244321}">
                <p14:modId xmlns:p14="http://schemas.microsoft.com/office/powerpoint/2010/main" val="845115752"/>
              </p:ext>
            </p:extLst>
          </p:nvPr>
        </p:nvGraphicFramePr>
        <p:xfrm>
          <a:off x="-191394" y="1905000"/>
          <a:ext cx="5119573" cy="38722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p:cNvGraphicFramePr/>
          <p:nvPr>
            <p:extLst>
              <p:ext uri="{D42A27DB-BD31-4B8C-83A1-F6EECF244321}">
                <p14:modId xmlns:p14="http://schemas.microsoft.com/office/powerpoint/2010/main" val="268913632"/>
              </p:ext>
            </p:extLst>
          </p:nvPr>
        </p:nvGraphicFramePr>
        <p:xfrm>
          <a:off x="0" y="716500"/>
          <a:ext cx="6705600" cy="1188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Chart 2">
            <a:extLst>
              <a:ext uri="{FF2B5EF4-FFF2-40B4-BE49-F238E27FC236}">
                <a16:creationId xmlns:a16="http://schemas.microsoft.com/office/drawing/2014/main" id="{551F359C-FA77-5E4A-BE1E-65FBFDC2D997}"/>
              </a:ext>
            </a:extLst>
          </p:cNvPr>
          <p:cNvGraphicFramePr>
            <a:graphicFrameLocks/>
          </p:cNvGraphicFramePr>
          <p:nvPr>
            <p:extLst>
              <p:ext uri="{D42A27DB-BD31-4B8C-83A1-F6EECF244321}">
                <p14:modId xmlns:p14="http://schemas.microsoft.com/office/powerpoint/2010/main" val="2555183664"/>
              </p:ext>
            </p:extLst>
          </p:nvPr>
        </p:nvGraphicFramePr>
        <p:xfrm>
          <a:off x="4217571" y="1988296"/>
          <a:ext cx="5225898" cy="3872245"/>
        </p:xfrm>
        <a:graphic>
          <a:graphicData uri="http://schemas.openxmlformats.org/drawingml/2006/chart">
            <c:chart xmlns:c="http://schemas.openxmlformats.org/drawingml/2006/chart" xmlns:r="http://schemas.openxmlformats.org/officeDocument/2006/relationships" r:id="rId10"/>
          </a:graphicData>
        </a:graphic>
      </p:graphicFrame>
      <p:pic>
        <p:nvPicPr>
          <p:cNvPr id="2" name="Picture 1">
            <a:extLst>
              <a:ext uri="{FF2B5EF4-FFF2-40B4-BE49-F238E27FC236}">
                <a16:creationId xmlns:a16="http://schemas.microsoft.com/office/drawing/2014/main" id="{0AD0EDD8-3969-4733-045F-EADCD00FB9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
        <p:nvSpPr>
          <p:cNvPr id="11" name="TextBox 2">
            <a:extLst>
              <a:ext uri="{FF2B5EF4-FFF2-40B4-BE49-F238E27FC236}">
                <a16:creationId xmlns:a16="http://schemas.microsoft.com/office/drawing/2014/main" id="{C0936174-F953-6CEC-03F6-FBBE58AEDAFD}"/>
              </a:ext>
            </a:extLst>
          </p:cNvPr>
          <p:cNvSpPr txBox="1">
            <a:spLocks noChangeArrowheads="1"/>
          </p:cNvSpPr>
          <p:nvPr/>
        </p:nvSpPr>
        <p:spPr bwMode="auto">
          <a:xfrm>
            <a:off x="1180214" y="5908641"/>
            <a:ext cx="23912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spcBef>
                <a:spcPct val="0"/>
              </a:spcBef>
              <a:buFontTx/>
              <a:buNone/>
            </a:pPr>
            <a:r>
              <a:rPr lang="en-US" altLang="en-US" sz="1600" b="1" dirty="0">
                <a:solidFill>
                  <a:schemeClr val="accent1">
                    <a:lumMod val="75000"/>
                  </a:schemeClr>
                </a:solidFill>
              </a:rPr>
              <a:t>2023</a:t>
            </a:r>
          </a:p>
          <a:p>
            <a:pPr algn="ctr"/>
            <a:r>
              <a:rPr lang="ru-RU" altLang="en-US" sz="1400" dirty="0">
                <a:solidFill>
                  <a:schemeClr val="accent1">
                    <a:lumMod val="75000"/>
                  </a:schemeClr>
                </a:solidFill>
              </a:rPr>
              <a:t>Общая установленная мощность </a:t>
            </a:r>
            <a:r>
              <a:rPr lang="en-US" altLang="en-US" sz="1600" b="1" dirty="0">
                <a:solidFill>
                  <a:schemeClr val="accent1">
                    <a:lumMod val="75000"/>
                  </a:schemeClr>
                </a:solidFill>
              </a:rPr>
              <a:t>45 </a:t>
            </a:r>
            <a:r>
              <a:rPr lang="ru-RU" altLang="en-US" sz="1600" b="1" dirty="0">
                <a:solidFill>
                  <a:schemeClr val="accent1">
                    <a:lumMod val="75000"/>
                  </a:schemeClr>
                </a:solidFill>
              </a:rPr>
              <a:t>ГВт</a:t>
            </a:r>
            <a:endParaRPr lang="en-US" altLang="en-US" sz="1600" b="1" dirty="0">
              <a:solidFill>
                <a:schemeClr val="accent1">
                  <a:lumMod val="75000"/>
                </a:schemeClr>
              </a:solidFill>
            </a:endParaRPr>
          </a:p>
          <a:p>
            <a:pPr algn="ctr"/>
            <a:r>
              <a:rPr lang="ru-RU" altLang="en-US" sz="1600" b="1" dirty="0">
                <a:solidFill>
                  <a:schemeClr val="accent6">
                    <a:lumMod val="75000"/>
                  </a:schemeClr>
                </a:solidFill>
              </a:rPr>
              <a:t>Доля ВИЭ </a:t>
            </a:r>
            <a:r>
              <a:rPr lang="en-US" altLang="en-US" sz="1600" b="1" dirty="0">
                <a:solidFill>
                  <a:schemeClr val="accent6">
                    <a:lumMod val="75000"/>
                  </a:schemeClr>
                </a:solidFill>
              </a:rPr>
              <a:t>31%</a:t>
            </a:r>
          </a:p>
        </p:txBody>
      </p:sp>
      <p:sp>
        <p:nvSpPr>
          <p:cNvPr id="12" name="TextBox 2">
            <a:extLst>
              <a:ext uri="{FF2B5EF4-FFF2-40B4-BE49-F238E27FC236}">
                <a16:creationId xmlns:a16="http://schemas.microsoft.com/office/drawing/2014/main" id="{D89BC499-89FD-DAEE-F12C-40C9E5568DE1}"/>
              </a:ext>
            </a:extLst>
          </p:cNvPr>
          <p:cNvSpPr txBox="1">
            <a:spLocks noChangeArrowheads="1"/>
          </p:cNvSpPr>
          <p:nvPr/>
        </p:nvSpPr>
        <p:spPr bwMode="auto">
          <a:xfrm>
            <a:off x="5772110" y="5900010"/>
            <a:ext cx="23912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spcBef>
                <a:spcPct val="0"/>
              </a:spcBef>
              <a:buFontTx/>
              <a:buNone/>
            </a:pPr>
            <a:r>
              <a:rPr lang="en-US" altLang="en-US" sz="1600" b="1" dirty="0">
                <a:solidFill>
                  <a:schemeClr val="accent1">
                    <a:lumMod val="75000"/>
                  </a:schemeClr>
                </a:solidFill>
              </a:rPr>
              <a:t>2031</a:t>
            </a:r>
          </a:p>
          <a:p>
            <a:pPr algn="ctr"/>
            <a:r>
              <a:rPr lang="ru-RU" altLang="en-US" sz="1400" dirty="0">
                <a:solidFill>
                  <a:schemeClr val="accent1">
                    <a:lumMod val="75000"/>
                  </a:schemeClr>
                </a:solidFill>
              </a:rPr>
              <a:t>Общая установленная мощность </a:t>
            </a:r>
            <a:r>
              <a:rPr lang="en-US" altLang="en-US" sz="1600" b="1" dirty="0">
                <a:solidFill>
                  <a:schemeClr val="accent1">
                    <a:lumMod val="75000"/>
                  </a:schemeClr>
                </a:solidFill>
              </a:rPr>
              <a:t>63 </a:t>
            </a:r>
            <a:r>
              <a:rPr lang="ru-RU" altLang="en-US" sz="1600" b="1" dirty="0">
                <a:solidFill>
                  <a:schemeClr val="accent1">
                    <a:lumMod val="75000"/>
                  </a:schemeClr>
                </a:solidFill>
              </a:rPr>
              <a:t>ГВт</a:t>
            </a:r>
            <a:endParaRPr lang="en-US" altLang="en-US" sz="1600" b="1" dirty="0">
              <a:solidFill>
                <a:schemeClr val="accent1">
                  <a:lumMod val="75000"/>
                </a:schemeClr>
              </a:solidFill>
            </a:endParaRPr>
          </a:p>
          <a:p>
            <a:pPr algn="ctr">
              <a:spcBef>
                <a:spcPct val="0"/>
              </a:spcBef>
              <a:buFontTx/>
              <a:buNone/>
            </a:pPr>
            <a:r>
              <a:rPr lang="ru-RU" altLang="en-US" sz="1600" b="1" dirty="0">
                <a:solidFill>
                  <a:schemeClr val="accent6">
                    <a:lumMod val="75000"/>
                  </a:schemeClr>
                </a:solidFill>
              </a:rPr>
              <a:t>Доля ВИЭ </a:t>
            </a:r>
            <a:r>
              <a:rPr lang="en-US" altLang="en-US" sz="1600" b="1" dirty="0">
                <a:solidFill>
                  <a:schemeClr val="accent6">
                    <a:lumMod val="75000"/>
                  </a:schemeClr>
                </a:solidFill>
              </a:rPr>
              <a:t>62%</a:t>
            </a:r>
          </a:p>
        </p:txBody>
      </p:sp>
      <p:sp>
        <p:nvSpPr>
          <p:cNvPr id="13" name="Rectangle 12">
            <a:extLst>
              <a:ext uri="{FF2B5EF4-FFF2-40B4-BE49-F238E27FC236}">
                <a16:creationId xmlns:a16="http://schemas.microsoft.com/office/drawing/2014/main" id="{2C6C279A-30D9-31BE-E5C2-3DB6ADFC04FE}"/>
              </a:ext>
            </a:extLst>
          </p:cNvPr>
          <p:cNvSpPr/>
          <p:nvPr/>
        </p:nvSpPr>
        <p:spPr>
          <a:xfrm>
            <a:off x="9080204" y="2407942"/>
            <a:ext cx="2978445" cy="3365548"/>
          </a:xfrm>
          <a:prstGeom prst="rect">
            <a:avLst/>
          </a:prstGeom>
          <a:gradFill flip="none" rotWithShape="1">
            <a:gsLst>
              <a:gs pos="0">
                <a:schemeClr val="accent6">
                  <a:lumMod val="20000"/>
                  <a:lumOff val="80000"/>
                  <a:alpha val="34000"/>
                </a:schemeClr>
              </a:gs>
              <a:gs pos="50000">
                <a:schemeClr val="accent6">
                  <a:lumMod val="40000"/>
                  <a:lumOff val="60000"/>
                  <a:alpha val="13000"/>
                </a:schemeClr>
              </a:gs>
              <a:gs pos="100000">
                <a:schemeClr val="accent6">
                  <a:lumMod val="60000"/>
                  <a:lumOff val="40000"/>
                  <a:alpha val="66000"/>
                </a:schemeClr>
              </a:gs>
            </a:gsLst>
            <a:path path="circle">
              <a:fillToRect l="100000" t="100000"/>
            </a:path>
            <a:tileRect r="-100000" b="-100000"/>
          </a:gradFill>
          <a:ln w="28575">
            <a:solidFill>
              <a:srgbClr val="008000"/>
            </a:solidFill>
          </a:ln>
        </p:spPr>
        <p:style>
          <a:lnRef idx="3">
            <a:schemeClr val="lt1"/>
          </a:lnRef>
          <a:fillRef idx="1">
            <a:schemeClr val="accent1"/>
          </a:fillRef>
          <a:effectRef idx="1">
            <a:schemeClr val="accent1"/>
          </a:effectRef>
          <a:fontRef idx="minor">
            <a:schemeClr val="lt1"/>
          </a:fontRef>
        </p:style>
        <p:txBody>
          <a:bodyPr lIns="91436" tIns="45718" rIns="91436" bIns="45718" anchor="ctr"/>
          <a:lstStyle/>
          <a:p>
            <a:pPr algn="ctr" fontAlgn="auto">
              <a:spcBef>
                <a:spcPts val="600"/>
              </a:spcBef>
              <a:spcAft>
                <a:spcPts val="0"/>
              </a:spcAft>
              <a:buSzPct val="145000"/>
              <a:tabLst>
                <a:tab pos="690536" algn="l"/>
              </a:tabLst>
              <a:defRPr/>
            </a:pPr>
            <a:r>
              <a:rPr lang="ru-RU" sz="1600" b="1" dirty="0">
                <a:solidFill>
                  <a:schemeClr val="accent6">
                    <a:lumMod val="50000"/>
                  </a:schemeClr>
                </a:solidFill>
                <a:latin typeface="Times New Roman" panose="02020603050405020304" pitchFamily="18" charset="0"/>
                <a:cs typeface="Times New Roman" panose="02020603050405020304" pitchFamily="18" charset="0"/>
              </a:rPr>
              <a:t>Будущие объекты ВИЭ</a:t>
            </a:r>
            <a:r>
              <a:rPr lang="en-US" sz="1600" b="1" dirty="0">
                <a:solidFill>
                  <a:schemeClr val="accent6">
                    <a:lumMod val="50000"/>
                  </a:schemeClr>
                </a:solidFill>
                <a:latin typeface="Times New Roman" panose="02020603050405020304" pitchFamily="18" charset="0"/>
                <a:cs typeface="Times New Roman" panose="02020603050405020304" pitchFamily="18" charset="0"/>
              </a:rPr>
              <a:t> </a:t>
            </a:r>
          </a:p>
          <a:p>
            <a:pPr algn="ctr" fontAlgn="auto">
              <a:spcBef>
                <a:spcPts val="600"/>
              </a:spcBef>
              <a:spcAft>
                <a:spcPts val="0"/>
              </a:spcAft>
              <a:buSzPct val="145000"/>
              <a:tabLst>
                <a:tab pos="690536" algn="l"/>
              </a:tabLst>
              <a:defRPr/>
            </a:pPr>
            <a:endParaRPr lang="en-US" sz="1400" b="1" dirty="0">
              <a:solidFill>
                <a:prstClr val="black"/>
              </a:solidFill>
              <a:latin typeface="Times New Roman" panose="02020603050405020304" pitchFamily="18" charset="0"/>
              <a:cs typeface="Times New Roman" panose="02020603050405020304" pitchFamily="18" charset="0"/>
            </a:endParaRPr>
          </a:p>
          <a:p>
            <a:pPr fontAlgn="auto">
              <a:spcBef>
                <a:spcPts val="600"/>
              </a:spcBef>
              <a:spcAft>
                <a:spcPts val="0"/>
              </a:spcAft>
              <a:buSzPct val="145000"/>
              <a:tabLst>
                <a:tab pos="690536" algn="l"/>
              </a:tabLst>
              <a:defRPr/>
            </a:pPr>
            <a:r>
              <a:rPr lang="ru-RU" sz="1400" dirty="0">
                <a:solidFill>
                  <a:prstClr val="black"/>
                </a:solidFill>
                <a:latin typeface="Times New Roman" panose="02020603050405020304" pitchFamily="18" charset="0"/>
                <a:cs typeface="Times New Roman" panose="02020603050405020304" pitchFamily="18" charset="0"/>
              </a:rPr>
              <a:t>Солнечная энергетика	</a:t>
            </a:r>
            <a:r>
              <a:rPr lang="en-US" sz="1400" dirty="0">
                <a:solidFill>
                  <a:prstClr val="black"/>
                </a:solidFill>
                <a:latin typeface="Times New Roman" panose="02020603050405020304" pitchFamily="18" charset="0"/>
                <a:cs typeface="Times New Roman" panose="02020603050405020304" pitchFamily="18" charset="0"/>
              </a:rPr>
              <a:t>6564 </a:t>
            </a:r>
            <a:r>
              <a:rPr lang="ru-RU" sz="1400" dirty="0">
                <a:solidFill>
                  <a:prstClr val="black"/>
                </a:solidFill>
                <a:latin typeface="Times New Roman" panose="02020603050405020304" pitchFamily="18" charset="0"/>
                <a:cs typeface="Times New Roman" panose="02020603050405020304" pitchFamily="18" charset="0"/>
              </a:rPr>
              <a:t>МВт-ч</a:t>
            </a:r>
            <a:endParaRPr lang="en-US" sz="1400" dirty="0">
              <a:solidFill>
                <a:prstClr val="black"/>
              </a:solidFill>
              <a:latin typeface="Times New Roman" panose="02020603050405020304" pitchFamily="18" charset="0"/>
              <a:cs typeface="Times New Roman" panose="02020603050405020304" pitchFamily="18" charset="0"/>
            </a:endParaRPr>
          </a:p>
          <a:p>
            <a:pPr>
              <a:spcBef>
                <a:spcPts val="600"/>
              </a:spcBef>
              <a:buSzPct val="145000"/>
              <a:tabLst>
                <a:tab pos="690536" algn="l"/>
              </a:tabLst>
              <a:defRPr/>
            </a:pPr>
            <a:r>
              <a:rPr lang="ru-RU" sz="1400" dirty="0">
                <a:solidFill>
                  <a:prstClr val="black"/>
                </a:solidFill>
                <a:latin typeface="Times New Roman" panose="02020603050405020304" pitchFamily="18" charset="0"/>
                <a:cs typeface="Times New Roman" panose="02020603050405020304" pitchFamily="18" charset="0"/>
              </a:rPr>
              <a:t>Солнечная РГ</a:t>
            </a:r>
            <a:r>
              <a:rPr lang="en-US" sz="1400" dirty="0">
                <a:solidFill>
                  <a:prstClr val="black"/>
                </a:solidFill>
                <a:latin typeface="Times New Roman" panose="02020603050405020304" pitchFamily="18" charset="0"/>
                <a:cs typeface="Times New Roman" panose="02020603050405020304" pitchFamily="18" charset="0"/>
              </a:rPr>
              <a:t>	2000 </a:t>
            </a:r>
            <a:r>
              <a:rPr lang="ru-RU" sz="1400" dirty="0">
                <a:solidFill>
                  <a:prstClr val="black"/>
                </a:solidFill>
                <a:latin typeface="Times New Roman" panose="02020603050405020304" pitchFamily="18" charset="0"/>
                <a:cs typeface="Times New Roman" panose="02020603050405020304" pitchFamily="18" charset="0"/>
              </a:rPr>
              <a:t>МВт</a:t>
            </a:r>
            <a:endParaRPr lang="en-US" sz="1400" dirty="0">
              <a:solidFill>
                <a:prstClr val="black"/>
              </a:solidFill>
              <a:latin typeface="Times New Roman" panose="02020603050405020304" pitchFamily="18" charset="0"/>
              <a:cs typeface="Times New Roman" panose="02020603050405020304" pitchFamily="18" charset="0"/>
            </a:endParaRPr>
          </a:p>
          <a:p>
            <a:pPr>
              <a:spcBef>
                <a:spcPts val="600"/>
              </a:spcBef>
              <a:buSzPct val="145000"/>
              <a:tabLst>
                <a:tab pos="690536" algn="l"/>
              </a:tabLst>
              <a:defRPr/>
            </a:pPr>
            <a:r>
              <a:rPr lang="ru-RU" sz="1400" dirty="0">
                <a:solidFill>
                  <a:prstClr val="black"/>
                </a:solidFill>
                <a:latin typeface="Times New Roman" panose="02020603050405020304" pitchFamily="18" charset="0"/>
                <a:cs typeface="Times New Roman" panose="02020603050405020304" pitchFamily="18" charset="0"/>
              </a:rPr>
              <a:t>Солн, чистое измерение</a:t>
            </a:r>
            <a:r>
              <a:rPr lang="en-US" sz="1400" dirty="0">
                <a:solidFill>
                  <a:prstClr val="black"/>
                </a:solidFill>
                <a:latin typeface="Times New Roman" panose="02020603050405020304" pitchFamily="18" charset="0"/>
                <a:cs typeface="Times New Roman" panose="02020603050405020304" pitchFamily="18" charset="0"/>
              </a:rPr>
              <a:t>	</a:t>
            </a:r>
            <a:r>
              <a:rPr lang="ru-RU" sz="1400"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4320 </a:t>
            </a:r>
            <a:r>
              <a:rPr lang="ru-RU" sz="1400" dirty="0">
                <a:solidFill>
                  <a:prstClr val="black"/>
                </a:solidFill>
                <a:latin typeface="Times New Roman" panose="02020603050405020304" pitchFamily="18" charset="0"/>
                <a:cs typeface="Times New Roman" panose="02020603050405020304" pitchFamily="18" charset="0"/>
              </a:rPr>
              <a:t>МВт</a:t>
            </a:r>
            <a:endParaRPr lang="en-US" sz="1400" dirty="0">
              <a:solidFill>
                <a:prstClr val="black"/>
              </a:solidFill>
              <a:latin typeface="Times New Roman" panose="02020603050405020304" pitchFamily="18" charset="0"/>
              <a:cs typeface="Times New Roman" panose="02020603050405020304" pitchFamily="18" charset="0"/>
            </a:endParaRPr>
          </a:p>
          <a:p>
            <a:pPr fontAlgn="auto">
              <a:spcBef>
                <a:spcPts val="600"/>
              </a:spcBef>
              <a:spcAft>
                <a:spcPts val="0"/>
              </a:spcAft>
              <a:buSzPct val="145000"/>
              <a:tabLst>
                <a:tab pos="690536" algn="l"/>
              </a:tabLst>
              <a:defRPr/>
            </a:pPr>
            <a:r>
              <a:rPr lang="ru-RU" sz="1400" dirty="0">
                <a:solidFill>
                  <a:prstClr val="black"/>
                </a:solidFill>
                <a:latin typeface="Times New Roman" panose="02020603050405020304" pitchFamily="18" charset="0"/>
                <a:cs typeface="Times New Roman" panose="02020603050405020304" pitchFamily="18" charset="0"/>
              </a:rPr>
              <a:t>Ветроэнергетика</a:t>
            </a:r>
            <a:r>
              <a:rPr lang="en-US" sz="1400" dirty="0">
                <a:solidFill>
                  <a:prstClr val="black"/>
                </a:solidFill>
                <a:latin typeface="Times New Roman" panose="02020603050405020304" pitchFamily="18" charset="0"/>
                <a:cs typeface="Times New Roman" panose="02020603050405020304" pitchFamily="18" charset="0"/>
              </a:rPr>
              <a:t>	4827 </a:t>
            </a:r>
            <a:r>
              <a:rPr lang="ru-RU" sz="1400" dirty="0">
                <a:solidFill>
                  <a:prstClr val="black"/>
                </a:solidFill>
                <a:latin typeface="Times New Roman" panose="02020603050405020304" pitchFamily="18" charset="0"/>
                <a:cs typeface="Times New Roman" panose="02020603050405020304" pitchFamily="18" charset="0"/>
              </a:rPr>
              <a:t>МВт</a:t>
            </a:r>
            <a:endParaRPr lang="en-US" sz="1400" dirty="0">
              <a:solidFill>
                <a:prstClr val="black"/>
              </a:solidFill>
              <a:latin typeface="Times New Roman" panose="02020603050405020304" pitchFamily="18" charset="0"/>
              <a:cs typeface="Times New Roman" panose="02020603050405020304" pitchFamily="18" charset="0"/>
            </a:endParaRPr>
          </a:p>
          <a:p>
            <a:pPr fontAlgn="auto">
              <a:spcBef>
                <a:spcPts val="600"/>
              </a:spcBef>
              <a:spcAft>
                <a:spcPts val="0"/>
              </a:spcAft>
              <a:buSzPct val="145000"/>
              <a:tabLst>
                <a:tab pos="690536" algn="l"/>
              </a:tabLst>
              <a:defRPr/>
            </a:pPr>
            <a:r>
              <a:rPr lang="ru-RU" sz="1400" dirty="0">
                <a:solidFill>
                  <a:prstClr val="black"/>
                </a:solidFill>
                <a:latin typeface="Times New Roman" panose="02020603050405020304" pitchFamily="18" charset="0"/>
                <a:cs typeface="Times New Roman" panose="02020603050405020304" pitchFamily="18" charset="0"/>
              </a:rPr>
              <a:t>Гидро</a:t>
            </a:r>
            <a:r>
              <a:rPr lang="en-US" sz="1400" dirty="0">
                <a:solidFill>
                  <a:prstClr val="black"/>
                </a:solidFill>
                <a:latin typeface="Times New Roman" panose="02020603050405020304" pitchFamily="18" charset="0"/>
                <a:cs typeface="Times New Roman" panose="02020603050405020304" pitchFamily="18" charset="0"/>
              </a:rPr>
              <a:t> 			3588 </a:t>
            </a:r>
            <a:r>
              <a:rPr lang="ru-RU" sz="1400" dirty="0">
                <a:solidFill>
                  <a:prstClr val="black"/>
                </a:solidFill>
                <a:latin typeface="Times New Roman" panose="02020603050405020304" pitchFamily="18" charset="0"/>
                <a:cs typeface="Times New Roman" panose="02020603050405020304" pitchFamily="18" charset="0"/>
              </a:rPr>
              <a:t>МВт</a:t>
            </a:r>
            <a:endParaRPr lang="en-US" sz="1400" dirty="0">
              <a:solidFill>
                <a:prstClr val="black"/>
              </a:solidFill>
              <a:latin typeface="Times New Roman" panose="02020603050405020304" pitchFamily="18" charset="0"/>
              <a:cs typeface="Times New Roman" panose="02020603050405020304" pitchFamily="18" charset="0"/>
            </a:endParaRPr>
          </a:p>
          <a:p>
            <a:pPr fontAlgn="auto">
              <a:spcBef>
                <a:spcPts val="600"/>
              </a:spcBef>
              <a:spcAft>
                <a:spcPts val="0"/>
              </a:spcAft>
              <a:buSzPct val="145000"/>
              <a:tabLst>
                <a:tab pos="690536" algn="l"/>
              </a:tabLst>
              <a:defRPr/>
            </a:pPr>
            <a:endParaRPr lang="en-US"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fontAlgn="auto">
              <a:spcBef>
                <a:spcPts val="600"/>
              </a:spcBef>
              <a:spcAft>
                <a:spcPts val="0"/>
              </a:spcAft>
              <a:buSzPct val="145000"/>
              <a:tabLst>
                <a:tab pos="690536" algn="l"/>
              </a:tabLst>
              <a:defRPr/>
            </a:pPr>
            <a:r>
              <a:rPr lang="ru-RU"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Итого</a:t>
            </a:r>
            <a:r>
              <a:rPr lang="en-US"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22</a:t>
            </a:r>
            <a:r>
              <a:rPr lang="ru-RU"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289 </a:t>
            </a:r>
            <a:r>
              <a:rPr lang="ru-RU"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МВт</a:t>
            </a:r>
            <a:endParaRPr lang="en-US" sz="1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7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par>
                          <p:cTn id="13" fill="hold">
                            <p:stCondLst>
                              <p:cond delay="2500"/>
                            </p:stCondLst>
                            <p:childTnLst>
                              <p:par>
                                <p:cTn id="14" presetID="21" presetClass="entr" presetSubtype="1"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par>
                          <p:cTn id="17" fill="hold">
                            <p:stCondLst>
                              <p:cond delay="4000"/>
                            </p:stCondLst>
                            <p:childTnLst>
                              <p:par>
                                <p:cTn id="18" presetID="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5000"/>
                            </p:stCondLst>
                            <p:childTnLst>
                              <p:par>
                                <p:cTn id="28" presetID="2" presetClass="entr" presetSubtype="8" fill="hold" grpId="0" nodeType="afterEffect">
                                  <p:stCondLst>
                                    <p:cond delay="5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6" grpId="0">
        <p:bldAsOne/>
      </p:bldGraphic>
      <p:bldGraphic spid="3" grpId="0">
        <p:bldAsOne/>
      </p:bldGraphic>
      <p:bldP spid="11" grpId="0"/>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1">
            <a:extLst>
              <a:ext uri="{FF2B5EF4-FFF2-40B4-BE49-F238E27FC236}">
                <a16:creationId xmlns:a16="http://schemas.microsoft.com/office/drawing/2014/main" id="{E93C5F09-7848-208D-AA20-FAFCA40BC83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62C527-992A-4899-82A2-2C50FD4F5A3E}" type="slidenum">
              <a:rPr lang="en-US" altLang="en-US" sz="1200">
                <a:solidFill>
                  <a:srgbClr val="898989"/>
                </a:solidFill>
              </a:rPr>
              <a:pPr>
                <a:spcBef>
                  <a:spcPct val="0"/>
                </a:spcBef>
                <a:buFontTx/>
                <a:buNone/>
              </a:pPr>
              <a:t>5</a:t>
            </a:fld>
            <a:endParaRPr lang="en-US" altLang="en-US" sz="1200">
              <a:solidFill>
                <a:srgbClr val="898989"/>
              </a:solidFill>
            </a:endParaRPr>
          </a:p>
        </p:txBody>
      </p:sp>
      <p:pic>
        <p:nvPicPr>
          <p:cNvPr id="3" name="Content Placeholder 3">
            <a:extLst>
              <a:ext uri="{FF2B5EF4-FFF2-40B4-BE49-F238E27FC236}">
                <a16:creationId xmlns:a16="http://schemas.microsoft.com/office/drawing/2014/main" id="{9F5148E5-56A0-ECE7-1E0D-F75D458EFAC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22738" y="1463675"/>
            <a:ext cx="7472362" cy="4498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82F49F-597F-44A2-6FAE-4DA018D578B4}"/>
              </a:ext>
            </a:extLst>
          </p:cNvPr>
          <p:cNvSpPr>
            <a:spLocks noChangeArrowheads="1"/>
          </p:cNvSpPr>
          <p:nvPr/>
        </p:nvSpPr>
        <p:spPr bwMode="auto">
          <a:xfrm>
            <a:off x="333375" y="1019437"/>
            <a:ext cx="3536950" cy="461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000000"/>
                </a:solidFill>
                <a:miter lim="800000"/>
                <a:headEnd/>
                <a:tailEnd/>
              </a14:hiddenLine>
            </a:ext>
          </a:extLst>
        </p:spPr>
        <p:txBody>
          <a:bodyPr lIns="92071" tIns="46036" rIns="92071" bIns="46036"/>
          <a:lstStyle/>
          <a:p>
            <a:pPr marL="0" lvl="1">
              <a:spcAft>
                <a:spcPts val="600"/>
              </a:spcAft>
              <a:buClr>
                <a:schemeClr val="tx1">
                  <a:lumMod val="75000"/>
                  <a:lumOff val="25000"/>
                </a:schemeClr>
              </a:buClr>
              <a:buSzPct val="100000"/>
              <a:defRPr/>
            </a:pPr>
            <a:endParaRPr lang="en-US" sz="2000" b="1" dirty="0">
              <a:solidFill>
                <a:schemeClr val="bg1"/>
              </a:solidFill>
            </a:endParaRPr>
          </a:p>
          <a:p>
            <a:pPr marL="0" lvl="1">
              <a:spcAft>
                <a:spcPts val="600"/>
              </a:spcAft>
              <a:buClr>
                <a:schemeClr val="tx1">
                  <a:lumMod val="75000"/>
                  <a:lumOff val="25000"/>
                </a:schemeClr>
              </a:buClr>
              <a:buSzPct val="100000"/>
              <a:defRPr/>
            </a:pPr>
            <a:endParaRPr lang="en-US" sz="2400" b="1" dirty="0">
              <a:solidFill>
                <a:schemeClr val="bg1"/>
              </a:solidFill>
            </a:endParaRPr>
          </a:p>
          <a:p>
            <a:pPr marL="630238" lvl="2">
              <a:lnSpc>
                <a:spcPts val="2500"/>
              </a:lnSpc>
              <a:spcBef>
                <a:spcPts val="1200"/>
              </a:spcBef>
              <a:spcAft>
                <a:spcPts val="1200"/>
              </a:spcAft>
              <a:buClr>
                <a:schemeClr val="bg1"/>
              </a:buClr>
              <a:buSzPct val="100000"/>
              <a:defRPr/>
            </a:pPr>
            <a:r>
              <a:rPr lang="ru-RU" sz="2000" dirty="0">
                <a:solidFill>
                  <a:schemeClr val="bg1"/>
                </a:solidFill>
              </a:rPr>
              <a:t>СЭС</a:t>
            </a:r>
            <a:r>
              <a:rPr lang="en-US" sz="2000" dirty="0">
                <a:solidFill>
                  <a:schemeClr val="bg1"/>
                </a:solidFill>
              </a:rPr>
              <a:t>: 2</a:t>
            </a:r>
            <a:r>
              <a:rPr lang="ru-RU" sz="2000" dirty="0">
                <a:solidFill>
                  <a:schemeClr val="bg1"/>
                </a:solidFill>
              </a:rPr>
              <a:t> </a:t>
            </a:r>
            <a:r>
              <a:rPr lang="en-US" sz="2000" dirty="0">
                <a:solidFill>
                  <a:schemeClr val="bg1"/>
                </a:solidFill>
              </a:rPr>
              <a:t>900 </a:t>
            </a:r>
            <a:r>
              <a:rPr lang="ru-RU" sz="2000" dirty="0">
                <a:solidFill>
                  <a:schemeClr val="bg1"/>
                </a:solidFill>
              </a:rPr>
              <a:t>ГВт</a:t>
            </a:r>
            <a:endParaRPr lang="en-US" sz="2000" dirty="0">
              <a:solidFill>
                <a:schemeClr val="bg1"/>
              </a:solidFill>
            </a:endParaRPr>
          </a:p>
          <a:p>
            <a:pPr marL="630238" lvl="2">
              <a:lnSpc>
                <a:spcPts val="2500"/>
              </a:lnSpc>
              <a:spcBef>
                <a:spcPts val="1200"/>
              </a:spcBef>
              <a:spcAft>
                <a:spcPts val="1200"/>
              </a:spcAft>
              <a:buClr>
                <a:schemeClr val="bg1"/>
              </a:buClr>
              <a:buSzPct val="100000"/>
              <a:defRPr/>
            </a:pPr>
            <a:r>
              <a:rPr lang="ru-RU" sz="2000" dirty="0">
                <a:solidFill>
                  <a:schemeClr val="bg1"/>
                </a:solidFill>
              </a:rPr>
              <a:t>ВЭС</a:t>
            </a:r>
            <a:r>
              <a:rPr lang="en-US" sz="2000" dirty="0">
                <a:solidFill>
                  <a:schemeClr val="bg1"/>
                </a:solidFill>
              </a:rPr>
              <a:t>: 132 </a:t>
            </a:r>
            <a:r>
              <a:rPr lang="ru-RU" sz="2000" dirty="0">
                <a:solidFill>
                  <a:schemeClr val="bg1"/>
                </a:solidFill>
              </a:rPr>
              <a:t>ГВт</a:t>
            </a:r>
            <a:endParaRPr lang="en-US" sz="2000" dirty="0">
              <a:solidFill>
                <a:schemeClr val="bg1"/>
              </a:solidFill>
            </a:endParaRPr>
          </a:p>
          <a:p>
            <a:pPr marL="630238" lvl="2">
              <a:lnSpc>
                <a:spcPts val="2500"/>
              </a:lnSpc>
              <a:spcBef>
                <a:spcPts val="1200"/>
              </a:spcBef>
              <a:spcAft>
                <a:spcPts val="1200"/>
              </a:spcAft>
              <a:buClr>
                <a:schemeClr val="bg1"/>
              </a:buClr>
              <a:buSzPct val="100000"/>
              <a:defRPr/>
            </a:pPr>
            <a:r>
              <a:rPr lang="ru-RU" sz="2000" dirty="0">
                <a:solidFill>
                  <a:schemeClr val="bg1"/>
                </a:solidFill>
              </a:rPr>
              <a:t>ГЭС</a:t>
            </a:r>
            <a:r>
              <a:rPr lang="en-US" sz="2000" dirty="0">
                <a:solidFill>
                  <a:schemeClr val="bg1"/>
                </a:solidFill>
              </a:rPr>
              <a:t>: 64 </a:t>
            </a:r>
            <a:r>
              <a:rPr lang="ru-RU" sz="2000" dirty="0">
                <a:solidFill>
                  <a:schemeClr val="bg1"/>
                </a:solidFill>
              </a:rPr>
              <a:t>ГВт</a:t>
            </a:r>
            <a:endParaRPr lang="en-US" sz="2000" dirty="0">
              <a:solidFill>
                <a:schemeClr val="bg1"/>
              </a:solidFill>
            </a:endParaRPr>
          </a:p>
          <a:p>
            <a:pPr marL="630238" lvl="2">
              <a:lnSpc>
                <a:spcPts val="2500"/>
              </a:lnSpc>
              <a:spcBef>
                <a:spcPts val="1200"/>
              </a:spcBef>
              <a:spcAft>
                <a:spcPts val="1200"/>
              </a:spcAft>
              <a:buClr>
                <a:schemeClr val="bg1"/>
              </a:buClr>
              <a:buSzPct val="100000"/>
              <a:defRPr/>
            </a:pPr>
            <a:r>
              <a:rPr lang="ru-RU" sz="2000" dirty="0">
                <a:solidFill>
                  <a:schemeClr val="bg1"/>
                </a:solidFill>
              </a:rPr>
              <a:t>Биомасса</a:t>
            </a:r>
            <a:r>
              <a:rPr lang="en-US" sz="2000" dirty="0">
                <a:solidFill>
                  <a:schemeClr val="bg1"/>
                </a:solidFill>
              </a:rPr>
              <a:t>: 2 </a:t>
            </a:r>
            <a:r>
              <a:rPr lang="ru-RU" sz="2000" dirty="0">
                <a:solidFill>
                  <a:schemeClr val="bg1"/>
                </a:solidFill>
              </a:rPr>
              <a:t>ГВт</a:t>
            </a:r>
            <a:endParaRPr lang="en-US" sz="2000" dirty="0">
              <a:solidFill>
                <a:schemeClr val="bg1"/>
              </a:solidFill>
            </a:endParaRPr>
          </a:p>
          <a:p>
            <a:pPr marL="630238" lvl="2">
              <a:lnSpc>
                <a:spcPts val="2500"/>
              </a:lnSpc>
              <a:spcBef>
                <a:spcPts val="1200"/>
              </a:spcBef>
              <a:spcAft>
                <a:spcPts val="1200"/>
              </a:spcAft>
              <a:buClr>
                <a:schemeClr val="bg1"/>
              </a:buClr>
              <a:buSzPct val="100000"/>
              <a:defRPr/>
            </a:pPr>
            <a:r>
              <a:rPr lang="ru-RU" sz="2000" dirty="0">
                <a:solidFill>
                  <a:schemeClr val="bg1"/>
                </a:solidFill>
              </a:rPr>
              <a:t>Энергия из отходов</a:t>
            </a:r>
            <a:r>
              <a:rPr lang="en-US" sz="2000" dirty="0">
                <a:solidFill>
                  <a:schemeClr val="bg1"/>
                </a:solidFill>
              </a:rPr>
              <a:t>: 0</a:t>
            </a:r>
            <a:r>
              <a:rPr lang="ru-RU" sz="2000" dirty="0">
                <a:solidFill>
                  <a:schemeClr val="bg1"/>
                </a:solidFill>
              </a:rPr>
              <a:t>,</a:t>
            </a:r>
            <a:r>
              <a:rPr lang="en-US" sz="2000" dirty="0">
                <a:solidFill>
                  <a:schemeClr val="bg1"/>
                </a:solidFill>
              </a:rPr>
              <a:t>4 </a:t>
            </a:r>
            <a:r>
              <a:rPr lang="ru-RU" sz="2000" dirty="0">
                <a:solidFill>
                  <a:schemeClr val="bg1"/>
                </a:solidFill>
              </a:rPr>
              <a:t>ГВт</a:t>
            </a:r>
            <a:endParaRPr lang="en-US" sz="2000" dirty="0">
              <a:solidFill>
                <a:schemeClr val="bg1"/>
              </a:solidFill>
            </a:endParaRPr>
          </a:p>
        </p:txBody>
      </p:sp>
      <p:pic>
        <p:nvPicPr>
          <p:cNvPr id="6" name="Picture 1">
            <a:extLst>
              <a:ext uri="{FF2B5EF4-FFF2-40B4-BE49-F238E27FC236}">
                <a16:creationId xmlns:a16="http://schemas.microsoft.com/office/drawing/2014/main" id="{68DD5BE6-9B35-6371-00F3-6FCE3FB111A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7688" y="1009650"/>
            <a:ext cx="5735637"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E0C1A89-47A1-3963-9036-0EC38188B824}"/>
              </a:ext>
            </a:extLst>
          </p:cNvPr>
          <p:cNvSpPr txBox="1"/>
          <p:nvPr/>
        </p:nvSpPr>
        <p:spPr>
          <a:xfrm>
            <a:off x="4316413" y="228600"/>
            <a:ext cx="7489825" cy="708025"/>
          </a:xfrm>
          <a:prstGeom prst="rect">
            <a:avLst/>
          </a:prstGeom>
          <a:noFill/>
        </p:spPr>
        <p:txBody>
          <a:bodyPr>
            <a:spAutoFit/>
          </a:bodyPr>
          <a:lstStyle/>
          <a:p>
            <a:pPr>
              <a:defRPr/>
            </a:pPr>
            <a:r>
              <a:rPr lang="ru-RU" sz="4000" b="1" dirty="0">
                <a:solidFill>
                  <a:srgbClr val="4276AA"/>
                </a:solidFill>
                <a:latin typeface="+mj-lt"/>
                <a:ea typeface="Open Sans" panose="020B0606030504020204" pitchFamily="34" charset="0"/>
                <a:cs typeface="Open Sans" panose="020B0606030504020204" pitchFamily="34" charset="0"/>
              </a:rPr>
              <a:t>Потенциал ВИЭ</a:t>
            </a:r>
            <a:endParaRPr lang="en-US" sz="4000" dirty="0">
              <a:solidFill>
                <a:srgbClr val="4276AA"/>
              </a:solidFill>
              <a:latin typeface="+mj-lt"/>
              <a:ea typeface="Open Sans" panose="020B0606030504020204" pitchFamily="34" charset="0"/>
              <a:cs typeface="Open Sans" panose="020B0606030504020204" pitchFamily="34" charset="0"/>
            </a:endParaRPr>
          </a:p>
        </p:txBody>
      </p:sp>
      <p:grpSp>
        <p:nvGrpSpPr>
          <p:cNvPr id="118791" name="Group 6">
            <a:extLst>
              <a:ext uri="{FF2B5EF4-FFF2-40B4-BE49-F238E27FC236}">
                <a16:creationId xmlns:a16="http://schemas.microsoft.com/office/drawing/2014/main" id="{4443DD84-7C93-1F6F-570A-553BC9E73AEE}"/>
              </a:ext>
            </a:extLst>
          </p:cNvPr>
          <p:cNvGrpSpPr>
            <a:grpSpLocks/>
          </p:cNvGrpSpPr>
          <p:nvPr/>
        </p:nvGrpSpPr>
        <p:grpSpPr bwMode="auto">
          <a:xfrm>
            <a:off x="352810" y="1922419"/>
            <a:ext cx="547687" cy="3005138"/>
            <a:chOff x="332590" y="2730149"/>
            <a:chExt cx="548640" cy="3005028"/>
          </a:xfrm>
        </p:grpSpPr>
        <p:pic>
          <p:nvPicPr>
            <p:cNvPr id="118792" name="Picture 20" descr="Icon&#10;&#10;Description automatically generated">
              <a:extLst>
                <a:ext uri="{FF2B5EF4-FFF2-40B4-BE49-F238E27FC236}">
                  <a16:creationId xmlns:a16="http://schemas.microsoft.com/office/drawing/2014/main" id="{42E6FEB6-AD9B-0443-FB19-D51CDDEA83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590" y="518653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24">
              <a:extLst>
                <a:ext uri="{FF2B5EF4-FFF2-40B4-BE49-F238E27FC236}">
                  <a16:creationId xmlns:a16="http://schemas.microsoft.com/office/drawing/2014/main" id="{EEC1EB99-E88A-8C00-1C66-8824DA95CA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590" y="395834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26" descr="Logo, icon, company name&#10;&#10;Description automatically generated">
              <a:extLst>
                <a:ext uri="{FF2B5EF4-FFF2-40B4-BE49-F238E27FC236}">
                  <a16:creationId xmlns:a16="http://schemas.microsoft.com/office/drawing/2014/main" id="{E616490A-9491-C5F4-C213-5AF5E66BF5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590" y="457244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30">
              <a:extLst>
                <a:ext uri="{FF2B5EF4-FFF2-40B4-BE49-F238E27FC236}">
                  <a16:creationId xmlns:a16="http://schemas.microsoft.com/office/drawing/2014/main" id="{2047D1CC-EB4C-6F61-AF84-CAE25D1953C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90" y="334424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Picture 32" descr="Icon&#10;&#10;Description automatically generated">
              <a:extLst>
                <a:ext uri="{FF2B5EF4-FFF2-40B4-BE49-F238E27FC236}">
                  <a16:creationId xmlns:a16="http://schemas.microsoft.com/office/drawing/2014/main" id="{1B7D77AF-2F70-1A94-FDBF-8B473B19CCD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2590" y="273014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 1">
            <a:extLst>
              <a:ext uri="{FF2B5EF4-FFF2-40B4-BE49-F238E27FC236}">
                <a16:creationId xmlns:a16="http://schemas.microsoft.com/office/drawing/2014/main" id="{A441CD8D-0D62-73BA-74B0-CDC07CC59D7A}"/>
              </a:ext>
            </a:extLst>
          </p:cNvPr>
          <p:cNvSpPr/>
          <p:nvPr/>
        </p:nvSpPr>
        <p:spPr>
          <a:xfrm>
            <a:off x="182687" y="640789"/>
            <a:ext cx="3517515" cy="1006359"/>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spcAft>
                <a:spcPts val="600"/>
              </a:spcAft>
              <a:buClr>
                <a:schemeClr val="tx1">
                  <a:lumMod val="75000"/>
                  <a:lumOff val="25000"/>
                </a:schemeClr>
              </a:buClr>
              <a:buSzPct val="100000"/>
              <a:defRPr/>
            </a:pPr>
            <a:r>
              <a:rPr lang="ru-RU" sz="2400" b="1" dirty="0">
                <a:solidFill>
                  <a:schemeClr val="accent1">
                    <a:lumMod val="50000"/>
                  </a:schemeClr>
                </a:solidFill>
              </a:rPr>
              <a:t>Оценочный потенциал ВИЭ</a:t>
            </a:r>
            <a:endParaRPr lang="en-US" sz="2400" b="1" dirty="0">
              <a:solidFill>
                <a:schemeClr val="accent1">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25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25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2250"/>
                            </p:stCondLst>
                            <p:childTnLst>
                              <p:par>
                                <p:cTn id="16" presetID="10" presetClass="exit" presetSubtype="0" fill="hold" nodeType="afterEffect">
                                  <p:stCondLst>
                                    <p:cond delay="0"/>
                                  </p:stCondLst>
                                  <p:childTnLst>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51B83-9B01-1739-48C5-F3A94D2883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267"/>
            <a:ext cx="12192000" cy="6858000"/>
          </a:xfrm>
          <a:prstGeom prst="rect">
            <a:avLst/>
          </a:prstGeom>
        </p:spPr>
      </p:pic>
      <p:sp>
        <p:nvSpPr>
          <p:cNvPr id="273416" name="Text Box 8">
            <a:extLst>
              <a:ext uri="{FF2B5EF4-FFF2-40B4-BE49-F238E27FC236}">
                <a16:creationId xmlns:a16="http://schemas.microsoft.com/office/drawing/2014/main" id="{3D07B4EB-EF11-45DF-B39E-B8AE4624413E}"/>
              </a:ext>
            </a:extLst>
          </p:cNvPr>
          <p:cNvSpPr txBox="1">
            <a:spLocks noChangeArrowheads="1"/>
          </p:cNvSpPr>
          <p:nvPr/>
        </p:nvSpPr>
        <p:spPr bwMode="auto">
          <a:xfrm>
            <a:off x="5252134" y="1861720"/>
            <a:ext cx="1617884"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p>
            <a:pPr algn="ctr" eaLnBrk="1" hangingPunct="1">
              <a:defRPr/>
            </a:pPr>
            <a:r>
              <a:rPr lang="en-US" b="1" dirty="0">
                <a:solidFill>
                  <a:prstClr val="white"/>
                </a:solidFill>
                <a:latin typeface="Book Antiqua" pitchFamily="18" charset="0"/>
                <a:cs typeface="Times New Roman" pitchFamily="18" charset="0"/>
              </a:rPr>
              <a:t>27</a:t>
            </a:r>
            <a:r>
              <a:rPr lang="ru-RU" b="1" dirty="0">
                <a:solidFill>
                  <a:prstClr val="white"/>
                </a:solidFill>
                <a:latin typeface="Book Antiqua" pitchFamily="18" charset="0"/>
                <a:cs typeface="Times New Roman" pitchFamily="18" charset="0"/>
              </a:rPr>
              <a:t> </a:t>
            </a:r>
            <a:r>
              <a:rPr lang="en-US" b="1" dirty="0">
                <a:solidFill>
                  <a:prstClr val="white"/>
                </a:solidFill>
                <a:latin typeface="Book Antiqua" pitchFamily="18" charset="0"/>
                <a:cs typeface="Times New Roman" pitchFamily="18" charset="0"/>
              </a:rPr>
              <a:t>013 </a:t>
            </a:r>
            <a:r>
              <a:rPr lang="ru-RU" b="1" dirty="0">
                <a:solidFill>
                  <a:prstClr val="white"/>
                </a:solidFill>
                <a:latin typeface="Book Antiqua" pitchFamily="18" charset="0"/>
                <a:cs typeface="Times New Roman" pitchFamily="18" charset="0"/>
              </a:rPr>
              <a:t>МВт</a:t>
            </a:r>
            <a:endParaRPr lang="en-US" dirty="0">
              <a:solidFill>
                <a:prstClr val="white"/>
              </a:solidFill>
              <a:latin typeface="Arial" charset="0"/>
              <a:cs typeface="Arial" charset="0"/>
            </a:endParaRPr>
          </a:p>
        </p:txBody>
      </p:sp>
      <p:sp>
        <p:nvSpPr>
          <p:cNvPr id="15" name="Text Box 8">
            <a:extLst>
              <a:ext uri="{FF2B5EF4-FFF2-40B4-BE49-F238E27FC236}">
                <a16:creationId xmlns:a16="http://schemas.microsoft.com/office/drawing/2014/main" id="{E40B4090-3D9D-43E2-A3C3-E3ADAC9B16D5}"/>
              </a:ext>
            </a:extLst>
          </p:cNvPr>
          <p:cNvSpPr txBox="1">
            <a:spLocks noChangeArrowheads="1"/>
          </p:cNvSpPr>
          <p:nvPr/>
        </p:nvSpPr>
        <p:spPr bwMode="auto">
          <a:xfrm>
            <a:off x="8769036" y="165248"/>
            <a:ext cx="1537236"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21</a:t>
            </a:r>
            <a:r>
              <a:rPr lang="ru-RU" dirty="0"/>
              <a:t> </a:t>
            </a:r>
            <a:r>
              <a:rPr lang="en-US" dirty="0"/>
              <a:t>162 </a:t>
            </a:r>
            <a:r>
              <a:rPr lang="ru-RU" dirty="0"/>
              <a:t>МВт</a:t>
            </a:r>
            <a:endParaRPr lang="en-US" dirty="0"/>
          </a:p>
        </p:txBody>
      </p:sp>
      <p:sp>
        <p:nvSpPr>
          <p:cNvPr id="16" name="Text Box 8">
            <a:extLst>
              <a:ext uri="{FF2B5EF4-FFF2-40B4-BE49-F238E27FC236}">
                <a16:creationId xmlns:a16="http://schemas.microsoft.com/office/drawing/2014/main" id="{820BA0B3-EF44-4026-B40F-A0A8472CB569}"/>
              </a:ext>
            </a:extLst>
          </p:cNvPr>
          <p:cNvSpPr txBox="1">
            <a:spLocks noChangeArrowheads="1"/>
          </p:cNvSpPr>
          <p:nvPr/>
        </p:nvSpPr>
        <p:spPr bwMode="auto">
          <a:xfrm>
            <a:off x="8637671" y="1708581"/>
            <a:ext cx="1668601"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8</a:t>
            </a:r>
            <a:r>
              <a:rPr lang="ru-RU" dirty="0"/>
              <a:t> </a:t>
            </a:r>
            <a:r>
              <a:rPr lang="en-US" dirty="0"/>
              <a:t>296 </a:t>
            </a:r>
            <a:r>
              <a:rPr lang="ru-RU" dirty="0"/>
              <a:t>МВт</a:t>
            </a:r>
            <a:endParaRPr lang="en-US" dirty="0"/>
          </a:p>
        </p:txBody>
      </p:sp>
      <p:sp>
        <p:nvSpPr>
          <p:cNvPr id="17" name="Text Box 8">
            <a:extLst>
              <a:ext uri="{FF2B5EF4-FFF2-40B4-BE49-F238E27FC236}">
                <a16:creationId xmlns:a16="http://schemas.microsoft.com/office/drawing/2014/main" id="{75F6D816-4E8A-474D-9F9B-5EA4748BC251}"/>
              </a:ext>
            </a:extLst>
          </p:cNvPr>
          <p:cNvSpPr txBox="1">
            <a:spLocks noChangeArrowheads="1"/>
          </p:cNvSpPr>
          <p:nvPr/>
        </p:nvSpPr>
        <p:spPr bwMode="auto">
          <a:xfrm>
            <a:off x="6722472" y="3460750"/>
            <a:ext cx="1346200"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7</a:t>
            </a:r>
            <a:r>
              <a:rPr lang="ru-RU" dirty="0"/>
              <a:t> </a:t>
            </a:r>
            <a:r>
              <a:rPr lang="en-US" dirty="0"/>
              <a:t>316 </a:t>
            </a:r>
            <a:r>
              <a:rPr lang="ru-RU" dirty="0"/>
              <a:t>МВт</a:t>
            </a:r>
            <a:endParaRPr lang="en-US" dirty="0"/>
          </a:p>
        </p:txBody>
      </p:sp>
      <p:sp>
        <p:nvSpPr>
          <p:cNvPr id="18" name="Text Box 8">
            <a:extLst>
              <a:ext uri="{FF2B5EF4-FFF2-40B4-BE49-F238E27FC236}">
                <a16:creationId xmlns:a16="http://schemas.microsoft.com/office/drawing/2014/main" id="{CC03499F-7A0C-4768-907B-01D39B3A75A8}"/>
              </a:ext>
            </a:extLst>
          </p:cNvPr>
          <p:cNvSpPr txBox="1">
            <a:spLocks noChangeArrowheads="1"/>
          </p:cNvSpPr>
          <p:nvPr/>
        </p:nvSpPr>
        <p:spPr bwMode="auto">
          <a:xfrm>
            <a:off x="3728817" y="5770268"/>
            <a:ext cx="1659159"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208 </a:t>
            </a:r>
            <a:r>
              <a:rPr lang="ru-RU" dirty="0"/>
              <a:t>МВт</a:t>
            </a:r>
            <a:endParaRPr lang="en-US" dirty="0"/>
          </a:p>
        </p:txBody>
      </p:sp>
      <p:sp>
        <p:nvSpPr>
          <p:cNvPr id="19" name="Text Box 8">
            <a:extLst>
              <a:ext uri="{FF2B5EF4-FFF2-40B4-BE49-F238E27FC236}">
                <a16:creationId xmlns:a16="http://schemas.microsoft.com/office/drawing/2014/main" id="{F6B12253-74D3-4A04-ADA0-EAB062753E93}"/>
              </a:ext>
            </a:extLst>
          </p:cNvPr>
          <p:cNvSpPr txBox="1">
            <a:spLocks noChangeArrowheads="1"/>
          </p:cNvSpPr>
          <p:nvPr/>
        </p:nvSpPr>
        <p:spPr bwMode="auto">
          <a:xfrm>
            <a:off x="1082675" y="3830082"/>
            <a:ext cx="1516469"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5 </a:t>
            </a:r>
            <a:r>
              <a:rPr lang="ru-RU" dirty="0"/>
              <a:t>МВт</a:t>
            </a:r>
            <a:endParaRPr lang="en-US" dirty="0"/>
          </a:p>
        </p:txBody>
      </p:sp>
      <p:sp>
        <p:nvSpPr>
          <p:cNvPr id="20" name="Text Box 8">
            <a:extLst>
              <a:ext uri="{FF2B5EF4-FFF2-40B4-BE49-F238E27FC236}">
                <a16:creationId xmlns:a16="http://schemas.microsoft.com/office/drawing/2014/main" id="{21C40BAC-004E-47CB-AD14-80CF8B84BC46}"/>
              </a:ext>
            </a:extLst>
          </p:cNvPr>
          <p:cNvSpPr txBox="1">
            <a:spLocks noChangeArrowheads="1"/>
          </p:cNvSpPr>
          <p:nvPr/>
        </p:nvSpPr>
        <p:spPr bwMode="auto">
          <a:xfrm>
            <a:off x="565159" y="324780"/>
            <a:ext cx="4067970" cy="1292662"/>
          </a:xfrm>
          <a:prstGeom prst="rect">
            <a:avLst/>
          </a:prstGeom>
          <a:noFill/>
          <a:ln>
            <a:solidFill>
              <a:schemeClr val="accent1"/>
            </a:solidFill>
          </a:ln>
          <a:effectLst>
            <a:prstShdw prst="shdw13" dist="53882" dir="13500000">
              <a:schemeClr val="accent1">
                <a:gamma/>
                <a:shade val="60000"/>
                <a:invGamma/>
                <a:alpha val="50000"/>
              </a:schemeClr>
            </a:prstShdw>
          </a:effectLst>
        </p:spPr>
        <p:txBody>
          <a:bodyPr wrap="square">
            <a:spAutoFit/>
          </a:bodyPr>
          <a:lstStyle/>
          <a:p>
            <a:pPr algn="ctr">
              <a:defRPr/>
            </a:pPr>
            <a:r>
              <a:rPr lang="ru-RU" sz="2600" b="1" dirty="0">
                <a:solidFill>
                  <a:schemeClr val="accent1">
                    <a:lumMod val="75000"/>
                  </a:schemeClr>
                </a:solidFill>
                <a:effectLst>
                  <a:outerShdw blurRad="38100" dist="38100" dir="2700000" algn="tl">
                    <a:srgbClr val="000000">
                      <a:alpha val="43137"/>
                    </a:srgbClr>
                  </a:outerShdw>
                </a:effectLst>
                <a:cs typeface="Times New Roman" pitchFamily="18" charset="0"/>
              </a:rPr>
              <a:t>ГИДРОЭНЕРГЕТИЧЕСКИЙ ПОТЕНЦИАЛ</a:t>
            </a:r>
            <a:endParaRPr lang="en-US" sz="2600" b="1" dirty="0">
              <a:solidFill>
                <a:schemeClr val="accent1">
                  <a:lumMod val="75000"/>
                </a:schemeClr>
              </a:solidFill>
              <a:effectLst>
                <a:outerShdw blurRad="38100" dist="38100" dir="2700000" algn="tl">
                  <a:srgbClr val="000000">
                    <a:alpha val="43137"/>
                  </a:srgbClr>
                </a:outerShdw>
              </a:effectLst>
              <a:cs typeface="Times New Roman" pitchFamily="18" charset="0"/>
            </a:endParaRPr>
          </a:p>
          <a:p>
            <a:pPr algn="ctr" eaLnBrk="1" hangingPunct="1">
              <a:defRPr/>
            </a:pPr>
            <a:r>
              <a:rPr lang="en-US" sz="2600" b="1" i="1" dirty="0">
                <a:solidFill>
                  <a:schemeClr val="accent6">
                    <a:lumMod val="75000"/>
                  </a:schemeClr>
                </a:solidFill>
                <a:effectLst>
                  <a:outerShdw blurRad="38100" dist="38100" dir="2700000" algn="tl">
                    <a:srgbClr val="000000">
                      <a:alpha val="43137"/>
                    </a:srgbClr>
                  </a:outerShdw>
                </a:effectLst>
                <a:cs typeface="Times New Roman" pitchFamily="18" charset="0"/>
              </a:rPr>
              <a:t>64</a:t>
            </a:r>
            <a:r>
              <a:rPr lang="ru-RU" sz="2600" b="1" i="1" dirty="0">
                <a:solidFill>
                  <a:schemeClr val="accent6">
                    <a:lumMod val="75000"/>
                  </a:schemeClr>
                </a:solidFill>
                <a:effectLst>
                  <a:outerShdw blurRad="38100" dist="38100" dir="2700000" algn="tl">
                    <a:srgbClr val="000000">
                      <a:alpha val="43137"/>
                    </a:srgbClr>
                  </a:outerShdw>
                </a:effectLst>
                <a:cs typeface="Times New Roman" pitchFamily="18" charset="0"/>
              </a:rPr>
              <a:t> </a:t>
            </a:r>
            <a:r>
              <a:rPr lang="en-US" sz="2600" b="1" i="1" dirty="0">
                <a:solidFill>
                  <a:schemeClr val="accent6">
                    <a:lumMod val="75000"/>
                  </a:schemeClr>
                </a:solidFill>
                <a:effectLst>
                  <a:outerShdw blurRad="38100" dist="38100" dir="2700000" algn="tl">
                    <a:srgbClr val="000000">
                      <a:alpha val="43137"/>
                    </a:srgbClr>
                  </a:outerShdw>
                </a:effectLst>
                <a:cs typeface="Times New Roman" pitchFamily="18" charset="0"/>
              </a:rPr>
              <a:t>000 </a:t>
            </a:r>
            <a:r>
              <a:rPr lang="ru-RU" sz="2600" b="1" i="1" dirty="0">
                <a:solidFill>
                  <a:schemeClr val="accent6">
                    <a:lumMod val="75000"/>
                  </a:schemeClr>
                </a:solidFill>
                <a:effectLst>
                  <a:outerShdw blurRad="38100" dist="38100" dir="2700000" algn="tl">
                    <a:srgbClr val="000000">
                      <a:alpha val="43137"/>
                    </a:srgbClr>
                  </a:outerShdw>
                </a:effectLst>
                <a:cs typeface="Times New Roman" pitchFamily="18" charset="0"/>
              </a:rPr>
              <a:t>МВт</a:t>
            </a:r>
            <a:endParaRPr lang="en-US" sz="2600" i="1" dirty="0">
              <a:solidFill>
                <a:schemeClr val="accent6">
                  <a:lumMod val="75000"/>
                </a:schemeClr>
              </a:solidFill>
              <a:effectLst>
                <a:outerShdw blurRad="38100" dist="38100" dir="2700000" algn="tl">
                  <a:srgbClr val="000000">
                    <a:alpha val="43137"/>
                  </a:srgbClr>
                </a:outerShdw>
              </a:effectLst>
              <a:cs typeface="Arial"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3416"/>
                                        </p:tgtEl>
                                        <p:attrNameLst>
                                          <p:attrName>style.visibility</p:attrName>
                                        </p:attrNameLst>
                                      </p:cBhvr>
                                      <p:to>
                                        <p:strVal val="visible"/>
                                      </p:to>
                                    </p:set>
                                    <p:anim calcmode="lin" valueType="num">
                                      <p:cBhvr additive="base">
                                        <p:cTn id="7" dur="750" fill="hold"/>
                                        <p:tgtEl>
                                          <p:spTgt spid="273416"/>
                                        </p:tgtEl>
                                        <p:attrNameLst>
                                          <p:attrName>ppt_x</p:attrName>
                                        </p:attrNameLst>
                                      </p:cBhvr>
                                      <p:tavLst>
                                        <p:tav tm="0">
                                          <p:val>
                                            <p:strVal val="#ppt_x"/>
                                          </p:val>
                                        </p:tav>
                                        <p:tav tm="100000">
                                          <p:val>
                                            <p:strVal val="#ppt_x"/>
                                          </p:val>
                                        </p:tav>
                                      </p:tavLst>
                                    </p:anim>
                                    <p:anim calcmode="lin" valueType="num">
                                      <p:cBhvr additive="base">
                                        <p:cTn id="8" dur="750" fill="hold"/>
                                        <p:tgtEl>
                                          <p:spTgt spid="2734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fill="hold"/>
                                        <p:tgtEl>
                                          <p:spTgt spid="15"/>
                                        </p:tgtEl>
                                        <p:attrNameLst>
                                          <p:attrName>ppt_x</p:attrName>
                                        </p:attrNameLst>
                                      </p:cBhvr>
                                      <p:tavLst>
                                        <p:tav tm="0">
                                          <p:val>
                                            <p:strVal val="#ppt_x"/>
                                          </p:val>
                                        </p:tav>
                                        <p:tav tm="100000">
                                          <p:val>
                                            <p:strVal val="#ppt_x"/>
                                          </p:val>
                                        </p:tav>
                                      </p:tavLst>
                                    </p:anim>
                                    <p:anim calcmode="lin" valueType="num">
                                      <p:cBhvr additive="base">
                                        <p:cTn id="13" dur="750" fill="hold"/>
                                        <p:tgtEl>
                                          <p:spTgt spid="1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ppt_x"/>
                                          </p:val>
                                        </p:tav>
                                        <p:tav tm="100000">
                                          <p:val>
                                            <p:strVal val="#ppt_x"/>
                                          </p:val>
                                        </p:tav>
                                      </p:tavLst>
                                    </p:anim>
                                    <p:anim calcmode="lin" valueType="num">
                                      <p:cBhvr additive="base">
                                        <p:cTn id="18" dur="750" fill="hold"/>
                                        <p:tgtEl>
                                          <p:spTgt spid="1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25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750" fill="hold"/>
                                        <p:tgtEl>
                                          <p:spTgt spid="16"/>
                                        </p:tgtEl>
                                        <p:attrNameLst>
                                          <p:attrName>ppt_x</p:attrName>
                                        </p:attrNameLst>
                                      </p:cBhvr>
                                      <p:tavLst>
                                        <p:tav tm="0">
                                          <p:val>
                                            <p:strVal val="#ppt_x"/>
                                          </p:val>
                                        </p:tav>
                                        <p:tav tm="100000">
                                          <p:val>
                                            <p:strVal val="#ppt_x"/>
                                          </p:val>
                                        </p:tav>
                                      </p:tavLst>
                                    </p:anim>
                                    <p:anim calcmode="lin" valueType="num">
                                      <p:cBhvr additive="base">
                                        <p:cTn id="23" dur="750" fill="hold"/>
                                        <p:tgtEl>
                                          <p:spTgt spid="16"/>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3750"/>
                            </p:stCondLst>
                            <p:childTnLst>
                              <p:par>
                                <p:cTn id="30" presetID="2" presetClass="entr" presetSubtype="4"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750" fill="hold"/>
                                        <p:tgtEl>
                                          <p:spTgt spid="19"/>
                                        </p:tgtEl>
                                        <p:attrNameLst>
                                          <p:attrName>ppt_x</p:attrName>
                                        </p:attrNameLst>
                                      </p:cBhvr>
                                      <p:tavLst>
                                        <p:tav tm="0">
                                          <p:val>
                                            <p:strVal val="#ppt_x"/>
                                          </p:val>
                                        </p:tav>
                                        <p:tav tm="100000">
                                          <p:val>
                                            <p:strVal val="#ppt_x"/>
                                          </p:val>
                                        </p:tav>
                                      </p:tavLst>
                                    </p:anim>
                                    <p:anim calcmode="lin" valueType="num">
                                      <p:cBhvr additive="base">
                                        <p:cTn id="33"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6"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6E3A9-66C3-8C50-8202-95DCE48DAD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441789" y="1969562"/>
            <a:ext cx="6416211" cy="4770537"/>
          </a:xfrm>
          <a:prstGeom prst="rect">
            <a:avLst/>
          </a:prstGeom>
        </p:spPr>
        <p:txBody>
          <a:bodyPr wrap="square">
            <a:spAutoFit/>
          </a:bodyPr>
          <a:lstStyle/>
          <a:p>
            <a:pPr marL="342900" lvl="2" indent="-342900" algn="just">
              <a:spcBef>
                <a:spcPts val="600"/>
              </a:spcBef>
              <a:buClr>
                <a:schemeClr val="tx1">
                  <a:lumMod val="85000"/>
                  <a:lumOff val="15000"/>
                </a:schemeClr>
              </a:buClr>
              <a:buFont typeface="Arial" panose="020B0604020202020204" pitchFamily="34" charset="0"/>
              <a:buChar char="•"/>
              <a:defRPr/>
            </a:pPr>
            <a:r>
              <a:rPr lang="ru-RU" sz="2200" dirty="0">
                <a:solidFill>
                  <a:srgbClr val="4A45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Всеобщий доступ к электроэнергии за счет</a:t>
            </a:r>
            <a:endParaRPr lang="en-US" sz="2200" dirty="0">
              <a:solidFill>
                <a:srgbClr val="4A45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lvl="3" indent="-452438">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Оптимального использования местных ресурсов</a:t>
            </a:r>
          </a:p>
          <a:p>
            <a:pPr marL="914400" lvl="3" indent="-452438">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Комплексного планирования</a:t>
            </a:r>
          </a:p>
          <a:p>
            <a:pPr marL="914400" lvl="3" indent="-452438">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Эффективного, ликвидного и конкурентного рынка</a:t>
            </a:r>
          </a:p>
          <a:p>
            <a:pPr marL="914400" lvl="3" indent="-452438">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Доступных и </a:t>
            </a:r>
            <a:r>
              <a:rPr lang="ru-RU" sz="2200" dirty="0" err="1">
                <a:solidFill>
                  <a:srgbClr val="4A452A"/>
                </a:solidFill>
                <a:latin typeface="Times New Roman" panose="02020603050405020304" pitchFamily="18" charset="0"/>
                <a:cs typeface="Times New Roman" panose="02020603050405020304" pitchFamily="18" charset="0"/>
              </a:rPr>
              <a:t>экологичных</a:t>
            </a:r>
            <a:r>
              <a:rPr lang="ru-RU" sz="2200" dirty="0">
                <a:solidFill>
                  <a:srgbClr val="4A452A"/>
                </a:solidFill>
                <a:latin typeface="Times New Roman" panose="02020603050405020304" pitchFamily="18" charset="0"/>
                <a:cs typeface="Times New Roman" panose="02020603050405020304" pitchFamily="18" charset="0"/>
              </a:rPr>
              <a:t> результатов для потребителей</a:t>
            </a:r>
            <a:r>
              <a:rPr lang="en-US" sz="2200" dirty="0">
                <a:solidFill>
                  <a:srgbClr val="4A452A"/>
                </a:solidFill>
                <a:latin typeface="Times New Roman" panose="02020603050405020304" pitchFamily="18" charset="0"/>
                <a:cs typeface="Times New Roman" panose="02020603050405020304" pitchFamily="18" charset="0"/>
              </a:rPr>
              <a:t>.</a:t>
            </a:r>
          </a:p>
          <a:p>
            <a:pPr marL="342900" lvl="2" indent="-342900" algn="just">
              <a:spcBef>
                <a:spcPts val="600"/>
              </a:spcBef>
              <a:buClr>
                <a:schemeClr val="tx1">
                  <a:lumMod val="85000"/>
                  <a:lumOff val="15000"/>
                </a:schemeClr>
              </a:buClr>
              <a:buFont typeface="Arial" panose="020B0604020202020204" pitchFamily="34" charset="0"/>
              <a:buChar char="•"/>
              <a:defRPr/>
            </a:pPr>
            <a:r>
              <a:rPr lang="ru-RU" sz="2200" dirty="0">
                <a:solidFill>
                  <a:srgbClr val="4A45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Цели в области электроэнергетики</a:t>
            </a:r>
            <a:endParaRPr lang="en-US" sz="2200" dirty="0">
              <a:solidFill>
                <a:srgbClr val="4A45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lvl="3" indent="-452438" algn="just">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Доступ к недорогой энергии</a:t>
            </a:r>
          </a:p>
          <a:p>
            <a:pPr marL="914400" lvl="3" indent="-452438" algn="just">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Энергетическая безопасность</a:t>
            </a:r>
          </a:p>
          <a:p>
            <a:pPr marL="914400" lvl="3" indent="-452438" algn="just">
              <a:spcBef>
                <a:spcPts val="600"/>
              </a:spcBef>
              <a:buClr>
                <a:schemeClr val="tx1">
                  <a:lumMod val="85000"/>
                  <a:lumOff val="15000"/>
                </a:schemeClr>
              </a:buClr>
              <a:buFont typeface="Courier New" panose="02070309020205020404" pitchFamily="49" charset="0"/>
              <a:buChar char="o"/>
              <a:defRPr/>
            </a:pPr>
            <a:r>
              <a:rPr lang="ru-RU" sz="2200" dirty="0">
                <a:solidFill>
                  <a:srgbClr val="4A452A"/>
                </a:solidFill>
                <a:latin typeface="Times New Roman" panose="02020603050405020304" pitchFamily="18" charset="0"/>
                <a:cs typeface="Times New Roman" panose="02020603050405020304" pitchFamily="18" charset="0"/>
              </a:rPr>
              <a:t>Устойчивое развитие</a:t>
            </a:r>
            <a:endParaRPr lang="en-US" sz="2200" dirty="0">
              <a:solidFill>
                <a:srgbClr val="4A452A"/>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363289109"/>
              </p:ext>
            </p:extLst>
          </p:nvPr>
        </p:nvGraphicFramePr>
        <p:xfrm>
          <a:off x="0" y="792700"/>
          <a:ext cx="6705600" cy="118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4">
            <a:extLst>
              <a:ext uri="{FF2B5EF4-FFF2-40B4-BE49-F238E27FC236}">
                <a16:creationId xmlns:a16="http://schemas.microsoft.com/office/drawing/2014/main" id="{3B5A1C81-F0E3-44AF-BFE2-F61BA3DEC99C}"/>
              </a:ext>
            </a:extLst>
          </p:cNvPr>
          <p:cNvSpPr>
            <a:spLocks noGrp="1"/>
          </p:cNvSpPr>
          <p:nvPr>
            <p:ph type="title"/>
          </p:nvPr>
        </p:nvSpPr>
        <p:spPr>
          <a:xfrm>
            <a:off x="609600" y="-28356"/>
            <a:ext cx="10972800" cy="716500"/>
          </a:xfrm>
        </p:spPr>
        <p:txBody>
          <a:bodyPr>
            <a:normAutofit fontScale="90000"/>
          </a:bodyPr>
          <a:lstStyle/>
          <a:p>
            <a:pPr algn="ctr"/>
            <a:r>
              <a:rPr lang="ru-RU" sz="3200" b="1" dirty="0">
                <a:solidFill>
                  <a:schemeClr val="bg1"/>
                </a:solidFill>
                <a:latin typeface="Times New Roman" panose="02020603050405020304" pitchFamily="18" charset="0"/>
                <a:cs typeface="Times New Roman" panose="02020603050405020304" pitchFamily="18" charset="0"/>
              </a:rPr>
              <a:t>Национальная политика в области электроэнергетики 2021 г.</a:t>
            </a:r>
            <a:endParaRPr lang="en-GB"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F71D2150-6B3D-43DB-ADC8-C22A37A1A065}"/>
              </a:ext>
            </a:extLst>
          </p:cNvPr>
          <p:cNvGraphicFramePr/>
          <p:nvPr>
            <p:extLst>
              <p:ext uri="{D42A27DB-BD31-4B8C-83A1-F6EECF244321}">
                <p14:modId xmlns:p14="http://schemas.microsoft.com/office/powerpoint/2010/main" val="1844059043"/>
              </p:ext>
            </p:extLst>
          </p:nvPr>
        </p:nvGraphicFramePr>
        <p:xfrm>
          <a:off x="5486400" y="1295400"/>
          <a:ext cx="7162800" cy="518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51182FE9-FF6C-DA1B-85E2-85BB0D4B74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36552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499"/>
                                          </p:stCondLst>
                                        </p:cTn>
                                        <p:tgtEl>
                                          <p:spTgt spid="5">
                                            <p:txEl>
                                              <p:pRg st="4" end="4"/>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499"/>
                                          </p:stCondLst>
                                        </p:cTn>
                                        <p:tgtEl>
                                          <p:spTgt spid="5">
                                            <p:txEl>
                                              <p:pRg st="1" end="1"/>
                                            </p:txEl>
                                          </p:spTgt>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499"/>
                                          </p:stCondLst>
                                        </p:cTn>
                                        <p:tgtEl>
                                          <p:spTgt spid="5">
                                            <p:txEl>
                                              <p:pRg st="2" end="2"/>
                                            </p:txEl>
                                          </p:spTgt>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499"/>
                                          </p:stCondLst>
                                        </p:cTn>
                                        <p:tgtEl>
                                          <p:spTgt spid="5">
                                            <p:txEl>
                                              <p:pRg st="3" end="3"/>
                                            </p:txEl>
                                          </p:spTgt>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nodeType="afterEffect">
                                  <p:stCondLst>
                                    <p:cond delay="0"/>
                                  </p:stCondLst>
                                  <p:childTnLst>
                                    <p:set>
                                      <p:cBhvr>
                                        <p:cTn id="26" dur="1" fill="hold">
                                          <p:stCondLst>
                                            <p:cond delay="499"/>
                                          </p:stCondLst>
                                        </p:cTn>
                                        <p:tgtEl>
                                          <p:spTgt spid="5">
                                            <p:txEl>
                                              <p:pRg st="5" end="5"/>
                                            </p:txEl>
                                          </p:spTgt>
                                        </p:tgtEl>
                                        <p:attrNameLst>
                                          <p:attrName>style.visibility</p:attrName>
                                        </p:attrNameLst>
                                      </p:cBhvr>
                                      <p:to>
                                        <p:strVal val="visible"/>
                                      </p:to>
                                    </p:set>
                                  </p:childTnLst>
                                </p:cTn>
                              </p:par>
                            </p:childTnLst>
                          </p:cTn>
                        </p:par>
                        <p:par>
                          <p:cTn id="27" fill="hold">
                            <p:stCondLst>
                              <p:cond delay="4000"/>
                            </p:stCondLst>
                            <p:childTnLst>
                              <p:par>
                                <p:cTn id="28" presetID="1" presetClass="entr" presetSubtype="0" fill="hold" nodeType="afterEffect">
                                  <p:stCondLst>
                                    <p:cond delay="0"/>
                                  </p:stCondLst>
                                  <p:childTnLst>
                                    <p:set>
                                      <p:cBhvr>
                                        <p:cTn id="29" dur="1" fill="hold">
                                          <p:stCondLst>
                                            <p:cond delay="499"/>
                                          </p:stCondLst>
                                        </p:cTn>
                                        <p:tgtEl>
                                          <p:spTgt spid="5">
                                            <p:txEl>
                                              <p:pRg st="8" end="8"/>
                                            </p:txEl>
                                          </p:spTgt>
                                        </p:tgtEl>
                                        <p:attrNameLst>
                                          <p:attrName>style.visibility</p:attrName>
                                        </p:attrNameLst>
                                      </p:cBhvr>
                                      <p:to>
                                        <p:strVal val="visible"/>
                                      </p:to>
                                    </p:set>
                                  </p:childTnLst>
                                </p:cTn>
                              </p:par>
                            </p:childTnLst>
                          </p:cTn>
                        </p:par>
                        <p:par>
                          <p:cTn id="30" fill="hold">
                            <p:stCondLst>
                              <p:cond delay="4500"/>
                            </p:stCondLst>
                            <p:childTnLst>
                              <p:par>
                                <p:cTn id="31" presetID="1" presetClass="entr" presetSubtype="0" fill="hold" nodeType="afterEffect">
                                  <p:stCondLst>
                                    <p:cond delay="0"/>
                                  </p:stCondLst>
                                  <p:childTnLst>
                                    <p:set>
                                      <p:cBhvr>
                                        <p:cTn id="32" dur="1" fill="hold">
                                          <p:stCondLst>
                                            <p:cond delay="499"/>
                                          </p:stCondLst>
                                        </p:cTn>
                                        <p:tgtEl>
                                          <p:spTgt spid="5">
                                            <p:txEl>
                                              <p:pRg st="6" end="6"/>
                                            </p:txEl>
                                          </p:spTgt>
                                        </p:tgtEl>
                                        <p:attrNameLst>
                                          <p:attrName>style.visibility</p:attrName>
                                        </p:attrNameLst>
                                      </p:cBhvr>
                                      <p:to>
                                        <p:strVal val="visible"/>
                                      </p:to>
                                    </p:set>
                                  </p:childTnLst>
                                </p:cTn>
                              </p:par>
                            </p:childTnLst>
                          </p:cTn>
                        </p:par>
                        <p:par>
                          <p:cTn id="33" fill="hold">
                            <p:stCondLst>
                              <p:cond delay="5000"/>
                            </p:stCondLst>
                            <p:childTnLst>
                              <p:par>
                                <p:cTn id="34" presetID="1" presetClass="entr" presetSubtype="0" fill="hold" nodeType="afterEffect">
                                  <p:stCondLst>
                                    <p:cond delay="0"/>
                                  </p:stCondLst>
                                  <p:childTnLst>
                                    <p:set>
                                      <p:cBhvr>
                                        <p:cTn id="35" dur="1" fill="hold">
                                          <p:stCondLst>
                                            <p:cond delay="499"/>
                                          </p:stCondLst>
                                        </p:cTn>
                                        <p:tgtEl>
                                          <p:spTgt spid="5">
                                            <p:txEl>
                                              <p:pRg st="7" end="7"/>
                                            </p:txEl>
                                          </p:spTgt>
                                        </p:tgtEl>
                                        <p:attrNameLst>
                                          <p:attrName>style.visibility</p:attrName>
                                        </p:attrNameLst>
                                      </p:cBhvr>
                                      <p:to>
                                        <p:strVal val="visible"/>
                                      </p:to>
                                    </p:set>
                                  </p:childTnLst>
                                </p:cTn>
                              </p:par>
                            </p:childTnLst>
                          </p:cTn>
                        </p:par>
                        <p:par>
                          <p:cTn id="36" fill="hold">
                            <p:stCondLst>
                              <p:cond delay="5500"/>
                            </p:stCondLst>
                            <p:childTnLst>
                              <p:par>
                                <p:cTn id="37" presetID="53" presetClass="entr" presetSubtype="16" fill="hold" grpId="0" nodeType="afterEffect">
                                  <p:stCondLst>
                                    <p:cond delay="0"/>
                                  </p:stCondLst>
                                  <p:childTnLst>
                                    <p:set>
                                      <p:cBhvr>
                                        <p:cTn id="38" dur="1" fill="hold">
                                          <p:stCondLst>
                                            <p:cond delay="0"/>
                                          </p:stCondLst>
                                        </p:cTn>
                                        <p:tgtEl>
                                          <p:spTgt spid="8">
                                            <p:graphicEl>
                                              <a:dgm id="{A1727519-FA80-4D9E-98DD-F7F1B9D6D809}"/>
                                            </p:graphicEl>
                                          </p:spTgt>
                                        </p:tgtEl>
                                        <p:attrNameLst>
                                          <p:attrName>style.visibility</p:attrName>
                                        </p:attrNameLst>
                                      </p:cBhvr>
                                      <p:to>
                                        <p:strVal val="visible"/>
                                      </p:to>
                                    </p:set>
                                    <p:anim calcmode="lin" valueType="num">
                                      <p:cBhvr>
                                        <p:cTn id="39" dur="250" fill="hold"/>
                                        <p:tgtEl>
                                          <p:spTgt spid="8">
                                            <p:graphicEl>
                                              <a:dgm id="{A1727519-FA80-4D9E-98DD-F7F1B9D6D809}"/>
                                            </p:graphicEl>
                                          </p:spTgt>
                                        </p:tgtEl>
                                        <p:attrNameLst>
                                          <p:attrName>ppt_w</p:attrName>
                                        </p:attrNameLst>
                                      </p:cBhvr>
                                      <p:tavLst>
                                        <p:tav tm="0">
                                          <p:val>
                                            <p:fltVal val="0"/>
                                          </p:val>
                                        </p:tav>
                                        <p:tav tm="100000">
                                          <p:val>
                                            <p:strVal val="#ppt_w"/>
                                          </p:val>
                                        </p:tav>
                                      </p:tavLst>
                                    </p:anim>
                                    <p:anim calcmode="lin" valueType="num">
                                      <p:cBhvr>
                                        <p:cTn id="40" dur="250" fill="hold"/>
                                        <p:tgtEl>
                                          <p:spTgt spid="8">
                                            <p:graphicEl>
                                              <a:dgm id="{A1727519-FA80-4D9E-98DD-F7F1B9D6D809}"/>
                                            </p:graphicEl>
                                          </p:spTgt>
                                        </p:tgtEl>
                                        <p:attrNameLst>
                                          <p:attrName>ppt_h</p:attrName>
                                        </p:attrNameLst>
                                      </p:cBhvr>
                                      <p:tavLst>
                                        <p:tav tm="0">
                                          <p:val>
                                            <p:fltVal val="0"/>
                                          </p:val>
                                        </p:tav>
                                        <p:tav tm="100000">
                                          <p:val>
                                            <p:strVal val="#ppt_h"/>
                                          </p:val>
                                        </p:tav>
                                      </p:tavLst>
                                    </p:anim>
                                    <p:animEffect transition="in" filter="fade">
                                      <p:cBhvr>
                                        <p:cTn id="41" dur="250"/>
                                        <p:tgtEl>
                                          <p:spTgt spid="8">
                                            <p:graphicEl>
                                              <a:dgm id="{A1727519-FA80-4D9E-98DD-F7F1B9D6D809}"/>
                                            </p:graphicEl>
                                          </p:spTgt>
                                        </p:tgtEl>
                                      </p:cBhvr>
                                    </p:animEffect>
                                  </p:childTnLst>
                                </p:cTn>
                              </p:par>
                            </p:childTnLst>
                          </p:cTn>
                        </p:par>
                        <p:par>
                          <p:cTn id="42" fill="hold">
                            <p:stCondLst>
                              <p:cond delay="5750"/>
                            </p:stCondLst>
                            <p:childTnLst>
                              <p:par>
                                <p:cTn id="43" presetID="53" presetClass="entr" presetSubtype="16" fill="hold" grpId="0" nodeType="afterEffect">
                                  <p:stCondLst>
                                    <p:cond delay="0"/>
                                  </p:stCondLst>
                                  <p:childTnLst>
                                    <p:set>
                                      <p:cBhvr>
                                        <p:cTn id="44" dur="1" fill="hold">
                                          <p:stCondLst>
                                            <p:cond delay="0"/>
                                          </p:stCondLst>
                                        </p:cTn>
                                        <p:tgtEl>
                                          <p:spTgt spid="8">
                                            <p:graphicEl>
                                              <a:dgm id="{46E44C79-18ED-4C37-956F-A6A1A85E31BF}"/>
                                            </p:graphicEl>
                                          </p:spTgt>
                                        </p:tgtEl>
                                        <p:attrNameLst>
                                          <p:attrName>style.visibility</p:attrName>
                                        </p:attrNameLst>
                                      </p:cBhvr>
                                      <p:to>
                                        <p:strVal val="visible"/>
                                      </p:to>
                                    </p:set>
                                    <p:anim calcmode="lin" valueType="num">
                                      <p:cBhvr>
                                        <p:cTn id="45" dur="250" fill="hold"/>
                                        <p:tgtEl>
                                          <p:spTgt spid="8">
                                            <p:graphicEl>
                                              <a:dgm id="{46E44C79-18ED-4C37-956F-A6A1A85E31BF}"/>
                                            </p:graphicEl>
                                          </p:spTgt>
                                        </p:tgtEl>
                                        <p:attrNameLst>
                                          <p:attrName>ppt_w</p:attrName>
                                        </p:attrNameLst>
                                      </p:cBhvr>
                                      <p:tavLst>
                                        <p:tav tm="0">
                                          <p:val>
                                            <p:fltVal val="0"/>
                                          </p:val>
                                        </p:tav>
                                        <p:tav tm="100000">
                                          <p:val>
                                            <p:strVal val="#ppt_w"/>
                                          </p:val>
                                        </p:tav>
                                      </p:tavLst>
                                    </p:anim>
                                    <p:anim calcmode="lin" valueType="num">
                                      <p:cBhvr>
                                        <p:cTn id="46" dur="250" fill="hold"/>
                                        <p:tgtEl>
                                          <p:spTgt spid="8">
                                            <p:graphicEl>
                                              <a:dgm id="{46E44C79-18ED-4C37-956F-A6A1A85E31BF}"/>
                                            </p:graphicEl>
                                          </p:spTgt>
                                        </p:tgtEl>
                                        <p:attrNameLst>
                                          <p:attrName>ppt_h</p:attrName>
                                        </p:attrNameLst>
                                      </p:cBhvr>
                                      <p:tavLst>
                                        <p:tav tm="0">
                                          <p:val>
                                            <p:fltVal val="0"/>
                                          </p:val>
                                        </p:tav>
                                        <p:tav tm="100000">
                                          <p:val>
                                            <p:strVal val="#ppt_h"/>
                                          </p:val>
                                        </p:tav>
                                      </p:tavLst>
                                    </p:anim>
                                    <p:animEffect transition="in" filter="fade">
                                      <p:cBhvr>
                                        <p:cTn id="47" dur="250"/>
                                        <p:tgtEl>
                                          <p:spTgt spid="8">
                                            <p:graphicEl>
                                              <a:dgm id="{46E44C79-18ED-4C37-956F-A6A1A85E31BF}"/>
                                            </p:graphicEl>
                                          </p:spTgt>
                                        </p:tgtEl>
                                      </p:cBhvr>
                                    </p:animEffect>
                                  </p:childTnLst>
                                </p:cTn>
                              </p:par>
                            </p:childTnLst>
                          </p:cTn>
                        </p:par>
                        <p:par>
                          <p:cTn id="48" fill="hold">
                            <p:stCondLst>
                              <p:cond delay="6000"/>
                            </p:stCondLst>
                            <p:childTnLst>
                              <p:par>
                                <p:cTn id="49" presetID="53" presetClass="entr" presetSubtype="16" fill="hold" grpId="0" nodeType="afterEffect">
                                  <p:stCondLst>
                                    <p:cond delay="0"/>
                                  </p:stCondLst>
                                  <p:childTnLst>
                                    <p:set>
                                      <p:cBhvr>
                                        <p:cTn id="50" dur="1" fill="hold">
                                          <p:stCondLst>
                                            <p:cond delay="0"/>
                                          </p:stCondLst>
                                        </p:cTn>
                                        <p:tgtEl>
                                          <p:spTgt spid="8">
                                            <p:graphicEl>
                                              <a:dgm id="{3300858A-0170-4E0A-A808-26D3BDE82A4F}"/>
                                            </p:graphicEl>
                                          </p:spTgt>
                                        </p:tgtEl>
                                        <p:attrNameLst>
                                          <p:attrName>style.visibility</p:attrName>
                                        </p:attrNameLst>
                                      </p:cBhvr>
                                      <p:to>
                                        <p:strVal val="visible"/>
                                      </p:to>
                                    </p:set>
                                    <p:anim calcmode="lin" valueType="num">
                                      <p:cBhvr>
                                        <p:cTn id="51" dur="250" fill="hold"/>
                                        <p:tgtEl>
                                          <p:spTgt spid="8">
                                            <p:graphicEl>
                                              <a:dgm id="{3300858A-0170-4E0A-A808-26D3BDE82A4F}"/>
                                            </p:graphicEl>
                                          </p:spTgt>
                                        </p:tgtEl>
                                        <p:attrNameLst>
                                          <p:attrName>ppt_w</p:attrName>
                                        </p:attrNameLst>
                                      </p:cBhvr>
                                      <p:tavLst>
                                        <p:tav tm="0">
                                          <p:val>
                                            <p:fltVal val="0"/>
                                          </p:val>
                                        </p:tav>
                                        <p:tav tm="100000">
                                          <p:val>
                                            <p:strVal val="#ppt_w"/>
                                          </p:val>
                                        </p:tav>
                                      </p:tavLst>
                                    </p:anim>
                                    <p:anim calcmode="lin" valueType="num">
                                      <p:cBhvr>
                                        <p:cTn id="52" dur="250" fill="hold"/>
                                        <p:tgtEl>
                                          <p:spTgt spid="8">
                                            <p:graphicEl>
                                              <a:dgm id="{3300858A-0170-4E0A-A808-26D3BDE82A4F}"/>
                                            </p:graphicEl>
                                          </p:spTgt>
                                        </p:tgtEl>
                                        <p:attrNameLst>
                                          <p:attrName>ppt_h</p:attrName>
                                        </p:attrNameLst>
                                      </p:cBhvr>
                                      <p:tavLst>
                                        <p:tav tm="0">
                                          <p:val>
                                            <p:fltVal val="0"/>
                                          </p:val>
                                        </p:tav>
                                        <p:tav tm="100000">
                                          <p:val>
                                            <p:strVal val="#ppt_h"/>
                                          </p:val>
                                        </p:tav>
                                      </p:tavLst>
                                    </p:anim>
                                    <p:animEffect transition="in" filter="fade">
                                      <p:cBhvr>
                                        <p:cTn id="53" dur="250"/>
                                        <p:tgtEl>
                                          <p:spTgt spid="8">
                                            <p:graphicEl>
                                              <a:dgm id="{3300858A-0170-4E0A-A808-26D3BDE82A4F}"/>
                                            </p:graphicEl>
                                          </p:spTgt>
                                        </p:tgtEl>
                                      </p:cBhvr>
                                    </p:animEffect>
                                  </p:childTnLst>
                                </p:cTn>
                              </p:par>
                            </p:childTnLst>
                          </p:cTn>
                        </p:par>
                        <p:par>
                          <p:cTn id="54" fill="hold">
                            <p:stCondLst>
                              <p:cond delay="6250"/>
                            </p:stCondLst>
                            <p:childTnLst>
                              <p:par>
                                <p:cTn id="55" presetID="53" presetClass="entr" presetSubtype="16" fill="hold" grpId="0" nodeType="afterEffect">
                                  <p:stCondLst>
                                    <p:cond delay="0"/>
                                  </p:stCondLst>
                                  <p:childTnLst>
                                    <p:set>
                                      <p:cBhvr>
                                        <p:cTn id="56" dur="1" fill="hold">
                                          <p:stCondLst>
                                            <p:cond delay="0"/>
                                          </p:stCondLst>
                                        </p:cTn>
                                        <p:tgtEl>
                                          <p:spTgt spid="8">
                                            <p:graphicEl>
                                              <a:dgm id="{505EDC5A-EF91-47A0-8DAA-D772B70C1F60}"/>
                                            </p:graphicEl>
                                          </p:spTgt>
                                        </p:tgtEl>
                                        <p:attrNameLst>
                                          <p:attrName>style.visibility</p:attrName>
                                        </p:attrNameLst>
                                      </p:cBhvr>
                                      <p:to>
                                        <p:strVal val="visible"/>
                                      </p:to>
                                    </p:set>
                                    <p:anim calcmode="lin" valueType="num">
                                      <p:cBhvr>
                                        <p:cTn id="57" dur="250" fill="hold"/>
                                        <p:tgtEl>
                                          <p:spTgt spid="8">
                                            <p:graphicEl>
                                              <a:dgm id="{505EDC5A-EF91-47A0-8DAA-D772B70C1F60}"/>
                                            </p:graphicEl>
                                          </p:spTgt>
                                        </p:tgtEl>
                                        <p:attrNameLst>
                                          <p:attrName>ppt_w</p:attrName>
                                        </p:attrNameLst>
                                      </p:cBhvr>
                                      <p:tavLst>
                                        <p:tav tm="0">
                                          <p:val>
                                            <p:fltVal val="0"/>
                                          </p:val>
                                        </p:tav>
                                        <p:tav tm="100000">
                                          <p:val>
                                            <p:strVal val="#ppt_w"/>
                                          </p:val>
                                        </p:tav>
                                      </p:tavLst>
                                    </p:anim>
                                    <p:anim calcmode="lin" valueType="num">
                                      <p:cBhvr>
                                        <p:cTn id="58" dur="250" fill="hold"/>
                                        <p:tgtEl>
                                          <p:spTgt spid="8">
                                            <p:graphicEl>
                                              <a:dgm id="{505EDC5A-EF91-47A0-8DAA-D772B70C1F60}"/>
                                            </p:graphicEl>
                                          </p:spTgt>
                                        </p:tgtEl>
                                        <p:attrNameLst>
                                          <p:attrName>ppt_h</p:attrName>
                                        </p:attrNameLst>
                                      </p:cBhvr>
                                      <p:tavLst>
                                        <p:tav tm="0">
                                          <p:val>
                                            <p:fltVal val="0"/>
                                          </p:val>
                                        </p:tav>
                                        <p:tav tm="100000">
                                          <p:val>
                                            <p:strVal val="#ppt_h"/>
                                          </p:val>
                                        </p:tav>
                                      </p:tavLst>
                                    </p:anim>
                                    <p:animEffect transition="in" filter="fade">
                                      <p:cBhvr>
                                        <p:cTn id="59" dur="250"/>
                                        <p:tgtEl>
                                          <p:spTgt spid="8">
                                            <p:graphicEl>
                                              <a:dgm id="{505EDC5A-EF91-47A0-8DAA-D772B70C1F60}"/>
                                            </p:graphicEl>
                                          </p:spTgt>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8">
                                            <p:graphicEl>
                                              <a:dgm id="{F46A0CB7-386C-4E90-B87B-74D909B7935D}"/>
                                            </p:graphicEl>
                                          </p:spTgt>
                                        </p:tgtEl>
                                        <p:attrNameLst>
                                          <p:attrName>style.visibility</p:attrName>
                                        </p:attrNameLst>
                                      </p:cBhvr>
                                      <p:to>
                                        <p:strVal val="visible"/>
                                      </p:to>
                                    </p:set>
                                    <p:anim calcmode="lin" valueType="num">
                                      <p:cBhvr>
                                        <p:cTn id="63" dur="250" fill="hold"/>
                                        <p:tgtEl>
                                          <p:spTgt spid="8">
                                            <p:graphicEl>
                                              <a:dgm id="{F46A0CB7-386C-4E90-B87B-74D909B7935D}"/>
                                            </p:graphicEl>
                                          </p:spTgt>
                                        </p:tgtEl>
                                        <p:attrNameLst>
                                          <p:attrName>ppt_w</p:attrName>
                                        </p:attrNameLst>
                                      </p:cBhvr>
                                      <p:tavLst>
                                        <p:tav tm="0">
                                          <p:val>
                                            <p:fltVal val="0"/>
                                          </p:val>
                                        </p:tav>
                                        <p:tav tm="100000">
                                          <p:val>
                                            <p:strVal val="#ppt_w"/>
                                          </p:val>
                                        </p:tav>
                                      </p:tavLst>
                                    </p:anim>
                                    <p:anim calcmode="lin" valueType="num">
                                      <p:cBhvr>
                                        <p:cTn id="64" dur="250" fill="hold"/>
                                        <p:tgtEl>
                                          <p:spTgt spid="8">
                                            <p:graphicEl>
                                              <a:dgm id="{F46A0CB7-386C-4E90-B87B-74D909B7935D}"/>
                                            </p:graphicEl>
                                          </p:spTgt>
                                        </p:tgtEl>
                                        <p:attrNameLst>
                                          <p:attrName>ppt_h</p:attrName>
                                        </p:attrNameLst>
                                      </p:cBhvr>
                                      <p:tavLst>
                                        <p:tav tm="0">
                                          <p:val>
                                            <p:fltVal val="0"/>
                                          </p:val>
                                        </p:tav>
                                        <p:tav tm="100000">
                                          <p:val>
                                            <p:strVal val="#ppt_h"/>
                                          </p:val>
                                        </p:tav>
                                      </p:tavLst>
                                    </p:anim>
                                    <p:animEffect transition="in" filter="fade">
                                      <p:cBhvr>
                                        <p:cTn id="65" dur="250"/>
                                        <p:tgtEl>
                                          <p:spTgt spid="8">
                                            <p:graphicEl>
                                              <a:dgm id="{F46A0CB7-386C-4E90-B87B-74D909B7935D}"/>
                                            </p:graphicEl>
                                          </p:spTgt>
                                        </p:tgtEl>
                                      </p:cBhvr>
                                    </p:animEffect>
                                  </p:childTnLst>
                                </p:cTn>
                              </p:par>
                            </p:childTnLst>
                          </p:cTn>
                        </p:par>
                        <p:par>
                          <p:cTn id="66" fill="hold">
                            <p:stCondLst>
                              <p:cond delay="6750"/>
                            </p:stCondLst>
                            <p:childTnLst>
                              <p:par>
                                <p:cTn id="67" presetID="53" presetClass="entr" presetSubtype="16" fill="hold" grpId="0" nodeType="afterEffect">
                                  <p:stCondLst>
                                    <p:cond delay="0"/>
                                  </p:stCondLst>
                                  <p:childTnLst>
                                    <p:set>
                                      <p:cBhvr>
                                        <p:cTn id="68" dur="1" fill="hold">
                                          <p:stCondLst>
                                            <p:cond delay="0"/>
                                          </p:stCondLst>
                                        </p:cTn>
                                        <p:tgtEl>
                                          <p:spTgt spid="8">
                                            <p:graphicEl>
                                              <a:dgm id="{9A4E0C8B-21CB-4635-979B-8E9928CB0942}"/>
                                            </p:graphicEl>
                                          </p:spTgt>
                                        </p:tgtEl>
                                        <p:attrNameLst>
                                          <p:attrName>style.visibility</p:attrName>
                                        </p:attrNameLst>
                                      </p:cBhvr>
                                      <p:to>
                                        <p:strVal val="visible"/>
                                      </p:to>
                                    </p:set>
                                    <p:anim calcmode="lin" valueType="num">
                                      <p:cBhvr>
                                        <p:cTn id="69" dur="250" fill="hold"/>
                                        <p:tgtEl>
                                          <p:spTgt spid="8">
                                            <p:graphicEl>
                                              <a:dgm id="{9A4E0C8B-21CB-4635-979B-8E9928CB0942}"/>
                                            </p:graphicEl>
                                          </p:spTgt>
                                        </p:tgtEl>
                                        <p:attrNameLst>
                                          <p:attrName>ppt_w</p:attrName>
                                        </p:attrNameLst>
                                      </p:cBhvr>
                                      <p:tavLst>
                                        <p:tav tm="0">
                                          <p:val>
                                            <p:fltVal val="0"/>
                                          </p:val>
                                        </p:tav>
                                        <p:tav tm="100000">
                                          <p:val>
                                            <p:strVal val="#ppt_w"/>
                                          </p:val>
                                        </p:tav>
                                      </p:tavLst>
                                    </p:anim>
                                    <p:anim calcmode="lin" valueType="num">
                                      <p:cBhvr>
                                        <p:cTn id="70" dur="250" fill="hold"/>
                                        <p:tgtEl>
                                          <p:spTgt spid="8">
                                            <p:graphicEl>
                                              <a:dgm id="{9A4E0C8B-21CB-4635-979B-8E9928CB0942}"/>
                                            </p:graphicEl>
                                          </p:spTgt>
                                        </p:tgtEl>
                                        <p:attrNameLst>
                                          <p:attrName>ppt_h</p:attrName>
                                        </p:attrNameLst>
                                      </p:cBhvr>
                                      <p:tavLst>
                                        <p:tav tm="0">
                                          <p:val>
                                            <p:fltVal val="0"/>
                                          </p:val>
                                        </p:tav>
                                        <p:tav tm="100000">
                                          <p:val>
                                            <p:strVal val="#ppt_h"/>
                                          </p:val>
                                        </p:tav>
                                      </p:tavLst>
                                    </p:anim>
                                    <p:animEffect transition="in" filter="fade">
                                      <p:cBhvr>
                                        <p:cTn id="71" dur="250"/>
                                        <p:tgtEl>
                                          <p:spTgt spid="8">
                                            <p:graphicEl>
                                              <a:dgm id="{9A4E0C8B-21CB-4635-979B-8E9928CB0942}"/>
                                            </p:graphicEl>
                                          </p:spTgt>
                                        </p:tgtEl>
                                      </p:cBhvr>
                                    </p:animEffect>
                                  </p:childTnLst>
                                </p:cTn>
                              </p:par>
                            </p:childTnLst>
                          </p:cTn>
                        </p:par>
                        <p:par>
                          <p:cTn id="72" fill="hold">
                            <p:stCondLst>
                              <p:cond delay="7000"/>
                            </p:stCondLst>
                            <p:childTnLst>
                              <p:par>
                                <p:cTn id="73" presetID="53" presetClass="entr" presetSubtype="16" fill="hold" grpId="0" nodeType="afterEffect">
                                  <p:stCondLst>
                                    <p:cond delay="0"/>
                                  </p:stCondLst>
                                  <p:childTnLst>
                                    <p:set>
                                      <p:cBhvr>
                                        <p:cTn id="74" dur="1" fill="hold">
                                          <p:stCondLst>
                                            <p:cond delay="0"/>
                                          </p:stCondLst>
                                        </p:cTn>
                                        <p:tgtEl>
                                          <p:spTgt spid="8">
                                            <p:graphicEl>
                                              <a:dgm id="{50A18E80-07CF-42BC-8619-D296D77553E4}"/>
                                            </p:graphicEl>
                                          </p:spTgt>
                                        </p:tgtEl>
                                        <p:attrNameLst>
                                          <p:attrName>style.visibility</p:attrName>
                                        </p:attrNameLst>
                                      </p:cBhvr>
                                      <p:to>
                                        <p:strVal val="visible"/>
                                      </p:to>
                                    </p:set>
                                    <p:anim calcmode="lin" valueType="num">
                                      <p:cBhvr>
                                        <p:cTn id="75" dur="250" fill="hold"/>
                                        <p:tgtEl>
                                          <p:spTgt spid="8">
                                            <p:graphicEl>
                                              <a:dgm id="{50A18E80-07CF-42BC-8619-D296D77553E4}"/>
                                            </p:graphicEl>
                                          </p:spTgt>
                                        </p:tgtEl>
                                        <p:attrNameLst>
                                          <p:attrName>ppt_w</p:attrName>
                                        </p:attrNameLst>
                                      </p:cBhvr>
                                      <p:tavLst>
                                        <p:tav tm="0">
                                          <p:val>
                                            <p:fltVal val="0"/>
                                          </p:val>
                                        </p:tav>
                                        <p:tav tm="100000">
                                          <p:val>
                                            <p:strVal val="#ppt_w"/>
                                          </p:val>
                                        </p:tav>
                                      </p:tavLst>
                                    </p:anim>
                                    <p:anim calcmode="lin" valueType="num">
                                      <p:cBhvr>
                                        <p:cTn id="76" dur="250" fill="hold"/>
                                        <p:tgtEl>
                                          <p:spTgt spid="8">
                                            <p:graphicEl>
                                              <a:dgm id="{50A18E80-07CF-42BC-8619-D296D77553E4}"/>
                                            </p:graphicEl>
                                          </p:spTgt>
                                        </p:tgtEl>
                                        <p:attrNameLst>
                                          <p:attrName>ppt_h</p:attrName>
                                        </p:attrNameLst>
                                      </p:cBhvr>
                                      <p:tavLst>
                                        <p:tav tm="0">
                                          <p:val>
                                            <p:fltVal val="0"/>
                                          </p:val>
                                        </p:tav>
                                        <p:tav tm="100000">
                                          <p:val>
                                            <p:strVal val="#ppt_h"/>
                                          </p:val>
                                        </p:tav>
                                      </p:tavLst>
                                    </p:anim>
                                    <p:animEffect transition="in" filter="fade">
                                      <p:cBhvr>
                                        <p:cTn id="77" dur="250"/>
                                        <p:tgtEl>
                                          <p:spTgt spid="8">
                                            <p:graphicEl>
                                              <a:dgm id="{50A18E80-07CF-42BC-8619-D296D77553E4}"/>
                                            </p:graphicEl>
                                          </p:spTgt>
                                        </p:tgtEl>
                                      </p:cBhvr>
                                    </p:animEffect>
                                  </p:childTnLst>
                                </p:cTn>
                              </p:par>
                            </p:childTnLst>
                          </p:cTn>
                        </p:par>
                        <p:par>
                          <p:cTn id="78" fill="hold">
                            <p:stCondLst>
                              <p:cond delay="7250"/>
                            </p:stCondLst>
                            <p:childTnLst>
                              <p:par>
                                <p:cTn id="79" presetID="53" presetClass="entr" presetSubtype="16" fill="hold" grpId="0" nodeType="afterEffect">
                                  <p:stCondLst>
                                    <p:cond delay="0"/>
                                  </p:stCondLst>
                                  <p:childTnLst>
                                    <p:set>
                                      <p:cBhvr>
                                        <p:cTn id="80" dur="1" fill="hold">
                                          <p:stCondLst>
                                            <p:cond delay="0"/>
                                          </p:stCondLst>
                                        </p:cTn>
                                        <p:tgtEl>
                                          <p:spTgt spid="8">
                                            <p:graphicEl>
                                              <a:dgm id="{6E6FF9AA-D921-41F0-87AC-66890483F167}"/>
                                            </p:graphicEl>
                                          </p:spTgt>
                                        </p:tgtEl>
                                        <p:attrNameLst>
                                          <p:attrName>style.visibility</p:attrName>
                                        </p:attrNameLst>
                                      </p:cBhvr>
                                      <p:to>
                                        <p:strVal val="visible"/>
                                      </p:to>
                                    </p:set>
                                    <p:anim calcmode="lin" valueType="num">
                                      <p:cBhvr>
                                        <p:cTn id="81" dur="250" fill="hold"/>
                                        <p:tgtEl>
                                          <p:spTgt spid="8">
                                            <p:graphicEl>
                                              <a:dgm id="{6E6FF9AA-D921-41F0-87AC-66890483F167}"/>
                                            </p:graphicEl>
                                          </p:spTgt>
                                        </p:tgtEl>
                                        <p:attrNameLst>
                                          <p:attrName>ppt_w</p:attrName>
                                        </p:attrNameLst>
                                      </p:cBhvr>
                                      <p:tavLst>
                                        <p:tav tm="0">
                                          <p:val>
                                            <p:fltVal val="0"/>
                                          </p:val>
                                        </p:tav>
                                        <p:tav tm="100000">
                                          <p:val>
                                            <p:strVal val="#ppt_w"/>
                                          </p:val>
                                        </p:tav>
                                      </p:tavLst>
                                    </p:anim>
                                    <p:anim calcmode="lin" valueType="num">
                                      <p:cBhvr>
                                        <p:cTn id="82" dur="250" fill="hold"/>
                                        <p:tgtEl>
                                          <p:spTgt spid="8">
                                            <p:graphicEl>
                                              <a:dgm id="{6E6FF9AA-D921-41F0-87AC-66890483F167}"/>
                                            </p:graphicEl>
                                          </p:spTgt>
                                        </p:tgtEl>
                                        <p:attrNameLst>
                                          <p:attrName>ppt_h</p:attrName>
                                        </p:attrNameLst>
                                      </p:cBhvr>
                                      <p:tavLst>
                                        <p:tav tm="0">
                                          <p:val>
                                            <p:fltVal val="0"/>
                                          </p:val>
                                        </p:tav>
                                        <p:tav tm="100000">
                                          <p:val>
                                            <p:strVal val="#ppt_h"/>
                                          </p:val>
                                        </p:tav>
                                      </p:tavLst>
                                    </p:anim>
                                    <p:animEffect transition="in" filter="fade">
                                      <p:cBhvr>
                                        <p:cTn id="83" dur="250"/>
                                        <p:tgtEl>
                                          <p:spTgt spid="8">
                                            <p:graphicEl>
                                              <a:dgm id="{6E6FF9AA-D921-41F0-87AC-66890483F167}"/>
                                            </p:graphicEl>
                                          </p:spTgt>
                                        </p:tgtEl>
                                      </p:cBhvr>
                                    </p:animEffect>
                                  </p:childTnLst>
                                </p:cTn>
                              </p:par>
                            </p:childTnLst>
                          </p:cTn>
                        </p:par>
                        <p:par>
                          <p:cTn id="84" fill="hold">
                            <p:stCondLst>
                              <p:cond delay="7500"/>
                            </p:stCondLst>
                            <p:childTnLst>
                              <p:par>
                                <p:cTn id="85" presetID="53" presetClass="entr" presetSubtype="16" fill="hold" grpId="0" nodeType="afterEffect">
                                  <p:stCondLst>
                                    <p:cond delay="0"/>
                                  </p:stCondLst>
                                  <p:childTnLst>
                                    <p:set>
                                      <p:cBhvr>
                                        <p:cTn id="86" dur="1" fill="hold">
                                          <p:stCondLst>
                                            <p:cond delay="0"/>
                                          </p:stCondLst>
                                        </p:cTn>
                                        <p:tgtEl>
                                          <p:spTgt spid="8">
                                            <p:graphicEl>
                                              <a:dgm id="{322EC9D4-96BE-42DC-AE80-A762B10EDC76}"/>
                                            </p:graphicEl>
                                          </p:spTgt>
                                        </p:tgtEl>
                                        <p:attrNameLst>
                                          <p:attrName>style.visibility</p:attrName>
                                        </p:attrNameLst>
                                      </p:cBhvr>
                                      <p:to>
                                        <p:strVal val="visible"/>
                                      </p:to>
                                    </p:set>
                                    <p:anim calcmode="lin" valueType="num">
                                      <p:cBhvr>
                                        <p:cTn id="87" dur="250" fill="hold"/>
                                        <p:tgtEl>
                                          <p:spTgt spid="8">
                                            <p:graphicEl>
                                              <a:dgm id="{322EC9D4-96BE-42DC-AE80-A762B10EDC76}"/>
                                            </p:graphicEl>
                                          </p:spTgt>
                                        </p:tgtEl>
                                        <p:attrNameLst>
                                          <p:attrName>ppt_w</p:attrName>
                                        </p:attrNameLst>
                                      </p:cBhvr>
                                      <p:tavLst>
                                        <p:tav tm="0">
                                          <p:val>
                                            <p:fltVal val="0"/>
                                          </p:val>
                                        </p:tav>
                                        <p:tav tm="100000">
                                          <p:val>
                                            <p:strVal val="#ppt_w"/>
                                          </p:val>
                                        </p:tav>
                                      </p:tavLst>
                                    </p:anim>
                                    <p:anim calcmode="lin" valueType="num">
                                      <p:cBhvr>
                                        <p:cTn id="88" dur="250" fill="hold"/>
                                        <p:tgtEl>
                                          <p:spTgt spid="8">
                                            <p:graphicEl>
                                              <a:dgm id="{322EC9D4-96BE-42DC-AE80-A762B10EDC76}"/>
                                            </p:graphicEl>
                                          </p:spTgt>
                                        </p:tgtEl>
                                        <p:attrNameLst>
                                          <p:attrName>ppt_h</p:attrName>
                                        </p:attrNameLst>
                                      </p:cBhvr>
                                      <p:tavLst>
                                        <p:tav tm="0">
                                          <p:val>
                                            <p:fltVal val="0"/>
                                          </p:val>
                                        </p:tav>
                                        <p:tav tm="100000">
                                          <p:val>
                                            <p:strVal val="#ppt_h"/>
                                          </p:val>
                                        </p:tav>
                                      </p:tavLst>
                                    </p:anim>
                                    <p:animEffect transition="in" filter="fade">
                                      <p:cBhvr>
                                        <p:cTn id="89" dur="250"/>
                                        <p:tgtEl>
                                          <p:spTgt spid="8">
                                            <p:graphicEl>
                                              <a:dgm id="{322EC9D4-96BE-42DC-AE80-A762B10EDC76}"/>
                                            </p:graphicEl>
                                          </p:spTgt>
                                        </p:tgtEl>
                                      </p:cBhvr>
                                    </p:animEffect>
                                  </p:childTnLst>
                                </p:cTn>
                              </p:par>
                            </p:childTnLst>
                          </p:cTn>
                        </p:par>
                        <p:par>
                          <p:cTn id="90" fill="hold">
                            <p:stCondLst>
                              <p:cond delay="7750"/>
                            </p:stCondLst>
                            <p:childTnLst>
                              <p:par>
                                <p:cTn id="91" presetID="53" presetClass="entr" presetSubtype="16" fill="hold" grpId="0" nodeType="afterEffect">
                                  <p:stCondLst>
                                    <p:cond delay="0"/>
                                  </p:stCondLst>
                                  <p:childTnLst>
                                    <p:set>
                                      <p:cBhvr>
                                        <p:cTn id="92" dur="1" fill="hold">
                                          <p:stCondLst>
                                            <p:cond delay="0"/>
                                          </p:stCondLst>
                                        </p:cTn>
                                        <p:tgtEl>
                                          <p:spTgt spid="8">
                                            <p:graphicEl>
                                              <a:dgm id="{1C3F76E1-BFC7-487A-8B46-AA248D147612}"/>
                                            </p:graphicEl>
                                          </p:spTgt>
                                        </p:tgtEl>
                                        <p:attrNameLst>
                                          <p:attrName>style.visibility</p:attrName>
                                        </p:attrNameLst>
                                      </p:cBhvr>
                                      <p:to>
                                        <p:strVal val="visible"/>
                                      </p:to>
                                    </p:set>
                                    <p:anim calcmode="lin" valueType="num">
                                      <p:cBhvr>
                                        <p:cTn id="93" dur="250" fill="hold"/>
                                        <p:tgtEl>
                                          <p:spTgt spid="8">
                                            <p:graphicEl>
                                              <a:dgm id="{1C3F76E1-BFC7-487A-8B46-AA248D147612}"/>
                                            </p:graphicEl>
                                          </p:spTgt>
                                        </p:tgtEl>
                                        <p:attrNameLst>
                                          <p:attrName>ppt_w</p:attrName>
                                        </p:attrNameLst>
                                      </p:cBhvr>
                                      <p:tavLst>
                                        <p:tav tm="0">
                                          <p:val>
                                            <p:fltVal val="0"/>
                                          </p:val>
                                        </p:tav>
                                        <p:tav tm="100000">
                                          <p:val>
                                            <p:strVal val="#ppt_w"/>
                                          </p:val>
                                        </p:tav>
                                      </p:tavLst>
                                    </p:anim>
                                    <p:anim calcmode="lin" valueType="num">
                                      <p:cBhvr>
                                        <p:cTn id="94" dur="250" fill="hold"/>
                                        <p:tgtEl>
                                          <p:spTgt spid="8">
                                            <p:graphicEl>
                                              <a:dgm id="{1C3F76E1-BFC7-487A-8B46-AA248D147612}"/>
                                            </p:graphicEl>
                                          </p:spTgt>
                                        </p:tgtEl>
                                        <p:attrNameLst>
                                          <p:attrName>ppt_h</p:attrName>
                                        </p:attrNameLst>
                                      </p:cBhvr>
                                      <p:tavLst>
                                        <p:tav tm="0">
                                          <p:val>
                                            <p:fltVal val="0"/>
                                          </p:val>
                                        </p:tav>
                                        <p:tav tm="100000">
                                          <p:val>
                                            <p:strVal val="#ppt_h"/>
                                          </p:val>
                                        </p:tav>
                                      </p:tavLst>
                                    </p:anim>
                                    <p:animEffect transition="in" filter="fade">
                                      <p:cBhvr>
                                        <p:cTn id="95" dur="250"/>
                                        <p:tgtEl>
                                          <p:spTgt spid="8">
                                            <p:graphicEl>
                                              <a:dgm id="{1C3F76E1-BFC7-487A-8B46-AA248D147612}"/>
                                            </p:graphicEl>
                                          </p:spTgt>
                                        </p:tgtEl>
                                      </p:cBhvr>
                                    </p:animEffect>
                                  </p:childTnLst>
                                </p:cTn>
                              </p:par>
                            </p:childTnLst>
                          </p:cTn>
                        </p:par>
                        <p:par>
                          <p:cTn id="96" fill="hold">
                            <p:stCondLst>
                              <p:cond delay="8000"/>
                            </p:stCondLst>
                            <p:childTnLst>
                              <p:par>
                                <p:cTn id="97" presetID="53" presetClass="entr" presetSubtype="16" fill="hold" grpId="0" nodeType="afterEffect">
                                  <p:stCondLst>
                                    <p:cond delay="0"/>
                                  </p:stCondLst>
                                  <p:childTnLst>
                                    <p:set>
                                      <p:cBhvr>
                                        <p:cTn id="98" dur="1" fill="hold">
                                          <p:stCondLst>
                                            <p:cond delay="0"/>
                                          </p:stCondLst>
                                        </p:cTn>
                                        <p:tgtEl>
                                          <p:spTgt spid="8">
                                            <p:graphicEl>
                                              <a:dgm id="{5C89C92B-54ED-43FC-B8BF-F9FE1377BC98}"/>
                                            </p:graphicEl>
                                          </p:spTgt>
                                        </p:tgtEl>
                                        <p:attrNameLst>
                                          <p:attrName>style.visibility</p:attrName>
                                        </p:attrNameLst>
                                      </p:cBhvr>
                                      <p:to>
                                        <p:strVal val="visible"/>
                                      </p:to>
                                    </p:set>
                                    <p:anim calcmode="lin" valueType="num">
                                      <p:cBhvr>
                                        <p:cTn id="99" dur="250" fill="hold"/>
                                        <p:tgtEl>
                                          <p:spTgt spid="8">
                                            <p:graphicEl>
                                              <a:dgm id="{5C89C92B-54ED-43FC-B8BF-F9FE1377BC98}"/>
                                            </p:graphicEl>
                                          </p:spTgt>
                                        </p:tgtEl>
                                        <p:attrNameLst>
                                          <p:attrName>ppt_w</p:attrName>
                                        </p:attrNameLst>
                                      </p:cBhvr>
                                      <p:tavLst>
                                        <p:tav tm="0">
                                          <p:val>
                                            <p:fltVal val="0"/>
                                          </p:val>
                                        </p:tav>
                                        <p:tav tm="100000">
                                          <p:val>
                                            <p:strVal val="#ppt_w"/>
                                          </p:val>
                                        </p:tav>
                                      </p:tavLst>
                                    </p:anim>
                                    <p:anim calcmode="lin" valueType="num">
                                      <p:cBhvr>
                                        <p:cTn id="100" dur="250" fill="hold"/>
                                        <p:tgtEl>
                                          <p:spTgt spid="8">
                                            <p:graphicEl>
                                              <a:dgm id="{5C89C92B-54ED-43FC-B8BF-F9FE1377BC98}"/>
                                            </p:graphicEl>
                                          </p:spTgt>
                                        </p:tgtEl>
                                        <p:attrNameLst>
                                          <p:attrName>ppt_h</p:attrName>
                                        </p:attrNameLst>
                                      </p:cBhvr>
                                      <p:tavLst>
                                        <p:tav tm="0">
                                          <p:val>
                                            <p:fltVal val="0"/>
                                          </p:val>
                                        </p:tav>
                                        <p:tav tm="100000">
                                          <p:val>
                                            <p:strVal val="#ppt_h"/>
                                          </p:val>
                                        </p:tav>
                                      </p:tavLst>
                                    </p:anim>
                                    <p:animEffect transition="in" filter="fade">
                                      <p:cBhvr>
                                        <p:cTn id="101" dur="250"/>
                                        <p:tgtEl>
                                          <p:spTgt spid="8">
                                            <p:graphicEl>
                                              <a:dgm id="{5C89C92B-54ED-43FC-B8BF-F9FE1377BC98}"/>
                                            </p:graphicEl>
                                          </p:spTgt>
                                        </p:tgtEl>
                                      </p:cBhvr>
                                    </p:animEffect>
                                  </p:childTnLst>
                                </p:cTn>
                              </p:par>
                            </p:childTnLst>
                          </p:cTn>
                        </p:par>
                        <p:par>
                          <p:cTn id="102" fill="hold">
                            <p:stCondLst>
                              <p:cond delay="8250"/>
                            </p:stCondLst>
                            <p:childTnLst>
                              <p:par>
                                <p:cTn id="103" presetID="53" presetClass="entr" presetSubtype="16" fill="hold" grpId="0" nodeType="afterEffect">
                                  <p:stCondLst>
                                    <p:cond delay="0"/>
                                  </p:stCondLst>
                                  <p:childTnLst>
                                    <p:set>
                                      <p:cBhvr>
                                        <p:cTn id="104" dur="1" fill="hold">
                                          <p:stCondLst>
                                            <p:cond delay="0"/>
                                          </p:stCondLst>
                                        </p:cTn>
                                        <p:tgtEl>
                                          <p:spTgt spid="8">
                                            <p:graphicEl>
                                              <a:dgm id="{D7F08860-C7A0-4A5D-A0FC-DDC4D28760BF}"/>
                                            </p:graphicEl>
                                          </p:spTgt>
                                        </p:tgtEl>
                                        <p:attrNameLst>
                                          <p:attrName>style.visibility</p:attrName>
                                        </p:attrNameLst>
                                      </p:cBhvr>
                                      <p:to>
                                        <p:strVal val="visible"/>
                                      </p:to>
                                    </p:set>
                                    <p:anim calcmode="lin" valueType="num">
                                      <p:cBhvr>
                                        <p:cTn id="105" dur="250" fill="hold"/>
                                        <p:tgtEl>
                                          <p:spTgt spid="8">
                                            <p:graphicEl>
                                              <a:dgm id="{D7F08860-C7A0-4A5D-A0FC-DDC4D28760BF}"/>
                                            </p:graphicEl>
                                          </p:spTgt>
                                        </p:tgtEl>
                                        <p:attrNameLst>
                                          <p:attrName>ppt_w</p:attrName>
                                        </p:attrNameLst>
                                      </p:cBhvr>
                                      <p:tavLst>
                                        <p:tav tm="0">
                                          <p:val>
                                            <p:fltVal val="0"/>
                                          </p:val>
                                        </p:tav>
                                        <p:tav tm="100000">
                                          <p:val>
                                            <p:strVal val="#ppt_w"/>
                                          </p:val>
                                        </p:tav>
                                      </p:tavLst>
                                    </p:anim>
                                    <p:anim calcmode="lin" valueType="num">
                                      <p:cBhvr>
                                        <p:cTn id="106" dur="250" fill="hold"/>
                                        <p:tgtEl>
                                          <p:spTgt spid="8">
                                            <p:graphicEl>
                                              <a:dgm id="{D7F08860-C7A0-4A5D-A0FC-DDC4D28760BF}"/>
                                            </p:graphicEl>
                                          </p:spTgt>
                                        </p:tgtEl>
                                        <p:attrNameLst>
                                          <p:attrName>ppt_h</p:attrName>
                                        </p:attrNameLst>
                                      </p:cBhvr>
                                      <p:tavLst>
                                        <p:tav tm="0">
                                          <p:val>
                                            <p:fltVal val="0"/>
                                          </p:val>
                                        </p:tav>
                                        <p:tav tm="100000">
                                          <p:val>
                                            <p:strVal val="#ppt_h"/>
                                          </p:val>
                                        </p:tav>
                                      </p:tavLst>
                                    </p:anim>
                                    <p:animEffect transition="in" filter="fade">
                                      <p:cBhvr>
                                        <p:cTn id="107" dur="250"/>
                                        <p:tgtEl>
                                          <p:spTgt spid="8">
                                            <p:graphicEl>
                                              <a:dgm id="{D7F08860-C7A0-4A5D-A0FC-DDC4D28760BF}"/>
                                            </p:graphicEl>
                                          </p:spTgt>
                                        </p:tgtEl>
                                      </p:cBhvr>
                                    </p:animEffect>
                                  </p:childTnLst>
                                </p:cTn>
                              </p:par>
                            </p:childTnLst>
                          </p:cTn>
                        </p:par>
                        <p:par>
                          <p:cTn id="108" fill="hold">
                            <p:stCondLst>
                              <p:cond delay="8500"/>
                            </p:stCondLst>
                            <p:childTnLst>
                              <p:par>
                                <p:cTn id="109" presetID="53" presetClass="entr" presetSubtype="16" fill="hold" grpId="0" nodeType="afterEffect">
                                  <p:stCondLst>
                                    <p:cond delay="0"/>
                                  </p:stCondLst>
                                  <p:childTnLst>
                                    <p:set>
                                      <p:cBhvr>
                                        <p:cTn id="110" dur="1" fill="hold">
                                          <p:stCondLst>
                                            <p:cond delay="0"/>
                                          </p:stCondLst>
                                        </p:cTn>
                                        <p:tgtEl>
                                          <p:spTgt spid="8">
                                            <p:graphicEl>
                                              <a:dgm id="{A6CD9658-ABAC-4655-8245-EB8604482264}"/>
                                            </p:graphicEl>
                                          </p:spTgt>
                                        </p:tgtEl>
                                        <p:attrNameLst>
                                          <p:attrName>style.visibility</p:attrName>
                                        </p:attrNameLst>
                                      </p:cBhvr>
                                      <p:to>
                                        <p:strVal val="visible"/>
                                      </p:to>
                                    </p:set>
                                    <p:anim calcmode="lin" valueType="num">
                                      <p:cBhvr>
                                        <p:cTn id="111" dur="250" fill="hold"/>
                                        <p:tgtEl>
                                          <p:spTgt spid="8">
                                            <p:graphicEl>
                                              <a:dgm id="{A6CD9658-ABAC-4655-8245-EB8604482264}"/>
                                            </p:graphicEl>
                                          </p:spTgt>
                                        </p:tgtEl>
                                        <p:attrNameLst>
                                          <p:attrName>ppt_w</p:attrName>
                                        </p:attrNameLst>
                                      </p:cBhvr>
                                      <p:tavLst>
                                        <p:tav tm="0">
                                          <p:val>
                                            <p:fltVal val="0"/>
                                          </p:val>
                                        </p:tav>
                                        <p:tav tm="100000">
                                          <p:val>
                                            <p:strVal val="#ppt_w"/>
                                          </p:val>
                                        </p:tav>
                                      </p:tavLst>
                                    </p:anim>
                                    <p:anim calcmode="lin" valueType="num">
                                      <p:cBhvr>
                                        <p:cTn id="112" dur="250" fill="hold"/>
                                        <p:tgtEl>
                                          <p:spTgt spid="8">
                                            <p:graphicEl>
                                              <a:dgm id="{A6CD9658-ABAC-4655-8245-EB8604482264}"/>
                                            </p:graphicEl>
                                          </p:spTgt>
                                        </p:tgtEl>
                                        <p:attrNameLst>
                                          <p:attrName>ppt_h</p:attrName>
                                        </p:attrNameLst>
                                      </p:cBhvr>
                                      <p:tavLst>
                                        <p:tav tm="0">
                                          <p:val>
                                            <p:fltVal val="0"/>
                                          </p:val>
                                        </p:tav>
                                        <p:tav tm="100000">
                                          <p:val>
                                            <p:strVal val="#ppt_h"/>
                                          </p:val>
                                        </p:tav>
                                      </p:tavLst>
                                    </p:anim>
                                    <p:animEffect transition="in" filter="fade">
                                      <p:cBhvr>
                                        <p:cTn id="113" dur="250"/>
                                        <p:tgtEl>
                                          <p:spTgt spid="8">
                                            <p:graphicEl>
                                              <a:dgm id="{A6CD9658-ABAC-4655-8245-EB86044822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6E3A9-66C3-8C50-8202-95DCE48DAD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580015" y="1023255"/>
            <a:ext cx="10881885" cy="5940088"/>
          </a:xfrm>
          <a:prstGeom prst="rect">
            <a:avLst/>
          </a:prstGeom>
        </p:spPr>
        <p:txBody>
          <a:bodyPr wrap="square">
            <a:spAutoFit/>
          </a:bodyPr>
          <a:lstStyle/>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Целевая доля альтернативной ВИЭ-генерации в сетях составляет </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20%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к</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2025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и</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30%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к</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2030</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Долгосрочные контракты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на</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25</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30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лет</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Нулевые пошлины на импорт</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установок и оборудования для ВИЭ и </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5%</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для гидро</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Гарантия</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покупки электроэнергии и выдачи мощности</a:t>
            </a:r>
            <a:endParaRPr lang="en-US" sz="19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Защите</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от политических форс-мажоров и изменений в законодательстве</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Освобождение от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налогов с оборота, у источника и налогов с продаж</a:t>
            </a:r>
            <a:endParaRPr lang="en-US" sz="19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Индексация тарифов</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Инфляция (ИПЦ США и ИОЦ Пакистана), валютные затраты, паритет доллара США и пакистанской рупии (</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USD/PKR</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Гарантированная правительством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конвертация</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 пакистанских рупий и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перечисление</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 иностранной валюты</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Стандартный пакет гарантий</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IA, PPA/TSA, FSA/CSA/GSA/WUA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и</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DIA</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Трехуровневый механизм</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разрешения споров,</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включая арбитраж по правилам</a:t>
            </a:r>
            <a:r>
              <a:rPr lang="en-US" sz="19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Лондонского международного третейского суда </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ЮНСИТРАЛ</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Гарантии правительства,</a:t>
            </a:r>
            <a:r>
              <a:rPr lang="en-US" sz="19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включая </a:t>
            </a:r>
            <a:r>
              <a:rPr lang="ru-RU" sz="1900" b="1" dirty="0">
                <a:solidFill>
                  <a:schemeClr val="tx1">
                    <a:lumMod val="75000"/>
                    <a:lumOff val="25000"/>
                  </a:schemeClr>
                </a:solidFill>
                <a:latin typeface="Times New Roman" panose="02020603050405020304" pitchFamily="18" charset="0"/>
                <a:cs typeface="Times New Roman" panose="02020603050405020304" pitchFamily="18" charset="0"/>
              </a:rPr>
              <a:t>компенсацию</a:t>
            </a:r>
            <a:r>
              <a:rPr lang="ru-RU" sz="1900" dirty="0">
                <a:solidFill>
                  <a:schemeClr val="tx1">
                    <a:lumMod val="75000"/>
                    <a:lumOff val="25000"/>
                  </a:schemeClr>
                </a:solidFill>
                <a:latin typeface="Times New Roman" panose="02020603050405020304" pitchFamily="18" charset="0"/>
                <a:cs typeface="Times New Roman" panose="02020603050405020304" pitchFamily="18" charset="0"/>
              </a:rPr>
              <a:t> в случае прекращения проекта</a:t>
            </a:r>
            <a:endParaRPr lang="en-US" sz="19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7" name="Title 4">
            <a:extLst>
              <a:ext uri="{FF2B5EF4-FFF2-40B4-BE49-F238E27FC236}">
                <a16:creationId xmlns:a16="http://schemas.microsoft.com/office/drawing/2014/main" id="{3B5A1C81-F0E3-44AF-BFE2-F61BA3DEC99C}"/>
              </a:ext>
            </a:extLst>
          </p:cNvPr>
          <p:cNvSpPr>
            <a:spLocks noGrp="1"/>
          </p:cNvSpPr>
          <p:nvPr>
            <p:ph type="title"/>
          </p:nvPr>
        </p:nvSpPr>
        <p:spPr>
          <a:xfrm>
            <a:off x="609600" y="-28356"/>
            <a:ext cx="10972800" cy="716500"/>
          </a:xfrm>
        </p:spPr>
        <p:txBody>
          <a:bodyPr>
            <a:normAutofit fontScale="90000"/>
          </a:bodyPr>
          <a:lstStyle/>
          <a:p>
            <a:pPr algn="ctr"/>
            <a:r>
              <a:rPr lang="ru-RU" sz="3200" b="1" dirty="0">
                <a:solidFill>
                  <a:schemeClr val="bg1"/>
                </a:solidFill>
                <a:latin typeface="Times New Roman" panose="02020603050405020304" pitchFamily="18" charset="0"/>
                <a:cs typeface="Times New Roman" panose="02020603050405020304" pitchFamily="18" charset="0"/>
              </a:rPr>
              <a:t>Пакет мер по стимулированию и обеспечению безопасности</a:t>
            </a:r>
            <a:endParaRPr lang="en-GB" sz="32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1182FE9-FF6C-DA1B-85E2-85BB0D4B74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114976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5">
                                            <p:txEl>
                                              <p:pRg st="9" end="9"/>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64F0B-E4C6-E69D-41E6-B88196EBE7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905000"/>
            <a:ext cx="12192000" cy="4648200"/>
          </a:xfrm>
          <a:prstGeom prst="rect">
            <a:avLst/>
          </a:prstGeom>
        </p:spPr>
      </p:pic>
      <p:sp>
        <p:nvSpPr>
          <p:cNvPr id="3" name="Subtitle 2"/>
          <p:cNvSpPr>
            <a:spLocks noGrp="1"/>
          </p:cNvSpPr>
          <p:nvPr>
            <p:ph type="subTitle" idx="1"/>
          </p:nvPr>
        </p:nvSpPr>
        <p:spPr>
          <a:xfrm>
            <a:off x="1447800" y="1004395"/>
            <a:ext cx="9144000" cy="900605"/>
          </a:xfrm>
        </p:spPr>
        <p:txBody>
          <a:bodyPr>
            <a:normAutofit fontScale="77500" lnSpcReduction="20000"/>
          </a:bodyPr>
          <a:lstStyle/>
          <a:p>
            <a:r>
              <a:rPr lang="ru-RU" sz="3000" b="1" dirty="0">
                <a:solidFill>
                  <a:srgbClr val="00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РАМОЧНЫЕ МЕТОДИЧЕСКИЕ ПРИНЦИПЫ ПО УСКОРЕННОЙ РЕАЛИЗАЦИИ ИНИЦИАТИВ В ОБЛАСТИ ФОТОЭЛЕКТРИЧЕСКОЙ СОЛНЕЧНОЙ ЭНЕРГИИ 2022 Г.</a:t>
            </a:r>
            <a:endParaRPr lang="en-US" sz="3000" b="1" dirty="0">
              <a:solidFill>
                <a:srgbClr val="00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AD51EBF-5D32-A6E9-4E38-5559B174E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32992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0a273d-d6ae-4788-9422-d2fa4deaadf4">
      <Terms xmlns="http://schemas.microsoft.com/office/infopath/2007/PartnerControls"/>
    </lcf76f155ced4ddcb4097134ff3c332f>
    <TaxCatchAll xmlns="c1fdd505-2570-46c2-bd04-3e0f2d874cf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424368B706EE4FB77F211FDCEB8A37" ma:contentTypeVersion="17" ma:contentTypeDescription="Create a new document." ma:contentTypeScope="" ma:versionID="211b8532591745e2d4eba29517595078">
  <xsd:schema xmlns:xsd="http://www.w3.org/2001/XMLSchema" xmlns:xs="http://www.w3.org/2001/XMLSchema" xmlns:p="http://schemas.microsoft.com/office/2006/metadata/properties" xmlns:ns2="e30a273d-d6ae-4788-9422-d2fa4deaadf4" xmlns:ns3="c0101cd4-d4a0-41a2-b320-d72d96077b7f" xmlns:ns4="c1fdd505-2570-46c2-bd04-3e0f2d874cf5" targetNamespace="http://schemas.microsoft.com/office/2006/metadata/properties" ma:root="true" ma:fieldsID="19e1cdb102105570f39851e34b2ae0bf" ns2:_="" ns3:_="" ns4:_="">
    <xsd:import namespace="e30a273d-d6ae-4788-9422-d2fa4deaadf4"/>
    <xsd:import namespace="c0101cd4-d4a0-41a2-b320-d72d96077b7f"/>
    <xsd:import namespace="c1fdd505-2570-46c2-bd04-3e0f2d874cf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a273d-d6ae-4788-9422-d2fa4deaad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01cd4-d4a0-41a2-b320-d72d96077b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ccffee5-52ba-4ced-b964-e685bc4da251}" ma:internalName="TaxCatchAll" ma:showField="CatchAllData" ma:web="c0101cd4-d4a0-41a2-b320-d72d96077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485AD4-D2AE-4804-AEDE-C135EDD24988}">
  <ds:schemaRefs>
    <ds:schemaRef ds:uri="http://schemas.microsoft.com/office/2006/metadata/properties"/>
    <ds:schemaRef ds:uri="http://schemas.microsoft.com/office/infopath/2007/PartnerControls"/>
    <ds:schemaRef ds:uri="e30a273d-d6ae-4788-9422-d2fa4deaadf4"/>
    <ds:schemaRef ds:uri="c1fdd505-2570-46c2-bd04-3e0f2d874cf5"/>
  </ds:schemaRefs>
</ds:datastoreItem>
</file>

<file path=customXml/itemProps2.xml><?xml version="1.0" encoding="utf-8"?>
<ds:datastoreItem xmlns:ds="http://schemas.openxmlformats.org/officeDocument/2006/customXml" ds:itemID="{A8B270D9-577E-4DEE-83FD-86D1AAC4B59D}">
  <ds:schemaRefs>
    <ds:schemaRef ds:uri="http://schemas.microsoft.com/sharepoint/v3/contenttype/forms"/>
  </ds:schemaRefs>
</ds:datastoreItem>
</file>

<file path=customXml/itemProps3.xml><?xml version="1.0" encoding="utf-8"?>
<ds:datastoreItem xmlns:ds="http://schemas.openxmlformats.org/officeDocument/2006/customXml" ds:itemID="{759F8D2D-5BBD-4283-B9B6-1C0096A96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0a273d-d6ae-4788-9422-d2fa4deaadf4"/>
    <ds:schemaRef ds:uri="c0101cd4-d4a0-41a2-b320-d72d96077b7f"/>
    <ds:schemaRef ds:uri="c1fdd505-2570-46c2-bd04-3e0f2d874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2444</TotalTime>
  <Words>1748</Words>
  <Application>Microsoft Office PowerPoint</Application>
  <PresentationFormat>Widescreen</PresentationFormat>
  <Paragraphs>275</Paragraphs>
  <Slides>17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Book Antiqua</vt:lpstr>
      <vt:lpstr>Calibri</vt:lpstr>
      <vt:lpstr>Calibri Light</vt:lpstr>
      <vt:lpstr>Courier New</vt:lpstr>
      <vt:lpstr>Gill Sans MT</vt:lpstr>
      <vt:lpstr>Invesco Interstate Light</vt:lpstr>
      <vt:lpstr>Times New Roman</vt:lpstr>
      <vt:lpstr>Verdana</vt:lpstr>
      <vt:lpstr>Wingdings</vt:lpstr>
      <vt:lpstr>Office Theme</vt:lpstr>
      <vt:lpstr>PowerPoint Presentation</vt:lpstr>
      <vt:lpstr>Обзор энергетического сектора Пакистана</vt:lpstr>
      <vt:lpstr>PowerPoint Presentation</vt:lpstr>
      <vt:lpstr>Обзор энергетического сектора Пакистана</vt:lpstr>
      <vt:lpstr>PowerPoint Presentation</vt:lpstr>
      <vt:lpstr>PowerPoint Presentation</vt:lpstr>
      <vt:lpstr>Национальная политика в области электроэнергетики 2021 г.</vt:lpstr>
      <vt:lpstr>Пакет мер по стимулированию и обеспечению безопасности</vt:lpstr>
      <vt:lpstr>PowerPoint Presentation</vt:lpstr>
      <vt:lpstr>Основные методические принципы</vt:lpstr>
      <vt:lpstr>Основные методические принципы</vt:lpstr>
      <vt:lpstr>Солнечный проект мощностью 600 МВт в Кот-Адду / Музаффаргарх</vt:lpstr>
      <vt:lpstr>Инвестиционные возможности на либерализованном рынке электроэнергии Пакистана</vt:lpstr>
      <vt:lpstr>Перспективные планы и возможности</vt:lpstr>
      <vt:lpstr>Инвестиционные возможности</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FOR LEAVE FOR REVIEW    RE THE DECISIONS OF THE NEPRA IN THE MATTER OF  APPROVAL OF REQUEST FOR PROPOSAL (RFP) SUBMITTED BY AEDB FOR COMPETITIVE BIDDING OF 600 MWP SOLAR PV PROJECTS AT MUZAFFARGARH/KOT ADDU</dc:title>
  <dc:subject/>
  <dc:creator>Director Wind</dc:creator>
  <cp:keywords/>
  <dc:description/>
  <cp:lastModifiedBy>Shahab D. Mirza</cp:lastModifiedBy>
  <cp:revision>58</cp:revision>
  <dcterms:created xsi:type="dcterms:W3CDTF">2023-08-30T05:35:35Z</dcterms:created>
  <dcterms:modified xsi:type="dcterms:W3CDTF">2024-02-05T10:17:32Z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0x0101006D424368B706EE4FB77F211FDCEB8A37</vt:lpwstr>
  </property>
</Properties>
</file>