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3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olors4.xml" ContentType="application/vnd.ms-office.chartcolorstyle+xml"/>
  <Override PartName="/ppt/charts/chart5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6" r:id="rId5"/>
    <p:sldId id="268" r:id="rId6"/>
    <p:sldId id="276" r:id="rId7"/>
    <p:sldId id="270" r:id="rId8"/>
    <p:sldId id="271" r:id="rId9"/>
    <p:sldId id="272" r:id="rId10"/>
    <p:sldId id="273" r:id="rId11"/>
    <p:sldId id="274" r:id="rId12"/>
    <p:sldId id="269" r:id="rId13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112" d="100"/>
          <a:sy n="112" d="100"/>
        </p:scale>
        <p:origin x="4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D:\&#4315;&#4304;&#4321;&#4304;&#4314;&#4308;&#4305;&#4312;\&#4305;&#4304;&#4314;&#4304;&#4316;&#4321;&#4308;&#4305;&#4312;\&#4308;&#4314;.&#4305;&#4304;&#4314;&#4304;&#4316;&#4321;&#4312;\&#4308;&#4314;.&#4305;&#4304;&#4314;&#4304;&#4316;&#4321;&#4312;1995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D:\&#4315;&#4304;&#4321;&#4304;&#4314;&#4308;&#4305;&#4312;\&#4305;&#4304;&#4314;&#4304;&#4316;&#4321;&#4308;&#4305;&#4312;\&#4308;&#4314;.&#4305;&#4304;&#4314;&#4304;&#4316;&#4321;&#4312;\&#4308;&#4314;%20(Recover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Установленная мощность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0F-43A9-9474-63DECAFBCC3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0F-43A9-9474-63DECAFBCC3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0F-43A9-9474-63DECAFBCC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A0F-43A9-9474-63DECAFBCC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A0F-43A9-9474-63DECAFBCC3E}"/>
              </c:ext>
            </c:extLst>
          </c:dPt>
          <c:dLbls>
            <c:dLbl>
              <c:idx val="3"/>
              <c:layout>
                <c:manualLayout>
                  <c:x val="-1.3104839056410394E-2"/>
                  <c:y val="-3.21285005097553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0F-43A9-9474-63DECAFBCC3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Sheet1!$B$9:$B$13</c:f>
              <c:strCache>
                <c:ptCount val="5"/>
                <c:pt idx="0">
                  <c:v>TPPs</c:v>
                </c:pt>
                <c:pt idx="1">
                  <c:v>HPPs whit Reservoir</c:v>
                </c:pt>
                <c:pt idx="2">
                  <c:v>Sysonal HPPs</c:v>
                </c:pt>
                <c:pt idx="3">
                  <c:v>Small HPPS</c:v>
                </c:pt>
                <c:pt idx="4">
                  <c:v>WPP</c:v>
                </c:pt>
              </c:strCache>
            </c:strRef>
          </c:cat>
          <c:val>
            <c:numRef>
              <c:f>Sheet1!$D$9:$D$13</c:f>
              <c:numCache>
                <c:formatCode>General</c:formatCode>
                <c:ptCount val="5"/>
                <c:pt idx="0">
                  <c:v>1181.4000000000001</c:v>
                </c:pt>
                <c:pt idx="1">
                  <c:v>1993.1</c:v>
                </c:pt>
                <c:pt idx="2">
                  <c:v>1100.0999999999999</c:v>
                </c:pt>
                <c:pt idx="3">
                  <c:v>301</c:v>
                </c:pt>
                <c:pt idx="4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F-43A9-9474-63DECAFBCC3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961045373867438"/>
          <c:y val="0.3446479314202891"/>
          <c:w val="0.31634611401825286"/>
          <c:h val="0.4257506070969956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Генерация (3 квартала 2023 г.)</a:t>
            </a:r>
            <a:endParaRPr lang="en-US" sz="14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CFB-4602-95CE-00720F8CEB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CFB-4602-95CE-00720F8CEB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CFB-4602-95CE-00720F8CE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CFB-4602-95CE-00720F8CE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CFB-4602-95CE-00720F8CEBD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('2023'!$A$4,'2023'!$A$10,'2023'!$A$12,'2023'!$A$20,'2023'!$A$39)</c:f>
              <c:strCache>
                <c:ptCount val="5"/>
                <c:pt idx="0">
                  <c:v>TPPs</c:v>
                </c:pt>
                <c:pt idx="1">
                  <c:v>WPP</c:v>
                </c:pt>
                <c:pt idx="2">
                  <c:v>HPPs with reservoir</c:v>
                </c:pt>
                <c:pt idx="3">
                  <c:v>Seasonal HPPs</c:v>
                </c:pt>
                <c:pt idx="4">
                  <c:v>Small HPPs</c:v>
                </c:pt>
              </c:strCache>
            </c:strRef>
          </c:cat>
          <c:val>
            <c:numRef>
              <c:f>('2023'!$N$4,'2023'!$N$10,'2023'!$N$12,'2023'!$N$20,'2023'!$N$39)</c:f>
              <c:numCache>
                <c:formatCode>_(* #,##0.00_);_(* \(#,##0.00\);_(* "-"??_);_(@_)</c:formatCode>
                <c:ptCount val="5"/>
                <c:pt idx="0">
                  <c:v>2275.973</c:v>
                </c:pt>
                <c:pt idx="1">
                  <c:v>66.3418846</c:v>
                </c:pt>
                <c:pt idx="2">
                  <c:v>4571.5880256</c:v>
                </c:pt>
                <c:pt idx="3">
                  <c:v>3467.2960598</c:v>
                </c:pt>
                <c:pt idx="4">
                  <c:v>800.63282780000009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FB-4602-95CE-00720F8CEB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Sylfaen" panose="010A0502050306030303" pitchFamily="18" charset="0"/>
              </a:rPr>
              <a:t>Электроснабжение</a:t>
            </a:r>
          </a:p>
          <a:p>
            <a:pPr>
              <a:defRPr/>
            </a:pPr>
            <a:r>
              <a:rPr lang="ru-RU" b="1" dirty="0">
                <a:latin typeface="Sylfaen" panose="010A0502050306030303" pitchFamily="18" charset="0"/>
              </a:rPr>
              <a:t>млн. кВт-ч</a:t>
            </a:r>
            <a:endParaRPr lang="en-US" b="1" dirty="0">
              <a:latin typeface="Sylfaen" panose="010A05020503060303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Sheet3!$R$9</c:f>
              <c:strCache>
                <c:ptCount val="1"/>
                <c:pt idx="0">
                  <c:v>TPPs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Sheet3!$S$8:$AC$8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Sheet3!$S$9:$AC$9</c:f>
              <c:numCache>
                <c:formatCode>_(* #,##0_);_(* \(#,##0\);_(* "-"??_);_(@_)</c:formatCode>
                <c:ptCount val="11"/>
                <c:pt idx="0">
                  <c:v>2477.1117678000001</c:v>
                </c:pt>
                <c:pt idx="1">
                  <c:v>1787.7108192000001</c:v>
                </c:pt>
                <c:pt idx="2">
                  <c:v>2035.8949318999996</c:v>
                </c:pt>
                <c:pt idx="3">
                  <c:v>2378.8000000000002</c:v>
                </c:pt>
                <c:pt idx="4">
                  <c:v>2235.5</c:v>
                </c:pt>
                <c:pt idx="5">
                  <c:v>2233.0259999999998</c:v>
                </c:pt>
                <c:pt idx="6">
                  <c:v>2114.9259999999999</c:v>
                </c:pt>
                <c:pt idx="7">
                  <c:v>2840.4050000000007</c:v>
                </c:pt>
                <c:pt idx="8">
                  <c:v>2820.761</c:v>
                </c:pt>
                <c:pt idx="9">
                  <c:v>2379.6179999999999</c:v>
                </c:pt>
                <c:pt idx="10">
                  <c:v>3387.7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9-4BA6-A5EF-5D7F28FCAE8F}"/>
            </c:ext>
          </c:extLst>
        </c:ser>
        <c:ser>
          <c:idx val="1"/>
          <c:order val="1"/>
          <c:tx>
            <c:strRef>
              <c:f>Sheet3!$R$10</c:f>
              <c:strCache>
                <c:ptCount val="1"/>
                <c:pt idx="0">
                  <c:v>WPP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Sheet3!$S$8:$AC$8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Sheet3!$S$10:$AC$10</c:f>
              <c:numCache>
                <c:formatCode>General</c:formatCode>
                <c:ptCount val="11"/>
                <c:pt idx="4" formatCode="_(* #,##0_);_(* \(#,##0\);_(* &quot;-&quot;??_);_(@_)">
                  <c:v>9</c:v>
                </c:pt>
                <c:pt idx="5" formatCode="_(* #,##0_);_(* \(#,##0\);_(* &quot;-&quot;??_);_(@_)">
                  <c:v>87.753000000000014</c:v>
                </c:pt>
                <c:pt idx="6" formatCode="_(* #,##0_);_(* \(#,##0\);_(* &quot;-&quot;??_);_(@_)">
                  <c:v>84.278000000000006</c:v>
                </c:pt>
                <c:pt idx="7" formatCode="_(* #,##0_);_(* \(#,##0\);_(* &quot;-&quot;??_);_(@_)">
                  <c:v>84.697999999999993</c:v>
                </c:pt>
                <c:pt idx="8" formatCode="_(* #,##0_);_(* \(#,##0\);_(* &quot;-&quot;??_);_(@_)">
                  <c:v>90.847000000000008</c:v>
                </c:pt>
                <c:pt idx="9" formatCode="_(* #,##0_);_(* \(#,##0\);_(* &quot;-&quot;??_);_(@_)">
                  <c:v>83.357000000000014</c:v>
                </c:pt>
                <c:pt idx="10" formatCode="_(* #,##0_);_(* \(#,##0\);_(* &quot;-&quot;??_);_(@_)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9-4BA6-A5EF-5D7F28FCAE8F}"/>
            </c:ext>
          </c:extLst>
        </c:ser>
        <c:ser>
          <c:idx val="2"/>
          <c:order val="2"/>
          <c:tx>
            <c:strRef>
              <c:f>Sheet3!$R$11</c:f>
              <c:strCache>
                <c:ptCount val="1"/>
                <c:pt idx="0">
                  <c:v>Regulated HPPs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Sheet3!$S$8:$AC$8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Sheet3!$S$11:$AC$11</c:f>
              <c:numCache>
                <c:formatCode>_(* #,##0_);_(* \(#,##0\);_(* "-"??_);_(@_)</c:formatCode>
                <c:ptCount val="11"/>
                <c:pt idx="0">
                  <c:v>4905.6261615999993</c:v>
                </c:pt>
                <c:pt idx="1">
                  <c:v>5385.0739508000006</c:v>
                </c:pt>
                <c:pt idx="2">
                  <c:v>5158.8835796999992</c:v>
                </c:pt>
                <c:pt idx="3">
                  <c:v>5118.5</c:v>
                </c:pt>
                <c:pt idx="4">
                  <c:v>5406.2</c:v>
                </c:pt>
                <c:pt idx="5">
                  <c:v>5347.8090000000011</c:v>
                </c:pt>
                <c:pt idx="6">
                  <c:v>5801.0959999999995</c:v>
                </c:pt>
                <c:pt idx="7">
                  <c:v>4969.4789999999994</c:v>
                </c:pt>
                <c:pt idx="8">
                  <c:v>4078.8389999999995</c:v>
                </c:pt>
                <c:pt idx="9">
                  <c:v>5318.112000000001</c:v>
                </c:pt>
                <c:pt idx="10">
                  <c:v>5656.081983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F9-4BA6-A5EF-5D7F28FCAE8F}"/>
            </c:ext>
          </c:extLst>
        </c:ser>
        <c:ser>
          <c:idx val="3"/>
          <c:order val="3"/>
          <c:tx>
            <c:strRef>
              <c:f>Sheet3!$R$12</c:f>
              <c:strCache>
                <c:ptCount val="1"/>
                <c:pt idx="0">
                  <c:v>Sesonal HPPs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Sheet3!$S$8:$AC$8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Sheet3!$S$12:$AC$12</c:f>
              <c:numCache>
                <c:formatCode>_(* #,##0_);_(* \(#,##0\);_(* "-"??_);_(@_)</c:formatCode>
                <c:ptCount val="11"/>
                <c:pt idx="0">
                  <c:v>2047.8506251000001</c:v>
                </c:pt>
                <c:pt idx="1">
                  <c:v>2557.1288439999998</c:v>
                </c:pt>
                <c:pt idx="2">
                  <c:v>2682.7238874800005</c:v>
                </c:pt>
                <c:pt idx="3">
                  <c:v>2817.3</c:v>
                </c:pt>
                <c:pt idx="4">
                  <c:v>3238.8</c:v>
                </c:pt>
                <c:pt idx="5">
                  <c:v>3259.7129999999997</c:v>
                </c:pt>
                <c:pt idx="6">
                  <c:v>3456.1109999999999</c:v>
                </c:pt>
                <c:pt idx="7">
                  <c:v>3307.2950000000001</c:v>
                </c:pt>
                <c:pt idx="8">
                  <c:v>3537.8560000000002</c:v>
                </c:pt>
                <c:pt idx="9">
                  <c:v>4022.0959999999995</c:v>
                </c:pt>
                <c:pt idx="10">
                  <c:v>4196.0638475000005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F9-4BA6-A5EF-5D7F28FCAE8F}"/>
            </c:ext>
          </c:extLst>
        </c:ser>
        <c:ser>
          <c:idx val="4"/>
          <c:order val="4"/>
          <c:tx>
            <c:strRef>
              <c:f>Sheet3!$R$13</c:f>
              <c:strCache>
                <c:ptCount val="1"/>
                <c:pt idx="0">
                  <c:v>Deregulated HPPs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Sheet3!$S$8:$AC$8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Sheet3!$S$13:$AC$13</c:f>
              <c:numCache>
                <c:formatCode>_(* #,##0_);_(* \(#,##0\);_(* "-"??_);_(@_)</c:formatCode>
                <c:ptCount val="11"/>
                <c:pt idx="0">
                  <c:v>267.03449699999999</c:v>
                </c:pt>
                <c:pt idx="1">
                  <c:v>328.8381740399999</c:v>
                </c:pt>
                <c:pt idx="2">
                  <c:v>493.4725635100001</c:v>
                </c:pt>
                <c:pt idx="3">
                  <c:v>518</c:v>
                </c:pt>
                <c:pt idx="4">
                  <c:v>684.1</c:v>
                </c:pt>
                <c:pt idx="5">
                  <c:v>602.8610000000001</c:v>
                </c:pt>
                <c:pt idx="6">
                  <c:v>692.14324999999997</c:v>
                </c:pt>
                <c:pt idx="7">
                  <c:v>654.96523000000002</c:v>
                </c:pt>
                <c:pt idx="8">
                  <c:v>631.51067</c:v>
                </c:pt>
                <c:pt idx="9">
                  <c:v>841.85310000000015</c:v>
                </c:pt>
                <c:pt idx="10">
                  <c:v>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9-4BA6-A5EF-5D7F28FCAE8F}"/>
            </c:ext>
          </c:extLst>
        </c:ser>
        <c:ser>
          <c:idx val="5"/>
          <c:order val="5"/>
          <c:tx>
            <c:strRef>
              <c:f>Sheet3!$R$14</c:f>
              <c:strCache>
                <c:ptCount val="1"/>
                <c:pt idx="0">
                  <c:v>Import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Sheet3!$S$8:$AC$8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Sheet3!$S$14:$AC$14</c:f>
              <c:numCache>
                <c:formatCode>_(* #,##0_);_(* \(#,##0\);_(* "-"??_);_(@_)</c:formatCode>
                <c:ptCount val="11"/>
                <c:pt idx="0">
                  <c:v>614.59131336000007</c:v>
                </c:pt>
                <c:pt idx="1">
                  <c:v>484.1081122999999</c:v>
                </c:pt>
                <c:pt idx="2">
                  <c:v>793.33270419999997</c:v>
                </c:pt>
                <c:pt idx="3">
                  <c:v>699.2</c:v>
                </c:pt>
                <c:pt idx="4">
                  <c:v>479</c:v>
                </c:pt>
                <c:pt idx="5">
                  <c:v>1497.1880000000001</c:v>
                </c:pt>
                <c:pt idx="6">
                  <c:v>1508.8220000000001</c:v>
                </c:pt>
                <c:pt idx="7">
                  <c:v>1626.5081000000002</c:v>
                </c:pt>
                <c:pt idx="8">
                  <c:v>1610.07</c:v>
                </c:pt>
                <c:pt idx="9">
                  <c:v>2006.2132000000006</c:v>
                </c:pt>
                <c:pt idx="10">
                  <c:v>1533.1663595999999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F5F9-4BA6-A5EF-5D7F28FCA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600879"/>
        <c:axId val="195611695"/>
        <c:extLst/>
      </c:barChart>
      <c:lineChart>
        <c:grouping val="standard"/>
        <c:varyColors val="0"/>
        <c:ser>
          <c:idx val="6"/>
          <c:order val="6"/>
          <c:tx>
            <c:strRef>
              <c:f>Sheet3!$R$15</c:f>
              <c:strCache>
                <c:ptCount val="1"/>
                <c:pt idx="0">
                  <c:v>Domestic Consumptio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Sheet3!$S$8:$AC$8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Sheet3!$S$15:$AC$15</c:f>
              <c:numCache>
                <c:formatCode>_(* #,##0_);_(* \(#,##0\);_(* "-"??_);_(@_)</c:formatCode>
                <c:ptCount val="11"/>
                <c:pt idx="0">
                  <c:v>9784.0637423600001</c:v>
                </c:pt>
                <c:pt idx="1">
                  <c:v>10092.473480639999</c:v>
                </c:pt>
                <c:pt idx="2">
                  <c:v>10619.24813183</c:v>
                </c:pt>
                <c:pt idx="3">
                  <c:v>10871.785</c:v>
                </c:pt>
                <c:pt idx="4">
                  <c:v>11493.6</c:v>
                </c:pt>
                <c:pt idx="5">
                  <c:v>12342.637000000002</c:v>
                </c:pt>
                <c:pt idx="6">
                  <c:v>13068.73525</c:v>
                </c:pt>
                <c:pt idx="7">
                  <c:v>13239.931430000002</c:v>
                </c:pt>
                <c:pt idx="8">
                  <c:v>12616.096669999999</c:v>
                </c:pt>
                <c:pt idx="9">
                  <c:v>14260.299300000001</c:v>
                </c:pt>
                <c:pt idx="10">
                  <c:v>14806.471111000003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5F9-4BA6-A5EF-5D7F28FCA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600879"/>
        <c:axId val="195611695"/>
      </c:lineChart>
      <c:catAx>
        <c:axId val="19560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611695"/>
        <c:crosses val="autoZero"/>
        <c:auto val="1"/>
        <c:lblAlgn val="ctr"/>
        <c:lblOffset val="100"/>
        <c:noMultiLvlLbl val="0"/>
      </c:catAx>
      <c:valAx>
        <c:axId val="195611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60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Установленная мощность, МВт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Sheet3!$AF$9</c:f>
              <c:strCache>
                <c:ptCount val="1"/>
                <c:pt idx="0">
                  <c:v>TPPs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Sheet3!$AG$8:$AR$8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Sheet3!$AG$9:$AR$9</c:f>
              <c:numCache>
                <c:formatCode>General</c:formatCode>
                <c:ptCount val="12"/>
                <c:pt idx="0">
                  <c:v>695.2</c:v>
                </c:pt>
                <c:pt idx="1">
                  <c:v>682</c:v>
                </c:pt>
                <c:pt idx="2">
                  <c:v>682</c:v>
                </c:pt>
                <c:pt idx="3">
                  <c:v>926.40000000000009</c:v>
                </c:pt>
                <c:pt idx="4">
                  <c:v>926.40000000000009</c:v>
                </c:pt>
                <c:pt idx="5">
                  <c:v>926.40000000000009</c:v>
                </c:pt>
                <c:pt idx="6">
                  <c:v>926.40000000000009</c:v>
                </c:pt>
                <c:pt idx="7">
                  <c:v>1156.4000000000001</c:v>
                </c:pt>
                <c:pt idx="8">
                  <c:v>1143.2</c:v>
                </c:pt>
                <c:pt idx="9">
                  <c:v>1143.2</c:v>
                </c:pt>
                <c:pt idx="10" formatCode="_(* #,##0.00_);_(* \(#,##0.00\);_(* &quot;-&quot;??_);_(@_)">
                  <c:v>1143.2</c:v>
                </c:pt>
                <c:pt idx="11" formatCode="_(* #,##0.00_);_(* \(#,##0.00\);_(* &quot;-&quot;??_);_(@_)">
                  <c:v>1143.2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6-4333-BB03-2A68D75E7C3D}"/>
            </c:ext>
          </c:extLst>
        </c:ser>
        <c:ser>
          <c:idx val="1"/>
          <c:order val="1"/>
          <c:tx>
            <c:strRef>
              <c:f>Sheet3!$AF$10</c:f>
              <c:strCache>
                <c:ptCount val="1"/>
                <c:pt idx="0">
                  <c:v>WPP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Sheet3!$AG$8:$AR$8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Sheet3!$AG$10:$AR$10</c:f>
              <c:numCache>
                <c:formatCode>General</c:formatCode>
                <c:ptCount val="12"/>
                <c:pt idx="4">
                  <c:v>20.7</c:v>
                </c:pt>
                <c:pt idx="5">
                  <c:v>20.7</c:v>
                </c:pt>
                <c:pt idx="6">
                  <c:v>20.7</c:v>
                </c:pt>
                <c:pt idx="7">
                  <c:v>20.7</c:v>
                </c:pt>
                <c:pt idx="8">
                  <c:v>20.7</c:v>
                </c:pt>
                <c:pt idx="9">
                  <c:v>20.7</c:v>
                </c:pt>
                <c:pt idx="10" formatCode="_(* #,##0.00_);_(* \(#,##0.00\);_(* &quot;-&quot;??_);_(@_)">
                  <c:v>20.7</c:v>
                </c:pt>
                <c:pt idx="11" formatCode="_(* #,##0.00_);_(* \(#,##0.00\);_(* &quot;-&quot;??_);_(@_)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46-4333-BB03-2A68D75E7C3D}"/>
            </c:ext>
          </c:extLst>
        </c:ser>
        <c:ser>
          <c:idx val="2"/>
          <c:order val="2"/>
          <c:tx>
            <c:strRef>
              <c:f>Sheet3!$AF$11</c:f>
              <c:strCache>
                <c:ptCount val="1"/>
                <c:pt idx="0">
                  <c:v>Regulated HPPs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Sheet3!$AG$8:$AR$8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Sheet3!$AG$11:$AR$11</c:f>
              <c:numCache>
                <c:formatCode>General</c:formatCode>
                <c:ptCount val="12"/>
                <c:pt idx="0">
                  <c:v>1993.02</c:v>
                </c:pt>
                <c:pt idx="1">
                  <c:v>1993.02</c:v>
                </c:pt>
                <c:pt idx="2">
                  <c:v>1993.02</c:v>
                </c:pt>
                <c:pt idx="3">
                  <c:v>1993.02</c:v>
                </c:pt>
                <c:pt idx="4">
                  <c:v>1993.02</c:v>
                </c:pt>
                <c:pt idx="5" formatCode="_(* #,##0.00_);_(* \(#,##0.00\);_(* &quot;-&quot;??_);_(@_)">
                  <c:v>1993.02</c:v>
                </c:pt>
                <c:pt idx="6" formatCode="_(* #,##0.00_);_(* \(#,##0.00\);_(* &quot;-&quot;??_);_(@_)">
                  <c:v>1993.02</c:v>
                </c:pt>
                <c:pt idx="7" formatCode="_(* #,##0.00_);_(* \(#,##0.00\);_(* &quot;-&quot;??_);_(@_)">
                  <c:v>1993.02</c:v>
                </c:pt>
                <c:pt idx="8" formatCode="_(* #,##0.00_);_(* \(#,##0.00\);_(* &quot;-&quot;??_);_(@_)">
                  <c:v>1993.02</c:v>
                </c:pt>
                <c:pt idx="9" formatCode="_(* #,##0.00_);_(* \(#,##0.00\);_(* &quot;-&quot;??_);_(@_)">
                  <c:v>1993.02</c:v>
                </c:pt>
                <c:pt idx="10" formatCode="_(* #,##0.00_);_(* \(#,##0.00\);_(* &quot;-&quot;??_);_(@_)">
                  <c:v>1993.02</c:v>
                </c:pt>
                <c:pt idx="11" formatCode="_(* #,##0.00_);_(* \(#,##0.00\);_(* &quot;-&quot;??_);_(@_)">
                  <c:v>1993.02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46-4333-BB03-2A68D75E7C3D}"/>
            </c:ext>
          </c:extLst>
        </c:ser>
        <c:ser>
          <c:idx val="3"/>
          <c:order val="3"/>
          <c:tx>
            <c:strRef>
              <c:f>Sheet3!$AF$12</c:f>
              <c:strCache>
                <c:ptCount val="1"/>
                <c:pt idx="0">
                  <c:v>Sesonal HPPs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Sheet3!$AG$8:$AR$8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Sheet3!$AG$12:$AR$12</c:f>
              <c:numCache>
                <c:formatCode>General</c:formatCode>
                <c:ptCount val="12"/>
                <c:pt idx="0">
                  <c:v>550.4</c:v>
                </c:pt>
                <c:pt idx="1">
                  <c:v>550.4</c:v>
                </c:pt>
                <c:pt idx="2">
                  <c:v>655.93999999999994</c:v>
                </c:pt>
                <c:pt idx="3">
                  <c:v>655.93999999999994</c:v>
                </c:pt>
                <c:pt idx="4">
                  <c:v>763.93999999999994</c:v>
                </c:pt>
                <c:pt idx="5" formatCode="_(* #,##0.00_);_(* \(#,##0.00\);_(* &quot;-&quot;??_);_(@_)">
                  <c:v>990.14</c:v>
                </c:pt>
                <c:pt idx="6" formatCode="_(* #,##0.00_);_(* \(#,##0.00\);_(* &quot;-&quot;??_);_(@_)">
                  <c:v>1017.61</c:v>
                </c:pt>
                <c:pt idx="7" formatCode="_(* #,##0.00_);_(* \(#,##0.00\);_(* &quot;-&quot;??_);_(@_)">
                  <c:v>1089</c:v>
                </c:pt>
                <c:pt idx="8" formatCode="_(* #,##0.00_);_(* \(#,##0.00\);_(* &quot;-&quot;??_);_(@_)">
                  <c:v>1089</c:v>
                </c:pt>
                <c:pt idx="9" formatCode="_(* #,##0.00_);_(* \(#,##0.00\);_(* &quot;-&quot;??_);_(@_)">
                  <c:v>1075</c:v>
                </c:pt>
                <c:pt idx="10" formatCode="_(* #,##0.00_);_(* \(#,##0.00\);_(* &quot;-&quot;??_);_(@_)">
                  <c:v>1075</c:v>
                </c:pt>
                <c:pt idx="11" formatCode="_(* #,##0.00_);_(* \(#,##0.00\);_(* &quot;-&quot;??_);_(@_)">
                  <c:v>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46-4333-BB03-2A68D75E7C3D}"/>
            </c:ext>
          </c:extLst>
        </c:ser>
        <c:ser>
          <c:idx val="4"/>
          <c:order val="4"/>
          <c:tx>
            <c:strRef>
              <c:f>Sheet3!$AF$13</c:f>
              <c:strCache>
                <c:ptCount val="1"/>
                <c:pt idx="0">
                  <c:v>Deregulated HPPs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Sheet3!$AG$8:$AR$8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Sheet3!$AG$13:$AR$13</c:f>
              <c:numCache>
                <c:formatCode>General</c:formatCode>
                <c:ptCount val="12"/>
                <c:pt idx="0">
                  <c:v>104.72700000000003</c:v>
                </c:pt>
                <c:pt idx="1">
                  <c:v>134.89100000000002</c:v>
                </c:pt>
                <c:pt idx="2">
                  <c:v>161.09100000000001</c:v>
                </c:pt>
                <c:pt idx="3">
                  <c:v>166.49100000000001</c:v>
                </c:pt>
                <c:pt idx="4">
                  <c:v>172.691</c:v>
                </c:pt>
                <c:pt idx="5" formatCode="_(* #,##0.00_);_(* \(#,##0.00\);_(* &quot;-&quot;??_);_(@_)">
                  <c:v>180.46600000000001</c:v>
                </c:pt>
                <c:pt idx="6" formatCode="_(* #,##0.00_);_(* \(#,##0.00\);_(* &quot;-&quot;??_);_(@_)">
                  <c:v>198.846</c:v>
                </c:pt>
                <c:pt idx="7" formatCode="_(* #,##0.00_);_(* \(#,##0.00\);_(* &quot;-&quot;??_);_(@_)">
                  <c:v>215.446</c:v>
                </c:pt>
                <c:pt idx="8" formatCode="_(* #,##0.00_);_(* \(#,##0.00\);_(* &quot;-&quot;??_);_(@_)">
                  <c:v>249.58600000000001</c:v>
                </c:pt>
                <c:pt idx="9" formatCode="_(* #,##0.00_);_(* \(#,##0.00\);_(* &quot;-&quot;??_);_(@_)">
                  <c:v>270.64600000000002</c:v>
                </c:pt>
                <c:pt idx="10" formatCode="_(* #,##0.00_);_(* \(#,##0.00\);_(* &quot;-&quot;??_);_(@_)">
                  <c:v>271.17099999999999</c:v>
                </c:pt>
                <c:pt idx="11" formatCode="_(* #,##0.00_);_(* \(#,##0.00\);_(* &quot;-&quot;??_);_(@_)">
                  <c:v>298.25800000000004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46-4333-BB03-2A68D75E7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890880"/>
        <c:axId val="218900032"/>
      </c:barChart>
      <c:catAx>
        <c:axId val="2188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900032"/>
        <c:crosses val="autoZero"/>
        <c:auto val="1"/>
        <c:lblAlgn val="ctr"/>
        <c:lblOffset val="100"/>
        <c:noMultiLvlLbl val="0"/>
      </c:catAx>
      <c:valAx>
        <c:axId val="21890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89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r>
              <a:rPr lang="ru-RU" sz="1400" dirty="0">
                <a:latin typeface="Sylfaen" panose="010A0502050306030303" pitchFamily="18" charset="0"/>
              </a:rPr>
              <a:t>Медианный тариф ($ цент)</a:t>
            </a:r>
            <a:endParaRPr lang="en-US" sz="1400" dirty="0">
              <a:latin typeface="Sylfaen" panose="010A05020503060303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Tariff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8-4503-ABA4-BEC439EB03C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8-4503-ABA4-BEC439EB03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HPP</c:v>
                </c:pt>
                <c:pt idx="1">
                  <c:v>WPP</c:v>
                </c:pt>
                <c:pt idx="2">
                  <c:v>SPP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6.85</c:v>
                </c:pt>
                <c:pt idx="1">
                  <c:v>6.8230000000000004</c:v>
                </c:pt>
                <c:pt idx="2">
                  <c:v>6.367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38-4503-ABA4-BEC439EB0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498512"/>
        <c:axId val="282491440"/>
      </c:barChart>
      <c:catAx>
        <c:axId val="28249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491440"/>
        <c:crosses val="autoZero"/>
        <c:auto val="1"/>
        <c:lblAlgn val="ctr"/>
        <c:lblOffset val="100"/>
        <c:noMultiLvlLbl val="0"/>
      </c:catAx>
      <c:valAx>
        <c:axId val="282491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498512"/>
        <c:crosses val="autoZero"/>
        <c:crossBetween val="between"/>
        <c:majorUnit val="2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6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4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5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2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2B6D-B741-4B16-8C09-3796F2E10AC2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663B8-D542-4A69-BC90-BA917DD7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0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abidze@moesd.gov.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turashvili@moesd.gov.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1470" y="2016609"/>
            <a:ext cx="7010982" cy="112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Century Gothic" panose="020B0502020202020204" pitchFamily="34" charset="0"/>
              </a:rPr>
              <a:t>Обзор энергетической политики и инвестиционных возможностей в Грузии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0710" y="4223039"/>
            <a:ext cx="507250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Century Gothic" panose="020B0502020202020204" pitchFamily="34" charset="0"/>
              </a:rPr>
              <a:t>Руководитель Департамента политики в области энергоэффективности и возобновляемых источников энергии и устойчивого развития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7291" y="3853707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latin typeface="Century Gothic" panose="020B0502020202020204" pitchFamily="34" charset="0"/>
              </a:rPr>
              <a:t>Маргалита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Арабидзе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9718" y="900601"/>
            <a:ext cx="942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Министерство экономики и устойчивого развития Грузии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2798" y="6369814"/>
            <a:ext cx="128112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00" i="1" dirty="0">
                <a:latin typeface="Century Gothic" panose="020B0502020202020204" pitchFamily="34" charset="0"/>
              </a:rPr>
              <a:t>Тбилиси</a:t>
            </a:r>
            <a:r>
              <a:rPr lang="en-US" sz="1100" i="1" dirty="0">
                <a:latin typeface="Century Gothic" panose="020B0502020202020204" pitchFamily="34" charset="0"/>
              </a:rPr>
              <a:t>, 2023</a:t>
            </a:r>
            <a:r>
              <a:rPr lang="ru-RU" sz="1100" i="1" dirty="0">
                <a:latin typeface="Century Gothic" panose="020B0502020202020204" pitchFamily="34" charset="0"/>
              </a:rPr>
              <a:t> г.</a:t>
            </a:r>
            <a:endParaRPr lang="en-US" sz="1100" i="1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3"/>
          <p:cNvCxnSpPr/>
          <p:nvPr/>
        </p:nvCxnSpPr>
        <p:spPr>
          <a:xfrm flipH="1" flipV="1">
            <a:off x="4614740" y="3318832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3"/>
          <p:cNvCxnSpPr/>
          <p:nvPr/>
        </p:nvCxnSpPr>
        <p:spPr>
          <a:xfrm flipH="1" flipV="1">
            <a:off x="5100243" y="2168511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3"/>
          <p:cNvCxnSpPr/>
          <p:nvPr/>
        </p:nvCxnSpPr>
        <p:spPr>
          <a:xfrm flipH="1" flipV="1">
            <a:off x="4614740" y="183063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52558" y="5348378"/>
            <a:ext cx="54750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Century Gothic" panose="020B0502020202020204" pitchFamily="34" charset="0"/>
              </a:rPr>
              <a:t>Руководитель департамента энергетической политики и инвестиционных проектов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4041" y="4979046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latin typeface="Century Gothic" panose="020B0502020202020204" pitchFamily="34" charset="0"/>
              </a:rPr>
              <a:t>Джубо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Турашвили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66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14170" y="540299"/>
            <a:ext cx="5181563" cy="54693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Аукцион по предоставлению мощности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895332" y="1144093"/>
            <a:ext cx="5129628" cy="51295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Sylfaen" panose="010A0502050306030303" pitchFamily="18" charset="0"/>
              </a:rPr>
              <a:t>Первый аукцион на 300 МВт установленной мощности, объявленный на 10 февраля 2023 года, уже завершен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Sylfaen" panose="010A0502050306030303" pitchFamily="18" charset="0"/>
              </a:rPr>
              <a:t>Всего поступило 78 предложений на 943 МВт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Sylfaen" panose="010A0502050306030303" pitchFamily="18" charset="0"/>
              </a:rPr>
              <a:t>В результате рассмотрения и оценки победителями были определены 27 компаний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Sylfaen" panose="010A0502050306030303" pitchFamily="18" charset="0"/>
              </a:rPr>
              <a:t>300 МВт были распределены следующим образом</a:t>
            </a:r>
            <a:r>
              <a:rPr lang="en-US" sz="1400" dirty="0">
                <a:latin typeface="Sylfaen" panose="010A0502050306030303" pitchFamily="18" charset="0"/>
              </a:rPr>
              <a:t>: </a:t>
            </a:r>
            <a:endParaRPr lang="ka-GE" sz="1400" dirty="0">
              <a:latin typeface="Sylfaen" panose="010A0502050306030303" pitchFamily="18" charset="0"/>
            </a:endParaRPr>
          </a:p>
          <a:p>
            <a:pPr marL="54864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latin typeface="Sylfaen" panose="010A0502050306030303" pitchFamily="18" charset="0"/>
              </a:rPr>
              <a:t>150 МВт для гидроэлектростанций (сток реки) </a:t>
            </a:r>
          </a:p>
          <a:p>
            <a:pPr marL="54864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latin typeface="Sylfaen" panose="010A0502050306030303" pitchFamily="18" charset="0"/>
              </a:rPr>
              <a:t>70-70 МВт для ветровых и солнечных электростанций</a:t>
            </a:r>
          </a:p>
          <a:p>
            <a:pPr marL="54864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latin typeface="Sylfaen" panose="010A0502050306030303" pitchFamily="18" charset="0"/>
              </a:rPr>
              <a:t>10 МВт для других электростанций на основе возобновляемых источников энергии</a:t>
            </a:r>
            <a:r>
              <a:rPr lang="en-US" sz="1400" dirty="0">
                <a:latin typeface="Sylfaen" panose="010A0502050306030303" pitchFamily="18" charset="0"/>
              </a:rPr>
              <a:t>*</a:t>
            </a:r>
            <a:endParaRPr lang="ka-GE" sz="1400" dirty="0">
              <a:latin typeface="Sylfaen" panose="010A0502050306030303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ka-GE" sz="1400" dirty="0">
              <a:latin typeface="Sylfaen" panose="010A0502050306030303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latin typeface="Sylfaen" panose="010A0502050306030303" pitchFamily="18" charset="0"/>
              </a:rPr>
              <a:t>*</a:t>
            </a:r>
            <a:r>
              <a:rPr lang="ru-RU" sz="1400" dirty="0">
                <a:latin typeface="Sylfaen" panose="010A0502050306030303" pitchFamily="18" charset="0"/>
              </a:rPr>
              <a:t>Поскольку проекты других возобновляемых источников энергии не были представлены на аукционе, 10 МВт распределены между ветро- и гидроэлектростанциями</a:t>
            </a:r>
            <a:r>
              <a:rPr lang="en-US" sz="1400" dirty="0">
                <a:latin typeface="Sylfaen" panose="010A0502050306030303" pitchFamily="18" charset="0"/>
              </a:rPr>
              <a:t>.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157542506"/>
              </p:ext>
            </p:extLst>
          </p:nvPr>
        </p:nvGraphicFramePr>
        <p:xfrm>
          <a:off x="6805022" y="1241801"/>
          <a:ext cx="4381423" cy="24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ontent Placeholder 3"/>
          <p:cNvSpPr txBox="1">
            <a:spLocks/>
          </p:cNvSpPr>
          <p:nvPr/>
        </p:nvSpPr>
        <p:spPr>
          <a:xfrm>
            <a:off x="6805022" y="4110947"/>
            <a:ext cx="4327907" cy="1966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Sylfaen" panose="010A0502050306030303" pitchFamily="18" charset="0"/>
              </a:rPr>
              <a:t>Медианный тариф сложился следующим образом</a:t>
            </a:r>
            <a:r>
              <a:rPr lang="en-US" sz="1400" dirty="0">
                <a:latin typeface="Sylfaen" panose="010A0502050306030303" pitchFamily="18" charset="0"/>
              </a:rPr>
              <a:t>:</a:t>
            </a:r>
          </a:p>
          <a:p>
            <a:pPr marL="54864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latin typeface="Sylfaen" panose="010A0502050306030303" pitchFamily="18" charset="0"/>
              </a:rPr>
              <a:t>Гидроэлектростанции</a:t>
            </a:r>
            <a:r>
              <a:rPr lang="en-US" sz="1400" i="1" dirty="0">
                <a:latin typeface="Sylfaen" panose="010A0502050306030303" pitchFamily="18" charset="0"/>
              </a:rPr>
              <a:t> – </a:t>
            </a:r>
            <a:r>
              <a:rPr lang="ru-RU" sz="1400" i="1" dirty="0">
                <a:latin typeface="Sylfaen" panose="010A0502050306030303" pitchFamily="18" charset="0"/>
              </a:rPr>
              <a:t>6,850 центов США</a:t>
            </a:r>
          </a:p>
          <a:p>
            <a:pPr marL="54864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latin typeface="Sylfaen" panose="010A0502050306030303" pitchFamily="18" charset="0"/>
              </a:rPr>
              <a:t>Ветровые электростанции </a:t>
            </a:r>
            <a:r>
              <a:rPr lang="en-US" sz="1400" i="1" dirty="0">
                <a:latin typeface="Sylfaen" panose="010A0502050306030303" pitchFamily="18" charset="0"/>
              </a:rPr>
              <a:t>–</a:t>
            </a:r>
            <a:r>
              <a:rPr lang="ru-RU" sz="1400" i="1" dirty="0">
                <a:latin typeface="Sylfaen" panose="010A0502050306030303" pitchFamily="18" charset="0"/>
              </a:rPr>
              <a:t> 6,823 цента США</a:t>
            </a:r>
          </a:p>
          <a:p>
            <a:pPr marL="54864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latin typeface="Sylfaen" panose="010A0502050306030303" pitchFamily="18" charset="0"/>
              </a:rPr>
              <a:t>Солнечные электростанции </a:t>
            </a:r>
            <a:r>
              <a:rPr lang="en-US" sz="1400" i="1" dirty="0">
                <a:latin typeface="Sylfaen" panose="010A0502050306030303" pitchFamily="18" charset="0"/>
              </a:rPr>
              <a:t>–</a:t>
            </a:r>
            <a:r>
              <a:rPr lang="ru-RU" sz="1400" i="1" dirty="0">
                <a:latin typeface="Sylfaen" panose="010A0502050306030303" pitchFamily="18" charset="0"/>
              </a:rPr>
              <a:t> 6,367 цента США</a:t>
            </a:r>
            <a:endParaRPr lang="en-US" sz="1400" dirty="0">
              <a:latin typeface="Sylfaen" panose="010A05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Sylfaen" panose="010A0502050306030303" pitchFamily="18" charset="0"/>
              </a:rPr>
              <a:t>В результате анализа и оценки в качестве победителей были определены 27 компаний</a:t>
            </a:r>
            <a:endParaRPr lang="en-US" sz="1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7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16833" y="494497"/>
            <a:ext cx="5754085" cy="42678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Sylfaen" panose="010A0502050306030303" pitchFamily="18" charset="0"/>
              </a:rPr>
              <a:t>Технико-экономическое обоснование проекта подводного кабеля на Черном море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D17407-514E-80C2-5DBF-042F52F5B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70"/>
          <a:stretch/>
        </p:blipFill>
        <p:spPr>
          <a:xfrm>
            <a:off x="8470669" y="1446623"/>
            <a:ext cx="2727123" cy="21820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0A7127-DE5C-AB0C-8040-0B2036AFE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052"/>
          <a:stretch/>
        </p:blipFill>
        <p:spPr>
          <a:xfrm>
            <a:off x="572174" y="4153592"/>
            <a:ext cx="9262056" cy="21887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31E283-817D-ECC3-35FA-E083A40C70D8}"/>
              </a:ext>
            </a:extLst>
          </p:cNvPr>
          <p:cNvSpPr/>
          <p:nvPr/>
        </p:nvSpPr>
        <p:spPr>
          <a:xfrm>
            <a:off x="720712" y="1060438"/>
            <a:ext cx="757439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14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Sylfaen" panose="010A0502050306030303" pitchFamily="18" charset="0"/>
                <a:ea typeface="Calibri" panose="020F0502020204030204" pitchFamily="34" charset="0"/>
              </a:rPr>
              <a:t>Проект Черноморского подводного кабеля призван соединить Грузию с Румынией силовыми и волоконно-оптическими кабелями</a:t>
            </a:r>
            <a:r>
              <a:rPr lang="en-US" sz="1300" dirty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:</a:t>
            </a:r>
            <a:endParaRPr lang="ka-GE" sz="1300" dirty="0">
              <a:effectLst/>
              <a:latin typeface="Sylfaen" panose="010A0502050306030303" pitchFamily="18" charset="0"/>
              <a:ea typeface="Calibri" panose="020F0502020204030204" pitchFamily="34" charset="0"/>
            </a:endParaRPr>
          </a:p>
          <a:p>
            <a:pPr marL="457200" lvl="3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latin typeface="Sylfaen" panose="010A0502050306030303" pitchFamily="18" charset="0"/>
              </a:rPr>
              <a:t>Предполагаемый объем инвестиций – 2,3 млрд. евро</a:t>
            </a:r>
          </a:p>
          <a:p>
            <a:pPr marL="457200" lvl="3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latin typeface="Sylfaen" panose="010A0502050306030303" pitchFamily="18" charset="0"/>
              </a:rPr>
              <a:t>Год ввода в эксплуатацию – 2030 г.</a:t>
            </a:r>
            <a:r>
              <a:rPr lang="ka-GE" sz="1300" dirty="0">
                <a:latin typeface="Sylfaen" panose="010A0502050306030303" pitchFamily="18" charset="0"/>
              </a:rPr>
              <a:t> </a:t>
            </a:r>
          </a:p>
          <a:p>
            <a:pPr marL="0" lvl="1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Sylfaen" panose="010A0502050306030303" pitchFamily="18" charset="0"/>
              </a:rPr>
              <a:t>В настоящее время итальянская компания </a:t>
            </a:r>
            <a:r>
              <a:rPr lang="en-US" sz="1300" dirty="0">
                <a:latin typeface="Sylfaen" panose="010A0502050306030303" pitchFamily="18" charset="0"/>
              </a:rPr>
              <a:t>CESI </a:t>
            </a:r>
            <a:r>
              <a:rPr lang="ru-RU" sz="1300" dirty="0">
                <a:latin typeface="Sylfaen" panose="010A0502050306030303" pitchFamily="18" charset="0"/>
              </a:rPr>
              <a:t>проводит технико-экономическое обоснование проекта, которое будет завершено в первой половине 2024 года. </a:t>
            </a:r>
          </a:p>
          <a:p>
            <a:pPr marL="0" lvl="1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Sylfaen" panose="010A0502050306030303" pitchFamily="18" charset="0"/>
              </a:rPr>
              <a:t>К технико-экономическому обоснованию проекта добавлена Венгрия, Болгария также заявила о своей заинтересованности в более активном участии в проекте</a:t>
            </a:r>
          </a:p>
          <a:p>
            <a:pPr marL="0" lvl="1" indent="-285750" algn="just">
              <a:buFont typeface="Wingdings" panose="05000000000000000000" pitchFamily="2" charset="2"/>
              <a:buChar char="Ø"/>
            </a:pPr>
            <a:r>
              <a:rPr lang="ru-RU" sz="1300" i="1" dirty="0">
                <a:latin typeface="Sylfaen" panose="010A0502050306030303" pitchFamily="18" charset="0"/>
              </a:rPr>
              <a:t>На основании Соглашения о стратегическом партнерстве в области развития зеленой энергетики и передачи электроэнергии создано совместное предприятие в составе стран-участниц Соглашения, которое будет поддерживать дальнейшее развитие проекта </a:t>
            </a:r>
          </a:p>
          <a:p>
            <a:pPr marL="0" lvl="1" indent="-285750" algn="just">
              <a:buFont typeface="Wingdings" panose="05000000000000000000" pitchFamily="2" charset="2"/>
              <a:buChar char="Ø"/>
            </a:pPr>
            <a:r>
              <a:rPr lang="ru-RU" sz="1300" i="1" dirty="0">
                <a:latin typeface="Sylfaen" panose="010A0502050306030303" pitchFamily="18" charset="0"/>
              </a:rPr>
              <a:t>Развитие проекта будет продолжено запланированными исследованиями – подводно-геофизическими и геотехническими исследованиями в Черном море, а также исследованием по оценке воздействия на окружающую среду и социальную сферу </a:t>
            </a:r>
          </a:p>
          <a:p>
            <a:pPr marL="0" lvl="1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Sylfaen" panose="010A0502050306030303" pitchFamily="18" charset="0"/>
              </a:rPr>
              <a:t>Проект включен в </a:t>
            </a:r>
            <a:r>
              <a:rPr lang="en-US" sz="1300" dirty="0">
                <a:latin typeface="Sylfaen" panose="010A0502050306030303" pitchFamily="18" charset="0"/>
              </a:rPr>
              <a:t>ENTSO-e TYNDP2024</a:t>
            </a:r>
            <a:r>
              <a:rPr lang="en-US" sz="13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.</a:t>
            </a:r>
            <a:endParaRPr lang="ka-GE" sz="1300" dirty="0">
              <a:effectLst/>
              <a:latin typeface="Sylfaen" panose="010A050205030603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3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21203" y="2410690"/>
            <a:ext cx="557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Sylfaen" panose="010A0502050306030303" pitchFamily="18" charset="0"/>
              </a:rPr>
              <a:t>Благодарим Вас за внимание!</a:t>
            </a:r>
            <a:endParaRPr lang="en-US" sz="3200" b="1" dirty="0">
              <a:latin typeface="Sylfaen" panose="010A0502050306030303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76438" y="3258496"/>
            <a:ext cx="5862521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52026" y="3588053"/>
            <a:ext cx="26757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Sylfaen" panose="010A0502050306030303" pitchFamily="18" charset="0"/>
                <a:hlinkClick r:id="rId3"/>
              </a:rPr>
              <a:t>marabidze@moesd.gov.ge</a:t>
            </a:r>
            <a:endParaRPr lang="ka-GE" dirty="0">
              <a:latin typeface="Sylfaen" panose="010A0502050306030303" pitchFamily="18" charset="0"/>
            </a:endParaRPr>
          </a:p>
          <a:p>
            <a:r>
              <a:rPr lang="en-GB" dirty="0">
                <a:latin typeface="Sylfaen" panose="010A0502050306030303" pitchFamily="18" charset="0"/>
                <a:hlinkClick r:id="rId4"/>
              </a:rPr>
              <a:t>jturashvili@moesd.gov.ge</a:t>
            </a:r>
            <a:endParaRPr lang="en-GB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3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24215" y="1529098"/>
            <a:ext cx="10566974" cy="2273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Национальная энергетическая политика формируется на основе закона Грузии об энергетике и водоснабжении (ст. 7(1)). Политика разработана на 10-летний период и является приложением к Национальной энергетической политике и включает меры и целевые показатели, которых Грузия должна достичь в 2030 году, а также в перспективе в 2050 году;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Национальный план по энергетике и климату включает пять ключевых измерений: Декарбонизация (сокращение выбросов парниковых газов и развитие возобновляемой энергетики), Энергоэффективность, Внутренний энергетический рынок, Энергетическая безопасность, Исследования, Инновации и Конкурентоспособность.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На основе предварительного отчет по объему работ уже подготовлен отчет о стратегической экологической оценке.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В настоящее время идет процесс передачи документов в правительство для их дальнейшего утверждения.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4592" y="551969"/>
            <a:ext cx="8080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ГОСУДАРСТВЕННАЯ ЭНЕРГЕТИЧЕСКАЯ ПОЛИТИКА И КОМПЛЕКСНЫЙ НАЦИОНАЛЬНЫЙ ПЛАН ПО ЭНЕРГЕТИКЕ И КЛИМАТУ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7384" y="4082105"/>
            <a:ext cx="10540637" cy="199035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latin typeface="Century Gothic" panose="020B0502020202020204" pitchFamily="34" charset="0"/>
              </a:rPr>
              <a:t>Цели по возобновляемым источникам энергии (ВИЭ), энергоэффективности (ЭЭ) и сокращению выбросов парниковых газов (ПГ) согласованы с Европейским Союзом и Энергетическим сообществом (ЭС</a:t>
            </a:r>
            <a:r>
              <a:rPr lang="en-US" sz="14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35% (47%)</a:t>
            </a:r>
            <a:r>
              <a:rPr lang="en-US" sz="1400" dirty="0">
                <a:latin typeface="Century Gothic" panose="020B0502020202020204" pitchFamily="34" charset="0"/>
              </a:rPr>
              <a:t> – </a:t>
            </a:r>
            <a:r>
              <a:rPr lang="ru-RU" sz="1400" dirty="0">
                <a:latin typeface="Century Gothic" panose="020B0502020202020204" pitchFamily="34" charset="0"/>
              </a:rPr>
              <a:t>сокращение выбросов парниковых газов в 2030 г. по сравнению с 1990 г. в соответствии с установленным на национальном уровне вкладом;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27,4% </a:t>
            </a:r>
            <a:r>
              <a:rPr lang="en-US" sz="1400" dirty="0">
                <a:latin typeface="Century Gothic" panose="020B0502020202020204" pitchFamily="34" charset="0"/>
              </a:rPr>
              <a:t>–</a:t>
            </a:r>
            <a:r>
              <a:rPr lang="ru-RU" sz="1400" dirty="0">
                <a:latin typeface="Century Gothic" panose="020B0502020202020204" pitchFamily="34" charset="0"/>
              </a:rPr>
              <a:t> доля возобновляемых источников энергии в конечном энергопотреблении к 2030 г</a:t>
            </a:r>
            <a:r>
              <a:rPr lang="en-US" sz="14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97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692410" y="469052"/>
            <a:ext cx="6278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ЗАКОН О ВОЗОБНОВЛЯЕМЫХ ИСТОЧНИКАХ ЭНЕРГИИ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6873" y="1031726"/>
            <a:ext cx="103948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1400" dirty="0">
              <a:latin typeface="Sylfaen" panose="010A05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Century Gothic" panose="020B0502020202020204" pitchFamily="34" charset="0"/>
              </a:rPr>
              <a:t>20 декабря 2019 года в Грузии бы принят "Закон о содействии производству и использованию энергии из возобновляемых источников" (также известный как - Закон о возобновляемой энергетике), который предусматривает выполнение требований Директивы 2009/28/</a:t>
            </a:r>
            <a:r>
              <a:rPr lang="en-US" sz="1400" dirty="0">
                <a:latin typeface="Century Gothic" panose="020B0502020202020204" pitchFamily="34" charset="0"/>
              </a:rPr>
              <a:t>EC. 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Sylfaen" panose="010A0502050306030303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Sylfaen" panose="010A0502050306030303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873" y="2601775"/>
            <a:ext cx="1005571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u="sng" dirty="0">
                <a:latin typeface="Century Gothic" panose="020B0502020202020204" pitchFamily="34" charset="0"/>
              </a:rPr>
              <a:t>ПРОГРЕСС</a:t>
            </a:r>
            <a:r>
              <a:rPr lang="en-US" sz="1400" i="1" u="sng" dirty="0">
                <a:latin typeface="Century Gothic" panose="020B0502020202020204" pitchFamily="34" charset="0"/>
              </a:rPr>
              <a:t>:</a:t>
            </a:r>
          </a:p>
          <a:p>
            <a:pPr algn="just"/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Уже принято 8 подзаконных актов;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В 2023-2024 гг. будут разработаны дополнительные подзаконные акты по гарантиям происхождения, </a:t>
            </a:r>
            <a:r>
              <a:rPr lang="ru-RU" sz="1400" dirty="0" err="1">
                <a:latin typeface="Century Gothic" panose="020B0502020202020204" pitchFamily="34" charset="0"/>
              </a:rPr>
              <a:t>биотопливу</a:t>
            </a:r>
            <a:r>
              <a:rPr lang="ru-RU" sz="1400" dirty="0">
                <a:latin typeface="Century Gothic" panose="020B0502020202020204" pitchFamily="34" charset="0"/>
              </a:rPr>
              <a:t>/биогазу и т.д.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Также подготовлена образовательная и сертификационная программа, касающаяся профессиональной подготовки монтажников устройств возобновляемой энергетики.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На данном этапе в документе отражены окончательные замечания заинтересованных сторон.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Разработана первоначальная версия окончательного варианта Оценки воздействия регулирования.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Поправки к закону будут представлены в парламент до конца 2023 года</a:t>
            </a:r>
            <a:r>
              <a:rPr lang="en-US" sz="14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052" name="Picture 4" descr="1996742.png (512×51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28" y="4459204"/>
            <a:ext cx="1622233" cy="16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5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88211" y="1619909"/>
            <a:ext cx="103674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Поправки к закону "Об энергоэффективности" подготовлены в соответствии с пересмотренной Директивой по энергоэффективности (2018/2002/</a:t>
            </a:r>
            <a:r>
              <a:rPr lang="en-US" sz="1400" dirty="0">
                <a:latin typeface="Century Gothic" panose="020B0502020202020204" pitchFamily="34" charset="0"/>
              </a:rPr>
              <a:t>EU)</a:t>
            </a:r>
            <a:endParaRPr lang="en-GB" sz="14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ka-GE" sz="1400" dirty="0">
              <a:latin typeface="Sylfaen" panose="010A050205030603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i="1" dirty="0">
                <a:latin typeface="Century Gothic" panose="020B0502020202020204" pitchFamily="34" charset="0"/>
              </a:rPr>
              <a:t>Парламент Грузии утвердит законопроект в 2023 году</a:t>
            </a:r>
            <a:r>
              <a:rPr lang="en-US" sz="1400" i="1" dirty="0">
                <a:latin typeface="Century Gothic" panose="020B0502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latin typeface="Century Gothic" panose="020B0502020202020204" pitchFamily="34" charset="0"/>
              </a:rPr>
              <a:t>Утверждено</a:t>
            </a:r>
            <a:r>
              <a:rPr lang="ru-RU" sz="1400" b="1" i="1" dirty="0">
                <a:latin typeface="Century Gothic" panose="020B0502020202020204" pitchFamily="34" charset="0"/>
              </a:rPr>
              <a:t> 15 подзаконных актов</a:t>
            </a:r>
            <a:r>
              <a:rPr lang="en-US" sz="1400" i="1" dirty="0">
                <a:latin typeface="Century Gothic" panose="020B0502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i="1" dirty="0">
                <a:latin typeface="Century Gothic" panose="020B0502020202020204" pitchFamily="34" charset="0"/>
              </a:rPr>
              <a:t>Оставшиеся 4 подзаконных акта </a:t>
            </a:r>
            <a:r>
              <a:rPr lang="ru-RU" sz="1400" i="1" dirty="0">
                <a:latin typeface="Century Gothic" panose="020B0502020202020204" pitchFamily="34" charset="0"/>
              </a:rPr>
              <a:t>уже разработаны и будут утверждены в ближайшее время</a:t>
            </a:r>
            <a:r>
              <a:rPr lang="en-US" sz="1400" i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041" y="418631"/>
            <a:ext cx="6846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ЗАКОН ГРУЗИИ ОБ ЭНЕРГОЭФФЕКТИВНОСТИ И </a:t>
            </a:r>
          </a:p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ЗАКОН ГРУЗИИ ОБ ЭНЕРГОЭФФЕКТИВНОСТИ ЗДАНИЙ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8211" y="3828696"/>
            <a:ext cx="10538555" cy="231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Поправки к закону об энергоэффективности зданий будут реализованы в течение 2023 года в соответствии с обновленной Европейской Директивой по энергетическим характеристикам зданий</a:t>
            </a:r>
          </a:p>
          <a:p>
            <a:pPr algn="just">
              <a:lnSpc>
                <a:spcPct val="150000"/>
              </a:lnSpc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В 2021-2023 гг. было принято 4 подзаконных акта.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latin typeface="Century Gothic" panose="020B0502020202020204" pitchFamily="34" charset="0"/>
              </a:rPr>
              <a:t>Уже разработано 7 подзаконных актов</a:t>
            </a:r>
            <a:r>
              <a:rPr lang="ru-RU" sz="1400" dirty="0">
                <a:latin typeface="Century Gothic" panose="020B0502020202020204" pitchFamily="34" charset="0"/>
              </a:rPr>
              <a:t>, которые будут утверждены в течение текущего года.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С 1 июля 2023 года вступили в силу минимальные требования к энергетическим характеристикам (МТЭР) зданий, строительных блоков или элементов зданий</a:t>
            </a:r>
            <a:r>
              <a:rPr lang="en-US" sz="1400" dirty="0">
                <a:latin typeface="Century Gothic" panose="020B0502020202020204" pitchFamily="34" charset="0"/>
              </a:rPr>
              <a:t>.</a:t>
            </a:r>
            <a:endParaRPr lang="ka-GE" sz="1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6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49481" y="481642"/>
            <a:ext cx="5809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ЗАКОН ГРУЗИИ ОБ ЭНЕРГЕТИЧЕСКОЙ МАРКИРОВКЕ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3682" y="1406599"/>
            <a:ext cx="10587489" cy="34375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Разработано 14 технических регламентов по энергетической маркировке</a:t>
            </a: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Утверждено 3 технических регламента по маркировке различных бытовых приборов;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Разработано 6 технических регистраций, ведутся консультации с заинтересованными сторонами;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5 регламентов уже разработаны и нуждаются в доработке в соответствии с адаптированными нормативными документами Энергетического сообщества</a:t>
            </a: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4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500" b="1" dirty="0">
                <a:latin typeface="Century Gothic" panose="020B0502020202020204" pitchFamily="34" charset="0"/>
              </a:rPr>
              <a:t>Технический регламент </a:t>
            </a:r>
            <a:r>
              <a:rPr lang="ru-RU" sz="1500" b="1" dirty="0" err="1">
                <a:latin typeface="Century Gothic" panose="020B0502020202020204" pitchFamily="34" charset="0"/>
              </a:rPr>
              <a:t>экопроектирования</a:t>
            </a:r>
            <a:endParaRPr lang="en-US" sz="15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dirty="0">
                <a:latin typeface="Century Gothic" panose="020B0502020202020204" pitchFamily="34" charset="0"/>
              </a:rPr>
              <a:t>Разработано 9 технических регламентов по </a:t>
            </a:r>
            <a:r>
              <a:rPr lang="ru-RU" sz="1500" dirty="0" err="1">
                <a:latin typeface="Century Gothic" panose="020B0502020202020204" pitchFamily="34" charset="0"/>
              </a:rPr>
              <a:t>экопроектированию</a:t>
            </a:r>
            <a:r>
              <a:rPr lang="ru-RU" sz="1500" dirty="0">
                <a:latin typeface="Century Gothic" panose="020B0502020202020204" pitchFamily="34" charset="0"/>
              </a:rPr>
              <a:t>. С марта 2023 года начались консультации с заинтересованными сторонам</a:t>
            </a:r>
            <a:r>
              <a:rPr lang="en-US" sz="15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30" name="Picture 6" descr="energy-efficiency-rating-house-icon-energy-label-vector-illustration_641010-797.jpg (626×62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700"/>
            <a:ext cx="1989200" cy="19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5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68880" y="551133"/>
            <a:ext cx="7053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ПРИОРИТЕТНЫЕ НАПРАВЛЕНИЯ НА БЛИЖАЙШИЕ ГОДЫ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90532" y="1294530"/>
            <a:ext cx="10587489" cy="34437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500" b="1" dirty="0">
                <a:latin typeface="Century Gothic" panose="020B0502020202020204" pitchFamily="34" charset="0"/>
              </a:rPr>
              <a:t>Стратегия и план действий «зеленого роста»</a:t>
            </a:r>
            <a:endParaRPr lang="en-US" sz="15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dirty="0">
                <a:latin typeface="Century Gothic" panose="020B0502020202020204" pitchFamily="34" charset="0"/>
              </a:rPr>
              <a:t>На основании постановления Правительства Грузии от 2023 года </a:t>
            </a:r>
            <a:r>
              <a:rPr lang="en-US" sz="1500" dirty="0">
                <a:latin typeface="Century Gothic" panose="020B0502020202020204" pitchFamily="34" charset="0"/>
              </a:rPr>
              <a:t>N627 </a:t>
            </a:r>
            <a:r>
              <a:rPr lang="ru-RU" sz="1500" dirty="0">
                <a:latin typeface="Century Gothic" panose="020B0502020202020204" pitchFamily="34" charset="0"/>
              </a:rPr>
              <a:t>были созданы Межведомственный совет и Рабочая группа по стратегии и плану действий «зеленого роста»</a:t>
            </a:r>
            <a:r>
              <a:rPr lang="en-US" sz="1500" dirty="0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500" b="1" dirty="0">
                <a:latin typeface="Century Gothic" panose="020B0502020202020204" pitchFamily="34" charset="0"/>
              </a:rPr>
              <a:t>Зеленый водород</a:t>
            </a:r>
            <a:endParaRPr lang="en-US" sz="15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dirty="0">
                <a:latin typeface="Century Gothic" panose="020B0502020202020204" pitchFamily="34" charset="0"/>
              </a:rPr>
              <a:t>Министерство экономики и устойчивого развития Грузии совместно с "Грузинской нефтегазовой корпорацией", мэрией Батуми и Банком развития </a:t>
            </a:r>
            <a:r>
              <a:rPr lang="en-US" sz="1500" dirty="0" err="1">
                <a:latin typeface="Century Gothic" panose="020B0502020202020204" pitchFamily="34" charset="0"/>
              </a:rPr>
              <a:t>KfW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ru-RU" sz="1500" dirty="0">
                <a:latin typeface="Century Gothic" panose="020B0502020202020204" pitchFamily="34" charset="0"/>
              </a:rPr>
              <a:t>заключило Меморандум о взаимопонимании. Целью данного соглашения является коллективная работа по созданию пилотного проекта по производству "зеленого" водорода и всей цепочки создания стоимости, включающей такие аспекты, как спрос и предложение. В настоящее время разработка водородной стратегии находится на предварительной стадии, и для содействия этому процессу был создан водородный комитет, заседания которого проводятся ежемесячно</a:t>
            </a:r>
            <a:r>
              <a:rPr lang="en-US" sz="1500" dirty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400" dirty="0">
              <a:latin typeface="Sylfaen" panose="010A0502050306030303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ka-GE" sz="12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6039203.png (512×51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874" y="4574213"/>
            <a:ext cx="1514849" cy="1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1482148"/>
            <a:ext cx="6786694" cy="157887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Sylfaen" panose="010A0502050306030303" pitchFamily="18" charset="0"/>
              </a:rPr>
              <a:t>Установленная мощность Грузии составляет</a:t>
            </a:r>
            <a:r>
              <a:rPr lang="en-US" sz="1400" dirty="0">
                <a:latin typeface="Sylfaen" panose="010A0502050306030303" pitchFamily="18" charset="0"/>
              </a:rPr>
              <a:t> </a:t>
            </a:r>
            <a:r>
              <a:rPr lang="ka-GE" sz="1400" dirty="0">
                <a:latin typeface="Sylfaen" panose="010A0502050306030303" pitchFamily="18" charset="0"/>
              </a:rPr>
              <a:t>- 4596 </a:t>
            </a:r>
            <a:r>
              <a:rPr lang="ru-RU" sz="1400" dirty="0">
                <a:latin typeface="Sylfaen" panose="010A0502050306030303" pitchFamily="18" charset="0"/>
              </a:rPr>
              <a:t>МВт</a:t>
            </a:r>
            <a:endParaRPr lang="en-US" sz="1400" dirty="0">
              <a:latin typeface="Sylfaen" panose="010A0502050306030303" pitchFamily="18" charset="0"/>
            </a:endParaRPr>
          </a:p>
          <a:p>
            <a:pPr marL="0" indent="0" algn="just">
              <a:buNone/>
            </a:pPr>
            <a:r>
              <a:rPr lang="en-US" sz="1400" dirty="0">
                <a:latin typeface="Sylfaen" panose="010A0502050306030303" pitchFamily="18" charset="0"/>
              </a:rPr>
              <a:t>	</a:t>
            </a:r>
            <a:r>
              <a:rPr lang="ru-RU" sz="1400" dirty="0">
                <a:latin typeface="Sylfaen" panose="010A0502050306030303" pitchFamily="18" charset="0"/>
              </a:rPr>
              <a:t>Включая</a:t>
            </a:r>
            <a:r>
              <a:rPr lang="en-US" sz="1400" dirty="0">
                <a:latin typeface="Sylfaen" panose="010A0502050306030303" pitchFamily="18" charset="0"/>
              </a:rPr>
              <a:t>:</a:t>
            </a: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Гидроэлектростанции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- </a:t>
            </a:r>
            <a:r>
              <a:rPr lang="ka-GE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3394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МВт</a:t>
            </a:r>
            <a:endParaRPr lang="en-US" sz="1400" i="1" dirty="0">
              <a:solidFill>
                <a:schemeClr val="tx1">
                  <a:lumMod val="95000"/>
                  <a:lumOff val="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Ветроэлектростанции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– 20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,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7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МВт</a:t>
            </a:r>
            <a:endParaRPr lang="en-US" sz="1400" i="1" dirty="0">
              <a:solidFill>
                <a:schemeClr val="tx1">
                  <a:lumMod val="95000"/>
                  <a:lumOff val="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Тепловые электростанции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 – </a:t>
            </a:r>
            <a:r>
              <a:rPr lang="ka-GE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1181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,</a:t>
            </a:r>
            <a:r>
              <a:rPr lang="ka-GE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4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МВт</a:t>
            </a:r>
            <a:endParaRPr lang="ka-GE" sz="1400" i="1" dirty="0">
              <a:solidFill>
                <a:schemeClr val="tx1">
                  <a:lumMod val="95000"/>
                  <a:lumOff val="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</a:endParaRPr>
          </a:p>
          <a:p>
            <a:pPr algn="just"/>
            <a:endParaRPr lang="ka-GE" sz="1400" dirty="0"/>
          </a:p>
          <a:p>
            <a:pPr algn="just"/>
            <a:endParaRPr lang="ka-GE" sz="1400" dirty="0"/>
          </a:p>
          <a:p>
            <a:pPr algn="just"/>
            <a:endParaRPr lang="ka-GE" sz="1400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083399"/>
              </p:ext>
            </p:extLst>
          </p:nvPr>
        </p:nvGraphicFramePr>
        <p:xfrm>
          <a:off x="7144570" y="1155031"/>
          <a:ext cx="4273193" cy="251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409140"/>
              </p:ext>
            </p:extLst>
          </p:nvPr>
        </p:nvGraphicFramePr>
        <p:xfrm>
          <a:off x="7144569" y="3798492"/>
          <a:ext cx="4273193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812633"/>
              </p:ext>
            </p:extLst>
          </p:nvPr>
        </p:nvGraphicFramePr>
        <p:xfrm>
          <a:off x="838200" y="3152584"/>
          <a:ext cx="5451505" cy="331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418030" y="656055"/>
            <a:ext cx="1814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Электричество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661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4251247" y="803776"/>
            <a:ext cx="3392834" cy="375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ylfaen" panose="010A0502050306030303" pitchFamily="18" charset="0"/>
              </a:rPr>
              <a:t>Развитие электростанций</a:t>
            </a:r>
            <a:endParaRPr lang="en-US" sz="2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6313" y="1585338"/>
            <a:ext cx="10603943" cy="4688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С 2012 года в эксплуатацию введено 66 ГЭС</a:t>
            </a:r>
            <a:endParaRPr lang="ka-GE" sz="1400" b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Общая установленная мощность </a:t>
            </a:r>
            <a:r>
              <a:rPr lang="ka-GE" sz="1400" i="1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</a:rPr>
              <a:t>– </a:t>
            </a:r>
            <a:r>
              <a:rPr lang="en-US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1211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МВт</a:t>
            </a:r>
            <a:endParaRPr lang="ka-GE" sz="1400" i="1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Совокупная годовая выработка </a:t>
            </a:r>
            <a:r>
              <a:rPr lang="ka-GE" sz="1400" i="1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</a:rPr>
              <a:t>– </a:t>
            </a:r>
            <a:r>
              <a:rPr lang="en-US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6326</a:t>
            </a:r>
            <a:r>
              <a:rPr lang="ka-GE" sz="1400" i="1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</a:rPr>
              <a:t>ГВт</a:t>
            </a:r>
            <a:endParaRPr lang="ka-GE" sz="1400" i="1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Общий объем инвестиций</a:t>
            </a:r>
            <a:r>
              <a:rPr lang="en-US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 </a:t>
            </a:r>
            <a:r>
              <a:rPr lang="ka-GE" sz="1400" i="1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</a:rPr>
              <a:t>– 1.</a:t>
            </a:r>
            <a:r>
              <a:rPr lang="en-US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901</a:t>
            </a:r>
            <a:r>
              <a:rPr lang="ka-GE" sz="1400" i="1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млрд. долл. </a:t>
            </a:r>
            <a:r>
              <a:rPr lang="ka-GE" sz="1400" i="1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</a:rPr>
              <a:t>$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ru-RU" sz="1400" i="1" dirty="0">
                <a:solidFill>
                  <a:prstClr val="black"/>
                </a:solidFill>
                <a:latin typeface="Sylfaen" panose="010A0502050306030303" pitchFamily="18" charset="0"/>
              </a:rPr>
              <a:t>Включая</a:t>
            </a:r>
            <a:r>
              <a:rPr lang="en-US" sz="1400" i="1" dirty="0">
                <a:solidFill>
                  <a:prstClr val="black"/>
                </a:solidFill>
                <a:latin typeface="Sylfaen" panose="010A0502050306030303" pitchFamily="18" charset="0"/>
              </a:rPr>
              <a:t>:</a:t>
            </a:r>
            <a:endParaRPr lang="en-US" sz="1400" i="1" dirty="0">
              <a:solidFill>
                <a:prstClr val="black">
                  <a:lumMod val="95000"/>
                  <a:lumOff val="5000"/>
                </a:prstClr>
              </a:solidFill>
              <a:latin typeface="Sylfaen" panose="010A0502050306030303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63</a:t>
            </a:r>
            <a:r>
              <a:rPr lang="ka-GE" sz="14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ГЭС</a:t>
            </a:r>
            <a:endParaRPr lang="ka-GE" sz="14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Общая установленная мощность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– </a:t>
            </a:r>
            <a:r>
              <a:rPr lang="en-US" sz="1400" i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729</a:t>
            </a:r>
            <a:r>
              <a:rPr lang="ru-RU" sz="1400" i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,</a:t>
            </a:r>
            <a:r>
              <a:rPr lang="en-US" sz="1400" i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19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МВт</a:t>
            </a:r>
            <a:endParaRPr lang="ka-GE" sz="140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Совокупная годовая выработка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– </a:t>
            </a:r>
            <a:r>
              <a:rPr lang="en-US" sz="1400" i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3037</a:t>
            </a:r>
            <a:r>
              <a:rPr lang="ru-RU" sz="1400" i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,</a:t>
            </a:r>
            <a:r>
              <a:rPr lang="en-US" sz="1400" i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9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</a:rPr>
              <a:t>ГВт</a:t>
            </a:r>
            <a:endParaRPr lang="ka-GE" sz="140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Общий объем инвестиций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– 1</a:t>
            </a:r>
            <a:r>
              <a:rPr lang="ru-RU" sz="1400" i="1" dirty="0">
                <a:solidFill>
                  <a:prstClr val="black"/>
                </a:solidFill>
                <a:ea typeface="Calibri" panose="020F0502020204030204" pitchFamily="34" charset="0"/>
              </a:rPr>
              <a:t>,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4</a:t>
            </a:r>
            <a:r>
              <a:rPr lang="en-US" sz="1400" i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52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млрд. долл.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$ </a:t>
            </a:r>
            <a:endParaRPr lang="en-US" sz="1400" i="1" dirty="0">
              <a:solidFill>
                <a:prstClr val="black"/>
              </a:solidFill>
              <a:latin typeface="Sylfaen" panose="010A0502050306030303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ka-GE" sz="1400" b="1" dirty="0">
                <a:solidFill>
                  <a:prstClr val="black"/>
                </a:solidFill>
                <a:ea typeface="Calibri" panose="020F0502020204030204" pitchFamily="34" charset="0"/>
              </a:rPr>
              <a:t>2 </a:t>
            </a:r>
            <a:r>
              <a:rPr lang="en-US" sz="1400" b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TPPs</a:t>
            </a:r>
            <a:endParaRPr lang="ka-GE" sz="1400" b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Общая установленная мощность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– 461,2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МВт</a:t>
            </a:r>
            <a:endParaRPr lang="ka-GE" sz="140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Совокупная годовая выработка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– 3200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</a:rPr>
              <a:t>ГВт</a:t>
            </a:r>
            <a:endParaRPr lang="ka-GE" sz="140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Общий объем инвестиций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– 415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млрд. долл.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$ </a:t>
            </a:r>
            <a:endParaRPr lang="en-US" sz="1400" i="1" dirty="0">
              <a:solidFill>
                <a:prstClr val="black"/>
              </a:solidFill>
              <a:latin typeface="Sylfaen" panose="010A0502050306030303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ka-GE" sz="1400" b="1" dirty="0">
                <a:solidFill>
                  <a:prstClr val="black"/>
                </a:solidFill>
                <a:ea typeface="Calibri" panose="020F0502020204030204" pitchFamily="34" charset="0"/>
              </a:rPr>
              <a:t>1 </a:t>
            </a:r>
            <a:r>
              <a:rPr lang="en-US" sz="1400" b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WPP</a:t>
            </a:r>
            <a:endParaRPr lang="ka-GE" sz="14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Общая установленная мощность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– 20</a:t>
            </a:r>
            <a:r>
              <a:rPr lang="ru-RU" sz="1400" i="1" dirty="0">
                <a:solidFill>
                  <a:prstClr val="black"/>
                </a:solidFill>
                <a:ea typeface="Calibri" panose="020F0502020204030204" pitchFamily="34" charset="0"/>
              </a:rPr>
              <a:t>,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7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МВт</a:t>
            </a:r>
            <a:endParaRPr lang="ka-GE" sz="140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Совокупная годовая выработка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– 88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</a:rPr>
              <a:t>ГВт</a:t>
            </a:r>
            <a:endParaRPr lang="ka-GE" sz="140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Sylfaen" panose="010A0502050306030303" pitchFamily="18" charset="0"/>
              <a:buChar char="−"/>
            </a:pP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Общий объем инвестиций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– 34</a:t>
            </a:r>
            <a:r>
              <a:rPr lang="en-US" sz="1400" i="1" dirty="0">
                <a:solidFill>
                  <a:prstClr val="black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млн. долл. </a:t>
            </a:r>
            <a:r>
              <a:rPr lang="ka-GE" sz="1400" i="1" dirty="0">
                <a:solidFill>
                  <a:prstClr val="black"/>
                </a:solidFill>
                <a:ea typeface="Calibri" panose="020F0502020204030204" pitchFamily="34" charset="0"/>
              </a:rPr>
              <a:t>$ </a:t>
            </a:r>
            <a:endParaRPr lang="en-US" sz="1400" i="1" dirty="0">
              <a:solidFill>
                <a:prstClr val="black"/>
              </a:solidFill>
              <a:latin typeface="Sylfaen" panose="010A0502050306030303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284778"/>
              </p:ext>
            </p:extLst>
          </p:nvPr>
        </p:nvGraphicFramePr>
        <p:xfrm>
          <a:off x="5682798" y="1417568"/>
          <a:ext cx="5120355" cy="318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5264988" y="4859811"/>
            <a:ext cx="6096000" cy="1068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Sylfaen" panose="010A0502050306030303" pitchFamily="18" charset="0"/>
                <a:ea typeface="Calibri" panose="020F0502020204030204" pitchFamily="34" charset="0"/>
              </a:rPr>
              <a:t>В настоящее время между государством и частными инвесторами подписано около 250 действующих соглашений о развитии возобновляемых источников энергии с установленной мощностью 3398 МВт</a:t>
            </a:r>
            <a:endParaRPr lang="en-US" sz="1300" i="1" dirty="0">
              <a:solidFill>
                <a:schemeClr val="tx1">
                  <a:lumMod val="95000"/>
                  <a:lumOff val="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3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417" b="47406"/>
          <a:stretch/>
        </p:blipFill>
        <p:spPr>
          <a:xfrm>
            <a:off x="10567299" y="100313"/>
            <a:ext cx="1421445" cy="1306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688792" y="165448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/>
          <p:cNvCxnSpPr/>
          <p:nvPr/>
        </p:nvCxnSpPr>
        <p:spPr>
          <a:xfrm flipH="1" flipV="1">
            <a:off x="9116149" y="6452558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70256" y="2039879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/>
          <p:nvPr/>
        </p:nvCxnSpPr>
        <p:spPr>
          <a:xfrm flipH="1" flipV="1">
            <a:off x="9873873" y="6231790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2084" y="386811"/>
            <a:ext cx="0" cy="47980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 rot="10800000" flipH="1" flipV="1">
            <a:off x="302083" y="386811"/>
            <a:ext cx="2567389" cy="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45148" y="646725"/>
            <a:ext cx="0" cy="41993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rot="10800000" flipH="1" flipV="1">
            <a:off x="545147" y="656055"/>
            <a:ext cx="1596383" cy="1"/>
          </a:xfrm>
          <a:prstGeom prst="straightConnector1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982720" y="366526"/>
            <a:ext cx="7670040" cy="5759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Развитие электростанций и схема поддержки контрактов на разницу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754348" y="962796"/>
            <a:ext cx="5989278" cy="5626646"/>
          </a:xfrm>
          <a:ln w="19050">
            <a:noFill/>
            <a:prstDash val="lgDash"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350" dirty="0">
                <a:latin typeface="Sylfaen" panose="010A0502050306030303" pitchFamily="18" charset="0"/>
              </a:rPr>
              <a:t>Новая схема ВИЭ "Контракты на разницу" (непостоянная премия) основана на принципах конкуренции и рынка, что будет способствовать развитию энергетического сектора Грузии. Разработка проектов по указанной схеме будет осуществляться в соответствии с законодательством о ГЧП. Аукцион по продаже мощности будет проводиться в течение предстоящих 3 лет несколькими лотами, общим объемом не более 1500 МВт</a:t>
            </a:r>
            <a:endParaRPr lang="en-US" sz="1350" dirty="0">
              <a:latin typeface="Sylfaen" panose="010A0502050306030303" pitchFamily="18" charset="0"/>
            </a:endParaRPr>
          </a:p>
          <a:p>
            <a:pPr marL="548640" lvl="1" indent="-285750">
              <a:buFont typeface="Wingdings" panose="05000000000000000000" pitchFamily="2" charset="2"/>
              <a:buChar char="ü"/>
            </a:pPr>
            <a:r>
              <a:rPr lang="ru-RU" sz="1350" i="1" dirty="0">
                <a:latin typeface="Sylfaen" panose="010A0502050306030303" pitchFamily="18" charset="0"/>
              </a:rPr>
              <a:t>Гидроэлектростанции – 950 МВт</a:t>
            </a:r>
          </a:p>
          <a:p>
            <a:pPr marL="548640" lvl="1" indent="-285750">
              <a:buFont typeface="Wingdings" panose="05000000000000000000" pitchFamily="2" charset="2"/>
              <a:buChar char="ü"/>
            </a:pPr>
            <a:r>
              <a:rPr lang="ru-RU" sz="1350" i="1" dirty="0">
                <a:latin typeface="Sylfaen" panose="010A0502050306030303" pitchFamily="18" charset="0"/>
              </a:rPr>
              <a:t>Ветровые электростанции – 250 МВт</a:t>
            </a:r>
          </a:p>
          <a:p>
            <a:pPr marL="548640" lvl="1" indent="-285750">
              <a:buFont typeface="Wingdings" panose="05000000000000000000" pitchFamily="2" charset="2"/>
              <a:buChar char="ü"/>
            </a:pPr>
            <a:r>
              <a:rPr lang="ru-RU" sz="1350" i="1" dirty="0">
                <a:latin typeface="Sylfaen" panose="010A0502050306030303" pitchFamily="18" charset="0"/>
              </a:rPr>
              <a:t>Солнечные электростанции – 250 МВт</a:t>
            </a:r>
          </a:p>
          <a:p>
            <a:pPr marL="548640" lvl="1" indent="-285750">
              <a:buFont typeface="Wingdings" panose="05000000000000000000" pitchFamily="2" charset="2"/>
              <a:buChar char="ü"/>
            </a:pPr>
            <a:r>
              <a:rPr lang="ru-RU" sz="1350" i="1" dirty="0">
                <a:latin typeface="Sylfaen" panose="010A0502050306030303" pitchFamily="18" charset="0"/>
              </a:rPr>
              <a:t>Прочие возобновляемые источники энергии (водород, биогаз, биомасса, геотермальная энергия и т.д.) – 50 МВт</a:t>
            </a:r>
            <a:endParaRPr lang="en-US" sz="1350" i="1" dirty="0">
              <a:latin typeface="Sylfaen" panose="010A0502050306030303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350" dirty="0">
                <a:latin typeface="Sylfaen" panose="010A0502050306030303" pitchFamily="18" charset="0"/>
              </a:rPr>
              <a:t>Мощности будут выставляться на аукцион в три этапа (пропорционально различным технологиям</a:t>
            </a:r>
            <a:r>
              <a:rPr lang="en-US" sz="1350" dirty="0">
                <a:latin typeface="Sylfaen" panose="010A0502050306030303" pitchFamily="18" charset="0"/>
              </a:rPr>
              <a:t>):</a:t>
            </a:r>
          </a:p>
          <a:p>
            <a:pPr marL="548640" lvl="1" indent="-285750">
              <a:buFont typeface="Wingdings" panose="05000000000000000000" pitchFamily="2" charset="2"/>
              <a:buChar char="ü"/>
            </a:pPr>
            <a:r>
              <a:rPr lang="en-US" sz="1350" i="1" dirty="0">
                <a:latin typeface="Sylfaen" panose="010A0502050306030303" pitchFamily="18" charset="0"/>
              </a:rPr>
              <a:t>I </a:t>
            </a:r>
            <a:r>
              <a:rPr lang="ru-RU" sz="1350" i="1" dirty="0">
                <a:latin typeface="Sylfaen" panose="010A0502050306030303" pitchFamily="18" charset="0"/>
              </a:rPr>
              <a:t>этап – 300 МВт (2023 г.) </a:t>
            </a:r>
          </a:p>
          <a:p>
            <a:pPr marL="548640" lvl="1" indent="-285750">
              <a:buFont typeface="Wingdings" panose="05000000000000000000" pitchFamily="2" charset="2"/>
              <a:buChar char="ü"/>
            </a:pPr>
            <a:r>
              <a:rPr lang="en-US" sz="1350" i="1" dirty="0">
                <a:latin typeface="Sylfaen" panose="010A0502050306030303" pitchFamily="18" charset="0"/>
              </a:rPr>
              <a:t>II </a:t>
            </a:r>
            <a:r>
              <a:rPr lang="ru-RU" sz="1350" i="1" dirty="0">
                <a:latin typeface="Sylfaen" panose="010A0502050306030303" pitchFamily="18" charset="0"/>
              </a:rPr>
              <a:t>этап – 400 МВт (2023-2024 гг.)</a:t>
            </a:r>
          </a:p>
          <a:p>
            <a:pPr marL="548640" lvl="1" indent="-285750">
              <a:buFont typeface="Wingdings" panose="05000000000000000000" pitchFamily="2" charset="2"/>
              <a:buChar char="ü"/>
            </a:pPr>
            <a:r>
              <a:rPr lang="en-US" sz="1350" i="1" dirty="0">
                <a:latin typeface="Sylfaen" panose="010A0502050306030303" pitchFamily="18" charset="0"/>
              </a:rPr>
              <a:t>III </a:t>
            </a:r>
            <a:r>
              <a:rPr lang="ru-RU" sz="1350" i="1" dirty="0">
                <a:latin typeface="Sylfaen" panose="010A0502050306030303" pitchFamily="18" charset="0"/>
              </a:rPr>
              <a:t>этап – 800 МВт (2024-2025 гг.</a:t>
            </a:r>
            <a:r>
              <a:rPr lang="en-US" sz="1350" i="1" dirty="0">
                <a:latin typeface="Sylfaen" panose="010A0502050306030303" pitchFamily="18" charset="0"/>
              </a:rPr>
              <a:t>)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350" dirty="0">
                <a:latin typeface="Sylfaen" panose="010A0502050306030303" pitchFamily="18" charset="0"/>
              </a:rPr>
              <a:t>Условия поддержки </a:t>
            </a:r>
            <a:endParaRPr lang="en-US" sz="1350" dirty="0">
              <a:latin typeface="Sylfaen" panose="010A0502050306030303" pitchFamily="18" charset="0"/>
            </a:endParaRPr>
          </a:p>
          <a:p>
            <a:pPr marL="548640" lvl="1" indent="-285750">
              <a:buFont typeface="Wingdings" panose="05000000000000000000" pitchFamily="2" charset="2"/>
              <a:buChar char="ü"/>
            </a:pPr>
            <a:r>
              <a:rPr lang="ru-RU" sz="1350" i="1" dirty="0">
                <a:latin typeface="Sylfaen" panose="010A0502050306030303" pitchFamily="18" charset="0"/>
              </a:rPr>
              <a:t>Тариф</a:t>
            </a:r>
            <a:r>
              <a:rPr lang="en-US" sz="1350" i="1" dirty="0">
                <a:latin typeface="Sylfaen" panose="010A0502050306030303" pitchFamily="18" charset="0"/>
              </a:rPr>
              <a:t>:  -- </a:t>
            </a:r>
            <a:r>
              <a:rPr lang="ru-RU" sz="1350" i="1" dirty="0">
                <a:latin typeface="Sylfaen" panose="010A0502050306030303" pitchFamily="18" charset="0"/>
              </a:rPr>
              <a:t>центов США/кВт-ч</a:t>
            </a:r>
            <a:r>
              <a:rPr lang="en-US" sz="1350" i="1" dirty="0">
                <a:latin typeface="Sylfaen" panose="010A0502050306030303" pitchFamily="18" charset="0"/>
              </a:rPr>
              <a:t> - </a:t>
            </a:r>
            <a:r>
              <a:rPr lang="ru-RU" sz="1350" i="1" dirty="0">
                <a:latin typeface="Sylfaen" panose="010A0502050306030303" pitchFamily="18" charset="0"/>
              </a:rPr>
              <a:t>открыта только ценовая составляющая</a:t>
            </a:r>
            <a:endParaRPr lang="en-US" sz="1350" i="1" dirty="0">
              <a:latin typeface="Sylfaen" panose="010A0502050306030303" pitchFamily="18" charset="0"/>
            </a:endParaRPr>
          </a:p>
          <a:p>
            <a:pPr marL="548640" lvl="1" indent="-285750">
              <a:buFont typeface="Wingdings" panose="05000000000000000000" pitchFamily="2" charset="2"/>
              <a:buChar char="ü"/>
            </a:pPr>
            <a:r>
              <a:rPr lang="ru-RU" sz="1350" i="1" dirty="0">
                <a:latin typeface="Sylfaen" panose="010A0502050306030303" pitchFamily="18" charset="0"/>
              </a:rPr>
              <a:t>Период поддержки: 15 лет </a:t>
            </a:r>
            <a:endParaRPr lang="en-US" sz="1350" i="1" dirty="0">
              <a:latin typeface="Sylfaen" panose="010A0502050306030303" pitchFamily="18" charset="0"/>
            </a:endParaRPr>
          </a:p>
          <a:p>
            <a:pPr marL="731520" lvl="2">
              <a:buFont typeface="Symbol" panose="05050102010706020507" pitchFamily="18" charset="2"/>
              <a:buChar char="-"/>
            </a:pPr>
            <a:r>
              <a:rPr lang="ru-RU" sz="1350" dirty="0">
                <a:latin typeface="Sylfaen" panose="010A0502050306030303" pitchFamily="18" charset="0"/>
              </a:rPr>
              <a:t>Гидроэлектростанции </a:t>
            </a:r>
            <a:r>
              <a:rPr lang="ru-RU" sz="1350" i="1" dirty="0">
                <a:latin typeface="Sylfaen" panose="010A0502050306030303" pitchFamily="18" charset="0"/>
              </a:rPr>
              <a:t>– </a:t>
            </a:r>
            <a:r>
              <a:rPr lang="ru-RU" sz="1350" dirty="0">
                <a:latin typeface="Sylfaen" panose="010A0502050306030303" pitchFamily="18" charset="0"/>
              </a:rPr>
              <a:t>8 месяцев (сентябрь - апрель)</a:t>
            </a:r>
          </a:p>
          <a:p>
            <a:pPr marL="731520" lvl="2">
              <a:buFont typeface="Symbol" panose="05050102010706020507" pitchFamily="18" charset="2"/>
              <a:buChar char="-"/>
            </a:pPr>
            <a:r>
              <a:rPr lang="ru-RU" sz="1350" dirty="0">
                <a:latin typeface="Sylfaen" panose="010A0502050306030303" pitchFamily="18" charset="0"/>
              </a:rPr>
              <a:t>Ветровые электростанции </a:t>
            </a:r>
            <a:r>
              <a:rPr lang="ru-RU" sz="1350" i="1" dirty="0">
                <a:latin typeface="Sylfaen" panose="010A0502050306030303" pitchFamily="18" charset="0"/>
              </a:rPr>
              <a:t>–</a:t>
            </a:r>
            <a:r>
              <a:rPr lang="ru-RU" sz="1350" dirty="0">
                <a:latin typeface="Sylfaen" panose="010A0502050306030303" pitchFamily="18" charset="0"/>
              </a:rPr>
              <a:t> 9 месяцев (август - апрель)</a:t>
            </a:r>
          </a:p>
          <a:p>
            <a:pPr marL="731520" lvl="2">
              <a:buFont typeface="Symbol" panose="05050102010706020507" pitchFamily="18" charset="2"/>
              <a:buChar char="-"/>
            </a:pPr>
            <a:r>
              <a:rPr lang="ru-RU" sz="1350" dirty="0">
                <a:latin typeface="Sylfaen" panose="010A0502050306030303" pitchFamily="18" charset="0"/>
              </a:rPr>
              <a:t>Солнечные электростанции </a:t>
            </a:r>
            <a:r>
              <a:rPr lang="ru-RU" sz="1350" i="1" dirty="0">
                <a:latin typeface="Sylfaen" panose="010A0502050306030303" pitchFamily="18" charset="0"/>
              </a:rPr>
              <a:t>–</a:t>
            </a:r>
            <a:r>
              <a:rPr lang="ru-RU" sz="1350" dirty="0">
                <a:latin typeface="Sylfaen" panose="010A0502050306030303" pitchFamily="18" charset="0"/>
              </a:rPr>
              <a:t> 12 месяцев</a:t>
            </a:r>
            <a:endParaRPr lang="en-US" sz="1350" dirty="0">
              <a:latin typeface="Sylfaen" panose="010A05020503060303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2825" y="3898670"/>
            <a:ext cx="4298896" cy="2159053"/>
          </a:xfrm>
          <a:prstGeom prst="rect">
            <a:avLst/>
          </a:prstGeom>
          <a:ln w="19050">
            <a:noFill/>
            <a:prstDash val="lgDash"/>
          </a:ln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Sylfaen" panose="010A0502050306030303" pitchFamily="18" charset="0"/>
              </a:rPr>
              <a:t>Закон Грузии «О государственно-частном партнерстве» (Закон о ГЧП) от 1 июля 2018 года</a:t>
            </a:r>
            <a:r>
              <a:rPr lang="en-US" sz="1400" dirty="0">
                <a:latin typeface="Sylfaen" panose="010A0502050306030303" pitchFamily="18" charset="0"/>
              </a:rPr>
              <a:t> </a:t>
            </a:r>
          </a:p>
          <a:p>
            <a:pPr marL="228600" indent="-2286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Sylfaen" panose="010A0502050306030303" pitchFamily="18" charset="0"/>
              </a:rPr>
              <a:t>Постановление Правительства Грузии от 17 августа 2018 года </a:t>
            </a:r>
            <a:r>
              <a:rPr lang="en-US" sz="1400" dirty="0">
                <a:latin typeface="Sylfaen" panose="010A0502050306030303" pitchFamily="18" charset="0"/>
              </a:rPr>
              <a:t>N426 </a:t>
            </a:r>
            <a:r>
              <a:rPr lang="ru-RU" sz="1400" dirty="0">
                <a:latin typeface="Sylfaen" panose="010A0502050306030303" pitchFamily="18" charset="0"/>
              </a:rPr>
              <a:t>об утверждении Правил разработки и реализации проекта государственно-частного партнерства</a:t>
            </a:r>
            <a:endParaRPr lang="en-US" sz="1400" dirty="0">
              <a:latin typeface="Sylfaen" panose="010A0502050306030303" pitchFamily="18" charset="0"/>
            </a:endParaRPr>
          </a:p>
          <a:p>
            <a:pPr marL="548640" lvl="1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Sylfaen" panose="010A0502050306030303" pitchFamily="18" charset="0"/>
              </a:rPr>
              <a:t>Согласно указанному закону, компания может запросить гарантированный тариф на покупку электроэнергии</a:t>
            </a:r>
            <a:endParaRPr lang="en-US" sz="1400" i="1" dirty="0">
              <a:latin typeface="Sylfaen" panose="010A0502050306030303" pitchFamily="18" charset="0"/>
            </a:endParaRPr>
          </a:p>
        </p:txBody>
      </p:sp>
      <p:pic>
        <p:nvPicPr>
          <p:cNvPr id="21" name="Picture 2" descr="What are the six different types of renewable energy technologies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33" y="1325243"/>
            <a:ext cx="3217466" cy="214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26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F4FFE0D7-F36B-4793-9925-04ED881A5656}"/>
</file>

<file path=customXml/itemProps2.xml><?xml version="1.0" encoding="utf-8"?>
<ds:datastoreItem xmlns:ds="http://schemas.openxmlformats.org/officeDocument/2006/customXml" ds:itemID="{0F630970-24CD-41B3-A59F-B50AF1AF1370}"/>
</file>

<file path=customXml/itemProps3.xml><?xml version="1.0" encoding="utf-8"?>
<ds:datastoreItem xmlns:ds="http://schemas.openxmlformats.org/officeDocument/2006/customXml" ds:itemID="{0A1163D1-DF77-4B5D-B004-06A75B6839D2}"/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1393</Words>
  <Application>Microsoft Macintosh PowerPoint</Application>
  <PresentationFormat>Широкоэкранный</PresentationFormat>
  <Paragraphs>138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Sylfaen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электростанций и схема поддержки контрактов на разницу</vt:lpstr>
      <vt:lpstr>Аукцион по предоставлению мощности</vt:lpstr>
      <vt:lpstr>Технико-экономическое обоснование проекта подводного кабеля на Черном море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EE, RE, SD Department, MoESD</dc:creator>
  <cp:keywords/>
  <dc:description/>
  <cp:lastModifiedBy>Пользователь Microsoft Office</cp:lastModifiedBy>
  <cp:revision>32</cp:revision>
  <cp:lastPrinted>2023-11-22T11:36:02Z</cp:lastPrinted>
  <dcterms:created xsi:type="dcterms:W3CDTF">2023-11-20T09:41:21Z</dcterms:created>
  <dcterms:modified xsi:type="dcterms:W3CDTF">2023-11-25T18:35:07Z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</Properties>
</file>