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style2.xml" ContentType="application/vnd.ms-office.chartstyle+xml"/>
  <Override PartName="/ppt/charts/chart2.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olors3.xml" ContentType="application/vnd.ms-office.chartcolorstyle+xml"/>
  <Override PartName="/ppt/charts/style4.xml" ContentType="application/vnd.ms-office.chart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olors4.xml" ContentType="application/vnd.ms-office.chartcolorstyle+xml"/>
  <Override PartName="/ppt/charts/chart5.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66" r:id="rId5"/>
    <p:sldId id="268" r:id="rId6"/>
    <p:sldId id="276" r:id="rId7"/>
    <p:sldId id="270" r:id="rId8"/>
    <p:sldId id="271" r:id="rId9"/>
    <p:sldId id="272" r:id="rId10"/>
    <p:sldId id="273" r:id="rId11"/>
    <p:sldId id="274" r:id="rId12"/>
    <p:sldId id="269" r:id="rId13"/>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4315;&#4304;&#4321;&#4304;&#4314;&#4308;&#4305;&#4312;\&#4305;&#4304;&#4314;&#4304;&#4316;&#4321;&#4308;&#4305;&#4312;\&#4308;&#4314;.&#4305;&#4304;&#4314;&#4304;&#4316;&#4321;&#4312;\&#4308;&#4314;.&#4305;&#4304;&#4314;&#4304;&#4316;&#4321;&#4312;1995-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4315;&#4304;&#4321;&#4304;&#4314;&#4308;&#4305;&#4312;\&#4305;&#4304;&#4314;&#4304;&#4316;&#4321;&#4308;&#4305;&#4312;\&#4308;&#4314;.&#4305;&#4304;&#4314;&#4304;&#4316;&#4321;&#4312;\&#4308;&#4314;%20(Recover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dirty="0" smtClean="0"/>
              <a:t>Installed Capacity</a:t>
            </a:r>
            <a:endParaRPr lang="en-US" sz="1400" dirty="0"/>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2">
                  <a:lumMod val="75000"/>
                </a:schemeClr>
              </a:solidFill>
              <a:ln>
                <a:solidFill>
                  <a:schemeClr val="accent2">
                    <a:lumMod val="7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A0F-43A9-9474-63DECAFBCC3E}"/>
              </c:ext>
            </c:extLst>
          </c:dPt>
          <c:dPt>
            <c:idx val="1"/>
            <c:bubble3D val="0"/>
            <c:spPr>
              <a:solidFill>
                <a:srgbClr val="92D050"/>
              </a:solidFill>
              <a:ln>
                <a:solidFill>
                  <a:srgbClr val="92D050"/>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A0F-43A9-9474-63DECAFBCC3E}"/>
              </c:ext>
            </c:extLst>
          </c:dPt>
          <c:dPt>
            <c:idx val="2"/>
            <c:bubble3D val="0"/>
            <c:spPr>
              <a:solidFill>
                <a:schemeClr val="accent5">
                  <a:lumMod val="75000"/>
                </a:schemeClr>
              </a:solidFill>
              <a:ln>
                <a:solidFill>
                  <a:schemeClr val="accent5">
                    <a:lumMod val="7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A0F-43A9-9474-63DECAFBCC3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A0F-43A9-9474-63DECAFBCC3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A0F-43A9-9474-63DECAFBCC3E}"/>
              </c:ext>
            </c:extLst>
          </c:dPt>
          <c:dLbls>
            <c:dLbl>
              <c:idx val="3"/>
              <c:layout>
                <c:manualLayout>
                  <c:x val="-1.3104839056410394E-2"/>
                  <c:y val="-3.2128500509755374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A0F-43A9-9474-63DECAFBCC3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Sheet1!$B$9:$B$13</c:f>
              <c:strCache>
                <c:ptCount val="5"/>
                <c:pt idx="0">
                  <c:v>TPPs</c:v>
                </c:pt>
                <c:pt idx="1">
                  <c:v>HPPs whit Reservoir</c:v>
                </c:pt>
                <c:pt idx="2">
                  <c:v>Sysonal HPPs</c:v>
                </c:pt>
                <c:pt idx="3">
                  <c:v>Small HPPS</c:v>
                </c:pt>
                <c:pt idx="4">
                  <c:v>WPP</c:v>
                </c:pt>
              </c:strCache>
            </c:strRef>
          </c:cat>
          <c:val>
            <c:numRef>
              <c:f>Sheet1!$D$9:$D$13</c:f>
              <c:numCache>
                <c:formatCode>General</c:formatCode>
                <c:ptCount val="5"/>
                <c:pt idx="0">
                  <c:v>1181.4000000000001</c:v>
                </c:pt>
                <c:pt idx="1">
                  <c:v>1993.1</c:v>
                </c:pt>
                <c:pt idx="2">
                  <c:v>1100.0999999999999</c:v>
                </c:pt>
                <c:pt idx="3">
                  <c:v>301</c:v>
                </c:pt>
                <c:pt idx="4">
                  <c:v>20.7</c:v>
                </c:pt>
              </c:numCache>
            </c:numRef>
          </c:val>
          <c:extLst>
            <c:ext xmlns:c16="http://schemas.microsoft.com/office/drawing/2014/chart" uri="{C3380CC4-5D6E-409C-BE32-E72D297353CC}">
              <c16:uniqueId val="{0000000A-EA0F-43A9-9474-63DECAFBCC3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8961045373867438"/>
          <c:y val="0.3446479314202891"/>
          <c:w val="0.31634611401825286"/>
          <c:h val="0.42575060709699564"/>
        </c:manualLayout>
      </c:layout>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b="1" dirty="0" smtClean="0"/>
              <a:t>Generation</a:t>
            </a:r>
            <a:r>
              <a:rPr lang="en-US" sz="1400" b="1" baseline="0" dirty="0" smtClean="0"/>
              <a:t> (</a:t>
            </a:r>
            <a:r>
              <a:rPr lang="ka-GE" sz="1400" b="1" baseline="0" dirty="0" smtClean="0"/>
              <a:t>2023 </a:t>
            </a:r>
            <a:r>
              <a:rPr lang="en-US" sz="1400" b="1" baseline="0" dirty="0" smtClean="0"/>
              <a:t>3 quarters</a:t>
            </a:r>
            <a:r>
              <a:rPr lang="ka-GE" sz="1400" b="0" baseline="0" dirty="0" smtClean="0"/>
              <a:t>)</a:t>
            </a:r>
            <a:endParaRPr lang="en-US" sz="1400" b="0" dirty="0"/>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CFB-4602-95CE-00720F8CEBD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CFB-4602-95CE-00720F8CEBD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CFB-4602-95CE-00720F8CEBD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CFB-4602-95CE-00720F8CEBD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CFB-4602-95CE-00720F8CEBD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('2023'!$A$4,'2023'!$A$10,'2023'!$A$12,'2023'!$A$20,'2023'!$A$39)</c:f>
              <c:strCache>
                <c:ptCount val="5"/>
                <c:pt idx="0">
                  <c:v>TPPs</c:v>
                </c:pt>
                <c:pt idx="1">
                  <c:v>WPP</c:v>
                </c:pt>
                <c:pt idx="2">
                  <c:v>HPPs with reservoir</c:v>
                </c:pt>
                <c:pt idx="3">
                  <c:v>Seasonal HPPs</c:v>
                </c:pt>
                <c:pt idx="4">
                  <c:v>Small HPPs</c:v>
                </c:pt>
              </c:strCache>
            </c:strRef>
          </c:cat>
          <c:val>
            <c:numRef>
              <c:f>('2023'!$N$4,'2023'!$N$10,'2023'!$N$12,'2023'!$N$20,'2023'!$N$39)</c:f>
              <c:numCache>
                <c:formatCode>_(* #,##0.00_);_(* \(#,##0.00\);_(* "-"??_);_(@_)</c:formatCode>
                <c:ptCount val="5"/>
                <c:pt idx="0">
                  <c:v>2275.973</c:v>
                </c:pt>
                <c:pt idx="1">
                  <c:v>66.3418846</c:v>
                </c:pt>
                <c:pt idx="2">
                  <c:v>4571.5880256</c:v>
                </c:pt>
                <c:pt idx="3">
                  <c:v>3467.2960598</c:v>
                </c:pt>
                <c:pt idx="4">
                  <c:v>800.63282780000009</c:v>
                </c:pt>
              </c:numCache>
            </c:numRef>
          </c:val>
          <c:extLst>
            <c:ext xmlns:c16="http://schemas.microsoft.com/office/drawing/2014/chart" uri="{C3380CC4-5D6E-409C-BE32-E72D297353CC}">
              <c16:uniqueId val="{0000000A-6CFB-4602-95CE-00720F8CEBD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latin typeface="Sylfaen" panose="010A0502050306030303" pitchFamily="18" charset="0"/>
              </a:rPr>
              <a:t>Electricity</a:t>
            </a:r>
            <a:r>
              <a:rPr lang="en-US" b="1" baseline="0" dirty="0">
                <a:latin typeface="Sylfaen" panose="010A0502050306030303" pitchFamily="18" charset="0"/>
              </a:rPr>
              <a:t> Supply</a:t>
            </a:r>
          </a:p>
          <a:p>
            <a:pPr>
              <a:defRPr/>
            </a:pPr>
            <a:r>
              <a:rPr lang="en-US" b="1" baseline="0" dirty="0" err="1">
                <a:latin typeface="Sylfaen" panose="010A0502050306030303" pitchFamily="18" charset="0"/>
              </a:rPr>
              <a:t>Mln.kWh</a:t>
            </a:r>
            <a:endParaRPr lang="en-US" b="1" dirty="0">
              <a:latin typeface="Sylfaen" panose="010A0502050306030303"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Sheet3!$R$9</c:f>
              <c:strCache>
                <c:ptCount val="1"/>
                <c:pt idx="0">
                  <c:v>TPPs</c:v>
                </c:pt>
              </c:strCache>
            </c:strRef>
          </c:tx>
          <c:spPr>
            <a:solidFill>
              <a:schemeClr val="accent1"/>
            </a:solidFill>
            <a:ln>
              <a:noFill/>
            </a:ln>
            <a:effectLst/>
          </c:spPr>
          <c:invertIfNegative val="0"/>
          <c:cat>
            <c:numRef>
              <c:f>Sheet3!$S$8:$AC$8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Sheet3!$S$9:$AC$9</c:f>
              <c:numCache>
                <c:formatCode>_(* #,##0_);_(* \(#,##0\);_(* "-"??_);_(@_)</c:formatCode>
                <c:ptCount val="11"/>
                <c:pt idx="0">
                  <c:v>2477.1117678000001</c:v>
                </c:pt>
                <c:pt idx="1">
                  <c:v>1787.7108192000001</c:v>
                </c:pt>
                <c:pt idx="2">
                  <c:v>2035.8949318999996</c:v>
                </c:pt>
                <c:pt idx="3">
                  <c:v>2378.8000000000002</c:v>
                </c:pt>
                <c:pt idx="4">
                  <c:v>2235.5</c:v>
                </c:pt>
                <c:pt idx="5">
                  <c:v>2233.0259999999998</c:v>
                </c:pt>
                <c:pt idx="6">
                  <c:v>2114.9259999999999</c:v>
                </c:pt>
                <c:pt idx="7">
                  <c:v>2840.4050000000007</c:v>
                </c:pt>
                <c:pt idx="8">
                  <c:v>2820.761</c:v>
                </c:pt>
                <c:pt idx="9">
                  <c:v>2379.6179999999999</c:v>
                </c:pt>
                <c:pt idx="10">
                  <c:v>3387.7</c:v>
                </c:pt>
              </c:numCache>
            </c:numRef>
          </c:val>
          <c:extLst>
            <c:ext xmlns:c16="http://schemas.microsoft.com/office/drawing/2014/chart" uri="{C3380CC4-5D6E-409C-BE32-E72D297353CC}">
              <c16:uniqueId val="{00000000-F5F9-4BA6-A5EF-5D7F28FCAE8F}"/>
            </c:ext>
          </c:extLst>
        </c:ser>
        <c:ser>
          <c:idx val="1"/>
          <c:order val="1"/>
          <c:tx>
            <c:strRef>
              <c:f>Sheet3!$R$10</c:f>
              <c:strCache>
                <c:ptCount val="1"/>
                <c:pt idx="0">
                  <c:v>WPP</c:v>
                </c:pt>
              </c:strCache>
            </c:strRef>
          </c:tx>
          <c:spPr>
            <a:solidFill>
              <a:schemeClr val="accent2"/>
            </a:solidFill>
            <a:ln>
              <a:noFill/>
            </a:ln>
            <a:effectLst/>
          </c:spPr>
          <c:invertIfNegative val="0"/>
          <c:cat>
            <c:numRef>
              <c:f>Sheet3!$S$8:$AC$8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Sheet3!$S$10:$AC$10</c:f>
              <c:numCache>
                <c:formatCode>General</c:formatCode>
                <c:ptCount val="11"/>
                <c:pt idx="4" formatCode="_(* #,##0_);_(* \(#,##0\);_(* &quot;-&quot;??_);_(@_)">
                  <c:v>9</c:v>
                </c:pt>
                <c:pt idx="5" formatCode="_(* #,##0_);_(* \(#,##0\);_(* &quot;-&quot;??_);_(@_)">
                  <c:v>87.753000000000014</c:v>
                </c:pt>
                <c:pt idx="6" formatCode="_(* #,##0_);_(* \(#,##0\);_(* &quot;-&quot;??_);_(@_)">
                  <c:v>84.278000000000006</c:v>
                </c:pt>
                <c:pt idx="7" formatCode="_(* #,##0_);_(* \(#,##0\);_(* &quot;-&quot;??_);_(@_)">
                  <c:v>84.697999999999993</c:v>
                </c:pt>
                <c:pt idx="8" formatCode="_(* #,##0_);_(* \(#,##0\);_(* &quot;-&quot;??_);_(@_)">
                  <c:v>90.847000000000008</c:v>
                </c:pt>
                <c:pt idx="9" formatCode="_(* #,##0_);_(* \(#,##0\);_(* &quot;-&quot;??_);_(@_)">
                  <c:v>83.357000000000014</c:v>
                </c:pt>
                <c:pt idx="10" formatCode="_(* #,##0_);_(* \(#,##0\);_(* &quot;-&quot;??_);_(@_)">
                  <c:v>87.5</c:v>
                </c:pt>
              </c:numCache>
            </c:numRef>
          </c:val>
          <c:extLst>
            <c:ext xmlns:c16="http://schemas.microsoft.com/office/drawing/2014/chart" uri="{C3380CC4-5D6E-409C-BE32-E72D297353CC}">
              <c16:uniqueId val="{00000001-F5F9-4BA6-A5EF-5D7F28FCAE8F}"/>
            </c:ext>
          </c:extLst>
        </c:ser>
        <c:ser>
          <c:idx val="2"/>
          <c:order val="2"/>
          <c:tx>
            <c:strRef>
              <c:f>Sheet3!$R$11</c:f>
              <c:strCache>
                <c:ptCount val="1"/>
                <c:pt idx="0">
                  <c:v>Regulated HPPs</c:v>
                </c:pt>
              </c:strCache>
            </c:strRef>
          </c:tx>
          <c:spPr>
            <a:solidFill>
              <a:schemeClr val="accent3"/>
            </a:solidFill>
            <a:ln>
              <a:noFill/>
            </a:ln>
            <a:effectLst/>
          </c:spPr>
          <c:invertIfNegative val="0"/>
          <c:cat>
            <c:numRef>
              <c:f>Sheet3!$S$8:$AC$8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Sheet3!$S$11:$AC$11</c:f>
              <c:numCache>
                <c:formatCode>_(* #,##0_);_(* \(#,##0\);_(* "-"??_);_(@_)</c:formatCode>
                <c:ptCount val="11"/>
                <c:pt idx="0">
                  <c:v>4905.6261615999993</c:v>
                </c:pt>
                <c:pt idx="1">
                  <c:v>5385.0739508000006</c:v>
                </c:pt>
                <c:pt idx="2">
                  <c:v>5158.8835796999992</c:v>
                </c:pt>
                <c:pt idx="3">
                  <c:v>5118.5</c:v>
                </c:pt>
                <c:pt idx="4">
                  <c:v>5406.2</c:v>
                </c:pt>
                <c:pt idx="5">
                  <c:v>5347.8090000000011</c:v>
                </c:pt>
                <c:pt idx="6">
                  <c:v>5801.0959999999995</c:v>
                </c:pt>
                <c:pt idx="7">
                  <c:v>4969.4789999999994</c:v>
                </c:pt>
                <c:pt idx="8">
                  <c:v>4078.8389999999995</c:v>
                </c:pt>
                <c:pt idx="9">
                  <c:v>5318.112000000001</c:v>
                </c:pt>
                <c:pt idx="10">
                  <c:v>5656.081983</c:v>
                </c:pt>
              </c:numCache>
            </c:numRef>
          </c:val>
          <c:extLst>
            <c:ext xmlns:c16="http://schemas.microsoft.com/office/drawing/2014/chart" uri="{C3380CC4-5D6E-409C-BE32-E72D297353CC}">
              <c16:uniqueId val="{00000002-F5F9-4BA6-A5EF-5D7F28FCAE8F}"/>
            </c:ext>
          </c:extLst>
        </c:ser>
        <c:ser>
          <c:idx val="3"/>
          <c:order val="3"/>
          <c:tx>
            <c:strRef>
              <c:f>Sheet3!$R$12</c:f>
              <c:strCache>
                <c:ptCount val="1"/>
                <c:pt idx="0">
                  <c:v>Sesonal HPPs</c:v>
                </c:pt>
              </c:strCache>
            </c:strRef>
          </c:tx>
          <c:spPr>
            <a:solidFill>
              <a:schemeClr val="accent4"/>
            </a:solidFill>
            <a:ln>
              <a:noFill/>
            </a:ln>
            <a:effectLst/>
          </c:spPr>
          <c:invertIfNegative val="0"/>
          <c:cat>
            <c:numRef>
              <c:f>Sheet3!$S$8:$AC$8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Sheet3!$S$12:$AC$12</c:f>
              <c:numCache>
                <c:formatCode>_(* #,##0_);_(* \(#,##0\);_(* "-"??_);_(@_)</c:formatCode>
                <c:ptCount val="11"/>
                <c:pt idx="0">
                  <c:v>2047.8506251000001</c:v>
                </c:pt>
                <c:pt idx="1">
                  <c:v>2557.1288439999998</c:v>
                </c:pt>
                <c:pt idx="2">
                  <c:v>2682.7238874800005</c:v>
                </c:pt>
                <c:pt idx="3">
                  <c:v>2817.3</c:v>
                </c:pt>
                <c:pt idx="4">
                  <c:v>3238.8</c:v>
                </c:pt>
                <c:pt idx="5">
                  <c:v>3259.7129999999997</c:v>
                </c:pt>
                <c:pt idx="6">
                  <c:v>3456.1109999999999</c:v>
                </c:pt>
                <c:pt idx="7">
                  <c:v>3307.2950000000001</c:v>
                </c:pt>
                <c:pt idx="8">
                  <c:v>3537.8560000000002</c:v>
                </c:pt>
                <c:pt idx="9">
                  <c:v>4022.0959999999995</c:v>
                </c:pt>
                <c:pt idx="10">
                  <c:v>4196.0638475000005</c:v>
                </c:pt>
              </c:numCache>
            </c:numRef>
          </c:val>
          <c:extLst>
            <c:ext xmlns:c16="http://schemas.microsoft.com/office/drawing/2014/chart" uri="{C3380CC4-5D6E-409C-BE32-E72D297353CC}">
              <c16:uniqueId val="{00000003-F5F9-4BA6-A5EF-5D7F28FCAE8F}"/>
            </c:ext>
          </c:extLst>
        </c:ser>
        <c:ser>
          <c:idx val="4"/>
          <c:order val="4"/>
          <c:tx>
            <c:strRef>
              <c:f>Sheet3!$R$13</c:f>
              <c:strCache>
                <c:ptCount val="1"/>
                <c:pt idx="0">
                  <c:v>Deregulated HPPs</c:v>
                </c:pt>
              </c:strCache>
            </c:strRef>
          </c:tx>
          <c:spPr>
            <a:solidFill>
              <a:schemeClr val="accent5"/>
            </a:solidFill>
            <a:ln>
              <a:noFill/>
            </a:ln>
            <a:effectLst/>
          </c:spPr>
          <c:invertIfNegative val="0"/>
          <c:cat>
            <c:numRef>
              <c:f>Sheet3!$S$8:$AC$8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Sheet3!$S$13:$AC$13</c:f>
              <c:numCache>
                <c:formatCode>_(* #,##0_);_(* \(#,##0\);_(* "-"??_);_(@_)</c:formatCode>
                <c:ptCount val="11"/>
                <c:pt idx="0">
                  <c:v>267.03449699999999</c:v>
                </c:pt>
                <c:pt idx="1">
                  <c:v>328.8381740399999</c:v>
                </c:pt>
                <c:pt idx="2">
                  <c:v>493.4725635100001</c:v>
                </c:pt>
                <c:pt idx="3">
                  <c:v>518</c:v>
                </c:pt>
                <c:pt idx="4">
                  <c:v>684.1</c:v>
                </c:pt>
                <c:pt idx="5">
                  <c:v>602.8610000000001</c:v>
                </c:pt>
                <c:pt idx="6">
                  <c:v>692.14324999999997</c:v>
                </c:pt>
                <c:pt idx="7">
                  <c:v>654.96523000000002</c:v>
                </c:pt>
                <c:pt idx="8">
                  <c:v>631.51067</c:v>
                </c:pt>
                <c:pt idx="9">
                  <c:v>841.85310000000015</c:v>
                </c:pt>
                <c:pt idx="10">
                  <c:v>917</c:v>
                </c:pt>
              </c:numCache>
            </c:numRef>
          </c:val>
          <c:extLst>
            <c:ext xmlns:c16="http://schemas.microsoft.com/office/drawing/2014/chart" uri="{C3380CC4-5D6E-409C-BE32-E72D297353CC}">
              <c16:uniqueId val="{00000004-F5F9-4BA6-A5EF-5D7F28FCAE8F}"/>
            </c:ext>
          </c:extLst>
        </c:ser>
        <c:ser>
          <c:idx val="5"/>
          <c:order val="5"/>
          <c:tx>
            <c:strRef>
              <c:f>Sheet3!$R$14</c:f>
              <c:strCache>
                <c:ptCount val="1"/>
                <c:pt idx="0">
                  <c:v>Import</c:v>
                </c:pt>
              </c:strCache>
              <c:extLst xmlns:c15="http://schemas.microsoft.com/office/drawing/2012/chart"/>
            </c:strRef>
          </c:tx>
          <c:spPr>
            <a:solidFill>
              <a:schemeClr val="accent6"/>
            </a:solidFill>
            <a:ln>
              <a:noFill/>
            </a:ln>
            <a:effectLst/>
          </c:spPr>
          <c:invertIfNegative val="0"/>
          <c:cat>
            <c:numRef>
              <c:f>Sheet3!$S$8:$AC$8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extLst xmlns:c15="http://schemas.microsoft.com/office/drawing/2012/chart"/>
            </c:numRef>
          </c:cat>
          <c:val>
            <c:numRef>
              <c:f>Sheet3!$S$14:$AC$14</c:f>
              <c:numCache>
                <c:formatCode>_(* #,##0_);_(* \(#,##0\);_(* "-"??_);_(@_)</c:formatCode>
                <c:ptCount val="11"/>
                <c:pt idx="0">
                  <c:v>614.59131336000007</c:v>
                </c:pt>
                <c:pt idx="1">
                  <c:v>484.1081122999999</c:v>
                </c:pt>
                <c:pt idx="2">
                  <c:v>793.33270419999997</c:v>
                </c:pt>
                <c:pt idx="3">
                  <c:v>699.2</c:v>
                </c:pt>
                <c:pt idx="4">
                  <c:v>479</c:v>
                </c:pt>
                <c:pt idx="5">
                  <c:v>1497.1880000000001</c:v>
                </c:pt>
                <c:pt idx="6">
                  <c:v>1508.8220000000001</c:v>
                </c:pt>
                <c:pt idx="7">
                  <c:v>1626.5081000000002</c:v>
                </c:pt>
                <c:pt idx="8">
                  <c:v>1610.07</c:v>
                </c:pt>
                <c:pt idx="9">
                  <c:v>2006.2132000000006</c:v>
                </c:pt>
                <c:pt idx="10">
                  <c:v>1533.1663595999999</c:v>
                </c:pt>
              </c:numCache>
              <c:extLst xmlns:c15="http://schemas.microsoft.com/office/drawing/2012/chart"/>
            </c:numRef>
          </c:val>
          <c:extLst xmlns:c15="http://schemas.microsoft.com/office/drawing/2012/chart">
            <c:ext xmlns:c16="http://schemas.microsoft.com/office/drawing/2014/chart" uri="{C3380CC4-5D6E-409C-BE32-E72D297353CC}">
              <c16:uniqueId val="{00000005-F5F9-4BA6-A5EF-5D7F28FCAE8F}"/>
            </c:ext>
          </c:extLst>
        </c:ser>
        <c:dLbls>
          <c:showLegendKey val="0"/>
          <c:showVal val="0"/>
          <c:showCatName val="0"/>
          <c:showSerName val="0"/>
          <c:showPercent val="0"/>
          <c:showBubbleSize val="0"/>
        </c:dLbls>
        <c:gapWidth val="150"/>
        <c:overlap val="100"/>
        <c:axId val="195600879"/>
        <c:axId val="195611695"/>
        <c:extLst/>
      </c:barChart>
      <c:lineChart>
        <c:grouping val="standard"/>
        <c:varyColors val="0"/>
        <c:ser>
          <c:idx val="6"/>
          <c:order val="6"/>
          <c:tx>
            <c:strRef>
              <c:f>Sheet3!$R$15</c:f>
              <c:strCache>
                <c:ptCount val="1"/>
                <c:pt idx="0">
                  <c:v>Domestic Consumptio</c:v>
                </c:pt>
              </c:strCache>
            </c:strRef>
          </c:tx>
          <c:spPr>
            <a:ln w="28575" cap="rnd">
              <a:solidFill>
                <a:schemeClr val="accent1">
                  <a:lumMod val="60000"/>
                </a:schemeClr>
              </a:solidFill>
              <a:round/>
            </a:ln>
            <a:effectLst/>
          </c:spPr>
          <c:marker>
            <c:symbol val="none"/>
          </c:marker>
          <c:cat>
            <c:numRef>
              <c:f>Sheet3!$S$8:$AC$8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Sheet3!$S$15:$AC$15</c:f>
              <c:numCache>
                <c:formatCode>_(* #,##0_);_(* \(#,##0\);_(* "-"??_);_(@_)</c:formatCode>
                <c:ptCount val="11"/>
                <c:pt idx="0">
                  <c:v>9784.0637423600001</c:v>
                </c:pt>
                <c:pt idx="1">
                  <c:v>10092.473480639999</c:v>
                </c:pt>
                <c:pt idx="2">
                  <c:v>10619.24813183</c:v>
                </c:pt>
                <c:pt idx="3">
                  <c:v>10871.785</c:v>
                </c:pt>
                <c:pt idx="4">
                  <c:v>11493.6</c:v>
                </c:pt>
                <c:pt idx="5">
                  <c:v>12342.637000000002</c:v>
                </c:pt>
                <c:pt idx="6">
                  <c:v>13068.73525</c:v>
                </c:pt>
                <c:pt idx="7">
                  <c:v>13239.931430000002</c:v>
                </c:pt>
                <c:pt idx="8">
                  <c:v>12616.096669999999</c:v>
                </c:pt>
                <c:pt idx="9">
                  <c:v>14260.299300000001</c:v>
                </c:pt>
                <c:pt idx="10">
                  <c:v>14806.471111000003</c:v>
                </c:pt>
              </c:numCache>
            </c:numRef>
          </c:val>
          <c:smooth val="0"/>
          <c:extLst>
            <c:ext xmlns:c16="http://schemas.microsoft.com/office/drawing/2014/chart" uri="{C3380CC4-5D6E-409C-BE32-E72D297353CC}">
              <c16:uniqueId val="{00000006-F5F9-4BA6-A5EF-5D7F28FCAE8F}"/>
            </c:ext>
          </c:extLst>
        </c:ser>
        <c:dLbls>
          <c:showLegendKey val="0"/>
          <c:showVal val="0"/>
          <c:showCatName val="0"/>
          <c:showSerName val="0"/>
          <c:showPercent val="0"/>
          <c:showBubbleSize val="0"/>
        </c:dLbls>
        <c:marker val="1"/>
        <c:smooth val="0"/>
        <c:axId val="195600879"/>
        <c:axId val="195611695"/>
      </c:lineChart>
      <c:catAx>
        <c:axId val="19560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11695"/>
        <c:crosses val="autoZero"/>
        <c:auto val="1"/>
        <c:lblAlgn val="ctr"/>
        <c:lblOffset val="100"/>
        <c:noMultiLvlLbl val="0"/>
      </c:catAx>
      <c:valAx>
        <c:axId val="195611695"/>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008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Installed</a:t>
            </a:r>
            <a:r>
              <a:rPr lang="en-US" b="1" baseline="0" dirty="0"/>
              <a:t> </a:t>
            </a:r>
            <a:r>
              <a:rPr lang="en-US" b="1" baseline="0" dirty="0" smtClean="0"/>
              <a:t>Capacity, MW</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Sheet3!$AF$9</c:f>
              <c:strCache>
                <c:ptCount val="1"/>
                <c:pt idx="0">
                  <c:v>TPPs</c:v>
                </c:pt>
              </c:strCache>
            </c:strRef>
          </c:tx>
          <c:spPr>
            <a:solidFill>
              <a:schemeClr val="accent1"/>
            </a:solidFill>
            <a:ln>
              <a:noFill/>
            </a:ln>
            <a:effectLst/>
          </c:spPr>
          <c:invertIfNegative val="0"/>
          <c:cat>
            <c:numRef>
              <c:f>Sheet3!$AG$8:$AR$8</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Sheet3!$AG$9:$AR$9</c:f>
              <c:numCache>
                <c:formatCode>General</c:formatCode>
                <c:ptCount val="12"/>
                <c:pt idx="0">
                  <c:v>695.2</c:v>
                </c:pt>
                <c:pt idx="1">
                  <c:v>682</c:v>
                </c:pt>
                <c:pt idx="2">
                  <c:v>682</c:v>
                </c:pt>
                <c:pt idx="3">
                  <c:v>926.40000000000009</c:v>
                </c:pt>
                <c:pt idx="4">
                  <c:v>926.40000000000009</c:v>
                </c:pt>
                <c:pt idx="5">
                  <c:v>926.40000000000009</c:v>
                </c:pt>
                <c:pt idx="6">
                  <c:v>926.40000000000009</c:v>
                </c:pt>
                <c:pt idx="7">
                  <c:v>1156.4000000000001</c:v>
                </c:pt>
                <c:pt idx="8">
                  <c:v>1143.2</c:v>
                </c:pt>
                <c:pt idx="9">
                  <c:v>1143.2</c:v>
                </c:pt>
                <c:pt idx="10" formatCode="_(* #,##0.00_);_(* \(#,##0.00\);_(* &quot;-&quot;??_);_(@_)">
                  <c:v>1143.2</c:v>
                </c:pt>
                <c:pt idx="11" formatCode="_(* #,##0.00_);_(* \(#,##0.00\);_(* &quot;-&quot;??_);_(@_)">
                  <c:v>1143.2</c:v>
                </c:pt>
              </c:numCache>
            </c:numRef>
          </c:val>
          <c:extLst>
            <c:ext xmlns:c16="http://schemas.microsoft.com/office/drawing/2014/chart" uri="{C3380CC4-5D6E-409C-BE32-E72D297353CC}">
              <c16:uniqueId val="{00000000-7C46-4333-BB03-2A68D75E7C3D}"/>
            </c:ext>
          </c:extLst>
        </c:ser>
        <c:ser>
          <c:idx val="1"/>
          <c:order val="1"/>
          <c:tx>
            <c:strRef>
              <c:f>Sheet3!$AF$10</c:f>
              <c:strCache>
                <c:ptCount val="1"/>
                <c:pt idx="0">
                  <c:v>WPP</c:v>
                </c:pt>
              </c:strCache>
            </c:strRef>
          </c:tx>
          <c:spPr>
            <a:solidFill>
              <a:schemeClr val="accent2"/>
            </a:solidFill>
            <a:ln>
              <a:noFill/>
            </a:ln>
            <a:effectLst/>
          </c:spPr>
          <c:invertIfNegative val="0"/>
          <c:cat>
            <c:numRef>
              <c:f>Sheet3!$AG$8:$AR$8</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Sheet3!$AG$10:$AR$10</c:f>
              <c:numCache>
                <c:formatCode>General</c:formatCode>
                <c:ptCount val="12"/>
                <c:pt idx="4">
                  <c:v>20.7</c:v>
                </c:pt>
                <c:pt idx="5">
                  <c:v>20.7</c:v>
                </c:pt>
                <c:pt idx="6">
                  <c:v>20.7</c:v>
                </c:pt>
                <c:pt idx="7">
                  <c:v>20.7</c:v>
                </c:pt>
                <c:pt idx="8">
                  <c:v>20.7</c:v>
                </c:pt>
                <c:pt idx="9">
                  <c:v>20.7</c:v>
                </c:pt>
                <c:pt idx="10" formatCode="_(* #,##0.00_);_(* \(#,##0.00\);_(* &quot;-&quot;??_);_(@_)">
                  <c:v>20.7</c:v>
                </c:pt>
                <c:pt idx="11" formatCode="_(* #,##0.00_);_(* \(#,##0.00\);_(* &quot;-&quot;??_);_(@_)">
                  <c:v>20.7</c:v>
                </c:pt>
              </c:numCache>
            </c:numRef>
          </c:val>
          <c:extLst>
            <c:ext xmlns:c16="http://schemas.microsoft.com/office/drawing/2014/chart" uri="{C3380CC4-5D6E-409C-BE32-E72D297353CC}">
              <c16:uniqueId val="{00000001-7C46-4333-BB03-2A68D75E7C3D}"/>
            </c:ext>
          </c:extLst>
        </c:ser>
        <c:ser>
          <c:idx val="2"/>
          <c:order val="2"/>
          <c:tx>
            <c:strRef>
              <c:f>Sheet3!$AF$11</c:f>
              <c:strCache>
                <c:ptCount val="1"/>
                <c:pt idx="0">
                  <c:v>Regulated HPPs</c:v>
                </c:pt>
              </c:strCache>
            </c:strRef>
          </c:tx>
          <c:spPr>
            <a:solidFill>
              <a:schemeClr val="accent3"/>
            </a:solidFill>
            <a:ln>
              <a:noFill/>
            </a:ln>
            <a:effectLst/>
          </c:spPr>
          <c:invertIfNegative val="0"/>
          <c:cat>
            <c:numRef>
              <c:f>Sheet3!$AG$8:$AR$8</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Sheet3!$AG$11:$AR$11</c:f>
              <c:numCache>
                <c:formatCode>General</c:formatCode>
                <c:ptCount val="12"/>
                <c:pt idx="0">
                  <c:v>1993.02</c:v>
                </c:pt>
                <c:pt idx="1">
                  <c:v>1993.02</c:v>
                </c:pt>
                <c:pt idx="2">
                  <c:v>1993.02</c:v>
                </c:pt>
                <c:pt idx="3">
                  <c:v>1993.02</c:v>
                </c:pt>
                <c:pt idx="4">
                  <c:v>1993.02</c:v>
                </c:pt>
                <c:pt idx="5" formatCode="_(* #,##0.00_);_(* \(#,##0.00\);_(* &quot;-&quot;??_);_(@_)">
                  <c:v>1993.02</c:v>
                </c:pt>
                <c:pt idx="6" formatCode="_(* #,##0.00_);_(* \(#,##0.00\);_(* &quot;-&quot;??_);_(@_)">
                  <c:v>1993.02</c:v>
                </c:pt>
                <c:pt idx="7" formatCode="_(* #,##0.00_);_(* \(#,##0.00\);_(* &quot;-&quot;??_);_(@_)">
                  <c:v>1993.02</c:v>
                </c:pt>
                <c:pt idx="8" formatCode="_(* #,##0.00_);_(* \(#,##0.00\);_(* &quot;-&quot;??_);_(@_)">
                  <c:v>1993.02</c:v>
                </c:pt>
                <c:pt idx="9" formatCode="_(* #,##0.00_);_(* \(#,##0.00\);_(* &quot;-&quot;??_);_(@_)">
                  <c:v>1993.02</c:v>
                </c:pt>
                <c:pt idx="10" formatCode="_(* #,##0.00_);_(* \(#,##0.00\);_(* &quot;-&quot;??_);_(@_)">
                  <c:v>1993.02</c:v>
                </c:pt>
                <c:pt idx="11" formatCode="_(* #,##0.00_);_(* \(#,##0.00\);_(* &quot;-&quot;??_);_(@_)">
                  <c:v>1993.02</c:v>
                </c:pt>
              </c:numCache>
            </c:numRef>
          </c:val>
          <c:extLst>
            <c:ext xmlns:c16="http://schemas.microsoft.com/office/drawing/2014/chart" uri="{C3380CC4-5D6E-409C-BE32-E72D297353CC}">
              <c16:uniqueId val="{00000002-7C46-4333-BB03-2A68D75E7C3D}"/>
            </c:ext>
          </c:extLst>
        </c:ser>
        <c:ser>
          <c:idx val="3"/>
          <c:order val="3"/>
          <c:tx>
            <c:strRef>
              <c:f>Sheet3!$AF$12</c:f>
              <c:strCache>
                <c:ptCount val="1"/>
                <c:pt idx="0">
                  <c:v>Sesonal HPPs</c:v>
                </c:pt>
              </c:strCache>
            </c:strRef>
          </c:tx>
          <c:spPr>
            <a:solidFill>
              <a:schemeClr val="accent4"/>
            </a:solidFill>
            <a:ln>
              <a:noFill/>
            </a:ln>
            <a:effectLst/>
          </c:spPr>
          <c:invertIfNegative val="0"/>
          <c:cat>
            <c:numRef>
              <c:f>Sheet3!$AG$8:$AR$8</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Sheet3!$AG$12:$AR$12</c:f>
              <c:numCache>
                <c:formatCode>General</c:formatCode>
                <c:ptCount val="12"/>
                <c:pt idx="0">
                  <c:v>550.4</c:v>
                </c:pt>
                <c:pt idx="1">
                  <c:v>550.4</c:v>
                </c:pt>
                <c:pt idx="2">
                  <c:v>655.93999999999994</c:v>
                </c:pt>
                <c:pt idx="3">
                  <c:v>655.93999999999994</c:v>
                </c:pt>
                <c:pt idx="4">
                  <c:v>763.93999999999994</c:v>
                </c:pt>
                <c:pt idx="5" formatCode="_(* #,##0.00_);_(* \(#,##0.00\);_(* &quot;-&quot;??_);_(@_)">
                  <c:v>990.14</c:v>
                </c:pt>
                <c:pt idx="6" formatCode="_(* #,##0.00_);_(* \(#,##0.00\);_(* &quot;-&quot;??_);_(@_)">
                  <c:v>1017.61</c:v>
                </c:pt>
                <c:pt idx="7" formatCode="_(* #,##0.00_);_(* \(#,##0.00\);_(* &quot;-&quot;??_);_(@_)">
                  <c:v>1089</c:v>
                </c:pt>
                <c:pt idx="8" formatCode="_(* #,##0.00_);_(* \(#,##0.00\);_(* &quot;-&quot;??_);_(@_)">
                  <c:v>1089</c:v>
                </c:pt>
                <c:pt idx="9" formatCode="_(* #,##0.00_);_(* \(#,##0.00\);_(* &quot;-&quot;??_);_(@_)">
                  <c:v>1075</c:v>
                </c:pt>
                <c:pt idx="10" formatCode="_(* #,##0.00_);_(* \(#,##0.00\);_(* &quot;-&quot;??_);_(@_)">
                  <c:v>1075</c:v>
                </c:pt>
                <c:pt idx="11" formatCode="_(* #,##0.00_);_(* \(#,##0.00\);_(* &quot;-&quot;??_);_(@_)">
                  <c:v>1075</c:v>
                </c:pt>
              </c:numCache>
            </c:numRef>
          </c:val>
          <c:extLst>
            <c:ext xmlns:c16="http://schemas.microsoft.com/office/drawing/2014/chart" uri="{C3380CC4-5D6E-409C-BE32-E72D297353CC}">
              <c16:uniqueId val="{00000003-7C46-4333-BB03-2A68D75E7C3D}"/>
            </c:ext>
          </c:extLst>
        </c:ser>
        <c:ser>
          <c:idx val="4"/>
          <c:order val="4"/>
          <c:tx>
            <c:strRef>
              <c:f>Sheet3!$AF$13</c:f>
              <c:strCache>
                <c:ptCount val="1"/>
                <c:pt idx="0">
                  <c:v>Deregulated HPPs</c:v>
                </c:pt>
              </c:strCache>
            </c:strRef>
          </c:tx>
          <c:spPr>
            <a:solidFill>
              <a:schemeClr val="accent5"/>
            </a:solidFill>
            <a:ln>
              <a:noFill/>
            </a:ln>
            <a:effectLst/>
          </c:spPr>
          <c:invertIfNegative val="0"/>
          <c:cat>
            <c:numRef>
              <c:f>Sheet3!$AG$8:$AR$8</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Sheet3!$AG$13:$AR$13</c:f>
              <c:numCache>
                <c:formatCode>General</c:formatCode>
                <c:ptCount val="12"/>
                <c:pt idx="0">
                  <c:v>104.72700000000003</c:v>
                </c:pt>
                <c:pt idx="1">
                  <c:v>134.89100000000002</c:v>
                </c:pt>
                <c:pt idx="2">
                  <c:v>161.09100000000001</c:v>
                </c:pt>
                <c:pt idx="3">
                  <c:v>166.49100000000001</c:v>
                </c:pt>
                <c:pt idx="4">
                  <c:v>172.691</c:v>
                </c:pt>
                <c:pt idx="5" formatCode="_(* #,##0.00_);_(* \(#,##0.00\);_(* &quot;-&quot;??_);_(@_)">
                  <c:v>180.46600000000001</c:v>
                </c:pt>
                <c:pt idx="6" formatCode="_(* #,##0.00_);_(* \(#,##0.00\);_(* &quot;-&quot;??_);_(@_)">
                  <c:v>198.846</c:v>
                </c:pt>
                <c:pt idx="7" formatCode="_(* #,##0.00_);_(* \(#,##0.00\);_(* &quot;-&quot;??_);_(@_)">
                  <c:v>215.446</c:v>
                </c:pt>
                <c:pt idx="8" formatCode="_(* #,##0.00_);_(* \(#,##0.00\);_(* &quot;-&quot;??_);_(@_)">
                  <c:v>249.58600000000001</c:v>
                </c:pt>
                <c:pt idx="9" formatCode="_(* #,##0.00_);_(* \(#,##0.00\);_(* &quot;-&quot;??_);_(@_)">
                  <c:v>270.64600000000002</c:v>
                </c:pt>
                <c:pt idx="10" formatCode="_(* #,##0.00_);_(* \(#,##0.00\);_(* &quot;-&quot;??_);_(@_)">
                  <c:v>271.17099999999999</c:v>
                </c:pt>
                <c:pt idx="11" formatCode="_(* #,##0.00_);_(* \(#,##0.00\);_(* &quot;-&quot;??_);_(@_)">
                  <c:v>298.25800000000004</c:v>
                </c:pt>
              </c:numCache>
            </c:numRef>
          </c:val>
          <c:extLst>
            <c:ext xmlns:c16="http://schemas.microsoft.com/office/drawing/2014/chart" uri="{C3380CC4-5D6E-409C-BE32-E72D297353CC}">
              <c16:uniqueId val="{00000004-7C46-4333-BB03-2A68D75E7C3D}"/>
            </c:ext>
          </c:extLst>
        </c:ser>
        <c:dLbls>
          <c:showLegendKey val="0"/>
          <c:showVal val="0"/>
          <c:showCatName val="0"/>
          <c:showSerName val="0"/>
          <c:showPercent val="0"/>
          <c:showBubbleSize val="0"/>
        </c:dLbls>
        <c:gapWidth val="150"/>
        <c:overlap val="100"/>
        <c:axId val="218890880"/>
        <c:axId val="218900032"/>
      </c:barChart>
      <c:catAx>
        <c:axId val="21889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8900032"/>
        <c:crosses val="autoZero"/>
        <c:auto val="1"/>
        <c:lblAlgn val="ctr"/>
        <c:lblOffset val="100"/>
        <c:noMultiLvlLbl val="0"/>
      </c:catAx>
      <c:valAx>
        <c:axId val="218900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8890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Sylfaen" panose="010A0502050306030303" pitchFamily="18" charset="0"/>
                <a:ea typeface="+mn-ea"/>
                <a:cs typeface="+mn-cs"/>
              </a:defRPr>
            </a:pPr>
            <a:r>
              <a:rPr lang="en-US" sz="1400" dirty="0">
                <a:latin typeface="Sylfaen" panose="010A0502050306030303" pitchFamily="18" charset="0"/>
              </a:rPr>
              <a:t>Median </a:t>
            </a:r>
            <a:r>
              <a:rPr lang="en-US" sz="1400" dirty="0" smtClean="0">
                <a:latin typeface="Sylfaen" panose="010A0502050306030303" pitchFamily="18" charset="0"/>
              </a:rPr>
              <a:t>Tariff ($ cent)</a:t>
            </a:r>
            <a:endParaRPr lang="en-US" sz="1400" dirty="0">
              <a:latin typeface="Sylfaen" panose="010A0502050306030303" pitchFamily="18"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Sylfaen" panose="010A0502050306030303"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Median Tariff</c:v>
                </c:pt>
              </c:strCache>
            </c:strRef>
          </c:tx>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3638-4503-ABA4-BEC439EB03C2}"/>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3638-4503-ABA4-BEC439EB03C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HPP</c:v>
                </c:pt>
                <c:pt idx="1">
                  <c:v>WPP</c:v>
                </c:pt>
                <c:pt idx="2">
                  <c:v>SPP</c:v>
                </c:pt>
              </c:strCache>
            </c:strRef>
          </c:cat>
          <c:val>
            <c:numRef>
              <c:f>Sheet1!$B$2:$B$4</c:f>
              <c:numCache>
                <c:formatCode>General</c:formatCode>
                <c:ptCount val="3"/>
                <c:pt idx="0">
                  <c:v>6.85</c:v>
                </c:pt>
                <c:pt idx="1">
                  <c:v>6.8230000000000004</c:v>
                </c:pt>
                <c:pt idx="2">
                  <c:v>6.367</c:v>
                </c:pt>
              </c:numCache>
            </c:numRef>
          </c:val>
          <c:extLst>
            <c:ext xmlns:c16="http://schemas.microsoft.com/office/drawing/2014/chart" uri="{C3380CC4-5D6E-409C-BE32-E72D297353CC}">
              <c16:uniqueId val="{00000004-3638-4503-ABA4-BEC439EB03C2}"/>
            </c:ext>
          </c:extLst>
        </c:ser>
        <c:dLbls>
          <c:showLegendKey val="0"/>
          <c:showVal val="0"/>
          <c:showCatName val="0"/>
          <c:showSerName val="0"/>
          <c:showPercent val="0"/>
          <c:showBubbleSize val="0"/>
        </c:dLbls>
        <c:gapWidth val="219"/>
        <c:overlap val="-27"/>
        <c:axId val="282498512"/>
        <c:axId val="282491440"/>
      </c:barChart>
      <c:catAx>
        <c:axId val="28249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491440"/>
        <c:crosses val="autoZero"/>
        <c:auto val="1"/>
        <c:lblAlgn val="ctr"/>
        <c:lblOffset val="100"/>
        <c:noMultiLvlLbl val="0"/>
      </c:catAx>
      <c:valAx>
        <c:axId val="28249144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498512"/>
        <c:crosses val="autoZero"/>
        <c:crossBetween val="between"/>
        <c:majorUnit val="2"/>
        <c:min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DB2B6D-B741-4B16-8C09-3796F2E10AC2}"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275836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B2B6D-B741-4B16-8C09-3796F2E10AC2}"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9254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B2B6D-B741-4B16-8C09-3796F2E10AC2}"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125738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B2B6D-B741-4B16-8C09-3796F2E10AC2}"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351643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DB2B6D-B741-4B16-8C09-3796F2E10AC2}"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58364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DB2B6D-B741-4B16-8C09-3796F2E10AC2}"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340565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DB2B6D-B741-4B16-8C09-3796F2E10AC2}"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207982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DB2B6D-B741-4B16-8C09-3796F2E10AC2}"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8678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2B6D-B741-4B16-8C09-3796F2E10AC2}"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90161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DB2B6D-B741-4B16-8C09-3796F2E10AC2}"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40132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DB2B6D-B741-4B16-8C09-3796F2E10AC2}"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663B8-D542-4A69-BC90-BA917DD7A722}" type="slidenum">
              <a:rPr lang="en-US" smtClean="0"/>
              <a:t>‹#›</a:t>
            </a:fld>
            <a:endParaRPr lang="en-US"/>
          </a:p>
        </p:txBody>
      </p:sp>
    </p:spTree>
    <p:extLst>
      <p:ext uri="{BB962C8B-B14F-4D97-AF65-F5344CB8AC3E}">
        <p14:creationId xmlns:p14="http://schemas.microsoft.com/office/powerpoint/2010/main" val="32117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B2B6D-B741-4B16-8C09-3796F2E10AC2}" type="datetimeFigureOut">
              <a:rPr lang="en-US" smtClean="0"/>
              <a:t>11/24/2023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663B8-D542-4A69-BC90-BA917DD7A722}" type="slidenum">
              <a:rPr lang="en-US" smtClean="0"/>
              <a:t>‹#›</a:t>
            </a:fld>
            <a:endParaRPr lang="en-US"/>
          </a:p>
        </p:txBody>
      </p:sp>
    </p:spTree>
    <p:extLst>
      <p:ext uri="{BB962C8B-B14F-4D97-AF65-F5344CB8AC3E}">
        <p14:creationId xmlns:p14="http://schemas.microsoft.com/office/powerpoint/2010/main" val="3857902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mailto:marabidze@moesd.gov.g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jturashvili@moesd.gov.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1470" y="2016609"/>
            <a:ext cx="7010982" cy="1323311"/>
          </a:xfrm>
          <a:prstGeom prst="rect">
            <a:avLst/>
          </a:prstGeom>
        </p:spPr>
        <p:txBody>
          <a:bodyPr wrap="square">
            <a:spAutoFit/>
          </a:bodyPr>
          <a:lstStyle/>
          <a:p>
            <a:pPr algn="ctr">
              <a:lnSpc>
                <a:spcPct val="150000"/>
              </a:lnSpc>
            </a:pPr>
            <a:r>
              <a:rPr lang="en-US" sz="2800" b="1" dirty="0">
                <a:latin typeface="Century Gothic" panose="020B0502020202020204" pitchFamily="34" charset="0"/>
              </a:rPr>
              <a:t>Overview of </a:t>
            </a:r>
            <a:r>
              <a:rPr lang="en-US" sz="2800" b="1" dirty="0" smtClean="0">
                <a:latin typeface="Century Gothic" panose="020B0502020202020204" pitchFamily="34" charset="0"/>
              </a:rPr>
              <a:t>Energy Policy </a:t>
            </a:r>
            <a:r>
              <a:rPr lang="en-US" sz="2800" b="1" dirty="0">
                <a:latin typeface="Century Gothic" panose="020B0502020202020204" pitchFamily="34" charset="0"/>
              </a:rPr>
              <a:t>and </a:t>
            </a:r>
            <a:r>
              <a:rPr lang="en-US" sz="2800" b="1" dirty="0" smtClean="0">
                <a:latin typeface="Century Gothic" panose="020B0502020202020204" pitchFamily="34" charset="0"/>
              </a:rPr>
              <a:t>Investment Opportunities </a:t>
            </a:r>
            <a:r>
              <a:rPr lang="en-US" sz="2800" b="1" dirty="0">
                <a:latin typeface="Century Gothic" panose="020B0502020202020204" pitchFamily="34" charset="0"/>
              </a:rPr>
              <a:t>in </a:t>
            </a:r>
            <a:r>
              <a:rPr lang="en-US" sz="2800" b="1" dirty="0" smtClean="0">
                <a:latin typeface="Century Gothic" panose="020B0502020202020204" pitchFamily="34" charset="0"/>
              </a:rPr>
              <a:t>Georgia</a:t>
            </a:r>
            <a:endParaRPr lang="en-US" sz="2000" b="1" dirty="0">
              <a:latin typeface="Century Gothic" panose="020B0502020202020204" pitchFamily="34" charset="0"/>
            </a:endParaRPr>
          </a:p>
        </p:txBody>
      </p:sp>
      <p:sp>
        <p:nvSpPr>
          <p:cNvPr id="5" name="Rectangle 4"/>
          <p:cNvSpPr/>
          <p:nvPr/>
        </p:nvSpPr>
        <p:spPr>
          <a:xfrm>
            <a:off x="3550710" y="4223039"/>
            <a:ext cx="507250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latin typeface="Century Gothic" panose="020B0502020202020204" pitchFamily="34" charset="0"/>
              </a:rPr>
              <a:t>Head </a:t>
            </a:r>
            <a:r>
              <a:rPr lang="en-US" sz="1400" dirty="0">
                <a:latin typeface="Century Gothic" panose="020B0502020202020204" pitchFamily="34" charset="0"/>
              </a:rPr>
              <a:t>of Energy Efficiency and Renewable Energy Policy and Sustainable Development Department </a:t>
            </a:r>
          </a:p>
        </p:txBody>
      </p:sp>
      <p:sp>
        <p:nvSpPr>
          <p:cNvPr id="6" name="Rectangle 5"/>
          <p:cNvSpPr/>
          <p:nvPr/>
        </p:nvSpPr>
        <p:spPr>
          <a:xfrm>
            <a:off x="5067291" y="3853707"/>
            <a:ext cx="2335896"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Margalita Arabidze</a:t>
            </a:r>
            <a:endParaRPr lang="en-US" dirty="0">
              <a:latin typeface="Century Gothic" panose="020B0502020202020204" pitchFamily="34" charset="0"/>
            </a:endParaRPr>
          </a:p>
        </p:txBody>
      </p:sp>
      <p:sp>
        <p:nvSpPr>
          <p:cNvPr id="7" name="Rectangle 6"/>
          <p:cNvSpPr/>
          <p:nvPr/>
        </p:nvSpPr>
        <p:spPr>
          <a:xfrm>
            <a:off x="1139718" y="900601"/>
            <a:ext cx="9427581" cy="461665"/>
          </a:xfrm>
          <a:prstGeom prst="rect">
            <a:avLst/>
          </a:prstGeom>
        </p:spPr>
        <p:txBody>
          <a:bodyPr wrap="none">
            <a:spAutoFit/>
          </a:bodyPr>
          <a:lstStyle/>
          <a:p>
            <a:r>
              <a:rPr lang="en-US" sz="2400" b="1" dirty="0" smtClean="0">
                <a:latin typeface="Century Gothic" panose="020B0502020202020204" pitchFamily="34" charset="0"/>
              </a:rPr>
              <a:t>Ministry of </a:t>
            </a:r>
            <a:r>
              <a:rPr lang="en-US" sz="2400" b="1" dirty="0">
                <a:latin typeface="Century Gothic" panose="020B0502020202020204" pitchFamily="34" charset="0"/>
              </a:rPr>
              <a:t>Economy and Sustainable Development of </a:t>
            </a:r>
            <a:r>
              <a:rPr lang="en-US" sz="2400" b="1" dirty="0" smtClean="0">
                <a:latin typeface="Century Gothic" panose="020B0502020202020204" pitchFamily="34" charset="0"/>
              </a:rPr>
              <a:t>Georgia</a:t>
            </a:r>
            <a:endParaRPr lang="en-US" sz="2400" b="1" dirty="0">
              <a:latin typeface="Century Gothic" panose="020B0502020202020204" pitchFamily="34" charset="0"/>
            </a:endParaRPr>
          </a:p>
        </p:txBody>
      </p:sp>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sp>
        <p:nvSpPr>
          <p:cNvPr id="9" name="Rectangle 8"/>
          <p:cNvSpPr/>
          <p:nvPr/>
        </p:nvSpPr>
        <p:spPr>
          <a:xfrm>
            <a:off x="5362753" y="6369814"/>
            <a:ext cx="901209" cy="2616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100" i="1" dirty="0" smtClean="0">
                <a:latin typeface="Century Gothic" panose="020B0502020202020204" pitchFamily="34" charset="0"/>
              </a:rPr>
              <a:t>Tbilisi, 2023</a:t>
            </a:r>
            <a:endParaRPr lang="en-US" sz="1100" i="1" dirty="0">
              <a:latin typeface="Century Gothic" panose="020B0502020202020204" pitchFamily="34" charset="0"/>
            </a:endParaRPr>
          </a:p>
        </p:txBody>
      </p:sp>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33"/>
          <p:cNvCxnSpPr/>
          <p:nvPr/>
        </p:nvCxnSpPr>
        <p:spPr>
          <a:xfrm flipH="1" flipV="1">
            <a:off x="4614740" y="3318832"/>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33"/>
          <p:cNvCxnSpPr/>
          <p:nvPr/>
        </p:nvCxnSpPr>
        <p:spPr>
          <a:xfrm flipH="1" flipV="1">
            <a:off x="5100243" y="2168511"/>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33"/>
          <p:cNvCxnSpPr/>
          <p:nvPr/>
        </p:nvCxnSpPr>
        <p:spPr>
          <a:xfrm flipH="1" flipV="1">
            <a:off x="4614740" y="183063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52558" y="5348378"/>
            <a:ext cx="5475063"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latin typeface="Century Gothic" panose="020B0502020202020204" pitchFamily="34" charset="0"/>
              </a:rPr>
              <a:t>Head </a:t>
            </a:r>
            <a:r>
              <a:rPr lang="en-US" sz="1400" dirty="0">
                <a:latin typeface="Century Gothic" panose="020B0502020202020204" pitchFamily="34" charset="0"/>
              </a:rPr>
              <a:t>of Energy Policy and Investment Projects Department</a:t>
            </a:r>
          </a:p>
        </p:txBody>
      </p:sp>
      <p:sp>
        <p:nvSpPr>
          <p:cNvPr id="22" name="Rectangle 21"/>
          <p:cNvSpPr/>
          <p:nvPr/>
        </p:nvSpPr>
        <p:spPr>
          <a:xfrm>
            <a:off x="5254041" y="4979046"/>
            <a:ext cx="177163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Century Gothic" panose="020B0502020202020204" pitchFamily="34" charset="0"/>
              </a:rPr>
              <a:t>Jubo Turashvili</a:t>
            </a:r>
            <a:endParaRPr lang="en-US" dirty="0">
              <a:latin typeface="Century Gothic" panose="020B0502020202020204" pitchFamily="34" charset="0"/>
            </a:endParaRPr>
          </a:p>
        </p:txBody>
      </p:sp>
    </p:spTree>
    <p:extLst>
      <p:ext uri="{BB962C8B-B14F-4D97-AF65-F5344CB8AC3E}">
        <p14:creationId xmlns:p14="http://schemas.microsoft.com/office/powerpoint/2010/main" val="1279366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5142672" y="498483"/>
            <a:ext cx="2047837" cy="546931"/>
          </a:xfrm>
        </p:spPr>
        <p:txBody>
          <a:bodyPr>
            <a:noAutofit/>
          </a:bodyPr>
          <a:lstStyle/>
          <a:p>
            <a:pPr>
              <a:lnSpc>
                <a:spcPct val="160000"/>
              </a:lnSpc>
            </a:pPr>
            <a:r>
              <a:rPr lang="en-US" sz="2000" b="1" dirty="0">
                <a:ln w="0"/>
                <a:effectLst>
                  <a:outerShdw blurRad="38100" dist="19050" dir="2700000" algn="tl" rotWithShape="0">
                    <a:schemeClr val="dk1">
                      <a:alpha val="40000"/>
                    </a:schemeClr>
                  </a:outerShdw>
                </a:effectLst>
                <a:latin typeface="Sylfaen" panose="010A0502050306030303" pitchFamily="18" charset="0"/>
              </a:rPr>
              <a:t>Capacity Auction</a:t>
            </a:r>
          </a:p>
        </p:txBody>
      </p:sp>
      <p:sp>
        <p:nvSpPr>
          <p:cNvPr id="19" name="Content Placeholder 3"/>
          <p:cNvSpPr>
            <a:spLocks noGrp="1"/>
          </p:cNvSpPr>
          <p:nvPr>
            <p:ph idx="1"/>
          </p:nvPr>
        </p:nvSpPr>
        <p:spPr>
          <a:xfrm>
            <a:off x="895332" y="1144093"/>
            <a:ext cx="5129628" cy="5129566"/>
          </a:xfrm>
        </p:spPr>
        <p:txBody>
          <a:bodyPr>
            <a:noAutofit/>
          </a:bodyPr>
          <a:lstStyle/>
          <a:p>
            <a:pPr algn="just">
              <a:lnSpc>
                <a:spcPct val="150000"/>
              </a:lnSpc>
              <a:buFont typeface="Wingdings" panose="05000000000000000000" pitchFamily="2" charset="2"/>
              <a:buChar char="Ø"/>
            </a:pPr>
            <a:r>
              <a:rPr lang="en-US" sz="1400" dirty="0">
                <a:latin typeface="Sylfaen" panose="010A0502050306030303" pitchFamily="18" charset="0"/>
              </a:rPr>
              <a:t>The first auction for 300 MW installed capacity announced on February 10, 2023, has already been completed</a:t>
            </a:r>
          </a:p>
          <a:p>
            <a:pPr algn="just">
              <a:lnSpc>
                <a:spcPct val="150000"/>
              </a:lnSpc>
              <a:buFont typeface="Wingdings" panose="05000000000000000000" pitchFamily="2" charset="2"/>
              <a:buChar char="Ø"/>
            </a:pPr>
            <a:r>
              <a:rPr lang="en-US" sz="1400" dirty="0">
                <a:latin typeface="Sylfaen" panose="010A0502050306030303" pitchFamily="18" charset="0"/>
              </a:rPr>
              <a:t>Totally received 78 proposals for 943 MW</a:t>
            </a:r>
          </a:p>
          <a:p>
            <a:pPr algn="just">
              <a:lnSpc>
                <a:spcPct val="150000"/>
              </a:lnSpc>
              <a:buFont typeface="Wingdings" panose="05000000000000000000" pitchFamily="2" charset="2"/>
              <a:buChar char="Ø"/>
            </a:pPr>
            <a:r>
              <a:rPr lang="en-US" sz="1400" dirty="0">
                <a:latin typeface="Sylfaen" panose="010A0502050306030303" pitchFamily="18" charset="0"/>
              </a:rPr>
              <a:t>As a result of review and evaluation </a:t>
            </a:r>
            <a:r>
              <a:rPr lang="ka-GE" sz="1400" dirty="0">
                <a:latin typeface="Sylfaen" panose="010A0502050306030303" pitchFamily="18" charset="0"/>
              </a:rPr>
              <a:t>27</a:t>
            </a:r>
            <a:r>
              <a:rPr lang="en-US" sz="1400" dirty="0">
                <a:latin typeface="Sylfaen" panose="010A0502050306030303" pitchFamily="18" charset="0"/>
              </a:rPr>
              <a:t> companies have been identified as winners</a:t>
            </a:r>
            <a:endParaRPr lang="ka-GE" sz="1400" dirty="0">
              <a:latin typeface="Sylfaen" panose="010A0502050306030303" pitchFamily="18" charset="0"/>
            </a:endParaRPr>
          </a:p>
          <a:p>
            <a:pPr algn="just">
              <a:lnSpc>
                <a:spcPct val="150000"/>
              </a:lnSpc>
              <a:buFont typeface="Wingdings" panose="05000000000000000000" pitchFamily="2" charset="2"/>
              <a:buChar char="Ø"/>
            </a:pPr>
            <a:r>
              <a:rPr lang="en-US" sz="1400" dirty="0">
                <a:latin typeface="Sylfaen" panose="010A0502050306030303" pitchFamily="18" charset="0"/>
              </a:rPr>
              <a:t>300 MW were distributed as follows: </a:t>
            </a:r>
            <a:endParaRPr lang="ka-GE" sz="1400" dirty="0">
              <a:latin typeface="Sylfaen" panose="010A0502050306030303" pitchFamily="18" charset="0"/>
            </a:endParaRPr>
          </a:p>
          <a:p>
            <a:pPr marL="548640" lvl="1" indent="-285750">
              <a:lnSpc>
                <a:spcPct val="150000"/>
              </a:lnSpc>
              <a:buFont typeface="Wingdings" panose="05000000000000000000" pitchFamily="2" charset="2"/>
              <a:buChar char="ü"/>
            </a:pPr>
            <a:r>
              <a:rPr lang="en-US" sz="1400" i="1" dirty="0">
                <a:latin typeface="Sylfaen" panose="010A0502050306030303" pitchFamily="18" charset="0"/>
              </a:rPr>
              <a:t>150 MW for Hydropower plants (run-off river) </a:t>
            </a:r>
            <a:endParaRPr lang="ka-GE" sz="1400" i="1" dirty="0">
              <a:latin typeface="Sylfaen" panose="010A0502050306030303" pitchFamily="18" charset="0"/>
            </a:endParaRPr>
          </a:p>
          <a:p>
            <a:pPr marL="548640" lvl="1" indent="-285750">
              <a:lnSpc>
                <a:spcPct val="150000"/>
              </a:lnSpc>
              <a:buFont typeface="Wingdings" panose="05000000000000000000" pitchFamily="2" charset="2"/>
              <a:buChar char="ü"/>
            </a:pPr>
            <a:r>
              <a:rPr lang="en-US" sz="1400" i="1" dirty="0">
                <a:latin typeface="Sylfaen" panose="010A0502050306030303" pitchFamily="18" charset="0"/>
              </a:rPr>
              <a:t>70-70 MW for Wind and Solar power plants</a:t>
            </a:r>
          </a:p>
          <a:p>
            <a:pPr marL="548640" lvl="1" indent="-285750">
              <a:lnSpc>
                <a:spcPct val="150000"/>
              </a:lnSpc>
              <a:buFont typeface="Wingdings" panose="05000000000000000000" pitchFamily="2" charset="2"/>
              <a:buChar char="ü"/>
            </a:pPr>
            <a:r>
              <a:rPr lang="en-US" sz="1400" i="1" dirty="0">
                <a:latin typeface="Sylfaen" panose="010A0502050306030303" pitchFamily="18" charset="0"/>
              </a:rPr>
              <a:t>10 MW for other renewable energy power plants</a:t>
            </a:r>
            <a:r>
              <a:rPr lang="en-US" sz="1400" dirty="0" smtClean="0">
                <a:latin typeface="Sylfaen" panose="010A0502050306030303" pitchFamily="18" charset="0"/>
              </a:rPr>
              <a:t>*</a:t>
            </a:r>
            <a:endParaRPr lang="ka-GE" sz="1400" dirty="0" smtClean="0">
              <a:latin typeface="Sylfaen" panose="010A0502050306030303" pitchFamily="18" charset="0"/>
            </a:endParaRPr>
          </a:p>
          <a:p>
            <a:pPr marL="0" indent="0" algn="just">
              <a:lnSpc>
                <a:spcPct val="150000"/>
              </a:lnSpc>
              <a:buNone/>
            </a:pPr>
            <a:endParaRPr lang="ka-GE" sz="1400" dirty="0" smtClean="0">
              <a:latin typeface="Sylfaen" panose="010A0502050306030303" pitchFamily="18" charset="0"/>
            </a:endParaRPr>
          </a:p>
          <a:p>
            <a:pPr marL="0" indent="0" algn="just">
              <a:lnSpc>
                <a:spcPct val="150000"/>
              </a:lnSpc>
              <a:buNone/>
            </a:pPr>
            <a:r>
              <a:rPr lang="en-US" sz="1400" dirty="0" smtClean="0">
                <a:latin typeface="Sylfaen" panose="010A0502050306030303" pitchFamily="18" charset="0"/>
              </a:rPr>
              <a:t>*As other renewable energy projects were not presented in the auction, 10 MW distributed to wind and hydropower plants.</a:t>
            </a:r>
            <a:endParaRPr lang="en-US" sz="1400" dirty="0">
              <a:latin typeface="Sylfaen" panose="010A0502050306030303" pitchFamily="18" charset="0"/>
            </a:endParaRPr>
          </a:p>
        </p:txBody>
      </p:sp>
      <p:graphicFrame>
        <p:nvGraphicFramePr>
          <p:cNvPr id="20" name="Chart 19"/>
          <p:cNvGraphicFramePr/>
          <p:nvPr>
            <p:extLst>
              <p:ext uri="{D42A27DB-BD31-4B8C-83A1-F6EECF244321}">
                <p14:modId xmlns:p14="http://schemas.microsoft.com/office/powerpoint/2010/main" val="2513110422"/>
              </p:ext>
            </p:extLst>
          </p:nvPr>
        </p:nvGraphicFramePr>
        <p:xfrm>
          <a:off x="6805022" y="1241801"/>
          <a:ext cx="4381423" cy="2467075"/>
        </p:xfrm>
        <a:graphic>
          <a:graphicData uri="http://schemas.openxmlformats.org/drawingml/2006/chart">
            <c:chart xmlns:c="http://schemas.openxmlformats.org/drawingml/2006/chart" xmlns:r="http://schemas.openxmlformats.org/officeDocument/2006/relationships" r:id="rId3"/>
          </a:graphicData>
        </a:graphic>
      </p:graphicFrame>
      <p:sp>
        <p:nvSpPr>
          <p:cNvPr id="21" name="Content Placeholder 3"/>
          <p:cNvSpPr txBox="1">
            <a:spLocks/>
          </p:cNvSpPr>
          <p:nvPr/>
        </p:nvSpPr>
        <p:spPr>
          <a:xfrm>
            <a:off x="6805022" y="4110947"/>
            <a:ext cx="4327907" cy="1966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US" sz="1400" dirty="0" smtClean="0">
                <a:latin typeface="Sylfaen" panose="010A0502050306030303" pitchFamily="18" charset="0"/>
              </a:rPr>
              <a:t>The median tariff was established as follows:</a:t>
            </a:r>
          </a:p>
          <a:p>
            <a:pPr marL="548640" lvl="1" indent="-285750">
              <a:lnSpc>
                <a:spcPct val="100000"/>
              </a:lnSpc>
              <a:buFont typeface="Wingdings" panose="05000000000000000000" pitchFamily="2" charset="2"/>
              <a:buChar char="ü"/>
            </a:pPr>
            <a:r>
              <a:rPr lang="en-US" sz="1400" i="1" dirty="0">
                <a:latin typeface="Sylfaen" panose="010A0502050306030303" pitchFamily="18" charset="0"/>
              </a:rPr>
              <a:t>Hydro power plants - 6.850 USD cents</a:t>
            </a:r>
          </a:p>
          <a:p>
            <a:pPr marL="548640" lvl="1" indent="-285750">
              <a:lnSpc>
                <a:spcPct val="100000"/>
              </a:lnSpc>
              <a:buFont typeface="Wingdings" panose="05000000000000000000" pitchFamily="2" charset="2"/>
              <a:buChar char="ü"/>
            </a:pPr>
            <a:r>
              <a:rPr lang="en-US" sz="1400" i="1" dirty="0">
                <a:latin typeface="Sylfaen" panose="010A0502050306030303" pitchFamily="18" charset="0"/>
              </a:rPr>
              <a:t>Wind power plants – 6.823 USD cents</a:t>
            </a:r>
          </a:p>
          <a:p>
            <a:pPr marL="548640" lvl="1" indent="-285750">
              <a:lnSpc>
                <a:spcPct val="100000"/>
              </a:lnSpc>
              <a:buFont typeface="Wingdings" panose="05000000000000000000" pitchFamily="2" charset="2"/>
              <a:buChar char="ü"/>
            </a:pPr>
            <a:r>
              <a:rPr lang="en-US" sz="1400" i="1" dirty="0">
                <a:latin typeface="Sylfaen" panose="010A0502050306030303" pitchFamily="18" charset="0"/>
              </a:rPr>
              <a:t>Solar power plants - 6.367 USD cents</a:t>
            </a:r>
          </a:p>
          <a:p>
            <a:pPr algn="just"/>
            <a:endParaRPr lang="en-US" sz="1400" dirty="0" smtClean="0">
              <a:latin typeface="Sylfaen" panose="010A0502050306030303" pitchFamily="18" charset="0"/>
            </a:endParaRPr>
          </a:p>
          <a:p>
            <a:pPr algn="just">
              <a:buFont typeface="Wingdings" panose="05000000000000000000" pitchFamily="2" charset="2"/>
              <a:buChar char="Ø"/>
            </a:pPr>
            <a:r>
              <a:rPr lang="en-US" sz="1400" dirty="0" smtClean="0">
                <a:latin typeface="Sylfaen" panose="010A0502050306030303" pitchFamily="18" charset="0"/>
              </a:rPr>
              <a:t>As a result of review and evaluation </a:t>
            </a:r>
            <a:r>
              <a:rPr lang="ka-GE" sz="1400" dirty="0" smtClean="0">
                <a:latin typeface="Sylfaen" panose="010A0502050306030303" pitchFamily="18" charset="0"/>
                <a:ea typeface="Calibri" panose="020F0502020204030204" pitchFamily="34" charset="0"/>
                <a:cs typeface="Calibri" panose="020F0502020204030204" pitchFamily="34" charset="0"/>
              </a:rPr>
              <a:t>27</a:t>
            </a:r>
            <a:r>
              <a:rPr lang="en-US" sz="1400" dirty="0" smtClean="0">
                <a:latin typeface="Sylfaen" panose="010A0502050306030303" pitchFamily="18" charset="0"/>
              </a:rPr>
              <a:t> companies have been identified as winners</a:t>
            </a:r>
            <a:endParaRPr lang="ka-GE" sz="1400" dirty="0" smtClean="0">
              <a:latin typeface="Sylfaen" panose="010A0502050306030303" pitchFamily="18" charset="0"/>
            </a:endParaRPr>
          </a:p>
          <a:p>
            <a:pPr algn="just"/>
            <a:endParaRPr lang="en-US" sz="1400" dirty="0">
              <a:latin typeface="Sylfaen" panose="010A0502050306030303" pitchFamily="18" charset="0"/>
            </a:endParaRPr>
          </a:p>
        </p:txBody>
      </p:sp>
    </p:spTree>
    <p:extLst>
      <p:ext uri="{BB962C8B-B14F-4D97-AF65-F5344CB8AC3E}">
        <p14:creationId xmlns:p14="http://schemas.microsoft.com/office/powerpoint/2010/main" val="1651270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3216833" y="494497"/>
            <a:ext cx="5754085" cy="426786"/>
          </a:xfrm>
        </p:spPr>
        <p:txBody>
          <a:bodyPr>
            <a:noAutofit/>
          </a:bodyPr>
          <a:lstStyle/>
          <a:p>
            <a:r>
              <a:rPr lang="en-US" sz="2000" b="1" dirty="0">
                <a:latin typeface="Sylfaen" panose="010A0502050306030303" pitchFamily="18" charset="0"/>
              </a:rPr>
              <a:t>Black Sea Submarine Cable Project Feasibility Study</a:t>
            </a:r>
          </a:p>
        </p:txBody>
      </p:sp>
      <p:pic>
        <p:nvPicPr>
          <p:cNvPr id="19" name="Picture 18">
            <a:extLst>
              <a:ext uri="{FF2B5EF4-FFF2-40B4-BE49-F238E27FC236}">
                <a16:creationId xmlns:a16="http://schemas.microsoft.com/office/drawing/2014/main" id="{2AD17407-514E-80C2-5DBF-042F52F5B0F3}"/>
              </a:ext>
            </a:extLst>
          </p:cNvPr>
          <p:cNvPicPr>
            <a:picLocks noChangeAspect="1"/>
          </p:cNvPicPr>
          <p:nvPr/>
        </p:nvPicPr>
        <p:blipFill rotWithShape="1">
          <a:blip r:embed="rId3"/>
          <a:srcRect b="3570"/>
          <a:stretch/>
        </p:blipFill>
        <p:spPr>
          <a:xfrm>
            <a:off x="8470669" y="1446623"/>
            <a:ext cx="2727123" cy="2182012"/>
          </a:xfrm>
          <a:prstGeom prst="rect">
            <a:avLst/>
          </a:prstGeom>
        </p:spPr>
      </p:pic>
      <p:pic>
        <p:nvPicPr>
          <p:cNvPr id="20" name="Picture 19">
            <a:extLst>
              <a:ext uri="{FF2B5EF4-FFF2-40B4-BE49-F238E27FC236}">
                <a16:creationId xmlns:a16="http://schemas.microsoft.com/office/drawing/2014/main" id="{D70A7127-DE5C-AB0C-8040-0B2036AFE8CD}"/>
              </a:ext>
            </a:extLst>
          </p:cNvPr>
          <p:cNvPicPr>
            <a:picLocks noChangeAspect="1"/>
          </p:cNvPicPr>
          <p:nvPr/>
        </p:nvPicPr>
        <p:blipFill rotWithShape="1">
          <a:blip r:embed="rId4"/>
          <a:srcRect b="10052"/>
          <a:stretch/>
        </p:blipFill>
        <p:spPr>
          <a:xfrm>
            <a:off x="572174" y="4153592"/>
            <a:ext cx="9262056" cy="2188719"/>
          </a:xfrm>
          <a:prstGeom prst="rect">
            <a:avLst/>
          </a:prstGeom>
        </p:spPr>
      </p:pic>
      <p:sp>
        <p:nvSpPr>
          <p:cNvPr id="21" name="Rectangle 20">
            <a:extLst>
              <a:ext uri="{FF2B5EF4-FFF2-40B4-BE49-F238E27FC236}">
                <a16:creationId xmlns:a16="http://schemas.microsoft.com/office/drawing/2014/main" id="{D231E283-817D-ECC3-35FA-E083A40C70D8}"/>
              </a:ext>
            </a:extLst>
          </p:cNvPr>
          <p:cNvSpPr/>
          <p:nvPr/>
        </p:nvSpPr>
        <p:spPr>
          <a:xfrm>
            <a:off x="720712" y="1060438"/>
            <a:ext cx="7574393" cy="2893100"/>
          </a:xfrm>
          <a:prstGeom prst="rect">
            <a:avLst/>
          </a:prstGeom>
        </p:spPr>
        <p:txBody>
          <a:bodyPr wrap="square">
            <a:spAutoFit/>
          </a:bodyPr>
          <a:lstStyle/>
          <a:p>
            <a:pPr lvl="0" indent="-171450" algn="just">
              <a:buFont typeface="Wingdings" panose="05000000000000000000" pitchFamily="2" charset="2"/>
              <a:buChar char="Ø"/>
            </a:pPr>
            <a:r>
              <a:rPr lang="en-US" sz="1300" dirty="0">
                <a:effectLst/>
                <a:latin typeface="Sylfaen" panose="010A0502050306030303" pitchFamily="18" charset="0"/>
                <a:ea typeface="Calibri" panose="020F0502020204030204" pitchFamily="34" charset="0"/>
              </a:rPr>
              <a:t>The Black Sea Submarine Cable project aims to connect Georgia to Romania by power and fiber optic cables:</a:t>
            </a:r>
            <a:endParaRPr lang="ka-GE" sz="1300" dirty="0">
              <a:effectLst/>
              <a:latin typeface="Sylfaen" panose="010A0502050306030303" pitchFamily="18" charset="0"/>
              <a:ea typeface="Calibri" panose="020F0502020204030204" pitchFamily="34" charset="0"/>
            </a:endParaRPr>
          </a:p>
          <a:p>
            <a:pPr marL="457200" lvl="3" indent="-285750" algn="just">
              <a:buFont typeface="Wingdings" panose="05000000000000000000" pitchFamily="2" charset="2"/>
              <a:buChar char="ü"/>
            </a:pPr>
            <a:r>
              <a:rPr lang="en-US" sz="1300" dirty="0">
                <a:latin typeface="Sylfaen" panose="010A0502050306030303" pitchFamily="18" charset="0"/>
              </a:rPr>
              <a:t>Envisaged investment </a:t>
            </a:r>
            <a:r>
              <a:rPr lang="ka-GE" sz="1300" dirty="0">
                <a:latin typeface="Sylfaen" panose="010A0502050306030303" pitchFamily="18" charset="0"/>
              </a:rPr>
              <a:t>– 2,</a:t>
            </a:r>
            <a:r>
              <a:rPr lang="en-US" sz="1300" dirty="0">
                <a:latin typeface="Sylfaen" panose="010A0502050306030303" pitchFamily="18" charset="0"/>
              </a:rPr>
              <a:t>3</a:t>
            </a:r>
            <a:r>
              <a:rPr lang="ka-GE" sz="1300" dirty="0">
                <a:latin typeface="Sylfaen" panose="010A0502050306030303" pitchFamily="18" charset="0"/>
              </a:rPr>
              <a:t> </a:t>
            </a:r>
            <a:r>
              <a:rPr lang="en-US" sz="1300" dirty="0">
                <a:latin typeface="Sylfaen" panose="010A0502050306030303" pitchFamily="18" charset="0"/>
              </a:rPr>
              <a:t>billion EURO</a:t>
            </a:r>
            <a:endParaRPr lang="ka-GE" sz="1300" dirty="0">
              <a:latin typeface="Sylfaen" panose="010A0502050306030303" pitchFamily="18" charset="0"/>
            </a:endParaRPr>
          </a:p>
          <a:p>
            <a:pPr marL="457200" lvl="3" indent="-285750" algn="just">
              <a:buFont typeface="Wingdings" panose="05000000000000000000" pitchFamily="2" charset="2"/>
              <a:buChar char="ü"/>
            </a:pPr>
            <a:r>
              <a:rPr lang="en-US" sz="1300" dirty="0">
                <a:latin typeface="Sylfaen" panose="010A0502050306030303" pitchFamily="18" charset="0"/>
              </a:rPr>
              <a:t>Commissioning year </a:t>
            </a:r>
            <a:r>
              <a:rPr lang="ka-GE" sz="1300" dirty="0">
                <a:latin typeface="Sylfaen" panose="010A0502050306030303" pitchFamily="18" charset="0"/>
              </a:rPr>
              <a:t>– 2030 </a:t>
            </a:r>
          </a:p>
          <a:p>
            <a:pPr marL="0" lvl="1" indent="-285750" algn="just">
              <a:buFont typeface="Wingdings" panose="05000000000000000000" pitchFamily="2" charset="2"/>
              <a:buChar char="Ø"/>
            </a:pPr>
            <a:r>
              <a:rPr lang="en-US" sz="1300" dirty="0">
                <a:latin typeface="Sylfaen" panose="010A0502050306030303" pitchFamily="18" charset="0"/>
              </a:rPr>
              <a:t>Feasibility Study is underway implemented by Italian company CESI and will be finalized in </a:t>
            </a:r>
            <a:r>
              <a:rPr lang="en-US" sz="1300" dirty="0" smtClean="0">
                <a:latin typeface="Sylfaen" panose="010A0502050306030303" pitchFamily="18" charset="0"/>
              </a:rPr>
              <a:t>the first half of </a:t>
            </a:r>
            <a:r>
              <a:rPr lang="en-US" sz="1300" dirty="0">
                <a:latin typeface="Sylfaen" panose="010A0502050306030303" pitchFamily="18" charset="0"/>
              </a:rPr>
              <a:t>2024 </a:t>
            </a:r>
          </a:p>
          <a:p>
            <a:pPr marL="0" lvl="1" indent="-285750" algn="just">
              <a:buFont typeface="Wingdings" panose="05000000000000000000" pitchFamily="2" charset="2"/>
              <a:buChar char="Ø"/>
            </a:pPr>
            <a:r>
              <a:rPr lang="en-US" sz="1300" dirty="0">
                <a:latin typeface="Sylfaen" panose="010A0502050306030303" pitchFamily="18" charset="0"/>
              </a:rPr>
              <a:t>Hungary has been added to the Feasibility Study of the Project, Bulgaria has also stated its interest to become more actively involved in the project</a:t>
            </a:r>
            <a:endParaRPr lang="ka-GE" sz="1300" dirty="0">
              <a:latin typeface="Sylfaen" panose="010A0502050306030303" pitchFamily="18" charset="0"/>
            </a:endParaRPr>
          </a:p>
          <a:p>
            <a:pPr indent="-285750" algn="just">
              <a:buFont typeface="Wingdings" panose="05000000000000000000" pitchFamily="2" charset="2"/>
              <a:buChar char="Ø"/>
            </a:pPr>
            <a:r>
              <a:rPr lang="en-US" sz="1300" i="1" dirty="0">
                <a:effectLst/>
                <a:latin typeface="Sylfaen" panose="010A0502050306030303" pitchFamily="18" charset="0"/>
                <a:ea typeface="Calibri" panose="020F0502020204030204" pitchFamily="34" charset="0"/>
                <a:cs typeface="Times New Roman" panose="02020603050405020304" pitchFamily="18" charset="0"/>
              </a:rPr>
              <a:t>Based on the Agreement on Strategic Partnership in the Field of Green Energy Development and Transmission joint venture has been created comprising the Agreement member countries which will support further development of the project </a:t>
            </a:r>
          </a:p>
          <a:p>
            <a:pPr indent="-285750" algn="just">
              <a:buFont typeface="Wingdings" panose="05000000000000000000" pitchFamily="2" charset="2"/>
              <a:buChar char="Ø"/>
            </a:pPr>
            <a:r>
              <a:rPr lang="en-US" sz="1300" i="1" dirty="0">
                <a:latin typeface="Sylfaen" panose="010A0502050306030303" pitchFamily="18" charset="0"/>
                <a:cs typeface="Times New Roman" panose="02020603050405020304" pitchFamily="18" charset="0"/>
              </a:rPr>
              <a:t>Project development will continue with further planned studies – Black Sea underwater geophysical and geotechnical studies and Environmental and Social Impact Assessment study </a:t>
            </a:r>
            <a:endParaRPr lang="ka-GE" sz="1300" i="1" dirty="0">
              <a:latin typeface="Sylfaen" panose="010A0502050306030303" pitchFamily="18" charset="0"/>
              <a:cs typeface="Times New Roman" panose="02020603050405020304" pitchFamily="18" charset="0"/>
            </a:endParaRPr>
          </a:p>
          <a:p>
            <a:pPr indent="-285750" algn="just">
              <a:buFont typeface="Wingdings" panose="05000000000000000000" pitchFamily="2" charset="2"/>
              <a:buChar char="Ø"/>
            </a:pPr>
            <a:r>
              <a:rPr lang="en-US" sz="1300" dirty="0">
                <a:solidFill>
                  <a:srgbClr val="000000"/>
                </a:solidFill>
                <a:latin typeface="Sylfaen" panose="010A0502050306030303" pitchFamily="18" charset="0"/>
                <a:ea typeface="Calibri" panose="020F0502020204030204" pitchFamily="34" charset="0"/>
              </a:rPr>
              <a:t>The project is</a:t>
            </a:r>
            <a:r>
              <a:rPr lang="en-US" sz="1300" dirty="0">
                <a:solidFill>
                  <a:srgbClr val="000000"/>
                </a:solidFill>
                <a:effectLst/>
                <a:latin typeface="Sylfaen" panose="010A0502050306030303" pitchFamily="18" charset="0"/>
                <a:ea typeface="Calibri" panose="020F0502020204030204" pitchFamily="34" charset="0"/>
              </a:rPr>
              <a:t> included in ENTSO-e TYNDP2024</a:t>
            </a:r>
            <a:r>
              <a:rPr lang="en-US" sz="1300" dirty="0" smtClean="0">
                <a:solidFill>
                  <a:srgbClr val="000000"/>
                </a:solidFill>
                <a:effectLst/>
                <a:latin typeface="Sylfaen" panose="010A0502050306030303" pitchFamily="18" charset="0"/>
                <a:ea typeface="Calibri" panose="020F0502020204030204" pitchFamily="34" charset="0"/>
              </a:rPr>
              <a:t>.</a:t>
            </a:r>
            <a:endParaRPr lang="ka-GE" sz="1300" dirty="0">
              <a:effectLst/>
              <a:latin typeface="Sylfaen" panose="010A0502050306030303" pitchFamily="18" charset="0"/>
              <a:ea typeface="Calibri" panose="020F0502020204030204" pitchFamily="34" charset="0"/>
            </a:endParaRPr>
          </a:p>
        </p:txBody>
      </p:sp>
    </p:spTree>
    <p:extLst>
      <p:ext uri="{BB962C8B-B14F-4D97-AF65-F5344CB8AC3E}">
        <p14:creationId xmlns:p14="http://schemas.microsoft.com/office/powerpoint/2010/main" val="228963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93044" y="2410690"/>
            <a:ext cx="5229317" cy="584775"/>
          </a:xfrm>
          <a:prstGeom prst="rect">
            <a:avLst/>
          </a:prstGeom>
        </p:spPr>
        <p:txBody>
          <a:bodyPr wrap="none">
            <a:spAutoFit/>
          </a:bodyPr>
          <a:lstStyle/>
          <a:p>
            <a:pPr algn="ctr"/>
            <a:r>
              <a:rPr lang="en-US" sz="3200" b="1" dirty="0" smtClean="0">
                <a:latin typeface="Sylfaen" panose="010A0502050306030303" pitchFamily="18" charset="0"/>
              </a:rPr>
              <a:t>Thank you for your attention!</a:t>
            </a:r>
            <a:endParaRPr lang="en-US" sz="3200" b="1" dirty="0">
              <a:latin typeface="Sylfaen" panose="010A0502050306030303" pitchFamily="18" charset="0"/>
            </a:endParaRPr>
          </a:p>
        </p:txBody>
      </p:sp>
      <p:cxnSp>
        <p:nvCxnSpPr>
          <p:cNvPr id="21" name="Straight Connector 20"/>
          <p:cNvCxnSpPr/>
          <p:nvPr/>
        </p:nvCxnSpPr>
        <p:spPr>
          <a:xfrm>
            <a:off x="3076438" y="3258496"/>
            <a:ext cx="586252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752026" y="3588053"/>
            <a:ext cx="2675732" cy="923330"/>
          </a:xfrm>
          <a:prstGeom prst="rect">
            <a:avLst/>
          </a:prstGeom>
        </p:spPr>
        <p:txBody>
          <a:bodyPr wrap="none">
            <a:spAutoFit/>
          </a:bodyPr>
          <a:lstStyle/>
          <a:p>
            <a:r>
              <a:rPr lang="en-GB" dirty="0" smtClean="0">
                <a:latin typeface="Sylfaen" panose="010A0502050306030303" pitchFamily="18" charset="0"/>
                <a:hlinkClick r:id="rId3"/>
              </a:rPr>
              <a:t>marabidze@moesd.gov.ge</a:t>
            </a:r>
            <a:endParaRPr lang="ka-GE" dirty="0" smtClean="0">
              <a:latin typeface="Sylfaen" panose="010A0502050306030303" pitchFamily="18" charset="0"/>
            </a:endParaRPr>
          </a:p>
          <a:p>
            <a:r>
              <a:rPr lang="en-GB" dirty="0" smtClean="0">
                <a:latin typeface="Sylfaen" panose="010A0502050306030303" pitchFamily="18" charset="0"/>
                <a:hlinkClick r:id="rId4"/>
              </a:rPr>
              <a:t>jturashvili@moesd.gov.ge</a:t>
            </a:r>
            <a:endParaRPr lang="en-GB" dirty="0" smtClean="0">
              <a:latin typeface="Sylfaen" panose="010A0502050306030303" pitchFamily="18"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80073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24215" y="1529098"/>
            <a:ext cx="10566974" cy="235449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400" dirty="0">
                <a:latin typeface="Century Gothic" panose="020B0502020202020204" pitchFamily="34" charset="0"/>
              </a:rPr>
              <a:t>National </a:t>
            </a:r>
            <a:r>
              <a:rPr lang="en-US" sz="1400" dirty="0" smtClean="0">
                <a:latin typeface="Century Gothic" panose="020B0502020202020204" pitchFamily="34" charset="0"/>
              </a:rPr>
              <a:t>Energy Policy </a:t>
            </a:r>
            <a:r>
              <a:rPr lang="en-US" sz="1400" dirty="0">
                <a:latin typeface="Century Gothic" panose="020B0502020202020204" pitchFamily="34" charset="0"/>
              </a:rPr>
              <a:t>is based on the law of Georgia on energy and water supply (Article  7(1)). Policy is </a:t>
            </a:r>
            <a:r>
              <a:rPr lang="en-US" sz="1400" dirty="0" smtClean="0">
                <a:latin typeface="Century Gothic" panose="020B0502020202020204" pitchFamily="34" charset="0"/>
              </a:rPr>
              <a:t>developed </a:t>
            </a:r>
            <a:r>
              <a:rPr lang="en-US" sz="1400" dirty="0">
                <a:latin typeface="Century Gothic" panose="020B0502020202020204" pitchFamily="34" charset="0"/>
              </a:rPr>
              <a:t>for 10 - year </a:t>
            </a:r>
            <a:r>
              <a:rPr lang="en-US" sz="1400" dirty="0" smtClean="0">
                <a:latin typeface="Century Gothic" panose="020B0502020202020204" pitchFamily="34" charset="0"/>
              </a:rPr>
              <a:t>period and is </a:t>
            </a:r>
            <a:r>
              <a:rPr lang="en-US" sz="1400" dirty="0">
                <a:latin typeface="Century Gothic" panose="020B0502020202020204" pitchFamily="34" charset="0"/>
              </a:rPr>
              <a:t>the annex of </a:t>
            </a:r>
            <a:r>
              <a:rPr lang="en-US" sz="1400" dirty="0" smtClean="0">
                <a:latin typeface="Century Gothic" panose="020B0502020202020204" pitchFamily="34" charset="0"/>
              </a:rPr>
              <a:t>National Energy Policy </a:t>
            </a:r>
            <a:r>
              <a:rPr lang="en-US" sz="1400" dirty="0">
                <a:latin typeface="Century Gothic" panose="020B0502020202020204" pitchFamily="34" charset="0"/>
              </a:rPr>
              <a:t>and includes the measures and target indicators </a:t>
            </a:r>
            <a:r>
              <a:rPr lang="en-US" sz="1400" dirty="0" smtClean="0">
                <a:latin typeface="Century Gothic" panose="020B0502020202020204" pitchFamily="34" charset="0"/>
              </a:rPr>
              <a:t>which </a:t>
            </a:r>
            <a:r>
              <a:rPr lang="en-US" sz="1400" dirty="0">
                <a:latin typeface="Century Gothic" panose="020B0502020202020204" pitchFamily="34" charset="0"/>
              </a:rPr>
              <a:t>must Georgia </a:t>
            </a:r>
            <a:r>
              <a:rPr lang="en-US" sz="1400" dirty="0" smtClean="0">
                <a:latin typeface="Century Gothic" panose="020B0502020202020204" pitchFamily="34" charset="0"/>
              </a:rPr>
              <a:t>achieve </a:t>
            </a:r>
            <a:r>
              <a:rPr lang="en-US" sz="1400" dirty="0">
                <a:latin typeface="Century Gothic" panose="020B0502020202020204" pitchFamily="34" charset="0"/>
              </a:rPr>
              <a:t>in 2030 and in perspective in 2050</a:t>
            </a:r>
            <a:r>
              <a:rPr lang="en-US" sz="1400" dirty="0" smtClean="0">
                <a:latin typeface="Century Gothic" panose="020B0502020202020204" pitchFamily="34" charset="0"/>
              </a:rPr>
              <a:t>;</a:t>
            </a:r>
            <a:endParaRPr lang="en-US" sz="1400" dirty="0">
              <a:latin typeface="Century Gothic" panose="020B0502020202020204" pitchFamily="34" charset="0"/>
            </a:endParaRPr>
          </a:p>
          <a:p>
            <a:pPr marL="285750" indent="-285750" algn="just">
              <a:lnSpc>
                <a:spcPct val="150000"/>
              </a:lnSpc>
              <a:buFont typeface="Arial" panose="020B0604020202020204" pitchFamily="34" charset="0"/>
              <a:buChar char="•"/>
            </a:pPr>
            <a:r>
              <a:rPr lang="en-US" sz="1400" dirty="0">
                <a:latin typeface="Century Gothic" panose="020B0502020202020204" pitchFamily="34" charset="0"/>
              </a:rPr>
              <a:t>The NECP includes five key </a:t>
            </a:r>
            <a:r>
              <a:rPr lang="en-US" sz="1400" dirty="0" smtClean="0">
                <a:latin typeface="Century Gothic" panose="020B0502020202020204" pitchFamily="34" charset="0"/>
              </a:rPr>
              <a:t>dimensions: Decarbonisation </a:t>
            </a:r>
            <a:r>
              <a:rPr lang="en-US" sz="1400" dirty="0">
                <a:latin typeface="Century Gothic" panose="020B0502020202020204" pitchFamily="34" charset="0"/>
              </a:rPr>
              <a:t>(GHG reduction and  Renewable energy development</a:t>
            </a:r>
            <a:r>
              <a:rPr lang="en-US" sz="1400" dirty="0" smtClean="0">
                <a:latin typeface="Century Gothic" panose="020B0502020202020204" pitchFamily="34" charset="0"/>
              </a:rPr>
              <a:t>), Energy Efficiency; Internal Energy Market; Energy Security; Research</a:t>
            </a:r>
            <a:r>
              <a:rPr lang="en-US" sz="1400" dirty="0">
                <a:latin typeface="Century Gothic" panose="020B0502020202020204" pitchFamily="34" charset="0"/>
              </a:rPr>
              <a:t>, </a:t>
            </a:r>
            <a:r>
              <a:rPr lang="en-US" sz="1400" dirty="0" smtClean="0">
                <a:latin typeface="Century Gothic" panose="020B0502020202020204" pitchFamily="34" charset="0"/>
              </a:rPr>
              <a:t>Innovation </a:t>
            </a:r>
            <a:r>
              <a:rPr lang="en-US" sz="1400" dirty="0">
                <a:latin typeface="Century Gothic" panose="020B0502020202020204" pitchFamily="34" charset="0"/>
              </a:rPr>
              <a:t>and </a:t>
            </a:r>
            <a:r>
              <a:rPr lang="en-US" sz="1400" dirty="0" smtClean="0">
                <a:latin typeface="Century Gothic" panose="020B0502020202020204" pitchFamily="34" charset="0"/>
              </a:rPr>
              <a:t>Competitiveness.</a:t>
            </a:r>
          </a:p>
          <a:p>
            <a:pPr marL="285750" indent="-285750" algn="just">
              <a:lnSpc>
                <a:spcPct val="150000"/>
              </a:lnSpc>
              <a:buFont typeface="Arial" panose="020B0604020202020204" pitchFamily="34" charset="0"/>
              <a:buChar char="•"/>
            </a:pPr>
            <a:r>
              <a:rPr lang="en-US" sz="1400" dirty="0">
                <a:latin typeface="Century Gothic" panose="020B0502020202020204" pitchFamily="34" charset="0"/>
              </a:rPr>
              <a:t>A strategic environmental assessment report has already been developed based on the scoping report. </a:t>
            </a:r>
          </a:p>
          <a:p>
            <a:pPr marL="285750" indent="-285750" algn="just">
              <a:lnSpc>
                <a:spcPct val="150000"/>
              </a:lnSpc>
              <a:buFont typeface="Arial" panose="020B0604020202020204" pitchFamily="34" charset="0"/>
              <a:buChar char="•"/>
            </a:pPr>
            <a:r>
              <a:rPr lang="en-US" sz="1400" dirty="0">
                <a:latin typeface="Century Gothic" panose="020B0502020202020204" pitchFamily="34" charset="0"/>
              </a:rPr>
              <a:t>The process of uploading the documents to the government is underway for their further approval</a:t>
            </a:r>
            <a:r>
              <a:rPr lang="en-US" sz="1400" dirty="0" smtClean="0">
                <a:latin typeface="Century Gothic" panose="020B0502020202020204" pitchFamily="34" charset="0"/>
              </a:rPr>
              <a:t>.</a:t>
            </a:r>
            <a:endParaRPr lang="en-US" sz="1400" dirty="0">
              <a:latin typeface="Century Gothic" panose="020B0502020202020204" pitchFamily="34" charset="0"/>
            </a:endParaRPr>
          </a:p>
        </p:txBody>
      </p:sp>
      <p:sp>
        <p:nvSpPr>
          <p:cNvPr id="19" name="Rectangle 18"/>
          <p:cNvSpPr/>
          <p:nvPr/>
        </p:nvSpPr>
        <p:spPr>
          <a:xfrm>
            <a:off x="2384592" y="551969"/>
            <a:ext cx="8080461" cy="707886"/>
          </a:xfrm>
          <a:prstGeom prst="rect">
            <a:avLst/>
          </a:prstGeom>
        </p:spPr>
        <p:txBody>
          <a:bodyPr wrap="square">
            <a:spAutoFit/>
          </a:bodyPr>
          <a:lstStyle/>
          <a:p>
            <a:pPr algn="ctr"/>
            <a:r>
              <a:rPr lang="en-US" sz="2000" b="1" dirty="0" smtClean="0">
                <a:latin typeface="Century Gothic" panose="020B0502020202020204" pitchFamily="34" charset="0"/>
              </a:rPr>
              <a:t>THE STATE ENERGY POLICY AND INTEGRATED NATIONAL ENERGY AND CLIMATE PLAN</a:t>
            </a:r>
            <a:endParaRPr lang="en-US" sz="2000" b="1" dirty="0">
              <a:latin typeface="Century Gothic" panose="020B0502020202020204" pitchFamily="34" charset="0"/>
            </a:endParaRPr>
          </a:p>
        </p:txBody>
      </p:sp>
      <p:sp>
        <p:nvSpPr>
          <p:cNvPr id="20" name="Rectangle 19"/>
          <p:cNvSpPr/>
          <p:nvPr/>
        </p:nvSpPr>
        <p:spPr>
          <a:xfrm>
            <a:off x="737384" y="4082105"/>
            <a:ext cx="10540637" cy="2031325"/>
          </a:xfrm>
          <a:prstGeom prst="rect">
            <a:avLst/>
          </a:prstGeom>
          <a:ln>
            <a:solidFill>
              <a:schemeClr val="accent2">
                <a:lumMod val="75000"/>
              </a:schemeClr>
            </a:solidFill>
          </a:ln>
        </p:spPr>
        <p:txBody>
          <a:bodyPr wrap="square">
            <a:spAutoFit/>
          </a:bodyPr>
          <a:lstStyle/>
          <a:p>
            <a:pPr algn="just">
              <a:lnSpc>
                <a:spcPct val="150000"/>
              </a:lnSpc>
            </a:pPr>
            <a:r>
              <a:rPr lang="en-US" sz="1400" dirty="0">
                <a:latin typeface="Century Gothic" panose="020B0502020202020204" pitchFamily="34" charset="0"/>
              </a:rPr>
              <a:t>Targets for renewable energies (RE), energy efficiency (EE) and reduction of greenhouse gas emissions (GHG) are agreed with the European Union and the Energy Community (</a:t>
            </a:r>
            <a:r>
              <a:rPr lang="en-US" sz="1400" dirty="0" err="1" smtClean="0">
                <a:latin typeface="Century Gothic" panose="020B0502020202020204" pitchFamily="34" charset="0"/>
              </a:rPr>
              <a:t>EnC</a:t>
            </a:r>
            <a:r>
              <a:rPr lang="en-US" sz="1400" dirty="0" smtClean="0">
                <a:latin typeface="Century Gothic" panose="020B0502020202020204" pitchFamily="34" charset="0"/>
              </a:rPr>
              <a:t>)</a:t>
            </a:r>
          </a:p>
          <a:p>
            <a:pPr algn="just">
              <a:lnSpc>
                <a:spcPct val="150000"/>
              </a:lnSpc>
            </a:pPr>
            <a:endParaRPr lang="en-US" sz="1400" dirty="0">
              <a:latin typeface="Century Gothic" panose="020B0502020202020204" pitchFamily="34" charset="0"/>
            </a:endParaRPr>
          </a:p>
          <a:p>
            <a:pPr marL="285750" indent="-285750" algn="just">
              <a:lnSpc>
                <a:spcPct val="150000"/>
              </a:lnSpc>
              <a:buFont typeface="Wingdings" panose="05000000000000000000" pitchFamily="2" charset="2"/>
              <a:buChar char="Ø"/>
            </a:pPr>
            <a:r>
              <a:rPr lang="en-US" sz="1400" dirty="0" smtClean="0">
                <a:latin typeface="Century Gothic" panose="020B0502020202020204" pitchFamily="34" charset="0"/>
              </a:rPr>
              <a:t>35</a:t>
            </a:r>
            <a:r>
              <a:rPr lang="en-US" sz="1400" dirty="0">
                <a:latin typeface="Century Gothic" panose="020B0502020202020204" pitchFamily="34" charset="0"/>
              </a:rPr>
              <a:t>% </a:t>
            </a:r>
            <a:r>
              <a:rPr lang="ka-GE" sz="1400" dirty="0" smtClean="0">
                <a:latin typeface="Sylfaen" panose="010A0502050306030303" pitchFamily="18" charset="0"/>
              </a:rPr>
              <a:t>(47%) </a:t>
            </a:r>
            <a:r>
              <a:rPr lang="en-US" sz="1400" dirty="0" smtClean="0">
                <a:latin typeface="Century Gothic" panose="020B0502020202020204" pitchFamily="34" charset="0"/>
              </a:rPr>
              <a:t>- </a:t>
            </a:r>
            <a:r>
              <a:rPr lang="en-US" sz="1400" dirty="0">
                <a:latin typeface="Century Gothic" panose="020B0502020202020204" pitchFamily="34" charset="0"/>
              </a:rPr>
              <a:t>reduction of greenhouse gases in 2030 compared to 1990 according to the nationally defined contribution</a:t>
            </a:r>
            <a:r>
              <a:rPr lang="en-US" sz="1400" dirty="0" smtClean="0">
                <a:latin typeface="Century Gothic" panose="020B0502020202020204" pitchFamily="34" charset="0"/>
              </a:rPr>
              <a:t>;</a:t>
            </a:r>
          </a:p>
          <a:p>
            <a:pPr marL="285750" indent="-285750" algn="just">
              <a:lnSpc>
                <a:spcPct val="150000"/>
              </a:lnSpc>
              <a:buFont typeface="Wingdings" panose="05000000000000000000" pitchFamily="2" charset="2"/>
              <a:buChar char="Ø"/>
            </a:pPr>
            <a:r>
              <a:rPr lang="en-US" sz="1400" dirty="0" smtClean="0">
                <a:latin typeface="Century Gothic" panose="020B0502020202020204" pitchFamily="34" charset="0"/>
              </a:rPr>
              <a:t>27.4</a:t>
            </a:r>
            <a:r>
              <a:rPr lang="en-US" sz="1400" dirty="0">
                <a:latin typeface="Century Gothic" panose="020B0502020202020204" pitchFamily="34" charset="0"/>
              </a:rPr>
              <a:t>% - share of renewable energy in final energy consumption by </a:t>
            </a:r>
            <a:r>
              <a:rPr lang="en-US" sz="1400" dirty="0" smtClean="0">
                <a:latin typeface="Century Gothic" panose="020B0502020202020204" pitchFamily="34" charset="0"/>
              </a:rPr>
              <a:t>2030.</a:t>
            </a:r>
          </a:p>
        </p:txBody>
      </p:sp>
    </p:spTree>
    <p:extLst>
      <p:ext uri="{BB962C8B-B14F-4D97-AF65-F5344CB8AC3E}">
        <p14:creationId xmlns:p14="http://schemas.microsoft.com/office/powerpoint/2010/main" val="3385979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92410" y="469052"/>
            <a:ext cx="6278508" cy="400110"/>
          </a:xfrm>
          <a:prstGeom prst="rect">
            <a:avLst/>
          </a:prstGeom>
        </p:spPr>
        <p:txBody>
          <a:bodyPr wrap="square">
            <a:spAutoFit/>
          </a:bodyPr>
          <a:lstStyle/>
          <a:p>
            <a:pPr algn="ctr"/>
            <a:r>
              <a:rPr lang="en-US" sz="2000" b="1" dirty="0" smtClean="0">
                <a:latin typeface="Century Gothic" panose="020B0502020202020204" pitchFamily="34" charset="0"/>
              </a:rPr>
              <a:t>RENEWABLE ENERGY LAW</a:t>
            </a:r>
          </a:p>
        </p:txBody>
      </p:sp>
      <p:sp>
        <p:nvSpPr>
          <p:cNvPr id="19" name="Rectangle 18"/>
          <p:cNvSpPr/>
          <p:nvPr/>
        </p:nvSpPr>
        <p:spPr>
          <a:xfrm>
            <a:off x="856873" y="1031726"/>
            <a:ext cx="10394848" cy="2354491"/>
          </a:xfrm>
          <a:prstGeom prst="rect">
            <a:avLst/>
          </a:prstGeom>
        </p:spPr>
        <p:txBody>
          <a:bodyPr wrap="square">
            <a:spAutoFit/>
          </a:bodyPr>
          <a:lstStyle/>
          <a:p>
            <a:pPr algn="just">
              <a:lnSpc>
                <a:spcPct val="150000"/>
              </a:lnSpc>
            </a:pPr>
            <a:endParaRPr lang="en-US" sz="1400" dirty="0" smtClean="0">
              <a:latin typeface="Sylfaen" panose="010A0502050306030303" pitchFamily="18" charset="0"/>
            </a:endParaRPr>
          </a:p>
          <a:p>
            <a:pPr>
              <a:lnSpc>
                <a:spcPct val="150000"/>
              </a:lnSpc>
            </a:pPr>
            <a:r>
              <a:rPr lang="en-US" sz="1400" dirty="0">
                <a:latin typeface="Century Gothic" panose="020B0502020202020204" pitchFamily="34" charset="0"/>
              </a:rPr>
              <a:t>On December 20, 2019, the Law of Georgia "On Promotion of Production and Use of Energy from Renewable Sources" (also known as - Law on Renewable Energy) was adopted, which provides for the requirements of Directive 2009/28/EC. </a:t>
            </a:r>
            <a:endParaRPr lang="en-US" sz="1400" dirty="0" smtClean="0">
              <a:latin typeface="Century Gothic" panose="020B0502020202020204" pitchFamily="34" charset="0"/>
            </a:endParaRPr>
          </a:p>
          <a:p>
            <a:pPr>
              <a:lnSpc>
                <a:spcPct val="150000"/>
              </a:lnSpc>
            </a:pPr>
            <a:endParaRPr lang="en-US" sz="1400" dirty="0">
              <a:latin typeface="Sylfaen" panose="010A0502050306030303" pitchFamily="18" charset="0"/>
            </a:endParaRPr>
          </a:p>
          <a:p>
            <a:pPr>
              <a:lnSpc>
                <a:spcPct val="150000"/>
              </a:lnSpc>
            </a:pPr>
            <a:endParaRPr lang="en-US" sz="1400" dirty="0" smtClean="0">
              <a:latin typeface="Sylfaen" panose="010A0502050306030303" pitchFamily="18" charset="0"/>
            </a:endParaRPr>
          </a:p>
          <a:p>
            <a:pPr algn="just">
              <a:lnSpc>
                <a:spcPct val="150000"/>
              </a:lnSpc>
            </a:pPr>
            <a:endParaRPr lang="en-US" sz="1400" dirty="0">
              <a:latin typeface="Sylfaen" panose="010A0502050306030303" pitchFamily="18" charset="0"/>
            </a:endParaRPr>
          </a:p>
        </p:txBody>
      </p:sp>
      <p:sp>
        <p:nvSpPr>
          <p:cNvPr id="20" name="Rectangle 19"/>
          <p:cNvSpPr/>
          <p:nvPr/>
        </p:nvSpPr>
        <p:spPr>
          <a:xfrm>
            <a:off x="856873" y="2601775"/>
            <a:ext cx="10055717" cy="3108543"/>
          </a:xfrm>
          <a:prstGeom prst="rect">
            <a:avLst/>
          </a:prstGeom>
        </p:spPr>
        <p:txBody>
          <a:bodyPr wrap="square">
            <a:spAutoFit/>
          </a:bodyPr>
          <a:lstStyle/>
          <a:p>
            <a:pPr algn="just"/>
            <a:r>
              <a:rPr lang="en-US" sz="1400" i="1" u="sng" dirty="0" smtClean="0">
                <a:latin typeface="Century Gothic" panose="020B0502020202020204" pitchFamily="34" charset="0"/>
              </a:rPr>
              <a:t>PROGRESS:</a:t>
            </a:r>
          </a:p>
          <a:p>
            <a:pPr algn="just"/>
            <a:endParaRPr lang="en-US" sz="1400" dirty="0">
              <a:latin typeface="Century Gothic" panose="020B0502020202020204" pitchFamily="34" charset="0"/>
            </a:endParaRPr>
          </a:p>
          <a:p>
            <a:pPr marL="285750" indent="-285750" algn="just">
              <a:buFont typeface="Wingdings" panose="05000000000000000000" pitchFamily="2" charset="2"/>
              <a:buChar char="Ø"/>
            </a:pPr>
            <a:r>
              <a:rPr lang="en-US" sz="1400" dirty="0" smtClean="0">
                <a:latin typeface="Century Gothic" panose="020B0502020202020204" pitchFamily="34" charset="0"/>
              </a:rPr>
              <a:t>8 </a:t>
            </a:r>
            <a:r>
              <a:rPr lang="en-US" sz="1400" dirty="0">
                <a:latin typeface="Century Gothic" panose="020B0502020202020204" pitchFamily="34" charset="0"/>
              </a:rPr>
              <a:t>by-laws have already been adopted; </a:t>
            </a:r>
            <a:endParaRPr lang="en-US" sz="1400" dirty="0" smtClean="0">
              <a:latin typeface="Century Gothic" panose="020B0502020202020204" pitchFamily="34" charset="0"/>
            </a:endParaRPr>
          </a:p>
          <a:p>
            <a:pPr marL="285750" indent="-285750" algn="just">
              <a:buFont typeface="Wingdings" panose="05000000000000000000" pitchFamily="2" charset="2"/>
              <a:buChar char="Ø"/>
            </a:pPr>
            <a:endParaRPr lang="en-US" sz="1400" dirty="0">
              <a:latin typeface="Century Gothic" panose="020B0502020202020204" pitchFamily="34" charset="0"/>
            </a:endParaRPr>
          </a:p>
          <a:p>
            <a:pPr marL="285750" indent="-285750" algn="just">
              <a:buFont typeface="Wingdings" panose="05000000000000000000" pitchFamily="2" charset="2"/>
              <a:buChar char="Ø"/>
            </a:pPr>
            <a:r>
              <a:rPr lang="en-US" sz="1400" dirty="0" smtClean="0">
                <a:latin typeface="Century Gothic" panose="020B0502020202020204" pitchFamily="34" charset="0"/>
              </a:rPr>
              <a:t>In </a:t>
            </a:r>
            <a:r>
              <a:rPr lang="en-US" sz="1400" dirty="0">
                <a:latin typeface="Century Gothic" panose="020B0502020202020204" pitchFamily="34" charset="0"/>
              </a:rPr>
              <a:t>2023-2024, additional by-laws on guarantees of origin, biofuel/biogas, etc. will be developed. </a:t>
            </a:r>
            <a:endParaRPr lang="en-US" sz="1400" dirty="0" smtClean="0">
              <a:latin typeface="Century Gothic" panose="020B0502020202020204" pitchFamily="34" charset="0"/>
            </a:endParaRPr>
          </a:p>
          <a:p>
            <a:pPr marL="285750" indent="-285750" algn="just">
              <a:buFont typeface="Wingdings" panose="05000000000000000000" pitchFamily="2" charset="2"/>
              <a:buChar char="Ø"/>
            </a:pPr>
            <a:endParaRPr lang="en-US" sz="1400" dirty="0">
              <a:latin typeface="Century Gothic" panose="020B0502020202020204" pitchFamily="34" charset="0"/>
            </a:endParaRPr>
          </a:p>
          <a:p>
            <a:pPr marL="285750" indent="-285750" algn="just">
              <a:buFont typeface="Wingdings" panose="05000000000000000000" pitchFamily="2" charset="2"/>
              <a:buChar char="Ø"/>
            </a:pPr>
            <a:r>
              <a:rPr lang="en-US" sz="1400" dirty="0" smtClean="0">
                <a:latin typeface="Century Gothic" panose="020B0502020202020204" pitchFamily="34" charset="0"/>
              </a:rPr>
              <a:t>Also</a:t>
            </a:r>
            <a:r>
              <a:rPr lang="en-US" sz="1400" dirty="0">
                <a:latin typeface="Century Gothic" panose="020B0502020202020204" pitchFamily="34" charset="0"/>
              </a:rPr>
              <a:t>, an educational and certification program was prepared, which concerns the professional training of installers of renewable energy devices.</a:t>
            </a:r>
          </a:p>
          <a:p>
            <a:pPr marL="285750" indent="-285750" algn="just">
              <a:buFont typeface="Wingdings" panose="05000000000000000000" pitchFamily="2" charset="2"/>
              <a:buChar char="Ø"/>
            </a:pPr>
            <a:endParaRPr lang="en-US" sz="1400" dirty="0" smtClean="0">
              <a:latin typeface="Century Gothic" panose="020B0502020202020204" pitchFamily="34" charset="0"/>
            </a:endParaRPr>
          </a:p>
          <a:p>
            <a:pPr marL="285750" indent="-285750" algn="just">
              <a:buFont typeface="Wingdings" panose="05000000000000000000" pitchFamily="2" charset="2"/>
              <a:buChar char="Ø"/>
            </a:pPr>
            <a:r>
              <a:rPr lang="en-US" sz="1400" dirty="0" smtClean="0">
                <a:latin typeface="Century Gothic" panose="020B0502020202020204" pitchFamily="34" charset="0"/>
              </a:rPr>
              <a:t>At </a:t>
            </a:r>
            <a:r>
              <a:rPr lang="en-US" sz="1400" dirty="0">
                <a:latin typeface="Century Gothic" panose="020B0502020202020204" pitchFamily="34" charset="0"/>
              </a:rPr>
              <a:t>this stage, the final comments from the interested parties are reflected in the document</a:t>
            </a:r>
            <a:r>
              <a:rPr lang="ka-GE" sz="1400" dirty="0">
                <a:latin typeface="Sylfaen" panose="010A0502050306030303" pitchFamily="18" charset="0"/>
              </a:rPr>
              <a:t>. </a:t>
            </a:r>
            <a:endParaRPr lang="en-US" sz="1400" dirty="0">
              <a:latin typeface="Sylfaen" panose="010A0502050306030303" pitchFamily="18" charset="0"/>
            </a:endParaRPr>
          </a:p>
          <a:p>
            <a:pPr marL="285750" indent="-285750" algn="just">
              <a:buFont typeface="Wingdings" panose="05000000000000000000" pitchFamily="2" charset="2"/>
              <a:buChar char="Ø"/>
            </a:pPr>
            <a:endParaRPr lang="en-US" sz="1400" dirty="0" smtClean="0">
              <a:latin typeface="Sylfaen" panose="010A0502050306030303" pitchFamily="18" charset="0"/>
            </a:endParaRPr>
          </a:p>
          <a:p>
            <a:pPr marL="285750" indent="-285750" algn="just">
              <a:buFont typeface="Wingdings" panose="05000000000000000000" pitchFamily="2" charset="2"/>
              <a:buChar char="Ø"/>
            </a:pPr>
            <a:r>
              <a:rPr lang="en-US" sz="1400" dirty="0" smtClean="0">
                <a:latin typeface="Century Gothic" panose="020B0502020202020204" pitchFamily="34" charset="0"/>
              </a:rPr>
              <a:t>An </a:t>
            </a:r>
            <a:r>
              <a:rPr lang="en-US" sz="1400" dirty="0">
                <a:latin typeface="Century Gothic" panose="020B0502020202020204" pitchFamily="34" charset="0"/>
              </a:rPr>
              <a:t>initial version of the final version of the RIA has been developed. </a:t>
            </a:r>
          </a:p>
          <a:p>
            <a:pPr marL="285750" indent="-285750" algn="just">
              <a:buFont typeface="Wingdings" panose="05000000000000000000" pitchFamily="2" charset="2"/>
              <a:buChar char="Ø"/>
            </a:pPr>
            <a:endParaRPr lang="en-US" sz="1400" dirty="0" smtClean="0">
              <a:latin typeface="Century Gothic" panose="020B0502020202020204" pitchFamily="34" charset="0"/>
            </a:endParaRPr>
          </a:p>
          <a:p>
            <a:pPr marL="285750" indent="-285750" algn="just">
              <a:buFont typeface="Wingdings" panose="05000000000000000000" pitchFamily="2" charset="2"/>
              <a:buChar char="Ø"/>
            </a:pPr>
            <a:r>
              <a:rPr lang="en-US" sz="1400" dirty="0" smtClean="0">
                <a:latin typeface="Century Gothic" panose="020B0502020202020204" pitchFamily="34" charset="0"/>
              </a:rPr>
              <a:t>Amendments </a:t>
            </a:r>
            <a:r>
              <a:rPr lang="en-US" sz="1400" dirty="0">
                <a:latin typeface="Century Gothic" panose="020B0502020202020204" pitchFamily="34" charset="0"/>
              </a:rPr>
              <a:t>to the law will be submitted to the Parliament by the end of the 2023 year.</a:t>
            </a:r>
          </a:p>
        </p:txBody>
      </p:sp>
      <p:pic>
        <p:nvPicPr>
          <p:cNvPr id="2052" name="Picture 4" descr="1996742.png (512×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7428" y="4459204"/>
            <a:ext cx="1622233" cy="162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56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88211" y="1619909"/>
            <a:ext cx="10367469" cy="203132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400" dirty="0" smtClean="0">
                <a:latin typeface="Century Gothic" panose="020B0502020202020204" pitchFamily="34" charset="0"/>
              </a:rPr>
              <a:t>Amendments </a:t>
            </a:r>
            <a:r>
              <a:rPr lang="en-US" sz="1400" dirty="0">
                <a:latin typeface="Century Gothic" panose="020B0502020202020204" pitchFamily="34" charset="0"/>
              </a:rPr>
              <a:t>to the Law on Energy Efficiency </a:t>
            </a:r>
            <a:r>
              <a:rPr lang="en-US" sz="1400" dirty="0" smtClean="0">
                <a:latin typeface="Century Gothic" panose="020B0502020202020204" pitchFamily="34" charset="0"/>
              </a:rPr>
              <a:t>have </a:t>
            </a:r>
            <a:r>
              <a:rPr lang="en-US" sz="1400" dirty="0">
                <a:latin typeface="Century Gothic" panose="020B0502020202020204" pitchFamily="34" charset="0"/>
              </a:rPr>
              <a:t>been </a:t>
            </a:r>
            <a:r>
              <a:rPr lang="en-US" sz="1400" dirty="0" smtClean="0">
                <a:latin typeface="Century Gothic" panose="020B0502020202020204" pitchFamily="34" charset="0"/>
              </a:rPr>
              <a:t>prepared in </a:t>
            </a:r>
            <a:r>
              <a:rPr lang="en-US" sz="1400" dirty="0">
                <a:latin typeface="Century Gothic" panose="020B0502020202020204" pitchFamily="34" charset="0"/>
              </a:rPr>
              <a:t>accordance with the </a:t>
            </a:r>
            <a:r>
              <a:rPr lang="en-US" sz="1400" dirty="0" smtClean="0">
                <a:latin typeface="Century Gothic" panose="020B0502020202020204" pitchFamily="34" charset="0"/>
              </a:rPr>
              <a:t>revised </a:t>
            </a:r>
            <a:r>
              <a:rPr lang="en-US" sz="1400" dirty="0">
                <a:latin typeface="Century Gothic" panose="020B0502020202020204" pitchFamily="34" charset="0"/>
              </a:rPr>
              <a:t>Energy Efficiency Directive (2018/2002/EU</a:t>
            </a:r>
            <a:r>
              <a:rPr lang="en-US" sz="1400" dirty="0" smtClean="0">
                <a:latin typeface="Century Gothic" panose="020B0502020202020204" pitchFamily="34" charset="0"/>
              </a:rPr>
              <a:t>)</a:t>
            </a:r>
            <a:endParaRPr lang="en-GB" sz="1400" dirty="0" smtClean="0">
              <a:latin typeface="Century Gothic" panose="020B0502020202020204" pitchFamily="34" charset="0"/>
            </a:endParaRPr>
          </a:p>
          <a:p>
            <a:pPr algn="just">
              <a:lnSpc>
                <a:spcPct val="150000"/>
              </a:lnSpc>
            </a:pPr>
            <a:endParaRPr lang="ka-GE" sz="1400" dirty="0">
              <a:latin typeface="Sylfaen" panose="010A0502050306030303" pitchFamily="18" charset="0"/>
            </a:endParaRPr>
          </a:p>
          <a:p>
            <a:pPr algn="just">
              <a:lnSpc>
                <a:spcPct val="150000"/>
              </a:lnSpc>
            </a:pPr>
            <a:r>
              <a:rPr lang="en-US" sz="1400" i="1" dirty="0" smtClean="0">
                <a:latin typeface="Century Gothic" panose="020B0502020202020204" pitchFamily="34" charset="0"/>
              </a:rPr>
              <a:t>The </a:t>
            </a:r>
            <a:r>
              <a:rPr lang="en-US" sz="1400" i="1" dirty="0">
                <a:latin typeface="Century Gothic" panose="020B0502020202020204" pitchFamily="34" charset="0"/>
              </a:rPr>
              <a:t>Georgian Parliament will approve the </a:t>
            </a:r>
            <a:r>
              <a:rPr lang="en-US" sz="1400" i="1" dirty="0" smtClean="0">
                <a:latin typeface="Century Gothic" panose="020B0502020202020204" pitchFamily="34" charset="0"/>
              </a:rPr>
              <a:t>draft law in </a:t>
            </a:r>
            <a:r>
              <a:rPr lang="en-US" sz="1400" i="1" dirty="0">
                <a:latin typeface="Century Gothic" panose="020B0502020202020204" pitchFamily="34" charset="0"/>
              </a:rPr>
              <a:t>2023</a:t>
            </a:r>
            <a:r>
              <a:rPr lang="en-US" sz="1400" i="1" dirty="0" smtClean="0">
                <a:latin typeface="Century Gothic" panose="020B0502020202020204" pitchFamily="34" charset="0"/>
              </a:rPr>
              <a:t>;</a:t>
            </a:r>
            <a:endParaRPr lang="en-US" sz="1400" i="1" dirty="0">
              <a:latin typeface="Century Gothic" panose="020B0502020202020204" pitchFamily="34" charset="0"/>
            </a:endParaRPr>
          </a:p>
          <a:p>
            <a:pPr marL="285750" indent="-285750" algn="just">
              <a:lnSpc>
                <a:spcPct val="150000"/>
              </a:lnSpc>
              <a:buFont typeface="Wingdings" panose="05000000000000000000" pitchFamily="2" charset="2"/>
              <a:buChar char="ü"/>
            </a:pPr>
            <a:r>
              <a:rPr lang="en-US" sz="1400" b="1" i="1" dirty="0" smtClean="0">
                <a:latin typeface="Century Gothic" panose="020B0502020202020204" pitchFamily="34" charset="0"/>
              </a:rPr>
              <a:t>15 bylaws </a:t>
            </a:r>
            <a:r>
              <a:rPr lang="en-US" sz="1400" i="1" dirty="0">
                <a:latin typeface="Century Gothic" panose="020B0502020202020204" pitchFamily="34" charset="0"/>
              </a:rPr>
              <a:t>were </a:t>
            </a:r>
            <a:r>
              <a:rPr lang="en-US" sz="1400" i="1" dirty="0" smtClean="0">
                <a:latin typeface="Century Gothic" panose="020B0502020202020204" pitchFamily="34" charset="0"/>
              </a:rPr>
              <a:t>approved;</a:t>
            </a:r>
            <a:endParaRPr lang="en-US" sz="1400" i="1" dirty="0">
              <a:latin typeface="Century Gothic" panose="020B0502020202020204" pitchFamily="34" charset="0"/>
            </a:endParaRPr>
          </a:p>
          <a:p>
            <a:pPr marL="285750" indent="-285750" algn="just">
              <a:lnSpc>
                <a:spcPct val="150000"/>
              </a:lnSpc>
              <a:buFont typeface="Wingdings" panose="05000000000000000000" pitchFamily="2" charset="2"/>
              <a:buChar char="ü"/>
            </a:pPr>
            <a:r>
              <a:rPr lang="en-US" sz="1400" b="1" i="1" dirty="0">
                <a:latin typeface="Century Gothic" panose="020B0502020202020204" pitchFamily="34" charset="0"/>
              </a:rPr>
              <a:t>The remaining </a:t>
            </a:r>
            <a:r>
              <a:rPr lang="en-US" sz="1400" b="1" i="1" dirty="0" smtClean="0">
                <a:latin typeface="Century Gothic" panose="020B0502020202020204" pitchFamily="34" charset="0"/>
              </a:rPr>
              <a:t>4 bylaws </a:t>
            </a:r>
            <a:r>
              <a:rPr lang="en-US" sz="1400" i="1" dirty="0">
                <a:latin typeface="Century Gothic" panose="020B0502020202020204" pitchFamily="34" charset="0"/>
              </a:rPr>
              <a:t>have been </a:t>
            </a:r>
            <a:r>
              <a:rPr lang="en-US" sz="1400" i="1" dirty="0" smtClean="0">
                <a:latin typeface="Century Gothic" panose="020B0502020202020204" pitchFamily="34" charset="0"/>
              </a:rPr>
              <a:t>drafted and </a:t>
            </a:r>
            <a:r>
              <a:rPr lang="en-US" sz="1400" i="1" dirty="0">
                <a:latin typeface="Century Gothic" panose="020B0502020202020204" pitchFamily="34" charset="0"/>
              </a:rPr>
              <a:t>will be approved in the near future.</a:t>
            </a:r>
          </a:p>
        </p:txBody>
      </p:sp>
      <p:sp>
        <p:nvSpPr>
          <p:cNvPr id="19" name="Rectangle 18"/>
          <p:cNvSpPr/>
          <p:nvPr/>
        </p:nvSpPr>
        <p:spPr>
          <a:xfrm>
            <a:off x="2729063" y="418631"/>
            <a:ext cx="7250703" cy="707886"/>
          </a:xfrm>
          <a:prstGeom prst="rect">
            <a:avLst/>
          </a:prstGeom>
        </p:spPr>
        <p:txBody>
          <a:bodyPr wrap="none">
            <a:spAutoFit/>
          </a:bodyPr>
          <a:lstStyle/>
          <a:p>
            <a:pPr algn="ctr"/>
            <a:r>
              <a:rPr lang="en-US" sz="2000" b="1" dirty="0" smtClean="0">
                <a:latin typeface="Century Gothic" panose="020B0502020202020204" pitchFamily="34" charset="0"/>
              </a:rPr>
              <a:t>LAW OF GEORGIA ON ENERGY EFFICIENCY AND </a:t>
            </a:r>
          </a:p>
          <a:p>
            <a:pPr algn="ctr"/>
            <a:r>
              <a:rPr lang="en-US" sz="2000" b="1" dirty="0" smtClean="0">
                <a:latin typeface="Century Gothic" panose="020B0502020202020204" pitchFamily="34" charset="0"/>
              </a:rPr>
              <a:t>LAW OF GEORGIA ON ENERGY EFFICIENCY OF BUILDINGS</a:t>
            </a:r>
          </a:p>
        </p:txBody>
      </p:sp>
      <p:sp>
        <p:nvSpPr>
          <p:cNvPr id="20" name="Rectangle 19"/>
          <p:cNvSpPr/>
          <p:nvPr/>
        </p:nvSpPr>
        <p:spPr>
          <a:xfrm>
            <a:off x="788211" y="3828696"/>
            <a:ext cx="10538555" cy="232198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400" dirty="0" smtClean="0">
                <a:latin typeface="Century Gothic" panose="020B0502020202020204" pitchFamily="34" charset="0"/>
              </a:rPr>
              <a:t>Amendments </a:t>
            </a:r>
            <a:r>
              <a:rPr lang="en-US" sz="1400" dirty="0">
                <a:latin typeface="Century Gothic" panose="020B0502020202020204" pitchFamily="34" charset="0"/>
              </a:rPr>
              <a:t>to the Law on Energy Efficiency of Buildings will be implemented during </a:t>
            </a:r>
            <a:r>
              <a:rPr lang="en-US" sz="1400" dirty="0" smtClean="0">
                <a:latin typeface="Century Gothic" panose="020B0502020202020204" pitchFamily="34" charset="0"/>
              </a:rPr>
              <a:t>2023, according </a:t>
            </a:r>
            <a:r>
              <a:rPr lang="en-US" sz="1400" dirty="0">
                <a:latin typeface="Century Gothic" panose="020B0502020202020204" pitchFamily="34" charset="0"/>
              </a:rPr>
              <a:t>to the </a:t>
            </a:r>
            <a:r>
              <a:rPr lang="en-US" sz="1400" dirty="0" smtClean="0">
                <a:latin typeface="Century Gothic" panose="020B0502020202020204" pitchFamily="34" charset="0"/>
              </a:rPr>
              <a:t>updated EPBD</a:t>
            </a:r>
            <a:endParaRPr lang="ka-GE" sz="1400" dirty="0" smtClean="0">
              <a:latin typeface="Sylfaen" panose="010A0502050306030303" pitchFamily="18" charset="0"/>
            </a:endParaRPr>
          </a:p>
          <a:p>
            <a:pPr marL="285750" indent="-285750" algn="just">
              <a:lnSpc>
                <a:spcPct val="150000"/>
              </a:lnSpc>
              <a:buFont typeface="Arial" panose="020B0604020202020204" pitchFamily="34" charset="0"/>
              <a:buChar char="•"/>
            </a:pPr>
            <a:endParaRPr lang="en-US" sz="1400" dirty="0" smtClean="0">
              <a:latin typeface="Century Gothic" panose="020B0502020202020204" pitchFamily="34" charset="0"/>
            </a:endParaRPr>
          </a:p>
          <a:p>
            <a:pPr marL="285750" indent="-285750" algn="just">
              <a:lnSpc>
                <a:spcPct val="150000"/>
              </a:lnSpc>
              <a:buFont typeface="Wingdings" panose="05000000000000000000" pitchFamily="2" charset="2"/>
              <a:buChar char="ü"/>
            </a:pPr>
            <a:r>
              <a:rPr lang="en-US" sz="1400" dirty="0" smtClean="0">
                <a:latin typeface="Century Gothic" panose="020B0502020202020204" pitchFamily="34" charset="0"/>
              </a:rPr>
              <a:t>In </a:t>
            </a:r>
            <a:r>
              <a:rPr lang="en-US" sz="1400" dirty="0">
                <a:latin typeface="Century Gothic" panose="020B0502020202020204" pitchFamily="34" charset="0"/>
              </a:rPr>
              <a:t>2021-2023, four bylaws were adopted</a:t>
            </a:r>
            <a:r>
              <a:rPr lang="en-US" sz="1400" dirty="0" smtClean="0">
                <a:latin typeface="Century Gothic" panose="020B0502020202020204" pitchFamily="34" charset="0"/>
              </a:rPr>
              <a:t>.</a:t>
            </a:r>
            <a:endParaRPr lang="en-US" sz="1400" dirty="0">
              <a:latin typeface="Century Gothic" panose="020B0502020202020204" pitchFamily="34" charset="0"/>
            </a:endParaRPr>
          </a:p>
          <a:p>
            <a:pPr marL="285750" indent="-285750" algn="just">
              <a:lnSpc>
                <a:spcPct val="150000"/>
              </a:lnSpc>
              <a:buFont typeface="Wingdings" panose="05000000000000000000" pitchFamily="2" charset="2"/>
              <a:buChar char="ü"/>
            </a:pPr>
            <a:r>
              <a:rPr lang="en-US" sz="1400" b="1" dirty="0">
                <a:latin typeface="Century Gothic" panose="020B0502020202020204" pitchFamily="34" charset="0"/>
              </a:rPr>
              <a:t>7 bylaws have already been drafted</a:t>
            </a:r>
            <a:r>
              <a:rPr lang="en-US" sz="1400" dirty="0">
                <a:latin typeface="Century Gothic" panose="020B0502020202020204" pitchFamily="34" charset="0"/>
              </a:rPr>
              <a:t>, which will be approved during the current year</a:t>
            </a:r>
            <a:r>
              <a:rPr lang="en-US" sz="1400" dirty="0" smtClean="0">
                <a:latin typeface="Century Gothic" panose="020B0502020202020204" pitchFamily="34" charset="0"/>
              </a:rPr>
              <a:t>.</a:t>
            </a:r>
            <a:endParaRPr lang="ka-GE" sz="1400" dirty="0">
              <a:latin typeface="Sylfaen" panose="010A0502050306030303" pitchFamily="18" charset="0"/>
            </a:endParaRPr>
          </a:p>
          <a:p>
            <a:pPr marL="285750" indent="-285750" algn="just">
              <a:lnSpc>
                <a:spcPct val="150000"/>
              </a:lnSpc>
              <a:buFont typeface="Wingdings" panose="05000000000000000000" pitchFamily="2" charset="2"/>
              <a:buChar char="ü"/>
            </a:pPr>
            <a:r>
              <a:rPr lang="en-US" sz="1400" dirty="0">
                <a:latin typeface="Century Gothic" panose="020B0502020202020204" pitchFamily="34" charset="0"/>
              </a:rPr>
              <a:t>Minimum </a:t>
            </a:r>
            <a:r>
              <a:rPr lang="en-US" sz="1400" dirty="0" smtClean="0">
                <a:latin typeface="Century Gothic" panose="020B0502020202020204" pitchFamily="34" charset="0"/>
              </a:rPr>
              <a:t>Energy Performance </a:t>
            </a:r>
            <a:r>
              <a:rPr lang="en-US" sz="1400" dirty="0">
                <a:latin typeface="Century Gothic" panose="020B0502020202020204" pitchFamily="34" charset="0"/>
              </a:rPr>
              <a:t>Requirements (MEPR) for Buildings, Building Units or Building Elements</a:t>
            </a:r>
            <a:r>
              <a:rPr lang="ka-GE" sz="1400" dirty="0">
                <a:latin typeface="Sylfaen" panose="010A0502050306030303" pitchFamily="18" charset="0"/>
              </a:rPr>
              <a:t> </a:t>
            </a:r>
            <a:r>
              <a:rPr lang="en-US" sz="1400" dirty="0">
                <a:latin typeface="Century Gothic" panose="020B0502020202020204" pitchFamily="34" charset="0"/>
              </a:rPr>
              <a:t>came into force on July 1,</a:t>
            </a:r>
            <a:r>
              <a:rPr lang="ka-GE" sz="1400" dirty="0">
                <a:latin typeface="Sylfaen" panose="010A0502050306030303" pitchFamily="18" charset="0"/>
              </a:rPr>
              <a:t> </a:t>
            </a:r>
            <a:r>
              <a:rPr lang="ka-GE" sz="1400" dirty="0" smtClean="0">
                <a:latin typeface="Sylfaen" panose="010A0502050306030303" pitchFamily="18" charset="0"/>
              </a:rPr>
              <a:t>2023</a:t>
            </a:r>
            <a:r>
              <a:rPr lang="en-US" sz="1400" dirty="0" smtClean="0">
                <a:latin typeface="Century Gothic" panose="020B0502020202020204" pitchFamily="34" charset="0"/>
              </a:rPr>
              <a:t>.</a:t>
            </a:r>
            <a:endParaRPr lang="ka-GE" sz="1400" dirty="0" smtClean="0">
              <a:latin typeface="Sylfaen" panose="010A0502050306030303" pitchFamily="18" charset="0"/>
            </a:endParaRPr>
          </a:p>
        </p:txBody>
      </p:sp>
    </p:spTree>
    <p:extLst>
      <p:ext uri="{BB962C8B-B14F-4D97-AF65-F5344CB8AC3E}">
        <p14:creationId xmlns:p14="http://schemas.microsoft.com/office/powerpoint/2010/main" val="3746365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449481" y="481642"/>
            <a:ext cx="5809866" cy="400110"/>
          </a:xfrm>
          <a:prstGeom prst="rect">
            <a:avLst/>
          </a:prstGeom>
        </p:spPr>
        <p:txBody>
          <a:bodyPr wrap="square">
            <a:spAutoFit/>
          </a:bodyPr>
          <a:lstStyle/>
          <a:p>
            <a:pPr algn="ctr"/>
            <a:r>
              <a:rPr lang="en-US" sz="2000" b="1" dirty="0" smtClean="0">
                <a:latin typeface="Century Gothic" panose="020B0502020202020204" pitchFamily="34" charset="0"/>
              </a:rPr>
              <a:t>LAW OF GEORGIA ON ENERGY LABELLING </a:t>
            </a:r>
            <a:endParaRPr lang="en-US" sz="2000" b="1" dirty="0">
              <a:latin typeface="Century Gothic" panose="020B0502020202020204" pitchFamily="34" charset="0"/>
            </a:endParaRPr>
          </a:p>
        </p:txBody>
      </p:sp>
      <p:sp>
        <p:nvSpPr>
          <p:cNvPr id="21" name="Content Placeholder 2"/>
          <p:cNvSpPr>
            <a:spLocks noGrp="1"/>
          </p:cNvSpPr>
          <p:nvPr>
            <p:ph idx="1"/>
          </p:nvPr>
        </p:nvSpPr>
        <p:spPr>
          <a:xfrm>
            <a:off x="763682" y="1406599"/>
            <a:ext cx="10587489" cy="3437540"/>
          </a:xfrm>
        </p:spPr>
        <p:txBody>
          <a:bodyPr>
            <a:normAutofit fontScale="92500" lnSpcReduction="10000"/>
          </a:bodyPr>
          <a:lstStyle/>
          <a:p>
            <a:pPr algn="just">
              <a:lnSpc>
                <a:spcPct val="150000"/>
              </a:lnSpc>
              <a:buFont typeface="Wingdings" panose="05000000000000000000" pitchFamily="2" charset="2"/>
              <a:buChar char="ü"/>
            </a:pPr>
            <a:r>
              <a:rPr lang="en-US" sz="1400" dirty="0">
                <a:latin typeface="Century Gothic" panose="020B0502020202020204" pitchFamily="34" charset="0"/>
                <a:cs typeface="Times New Roman" panose="02020603050405020304" pitchFamily="18" charset="0"/>
              </a:rPr>
              <a:t>14 technical regulations of energy labeling have been </a:t>
            </a:r>
            <a:r>
              <a:rPr lang="en-US" sz="1400" dirty="0" smtClean="0">
                <a:latin typeface="Century Gothic" panose="020B0502020202020204" pitchFamily="34" charset="0"/>
                <a:cs typeface="Times New Roman" panose="02020603050405020304" pitchFamily="18" charset="0"/>
              </a:rPr>
              <a:t>developed.</a:t>
            </a:r>
            <a:endParaRPr lang="en-US" sz="1400" dirty="0">
              <a:latin typeface="Century Gothic" panose="020B0502020202020204" pitchFamily="34" charset="0"/>
              <a:cs typeface="Times New Roman" panose="02020603050405020304" pitchFamily="18" charset="0"/>
            </a:endParaRPr>
          </a:p>
          <a:p>
            <a:pPr algn="just">
              <a:lnSpc>
                <a:spcPct val="150000"/>
              </a:lnSpc>
            </a:pPr>
            <a:r>
              <a:rPr lang="en-US" sz="1400" dirty="0">
                <a:latin typeface="Century Gothic" panose="020B0502020202020204" pitchFamily="34" charset="0"/>
                <a:cs typeface="Times New Roman" panose="02020603050405020304" pitchFamily="18" charset="0"/>
              </a:rPr>
              <a:t>3 technical regulations on labeling of various household appliances were approved;</a:t>
            </a:r>
          </a:p>
          <a:p>
            <a:pPr algn="just">
              <a:lnSpc>
                <a:spcPct val="150000"/>
              </a:lnSpc>
            </a:pPr>
            <a:r>
              <a:rPr lang="en-US" sz="1400" dirty="0">
                <a:latin typeface="Century Gothic" panose="020B0502020202020204" pitchFamily="34" charset="0"/>
                <a:cs typeface="Times New Roman" panose="02020603050405020304" pitchFamily="18" charset="0"/>
              </a:rPr>
              <a:t>6 technical registrations have been developed and consultations with interested parties are ongoing;</a:t>
            </a:r>
          </a:p>
          <a:p>
            <a:pPr algn="just">
              <a:lnSpc>
                <a:spcPct val="150000"/>
              </a:lnSpc>
            </a:pPr>
            <a:r>
              <a:rPr lang="en-US" sz="1400" dirty="0">
                <a:latin typeface="Century Gothic" panose="020B0502020202020204" pitchFamily="34" charset="0"/>
                <a:cs typeface="Times New Roman" panose="02020603050405020304" pitchFamily="18" charset="0"/>
              </a:rPr>
              <a:t>5 regulations have already been developed and need to be amended in accordance with the adapted regulations of the Energy </a:t>
            </a:r>
            <a:r>
              <a:rPr lang="en-US" sz="1400" dirty="0" smtClean="0">
                <a:latin typeface="Century Gothic" panose="020B0502020202020204" pitchFamily="34" charset="0"/>
                <a:cs typeface="Times New Roman" panose="02020603050405020304" pitchFamily="18" charset="0"/>
              </a:rPr>
              <a:t>Community.</a:t>
            </a:r>
          </a:p>
          <a:p>
            <a:pPr marL="0" indent="0" algn="just">
              <a:lnSpc>
                <a:spcPct val="150000"/>
              </a:lnSpc>
              <a:buNone/>
            </a:pPr>
            <a:endParaRPr lang="en-US" sz="1400" b="1" i="1" dirty="0">
              <a:latin typeface="Century Gothic" panose="020B0502020202020204" pitchFamily="34" charset="0"/>
              <a:cs typeface="Times New Roman" panose="02020603050405020304" pitchFamily="18" charset="0"/>
            </a:endParaRPr>
          </a:p>
          <a:p>
            <a:pPr marL="0" indent="0" algn="just">
              <a:lnSpc>
                <a:spcPct val="150000"/>
              </a:lnSpc>
              <a:buNone/>
            </a:pPr>
            <a:r>
              <a:rPr lang="en-US" sz="1500" b="1" dirty="0">
                <a:latin typeface="Century Gothic" panose="020B0502020202020204" pitchFamily="34" charset="0"/>
              </a:rPr>
              <a:t>Technical regulation of </a:t>
            </a:r>
            <a:r>
              <a:rPr lang="en-US" sz="1500" b="1" dirty="0" smtClean="0">
                <a:latin typeface="Century Gothic" panose="020B0502020202020204" pitchFamily="34" charset="0"/>
              </a:rPr>
              <a:t>Eco-design</a:t>
            </a:r>
          </a:p>
          <a:p>
            <a:pPr algn="just">
              <a:lnSpc>
                <a:spcPct val="150000"/>
              </a:lnSpc>
            </a:pPr>
            <a:r>
              <a:rPr lang="en-US" sz="1500" dirty="0" smtClean="0">
                <a:latin typeface="Century Gothic" panose="020B0502020202020204" pitchFamily="34" charset="0"/>
              </a:rPr>
              <a:t>9 </a:t>
            </a:r>
            <a:r>
              <a:rPr lang="en-US" sz="1500" dirty="0">
                <a:latin typeface="Century Gothic" panose="020B0502020202020204" pitchFamily="34" charset="0"/>
              </a:rPr>
              <a:t>technical regulations of </a:t>
            </a:r>
            <a:r>
              <a:rPr lang="en-US" sz="1500" dirty="0" smtClean="0">
                <a:latin typeface="Century Gothic" panose="020B0502020202020204" pitchFamily="34" charset="0"/>
              </a:rPr>
              <a:t>eco-design </a:t>
            </a:r>
            <a:r>
              <a:rPr lang="en-US" sz="1500" dirty="0">
                <a:latin typeface="Century Gothic" panose="020B0502020202020204" pitchFamily="34" charset="0"/>
              </a:rPr>
              <a:t>have been developed. Consultations with interested parties have started since March 2023.</a:t>
            </a:r>
          </a:p>
        </p:txBody>
      </p:sp>
      <p:pic>
        <p:nvPicPr>
          <p:cNvPr id="1030" name="Picture 6" descr="energy-efficiency-rating-house-icon-energy-label-vector-illustration_641010-797.jpg (626×6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40700"/>
            <a:ext cx="1989200" cy="19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55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68880" y="551133"/>
            <a:ext cx="6504993" cy="400110"/>
          </a:xfrm>
          <a:prstGeom prst="rect">
            <a:avLst/>
          </a:prstGeom>
        </p:spPr>
        <p:txBody>
          <a:bodyPr wrap="square">
            <a:spAutoFit/>
          </a:bodyPr>
          <a:lstStyle/>
          <a:p>
            <a:r>
              <a:rPr lang="en-US" sz="2000" b="1" dirty="0" smtClean="0">
                <a:latin typeface="Century Gothic" panose="020B0502020202020204" pitchFamily="34" charset="0"/>
              </a:rPr>
              <a:t>PRIORITY DIRECTIONS FOR THE UPCOMING YEARS</a:t>
            </a:r>
            <a:endParaRPr lang="en-US" sz="2000" b="1" dirty="0">
              <a:latin typeface="Century Gothic" panose="020B0502020202020204" pitchFamily="34" charset="0"/>
            </a:endParaRPr>
          </a:p>
        </p:txBody>
      </p:sp>
      <p:sp>
        <p:nvSpPr>
          <p:cNvPr id="21" name="Content Placeholder 2"/>
          <p:cNvSpPr>
            <a:spLocks noGrp="1"/>
          </p:cNvSpPr>
          <p:nvPr>
            <p:ph idx="1"/>
          </p:nvPr>
        </p:nvSpPr>
        <p:spPr>
          <a:xfrm>
            <a:off x="690532" y="1294530"/>
            <a:ext cx="10587489" cy="3443725"/>
          </a:xfrm>
        </p:spPr>
        <p:txBody>
          <a:bodyPr>
            <a:normAutofit fontScale="92500" lnSpcReduction="20000"/>
          </a:bodyPr>
          <a:lstStyle/>
          <a:p>
            <a:pPr marL="0" indent="0" algn="just">
              <a:lnSpc>
                <a:spcPct val="150000"/>
              </a:lnSpc>
              <a:buNone/>
            </a:pPr>
            <a:r>
              <a:rPr lang="en-US" sz="1500" b="1" dirty="0">
                <a:latin typeface="Century Gothic" panose="020B0502020202020204" pitchFamily="34" charset="0"/>
              </a:rPr>
              <a:t>Green Growth Strategy and Action Plan </a:t>
            </a:r>
            <a:endParaRPr lang="en-US" sz="1500" b="1" dirty="0" smtClean="0">
              <a:latin typeface="Century Gothic" panose="020B0502020202020204" pitchFamily="34" charset="0"/>
            </a:endParaRPr>
          </a:p>
          <a:p>
            <a:pPr algn="just">
              <a:lnSpc>
                <a:spcPct val="150000"/>
              </a:lnSpc>
            </a:pPr>
            <a:r>
              <a:rPr lang="en-US" sz="1500" dirty="0" smtClean="0">
                <a:latin typeface="Century Gothic" panose="020B0502020202020204" pitchFamily="34" charset="0"/>
              </a:rPr>
              <a:t>Based </a:t>
            </a:r>
            <a:r>
              <a:rPr lang="en-US" sz="1500" dirty="0">
                <a:latin typeface="Century Gothic" panose="020B0502020202020204" pitchFamily="34" charset="0"/>
              </a:rPr>
              <a:t>on the Decree of the Government of Georgia of 2023 N627, the Green Growth Strategy and Action Plan Interdepartmental Council and Working Group were established</a:t>
            </a:r>
            <a:r>
              <a:rPr lang="en-US" sz="1500" dirty="0" smtClean="0">
                <a:latin typeface="Century Gothic" panose="020B0502020202020204" pitchFamily="34" charset="0"/>
              </a:rPr>
              <a:t>.</a:t>
            </a:r>
          </a:p>
          <a:p>
            <a:pPr marL="0" indent="0" algn="just">
              <a:lnSpc>
                <a:spcPct val="150000"/>
              </a:lnSpc>
              <a:buNone/>
            </a:pPr>
            <a:r>
              <a:rPr lang="en-US" sz="1500" b="1" dirty="0">
                <a:latin typeface="Century Gothic" panose="020B0502020202020204" pitchFamily="34" charset="0"/>
              </a:rPr>
              <a:t>Green </a:t>
            </a:r>
            <a:r>
              <a:rPr lang="en-US" sz="1500" b="1" dirty="0" smtClean="0">
                <a:latin typeface="Century Gothic" panose="020B0502020202020204" pitchFamily="34" charset="0"/>
              </a:rPr>
              <a:t>Hydrogen</a:t>
            </a:r>
            <a:endParaRPr lang="en-US" sz="1500" dirty="0">
              <a:latin typeface="Century Gothic" panose="020B0502020202020204" pitchFamily="34" charset="0"/>
            </a:endParaRPr>
          </a:p>
          <a:p>
            <a:pPr algn="just">
              <a:lnSpc>
                <a:spcPct val="150000"/>
              </a:lnSpc>
            </a:pPr>
            <a:r>
              <a:rPr lang="en-US" sz="1500" dirty="0">
                <a:latin typeface="Century Gothic" panose="020B0502020202020204" pitchFamily="34" charset="0"/>
              </a:rPr>
              <a:t>The Ministry of Economy and Sustainable Development of Georgia, in collaboration with the "Georgian Oil and Gas Corporation," Batumi Municipality City Hall, and </a:t>
            </a:r>
            <a:r>
              <a:rPr lang="en-US" sz="1500" dirty="0" err="1">
                <a:latin typeface="Century Gothic" panose="020B0502020202020204" pitchFamily="34" charset="0"/>
              </a:rPr>
              <a:t>KfW</a:t>
            </a:r>
            <a:r>
              <a:rPr lang="en-US" sz="1500" dirty="0">
                <a:latin typeface="Century Gothic" panose="020B0502020202020204" pitchFamily="34" charset="0"/>
              </a:rPr>
              <a:t> Development Bank, entered into a Memorandum of Understanding. The aim of this agreement is to collectively work on establishing a green hydrogen pilot project and its complete value chain, encompassing aspects like demand and supply. The formulation of the hydrogen strategy is currently in its preliminary phases, and to facilitate this process, a hydrogen committee has been founded, convening on a monthly basis.</a:t>
            </a:r>
          </a:p>
          <a:p>
            <a:pPr algn="just">
              <a:lnSpc>
                <a:spcPct val="150000"/>
              </a:lnSpc>
            </a:pPr>
            <a:endParaRPr lang="en-US" sz="2000" dirty="0">
              <a:latin typeface="Sylfaen" panose="010A0502050306030303"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endParaRPr lang="en-US" sz="1400" dirty="0">
              <a:latin typeface="Sylfaen" panose="010A0502050306030303" pitchFamily="18" charset="0"/>
            </a:endParaRPr>
          </a:p>
          <a:p>
            <a:pPr marL="0" indent="0" algn="just">
              <a:lnSpc>
                <a:spcPct val="150000"/>
              </a:lnSpc>
              <a:buNone/>
            </a:pPr>
            <a:endParaRPr lang="ka-GE" sz="1200" dirty="0">
              <a:latin typeface="Sylfaen" panose="010A0502050306030303" pitchFamily="18" charset="0"/>
              <a:cs typeface="Times New Roman" panose="02020603050405020304" pitchFamily="18" charset="0"/>
            </a:endParaRPr>
          </a:p>
        </p:txBody>
      </p:sp>
      <p:pic>
        <p:nvPicPr>
          <p:cNvPr id="3080" name="Picture 8" descr="6039203.png (512×5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9874" y="4574213"/>
            <a:ext cx="1514849" cy="151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1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838200" y="1482148"/>
            <a:ext cx="6786694" cy="1578876"/>
          </a:xfrm>
        </p:spPr>
        <p:txBody>
          <a:bodyPr>
            <a:normAutofit/>
          </a:bodyPr>
          <a:lstStyle/>
          <a:p>
            <a:pPr algn="just">
              <a:buFont typeface="Wingdings" panose="05000000000000000000" pitchFamily="2" charset="2"/>
              <a:buChar char="Ø"/>
            </a:pPr>
            <a:r>
              <a:rPr lang="en-US" sz="1400" dirty="0" smtClean="0">
                <a:latin typeface="Sylfaen" panose="010A0502050306030303" pitchFamily="18" charset="0"/>
              </a:rPr>
              <a:t>Installed capacity of Georgia accounts to </a:t>
            </a:r>
            <a:r>
              <a:rPr lang="ka-GE" sz="1400" dirty="0" smtClean="0">
                <a:latin typeface="Sylfaen" panose="010A0502050306030303" pitchFamily="18" charset="0"/>
              </a:rPr>
              <a:t>- 4596 </a:t>
            </a:r>
            <a:r>
              <a:rPr lang="en-US" sz="1400" dirty="0" smtClean="0">
                <a:latin typeface="Sylfaen" panose="010A0502050306030303" pitchFamily="18" charset="0"/>
              </a:rPr>
              <a:t>MW</a:t>
            </a:r>
          </a:p>
          <a:p>
            <a:pPr marL="0" indent="0" algn="just">
              <a:buNone/>
            </a:pPr>
            <a:r>
              <a:rPr lang="en-US" sz="1400" dirty="0" smtClean="0">
                <a:latin typeface="Sylfaen" panose="010A0502050306030303" pitchFamily="18" charset="0"/>
              </a:rPr>
              <a:t>	Including:</a:t>
            </a:r>
          </a:p>
          <a:p>
            <a:pPr marL="742950" lvl="1" indent="-285750" algn="just">
              <a:lnSpc>
                <a:spcPct val="115000"/>
              </a:lnSpc>
              <a:buFont typeface="Sylfaen" panose="010A0502050306030303" pitchFamily="18" charset="0"/>
              <a:buChar char="−"/>
            </a:pPr>
            <a:r>
              <a:rPr lang="en-US" sz="1400" i="1" dirty="0" smtClean="0">
                <a:solidFill>
                  <a:schemeClr val="tx1">
                    <a:lumMod val="95000"/>
                    <a:lumOff val="5000"/>
                  </a:schemeClr>
                </a:solidFill>
                <a:latin typeface="Sylfaen" panose="010A0502050306030303" pitchFamily="18" charset="0"/>
                <a:ea typeface="Calibri" panose="020F0502020204030204" pitchFamily="34" charset="0"/>
              </a:rPr>
              <a:t>Hydro Power Plants </a:t>
            </a:r>
            <a:r>
              <a:rPr lang="en-US" sz="1400" i="1" dirty="0">
                <a:solidFill>
                  <a:schemeClr val="tx1">
                    <a:lumMod val="95000"/>
                    <a:lumOff val="5000"/>
                  </a:schemeClr>
                </a:solidFill>
                <a:latin typeface="Sylfaen" panose="010A0502050306030303" pitchFamily="18" charset="0"/>
                <a:ea typeface="Calibri" panose="020F0502020204030204" pitchFamily="34" charset="0"/>
              </a:rPr>
              <a:t>- </a:t>
            </a:r>
            <a:r>
              <a:rPr lang="ka-GE" sz="1400" i="1" dirty="0" smtClean="0">
                <a:solidFill>
                  <a:schemeClr val="tx1">
                    <a:lumMod val="95000"/>
                    <a:lumOff val="5000"/>
                  </a:schemeClr>
                </a:solidFill>
                <a:latin typeface="Sylfaen" panose="010A0502050306030303" pitchFamily="18" charset="0"/>
                <a:ea typeface="Calibri" panose="020F0502020204030204" pitchFamily="34" charset="0"/>
              </a:rPr>
              <a:t>3394 </a:t>
            </a:r>
            <a:r>
              <a:rPr lang="en-US" sz="1400" i="1" dirty="0" smtClean="0">
                <a:solidFill>
                  <a:schemeClr val="tx1">
                    <a:lumMod val="95000"/>
                    <a:lumOff val="5000"/>
                  </a:schemeClr>
                </a:solidFill>
                <a:latin typeface="Sylfaen" panose="010A0502050306030303" pitchFamily="18" charset="0"/>
                <a:ea typeface="Calibri" panose="020F0502020204030204" pitchFamily="34" charset="0"/>
              </a:rPr>
              <a:t>MW</a:t>
            </a:r>
            <a:endParaRPr lang="en-US" sz="1400" i="1" dirty="0">
              <a:solidFill>
                <a:schemeClr val="tx1">
                  <a:lumMod val="95000"/>
                  <a:lumOff val="5000"/>
                </a:schemeClr>
              </a:solidFill>
              <a:latin typeface="Sylfaen" panose="010A0502050306030303" pitchFamily="18" charset="0"/>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smtClean="0">
                <a:solidFill>
                  <a:schemeClr val="tx1">
                    <a:lumMod val="95000"/>
                    <a:lumOff val="5000"/>
                  </a:schemeClr>
                </a:solidFill>
                <a:latin typeface="Sylfaen" panose="010A0502050306030303" pitchFamily="18" charset="0"/>
                <a:ea typeface="Calibri" panose="020F0502020204030204" pitchFamily="34" charset="0"/>
              </a:rPr>
              <a:t>Wind Power Plant - </a:t>
            </a:r>
            <a:r>
              <a:rPr lang="en-US" sz="1400" i="1" dirty="0">
                <a:solidFill>
                  <a:schemeClr val="tx1">
                    <a:lumMod val="95000"/>
                    <a:lumOff val="5000"/>
                  </a:schemeClr>
                </a:solidFill>
                <a:latin typeface="Sylfaen" panose="010A0502050306030303" pitchFamily="18" charset="0"/>
                <a:ea typeface="Calibri" panose="020F0502020204030204" pitchFamily="34" charset="0"/>
              </a:rPr>
              <a:t>20.7 </a:t>
            </a:r>
            <a:r>
              <a:rPr lang="en-US" sz="1400" i="1" dirty="0" smtClean="0">
                <a:solidFill>
                  <a:schemeClr val="tx1">
                    <a:lumMod val="95000"/>
                    <a:lumOff val="5000"/>
                  </a:schemeClr>
                </a:solidFill>
                <a:latin typeface="Sylfaen" panose="010A0502050306030303" pitchFamily="18" charset="0"/>
                <a:ea typeface="Calibri" panose="020F0502020204030204" pitchFamily="34" charset="0"/>
              </a:rPr>
              <a:t>MW</a:t>
            </a:r>
          </a:p>
          <a:p>
            <a:pPr marL="742950" lvl="1" indent="-285750" algn="just">
              <a:lnSpc>
                <a:spcPct val="115000"/>
              </a:lnSpc>
              <a:buFont typeface="Sylfaen" panose="010A0502050306030303" pitchFamily="18" charset="0"/>
              <a:buChar char="−"/>
            </a:pPr>
            <a:r>
              <a:rPr lang="en-US" sz="1400" i="1" dirty="0" smtClean="0">
                <a:solidFill>
                  <a:schemeClr val="tx1">
                    <a:lumMod val="95000"/>
                    <a:lumOff val="5000"/>
                  </a:schemeClr>
                </a:solidFill>
                <a:latin typeface="Sylfaen" panose="010A0502050306030303" pitchFamily="18" charset="0"/>
                <a:ea typeface="Calibri" panose="020F0502020204030204" pitchFamily="34" charset="0"/>
              </a:rPr>
              <a:t>Thermal Power Plant - </a:t>
            </a:r>
            <a:r>
              <a:rPr lang="ka-GE" sz="1400" i="1" dirty="0" smtClean="0">
                <a:solidFill>
                  <a:schemeClr val="tx1">
                    <a:lumMod val="95000"/>
                    <a:lumOff val="5000"/>
                  </a:schemeClr>
                </a:solidFill>
                <a:latin typeface="Sylfaen" panose="010A0502050306030303" pitchFamily="18" charset="0"/>
                <a:ea typeface="Calibri" panose="020F0502020204030204" pitchFamily="34" charset="0"/>
              </a:rPr>
              <a:t>1181.4</a:t>
            </a:r>
            <a:r>
              <a:rPr lang="en-US" sz="1400" i="1" dirty="0" smtClean="0">
                <a:solidFill>
                  <a:schemeClr val="tx1">
                    <a:lumMod val="95000"/>
                    <a:lumOff val="5000"/>
                  </a:schemeClr>
                </a:solidFill>
                <a:latin typeface="Sylfaen" panose="010A0502050306030303" pitchFamily="18" charset="0"/>
                <a:ea typeface="Calibri" panose="020F0502020204030204" pitchFamily="34" charset="0"/>
              </a:rPr>
              <a:t> MW</a:t>
            </a:r>
            <a:endParaRPr lang="ka-GE" sz="1400" i="1" dirty="0" smtClean="0">
              <a:solidFill>
                <a:schemeClr val="tx1">
                  <a:lumMod val="95000"/>
                  <a:lumOff val="5000"/>
                </a:schemeClr>
              </a:solidFill>
              <a:latin typeface="Sylfaen" panose="010A0502050306030303" pitchFamily="18" charset="0"/>
              <a:ea typeface="Calibri" panose="020F0502020204030204" pitchFamily="34" charset="0"/>
            </a:endParaRPr>
          </a:p>
          <a:p>
            <a:pPr algn="just"/>
            <a:endParaRPr lang="ka-GE" sz="1400" dirty="0" smtClean="0"/>
          </a:p>
          <a:p>
            <a:pPr algn="just"/>
            <a:endParaRPr lang="ka-GE" sz="1400" dirty="0" smtClean="0"/>
          </a:p>
          <a:p>
            <a:pPr algn="just"/>
            <a:endParaRPr lang="ka-GE" sz="1400" dirty="0" smtClean="0"/>
          </a:p>
        </p:txBody>
      </p:sp>
      <p:graphicFrame>
        <p:nvGraphicFramePr>
          <p:cNvPr id="19" name="Chart 18"/>
          <p:cNvGraphicFramePr>
            <a:graphicFrameLocks/>
          </p:cNvGraphicFramePr>
          <p:nvPr>
            <p:extLst>
              <p:ext uri="{D42A27DB-BD31-4B8C-83A1-F6EECF244321}">
                <p14:modId xmlns:p14="http://schemas.microsoft.com/office/powerpoint/2010/main" val="1984251165"/>
              </p:ext>
            </p:extLst>
          </p:nvPr>
        </p:nvGraphicFramePr>
        <p:xfrm>
          <a:off x="7144570" y="1155031"/>
          <a:ext cx="4273193" cy="2516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406054519"/>
              </p:ext>
            </p:extLst>
          </p:nvPr>
        </p:nvGraphicFramePr>
        <p:xfrm>
          <a:off x="7144569" y="3798492"/>
          <a:ext cx="4273193" cy="2724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ext uri="{D42A27DB-BD31-4B8C-83A1-F6EECF244321}">
                <p14:modId xmlns:p14="http://schemas.microsoft.com/office/powerpoint/2010/main" val="3073041680"/>
              </p:ext>
            </p:extLst>
          </p:nvPr>
        </p:nvGraphicFramePr>
        <p:xfrm>
          <a:off x="838200" y="3152584"/>
          <a:ext cx="5451505" cy="3317905"/>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p:cNvSpPr/>
          <p:nvPr/>
        </p:nvSpPr>
        <p:spPr>
          <a:xfrm>
            <a:off x="5418030" y="656055"/>
            <a:ext cx="1300356" cy="400110"/>
          </a:xfrm>
          <a:prstGeom prst="rect">
            <a:avLst/>
          </a:prstGeom>
        </p:spPr>
        <p:txBody>
          <a:bodyPr wrap="none">
            <a:spAutoFit/>
          </a:bodyPr>
          <a:lstStyle/>
          <a:p>
            <a:r>
              <a:rPr lang="en-US" sz="2000" b="1" dirty="0">
                <a:ln w="0"/>
                <a:effectLst>
                  <a:outerShdw blurRad="38100" dist="19050" dir="2700000" algn="tl" rotWithShape="0">
                    <a:schemeClr val="dk1">
                      <a:alpha val="40000"/>
                    </a:schemeClr>
                  </a:outerShdw>
                </a:effectLst>
                <a:latin typeface="Sylfaen" panose="010A0502050306030303" pitchFamily="18" charset="0"/>
              </a:rPr>
              <a:t>Electricity</a:t>
            </a:r>
            <a:endParaRPr lang="en-US" sz="2000" b="1" dirty="0"/>
          </a:p>
        </p:txBody>
      </p:sp>
    </p:spTree>
    <p:extLst>
      <p:ext uri="{BB962C8B-B14F-4D97-AF65-F5344CB8AC3E}">
        <p14:creationId xmlns:p14="http://schemas.microsoft.com/office/powerpoint/2010/main" val="936619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4251247" y="803776"/>
            <a:ext cx="3392834" cy="3756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pPr>
            <a:r>
              <a:rPr lang="en-US" sz="2000" b="1" dirty="0">
                <a:ln w="0"/>
                <a:solidFill>
                  <a:prstClr val="black"/>
                </a:solidFill>
                <a:effectLst>
                  <a:outerShdw blurRad="38100" dist="19050" dir="2700000" algn="tl" rotWithShape="0">
                    <a:prstClr val="black">
                      <a:alpha val="40000"/>
                    </a:prstClr>
                  </a:outerShdw>
                </a:effectLst>
                <a:latin typeface="Sylfaen" panose="010A0502050306030303" pitchFamily="18" charset="0"/>
              </a:rPr>
              <a:t>Development of Power Plants</a:t>
            </a:r>
          </a:p>
        </p:txBody>
      </p:sp>
      <p:sp>
        <p:nvSpPr>
          <p:cNvPr id="21" name="Rectangle 20"/>
          <p:cNvSpPr/>
          <p:nvPr/>
        </p:nvSpPr>
        <p:spPr>
          <a:xfrm>
            <a:off x="866313" y="1585338"/>
            <a:ext cx="10603943" cy="4688976"/>
          </a:xfrm>
          <a:prstGeom prst="rect">
            <a:avLst/>
          </a:prstGeom>
        </p:spPr>
        <p:txBody>
          <a:bodyPr wrap="square">
            <a:spAutoFit/>
          </a:bodyPr>
          <a:lstStyle/>
          <a:p>
            <a:pPr marL="285750" indent="-285750" algn="just">
              <a:lnSpc>
                <a:spcPct val="115000"/>
              </a:lnSpc>
              <a:spcAft>
                <a:spcPts val="600"/>
              </a:spcAft>
              <a:buFont typeface="Wingdings" panose="05000000000000000000" pitchFamily="2" charset="2"/>
              <a:buChar char="Ø"/>
            </a:pPr>
            <a:r>
              <a:rPr lang="en-US" sz="1400" b="1" dirty="0" smtClean="0">
                <a:solidFill>
                  <a:prstClr val="black"/>
                </a:solidFill>
                <a:latin typeface="Sylfaen" panose="010A0502050306030303" pitchFamily="18" charset="0"/>
                <a:ea typeface="Calibri" panose="020F0502020204030204" pitchFamily="34" charset="0"/>
              </a:rPr>
              <a:t>Since 2012 66 HPPs has been put into operation</a:t>
            </a:r>
            <a:endParaRPr lang="ka-GE" sz="1400" b="1" dirty="0" smtClean="0">
              <a:solidFill>
                <a:prstClr val="black"/>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smtClean="0">
                <a:solidFill>
                  <a:prstClr val="black">
                    <a:lumMod val="95000"/>
                    <a:lumOff val="5000"/>
                  </a:prstClr>
                </a:solidFill>
                <a:latin typeface="Sylfaen" panose="010A0502050306030303" pitchFamily="18" charset="0"/>
                <a:ea typeface="Calibri" panose="020F0502020204030204" pitchFamily="34" charset="0"/>
              </a:rPr>
              <a:t>Total installed capacity </a:t>
            </a:r>
            <a:r>
              <a:rPr lang="ka-GE" sz="1400" i="1" dirty="0" smtClean="0">
                <a:solidFill>
                  <a:prstClr val="black">
                    <a:lumMod val="95000"/>
                    <a:lumOff val="5000"/>
                  </a:prstClr>
                </a:solidFill>
                <a:ea typeface="Calibri" panose="020F0502020204030204" pitchFamily="34" charset="0"/>
              </a:rPr>
              <a:t>– </a:t>
            </a:r>
            <a:r>
              <a:rPr lang="en-US" sz="1400" i="1" dirty="0" smtClean="0">
                <a:solidFill>
                  <a:prstClr val="black">
                    <a:lumMod val="95000"/>
                    <a:lumOff val="5000"/>
                  </a:prstClr>
                </a:solidFill>
                <a:latin typeface="Sylfaen" panose="010A0502050306030303" pitchFamily="18" charset="0"/>
                <a:ea typeface="Calibri" panose="020F0502020204030204" pitchFamily="34" charset="0"/>
              </a:rPr>
              <a:t>1211 MW</a:t>
            </a:r>
            <a:endParaRPr lang="ka-GE" sz="1400" i="1" dirty="0" smtClean="0">
              <a:solidFill>
                <a:prstClr val="black">
                  <a:lumMod val="95000"/>
                  <a:lumOff val="5000"/>
                </a:prstClr>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smtClean="0">
                <a:solidFill>
                  <a:prstClr val="black">
                    <a:lumMod val="95000"/>
                    <a:lumOff val="5000"/>
                  </a:prstClr>
                </a:solidFill>
                <a:latin typeface="Sylfaen" panose="010A0502050306030303" pitchFamily="18" charset="0"/>
                <a:ea typeface="Calibri" panose="020F0502020204030204" pitchFamily="34" charset="0"/>
              </a:rPr>
              <a:t>Total annual generation </a:t>
            </a:r>
            <a:r>
              <a:rPr lang="ka-GE" sz="1400" i="1" dirty="0" smtClean="0">
                <a:solidFill>
                  <a:prstClr val="black">
                    <a:lumMod val="95000"/>
                    <a:lumOff val="5000"/>
                  </a:prstClr>
                </a:solidFill>
                <a:ea typeface="Calibri" panose="020F0502020204030204" pitchFamily="34" charset="0"/>
              </a:rPr>
              <a:t>- </a:t>
            </a:r>
            <a:r>
              <a:rPr lang="en-US" sz="1400" i="1" dirty="0" smtClean="0">
                <a:solidFill>
                  <a:prstClr val="black">
                    <a:lumMod val="95000"/>
                    <a:lumOff val="5000"/>
                  </a:prstClr>
                </a:solidFill>
                <a:latin typeface="Sylfaen" panose="010A0502050306030303" pitchFamily="18" charset="0"/>
                <a:ea typeface="Calibri" panose="020F0502020204030204" pitchFamily="34" charset="0"/>
              </a:rPr>
              <a:t>6326</a:t>
            </a:r>
            <a:r>
              <a:rPr lang="ka-GE" sz="1400" i="1" dirty="0" smtClean="0">
                <a:solidFill>
                  <a:prstClr val="black">
                    <a:lumMod val="95000"/>
                    <a:lumOff val="5000"/>
                  </a:prstClr>
                </a:solidFill>
                <a:ea typeface="Calibri" panose="020F0502020204030204" pitchFamily="34" charset="0"/>
              </a:rPr>
              <a:t> </a:t>
            </a:r>
            <a:r>
              <a:rPr lang="en-US" sz="1400" i="1" dirty="0" err="1" smtClean="0">
                <a:solidFill>
                  <a:prstClr val="black">
                    <a:lumMod val="95000"/>
                    <a:lumOff val="5000"/>
                  </a:prstClr>
                </a:solidFill>
                <a:latin typeface="Sylfaen" panose="010A0502050306030303" pitchFamily="18" charset="0"/>
                <a:ea typeface="Calibri" panose="020F0502020204030204" pitchFamily="34" charset="0"/>
              </a:rPr>
              <a:t>GWh</a:t>
            </a:r>
            <a:endParaRPr lang="ka-GE" sz="1400" i="1" dirty="0" smtClean="0">
              <a:solidFill>
                <a:prstClr val="black">
                  <a:lumMod val="95000"/>
                  <a:lumOff val="5000"/>
                </a:prstClr>
              </a:solidFill>
              <a:ea typeface="Calibri" panose="020F0502020204030204" pitchFamily="34" charset="0"/>
            </a:endParaRPr>
          </a:p>
          <a:p>
            <a:pPr marL="742950" lvl="1" indent="-285750" algn="just">
              <a:lnSpc>
                <a:spcPct val="115000"/>
              </a:lnSpc>
              <a:spcAft>
                <a:spcPts val="600"/>
              </a:spcAft>
              <a:buFont typeface="Sylfaen" panose="010A0502050306030303" pitchFamily="18" charset="0"/>
              <a:buChar char="−"/>
            </a:pPr>
            <a:r>
              <a:rPr lang="en-US" sz="1400" i="1" dirty="0" smtClean="0">
                <a:solidFill>
                  <a:prstClr val="black">
                    <a:lumMod val="95000"/>
                    <a:lumOff val="5000"/>
                  </a:prstClr>
                </a:solidFill>
                <a:latin typeface="Sylfaen" panose="010A0502050306030303" pitchFamily="18" charset="0"/>
                <a:ea typeface="Calibri" panose="020F0502020204030204" pitchFamily="34" charset="0"/>
              </a:rPr>
              <a:t>Total Investment </a:t>
            </a:r>
            <a:r>
              <a:rPr lang="ka-GE" sz="1400" i="1" dirty="0" smtClean="0">
                <a:solidFill>
                  <a:prstClr val="black">
                    <a:lumMod val="95000"/>
                    <a:lumOff val="5000"/>
                  </a:prstClr>
                </a:solidFill>
                <a:ea typeface="Calibri" panose="020F0502020204030204" pitchFamily="34" charset="0"/>
              </a:rPr>
              <a:t>- 1.</a:t>
            </a:r>
            <a:r>
              <a:rPr lang="en-US" sz="1400" i="1" dirty="0" smtClean="0">
                <a:solidFill>
                  <a:prstClr val="black">
                    <a:lumMod val="95000"/>
                    <a:lumOff val="5000"/>
                  </a:prstClr>
                </a:solidFill>
                <a:latin typeface="Sylfaen" panose="010A0502050306030303" pitchFamily="18" charset="0"/>
                <a:ea typeface="Calibri" panose="020F0502020204030204" pitchFamily="34" charset="0"/>
              </a:rPr>
              <a:t>901</a:t>
            </a:r>
            <a:r>
              <a:rPr lang="ka-GE" sz="1400" i="1" dirty="0" smtClean="0">
                <a:solidFill>
                  <a:prstClr val="black">
                    <a:lumMod val="95000"/>
                    <a:lumOff val="5000"/>
                  </a:prstClr>
                </a:solidFill>
                <a:ea typeface="Calibri" panose="020F0502020204030204" pitchFamily="34" charset="0"/>
              </a:rPr>
              <a:t> </a:t>
            </a:r>
            <a:r>
              <a:rPr lang="en-US" sz="1400" i="1" dirty="0" smtClean="0">
                <a:solidFill>
                  <a:prstClr val="black">
                    <a:lumMod val="95000"/>
                    <a:lumOff val="5000"/>
                  </a:prstClr>
                </a:solidFill>
                <a:latin typeface="Sylfaen" panose="010A0502050306030303" pitchFamily="18" charset="0"/>
                <a:ea typeface="Calibri" panose="020F0502020204030204" pitchFamily="34" charset="0"/>
              </a:rPr>
              <a:t>bln.US</a:t>
            </a:r>
            <a:r>
              <a:rPr lang="ka-GE" sz="1400" i="1" dirty="0" smtClean="0">
                <a:solidFill>
                  <a:prstClr val="black">
                    <a:lumMod val="95000"/>
                    <a:lumOff val="5000"/>
                  </a:prstClr>
                </a:solidFill>
                <a:ea typeface="Calibri" panose="020F0502020204030204" pitchFamily="34" charset="0"/>
              </a:rPr>
              <a:t>$</a:t>
            </a:r>
          </a:p>
          <a:p>
            <a:pPr lvl="1" algn="just">
              <a:lnSpc>
                <a:spcPct val="115000"/>
              </a:lnSpc>
              <a:spcAft>
                <a:spcPts val="600"/>
              </a:spcAft>
            </a:pPr>
            <a:r>
              <a:rPr lang="en-US" sz="1400" i="1" dirty="0" smtClean="0">
                <a:solidFill>
                  <a:prstClr val="black"/>
                </a:solidFill>
                <a:latin typeface="Sylfaen" panose="010A0502050306030303" pitchFamily="18" charset="0"/>
              </a:rPr>
              <a:t>Including:</a:t>
            </a:r>
            <a:endParaRPr lang="en-US" sz="1400" i="1" dirty="0" smtClean="0">
              <a:solidFill>
                <a:prstClr val="black">
                  <a:lumMod val="95000"/>
                  <a:lumOff val="5000"/>
                </a:prstClr>
              </a:solidFill>
              <a:latin typeface="Sylfaen" panose="010A0502050306030303" pitchFamily="18" charset="0"/>
              <a:ea typeface="Calibri" panose="020F0502020204030204" pitchFamily="34" charset="0"/>
            </a:endParaRPr>
          </a:p>
          <a:p>
            <a:pPr marL="285750" indent="-285750" algn="just">
              <a:lnSpc>
                <a:spcPct val="115000"/>
              </a:lnSpc>
              <a:spcBef>
                <a:spcPts val="600"/>
              </a:spcBef>
              <a:buFont typeface="Wingdings" panose="05000000000000000000" pitchFamily="2" charset="2"/>
              <a:buChar char="Ø"/>
            </a:pPr>
            <a:r>
              <a:rPr lang="en-US" sz="1400" b="1" dirty="0" smtClean="0">
                <a:solidFill>
                  <a:prstClr val="black"/>
                </a:solidFill>
                <a:latin typeface="Sylfaen" panose="010A0502050306030303" pitchFamily="18" charset="0"/>
                <a:ea typeface="Calibri" panose="020F0502020204030204" pitchFamily="34" charset="0"/>
              </a:rPr>
              <a:t>63</a:t>
            </a:r>
            <a:r>
              <a:rPr lang="ka-GE" sz="1400" b="1" dirty="0" smtClean="0">
                <a:solidFill>
                  <a:prstClr val="black"/>
                </a:solidFill>
                <a:ea typeface="Calibri" panose="020F0502020204030204" pitchFamily="34" charset="0"/>
              </a:rPr>
              <a:t> </a:t>
            </a:r>
            <a:r>
              <a:rPr lang="en-US" sz="1400" b="1" dirty="0" smtClean="0">
                <a:solidFill>
                  <a:prstClr val="black"/>
                </a:solidFill>
                <a:latin typeface="Sylfaen" panose="010A0502050306030303" pitchFamily="18" charset="0"/>
                <a:ea typeface="Calibri" panose="020F0502020204030204" pitchFamily="34" charset="0"/>
              </a:rPr>
              <a:t>HPPs</a:t>
            </a:r>
            <a:endParaRPr lang="ka-GE" sz="1400" dirty="0" smtClean="0">
              <a:solidFill>
                <a:prstClr val="black"/>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a:solidFill>
                  <a:prstClr val="black">
                    <a:lumMod val="95000"/>
                    <a:lumOff val="5000"/>
                  </a:prstClr>
                </a:solidFill>
                <a:latin typeface="Sylfaen" panose="010A0502050306030303" pitchFamily="18" charset="0"/>
                <a:ea typeface="Calibri" panose="020F0502020204030204" pitchFamily="34" charset="0"/>
              </a:rPr>
              <a:t>Total installed capacity </a:t>
            </a:r>
            <a:r>
              <a:rPr lang="ka-GE" sz="1400" i="1" dirty="0" smtClean="0">
                <a:solidFill>
                  <a:prstClr val="black"/>
                </a:solidFill>
                <a:ea typeface="Calibri" panose="020F0502020204030204" pitchFamily="34" charset="0"/>
              </a:rPr>
              <a:t>– </a:t>
            </a:r>
            <a:r>
              <a:rPr lang="en-US" sz="1400" i="1" dirty="0" smtClean="0">
                <a:solidFill>
                  <a:prstClr val="black"/>
                </a:solidFill>
                <a:latin typeface="Sylfaen" panose="010A0502050306030303" pitchFamily="18" charset="0"/>
                <a:ea typeface="Calibri" panose="020F0502020204030204" pitchFamily="34" charset="0"/>
              </a:rPr>
              <a:t>729.19 </a:t>
            </a:r>
            <a:r>
              <a:rPr lang="ka-GE" sz="1400" i="1" dirty="0" smtClean="0">
                <a:solidFill>
                  <a:prstClr val="black"/>
                </a:solidFill>
                <a:ea typeface="Calibri" panose="020F0502020204030204" pitchFamily="34" charset="0"/>
              </a:rPr>
              <a:t> </a:t>
            </a:r>
            <a:r>
              <a:rPr lang="en-US" sz="1400" i="1" dirty="0" smtClean="0">
                <a:solidFill>
                  <a:prstClr val="black"/>
                </a:solidFill>
                <a:latin typeface="Sylfaen" panose="010A0502050306030303" pitchFamily="18" charset="0"/>
                <a:ea typeface="Calibri" panose="020F0502020204030204" pitchFamily="34" charset="0"/>
              </a:rPr>
              <a:t>MW</a:t>
            </a:r>
            <a:endParaRPr lang="ka-GE" sz="1400" i="1" dirty="0" smtClean="0">
              <a:solidFill>
                <a:prstClr val="black"/>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a:solidFill>
                  <a:prstClr val="black">
                    <a:lumMod val="95000"/>
                    <a:lumOff val="5000"/>
                  </a:prstClr>
                </a:solidFill>
                <a:latin typeface="Sylfaen" panose="010A0502050306030303" pitchFamily="18" charset="0"/>
                <a:ea typeface="Calibri" panose="020F0502020204030204" pitchFamily="34" charset="0"/>
              </a:rPr>
              <a:t>Total annual </a:t>
            </a:r>
            <a:r>
              <a:rPr lang="en-US" sz="1400" i="1" dirty="0" smtClean="0">
                <a:solidFill>
                  <a:prstClr val="black">
                    <a:lumMod val="95000"/>
                    <a:lumOff val="5000"/>
                  </a:prstClr>
                </a:solidFill>
                <a:latin typeface="Sylfaen" panose="010A0502050306030303" pitchFamily="18" charset="0"/>
                <a:ea typeface="Calibri" panose="020F0502020204030204" pitchFamily="34" charset="0"/>
              </a:rPr>
              <a:t>generation </a:t>
            </a:r>
            <a:r>
              <a:rPr lang="ka-GE" sz="1400" i="1" dirty="0" smtClean="0">
                <a:solidFill>
                  <a:prstClr val="black"/>
                </a:solidFill>
                <a:ea typeface="Calibri" panose="020F0502020204030204" pitchFamily="34" charset="0"/>
              </a:rPr>
              <a:t>– </a:t>
            </a:r>
            <a:r>
              <a:rPr lang="en-US" sz="1400" i="1" dirty="0" smtClean="0">
                <a:solidFill>
                  <a:prstClr val="black"/>
                </a:solidFill>
                <a:latin typeface="Sylfaen" panose="010A0502050306030303" pitchFamily="18" charset="0"/>
                <a:ea typeface="Calibri" panose="020F0502020204030204" pitchFamily="34" charset="0"/>
              </a:rPr>
              <a:t>3037.9</a:t>
            </a:r>
            <a:r>
              <a:rPr lang="ka-GE" sz="1400" i="1" dirty="0" smtClean="0">
                <a:solidFill>
                  <a:prstClr val="black"/>
                </a:solidFill>
                <a:ea typeface="Calibri" panose="020F0502020204030204" pitchFamily="34" charset="0"/>
              </a:rPr>
              <a:t> </a:t>
            </a:r>
            <a:r>
              <a:rPr lang="en-US" sz="1400" i="1" dirty="0" err="1" smtClean="0">
                <a:solidFill>
                  <a:prstClr val="black">
                    <a:lumMod val="95000"/>
                    <a:lumOff val="5000"/>
                  </a:prstClr>
                </a:solidFill>
                <a:latin typeface="Sylfaen" panose="010A0502050306030303" pitchFamily="18" charset="0"/>
                <a:ea typeface="Calibri" panose="020F0502020204030204" pitchFamily="34" charset="0"/>
              </a:rPr>
              <a:t>GWh</a:t>
            </a:r>
            <a:endParaRPr lang="ka-GE" sz="1400" i="1" dirty="0" smtClean="0">
              <a:solidFill>
                <a:prstClr val="black"/>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a:solidFill>
                  <a:prstClr val="black">
                    <a:lumMod val="95000"/>
                    <a:lumOff val="5000"/>
                  </a:prstClr>
                </a:solidFill>
                <a:latin typeface="Sylfaen" panose="010A0502050306030303" pitchFamily="18" charset="0"/>
                <a:ea typeface="Calibri" panose="020F0502020204030204" pitchFamily="34" charset="0"/>
              </a:rPr>
              <a:t>Total Investment </a:t>
            </a:r>
            <a:r>
              <a:rPr lang="ka-GE" sz="1400" i="1" dirty="0" smtClean="0">
                <a:solidFill>
                  <a:prstClr val="black"/>
                </a:solidFill>
                <a:ea typeface="Calibri" panose="020F0502020204030204" pitchFamily="34" charset="0"/>
              </a:rPr>
              <a:t>- 1.4</a:t>
            </a:r>
            <a:r>
              <a:rPr lang="en-US" sz="1400" i="1" dirty="0" smtClean="0">
                <a:solidFill>
                  <a:prstClr val="black"/>
                </a:solidFill>
                <a:latin typeface="Sylfaen" panose="010A0502050306030303" pitchFamily="18" charset="0"/>
                <a:ea typeface="Calibri" panose="020F0502020204030204" pitchFamily="34" charset="0"/>
              </a:rPr>
              <a:t>52</a:t>
            </a:r>
            <a:r>
              <a:rPr lang="ka-GE" sz="1400" i="1" dirty="0" smtClean="0">
                <a:solidFill>
                  <a:prstClr val="black"/>
                </a:solidFill>
                <a:ea typeface="Calibri" panose="020F0502020204030204" pitchFamily="34" charset="0"/>
              </a:rPr>
              <a:t> </a:t>
            </a:r>
            <a:r>
              <a:rPr lang="en-US" sz="1400" i="1" dirty="0" smtClean="0">
                <a:solidFill>
                  <a:prstClr val="black">
                    <a:lumMod val="95000"/>
                    <a:lumOff val="5000"/>
                  </a:prstClr>
                </a:solidFill>
                <a:latin typeface="Sylfaen" panose="010A0502050306030303" pitchFamily="18" charset="0"/>
                <a:ea typeface="Calibri" panose="020F0502020204030204" pitchFamily="34" charset="0"/>
              </a:rPr>
              <a:t>bln.US</a:t>
            </a:r>
            <a:r>
              <a:rPr lang="ka-GE" sz="1400" i="1" dirty="0" smtClean="0">
                <a:solidFill>
                  <a:prstClr val="black"/>
                </a:solidFill>
                <a:ea typeface="Calibri" panose="020F0502020204030204" pitchFamily="34" charset="0"/>
              </a:rPr>
              <a:t>$ </a:t>
            </a:r>
            <a:endParaRPr lang="en-US" sz="1400" i="1" dirty="0" smtClean="0">
              <a:solidFill>
                <a:prstClr val="black"/>
              </a:solidFill>
              <a:latin typeface="Sylfaen" panose="010A0502050306030303" pitchFamily="18" charset="0"/>
              <a:ea typeface="Calibri" panose="020F0502020204030204" pitchFamily="34" charset="0"/>
            </a:endParaRPr>
          </a:p>
          <a:p>
            <a:pPr marL="285750" indent="-285750" algn="just">
              <a:lnSpc>
                <a:spcPct val="115000"/>
              </a:lnSpc>
              <a:spcBef>
                <a:spcPts val="600"/>
              </a:spcBef>
              <a:buFont typeface="Wingdings" panose="05000000000000000000" pitchFamily="2" charset="2"/>
              <a:buChar char="Ø"/>
            </a:pPr>
            <a:r>
              <a:rPr lang="ka-GE" sz="1400" b="1" dirty="0" smtClean="0">
                <a:solidFill>
                  <a:prstClr val="black"/>
                </a:solidFill>
                <a:ea typeface="Calibri" panose="020F0502020204030204" pitchFamily="34" charset="0"/>
              </a:rPr>
              <a:t>2 </a:t>
            </a:r>
            <a:r>
              <a:rPr lang="en-US" sz="1400" b="1" dirty="0" smtClean="0">
                <a:solidFill>
                  <a:prstClr val="black"/>
                </a:solidFill>
                <a:latin typeface="Sylfaen" panose="010A0502050306030303" pitchFamily="18" charset="0"/>
                <a:ea typeface="Calibri" panose="020F0502020204030204" pitchFamily="34" charset="0"/>
              </a:rPr>
              <a:t>TPPs</a:t>
            </a:r>
            <a:endParaRPr lang="ka-GE" sz="1400" b="1" dirty="0" smtClean="0">
              <a:solidFill>
                <a:prstClr val="black"/>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a:solidFill>
                  <a:prstClr val="black">
                    <a:lumMod val="95000"/>
                    <a:lumOff val="5000"/>
                  </a:prstClr>
                </a:solidFill>
                <a:latin typeface="Sylfaen" panose="010A0502050306030303" pitchFamily="18" charset="0"/>
                <a:ea typeface="Calibri" panose="020F0502020204030204" pitchFamily="34" charset="0"/>
              </a:rPr>
              <a:t>Total installed capacity </a:t>
            </a:r>
            <a:r>
              <a:rPr lang="ka-GE" sz="1400" i="1" dirty="0" smtClean="0">
                <a:solidFill>
                  <a:prstClr val="black"/>
                </a:solidFill>
                <a:ea typeface="Calibri" panose="020F0502020204030204" pitchFamily="34" charset="0"/>
              </a:rPr>
              <a:t>- 461,2 </a:t>
            </a:r>
            <a:r>
              <a:rPr lang="en-US" sz="1400" i="1" dirty="0">
                <a:solidFill>
                  <a:prstClr val="black"/>
                </a:solidFill>
                <a:latin typeface="Sylfaen" panose="010A0502050306030303" pitchFamily="18" charset="0"/>
                <a:ea typeface="Calibri" panose="020F0502020204030204" pitchFamily="34" charset="0"/>
              </a:rPr>
              <a:t>MW</a:t>
            </a:r>
            <a:endParaRPr lang="ka-GE" sz="1400" i="1" dirty="0">
              <a:solidFill>
                <a:prstClr val="black"/>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smtClean="0">
                <a:solidFill>
                  <a:prstClr val="black">
                    <a:lumMod val="95000"/>
                    <a:lumOff val="5000"/>
                  </a:prstClr>
                </a:solidFill>
                <a:latin typeface="Sylfaen" panose="010A0502050306030303" pitchFamily="18" charset="0"/>
                <a:ea typeface="Calibri" panose="020F0502020204030204" pitchFamily="34" charset="0"/>
              </a:rPr>
              <a:t>Total </a:t>
            </a:r>
            <a:r>
              <a:rPr lang="en-US" sz="1400" i="1" dirty="0">
                <a:solidFill>
                  <a:prstClr val="black">
                    <a:lumMod val="95000"/>
                    <a:lumOff val="5000"/>
                  </a:prstClr>
                </a:solidFill>
                <a:latin typeface="Sylfaen" panose="010A0502050306030303" pitchFamily="18" charset="0"/>
                <a:ea typeface="Calibri" panose="020F0502020204030204" pitchFamily="34" charset="0"/>
              </a:rPr>
              <a:t>annual generation </a:t>
            </a:r>
            <a:r>
              <a:rPr lang="ka-GE" sz="1400" i="1" dirty="0" smtClean="0">
                <a:solidFill>
                  <a:prstClr val="black"/>
                </a:solidFill>
                <a:ea typeface="Calibri" panose="020F0502020204030204" pitchFamily="34" charset="0"/>
              </a:rPr>
              <a:t>- 3200 </a:t>
            </a:r>
            <a:r>
              <a:rPr lang="en-US" sz="1400" i="1" dirty="0" err="1">
                <a:solidFill>
                  <a:prstClr val="black">
                    <a:lumMod val="95000"/>
                    <a:lumOff val="5000"/>
                  </a:prstClr>
                </a:solidFill>
                <a:latin typeface="Sylfaen" panose="010A0502050306030303" pitchFamily="18" charset="0"/>
                <a:ea typeface="Calibri" panose="020F0502020204030204" pitchFamily="34" charset="0"/>
              </a:rPr>
              <a:t>GWh</a:t>
            </a:r>
            <a:endParaRPr lang="ka-GE" sz="1400" i="1" dirty="0">
              <a:solidFill>
                <a:prstClr val="black"/>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smtClean="0">
                <a:solidFill>
                  <a:prstClr val="black">
                    <a:lumMod val="95000"/>
                    <a:lumOff val="5000"/>
                  </a:prstClr>
                </a:solidFill>
                <a:latin typeface="Sylfaen" panose="010A0502050306030303" pitchFamily="18" charset="0"/>
                <a:ea typeface="Calibri" panose="020F0502020204030204" pitchFamily="34" charset="0"/>
              </a:rPr>
              <a:t>Total </a:t>
            </a:r>
            <a:r>
              <a:rPr lang="en-US" sz="1400" i="1" dirty="0">
                <a:solidFill>
                  <a:prstClr val="black">
                    <a:lumMod val="95000"/>
                    <a:lumOff val="5000"/>
                  </a:prstClr>
                </a:solidFill>
                <a:latin typeface="Sylfaen" panose="010A0502050306030303" pitchFamily="18" charset="0"/>
                <a:ea typeface="Calibri" panose="020F0502020204030204" pitchFamily="34" charset="0"/>
              </a:rPr>
              <a:t>Investment </a:t>
            </a:r>
            <a:r>
              <a:rPr lang="ka-GE" sz="1400" i="1" dirty="0" smtClean="0">
                <a:solidFill>
                  <a:prstClr val="black"/>
                </a:solidFill>
                <a:ea typeface="Calibri" panose="020F0502020204030204" pitchFamily="34" charset="0"/>
              </a:rPr>
              <a:t>- 415 </a:t>
            </a:r>
            <a:r>
              <a:rPr lang="en-US" sz="1400" i="1" dirty="0">
                <a:solidFill>
                  <a:prstClr val="black">
                    <a:lumMod val="95000"/>
                    <a:lumOff val="5000"/>
                  </a:prstClr>
                </a:solidFill>
                <a:latin typeface="Sylfaen" panose="010A0502050306030303" pitchFamily="18" charset="0"/>
                <a:ea typeface="Calibri" panose="020F0502020204030204" pitchFamily="34" charset="0"/>
              </a:rPr>
              <a:t>bln.US</a:t>
            </a:r>
            <a:r>
              <a:rPr lang="ka-GE" sz="1400" i="1" dirty="0">
                <a:solidFill>
                  <a:prstClr val="black"/>
                </a:solidFill>
                <a:ea typeface="Calibri" panose="020F0502020204030204" pitchFamily="34" charset="0"/>
              </a:rPr>
              <a:t>$ </a:t>
            </a:r>
            <a:endParaRPr lang="en-US" sz="1400" i="1" dirty="0" smtClean="0">
              <a:solidFill>
                <a:prstClr val="black"/>
              </a:solidFill>
              <a:latin typeface="Sylfaen" panose="010A0502050306030303" pitchFamily="18" charset="0"/>
              <a:ea typeface="Calibri" panose="020F0502020204030204" pitchFamily="34" charset="0"/>
            </a:endParaRPr>
          </a:p>
          <a:p>
            <a:pPr marL="285750" indent="-285750" algn="just">
              <a:lnSpc>
                <a:spcPct val="115000"/>
              </a:lnSpc>
              <a:buFont typeface="Wingdings" panose="05000000000000000000" pitchFamily="2" charset="2"/>
              <a:buChar char="Ø"/>
            </a:pPr>
            <a:r>
              <a:rPr lang="ka-GE" sz="1400" b="1" dirty="0" smtClean="0">
                <a:solidFill>
                  <a:prstClr val="black"/>
                </a:solidFill>
                <a:ea typeface="Calibri" panose="020F0502020204030204" pitchFamily="34" charset="0"/>
              </a:rPr>
              <a:t>1 </a:t>
            </a:r>
            <a:r>
              <a:rPr lang="en-US" sz="1400" b="1" dirty="0" smtClean="0">
                <a:solidFill>
                  <a:prstClr val="black"/>
                </a:solidFill>
                <a:latin typeface="Sylfaen" panose="010A0502050306030303" pitchFamily="18" charset="0"/>
                <a:ea typeface="Calibri" panose="020F0502020204030204" pitchFamily="34" charset="0"/>
              </a:rPr>
              <a:t>WPP</a:t>
            </a:r>
            <a:endParaRPr lang="ka-GE" sz="1400" dirty="0" smtClean="0">
              <a:solidFill>
                <a:prstClr val="black"/>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a:solidFill>
                  <a:prstClr val="black">
                    <a:lumMod val="95000"/>
                    <a:lumOff val="5000"/>
                  </a:prstClr>
                </a:solidFill>
                <a:latin typeface="Sylfaen" panose="010A0502050306030303" pitchFamily="18" charset="0"/>
                <a:ea typeface="Calibri" panose="020F0502020204030204" pitchFamily="34" charset="0"/>
              </a:rPr>
              <a:t>Total installed capacity </a:t>
            </a:r>
            <a:r>
              <a:rPr lang="ka-GE" sz="1400" i="1" dirty="0" smtClean="0">
                <a:solidFill>
                  <a:prstClr val="black"/>
                </a:solidFill>
                <a:ea typeface="Calibri" panose="020F0502020204030204" pitchFamily="34" charset="0"/>
              </a:rPr>
              <a:t>- 20.7 </a:t>
            </a:r>
            <a:r>
              <a:rPr lang="en-US" sz="1400" i="1" dirty="0">
                <a:solidFill>
                  <a:prstClr val="black"/>
                </a:solidFill>
                <a:latin typeface="Sylfaen" panose="010A0502050306030303" pitchFamily="18" charset="0"/>
                <a:ea typeface="Calibri" panose="020F0502020204030204" pitchFamily="34" charset="0"/>
              </a:rPr>
              <a:t>MW</a:t>
            </a:r>
            <a:endParaRPr lang="ka-GE" sz="1400" i="1" dirty="0">
              <a:solidFill>
                <a:prstClr val="black"/>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smtClean="0">
                <a:solidFill>
                  <a:prstClr val="black">
                    <a:lumMod val="95000"/>
                    <a:lumOff val="5000"/>
                  </a:prstClr>
                </a:solidFill>
                <a:latin typeface="Sylfaen" panose="010A0502050306030303" pitchFamily="18" charset="0"/>
                <a:ea typeface="Calibri" panose="020F0502020204030204" pitchFamily="34" charset="0"/>
              </a:rPr>
              <a:t>Total </a:t>
            </a:r>
            <a:r>
              <a:rPr lang="en-US" sz="1400" i="1" dirty="0">
                <a:solidFill>
                  <a:prstClr val="black">
                    <a:lumMod val="95000"/>
                    <a:lumOff val="5000"/>
                  </a:prstClr>
                </a:solidFill>
                <a:latin typeface="Sylfaen" panose="010A0502050306030303" pitchFamily="18" charset="0"/>
                <a:ea typeface="Calibri" panose="020F0502020204030204" pitchFamily="34" charset="0"/>
              </a:rPr>
              <a:t>annual generation </a:t>
            </a:r>
            <a:r>
              <a:rPr lang="ka-GE" sz="1400" i="1" dirty="0" smtClean="0">
                <a:solidFill>
                  <a:prstClr val="black"/>
                </a:solidFill>
                <a:ea typeface="Calibri" panose="020F0502020204030204" pitchFamily="34" charset="0"/>
              </a:rPr>
              <a:t>- 88 </a:t>
            </a:r>
            <a:r>
              <a:rPr lang="en-US" sz="1400" i="1" dirty="0" err="1">
                <a:solidFill>
                  <a:prstClr val="black">
                    <a:lumMod val="95000"/>
                    <a:lumOff val="5000"/>
                  </a:prstClr>
                </a:solidFill>
                <a:latin typeface="Sylfaen" panose="010A0502050306030303" pitchFamily="18" charset="0"/>
                <a:ea typeface="Calibri" panose="020F0502020204030204" pitchFamily="34" charset="0"/>
              </a:rPr>
              <a:t>GWh</a:t>
            </a:r>
            <a:endParaRPr lang="ka-GE" sz="1400" i="1" dirty="0">
              <a:solidFill>
                <a:prstClr val="black"/>
              </a:solidFill>
              <a:ea typeface="Calibri" panose="020F0502020204030204" pitchFamily="34" charset="0"/>
            </a:endParaRPr>
          </a:p>
          <a:p>
            <a:pPr marL="742950" lvl="1" indent="-285750" algn="just">
              <a:lnSpc>
                <a:spcPct val="115000"/>
              </a:lnSpc>
              <a:buFont typeface="Sylfaen" panose="010A0502050306030303" pitchFamily="18" charset="0"/>
              <a:buChar char="−"/>
            </a:pPr>
            <a:r>
              <a:rPr lang="en-US" sz="1400" i="1" dirty="0" smtClean="0">
                <a:solidFill>
                  <a:prstClr val="black">
                    <a:lumMod val="95000"/>
                    <a:lumOff val="5000"/>
                  </a:prstClr>
                </a:solidFill>
                <a:latin typeface="Sylfaen" panose="010A0502050306030303" pitchFamily="18" charset="0"/>
                <a:ea typeface="Calibri" panose="020F0502020204030204" pitchFamily="34" charset="0"/>
              </a:rPr>
              <a:t>Total </a:t>
            </a:r>
            <a:r>
              <a:rPr lang="en-US" sz="1400" i="1" dirty="0">
                <a:solidFill>
                  <a:prstClr val="black">
                    <a:lumMod val="95000"/>
                    <a:lumOff val="5000"/>
                  </a:prstClr>
                </a:solidFill>
                <a:latin typeface="Sylfaen" panose="010A0502050306030303" pitchFamily="18" charset="0"/>
                <a:ea typeface="Calibri" panose="020F0502020204030204" pitchFamily="34" charset="0"/>
              </a:rPr>
              <a:t>Investment</a:t>
            </a:r>
            <a:r>
              <a:rPr lang="ka-GE" sz="1400" i="1" dirty="0" smtClean="0">
                <a:solidFill>
                  <a:prstClr val="black"/>
                </a:solidFill>
                <a:ea typeface="Calibri" panose="020F0502020204030204" pitchFamily="34" charset="0"/>
              </a:rPr>
              <a:t>– 34</a:t>
            </a:r>
            <a:r>
              <a:rPr lang="en-US" sz="1400" i="1" dirty="0" smtClean="0">
                <a:solidFill>
                  <a:prstClr val="black"/>
                </a:solidFill>
                <a:latin typeface="Sylfaen" panose="010A0502050306030303" pitchFamily="18" charset="0"/>
                <a:ea typeface="Calibri" panose="020F0502020204030204" pitchFamily="34" charset="0"/>
              </a:rPr>
              <a:t> </a:t>
            </a:r>
            <a:r>
              <a:rPr lang="en-US" sz="1400" i="1" dirty="0">
                <a:solidFill>
                  <a:prstClr val="black">
                    <a:lumMod val="95000"/>
                    <a:lumOff val="5000"/>
                  </a:prstClr>
                </a:solidFill>
                <a:latin typeface="Sylfaen" panose="010A0502050306030303" pitchFamily="18" charset="0"/>
                <a:ea typeface="Calibri" panose="020F0502020204030204" pitchFamily="34" charset="0"/>
              </a:rPr>
              <a:t>m</a:t>
            </a:r>
            <a:r>
              <a:rPr lang="en-US" sz="1400" i="1" dirty="0" smtClean="0">
                <a:solidFill>
                  <a:prstClr val="black">
                    <a:lumMod val="95000"/>
                    <a:lumOff val="5000"/>
                  </a:prstClr>
                </a:solidFill>
                <a:latin typeface="Sylfaen" panose="010A0502050306030303" pitchFamily="18" charset="0"/>
                <a:ea typeface="Calibri" panose="020F0502020204030204" pitchFamily="34" charset="0"/>
              </a:rPr>
              <a:t>ln.US</a:t>
            </a:r>
            <a:r>
              <a:rPr lang="ka-GE" sz="1400" i="1" dirty="0">
                <a:solidFill>
                  <a:prstClr val="black"/>
                </a:solidFill>
                <a:ea typeface="Calibri" panose="020F0502020204030204" pitchFamily="34" charset="0"/>
              </a:rPr>
              <a:t>$ </a:t>
            </a:r>
            <a:endParaRPr lang="en-US" sz="1400" i="1" dirty="0">
              <a:solidFill>
                <a:prstClr val="black"/>
              </a:solidFill>
              <a:latin typeface="Sylfaen" panose="010A0502050306030303" pitchFamily="18" charset="0"/>
              <a:ea typeface="Calibri" panose="020F0502020204030204" pitchFamily="34" charset="0"/>
            </a:endParaRPr>
          </a:p>
        </p:txBody>
      </p:sp>
      <p:graphicFrame>
        <p:nvGraphicFramePr>
          <p:cNvPr id="22" name="Chart 21"/>
          <p:cNvGraphicFramePr>
            <a:graphicFrameLocks/>
          </p:cNvGraphicFramePr>
          <p:nvPr>
            <p:extLst>
              <p:ext uri="{D42A27DB-BD31-4B8C-83A1-F6EECF244321}">
                <p14:modId xmlns:p14="http://schemas.microsoft.com/office/powerpoint/2010/main" val="1089511098"/>
              </p:ext>
            </p:extLst>
          </p:nvPr>
        </p:nvGraphicFramePr>
        <p:xfrm>
          <a:off x="5682798" y="1417568"/>
          <a:ext cx="5120355" cy="3181481"/>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5044504" y="4846094"/>
            <a:ext cx="6096000" cy="835613"/>
          </a:xfrm>
          <a:prstGeom prst="rect">
            <a:avLst/>
          </a:prstGeom>
        </p:spPr>
        <p:txBody>
          <a:bodyPr>
            <a:spAutoFit/>
          </a:bodyPr>
          <a:lstStyle/>
          <a:p>
            <a:pPr marL="285750" indent="-285750" algn="just">
              <a:lnSpc>
                <a:spcPct val="115000"/>
              </a:lnSpc>
              <a:spcAft>
                <a:spcPts val="600"/>
              </a:spcAft>
              <a:buFont typeface="Wingdings" panose="05000000000000000000" pitchFamily="2" charset="2"/>
              <a:buChar char="Ø"/>
            </a:pPr>
            <a:r>
              <a:rPr lang="en-US" sz="1400" dirty="0">
                <a:latin typeface="Sylfaen" panose="010A0502050306030303" pitchFamily="18" charset="0"/>
                <a:ea typeface="Calibri" panose="020F0502020204030204" pitchFamily="34" charset="0"/>
              </a:rPr>
              <a:t>Currently, we have </a:t>
            </a:r>
            <a:r>
              <a:rPr lang="en-US" sz="1400" dirty="0" smtClean="0">
                <a:latin typeface="Sylfaen" panose="010A0502050306030303" pitchFamily="18" charset="0"/>
                <a:ea typeface="Calibri" panose="020F0502020204030204" pitchFamily="34" charset="0"/>
              </a:rPr>
              <a:t>around 2</a:t>
            </a:r>
            <a:r>
              <a:rPr lang="ka-GE" sz="1400" dirty="0" smtClean="0">
                <a:latin typeface="Sylfaen" panose="010A0502050306030303" pitchFamily="18" charset="0"/>
                <a:ea typeface="Calibri" panose="020F0502020204030204" pitchFamily="34" charset="0"/>
              </a:rPr>
              <a:t>50</a:t>
            </a:r>
            <a:r>
              <a:rPr lang="en-US" sz="1400" dirty="0" smtClean="0">
                <a:latin typeface="Sylfaen" panose="010A0502050306030303" pitchFamily="18" charset="0"/>
                <a:ea typeface="Calibri" panose="020F0502020204030204" pitchFamily="34" charset="0"/>
              </a:rPr>
              <a:t> </a:t>
            </a:r>
            <a:r>
              <a:rPr lang="en-US" sz="1400" dirty="0">
                <a:latin typeface="Sylfaen" panose="010A0502050306030303" pitchFamily="18" charset="0"/>
                <a:ea typeface="Calibri" panose="020F0502020204030204" pitchFamily="34" charset="0"/>
              </a:rPr>
              <a:t>active agreements signed between the state and private investors on the development of renewable energy sources with an installed capacity of </a:t>
            </a:r>
            <a:r>
              <a:rPr lang="ka-GE" sz="1400" dirty="0" smtClean="0">
                <a:latin typeface="Sylfaen" panose="010A0502050306030303" pitchFamily="18" charset="0"/>
                <a:ea typeface="Calibri" panose="020F0502020204030204" pitchFamily="34" charset="0"/>
              </a:rPr>
              <a:t>3398</a:t>
            </a:r>
            <a:r>
              <a:rPr lang="en-US" sz="1400" dirty="0" smtClean="0">
                <a:latin typeface="Sylfaen" panose="010A0502050306030303" pitchFamily="18" charset="0"/>
                <a:ea typeface="Calibri" panose="020F0502020204030204" pitchFamily="34" charset="0"/>
              </a:rPr>
              <a:t> MW</a:t>
            </a:r>
            <a:endParaRPr lang="en-US" sz="1300" i="1" dirty="0">
              <a:solidFill>
                <a:schemeClr val="tx1">
                  <a:lumMod val="95000"/>
                  <a:lumOff val="5000"/>
                </a:schemeClr>
              </a:solidFill>
              <a:latin typeface="Sylfaen" panose="010A0502050306030303" pitchFamily="18" charset="0"/>
              <a:ea typeface="Calibri" panose="020F0502020204030204" pitchFamily="34" charset="0"/>
            </a:endParaRPr>
          </a:p>
        </p:txBody>
      </p:sp>
    </p:spTree>
    <p:extLst>
      <p:ext uri="{BB962C8B-B14F-4D97-AF65-F5344CB8AC3E}">
        <p14:creationId xmlns:p14="http://schemas.microsoft.com/office/powerpoint/2010/main" val="3573632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r="9417" b="47406"/>
          <a:stretch/>
        </p:blipFill>
        <p:spPr>
          <a:xfrm>
            <a:off x="10567299" y="100313"/>
            <a:ext cx="1421445" cy="1306286"/>
          </a:xfrm>
          <a:prstGeom prst="rect">
            <a:avLst/>
          </a:prstGeom>
        </p:spPr>
      </p:pic>
      <p:cxnSp>
        <p:nvCxnSpPr>
          <p:cNvPr id="10" name="Straight Connector 9"/>
          <p:cNvCxnSpPr/>
          <p:nvPr/>
        </p:nvCxnSpPr>
        <p:spPr>
          <a:xfrm>
            <a:off x="11688792" y="165448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flipH="1" flipV="1">
            <a:off x="9116149" y="6452558"/>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70256" y="2039879"/>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33"/>
          <p:cNvCxnSpPr/>
          <p:nvPr/>
        </p:nvCxnSpPr>
        <p:spPr>
          <a:xfrm flipH="1" flipV="1">
            <a:off x="9873873" y="6231790"/>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2084" y="386811"/>
            <a:ext cx="0" cy="479807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3"/>
          <p:cNvCxnSpPr/>
          <p:nvPr/>
        </p:nvCxnSpPr>
        <p:spPr>
          <a:xfrm rot="10800000" flipH="1" flipV="1">
            <a:off x="302083" y="386811"/>
            <a:ext cx="2567389" cy="2"/>
          </a:xfrm>
          <a:prstGeom prst="straightConnector1">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45148" y="646725"/>
            <a:ext cx="0" cy="41993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33"/>
          <p:cNvCxnSpPr/>
          <p:nvPr/>
        </p:nvCxnSpPr>
        <p:spPr>
          <a:xfrm rot="10800000" flipH="1" flipV="1">
            <a:off x="545147" y="656055"/>
            <a:ext cx="1596383" cy="1"/>
          </a:xfrm>
          <a:prstGeom prst="straightConnector1">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2982720" y="366526"/>
            <a:ext cx="6119553" cy="575986"/>
          </a:xfrm>
        </p:spPr>
        <p:txBody>
          <a:bodyPr>
            <a:noAutofit/>
          </a:bodyPr>
          <a:lstStyle/>
          <a:p>
            <a:pPr>
              <a:lnSpc>
                <a:spcPct val="160000"/>
              </a:lnSpc>
            </a:pPr>
            <a:r>
              <a:rPr lang="en-US" sz="2000" b="1" dirty="0">
                <a:ln w="0"/>
                <a:effectLst>
                  <a:outerShdw blurRad="38100" dist="19050" dir="2700000" algn="tl" rotWithShape="0">
                    <a:schemeClr val="dk1">
                      <a:alpha val="40000"/>
                    </a:schemeClr>
                  </a:outerShdw>
                </a:effectLst>
                <a:latin typeface="Sylfaen" panose="010A0502050306030303" pitchFamily="18" charset="0"/>
              </a:rPr>
              <a:t>Development </a:t>
            </a:r>
            <a:r>
              <a:rPr lang="en-US" sz="2000" b="1" dirty="0" smtClean="0">
                <a:ln w="0"/>
                <a:effectLst>
                  <a:outerShdw blurRad="38100" dist="19050" dir="2700000" algn="tl" rotWithShape="0">
                    <a:schemeClr val="dk1">
                      <a:alpha val="40000"/>
                    </a:schemeClr>
                  </a:outerShdw>
                </a:effectLst>
                <a:latin typeface="Sylfaen" panose="010A0502050306030303" pitchFamily="18" charset="0"/>
              </a:rPr>
              <a:t>of Power Plants and CFD Support Scheme</a:t>
            </a:r>
            <a:endParaRPr lang="en-US" sz="2000" b="1" dirty="0">
              <a:ln w="0"/>
              <a:effectLst>
                <a:outerShdw blurRad="38100" dist="19050" dir="2700000" algn="tl" rotWithShape="0">
                  <a:schemeClr val="dk1">
                    <a:alpha val="40000"/>
                  </a:schemeClr>
                </a:outerShdw>
              </a:effectLst>
              <a:latin typeface="Sylfaen" panose="010A0502050306030303" pitchFamily="18" charset="0"/>
            </a:endParaRPr>
          </a:p>
        </p:txBody>
      </p:sp>
      <p:sp>
        <p:nvSpPr>
          <p:cNvPr id="19" name="Content Placeholder 2"/>
          <p:cNvSpPr>
            <a:spLocks noGrp="1"/>
          </p:cNvSpPr>
          <p:nvPr>
            <p:ph idx="1"/>
          </p:nvPr>
        </p:nvSpPr>
        <p:spPr>
          <a:xfrm>
            <a:off x="754348" y="962796"/>
            <a:ext cx="5989278" cy="5626646"/>
          </a:xfrm>
          <a:ln w="19050">
            <a:noFill/>
            <a:prstDash val="lgDash"/>
          </a:ln>
        </p:spPr>
        <p:txBody>
          <a:bodyPr>
            <a:noAutofit/>
          </a:bodyPr>
          <a:lstStyle/>
          <a:p>
            <a:pPr algn="just">
              <a:buFont typeface="Wingdings" panose="05000000000000000000" pitchFamily="2" charset="2"/>
              <a:buChar char="Ø"/>
            </a:pPr>
            <a:r>
              <a:rPr lang="en-US" sz="1400" dirty="0">
                <a:latin typeface="Sylfaen" panose="010A0502050306030303" pitchFamily="18" charset="0"/>
              </a:rPr>
              <a:t>RES new scheme </a:t>
            </a:r>
            <a:r>
              <a:rPr lang="en-US" sz="1400" dirty="0" err="1">
                <a:latin typeface="Sylfaen" panose="010A0502050306030303" pitchFamily="18" charset="0"/>
              </a:rPr>
              <a:t>CfD</a:t>
            </a:r>
            <a:r>
              <a:rPr lang="en-US" sz="1400" dirty="0">
                <a:latin typeface="Sylfaen" panose="010A0502050306030303" pitchFamily="18" charset="0"/>
              </a:rPr>
              <a:t> (Variable Premium) is based on competition and market principles, which will contribute to the development of the energy sector of Georgia. Development of projects under the mentioned scheme will be carried out in accordance with the PPP legislation. The capacity auction will be held for  upcoming 3 years in several lots, for a total amount not exceeding 1500 </a:t>
            </a:r>
            <a:r>
              <a:rPr lang="en-US" sz="1400" dirty="0" smtClean="0">
                <a:latin typeface="Sylfaen" panose="010A0502050306030303" pitchFamily="18" charset="0"/>
              </a:rPr>
              <a:t>MW</a:t>
            </a:r>
            <a:endParaRPr lang="en-US" sz="1400" dirty="0">
              <a:latin typeface="Sylfaen" panose="010A0502050306030303" pitchFamily="18" charset="0"/>
            </a:endParaRPr>
          </a:p>
          <a:p>
            <a:pPr marL="548640" lvl="1" indent="-285750">
              <a:buFont typeface="Wingdings" panose="05000000000000000000" pitchFamily="2" charset="2"/>
              <a:buChar char="ü"/>
            </a:pPr>
            <a:r>
              <a:rPr lang="en-US" sz="1400" i="1" dirty="0">
                <a:latin typeface="Sylfaen" panose="010A0502050306030303" pitchFamily="18" charset="0"/>
              </a:rPr>
              <a:t>Hydro power plants - 950 MW</a:t>
            </a:r>
          </a:p>
          <a:p>
            <a:pPr marL="548640" lvl="1" indent="-285750">
              <a:buFont typeface="Wingdings" panose="05000000000000000000" pitchFamily="2" charset="2"/>
              <a:buChar char="ü"/>
            </a:pPr>
            <a:r>
              <a:rPr lang="en-US" sz="1400" i="1" dirty="0">
                <a:latin typeface="Sylfaen" panose="010A0502050306030303" pitchFamily="18" charset="0"/>
              </a:rPr>
              <a:t>Wind power plants - 250 MW</a:t>
            </a:r>
          </a:p>
          <a:p>
            <a:pPr marL="548640" lvl="1" indent="-285750">
              <a:buFont typeface="Wingdings" panose="05000000000000000000" pitchFamily="2" charset="2"/>
              <a:buChar char="ü"/>
            </a:pPr>
            <a:r>
              <a:rPr lang="en-US" sz="1400" i="1" dirty="0">
                <a:latin typeface="Sylfaen" panose="010A0502050306030303" pitchFamily="18" charset="0"/>
              </a:rPr>
              <a:t>Solar power plants - 250 MW</a:t>
            </a:r>
          </a:p>
          <a:p>
            <a:pPr marL="548640" lvl="1" indent="-285750">
              <a:buFont typeface="Wingdings" panose="05000000000000000000" pitchFamily="2" charset="2"/>
              <a:buChar char="ü"/>
            </a:pPr>
            <a:r>
              <a:rPr lang="en-US" sz="1400" i="1" dirty="0">
                <a:latin typeface="Sylfaen" panose="010A0502050306030303" pitchFamily="18" charset="0"/>
              </a:rPr>
              <a:t>Other renewables (Hydrogen, biogas, biomass, geothermal etc.) – 50 MW</a:t>
            </a:r>
          </a:p>
          <a:p>
            <a:pPr algn="just">
              <a:lnSpc>
                <a:spcPct val="100000"/>
              </a:lnSpc>
              <a:buFont typeface="Wingdings" panose="05000000000000000000" pitchFamily="2" charset="2"/>
              <a:buChar char="Ø"/>
            </a:pPr>
            <a:r>
              <a:rPr lang="en-US" sz="1400" dirty="0">
                <a:latin typeface="Sylfaen" panose="010A0502050306030303" pitchFamily="18" charset="0"/>
              </a:rPr>
              <a:t>The capacities will be auctioned in three phases (in proportion to the different technologies):</a:t>
            </a:r>
          </a:p>
          <a:p>
            <a:pPr marL="548640" lvl="1" indent="-285750">
              <a:buFont typeface="Wingdings" panose="05000000000000000000" pitchFamily="2" charset="2"/>
              <a:buChar char="ü"/>
            </a:pPr>
            <a:r>
              <a:rPr lang="en-US" sz="1400" i="1" dirty="0">
                <a:latin typeface="Sylfaen" panose="010A0502050306030303" pitchFamily="18" charset="0"/>
              </a:rPr>
              <a:t>Phase I - 300 MW (2023) </a:t>
            </a:r>
          </a:p>
          <a:p>
            <a:pPr marL="548640" lvl="1" indent="-285750">
              <a:buFont typeface="Wingdings" panose="05000000000000000000" pitchFamily="2" charset="2"/>
              <a:buChar char="ü"/>
            </a:pPr>
            <a:r>
              <a:rPr lang="en-US" sz="1400" i="1" dirty="0">
                <a:latin typeface="Sylfaen" panose="010A0502050306030303" pitchFamily="18" charset="0"/>
              </a:rPr>
              <a:t>Phase II - 400 MW (2023-2024)</a:t>
            </a:r>
          </a:p>
          <a:p>
            <a:pPr marL="548640" lvl="1" indent="-285750">
              <a:buFont typeface="Wingdings" panose="05000000000000000000" pitchFamily="2" charset="2"/>
              <a:buChar char="ü"/>
            </a:pPr>
            <a:r>
              <a:rPr lang="en-US" sz="1400" i="1" dirty="0">
                <a:latin typeface="Sylfaen" panose="010A0502050306030303" pitchFamily="18" charset="0"/>
              </a:rPr>
              <a:t>Phase III - 800 MW (2024-2025)</a:t>
            </a:r>
          </a:p>
          <a:p>
            <a:pPr lvl="0" algn="just">
              <a:lnSpc>
                <a:spcPct val="100000"/>
              </a:lnSpc>
              <a:buFont typeface="Wingdings" panose="05000000000000000000" pitchFamily="2" charset="2"/>
              <a:buChar char="Ø"/>
            </a:pPr>
            <a:r>
              <a:rPr lang="en-US" sz="1400" dirty="0">
                <a:latin typeface="Sylfaen" panose="010A0502050306030303" pitchFamily="18" charset="0"/>
              </a:rPr>
              <a:t>Support conditions</a:t>
            </a:r>
          </a:p>
          <a:p>
            <a:pPr marL="548640" lvl="1" indent="-285750">
              <a:buFont typeface="Wingdings" panose="05000000000000000000" pitchFamily="2" charset="2"/>
              <a:buChar char="ü"/>
            </a:pPr>
            <a:r>
              <a:rPr lang="en-US" sz="1400" i="1" dirty="0">
                <a:latin typeface="Sylfaen" panose="010A0502050306030303" pitchFamily="18" charset="0"/>
              </a:rPr>
              <a:t>Tariff:  -- US cents/kWh - only price component is open</a:t>
            </a:r>
          </a:p>
          <a:p>
            <a:pPr marL="548640" lvl="1" indent="-285750">
              <a:buFont typeface="Wingdings" panose="05000000000000000000" pitchFamily="2" charset="2"/>
              <a:buChar char="ü"/>
            </a:pPr>
            <a:r>
              <a:rPr lang="en-US" sz="1400" i="1" dirty="0">
                <a:latin typeface="Sylfaen" panose="010A0502050306030303" pitchFamily="18" charset="0"/>
              </a:rPr>
              <a:t>Support period: 15 years</a:t>
            </a:r>
          </a:p>
          <a:p>
            <a:pPr marL="731520" lvl="2">
              <a:buFont typeface="Symbol" panose="05050102010706020507" pitchFamily="18" charset="2"/>
              <a:buChar char="-"/>
            </a:pPr>
            <a:r>
              <a:rPr lang="en-US" sz="1400" dirty="0">
                <a:latin typeface="Sylfaen" panose="010A0502050306030303" pitchFamily="18" charset="0"/>
              </a:rPr>
              <a:t>Hydro power plant - 8 months (September - April)</a:t>
            </a:r>
          </a:p>
          <a:p>
            <a:pPr marL="731520" lvl="2">
              <a:buFont typeface="Symbol" panose="05050102010706020507" pitchFamily="18" charset="2"/>
              <a:buChar char="-"/>
            </a:pPr>
            <a:r>
              <a:rPr lang="en-US" sz="1400" dirty="0">
                <a:latin typeface="Sylfaen" panose="010A0502050306030303" pitchFamily="18" charset="0"/>
              </a:rPr>
              <a:t>Wind power plant - 9 months (August - April)</a:t>
            </a:r>
          </a:p>
          <a:p>
            <a:pPr marL="731520" lvl="2">
              <a:buFont typeface="Symbol" panose="05050102010706020507" pitchFamily="18" charset="2"/>
              <a:buChar char="-"/>
            </a:pPr>
            <a:r>
              <a:rPr lang="en-US" sz="1400" dirty="0">
                <a:latin typeface="Sylfaen" panose="010A0502050306030303" pitchFamily="18" charset="0"/>
              </a:rPr>
              <a:t>Solar power plant - 12 months</a:t>
            </a:r>
          </a:p>
          <a:p>
            <a:endParaRPr lang="en-US" sz="1400" dirty="0">
              <a:latin typeface="Sylfaen" panose="010A0502050306030303" pitchFamily="18" charset="0"/>
            </a:endParaRPr>
          </a:p>
        </p:txBody>
      </p:sp>
      <p:sp>
        <p:nvSpPr>
          <p:cNvPr id="20" name="Rectangle 19"/>
          <p:cNvSpPr/>
          <p:nvPr/>
        </p:nvSpPr>
        <p:spPr>
          <a:xfrm>
            <a:off x="6952825" y="3898670"/>
            <a:ext cx="4298896" cy="2159053"/>
          </a:xfrm>
          <a:prstGeom prst="rect">
            <a:avLst/>
          </a:prstGeom>
          <a:ln w="19050">
            <a:noFill/>
            <a:prstDash val="lgDash"/>
          </a:ln>
        </p:spPr>
        <p:txBody>
          <a:bodyPr wrap="square">
            <a:spAutoFit/>
          </a:bodyPr>
          <a:lstStyle/>
          <a:p>
            <a:pPr marL="228600" indent="-228600" algn="just">
              <a:spcBef>
                <a:spcPts val="1000"/>
              </a:spcBef>
              <a:buFont typeface="Wingdings" panose="05000000000000000000" pitchFamily="2" charset="2"/>
              <a:buChar char="Ø"/>
            </a:pPr>
            <a:r>
              <a:rPr lang="en-US" sz="1400" dirty="0" smtClean="0">
                <a:latin typeface="Sylfaen" panose="010A0502050306030303" pitchFamily="18" charset="0"/>
              </a:rPr>
              <a:t>The </a:t>
            </a:r>
            <a:r>
              <a:rPr lang="en-US" sz="1400" dirty="0">
                <a:latin typeface="Sylfaen" panose="010A0502050306030303" pitchFamily="18" charset="0"/>
              </a:rPr>
              <a:t>Law of Georgia on Public-Private Cooperation (PPP law</a:t>
            </a:r>
            <a:r>
              <a:rPr lang="en-US" sz="1400" dirty="0" smtClean="0">
                <a:latin typeface="Sylfaen" panose="010A0502050306030303" pitchFamily="18" charset="0"/>
              </a:rPr>
              <a:t>) of July </a:t>
            </a:r>
            <a:r>
              <a:rPr lang="en-US" sz="1400" dirty="0">
                <a:latin typeface="Sylfaen" panose="010A0502050306030303" pitchFamily="18" charset="0"/>
              </a:rPr>
              <a:t>1, </a:t>
            </a:r>
            <a:r>
              <a:rPr lang="en-US" sz="1400" dirty="0" smtClean="0">
                <a:latin typeface="Sylfaen" panose="010A0502050306030303" pitchFamily="18" charset="0"/>
              </a:rPr>
              <a:t>2018 </a:t>
            </a:r>
          </a:p>
          <a:p>
            <a:pPr marL="228600" indent="-228600" algn="just">
              <a:spcBef>
                <a:spcPts val="1000"/>
              </a:spcBef>
              <a:buFont typeface="Wingdings" panose="05000000000000000000" pitchFamily="2" charset="2"/>
              <a:buChar char="Ø"/>
            </a:pPr>
            <a:r>
              <a:rPr lang="en-US" sz="1400" dirty="0" smtClean="0">
                <a:latin typeface="Sylfaen" panose="010A0502050306030303" pitchFamily="18" charset="0"/>
              </a:rPr>
              <a:t>The </a:t>
            </a:r>
            <a:r>
              <a:rPr lang="en-US" sz="1400" dirty="0">
                <a:latin typeface="Sylfaen" panose="010A0502050306030303" pitchFamily="18" charset="0"/>
              </a:rPr>
              <a:t>Resolution of the Government of Georgia </a:t>
            </a:r>
            <a:r>
              <a:rPr lang="en-US" sz="1400" dirty="0" smtClean="0">
                <a:latin typeface="Sylfaen" panose="010A0502050306030303" pitchFamily="18" charset="0"/>
              </a:rPr>
              <a:t>of </a:t>
            </a:r>
            <a:r>
              <a:rPr lang="en-US" sz="1400" dirty="0">
                <a:latin typeface="Sylfaen" panose="010A0502050306030303" pitchFamily="18" charset="0"/>
              </a:rPr>
              <a:t>August 17, 2018 N426 on the </a:t>
            </a:r>
            <a:r>
              <a:rPr lang="en-US" sz="1400" dirty="0" smtClean="0">
                <a:latin typeface="Sylfaen" panose="010A0502050306030303" pitchFamily="18" charset="0"/>
              </a:rPr>
              <a:t>Approval </a:t>
            </a:r>
            <a:r>
              <a:rPr lang="en-US" sz="1400" dirty="0">
                <a:latin typeface="Sylfaen" panose="010A0502050306030303" pitchFamily="18" charset="0"/>
              </a:rPr>
              <a:t>of the </a:t>
            </a:r>
            <a:r>
              <a:rPr lang="en-US" sz="1400" dirty="0" smtClean="0">
                <a:latin typeface="Sylfaen" panose="010A0502050306030303" pitchFamily="18" charset="0"/>
              </a:rPr>
              <a:t>Rules </a:t>
            </a:r>
            <a:r>
              <a:rPr lang="en-US" sz="1400" dirty="0">
                <a:latin typeface="Sylfaen" panose="010A0502050306030303" pitchFamily="18" charset="0"/>
              </a:rPr>
              <a:t>for the </a:t>
            </a:r>
            <a:r>
              <a:rPr lang="en-US" sz="1400" dirty="0" smtClean="0">
                <a:latin typeface="Sylfaen" panose="010A0502050306030303" pitchFamily="18" charset="0"/>
              </a:rPr>
              <a:t>Development </a:t>
            </a:r>
            <a:r>
              <a:rPr lang="en-US" sz="1400" dirty="0">
                <a:latin typeface="Sylfaen" panose="010A0502050306030303" pitchFamily="18" charset="0"/>
              </a:rPr>
              <a:t>and </a:t>
            </a:r>
            <a:r>
              <a:rPr lang="en-US" sz="1400" dirty="0" smtClean="0">
                <a:latin typeface="Sylfaen" panose="010A0502050306030303" pitchFamily="18" charset="0"/>
              </a:rPr>
              <a:t>Implementation </a:t>
            </a:r>
            <a:r>
              <a:rPr lang="en-US" sz="1400" dirty="0">
                <a:latin typeface="Sylfaen" panose="010A0502050306030303" pitchFamily="18" charset="0"/>
              </a:rPr>
              <a:t>of the Public-Private Cooperation </a:t>
            </a:r>
            <a:r>
              <a:rPr lang="en-US" sz="1400" dirty="0" smtClean="0">
                <a:latin typeface="Sylfaen" panose="010A0502050306030303" pitchFamily="18" charset="0"/>
              </a:rPr>
              <a:t>Project</a:t>
            </a:r>
          </a:p>
          <a:p>
            <a:pPr marL="548640" lvl="1" indent="-285750">
              <a:lnSpc>
                <a:spcPct val="90000"/>
              </a:lnSpc>
              <a:spcBef>
                <a:spcPts val="500"/>
              </a:spcBef>
              <a:buFont typeface="Wingdings" panose="05000000000000000000" pitchFamily="2" charset="2"/>
              <a:buChar char="ü"/>
            </a:pPr>
            <a:r>
              <a:rPr lang="en-US" sz="1400" i="1" dirty="0">
                <a:latin typeface="Sylfaen" panose="010A0502050306030303" pitchFamily="18" charset="0"/>
              </a:rPr>
              <a:t>According to the mentioned law, the company can request a guaranteed electricity purchase </a:t>
            </a:r>
            <a:r>
              <a:rPr lang="en-US" sz="1400" i="1" dirty="0" smtClean="0">
                <a:latin typeface="Sylfaen" panose="010A0502050306030303" pitchFamily="18" charset="0"/>
              </a:rPr>
              <a:t>tariff</a:t>
            </a:r>
            <a:endParaRPr lang="en-US" sz="1400" i="1" dirty="0">
              <a:latin typeface="Sylfaen" panose="010A0502050306030303" pitchFamily="18" charset="0"/>
            </a:endParaRPr>
          </a:p>
        </p:txBody>
      </p:sp>
      <p:pic>
        <p:nvPicPr>
          <p:cNvPr id="21" name="Picture 2" descr="What are the six different types of renewable energy technolog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833" y="1325243"/>
            <a:ext cx="3217466" cy="2146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6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7" ma:contentTypeDescription="Create a new document." ma:contentTypeScope="" ma:versionID="211b8532591745e2d4eba29517595078">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19e1cdb102105570f39851e34b2ae0bf"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0a273d-d6ae-4788-9422-d2fa4deaadf4">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3CB41EC4-A10A-4EF5-9E83-972FBF826861}"/>
</file>

<file path=customXml/itemProps2.xml><?xml version="1.0" encoding="utf-8"?>
<ds:datastoreItem xmlns:ds="http://schemas.openxmlformats.org/officeDocument/2006/customXml" ds:itemID="{D708C368-46BF-4238-A3BD-B5CBFCEA6476}"/>
</file>

<file path=customXml/itemProps3.xml><?xml version="1.0" encoding="utf-8"?>
<ds:datastoreItem xmlns:ds="http://schemas.openxmlformats.org/officeDocument/2006/customXml" ds:itemID="{F9207BFD-51B3-4720-AAE0-F550304044D8}"/>
</file>

<file path=docProps/app.xml><?xml version="1.0" encoding="utf-8"?>
<Properties xmlns="http://schemas.openxmlformats.org/officeDocument/2006/extended-properties" xmlns:vt="http://schemas.openxmlformats.org/officeDocument/2006/docPropsVTypes">
  <TotalTime>276</TotalTime>
  <Words>1480</Words>
  <Application>Microsoft Office PowerPoint</Application>
  <PresentationFormat>Widescreen</PresentationFormat>
  <Paragraphs>139</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Century Gothic</vt:lpstr>
      <vt:lpstr>Sylfaen</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Development of Power Plants and CFD Support Scheme</vt:lpstr>
      <vt:lpstr>Capacity Auction</vt:lpstr>
      <vt:lpstr>Black Sea Submarine Cable Project Feasibility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 RE, SD Department, MoESD</dc:creator>
  <cp:lastModifiedBy>Author</cp:lastModifiedBy>
  <cp:revision>25</cp:revision>
  <cp:lastPrinted>2023-11-22T11:36:02Z</cp:lastPrinted>
  <dcterms:created xsi:type="dcterms:W3CDTF">2023-11-20T09:41:21Z</dcterms:created>
  <dcterms:modified xsi:type="dcterms:W3CDTF">2023-11-24T11:27:12Z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0x0101006D424368B706EE4FB77F211FDCEB8A37</vt:lpwstr>
  </property>
</Properties>
</file>