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807" r:id="rId6"/>
    <p:sldId id="368" r:id="rId7"/>
    <p:sldId id="376" r:id="rId8"/>
    <p:sldId id="340" r:id="rId9"/>
    <p:sldId id="374" r:id="rId10"/>
    <p:sldId id="262" r:id="rId11"/>
    <p:sldId id="371" r:id="rId12"/>
    <p:sldId id="372" r:id="rId13"/>
    <p:sldId id="864" r:id="rId14"/>
    <p:sldId id="863" r:id="rId15"/>
    <p:sldId id="8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0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90D18-3777-405D-BDC8-F43F091BD49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621E49CC-C0E2-433C-9602-E4B4AF6F2D4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 wrap="square"/>
        <a:lstStyle/>
        <a:p>
          <a:pPr marL="0" algn="l" defTabSz="914400" rtl="0" eaLnBrk="1" latinLnBrk="0" hangingPunct="1">
            <a:buFont typeface="Wingdings" pitchFamily="2" charset="2"/>
            <a:buNone/>
            <a:defRPr/>
          </a:pPr>
          <a:r>
            <a:rPr lang="ru-RU" sz="1400" ker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Расположение ГЭС на р. Нарын</a:t>
          </a:r>
          <a:endParaRPr lang="ky-KG" sz="1400" kern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5D4519-1D18-4E96-894D-A84D06AF12C5}" type="parTrans" cxnId="{436E7E8A-DD3B-4E5B-B562-5BFE2B94F95A}">
      <dgm:prSet/>
      <dgm:spPr/>
      <dgm:t>
        <a:bodyPr/>
        <a:lstStyle/>
        <a:p>
          <a:endParaRPr lang="ky-KG"/>
        </a:p>
      </dgm:t>
    </dgm:pt>
    <dgm:pt modelId="{B991F474-9C2D-45D2-8221-519CB439890A}" type="sibTrans" cxnId="{436E7E8A-DD3B-4E5B-B562-5BFE2B94F95A}">
      <dgm:prSet/>
      <dgm:spPr/>
      <dgm:t>
        <a:bodyPr/>
        <a:lstStyle/>
        <a:p>
          <a:endParaRPr lang="ky-KG"/>
        </a:p>
      </dgm:t>
    </dgm:pt>
    <dgm:pt modelId="{9F417E27-6BBE-4DFD-B2B3-A8830C907EAE}" type="pres">
      <dgm:prSet presAssocID="{58190D18-3777-405D-BDC8-F43F091BD498}" presName="linear" presStyleCnt="0">
        <dgm:presLayoutVars>
          <dgm:animLvl val="lvl"/>
          <dgm:resizeHandles val="exact"/>
        </dgm:presLayoutVars>
      </dgm:prSet>
      <dgm:spPr/>
    </dgm:pt>
    <dgm:pt modelId="{77F0BB32-038C-4288-9E0F-409AF5B14E24}" type="pres">
      <dgm:prSet presAssocID="{621E49CC-C0E2-433C-9602-E4B4AF6F2D4F}" presName="parentText" presStyleLbl="node1" presStyleIdx="0" presStyleCnt="1" custLinFactY="4589" custLinFactNeighborY="100000">
        <dgm:presLayoutVars>
          <dgm:chMax val="0"/>
          <dgm:bulletEnabled val="1"/>
        </dgm:presLayoutVars>
      </dgm:prSet>
      <dgm:spPr>
        <a:xfrm>
          <a:off x="0" y="0"/>
          <a:ext cx="8834437" cy="287819"/>
        </a:xfrm>
        <a:prstGeom prst="roundRect">
          <a:avLst/>
        </a:prstGeom>
      </dgm:spPr>
    </dgm:pt>
  </dgm:ptLst>
  <dgm:cxnLst>
    <dgm:cxn modelId="{E2659705-2A2E-4CD0-8233-B206A86F4536}" type="presOf" srcId="{58190D18-3777-405D-BDC8-F43F091BD498}" destId="{9F417E27-6BBE-4DFD-B2B3-A8830C907EAE}" srcOrd="0" destOrd="0" presId="urn:microsoft.com/office/officeart/2005/8/layout/vList2"/>
    <dgm:cxn modelId="{01001A4D-F420-40BA-BD43-4CF94261FA8F}" type="presOf" srcId="{621E49CC-C0E2-433C-9602-E4B4AF6F2D4F}" destId="{77F0BB32-038C-4288-9E0F-409AF5B14E24}" srcOrd="0" destOrd="0" presId="urn:microsoft.com/office/officeart/2005/8/layout/vList2"/>
    <dgm:cxn modelId="{436E7E8A-DD3B-4E5B-B562-5BFE2B94F95A}" srcId="{58190D18-3777-405D-BDC8-F43F091BD498}" destId="{621E49CC-C0E2-433C-9602-E4B4AF6F2D4F}" srcOrd="0" destOrd="0" parTransId="{745D4519-1D18-4E96-894D-A84D06AF12C5}" sibTransId="{B991F474-9C2D-45D2-8221-519CB439890A}"/>
    <dgm:cxn modelId="{0FC3482B-7D76-46E4-B15A-0C4AED1E6EB0}" type="presParOf" srcId="{9F417E27-6BBE-4DFD-B2B3-A8830C907EAE}" destId="{77F0BB32-038C-4288-9E0F-409AF5B14E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A1CBAD-19E2-4162-80B0-39097144269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DB7A3FAE-D3BB-4127-B1C8-9B099F93DB46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ky-KG" sz="1200" dirty="0"/>
            <a:t>Каракольская ГЭС</a:t>
          </a:r>
        </a:p>
      </dgm:t>
    </dgm:pt>
    <dgm:pt modelId="{30BFD6C1-5926-41F3-8207-5940016281FD}" type="parTrans" cxnId="{D833296A-B315-46BC-94A7-DA6605F0C501}">
      <dgm:prSet/>
      <dgm:spPr/>
      <dgm:t>
        <a:bodyPr/>
        <a:lstStyle/>
        <a:p>
          <a:pPr algn="ctr"/>
          <a:endParaRPr lang="ky-KG"/>
        </a:p>
      </dgm:t>
    </dgm:pt>
    <dgm:pt modelId="{56EB4BE8-C0D8-45DB-8146-D02DAB2701BB}" type="sibTrans" cxnId="{D833296A-B315-46BC-94A7-DA6605F0C501}">
      <dgm:prSet/>
      <dgm:spPr/>
      <dgm:t>
        <a:bodyPr/>
        <a:lstStyle/>
        <a:p>
          <a:pPr algn="ctr"/>
          <a:endParaRPr lang="ky-KG"/>
        </a:p>
      </dgm:t>
    </dgm:pt>
    <dgm:pt modelId="{9A10ED29-72D1-4C6A-9C8C-4E43D5C4FE39}" type="pres">
      <dgm:prSet presAssocID="{D4A1CBAD-19E2-4162-80B0-390971442696}" presName="linear" presStyleCnt="0">
        <dgm:presLayoutVars>
          <dgm:animLvl val="lvl"/>
          <dgm:resizeHandles val="exact"/>
        </dgm:presLayoutVars>
      </dgm:prSet>
      <dgm:spPr/>
    </dgm:pt>
    <dgm:pt modelId="{5AE8E06B-7EFF-41FC-9935-1DF5D10A2481}" type="pres">
      <dgm:prSet presAssocID="{DB7A3FAE-D3BB-4127-B1C8-9B099F93DB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33296A-B315-46BC-94A7-DA6605F0C501}" srcId="{D4A1CBAD-19E2-4162-80B0-390971442696}" destId="{DB7A3FAE-D3BB-4127-B1C8-9B099F93DB46}" srcOrd="0" destOrd="0" parTransId="{30BFD6C1-5926-41F3-8207-5940016281FD}" sibTransId="{56EB4BE8-C0D8-45DB-8146-D02DAB2701BB}"/>
    <dgm:cxn modelId="{9565234B-223C-4809-9547-E8BAC05EEA68}" type="presOf" srcId="{D4A1CBAD-19E2-4162-80B0-390971442696}" destId="{9A10ED29-72D1-4C6A-9C8C-4E43D5C4FE39}" srcOrd="0" destOrd="0" presId="urn:microsoft.com/office/officeart/2005/8/layout/vList2"/>
    <dgm:cxn modelId="{2C91BC4E-1A55-4FD6-8AD1-020A86565180}" type="presOf" srcId="{DB7A3FAE-D3BB-4127-B1C8-9B099F93DB46}" destId="{5AE8E06B-7EFF-41FC-9935-1DF5D10A2481}" srcOrd="0" destOrd="0" presId="urn:microsoft.com/office/officeart/2005/8/layout/vList2"/>
    <dgm:cxn modelId="{2BE84261-EEBB-4A95-8446-E2D506EB9E22}" type="presParOf" srcId="{9A10ED29-72D1-4C6A-9C8C-4E43D5C4FE39}" destId="{5AE8E06B-7EFF-41FC-9935-1DF5D10A2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3ABF5D-2702-4DC8-99EF-29F6265F5F2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1F5D79A8-EB2D-41CB-B4E3-67D1A9C2F241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kumimoji="0" lang="ru-RU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Кокомеренская-1</a:t>
          </a:r>
          <a:endParaRPr lang="ky-KG" sz="1200" dirty="0"/>
        </a:p>
      </dgm:t>
    </dgm:pt>
    <dgm:pt modelId="{F6C7CA93-C3C8-47ED-ACDE-5D1BAB019252}" type="parTrans" cxnId="{99A6609A-E026-4C8D-8518-19844AF8C716}">
      <dgm:prSet/>
      <dgm:spPr/>
      <dgm:t>
        <a:bodyPr/>
        <a:lstStyle/>
        <a:p>
          <a:pPr algn="ctr"/>
          <a:endParaRPr lang="ky-KG"/>
        </a:p>
      </dgm:t>
    </dgm:pt>
    <dgm:pt modelId="{72507F95-6C4B-4470-902F-0E78C784CD62}" type="sibTrans" cxnId="{99A6609A-E026-4C8D-8518-19844AF8C716}">
      <dgm:prSet/>
      <dgm:spPr/>
      <dgm:t>
        <a:bodyPr/>
        <a:lstStyle/>
        <a:p>
          <a:pPr algn="ctr"/>
          <a:endParaRPr lang="ky-KG"/>
        </a:p>
      </dgm:t>
    </dgm:pt>
    <dgm:pt modelId="{45135D9A-9DBC-4611-A5F3-14727ACA7D31}" type="pres">
      <dgm:prSet presAssocID="{273ABF5D-2702-4DC8-99EF-29F6265F5F2E}" presName="linear" presStyleCnt="0">
        <dgm:presLayoutVars>
          <dgm:animLvl val="lvl"/>
          <dgm:resizeHandles val="exact"/>
        </dgm:presLayoutVars>
      </dgm:prSet>
      <dgm:spPr/>
    </dgm:pt>
    <dgm:pt modelId="{9A45C1A5-6A26-42B2-84F8-D4B1DB7D4CA6}" type="pres">
      <dgm:prSet presAssocID="{1F5D79A8-EB2D-41CB-B4E3-67D1A9C2F241}" presName="parentText" presStyleLbl="node1" presStyleIdx="0" presStyleCnt="1" custScaleY="216337">
        <dgm:presLayoutVars>
          <dgm:chMax val="0"/>
          <dgm:bulletEnabled val="1"/>
        </dgm:presLayoutVars>
      </dgm:prSet>
      <dgm:spPr/>
    </dgm:pt>
  </dgm:ptLst>
  <dgm:cxnLst>
    <dgm:cxn modelId="{85AD4A1A-CD7F-4376-9DE8-94D5D4EB1644}" type="presOf" srcId="{273ABF5D-2702-4DC8-99EF-29F6265F5F2E}" destId="{45135D9A-9DBC-4611-A5F3-14727ACA7D31}" srcOrd="0" destOrd="0" presId="urn:microsoft.com/office/officeart/2005/8/layout/vList2"/>
    <dgm:cxn modelId="{99A6609A-E026-4C8D-8518-19844AF8C716}" srcId="{273ABF5D-2702-4DC8-99EF-29F6265F5F2E}" destId="{1F5D79A8-EB2D-41CB-B4E3-67D1A9C2F241}" srcOrd="0" destOrd="0" parTransId="{F6C7CA93-C3C8-47ED-ACDE-5D1BAB019252}" sibTransId="{72507F95-6C4B-4470-902F-0E78C784CD62}"/>
    <dgm:cxn modelId="{166925D5-B2F8-4A17-8D58-49AFFD84479C}" type="presOf" srcId="{1F5D79A8-EB2D-41CB-B4E3-67D1A9C2F241}" destId="{9A45C1A5-6A26-42B2-84F8-D4B1DB7D4CA6}" srcOrd="0" destOrd="0" presId="urn:microsoft.com/office/officeart/2005/8/layout/vList2"/>
    <dgm:cxn modelId="{8A2BC121-1349-4D41-83BE-7749CA0DB08D}" type="presParOf" srcId="{45135D9A-9DBC-4611-A5F3-14727ACA7D31}" destId="{9A45C1A5-6A26-42B2-84F8-D4B1DB7D4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12A8BB-BE11-4259-A279-1323816C73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B43024AA-F8E3-424B-96B3-0D4672BF6893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kumimoji="0" lang="ru-RU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Кокомеренская-2</a:t>
          </a:r>
          <a:endParaRPr lang="ky-KG" sz="1200" dirty="0"/>
        </a:p>
      </dgm:t>
    </dgm:pt>
    <dgm:pt modelId="{CB7BB53C-A4BF-42EE-A415-94D9A612F166}" type="parTrans" cxnId="{86121ADF-8929-4F8D-B6EB-CC9FE06AA41D}">
      <dgm:prSet/>
      <dgm:spPr/>
      <dgm:t>
        <a:bodyPr/>
        <a:lstStyle/>
        <a:p>
          <a:pPr algn="ctr"/>
          <a:endParaRPr lang="ky-KG"/>
        </a:p>
      </dgm:t>
    </dgm:pt>
    <dgm:pt modelId="{FF2F0718-1D3E-45C5-A3A7-1E0F99B4352E}" type="sibTrans" cxnId="{86121ADF-8929-4F8D-B6EB-CC9FE06AA41D}">
      <dgm:prSet/>
      <dgm:spPr/>
      <dgm:t>
        <a:bodyPr/>
        <a:lstStyle/>
        <a:p>
          <a:pPr algn="ctr"/>
          <a:endParaRPr lang="ky-KG"/>
        </a:p>
      </dgm:t>
    </dgm:pt>
    <dgm:pt modelId="{52BCD7A9-71FC-4A7D-A48B-D957D50A600C}" type="pres">
      <dgm:prSet presAssocID="{9412A8BB-BE11-4259-A279-1323816C730A}" presName="linear" presStyleCnt="0">
        <dgm:presLayoutVars>
          <dgm:animLvl val="lvl"/>
          <dgm:resizeHandles val="exact"/>
        </dgm:presLayoutVars>
      </dgm:prSet>
      <dgm:spPr/>
    </dgm:pt>
    <dgm:pt modelId="{11109BD2-DA45-43B5-8FCA-2932C2E04C5F}" type="pres">
      <dgm:prSet presAssocID="{B43024AA-F8E3-424B-96B3-0D4672BF6893}" presName="parentText" presStyleLbl="node1" presStyleIdx="0" presStyleCnt="1" custScaleY="202052">
        <dgm:presLayoutVars>
          <dgm:chMax val="0"/>
          <dgm:bulletEnabled val="1"/>
        </dgm:presLayoutVars>
      </dgm:prSet>
      <dgm:spPr/>
    </dgm:pt>
  </dgm:ptLst>
  <dgm:cxnLst>
    <dgm:cxn modelId="{6E54FA5C-F3F8-470B-8C7E-C229F060717B}" type="presOf" srcId="{B43024AA-F8E3-424B-96B3-0D4672BF6893}" destId="{11109BD2-DA45-43B5-8FCA-2932C2E04C5F}" srcOrd="0" destOrd="0" presId="urn:microsoft.com/office/officeart/2005/8/layout/vList2"/>
    <dgm:cxn modelId="{6034AEC2-5CCE-4C3C-A235-D840288B0706}" type="presOf" srcId="{9412A8BB-BE11-4259-A279-1323816C730A}" destId="{52BCD7A9-71FC-4A7D-A48B-D957D50A600C}" srcOrd="0" destOrd="0" presId="urn:microsoft.com/office/officeart/2005/8/layout/vList2"/>
    <dgm:cxn modelId="{86121ADF-8929-4F8D-B6EB-CC9FE06AA41D}" srcId="{9412A8BB-BE11-4259-A279-1323816C730A}" destId="{B43024AA-F8E3-424B-96B3-0D4672BF6893}" srcOrd="0" destOrd="0" parTransId="{CB7BB53C-A4BF-42EE-A415-94D9A612F166}" sibTransId="{FF2F0718-1D3E-45C5-A3A7-1E0F99B4352E}"/>
    <dgm:cxn modelId="{ACD632B7-490B-416C-AB89-944FB2214B4C}" type="presParOf" srcId="{52BCD7A9-71FC-4A7D-A48B-D957D50A600C}" destId="{11109BD2-DA45-43B5-8FCA-2932C2E04C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D3FBF5-DCD4-43E4-B726-7E1000C6B75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2F90F-8EBB-445F-9BE4-F94C11767AE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ky-KG" dirty="0"/>
            <a:t>Проект предусматривает строительство  3-х ГЭС суммарной установленной мощностью 1305 МВт со среднемноголетней выработкой 3,3 млрд. кВтч</a:t>
          </a:r>
          <a:r>
            <a:rPr lang="ru-RU" dirty="0"/>
            <a:t>. </a:t>
          </a:r>
          <a:r>
            <a:rPr lang="ky-KG" dirty="0"/>
            <a:t>Согласно пред-ТЭО проекта, стоимость составляет 3,343 млн. долларов США</a:t>
          </a:r>
          <a:r>
            <a:rPr lang="ru-RU" dirty="0"/>
            <a:t>.</a:t>
          </a:r>
          <a:r>
            <a:rPr lang="ky-KG" dirty="0"/>
            <a:t>        </a:t>
          </a:r>
          <a:endParaRPr lang="ru-RU" dirty="0"/>
        </a:p>
      </dgm:t>
    </dgm:pt>
    <dgm:pt modelId="{DD0622F8-2DAD-4A8E-8716-B455FD5FCF0E}" type="parTrans" cxnId="{05629246-67E1-4AA6-A7D5-C8D7BD6B86A5}">
      <dgm:prSet/>
      <dgm:spPr/>
      <dgm:t>
        <a:bodyPr/>
        <a:lstStyle/>
        <a:p>
          <a:endParaRPr lang="ru-RU"/>
        </a:p>
      </dgm:t>
    </dgm:pt>
    <dgm:pt modelId="{C67B1483-D986-4E14-83ED-1709C1646DE4}" type="sibTrans" cxnId="{05629246-67E1-4AA6-A7D5-C8D7BD6B86A5}">
      <dgm:prSet/>
      <dgm:spPr/>
      <dgm:t>
        <a:bodyPr/>
        <a:lstStyle/>
        <a:p>
          <a:endParaRPr lang="ru-RU"/>
        </a:p>
      </dgm:t>
    </dgm:pt>
    <dgm:pt modelId="{5B257CB3-EE1A-4187-9ACC-475C3BFCF064}" type="pres">
      <dgm:prSet presAssocID="{A8D3FBF5-DCD4-43E4-B726-7E1000C6B753}" presName="linear" presStyleCnt="0">
        <dgm:presLayoutVars>
          <dgm:animLvl val="lvl"/>
          <dgm:resizeHandles val="exact"/>
        </dgm:presLayoutVars>
      </dgm:prSet>
      <dgm:spPr/>
    </dgm:pt>
    <dgm:pt modelId="{12A030CC-C8EC-43FD-9754-27565C612486}" type="pres">
      <dgm:prSet presAssocID="{5E52F90F-8EBB-445F-9BE4-F94C11767AE4}" presName="parentText" presStyleLbl="node1" presStyleIdx="0" presStyleCnt="1" custScaleX="90533" custScaleY="100745">
        <dgm:presLayoutVars>
          <dgm:chMax val="0"/>
          <dgm:bulletEnabled val="1"/>
        </dgm:presLayoutVars>
      </dgm:prSet>
      <dgm:spPr/>
    </dgm:pt>
  </dgm:ptLst>
  <dgm:cxnLst>
    <dgm:cxn modelId="{C36A0308-2E9F-4B1E-84E2-E45F7D230B53}" type="presOf" srcId="{5E52F90F-8EBB-445F-9BE4-F94C11767AE4}" destId="{12A030CC-C8EC-43FD-9754-27565C612486}" srcOrd="0" destOrd="0" presId="urn:microsoft.com/office/officeart/2005/8/layout/vList2"/>
    <dgm:cxn modelId="{05629246-67E1-4AA6-A7D5-C8D7BD6B86A5}" srcId="{A8D3FBF5-DCD4-43E4-B726-7E1000C6B753}" destId="{5E52F90F-8EBB-445F-9BE4-F94C11767AE4}" srcOrd="0" destOrd="0" parTransId="{DD0622F8-2DAD-4A8E-8716-B455FD5FCF0E}" sibTransId="{C67B1483-D986-4E14-83ED-1709C1646DE4}"/>
    <dgm:cxn modelId="{A3ADBCFF-B534-4189-B617-F14FF0925A93}" type="presOf" srcId="{A8D3FBF5-DCD4-43E4-B726-7E1000C6B753}" destId="{5B257CB3-EE1A-4187-9ACC-475C3BFCF064}" srcOrd="0" destOrd="0" presId="urn:microsoft.com/office/officeart/2005/8/layout/vList2"/>
    <dgm:cxn modelId="{FAC1DD5F-CB4C-4D78-90E5-9B280EC6D19E}" type="presParOf" srcId="{5B257CB3-EE1A-4187-9ACC-475C3BFCF064}" destId="{12A030CC-C8EC-43FD-9754-27565C612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BE17BB-1CD7-48AD-A6D7-B564650280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F8BB6-F093-4BCA-A159-5917B21F9039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400" b="1" dirty="0"/>
            <a:t>1. Создание совместного предприятия для реализации проекта строительства </a:t>
          </a:r>
          <a:r>
            <a:rPr lang="ru-RU" sz="1400" b="1" dirty="0" err="1"/>
            <a:t>Суусамыр-Кокомеренского</a:t>
          </a:r>
          <a:r>
            <a:rPr lang="ru-RU" sz="1400" b="1" dirty="0"/>
            <a:t> каскада ГЭС со следующим распределением долей в уставном капитале предприятия: </a:t>
          </a:r>
        </a:p>
      </dgm:t>
    </dgm:pt>
    <dgm:pt modelId="{7C18BCF0-A8D4-4C4B-80AF-42931107B8BB}" type="parTrans" cxnId="{0CFDCD4A-573A-467F-8C8F-C8BA7064A283}">
      <dgm:prSet/>
      <dgm:spPr/>
      <dgm:t>
        <a:bodyPr/>
        <a:lstStyle/>
        <a:p>
          <a:endParaRPr lang="ru-RU"/>
        </a:p>
      </dgm:t>
    </dgm:pt>
    <dgm:pt modelId="{F16D6709-74B0-4D43-9E81-3E72A70E8137}" type="sibTrans" cxnId="{0CFDCD4A-573A-467F-8C8F-C8BA7064A283}">
      <dgm:prSet/>
      <dgm:spPr/>
      <dgm:t>
        <a:bodyPr/>
        <a:lstStyle/>
        <a:p>
          <a:endParaRPr lang="ru-RU"/>
        </a:p>
      </dgm:t>
    </dgm:pt>
    <dgm:pt modelId="{A6669F90-E820-454E-9EDF-E3327F8B40A5}" type="pres">
      <dgm:prSet presAssocID="{6FBE17BB-1CD7-48AD-A6D7-B5646502807C}" presName="linear" presStyleCnt="0">
        <dgm:presLayoutVars>
          <dgm:animLvl val="lvl"/>
          <dgm:resizeHandles val="exact"/>
        </dgm:presLayoutVars>
      </dgm:prSet>
      <dgm:spPr/>
    </dgm:pt>
    <dgm:pt modelId="{28927D8E-9DA5-4FF4-909B-0EB1BEED6F9D}" type="pres">
      <dgm:prSet presAssocID="{740F8BB6-F093-4BCA-A159-5917B21F9039}" presName="parentText" presStyleLbl="node1" presStyleIdx="0" presStyleCnt="1" custScaleY="138859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6B90C518-B77C-44F9-BF71-803B4893D922}" type="presOf" srcId="{740F8BB6-F093-4BCA-A159-5917B21F9039}" destId="{28927D8E-9DA5-4FF4-909B-0EB1BEED6F9D}" srcOrd="0" destOrd="0" presId="urn:microsoft.com/office/officeart/2005/8/layout/vList2"/>
    <dgm:cxn modelId="{0CFDCD4A-573A-467F-8C8F-C8BA7064A283}" srcId="{6FBE17BB-1CD7-48AD-A6D7-B5646502807C}" destId="{740F8BB6-F093-4BCA-A159-5917B21F9039}" srcOrd="0" destOrd="0" parTransId="{7C18BCF0-A8D4-4C4B-80AF-42931107B8BB}" sibTransId="{F16D6709-74B0-4D43-9E81-3E72A70E8137}"/>
    <dgm:cxn modelId="{1E70E36F-7A21-4BD4-8B5C-28762DFF476D}" type="presOf" srcId="{6FBE17BB-1CD7-48AD-A6D7-B5646502807C}" destId="{A6669F90-E820-454E-9EDF-E3327F8B40A5}" srcOrd="0" destOrd="0" presId="urn:microsoft.com/office/officeart/2005/8/layout/vList2"/>
    <dgm:cxn modelId="{06102C9A-DEE8-48F5-961D-00D2B34B3A18}" type="presParOf" srcId="{A6669F90-E820-454E-9EDF-E3327F8B40A5}" destId="{28927D8E-9DA5-4FF4-909B-0EB1BEED6F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C37C46-2479-49FF-87DA-C728B74AA64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A846B-ED4F-4C11-AB07-59D4A8AE66E9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/>
            <a:t>Неденежный вклад Кыргызской стороны: </a:t>
          </a:r>
        </a:p>
      </dgm:t>
    </dgm:pt>
    <dgm:pt modelId="{E94FC69C-29FC-4B30-B7D4-A8358A61227B}" type="parTrans" cxnId="{B6E3DC8C-E446-404E-8F1F-9B58A51FF960}">
      <dgm:prSet/>
      <dgm:spPr/>
      <dgm:t>
        <a:bodyPr/>
        <a:lstStyle/>
        <a:p>
          <a:endParaRPr lang="ru-RU"/>
        </a:p>
      </dgm:t>
    </dgm:pt>
    <dgm:pt modelId="{F770965C-B105-4D38-BEAE-06386B366435}" type="sibTrans" cxnId="{B6E3DC8C-E446-404E-8F1F-9B58A51FF960}">
      <dgm:prSet/>
      <dgm:spPr/>
      <dgm:t>
        <a:bodyPr/>
        <a:lstStyle/>
        <a:p>
          <a:endParaRPr lang="ru-RU"/>
        </a:p>
      </dgm:t>
    </dgm:pt>
    <dgm:pt modelId="{8957F0C4-0BBA-458C-AC8F-1105A503DFE6}" type="pres">
      <dgm:prSet presAssocID="{64C37C46-2479-49FF-87DA-C728B74AA64B}" presName="linear" presStyleCnt="0">
        <dgm:presLayoutVars>
          <dgm:animLvl val="lvl"/>
          <dgm:resizeHandles val="exact"/>
        </dgm:presLayoutVars>
      </dgm:prSet>
      <dgm:spPr/>
    </dgm:pt>
    <dgm:pt modelId="{B244E239-868E-4FAA-A08D-BC4A31146284}" type="pres">
      <dgm:prSet presAssocID="{F24A846B-ED4F-4C11-AB07-59D4A8AE66E9}" presName="parentText" presStyleLbl="node1" presStyleIdx="0" presStyleCnt="1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64759F3E-BCA9-4CD1-A956-5B553360616D}" type="presOf" srcId="{F24A846B-ED4F-4C11-AB07-59D4A8AE66E9}" destId="{B244E239-868E-4FAA-A08D-BC4A31146284}" srcOrd="0" destOrd="0" presId="urn:microsoft.com/office/officeart/2005/8/layout/vList2"/>
    <dgm:cxn modelId="{B6E3DC8C-E446-404E-8F1F-9B58A51FF960}" srcId="{64C37C46-2479-49FF-87DA-C728B74AA64B}" destId="{F24A846B-ED4F-4C11-AB07-59D4A8AE66E9}" srcOrd="0" destOrd="0" parTransId="{E94FC69C-29FC-4B30-B7D4-A8358A61227B}" sibTransId="{F770965C-B105-4D38-BEAE-06386B366435}"/>
    <dgm:cxn modelId="{73D6D99C-8054-455B-9176-0080AA1A2645}" type="presOf" srcId="{64C37C46-2479-49FF-87DA-C728B74AA64B}" destId="{8957F0C4-0BBA-458C-AC8F-1105A503DFE6}" srcOrd="0" destOrd="0" presId="urn:microsoft.com/office/officeart/2005/8/layout/vList2"/>
    <dgm:cxn modelId="{85D86C5D-8FEC-4490-9F6C-F6DB72BA1C07}" type="presParOf" srcId="{8957F0C4-0BBA-458C-AC8F-1105A503DFE6}" destId="{B244E239-868E-4FAA-A08D-BC4A311462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B15AFB-30AD-4F51-93F8-460B87758A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7C995-DD23-4638-AC41-A988EB5A1F2D}">
      <dgm:prSet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600" b="1" dirty="0"/>
            <a:t>2. При участии третьей стороны доля акций распределяется следующим образом:</a:t>
          </a:r>
        </a:p>
      </dgm:t>
    </dgm:pt>
    <dgm:pt modelId="{2E6CD646-5141-435C-B5A0-3BEBD0391043}" type="parTrans" cxnId="{BF144CB3-2169-4E98-AE1A-6E5C90EF7743}">
      <dgm:prSet/>
      <dgm:spPr/>
      <dgm:t>
        <a:bodyPr/>
        <a:lstStyle/>
        <a:p>
          <a:endParaRPr lang="ru-RU"/>
        </a:p>
      </dgm:t>
    </dgm:pt>
    <dgm:pt modelId="{BE1C2E1A-D301-40F7-B639-29B6A91B6F50}" type="sibTrans" cxnId="{BF144CB3-2169-4E98-AE1A-6E5C90EF7743}">
      <dgm:prSet/>
      <dgm:spPr/>
      <dgm:t>
        <a:bodyPr/>
        <a:lstStyle/>
        <a:p>
          <a:endParaRPr lang="ru-RU"/>
        </a:p>
      </dgm:t>
    </dgm:pt>
    <dgm:pt modelId="{F2198647-D1C4-44A7-B259-B5CBCA5B0753}" type="pres">
      <dgm:prSet presAssocID="{CEB15AFB-30AD-4F51-93F8-460B87758A5F}" presName="linear" presStyleCnt="0">
        <dgm:presLayoutVars>
          <dgm:animLvl val="lvl"/>
          <dgm:resizeHandles val="exact"/>
        </dgm:presLayoutVars>
      </dgm:prSet>
      <dgm:spPr/>
    </dgm:pt>
    <dgm:pt modelId="{320377D6-E70B-44FF-8B70-614C69C3D614}" type="pres">
      <dgm:prSet presAssocID="{0F97C995-DD23-4638-AC41-A988EB5A1F2D}" presName="parentText" presStyleLbl="node1" presStyleIdx="0" presStyleCnt="1" custScaleY="41710" custLinFactNeighborX="-219" custLinFactNeighborY="-4075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BF144CB3-2169-4E98-AE1A-6E5C90EF7743}" srcId="{CEB15AFB-30AD-4F51-93F8-460B87758A5F}" destId="{0F97C995-DD23-4638-AC41-A988EB5A1F2D}" srcOrd="0" destOrd="0" parTransId="{2E6CD646-5141-435C-B5A0-3BEBD0391043}" sibTransId="{BE1C2E1A-D301-40F7-B639-29B6A91B6F50}"/>
    <dgm:cxn modelId="{66C809D6-0E5D-42F8-9F6F-95C3354D698B}" type="presOf" srcId="{0F97C995-DD23-4638-AC41-A988EB5A1F2D}" destId="{320377D6-E70B-44FF-8B70-614C69C3D614}" srcOrd="0" destOrd="0" presId="urn:microsoft.com/office/officeart/2005/8/layout/vList2"/>
    <dgm:cxn modelId="{F4A573F7-99C3-4464-AEBA-474EB19BB9FD}" type="presOf" srcId="{CEB15AFB-30AD-4F51-93F8-460B87758A5F}" destId="{F2198647-D1C4-44A7-B259-B5CBCA5B0753}" srcOrd="0" destOrd="0" presId="urn:microsoft.com/office/officeart/2005/8/layout/vList2"/>
    <dgm:cxn modelId="{79190E37-A4AE-42D0-B6CC-23BD2EECA7BD}" type="presParOf" srcId="{F2198647-D1C4-44A7-B259-B5CBCA5B0753}" destId="{320377D6-E70B-44FF-8B70-614C69C3D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612FBA-FEBF-44F9-A630-5C73A061EE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EE93EB-9ADF-4A42-AF14-DF6D94538FC2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 dirty="0"/>
            <a:t>3. Реализация проекта при сотрудничестве с государством в рамках закона «О государственно-частном партнерстве в КР», в том числе в виде следующих моделей сотрудничества: </a:t>
          </a:r>
        </a:p>
      </dgm:t>
    </dgm:pt>
    <dgm:pt modelId="{03DBE810-CABF-4C6A-85D4-00FE2AEC0A1F}" type="parTrans" cxnId="{164B71C6-4E7C-4646-8307-4039FF963AAA}">
      <dgm:prSet/>
      <dgm:spPr/>
      <dgm:t>
        <a:bodyPr/>
        <a:lstStyle/>
        <a:p>
          <a:endParaRPr lang="ru-RU"/>
        </a:p>
      </dgm:t>
    </dgm:pt>
    <dgm:pt modelId="{6A2F9B8D-87D0-4A68-AC46-C2F51E161566}" type="sibTrans" cxnId="{164B71C6-4E7C-4646-8307-4039FF963AAA}">
      <dgm:prSet/>
      <dgm:spPr/>
      <dgm:t>
        <a:bodyPr/>
        <a:lstStyle/>
        <a:p>
          <a:endParaRPr lang="ru-RU"/>
        </a:p>
      </dgm:t>
    </dgm:pt>
    <dgm:pt modelId="{81CCA69B-580B-46FE-ACE0-0C779D303C23}" type="pres">
      <dgm:prSet presAssocID="{DE612FBA-FEBF-44F9-A630-5C73A061EEB3}" presName="linear" presStyleCnt="0">
        <dgm:presLayoutVars>
          <dgm:animLvl val="lvl"/>
          <dgm:resizeHandles val="exact"/>
        </dgm:presLayoutVars>
      </dgm:prSet>
      <dgm:spPr/>
    </dgm:pt>
    <dgm:pt modelId="{71A2AD24-3F69-40F2-BBD5-741B1ED56433}" type="pres">
      <dgm:prSet presAssocID="{9EEE93EB-9ADF-4A42-AF14-DF6D94538FC2}" presName="parentText" presStyleLbl="node1" presStyleIdx="0" presStyleCnt="1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164B71C6-4E7C-4646-8307-4039FF963AAA}" srcId="{DE612FBA-FEBF-44F9-A630-5C73A061EEB3}" destId="{9EEE93EB-9ADF-4A42-AF14-DF6D94538FC2}" srcOrd="0" destOrd="0" parTransId="{03DBE810-CABF-4C6A-85D4-00FE2AEC0A1F}" sibTransId="{6A2F9B8D-87D0-4A68-AC46-C2F51E161566}"/>
    <dgm:cxn modelId="{5429A2F1-4A74-4908-B6E7-DBD75C9EC0B9}" type="presOf" srcId="{DE612FBA-FEBF-44F9-A630-5C73A061EEB3}" destId="{81CCA69B-580B-46FE-ACE0-0C779D303C23}" srcOrd="0" destOrd="0" presId="urn:microsoft.com/office/officeart/2005/8/layout/vList2"/>
    <dgm:cxn modelId="{D58B05FA-82E1-45B7-A819-E1E34655525A}" type="presOf" srcId="{9EEE93EB-9ADF-4A42-AF14-DF6D94538FC2}" destId="{71A2AD24-3F69-40F2-BBD5-741B1ED56433}" srcOrd="0" destOrd="0" presId="urn:microsoft.com/office/officeart/2005/8/layout/vList2"/>
    <dgm:cxn modelId="{CAF96261-476A-4E31-B794-6037072F476B}" type="presParOf" srcId="{81CCA69B-580B-46FE-ACE0-0C779D303C23}" destId="{71A2AD24-3F69-40F2-BBD5-741B1ED56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AE125-15F9-4A30-A151-A4DF892E945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BA9DB-9BFA-4F8E-8AF9-2FF379531AC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ky-KG" sz="2000" b="1" dirty="0">
              <a:latin typeface="+mj-lt"/>
            </a:rPr>
            <a:t>Общий гидроэнергетический потенциал Кыргызской Республики</a:t>
          </a:r>
          <a:endParaRPr lang="ru-RU" sz="2000" dirty="0">
            <a:latin typeface="+mj-lt"/>
          </a:endParaRPr>
        </a:p>
      </dgm:t>
    </dgm:pt>
    <dgm:pt modelId="{90F70981-23C4-4AE2-B811-3FFEDA47D7A2}" type="parTrans" cxnId="{1E35FEA7-7CB5-46F4-8D66-019C020951DF}">
      <dgm:prSet/>
      <dgm:spPr/>
      <dgm:t>
        <a:bodyPr/>
        <a:lstStyle/>
        <a:p>
          <a:endParaRPr lang="ru-RU"/>
        </a:p>
      </dgm:t>
    </dgm:pt>
    <dgm:pt modelId="{1E754A7D-0EFC-4019-B6E7-98A1AE46EAE4}" type="sibTrans" cxnId="{1E35FEA7-7CB5-46F4-8D66-019C020951DF}">
      <dgm:prSet/>
      <dgm:spPr/>
      <dgm:t>
        <a:bodyPr/>
        <a:lstStyle/>
        <a:p>
          <a:endParaRPr lang="ru-RU"/>
        </a:p>
      </dgm:t>
    </dgm:pt>
    <dgm:pt modelId="{2EAF08DE-2A90-4AEB-9B5F-FF1BD3676451}" type="pres">
      <dgm:prSet presAssocID="{5A4AE125-15F9-4A30-A151-A4DF892E9454}" presName="linear" presStyleCnt="0">
        <dgm:presLayoutVars>
          <dgm:animLvl val="lvl"/>
          <dgm:resizeHandles val="exact"/>
        </dgm:presLayoutVars>
      </dgm:prSet>
      <dgm:spPr/>
    </dgm:pt>
    <dgm:pt modelId="{F4A6868E-D251-47BC-ABEB-CB0A53185260}" type="pres">
      <dgm:prSet presAssocID="{D78BA9DB-9BFA-4F8E-8AF9-2FF379531ACE}" presName="parentText" presStyleLbl="node1" presStyleIdx="0" presStyleCnt="1" custScaleY="88048">
        <dgm:presLayoutVars>
          <dgm:chMax val="0"/>
          <dgm:bulletEnabled val="1"/>
        </dgm:presLayoutVars>
      </dgm:prSet>
      <dgm:spPr/>
    </dgm:pt>
  </dgm:ptLst>
  <dgm:cxnLst>
    <dgm:cxn modelId="{23186D02-2913-4DEB-8C52-0EC14727D8E1}" type="presOf" srcId="{D78BA9DB-9BFA-4F8E-8AF9-2FF379531ACE}" destId="{F4A6868E-D251-47BC-ABEB-CB0A53185260}" srcOrd="0" destOrd="0" presId="urn:microsoft.com/office/officeart/2005/8/layout/vList2"/>
    <dgm:cxn modelId="{B7BAB28C-EDE6-44D7-AEF8-C807EEE752F4}" type="presOf" srcId="{5A4AE125-15F9-4A30-A151-A4DF892E9454}" destId="{2EAF08DE-2A90-4AEB-9B5F-FF1BD3676451}" srcOrd="0" destOrd="0" presId="urn:microsoft.com/office/officeart/2005/8/layout/vList2"/>
    <dgm:cxn modelId="{1E35FEA7-7CB5-46F4-8D66-019C020951DF}" srcId="{5A4AE125-15F9-4A30-A151-A4DF892E9454}" destId="{D78BA9DB-9BFA-4F8E-8AF9-2FF379531ACE}" srcOrd="0" destOrd="0" parTransId="{90F70981-23C4-4AE2-B811-3FFEDA47D7A2}" sibTransId="{1E754A7D-0EFC-4019-B6E7-98A1AE46EAE4}"/>
    <dgm:cxn modelId="{15AF8F94-9422-43B0-BF8A-CA1016D2D7FD}" type="presParOf" srcId="{2EAF08DE-2A90-4AEB-9B5F-FF1BD3676451}" destId="{F4A6868E-D251-47BC-ABEB-CB0A5318526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F753D-8210-4FE1-B487-82892ADD69D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77443-C969-4996-986C-D160FF2C726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/>
          <a:r>
            <a:rPr lang="ky-KG" sz="2000" b="1" dirty="0">
              <a:latin typeface="+mj-lt"/>
            </a:rPr>
            <a:t>Гидропотенциал рек Кыргызской Республики</a:t>
          </a:r>
          <a:endParaRPr lang="ru-RU" sz="2000" dirty="0">
            <a:latin typeface="+mj-lt"/>
          </a:endParaRPr>
        </a:p>
      </dgm:t>
    </dgm:pt>
    <dgm:pt modelId="{C07E7AFD-8319-4E76-8F6E-4DDC047FAA65}" type="parTrans" cxnId="{BEB32521-2908-49D7-8E4F-8C06937F6F72}">
      <dgm:prSet/>
      <dgm:spPr/>
      <dgm:t>
        <a:bodyPr/>
        <a:lstStyle/>
        <a:p>
          <a:endParaRPr lang="ru-RU"/>
        </a:p>
      </dgm:t>
    </dgm:pt>
    <dgm:pt modelId="{A16ECF5E-9124-46C3-BB86-3B2C3C788BB2}" type="sibTrans" cxnId="{BEB32521-2908-49D7-8E4F-8C06937F6F72}">
      <dgm:prSet/>
      <dgm:spPr/>
      <dgm:t>
        <a:bodyPr/>
        <a:lstStyle/>
        <a:p>
          <a:endParaRPr lang="ru-RU"/>
        </a:p>
      </dgm:t>
    </dgm:pt>
    <dgm:pt modelId="{56C8ABFE-2028-4FA4-BC94-5F1317299ED3}" type="pres">
      <dgm:prSet presAssocID="{1FAF753D-8210-4FE1-B487-82892ADD69D2}" presName="linear" presStyleCnt="0">
        <dgm:presLayoutVars>
          <dgm:animLvl val="lvl"/>
          <dgm:resizeHandles val="exact"/>
        </dgm:presLayoutVars>
      </dgm:prSet>
      <dgm:spPr/>
    </dgm:pt>
    <dgm:pt modelId="{F266AD7E-140A-4AE8-84AC-ACE2FB960711}" type="pres">
      <dgm:prSet presAssocID="{F5877443-C969-4996-986C-D160FF2C72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B32521-2908-49D7-8E4F-8C06937F6F72}" srcId="{1FAF753D-8210-4FE1-B487-82892ADD69D2}" destId="{F5877443-C969-4996-986C-D160FF2C7269}" srcOrd="0" destOrd="0" parTransId="{C07E7AFD-8319-4E76-8F6E-4DDC047FAA65}" sibTransId="{A16ECF5E-9124-46C3-BB86-3B2C3C788BB2}"/>
    <dgm:cxn modelId="{95906099-FA70-4B00-B3B4-B333A4E64B75}" type="presOf" srcId="{F5877443-C969-4996-986C-D160FF2C7269}" destId="{F266AD7E-140A-4AE8-84AC-ACE2FB960711}" srcOrd="0" destOrd="0" presId="urn:microsoft.com/office/officeart/2005/8/layout/vList2"/>
    <dgm:cxn modelId="{DA8714D8-4FCF-41F1-9128-088624EF5935}" type="presOf" srcId="{1FAF753D-8210-4FE1-B487-82892ADD69D2}" destId="{56C8ABFE-2028-4FA4-BC94-5F1317299ED3}" srcOrd="0" destOrd="0" presId="urn:microsoft.com/office/officeart/2005/8/layout/vList2"/>
    <dgm:cxn modelId="{175F0621-393E-48F5-9C2A-1EBA4A7E2AC7}" type="presParOf" srcId="{56C8ABFE-2028-4FA4-BC94-5F1317299ED3}" destId="{F266AD7E-140A-4AE8-84AC-ACE2FB9607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2C9C8-F20B-4020-AACD-FA63E8AD1B50}" type="doc">
      <dgm:prSet loTypeId="urn:microsoft.com/office/officeart/2005/8/layout/vList2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ky-KG"/>
        </a:p>
      </dgm:t>
    </dgm:pt>
    <dgm:pt modelId="{43F800A5-F165-44AC-986F-D9BCE87E97D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ky-KG" sz="1400" dirty="0"/>
            <a:t>	</a:t>
          </a:r>
          <a:r>
            <a:rPr lang="ky-KG" sz="1400" b="1" dirty="0">
              <a:solidFill>
                <a:schemeClr val="tx1"/>
              </a:solidFill>
            </a:rPr>
            <a:t>Одним из важных составляющих стержня экономического развития Кыргызской Республики является увеличение энергетических мощностей используя природный гидропотенциал рек находящихся на её территории. В дальнейшем чистая электроэнергия выработанная на этих ГЭС поспособствуют развитию всей экономики Кыргызской Республики.</a:t>
          </a:r>
        </a:p>
        <a:p>
          <a:pPr algn="just"/>
          <a:r>
            <a:rPr lang="ky-KG" sz="1400" b="1" dirty="0">
              <a:solidFill>
                <a:schemeClr val="tx1"/>
              </a:solidFill>
            </a:rPr>
            <a:t>	Кыргызская Республика может стать одним из главных поставщиков электроэнергии в Центральноазиатском регионе и Китае. </a:t>
          </a:r>
        </a:p>
        <a:p>
          <a:pPr algn="just"/>
          <a:r>
            <a:rPr lang="ky-KG" sz="1400" b="1" dirty="0">
              <a:solidFill>
                <a:schemeClr val="tx1"/>
              </a:solidFill>
            </a:rPr>
            <a:t>	Для реализации новых генерирующих мощностей ОАО «Электрические станции» предлагаются следующие проекты: Верхне-Нарынский каскад ГЭС, Камбаратинская ГЭС-1, Суусамыр-Кокомеренский каскад ГЭС, Казарманский каскад ГЭС.</a:t>
          </a:r>
        </a:p>
        <a:p>
          <a:pPr algn="just"/>
          <a:r>
            <a:rPr lang="ru-RU" sz="1400" b="1" dirty="0">
              <a:solidFill>
                <a:schemeClr val="tx1"/>
              </a:solidFill>
            </a:rPr>
            <a:t>	Перечень перспективных гидроэлектростанций с общей установленной мощностью 4562,7 МВт и суммарной ежегодной  выработкой  14,561 млрд </a:t>
          </a:r>
          <a:r>
            <a:rPr lang="ru-RU" sz="1400" b="1" dirty="0" err="1">
              <a:solidFill>
                <a:schemeClr val="tx1"/>
              </a:solidFill>
            </a:rPr>
            <a:t>кВтч</a:t>
          </a:r>
          <a:r>
            <a:rPr lang="ru-RU" sz="1400" b="1" dirty="0">
              <a:solidFill>
                <a:schemeClr val="tx1"/>
              </a:solidFill>
            </a:rPr>
            <a:t>, выбраны из всего многообразия объектов, выявленных при уточнении схемы исполь­зования бассейна р. Нарын и ее притоков, особое внимание было уделено проектам гид­роэлектростанций на участках, обеспеченных: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готовой инфраструктурой для ско­рейшего начала строительных работ;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развитым транспортным сообщением;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не требующих значительных вложений средств для электроснабжения;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другим ин­женерным обеспечением строительства;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беспроблемным размещением подсобных предприятий и строительных рабочих;</a:t>
          </a:r>
          <a:endParaRPr lang="ky-KG" sz="1400" b="1" dirty="0">
            <a:solidFill>
              <a:schemeClr val="tx1"/>
            </a:solidFill>
          </a:endParaRPr>
        </a:p>
        <a:p>
          <a:pPr algn="just">
            <a:buFont typeface="Courier New" panose="02070309020205020404" pitchFamily="49" charset="0"/>
            <a:buChar char="o"/>
          </a:pPr>
          <a:r>
            <a:rPr lang="ru-RU" sz="1400" b="1" dirty="0">
              <a:solidFill>
                <a:schemeClr val="tx1"/>
              </a:solidFill>
            </a:rPr>
            <a:t>- близко проложенными  национальными  ли­ниями электропередач для наименее затратного решения последующей выдачи мощности ГЭС.</a:t>
          </a:r>
          <a:endParaRPr lang="ky-KG" sz="1400" b="1" dirty="0">
            <a:solidFill>
              <a:schemeClr val="tx1"/>
            </a:solidFill>
          </a:endParaRPr>
        </a:p>
        <a:p>
          <a:pPr algn="just"/>
          <a:r>
            <a:rPr lang="ky-KG" sz="1400" dirty="0"/>
            <a:t>	</a:t>
          </a:r>
        </a:p>
      </dgm:t>
    </dgm:pt>
    <dgm:pt modelId="{DDA2A100-6371-406B-9BB4-2DD51FC7F6A2}" type="parTrans" cxnId="{782190CE-8919-4CB0-A8E5-777AB80FB988}">
      <dgm:prSet/>
      <dgm:spPr/>
      <dgm:t>
        <a:bodyPr/>
        <a:lstStyle/>
        <a:p>
          <a:endParaRPr lang="ky-KG"/>
        </a:p>
      </dgm:t>
    </dgm:pt>
    <dgm:pt modelId="{A669536F-8F18-48B3-9D4D-3CCA954C596F}" type="sibTrans" cxnId="{782190CE-8919-4CB0-A8E5-777AB80FB988}">
      <dgm:prSet/>
      <dgm:spPr/>
      <dgm:t>
        <a:bodyPr/>
        <a:lstStyle/>
        <a:p>
          <a:endParaRPr lang="ky-KG"/>
        </a:p>
      </dgm:t>
    </dgm:pt>
    <dgm:pt modelId="{8A9816DD-E12C-4325-9BBF-6200E2F07C57}" type="pres">
      <dgm:prSet presAssocID="{CB82C9C8-F20B-4020-AACD-FA63E8AD1B50}" presName="linear" presStyleCnt="0">
        <dgm:presLayoutVars>
          <dgm:animLvl val="lvl"/>
          <dgm:resizeHandles val="exact"/>
        </dgm:presLayoutVars>
      </dgm:prSet>
      <dgm:spPr/>
    </dgm:pt>
    <dgm:pt modelId="{6A99C5EC-F812-4079-941A-8D99C058C9F9}" type="pres">
      <dgm:prSet presAssocID="{43F800A5-F165-44AC-986F-D9BCE87E97D6}" presName="parentText" presStyleLbl="node1" presStyleIdx="0" presStyleCnt="1" custScaleY="466251" custLinFactNeighborX="176" custLinFactNeighborY="-31074">
        <dgm:presLayoutVars>
          <dgm:chMax val="0"/>
          <dgm:bulletEnabled val="1"/>
        </dgm:presLayoutVars>
      </dgm:prSet>
      <dgm:spPr/>
    </dgm:pt>
  </dgm:ptLst>
  <dgm:cxnLst>
    <dgm:cxn modelId="{8CD5EA06-1FDA-4705-A734-012A1C99EE46}" type="presOf" srcId="{CB82C9C8-F20B-4020-AACD-FA63E8AD1B50}" destId="{8A9816DD-E12C-4325-9BBF-6200E2F07C57}" srcOrd="0" destOrd="0" presId="urn:microsoft.com/office/officeart/2005/8/layout/vList2"/>
    <dgm:cxn modelId="{21B35160-36A3-4924-AB7A-73EEF4D8EDD0}" type="presOf" srcId="{43F800A5-F165-44AC-986F-D9BCE87E97D6}" destId="{6A99C5EC-F812-4079-941A-8D99C058C9F9}" srcOrd="0" destOrd="0" presId="urn:microsoft.com/office/officeart/2005/8/layout/vList2"/>
    <dgm:cxn modelId="{782190CE-8919-4CB0-A8E5-777AB80FB988}" srcId="{CB82C9C8-F20B-4020-AACD-FA63E8AD1B50}" destId="{43F800A5-F165-44AC-986F-D9BCE87E97D6}" srcOrd="0" destOrd="0" parTransId="{DDA2A100-6371-406B-9BB4-2DD51FC7F6A2}" sibTransId="{A669536F-8F18-48B3-9D4D-3CCA954C596F}"/>
    <dgm:cxn modelId="{42B704DF-EC99-4E93-A79A-F2C05D3E24E5}" type="presParOf" srcId="{8A9816DD-E12C-4325-9BBF-6200E2F07C57}" destId="{6A99C5EC-F812-4079-941A-8D99C058C9F9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1A5A2-9AC0-4921-963D-FFF6E87B00A0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ky-KG"/>
        </a:p>
      </dgm:t>
    </dgm:pt>
    <dgm:pt modelId="{108D1550-B470-4955-840A-DA5E75D3F29C}">
      <dgm:prSet custT="1"/>
      <dgm:spPr/>
      <dgm:t>
        <a:bodyPr/>
        <a:lstStyle/>
        <a:p>
          <a:r>
            <a:rPr lang="ru-RU" sz="1300" b="0" i="0" dirty="0"/>
            <a:t>Объект расположен  </a:t>
          </a:r>
          <a:r>
            <a:rPr lang="ru-RU" altLang="ky-KG" sz="1300" b="0" i="0" dirty="0"/>
            <a:t>на р. </a:t>
          </a:r>
          <a:r>
            <a:rPr lang="ru-RU" altLang="ky-KG" sz="1300" b="0" i="0" dirty="0" err="1"/>
            <a:t>Кокомерен</a:t>
          </a:r>
          <a:r>
            <a:rPr lang="ru-RU" altLang="ky-KG" sz="1300" b="0" i="0" dirty="0"/>
            <a:t>, являющимся притоком  р. Нарын</a:t>
          </a:r>
          <a:r>
            <a:rPr lang="ru-RU" sz="1300" b="0" i="0" dirty="0"/>
            <a:t> территориально </a:t>
          </a:r>
          <a:r>
            <a:rPr lang="ru-RU" altLang="ky-KG" sz="1300" b="0" i="0" dirty="0"/>
            <a:t>расположено  в </a:t>
          </a:r>
          <a:r>
            <a:rPr lang="ru-RU" altLang="ky-KG" sz="1300" b="0" i="0" dirty="0" err="1"/>
            <a:t>Жайыльском</a:t>
          </a:r>
          <a:r>
            <a:rPr lang="ru-RU" altLang="ky-KG" sz="1300" b="0" i="0" dirty="0"/>
            <a:t>  районе Чуйской области, также в </a:t>
          </a:r>
          <a:r>
            <a:rPr lang="ru-RU" altLang="ky-KG" sz="1300" b="0" i="0" dirty="0" err="1"/>
            <a:t>Токтогульском</a:t>
          </a:r>
          <a:r>
            <a:rPr lang="ru-RU" altLang="ky-KG" sz="1300" b="0" i="0" dirty="0"/>
            <a:t> районе  Джалал-</a:t>
          </a:r>
          <a:r>
            <a:rPr lang="ru-RU" altLang="ky-KG" sz="1300" b="0" i="0" dirty="0" err="1"/>
            <a:t>Абадской</a:t>
          </a:r>
          <a:r>
            <a:rPr lang="ru-RU" altLang="ky-KG" sz="1300" b="0" i="0" dirty="0"/>
            <a:t> области</a:t>
          </a:r>
          <a:r>
            <a:rPr lang="ru-RU" sz="1300" b="0" i="0" dirty="0"/>
            <a:t>.</a:t>
          </a:r>
          <a:endParaRPr lang="ky-KG" sz="1300" b="0" i="0" dirty="0"/>
        </a:p>
      </dgm:t>
    </dgm:pt>
    <dgm:pt modelId="{EABCD0FC-DCEC-425D-B4BE-50BB54F972EA}" type="parTrans" cxnId="{70A2C881-9C57-43AB-BF1E-726D07AB273E}">
      <dgm:prSet/>
      <dgm:spPr/>
      <dgm:t>
        <a:bodyPr/>
        <a:lstStyle/>
        <a:p>
          <a:endParaRPr lang="ky-KG"/>
        </a:p>
      </dgm:t>
    </dgm:pt>
    <dgm:pt modelId="{C2FF753E-1B81-480A-9F2D-172E6E0F5D2F}" type="sibTrans" cxnId="{70A2C881-9C57-43AB-BF1E-726D07AB273E}">
      <dgm:prSet/>
      <dgm:spPr/>
      <dgm:t>
        <a:bodyPr/>
        <a:lstStyle/>
        <a:p>
          <a:endParaRPr lang="ky-KG"/>
        </a:p>
      </dgm:t>
    </dgm:pt>
    <dgm:pt modelId="{3B781341-AD76-4A94-974F-EBEF3F21FFAB}" type="pres">
      <dgm:prSet presAssocID="{6BB1A5A2-9AC0-4921-963D-FFF6E87B00A0}" presName="linear" presStyleCnt="0">
        <dgm:presLayoutVars>
          <dgm:animLvl val="lvl"/>
          <dgm:resizeHandles val="exact"/>
        </dgm:presLayoutVars>
      </dgm:prSet>
      <dgm:spPr/>
    </dgm:pt>
    <dgm:pt modelId="{E86E4C15-82E9-4E65-B42F-AFE394200FA9}" type="pres">
      <dgm:prSet presAssocID="{108D1550-B470-4955-840A-DA5E75D3F29C}" presName="parentText" presStyleLbl="node1" presStyleIdx="0" presStyleCnt="1" custScaleY="93061" custLinFactNeighborX="49" custLinFactNeighborY="4180">
        <dgm:presLayoutVars>
          <dgm:chMax val="0"/>
          <dgm:bulletEnabled val="1"/>
        </dgm:presLayoutVars>
      </dgm:prSet>
      <dgm:spPr/>
    </dgm:pt>
  </dgm:ptLst>
  <dgm:cxnLst>
    <dgm:cxn modelId="{2C76B163-3E47-41E8-BFB8-15D0CB6F5F5F}" type="presOf" srcId="{108D1550-B470-4955-840A-DA5E75D3F29C}" destId="{E86E4C15-82E9-4E65-B42F-AFE394200FA9}" srcOrd="0" destOrd="0" presId="urn:microsoft.com/office/officeart/2005/8/layout/vList2"/>
    <dgm:cxn modelId="{70A2C881-9C57-43AB-BF1E-726D07AB273E}" srcId="{6BB1A5A2-9AC0-4921-963D-FFF6E87B00A0}" destId="{108D1550-B470-4955-840A-DA5E75D3F29C}" srcOrd="0" destOrd="0" parTransId="{EABCD0FC-DCEC-425D-B4BE-50BB54F972EA}" sibTransId="{C2FF753E-1B81-480A-9F2D-172E6E0F5D2F}"/>
    <dgm:cxn modelId="{970F1CE6-CA4B-495F-BEEE-5571E729610C}" type="presOf" srcId="{6BB1A5A2-9AC0-4921-963D-FFF6E87B00A0}" destId="{3B781341-AD76-4A94-974F-EBEF3F21FFAB}" srcOrd="0" destOrd="0" presId="urn:microsoft.com/office/officeart/2005/8/layout/vList2"/>
    <dgm:cxn modelId="{568FB90D-8224-48DE-B58B-D7828E0D5661}" type="presParOf" srcId="{3B781341-AD76-4A94-974F-EBEF3F21FFAB}" destId="{E86E4C15-82E9-4E65-B42F-AFE394200F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8F9BF-15BE-4F06-BBB7-70C9FECC8798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ky-KG"/>
        </a:p>
      </dgm:t>
    </dgm:pt>
    <dgm:pt modelId="{5F52113A-D684-4702-8504-659B13F85B8A}">
      <dgm:prSet/>
      <dgm:spPr>
        <a:gradFill flip="none" rotWithShape="0">
          <a:gsLst>
            <a:gs pos="0">
              <a:srgbClr val="F84605">
                <a:shade val="30000"/>
                <a:satMod val="115000"/>
              </a:srgbClr>
            </a:gs>
            <a:gs pos="50000">
              <a:srgbClr val="F84605">
                <a:shade val="67500"/>
                <a:satMod val="115000"/>
              </a:srgbClr>
            </a:gs>
            <a:gs pos="100000">
              <a:srgbClr val="F84605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ky-KG" b="1" dirty="0"/>
            <a:t>Место расположения</a:t>
          </a:r>
          <a:endParaRPr lang="ky-KG" dirty="0"/>
        </a:p>
      </dgm:t>
    </dgm:pt>
    <dgm:pt modelId="{D988AFF1-2F11-43E6-B99A-32410939A34F}" type="parTrans" cxnId="{A828BB2F-83E8-465C-B0A1-9A16CEE6E09A}">
      <dgm:prSet/>
      <dgm:spPr/>
      <dgm:t>
        <a:bodyPr/>
        <a:lstStyle/>
        <a:p>
          <a:endParaRPr lang="ky-KG"/>
        </a:p>
      </dgm:t>
    </dgm:pt>
    <dgm:pt modelId="{8D5D9969-0356-4E37-9332-EB6114AE95C8}" type="sibTrans" cxnId="{A828BB2F-83E8-465C-B0A1-9A16CEE6E09A}">
      <dgm:prSet/>
      <dgm:spPr/>
      <dgm:t>
        <a:bodyPr/>
        <a:lstStyle/>
        <a:p>
          <a:endParaRPr lang="ky-KG"/>
        </a:p>
      </dgm:t>
    </dgm:pt>
    <dgm:pt modelId="{3B5EC211-E4F1-4B70-87FF-D421304A46AE}" type="pres">
      <dgm:prSet presAssocID="{F448F9BF-15BE-4F06-BBB7-70C9FECC8798}" presName="linear" presStyleCnt="0">
        <dgm:presLayoutVars>
          <dgm:animLvl val="lvl"/>
          <dgm:resizeHandles val="exact"/>
        </dgm:presLayoutVars>
      </dgm:prSet>
      <dgm:spPr/>
    </dgm:pt>
    <dgm:pt modelId="{7C3E939C-9B59-420E-A067-DD0243603A28}" type="pres">
      <dgm:prSet presAssocID="{5F52113A-D684-4702-8504-659B13F85B8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28BB2F-83E8-465C-B0A1-9A16CEE6E09A}" srcId="{F448F9BF-15BE-4F06-BBB7-70C9FECC8798}" destId="{5F52113A-D684-4702-8504-659B13F85B8A}" srcOrd="0" destOrd="0" parTransId="{D988AFF1-2F11-43E6-B99A-32410939A34F}" sibTransId="{8D5D9969-0356-4E37-9332-EB6114AE95C8}"/>
    <dgm:cxn modelId="{664B9885-9934-4E7C-B860-32CDC882F42A}" type="presOf" srcId="{5F52113A-D684-4702-8504-659B13F85B8A}" destId="{7C3E939C-9B59-420E-A067-DD0243603A28}" srcOrd="0" destOrd="0" presId="urn:microsoft.com/office/officeart/2005/8/layout/vList2"/>
    <dgm:cxn modelId="{5E49D6AD-A99B-43B1-A039-BF2D169EB73F}" type="presOf" srcId="{F448F9BF-15BE-4F06-BBB7-70C9FECC8798}" destId="{3B5EC211-E4F1-4B70-87FF-D421304A46AE}" srcOrd="0" destOrd="0" presId="urn:microsoft.com/office/officeart/2005/8/layout/vList2"/>
    <dgm:cxn modelId="{D3BA228B-96D8-41D5-8FAF-3CCF4FFFF2A4}" type="presParOf" srcId="{3B5EC211-E4F1-4B70-87FF-D421304A46AE}" destId="{7C3E939C-9B59-420E-A067-DD0243603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DF9155-76AE-45E6-97F9-CE9CB01ABCF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ky-KG"/>
        </a:p>
      </dgm:t>
    </dgm:pt>
    <dgm:pt modelId="{22C04E21-5319-43D1-B284-6E704A81E674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r>
            <a:rPr lang="ky-KG" sz="1400" dirty="0"/>
            <a:t>В 2012 г. ТЭО было дополнено и актуализировано китайской корпорацией «</a:t>
          </a:r>
          <a:r>
            <a:rPr lang="en-US" sz="1400" dirty="0" err="1"/>
            <a:t>Synohydro</a:t>
          </a:r>
          <a:r>
            <a:rPr lang="en-US" sz="1400" dirty="0"/>
            <a:t> Ltd</a:t>
          </a:r>
          <a:r>
            <a:rPr lang="ky-KG" sz="1400" dirty="0"/>
            <a:t>»</a:t>
          </a:r>
        </a:p>
      </dgm:t>
    </dgm:pt>
    <dgm:pt modelId="{D2A736F6-2D2E-4003-9B94-7E13EEA9A0C1}" type="parTrans" cxnId="{8FDD545C-7F37-4963-AADC-FB8CD395F0DA}">
      <dgm:prSet/>
      <dgm:spPr/>
      <dgm:t>
        <a:bodyPr/>
        <a:lstStyle/>
        <a:p>
          <a:endParaRPr lang="ky-KG"/>
        </a:p>
      </dgm:t>
    </dgm:pt>
    <dgm:pt modelId="{49B5C353-D5CF-4555-830A-A5120E7FF189}" type="sibTrans" cxnId="{8FDD545C-7F37-4963-AADC-FB8CD395F0DA}">
      <dgm:prSet/>
      <dgm:spPr/>
      <dgm:t>
        <a:bodyPr/>
        <a:lstStyle/>
        <a:p>
          <a:endParaRPr lang="ky-KG"/>
        </a:p>
      </dgm:t>
    </dgm:pt>
    <dgm:pt modelId="{BD3756E6-8B52-400F-8756-D6428A195A60}" type="pres">
      <dgm:prSet presAssocID="{19DF9155-76AE-45E6-97F9-CE9CB01ABCFD}" presName="linear" presStyleCnt="0">
        <dgm:presLayoutVars>
          <dgm:animLvl val="lvl"/>
          <dgm:resizeHandles val="exact"/>
        </dgm:presLayoutVars>
      </dgm:prSet>
      <dgm:spPr/>
    </dgm:pt>
    <dgm:pt modelId="{B04ACED9-6043-4F98-841F-8BAB471AC694}" type="pres">
      <dgm:prSet presAssocID="{22C04E21-5319-43D1-B284-6E704A81E674}" presName="parentText" presStyleLbl="node1" presStyleIdx="0" presStyleCnt="1" custScaleY="77476" custLinFactNeighborX="3577" custLinFactNeighborY="7608">
        <dgm:presLayoutVars>
          <dgm:chMax val="0"/>
          <dgm:bulletEnabled val="1"/>
        </dgm:presLayoutVars>
      </dgm:prSet>
      <dgm:spPr/>
    </dgm:pt>
  </dgm:ptLst>
  <dgm:cxnLst>
    <dgm:cxn modelId="{8FDD545C-7F37-4963-AADC-FB8CD395F0DA}" srcId="{19DF9155-76AE-45E6-97F9-CE9CB01ABCFD}" destId="{22C04E21-5319-43D1-B284-6E704A81E674}" srcOrd="0" destOrd="0" parTransId="{D2A736F6-2D2E-4003-9B94-7E13EEA9A0C1}" sibTransId="{49B5C353-D5CF-4555-830A-A5120E7FF189}"/>
    <dgm:cxn modelId="{FA43F7C6-EF4D-493B-ABFE-8D40037C6FB4}" type="presOf" srcId="{22C04E21-5319-43D1-B284-6E704A81E674}" destId="{B04ACED9-6043-4F98-841F-8BAB471AC694}" srcOrd="0" destOrd="0" presId="urn:microsoft.com/office/officeart/2005/8/layout/vList2"/>
    <dgm:cxn modelId="{9D3F08F0-B0D1-4FD0-950B-0B3742DD5E8B}" type="presOf" srcId="{19DF9155-76AE-45E6-97F9-CE9CB01ABCFD}" destId="{BD3756E6-8B52-400F-8756-D6428A195A60}" srcOrd="0" destOrd="0" presId="urn:microsoft.com/office/officeart/2005/8/layout/vList2"/>
    <dgm:cxn modelId="{5BCBA469-0B2B-44A1-A55C-009D9B618519}" type="presParOf" srcId="{BD3756E6-8B52-400F-8756-D6428A195A60}" destId="{B04ACED9-6043-4F98-841F-8BAB471AC6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1574FC-F714-41DE-A460-CA72C0EA7DC7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ky-KG"/>
        </a:p>
      </dgm:t>
    </dgm:pt>
    <dgm:pt modelId="{4E18ED54-A19F-4776-BB1E-09CE2A397FF0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dirty="0"/>
            <a:t>Деривационный туннель </a:t>
          </a:r>
          <a:r>
            <a:rPr lang="ru-RU" dirty="0" err="1"/>
            <a:t>Кокомеренской</a:t>
          </a:r>
          <a:r>
            <a:rPr lang="ru-RU" dirty="0"/>
            <a:t> ГЭС-2: длина - 26 км, диаметр – 7,6 м.</a:t>
          </a:r>
          <a:endParaRPr lang="ky-KG" dirty="0"/>
        </a:p>
      </dgm:t>
    </dgm:pt>
    <dgm:pt modelId="{B6504022-ECF9-4EC7-AC27-F8D117262057}" type="parTrans" cxnId="{0E507F1A-AC8D-4B6E-9F05-3C4A33A608EF}">
      <dgm:prSet/>
      <dgm:spPr/>
      <dgm:t>
        <a:bodyPr/>
        <a:lstStyle/>
        <a:p>
          <a:endParaRPr lang="ky-KG"/>
        </a:p>
      </dgm:t>
    </dgm:pt>
    <dgm:pt modelId="{6A048AC0-21FF-4E5C-A7F5-A57E08AD18D2}" type="sibTrans" cxnId="{0E507F1A-AC8D-4B6E-9F05-3C4A33A608EF}">
      <dgm:prSet/>
      <dgm:spPr/>
      <dgm:t>
        <a:bodyPr/>
        <a:lstStyle/>
        <a:p>
          <a:endParaRPr lang="ky-KG"/>
        </a:p>
      </dgm:t>
    </dgm:pt>
    <dgm:pt modelId="{B2611EE9-6CF2-4A33-86C6-55F3831431E1}">
      <dgm:prSet/>
      <dgm:spPr>
        <a:solidFill>
          <a:srgbClr val="F1DFCA"/>
        </a:solidFill>
      </dgm:spPr>
      <dgm:t>
        <a:bodyPr/>
        <a:lstStyle/>
        <a:p>
          <a:r>
            <a:rPr lang="ru-RU" dirty="0"/>
            <a:t>Один из вариантов проходки – механизированный с  использованием проходческого комбайна «</a:t>
          </a:r>
          <a:r>
            <a:rPr lang="ru-RU" dirty="0" err="1"/>
            <a:t>Роббинс</a:t>
          </a:r>
          <a:r>
            <a:rPr lang="ru-RU" dirty="0"/>
            <a:t>», что дает сокращение срока строительства на 2 года.</a:t>
          </a:r>
          <a:endParaRPr lang="ky-KG" dirty="0"/>
        </a:p>
      </dgm:t>
    </dgm:pt>
    <dgm:pt modelId="{5C3ADE66-68C1-4D5F-A436-36D99049D792}" type="parTrans" cxnId="{C95F82CB-556D-4FB7-B671-3C2136701558}">
      <dgm:prSet/>
      <dgm:spPr/>
      <dgm:t>
        <a:bodyPr/>
        <a:lstStyle/>
        <a:p>
          <a:endParaRPr lang="ky-KG"/>
        </a:p>
      </dgm:t>
    </dgm:pt>
    <dgm:pt modelId="{CC26AEBD-FEE7-4A16-B7C9-BB9178373190}" type="sibTrans" cxnId="{C95F82CB-556D-4FB7-B671-3C2136701558}">
      <dgm:prSet/>
      <dgm:spPr/>
      <dgm:t>
        <a:bodyPr/>
        <a:lstStyle/>
        <a:p>
          <a:endParaRPr lang="ky-KG"/>
        </a:p>
      </dgm:t>
    </dgm:pt>
    <dgm:pt modelId="{3B7C74E6-FD03-4C86-BCA3-09D6EDA9541E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dirty="0"/>
            <a:t>Расчетный напор </a:t>
          </a:r>
          <a:r>
            <a:rPr lang="ru-RU" dirty="0" err="1"/>
            <a:t>Суусамыр-Кокомеренского</a:t>
          </a:r>
          <a:r>
            <a:rPr lang="ru-RU" dirty="0"/>
            <a:t> каскада составляет 508 м, что в 3,6 раза больше расчетного напора </a:t>
          </a:r>
          <a:r>
            <a:rPr lang="ru-RU" dirty="0" err="1"/>
            <a:t>Токтогульской</a:t>
          </a:r>
          <a:r>
            <a:rPr lang="ru-RU" dirty="0"/>
            <a:t> ГЭС.</a:t>
          </a:r>
          <a:endParaRPr lang="ky-KG" dirty="0"/>
        </a:p>
      </dgm:t>
    </dgm:pt>
    <dgm:pt modelId="{15B36EBF-AB60-47D4-8A7D-759CA998963A}" type="parTrans" cxnId="{D947FA2E-2A7C-47C4-BA09-28D66F21DA06}">
      <dgm:prSet/>
      <dgm:spPr/>
      <dgm:t>
        <a:bodyPr/>
        <a:lstStyle/>
        <a:p>
          <a:endParaRPr lang="ky-KG"/>
        </a:p>
      </dgm:t>
    </dgm:pt>
    <dgm:pt modelId="{C124F6CB-62E6-4E8B-862C-43BBF3428D08}" type="sibTrans" cxnId="{D947FA2E-2A7C-47C4-BA09-28D66F21DA06}">
      <dgm:prSet/>
      <dgm:spPr/>
      <dgm:t>
        <a:bodyPr/>
        <a:lstStyle/>
        <a:p>
          <a:endParaRPr lang="ky-KG"/>
        </a:p>
      </dgm:t>
    </dgm:pt>
    <dgm:pt modelId="{B20E4666-FFDC-451A-8AEB-9C1798E2A006}">
      <dgm:prSet/>
      <dgm:spPr>
        <a:solidFill>
          <a:srgbClr val="F1DFCA">
            <a:alpha val="90000"/>
          </a:srgbClr>
        </a:solidFill>
      </dgm:spPr>
      <dgm:t>
        <a:bodyPr/>
        <a:lstStyle/>
        <a:p>
          <a:r>
            <a:rPr lang="ru-RU" dirty="0"/>
            <a:t>Это дает большую выработку э/энергии при относительно малых расходах воды.</a:t>
          </a:r>
          <a:endParaRPr lang="ky-KG" dirty="0"/>
        </a:p>
      </dgm:t>
    </dgm:pt>
    <dgm:pt modelId="{DCA4B665-E66F-43F3-9885-4E6F718FE20F}" type="parTrans" cxnId="{D25D8E6A-F8FB-4D51-AC56-47FFD2D4FED8}">
      <dgm:prSet/>
      <dgm:spPr/>
      <dgm:t>
        <a:bodyPr/>
        <a:lstStyle/>
        <a:p>
          <a:endParaRPr lang="ky-KG"/>
        </a:p>
      </dgm:t>
    </dgm:pt>
    <dgm:pt modelId="{8D69FCBC-448C-4EB5-8F15-B59F56F2B6EF}" type="sibTrans" cxnId="{D25D8E6A-F8FB-4D51-AC56-47FFD2D4FED8}">
      <dgm:prSet/>
      <dgm:spPr/>
      <dgm:t>
        <a:bodyPr/>
        <a:lstStyle/>
        <a:p>
          <a:endParaRPr lang="ky-KG"/>
        </a:p>
      </dgm:t>
    </dgm:pt>
    <dgm:pt modelId="{66ED7F1E-34FC-481E-9F16-9746721798EF}" type="pres">
      <dgm:prSet presAssocID="{2E1574FC-F714-41DE-A460-CA72C0EA7DC7}" presName="Name0" presStyleCnt="0">
        <dgm:presLayoutVars>
          <dgm:dir/>
          <dgm:animLvl val="lvl"/>
          <dgm:resizeHandles val="exact"/>
        </dgm:presLayoutVars>
      </dgm:prSet>
      <dgm:spPr/>
    </dgm:pt>
    <dgm:pt modelId="{AAC0439F-0491-4FDD-AD4C-397883521B0A}" type="pres">
      <dgm:prSet presAssocID="{4E18ED54-A19F-4776-BB1E-09CE2A397FF0}" presName="composite" presStyleCnt="0"/>
      <dgm:spPr/>
    </dgm:pt>
    <dgm:pt modelId="{86CBE04E-1C91-4246-A0CC-EAD6D64F5E7F}" type="pres">
      <dgm:prSet presAssocID="{4E18ED54-A19F-4776-BB1E-09CE2A397FF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834A81B-80DE-42D8-AF41-E33F8C9B4B8E}" type="pres">
      <dgm:prSet presAssocID="{4E18ED54-A19F-4776-BB1E-09CE2A397FF0}" presName="desTx" presStyleLbl="alignAccFollowNode1" presStyleIdx="0" presStyleCnt="2">
        <dgm:presLayoutVars>
          <dgm:bulletEnabled val="1"/>
        </dgm:presLayoutVars>
      </dgm:prSet>
      <dgm:spPr/>
    </dgm:pt>
    <dgm:pt modelId="{0ED36F8B-6D94-4A25-97F5-F042060FF516}" type="pres">
      <dgm:prSet presAssocID="{6A048AC0-21FF-4E5C-A7F5-A57E08AD18D2}" presName="space" presStyleCnt="0"/>
      <dgm:spPr/>
    </dgm:pt>
    <dgm:pt modelId="{4CA421F2-A385-4705-968D-3DE0FE55B64D}" type="pres">
      <dgm:prSet presAssocID="{3B7C74E6-FD03-4C86-BCA3-09D6EDA9541E}" presName="composite" presStyleCnt="0"/>
      <dgm:spPr/>
    </dgm:pt>
    <dgm:pt modelId="{CB663D58-4D27-42CA-A95E-7A4807CC5ABF}" type="pres">
      <dgm:prSet presAssocID="{3B7C74E6-FD03-4C86-BCA3-09D6EDA954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65F902D-0D34-4A2C-B3B9-7CE61E5F0115}" type="pres">
      <dgm:prSet presAssocID="{3B7C74E6-FD03-4C86-BCA3-09D6EDA9541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507F1A-AC8D-4B6E-9F05-3C4A33A608EF}" srcId="{2E1574FC-F714-41DE-A460-CA72C0EA7DC7}" destId="{4E18ED54-A19F-4776-BB1E-09CE2A397FF0}" srcOrd="0" destOrd="0" parTransId="{B6504022-ECF9-4EC7-AC27-F8D117262057}" sibTransId="{6A048AC0-21FF-4E5C-A7F5-A57E08AD18D2}"/>
    <dgm:cxn modelId="{FB4F2321-5A39-41B9-BC00-1E0911B34401}" type="presOf" srcId="{B20E4666-FFDC-451A-8AEB-9C1798E2A006}" destId="{665F902D-0D34-4A2C-B3B9-7CE61E5F0115}" srcOrd="0" destOrd="0" presId="urn:microsoft.com/office/officeart/2005/8/layout/hList1"/>
    <dgm:cxn modelId="{0A39B324-D11B-4E0E-83A2-244B71BABD71}" type="presOf" srcId="{3B7C74E6-FD03-4C86-BCA3-09D6EDA9541E}" destId="{CB663D58-4D27-42CA-A95E-7A4807CC5ABF}" srcOrd="0" destOrd="0" presId="urn:microsoft.com/office/officeart/2005/8/layout/hList1"/>
    <dgm:cxn modelId="{D947FA2E-2A7C-47C4-BA09-28D66F21DA06}" srcId="{2E1574FC-F714-41DE-A460-CA72C0EA7DC7}" destId="{3B7C74E6-FD03-4C86-BCA3-09D6EDA9541E}" srcOrd="1" destOrd="0" parTransId="{15B36EBF-AB60-47D4-8A7D-759CA998963A}" sibTransId="{C124F6CB-62E6-4E8B-862C-43BBF3428D08}"/>
    <dgm:cxn modelId="{FE307D6A-99D5-4916-A2AA-BEEB68A29004}" type="presOf" srcId="{B2611EE9-6CF2-4A33-86C6-55F3831431E1}" destId="{7834A81B-80DE-42D8-AF41-E33F8C9B4B8E}" srcOrd="0" destOrd="0" presId="urn:microsoft.com/office/officeart/2005/8/layout/hList1"/>
    <dgm:cxn modelId="{D25D8E6A-F8FB-4D51-AC56-47FFD2D4FED8}" srcId="{3B7C74E6-FD03-4C86-BCA3-09D6EDA9541E}" destId="{B20E4666-FFDC-451A-8AEB-9C1798E2A006}" srcOrd="0" destOrd="0" parTransId="{DCA4B665-E66F-43F3-9885-4E6F718FE20F}" sibTransId="{8D69FCBC-448C-4EB5-8F15-B59F56F2B6EF}"/>
    <dgm:cxn modelId="{9DB6DF73-7B0D-4ABA-93B8-610D5C452A07}" type="presOf" srcId="{2E1574FC-F714-41DE-A460-CA72C0EA7DC7}" destId="{66ED7F1E-34FC-481E-9F16-9746721798EF}" srcOrd="0" destOrd="0" presId="urn:microsoft.com/office/officeart/2005/8/layout/hList1"/>
    <dgm:cxn modelId="{DAD9E18D-13D0-4A44-8169-29E1EAB94603}" type="presOf" srcId="{4E18ED54-A19F-4776-BB1E-09CE2A397FF0}" destId="{86CBE04E-1C91-4246-A0CC-EAD6D64F5E7F}" srcOrd="0" destOrd="0" presId="urn:microsoft.com/office/officeart/2005/8/layout/hList1"/>
    <dgm:cxn modelId="{C95F82CB-556D-4FB7-B671-3C2136701558}" srcId="{4E18ED54-A19F-4776-BB1E-09CE2A397FF0}" destId="{B2611EE9-6CF2-4A33-86C6-55F3831431E1}" srcOrd="0" destOrd="0" parTransId="{5C3ADE66-68C1-4D5F-A436-36D99049D792}" sibTransId="{CC26AEBD-FEE7-4A16-B7C9-BB9178373190}"/>
    <dgm:cxn modelId="{5CDD9D90-9C01-44B8-9465-C67F44ABF129}" type="presParOf" srcId="{66ED7F1E-34FC-481E-9F16-9746721798EF}" destId="{AAC0439F-0491-4FDD-AD4C-397883521B0A}" srcOrd="0" destOrd="0" presId="urn:microsoft.com/office/officeart/2005/8/layout/hList1"/>
    <dgm:cxn modelId="{D6053624-D065-405E-9E69-ED11487CA57E}" type="presParOf" srcId="{AAC0439F-0491-4FDD-AD4C-397883521B0A}" destId="{86CBE04E-1C91-4246-A0CC-EAD6D64F5E7F}" srcOrd="0" destOrd="0" presId="urn:microsoft.com/office/officeart/2005/8/layout/hList1"/>
    <dgm:cxn modelId="{A54FE977-0C55-47DF-90D9-A8875C280CE5}" type="presParOf" srcId="{AAC0439F-0491-4FDD-AD4C-397883521B0A}" destId="{7834A81B-80DE-42D8-AF41-E33F8C9B4B8E}" srcOrd="1" destOrd="0" presId="urn:microsoft.com/office/officeart/2005/8/layout/hList1"/>
    <dgm:cxn modelId="{AF4BD224-7B39-41C4-BB82-DFF87F7A8F4D}" type="presParOf" srcId="{66ED7F1E-34FC-481E-9F16-9746721798EF}" destId="{0ED36F8B-6D94-4A25-97F5-F042060FF516}" srcOrd="1" destOrd="0" presId="urn:microsoft.com/office/officeart/2005/8/layout/hList1"/>
    <dgm:cxn modelId="{277DF6E7-F85D-48FC-90C9-064336BF5501}" type="presParOf" srcId="{66ED7F1E-34FC-481E-9F16-9746721798EF}" destId="{4CA421F2-A385-4705-968D-3DE0FE55B64D}" srcOrd="2" destOrd="0" presId="urn:microsoft.com/office/officeart/2005/8/layout/hList1"/>
    <dgm:cxn modelId="{6F0C53FB-ACD8-46BA-A31E-1737343AF7D0}" type="presParOf" srcId="{4CA421F2-A385-4705-968D-3DE0FE55B64D}" destId="{CB663D58-4D27-42CA-A95E-7A4807CC5ABF}" srcOrd="0" destOrd="0" presId="urn:microsoft.com/office/officeart/2005/8/layout/hList1"/>
    <dgm:cxn modelId="{96222222-6928-4CF7-89EB-F42417AFB2B9}" type="presParOf" srcId="{4CA421F2-A385-4705-968D-3DE0FE55B64D}" destId="{665F902D-0D34-4A2C-B3B9-7CE61E5F01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D12A53-1CDE-4F78-8F40-09EEA244B72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ky-KG"/>
        </a:p>
      </dgm:t>
    </dgm:pt>
    <dgm:pt modelId="{48C5D959-365E-4C44-A365-110B812861BB}">
      <dgm:prSet/>
      <dgm:spPr/>
      <dgm:t>
        <a:bodyPr/>
        <a:lstStyle/>
        <a:p>
          <a:pPr algn="ctr"/>
          <a:r>
            <a:rPr lang="ky-KG" b="1"/>
            <a:t>Некоторые ключевые особенности каскада</a:t>
          </a:r>
        </a:p>
      </dgm:t>
    </dgm:pt>
    <dgm:pt modelId="{E6470533-42DE-4FAE-AF3D-2619E94C6916}" type="parTrans" cxnId="{F0AF28C4-D41E-487F-AEBB-29C2B3279B6E}">
      <dgm:prSet/>
      <dgm:spPr/>
      <dgm:t>
        <a:bodyPr/>
        <a:lstStyle/>
        <a:p>
          <a:endParaRPr lang="ky-KG"/>
        </a:p>
      </dgm:t>
    </dgm:pt>
    <dgm:pt modelId="{B7FE13C2-2A55-479A-A6BB-B9CAA9F9FDAF}" type="sibTrans" cxnId="{F0AF28C4-D41E-487F-AEBB-29C2B3279B6E}">
      <dgm:prSet/>
      <dgm:spPr/>
      <dgm:t>
        <a:bodyPr/>
        <a:lstStyle/>
        <a:p>
          <a:endParaRPr lang="ky-KG"/>
        </a:p>
      </dgm:t>
    </dgm:pt>
    <dgm:pt modelId="{E97308A0-52A3-4378-AE31-D35C4184B038}" type="pres">
      <dgm:prSet presAssocID="{81D12A53-1CDE-4F78-8F40-09EEA244B728}" presName="linear" presStyleCnt="0">
        <dgm:presLayoutVars>
          <dgm:animLvl val="lvl"/>
          <dgm:resizeHandles val="exact"/>
        </dgm:presLayoutVars>
      </dgm:prSet>
      <dgm:spPr/>
    </dgm:pt>
    <dgm:pt modelId="{C392DC40-949E-4EEB-916B-BA27B12F5AD1}" type="pres">
      <dgm:prSet presAssocID="{48C5D959-365E-4C44-A365-110B812861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635624-2876-4398-84F6-94E42F4864AB}" type="presOf" srcId="{48C5D959-365E-4C44-A365-110B812861BB}" destId="{C392DC40-949E-4EEB-916B-BA27B12F5AD1}" srcOrd="0" destOrd="0" presId="urn:microsoft.com/office/officeart/2005/8/layout/vList2"/>
    <dgm:cxn modelId="{F0AF28C4-D41E-487F-AEBB-29C2B3279B6E}" srcId="{81D12A53-1CDE-4F78-8F40-09EEA244B728}" destId="{48C5D959-365E-4C44-A365-110B812861BB}" srcOrd="0" destOrd="0" parTransId="{E6470533-42DE-4FAE-AF3D-2619E94C6916}" sibTransId="{B7FE13C2-2A55-479A-A6BB-B9CAA9F9FDAF}"/>
    <dgm:cxn modelId="{828E7FCC-CBC8-44BD-97B8-D04CCF382D27}" type="presOf" srcId="{81D12A53-1CDE-4F78-8F40-09EEA244B728}" destId="{E97308A0-52A3-4378-AE31-D35C4184B038}" srcOrd="0" destOrd="0" presId="urn:microsoft.com/office/officeart/2005/8/layout/vList2"/>
    <dgm:cxn modelId="{21EBD43E-0BD2-426C-A33D-CFA491B31A72}" type="presParOf" srcId="{E97308A0-52A3-4378-AE31-D35C4184B038}" destId="{C392DC40-949E-4EEB-916B-BA27B12F5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BB32-038C-4288-9E0F-409AF5B14E24}">
      <dsp:nvSpPr>
        <dsp:cNvPr id="0" name=""/>
        <dsp:cNvSpPr/>
      </dsp:nvSpPr>
      <dsp:spPr>
        <a:xfrm>
          <a:off x="0" y="103"/>
          <a:ext cx="8834437" cy="307673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  <a:defRPr/>
          </a:pPr>
          <a:r>
            <a:rPr lang="ru-RU" sz="1400" ker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Расположение ГЭС на р. Нарын</a:t>
          </a:r>
          <a:endParaRPr lang="ky-KG" sz="1400" kern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5019" y="15122"/>
        <a:ext cx="8804399" cy="2776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8E06B-7EFF-41FC-9935-1DF5D10A2481}">
      <dsp:nvSpPr>
        <dsp:cNvPr id="0" name=""/>
        <dsp:cNvSpPr/>
      </dsp:nvSpPr>
      <dsp:spPr>
        <a:xfrm>
          <a:off x="0" y="5177"/>
          <a:ext cx="1280010" cy="52416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200" kern="1200" dirty="0"/>
            <a:t>Каракольская ГЭС</a:t>
          </a:r>
        </a:p>
      </dsp:txBody>
      <dsp:txXfrm>
        <a:off x="25587" y="30764"/>
        <a:ext cx="1228836" cy="4729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5C1A5-6A26-42B2-84F8-D4B1DB7D4CA6}">
      <dsp:nvSpPr>
        <dsp:cNvPr id="0" name=""/>
        <dsp:cNvSpPr/>
      </dsp:nvSpPr>
      <dsp:spPr>
        <a:xfrm>
          <a:off x="0" y="106273"/>
          <a:ext cx="1322801" cy="526477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Кокомеренская-1</a:t>
          </a:r>
          <a:endParaRPr lang="ky-KG" sz="1200" kern="1200" dirty="0"/>
        </a:p>
      </dsp:txBody>
      <dsp:txXfrm>
        <a:off x="25700" y="131973"/>
        <a:ext cx="1271401" cy="4750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09BD2-DA45-43B5-8FCA-2932C2E04C5F}">
      <dsp:nvSpPr>
        <dsp:cNvPr id="0" name=""/>
        <dsp:cNvSpPr/>
      </dsp:nvSpPr>
      <dsp:spPr>
        <a:xfrm>
          <a:off x="0" y="240826"/>
          <a:ext cx="1320074" cy="55554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Кокомеренская-2</a:t>
          </a:r>
          <a:endParaRPr lang="ky-KG" sz="1200" kern="1200" dirty="0"/>
        </a:p>
      </dsp:txBody>
      <dsp:txXfrm>
        <a:off x="27119" y="267945"/>
        <a:ext cx="1265836" cy="5013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030CC-C8EC-43FD-9754-27565C612486}">
      <dsp:nvSpPr>
        <dsp:cNvPr id="0" name=""/>
        <dsp:cNvSpPr/>
      </dsp:nvSpPr>
      <dsp:spPr>
        <a:xfrm>
          <a:off x="141143" y="1"/>
          <a:ext cx="2699521" cy="153233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200" kern="1200" dirty="0"/>
            <a:t>Проект предусматривает строительство  3-х ГЭС суммарной установленной мощностью 1305 МВт со среднемноголетней выработкой 3,3 млрд. кВтч</a:t>
          </a:r>
          <a:r>
            <a:rPr lang="ru-RU" sz="1200" kern="1200" dirty="0"/>
            <a:t>. </a:t>
          </a:r>
          <a:r>
            <a:rPr lang="ky-KG" sz="1200" kern="1200" dirty="0"/>
            <a:t>Согласно пред-ТЭО проекта, стоимость составляет 3,343 млн. долларов США</a:t>
          </a:r>
          <a:r>
            <a:rPr lang="ru-RU" sz="1200" kern="1200" dirty="0"/>
            <a:t>.</a:t>
          </a:r>
          <a:r>
            <a:rPr lang="ky-KG" sz="1200" kern="1200" dirty="0"/>
            <a:t>        </a:t>
          </a:r>
          <a:endParaRPr lang="ru-RU" sz="1200" kern="1200" dirty="0"/>
        </a:p>
      </dsp:txBody>
      <dsp:txXfrm>
        <a:off x="215945" y="74803"/>
        <a:ext cx="2549917" cy="13827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7D8E-9DA5-4FF4-909B-0EB1BEED6F9D}">
      <dsp:nvSpPr>
        <dsp:cNvPr id="0" name=""/>
        <dsp:cNvSpPr/>
      </dsp:nvSpPr>
      <dsp:spPr>
        <a:xfrm>
          <a:off x="0" y="20895"/>
          <a:ext cx="11263743" cy="701848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1. Создание совместного предприятия для реализации проекта строительства </a:t>
          </a:r>
          <a:r>
            <a:rPr lang="ru-RU" sz="1400" b="1" kern="1200" dirty="0" err="1"/>
            <a:t>Суусамыр-Кокомеренского</a:t>
          </a:r>
          <a:r>
            <a:rPr lang="ru-RU" sz="1400" b="1" kern="1200" dirty="0"/>
            <a:t> каскада ГЭС со следующим распределением долей в уставном капитале предприятия: </a:t>
          </a:r>
        </a:p>
      </dsp:txBody>
      <dsp:txXfrm>
        <a:off x="34261" y="55156"/>
        <a:ext cx="11170993" cy="6675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4E239-868E-4FAA-A08D-BC4A31146284}">
      <dsp:nvSpPr>
        <dsp:cNvPr id="0" name=""/>
        <dsp:cNvSpPr/>
      </dsp:nvSpPr>
      <dsp:spPr>
        <a:xfrm>
          <a:off x="0" y="2268"/>
          <a:ext cx="11614438" cy="365039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Неденежный вклад Кыргызской стороны: </a:t>
          </a:r>
        </a:p>
      </dsp:txBody>
      <dsp:txXfrm>
        <a:off x="17820" y="20088"/>
        <a:ext cx="11566197" cy="3472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77D6-E70B-44FF-8B70-614C69C3D614}">
      <dsp:nvSpPr>
        <dsp:cNvPr id="0" name=""/>
        <dsp:cNvSpPr/>
      </dsp:nvSpPr>
      <dsp:spPr>
        <a:xfrm>
          <a:off x="0" y="158317"/>
          <a:ext cx="11500138" cy="507527"/>
        </a:xfrm>
        <a:prstGeom prst="snipRound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При участии третьей стороны доля акций распределяется следующим образом:</a:t>
          </a:r>
        </a:p>
      </dsp:txBody>
      <dsp:txXfrm>
        <a:off x="24775" y="183092"/>
        <a:ext cx="11433068" cy="4827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2AD24-3F69-40F2-BBD5-741B1ED56433}">
      <dsp:nvSpPr>
        <dsp:cNvPr id="0" name=""/>
        <dsp:cNvSpPr/>
      </dsp:nvSpPr>
      <dsp:spPr>
        <a:xfrm>
          <a:off x="0" y="562"/>
          <a:ext cx="11490036" cy="599040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Реализация проекта при сотрудничестве с государством в рамках закона «О государственно-частном партнерстве в КР», в том числе в виде следующих моделей сотрудничества: </a:t>
          </a:r>
        </a:p>
      </dsp:txBody>
      <dsp:txXfrm>
        <a:off x="29243" y="29805"/>
        <a:ext cx="11410872" cy="56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6868E-D251-47BC-ABEB-CB0A53185260}">
      <dsp:nvSpPr>
        <dsp:cNvPr id="0" name=""/>
        <dsp:cNvSpPr/>
      </dsp:nvSpPr>
      <dsp:spPr>
        <a:xfrm>
          <a:off x="0" y="523"/>
          <a:ext cx="4352253" cy="742591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b="1" kern="1200" dirty="0">
              <a:latin typeface="+mj-lt"/>
            </a:rPr>
            <a:t>Общий гидроэнергетический потенциал Кыргызской Республики</a:t>
          </a:r>
          <a:endParaRPr lang="ru-RU" sz="2000" kern="1200" dirty="0">
            <a:latin typeface="+mj-lt"/>
          </a:endParaRPr>
        </a:p>
      </dsp:txBody>
      <dsp:txXfrm>
        <a:off x="36250" y="36773"/>
        <a:ext cx="4279753" cy="670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6AD7E-140A-4AE8-84AC-ACE2FB960711}">
      <dsp:nvSpPr>
        <dsp:cNvPr id="0" name=""/>
        <dsp:cNvSpPr/>
      </dsp:nvSpPr>
      <dsp:spPr>
        <a:xfrm>
          <a:off x="0" y="7397"/>
          <a:ext cx="5562600" cy="52416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b="1" kern="1200" dirty="0">
              <a:latin typeface="+mj-lt"/>
            </a:rPr>
            <a:t>Гидропотенциал рек Кыргызской Республики</a:t>
          </a:r>
          <a:endParaRPr lang="ru-RU" sz="2000" kern="1200" dirty="0">
            <a:latin typeface="+mj-lt"/>
          </a:endParaRPr>
        </a:p>
      </dsp:txBody>
      <dsp:txXfrm>
        <a:off x="25587" y="32984"/>
        <a:ext cx="5511426" cy="47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C5EC-F812-4079-941A-8D99C058C9F9}">
      <dsp:nvSpPr>
        <dsp:cNvPr id="0" name=""/>
        <dsp:cNvSpPr/>
      </dsp:nvSpPr>
      <dsp:spPr>
        <a:xfrm>
          <a:off x="0" y="0"/>
          <a:ext cx="10688505" cy="47009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kern="1200" dirty="0"/>
            <a:t>	</a:t>
          </a:r>
          <a:r>
            <a:rPr lang="ky-KG" sz="1400" b="1" kern="1200" dirty="0">
              <a:solidFill>
                <a:schemeClr val="tx1"/>
              </a:solidFill>
            </a:rPr>
            <a:t>Одним из важных составляющих стержня экономического развития Кыргызской Республики является увеличение энергетических мощностей используя природный гидропотенциал рек находящихся на её территории. В дальнейшем чистая электроэнергия выработанная на этих ГЭС поспособствуют развитию всей экономики Кыргызской Республики.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b="1" kern="1200" dirty="0">
              <a:solidFill>
                <a:schemeClr val="tx1"/>
              </a:solidFill>
            </a:rPr>
            <a:t>	Кыргызская Республика может стать одним из главных поставщиков электроэнергии в Центральноазиатском регионе и Китае.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b="1" kern="1200" dirty="0">
              <a:solidFill>
                <a:schemeClr val="tx1"/>
              </a:solidFill>
            </a:rPr>
            <a:t>	Для реализации новых генерирующих мощностей ОАО «Электрические станции» предлагаются следующие проекты: Верхне-Нарынский каскад ГЭС, Камбаратинская ГЭС-1, Суусамыр-Кокомеренский каскад ГЭС, Казарманский каскад ГЭС.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	Перечень перспективных гидроэлектростанций с общей установленной мощностью 4562,7 МВт и суммарной ежегодной  выработкой  14,561 млрд </a:t>
          </a:r>
          <a:r>
            <a:rPr lang="ru-RU" sz="1400" b="1" kern="1200" dirty="0" err="1">
              <a:solidFill>
                <a:schemeClr val="tx1"/>
              </a:solidFill>
            </a:rPr>
            <a:t>кВтч</a:t>
          </a:r>
          <a:r>
            <a:rPr lang="ru-RU" sz="1400" b="1" kern="1200" dirty="0">
              <a:solidFill>
                <a:schemeClr val="tx1"/>
              </a:solidFill>
            </a:rPr>
            <a:t>, выбраны из всего многообразия объектов, выявленных при уточнении схемы исполь­зования бассейна р. Нарын и ее притоков, особое внимание было уделено проектам гид­роэлектростанций на участках, обеспеченных: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готовой инфраструктурой для ско­рейшего начала строительных работ;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развитым транспортным сообщением;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не требующих значительных вложений средств для электроснабжения;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другим ин­женерным обеспечением строительства;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беспроблемным размещением подсобных предприятий и строительных рабочих;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b="1" kern="1200" dirty="0">
              <a:solidFill>
                <a:schemeClr val="tx1"/>
              </a:solidFill>
            </a:rPr>
            <a:t>- близко проложенными  национальными  ли­ниями электропередач для наименее затратного решения последующей выдачи мощности ГЭС.</a:t>
          </a:r>
          <a:endParaRPr lang="ky-KG" sz="1400" b="1" kern="1200" dirty="0">
            <a:solidFill>
              <a:schemeClr val="tx1"/>
            </a:solidFill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kern="1200" dirty="0"/>
            <a:t>	</a:t>
          </a:r>
        </a:p>
      </dsp:txBody>
      <dsp:txXfrm>
        <a:off x="229483" y="229483"/>
        <a:ext cx="10229539" cy="4242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E4C15-82E9-4E65-B42F-AFE394200FA9}">
      <dsp:nvSpPr>
        <dsp:cNvPr id="0" name=""/>
        <dsp:cNvSpPr/>
      </dsp:nvSpPr>
      <dsp:spPr>
        <a:xfrm>
          <a:off x="0" y="340676"/>
          <a:ext cx="1826720" cy="2299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Объект расположен  </a:t>
          </a:r>
          <a:r>
            <a:rPr lang="ru-RU" altLang="ky-KG" sz="1300" b="0" i="0" kern="1200" dirty="0"/>
            <a:t>на р. </a:t>
          </a:r>
          <a:r>
            <a:rPr lang="ru-RU" altLang="ky-KG" sz="1300" b="0" i="0" kern="1200" dirty="0" err="1"/>
            <a:t>Кокомерен</a:t>
          </a:r>
          <a:r>
            <a:rPr lang="ru-RU" altLang="ky-KG" sz="1300" b="0" i="0" kern="1200" dirty="0"/>
            <a:t>, являющимся притоком  р. Нарын</a:t>
          </a:r>
          <a:r>
            <a:rPr lang="ru-RU" sz="1300" b="0" i="0" kern="1200" dirty="0"/>
            <a:t> территориально </a:t>
          </a:r>
          <a:r>
            <a:rPr lang="ru-RU" altLang="ky-KG" sz="1300" b="0" i="0" kern="1200" dirty="0"/>
            <a:t>расположено  в </a:t>
          </a:r>
          <a:r>
            <a:rPr lang="ru-RU" altLang="ky-KG" sz="1300" b="0" i="0" kern="1200" dirty="0" err="1"/>
            <a:t>Жайыльском</a:t>
          </a:r>
          <a:r>
            <a:rPr lang="ru-RU" altLang="ky-KG" sz="1300" b="0" i="0" kern="1200" dirty="0"/>
            <a:t>  районе Чуйской области, также в </a:t>
          </a:r>
          <a:r>
            <a:rPr lang="ru-RU" altLang="ky-KG" sz="1300" b="0" i="0" kern="1200" dirty="0" err="1"/>
            <a:t>Токтогульском</a:t>
          </a:r>
          <a:r>
            <a:rPr lang="ru-RU" altLang="ky-KG" sz="1300" b="0" i="0" kern="1200" dirty="0"/>
            <a:t> районе  Джалал-</a:t>
          </a:r>
          <a:r>
            <a:rPr lang="ru-RU" altLang="ky-KG" sz="1300" b="0" i="0" kern="1200" dirty="0" err="1"/>
            <a:t>Абадской</a:t>
          </a:r>
          <a:r>
            <a:rPr lang="ru-RU" altLang="ky-KG" sz="1300" b="0" i="0" kern="1200" dirty="0"/>
            <a:t> области</a:t>
          </a:r>
          <a:r>
            <a:rPr lang="ru-RU" sz="1300" b="0" i="0" kern="1200" dirty="0"/>
            <a:t>.</a:t>
          </a:r>
          <a:endParaRPr lang="ky-KG" sz="1300" b="0" i="0" kern="1200" dirty="0"/>
        </a:p>
      </dsp:txBody>
      <dsp:txXfrm>
        <a:off x="89173" y="429849"/>
        <a:ext cx="1648374" cy="2121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939C-9B59-420E-A067-DD0243603A28}">
      <dsp:nvSpPr>
        <dsp:cNvPr id="0" name=""/>
        <dsp:cNvSpPr/>
      </dsp:nvSpPr>
      <dsp:spPr>
        <a:xfrm>
          <a:off x="0" y="91515"/>
          <a:ext cx="1731576" cy="311805"/>
        </a:xfrm>
        <a:prstGeom prst="roundRect">
          <a:avLst/>
        </a:prstGeom>
        <a:gradFill flip="none" rotWithShape="0">
          <a:gsLst>
            <a:gs pos="0">
              <a:srgbClr val="F84605">
                <a:shade val="30000"/>
                <a:satMod val="115000"/>
              </a:srgbClr>
            </a:gs>
            <a:gs pos="50000">
              <a:srgbClr val="F84605">
                <a:shade val="67500"/>
                <a:satMod val="115000"/>
              </a:srgbClr>
            </a:gs>
            <a:gs pos="100000">
              <a:srgbClr val="F84605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300" b="1" kern="1200" dirty="0"/>
            <a:t>Место расположения</a:t>
          </a:r>
          <a:endParaRPr lang="ky-KG" sz="1300" kern="1200" dirty="0"/>
        </a:p>
      </dsp:txBody>
      <dsp:txXfrm>
        <a:off x="15221" y="106736"/>
        <a:ext cx="1701134" cy="281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ACED9-6043-4F98-841F-8BAB471AC694}">
      <dsp:nvSpPr>
        <dsp:cNvPr id="0" name=""/>
        <dsp:cNvSpPr/>
      </dsp:nvSpPr>
      <dsp:spPr>
        <a:xfrm>
          <a:off x="0" y="136104"/>
          <a:ext cx="7083847" cy="2501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kern="1200" dirty="0"/>
            <a:t>В 2012 г. ТЭО было дополнено и актуализировано китайской корпорацией «</a:t>
          </a:r>
          <a:r>
            <a:rPr lang="en-US" sz="1400" kern="1200" dirty="0" err="1"/>
            <a:t>Synohydro</a:t>
          </a:r>
          <a:r>
            <a:rPr lang="en-US" sz="1400" kern="1200" dirty="0"/>
            <a:t> Ltd</a:t>
          </a:r>
          <a:r>
            <a:rPr lang="ky-KG" sz="1400" kern="1200" dirty="0"/>
            <a:t>»</a:t>
          </a:r>
        </a:p>
      </dsp:txBody>
      <dsp:txXfrm>
        <a:off x="12213" y="148317"/>
        <a:ext cx="7059421" cy="2257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E04E-1C91-4246-A0CC-EAD6D64F5E7F}">
      <dsp:nvSpPr>
        <dsp:cNvPr id="0" name=""/>
        <dsp:cNvSpPr/>
      </dsp:nvSpPr>
      <dsp:spPr>
        <a:xfrm>
          <a:off x="23" y="520568"/>
          <a:ext cx="2214827" cy="865922"/>
        </a:xfrm>
        <a:prstGeom prst="rect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Деривационный туннель </a:t>
          </a:r>
          <a:r>
            <a:rPr lang="ru-RU" sz="1100" kern="1200" dirty="0" err="1"/>
            <a:t>Кокомеренской</a:t>
          </a:r>
          <a:r>
            <a:rPr lang="ru-RU" sz="1100" kern="1200" dirty="0"/>
            <a:t> ГЭС-2: длина - 26 км, диаметр – 7,6 м.</a:t>
          </a:r>
          <a:endParaRPr lang="ky-KG" sz="1100" kern="1200" dirty="0"/>
        </a:p>
      </dsp:txBody>
      <dsp:txXfrm>
        <a:off x="23" y="520568"/>
        <a:ext cx="2214827" cy="865922"/>
      </dsp:txXfrm>
    </dsp:sp>
    <dsp:sp modelId="{7834A81B-80DE-42D8-AF41-E33F8C9B4B8E}">
      <dsp:nvSpPr>
        <dsp:cNvPr id="0" name=""/>
        <dsp:cNvSpPr/>
      </dsp:nvSpPr>
      <dsp:spPr>
        <a:xfrm>
          <a:off x="23" y="1386490"/>
          <a:ext cx="2214827" cy="1087019"/>
        </a:xfrm>
        <a:prstGeom prst="rect">
          <a:avLst/>
        </a:prstGeom>
        <a:solidFill>
          <a:srgbClr val="F1DFCA"/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Один из вариантов проходки – механизированный с  использованием проходческого комбайна «</a:t>
          </a:r>
          <a:r>
            <a:rPr lang="ru-RU" sz="1100" kern="1200" dirty="0" err="1"/>
            <a:t>Роббинс</a:t>
          </a:r>
          <a:r>
            <a:rPr lang="ru-RU" sz="1100" kern="1200" dirty="0"/>
            <a:t>», что дает сокращение срока строительства на 2 года.</a:t>
          </a:r>
          <a:endParaRPr lang="ky-KG" sz="1100" kern="1200" dirty="0"/>
        </a:p>
      </dsp:txBody>
      <dsp:txXfrm>
        <a:off x="23" y="1386490"/>
        <a:ext cx="2214827" cy="1087019"/>
      </dsp:txXfrm>
    </dsp:sp>
    <dsp:sp modelId="{CB663D58-4D27-42CA-A95E-7A4807CC5ABF}">
      <dsp:nvSpPr>
        <dsp:cNvPr id="0" name=""/>
        <dsp:cNvSpPr/>
      </dsp:nvSpPr>
      <dsp:spPr>
        <a:xfrm>
          <a:off x="2524926" y="520568"/>
          <a:ext cx="2214827" cy="865922"/>
        </a:xfrm>
        <a:prstGeom prst="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Расчетный напор </a:t>
          </a:r>
          <a:r>
            <a:rPr lang="ru-RU" sz="1100" kern="1200" dirty="0" err="1"/>
            <a:t>Суусамыр-Кокомеренского</a:t>
          </a:r>
          <a:r>
            <a:rPr lang="ru-RU" sz="1100" kern="1200" dirty="0"/>
            <a:t> каскада составляет 508 м, что в 3,6 раза больше расчетного напора </a:t>
          </a:r>
          <a:r>
            <a:rPr lang="ru-RU" sz="1100" kern="1200" dirty="0" err="1"/>
            <a:t>Токтогульской</a:t>
          </a:r>
          <a:r>
            <a:rPr lang="ru-RU" sz="1100" kern="1200" dirty="0"/>
            <a:t> ГЭС.</a:t>
          </a:r>
          <a:endParaRPr lang="ky-KG" sz="1100" kern="1200" dirty="0"/>
        </a:p>
      </dsp:txBody>
      <dsp:txXfrm>
        <a:off x="2524926" y="520568"/>
        <a:ext cx="2214827" cy="865922"/>
      </dsp:txXfrm>
    </dsp:sp>
    <dsp:sp modelId="{665F902D-0D34-4A2C-B3B9-7CE61E5F0115}">
      <dsp:nvSpPr>
        <dsp:cNvPr id="0" name=""/>
        <dsp:cNvSpPr/>
      </dsp:nvSpPr>
      <dsp:spPr>
        <a:xfrm>
          <a:off x="2524926" y="1386490"/>
          <a:ext cx="2214827" cy="1087019"/>
        </a:xfrm>
        <a:prstGeom prst="rect">
          <a:avLst/>
        </a:prstGeom>
        <a:solidFill>
          <a:srgbClr val="F1DFCA">
            <a:alpha val="90000"/>
          </a:srgb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Это дает большую выработку э/энергии при относительно малых расходах воды.</a:t>
          </a:r>
          <a:endParaRPr lang="ky-KG" sz="1100" kern="1200" dirty="0"/>
        </a:p>
      </dsp:txBody>
      <dsp:txXfrm>
        <a:off x="2524926" y="1386490"/>
        <a:ext cx="2214827" cy="1087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DC40-949E-4EEB-916B-BA27B12F5AD1}">
      <dsp:nvSpPr>
        <dsp:cNvPr id="0" name=""/>
        <dsp:cNvSpPr/>
      </dsp:nvSpPr>
      <dsp:spPr>
        <a:xfrm>
          <a:off x="0" y="6581"/>
          <a:ext cx="3031664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100" b="1" kern="1200"/>
            <a:t>Некоторые ключевые особенности каскада</a:t>
          </a:r>
        </a:p>
      </dsp:txBody>
      <dsp:txXfrm>
        <a:off x="12879" y="19460"/>
        <a:ext cx="3005906" cy="23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83DC9-97CD-4699-ADEA-D1F2A5F4C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A9DE4-D52F-4116-9534-E2076177F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A6EBE-8D01-46C7-BECB-9C6AEFC0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1248-644E-4A77-AD62-EAE62FA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4EE41-D888-4464-827E-E58C2E52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1FEBE-22B2-431F-8FAE-889BB6AA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0CE534-C88F-40F8-8338-980BCCE7B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B0E0C-8436-4CE2-98A5-2F072535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B9C58-5E69-4684-8E0E-45F8E33F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FDE99-E4C9-46F8-A9E4-0ACC00E0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9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1F2451-83DA-4685-B95A-DB966DB3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0BB406-CBA5-44DB-A023-B0A4AD887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68051-54B6-42F6-960B-138E504F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47BD9-9283-4B16-98B0-005C37F9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0082C-96F2-4B57-9409-45A95D59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1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4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5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77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60393" y="1712214"/>
            <a:ext cx="7124700" cy="0"/>
          </a:xfrm>
          <a:custGeom>
            <a:avLst/>
            <a:gdLst/>
            <a:ahLst/>
            <a:cxnLst/>
            <a:rect l="l" t="t" r="r" b="b"/>
            <a:pathLst>
              <a:path w="5343525">
                <a:moveTo>
                  <a:pt x="0" y="0"/>
                </a:moveTo>
                <a:lnTo>
                  <a:pt x="5343144" y="0"/>
                </a:lnTo>
              </a:path>
            </a:pathLst>
          </a:custGeom>
          <a:ln w="25908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379711" y="5954267"/>
            <a:ext cx="2404533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2892" y="0"/>
                </a:lnTo>
              </a:path>
            </a:pathLst>
          </a:custGeom>
          <a:ln w="1524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0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3621" y="6407455"/>
            <a:ext cx="376767" cy="276999"/>
          </a:xfrm>
        </p:spPr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4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37D09-2272-4854-A40B-AEF32A84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F8B1A-F1A1-4FE3-A04A-CE851320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E8770-FDAC-47A5-A0E5-088A83DA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08C66-BFDA-49F8-9A58-BEE913E2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643B1-17C5-44CD-85CA-104C3B0E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0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52F7A-C482-46EB-B6C0-9E389C6E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F1437A-70C7-4EFA-8F8A-F8BC83AC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70B78-D341-4B6C-90FD-8664AA87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D1946-65D8-46E5-A22A-BE68FFC7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1EDDD-F00D-4624-A43F-51D92AF1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4293A-974A-488F-8BD6-0368AE6E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205AE-1EAF-42F1-9BB3-90D5C8CA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6FF48-4256-4611-A4B1-0455DA846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957A9-811E-48F8-AEDC-BF46E813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F6F833-E5A0-4D0A-8CBF-1B7B306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DA4521-152E-4281-91B6-3D38329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E2962-27C7-4BDB-8B63-AE7AC615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BBABF-331C-4C5F-89F6-ADD1FACB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8B50DA-BDE8-43D8-9A59-B53303A9F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2BD9C5-26B6-42E4-B350-7A2462E59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D2E6A8-8345-4CB9-A77F-04DD19945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A9BE15-3F36-4887-962A-A3ED0D53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FB8006-D68C-4959-965A-71E54E98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F67A77-ACA5-4239-98CD-55EE20A3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2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BBED8-0366-49BD-B1C8-E644E48D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1D408B-191F-4A03-B44C-7B9E0F6D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9B26B7-6F8F-4459-B18B-6F0D8C66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473764-4516-48B7-B2DD-2793B53A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86E7B4-757A-41B5-947F-18E1F84A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212450-2875-45A0-AFD4-D64AB288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B5A67-7232-48E9-8EA8-AC79724A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16BFB-8760-428F-A039-391FFEA3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0E1FE-D070-4A7C-BF62-EEEC76868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1FA7B-8ECF-4379-80BF-B55CEC4B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828C3-1062-411F-887C-68ED42E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4BDE1-8208-48A7-BC37-FCA43A2D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02E23-466B-447A-A15F-9E238B78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5BC1F-2F72-4736-9B26-6C99B948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040473-EFAD-456C-A7D8-CC37CB8D8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4F636-AC6A-40A0-A57D-C4D5E05E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8CDEE-312B-4847-B050-4CA159FE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77C55-0755-4E2C-BE02-7ECF9582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9ADC-3DAA-47D2-AD99-86FDE061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6466-55EC-42F6-8668-436C50A4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8F867-9F94-4D8D-92F5-1D1B20973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91621-35BE-48F0-8F93-D79879375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60D2-1AE5-42B0-AC88-3C298DE6744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22038-EDD3-4B70-94D9-6818D0727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C9CC6-91AB-467C-8EE1-8C8863568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367D-2847-42B7-BC18-AADF564C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4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463" y="6367271"/>
            <a:ext cx="11373273" cy="0"/>
          </a:xfrm>
          <a:custGeom>
            <a:avLst/>
            <a:gdLst/>
            <a:ahLst/>
            <a:cxnLst/>
            <a:rect l="l" t="t" r="r" b="b"/>
            <a:pathLst>
              <a:path w="8529955">
                <a:moveTo>
                  <a:pt x="0" y="0"/>
                </a:moveTo>
                <a:lnTo>
                  <a:pt x="8529828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65" y="330709"/>
            <a:ext cx="1203567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3272" y="2432940"/>
            <a:ext cx="5113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83621" y="6407455"/>
            <a:ext cx="376767" cy="2340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9" Type="http://schemas.openxmlformats.org/officeDocument/2006/relationships/diagramColors" Target="../diagrams/colors11.xml"/><Relationship Id="rId21" Type="http://schemas.openxmlformats.org/officeDocument/2006/relationships/diagramQuickStyle" Target="../diagrams/quickStyle8.xml"/><Relationship Id="rId34" Type="http://schemas.openxmlformats.org/officeDocument/2006/relationships/diagramColors" Target="../diagrams/colors10.xml"/><Relationship Id="rId42" Type="http://schemas.openxmlformats.org/officeDocument/2006/relationships/diagramLayout" Target="../diagrams/layout12.xml"/><Relationship Id="rId47" Type="http://schemas.openxmlformats.org/officeDocument/2006/relationships/diagramLayout" Target="../diagrams/layout13.xml"/><Relationship Id="rId50" Type="http://schemas.microsoft.com/office/2007/relationships/diagramDrawing" Target="../diagrams/drawing13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7.xml"/><Relationship Id="rId29" Type="http://schemas.openxmlformats.org/officeDocument/2006/relationships/image" Target="../media/image4.png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32" Type="http://schemas.openxmlformats.org/officeDocument/2006/relationships/diagramLayout" Target="../diagrams/layout10.xml"/><Relationship Id="rId37" Type="http://schemas.openxmlformats.org/officeDocument/2006/relationships/diagramLayout" Target="../diagrams/layout11.xml"/><Relationship Id="rId40" Type="http://schemas.microsoft.com/office/2007/relationships/diagramDrawing" Target="../diagrams/drawing11.xml"/><Relationship Id="rId45" Type="http://schemas.microsoft.com/office/2007/relationships/diagramDrawing" Target="../diagrams/drawing12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36" Type="http://schemas.openxmlformats.org/officeDocument/2006/relationships/diagramData" Target="../diagrams/data11.xml"/><Relationship Id="rId49" Type="http://schemas.openxmlformats.org/officeDocument/2006/relationships/diagramColors" Target="../diagrams/colors13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31" Type="http://schemas.openxmlformats.org/officeDocument/2006/relationships/diagramData" Target="../diagrams/data10.xml"/><Relationship Id="rId44" Type="http://schemas.openxmlformats.org/officeDocument/2006/relationships/diagramColors" Target="../diagrams/colors12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Relationship Id="rId30" Type="http://schemas.microsoft.com/office/2007/relationships/hdphoto" Target="../media/hdphoto3.wdp"/><Relationship Id="rId35" Type="http://schemas.microsoft.com/office/2007/relationships/diagramDrawing" Target="../diagrams/drawing10.xml"/><Relationship Id="rId43" Type="http://schemas.openxmlformats.org/officeDocument/2006/relationships/diagramQuickStyle" Target="../diagrams/quickStyle12.xml"/><Relationship Id="rId48" Type="http://schemas.openxmlformats.org/officeDocument/2006/relationships/diagramQuickStyle" Target="../diagrams/quickStyle13.xml"/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33" Type="http://schemas.openxmlformats.org/officeDocument/2006/relationships/diagramQuickStyle" Target="../diagrams/quickStyle10.xml"/><Relationship Id="rId38" Type="http://schemas.openxmlformats.org/officeDocument/2006/relationships/diagramQuickStyle" Target="../diagrams/quickStyle11.xml"/><Relationship Id="rId46" Type="http://schemas.openxmlformats.org/officeDocument/2006/relationships/diagramData" Target="../diagrams/data13.xml"/><Relationship Id="rId20" Type="http://schemas.openxmlformats.org/officeDocument/2006/relationships/diagramLayout" Target="../diagrams/layout8.xml"/><Relationship Id="rId41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436EA1"/>
            </a:gs>
            <a:gs pos="0">
              <a:schemeClr val="accent1">
                <a:lumMod val="67000"/>
              </a:schemeClr>
            </a:gs>
            <a:gs pos="10000">
              <a:schemeClr val="tx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0" y="4724401"/>
            <a:ext cx="9144000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«Строительство </a:t>
            </a:r>
            <a:r>
              <a:rPr 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Суусамыр-Кокомеренского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каскада ГЭС»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772F6-6B3D-4B28-BBAF-5520F4D2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437" y="193806"/>
            <a:ext cx="2143125" cy="2143125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36739-B6AC-4899-ABFC-AF4142AA8B8C}"/>
              </a:ext>
            </a:extLst>
          </p:cNvPr>
          <p:cNvSpPr txBox="1"/>
          <p:nvPr/>
        </p:nvSpPr>
        <p:spPr>
          <a:xfrm>
            <a:off x="1524001" y="277368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Министерство энергетики кыргызской республики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EC85C2-FD16-42E8-B533-D458BF4DC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C65D4-B0B5-4C45-B2A7-E498C4EB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016"/>
            <a:ext cx="12195329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Каскад Нарын cop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64" y="1552694"/>
            <a:ext cx="8834437" cy="33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774BF13-0165-47FC-BFF8-B84B90D240D0}"/>
              </a:ext>
            </a:extLst>
          </p:cNvPr>
          <p:cNvGraphicFramePr/>
          <p:nvPr/>
        </p:nvGraphicFramePr>
        <p:xfrm>
          <a:off x="455364" y="1163910"/>
          <a:ext cx="8834437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40D559E-D449-4C0F-8CEF-86D5E7E67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43972"/>
              </p:ext>
            </p:extLst>
          </p:nvPr>
        </p:nvGraphicFramePr>
        <p:xfrm>
          <a:off x="3919873" y="56703"/>
          <a:ext cx="4352253" cy="74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FC52E7A-D31B-4CAC-8199-051F4B3A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648" y="1147538"/>
            <a:ext cx="2583771" cy="3405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400" kern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показатели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878E6CF-F131-40FC-8F7D-7D730FE4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648" y="1589067"/>
            <a:ext cx="2583771" cy="28058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90488" indent="-90488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Общий природный гидроэнергетический потенциал Кыргызской Республики -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142,5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млрд кВтч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занимает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третье место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СНГ после России и Таджикистана 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Процент освоения природного</a:t>
            </a:r>
            <a:r>
              <a:rPr lang="en-US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потенциала составляет всего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10%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BBAA9EBF-11EF-434A-8885-B5E7BFF0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4" y="5482212"/>
            <a:ext cx="8834437" cy="1056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spAutoFit/>
          </a:bodyPr>
          <a:lstStyle>
            <a:lvl1pPr marL="90488" indent="-90488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реке Нарын можно построить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каскадов из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гидроэлектростанций.</a:t>
            </a:r>
          </a:p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Суммарная установленная мощность перспективных каскадов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9 271,2 МВт </a:t>
            </a:r>
          </a:p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Среднемноголетняя годовая выработка более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млрд. </a:t>
            </a:r>
            <a:r>
              <a:rPr lang="ru-RU" sz="1400" b="1" kern="0" dirty="0" err="1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кВтч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электроэнергии</a:t>
            </a:r>
          </a:p>
          <a:p>
            <a:pPr eaLnBrk="1" hangingPunct="1">
              <a:spcBef>
                <a:spcPts val="150"/>
              </a:spcBef>
              <a:spcAft>
                <a:spcPts val="288"/>
              </a:spcAft>
              <a:buClr>
                <a:srgbClr val="002776"/>
              </a:buClr>
              <a:buFont typeface="Arial" pitchFamily="34" charset="0"/>
              <a:buChar char="•"/>
              <a:defRPr/>
            </a:pPr>
            <a:endParaRPr lang="ru-RU" sz="1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73BD462B-C32A-4E52-9B2C-B48EA8832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84" y="5094928"/>
            <a:ext cx="8834437" cy="340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400" kern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Перспективы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48703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947D7D9-D102-45D3-9745-CFE7AC14F7D4}"/>
              </a:ext>
            </a:extLst>
          </p:cNvPr>
          <p:cNvGraphicFramePr/>
          <p:nvPr/>
        </p:nvGraphicFramePr>
        <p:xfrm>
          <a:off x="3314700" y="0"/>
          <a:ext cx="5562600" cy="53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FEE965-3F62-4702-92BA-3F07DF510F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3555" y="1318630"/>
          <a:ext cx="10044897" cy="45457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43855">
                  <a:extLst>
                    <a:ext uri="{9D8B030D-6E8A-4147-A177-3AD203B41FA5}">
                      <a16:colId xmlns:a16="http://schemas.microsoft.com/office/drawing/2014/main" val="2026021558"/>
                    </a:ext>
                  </a:extLst>
                </a:gridCol>
                <a:gridCol w="1978571">
                  <a:extLst>
                    <a:ext uri="{9D8B030D-6E8A-4147-A177-3AD203B41FA5}">
                      <a16:colId xmlns:a16="http://schemas.microsoft.com/office/drawing/2014/main" val="2701305606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3462878732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3773607404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1818338275"/>
                    </a:ext>
                  </a:extLst>
                </a:gridCol>
              </a:tblGrid>
              <a:tr h="253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Вид гидропотенциала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4D21">
                            <a:shade val="30000"/>
                            <a:satMod val="115000"/>
                          </a:srgbClr>
                        </a:gs>
                        <a:gs pos="50000">
                          <a:srgbClr val="DE4D21">
                            <a:shade val="67500"/>
                            <a:satMod val="115000"/>
                          </a:srgbClr>
                        </a:gs>
                        <a:gs pos="100000">
                          <a:srgbClr val="DE4D21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Гидроэнергопотенциал рек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5E7B">
                            <a:shade val="30000"/>
                            <a:satMod val="115000"/>
                          </a:srgbClr>
                        </a:gs>
                        <a:gs pos="50000">
                          <a:srgbClr val="005E7B">
                            <a:shade val="67500"/>
                            <a:satMod val="115000"/>
                          </a:srgbClr>
                        </a:gs>
                        <a:gs pos="100000">
                          <a:srgbClr val="005E7B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43534"/>
                  </a:ext>
                </a:extLst>
              </a:tr>
              <a:tr h="759035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Мощность, МВт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Коэффициент использования мощности  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часов использования мощности в году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Энергия, </a:t>
                      </a:r>
                    </a:p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млрд 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кВтч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в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0866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Теоретический природный гидропотенциал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28 040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8 760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245,6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93242"/>
                  </a:ext>
                </a:extLst>
              </a:tr>
              <a:tr h="379517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Технический гидропотенциал общий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28 040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0,58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5 082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142,5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81309"/>
                  </a:ext>
                </a:extLst>
              </a:tr>
              <a:tr h="113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Экономический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используемый для выработки электроэнергии согласно расчета 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ПИИ «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Ташгидропроект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11 861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0,34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3 000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35,5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13023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для использования  малыми ГЭС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0,40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3 500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1,05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12767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Используемый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 текущее время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3 030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ky-KG" sz="1600" u="none" strike="noStrike" dirty="0">
                          <a:effectLst/>
                        </a:rPr>
                        <a:t>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4 380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r>
                        <a:rPr lang="ky-KG" sz="1600" u="none" strike="noStrike" dirty="0">
                          <a:effectLst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25960"/>
                  </a:ext>
                </a:extLst>
              </a:tr>
              <a:tr h="379517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Процент освоения гидропотенциала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</a:t>
                      </a:r>
                      <a:r>
                        <a:rPr lang="en-US" sz="1600" u="none" strike="noStrike">
                          <a:effectLst/>
                        </a:rPr>
                        <a:t>7,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ky-KG" sz="1600" u="none" strike="noStrike">
                          <a:effectLst/>
                        </a:rPr>
                        <a:t>%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15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74B96-F6A4-45A2-96D9-05936694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EB1D-ED67-45BE-9A64-97339C7AC47C}" type="slidenum">
              <a:rPr lang="ky-KG" smtClean="0"/>
              <a:t>3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9333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52D4F-4BD5-4AB5-80F5-160A63E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967" y="81469"/>
            <a:ext cx="4330065" cy="601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y-KG" sz="2000" b="1" dirty="0">
                <a:latin typeface="+mj-lt"/>
              </a:rPr>
              <a:t>Перспективные проекты ОАО «Электрические станции»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877296D-0E9B-4A6C-B7EA-4BE59252A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57480"/>
              </p:ext>
            </p:extLst>
          </p:nvPr>
        </p:nvGraphicFramePr>
        <p:xfrm>
          <a:off x="751746" y="1246296"/>
          <a:ext cx="10688505" cy="470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1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F844FF-AA65-4510-A24F-94019512E719}"/>
              </a:ext>
            </a:extLst>
          </p:cNvPr>
          <p:cNvSpPr txBox="1">
            <a:spLocks/>
          </p:cNvSpPr>
          <p:nvPr/>
        </p:nvSpPr>
        <p:spPr>
          <a:xfrm>
            <a:off x="3571188" y="90024"/>
            <a:ext cx="5029155" cy="46181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2000" b="1" dirty="0">
                <a:cs typeface="Arial" panose="020B0604020202020204" pitchFamily="34" charset="0"/>
              </a:rPr>
              <a:t>Суусамыр-Кокомеренский каскад ГЭС. Общие сведения.</a:t>
            </a:r>
          </a:p>
        </p:txBody>
      </p:sp>
      <p:pic>
        <p:nvPicPr>
          <p:cNvPr id="8" name="Picture 54" descr="Нарын_План Карабулунскаяl">
            <a:extLst>
              <a:ext uri="{FF2B5EF4-FFF2-40B4-BE49-F238E27FC236}">
                <a16:creationId xmlns:a16="http://schemas.microsoft.com/office/drawing/2014/main" id="{A286A7A2-A708-4E84-BE88-5260409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743" y="800344"/>
            <a:ext cx="4171882" cy="3116503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BB80A3-AE94-4FF8-81A0-2EE68676C293}"/>
              </a:ext>
            </a:extLst>
          </p:cNvPr>
          <p:cNvGraphicFramePr/>
          <p:nvPr/>
        </p:nvGraphicFramePr>
        <p:xfrm>
          <a:off x="10176771" y="1129384"/>
          <a:ext cx="1826720" cy="277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FB51D47A-A0A8-407D-9C7A-ABEC608C3588}"/>
              </a:ext>
            </a:extLst>
          </p:cNvPr>
          <p:cNvGraphicFramePr/>
          <p:nvPr/>
        </p:nvGraphicFramePr>
        <p:xfrm>
          <a:off x="10237628" y="1003114"/>
          <a:ext cx="1731576" cy="49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FFAFCA5-73D0-48C9-8E77-17D07DF2D9A7}"/>
              </a:ext>
            </a:extLst>
          </p:cNvPr>
          <p:cNvGraphicFramePr>
            <a:graphicFrameLocks noGrp="1"/>
          </p:cNvGraphicFramePr>
          <p:nvPr/>
        </p:nvGraphicFramePr>
        <p:xfrm>
          <a:off x="4968610" y="4957110"/>
          <a:ext cx="7083849" cy="1651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78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ГЭС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Тип ГЭС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Объем водохранилища, млн. </a:t>
                      </a:r>
                      <a:r>
                        <a:rPr kumimoji="0" lang="ru-RU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м</a:t>
                      </a:r>
                      <a:r>
                        <a:rPr kumimoji="0" lang="ru-RU" sz="1100" u="none" strike="noStrike" cap="none" normalizeH="0" baseline="30000" dirty="0" err="1">
                          <a:ln>
                            <a:noFill/>
                          </a:ln>
                          <a:effectLst/>
                        </a:rPr>
                        <a:t>З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Установленная мощность, МВт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Выработка, млн. </a:t>
                      </a:r>
                      <a:r>
                        <a:rPr kumimoji="0" lang="ru-RU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кВтч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НПУ, м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Высота плотины, м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Каракольская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приплотинная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95,0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2177</a:t>
                      </a:r>
                      <a:endParaRPr kumimoji="0" lang="ru-RU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Кокомеренская-1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приплотинная</a:t>
                      </a: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680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848,0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Кокомеренская-2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деривационная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19,5</a:t>
                      </a:r>
                      <a:endParaRPr kumimoji="0" lang="ru-RU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912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2374,0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1730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1099,5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1305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3317,0</a:t>
                      </a: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23" marR="87223" marT="43600" marB="436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CE9E21E-2A46-4F07-A507-E37F58135286}"/>
              </a:ext>
            </a:extLst>
          </p:cNvPr>
          <p:cNvGrpSpPr/>
          <p:nvPr/>
        </p:nvGrpSpPr>
        <p:grpSpPr>
          <a:xfrm>
            <a:off x="7007495" y="4500238"/>
            <a:ext cx="3006079" cy="359775"/>
            <a:chOff x="0" y="9557"/>
            <a:chExt cx="3006079" cy="359774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94C1D4A-B51E-4BF2-A0A1-E9ACDEF0800D}"/>
                </a:ext>
              </a:extLst>
            </p:cNvPr>
            <p:cNvSpPr/>
            <p:nvPr/>
          </p:nvSpPr>
          <p:spPr>
            <a:xfrm>
              <a:off x="0" y="9557"/>
              <a:ext cx="3006079" cy="359774"/>
            </a:xfrm>
            <a:prstGeom prst="round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CA84AAFE-3380-47EB-AB91-DCEDC17528F9}"/>
                </a:ext>
              </a:extLst>
            </p:cNvPr>
            <p:cNvSpPr txBox="1"/>
            <p:nvPr/>
          </p:nvSpPr>
          <p:spPr>
            <a:xfrm>
              <a:off x="17563" y="27120"/>
              <a:ext cx="2970953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151" rIns="57151" bIns="57151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Каскад состоит из 3-х ГЭС</a:t>
              </a:r>
            </a:p>
          </p:txBody>
        </p:sp>
      </p:grp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76F8ACF9-50E2-4E1A-997D-FDFC785D0BD4}"/>
              </a:ext>
            </a:extLst>
          </p:cNvPr>
          <p:cNvGraphicFramePr/>
          <p:nvPr/>
        </p:nvGraphicFramePr>
        <p:xfrm>
          <a:off x="4852226" y="3929881"/>
          <a:ext cx="7083847" cy="47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98CC96F2-6519-465D-A7DD-E25F92C928E9}"/>
              </a:ext>
            </a:extLst>
          </p:cNvPr>
          <p:cNvGraphicFramePr/>
          <p:nvPr/>
        </p:nvGraphicFramePr>
        <p:xfrm>
          <a:off x="103210" y="3978583"/>
          <a:ext cx="4739777" cy="299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8A5559B-87BA-4F09-803B-F8C6D9DACE7E}"/>
              </a:ext>
            </a:extLst>
          </p:cNvPr>
          <p:cNvSpPr txBox="1"/>
          <p:nvPr/>
        </p:nvSpPr>
        <p:spPr>
          <a:xfrm>
            <a:off x="223565" y="3402258"/>
            <a:ext cx="3678337" cy="46166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b="1" i="1" dirty="0">
                <a:solidFill>
                  <a:srgbClr val="01517B"/>
                </a:solidFill>
              </a:rPr>
              <a:t>Ориентировочный срок строительства каскада – 12 лет</a:t>
            </a:r>
          </a:p>
        </p:txBody>
      </p:sp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C07496F9-BE32-499B-95C9-CDBF6D25BA1D}"/>
              </a:ext>
            </a:extLst>
          </p:cNvPr>
          <p:cNvGraphicFramePr/>
          <p:nvPr/>
        </p:nvGraphicFramePr>
        <p:xfrm>
          <a:off x="957265" y="4086874"/>
          <a:ext cx="3031664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412D2CD-0E4E-4CED-ACC9-37DA48FA3B12}"/>
              </a:ext>
            </a:extLst>
          </p:cNvPr>
          <p:cNvGrpSpPr/>
          <p:nvPr/>
        </p:nvGrpSpPr>
        <p:grpSpPr>
          <a:xfrm>
            <a:off x="153038" y="803851"/>
            <a:ext cx="3898751" cy="2564079"/>
            <a:chOff x="907247" y="3022753"/>
            <a:chExt cx="4707906" cy="320458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144A3B7-1D5A-40BA-8513-0117347FB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artisticGlowDiffused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47" y="3022753"/>
              <a:ext cx="4707906" cy="3204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aphicFrame>
          <p:nvGraphicFramePr>
            <p:cNvPr id="26" name="Схема 25">
              <a:extLst>
                <a:ext uri="{FF2B5EF4-FFF2-40B4-BE49-F238E27FC236}">
                  <a16:creationId xmlns:a16="http://schemas.microsoft.com/office/drawing/2014/main" id="{5886595A-FBB0-4F22-9C98-5BCD483262A8}"/>
                </a:ext>
              </a:extLst>
            </p:cNvPr>
            <p:cNvGraphicFramePr/>
            <p:nvPr/>
          </p:nvGraphicFramePr>
          <p:xfrm>
            <a:off x="1025794" y="3401985"/>
            <a:ext cx="1545666" cy="6680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1" r:lo="rId32" r:qs="rId33" r:cs="rId34"/>
            </a:graphicData>
          </a:graphic>
        </p:graphicFrame>
        <p:graphicFrame>
          <p:nvGraphicFramePr>
            <p:cNvPr id="28" name="Схема 27">
              <a:extLst>
                <a:ext uri="{FF2B5EF4-FFF2-40B4-BE49-F238E27FC236}">
                  <a16:creationId xmlns:a16="http://schemas.microsoft.com/office/drawing/2014/main" id="{99A74E3E-4786-4BC7-8CAB-7F04907C1320}"/>
                </a:ext>
              </a:extLst>
            </p:cNvPr>
            <p:cNvGraphicFramePr/>
            <p:nvPr/>
          </p:nvGraphicFramePr>
          <p:xfrm>
            <a:off x="2396744" y="4124073"/>
            <a:ext cx="1597338" cy="9236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6" r:lo="rId37" r:qs="rId38" r:cs="rId39"/>
            </a:graphicData>
          </a:graphic>
        </p:graphicFrame>
        <p:graphicFrame>
          <p:nvGraphicFramePr>
            <p:cNvPr id="30" name="Схема 29">
              <a:extLst>
                <a:ext uri="{FF2B5EF4-FFF2-40B4-BE49-F238E27FC236}">
                  <a16:creationId xmlns:a16="http://schemas.microsoft.com/office/drawing/2014/main" id="{1BDA4D91-B07D-445C-B90C-8B2A7497DC45}"/>
                </a:ext>
              </a:extLst>
            </p:cNvPr>
            <p:cNvGraphicFramePr/>
            <p:nvPr/>
          </p:nvGraphicFramePr>
          <p:xfrm>
            <a:off x="3880211" y="4834922"/>
            <a:ext cx="1594045" cy="12962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1" r:lo="rId42" r:qs="rId43" r:cs="rId44"/>
            </a:graphicData>
          </a:graphic>
        </p:graphicFrame>
        <p:sp>
          <p:nvSpPr>
            <p:cNvPr id="34" name="Стрелка: изогнутая вверх 33">
              <a:extLst>
                <a:ext uri="{FF2B5EF4-FFF2-40B4-BE49-F238E27FC236}">
                  <a16:creationId xmlns:a16="http://schemas.microsoft.com/office/drawing/2014/main" id="{F5F7FCC5-2E2D-4BDF-A578-9B9E4460BDBE}"/>
                </a:ext>
              </a:extLst>
            </p:cNvPr>
            <p:cNvSpPr/>
            <p:nvPr/>
          </p:nvSpPr>
          <p:spPr>
            <a:xfrm rot="16200000" flipH="1" flipV="1">
              <a:off x="1714254" y="4090506"/>
              <a:ext cx="668035" cy="669967"/>
            </a:xfrm>
            <a:prstGeom prst="bent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y-KG" dirty="0"/>
            </a:p>
          </p:txBody>
        </p:sp>
        <p:sp>
          <p:nvSpPr>
            <p:cNvPr id="35" name="Стрелка: изогнутая вверх 34">
              <a:extLst>
                <a:ext uri="{FF2B5EF4-FFF2-40B4-BE49-F238E27FC236}">
                  <a16:creationId xmlns:a16="http://schemas.microsoft.com/office/drawing/2014/main" id="{38684B83-FD75-4CCB-8C46-0B325F891CA2}"/>
                </a:ext>
              </a:extLst>
            </p:cNvPr>
            <p:cNvSpPr/>
            <p:nvPr/>
          </p:nvSpPr>
          <p:spPr>
            <a:xfrm rot="16200000" flipH="1" flipV="1">
              <a:off x="3134658" y="4903504"/>
              <a:ext cx="694618" cy="773417"/>
            </a:xfrm>
            <a:prstGeom prst="bent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y-KG" dirty="0"/>
            </a:p>
          </p:txBody>
        </p:sp>
      </p:grp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03D7A94-E289-41C3-8D7A-3A140F4A1B67}"/>
              </a:ext>
            </a:extLst>
          </p:cNvPr>
          <p:cNvGraphicFramePr/>
          <p:nvPr/>
        </p:nvGraphicFramePr>
        <p:xfrm>
          <a:off x="2770191" y="803851"/>
          <a:ext cx="2981809" cy="153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</p:spTree>
    <p:extLst>
      <p:ext uri="{BB962C8B-B14F-4D97-AF65-F5344CB8AC3E}">
        <p14:creationId xmlns:p14="http://schemas.microsoft.com/office/powerpoint/2010/main" val="49665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3BB63-02EE-4560-B223-6EA29643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11" y="103515"/>
            <a:ext cx="5127574" cy="391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/>
              <a:t>Инвестиционные показатели проекта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54D6B11-2EC2-4261-BC17-065C0D190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79897"/>
              </p:ext>
            </p:extLst>
          </p:nvPr>
        </p:nvGraphicFramePr>
        <p:xfrm>
          <a:off x="2133187" y="1342264"/>
          <a:ext cx="7925626" cy="4609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20">
                  <a:extLst>
                    <a:ext uri="{9D8B030D-6E8A-4147-A177-3AD203B41FA5}">
                      <a16:colId xmlns:a16="http://schemas.microsoft.com/office/drawing/2014/main" val="719711382"/>
                    </a:ext>
                  </a:extLst>
                </a:gridCol>
                <a:gridCol w="3818772">
                  <a:extLst>
                    <a:ext uri="{9D8B030D-6E8A-4147-A177-3AD203B41FA5}">
                      <a16:colId xmlns:a16="http://schemas.microsoft.com/office/drawing/2014/main" val="740658962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283444505"/>
                    </a:ext>
                  </a:extLst>
                </a:gridCol>
                <a:gridCol w="936229">
                  <a:extLst>
                    <a:ext uri="{9D8B030D-6E8A-4147-A177-3AD203B41FA5}">
                      <a16:colId xmlns:a16="http://schemas.microsoft.com/office/drawing/2014/main" val="574437349"/>
                    </a:ext>
                  </a:extLst>
                </a:gridCol>
                <a:gridCol w="893808">
                  <a:extLst>
                    <a:ext uri="{9D8B030D-6E8A-4147-A177-3AD203B41FA5}">
                      <a16:colId xmlns:a16="http://schemas.microsoft.com/office/drawing/2014/main" val="636783615"/>
                    </a:ext>
                  </a:extLst>
                </a:gridCol>
                <a:gridCol w="802911">
                  <a:extLst>
                    <a:ext uri="{9D8B030D-6E8A-4147-A177-3AD203B41FA5}">
                      <a16:colId xmlns:a16="http://schemas.microsoft.com/office/drawing/2014/main" val="2709022698"/>
                    </a:ext>
                  </a:extLst>
                </a:gridCol>
              </a:tblGrid>
              <a:tr h="223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п\п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Ед. изм.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Значения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43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Установленная  мощность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МВт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5913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Ежегодная выработка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кВтч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3 317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783579"/>
                  </a:ext>
                </a:extLst>
              </a:tr>
              <a:tr h="106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 электроэнергии  на   собственные   нужды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кВт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5934975"/>
                  </a:ext>
                </a:extLst>
              </a:tr>
              <a:tr h="60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Отпускаемая  электроэнергия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кВт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3 218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66181"/>
                  </a:ext>
                </a:extLst>
              </a:tr>
              <a:tr h="192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Сводный  сметный  расчет стоимости  строительства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долл. США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2299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Отпускной тариф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$/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кВтч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0,0515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706051"/>
                  </a:ext>
                </a:extLst>
              </a:tr>
              <a:tr h="210114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сом/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кВтч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4,36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0647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 от продажи  электроэнергии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долл. США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0995717"/>
                  </a:ext>
                </a:extLst>
              </a:tr>
              <a:tr h="189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Издержки производства без  учета  обслуживания  кредита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долл. США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5144865"/>
                  </a:ext>
                </a:extLst>
              </a:tr>
              <a:tr h="9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Чистая  прибыль  после  уплаты  налога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млн долл. США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70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Дисконтированный срок окупаемости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лет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30,12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72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Простой срок окупаемости, без учета издержек (п.8)</a:t>
                      </a: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лет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6949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826" marR="8826" marT="882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Удельные  капвложения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$/кВт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422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4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E88F-5E95-4185-9CBF-A856EFA7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082" y="56703"/>
            <a:ext cx="5049982" cy="563130"/>
          </a:xfrm>
        </p:spPr>
        <p:txBody>
          <a:bodyPr>
            <a:normAutofit/>
          </a:bodyPr>
          <a:lstStyle/>
          <a:p>
            <a:pPr algn="ctr"/>
            <a:r>
              <a:rPr lang="ky-KG" sz="2000" b="1" dirty="0"/>
              <a:t>Возможные варианты сотрудничества</a:t>
            </a:r>
            <a:endParaRPr lang="ru-RU" sz="2000" b="1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BDB8816-F9BA-4093-A897-4D741267D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205636"/>
              </p:ext>
            </p:extLst>
          </p:nvPr>
        </p:nvGraphicFramePr>
        <p:xfrm>
          <a:off x="657947" y="800342"/>
          <a:ext cx="11263744" cy="74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59DCE86-ACA2-45DC-A823-93D8F5457EE7}"/>
              </a:ext>
            </a:extLst>
          </p:cNvPr>
          <p:cNvGrpSpPr/>
          <p:nvPr/>
        </p:nvGrpSpPr>
        <p:grpSpPr>
          <a:xfrm>
            <a:off x="539749" y="2255980"/>
            <a:ext cx="11614439" cy="2295810"/>
            <a:chOff x="342900" y="1811601"/>
            <a:chExt cx="11614439" cy="22958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CAA8B5E-D817-4A0F-9B6E-F1089510B744}"/>
                </a:ext>
              </a:extLst>
            </p:cNvPr>
            <p:cNvSpPr/>
            <p:nvPr/>
          </p:nvSpPr>
          <p:spPr>
            <a:xfrm>
              <a:off x="457201" y="2181178"/>
              <a:ext cx="11263743" cy="19262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Предоставление под временное пользование имеющейся в наличии инфраструктуры и земельных участков отведенных под строительство гидротехнических сооружений </a:t>
              </a:r>
              <a:r>
                <a:rPr lang="ru-RU" sz="1400" dirty="0" err="1">
                  <a:ea typeface="Calibri" panose="020F0502020204030204" pitchFamily="34" charset="0"/>
                </a:rPr>
                <a:t>Суусамыр-Кокомеренского</a:t>
              </a:r>
              <a:r>
                <a:rPr lang="ru-RU" sz="1400" dirty="0">
                  <a:ea typeface="Calibri" panose="020F0502020204030204" pitchFamily="34" charset="0"/>
                </a:rPr>
                <a:t> каскада ГЭС (со сроком аренды земель до 49 лет);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Государственные преференции - освобождение от налогов и таможенных платежей, связанных с деятельностью при реализации Проекта и подлежащих к уплате Инвестором на территории кыргызской стороны;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На основании неденежного вклада производится его оценка независимым оценщиком и организуются дополнительные эмиссии акций, которые должен выкупить потенциальный инвестор как учредитель совместного предприятия (СП). 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Остальная часть инвестиций для завершения реализации проекта привлекается акционерами совместного предприятия путем оформления займов и кредитов. Под вышеописанным подразумевается привлечение прямых инвестиций со стороны потенциального Инвестора.</a:t>
              </a:r>
            </a:p>
          </p:txBody>
        </p:sp>
        <p:graphicFrame>
          <p:nvGraphicFramePr>
            <p:cNvPr id="10" name="Схема 9">
              <a:extLst>
                <a:ext uri="{FF2B5EF4-FFF2-40B4-BE49-F238E27FC236}">
                  <a16:creationId xmlns:a16="http://schemas.microsoft.com/office/drawing/2014/main" id="{D4666DCE-A87D-4DDB-8045-7568135541B3}"/>
                </a:ext>
              </a:extLst>
            </p:cNvPr>
            <p:cNvGraphicFramePr/>
            <p:nvPr/>
          </p:nvGraphicFramePr>
          <p:xfrm>
            <a:off x="342900" y="1811601"/>
            <a:ext cx="11614439" cy="3695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200EF3F-5B4D-486D-8A5B-97248C99CA03}"/>
              </a:ext>
            </a:extLst>
          </p:cNvPr>
          <p:cNvGraphicFramePr/>
          <p:nvPr/>
        </p:nvGraphicFramePr>
        <p:xfrm>
          <a:off x="539749" y="4785010"/>
          <a:ext cx="11500138" cy="9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71F8F4-4AF5-4F96-B343-FF6117E2BD25}"/>
              </a:ext>
            </a:extLst>
          </p:cNvPr>
          <p:cNvSpPr/>
          <p:nvPr/>
        </p:nvSpPr>
        <p:spPr>
          <a:xfrm>
            <a:off x="787113" y="1512341"/>
            <a:ext cx="10954944" cy="687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</a:rPr>
              <a:t>Кыргызская сторона – не менее 51 %;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</a:rPr>
              <a:t>Инвестор – до 49 %;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BCC4C0-8E0D-4F3E-830D-F83F7F7E7ABD}"/>
              </a:ext>
            </a:extLst>
          </p:cNvPr>
          <p:cNvSpPr/>
          <p:nvPr/>
        </p:nvSpPr>
        <p:spPr>
          <a:xfrm>
            <a:off x="654050" y="5450850"/>
            <a:ext cx="11242406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Кыргызская сторона – не менее 51 %;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сторона №1 – до 24 %;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сторона №2 – до 25 %.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1C6D41-1BC6-463C-B267-F00262336131}"/>
              </a:ext>
            </a:extLst>
          </p:cNvPr>
          <p:cNvSpPr/>
          <p:nvPr/>
        </p:nvSpPr>
        <p:spPr>
          <a:xfrm>
            <a:off x="654050" y="6315992"/>
            <a:ext cx="11356707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обоих формах сотрудничества предполагается, что после завершения реализации проекта объект перейдет под совместное управление Кыргызской стороны и Инвестора(</a:t>
            </a:r>
            <a:r>
              <a:rPr lang="ru-RU" sz="14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1D1E4-2313-476D-8B49-D49B49C5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36" y="171161"/>
            <a:ext cx="4883727" cy="646257"/>
          </a:xfrm>
        </p:spPr>
        <p:txBody>
          <a:bodyPr>
            <a:normAutofit/>
          </a:bodyPr>
          <a:lstStyle/>
          <a:p>
            <a:pPr algn="ctr"/>
            <a:r>
              <a:rPr lang="ky-KG" sz="2000" b="1" dirty="0"/>
              <a:t>Возможные варианты сотрудничества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14A75-0F92-4583-8C3C-EF0940F5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68" y="1740626"/>
            <a:ext cx="11146971" cy="46601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b="1" dirty="0"/>
              <a:t>Строительство и передача (</a:t>
            </a:r>
            <a:r>
              <a:rPr lang="en-US" sz="1400" b="1" dirty="0"/>
              <a:t>BT</a:t>
            </a:r>
            <a:r>
              <a:rPr lang="ru-RU" sz="1400" b="1" dirty="0"/>
              <a:t>, </a:t>
            </a:r>
            <a:r>
              <a:rPr lang="en-US" sz="1400" b="1" dirty="0"/>
              <a:t>Build</a:t>
            </a:r>
            <a:r>
              <a:rPr lang="ru-RU" sz="1400" b="1" dirty="0"/>
              <a:t>-</a:t>
            </a:r>
            <a:r>
              <a:rPr lang="en-US" sz="1400" b="1" dirty="0"/>
              <a:t>and</a:t>
            </a:r>
            <a:r>
              <a:rPr lang="ru-RU" sz="1400" b="1" dirty="0"/>
              <a:t>-</a:t>
            </a:r>
            <a:r>
              <a:rPr lang="en-US" sz="1400" b="1" dirty="0"/>
              <a:t>Transfer</a:t>
            </a:r>
            <a:r>
              <a:rPr lang="ru-RU" sz="1400" b="1" dirty="0"/>
              <a:t>) </a:t>
            </a:r>
            <a:r>
              <a:rPr lang="ru-RU" sz="1400" dirty="0"/>
              <a:t>– частный партнер осуществляет финансирование и строительство инфраструктурного объекта и после завершения строительных работ передает данный инфраструктурный объект государственному партнеру, который в течение оговоренного в соглашении о ГЧП периода времени оплачивает затраты частного партнера по строительству инфраструктурного объекта.</a:t>
            </a:r>
          </a:p>
          <a:p>
            <a:pPr algn="just"/>
            <a:r>
              <a:rPr lang="ru-RU" sz="1400" b="1" dirty="0"/>
              <a:t>Строительство, аренда и передача (</a:t>
            </a:r>
            <a:r>
              <a:rPr lang="ru-RU" sz="1400" b="1" dirty="0" err="1"/>
              <a:t>Build-Lease-and-Transfer</a:t>
            </a:r>
            <a:r>
              <a:rPr lang="ru-RU" sz="1400" b="1" dirty="0"/>
              <a:t> - BLT)</a:t>
            </a:r>
            <a:r>
              <a:rPr lang="ru-RU" sz="1400" dirty="0"/>
              <a:t> – частный партнер осуществляет финансирование и строительство инфраструктурного объекта государственно-частного партнерства и по завершении строительства передает его государственному партнеру, сохраняя за собой права на аренду инфраструктурного объекта на определенный период времени, после окончания которого права собственности на инфраструктурный объект автоматически переходят государственному партнеру.</a:t>
            </a:r>
          </a:p>
          <a:p>
            <a:pPr algn="just"/>
            <a:r>
              <a:rPr lang="ru-RU" sz="1400" b="1" dirty="0"/>
              <a:t>Строительство, эксплуатация и передача (</a:t>
            </a:r>
            <a:r>
              <a:rPr lang="en-US" sz="1400" b="1" dirty="0"/>
              <a:t>BOT</a:t>
            </a:r>
            <a:r>
              <a:rPr lang="ru-RU" sz="1400" b="1" dirty="0"/>
              <a:t>, </a:t>
            </a:r>
            <a:r>
              <a:rPr lang="en-US" sz="1400" b="1" dirty="0"/>
              <a:t>Build</a:t>
            </a:r>
            <a:r>
              <a:rPr lang="ru-RU" sz="1400" b="1" dirty="0"/>
              <a:t>, </a:t>
            </a:r>
            <a:r>
              <a:rPr lang="en-US" sz="1400" b="1" dirty="0"/>
              <a:t>Operate</a:t>
            </a:r>
            <a:r>
              <a:rPr lang="ru-RU" sz="1400" b="1" dirty="0"/>
              <a:t>, </a:t>
            </a:r>
            <a:r>
              <a:rPr lang="en-US" sz="1400" b="1" dirty="0"/>
              <a:t>Transfer</a:t>
            </a:r>
            <a:r>
              <a:rPr lang="ru-RU" sz="1400" b="1" dirty="0"/>
              <a:t>) </a:t>
            </a:r>
            <a:r>
              <a:rPr lang="ru-RU" sz="1400" dirty="0"/>
              <a:t>– при такой модели Соглашения Инвестор обязуется построить, финансировать строительство, осуществлять эксплуатацию и обслуживание инфраструктурного объекта на протяжении определенного периода времени до передачи данного объекта государству.</a:t>
            </a:r>
          </a:p>
          <a:p>
            <a:pPr algn="just"/>
            <a:r>
              <a:rPr lang="ru-RU" sz="1400" b="1" dirty="0"/>
              <a:t>Строительство, владение, эксплуатация и передача (</a:t>
            </a:r>
            <a:r>
              <a:rPr lang="ru-RU" sz="1400" b="1" dirty="0" err="1"/>
              <a:t>Build-Own-Operate-and-Transfer</a:t>
            </a:r>
            <a:r>
              <a:rPr lang="ru-RU" sz="1400" b="1" dirty="0"/>
              <a:t> - BOOT)</a:t>
            </a:r>
            <a:r>
              <a:rPr lang="ru-RU" sz="1400" dirty="0"/>
              <a:t> - форма участия частного партнера в проектах ГЧП, определяемая как "строительство, эксплуатация и передача", за исключением того положения, что после окончания срока соглашения частный партнер осуществляет передачу объекта государственному партнеру.</a:t>
            </a:r>
          </a:p>
          <a:p>
            <a:pPr algn="just"/>
            <a:r>
              <a:rPr lang="ru-RU" sz="1400" b="1" dirty="0"/>
              <a:t>Строительство, передача и эксплуатация (</a:t>
            </a:r>
            <a:r>
              <a:rPr lang="ru-RU" sz="1400" b="1" dirty="0" err="1"/>
              <a:t>Build-Transfer-and-Operate</a:t>
            </a:r>
            <a:r>
              <a:rPr lang="ru-RU" sz="1400" b="1" dirty="0"/>
              <a:t> - BTO)</a:t>
            </a:r>
            <a:r>
              <a:rPr lang="ru-RU" sz="1400" dirty="0"/>
              <a:t> - государственный партнер передает инфраструктурный объект частному партнеру, который осуществляет его строительство, беря на себя перерасход средств, возможные задержки при строительстве и связанные с этим риски. После официальной приемки инфраструктурного объекта государственным партнером права собственности на него передаются государственному партнеру, при этом частный партнер эксплуатирует его от имени государственного партнера.</a:t>
            </a:r>
          </a:p>
          <a:p>
            <a:pPr algn="just"/>
            <a:r>
              <a:rPr lang="ru-RU" sz="1400" b="1" dirty="0"/>
              <a:t>DBFO (</a:t>
            </a:r>
            <a:r>
              <a:rPr lang="ru-RU" sz="1400" b="1" dirty="0" err="1"/>
              <a:t>Design-Build-Finance-Operate</a:t>
            </a:r>
            <a:r>
              <a:rPr lang="ru-RU" sz="1400" b="1" dirty="0"/>
              <a:t>) </a:t>
            </a:r>
            <a:r>
              <a:rPr lang="ru-RU" sz="1400" dirty="0"/>
              <a:t>- проектирование-строительство-финансирование–управление. Государственный партнер по этой схеме сохраняет права на созданный объект инфраструктуры и отдает в аренду проектной компании на период концессии.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6C6471D-3D13-42DD-A59B-80409931D636}"/>
              </a:ext>
            </a:extLst>
          </p:cNvPr>
          <p:cNvGraphicFramePr/>
          <p:nvPr/>
        </p:nvGraphicFramePr>
        <p:xfrm>
          <a:off x="350982" y="1140461"/>
          <a:ext cx="11490036" cy="60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17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44E934-6354-4A85-A24F-1185BF2CB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532386"/>
          </a:xfrm>
        </p:spPr>
      </p:pic>
    </p:spTree>
    <p:extLst>
      <p:ext uri="{BB962C8B-B14F-4D97-AF65-F5344CB8AC3E}">
        <p14:creationId xmlns:p14="http://schemas.microsoft.com/office/powerpoint/2010/main" val="87017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92E7564B-86C6-4ABB-BFA0-8CC80E046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68E7C-B826-4AE2-A1E9-FBFB0BB4E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6AEA8-7DA1-4048-8B8C-1F29B489F5AA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1281</Words>
  <Application>Microsoft Office PowerPoint</Application>
  <PresentationFormat>Widescreen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Book Antiqua</vt:lpstr>
      <vt:lpstr>Calibri</vt:lpstr>
      <vt:lpstr>Calibri Light</vt:lpstr>
      <vt:lpstr>Century Gothic</vt:lpstr>
      <vt:lpstr>Courier New</vt:lpstr>
      <vt:lpstr>Wingdings</vt:lpstr>
      <vt:lpstr>Тема Office</vt:lpstr>
      <vt:lpstr>Office Theme</vt:lpstr>
      <vt:lpstr>Проект «Строительство Суусамыр-Кокомеренского каскада ГЭС»</vt:lpstr>
      <vt:lpstr>PowerPoint Presentation</vt:lpstr>
      <vt:lpstr>PowerPoint Presentation</vt:lpstr>
      <vt:lpstr>Перспективные проекты ОАО «Электрические станции»</vt:lpstr>
      <vt:lpstr>PowerPoint Presentation</vt:lpstr>
      <vt:lpstr>Инвестиционные показатели проекта</vt:lpstr>
      <vt:lpstr>Возможные варианты сотрудничества</vt:lpstr>
      <vt:lpstr>Возможные варианты сотрудничества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Алиев Э.И</dc:creator>
  <cp:lastModifiedBy>Shahab D. Mirza</cp:lastModifiedBy>
  <cp:revision>28</cp:revision>
  <cp:lastPrinted>2023-05-13T10:24:40Z</cp:lastPrinted>
  <dcterms:created xsi:type="dcterms:W3CDTF">2021-08-20T02:05:26Z</dcterms:created>
  <dcterms:modified xsi:type="dcterms:W3CDTF">2024-02-05T10:18:18Z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