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diagrams/data6.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diagrams/data2.xml" ContentType="application/vnd.openxmlformats-officedocument.drawingml.diagramData+xml"/>
  <Override PartName="/ppt/diagrams/data16.xml" ContentType="application/vnd.openxmlformats-officedocument.drawingml.diagramData+xml"/>
  <Override PartName="/ppt/diagrams/data7.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3.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8.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colors1.xml" ContentType="application/vnd.openxmlformats-officedocument.drawingml.diagramColors+xml"/>
  <Override PartName="/ppt/diagrams/drawing7.xml" ContentType="application/vnd.ms-office.drawingml.diagramDrawing+xml"/>
  <Override PartName="/ppt/theme/theme1.xml" ContentType="application/vnd.openxmlformats-officedocument.theme+xml"/>
  <Override PartName="/ppt/diagrams/layout12.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16.xml" ContentType="application/vnd.openxmlformats-officedocument.drawingml.diagramColors+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colors7.xml" ContentType="application/vnd.openxmlformats-officedocument.drawingml.diagramColors+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quickStyle7.xml" ContentType="application/vnd.openxmlformats-officedocument.drawingml.diagramStyle+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layout7.xml" ContentType="application/vnd.openxmlformats-officedocument.drawingml.diagramLayout+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rawing6.xml" ContentType="application/vnd.ms-office.drawingml.diagramDrawing+xml"/>
  <Override PartName="/ppt/diagrams/layout16.xml" ContentType="application/vnd.openxmlformats-officedocument.drawingml.diagramLayout+xml"/>
  <Override PartName="/ppt/diagrams/quickStyle16.xml" ContentType="application/vnd.openxmlformats-officedocument.drawingml.diagramStyle+xml"/>
  <Override PartName="/ppt/diagrams/colors6.xml" ContentType="application/vnd.openxmlformats-officedocument.drawingml.diagramColors+xml"/>
  <Override PartName="/ppt/diagrams/drawing16.xml" ContentType="application/vnd.ms-office.drawingml.diagramDrawing+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drawing8.xml" ContentType="application/vnd.ms-office.drawingml.diagramDrawing+xml"/>
  <Override PartName="/ppt/diagrams/layout4.xml" ContentType="application/vnd.openxmlformats-officedocument.drawingml.diagramLayout+xml"/>
  <Override PartName="/ppt/diagrams/colors8.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8.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8.xml" ContentType="application/vnd.openxmlformats-officedocument.drawingml.diagramLayout+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807" r:id="rId3"/>
    <p:sldId id="382" r:id="rId4"/>
    <p:sldId id="347" r:id="rId5"/>
    <p:sldId id="374" r:id="rId6"/>
    <p:sldId id="262" r:id="rId7"/>
    <p:sldId id="371" r:id="rId8"/>
    <p:sldId id="381" r:id="rId9"/>
    <p:sldId id="862" r:id="rId10"/>
    <p:sldId id="861" r:id="rId11"/>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125" d="100"/>
          <a:sy n="125" d="100"/>
        </p:scale>
        <p:origin x="36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90D18-3777-405D-BDC8-F43F091BD49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ky-KG"/>
        </a:p>
      </dgm:t>
    </dgm:pt>
    <dgm:pt modelId="{621E49CC-C0E2-433C-9602-E4B4AF6F2D4F}">
      <dgm:prSet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dgm:spPr>
      <dgm:t>
        <a:bodyPr wrap="square"/>
        <a:lstStyle/>
        <a:p>
          <a:pPr marL="0" algn="l" defTabSz="914400" rtl="0" eaLnBrk="1" latinLnBrk="0" hangingPunct="1">
            <a:buFont typeface="Wingdings" pitchFamily="2" charset="2"/>
            <a:buNone/>
            <a:defRPr/>
          </a:pPr>
          <a:r>
            <a:rPr lang="en-US" sz="1400" kern="0" dirty="0">
              <a:ea typeface="Arial Unicode MS" pitchFamily="34" charset="-128"/>
            </a:rPr>
            <a:t>The location of the hydroelectric power station on the river. </a:t>
          </a:r>
          <a:r>
            <a:rPr lang="en-US" sz="1400" kern="0" dirty="0" err="1">
              <a:ea typeface="Arial Unicode MS" pitchFamily="34" charset="-128"/>
            </a:rPr>
            <a:t>Naryn</a:t>
          </a:r>
          <a:endParaRPr lang="ky-KG" sz="1400" kern="0" dirty="0">
            <a:latin typeface="Arial Unicode MS" pitchFamily="34" charset="-128"/>
            <a:ea typeface="Arial Unicode MS" pitchFamily="34" charset="-128"/>
            <a:cs typeface="Arial Unicode MS" pitchFamily="34" charset="-128"/>
          </a:endParaRPr>
        </a:p>
      </dgm:t>
    </dgm:pt>
    <dgm:pt modelId="{745D4519-1D18-4E96-894D-A84D06AF12C5}" type="parTrans" cxnId="{436E7E8A-DD3B-4E5B-B562-5BFE2B94F95A}">
      <dgm:prSet/>
      <dgm:spPr/>
      <dgm:t>
        <a:bodyPr/>
        <a:lstStyle/>
        <a:p>
          <a:endParaRPr lang="ky-KG"/>
        </a:p>
      </dgm:t>
    </dgm:pt>
    <dgm:pt modelId="{B991F474-9C2D-45D2-8221-519CB439890A}" type="sibTrans" cxnId="{436E7E8A-DD3B-4E5B-B562-5BFE2B94F95A}">
      <dgm:prSet/>
      <dgm:spPr/>
      <dgm:t>
        <a:bodyPr/>
        <a:lstStyle/>
        <a:p>
          <a:endParaRPr lang="ky-KG"/>
        </a:p>
      </dgm:t>
    </dgm:pt>
    <dgm:pt modelId="{9F417E27-6BBE-4DFD-B2B3-A8830C907EAE}" type="pres">
      <dgm:prSet presAssocID="{58190D18-3777-405D-BDC8-F43F091BD498}" presName="linear" presStyleCnt="0">
        <dgm:presLayoutVars>
          <dgm:animLvl val="lvl"/>
          <dgm:resizeHandles val="exact"/>
        </dgm:presLayoutVars>
      </dgm:prSet>
      <dgm:spPr/>
    </dgm:pt>
    <dgm:pt modelId="{77F0BB32-038C-4288-9E0F-409AF5B14E24}" type="pres">
      <dgm:prSet presAssocID="{621E49CC-C0E2-433C-9602-E4B4AF6F2D4F}" presName="parentText" presStyleLbl="node1" presStyleIdx="0" presStyleCnt="1" custLinFactY="4589" custLinFactNeighborY="100000">
        <dgm:presLayoutVars>
          <dgm:chMax val="0"/>
          <dgm:bulletEnabled val="1"/>
        </dgm:presLayoutVars>
      </dgm:prSet>
      <dgm:spPr>
        <a:xfrm>
          <a:off x="0" y="0"/>
          <a:ext cx="8834437" cy="287819"/>
        </a:xfrm>
        <a:prstGeom prst="roundRect">
          <a:avLst/>
        </a:prstGeom>
      </dgm:spPr>
    </dgm:pt>
  </dgm:ptLst>
  <dgm:cxnLst>
    <dgm:cxn modelId="{E2659705-2A2E-4CD0-8233-B206A86F4536}" type="presOf" srcId="{58190D18-3777-405D-BDC8-F43F091BD498}" destId="{9F417E27-6BBE-4DFD-B2B3-A8830C907EAE}" srcOrd="0" destOrd="0" presId="urn:microsoft.com/office/officeart/2005/8/layout/vList2"/>
    <dgm:cxn modelId="{01001A4D-F420-40BA-BD43-4CF94261FA8F}" type="presOf" srcId="{621E49CC-C0E2-433C-9602-E4B4AF6F2D4F}" destId="{77F0BB32-038C-4288-9E0F-409AF5B14E24}" srcOrd="0" destOrd="0" presId="urn:microsoft.com/office/officeart/2005/8/layout/vList2"/>
    <dgm:cxn modelId="{436E7E8A-DD3B-4E5B-B562-5BFE2B94F95A}" srcId="{58190D18-3777-405D-BDC8-F43F091BD498}" destId="{621E49CC-C0E2-433C-9602-E4B4AF6F2D4F}" srcOrd="0" destOrd="0" parTransId="{745D4519-1D18-4E96-894D-A84D06AF12C5}" sibTransId="{B991F474-9C2D-45D2-8221-519CB439890A}"/>
    <dgm:cxn modelId="{0FC3482B-7D76-46E4-B15A-0C4AED1E6EB0}" type="presParOf" srcId="{9F417E27-6BBE-4DFD-B2B3-A8830C907EAE}" destId="{77F0BB32-038C-4288-9E0F-409AF5B14E2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3ABF5D-2702-4DC8-99EF-29F6265F5F2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ky-KG"/>
        </a:p>
      </dgm:t>
    </dgm:pt>
    <dgm:pt modelId="{1F5D79A8-EB2D-41CB-B4E3-67D1A9C2F241}">
      <dgm:prSet custT="1"/>
      <dgm:spPr>
        <a:solidFill>
          <a:srgbClr val="0070C0"/>
        </a:solidFill>
      </dgm:spPr>
      <dgm:t>
        <a:bodyPr/>
        <a:lstStyle/>
        <a:p>
          <a:pPr algn="ctr"/>
          <a:r>
            <a:rPr kumimoji="0" lang="en-US" sz="1200" b="1" u="none" strike="noStrike" cap="none" normalizeH="0" baseline="0" dirty="0">
              <a:ln>
                <a:noFill/>
              </a:ln>
              <a:solidFill>
                <a:schemeClr val="bg1"/>
              </a:solidFill>
              <a:effectLst/>
            </a:rPr>
            <a:t>Kokomeren-1 HPP</a:t>
          </a:r>
          <a:endParaRPr lang="ky-KG" sz="1200" dirty="0"/>
        </a:p>
      </dgm:t>
    </dgm:pt>
    <dgm:pt modelId="{F6C7CA93-C3C8-47ED-ACDE-5D1BAB019252}" type="parTrans" cxnId="{99A6609A-E026-4C8D-8518-19844AF8C716}">
      <dgm:prSet/>
      <dgm:spPr/>
      <dgm:t>
        <a:bodyPr/>
        <a:lstStyle/>
        <a:p>
          <a:pPr algn="ctr"/>
          <a:endParaRPr lang="ky-KG"/>
        </a:p>
      </dgm:t>
    </dgm:pt>
    <dgm:pt modelId="{72507F95-6C4B-4470-902F-0E78C784CD62}" type="sibTrans" cxnId="{99A6609A-E026-4C8D-8518-19844AF8C716}">
      <dgm:prSet/>
      <dgm:spPr/>
      <dgm:t>
        <a:bodyPr/>
        <a:lstStyle/>
        <a:p>
          <a:pPr algn="ctr"/>
          <a:endParaRPr lang="ky-KG"/>
        </a:p>
      </dgm:t>
    </dgm:pt>
    <dgm:pt modelId="{45135D9A-9DBC-4611-A5F3-14727ACA7D31}" type="pres">
      <dgm:prSet presAssocID="{273ABF5D-2702-4DC8-99EF-29F6265F5F2E}" presName="linear" presStyleCnt="0">
        <dgm:presLayoutVars>
          <dgm:animLvl val="lvl"/>
          <dgm:resizeHandles val="exact"/>
        </dgm:presLayoutVars>
      </dgm:prSet>
      <dgm:spPr/>
    </dgm:pt>
    <dgm:pt modelId="{9A45C1A5-6A26-42B2-84F8-D4B1DB7D4CA6}" type="pres">
      <dgm:prSet presAssocID="{1F5D79A8-EB2D-41CB-B4E3-67D1A9C2F241}" presName="parentText" presStyleLbl="node1" presStyleIdx="0" presStyleCnt="1" custScaleY="216337">
        <dgm:presLayoutVars>
          <dgm:chMax val="0"/>
          <dgm:bulletEnabled val="1"/>
        </dgm:presLayoutVars>
      </dgm:prSet>
      <dgm:spPr/>
    </dgm:pt>
  </dgm:ptLst>
  <dgm:cxnLst>
    <dgm:cxn modelId="{85AD4A1A-CD7F-4376-9DE8-94D5D4EB1644}" type="presOf" srcId="{273ABF5D-2702-4DC8-99EF-29F6265F5F2E}" destId="{45135D9A-9DBC-4611-A5F3-14727ACA7D31}" srcOrd="0" destOrd="0" presId="urn:microsoft.com/office/officeart/2005/8/layout/vList2"/>
    <dgm:cxn modelId="{99A6609A-E026-4C8D-8518-19844AF8C716}" srcId="{273ABF5D-2702-4DC8-99EF-29F6265F5F2E}" destId="{1F5D79A8-EB2D-41CB-B4E3-67D1A9C2F241}" srcOrd="0" destOrd="0" parTransId="{F6C7CA93-C3C8-47ED-ACDE-5D1BAB019252}" sibTransId="{72507F95-6C4B-4470-902F-0E78C784CD62}"/>
    <dgm:cxn modelId="{166925D5-B2F8-4A17-8D58-49AFFD84479C}" type="presOf" srcId="{1F5D79A8-EB2D-41CB-B4E3-67D1A9C2F241}" destId="{9A45C1A5-6A26-42B2-84F8-D4B1DB7D4CA6}" srcOrd="0" destOrd="0" presId="urn:microsoft.com/office/officeart/2005/8/layout/vList2"/>
    <dgm:cxn modelId="{8A2BC121-1349-4D41-83BE-7749CA0DB08D}" type="presParOf" srcId="{45135D9A-9DBC-4611-A5F3-14727ACA7D31}" destId="{9A45C1A5-6A26-42B2-84F8-D4B1DB7D4CA6}" srcOrd="0" destOrd="0" presId="urn:microsoft.com/office/officeart/2005/8/layout/vList2"/>
  </dgm:cxnLst>
  <dgm:bg/>
  <dgm:whole/>
  <dgm:extLst>
    <a:ext uri="http://schemas.microsoft.com/office/drawing/2008/diagram">
      <dsp:dataModelExt xmlns:dsp="http://schemas.microsoft.com/office/drawing/2008/diagram" relId="rId4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12A8BB-BE11-4259-A279-1323816C730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ky-KG"/>
        </a:p>
      </dgm:t>
    </dgm:pt>
    <dgm:pt modelId="{B43024AA-F8E3-424B-96B3-0D4672BF6893}">
      <dgm:prSet custT="1"/>
      <dgm:spPr>
        <a:solidFill>
          <a:srgbClr val="0070C0"/>
        </a:solidFill>
      </dgm:spPr>
      <dgm:t>
        <a:bodyPr/>
        <a:lstStyle/>
        <a:p>
          <a:pPr algn="ctr"/>
          <a:r>
            <a:rPr kumimoji="0" lang="en-US" sz="1200" b="1" u="none" strike="noStrike" cap="none" normalizeH="0" baseline="0" dirty="0">
              <a:ln>
                <a:noFill/>
              </a:ln>
              <a:solidFill>
                <a:schemeClr val="bg1"/>
              </a:solidFill>
              <a:effectLst/>
            </a:rPr>
            <a:t>Kokomeren-2 HPP</a:t>
          </a:r>
          <a:endParaRPr lang="ky-KG" sz="1200" dirty="0"/>
        </a:p>
      </dgm:t>
    </dgm:pt>
    <dgm:pt modelId="{CB7BB53C-A4BF-42EE-A415-94D9A612F166}" type="parTrans" cxnId="{86121ADF-8929-4F8D-B6EB-CC9FE06AA41D}">
      <dgm:prSet/>
      <dgm:spPr/>
      <dgm:t>
        <a:bodyPr/>
        <a:lstStyle/>
        <a:p>
          <a:pPr algn="ctr"/>
          <a:endParaRPr lang="ky-KG"/>
        </a:p>
      </dgm:t>
    </dgm:pt>
    <dgm:pt modelId="{FF2F0718-1D3E-45C5-A3A7-1E0F99B4352E}" type="sibTrans" cxnId="{86121ADF-8929-4F8D-B6EB-CC9FE06AA41D}">
      <dgm:prSet/>
      <dgm:spPr/>
      <dgm:t>
        <a:bodyPr/>
        <a:lstStyle/>
        <a:p>
          <a:pPr algn="ctr"/>
          <a:endParaRPr lang="ky-KG"/>
        </a:p>
      </dgm:t>
    </dgm:pt>
    <dgm:pt modelId="{52BCD7A9-71FC-4A7D-A48B-D957D50A600C}" type="pres">
      <dgm:prSet presAssocID="{9412A8BB-BE11-4259-A279-1323816C730A}" presName="linear" presStyleCnt="0">
        <dgm:presLayoutVars>
          <dgm:animLvl val="lvl"/>
          <dgm:resizeHandles val="exact"/>
        </dgm:presLayoutVars>
      </dgm:prSet>
      <dgm:spPr/>
    </dgm:pt>
    <dgm:pt modelId="{11109BD2-DA45-43B5-8FCA-2932C2E04C5F}" type="pres">
      <dgm:prSet presAssocID="{B43024AA-F8E3-424B-96B3-0D4672BF6893}" presName="parentText" presStyleLbl="node1" presStyleIdx="0" presStyleCnt="1" custScaleY="202052">
        <dgm:presLayoutVars>
          <dgm:chMax val="0"/>
          <dgm:bulletEnabled val="1"/>
        </dgm:presLayoutVars>
      </dgm:prSet>
      <dgm:spPr/>
    </dgm:pt>
  </dgm:ptLst>
  <dgm:cxnLst>
    <dgm:cxn modelId="{6E54FA5C-F3F8-470B-8C7E-C229F060717B}" type="presOf" srcId="{B43024AA-F8E3-424B-96B3-0D4672BF6893}" destId="{11109BD2-DA45-43B5-8FCA-2932C2E04C5F}" srcOrd="0" destOrd="0" presId="urn:microsoft.com/office/officeart/2005/8/layout/vList2"/>
    <dgm:cxn modelId="{6034AEC2-5CCE-4C3C-A235-D840288B0706}" type="presOf" srcId="{9412A8BB-BE11-4259-A279-1323816C730A}" destId="{52BCD7A9-71FC-4A7D-A48B-D957D50A600C}" srcOrd="0" destOrd="0" presId="urn:microsoft.com/office/officeart/2005/8/layout/vList2"/>
    <dgm:cxn modelId="{86121ADF-8929-4F8D-B6EB-CC9FE06AA41D}" srcId="{9412A8BB-BE11-4259-A279-1323816C730A}" destId="{B43024AA-F8E3-424B-96B3-0D4672BF6893}" srcOrd="0" destOrd="0" parTransId="{CB7BB53C-A4BF-42EE-A415-94D9A612F166}" sibTransId="{FF2F0718-1D3E-45C5-A3A7-1E0F99B4352E}"/>
    <dgm:cxn modelId="{ACD632B7-490B-416C-AB89-944FB2214B4C}" type="presParOf" srcId="{52BCD7A9-71FC-4A7D-A48B-D957D50A600C}" destId="{11109BD2-DA45-43B5-8FCA-2932C2E04C5F}" srcOrd="0" destOrd="0" presId="urn:microsoft.com/office/officeart/2005/8/layout/vList2"/>
  </dgm:cxnLst>
  <dgm:bg/>
  <dgm:whole/>
  <dgm:extLst>
    <a:ext uri="http://schemas.microsoft.com/office/drawing/2008/diagram">
      <dsp:dataModelExt xmlns:dsp="http://schemas.microsoft.com/office/drawing/2008/diagram" relId="rId4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D3FBF5-DCD4-43E4-B726-7E1000C6B75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ru-RU"/>
        </a:p>
      </dgm:t>
    </dgm:pt>
    <dgm:pt modelId="{5E52F90F-8EBB-445F-9BE4-F94C11767AE4}">
      <dgm:prSet/>
      <dgm:spPr>
        <a:solidFill>
          <a:schemeClr val="accent6">
            <a:lumMod val="75000"/>
          </a:schemeClr>
        </a:solidFill>
      </dgm:spPr>
      <dgm:t>
        <a:bodyPr/>
        <a:lstStyle/>
        <a:p>
          <a:pPr algn="ctr"/>
          <a:r>
            <a:rPr lang="en-US" dirty="0"/>
            <a:t>The project provides for the construction of 3 HPPs with a total installed capacity of 1305 MW with an average annual output of 3.3 billion kWh. According to the pre-feasibility study of the project, the cost is US $ 3.343 million.</a:t>
          </a:r>
          <a:endParaRPr lang="ru-RU" dirty="0"/>
        </a:p>
      </dgm:t>
    </dgm:pt>
    <dgm:pt modelId="{DD0622F8-2DAD-4A8E-8716-B455FD5FCF0E}" type="parTrans" cxnId="{05629246-67E1-4AA6-A7D5-C8D7BD6B86A5}">
      <dgm:prSet/>
      <dgm:spPr/>
      <dgm:t>
        <a:bodyPr/>
        <a:lstStyle/>
        <a:p>
          <a:endParaRPr lang="ru-RU"/>
        </a:p>
      </dgm:t>
    </dgm:pt>
    <dgm:pt modelId="{C67B1483-D986-4E14-83ED-1709C1646DE4}" type="sibTrans" cxnId="{05629246-67E1-4AA6-A7D5-C8D7BD6B86A5}">
      <dgm:prSet/>
      <dgm:spPr/>
      <dgm:t>
        <a:bodyPr/>
        <a:lstStyle/>
        <a:p>
          <a:endParaRPr lang="ru-RU"/>
        </a:p>
      </dgm:t>
    </dgm:pt>
    <dgm:pt modelId="{5B257CB3-EE1A-4187-9ACC-475C3BFCF064}" type="pres">
      <dgm:prSet presAssocID="{A8D3FBF5-DCD4-43E4-B726-7E1000C6B753}" presName="linear" presStyleCnt="0">
        <dgm:presLayoutVars>
          <dgm:animLvl val="lvl"/>
          <dgm:resizeHandles val="exact"/>
        </dgm:presLayoutVars>
      </dgm:prSet>
      <dgm:spPr/>
    </dgm:pt>
    <dgm:pt modelId="{12A030CC-C8EC-43FD-9754-27565C612486}" type="pres">
      <dgm:prSet presAssocID="{5E52F90F-8EBB-445F-9BE4-F94C11767AE4}" presName="parentText" presStyleLbl="node1" presStyleIdx="0" presStyleCnt="1" custScaleX="90533" custScaleY="100745">
        <dgm:presLayoutVars>
          <dgm:chMax val="0"/>
          <dgm:bulletEnabled val="1"/>
        </dgm:presLayoutVars>
      </dgm:prSet>
      <dgm:spPr/>
    </dgm:pt>
  </dgm:ptLst>
  <dgm:cxnLst>
    <dgm:cxn modelId="{C36A0308-2E9F-4B1E-84E2-E45F7D230B53}" type="presOf" srcId="{5E52F90F-8EBB-445F-9BE4-F94C11767AE4}" destId="{12A030CC-C8EC-43FD-9754-27565C612486}" srcOrd="0" destOrd="0" presId="urn:microsoft.com/office/officeart/2005/8/layout/vList2"/>
    <dgm:cxn modelId="{05629246-67E1-4AA6-A7D5-C8D7BD6B86A5}" srcId="{A8D3FBF5-DCD4-43E4-B726-7E1000C6B753}" destId="{5E52F90F-8EBB-445F-9BE4-F94C11767AE4}" srcOrd="0" destOrd="0" parTransId="{DD0622F8-2DAD-4A8E-8716-B455FD5FCF0E}" sibTransId="{C67B1483-D986-4E14-83ED-1709C1646DE4}"/>
    <dgm:cxn modelId="{A3ADBCFF-B534-4189-B617-F14FF0925A93}" type="presOf" srcId="{A8D3FBF5-DCD4-43E4-B726-7E1000C6B753}" destId="{5B257CB3-EE1A-4187-9ACC-475C3BFCF064}" srcOrd="0" destOrd="0" presId="urn:microsoft.com/office/officeart/2005/8/layout/vList2"/>
    <dgm:cxn modelId="{FAC1DD5F-CB4C-4D78-90E5-9B280EC6D19E}" type="presParOf" srcId="{5B257CB3-EE1A-4187-9ACC-475C3BFCF064}" destId="{12A030CC-C8EC-43FD-9754-27565C612486}" srcOrd="0" destOrd="0" presId="urn:microsoft.com/office/officeart/2005/8/layout/vList2"/>
  </dgm:cxnLst>
  <dgm:bg/>
  <dgm:whole/>
  <dgm:extLst>
    <a:ext uri="http://schemas.microsoft.com/office/drawing/2008/diagram">
      <dsp:dataModelExt xmlns:dsp="http://schemas.microsoft.com/office/drawing/2008/diagram" relId="rId5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BE17BB-1CD7-48AD-A6D7-B564650280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40F8BB6-F093-4BCA-A159-5917B21F9039}">
      <dgm:prSet custT="1"/>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dgm:spPr>
      <dgm:t>
        <a:bodyPr/>
        <a:lstStyle/>
        <a:p>
          <a:r>
            <a:rPr lang="en-US" sz="1400" b="1" dirty="0"/>
            <a:t>1. Creation of a joint venture for the implementation of the project for the construction of the </a:t>
          </a:r>
          <a:r>
            <a:rPr lang="en-US" sz="1400" b="1" dirty="0" err="1"/>
            <a:t>Suusamyr-Kokomeren</a:t>
          </a:r>
          <a:r>
            <a:rPr lang="en-US" sz="1400" b="1" dirty="0"/>
            <a:t> HPP cascade with the following distribution of shares in the authorized capital of the enterprise:</a:t>
          </a:r>
          <a:endParaRPr lang="ru-RU" sz="1400" b="1" dirty="0"/>
        </a:p>
      </dgm:t>
    </dgm:pt>
    <dgm:pt modelId="{7C18BCF0-A8D4-4C4B-80AF-42931107B8BB}" type="parTrans" cxnId="{0CFDCD4A-573A-467F-8C8F-C8BA7064A283}">
      <dgm:prSet/>
      <dgm:spPr/>
      <dgm:t>
        <a:bodyPr/>
        <a:lstStyle/>
        <a:p>
          <a:endParaRPr lang="ru-RU"/>
        </a:p>
      </dgm:t>
    </dgm:pt>
    <dgm:pt modelId="{F16D6709-74B0-4D43-9E81-3E72A70E8137}" type="sibTrans" cxnId="{0CFDCD4A-573A-467F-8C8F-C8BA7064A283}">
      <dgm:prSet/>
      <dgm:spPr/>
      <dgm:t>
        <a:bodyPr/>
        <a:lstStyle/>
        <a:p>
          <a:endParaRPr lang="ru-RU"/>
        </a:p>
      </dgm:t>
    </dgm:pt>
    <dgm:pt modelId="{A6669F90-E820-454E-9EDF-E3327F8B40A5}" type="pres">
      <dgm:prSet presAssocID="{6FBE17BB-1CD7-48AD-A6D7-B5646502807C}" presName="linear" presStyleCnt="0">
        <dgm:presLayoutVars>
          <dgm:animLvl val="lvl"/>
          <dgm:resizeHandles val="exact"/>
        </dgm:presLayoutVars>
      </dgm:prSet>
      <dgm:spPr/>
    </dgm:pt>
    <dgm:pt modelId="{28927D8E-9DA5-4FF4-909B-0EB1BEED6F9D}" type="pres">
      <dgm:prSet presAssocID="{740F8BB6-F093-4BCA-A159-5917B21F9039}" presName="parentText" presStyleLbl="node1" presStyleIdx="0" presStyleCnt="1" custScaleY="138859">
        <dgm:presLayoutVars>
          <dgm:chMax val="0"/>
          <dgm:bulletEnabled val="1"/>
        </dgm:presLayoutVars>
      </dgm:prSet>
      <dgm:spPr>
        <a:prstGeom prst="snipRoundRect">
          <a:avLst/>
        </a:prstGeom>
      </dgm:spPr>
    </dgm:pt>
  </dgm:ptLst>
  <dgm:cxnLst>
    <dgm:cxn modelId="{6B90C518-B77C-44F9-BF71-803B4893D922}" type="presOf" srcId="{740F8BB6-F093-4BCA-A159-5917B21F9039}" destId="{28927D8E-9DA5-4FF4-909B-0EB1BEED6F9D}" srcOrd="0" destOrd="0" presId="urn:microsoft.com/office/officeart/2005/8/layout/vList2"/>
    <dgm:cxn modelId="{0CFDCD4A-573A-467F-8C8F-C8BA7064A283}" srcId="{6FBE17BB-1CD7-48AD-A6D7-B5646502807C}" destId="{740F8BB6-F093-4BCA-A159-5917B21F9039}" srcOrd="0" destOrd="0" parTransId="{7C18BCF0-A8D4-4C4B-80AF-42931107B8BB}" sibTransId="{F16D6709-74B0-4D43-9E81-3E72A70E8137}"/>
    <dgm:cxn modelId="{1E70E36F-7A21-4BD4-8B5C-28762DFF476D}" type="presOf" srcId="{6FBE17BB-1CD7-48AD-A6D7-B5646502807C}" destId="{A6669F90-E820-454E-9EDF-E3327F8B40A5}" srcOrd="0" destOrd="0" presId="urn:microsoft.com/office/officeart/2005/8/layout/vList2"/>
    <dgm:cxn modelId="{06102C9A-DEE8-48F5-961D-00D2B34B3A18}" type="presParOf" srcId="{A6669F90-E820-454E-9EDF-E3327F8B40A5}" destId="{28927D8E-9DA5-4FF4-909B-0EB1BEED6F9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C37C46-2479-49FF-87DA-C728B74AA64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ru-RU"/>
        </a:p>
      </dgm:t>
    </dgm:pt>
    <dgm:pt modelId="{F24A846B-ED4F-4C11-AB07-59D4A8AE66E9}">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dgm:spPr>
      <dgm:t>
        <a:bodyPr/>
        <a:lstStyle/>
        <a:p>
          <a:r>
            <a:rPr lang="en-US" b="1" dirty="0"/>
            <a:t>In-kind contribution of the Kyrgyz side:</a:t>
          </a:r>
          <a:endParaRPr lang="ru-RU" b="1" dirty="0"/>
        </a:p>
      </dgm:t>
    </dgm:pt>
    <dgm:pt modelId="{E94FC69C-29FC-4B30-B7D4-A8358A61227B}" type="parTrans" cxnId="{B6E3DC8C-E446-404E-8F1F-9B58A51FF960}">
      <dgm:prSet/>
      <dgm:spPr/>
      <dgm:t>
        <a:bodyPr/>
        <a:lstStyle/>
        <a:p>
          <a:endParaRPr lang="ru-RU"/>
        </a:p>
      </dgm:t>
    </dgm:pt>
    <dgm:pt modelId="{F770965C-B105-4D38-BEAE-06386B366435}" type="sibTrans" cxnId="{B6E3DC8C-E446-404E-8F1F-9B58A51FF960}">
      <dgm:prSet/>
      <dgm:spPr/>
      <dgm:t>
        <a:bodyPr/>
        <a:lstStyle/>
        <a:p>
          <a:endParaRPr lang="ru-RU"/>
        </a:p>
      </dgm:t>
    </dgm:pt>
    <dgm:pt modelId="{8957F0C4-0BBA-458C-AC8F-1105A503DFE6}" type="pres">
      <dgm:prSet presAssocID="{64C37C46-2479-49FF-87DA-C728B74AA64B}" presName="linear" presStyleCnt="0">
        <dgm:presLayoutVars>
          <dgm:animLvl val="lvl"/>
          <dgm:resizeHandles val="exact"/>
        </dgm:presLayoutVars>
      </dgm:prSet>
      <dgm:spPr/>
    </dgm:pt>
    <dgm:pt modelId="{B244E239-868E-4FAA-A08D-BC4A31146284}" type="pres">
      <dgm:prSet presAssocID="{F24A846B-ED4F-4C11-AB07-59D4A8AE66E9}" presName="parentText" presStyleLbl="node1" presStyleIdx="0" presStyleCnt="1">
        <dgm:presLayoutVars>
          <dgm:chMax val="0"/>
          <dgm:bulletEnabled val="1"/>
        </dgm:presLayoutVars>
      </dgm:prSet>
      <dgm:spPr>
        <a:prstGeom prst="snipRoundRect">
          <a:avLst/>
        </a:prstGeom>
      </dgm:spPr>
    </dgm:pt>
  </dgm:ptLst>
  <dgm:cxnLst>
    <dgm:cxn modelId="{64759F3E-BCA9-4CD1-A956-5B553360616D}" type="presOf" srcId="{F24A846B-ED4F-4C11-AB07-59D4A8AE66E9}" destId="{B244E239-868E-4FAA-A08D-BC4A31146284}" srcOrd="0" destOrd="0" presId="urn:microsoft.com/office/officeart/2005/8/layout/vList2"/>
    <dgm:cxn modelId="{B6E3DC8C-E446-404E-8F1F-9B58A51FF960}" srcId="{64C37C46-2479-49FF-87DA-C728B74AA64B}" destId="{F24A846B-ED4F-4C11-AB07-59D4A8AE66E9}" srcOrd="0" destOrd="0" parTransId="{E94FC69C-29FC-4B30-B7D4-A8358A61227B}" sibTransId="{F770965C-B105-4D38-BEAE-06386B366435}"/>
    <dgm:cxn modelId="{73D6D99C-8054-455B-9176-0080AA1A2645}" type="presOf" srcId="{64C37C46-2479-49FF-87DA-C728B74AA64B}" destId="{8957F0C4-0BBA-458C-AC8F-1105A503DFE6}" srcOrd="0" destOrd="0" presId="urn:microsoft.com/office/officeart/2005/8/layout/vList2"/>
    <dgm:cxn modelId="{85D86C5D-8FEC-4490-9F6C-F6DB72BA1C07}" type="presParOf" srcId="{8957F0C4-0BBA-458C-AC8F-1105A503DFE6}" destId="{B244E239-868E-4FAA-A08D-BC4A3114628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B15AFB-30AD-4F51-93F8-460B87758A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F97C995-DD23-4638-AC41-A988EB5A1F2D}">
      <dgm:prSet custT="1"/>
      <dgm:spPr>
        <a:gradFill flip="none" rotWithShape="0">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dgm:spPr>
      <dgm:t>
        <a:bodyPr/>
        <a:lstStyle/>
        <a:p>
          <a:r>
            <a:rPr lang="en-US" sz="1600" b="1" dirty="0"/>
            <a:t>2. With the participation of a third party, the share of shares is distributed as follows:</a:t>
          </a:r>
          <a:endParaRPr lang="ru-RU" sz="1600" b="1" dirty="0"/>
        </a:p>
      </dgm:t>
    </dgm:pt>
    <dgm:pt modelId="{2E6CD646-5141-435C-B5A0-3BEBD0391043}" type="parTrans" cxnId="{BF144CB3-2169-4E98-AE1A-6E5C90EF7743}">
      <dgm:prSet/>
      <dgm:spPr/>
      <dgm:t>
        <a:bodyPr/>
        <a:lstStyle/>
        <a:p>
          <a:endParaRPr lang="ru-RU"/>
        </a:p>
      </dgm:t>
    </dgm:pt>
    <dgm:pt modelId="{BE1C2E1A-D301-40F7-B639-29B6A91B6F50}" type="sibTrans" cxnId="{BF144CB3-2169-4E98-AE1A-6E5C90EF7743}">
      <dgm:prSet/>
      <dgm:spPr/>
      <dgm:t>
        <a:bodyPr/>
        <a:lstStyle/>
        <a:p>
          <a:endParaRPr lang="ru-RU"/>
        </a:p>
      </dgm:t>
    </dgm:pt>
    <dgm:pt modelId="{F2198647-D1C4-44A7-B259-B5CBCA5B0753}" type="pres">
      <dgm:prSet presAssocID="{CEB15AFB-30AD-4F51-93F8-460B87758A5F}" presName="linear" presStyleCnt="0">
        <dgm:presLayoutVars>
          <dgm:animLvl val="lvl"/>
          <dgm:resizeHandles val="exact"/>
        </dgm:presLayoutVars>
      </dgm:prSet>
      <dgm:spPr/>
    </dgm:pt>
    <dgm:pt modelId="{320377D6-E70B-44FF-8B70-614C69C3D614}" type="pres">
      <dgm:prSet presAssocID="{0F97C995-DD23-4638-AC41-A988EB5A1F2D}" presName="parentText" presStyleLbl="node1" presStyleIdx="0" presStyleCnt="1" custScaleY="41710" custLinFactNeighborX="-219" custLinFactNeighborY="-4075">
        <dgm:presLayoutVars>
          <dgm:chMax val="0"/>
          <dgm:bulletEnabled val="1"/>
        </dgm:presLayoutVars>
      </dgm:prSet>
      <dgm:spPr>
        <a:prstGeom prst="snipRoundRect">
          <a:avLst/>
        </a:prstGeom>
      </dgm:spPr>
    </dgm:pt>
  </dgm:ptLst>
  <dgm:cxnLst>
    <dgm:cxn modelId="{BF144CB3-2169-4E98-AE1A-6E5C90EF7743}" srcId="{CEB15AFB-30AD-4F51-93F8-460B87758A5F}" destId="{0F97C995-DD23-4638-AC41-A988EB5A1F2D}" srcOrd="0" destOrd="0" parTransId="{2E6CD646-5141-435C-B5A0-3BEBD0391043}" sibTransId="{BE1C2E1A-D301-40F7-B639-29B6A91B6F50}"/>
    <dgm:cxn modelId="{66C809D6-0E5D-42F8-9F6F-95C3354D698B}" type="presOf" srcId="{0F97C995-DD23-4638-AC41-A988EB5A1F2D}" destId="{320377D6-E70B-44FF-8B70-614C69C3D614}" srcOrd="0" destOrd="0" presId="urn:microsoft.com/office/officeart/2005/8/layout/vList2"/>
    <dgm:cxn modelId="{F4A573F7-99C3-4464-AEBA-474EB19BB9FD}" type="presOf" srcId="{CEB15AFB-30AD-4F51-93F8-460B87758A5F}" destId="{F2198647-D1C4-44A7-B259-B5CBCA5B0753}" srcOrd="0" destOrd="0" presId="urn:microsoft.com/office/officeart/2005/8/layout/vList2"/>
    <dgm:cxn modelId="{79190E37-A4AE-42D0-B6CC-23BD2EECA7BD}" type="presParOf" srcId="{F2198647-D1C4-44A7-B259-B5CBCA5B0753}" destId="{320377D6-E70B-44FF-8B70-614C69C3D61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E612FBA-FEBF-44F9-A630-5C73A061EEB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ru-RU"/>
        </a:p>
      </dgm:t>
    </dgm:pt>
    <dgm:pt modelId="{9EEE93EB-9ADF-4A42-AF14-DF6D94538FC2}">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dgm:spPr>
      <dgm:t>
        <a:bodyPr/>
        <a:lstStyle/>
        <a:p>
          <a:r>
            <a:rPr lang="en-US" b="1" dirty="0"/>
            <a:t>3. Implementation of the project in cooperation with the state within the framework of the law "On public-private partnership in the Kyrgyz Republic", including in the form of the following cooperation models:</a:t>
          </a:r>
          <a:endParaRPr lang="ru-RU" b="1" dirty="0"/>
        </a:p>
      </dgm:t>
    </dgm:pt>
    <dgm:pt modelId="{03DBE810-CABF-4C6A-85D4-00FE2AEC0A1F}" type="parTrans" cxnId="{164B71C6-4E7C-4646-8307-4039FF963AAA}">
      <dgm:prSet/>
      <dgm:spPr/>
      <dgm:t>
        <a:bodyPr/>
        <a:lstStyle/>
        <a:p>
          <a:endParaRPr lang="ru-RU"/>
        </a:p>
      </dgm:t>
    </dgm:pt>
    <dgm:pt modelId="{6A2F9B8D-87D0-4A68-AC46-C2F51E161566}" type="sibTrans" cxnId="{164B71C6-4E7C-4646-8307-4039FF963AAA}">
      <dgm:prSet/>
      <dgm:spPr/>
      <dgm:t>
        <a:bodyPr/>
        <a:lstStyle/>
        <a:p>
          <a:endParaRPr lang="ru-RU"/>
        </a:p>
      </dgm:t>
    </dgm:pt>
    <dgm:pt modelId="{81CCA69B-580B-46FE-ACE0-0C779D303C23}" type="pres">
      <dgm:prSet presAssocID="{DE612FBA-FEBF-44F9-A630-5C73A061EEB3}" presName="linear" presStyleCnt="0">
        <dgm:presLayoutVars>
          <dgm:animLvl val="lvl"/>
          <dgm:resizeHandles val="exact"/>
        </dgm:presLayoutVars>
      </dgm:prSet>
      <dgm:spPr/>
    </dgm:pt>
    <dgm:pt modelId="{71A2AD24-3F69-40F2-BBD5-741B1ED56433}" type="pres">
      <dgm:prSet presAssocID="{9EEE93EB-9ADF-4A42-AF14-DF6D94538FC2}" presName="parentText" presStyleLbl="node1" presStyleIdx="0" presStyleCnt="1">
        <dgm:presLayoutVars>
          <dgm:chMax val="0"/>
          <dgm:bulletEnabled val="1"/>
        </dgm:presLayoutVars>
      </dgm:prSet>
      <dgm:spPr>
        <a:prstGeom prst="snipRoundRect">
          <a:avLst/>
        </a:prstGeom>
      </dgm:spPr>
    </dgm:pt>
  </dgm:ptLst>
  <dgm:cxnLst>
    <dgm:cxn modelId="{164B71C6-4E7C-4646-8307-4039FF963AAA}" srcId="{DE612FBA-FEBF-44F9-A630-5C73A061EEB3}" destId="{9EEE93EB-9ADF-4A42-AF14-DF6D94538FC2}" srcOrd="0" destOrd="0" parTransId="{03DBE810-CABF-4C6A-85D4-00FE2AEC0A1F}" sibTransId="{6A2F9B8D-87D0-4A68-AC46-C2F51E161566}"/>
    <dgm:cxn modelId="{5429A2F1-4A74-4908-B6E7-DBD75C9EC0B9}" type="presOf" srcId="{DE612FBA-FEBF-44F9-A630-5C73A061EEB3}" destId="{81CCA69B-580B-46FE-ACE0-0C779D303C23}" srcOrd="0" destOrd="0" presId="urn:microsoft.com/office/officeart/2005/8/layout/vList2"/>
    <dgm:cxn modelId="{D58B05FA-82E1-45B7-A819-E1E34655525A}" type="presOf" srcId="{9EEE93EB-9ADF-4A42-AF14-DF6D94538FC2}" destId="{71A2AD24-3F69-40F2-BBD5-741B1ED56433}" srcOrd="0" destOrd="0" presId="urn:microsoft.com/office/officeart/2005/8/layout/vList2"/>
    <dgm:cxn modelId="{CAF96261-476A-4E31-B794-6037072F476B}" type="presParOf" srcId="{81CCA69B-580B-46FE-ACE0-0C779D303C23}" destId="{71A2AD24-3F69-40F2-BBD5-741B1ED5643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AE125-15F9-4A30-A151-A4DF892E945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ru-RU"/>
        </a:p>
      </dgm:t>
    </dgm:pt>
    <dgm:pt modelId="{D78BA9DB-9BFA-4F8E-8AF9-2FF379531ACE}">
      <dgm:prSet custT="1">
        <dgm:style>
          <a:lnRef idx="2">
            <a:schemeClr val="dk1"/>
          </a:lnRef>
          <a:fillRef idx="1">
            <a:schemeClr val="lt1"/>
          </a:fillRef>
          <a:effectRef idx="0">
            <a:schemeClr val="dk1"/>
          </a:effectRef>
          <a:fontRef idx="minor">
            <a:schemeClr val="dk1"/>
          </a:fontRef>
        </dgm:style>
      </dgm:prSet>
      <dgm:spPr>
        <a:ln>
          <a:noFill/>
        </a:ln>
      </dgm:spPr>
      <dgm:t>
        <a:bodyPr/>
        <a:lstStyle/>
        <a:p>
          <a:pPr algn="ctr"/>
          <a:endParaRPr lang="ru-RU" sz="2000" b="1" dirty="0">
            <a:latin typeface="+mj-lt"/>
          </a:endParaRPr>
        </a:p>
        <a:p>
          <a:pPr algn="ctr"/>
          <a:r>
            <a:rPr lang="en-US" sz="2000" b="1" dirty="0">
              <a:latin typeface="+mj-lt"/>
            </a:rPr>
            <a:t>Total hydropower potential of the Kyrgyz Republic</a:t>
          </a:r>
          <a:endParaRPr lang="ru-RU" sz="2000" dirty="0">
            <a:latin typeface="+mj-lt"/>
          </a:endParaRPr>
        </a:p>
      </dgm:t>
    </dgm:pt>
    <dgm:pt modelId="{90F70981-23C4-4AE2-B811-3FFEDA47D7A2}" type="parTrans" cxnId="{1E35FEA7-7CB5-46F4-8D66-019C020951DF}">
      <dgm:prSet/>
      <dgm:spPr/>
      <dgm:t>
        <a:bodyPr/>
        <a:lstStyle/>
        <a:p>
          <a:endParaRPr lang="ru-RU"/>
        </a:p>
      </dgm:t>
    </dgm:pt>
    <dgm:pt modelId="{1E754A7D-0EFC-4019-B6E7-98A1AE46EAE4}" type="sibTrans" cxnId="{1E35FEA7-7CB5-46F4-8D66-019C020951DF}">
      <dgm:prSet/>
      <dgm:spPr/>
      <dgm:t>
        <a:bodyPr/>
        <a:lstStyle/>
        <a:p>
          <a:endParaRPr lang="ru-RU"/>
        </a:p>
      </dgm:t>
    </dgm:pt>
    <dgm:pt modelId="{2EAF08DE-2A90-4AEB-9B5F-FF1BD3676451}" type="pres">
      <dgm:prSet presAssocID="{5A4AE125-15F9-4A30-A151-A4DF892E9454}" presName="linear" presStyleCnt="0">
        <dgm:presLayoutVars>
          <dgm:animLvl val="lvl"/>
          <dgm:resizeHandles val="exact"/>
        </dgm:presLayoutVars>
      </dgm:prSet>
      <dgm:spPr/>
    </dgm:pt>
    <dgm:pt modelId="{F4A6868E-D251-47BC-ABEB-CB0A53185260}" type="pres">
      <dgm:prSet presAssocID="{D78BA9DB-9BFA-4F8E-8AF9-2FF379531ACE}" presName="parentText" presStyleLbl="node1" presStyleIdx="0" presStyleCnt="1" custScaleY="88048" custLinFactNeighborX="-15147" custLinFactNeighborY="-12975">
        <dgm:presLayoutVars>
          <dgm:chMax val="0"/>
          <dgm:bulletEnabled val="1"/>
        </dgm:presLayoutVars>
      </dgm:prSet>
      <dgm:spPr/>
    </dgm:pt>
  </dgm:ptLst>
  <dgm:cxnLst>
    <dgm:cxn modelId="{23186D02-2913-4DEB-8C52-0EC14727D8E1}" type="presOf" srcId="{D78BA9DB-9BFA-4F8E-8AF9-2FF379531ACE}" destId="{F4A6868E-D251-47BC-ABEB-CB0A53185260}" srcOrd="0" destOrd="0" presId="urn:microsoft.com/office/officeart/2005/8/layout/vList2"/>
    <dgm:cxn modelId="{B7BAB28C-EDE6-44D7-AEF8-C807EEE752F4}" type="presOf" srcId="{5A4AE125-15F9-4A30-A151-A4DF892E9454}" destId="{2EAF08DE-2A90-4AEB-9B5F-FF1BD3676451}" srcOrd="0" destOrd="0" presId="urn:microsoft.com/office/officeart/2005/8/layout/vList2"/>
    <dgm:cxn modelId="{1E35FEA7-7CB5-46F4-8D66-019C020951DF}" srcId="{5A4AE125-15F9-4A30-A151-A4DF892E9454}" destId="{D78BA9DB-9BFA-4F8E-8AF9-2FF379531ACE}" srcOrd="0" destOrd="0" parTransId="{90F70981-23C4-4AE2-B811-3FFEDA47D7A2}" sibTransId="{1E754A7D-0EFC-4019-B6E7-98A1AE46EAE4}"/>
    <dgm:cxn modelId="{15AF8F94-9422-43B0-BF8A-CA1016D2D7FD}" type="presParOf" srcId="{2EAF08DE-2A90-4AEB-9B5F-FF1BD3676451}" destId="{F4A6868E-D251-47BC-ABEB-CB0A53185260}" srcOrd="0" destOrd="0" presId="urn:microsoft.com/office/officeart/2005/8/layout/vList2"/>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AF753D-8210-4FE1-B487-82892ADD69D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ru-RU"/>
        </a:p>
      </dgm:t>
    </dgm:pt>
    <dgm:pt modelId="{F5877443-C969-4996-986C-D160FF2C7269}">
      <dgm:prSet custT="1">
        <dgm:style>
          <a:lnRef idx="2">
            <a:schemeClr val="accent1"/>
          </a:lnRef>
          <a:fillRef idx="1">
            <a:schemeClr val="lt1"/>
          </a:fillRef>
          <a:effectRef idx="0">
            <a:schemeClr val="accent1"/>
          </a:effectRef>
          <a:fontRef idx="minor">
            <a:schemeClr val="dk1"/>
          </a:fontRef>
        </dgm:style>
      </dgm:prSet>
      <dgm:spPr>
        <a:noFill/>
        <a:ln>
          <a:noFill/>
        </a:ln>
      </dgm:spPr>
      <dgm:t>
        <a:bodyPr/>
        <a:lstStyle/>
        <a:p>
          <a:pPr algn="ctr"/>
          <a:r>
            <a:rPr lang="en-US" sz="2000" b="1" dirty="0">
              <a:latin typeface="+mj-lt"/>
            </a:rPr>
            <a:t>Hydropotential of the rivers of the Kyrgyz Republic</a:t>
          </a:r>
          <a:endParaRPr lang="ru-RU" sz="2000" dirty="0">
            <a:latin typeface="+mj-lt"/>
          </a:endParaRPr>
        </a:p>
      </dgm:t>
    </dgm:pt>
    <dgm:pt modelId="{C07E7AFD-8319-4E76-8F6E-4DDC047FAA65}" type="parTrans" cxnId="{BEB32521-2908-49D7-8E4F-8C06937F6F72}">
      <dgm:prSet/>
      <dgm:spPr/>
      <dgm:t>
        <a:bodyPr/>
        <a:lstStyle/>
        <a:p>
          <a:endParaRPr lang="ru-RU"/>
        </a:p>
      </dgm:t>
    </dgm:pt>
    <dgm:pt modelId="{A16ECF5E-9124-46C3-BB86-3B2C3C788BB2}" type="sibTrans" cxnId="{BEB32521-2908-49D7-8E4F-8C06937F6F72}">
      <dgm:prSet/>
      <dgm:spPr/>
      <dgm:t>
        <a:bodyPr/>
        <a:lstStyle/>
        <a:p>
          <a:endParaRPr lang="ru-RU"/>
        </a:p>
      </dgm:t>
    </dgm:pt>
    <dgm:pt modelId="{56C8ABFE-2028-4FA4-BC94-5F1317299ED3}" type="pres">
      <dgm:prSet presAssocID="{1FAF753D-8210-4FE1-B487-82892ADD69D2}" presName="linear" presStyleCnt="0">
        <dgm:presLayoutVars>
          <dgm:animLvl val="lvl"/>
          <dgm:resizeHandles val="exact"/>
        </dgm:presLayoutVars>
      </dgm:prSet>
      <dgm:spPr/>
    </dgm:pt>
    <dgm:pt modelId="{F266AD7E-140A-4AE8-84AC-ACE2FB960711}" type="pres">
      <dgm:prSet presAssocID="{F5877443-C969-4996-986C-D160FF2C7269}" presName="parentText" presStyleLbl="node1" presStyleIdx="0" presStyleCnt="1">
        <dgm:presLayoutVars>
          <dgm:chMax val="0"/>
          <dgm:bulletEnabled val="1"/>
        </dgm:presLayoutVars>
      </dgm:prSet>
      <dgm:spPr/>
    </dgm:pt>
  </dgm:ptLst>
  <dgm:cxnLst>
    <dgm:cxn modelId="{BEB32521-2908-49D7-8E4F-8C06937F6F72}" srcId="{1FAF753D-8210-4FE1-B487-82892ADD69D2}" destId="{F5877443-C969-4996-986C-D160FF2C7269}" srcOrd="0" destOrd="0" parTransId="{C07E7AFD-8319-4E76-8F6E-4DDC047FAA65}" sibTransId="{A16ECF5E-9124-46C3-BB86-3B2C3C788BB2}"/>
    <dgm:cxn modelId="{95906099-FA70-4B00-B3B4-B333A4E64B75}" type="presOf" srcId="{F5877443-C969-4996-986C-D160FF2C7269}" destId="{F266AD7E-140A-4AE8-84AC-ACE2FB960711}" srcOrd="0" destOrd="0" presId="urn:microsoft.com/office/officeart/2005/8/layout/vList2"/>
    <dgm:cxn modelId="{DA8714D8-4FCF-41F1-9128-088624EF5935}" type="presOf" srcId="{1FAF753D-8210-4FE1-B487-82892ADD69D2}" destId="{56C8ABFE-2028-4FA4-BC94-5F1317299ED3}" srcOrd="0" destOrd="0" presId="urn:microsoft.com/office/officeart/2005/8/layout/vList2"/>
    <dgm:cxn modelId="{175F0621-393E-48F5-9C2A-1EBA4A7E2AC7}" type="presParOf" srcId="{56C8ABFE-2028-4FA4-BC94-5F1317299ED3}" destId="{F266AD7E-140A-4AE8-84AC-ACE2FB96071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B1A5A2-9AC0-4921-963D-FFF6E87B00A0}" type="doc">
      <dgm:prSet loTypeId="urn:microsoft.com/office/officeart/2005/8/layout/vList2" loCatId="list" qsTypeId="urn:microsoft.com/office/officeart/2005/8/quickstyle/simple2" qsCatId="simple" csTypeId="urn:microsoft.com/office/officeart/2005/8/colors/accent5_1" csCatId="accent5" phldr="1"/>
      <dgm:spPr/>
      <dgm:t>
        <a:bodyPr/>
        <a:lstStyle/>
        <a:p>
          <a:endParaRPr lang="ky-KG"/>
        </a:p>
      </dgm:t>
    </dgm:pt>
    <dgm:pt modelId="{108D1550-B470-4955-840A-DA5E75D3F29C}">
      <dgm:prSet custT="1"/>
      <dgm:spPr/>
      <dgm:t>
        <a:bodyPr/>
        <a:lstStyle/>
        <a:p>
          <a:r>
            <a:rPr lang="en-US" sz="1300" b="0" i="0" dirty="0"/>
            <a:t>The object is located on the river. </a:t>
          </a:r>
          <a:r>
            <a:rPr lang="en-US" sz="1300" b="0" i="0" dirty="0" err="1"/>
            <a:t>Kokomeren</a:t>
          </a:r>
          <a:r>
            <a:rPr lang="en-US" sz="1300" b="0" i="0" dirty="0"/>
            <a:t>, which is a tributary of the river. </a:t>
          </a:r>
          <a:r>
            <a:rPr lang="en-US" sz="1300" b="0" i="0" dirty="0" err="1"/>
            <a:t>Naryn</a:t>
          </a:r>
          <a:r>
            <a:rPr lang="en-US" sz="1300" b="0" i="0" dirty="0"/>
            <a:t> is geographically located in the </a:t>
          </a:r>
          <a:r>
            <a:rPr lang="en-US" sz="1300" b="0" i="0" dirty="0" err="1"/>
            <a:t>Zhayil</a:t>
          </a:r>
          <a:r>
            <a:rPr lang="en-US" sz="1300" b="0" i="0" dirty="0"/>
            <a:t> district of the Chui region, also in the </a:t>
          </a:r>
          <a:r>
            <a:rPr lang="en-US" sz="1300" b="0" i="0" dirty="0" err="1"/>
            <a:t>Toktogul</a:t>
          </a:r>
          <a:r>
            <a:rPr lang="en-US" sz="1300" b="0" i="0" dirty="0"/>
            <a:t> district of the Jalal-Abad region.</a:t>
          </a:r>
          <a:endParaRPr lang="ky-KG" sz="1300" b="0" i="0" dirty="0"/>
        </a:p>
      </dgm:t>
    </dgm:pt>
    <dgm:pt modelId="{EABCD0FC-DCEC-425D-B4BE-50BB54F972EA}" type="parTrans" cxnId="{70A2C881-9C57-43AB-BF1E-726D07AB273E}">
      <dgm:prSet/>
      <dgm:spPr/>
      <dgm:t>
        <a:bodyPr/>
        <a:lstStyle/>
        <a:p>
          <a:endParaRPr lang="ky-KG"/>
        </a:p>
      </dgm:t>
    </dgm:pt>
    <dgm:pt modelId="{C2FF753E-1B81-480A-9F2D-172E6E0F5D2F}" type="sibTrans" cxnId="{70A2C881-9C57-43AB-BF1E-726D07AB273E}">
      <dgm:prSet/>
      <dgm:spPr/>
      <dgm:t>
        <a:bodyPr/>
        <a:lstStyle/>
        <a:p>
          <a:endParaRPr lang="ky-KG"/>
        </a:p>
      </dgm:t>
    </dgm:pt>
    <dgm:pt modelId="{3B781341-AD76-4A94-974F-EBEF3F21FFAB}" type="pres">
      <dgm:prSet presAssocID="{6BB1A5A2-9AC0-4921-963D-FFF6E87B00A0}" presName="linear" presStyleCnt="0">
        <dgm:presLayoutVars>
          <dgm:animLvl val="lvl"/>
          <dgm:resizeHandles val="exact"/>
        </dgm:presLayoutVars>
      </dgm:prSet>
      <dgm:spPr/>
    </dgm:pt>
    <dgm:pt modelId="{E86E4C15-82E9-4E65-B42F-AFE394200FA9}" type="pres">
      <dgm:prSet presAssocID="{108D1550-B470-4955-840A-DA5E75D3F29C}" presName="parentText" presStyleLbl="node1" presStyleIdx="0" presStyleCnt="1" custScaleY="93061" custLinFactNeighborX="49" custLinFactNeighborY="4180">
        <dgm:presLayoutVars>
          <dgm:chMax val="0"/>
          <dgm:bulletEnabled val="1"/>
        </dgm:presLayoutVars>
      </dgm:prSet>
      <dgm:spPr/>
    </dgm:pt>
  </dgm:ptLst>
  <dgm:cxnLst>
    <dgm:cxn modelId="{2C76B163-3E47-41E8-BFB8-15D0CB6F5F5F}" type="presOf" srcId="{108D1550-B470-4955-840A-DA5E75D3F29C}" destId="{E86E4C15-82E9-4E65-B42F-AFE394200FA9}" srcOrd="0" destOrd="0" presId="urn:microsoft.com/office/officeart/2005/8/layout/vList2"/>
    <dgm:cxn modelId="{70A2C881-9C57-43AB-BF1E-726D07AB273E}" srcId="{6BB1A5A2-9AC0-4921-963D-FFF6E87B00A0}" destId="{108D1550-B470-4955-840A-DA5E75D3F29C}" srcOrd="0" destOrd="0" parTransId="{EABCD0FC-DCEC-425D-B4BE-50BB54F972EA}" sibTransId="{C2FF753E-1B81-480A-9F2D-172E6E0F5D2F}"/>
    <dgm:cxn modelId="{970F1CE6-CA4B-495F-BEEE-5571E729610C}" type="presOf" srcId="{6BB1A5A2-9AC0-4921-963D-FFF6E87B00A0}" destId="{3B781341-AD76-4A94-974F-EBEF3F21FFAB}" srcOrd="0" destOrd="0" presId="urn:microsoft.com/office/officeart/2005/8/layout/vList2"/>
    <dgm:cxn modelId="{568FB90D-8224-48DE-B58B-D7828E0D5661}" type="presParOf" srcId="{3B781341-AD76-4A94-974F-EBEF3F21FFAB}" destId="{E86E4C15-82E9-4E65-B42F-AFE394200FA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48F9BF-15BE-4F06-BBB7-70C9FECC879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ky-KG"/>
        </a:p>
      </dgm:t>
    </dgm:pt>
    <dgm:pt modelId="{5F52113A-D684-4702-8504-659B13F85B8A}">
      <dgm:prSet/>
      <dgm:spPr>
        <a:gradFill flip="none" rotWithShape="0">
          <a:gsLst>
            <a:gs pos="0">
              <a:srgbClr val="F84605">
                <a:shade val="30000"/>
                <a:satMod val="115000"/>
              </a:srgbClr>
            </a:gs>
            <a:gs pos="50000">
              <a:srgbClr val="F84605">
                <a:shade val="67500"/>
                <a:satMod val="115000"/>
              </a:srgbClr>
            </a:gs>
            <a:gs pos="100000">
              <a:srgbClr val="F84605">
                <a:shade val="100000"/>
                <a:satMod val="115000"/>
              </a:srgbClr>
            </a:gs>
          </a:gsLst>
          <a:lin ang="0" scaled="1"/>
          <a:tileRect/>
        </a:gradFill>
      </dgm:spPr>
      <dgm:t>
        <a:bodyPr/>
        <a:lstStyle/>
        <a:p>
          <a:pPr algn="ctr"/>
          <a:r>
            <a:rPr lang="en-US" b="1" dirty="0"/>
            <a:t>Location</a:t>
          </a:r>
          <a:endParaRPr lang="ky-KG" dirty="0"/>
        </a:p>
      </dgm:t>
    </dgm:pt>
    <dgm:pt modelId="{D988AFF1-2F11-43E6-B99A-32410939A34F}" type="parTrans" cxnId="{A828BB2F-83E8-465C-B0A1-9A16CEE6E09A}">
      <dgm:prSet/>
      <dgm:spPr/>
      <dgm:t>
        <a:bodyPr/>
        <a:lstStyle/>
        <a:p>
          <a:endParaRPr lang="ky-KG"/>
        </a:p>
      </dgm:t>
    </dgm:pt>
    <dgm:pt modelId="{8D5D9969-0356-4E37-9332-EB6114AE95C8}" type="sibTrans" cxnId="{A828BB2F-83E8-465C-B0A1-9A16CEE6E09A}">
      <dgm:prSet/>
      <dgm:spPr/>
      <dgm:t>
        <a:bodyPr/>
        <a:lstStyle/>
        <a:p>
          <a:endParaRPr lang="ky-KG"/>
        </a:p>
      </dgm:t>
    </dgm:pt>
    <dgm:pt modelId="{3B5EC211-E4F1-4B70-87FF-D421304A46AE}" type="pres">
      <dgm:prSet presAssocID="{F448F9BF-15BE-4F06-BBB7-70C9FECC8798}" presName="linear" presStyleCnt="0">
        <dgm:presLayoutVars>
          <dgm:animLvl val="lvl"/>
          <dgm:resizeHandles val="exact"/>
        </dgm:presLayoutVars>
      </dgm:prSet>
      <dgm:spPr/>
    </dgm:pt>
    <dgm:pt modelId="{7C3E939C-9B59-420E-A067-DD0243603A28}" type="pres">
      <dgm:prSet presAssocID="{5F52113A-D684-4702-8504-659B13F85B8A}" presName="parentText" presStyleLbl="node1" presStyleIdx="0" presStyleCnt="1" custScaleX="87259" custScaleY="71558">
        <dgm:presLayoutVars>
          <dgm:chMax val="0"/>
          <dgm:bulletEnabled val="1"/>
        </dgm:presLayoutVars>
      </dgm:prSet>
      <dgm:spPr/>
    </dgm:pt>
  </dgm:ptLst>
  <dgm:cxnLst>
    <dgm:cxn modelId="{A828BB2F-83E8-465C-B0A1-9A16CEE6E09A}" srcId="{F448F9BF-15BE-4F06-BBB7-70C9FECC8798}" destId="{5F52113A-D684-4702-8504-659B13F85B8A}" srcOrd="0" destOrd="0" parTransId="{D988AFF1-2F11-43E6-B99A-32410939A34F}" sibTransId="{8D5D9969-0356-4E37-9332-EB6114AE95C8}"/>
    <dgm:cxn modelId="{664B9885-9934-4E7C-B860-32CDC882F42A}" type="presOf" srcId="{5F52113A-D684-4702-8504-659B13F85B8A}" destId="{7C3E939C-9B59-420E-A067-DD0243603A28}" srcOrd="0" destOrd="0" presId="urn:microsoft.com/office/officeart/2005/8/layout/vList2"/>
    <dgm:cxn modelId="{5E49D6AD-A99B-43B1-A039-BF2D169EB73F}" type="presOf" srcId="{F448F9BF-15BE-4F06-BBB7-70C9FECC8798}" destId="{3B5EC211-E4F1-4B70-87FF-D421304A46AE}" srcOrd="0" destOrd="0" presId="urn:microsoft.com/office/officeart/2005/8/layout/vList2"/>
    <dgm:cxn modelId="{D3BA228B-96D8-41D5-8FAF-3CCF4FFFF2A4}" type="presParOf" srcId="{3B5EC211-E4F1-4B70-87FF-D421304A46AE}" destId="{7C3E939C-9B59-420E-A067-DD0243603A28}"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DF9155-76AE-45E6-97F9-CE9CB01ABCFD}" type="doc">
      <dgm:prSet loTypeId="urn:microsoft.com/office/officeart/2005/8/layout/vList2" loCatId="list" qsTypeId="urn:microsoft.com/office/officeart/2005/8/quickstyle/simple4" qsCatId="simple" csTypeId="urn:microsoft.com/office/officeart/2005/8/colors/accent0_1" csCatId="mainScheme" phldr="1"/>
      <dgm:spPr/>
      <dgm:t>
        <a:bodyPr/>
        <a:lstStyle/>
        <a:p>
          <a:endParaRPr lang="ky-KG"/>
        </a:p>
      </dgm:t>
    </dgm:pt>
    <dgm:pt modelId="{22C04E21-5319-43D1-B284-6E704A81E674}">
      <dgm:prSet custT="1"/>
      <dgm:spPr>
        <a:ln>
          <a:solidFill>
            <a:srgbClr val="FF0000"/>
          </a:solidFill>
        </a:ln>
      </dgm:spPr>
      <dgm:t>
        <a:bodyPr/>
        <a:lstStyle/>
        <a:p>
          <a:pPr algn="ctr"/>
          <a:r>
            <a:rPr lang="en-US" sz="1400" dirty="0"/>
            <a:t>In 2012, the feasibility study was supplemented and updated by the Chinese corporation "</a:t>
          </a:r>
          <a:r>
            <a:rPr lang="en-US" sz="1400" dirty="0" err="1"/>
            <a:t>Synohydro</a:t>
          </a:r>
          <a:r>
            <a:rPr lang="en-US" sz="1400" dirty="0"/>
            <a:t> Ltd"</a:t>
          </a:r>
          <a:endParaRPr lang="ky-KG" sz="1400" dirty="0"/>
        </a:p>
      </dgm:t>
    </dgm:pt>
    <dgm:pt modelId="{D2A736F6-2D2E-4003-9B94-7E13EEA9A0C1}" type="parTrans" cxnId="{8FDD545C-7F37-4963-AADC-FB8CD395F0DA}">
      <dgm:prSet/>
      <dgm:spPr/>
      <dgm:t>
        <a:bodyPr/>
        <a:lstStyle/>
        <a:p>
          <a:endParaRPr lang="ky-KG"/>
        </a:p>
      </dgm:t>
    </dgm:pt>
    <dgm:pt modelId="{49B5C353-D5CF-4555-830A-A5120E7FF189}" type="sibTrans" cxnId="{8FDD545C-7F37-4963-AADC-FB8CD395F0DA}">
      <dgm:prSet/>
      <dgm:spPr/>
      <dgm:t>
        <a:bodyPr/>
        <a:lstStyle/>
        <a:p>
          <a:endParaRPr lang="ky-KG"/>
        </a:p>
      </dgm:t>
    </dgm:pt>
    <dgm:pt modelId="{BD3756E6-8B52-400F-8756-D6428A195A60}" type="pres">
      <dgm:prSet presAssocID="{19DF9155-76AE-45E6-97F9-CE9CB01ABCFD}" presName="linear" presStyleCnt="0">
        <dgm:presLayoutVars>
          <dgm:animLvl val="lvl"/>
          <dgm:resizeHandles val="exact"/>
        </dgm:presLayoutVars>
      </dgm:prSet>
      <dgm:spPr/>
    </dgm:pt>
    <dgm:pt modelId="{B04ACED9-6043-4F98-841F-8BAB471AC694}" type="pres">
      <dgm:prSet presAssocID="{22C04E21-5319-43D1-B284-6E704A81E674}" presName="parentText" presStyleLbl="node1" presStyleIdx="0" presStyleCnt="1" custScaleY="77476" custLinFactNeighborX="3577" custLinFactNeighborY="7608">
        <dgm:presLayoutVars>
          <dgm:chMax val="0"/>
          <dgm:bulletEnabled val="1"/>
        </dgm:presLayoutVars>
      </dgm:prSet>
      <dgm:spPr/>
    </dgm:pt>
  </dgm:ptLst>
  <dgm:cxnLst>
    <dgm:cxn modelId="{8FDD545C-7F37-4963-AADC-FB8CD395F0DA}" srcId="{19DF9155-76AE-45E6-97F9-CE9CB01ABCFD}" destId="{22C04E21-5319-43D1-B284-6E704A81E674}" srcOrd="0" destOrd="0" parTransId="{D2A736F6-2D2E-4003-9B94-7E13EEA9A0C1}" sibTransId="{49B5C353-D5CF-4555-830A-A5120E7FF189}"/>
    <dgm:cxn modelId="{FA43F7C6-EF4D-493B-ABFE-8D40037C6FB4}" type="presOf" srcId="{22C04E21-5319-43D1-B284-6E704A81E674}" destId="{B04ACED9-6043-4F98-841F-8BAB471AC694}" srcOrd="0" destOrd="0" presId="urn:microsoft.com/office/officeart/2005/8/layout/vList2"/>
    <dgm:cxn modelId="{9D3F08F0-B0D1-4FD0-950B-0B3742DD5E8B}" type="presOf" srcId="{19DF9155-76AE-45E6-97F9-CE9CB01ABCFD}" destId="{BD3756E6-8B52-400F-8756-D6428A195A60}" srcOrd="0" destOrd="0" presId="urn:microsoft.com/office/officeart/2005/8/layout/vList2"/>
    <dgm:cxn modelId="{5BCBA469-0B2B-44A1-A55C-009D9B618519}" type="presParOf" srcId="{BD3756E6-8B52-400F-8756-D6428A195A60}" destId="{B04ACED9-6043-4F98-841F-8BAB471AC694}"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1574FC-F714-41DE-A460-CA72C0EA7DC7}" type="doc">
      <dgm:prSet loTypeId="urn:microsoft.com/office/officeart/2005/8/layout/hList1" loCatId="list" qsTypeId="urn:microsoft.com/office/officeart/2005/8/quickstyle/simple5" qsCatId="simple" csTypeId="urn:microsoft.com/office/officeart/2005/8/colors/colorful3" csCatId="colorful" phldr="1"/>
      <dgm:spPr/>
      <dgm:t>
        <a:bodyPr/>
        <a:lstStyle/>
        <a:p>
          <a:endParaRPr lang="ky-KG"/>
        </a:p>
      </dgm:t>
    </dgm:pt>
    <dgm:pt modelId="{4E18ED54-A19F-4776-BB1E-09CE2A397FF0}">
      <dgm:prSet custT="1"/>
      <dgm:spPr>
        <a:gradFill flip="none" rotWithShape="0">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dgm:spPr>
      <dgm:t>
        <a:bodyPr/>
        <a:lstStyle/>
        <a:p>
          <a:r>
            <a:rPr lang="en-US" sz="1200" b="1" dirty="0"/>
            <a:t>Derivation tunnel of Kokomeren-2  HPP: length - 26 km, diameter - 7.6 m.</a:t>
          </a:r>
          <a:endParaRPr lang="ky-KG" sz="1200" b="1" dirty="0"/>
        </a:p>
      </dgm:t>
    </dgm:pt>
    <dgm:pt modelId="{B6504022-ECF9-4EC7-AC27-F8D117262057}" type="parTrans" cxnId="{0E507F1A-AC8D-4B6E-9F05-3C4A33A608EF}">
      <dgm:prSet/>
      <dgm:spPr/>
      <dgm:t>
        <a:bodyPr/>
        <a:lstStyle/>
        <a:p>
          <a:endParaRPr lang="ky-KG"/>
        </a:p>
      </dgm:t>
    </dgm:pt>
    <dgm:pt modelId="{6A048AC0-21FF-4E5C-A7F5-A57E08AD18D2}" type="sibTrans" cxnId="{0E507F1A-AC8D-4B6E-9F05-3C4A33A608EF}">
      <dgm:prSet/>
      <dgm:spPr/>
      <dgm:t>
        <a:bodyPr/>
        <a:lstStyle/>
        <a:p>
          <a:endParaRPr lang="ky-KG"/>
        </a:p>
      </dgm:t>
    </dgm:pt>
    <dgm:pt modelId="{B2611EE9-6CF2-4A33-86C6-55F3831431E1}">
      <dgm:prSet custT="1"/>
      <dgm:spPr>
        <a:solidFill>
          <a:srgbClr val="F1DFCA"/>
        </a:solidFill>
      </dgm:spPr>
      <dgm:t>
        <a:bodyPr/>
        <a:lstStyle/>
        <a:p>
          <a:r>
            <a:rPr lang="en-US" sz="1200" dirty="0"/>
            <a:t>One of the tunneling options is mechanized with the use of the Robbins </a:t>
          </a:r>
          <a:r>
            <a:rPr lang="en-US" sz="1200" dirty="0" err="1"/>
            <a:t>roadheader</a:t>
          </a:r>
          <a:r>
            <a:rPr lang="en-US" sz="1200" dirty="0"/>
            <a:t>, which reduces the construction period by 2 years.</a:t>
          </a:r>
          <a:endParaRPr lang="ky-KG" sz="1200" dirty="0"/>
        </a:p>
      </dgm:t>
    </dgm:pt>
    <dgm:pt modelId="{5C3ADE66-68C1-4D5F-A436-36D99049D792}" type="parTrans" cxnId="{C95F82CB-556D-4FB7-B671-3C2136701558}">
      <dgm:prSet/>
      <dgm:spPr/>
      <dgm:t>
        <a:bodyPr/>
        <a:lstStyle/>
        <a:p>
          <a:endParaRPr lang="ky-KG"/>
        </a:p>
      </dgm:t>
    </dgm:pt>
    <dgm:pt modelId="{CC26AEBD-FEE7-4A16-B7C9-BB9178373190}" type="sibTrans" cxnId="{C95F82CB-556D-4FB7-B671-3C2136701558}">
      <dgm:prSet/>
      <dgm:spPr/>
      <dgm:t>
        <a:bodyPr/>
        <a:lstStyle/>
        <a:p>
          <a:endParaRPr lang="ky-KG"/>
        </a:p>
      </dgm:t>
    </dgm:pt>
    <dgm:pt modelId="{3B7C74E6-FD03-4C86-BCA3-09D6EDA9541E}">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dgm:spPr>
      <dgm:t>
        <a:bodyPr/>
        <a:lstStyle/>
        <a:p>
          <a:r>
            <a:rPr lang="en-US" b="1" dirty="0"/>
            <a:t>The design head of the </a:t>
          </a:r>
          <a:r>
            <a:rPr lang="en-US" b="1" dirty="0" err="1"/>
            <a:t>Suusamyr-Kokomeren</a:t>
          </a:r>
          <a:r>
            <a:rPr lang="en-US" b="1" dirty="0"/>
            <a:t> cascade is 508 m, which is 3.6 times more than the design head of the </a:t>
          </a:r>
          <a:r>
            <a:rPr lang="en-US" b="1" dirty="0" err="1"/>
            <a:t>Toktogul</a:t>
          </a:r>
          <a:r>
            <a:rPr lang="en-US" b="1" dirty="0"/>
            <a:t> HPP.</a:t>
          </a:r>
          <a:endParaRPr lang="ky-KG" b="1" dirty="0"/>
        </a:p>
      </dgm:t>
    </dgm:pt>
    <dgm:pt modelId="{15B36EBF-AB60-47D4-8A7D-759CA998963A}" type="parTrans" cxnId="{D947FA2E-2A7C-47C4-BA09-28D66F21DA06}">
      <dgm:prSet/>
      <dgm:spPr/>
      <dgm:t>
        <a:bodyPr/>
        <a:lstStyle/>
        <a:p>
          <a:endParaRPr lang="ky-KG"/>
        </a:p>
      </dgm:t>
    </dgm:pt>
    <dgm:pt modelId="{C124F6CB-62E6-4E8B-862C-43BBF3428D08}" type="sibTrans" cxnId="{D947FA2E-2A7C-47C4-BA09-28D66F21DA06}">
      <dgm:prSet/>
      <dgm:spPr/>
      <dgm:t>
        <a:bodyPr/>
        <a:lstStyle/>
        <a:p>
          <a:endParaRPr lang="ky-KG"/>
        </a:p>
      </dgm:t>
    </dgm:pt>
    <dgm:pt modelId="{B20E4666-FFDC-451A-8AEB-9C1798E2A006}">
      <dgm:prSet custT="1"/>
      <dgm:spPr>
        <a:solidFill>
          <a:srgbClr val="F1DFCA">
            <a:alpha val="90000"/>
          </a:srgbClr>
        </a:solidFill>
      </dgm:spPr>
      <dgm:t>
        <a:bodyPr/>
        <a:lstStyle/>
        <a:p>
          <a:r>
            <a:rPr lang="en-US" sz="1200" dirty="0"/>
            <a:t>This gives a large production of e / energy with relatively low water consumption.</a:t>
          </a:r>
          <a:endParaRPr lang="ky-KG" sz="1200" dirty="0"/>
        </a:p>
      </dgm:t>
    </dgm:pt>
    <dgm:pt modelId="{DCA4B665-E66F-43F3-9885-4E6F718FE20F}" type="parTrans" cxnId="{D25D8E6A-F8FB-4D51-AC56-47FFD2D4FED8}">
      <dgm:prSet/>
      <dgm:spPr/>
      <dgm:t>
        <a:bodyPr/>
        <a:lstStyle/>
        <a:p>
          <a:endParaRPr lang="ky-KG"/>
        </a:p>
      </dgm:t>
    </dgm:pt>
    <dgm:pt modelId="{8D69FCBC-448C-4EB5-8F15-B59F56F2B6EF}" type="sibTrans" cxnId="{D25D8E6A-F8FB-4D51-AC56-47FFD2D4FED8}">
      <dgm:prSet/>
      <dgm:spPr/>
      <dgm:t>
        <a:bodyPr/>
        <a:lstStyle/>
        <a:p>
          <a:endParaRPr lang="ky-KG"/>
        </a:p>
      </dgm:t>
    </dgm:pt>
    <dgm:pt modelId="{66ED7F1E-34FC-481E-9F16-9746721798EF}" type="pres">
      <dgm:prSet presAssocID="{2E1574FC-F714-41DE-A460-CA72C0EA7DC7}" presName="Name0" presStyleCnt="0">
        <dgm:presLayoutVars>
          <dgm:dir/>
          <dgm:animLvl val="lvl"/>
          <dgm:resizeHandles val="exact"/>
        </dgm:presLayoutVars>
      </dgm:prSet>
      <dgm:spPr/>
    </dgm:pt>
    <dgm:pt modelId="{AAC0439F-0491-4FDD-AD4C-397883521B0A}" type="pres">
      <dgm:prSet presAssocID="{4E18ED54-A19F-4776-BB1E-09CE2A397FF0}" presName="composite" presStyleCnt="0"/>
      <dgm:spPr/>
    </dgm:pt>
    <dgm:pt modelId="{86CBE04E-1C91-4246-A0CC-EAD6D64F5E7F}" type="pres">
      <dgm:prSet presAssocID="{4E18ED54-A19F-4776-BB1E-09CE2A397FF0}" presName="parTx" presStyleLbl="alignNode1" presStyleIdx="0" presStyleCnt="2">
        <dgm:presLayoutVars>
          <dgm:chMax val="0"/>
          <dgm:chPref val="0"/>
          <dgm:bulletEnabled val="1"/>
        </dgm:presLayoutVars>
      </dgm:prSet>
      <dgm:spPr/>
    </dgm:pt>
    <dgm:pt modelId="{7834A81B-80DE-42D8-AF41-E33F8C9B4B8E}" type="pres">
      <dgm:prSet presAssocID="{4E18ED54-A19F-4776-BB1E-09CE2A397FF0}" presName="desTx" presStyleLbl="alignAccFollowNode1" presStyleIdx="0" presStyleCnt="2">
        <dgm:presLayoutVars>
          <dgm:bulletEnabled val="1"/>
        </dgm:presLayoutVars>
      </dgm:prSet>
      <dgm:spPr/>
    </dgm:pt>
    <dgm:pt modelId="{0ED36F8B-6D94-4A25-97F5-F042060FF516}" type="pres">
      <dgm:prSet presAssocID="{6A048AC0-21FF-4E5C-A7F5-A57E08AD18D2}" presName="space" presStyleCnt="0"/>
      <dgm:spPr/>
    </dgm:pt>
    <dgm:pt modelId="{4CA421F2-A385-4705-968D-3DE0FE55B64D}" type="pres">
      <dgm:prSet presAssocID="{3B7C74E6-FD03-4C86-BCA3-09D6EDA9541E}" presName="composite" presStyleCnt="0"/>
      <dgm:spPr/>
    </dgm:pt>
    <dgm:pt modelId="{CB663D58-4D27-42CA-A95E-7A4807CC5ABF}" type="pres">
      <dgm:prSet presAssocID="{3B7C74E6-FD03-4C86-BCA3-09D6EDA9541E}" presName="parTx" presStyleLbl="alignNode1" presStyleIdx="1" presStyleCnt="2">
        <dgm:presLayoutVars>
          <dgm:chMax val="0"/>
          <dgm:chPref val="0"/>
          <dgm:bulletEnabled val="1"/>
        </dgm:presLayoutVars>
      </dgm:prSet>
      <dgm:spPr/>
    </dgm:pt>
    <dgm:pt modelId="{665F902D-0D34-4A2C-B3B9-7CE61E5F0115}" type="pres">
      <dgm:prSet presAssocID="{3B7C74E6-FD03-4C86-BCA3-09D6EDA9541E}" presName="desTx" presStyleLbl="alignAccFollowNode1" presStyleIdx="1" presStyleCnt="2">
        <dgm:presLayoutVars>
          <dgm:bulletEnabled val="1"/>
        </dgm:presLayoutVars>
      </dgm:prSet>
      <dgm:spPr/>
    </dgm:pt>
  </dgm:ptLst>
  <dgm:cxnLst>
    <dgm:cxn modelId="{0E507F1A-AC8D-4B6E-9F05-3C4A33A608EF}" srcId="{2E1574FC-F714-41DE-A460-CA72C0EA7DC7}" destId="{4E18ED54-A19F-4776-BB1E-09CE2A397FF0}" srcOrd="0" destOrd="0" parTransId="{B6504022-ECF9-4EC7-AC27-F8D117262057}" sibTransId="{6A048AC0-21FF-4E5C-A7F5-A57E08AD18D2}"/>
    <dgm:cxn modelId="{FB4F2321-5A39-41B9-BC00-1E0911B34401}" type="presOf" srcId="{B20E4666-FFDC-451A-8AEB-9C1798E2A006}" destId="{665F902D-0D34-4A2C-B3B9-7CE61E5F0115}" srcOrd="0" destOrd="0" presId="urn:microsoft.com/office/officeart/2005/8/layout/hList1"/>
    <dgm:cxn modelId="{0A39B324-D11B-4E0E-83A2-244B71BABD71}" type="presOf" srcId="{3B7C74E6-FD03-4C86-BCA3-09D6EDA9541E}" destId="{CB663D58-4D27-42CA-A95E-7A4807CC5ABF}" srcOrd="0" destOrd="0" presId="urn:microsoft.com/office/officeart/2005/8/layout/hList1"/>
    <dgm:cxn modelId="{D947FA2E-2A7C-47C4-BA09-28D66F21DA06}" srcId="{2E1574FC-F714-41DE-A460-CA72C0EA7DC7}" destId="{3B7C74E6-FD03-4C86-BCA3-09D6EDA9541E}" srcOrd="1" destOrd="0" parTransId="{15B36EBF-AB60-47D4-8A7D-759CA998963A}" sibTransId="{C124F6CB-62E6-4E8B-862C-43BBF3428D08}"/>
    <dgm:cxn modelId="{FE307D6A-99D5-4916-A2AA-BEEB68A29004}" type="presOf" srcId="{B2611EE9-6CF2-4A33-86C6-55F3831431E1}" destId="{7834A81B-80DE-42D8-AF41-E33F8C9B4B8E}" srcOrd="0" destOrd="0" presId="urn:microsoft.com/office/officeart/2005/8/layout/hList1"/>
    <dgm:cxn modelId="{D25D8E6A-F8FB-4D51-AC56-47FFD2D4FED8}" srcId="{3B7C74E6-FD03-4C86-BCA3-09D6EDA9541E}" destId="{B20E4666-FFDC-451A-8AEB-9C1798E2A006}" srcOrd="0" destOrd="0" parTransId="{DCA4B665-E66F-43F3-9885-4E6F718FE20F}" sibTransId="{8D69FCBC-448C-4EB5-8F15-B59F56F2B6EF}"/>
    <dgm:cxn modelId="{9DB6DF73-7B0D-4ABA-93B8-610D5C452A07}" type="presOf" srcId="{2E1574FC-F714-41DE-A460-CA72C0EA7DC7}" destId="{66ED7F1E-34FC-481E-9F16-9746721798EF}" srcOrd="0" destOrd="0" presId="urn:microsoft.com/office/officeart/2005/8/layout/hList1"/>
    <dgm:cxn modelId="{DAD9E18D-13D0-4A44-8169-29E1EAB94603}" type="presOf" srcId="{4E18ED54-A19F-4776-BB1E-09CE2A397FF0}" destId="{86CBE04E-1C91-4246-A0CC-EAD6D64F5E7F}" srcOrd="0" destOrd="0" presId="urn:microsoft.com/office/officeart/2005/8/layout/hList1"/>
    <dgm:cxn modelId="{C95F82CB-556D-4FB7-B671-3C2136701558}" srcId="{4E18ED54-A19F-4776-BB1E-09CE2A397FF0}" destId="{B2611EE9-6CF2-4A33-86C6-55F3831431E1}" srcOrd="0" destOrd="0" parTransId="{5C3ADE66-68C1-4D5F-A436-36D99049D792}" sibTransId="{CC26AEBD-FEE7-4A16-B7C9-BB9178373190}"/>
    <dgm:cxn modelId="{5CDD9D90-9C01-44B8-9465-C67F44ABF129}" type="presParOf" srcId="{66ED7F1E-34FC-481E-9F16-9746721798EF}" destId="{AAC0439F-0491-4FDD-AD4C-397883521B0A}" srcOrd="0" destOrd="0" presId="urn:microsoft.com/office/officeart/2005/8/layout/hList1"/>
    <dgm:cxn modelId="{D6053624-D065-405E-9E69-ED11487CA57E}" type="presParOf" srcId="{AAC0439F-0491-4FDD-AD4C-397883521B0A}" destId="{86CBE04E-1C91-4246-A0CC-EAD6D64F5E7F}" srcOrd="0" destOrd="0" presId="urn:microsoft.com/office/officeart/2005/8/layout/hList1"/>
    <dgm:cxn modelId="{A54FE977-0C55-47DF-90D9-A8875C280CE5}" type="presParOf" srcId="{AAC0439F-0491-4FDD-AD4C-397883521B0A}" destId="{7834A81B-80DE-42D8-AF41-E33F8C9B4B8E}" srcOrd="1" destOrd="0" presId="urn:microsoft.com/office/officeart/2005/8/layout/hList1"/>
    <dgm:cxn modelId="{AF4BD224-7B39-41C4-BB82-DFF87F7A8F4D}" type="presParOf" srcId="{66ED7F1E-34FC-481E-9F16-9746721798EF}" destId="{0ED36F8B-6D94-4A25-97F5-F042060FF516}" srcOrd="1" destOrd="0" presId="urn:microsoft.com/office/officeart/2005/8/layout/hList1"/>
    <dgm:cxn modelId="{277DF6E7-F85D-48FC-90C9-064336BF5501}" type="presParOf" srcId="{66ED7F1E-34FC-481E-9F16-9746721798EF}" destId="{4CA421F2-A385-4705-968D-3DE0FE55B64D}" srcOrd="2" destOrd="0" presId="urn:microsoft.com/office/officeart/2005/8/layout/hList1"/>
    <dgm:cxn modelId="{6F0C53FB-ACD8-46BA-A31E-1737343AF7D0}" type="presParOf" srcId="{4CA421F2-A385-4705-968D-3DE0FE55B64D}" destId="{CB663D58-4D27-42CA-A95E-7A4807CC5ABF}" srcOrd="0" destOrd="0" presId="urn:microsoft.com/office/officeart/2005/8/layout/hList1"/>
    <dgm:cxn modelId="{96222222-6928-4CF7-89EB-F42417AFB2B9}" type="presParOf" srcId="{4CA421F2-A385-4705-968D-3DE0FE55B64D}" destId="{665F902D-0D34-4A2C-B3B9-7CE61E5F0115}" srcOrd="1" destOrd="0" presId="urn:microsoft.com/office/officeart/2005/8/layout/hList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D12A53-1CDE-4F78-8F40-09EEA244B72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ky-KG"/>
        </a:p>
      </dgm:t>
    </dgm:pt>
    <dgm:pt modelId="{48C5D959-365E-4C44-A365-110B812861BB}">
      <dgm:prSet/>
      <dgm:spPr/>
      <dgm:t>
        <a:bodyPr/>
        <a:lstStyle/>
        <a:p>
          <a:pPr algn="ctr"/>
          <a:r>
            <a:rPr lang="en-US" b="1" dirty="0"/>
            <a:t>Some key features of the cascade</a:t>
          </a:r>
          <a:endParaRPr lang="ky-KG" b="1" dirty="0"/>
        </a:p>
      </dgm:t>
    </dgm:pt>
    <dgm:pt modelId="{E6470533-42DE-4FAE-AF3D-2619E94C6916}" type="parTrans" cxnId="{F0AF28C4-D41E-487F-AEBB-29C2B3279B6E}">
      <dgm:prSet/>
      <dgm:spPr/>
      <dgm:t>
        <a:bodyPr/>
        <a:lstStyle/>
        <a:p>
          <a:endParaRPr lang="ky-KG"/>
        </a:p>
      </dgm:t>
    </dgm:pt>
    <dgm:pt modelId="{B7FE13C2-2A55-479A-A6BB-B9CAA9F9FDAF}" type="sibTrans" cxnId="{F0AF28C4-D41E-487F-AEBB-29C2B3279B6E}">
      <dgm:prSet/>
      <dgm:spPr/>
      <dgm:t>
        <a:bodyPr/>
        <a:lstStyle/>
        <a:p>
          <a:endParaRPr lang="ky-KG"/>
        </a:p>
      </dgm:t>
    </dgm:pt>
    <dgm:pt modelId="{E97308A0-52A3-4378-AE31-D35C4184B038}" type="pres">
      <dgm:prSet presAssocID="{81D12A53-1CDE-4F78-8F40-09EEA244B728}" presName="linear" presStyleCnt="0">
        <dgm:presLayoutVars>
          <dgm:animLvl val="lvl"/>
          <dgm:resizeHandles val="exact"/>
        </dgm:presLayoutVars>
      </dgm:prSet>
      <dgm:spPr/>
    </dgm:pt>
    <dgm:pt modelId="{C392DC40-949E-4EEB-916B-BA27B12F5AD1}" type="pres">
      <dgm:prSet presAssocID="{48C5D959-365E-4C44-A365-110B812861BB}" presName="parentText" presStyleLbl="node1" presStyleIdx="0" presStyleCnt="1">
        <dgm:presLayoutVars>
          <dgm:chMax val="0"/>
          <dgm:bulletEnabled val="1"/>
        </dgm:presLayoutVars>
      </dgm:prSet>
      <dgm:spPr/>
    </dgm:pt>
  </dgm:ptLst>
  <dgm:cxnLst>
    <dgm:cxn modelId="{CC635624-2876-4398-84F6-94E42F4864AB}" type="presOf" srcId="{48C5D959-365E-4C44-A365-110B812861BB}" destId="{C392DC40-949E-4EEB-916B-BA27B12F5AD1}" srcOrd="0" destOrd="0" presId="urn:microsoft.com/office/officeart/2005/8/layout/vList2"/>
    <dgm:cxn modelId="{F0AF28C4-D41E-487F-AEBB-29C2B3279B6E}" srcId="{81D12A53-1CDE-4F78-8F40-09EEA244B728}" destId="{48C5D959-365E-4C44-A365-110B812861BB}" srcOrd="0" destOrd="0" parTransId="{E6470533-42DE-4FAE-AF3D-2619E94C6916}" sibTransId="{B7FE13C2-2A55-479A-A6BB-B9CAA9F9FDAF}"/>
    <dgm:cxn modelId="{828E7FCC-CBC8-44BD-97B8-D04CCF382D27}" type="presOf" srcId="{81D12A53-1CDE-4F78-8F40-09EEA244B728}" destId="{E97308A0-52A3-4378-AE31-D35C4184B038}" srcOrd="0" destOrd="0" presId="urn:microsoft.com/office/officeart/2005/8/layout/vList2"/>
    <dgm:cxn modelId="{21EBD43E-0BD2-426C-A33D-CFA491B31A72}" type="presParOf" srcId="{E97308A0-52A3-4378-AE31-D35C4184B038}" destId="{C392DC40-949E-4EEB-916B-BA27B12F5AD1}"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A1CBAD-19E2-4162-80B0-39097144269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ky-KG"/>
        </a:p>
      </dgm:t>
    </dgm:pt>
    <dgm:pt modelId="{DB7A3FAE-D3BB-4127-B1C8-9B099F93DB46}">
      <dgm:prSet custT="1"/>
      <dgm:spPr>
        <a:solidFill>
          <a:srgbClr val="0070C0"/>
        </a:solidFill>
      </dgm:spPr>
      <dgm:t>
        <a:bodyPr/>
        <a:lstStyle/>
        <a:p>
          <a:pPr algn="ctr"/>
          <a:r>
            <a:rPr lang="en-US" sz="1200" b="1" dirty="0" err="1"/>
            <a:t>Karakol</a:t>
          </a:r>
          <a:r>
            <a:rPr lang="en-US" sz="1200" b="1" dirty="0"/>
            <a:t> hydroelectric power station</a:t>
          </a:r>
          <a:endParaRPr lang="ky-KG" sz="1200" b="1" dirty="0"/>
        </a:p>
      </dgm:t>
    </dgm:pt>
    <dgm:pt modelId="{30BFD6C1-5926-41F3-8207-5940016281FD}" type="parTrans" cxnId="{D833296A-B315-46BC-94A7-DA6605F0C501}">
      <dgm:prSet/>
      <dgm:spPr/>
      <dgm:t>
        <a:bodyPr/>
        <a:lstStyle/>
        <a:p>
          <a:pPr algn="ctr"/>
          <a:endParaRPr lang="ky-KG"/>
        </a:p>
      </dgm:t>
    </dgm:pt>
    <dgm:pt modelId="{56EB4BE8-C0D8-45DB-8146-D02DAB2701BB}" type="sibTrans" cxnId="{D833296A-B315-46BC-94A7-DA6605F0C501}">
      <dgm:prSet/>
      <dgm:spPr/>
      <dgm:t>
        <a:bodyPr/>
        <a:lstStyle/>
        <a:p>
          <a:pPr algn="ctr"/>
          <a:endParaRPr lang="ky-KG"/>
        </a:p>
      </dgm:t>
    </dgm:pt>
    <dgm:pt modelId="{9A10ED29-72D1-4C6A-9C8C-4E43D5C4FE39}" type="pres">
      <dgm:prSet presAssocID="{D4A1CBAD-19E2-4162-80B0-390971442696}" presName="linear" presStyleCnt="0">
        <dgm:presLayoutVars>
          <dgm:animLvl val="lvl"/>
          <dgm:resizeHandles val="exact"/>
        </dgm:presLayoutVars>
      </dgm:prSet>
      <dgm:spPr/>
    </dgm:pt>
    <dgm:pt modelId="{5AE8E06B-7EFF-41FC-9935-1DF5D10A2481}" type="pres">
      <dgm:prSet presAssocID="{DB7A3FAE-D3BB-4127-B1C8-9B099F93DB46}" presName="parentText" presStyleLbl="node1" presStyleIdx="0" presStyleCnt="1">
        <dgm:presLayoutVars>
          <dgm:chMax val="0"/>
          <dgm:bulletEnabled val="1"/>
        </dgm:presLayoutVars>
      </dgm:prSet>
      <dgm:spPr/>
    </dgm:pt>
  </dgm:ptLst>
  <dgm:cxnLst>
    <dgm:cxn modelId="{D833296A-B315-46BC-94A7-DA6605F0C501}" srcId="{D4A1CBAD-19E2-4162-80B0-390971442696}" destId="{DB7A3FAE-D3BB-4127-B1C8-9B099F93DB46}" srcOrd="0" destOrd="0" parTransId="{30BFD6C1-5926-41F3-8207-5940016281FD}" sibTransId="{56EB4BE8-C0D8-45DB-8146-D02DAB2701BB}"/>
    <dgm:cxn modelId="{9565234B-223C-4809-9547-E8BAC05EEA68}" type="presOf" srcId="{D4A1CBAD-19E2-4162-80B0-390971442696}" destId="{9A10ED29-72D1-4C6A-9C8C-4E43D5C4FE39}" srcOrd="0" destOrd="0" presId="urn:microsoft.com/office/officeart/2005/8/layout/vList2"/>
    <dgm:cxn modelId="{2C91BC4E-1A55-4FD6-8AD1-020A86565180}" type="presOf" srcId="{DB7A3FAE-D3BB-4127-B1C8-9B099F93DB46}" destId="{5AE8E06B-7EFF-41FC-9935-1DF5D10A2481}" srcOrd="0" destOrd="0" presId="urn:microsoft.com/office/officeart/2005/8/layout/vList2"/>
    <dgm:cxn modelId="{2BE84261-EEBB-4A95-8446-E2D506EB9E22}" type="presParOf" srcId="{9A10ED29-72D1-4C6A-9C8C-4E43D5C4FE39}" destId="{5AE8E06B-7EFF-41FC-9935-1DF5D10A2481}" srcOrd="0" destOrd="0" presId="urn:microsoft.com/office/officeart/2005/8/layout/vList2"/>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0BB32-038C-4288-9E0F-409AF5B14E24}">
      <dsp:nvSpPr>
        <dsp:cNvPr id="0" name=""/>
        <dsp:cNvSpPr/>
      </dsp:nvSpPr>
      <dsp:spPr>
        <a:xfrm>
          <a:off x="0" y="103"/>
          <a:ext cx="8834437" cy="307673"/>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914400" rtl="0" eaLnBrk="1" latinLnBrk="0" hangingPunct="1">
            <a:lnSpc>
              <a:spcPct val="90000"/>
            </a:lnSpc>
            <a:spcBef>
              <a:spcPct val="0"/>
            </a:spcBef>
            <a:spcAft>
              <a:spcPct val="35000"/>
            </a:spcAft>
            <a:buFont typeface="Wingdings" pitchFamily="2" charset="2"/>
            <a:buNone/>
            <a:defRPr/>
          </a:pPr>
          <a:r>
            <a:rPr lang="en-US" sz="1400" kern="0" dirty="0">
              <a:ea typeface="Arial Unicode MS" pitchFamily="34" charset="-128"/>
            </a:rPr>
            <a:t>The location of the hydroelectric power station on the river. </a:t>
          </a:r>
          <a:r>
            <a:rPr lang="en-US" sz="1400" kern="0" dirty="0" err="1">
              <a:ea typeface="Arial Unicode MS" pitchFamily="34" charset="-128"/>
            </a:rPr>
            <a:t>Naryn</a:t>
          </a:r>
          <a:endParaRPr lang="ky-KG" sz="1400" kern="0" dirty="0">
            <a:latin typeface="Arial Unicode MS" pitchFamily="34" charset="-128"/>
            <a:ea typeface="Arial Unicode MS" pitchFamily="34" charset="-128"/>
            <a:cs typeface="Arial Unicode MS" pitchFamily="34" charset="-128"/>
          </a:endParaRPr>
        </a:p>
      </dsp:txBody>
      <dsp:txXfrm>
        <a:off x="15019" y="15122"/>
        <a:ext cx="8804399" cy="2776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5C1A5-6A26-42B2-84F8-D4B1DB7D4CA6}">
      <dsp:nvSpPr>
        <dsp:cNvPr id="0" name=""/>
        <dsp:cNvSpPr/>
      </dsp:nvSpPr>
      <dsp:spPr>
        <a:xfrm>
          <a:off x="0" y="106273"/>
          <a:ext cx="1322801" cy="526477"/>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0" lang="en-US" sz="1200" b="1" u="none" strike="noStrike" kern="1200" cap="none" normalizeH="0" baseline="0" dirty="0">
              <a:ln>
                <a:noFill/>
              </a:ln>
              <a:solidFill>
                <a:schemeClr val="bg1"/>
              </a:solidFill>
              <a:effectLst/>
            </a:rPr>
            <a:t>Kokomeren-1 HPP</a:t>
          </a:r>
          <a:endParaRPr lang="ky-KG" sz="1200" kern="1200" dirty="0"/>
        </a:p>
      </dsp:txBody>
      <dsp:txXfrm>
        <a:off x="25700" y="131973"/>
        <a:ext cx="1271401" cy="4750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09BD2-DA45-43B5-8FCA-2932C2E04C5F}">
      <dsp:nvSpPr>
        <dsp:cNvPr id="0" name=""/>
        <dsp:cNvSpPr/>
      </dsp:nvSpPr>
      <dsp:spPr>
        <a:xfrm>
          <a:off x="0" y="240826"/>
          <a:ext cx="1320074" cy="555541"/>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0" lang="en-US" sz="1200" b="1" u="none" strike="noStrike" kern="1200" cap="none" normalizeH="0" baseline="0" dirty="0">
              <a:ln>
                <a:noFill/>
              </a:ln>
              <a:solidFill>
                <a:schemeClr val="bg1"/>
              </a:solidFill>
              <a:effectLst/>
            </a:rPr>
            <a:t>Kokomeren-2 HPP</a:t>
          </a:r>
          <a:endParaRPr lang="ky-KG" sz="1200" kern="1200" dirty="0"/>
        </a:p>
      </dsp:txBody>
      <dsp:txXfrm>
        <a:off x="27119" y="267945"/>
        <a:ext cx="1265836" cy="5013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030CC-C8EC-43FD-9754-27565C612486}">
      <dsp:nvSpPr>
        <dsp:cNvPr id="0" name=""/>
        <dsp:cNvSpPr/>
      </dsp:nvSpPr>
      <dsp:spPr>
        <a:xfrm>
          <a:off x="141143" y="1"/>
          <a:ext cx="2699521" cy="1532331"/>
        </a:xfrm>
        <a:prstGeom prst="round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The project provides for the construction of 3 HPPs with a total installed capacity of 1305 MW with an average annual output of 3.3 billion kWh. According to the pre-feasibility study of the project, the cost is US $ 3.343 million.</a:t>
          </a:r>
          <a:endParaRPr lang="ru-RU" sz="1300" kern="1200" dirty="0"/>
        </a:p>
      </dsp:txBody>
      <dsp:txXfrm>
        <a:off x="215945" y="74803"/>
        <a:ext cx="2549917" cy="13827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27D8E-9DA5-4FF4-909B-0EB1BEED6F9D}">
      <dsp:nvSpPr>
        <dsp:cNvPr id="0" name=""/>
        <dsp:cNvSpPr/>
      </dsp:nvSpPr>
      <dsp:spPr>
        <a:xfrm>
          <a:off x="0" y="20895"/>
          <a:ext cx="11263743" cy="701848"/>
        </a:xfrm>
        <a:prstGeom prst="snipRoundRect">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1. Creation of a joint venture for the implementation of the project for the construction of the </a:t>
          </a:r>
          <a:r>
            <a:rPr lang="en-US" sz="1400" b="1" kern="1200" dirty="0" err="1"/>
            <a:t>Suusamyr-Kokomeren</a:t>
          </a:r>
          <a:r>
            <a:rPr lang="en-US" sz="1400" b="1" kern="1200" dirty="0"/>
            <a:t> HPP cascade with the following distribution of shares in the authorized capital of the enterprise:</a:t>
          </a:r>
          <a:endParaRPr lang="ru-RU" sz="1400" b="1" kern="1200" dirty="0"/>
        </a:p>
      </dsp:txBody>
      <dsp:txXfrm>
        <a:off x="34261" y="55156"/>
        <a:ext cx="11170993" cy="6675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4E239-868E-4FAA-A08D-BC4A31146284}">
      <dsp:nvSpPr>
        <dsp:cNvPr id="0" name=""/>
        <dsp:cNvSpPr/>
      </dsp:nvSpPr>
      <dsp:spPr>
        <a:xfrm>
          <a:off x="0" y="2268"/>
          <a:ext cx="11614438" cy="365039"/>
        </a:xfrm>
        <a:prstGeom prst="snipRoundRect">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In-kind contribution of the Kyrgyz side:</a:t>
          </a:r>
          <a:endParaRPr lang="ru-RU" sz="1600" b="1" kern="1200" dirty="0"/>
        </a:p>
      </dsp:txBody>
      <dsp:txXfrm>
        <a:off x="17820" y="20088"/>
        <a:ext cx="11566197" cy="3472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377D6-E70B-44FF-8B70-614C69C3D614}">
      <dsp:nvSpPr>
        <dsp:cNvPr id="0" name=""/>
        <dsp:cNvSpPr/>
      </dsp:nvSpPr>
      <dsp:spPr>
        <a:xfrm>
          <a:off x="0" y="158317"/>
          <a:ext cx="11500138" cy="507527"/>
        </a:xfrm>
        <a:prstGeom prst="snipRoundRect">
          <a:avLst/>
        </a:prstGeom>
        <a:gradFill flip="none" rotWithShape="0">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2. With the participation of a third party, the share of shares is distributed as follows:</a:t>
          </a:r>
          <a:endParaRPr lang="ru-RU" sz="1600" b="1" kern="1200" dirty="0"/>
        </a:p>
      </dsp:txBody>
      <dsp:txXfrm>
        <a:off x="24775" y="183092"/>
        <a:ext cx="11433068" cy="4827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2AD24-3F69-40F2-BBD5-741B1ED56433}">
      <dsp:nvSpPr>
        <dsp:cNvPr id="0" name=""/>
        <dsp:cNvSpPr/>
      </dsp:nvSpPr>
      <dsp:spPr>
        <a:xfrm>
          <a:off x="0" y="562"/>
          <a:ext cx="11490036" cy="599040"/>
        </a:xfrm>
        <a:prstGeom prst="snipRoundRect">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3. Implementation of the project in cooperation with the state within the framework of the law "On public-private partnership in the Kyrgyz Republic", including in the form of the following cooperation models:</a:t>
          </a:r>
          <a:endParaRPr lang="ru-RU" sz="1600" b="1" kern="1200" dirty="0"/>
        </a:p>
      </dsp:txBody>
      <dsp:txXfrm>
        <a:off x="29243" y="29805"/>
        <a:ext cx="11410872" cy="569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6868E-D251-47BC-ABEB-CB0A53185260}">
      <dsp:nvSpPr>
        <dsp:cNvPr id="0" name=""/>
        <dsp:cNvSpPr/>
      </dsp:nvSpPr>
      <dsp:spPr>
        <a:xfrm>
          <a:off x="0" y="168617"/>
          <a:ext cx="4352253" cy="313892"/>
        </a:xfrm>
        <a:prstGeom prst="roundRect">
          <a:avLst/>
        </a:prstGeom>
        <a:solidFill>
          <a:schemeClr val="lt1"/>
        </a:solid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ru-RU" sz="2000" b="1" kern="1200" dirty="0">
            <a:latin typeface="+mj-lt"/>
          </a:endParaRPr>
        </a:p>
        <a:p>
          <a:pPr marL="0" lvl="0" indent="0" algn="ctr" defTabSz="889000">
            <a:lnSpc>
              <a:spcPct val="90000"/>
            </a:lnSpc>
            <a:spcBef>
              <a:spcPct val="0"/>
            </a:spcBef>
            <a:spcAft>
              <a:spcPct val="35000"/>
            </a:spcAft>
            <a:buNone/>
          </a:pPr>
          <a:r>
            <a:rPr lang="en-US" sz="2000" b="1" kern="1200" dirty="0">
              <a:latin typeface="+mj-lt"/>
            </a:rPr>
            <a:t>Total hydropower potential of the Kyrgyz Republic</a:t>
          </a:r>
          <a:endParaRPr lang="ru-RU" sz="2000" kern="1200" dirty="0">
            <a:latin typeface="+mj-lt"/>
          </a:endParaRPr>
        </a:p>
      </dsp:txBody>
      <dsp:txXfrm>
        <a:off x="15323" y="183940"/>
        <a:ext cx="4321607" cy="283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6AD7E-140A-4AE8-84AC-ACE2FB960711}">
      <dsp:nvSpPr>
        <dsp:cNvPr id="0" name=""/>
        <dsp:cNvSpPr/>
      </dsp:nvSpPr>
      <dsp:spPr>
        <a:xfrm>
          <a:off x="0" y="7397"/>
          <a:ext cx="5562600" cy="524160"/>
        </a:xfrm>
        <a:prstGeom prst="roundRect">
          <a:avLst/>
        </a:prstGeom>
        <a:no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Hydropotential of the rivers of the Kyrgyz Republic</a:t>
          </a:r>
          <a:endParaRPr lang="ru-RU" sz="2000" kern="1200" dirty="0">
            <a:latin typeface="+mj-lt"/>
          </a:endParaRPr>
        </a:p>
      </dsp:txBody>
      <dsp:txXfrm>
        <a:off x="25587" y="32984"/>
        <a:ext cx="5511426" cy="472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E4C15-82E9-4E65-B42F-AFE394200FA9}">
      <dsp:nvSpPr>
        <dsp:cNvPr id="0" name=""/>
        <dsp:cNvSpPr/>
      </dsp:nvSpPr>
      <dsp:spPr>
        <a:xfrm>
          <a:off x="0" y="499236"/>
          <a:ext cx="1826720" cy="1951154"/>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dirty="0"/>
            <a:t>The object is located on the river. </a:t>
          </a:r>
          <a:r>
            <a:rPr lang="en-US" sz="1300" b="0" i="0" kern="1200" dirty="0" err="1"/>
            <a:t>Kokomeren</a:t>
          </a:r>
          <a:r>
            <a:rPr lang="en-US" sz="1300" b="0" i="0" kern="1200" dirty="0"/>
            <a:t>, which is a tributary of the river. </a:t>
          </a:r>
          <a:r>
            <a:rPr lang="en-US" sz="1300" b="0" i="0" kern="1200" dirty="0" err="1"/>
            <a:t>Naryn</a:t>
          </a:r>
          <a:r>
            <a:rPr lang="en-US" sz="1300" b="0" i="0" kern="1200" dirty="0"/>
            <a:t> is geographically located in the </a:t>
          </a:r>
          <a:r>
            <a:rPr lang="en-US" sz="1300" b="0" i="0" kern="1200" dirty="0" err="1"/>
            <a:t>Zhayil</a:t>
          </a:r>
          <a:r>
            <a:rPr lang="en-US" sz="1300" b="0" i="0" kern="1200" dirty="0"/>
            <a:t> district of the Chui region, also in the </a:t>
          </a:r>
          <a:r>
            <a:rPr lang="en-US" sz="1300" b="0" i="0" kern="1200" dirty="0" err="1"/>
            <a:t>Toktogul</a:t>
          </a:r>
          <a:r>
            <a:rPr lang="en-US" sz="1300" b="0" i="0" kern="1200" dirty="0"/>
            <a:t> district of the Jalal-Abad region.</a:t>
          </a:r>
          <a:endParaRPr lang="ky-KG" sz="1300" b="0" i="0" kern="1200" dirty="0"/>
        </a:p>
      </dsp:txBody>
      <dsp:txXfrm>
        <a:off x="89173" y="588409"/>
        <a:ext cx="1648374" cy="1772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E939C-9B59-420E-A067-DD0243603A28}">
      <dsp:nvSpPr>
        <dsp:cNvPr id="0" name=""/>
        <dsp:cNvSpPr/>
      </dsp:nvSpPr>
      <dsp:spPr>
        <a:xfrm>
          <a:off x="110310" y="4070"/>
          <a:ext cx="1510955" cy="360426"/>
        </a:xfrm>
        <a:prstGeom prst="roundRect">
          <a:avLst/>
        </a:prstGeom>
        <a:gradFill flip="none" rotWithShape="0">
          <a:gsLst>
            <a:gs pos="0">
              <a:srgbClr val="F84605">
                <a:shade val="30000"/>
                <a:satMod val="115000"/>
              </a:srgbClr>
            </a:gs>
            <a:gs pos="50000">
              <a:srgbClr val="F84605">
                <a:shade val="67500"/>
                <a:satMod val="115000"/>
              </a:srgbClr>
            </a:gs>
            <a:gs pos="100000">
              <a:srgbClr val="F84605">
                <a:shade val="100000"/>
                <a:satMod val="115000"/>
              </a:srgbClr>
            </a:gs>
          </a:gsLst>
          <a:lin ang="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Location</a:t>
          </a:r>
          <a:endParaRPr lang="ky-KG" sz="1500" kern="1200" dirty="0"/>
        </a:p>
      </dsp:txBody>
      <dsp:txXfrm>
        <a:off x="127905" y="21665"/>
        <a:ext cx="1475765" cy="3252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ACED9-6043-4F98-841F-8BAB471AC694}">
      <dsp:nvSpPr>
        <dsp:cNvPr id="0" name=""/>
        <dsp:cNvSpPr/>
      </dsp:nvSpPr>
      <dsp:spPr>
        <a:xfrm>
          <a:off x="0" y="59909"/>
          <a:ext cx="7083847" cy="41334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FF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 2012, the feasibility study was supplemented and updated by the Chinese corporation "</a:t>
          </a:r>
          <a:r>
            <a:rPr lang="en-US" sz="1400" kern="1200" dirty="0" err="1"/>
            <a:t>Synohydro</a:t>
          </a:r>
          <a:r>
            <a:rPr lang="en-US" sz="1400" kern="1200" dirty="0"/>
            <a:t> Ltd"</a:t>
          </a:r>
          <a:endParaRPr lang="ky-KG" sz="1400" kern="1200" dirty="0"/>
        </a:p>
      </dsp:txBody>
      <dsp:txXfrm>
        <a:off x="20178" y="80087"/>
        <a:ext cx="7043491" cy="3729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BE04E-1C91-4246-A0CC-EAD6D64F5E7F}">
      <dsp:nvSpPr>
        <dsp:cNvPr id="0" name=""/>
        <dsp:cNvSpPr/>
      </dsp:nvSpPr>
      <dsp:spPr>
        <a:xfrm>
          <a:off x="23" y="629685"/>
          <a:ext cx="2214827" cy="708077"/>
        </a:xfrm>
        <a:prstGeom prst="rect">
          <a:avLst/>
        </a:prstGeom>
        <a:gradFill flip="none" rotWithShape="0">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Derivation tunnel of Kokomeren-2  HPP: length - 26 km, diameter - 7.6 m.</a:t>
          </a:r>
          <a:endParaRPr lang="ky-KG" sz="1200" b="1" kern="1200" dirty="0"/>
        </a:p>
      </dsp:txBody>
      <dsp:txXfrm>
        <a:off x="23" y="629685"/>
        <a:ext cx="2214827" cy="708077"/>
      </dsp:txXfrm>
    </dsp:sp>
    <dsp:sp modelId="{7834A81B-80DE-42D8-AF41-E33F8C9B4B8E}">
      <dsp:nvSpPr>
        <dsp:cNvPr id="0" name=""/>
        <dsp:cNvSpPr/>
      </dsp:nvSpPr>
      <dsp:spPr>
        <a:xfrm>
          <a:off x="23" y="1337763"/>
          <a:ext cx="2214827" cy="1026630"/>
        </a:xfrm>
        <a:prstGeom prst="rect">
          <a:avLst/>
        </a:prstGeom>
        <a:solidFill>
          <a:srgbClr val="F1DFCA"/>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One of the tunneling options is mechanized with the use of the Robbins </a:t>
          </a:r>
          <a:r>
            <a:rPr lang="en-US" sz="1200" kern="1200" dirty="0" err="1"/>
            <a:t>roadheader</a:t>
          </a:r>
          <a:r>
            <a:rPr lang="en-US" sz="1200" kern="1200" dirty="0"/>
            <a:t>, which reduces the construction period by 2 years.</a:t>
          </a:r>
          <a:endParaRPr lang="ky-KG" sz="1200" kern="1200" dirty="0"/>
        </a:p>
      </dsp:txBody>
      <dsp:txXfrm>
        <a:off x="23" y="1337763"/>
        <a:ext cx="2214827" cy="1026630"/>
      </dsp:txXfrm>
    </dsp:sp>
    <dsp:sp modelId="{CB663D58-4D27-42CA-A95E-7A4807CC5ABF}">
      <dsp:nvSpPr>
        <dsp:cNvPr id="0" name=""/>
        <dsp:cNvSpPr/>
      </dsp:nvSpPr>
      <dsp:spPr>
        <a:xfrm>
          <a:off x="2524926" y="629685"/>
          <a:ext cx="2214827" cy="708077"/>
        </a:xfrm>
        <a:prstGeom prst="rect">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6350" cap="flat" cmpd="sng" algn="ctr">
          <a:solidFill>
            <a:schemeClr val="accent3">
              <a:hueOff val="2710599"/>
              <a:satOff val="100000"/>
              <a:lumOff val="-1470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The design head of the </a:t>
          </a:r>
          <a:r>
            <a:rPr lang="en-US" sz="1100" b="1" kern="1200" dirty="0" err="1"/>
            <a:t>Suusamyr-Kokomeren</a:t>
          </a:r>
          <a:r>
            <a:rPr lang="en-US" sz="1100" b="1" kern="1200" dirty="0"/>
            <a:t> cascade is 508 m, which is 3.6 times more than the design head of the </a:t>
          </a:r>
          <a:r>
            <a:rPr lang="en-US" sz="1100" b="1" kern="1200" dirty="0" err="1"/>
            <a:t>Toktogul</a:t>
          </a:r>
          <a:r>
            <a:rPr lang="en-US" sz="1100" b="1" kern="1200" dirty="0"/>
            <a:t> HPP.</a:t>
          </a:r>
          <a:endParaRPr lang="ky-KG" sz="1100" b="1" kern="1200" dirty="0"/>
        </a:p>
      </dsp:txBody>
      <dsp:txXfrm>
        <a:off x="2524926" y="629685"/>
        <a:ext cx="2214827" cy="708077"/>
      </dsp:txXfrm>
    </dsp:sp>
    <dsp:sp modelId="{665F902D-0D34-4A2C-B3B9-7CE61E5F0115}">
      <dsp:nvSpPr>
        <dsp:cNvPr id="0" name=""/>
        <dsp:cNvSpPr/>
      </dsp:nvSpPr>
      <dsp:spPr>
        <a:xfrm>
          <a:off x="2524926" y="1337763"/>
          <a:ext cx="2214827" cy="1026630"/>
        </a:xfrm>
        <a:prstGeom prst="rect">
          <a:avLst/>
        </a:prstGeom>
        <a:solidFill>
          <a:srgbClr val="F1DFCA">
            <a:alpha val="90000"/>
          </a:srgb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This gives a large production of e / energy with relatively low water consumption.</a:t>
          </a:r>
          <a:endParaRPr lang="ky-KG" sz="1200" kern="1200" dirty="0"/>
        </a:p>
      </dsp:txBody>
      <dsp:txXfrm>
        <a:off x="2524926" y="1337763"/>
        <a:ext cx="2214827" cy="10266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2DC40-949E-4EEB-916B-BA27B12F5AD1}">
      <dsp:nvSpPr>
        <dsp:cNvPr id="0" name=""/>
        <dsp:cNvSpPr/>
      </dsp:nvSpPr>
      <dsp:spPr>
        <a:xfrm>
          <a:off x="0" y="6581"/>
          <a:ext cx="3031664" cy="26383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Some key features of the cascade</a:t>
          </a:r>
          <a:endParaRPr lang="ky-KG" sz="1100" b="1" kern="1200" dirty="0"/>
        </a:p>
      </dsp:txBody>
      <dsp:txXfrm>
        <a:off x="12879" y="19460"/>
        <a:ext cx="3005906" cy="2380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8E06B-7EFF-41FC-9935-1DF5D10A2481}">
      <dsp:nvSpPr>
        <dsp:cNvPr id="0" name=""/>
        <dsp:cNvSpPr/>
      </dsp:nvSpPr>
      <dsp:spPr>
        <a:xfrm>
          <a:off x="0" y="236"/>
          <a:ext cx="1280010" cy="534041"/>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err="1"/>
            <a:t>Karakol</a:t>
          </a:r>
          <a:r>
            <a:rPr lang="en-US" sz="1200" b="1" kern="1200" dirty="0"/>
            <a:t> hydroelectric power station</a:t>
          </a:r>
          <a:endParaRPr lang="ky-KG" sz="1200" b="1" kern="1200" dirty="0"/>
        </a:p>
      </dsp:txBody>
      <dsp:txXfrm>
        <a:off x="26070" y="26306"/>
        <a:ext cx="1227870" cy="4819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883DC9-97CD-4699-ADEA-D1F2A5F4CF9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B5A9DE4-D52F-4116-9534-E2076177FC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F0A6EBE-8D01-46C7-BECB-9C6AEFC00B25}"/>
              </a:ext>
            </a:extLst>
          </p:cNvPr>
          <p:cNvSpPr>
            <a:spLocks noGrp="1"/>
          </p:cNvSpPr>
          <p:nvPr>
            <p:ph type="dt" sz="half" idx="10"/>
          </p:nvPr>
        </p:nvSpPr>
        <p:spPr/>
        <p:txBody>
          <a:bodyPr/>
          <a:lstStyle/>
          <a:p>
            <a:fld id="{BD9B60D2-1AE5-42B0-AC88-3C298DE67443}" type="datetimeFigureOut">
              <a:rPr lang="ru-RU" smtClean="0"/>
              <a:t>21.11.2023</a:t>
            </a:fld>
            <a:endParaRPr lang="ru-RU"/>
          </a:p>
        </p:txBody>
      </p:sp>
      <p:sp>
        <p:nvSpPr>
          <p:cNvPr id="5" name="Нижний колонтитул 4">
            <a:extLst>
              <a:ext uri="{FF2B5EF4-FFF2-40B4-BE49-F238E27FC236}">
                <a16:creationId xmlns:a16="http://schemas.microsoft.com/office/drawing/2014/main" id="{48D51248-644E-4A77-AD62-EAE62FA6135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AB4EE41-D888-4464-827E-E58C2E520C4D}"/>
              </a:ext>
            </a:extLst>
          </p:cNvPr>
          <p:cNvSpPr>
            <a:spLocks noGrp="1"/>
          </p:cNvSpPr>
          <p:nvPr>
            <p:ph type="sldNum" sz="quarter" idx="12"/>
          </p:nvPr>
        </p:nvSpPr>
        <p:spPr/>
        <p:txBody>
          <a:bodyPr/>
          <a:lstStyle/>
          <a:p>
            <a:fld id="{D56A367D-2847-42B7-BC18-AADF564C24AF}" type="slidenum">
              <a:rPr lang="ru-RU" smtClean="0"/>
              <a:t>‹#›</a:t>
            </a:fld>
            <a:endParaRPr lang="ru-RU"/>
          </a:p>
        </p:txBody>
      </p:sp>
    </p:spTree>
    <p:extLst>
      <p:ext uri="{BB962C8B-B14F-4D97-AF65-F5344CB8AC3E}">
        <p14:creationId xmlns:p14="http://schemas.microsoft.com/office/powerpoint/2010/main" val="264106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91FEBE-22B2-431F-8FAE-889BB6AABAD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00CE534-C88F-40F8-8338-980BCCE7B6C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A3B0E0C-8436-4CE2-98A5-2F0725352996}"/>
              </a:ext>
            </a:extLst>
          </p:cNvPr>
          <p:cNvSpPr>
            <a:spLocks noGrp="1"/>
          </p:cNvSpPr>
          <p:nvPr>
            <p:ph type="dt" sz="half" idx="10"/>
          </p:nvPr>
        </p:nvSpPr>
        <p:spPr/>
        <p:txBody>
          <a:bodyPr/>
          <a:lstStyle/>
          <a:p>
            <a:fld id="{BD9B60D2-1AE5-42B0-AC88-3C298DE67443}" type="datetimeFigureOut">
              <a:rPr lang="ru-RU" smtClean="0"/>
              <a:t>21.11.2023</a:t>
            </a:fld>
            <a:endParaRPr lang="ru-RU"/>
          </a:p>
        </p:txBody>
      </p:sp>
      <p:sp>
        <p:nvSpPr>
          <p:cNvPr id="5" name="Нижний колонтитул 4">
            <a:extLst>
              <a:ext uri="{FF2B5EF4-FFF2-40B4-BE49-F238E27FC236}">
                <a16:creationId xmlns:a16="http://schemas.microsoft.com/office/drawing/2014/main" id="{639B9C58-5E69-4684-8E0E-45F8E33FAAD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55FDE99-E4C9-46F8-A9E4-0ACC00E0E84A}"/>
              </a:ext>
            </a:extLst>
          </p:cNvPr>
          <p:cNvSpPr>
            <a:spLocks noGrp="1"/>
          </p:cNvSpPr>
          <p:nvPr>
            <p:ph type="sldNum" sz="quarter" idx="12"/>
          </p:nvPr>
        </p:nvSpPr>
        <p:spPr/>
        <p:txBody>
          <a:bodyPr/>
          <a:lstStyle/>
          <a:p>
            <a:fld id="{D56A367D-2847-42B7-BC18-AADF564C24AF}" type="slidenum">
              <a:rPr lang="ru-RU" smtClean="0"/>
              <a:t>‹#›</a:t>
            </a:fld>
            <a:endParaRPr lang="ru-RU"/>
          </a:p>
        </p:txBody>
      </p:sp>
    </p:spTree>
    <p:extLst>
      <p:ext uri="{BB962C8B-B14F-4D97-AF65-F5344CB8AC3E}">
        <p14:creationId xmlns:p14="http://schemas.microsoft.com/office/powerpoint/2010/main" val="353089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F1F2451-83DA-4685-B95A-DB966DB382D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20BB406-CBA5-44DB-A023-B0A4AD8874E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8868051-54B6-42F6-960B-138E504FAD1C}"/>
              </a:ext>
            </a:extLst>
          </p:cNvPr>
          <p:cNvSpPr>
            <a:spLocks noGrp="1"/>
          </p:cNvSpPr>
          <p:nvPr>
            <p:ph type="dt" sz="half" idx="10"/>
          </p:nvPr>
        </p:nvSpPr>
        <p:spPr/>
        <p:txBody>
          <a:bodyPr/>
          <a:lstStyle/>
          <a:p>
            <a:fld id="{BD9B60D2-1AE5-42B0-AC88-3C298DE67443}" type="datetimeFigureOut">
              <a:rPr lang="ru-RU" smtClean="0"/>
              <a:t>21.11.2023</a:t>
            </a:fld>
            <a:endParaRPr lang="ru-RU"/>
          </a:p>
        </p:txBody>
      </p:sp>
      <p:sp>
        <p:nvSpPr>
          <p:cNvPr id="5" name="Нижний колонтитул 4">
            <a:extLst>
              <a:ext uri="{FF2B5EF4-FFF2-40B4-BE49-F238E27FC236}">
                <a16:creationId xmlns:a16="http://schemas.microsoft.com/office/drawing/2014/main" id="{A0E47BD9-9283-4B16-98B0-005C37F952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A80082C-96F2-4B57-9409-45A95D59A739}"/>
              </a:ext>
            </a:extLst>
          </p:cNvPr>
          <p:cNvSpPr>
            <a:spLocks noGrp="1"/>
          </p:cNvSpPr>
          <p:nvPr>
            <p:ph type="sldNum" sz="quarter" idx="12"/>
          </p:nvPr>
        </p:nvSpPr>
        <p:spPr/>
        <p:txBody>
          <a:bodyPr/>
          <a:lstStyle/>
          <a:p>
            <a:fld id="{D56A367D-2847-42B7-BC18-AADF564C24AF}" type="slidenum">
              <a:rPr lang="ru-RU" smtClean="0"/>
              <a:t>‹#›</a:t>
            </a:fld>
            <a:endParaRPr lang="ru-RU"/>
          </a:p>
        </p:txBody>
      </p:sp>
    </p:spTree>
    <p:extLst>
      <p:ext uri="{BB962C8B-B14F-4D97-AF65-F5344CB8AC3E}">
        <p14:creationId xmlns:p14="http://schemas.microsoft.com/office/powerpoint/2010/main" val="2719215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3231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21/11/2023</a:t>
            </a:fld>
            <a:endParaRPr lang="en-US"/>
          </a:p>
        </p:txBody>
      </p:sp>
      <p:sp>
        <p:nvSpPr>
          <p:cNvPr id="6" name="Holder 6"/>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83185">
              <a:lnSpc>
                <a:spcPts val="1810"/>
              </a:lnSpc>
            </a:pPr>
            <a:fld id="{81D60167-4931-47E6-BA6A-407CBD079E47}" type="slidenum">
              <a:rPr lang="ru-RU" smtClean="0"/>
              <a:pPr marL="83185">
                <a:lnSpc>
                  <a:spcPts val="1810"/>
                </a:lnSpc>
              </a:pPr>
              <a:t>‹#›</a:t>
            </a:fld>
            <a:endParaRPr lang="ru-RU" dirty="0"/>
          </a:p>
        </p:txBody>
      </p:sp>
    </p:spTree>
    <p:extLst>
      <p:ext uri="{BB962C8B-B14F-4D97-AF65-F5344CB8AC3E}">
        <p14:creationId xmlns:p14="http://schemas.microsoft.com/office/powerpoint/2010/main" val="2101012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093782"/>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1">
                <a:solidFill>
                  <a:srgbClr val="585858"/>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21/11/2023</a:t>
            </a:fld>
            <a:endParaRPr lang="en-US"/>
          </a:p>
        </p:txBody>
      </p:sp>
      <p:sp>
        <p:nvSpPr>
          <p:cNvPr id="6" name="Holder 6"/>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83185">
              <a:lnSpc>
                <a:spcPts val="1810"/>
              </a:lnSpc>
            </a:pPr>
            <a:fld id="{81D60167-4931-47E6-BA6A-407CBD079E47}" type="slidenum">
              <a:rPr lang="ru-RU" smtClean="0"/>
              <a:pPr marL="83185">
                <a:lnSpc>
                  <a:spcPts val="1810"/>
                </a:lnSpc>
              </a:pPr>
              <a:t>‹#›</a:t>
            </a:fld>
            <a:endParaRPr lang="ru-RU" dirty="0"/>
          </a:p>
        </p:txBody>
      </p:sp>
    </p:spTree>
    <p:extLst>
      <p:ext uri="{BB962C8B-B14F-4D97-AF65-F5344CB8AC3E}">
        <p14:creationId xmlns:p14="http://schemas.microsoft.com/office/powerpoint/2010/main" val="1924650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093782"/>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21/11/2023</a:t>
            </a:fld>
            <a:endParaRPr lang="en-US"/>
          </a:p>
        </p:txBody>
      </p:sp>
      <p:sp>
        <p:nvSpPr>
          <p:cNvPr id="7" name="Holder 7"/>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83185">
              <a:lnSpc>
                <a:spcPts val="1810"/>
              </a:lnSpc>
            </a:pPr>
            <a:fld id="{81D60167-4931-47E6-BA6A-407CBD079E47}" type="slidenum">
              <a:rPr lang="ru-RU" smtClean="0"/>
              <a:pPr marL="83185">
                <a:lnSpc>
                  <a:spcPts val="1810"/>
                </a:lnSpc>
              </a:pPr>
              <a:t>‹#›</a:t>
            </a:fld>
            <a:endParaRPr lang="ru-RU" dirty="0"/>
          </a:p>
        </p:txBody>
      </p:sp>
    </p:spTree>
    <p:extLst>
      <p:ext uri="{BB962C8B-B14F-4D97-AF65-F5344CB8AC3E}">
        <p14:creationId xmlns:p14="http://schemas.microsoft.com/office/powerpoint/2010/main" val="1085139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660393" y="1712214"/>
            <a:ext cx="7124700" cy="0"/>
          </a:xfrm>
          <a:custGeom>
            <a:avLst/>
            <a:gdLst/>
            <a:ahLst/>
            <a:cxnLst/>
            <a:rect l="l" t="t" r="r" b="b"/>
            <a:pathLst>
              <a:path w="5343525">
                <a:moveTo>
                  <a:pt x="0" y="0"/>
                </a:moveTo>
                <a:lnTo>
                  <a:pt x="5343144" y="0"/>
                </a:lnTo>
              </a:path>
            </a:pathLst>
          </a:custGeom>
          <a:ln w="25908">
            <a:solidFill>
              <a:srgbClr val="C0C0C0"/>
            </a:solidFill>
          </a:ln>
        </p:spPr>
        <p:txBody>
          <a:bodyPr wrap="square" lIns="0" tIns="0" rIns="0" bIns="0" rtlCol="0"/>
          <a:lstStyle/>
          <a:p>
            <a:endParaRPr sz="1800"/>
          </a:p>
        </p:txBody>
      </p:sp>
      <p:sp>
        <p:nvSpPr>
          <p:cNvPr id="17" name="bk object 17"/>
          <p:cNvSpPr/>
          <p:nvPr/>
        </p:nvSpPr>
        <p:spPr>
          <a:xfrm>
            <a:off x="9379711" y="5954267"/>
            <a:ext cx="2404533" cy="0"/>
          </a:xfrm>
          <a:custGeom>
            <a:avLst/>
            <a:gdLst/>
            <a:ahLst/>
            <a:cxnLst/>
            <a:rect l="l" t="t" r="r" b="b"/>
            <a:pathLst>
              <a:path w="1803400">
                <a:moveTo>
                  <a:pt x="0" y="0"/>
                </a:moveTo>
                <a:lnTo>
                  <a:pt x="1802892" y="0"/>
                </a:lnTo>
              </a:path>
            </a:pathLst>
          </a:custGeom>
          <a:ln w="15240">
            <a:solidFill>
              <a:srgbClr val="C0C0C0"/>
            </a:solidFill>
          </a:ln>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2100" b="1" i="0">
                <a:solidFill>
                  <a:srgbClr val="093782"/>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21/11/2023</a:t>
            </a:fld>
            <a:endParaRPr lang="en-US"/>
          </a:p>
        </p:txBody>
      </p:sp>
      <p:sp>
        <p:nvSpPr>
          <p:cNvPr id="5" name="Holder 5"/>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83185">
              <a:lnSpc>
                <a:spcPts val="1810"/>
              </a:lnSpc>
            </a:pPr>
            <a:fld id="{81D60167-4931-47E6-BA6A-407CBD079E47}" type="slidenum">
              <a:rPr lang="ru-RU" smtClean="0"/>
              <a:pPr marL="83185">
                <a:lnSpc>
                  <a:spcPts val="1810"/>
                </a:lnSpc>
              </a:pPr>
              <a:t>‹#›</a:t>
            </a:fld>
            <a:endParaRPr lang="ru-RU" dirty="0"/>
          </a:p>
        </p:txBody>
      </p:sp>
    </p:spTree>
    <p:extLst>
      <p:ext uri="{BB962C8B-B14F-4D97-AF65-F5344CB8AC3E}">
        <p14:creationId xmlns:p14="http://schemas.microsoft.com/office/powerpoint/2010/main" val="2253208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21/11/2023</a:t>
            </a:fld>
            <a:endParaRPr lang="en-US"/>
          </a:p>
        </p:txBody>
      </p:sp>
      <p:sp>
        <p:nvSpPr>
          <p:cNvPr id="4" name="Holder 4"/>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83185">
              <a:lnSpc>
                <a:spcPts val="1810"/>
              </a:lnSpc>
            </a:pPr>
            <a:fld id="{81D60167-4931-47E6-BA6A-407CBD079E47}" type="slidenum">
              <a:rPr lang="ru-RU" smtClean="0"/>
              <a:pPr marL="83185">
                <a:lnSpc>
                  <a:spcPts val="1810"/>
                </a:lnSpc>
              </a:pPr>
              <a:t>‹#›</a:t>
            </a:fld>
            <a:endParaRPr lang="ru-RU" dirty="0"/>
          </a:p>
        </p:txBody>
      </p:sp>
    </p:spTree>
    <p:extLst>
      <p:ext uri="{BB962C8B-B14F-4D97-AF65-F5344CB8AC3E}">
        <p14:creationId xmlns:p14="http://schemas.microsoft.com/office/powerpoint/2010/main" val="3915051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77941"/>
            <a:ext cx="2804160" cy="276999"/>
          </a:xfrm>
        </p:spPr>
        <p:txBody>
          <a:bodyPr/>
          <a:lstStyle/>
          <a:p>
            <a:fld id="{FDCF0F65-1CFB-43B8-9B5F-69EF9D210597}" type="datetimeFigureOut">
              <a:rPr lang="ru-RU" smtClean="0"/>
              <a:pPr/>
              <a:t>21.11.2023</a:t>
            </a:fld>
            <a:endParaRPr lang="ru-RU"/>
          </a:p>
        </p:txBody>
      </p:sp>
      <p:sp>
        <p:nvSpPr>
          <p:cNvPr id="3" name="Footer Placeholder 2"/>
          <p:cNvSpPr>
            <a:spLocks noGrp="1"/>
          </p:cNvSpPr>
          <p:nvPr>
            <p:ph type="ftr" sz="quarter" idx="11"/>
          </p:nvPr>
        </p:nvSpPr>
        <p:spPr>
          <a:xfrm>
            <a:off x="4145280" y="6377941"/>
            <a:ext cx="3901440" cy="276999"/>
          </a:xfrm>
        </p:spPr>
        <p:txBody>
          <a:bodyPr/>
          <a:lstStyle/>
          <a:p>
            <a:endParaRPr lang="ru-RU"/>
          </a:p>
        </p:txBody>
      </p:sp>
      <p:sp>
        <p:nvSpPr>
          <p:cNvPr id="4" name="Slide Number Placeholder 3"/>
          <p:cNvSpPr>
            <a:spLocks noGrp="1"/>
          </p:cNvSpPr>
          <p:nvPr>
            <p:ph type="sldNum" sz="quarter" idx="12"/>
          </p:nvPr>
        </p:nvSpPr>
        <p:spPr>
          <a:xfrm>
            <a:off x="11183621" y="6407455"/>
            <a:ext cx="376767" cy="276999"/>
          </a:xfrm>
        </p:spPr>
        <p:txBody>
          <a:bodyPr/>
          <a:lstStyle/>
          <a:p>
            <a:fld id="{DF227A9A-8C49-4FAD-8EFB-7BB3AF6A26EF}" type="slidenum">
              <a:rPr lang="ru-RU" smtClean="0"/>
              <a:pPr/>
              <a:t>‹#›</a:t>
            </a:fld>
            <a:endParaRPr lang="ru-RU"/>
          </a:p>
        </p:txBody>
      </p:sp>
    </p:spTree>
    <p:extLst>
      <p:ext uri="{BB962C8B-B14F-4D97-AF65-F5344CB8AC3E}">
        <p14:creationId xmlns:p14="http://schemas.microsoft.com/office/powerpoint/2010/main" val="243712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737D09-2272-4854-A40B-AEF32A84C51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CDF8B1A-F1A1-4FE3-A04A-CE851320150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C5E8770-FDAC-47A5-A0E5-088A83DA8C9B}"/>
              </a:ext>
            </a:extLst>
          </p:cNvPr>
          <p:cNvSpPr>
            <a:spLocks noGrp="1"/>
          </p:cNvSpPr>
          <p:nvPr>
            <p:ph type="dt" sz="half" idx="10"/>
          </p:nvPr>
        </p:nvSpPr>
        <p:spPr/>
        <p:txBody>
          <a:bodyPr/>
          <a:lstStyle/>
          <a:p>
            <a:fld id="{BD9B60D2-1AE5-42B0-AC88-3C298DE67443}" type="datetimeFigureOut">
              <a:rPr lang="ru-RU" smtClean="0"/>
              <a:t>21.11.2023</a:t>
            </a:fld>
            <a:endParaRPr lang="ru-RU"/>
          </a:p>
        </p:txBody>
      </p:sp>
      <p:sp>
        <p:nvSpPr>
          <p:cNvPr id="5" name="Нижний колонтитул 4">
            <a:extLst>
              <a:ext uri="{FF2B5EF4-FFF2-40B4-BE49-F238E27FC236}">
                <a16:creationId xmlns:a16="http://schemas.microsoft.com/office/drawing/2014/main" id="{35108C66-BFDA-49F8-9A58-BEE913E2F1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89643B1-17C5-44CD-85CA-104C3B0EE63B}"/>
              </a:ext>
            </a:extLst>
          </p:cNvPr>
          <p:cNvSpPr>
            <a:spLocks noGrp="1"/>
          </p:cNvSpPr>
          <p:nvPr>
            <p:ph type="sldNum" sz="quarter" idx="12"/>
          </p:nvPr>
        </p:nvSpPr>
        <p:spPr/>
        <p:txBody>
          <a:bodyPr/>
          <a:lstStyle/>
          <a:p>
            <a:fld id="{D56A367D-2847-42B7-BC18-AADF564C24AF}" type="slidenum">
              <a:rPr lang="ru-RU" smtClean="0"/>
              <a:t>‹#›</a:t>
            </a:fld>
            <a:endParaRPr lang="ru-RU"/>
          </a:p>
        </p:txBody>
      </p:sp>
    </p:spTree>
    <p:extLst>
      <p:ext uri="{BB962C8B-B14F-4D97-AF65-F5344CB8AC3E}">
        <p14:creationId xmlns:p14="http://schemas.microsoft.com/office/powerpoint/2010/main" val="241900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952F7A-C482-46EB-B6C0-9E389C6ED21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3F1437A-70C7-4EFA-8F8A-F8BC83AC4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1D70B78-D341-4B6C-90FD-8664AA87F8B9}"/>
              </a:ext>
            </a:extLst>
          </p:cNvPr>
          <p:cNvSpPr>
            <a:spLocks noGrp="1"/>
          </p:cNvSpPr>
          <p:nvPr>
            <p:ph type="dt" sz="half" idx="10"/>
          </p:nvPr>
        </p:nvSpPr>
        <p:spPr/>
        <p:txBody>
          <a:bodyPr/>
          <a:lstStyle/>
          <a:p>
            <a:fld id="{BD9B60D2-1AE5-42B0-AC88-3C298DE67443}" type="datetimeFigureOut">
              <a:rPr lang="ru-RU" smtClean="0"/>
              <a:t>21.11.2023</a:t>
            </a:fld>
            <a:endParaRPr lang="ru-RU"/>
          </a:p>
        </p:txBody>
      </p:sp>
      <p:sp>
        <p:nvSpPr>
          <p:cNvPr id="5" name="Нижний колонтитул 4">
            <a:extLst>
              <a:ext uri="{FF2B5EF4-FFF2-40B4-BE49-F238E27FC236}">
                <a16:creationId xmlns:a16="http://schemas.microsoft.com/office/drawing/2014/main" id="{C15D1946-65D8-46E5-A22A-BE68FFC7933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2D1EDDD-F00D-4624-A43F-51D92AF187CE}"/>
              </a:ext>
            </a:extLst>
          </p:cNvPr>
          <p:cNvSpPr>
            <a:spLocks noGrp="1"/>
          </p:cNvSpPr>
          <p:nvPr>
            <p:ph type="sldNum" sz="quarter" idx="12"/>
          </p:nvPr>
        </p:nvSpPr>
        <p:spPr/>
        <p:txBody>
          <a:bodyPr/>
          <a:lstStyle/>
          <a:p>
            <a:fld id="{D56A367D-2847-42B7-BC18-AADF564C24AF}" type="slidenum">
              <a:rPr lang="ru-RU" smtClean="0"/>
              <a:t>‹#›</a:t>
            </a:fld>
            <a:endParaRPr lang="ru-RU"/>
          </a:p>
        </p:txBody>
      </p:sp>
    </p:spTree>
    <p:extLst>
      <p:ext uri="{BB962C8B-B14F-4D97-AF65-F5344CB8AC3E}">
        <p14:creationId xmlns:p14="http://schemas.microsoft.com/office/powerpoint/2010/main" val="362084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34293A-974A-488F-8BD6-0368AE6E3D3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81205AE-1EAF-42F1-9BB3-90D5C8CA7D4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8F6FF48-4256-4611-A4B1-0455DA846B6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1C957A9-811E-48F8-AEDC-BF46E81394CE}"/>
              </a:ext>
            </a:extLst>
          </p:cNvPr>
          <p:cNvSpPr>
            <a:spLocks noGrp="1"/>
          </p:cNvSpPr>
          <p:nvPr>
            <p:ph type="dt" sz="half" idx="10"/>
          </p:nvPr>
        </p:nvSpPr>
        <p:spPr/>
        <p:txBody>
          <a:bodyPr/>
          <a:lstStyle/>
          <a:p>
            <a:fld id="{BD9B60D2-1AE5-42B0-AC88-3C298DE67443}" type="datetimeFigureOut">
              <a:rPr lang="ru-RU" smtClean="0"/>
              <a:t>21.11.2023</a:t>
            </a:fld>
            <a:endParaRPr lang="ru-RU"/>
          </a:p>
        </p:txBody>
      </p:sp>
      <p:sp>
        <p:nvSpPr>
          <p:cNvPr id="6" name="Нижний колонтитул 5">
            <a:extLst>
              <a:ext uri="{FF2B5EF4-FFF2-40B4-BE49-F238E27FC236}">
                <a16:creationId xmlns:a16="http://schemas.microsoft.com/office/drawing/2014/main" id="{98F6F833-E5A0-4D0A-8CBF-1B7B306FE03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6DA4521-152E-4281-91B6-3D383291F8E0}"/>
              </a:ext>
            </a:extLst>
          </p:cNvPr>
          <p:cNvSpPr>
            <a:spLocks noGrp="1"/>
          </p:cNvSpPr>
          <p:nvPr>
            <p:ph type="sldNum" sz="quarter" idx="12"/>
          </p:nvPr>
        </p:nvSpPr>
        <p:spPr/>
        <p:txBody>
          <a:bodyPr/>
          <a:lstStyle/>
          <a:p>
            <a:fld id="{D56A367D-2847-42B7-BC18-AADF564C24AF}" type="slidenum">
              <a:rPr lang="ru-RU" smtClean="0"/>
              <a:t>‹#›</a:t>
            </a:fld>
            <a:endParaRPr lang="ru-RU"/>
          </a:p>
        </p:txBody>
      </p:sp>
    </p:spTree>
    <p:extLst>
      <p:ext uri="{BB962C8B-B14F-4D97-AF65-F5344CB8AC3E}">
        <p14:creationId xmlns:p14="http://schemas.microsoft.com/office/powerpoint/2010/main" val="303355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9E2962-27C7-4BDB-8B63-AE7AC61566A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4BBBABF-331C-4C5F-89F6-ADD1FACBB2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A8B50DA-BDE8-43D8-9A59-B53303A9FB7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12BD9C5-26B6-42E4-B350-7A2462E590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4D2E6A8-8345-4CB9-A77F-04DD19945D2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4A9BE15-3F36-4887-962A-A3ED0D5375C2}"/>
              </a:ext>
            </a:extLst>
          </p:cNvPr>
          <p:cNvSpPr>
            <a:spLocks noGrp="1"/>
          </p:cNvSpPr>
          <p:nvPr>
            <p:ph type="dt" sz="half" idx="10"/>
          </p:nvPr>
        </p:nvSpPr>
        <p:spPr/>
        <p:txBody>
          <a:bodyPr/>
          <a:lstStyle/>
          <a:p>
            <a:fld id="{BD9B60D2-1AE5-42B0-AC88-3C298DE67443}" type="datetimeFigureOut">
              <a:rPr lang="ru-RU" smtClean="0"/>
              <a:t>21.11.2023</a:t>
            </a:fld>
            <a:endParaRPr lang="ru-RU"/>
          </a:p>
        </p:txBody>
      </p:sp>
      <p:sp>
        <p:nvSpPr>
          <p:cNvPr id="8" name="Нижний колонтитул 7">
            <a:extLst>
              <a:ext uri="{FF2B5EF4-FFF2-40B4-BE49-F238E27FC236}">
                <a16:creationId xmlns:a16="http://schemas.microsoft.com/office/drawing/2014/main" id="{5DFB8006-D68C-4959-965A-71E54E98C3B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BF67A77-ACA5-4239-98CD-55EE20A3FEDA}"/>
              </a:ext>
            </a:extLst>
          </p:cNvPr>
          <p:cNvSpPr>
            <a:spLocks noGrp="1"/>
          </p:cNvSpPr>
          <p:nvPr>
            <p:ph type="sldNum" sz="quarter" idx="12"/>
          </p:nvPr>
        </p:nvSpPr>
        <p:spPr/>
        <p:txBody>
          <a:bodyPr/>
          <a:lstStyle/>
          <a:p>
            <a:fld id="{D56A367D-2847-42B7-BC18-AADF564C24AF}" type="slidenum">
              <a:rPr lang="ru-RU" smtClean="0"/>
              <a:t>‹#›</a:t>
            </a:fld>
            <a:endParaRPr lang="ru-RU"/>
          </a:p>
        </p:txBody>
      </p:sp>
    </p:spTree>
    <p:extLst>
      <p:ext uri="{BB962C8B-B14F-4D97-AF65-F5344CB8AC3E}">
        <p14:creationId xmlns:p14="http://schemas.microsoft.com/office/powerpoint/2010/main" val="95402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4BBED8-0366-49BD-B1C8-E644E48D6EB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A1D408B-191F-4A03-B44C-7B9E0F6DD845}"/>
              </a:ext>
            </a:extLst>
          </p:cNvPr>
          <p:cNvSpPr>
            <a:spLocks noGrp="1"/>
          </p:cNvSpPr>
          <p:nvPr>
            <p:ph type="dt" sz="half" idx="10"/>
          </p:nvPr>
        </p:nvSpPr>
        <p:spPr/>
        <p:txBody>
          <a:bodyPr/>
          <a:lstStyle/>
          <a:p>
            <a:fld id="{BD9B60D2-1AE5-42B0-AC88-3C298DE67443}" type="datetimeFigureOut">
              <a:rPr lang="ru-RU" smtClean="0"/>
              <a:t>21.11.2023</a:t>
            </a:fld>
            <a:endParaRPr lang="ru-RU"/>
          </a:p>
        </p:txBody>
      </p:sp>
      <p:sp>
        <p:nvSpPr>
          <p:cNvPr id="4" name="Нижний колонтитул 3">
            <a:extLst>
              <a:ext uri="{FF2B5EF4-FFF2-40B4-BE49-F238E27FC236}">
                <a16:creationId xmlns:a16="http://schemas.microsoft.com/office/drawing/2014/main" id="{C09B26B7-6F8F-4459-B18B-6F0D8C6681D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4473764-4516-48B7-B2DD-2793B53AD74E}"/>
              </a:ext>
            </a:extLst>
          </p:cNvPr>
          <p:cNvSpPr>
            <a:spLocks noGrp="1"/>
          </p:cNvSpPr>
          <p:nvPr>
            <p:ph type="sldNum" sz="quarter" idx="12"/>
          </p:nvPr>
        </p:nvSpPr>
        <p:spPr/>
        <p:txBody>
          <a:bodyPr/>
          <a:lstStyle/>
          <a:p>
            <a:fld id="{D56A367D-2847-42B7-BC18-AADF564C24AF}" type="slidenum">
              <a:rPr lang="ru-RU" smtClean="0"/>
              <a:t>‹#›</a:t>
            </a:fld>
            <a:endParaRPr lang="ru-RU"/>
          </a:p>
        </p:txBody>
      </p:sp>
    </p:spTree>
    <p:extLst>
      <p:ext uri="{BB962C8B-B14F-4D97-AF65-F5344CB8AC3E}">
        <p14:creationId xmlns:p14="http://schemas.microsoft.com/office/powerpoint/2010/main" val="140761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E86E7B4-757A-41B5-947F-18E1F84A1AB7}"/>
              </a:ext>
            </a:extLst>
          </p:cNvPr>
          <p:cNvSpPr>
            <a:spLocks noGrp="1"/>
          </p:cNvSpPr>
          <p:nvPr>
            <p:ph type="dt" sz="half" idx="10"/>
          </p:nvPr>
        </p:nvSpPr>
        <p:spPr/>
        <p:txBody>
          <a:bodyPr/>
          <a:lstStyle/>
          <a:p>
            <a:fld id="{BD9B60D2-1AE5-42B0-AC88-3C298DE67443}" type="datetimeFigureOut">
              <a:rPr lang="ru-RU" smtClean="0"/>
              <a:t>21.11.2023</a:t>
            </a:fld>
            <a:endParaRPr lang="ru-RU"/>
          </a:p>
        </p:txBody>
      </p:sp>
      <p:sp>
        <p:nvSpPr>
          <p:cNvPr id="3" name="Нижний колонтитул 2">
            <a:extLst>
              <a:ext uri="{FF2B5EF4-FFF2-40B4-BE49-F238E27FC236}">
                <a16:creationId xmlns:a16="http://schemas.microsoft.com/office/drawing/2014/main" id="{41212450-2875-45A0-AFD4-D64AB288105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91B5A67-7232-48E9-8EA8-AC79724A3D8B}"/>
              </a:ext>
            </a:extLst>
          </p:cNvPr>
          <p:cNvSpPr>
            <a:spLocks noGrp="1"/>
          </p:cNvSpPr>
          <p:nvPr>
            <p:ph type="sldNum" sz="quarter" idx="12"/>
          </p:nvPr>
        </p:nvSpPr>
        <p:spPr/>
        <p:txBody>
          <a:bodyPr/>
          <a:lstStyle/>
          <a:p>
            <a:fld id="{D56A367D-2847-42B7-BC18-AADF564C24AF}" type="slidenum">
              <a:rPr lang="ru-RU" smtClean="0"/>
              <a:t>‹#›</a:t>
            </a:fld>
            <a:endParaRPr lang="ru-RU"/>
          </a:p>
        </p:txBody>
      </p:sp>
    </p:spTree>
    <p:extLst>
      <p:ext uri="{BB962C8B-B14F-4D97-AF65-F5344CB8AC3E}">
        <p14:creationId xmlns:p14="http://schemas.microsoft.com/office/powerpoint/2010/main" val="1301066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616BFB-8760-428F-A039-391FFEA3178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360E1FE-D070-4A7C-BF62-EEEC768687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631FA7B-8ECF-4379-80BF-B55CEC4B9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4B828C3-1062-411F-887C-68ED42E84F7E}"/>
              </a:ext>
            </a:extLst>
          </p:cNvPr>
          <p:cNvSpPr>
            <a:spLocks noGrp="1"/>
          </p:cNvSpPr>
          <p:nvPr>
            <p:ph type="dt" sz="half" idx="10"/>
          </p:nvPr>
        </p:nvSpPr>
        <p:spPr/>
        <p:txBody>
          <a:bodyPr/>
          <a:lstStyle/>
          <a:p>
            <a:fld id="{BD9B60D2-1AE5-42B0-AC88-3C298DE67443}" type="datetimeFigureOut">
              <a:rPr lang="ru-RU" smtClean="0"/>
              <a:t>21.11.2023</a:t>
            </a:fld>
            <a:endParaRPr lang="ru-RU"/>
          </a:p>
        </p:txBody>
      </p:sp>
      <p:sp>
        <p:nvSpPr>
          <p:cNvPr id="6" name="Нижний колонтитул 5">
            <a:extLst>
              <a:ext uri="{FF2B5EF4-FFF2-40B4-BE49-F238E27FC236}">
                <a16:creationId xmlns:a16="http://schemas.microsoft.com/office/drawing/2014/main" id="{53B4BDE1-8208-48A7-BC37-FCA43A2D1E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DE02E23-466B-447A-A15F-9E238B788C77}"/>
              </a:ext>
            </a:extLst>
          </p:cNvPr>
          <p:cNvSpPr>
            <a:spLocks noGrp="1"/>
          </p:cNvSpPr>
          <p:nvPr>
            <p:ph type="sldNum" sz="quarter" idx="12"/>
          </p:nvPr>
        </p:nvSpPr>
        <p:spPr/>
        <p:txBody>
          <a:bodyPr/>
          <a:lstStyle/>
          <a:p>
            <a:fld id="{D56A367D-2847-42B7-BC18-AADF564C24AF}" type="slidenum">
              <a:rPr lang="ru-RU" smtClean="0"/>
              <a:t>‹#›</a:t>
            </a:fld>
            <a:endParaRPr lang="ru-RU"/>
          </a:p>
        </p:txBody>
      </p:sp>
    </p:spTree>
    <p:extLst>
      <p:ext uri="{BB962C8B-B14F-4D97-AF65-F5344CB8AC3E}">
        <p14:creationId xmlns:p14="http://schemas.microsoft.com/office/powerpoint/2010/main" val="410213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45BC1F-2F72-4736-9B26-6C99B948A36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C040473-EFAD-456C-A7D8-CC37CB8D85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B14F636-AC6A-40A0-A57D-C4D5E05EC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FE8CDEE-312B-4847-B050-4CA159FE54CF}"/>
              </a:ext>
            </a:extLst>
          </p:cNvPr>
          <p:cNvSpPr>
            <a:spLocks noGrp="1"/>
          </p:cNvSpPr>
          <p:nvPr>
            <p:ph type="dt" sz="half" idx="10"/>
          </p:nvPr>
        </p:nvSpPr>
        <p:spPr/>
        <p:txBody>
          <a:bodyPr/>
          <a:lstStyle/>
          <a:p>
            <a:fld id="{BD9B60D2-1AE5-42B0-AC88-3C298DE67443}" type="datetimeFigureOut">
              <a:rPr lang="ru-RU" smtClean="0"/>
              <a:t>21.11.2023</a:t>
            </a:fld>
            <a:endParaRPr lang="ru-RU"/>
          </a:p>
        </p:txBody>
      </p:sp>
      <p:sp>
        <p:nvSpPr>
          <p:cNvPr id="6" name="Нижний колонтитул 5">
            <a:extLst>
              <a:ext uri="{FF2B5EF4-FFF2-40B4-BE49-F238E27FC236}">
                <a16:creationId xmlns:a16="http://schemas.microsoft.com/office/drawing/2014/main" id="{69D77C55-0755-4E2C-BE02-7ECF958204E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C099ADC-3DAA-47D2-AD99-86FDE06112E8}"/>
              </a:ext>
            </a:extLst>
          </p:cNvPr>
          <p:cNvSpPr>
            <a:spLocks noGrp="1"/>
          </p:cNvSpPr>
          <p:nvPr>
            <p:ph type="sldNum" sz="quarter" idx="12"/>
          </p:nvPr>
        </p:nvSpPr>
        <p:spPr/>
        <p:txBody>
          <a:bodyPr/>
          <a:lstStyle/>
          <a:p>
            <a:fld id="{D56A367D-2847-42B7-BC18-AADF564C24AF}" type="slidenum">
              <a:rPr lang="ru-RU" smtClean="0"/>
              <a:t>‹#›</a:t>
            </a:fld>
            <a:endParaRPr lang="ru-RU"/>
          </a:p>
        </p:txBody>
      </p:sp>
    </p:spTree>
    <p:extLst>
      <p:ext uri="{BB962C8B-B14F-4D97-AF65-F5344CB8AC3E}">
        <p14:creationId xmlns:p14="http://schemas.microsoft.com/office/powerpoint/2010/main" val="68182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F16466-55EC-42F6-8668-436C50A4D0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468F867-9F94-4D8D-92F5-1D1B20973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5A91621-35BE-48F0-8F93-D79879375F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B60D2-1AE5-42B0-AC88-3C298DE67443}" type="datetimeFigureOut">
              <a:rPr lang="ru-RU" smtClean="0"/>
              <a:t>21.11.2023</a:t>
            </a:fld>
            <a:endParaRPr lang="ru-RU"/>
          </a:p>
        </p:txBody>
      </p:sp>
      <p:sp>
        <p:nvSpPr>
          <p:cNvPr id="5" name="Нижний колонтитул 4">
            <a:extLst>
              <a:ext uri="{FF2B5EF4-FFF2-40B4-BE49-F238E27FC236}">
                <a16:creationId xmlns:a16="http://schemas.microsoft.com/office/drawing/2014/main" id="{15222038-EDD3-4B70-94D9-6818D0727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79C9CC6-91AB-467C-8EE1-8C88635684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A367D-2847-42B7-BC18-AADF564C24AF}" type="slidenum">
              <a:rPr lang="ru-RU" smtClean="0"/>
              <a:t>‹#›</a:t>
            </a:fld>
            <a:endParaRPr lang="ru-RU"/>
          </a:p>
        </p:txBody>
      </p:sp>
      <p:sp>
        <p:nvSpPr>
          <p:cNvPr id="8" name="TextBox 7">
            <a:extLst>
              <a:ext uri="{FF2B5EF4-FFF2-40B4-BE49-F238E27FC236}">
                <a16:creationId xmlns:a16="http://schemas.microsoft.com/office/drawing/2014/main" id="{D579AF13-A84C-71D1-C2B9-1D5FD2A634CA}"/>
              </a:ext>
            </a:extLst>
          </p:cNvPr>
          <p:cNvSpPr txBox="1"/>
          <p:nvPr userDrawn="1">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541144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0463" y="6367271"/>
            <a:ext cx="11373273" cy="0"/>
          </a:xfrm>
          <a:custGeom>
            <a:avLst/>
            <a:gdLst/>
            <a:ahLst/>
            <a:cxnLst/>
            <a:rect l="l" t="t" r="r" b="b"/>
            <a:pathLst>
              <a:path w="8529955">
                <a:moveTo>
                  <a:pt x="0" y="0"/>
                </a:moveTo>
                <a:lnTo>
                  <a:pt x="8529828" y="0"/>
                </a:lnTo>
              </a:path>
            </a:pathLst>
          </a:custGeom>
          <a:ln w="6096">
            <a:solidFill>
              <a:srgbClr val="C0C0C0"/>
            </a:solidFill>
          </a:ln>
        </p:spPr>
        <p:txBody>
          <a:bodyPr wrap="square" lIns="0" tIns="0" rIns="0" bIns="0" rtlCol="0"/>
          <a:lstStyle/>
          <a:p>
            <a:endParaRPr sz="1800"/>
          </a:p>
        </p:txBody>
      </p:sp>
      <p:sp>
        <p:nvSpPr>
          <p:cNvPr id="2" name="Holder 2"/>
          <p:cNvSpPr>
            <a:spLocks noGrp="1"/>
          </p:cNvSpPr>
          <p:nvPr>
            <p:ph type="title"/>
          </p:nvPr>
        </p:nvSpPr>
        <p:spPr>
          <a:xfrm>
            <a:off x="78165" y="330709"/>
            <a:ext cx="12035671" cy="323165"/>
          </a:xfrm>
          <a:prstGeom prst="rect">
            <a:avLst/>
          </a:prstGeom>
        </p:spPr>
        <p:txBody>
          <a:bodyPr wrap="square" lIns="0" tIns="0" rIns="0" bIns="0">
            <a:spAutoFit/>
          </a:bodyPr>
          <a:lstStyle>
            <a:lvl1pPr>
              <a:defRPr sz="2100" b="1" i="0">
                <a:solidFill>
                  <a:srgbClr val="093782"/>
                </a:solidFill>
                <a:latin typeface="Calibri"/>
                <a:cs typeface="Calibri"/>
              </a:defRPr>
            </a:lvl1pPr>
          </a:lstStyle>
          <a:p>
            <a:endParaRPr/>
          </a:p>
        </p:txBody>
      </p:sp>
      <p:sp>
        <p:nvSpPr>
          <p:cNvPr id="3" name="Holder 3"/>
          <p:cNvSpPr>
            <a:spLocks noGrp="1"/>
          </p:cNvSpPr>
          <p:nvPr>
            <p:ph type="body" idx="1"/>
          </p:nvPr>
        </p:nvSpPr>
        <p:spPr>
          <a:xfrm>
            <a:off x="2303272" y="2432940"/>
            <a:ext cx="5113867" cy="276999"/>
          </a:xfrm>
          <a:prstGeom prst="rect">
            <a:avLst/>
          </a:prstGeom>
        </p:spPr>
        <p:txBody>
          <a:bodyPr wrap="square" lIns="0" tIns="0" rIns="0" bIns="0">
            <a:spAutoFit/>
          </a:bodyPr>
          <a:lstStyle>
            <a:lvl1pPr>
              <a:defRPr sz="1800" b="0" i="1">
                <a:solidFill>
                  <a:srgbClr val="585858"/>
                </a:solidFill>
                <a:latin typeface="Century Gothic"/>
                <a:cs typeface="Century Gothic"/>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21/11/2023</a:t>
            </a:fld>
            <a:endParaRPr lang="en-US"/>
          </a:p>
        </p:txBody>
      </p:sp>
      <p:sp>
        <p:nvSpPr>
          <p:cNvPr id="6" name="Holder 6"/>
          <p:cNvSpPr>
            <a:spLocks noGrp="1"/>
          </p:cNvSpPr>
          <p:nvPr>
            <p:ph type="sldNum" sz="quarter" idx="7"/>
          </p:nvPr>
        </p:nvSpPr>
        <p:spPr>
          <a:xfrm>
            <a:off x="11183621" y="6407455"/>
            <a:ext cx="376767" cy="234038"/>
          </a:xfrm>
          <a:prstGeom prst="rect">
            <a:avLst/>
          </a:prstGeom>
        </p:spPr>
        <p:txBody>
          <a:bodyPr wrap="square" lIns="0" tIns="0" rIns="0" bIns="0">
            <a:spAutoFit/>
          </a:bodyPr>
          <a:lstStyle>
            <a:lvl1pPr>
              <a:defRPr sz="1800" b="1" i="0">
                <a:solidFill>
                  <a:schemeClr val="bg1"/>
                </a:solidFill>
                <a:latin typeface="Calibri"/>
                <a:cs typeface="Calibri"/>
              </a:defRPr>
            </a:lvl1pPr>
          </a:lstStyle>
          <a:p>
            <a:pPr marL="83185">
              <a:lnSpc>
                <a:spcPts val="1810"/>
              </a:lnSpc>
            </a:pPr>
            <a:fld id="{81D60167-4931-47E6-BA6A-407CBD079E47}" type="slidenum">
              <a:rPr lang="ru-RU" smtClean="0"/>
              <a:pPr marL="83185">
                <a:lnSpc>
                  <a:spcPts val="1810"/>
                </a:lnSpc>
              </a:pPr>
              <a:t>‹#›</a:t>
            </a:fld>
            <a:endParaRPr lang="ru-RU" dirty="0"/>
          </a:p>
        </p:txBody>
      </p:sp>
      <p:sp>
        <p:nvSpPr>
          <p:cNvPr id="8" name="TextBox 7">
            <a:extLst>
              <a:ext uri="{FF2B5EF4-FFF2-40B4-BE49-F238E27FC236}">
                <a16:creationId xmlns:a16="http://schemas.microsoft.com/office/drawing/2014/main" id="{B29E93DF-8800-8B47-2D6A-70AC170E04BD}"/>
              </a:ext>
            </a:extLst>
          </p:cNvPr>
          <p:cNvSpPr txBox="1"/>
          <p:nvPr userDrawn="1">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3487950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3" Type="http://schemas.microsoft.com/office/2007/relationships/diagramDrawing" Target="../diagrams/drawing5.xml"/><Relationship Id="rId18" Type="http://schemas.microsoft.com/office/2007/relationships/diagramDrawing" Target="../diagrams/drawing6.xml"/><Relationship Id="rId26" Type="http://schemas.openxmlformats.org/officeDocument/2006/relationships/diagramQuickStyle" Target="../diagrams/quickStyle8.xml"/><Relationship Id="rId39" Type="http://schemas.openxmlformats.org/officeDocument/2006/relationships/diagramColors" Target="../diagrams/colors10.xml"/><Relationship Id="rId3" Type="http://schemas.microsoft.com/office/2007/relationships/hdphoto" Target="../media/hdphoto2.wdp"/><Relationship Id="rId21" Type="http://schemas.openxmlformats.org/officeDocument/2006/relationships/diagramQuickStyle" Target="../diagrams/quickStyle7.xml"/><Relationship Id="rId34" Type="http://schemas.openxmlformats.org/officeDocument/2006/relationships/diagramColors" Target="../diagrams/colors9.xml"/><Relationship Id="rId42" Type="http://schemas.openxmlformats.org/officeDocument/2006/relationships/diagramLayout" Target="../diagrams/layout11.xml"/><Relationship Id="rId47" Type="http://schemas.openxmlformats.org/officeDocument/2006/relationships/diagramLayout" Target="../diagrams/layout12.xml"/><Relationship Id="rId50" Type="http://schemas.microsoft.com/office/2007/relationships/diagramDrawing" Target="../diagrams/drawing12.xml"/><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Colors" Target="../diagrams/colors6.xml"/><Relationship Id="rId25" Type="http://schemas.openxmlformats.org/officeDocument/2006/relationships/diagramLayout" Target="../diagrams/layout8.xml"/><Relationship Id="rId33" Type="http://schemas.openxmlformats.org/officeDocument/2006/relationships/diagramQuickStyle" Target="../diagrams/quickStyle9.xml"/><Relationship Id="rId38" Type="http://schemas.openxmlformats.org/officeDocument/2006/relationships/diagramQuickStyle" Target="../diagrams/quickStyle10.xml"/><Relationship Id="rId46" Type="http://schemas.openxmlformats.org/officeDocument/2006/relationships/diagramData" Target="../diagrams/data12.xml"/><Relationship Id="rId2" Type="http://schemas.openxmlformats.org/officeDocument/2006/relationships/image" Target="../media/image3.png"/><Relationship Id="rId16" Type="http://schemas.openxmlformats.org/officeDocument/2006/relationships/diagramQuickStyle" Target="../diagrams/quickStyle6.xml"/><Relationship Id="rId20" Type="http://schemas.openxmlformats.org/officeDocument/2006/relationships/diagramLayout" Target="../diagrams/layout7.xml"/><Relationship Id="rId29" Type="http://schemas.openxmlformats.org/officeDocument/2006/relationships/image" Target="../media/image4.png"/><Relationship Id="rId41"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24" Type="http://schemas.openxmlformats.org/officeDocument/2006/relationships/diagramData" Target="../diagrams/data8.xml"/><Relationship Id="rId32" Type="http://schemas.openxmlformats.org/officeDocument/2006/relationships/diagramLayout" Target="../diagrams/layout9.xml"/><Relationship Id="rId37" Type="http://schemas.openxmlformats.org/officeDocument/2006/relationships/diagramLayout" Target="../diagrams/layout10.xml"/><Relationship Id="rId40" Type="http://schemas.microsoft.com/office/2007/relationships/diagramDrawing" Target="../diagrams/drawing10.xml"/><Relationship Id="rId45" Type="http://schemas.microsoft.com/office/2007/relationships/diagramDrawing" Target="../diagrams/drawing11.xml"/><Relationship Id="rId5" Type="http://schemas.openxmlformats.org/officeDocument/2006/relationships/diagramLayout" Target="../diagrams/layout4.xml"/><Relationship Id="rId15" Type="http://schemas.openxmlformats.org/officeDocument/2006/relationships/diagramLayout" Target="../diagrams/layout6.xml"/><Relationship Id="rId23" Type="http://schemas.microsoft.com/office/2007/relationships/diagramDrawing" Target="../diagrams/drawing7.xml"/><Relationship Id="rId28" Type="http://schemas.microsoft.com/office/2007/relationships/diagramDrawing" Target="../diagrams/drawing8.xml"/><Relationship Id="rId36" Type="http://schemas.openxmlformats.org/officeDocument/2006/relationships/diagramData" Target="../diagrams/data10.xml"/><Relationship Id="rId49" Type="http://schemas.openxmlformats.org/officeDocument/2006/relationships/diagramColors" Target="../diagrams/colors12.xml"/><Relationship Id="rId10" Type="http://schemas.openxmlformats.org/officeDocument/2006/relationships/diagramLayout" Target="../diagrams/layout5.xml"/><Relationship Id="rId19" Type="http://schemas.openxmlformats.org/officeDocument/2006/relationships/diagramData" Target="../diagrams/data7.xml"/><Relationship Id="rId31" Type="http://schemas.openxmlformats.org/officeDocument/2006/relationships/diagramData" Target="../diagrams/data9.xml"/><Relationship Id="rId44" Type="http://schemas.openxmlformats.org/officeDocument/2006/relationships/diagramColors" Target="../diagrams/colors11.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Data" Target="../diagrams/data6.xml"/><Relationship Id="rId22" Type="http://schemas.openxmlformats.org/officeDocument/2006/relationships/diagramColors" Target="../diagrams/colors7.xml"/><Relationship Id="rId27" Type="http://schemas.openxmlformats.org/officeDocument/2006/relationships/diagramColors" Target="../diagrams/colors8.xml"/><Relationship Id="rId30" Type="http://schemas.microsoft.com/office/2007/relationships/hdphoto" Target="../media/hdphoto3.wdp"/><Relationship Id="rId35" Type="http://schemas.microsoft.com/office/2007/relationships/diagramDrawing" Target="../diagrams/drawing9.xml"/><Relationship Id="rId43" Type="http://schemas.openxmlformats.org/officeDocument/2006/relationships/diagramQuickStyle" Target="../diagrams/quickStyle11.xml"/><Relationship Id="rId48" Type="http://schemas.openxmlformats.org/officeDocument/2006/relationships/diagramQuickStyle" Target="../diagrams/quickStyle12.xml"/><Relationship Id="rId8" Type="http://schemas.microsoft.com/office/2007/relationships/diagramDrawing" Target="../diagrams/drawin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436EA1"/>
            </a:gs>
            <a:gs pos="0">
              <a:schemeClr val="accent1">
                <a:lumMod val="67000"/>
              </a:schemeClr>
            </a:gs>
            <a:gs pos="10000">
              <a:schemeClr val="tx2">
                <a:lumMod val="60000"/>
                <a:lumOff val="40000"/>
              </a:schemeClr>
            </a:gs>
            <a:gs pos="100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9" name="object 9"/>
          <p:cNvSpPr txBox="1">
            <a:spLocks noGrp="1"/>
          </p:cNvSpPr>
          <p:nvPr>
            <p:ph type="title"/>
          </p:nvPr>
        </p:nvSpPr>
        <p:spPr>
          <a:xfrm>
            <a:off x="1524000" y="4724401"/>
            <a:ext cx="9144000" cy="1231106"/>
          </a:xfrm>
          <a:prstGeom prst="rect">
            <a:avLst/>
          </a:prstGeom>
          <a:noFill/>
        </p:spPr>
        <p:txBody>
          <a:bodyPr vert="horz" wrap="square" lIns="0" tIns="0" rIns="0" bIns="0" rtlCol="0">
            <a:spAutoFit/>
          </a:bodyPr>
          <a:lstStyle/>
          <a:p>
            <a:pPr lvl="0" algn="ctr"/>
            <a:r>
              <a:rPr lang="en-US" sz="4000" dirty="0">
                <a:solidFill>
                  <a:schemeClr val="bg1"/>
                </a:solidFill>
                <a:latin typeface="Arial" panose="020B0604020202020204" pitchFamily="34" charset="0"/>
                <a:cs typeface="Arial" panose="020B0604020202020204" pitchFamily="34" charset="0"/>
              </a:rPr>
              <a:t>Project “</a:t>
            </a:r>
            <a:r>
              <a:rPr lang="en-US" sz="4000" dirty="0" err="1">
                <a:solidFill>
                  <a:schemeClr val="bg1"/>
                </a:solidFill>
                <a:latin typeface="Arial" panose="020B0604020202020204" pitchFamily="34" charset="0"/>
                <a:cs typeface="Arial" panose="020B0604020202020204" pitchFamily="34" charset="0"/>
              </a:rPr>
              <a:t>Сonstruction</a:t>
            </a:r>
            <a:r>
              <a:rPr lang="en-US" sz="4000" dirty="0">
                <a:solidFill>
                  <a:schemeClr val="bg1"/>
                </a:solidFill>
                <a:latin typeface="Arial" panose="020B0604020202020204" pitchFamily="34" charset="0"/>
                <a:cs typeface="Arial" panose="020B0604020202020204" pitchFamily="34" charset="0"/>
              </a:rPr>
              <a:t> of the </a:t>
            </a:r>
            <a:r>
              <a:rPr lang="en-US" sz="4000" dirty="0" err="1">
                <a:solidFill>
                  <a:schemeClr val="bg1"/>
                </a:solidFill>
                <a:latin typeface="Arial" panose="020B0604020202020204" pitchFamily="34" charset="0"/>
                <a:cs typeface="Arial" panose="020B0604020202020204" pitchFamily="34" charset="0"/>
              </a:rPr>
              <a:t>Sary-Dzhaz</a:t>
            </a:r>
            <a:r>
              <a:rPr lang="en-US" sz="4000" dirty="0">
                <a:solidFill>
                  <a:schemeClr val="bg1"/>
                </a:solidFill>
                <a:latin typeface="Arial" panose="020B0604020202020204" pitchFamily="34" charset="0"/>
                <a:cs typeface="Arial" panose="020B0604020202020204" pitchFamily="34" charset="0"/>
              </a:rPr>
              <a:t> HPP Cascade”</a:t>
            </a:r>
            <a:endParaRPr lang="ru-RU" sz="4000" dirty="0">
              <a:solidFill>
                <a:schemeClr val="bg1"/>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14D772F6-6B3D-4B28-BBAF-5520F4D27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7" y="193806"/>
            <a:ext cx="2143125" cy="2143125"/>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ABE49AA5-1A31-4D61-9ACE-AAC2155DA202}"/>
              </a:ext>
            </a:extLst>
          </p:cNvPr>
          <p:cNvSpPr txBox="1"/>
          <p:nvPr/>
        </p:nvSpPr>
        <p:spPr>
          <a:xfrm>
            <a:off x="1524001" y="2773681"/>
            <a:ext cx="914399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prstClr val="white"/>
                </a:solidFill>
                <a:effectLst/>
                <a:uLnTx/>
                <a:uFillTx/>
                <a:latin typeface="Arial" panose="020B0604020202020204" pitchFamily="34" charset="0"/>
                <a:ea typeface="+mn-ea"/>
                <a:cs typeface="+mn-cs"/>
              </a:rPr>
              <a:t>Ministry of Energy </a:t>
            </a:r>
            <a:endParaRPr kumimoji="0" lang="ru-RU" sz="3200" b="1" i="0" u="none" strike="noStrike" kern="1200" cap="all"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prstClr val="white"/>
                </a:solidFill>
                <a:effectLst/>
                <a:uLnTx/>
                <a:uFillTx/>
                <a:latin typeface="Arial" panose="020B0604020202020204" pitchFamily="34" charset="0"/>
                <a:ea typeface="+mn-ea"/>
                <a:cs typeface="+mn-cs"/>
              </a:rPr>
              <a:t>of the Kyrgyz Republic</a:t>
            </a:r>
            <a:endParaRPr kumimoji="0" lang="ru-RU" sz="3200" b="1" i="0" u="none" strike="noStrike" kern="1200" cap="all" spc="0" normalizeH="0" baseline="0" noProof="0" dirty="0">
              <a:ln>
                <a:noFill/>
              </a:ln>
              <a:solidFill>
                <a:prstClr val="white"/>
              </a:solidFill>
              <a:effectLst/>
              <a:uLnTx/>
              <a:uFillTx/>
              <a:latin typeface="Arial" panose="020B0604020202020204" pitchFamily="34" charset="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5" descr="Каскад Нарын copy"/>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5364" y="1552694"/>
            <a:ext cx="8834437" cy="33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Схема 4">
            <a:extLst>
              <a:ext uri="{FF2B5EF4-FFF2-40B4-BE49-F238E27FC236}">
                <a16:creationId xmlns:a16="http://schemas.microsoft.com/office/drawing/2014/main" id="{2774BF13-0165-47FC-BFF8-B84B90D240D0}"/>
              </a:ext>
            </a:extLst>
          </p:cNvPr>
          <p:cNvGraphicFramePr/>
          <p:nvPr/>
        </p:nvGraphicFramePr>
        <p:xfrm>
          <a:off x="455364" y="1163910"/>
          <a:ext cx="8834437" cy="307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Схема 5">
            <a:extLst>
              <a:ext uri="{FF2B5EF4-FFF2-40B4-BE49-F238E27FC236}">
                <a16:creationId xmlns:a16="http://schemas.microsoft.com/office/drawing/2014/main" id="{E40D559E-D449-4C0F-8CEF-86D5E7E670C7}"/>
              </a:ext>
            </a:extLst>
          </p:cNvPr>
          <p:cNvGraphicFramePr/>
          <p:nvPr/>
        </p:nvGraphicFramePr>
        <p:xfrm>
          <a:off x="3919873" y="56703"/>
          <a:ext cx="4352253" cy="7436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Номер слайда 2"/>
          <p:cNvSpPr>
            <a:spLocks noGrp="1"/>
          </p:cNvSpPr>
          <p:nvPr>
            <p:ph type="sldNum" sz="quarter" idx="12"/>
          </p:nvPr>
        </p:nvSpPr>
        <p:spPr/>
        <p:txBody>
          <a:bodyPr/>
          <a:lstStyle/>
          <a:p>
            <a:fld id="{DF227A9A-8C49-4FAD-8EFB-7BB3AF6A26EF}" type="slidenum">
              <a:rPr lang="ru-RU" smtClean="0"/>
              <a:pPr/>
              <a:t>2</a:t>
            </a:fld>
            <a:endParaRPr lang="ru-RU"/>
          </a:p>
        </p:txBody>
      </p:sp>
      <p:sp>
        <p:nvSpPr>
          <p:cNvPr id="16" name="Rectangle 16">
            <a:extLst>
              <a:ext uri="{FF2B5EF4-FFF2-40B4-BE49-F238E27FC236}">
                <a16:creationId xmlns:a16="http://schemas.microsoft.com/office/drawing/2014/main" id="{3FC52E7A-D31B-4CAC-8199-051F4B3AEA89}"/>
              </a:ext>
            </a:extLst>
          </p:cNvPr>
          <p:cNvSpPr>
            <a:spLocks noChangeArrowheads="1"/>
          </p:cNvSpPr>
          <p:nvPr/>
        </p:nvSpPr>
        <p:spPr bwMode="auto">
          <a:xfrm>
            <a:off x="9446648" y="1147538"/>
            <a:ext cx="2583771" cy="340519"/>
          </a:xfrm>
          <a:prstGeom prst="roundRect">
            <a:avLst/>
          </a:prstGeom>
          <a:gradFill flip="none"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1"/>
            <a:tileRect/>
          </a:gradFill>
          <a:ln/>
        </p:spPr>
        <p:style>
          <a:lnRef idx="0">
            <a:schemeClr val="accent6"/>
          </a:lnRef>
          <a:fillRef idx="3">
            <a:schemeClr val="accent6"/>
          </a:fillRef>
          <a:effectRef idx="3">
            <a:schemeClr val="accent6"/>
          </a:effectRef>
          <a:fontRef idx="minor">
            <a:schemeClr val="lt1"/>
          </a:fontRef>
        </p:style>
        <p:txBody>
          <a:bodyPr wrap="square">
            <a:spAutoFit/>
          </a:bodyPr>
          <a:lstStyle/>
          <a:p>
            <a:pPr>
              <a:buFont typeface="Wingdings" pitchFamily="2" charset="2"/>
              <a:buNone/>
              <a:defRPr/>
            </a:pPr>
            <a:r>
              <a:rPr lang="en-US" sz="1400" kern="0" dirty="0">
                <a:solidFill>
                  <a:srgbClr val="FFFFFF"/>
                </a:solidFill>
                <a:latin typeface="Arial Unicode MS" pitchFamily="34" charset="-128"/>
                <a:ea typeface="Arial Unicode MS" pitchFamily="34" charset="-128"/>
                <a:cs typeface="Arial Unicode MS" pitchFamily="34" charset="-128"/>
              </a:rPr>
              <a:t>General indicators</a:t>
            </a:r>
            <a:endParaRPr lang="ru-RU" sz="1400" kern="0" dirty="0">
              <a:solidFill>
                <a:srgbClr val="FFFFFF"/>
              </a:solidFill>
              <a:latin typeface="Arial Unicode MS" pitchFamily="34" charset="-128"/>
              <a:ea typeface="Arial Unicode MS" pitchFamily="34" charset="-128"/>
              <a:cs typeface="Arial Unicode MS" pitchFamily="34" charset="-128"/>
            </a:endParaRPr>
          </a:p>
        </p:txBody>
      </p:sp>
      <p:sp>
        <p:nvSpPr>
          <p:cNvPr id="17" name="Text Box 17">
            <a:extLst>
              <a:ext uri="{FF2B5EF4-FFF2-40B4-BE49-F238E27FC236}">
                <a16:creationId xmlns:a16="http://schemas.microsoft.com/office/drawing/2014/main" id="{7878E6CF-F131-40FC-8F7D-7D730FE4B853}"/>
              </a:ext>
            </a:extLst>
          </p:cNvPr>
          <p:cNvSpPr txBox="1">
            <a:spLocks noChangeArrowheads="1"/>
          </p:cNvSpPr>
          <p:nvPr/>
        </p:nvSpPr>
        <p:spPr bwMode="auto">
          <a:xfrm>
            <a:off x="9446648" y="1589067"/>
            <a:ext cx="2583771" cy="237500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90488" indent="-90488"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spcBef>
                <a:spcPts val="200"/>
              </a:spcBef>
              <a:spcAft>
                <a:spcPts val="288"/>
              </a:spcAft>
              <a:buFont typeface="Wingdings" panose="05000000000000000000" pitchFamily="2" charset="2"/>
              <a:buChar char="§"/>
              <a:defRPr/>
            </a:pPr>
            <a:r>
              <a:rPr lang="en-US" sz="1400" kern="0" dirty="0">
                <a:solidFill>
                  <a:srgbClr val="000000"/>
                </a:solidFill>
                <a:latin typeface="Arial Unicode MS" pitchFamily="34" charset="-128"/>
                <a:ea typeface="Arial Unicode MS" pitchFamily="34" charset="-128"/>
                <a:cs typeface="Arial Unicode MS" pitchFamily="34" charset="-128"/>
              </a:rPr>
              <a:t>Total natural hydropower potential of the Kyrgyz Republic - </a:t>
            </a:r>
            <a:r>
              <a:rPr lang="en-US" sz="1400" b="1" kern="0" dirty="0">
                <a:solidFill>
                  <a:srgbClr val="0070C0"/>
                </a:solidFill>
                <a:latin typeface="Arial Unicode MS" pitchFamily="34" charset="-128"/>
                <a:ea typeface="Arial Unicode MS" pitchFamily="34" charset="-128"/>
                <a:cs typeface="Arial Unicode MS" pitchFamily="34" charset="-128"/>
              </a:rPr>
              <a:t>142.5 billion kWh</a:t>
            </a:r>
            <a:endParaRPr lang="ru-RU" sz="1400" b="1" kern="0" dirty="0">
              <a:solidFill>
                <a:srgbClr val="0070C0"/>
              </a:solidFill>
              <a:latin typeface="Arial Unicode MS" pitchFamily="34" charset="-128"/>
              <a:ea typeface="Arial Unicode MS" pitchFamily="34" charset="-128"/>
              <a:cs typeface="Arial Unicode MS" pitchFamily="34" charset="-128"/>
            </a:endParaRPr>
          </a:p>
          <a:p>
            <a:pPr marL="285750" indent="-285750" eaLnBrk="1" hangingPunct="1">
              <a:spcBef>
                <a:spcPts val="200"/>
              </a:spcBef>
              <a:spcAft>
                <a:spcPts val="288"/>
              </a:spcAft>
              <a:buFont typeface="Wingdings" panose="05000000000000000000" pitchFamily="2" charset="2"/>
              <a:buChar char="§"/>
              <a:defRPr/>
            </a:pPr>
            <a:r>
              <a:rPr lang="en-US" sz="1400" kern="0" dirty="0">
                <a:solidFill>
                  <a:srgbClr val="000000"/>
                </a:solidFill>
                <a:latin typeface="Arial Unicode MS" pitchFamily="34" charset="-128"/>
                <a:ea typeface="Arial Unicode MS" pitchFamily="34" charset="-128"/>
                <a:cs typeface="Arial Unicode MS" pitchFamily="34" charset="-128"/>
              </a:rPr>
              <a:t>The republic </a:t>
            </a:r>
            <a:r>
              <a:rPr lang="en-US" sz="1400" b="1" kern="0" dirty="0">
                <a:solidFill>
                  <a:srgbClr val="0070C0"/>
                </a:solidFill>
                <a:latin typeface="Arial Unicode MS" pitchFamily="34" charset="-128"/>
                <a:ea typeface="Arial Unicode MS" pitchFamily="34" charset="-128"/>
                <a:cs typeface="Arial Unicode MS" pitchFamily="34" charset="-128"/>
              </a:rPr>
              <a:t>ranks third </a:t>
            </a:r>
            <a:r>
              <a:rPr lang="en-US" sz="1400" kern="0" dirty="0">
                <a:solidFill>
                  <a:srgbClr val="000000"/>
                </a:solidFill>
                <a:latin typeface="Arial Unicode MS" pitchFamily="34" charset="-128"/>
                <a:ea typeface="Arial Unicode MS" pitchFamily="34" charset="-128"/>
                <a:cs typeface="Arial Unicode MS" pitchFamily="34" charset="-128"/>
              </a:rPr>
              <a:t>in the CIS after Russia and Tajikistan</a:t>
            </a:r>
            <a:r>
              <a:rPr lang="ru-RU" sz="1400" kern="0" dirty="0">
                <a:solidFill>
                  <a:srgbClr val="000000"/>
                </a:solidFill>
                <a:latin typeface="Arial Unicode MS" pitchFamily="34" charset="-128"/>
                <a:ea typeface="Arial Unicode MS" pitchFamily="34" charset="-128"/>
                <a:cs typeface="Arial Unicode MS" pitchFamily="34" charset="-128"/>
              </a:rPr>
              <a:t> </a:t>
            </a:r>
          </a:p>
          <a:p>
            <a:pPr marL="285750" indent="-285750" eaLnBrk="1" hangingPunct="1">
              <a:spcBef>
                <a:spcPts val="200"/>
              </a:spcBef>
              <a:spcAft>
                <a:spcPts val="288"/>
              </a:spcAft>
              <a:buFont typeface="Wingdings" panose="05000000000000000000" pitchFamily="2" charset="2"/>
              <a:buChar char="§"/>
              <a:defRPr/>
            </a:pPr>
            <a:r>
              <a:rPr lang="en-US" sz="1400" kern="0" dirty="0">
                <a:solidFill>
                  <a:srgbClr val="000000"/>
                </a:solidFill>
                <a:latin typeface="Arial Unicode MS" pitchFamily="34" charset="-128"/>
                <a:ea typeface="Arial Unicode MS" pitchFamily="34" charset="-128"/>
                <a:cs typeface="Arial Unicode MS" pitchFamily="34" charset="-128"/>
              </a:rPr>
              <a:t>The percentage of natural potential development is only </a:t>
            </a:r>
            <a:r>
              <a:rPr lang="en-US" sz="1400" b="1" kern="0" dirty="0">
                <a:solidFill>
                  <a:srgbClr val="0070C0"/>
                </a:solidFill>
                <a:latin typeface="Arial Unicode MS" pitchFamily="34" charset="-128"/>
                <a:ea typeface="Arial Unicode MS" pitchFamily="34" charset="-128"/>
                <a:cs typeface="Arial Unicode MS" pitchFamily="34" charset="-128"/>
              </a:rPr>
              <a:t>10%</a:t>
            </a:r>
            <a:endParaRPr lang="ru-RU" sz="1400" b="1" kern="0" dirty="0">
              <a:solidFill>
                <a:srgbClr val="0070C0"/>
              </a:solidFill>
              <a:latin typeface="Arial Unicode MS" pitchFamily="34" charset="-128"/>
              <a:ea typeface="Arial Unicode MS" pitchFamily="34" charset="-128"/>
              <a:cs typeface="Arial Unicode MS" pitchFamily="34" charset="-128"/>
            </a:endParaRPr>
          </a:p>
        </p:txBody>
      </p:sp>
      <p:sp>
        <p:nvSpPr>
          <p:cNvPr id="18" name="Text Box 18">
            <a:extLst>
              <a:ext uri="{FF2B5EF4-FFF2-40B4-BE49-F238E27FC236}">
                <a16:creationId xmlns:a16="http://schemas.microsoft.com/office/drawing/2014/main" id="{BBAA9EBF-11EF-434A-8885-B5E7BFF0447A}"/>
              </a:ext>
            </a:extLst>
          </p:cNvPr>
          <p:cNvSpPr txBox="1">
            <a:spLocks noChangeArrowheads="1"/>
          </p:cNvSpPr>
          <p:nvPr/>
        </p:nvSpPr>
        <p:spPr bwMode="auto">
          <a:xfrm>
            <a:off x="453684" y="5482212"/>
            <a:ext cx="8834437" cy="1092928"/>
          </a:xfrm>
          <a:prstGeom prst="rect">
            <a:avLst/>
          </a:prstGeom>
          <a:ln/>
        </p:spPr>
        <p:style>
          <a:lnRef idx="2">
            <a:schemeClr val="accent2"/>
          </a:lnRef>
          <a:fillRef idx="1">
            <a:schemeClr val="lt1"/>
          </a:fillRef>
          <a:effectRef idx="0">
            <a:schemeClr val="accent2"/>
          </a:effectRef>
          <a:fontRef idx="minor">
            <a:schemeClr val="dk1"/>
          </a:fontRef>
        </p:style>
        <p:txBody>
          <a:bodyPr wrap="square" numCol="2">
            <a:spAutoFit/>
          </a:bodyPr>
          <a:lstStyle>
            <a:lvl1pPr marL="90488" indent="-90488"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spcBef>
                <a:spcPts val="150"/>
              </a:spcBef>
              <a:spcAft>
                <a:spcPts val="288"/>
              </a:spcAft>
              <a:buFont typeface="Wingdings" panose="05000000000000000000" pitchFamily="2" charset="2"/>
              <a:buChar char="§"/>
              <a:defRPr/>
            </a:pPr>
            <a:r>
              <a:rPr lang="en-US" sz="1400" b="1" kern="0" dirty="0">
                <a:solidFill>
                  <a:srgbClr val="0070C0"/>
                </a:solidFill>
                <a:latin typeface="Arial Unicode MS" pitchFamily="34" charset="-128"/>
                <a:ea typeface="Arial Unicode MS" pitchFamily="34" charset="-128"/>
                <a:cs typeface="Arial Unicode MS" pitchFamily="34" charset="-128"/>
              </a:rPr>
              <a:t>9</a:t>
            </a:r>
            <a:r>
              <a:rPr lang="en-US" sz="1400" kern="0" dirty="0">
                <a:solidFill>
                  <a:srgbClr val="000000"/>
                </a:solidFill>
                <a:latin typeface="Arial Unicode MS" pitchFamily="34" charset="-128"/>
                <a:ea typeface="Arial Unicode MS" pitchFamily="34" charset="-128"/>
                <a:cs typeface="Arial Unicode MS" pitchFamily="34" charset="-128"/>
              </a:rPr>
              <a:t> cascades of </a:t>
            </a:r>
            <a:r>
              <a:rPr lang="en-US" sz="1400" b="1" kern="0" dirty="0">
                <a:solidFill>
                  <a:srgbClr val="0070C0"/>
                </a:solidFill>
                <a:latin typeface="Arial Unicode MS" pitchFamily="34" charset="-128"/>
                <a:ea typeface="Arial Unicode MS" pitchFamily="34" charset="-128"/>
                <a:cs typeface="Arial Unicode MS" pitchFamily="34" charset="-128"/>
              </a:rPr>
              <a:t>38</a:t>
            </a:r>
            <a:r>
              <a:rPr lang="en-US" sz="1400" kern="0" dirty="0">
                <a:solidFill>
                  <a:srgbClr val="000000"/>
                </a:solidFill>
                <a:latin typeface="Arial Unicode MS" pitchFamily="34" charset="-128"/>
                <a:ea typeface="Arial Unicode MS" pitchFamily="34" charset="-128"/>
                <a:cs typeface="Arial Unicode MS" pitchFamily="34" charset="-128"/>
              </a:rPr>
              <a:t> hydroelectric power plants can   be    built on the </a:t>
            </a:r>
            <a:r>
              <a:rPr lang="en-US" sz="1400" kern="0" dirty="0" err="1">
                <a:solidFill>
                  <a:srgbClr val="000000"/>
                </a:solidFill>
                <a:latin typeface="Arial Unicode MS" pitchFamily="34" charset="-128"/>
                <a:ea typeface="Arial Unicode MS" pitchFamily="34" charset="-128"/>
                <a:cs typeface="Arial Unicode MS" pitchFamily="34" charset="-128"/>
              </a:rPr>
              <a:t>Naryn</a:t>
            </a:r>
            <a:r>
              <a:rPr lang="en-US" sz="1400" kern="0" dirty="0">
                <a:solidFill>
                  <a:srgbClr val="000000"/>
                </a:solidFill>
                <a:latin typeface="Arial Unicode MS" pitchFamily="34" charset="-128"/>
                <a:ea typeface="Arial Unicode MS" pitchFamily="34" charset="-128"/>
                <a:cs typeface="Arial Unicode MS" pitchFamily="34" charset="-128"/>
              </a:rPr>
              <a:t> river</a:t>
            </a:r>
            <a:r>
              <a:rPr lang="ru-RU" sz="1400" kern="0" dirty="0">
                <a:solidFill>
                  <a:srgbClr val="000000"/>
                </a:solidFill>
                <a:latin typeface="Arial Unicode MS" pitchFamily="34" charset="-128"/>
                <a:ea typeface="Arial Unicode MS" pitchFamily="34" charset="-128"/>
                <a:cs typeface="Arial Unicode MS" pitchFamily="34" charset="-128"/>
              </a:rPr>
              <a:t>.</a:t>
            </a:r>
          </a:p>
          <a:p>
            <a:pPr marL="285750" indent="-285750" eaLnBrk="1" hangingPunct="1">
              <a:spcBef>
                <a:spcPts val="150"/>
              </a:spcBef>
              <a:spcAft>
                <a:spcPts val="288"/>
              </a:spcAft>
              <a:buFont typeface="Wingdings" panose="05000000000000000000" pitchFamily="2" charset="2"/>
              <a:buChar char="§"/>
              <a:defRPr/>
            </a:pPr>
            <a:r>
              <a:rPr lang="en-US" sz="1400" kern="0" dirty="0">
                <a:solidFill>
                  <a:srgbClr val="000000"/>
                </a:solidFill>
                <a:latin typeface="Arial Unicode MS" pitchFamily="34" charset="-128"/>
                <a:ea typeface="Arial Unicode MS" pitchFamily="34" charset="-128"/>
                <a:cs typeface="Arial Unicode MS" pitchFamily="34" charset="-128"/>
              </a:rPr>
              <a:t>The total installed capacity of promising cascades is </a:t>
            </a:r>
            <a:r>
              <a:rPr lang="en-US" sz="1400" b="1" kern="0" dirty="0">
                <a:solidFill>
                  <a:srgbClr val="0070C0"/>
                </a:solidFill>
                <a:latin typeface="Arial Unicode MS" pitchFamily="34" charset="-128"/>
                <a:ea typeface="Arial Unicode MS" pitchFamily="34" charset="-128"/>
                <a:cs typeface="Arial Unicode MS" pitchFamily="34" charset="-128"/>
              </a:rPr>
              <a:t>9,271.2 MW</a:t>
            </a:r>
            <a:r>
              <a:rPr lang="ru-RU" sz="1400" b="1" kern="0" dirty="0">
                <a:solidFill>
                  <a:srgbClr val="0070C0"/>
                </a:solidFill>
                <a:latin typeface="Arial Unicode MS" pitchFamily="34" charset="-128"/>
                <a:ea typeface="Arial Unicode MS" pitchFamily="34" charset="-128"/>
                <a:cs typeface="Arial Unicode MS" pitchFamily="34" charset="-128"/>
              </a:rPr>
              <a:t> </a:t>
            </a:r>
          </a:p>
          <a:p>
            <a:pPr marL="285750" indent="-285750" eaLnBrk="1" hangingPunct="1">
              <a:spcBef>
                <a:spcPts val="150"/>
              </a:spcBef>
              <a:spcAft>
                <a:spcPts val="288"/>
              </a:spcAft>
              <a:buFont typeface="Wingdings" panose="05000000000000000000" pitchFamily="2" charset="2"/>
              <a:buChar char="§"/>
              <a:defRPr/>
            </a:pPr>
            <a:r>
              <a:rPr lang="en-US" sz="1400" kern="0" dirty="0">
                <a:solidFill>
                  <a:srgbClr val="000000"/>
                </a:solidFill>
                <a:latin typeface="Arial Unicode MS" pitchFamily="34" charset="-128"/>
                <a:ea typeface="Arial Unicode MS" pitchFamily="34" charset="-128"/>
                <a:cs typeface="Arial Unicode MS" pitchFamily="34" charset="-128"/>
              </a:rPr>
              <a:t>Average long-term annual production of more than </a:t>
            </a:r>
            <a:r>
              <a:rPr lang="en-US" sz="1400" b="1" kern="0" dirty="0">
                <a:solidFill>
                  <a:srgbClr val="0070C0"/>
                </a:solidFill>
                <a:latin typeface="Arial Unicode MS" pitchFamily="34" charset="-128"/>
                <a:ea typeface="Arial Unicode MS" pitchFamily="34" charset="-128"/>
                <a:cs typeface="Arial Unicode MS" pitchFamily="34" charset="-128"/>
              </a:rPr>
              <a:t>26 billion </a:t>
            </a:r>
            <a:r>
              <a:rPr lang="en-US" sz="1400" kern="0" dirty="0">
                <a:solidFill>
                  <a:srgbClr val="000000"/>
                </a:solidFill>
                <a:latin typeface="Arial Unicode MS" pitchFamily="34" charset="-128"/>
                <a:ea typeface="Arial Unicode MS" pitchFamily="34" charset="-128"/>
                <a:cs typeface="Arial Unicode MS" pitchFamily="34" charset="-128"/>
              </a:rPr>
              <a:t>kWh of electricity</a:t>
            </a:r>
            <a:endParaRPr lang="ru-RU" sz="1400" kern="0" dirty="0">
              <a:solidFill>
                <a:srgbClr val="000000"/>
              </a:solidFill>
              <a:latin typeface="Arial Unicode MS" pitchFamily="34" charset="-128"/>
              <a:ea typeface="Arial Unicode MS" pitchFamily="34" charset="-128"/>
              <a:cs typeface="Arial Unicode MS" pitchFamily="34" charset="-128"/>
            </a:endParaRPr>
          </a:p>
        </p:txBody>
      </p:sp>
      <p:sp>
        <p:nvSpPr>
          <p:cNvPr id="19" name="Rectangle 20">
            <a:extLst>
              <a:ext uri="{FF2B5EF4-FFF2-40B4-BE49-F238E27FC236}">
                <a16:creationId xmlns:a16="http://schemas.microsoft.com/office/drawing/2014/main" id="{73BD462B-C32A-4E52-9B2C-B48EA8832A49}"/>
              </a:ext>
            </a:extLst>
          </p:cNvPr>
          <p:cNvSpPr>
            <a:spLocks noChangeArrowheads="1"/>
          </p:cNvSpPr>
          <p:nvPr/>
        </p:nvSpPr>
        <p:spPr bwMode="auto">
          <a:xfrm>
            <a:off x="453684" y="5094928"/>
            <a:ext cx="8834437" cy="340519"/>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p:spPr>
        <p:style>
          <a:lnRef idx="0">
            <a:schemeClr val="accent4"/>
          </a:lnRef>
          <a:fillRef idx="3">
            <a:schemeClr val="accent4"/>
          </a:fillRef>
          <a:effectRef idx="3">
            <a:schemeClr val="accent4"/>
          </a:effectRef>
          <a:fontRef idx="minor">
            <a:schemeClr val="lt1"/>
          </a:fontRef>
        </p:style>
        <p:txBody>
          <a:bodyPr wrap="square">
            <a:spAutoFit/>
          </a:bodyPr>
          <a:lstStyle/>
          <a:p>
            <a:pPr>
              <a:buFont typeface="Wingdings" pitchFamily="2" charset="2"/>
              <a:buNone/>
              <a:defRPr/>
            </a:pPr>
            <a:r>
              <a:rPr lang="en-US" sz="1400" kern="0" dirty="0">
                <a:solidFill>
                  <a:srgbClr val="FFFFFF"/>
                </a:solidFill>
                <a:latin typeface="Arial Unicode MS" pitchFamily="34" charset="-128"/>
                <a:ea typeface="Arial Unicode MS" pitchFamily="34" charset="-128"/>
                <a:cs typeface="Arial Unicode MS" pitchFamily="34" charset="-128"/>
              </a:rPr>
              <a:t>Industry Outlook</a:t>
            </a:r>
            <a:endParaRPr lang="ru-RU" sz="1400" kern="0" dirty="0">
              <a:solidFill>
                <a:srgbClr val="FFFFFF"/>
              </a:solidFill>
              <a:latin typeface="Arial Unicode MS" pitchFamily="34" charset="-128"/>
              <a:ea typeface="Arial Unicode MS" pitchFamily="34" charset="-128"/>
              <a:cs typeface="Arial Unicode MS" pitchFamily="34" charset="-128"/>
            </a:endParaRPr>
          </a:p>
        </p:txBody>
      </p:sp>
      <p:sp>
        <p:nvSpPr>
          <p:cNvPr id="2" name="TextBox 1">
            <a:extLst>
              <a:ext uri="{FF2B5EF4-FFF2-40B4-BE49-F238E27FC236}">
                <a16:creationId xmlns:a16="http://schemas.microsoft.com/office/drawing/2014/main" id="{8CB18B29-D520-447B-A2A7-24BE86161F5C}"/>
              </a:ext>
            </a:extLst>
          </p:cNvPr>
          <p:cNvSpPr txBox="1"/>
          <p:nvPr/>
        </p:nvSpPr>
        <p:spPr>
          <a:xfrm>
            <a:off x="7533654" y="1665978"/>
            <a:ext cx="1754467"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Operating HPPs</a:t>
            </a:r>
            <a:endParaRPr lang="ru-RU" sz="1600" dirty="0"/>
          </a:p>
        </p:txBody>
      </p:sp>
      <p:sp>
        <p:nvSpPr>
          <p:cNvPr id="14" name="TextBox 13">
            <a:extLst>
              <a:ext uri="{FF2B5EF4-FFF2-40B4-BE49-F238E27FC236}">
                <a16:creationId xmlns:a16="http://schemas.microsoft.com/office/drawing/2014/main" id="{23FAF82B-43A3-4F71-B2FE-C5C9DDDA057B}"/>
              </a:ext>
            </a:extLst>
          </p:cNvPr>
          <p:cNvSpPr txBox="1"/>
          <p:nvPr/>
        </p:nvSpPr>
        <p:spPr>
          <a:xfrm>
            <a:off x="7613757" y="1941999"/>
            <a:ext cx="1754467"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t>HPPs</a:t>
            </a:r>
            <a:r>
              <a:rPr lang="ru-RU" sz="1200" dirty="0"/>
              <a:t> </a:t>
            </a:r>
            <a:r>
              <a:rPr lang="en-US" sz="1200" dirty="0"/>
              <a:t>under construction</a:t>
            </a:r>
            <a:endParaRPr lang="ru-RU" sz="1200" dirty="0"/>
          </a:p>
        </p:txBody>
      </p:sp>
      <p:sp>
        <p:nvSpPr>
          <p:cNvPr id="15" name="TextBox 14">
            <a:extLst>
              <a:ext uri="{FF2B5EF4-FFF2-40B4-BE49-F238E27FC236}">
                <a16:creationId xmlns:a16="http://schemas.microsoft.com/office/drawing/2014/main" id="{890B3C31-9575-4FB6-AD05-839F0CB8B464}"/>
              </a:ext>
            </a:extLst>
          </p:cNvPr>
          <p:cNvSpPr txBox="1"/>
          <p:nvPr/>
        </p:nvSpPr>
        <p:spPr>
          <a:xfrm>
            <a:off x="7533654" y="2203876"/>
            <a:ext cx="1754467"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Perspective HPPs</a:t>
            </a:r>
            <a:endParaRPr lang="ru-RU" sz="1400" dirty="0"/>
          </a:p>
        </p:txBody>
      </p:sp>
      <p:sp>
        <p:nvSpPr>
          <p:cNvPr id="21" name="TextBox 20">
            <a:extLst>
              <a:ext uri="{FF2B5EF4-FFF2-40B4-BE49-F238E27FC236}">
                <a16:creationId xmlns:a16="http://schemas.microsoft.com/office/drawing/2014/main" id="{4A739574-2304-448A-9ADC-D6B3599B85CC}"/>
              </a:ext>
            </a:extLst>
          </p:cNvPr>
          <p:cNvSpPr txBox="1"/>
          <p:nvPr/>
        </p:nvSpPr>
        <p:spPr>
          <a:xfrm>
            <a:off x="3764930" y="2705447"/>
            <a:ext cx="1035670"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a:t>Kambarata-1 HPP</a:t>
            </a:r>
            <a:endParaRPr lang="ru-RU" sz="800" b="1" dirty="0"/>
          </a:p>
        </p:txBody>
      </p:sp>
      <p:sp>
        <p:nvSpPr>
          <p:cNvPr id="22" name="TextBox 21">
            <a:extLst>
              <a:ext uri="{FF2B5EF4-FFF2-40B4-BE49-F238E27FC236}">
                <a16:creationId xmlns:a16="http://schemas.microsoft.com/office/drawing/2014/main" id="{275AAB05-7C0B-47DD-AEA9-A11D4BD31F34}"/>
              </a:ext>
            </a:extLst>
          </p:cNvPr>
          <p:cNvSpPr txBox="1"/>
          <p:nvPr/>
        </p:nvSpPr>
        <p:spPr>
          <a:xfrm>
            <a:off x="3577605" y="2548213"/>
            <a:ext cx="1035670"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a:t>Kambarata-2 HPP</a:t>
            </a:r>
            <a:endParaRPr lang="ru-RU" sz="800" b="1" dirty="0"/>
          </a:p>
        </p:txBody>
      </p:sp>
      <p:sp>
        <p:nvSpPr>
          <p:cNvPr id="23" name="TextBox 22">
            <a:extLst>
              <a:ext uri="{FF2B5EF4-FFF2-40B4-BE49-F238E27FC236}">
                <a16:creationId xmlns:a16="http://schemas.microsoft.com/office/drawing/2014/main" id="{27441D28-2759-47EA-BA90-D319B63B7F3B}"/>
              </a:ext>
            </a:extLst>
          </p:cNvPr>
          <p:cNvSpPr txBox="1"/>
          <p:nvPr/>
        </p:nvSpPr>
        <p:spPr>
          <a:xfrm>
            <a:off x="3059769" y="2413622"/>
            <a:ext cx="1128055"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a:t>Kambarata-3 HPP</a:t>
            </a:r>
            <a:endParaRPr lang="ru-RU" sz="800" b="1" dirty="0"/>
          </a:p>
        </p:txBody>
      </p:sp>
      <p:sp>
        <p:nvSpPr>
          <p:cNvPr id="24" name="TextBox 23">
            <a:extLst>
              <a:ext uri="{FF2B5EF4-FFF2-40B4-BE49-F238E27FC236}">
                <a16:creationId xmlns:a16="http://schemas.microsoft.com/office/drawing/2014/main" id="{56E84661-C7E9-4EFE-9204-7F8C8AAC4146}"/>
              </a:ext>
            </a:extLst>
          </p:cNvPr>
          <p:cNvSpPr txBox="1"/>
          <p:nvPr/>
        </p:nvSpPr>
        <p:spPr>
          <a:xfrm>
            <a:off x="2291730" y="3067864"/>
            <a:ext cx="1035670" cy="215444"/>
          </a:xfrm>
          <a:prstGeom prst="rect">
            <a:avLst/>
          </a:prstGeom>
          <a:ln>
            <a:solidFill>
              <a:srgbClr val="ED1B24"/>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err="1"/>
              <a:t>Toktogul</a:t>
            </a:r>
            <a:r>
              <a:rPr lang="en-US" sz="800" b="1" dirty="0"/>
              <a:t> HPP</a:t>
            </a:r>
            <a:endParaRPr lang="ru-RU" sz="800" b="1" dirty="0"/>
          </a:p>
        </p:txBody>
      </p:sp>
      <p:sp>
        <p:nvSpPr>
          <p:cNvPr id="25" name="TextBox 24">
            <a:extLst>
              <a:ext uri="{FF2B5EF4-FFF2-40B4-BE49-F238E27FC236}">
                <a16:creationId xmlns:a16="http://schemas.microsoft.com/office/drawing/2014/main" id="{9E2C4550-8B3A-42BF-A320-D1D9C7D1D4FD}"/>
              </a:ext>
            </a:extLst>
          </p:cNvPr>
          <p:cNvSpPr txBox="1"/>
          <p:nvPr/>
        </p:nvSpPr>
        <p:spPr>
          <a:xfrm>
            <a:off x="1821210" y="3364315"/>
            <a:ext cx="1035670" cy="215444"/>
          </a:xfrm>
          <a:prstGeom prst="rect">
            <a:avLst/>
          </a:prstGeom>
          <a:ln>
            <a:solidFill>
              <a:srgbClr val="ED1B24"/>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err="1"/>
              <a:t>Kurp</a:t>
            </a:r>
            <a:r>
              <a:rPr lang="en-US" sz="800" b="1" dirty="0"/>
              <a:t>-Sai HPP</a:t>
            </a:r>
            <a:endParaRPr lang="ru-RU" sz="800" b="1" dirty="0"/>
          </a:p>
        </p:txBody>
      </p:sp>
      <p:sp>
        <p:nvSpPr>
          <p:cNvPr id="26" name="TextBox 25">
            <a:extLst>
              <a:ext uri="{FF2B5EF4-FFF2-40B4-BE49-F238E27FC236}">
                <a16:creationId xmlns:a16="http://schemas.microsoft.com/office/drawing/2014/main" id="{A85C74FB-3548-4BBD-AE99-416CDF561334}"/>
              </a:ext>
            </a:extLst>
          </p:cNvPr>
          <p:cNvSpPr txBox="1"/>
          <p:nvPr/>
        </p:nvSpPr>
        <p:spPr>
          <a:xfrm>
            <a:off x="1598960" y="3579759"/>
            <a:ext cx="1035670" cy="215444"/>
          </a:xfrm>
          <a:prstGeom prst="rect">
            <a:avLst/>
          </a:prstGeom>
          <a:ln>
            <a:solidFill>
              <a:srgbClr val="ED1B24"/>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a:t>Tash-</a:t>
            </a:r>
            <a:r>
              <a:rPr lang="en-US" sz="800" b="1" dirty="0" err="1"/>
              <a:t>Kumyr</a:t>
            </a:r>
            <a:r>
              <a:rPr lang="en-US" sz="800" b="1" dirty="0"/>
              <a:t> HPP</a:t>
            </a:r>
            <a:endParaRPr lang="ru-RU" sz="800" b="1" dirty="0"/>
          </a:p>
        </p:txBody>
      </p:sp>
      <p:sp>
        <p:nvSpPr>
          <p:cNvPr id="27" name="TextBox 26">
            <a:extLst>
              <a:ext uri="{FF2B5EF4-FFF2-40B4-BE49-F238E27FC236}">
                <a16:creationId xmlns:a16="http://schemas.microsoft.com/office/drawing/2014/main" id="{6C636C23-6095-41B2-B9B7-156FFE2D6C2D}"/>
              </a:ext>
            </a:extLst>
          </p:cNvPr>
          <p:cNvSpPr txBox="1"/>
          <p:nvPr/>
        </p:nvSpPr>
        <p:spPr>
          <a:xfrm>
            <a:off x="1559749" y="3800516"/>
            <a:ext cx="1035670" cy="215444"/>
          </a:xfrm>
          <a:prstGeom prst="rect">
            <a:avLst/>
          </a:prstGeom>
          <a:ln>
            <a:solidFill>
              <a:srgbClr val="ED1B24"/>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err="1"/>
              <a:t>Shamaldy</a:t>
            </a:r>
            <a:r>
              <a:rPr lang="en-US" sz="800" b="1" dirty="0"/>
              <a:t>-Sai HPP</a:t>
            </a:r>
            <a:endParaRPr lang="ru-RU" sz="800" b="1" dirty="0"/>
          </a:p>
        </p:txBody>
      </p:sp>
      <p:sp>
        <p:nvSpPr>
          <p:cNvPr id="28" name="TextBox 27">
            <a:extLst>
              <a:ext uri="{FF2B5EF4-FFF2-40B4-BE49-F238E27FC236}">
                <a16:creationId xmlns:a16="http://schemas.microsoft.com/office/drawing/2014/main" id="{0FC87394-934A-4401-A8B4-841FFFC70B46}"/>
              </a:ext>
            </a:extLst>
          </p:cNvPr>
          <p:cNvSpPr txBox="1"/>
          <p:nvPr/>
        </p:nvSpPr>
        <p:spPr>
          <a:xfrm>
            <a:off x="1520537" y="4010647"/>
            <a:ext cx="1035670" cy="215444"/>
          </a:xfrm>
          <a:prstGeom prst="rect">
            <a:avLst/>
          </a:prstGeom>
          <a:ln>
            <a:solidFill>
              <a:srgbClr val="ED1B24"/>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err="1"/>
              <a:t>Uch-Korgon</a:t>
            </a:r>
            <a:r>
              <a:rPr lang="en-US" sz="800" b="1" dirty="0"/>
              <a:t> HPP</a:t>
            </a:r>
            <a:endParaRPr lang="ru-RU" sz="800" b="1" dirty="0"/>
          </a:p>
        </p:txBody>
      </p:sp>
      <p:sp>
        <p:nvSpPr>
          <p:cNvPr id="29" name="TextBox 28">
            <a:extLst>
              <a:ext uri="{FF2B5EF4-FFF2-40B4-BE49-F238E27FC236}">
                <a16:creationId xmlns:a16="http://schemas.microsoft.com/office/drawing/2014/main" id="{9DF1E629-FD33-4238-8ABA-D7D0C41AC693}"/>
              </a:ext>
            </a:extLst>
          </p:cNvPr>
          <p:cNvSpPr txBox="1"/>
          <p:nvPr/>
        </p:nvSpPr>
        <p:spPr>
          <a:xfrm>
            <a:off x="1519917" y="4584150"/>
            <a:ext cx="1035670" cy="215444"/>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ru-RU" sz="800" b="1" dirty="0"/>
              <a:t>«</a:t>
            </a:r>
            <a:r>
              <a:rPr lang="en-US" sz="800" b="1" dirty="0" err="1"/>
              <a:t>Datka</a:t>
            </a:r>
            <a:r>
              <a:rPr lang="ru-RU" sz="800" b="1" dirty="0"/>
              <a:t>» </a:t>
            </a:r>
            <a:r>
              <a:rPr lang="en-US" sz="800" b="1" dirty="0"/>
              <a:t>substation</a:t>
            </a:r>
            <a:endParaRPr lang="ru-RU" sz="800" b="1" dirty="0"/>
          </a:p>
        </p:txBody>
      </p:sp>
      <p:sp>
        <p:nvSpPr>
          <p:cNvPr id="30" name="TextBox 29">
            <a:extLst>
              <a:ext uri="{FF2B5EF4-FFF2-40B4-BE49-F238E27FC236}">
                <a16:creationId xmlns:a16="http://schemas.microsoft.com/office/drawing/2014/main" id="{4D96350B-578C-4FCD-B469-AEDC61111431}"/>
              </a:ext>
            </a:extLst>
          </p:cNvPr>
          <p:cNvSpPr txBox="1"/>
          <p:nvPr/>
        </p:nvSpPr>
        <p:spPr>
          <a:xfrm>
            <a:off x="2729260" y="1691915"/>
            <a:ext cx="1035670" cy="21544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800" b="1" dirty="0"/>
              <a:t>Ala-Bel pass</a:t>
            </a:r>
            <a:endParaRPr lang="ru-RU" sz="800" b="1" dirty="0"/>
          </a:p>
        </p:txBody>
      </p:sp>
      <p:sp>
        <p:nvSpPr>
          <p:cNvPr id="31" name="TextBox 30">
            <a:extLst>
              <a:ext uri="{FF2B5EF4-FFF2-40B4-BE49-F238E27FC236}">
                <a16:creationId xmlns:a16="http://schemas.microsoft.com/office/drawing/2014/main" id="{A94982FB-F51D-4093-8195-CD500B4A4B68}"/>
              </a:ext>
            </a:extLst>
          </p:cNvPr>
          <p:cNvSpPr txBox="1"/>
          <p:nvPr/>
        </p:nvSpPr>
        <p:spPr>
          <a:xfrm>
            <a:off x="5667087" y="3914893"/>
            <a:ext cx="1035670" cy="215444"/>
          </a:xfrm>
          <a:prstGeom prst="rect">
            <a:avLst/>
          </a:prstGeom>
          <a:ln>
            <a:solidFill>
              <a:srgbClr val="ED1B24"/>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a:t>At-</a:t>
            </a:r>
            <a:r>
              <a:rPr lang="en-US" sz="800" b="1" dirty="0" err="1"/>
              <a:t>Bashy</a:t>
            </a:r>
            <a:r>
              <a:rPr lang="en-US" sz="800" b="1" dirty="0"/>
              <a:t> HPP</a:t>
            </a:r>
            <a:endParaRPr lang="ru-RU" sz="800" b="1" dirty="0"/>
          </a:p>
        </p:txBody>
      </p:sp>
      <p:sp>
        <p:nvSpPr>
          <p:cNvPr id="4" name="TextBox 3">
            <a:extLst>
              <a:ext uri="{FF2B5EF4-FFF2-40B4-BE49-F238E27FC236}">
                <a16:creationId xmlns:a16="http://schemas.microsoft.com/office/drawing/2014/main" id="{D3A081D2-2D0A-4017-B1AC-EB684E220227}"/>
              </a:ext>
            </a:extLst>
          </p:cNvPr>
          <p:cNvSpPr txBox="1"/>
          <p:nvPr/>
        </p:nvSpPr>
        <p:spPr>
          <a:xfrm>
            <a:off x="6184922" y="3429000"/>
            <a:ext cx="595035" cy="20005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700" dirty="0" err="1">
                <a:solidFill>
                  <a:srgbClr val="0070C0"/>
                </a:solidFill>
              </a:rPr>
              <a:t>Naryn</a:t>
            </a:r>
            <a:r>
              <a:rPr lang="en-US" sz="700" dirty="0">
                <a:solidFill>
                  <a:srgbClr val="0070C0"/>
                </a:solidFill>
              </a:rPr>
              <a:t> river</a:t>
            </a:r>
            <a:endParaRPr lang="ru-RU" sz="700" dirty="0">
              <a:solidFill>
                <a:srgbClr val="0070C0"/>
              </a:solidFill>
            </a:endParaRPr>
          </a:p>
        </p:txBody>
      </p:sp>
      <p:sp>
        <p:nvSpPr>
          <p:cNvPr id="32" name="TextBox 31">
            <a:extLst>
              <a:ext uri="{FF2B5EF4-FFF2-40B4-BE49-F238E27FC236}">
                <a16:creationId xmlns:a16="http://schemas.microsoft.com/office/drawing/2014/main" id="{5BFC0058-6A25-4CB0-879F-E4FB3E999239}"/>
              </a:ext>
            </a:extLst>
          </p:cNvPr>
          <p:cNvSpPr txBox="1"/>
          <p:nvPr/>
        </p:nvSpPr>
        <p:spPr>
          <a:xfrm>
            <a:off x="7031057" y="3922932"/>
            <a:ext cx="697627" cy="20005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700" dirty="0">
                <a:solidFill>
                  <a:srgbClr val="0070C0"/>
                </a:solidFill>
              </a:rPr>
              <a:t>At-</a:t>
            </a:r>
            <a:r>
              <a:rPr lang="en-US" sz="700" dirty="0" err="1">
                <a:solidFill>
                  <a:srgbClr val="0070C0"/>
                </a:solidFill>
              </a:rPr>
              <a:t>Bashy</a:t>
            </a:r>
            <a:r>
              <a:rPr lang="en-US" sz="700" dirty="0">
                <a:solidFill>
                  <a:srgbClr val="0070C0"/>
                </a:solidFill>
              </a:rPr>
              <a:t> river</a:t>
            </a:r>
            <a:endParaRPr lang="ru-RU" sz="700" dirty="0">
              <a:solidFill>
                <a:srgbClr val="0070C0"/>
              </a:solidFill>
            </a:endParaRPr>
          </a:p>
        </p:txBody>
      </p:sp>
    </p:spTree>
    <p:extLst>
      <p:ext uri="{BB962C8B-B14F-4D97-AF65-F5344CB8AC3E}">
        <p14:creationId xmlns:p14="http://schemas.microsoft.com/office/powerpoint/2010/main" val="63941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a:extLst>
              <a:ext uri="{FF2B5EF4-FFF2-40B4-BE49-F238E27FC236}">
                <a16:creationId xmlns:a16="http://schemas.microsoft.com/office/drawing/2014/main" id="{6947D7D9-D102-45D3-9745-CFE7AC14F7D4}"/>
              </a:ext>
            </a:extLst>
          </p:cNvPr>
          <p:cNvGraphicFramePr/>
          <p:nvPr>
            <p:extLst>
              <p:ext uri="{D42A27DB-BD31-4B8C-83A1-F6EECF244321}">
                <p14:modId xmlns:p14="http://schemas.microsoft.com/office/powerpoint/2010/main" val="1565725855"/>
              </p:ext>
            </p:extLst>
          </p:nvPr>
        </p:nvGraphicFramePr>
        <p:xfrm>
          <a:off x="3048000" y="449315"/>
          <a:ext cx="5562600" cy="538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Объект 3">
            <a:extLst>
              <a:ext uri="{FF2B5EF4-FFF2-40B4-BE49-F238E27FC236}">
                <a16:creationId xmlns:a16="http://schemas.microsoft.com/office/drawing/2014/main" id="{24FEE965-3F62-4702-92BA-3F07DF510FC6}"/>
              </a:ext>
            </a:extLst>
          </p:cNvPr>
          <p:cNvGraphicFramePr>
            <a:graphicFrameLocks noGrp="1"/>
          </p:cNvGraphicFramePr>
          <p:nvPr>
            <p:ph idx="1"/>
            <p:extLst>
              <p:ext uri="{D42A27DB-BD31-4B8C-83A1-F6EECF244321}">
                <p14:modId xmlns:p14="http://schemas.microsoft.com/office/powerpoint/2010/main" val="715309147"/>
              </p:ext>
            </p:extLst>
          </p:nvPr>
        </p:nvGraphicFramePr>
        <p:xfrm>
          <a:off x="1073555" y="1318630"/>
          <a:ext cx="10044897" cy="4835200"/>
        </p:xfrm>
        <a:graphic>
          <a:graphicData uri="http://schemas.openxmlformats.org/drawingml/2006/table">
            <a:tbl>
              <a:tblPr>
                <a:tableStyleId>{BC89EF96-8CEA-46FF-86C4-4CE0E7609802}</a:tableStyleId>
              </a:tblPr>
              <a:tblGrid>
                <a:gridCol w="3343855">
                  <a:extLst>
                    <a:ext uri="{9D8B030D-6E8A-4147-A177-3AD203B41FA5}">
                      <a16:colId xmlns:a16="http://schemas.microsoft.com/office/drawing/2014/main" val="2026021558"/>
                    </a:ext>
                  </a:extLst>
                </a:gridCol>
                <a:gridCol w="1978571">
                  <a:extLst>
                    <a:ext uri="{9D8B030D-6E8A-4147-A177-3AD203B41FA5}">
                      <a16:colId xmlns:a16="http://schemas.microsoft.com/office/drawing/2014/main" val="2701305606"/>
                    </a:ext>
                  </a:extLst>
                </a:gridCol>
                <a:gridCol w="1377387">
                  <a:extLst>
                    <a:ext uri="{9D8B030D-6E8A-4147-A177-3AD203B41FA5}">
                      <a16:colId xmlns:a16="http://schemas.microsoft.com/office/drawing/2014/main" val="3462878732"/>
                    </a:ext>
                  </a:extLst>
                </a:gridCol>
                <a:gridCol w="1551008">
                  <a:extLst>
                    <a:ext uri="{9D8B030D-6E8A-4147-A177-3AD203B41FA5}">
                      <a16:colId xmlns:a16="http://schemas.microsoft.com/office/drawing/2014/main" val="3773607404"/>
                    </a:ext>
                  </a:extLst>
                </a:gridCol>
                <a:gridCol w="1794076">
                  <a:extLst>
                    <a:ext uri="{9D8B030D-6E8A-4147-A177-3AD203B41FA5}">
                      <a16:colId xmlns:a16="http://schemas.microsoft.com/office/drawing/2014/main" val="1818338275"/>
                    </a:ext>
                  </a:extLst>
                </a:gridCol>
              </a:tblGrid>
              <a:tr h="253365">
                <a:tc rowSpan="2">
                  <a:txBody>
                    <a:bodyPr/>
                    <a:lstStyle/>
                    <a:p>
                      <a:pPr algn="ctr" fontAlgn="ctr"/>
                      <a:r>
                        <a:rPr lang="en-US" sz="1600" b="1" u="none" strike="noStrike" dirty="0">
                          <a:solidFill>
                            <a:schemeClr val="bg1"/>
                          </a:solidFill>
                          <a:effectLst/>
                        </a:rPr>
                        <a:t>Hydropotential type</a:t>
                      </a:r>
                      <a:endParaRPr lang="ky-KG" sz="1600" b="1" i="0" u="none" strike="noStrike" dirty="0">
                        <a:solidFill>
                          <a:schemeClr val="bg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DE4D21">
                            <a:shade val="30000"/>
                            <a:satMod val="115000"/>
                          </a:srgbClr>
                        </a:gs>
                        <a:gs pos="50000">
                          <a:srgbClr val="DE4D21">
                            <a:shade val="67500"/>
                            <a:satMod val="115000"/>
                          </a:srgbClr>
                        </a:gs>
                        <a:gs pos="100000">
                          <a:srgbClr val="DE4D21">
                            <a:shade val="100000"/>
                            <a:satMod val="115000"/>
                          </a:srgbClr>
                        </a:gs>
                      </a:gsLst>
                      <a:lin ang="0" scaled="1"/>
                      <a:tileRect/>
                    </a:gradFill>
                  </a:tcPr>
                </a:tc>
                <a:tc gridSpan="4">
                  <a:txBody>
                    <a:bodyPr/>
                    <a:lstStyle/>
                    <a:p>
                      <a:pPr algn="ctr" fontAlgn="ctr"/>
                      <a:r>
                        <a:rPr lang="en-US" sz="1600" b="1" u="none" strike="noStrike" dirty="0">
                          <a:solidFill>
                            <a:schemeClr val="bg1"/>
                          </a:solidFill>
                          <a:effectLst/>
                        </a:rPr>
                        <a:t>Hydropower potential of rivers</a:t>
                      </a:r>
                      <a:endParaRPr lang="ky-KG" sz="1600" b="1" i="0" u="none" strike="noStrike" dirty="0">
                        <a:solidFill>
                          <a:schemeClr val="bg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5E7B">
                            <a:shade val="30000"/>
                            <a:satMod val="115000"/>
                          </a:srgbClr>
                        </a:gs>
                        <a:gs pos="50000">
                          <a:srgbClr val="005E7B">
                            <a:shade val="67500"/>
                            <a:satMod val="115000"/>
                          </a:srgbClr>
                        </a:gs>
                        <a:gs pos="100000">
                          <a:srgbClr val="005E7B">
                            <a:shade val="100000"/>
                            <a:satMod val="115000"/>
                          </a:srgbClr>
                        </a:gs>
                      </a:gsLst>
                      <a:lin ang="0" scaled="1"/>
                      <a:tileRect/>
                    </a:gradFill>
                  </a:tcPr>
                </a:tc>
                <a:tc hMerge="1">
                  <a:txBody>
                    <a:bodyPr/>
                    <a:lstStyle/>
                    <a:p>
                      <a:endParaRPr lang="ky-KG"/>
                    </a:p>
                  </a:txBody>
                  <a:tcPr/>
                </a:tc>
                <a:tc hMerge="1">
                  <a:txBody>
                    <a:bodyPr/>
                    <a:lstStyle/>
                    <a:p>
                      <a:endParaRPr lang="ky-KG"/>
                    </a:p>
                  </a:txBody>
                  <a:tcPr/>
                </a:tc>
                <a:tc hMerge="1">
                  <a:txBody>
                    <a:bodyPr/>
                    <a:lstStyle/>
                    <a:p>
                      <a:endParaRPr lang="ky-KG"/>
                    </a:p>
                  </a:txBody>
                  <a:tcPr/>
                </a:tc>
                <a:extLst>
                  <a:ext uri="{0D108BD9-81ED-4DB2-BD59-A6C34878D82A}">
                    <a16:rowId xmlns:a16="http://schemas.microsoft.com/office/drawing/2014/main" val="1354443534"/>
                  </a:ext>
                </a:extLst>
              </a:tr>
              <a:tr h="759035">
                <a:tc vMerge="1">
                  <a:txBody>
                    <a:bodyPr/>
                    <a:lstStyle/>
                    <a:p>
                      <a:endParaRPr lang="ky-KG"/>
                    </a:p>
                  </a:txBody>
                  <a:tcPr/>
                </a:tc>
                <a:tc>
                  <a:txBody>
                    <a:bodyPr/>
                    <a:lstStyle/>
                    <a:p>
                      <a:pPr algn="ctr" fontAlgn="ctr"/>
                      <a:r>
                        <a:rPr lang="en-US" sz="1600" b="1" u="none" strike="noStrike" dirty="0">
                          <a:solidFill>
                            <a:schemeClr val="bg1"/>
                          </a:solidFill>
                          <a:effectLst/>
                        </a:rPr>
                        <a:t>Power, MW</a:t>
                      </a:r>
                      <a:endParaRPr lang="ky-KG" sz="1600" b="1" i="0" u="none" strike="noStrike" dirty="0">
                        <a:solidFill>
                          <a:schemeClr val="bg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E86"/>
                    </a:solidFill>
                  </a:tcPr>
                </a:tc>
                <a:tc>
                  <a:txBody>
                    <a:bodyPr/>
                    <a:lstStyle/>
                    <a:p>
                      <a:pPr algn="ctr" fontAlgn="ctr"/>
                      <a:r>
                        <a:rPr lang="en-US" sz="1600" b="1" u="none" strike="noStrike" dirty="0">
                          <a:solidFill>
                            <a:schemeClr val="bg1"/>
                          </a:solidFill>
                          <a:effectLst/>
                        </a:rPr>
                        <a:t>Power utilization factor</a:t>
                      </a:r>
                      <a:endParaRPr lang="ky-KG" sz="1600" b="1" i="0" u="none" strike="noStrike" dirty="0">
                        <a:solidFill>
                          <a:schemeClr val="bg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E86"/>
                    </a:solidFill>
                  </a:tcPr>
                </a:tc>
                <a:tc>
                  <a:txBody>
                    <a:bodyPr/>
                    <a:lstStyle/>
                    <a:p>
                      <a:pPr algn="ctr" fontAlgn="ctr"/>
                      <a:r>
                        <a:rPr lang="en-US" sz="1600" b="1" u="none" strike="noStrike" dirty="0">
                          <a:solidFill>
                            <a:schemeClr val="bg1"/>
                          </a:solidFill>
                          <a:effectLst/>
                        </a:rPr>
                        <a:t>Power usage hours per year</a:t>
                      </a:r>
                      <a:endParaRPr lang="ru-RU" sz="1600" b="1" i="0" u="none" strike="noStrike" dirty="0">
                        <a:solidFill>
                          <a:schemeClr val="bg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E86"/>
                    </a:solidFill>
                  </a:tcPr>
                </a:tc>
                <a:tc>
                  <a:txBody>
                    <a:bodyPr/>
                    <a:lstStyle/>
                    <a:p>
                      <a:pPr algn="ctr" fontAlgn="ctr"/>
                      <a:r>
                        <a:rPr lang="en-US" sz="1600" b="1" u="none" strike="noStrike" dirty="0">
                          <a:solidFill>
                            <a:schemeClr val="bg1"/>
                          </a:solidFill>
                          <a:effectLst/>
                        </a:rPr>
                        <a:t>Energy,</a:t>
                      </a:r>
                    </a:p>
                    <a:p>
                      <a:pPr algn="ctr" fontAlgn="ctr"/>
                      <a:r>
                        <a:rPr lang="en-US" sz="1600" b="1" u="none" strike="noStrike" dirty="0">
                          <a:solidFill>
                            <a:schemeClr val="bg1"/>
                          </a:solidFill>
                          <a:effectLst/>
                        </a:rPr>
                        <a:t>billion kWh per year</a:t>
                      </a:r>
                      <a:endParaRPr lang="ru-RU" sz="1600" b="1" i="0" u="none" strike="noStrike" dirty="0">
                        <a:solidFill>
                          <a:schemeClr val="bg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E86"/>
                    </a:solidFill>
                  </a:tcPr>
                </a:tc>
                <a:extLst>
                  <a:ext uri="{0D108BD9-81ED-4DB2-BD59-A6C34878D82A}">
                    <a16:rowId xmlns:a16="http://schemas.microsoft.com/office/drawing/2014/main" val="2893108668"/>
                  </a:ext>
                </a:extLst>
              </a:tr>
              <a:tr h="497205">
                <a:tc>
                  <a:txBody>
                    <a:bodyPr/>
                    <a:lstStyle/>
                    <a:p>
                      <a:pPr algn="l" fontAlgn="ctr"/>
                      <a:r>
                        <a:rPr lang="en-US" sz="1600" u="none" strike="noStrike" dirty="0">
                          <a:solidFill>
                            <a:schemeClr val="tx1"/>
                          </a:solidFill>
                          <a:effectLst/>
                        </a:rPr>
                        <a:t>Theoretical natural hydropotential</a:t>
                      </a:r>
                      <a:endParaRPr lang="ky-KG" sz="1600" b="0" i="0" u="none" strike="noStrike" dirty="0">
                        <a:solidFill>
                          <a:schemeClr val="tx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ky-KG" sz="1600" u="none" strike="noStrike" dirty="0">
                          <a:effectLst/>
                        </a:rPr>
                        <a:t>28 040</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1</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8 760</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245,6</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0393242"/>
                  </a:ext>
                </a:extLst>
              </a:tr>
              <a:tr h="379517">
                <a:tc>
                  <a:txBody>
                    <a:bodyPr/>
                    <a:lstStyle/>
                    <a:p>
                      <a:pPr algn="l" fontAlgn="ctr"/>
                      <a:r>
                        <a:rPr lang="en-US" sz="1600" u="none" strike="noStrike" dirty="0">
                          <a:solidFill>
                            <a:schemeClr val="tx1"/>
                          </a:solidFill>
                          <a:effectLst/>
                        </a:rPr>
                        <a:t>Technical hydropotential, total</a:t>
                      </a:r>
                      <a:endParaRPr lang="ky-KG"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ky-KG" sz="1600" u="none" strike="noStrike" dirty="0">
                          <a:effectLst/>
                        </a:rPr>
                        <a:t>28 040</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0,58</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5 082</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142,5</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6081309"/>
                  </a:ext>
                </a:extLst>
              </a:tr>
              <a:tr h="1138552">
                <a:tc>
                  <a:txBody>
                    <a:bodyPr/>
                    <a:lstStyle/>
                    <a:p>
                      <a:pPr algn="l" fontAlgn="b"/>
                      <a:r>
                        <a:rPr lang="en-US" sz="1600" u="none" strike="noStrike" dirty="0">
                          <a:solidFill>
                            <a:schemeClr val="tx1"/>
                          </a:solidFill>
                          <a:effectLst/>
                        </a:rPr>
                        <a:t>Economic hydro potential used for electricity generation according to the calculation</a:t>
                      </a:r>
                    </a:p>
                    <a:p>
                      <a:pPr algn="l" fontAlgn="b"/>
                      <a:r>
                        <a:rPr lang="en-US" sz="1600" u="none" strike="noStrike" dirty="0">
                          <a:solidFill>
                            <a:schemeClr val="tx1"/>
                          </a:solidFill>
                          <a:effectLst/>
                        </a:rPr>
                        <a:t>FDI "</a:t>
                      </a:r>
                      <a:r>
                        <a:rPr lang="en-US" sz="1600" u="none" strike="noStrike" dirty="0" err="1">
                          <a:solidFill>
                            <a:schemeClr val="tx1"/>
                          </a:solidFill>
                          <a:effectLst/>
                        </a:rPr>
                        <a:t>Tashgidroproekt</a:t>
                      </a:r>
                      <a:r>
                        <a:rPr lang="en-US" sz="1600" u="none" strike="noStrike" dirty="0">
                          <a:solidFill>
                            <a:schemeClr val="tx1"/>
                          </a:solidFill>
                          <a:effectLst/>
                        </a:rPr>
                        <a:t>"</a:t>
                      </a:r>
                      <a:endParaRPr lang="ru-RU"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ky-KG" sz="1600" u="none" strike="noStrike" dirty="0">
                          <a:effectLst/>
                        </a:rPr>
                        <a:t>11 861</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0,34</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3 000</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35,5</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013023"/>
                  </a:ext>
                </a:extLst>
              </a:tr>
              <a:tr h="569276">
                <a:tc>
                  <a:txBody>
                    <a:bodyPr/>
                    <a:lstStyle/>
                    <a:p>
                      <a:pPr algn="l" fontAlgn="b"/>
                      <a:r>
                        <a:rPr lang="en-US" sz="1600" dirty="0"/>
                        <a:t>Hydropotential for use by small hydroelectric power plants</a:t>
                      </a:r>
                      <a:endParaRPr lang="ru-RU"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ky-KG" sz="1600" u="none" strike="noStrike" dirty="0">
                          <a:effectLst/>
                        </a:rPr>
                        <a:t>300</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0,40</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3 500</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1,05</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09712767"/>
                  </a:ext>
                </a:extLst>
              </a:tr>
              <a:tr h="569276">
                <a:tc>
                  <a:txBody>
                    <a:bodyPr/>
                    <a:lstStyle/>
                    <a:p>
                      <a:pPr algn="l" fontAlgn="ctr"/>
                      <a:endParaRPr lang="en-US" sz="1600" u="none" strike="noStrike" dirty="0">
                        <a:solidFill>
                          <a:schemeClr val="tx1"/>
                        </a:solidFill>
                        <a:effectLst/>
                      </a:endParaRPr>
                    </a:p>
                    <a:p>
                      <a:pPr algn="l" fontAlgn="ctr"/>
                      <a:r>
                        <a:rPr lang="en-US" sz="1600" u="none" strike="noStrike" dirty="0">
                          <a:solidFill>
                            <a:schemeClr val="tx1"/>
                          </a:solidFill>
                          <a:effectLst/>
                        </a:rPr>
                        <a:t>Hydropotential used for the current time</a:t>
                      </a:r>
                      <a:endParaRPr lang="ru-RU"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ky-KG" sz="1600" u="none" strike="noStrike" dirty="0">
                          <a:effectLst/>
                        </a:rPr>
                        <a:t>3 030</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0,</a:t>
                      </a:r>
                      <a:r>
                        <a:rPr lang="en-US" sz="1600" u="none" strike="noStrike" dirty="0">
                          <a:effectLst/>
                        </a:rPr>
                        <a:t>5</a:t>
                      </a:r>
                      <a:r>
                        <a:rPr lang="ky-KG" sz="1600" u="none" strike="noStrike" dirty="0">
                          <a:effectLst/>
                        </a:rPr>
                        <a:t>0</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dirty="0">
                          <a:effectLst/>
                          <a:latin typeface="Arial" panose="020B0604020202020204" pitchFamily="34" charset="0"/>
                        </a:rPr>
                        <a:t>4 380</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1</a:t>
                      </a:r>
                      <a:r>
                        <a:rPr lang="en-US" sz="1600" u="none" strike="noStrike" dirty="0">
                          <a:effectLst/>
                        </a:rPr>
                        <a:t>3</a:t>
                      </a:r>
                      <a:r>
                        <a:rPr lang="ky-KG" sz="1600" u="none" strike="noStrike" dirty="0">
                          <a:effectLst/>
                        </a:rPr>
                        <a:t>,</a:t>
                      </a:r>
                      <a:r>
                        <a:rPr lang="en-US" sz="1600" u="none" strike="noStrike" dirty="0">
                          <a:effectLst/>
                        </a:rPr>
                        <a:t>3</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7025960"/>
                  </a:ext>
                </a:extLst>
              </a:tr>
              <a:tr h="379517">
                <a:tc>
                  <a:txBody>
                    <a:bodyPr/>
                    <a:lstStyle/>
                    <a:p>
                      <a:pPr algn="l" fontAlgn="ctr"/>
                      <a:r>
                        <a:rPr lang="en-US" sz="1600" u="none" strike="noStrike" dirty="0">
                          <a:solidFill>
                            <a:schemeClr val="tx1"/>
                          </a:solidFill>
                          <a:effectLst/>
                        </a:rPr>
                        <a:t>Hydropotential development percentage</a:t>
                      </a:r>
                      <a:endParaRPr lang="ky-KG"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ky-KG" sz="1600" u="none" strike="noStrike">
                          <a:effectLst/>
                        </a:rPr>
                        <a:t> </a:t>
                      </a:r>
                      <a:endParaRPr lang="ky-KG" sz="16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 </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 </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3</a:t>
                      </a:r>
                      <a:r>
                        <a:rPr lang="en-US" sz="1600" u="none" strike="noStrike" dirty="0">
                          <a:effectLst/>
                        </a:rPr>
                        <a:t>7,5</a:t>
                      </a:r>
                      <a:r>
                        <a:rPr lang="ky-KG" sz="1600" u="none" strike="noStrike" dirty="0">
                          <a:effectLst/>
                        </a:rPr>
                        <a:t>%</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1041512"/>
                  </a:ext>
                </a:extLst>
              </a:tr>
            </a:tbl>
          </a:graphicData>
        </a:graphic>
      </p:graphicFrame>
      <p:sp>
        <p:nvSpPr>
          <p:cNvPr id="3" name="Номер слайда 2">
            <a:extLst>
              <a:ext uri="{FF2B5EF4-FFF2-40B4-BE49-F238E27FC236}">
                <a16:creationId xmlns:a16="http://schemas.microsoft.com/office/drawing/2014/main" id="{48874B96-F6A4-45A2-96D9-059366947FE9}"/>
              </a:ext>
            </a:extLst>
          </p:cNvPr>
          <p:cNvSpPr>
            <a:spLocks noGrp="1"/>
          </p:cNvSpPr>
          <p:nvPr>
            <p:ph type="sldNum" sz="quarter" idx="12"/>
          </p:nvPr>
        </p:nvSpPr>
        <p:spPr/>
        <p:txBody>
          <a:bodyPr/>
          <a:lstStyle/>
          <a:p>
            <a:fld id="{B8DAEB1D-ED67-45BE-9A64-97339C7AC47C}" type="slidenum">
              <a:rPr lang="ky-KG" smtClean="0"/>
              <a:t>3</a:t>
            </a:fld>
            <a:endParaRPr lang="ky-KG"/>
          </a:p>
        </p:txBody>
      </p:sp>
    </p:spTree>
    <p:extLst>
      <p:ext uri="{BB962C8B-B14F-4D97-AF65-F5344CB8AC3E}">
        <p14:creationId xmlns:p14="http://schemas.microsoft.com/office/powerpoint/2010/main" val="2753312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FAF844FF-AA65-4510-A24F-94019512E719}"/>
              </a:ext>
            </a:extLst>
          </p:cNvPr>
          <p:cNvSpPr txBox="1">
            <a:spLocks/>
          </p:cNvSpPr>
          <p:nvPr/>
        </p:nvSpPr>
        <p:spPr>
          <a:xfrm>
            <a:off x="3904388" y="171072"/>
            <a:ext cx="5029155" cy="461816"/>
          </a:xfrm>
          <a:prstGeom prst="roundRect">
            <a:avLst/>
          </a:prstGeom>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err="1">
                <a:cs typeface="Arial" panose="020B0604020202020204" pitchFamily="34" charset="0"/>
              </a:rPr>
              <a:t>Suusamyr-Kokomeren</a:t>
            </a:r>
            <a:r>
              <a:rPr lang="en-US" sz="2000" b="1" dirty="0">
                <a:cs typeface="Arial" panose="020B0604020202020204" pitchFamily="34" charset="0"/>
              </a:rPr>
              <a:t> HPP cascade. General information.</a:t>
            </a:r>
            <a:endParaRPr lang="ky-KG" sz="2000" b="1" dirty="0">
              <a:cs typeface="Arial" panose="020B0604020202020204" pitchFamily="34" charset="0"/>
            </a:endParaRPr>
          </a:p>
        </p:txBody>
      </p:sp>
      <p:pic>
        <p:nvPicPr>
          <p:cNvPr id="8" name="Picture 54" descr="Нарын_План Карабулунскаяl">
            <a:extLst>
              <a:ext uri="{FF2B5EF4-FFF2-40B4-BE49-F238E27FC236}">
                <a16:creationId xmlns:a16="http://schemas.microsoft.com/office/drawing/2014/main" id="{A286A7A2-A708-4E84-BE88-5260409F792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863743" y="800344"/>
            <a:ext cx="4171882" cy="3116503"/>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9" name="Схема 8">
            <a:extLst>
              <a:ext uri="{FF2B5EF4-FFF2-40B4-BE49-F238E27FC236}">
                <a16:creationId xmlns:a16="http://schemas.microsoft.com/office/drawing/2014/main" id="{8BBB80A3-AE94-4FF8-81A0-2EE68676C293}"/>
              </a:ext>
            </a:extLst>
          </p:cNvPr>
          <p:cNvGraphicFramePr/>
          <p:nvPr/>
        </p:nvGraphicFramePr>
        <p:xfrm>
          <a:off x="10176771" y="1129384"/>
          <a:ext cx="1826720" cy="2774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Схема 9">
            <a:extLst>
              <a:ext uri="{FF2B5EF4-FFF2-40B4-BE49-F238E27FC236}">
                <a16:creationId xmlns:a16="http://schemas.microsoft.com/office/drawing/2014/main" id="{FB51D47A-A0A8-407D-9C7A-ABEC608C3588}"/>
              </a:ext>
            </a:extLst>
          </p:cNvPr>
          <p:cNvGraphicFramePr/>
          <p:nvPr/>
        </p:nvGraphicFramePr>
        <p:xfrm>
          <a:off x="10237628" y="1129384"/>
          <a:ext cx="1731576" cy="3685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Таблица 10">
            <a:extLst>
              <a:ext uri="{FF2B5EF4-FFF2-40B4-BE49-F238E27FC236}">
                <a16:creationId xmlns:a16="http://schemas.microsoft.com/office/drawing/2014/main" id="{9FFAFCA5-73D0-48C9-8E77-17D07DF2D9A7}"/>
              </a:ext>
            </a:extLst>
          </p:cNvPr>
          <p:cNvGraphicFramePr>
            <a:graphicFrameLocks noGrp="1"/>
          </p:cNvGraphicFramePr>
          <p:nvPr/>
        </p:nvGraphicFramePr>
        <p:xfrm>
          <a:off x="4946197" y="5028990"/>
          <a:ext cx="7216045" cy="1651791"/>
        </p:xfrm>
        <a:graphic>
          <a:graphicData uri="http://schemas.openxmlformats.org/drawingml/2006/table">
            <a:tbl>
              <a:tblPr firstRow="1" bandRow="1">
                <a:tableStyleId>{93296810-A885-4BE3-A3E7-6D5BEEA58F35}</a:tableStyleId>
              </a:tblPr>
              <a:tblGrid>
                <a:gridCol w="1299991">
                  <a:extLst>
                    <a:ext uri="{9D8B030D-6E8A-4147-A177-3AD203B41FA5}">
                      <a16:colId xmlns:a16="http://schemas.microsoft.com/office/drawing/2014/main" val="20000"/>
                    </a:ext>
                  </a:extLst>
                </a:gridCol>
                <a:gridCol w="1143273">
                  <a:extLst>
                    <a:ext uri="{9D8B030D-6E8A-4147-A177-3AD203B41FA5}">
                      <a16:colId xmlns:a16="http://schemas.microsoft.com/office/drawing/2014/main" val="20001"/>
                    </a:ext>
                  </a:extLst>
                </a:gridCol>
                <a:gridCol w="1280439">
                  <a:extLst>
                    <a:ext uri="{9D8B030D-6E8A-4147-A177-3AD203B41FA5}">
                      <a16:colId xmlns:a16="http://schemas.microsoft.com/office/drawing/2014/main" val="20002"/>
                    </a:ext>
                  </a:extLst>
                </a:gridCol>
                <a:gridCol w="1101687">
                  <a:extLst>
                    <a:ext uri="{9D8B030D-6E8A-4147-A177-3AD203B41FA5}">
                      <a16:colId xmlns:a16="http://schemas.microsoft.com/office/drawing/2014/main" val="20003"/>
                    </a:ext>
                  </a:extLst>
                </a:gridCol>
                <a:gridCol w="892367">
                  <a:extLst>
                    <a:ext uri="{9D8B030D-6E8A-4147-A177-3AD203B41FA5}">
                      <a16:colId xmlns:a16="http://schemas.microsoft.com/office/drawing/2014/main" val="20004"/>
                    </a:ext>
                  </a:extLst>
                </a:gridCol>
                <a:gridCol w="661006">
                  <a:extLst>
                    <a:ext uri="{9D8B030D-6E8A-4147-A177-3AD203B41FA5}">
                      <a16:colId xmlns:a16="http://schemas.microsoft.com/office/drawing/2014/main" val="20005"/>
                    </a:ext>
                  </a:extLst>
                </a:gridCol>
                <a:gridCol w="837282">
                  <a:extLst>
                    <a:ext uri="{9D8B030D-6E8A-4147-A177-3AD203B41FA5}">
                      <a16:colId xmlns:a16="http://schemas.microsoft.com/office/drawing/2014/main" val="20006"/>
                    </a:ext>
                  </a:extLst>
                </a:gridCol>
              </a:tblGrid>
              <a:tr h="597832">
                <a:tc>
                  <a:txBody>
                    <a:bodyPr/>
                    <a:lstStyle/>
                    <a:p>
                      <a:pPr marL="0" marR="0" lvl="0" indent="0" algn="ctr" defTabSz="914400" rtl="0" eaLnBrk="1" fontAlgn="ctr" latinLnBrk="0" hangingPunct="1">
                        <a:lnSpc>
                          <a:spcPct val="100000"/>
                        </a:lnSpc>
                        <a:spcBef>
                          <a:spcPts val="288"/>
                        </a:spcBef>
                        <a:spcAft>
                          <a:spcPct val="0"/>
                        </a:spcAft>
                        <a:buClrTx/>
                        <a:buSzTx/>
                        <a:buFontTx/>
                        <a:buNone/>
                        <a:tabLst/>
                      </a:pPr>
                      <a:r>
                        <a:rPr kumimoji="0" lang="en-US" sz="1100" u="none" strike="noStrike" cap="none" normalizeH="0" baseline="0" dirty="0">
                          <a:ln>
                            <a:noFill/>
                          </a:ln>
                          <a:effectLst/>
                        </a:rPr>
                        <a:t>HPP name</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tcPr>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en-US" sz="1100" u="none" strike="noStrike" cap="none" normalizeH="0" baseline="0" dirty="0">
                          <a:ln>
                            <a:noFill/>
                          </a:ln>
                          <a:effectLst/>
                        </a:rPr>
                        <a:t>HPP type</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lnT w="12700" cap="flat" cmpd="sng" algn="ctr">
                      <a:solidFill>
                        <a:schemeClr val="tx1"/>
                      </a:solidFill>
                      <a:prstDash val="solid"/>
                      <a:round/>
                      <a:headEnd type="none" w="med" len="med"/>
                      <a:tailEnd type="none" w="med" len="med"/>
                    </a:lnT>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tcPr>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en-US" sz="1100" u="none" strike="noStrike" cap="none" normalizeH="0" baseline="0" dirty="0">
                          <a:ln>
                            <a:noFill/>
                          </a:ln>
                          <a:effectLst/>
                        </a:rPr>
                        <a:t>Reservoir volume, million m</a:t>
                      </a:r>
                      <a:r>
                        <a:rPr kumimoji="0" lang="ru-RU" sz="1100" u="none" strike="noStrike" cap="none" normalizeH="0" baseline="30000" dirty="0">
                          <a:ln>
                            <a:noFill/>
                          </a:ln>
                          <a:effectLst/>
                        </a:rPr>
                        <a:t>З</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lnT w="12700" cap="flat" cmpd="sng" algn="ctr">
                      <a:solidFill>
                        <a:schemeClr val="tx1"/>
                      </a:solidFill>
                      <a:prstDash val="solid"/>
                      <a:round/>
                      <a:headEnd type="none" w="med" len="med"/>
                      <a:tailEnd type="none" w="med" len="med"/>
                    </a:lnT>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tcPr>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en-US" sz="1100" u="none" strike="noStrike" cap="none" normalizeH="0" baseline="0" dirty="0">
                          <a:ln>
                            <a:noFill/>
                          </a:ln>
                          <a:effectLst/>
                        </a:rPr>
                        <a:t>Installed capacity, MW</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lnT w="12700" cap="flat" cmpd="sng" algn="ctr">
                      <a:solidFill>
                        <a:schemeClr val="tx1"/>
                      </a:solidFill>
                      <a:prstDash val="solid"/>
                      <a:round/>
                      <a:headEnd type="none" w="med" len="med"/>
                      <a:tailEnd type="none" w="med" len="med"/>
                    </a:lnT>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tcPr>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en-US" sz="1100" u="none" strike="noStrike" cap="none" normalizeH="0" baseline="0" dirty="0">
                          <a:ln>
                            <a:noFill/>
                          </a:ln>
                          <a:effectLst/>
                        </a:rPr>
                        <a:t>Generation, million kWh</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lnT w="12700" cap="flat" cmpd="sng" algn="ctr">
                      <a:solidFill>
                        <a:schemeClr val="tx1"/>
                      </a:solidFill>
                      <a:prstDash val="solid"/>
                      <a:round/>
                      <a:headEnd type="none" w="med" len="med"/>
                      <a:tailEnd type="none" w="med" len="med"/>
                    </a:lnT>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tcPr>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lang="en-US" sz="1100" b="0" i="0" kern="1200" dirty="0">
                          <a:solidFill>
                            <a:schemeClr val="lt1"/>
                          </a:solidFill>
                          <a:effectLst/>
                          <a:latin typeface="+mn-lt"/>
                          <a:ea typeface="+mn-ea"/>
                          <a:cs typeface="+mn-cs"/>
                        </a:rPr>
                        <a:t>Normal</a:t>
                      </a:r>
                      <a:r>
                        <a:rPr lang="ru-RU" sz="1100" b="0" i="0" kern="1200" dirty="0">
                          <a:solidFill>
                            <a:schemeClr val="lt1"/>
                          </a:solidFill>
                          <a:effectLst/>
                          <a:latin typeface="+mn-lt"/>
                          <a:ea typeface="+mn-ea"/>
                          <a:cs typeface="+mn-cs"/>
                        </a:rPr>
                        <a:t> </a:t>
                      </a:r>
                      <a:r>
                        <a:rPr lang="en-US" sz="1100" b="0" i="0" kern="1200" dirty="0">
                          <a:solidFill>
                            <a:schemeClr val="lt1"/>
                          </a:solidFill>
                          <a:effectLst/>
                          <a:latin typeface="+mn-lt"/>
                          <a:ea typeface="+mn-ea"/>
                          <a:cs typeface="+mn-cs"/>
                        </a:rPr>
                        <a:t>(top)water level</a:t>
                      </a:r>
                      <a:r>
                        <a:rPr kumimoji="0" lang="ru-RU" sz="1100" u="none" strike="noStrike" cap="none" normalizeH="0" baseline="0" dirty="0">
                          <a:ln>
                            <a:noFill/>
                          </a:ln>
                          <a:effectLst/>
                        </a:rPr>
                        <a:t>, м</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0" marR="0" marT="0" marB="0" anchor="ctr" horzOverflow="overflow">
                    <a:lnT w="12700" cap="flat" cmpd="sng" algn="ctr">
                      <a:solidFill>
                        <a:schemeClr val="tx1"/>
                      </a:solidFill>
                      <a:prstDash val="solid"/>
                      <a:round/>
                      <a:headEnd type="none" w="med" len="med"/>
                      <a:tailEnd type="none" w="med" len="med"/>
                    </a:lnT>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tcPr>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en-US" sz="1100" u="none" strike="noStrike" cap="none" normalizeH="0" baseline="0" dirty="0">
                          <a:ln>
                            <a:noFill/>
                          </a:ln>
                          <a:effectLst/>
                        </a:rPr>
                        <a:t>Dam height</a:t>
                      </a:r>
                      <a:r>
                        <a:rPr kumimoji="0" lang="ru-RU" sz="1100" u="none" strike="noStrike" cap="none" normalizeH="0" baseline="0" dirty="0">
                          <a:ln>
                            <a:noFill/>
                          </a:ln>
                          <a:effectLst/>
                        </a:rPr>
                        <a:t>, </a:t>
                      </a:r>
                      <a:r>
                        <a:rPr kumimoji="0" lang="en-US" sz="1100" u="none" strike="noStrike" cap="none" normalizeH="0" baseline="0" dirty="0">
                          <a:ln>
                            <a:noFill/>
                          </a:ln>
                          <a:effectLst/>
                        </a:rPr>
                        <a:t>m</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0" marR="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tcPr>
                </a:tc>
                <a:extLst>
                  <a:ext uri="{0D108BD9-81ED-4DB2-BD59-A6C34878D82A}">
                    <a16:rowId xmlns:a16="http://schemas.microsoft.com/office/drawing/2014/main" val="10000"/>
                  </a:ext>
                </a:extLst>
              </a:tr>
              <a:tr h="268856">
                <a:tc>
                  <a:txBody>
                    <a:bodyPr/>
                    <a:lstStyle/>
                    <a:p>
                      <a:pPr marL="0" marR="0" lvl="0" indent="0" algn="l" defTabSz="914400" rtl="0" eaLnBrk="1" fontAlgn="ctr" latinLnBrk="0" hangingPunct="1">
                        <a:lnSpc>
                          <a:spcPct val="100000"/>
                        </a:lnSpc>
                        <a:spcBef>
                          <a:spcPts val="338"/>
                        </a:spcBef>
                        <a:spcAft>
                          <a:spcPct val="0"/>
                        </a:spcAft>
                        <a:buClrTx/>
                        <a:buSzTx/>
                        <a:buFontTx/>
                        <a:buNone/>
                        <a:tabLst/>
                      </a:pPr>
                      <a:r>
                        <a:rPr kumimoji="0" lang="en-US" sz="1100" b="1" u="none" strike="noStrike" cap="none" normalizeH="0" baseline="0" dirty="0" err="1">
                          <a:ln>
                            <a:noFill/>
                          </a:ln>
                          <a:solidFill>
                            <a:schemeClr val="bg1"/>
                          </a:solidFill>
                          <a:effectLst/>
                        </a:rPr>
                        <a:t>Karakol</a:t>
                      </a:r>
                      <a:endParaRPr kumimoji="0" lang="ru-RU" sz="1100" b="1" i="1" u="none" strike="noStrike" cap="none" normalizeH="0" baseline="0" dirty="0">
                        <a:ln>
                          <a:noFill/>
                        </a:ln>
                        <a:solidFill>
                          <a:schemeClr val="bg1"/>
                        </a:solidFill>
                        <a:effectLst/>
                        <a:latin typeface="Arial" pitchFamily="34" charset="0"/>
                        <a:cs typeface="Arial" pitchFamily="34" charset="0"/>
                      </a:endParaRPr>
                    </a:p>
                  </a:txBody>
                  <a:tcPr marL="87223" marR="87223" marT="43600" marB="43600" horzOverflow="overflow">
                    <a:lnL w="12700" cap="flat" cmpd="sng" algn="ctr">
                      <a:solidFill>
                        <a:schemeClr val="tx1"/>
                      </a:solidFill>
                      <a:prstDash val="solid"/>
                      <a:round/>
                      <a:headEnd type="none" w="med" len="med"/>
                      <a:tailEnd type="none" w="med" len="med"/>
                    </a:lnL>
                    <a:solidFill>
                      <a:srgbClr val="C00000"/>
                    </a:solidFill>
                  </a:tcPr>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en-US" sz="1100" u="none" strike="noStrike" cap="none" normalizeH="0" baseline="0" dirty="0">
                          <a:ln>
                            <a:noFill/>
                          </a:ln>
                          <a:effectLst/>
                        </a:rPr>
                        <a:t>Dam</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dirty="0">
                          <a:ln>
                            <a:noFill/>
                          </a:ln>
                          <a:effectLst/>
                        </a:rPr>
                        <a:t>400</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dirty="0">
                          <a:ln>
                            <a:noFill/>
                          </a:ln>
                          <a:effectLst/>
                        </a:rPr>
                        <a:t>33</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dirty="0">
                          <a:ln>
                            <a:noFill/>
                          </a:ln>
                          <a:effectLst/>
                        </a:rPr>
                        <a:t>95,0</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a:ln>
                            <a:noFill/>
                          </a:ln>
                          <a:effectLst/>
                        </a:rPr>
                        <a:t>2177</a:t>
                      </a:r>
                      <a:endParaRPr kumimoji="0" lang="ru-RU" sz="1100" b="1" i="1" u="none" strike="noStrike" cap="none" normalizeH="0" baseline="0">
                        <a:ln>
                          <a:noFill/>
                        </a:ln>
                        <a:solidFill>
                          <a:schemeClr val="tx1"/>
                        </a:solidFill>
                        <a:effectLst/>
                        <a:latin typeface="Arial" pitchFamily="34" charset="0"/>
                        <a:cs typeface="Arial"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a:ln>
                            <a:noFill/>
                          </a:ln>
                          <a:effectLst/>
                        </a:rPr>
                        <a:t>99</a:t>
                      </a:r>
                      <a:endParaRPr kumimoji="0" lang="ru-RU" sz="1100" b="1" i="1" u="none" strike="noStrike" cap="none" normalizeH="0" baseline="0">
                        <a:ln>
                          <a:noFill/>
                        </a:ln>
                        <a:solidFill>
                          <a:schemeClr val="tx1"/>
                        </a:solidFill>
                        <a:effectLst/>
                        <a:latin typeface="Arial" pitchFamily="34" charset="0"/>
                        <a:cs typeface="Arial" pitchFamily="34" charset="0"/>
                      </a:endParaRPr>
                    </a:p>
                  </a:txBody>
                  <a:tcPr marL="0" marR="0" marT="0" marB="0"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75423">
                <a:tc>
                  <a:txBody>
                    <a:bodyPr/>
                    <a:lstStyle/>
                    <a:p>
                      <a:pPr marL="0" marR="0" lvl="0" indent="0" algn="l" defTabSz="914400" rtl="0" eaLnBrk="1" fontAlgn="base" latinLnBrk="0" hangingPunct="1">
                        <a:lnSpc>
                          <a:spcPct val="100000"/>
                        </a:lnSpc>
                        <a:spcBef>
                          <a:spcPts val="338"/>
                        </a:spcBef>
                        <a:spcAft>
                          <a:spcPct val="0"/>
                        </a:spcAft>
                        <a:buClrTx/>
                        <a:buSzTx/>
                        <a:buFontTx/>
                        <a:buNone/>
                        <a:tabLst/>
                      </a:pPr>
                      <a:r>
                        <a:rPr kumimoji="0" lang="en-US" sz="1100" b="1" u="none" strike="noStrike" cap="none" normalizeH="0" baseline="0" dirty="0" err="1">
                          <a:ln>
                            <a:noFill/>
                          </a:ln>
                          <a:solidFill>
                            <a:schemeClr val="bg1"/>
                          </a:solidFill>
                          <a:effectLst/>
                        </a:rPr>
                        <a:t>Kokomeren</a:t>
                      </a:r>
                      <a:r>
                        <a:rPr kumimoji="0" lang="ru-RU" sz="1100" b="1" u="none" strike="noStrike" cap="none" normalizeH="0" baseline="0" dirty="0">
                          <a:ln>
                            <a:noFill/>
                          </a:ln>
                          <a:solidFill>
                            <a:schemeClr val="bg1"/>
                          </a:solidFill>
                          <a:effectLst/>
                        </a:rPr>
                        <a:t>-1</a:t>
                      </a:r>
                      <a:endParaRPr kumimoji="0" lang="ru-RU" sz="1100" b="1" i="1" u="none" strike="noStrike" cap="none" normalizeH="0" baseline="0" dirty="0">
                        <a:ln>
                          <a:noFill/>
                        </a:ln>
                        <a:solidFill>
                          <a:schemeClr val="bg1"/>
                        </a:solidFill>
                        <a:effectLst/>
                        <a:latin typeface="Arial" pitchFamily="34" charset="0"/>
                        <a:cs typeface="Arial" pitchFamily="34" charset="0"/>
                      </a:endParaRPr>
                    </a:p>
                  </a:txBody>
                  <a:tcPr marL="87223" marR="87223" marT="43600" marB="43600" horzOverflow="overflow">
                    <a:lnL w="12700" cap="flat" cmpd="sng" algn="ctr">
                      <a:solidFill>
                        <a:schemeClr val="tx1"/>
                      </a:solidFill>
                      <a:prstDash val="solid"/>
                      <a:round/>
                      <a:headEnd type="none" w="med" len="med"/>
                      <a:tailEnd type="none" w="med" len="med"/>
                    </a:lnL>
                    <a:solidFill>
                      <a:srgbClr val="C00000"/>
                    </a:solidFill>
                  </a:tcPr>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en-US" sz="1100" u="none" strike="noStrike" cap="none" normalizeH="0" baseline="0" dirty="0">
                          <a:ln>
                            <a:noFill/>
                          </a:ln>
                          <a:effectLst/>
                        </a:rPr>
                        <a:t>Dam </a:t>
                      </a:r>
                      <a:r>
                        <a:rPr kumimoji="0" lang="ru-RU" sz="1100" u="none" strike="noStrike" cap="none" normalizeH="0" baseline="0" dirty="0">
                          <a:ln>
                            <a:noFill/>
                          </a:ln>
                          <a:effectLst/>
                        </a:rPr>
                        <a:t> </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dirty="0">
                          <a:ln>
                            <a:noFill/>
                          </a:ln>
                          <a:effectLst/>
                        </a:rPr>
                        <a:t>680</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dirty="0">
                          <a:ln>
                            <a:noFill/>
                          </a:ln>
                          <a:effectLst/>
                        </a:rPr>
                        <a:t>360</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dirty="0">
                          <a:ln>
                            <a:noFill/>
                          </a:ln>
                          <a:effectLst/>
                        </a:rPr>
                        <a:t>848,0</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dirty="0">
                          <a:ln>
                            <a:noFill/>
                          </a:ln>
                          <a:effectLst/>
                        </a:rPr>
                        <a:t>2020</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a:ln>
                            <a:noFill/>
                          </a:ln>
                          <a:effectLst/>
                        </a:rPr>
                        <a:t>230</a:t>
                      </a:r>
                      <a:endParaRPr kumimoji="0" lang="ru-RU" sz="1100" b="1" i="1" u="none" strike="noStrike" cap="none" normalizeH="0" baseline="0">
                        <a:ln>
                          <a:noFill/>
                        </a:ln>
                        <a:solidFill>
                          <a:schemeClr val="tx1"/>
                        </a:solidFill>
                        <a:effectLst/>
                        <a:latin typeface="Arial" pitchFamily="34" charset="0"/>
                        <a:cs typeface="Arial" pitchFamily="34" charset="0"/>
                      </a:endParaRPr>
                    </a:p>
                  </a:txBody>
                  <a:tcPr marL="0" marR="0" marT="0" marB="0"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54840">
                <a:tc>
                  <a:txBody>
                    <a:bodyPr/>
                    <a:lstStyle/>
                    <a:p>
                      <a:pPr marL="0" marR="0" lvl="0" indent="0" algn="l" defTabSz="914400" rtl="0" eaLnBrk="1" fontAlgn="base" latinLnBrk="0" hangingPunct="1">
                        <a:lnSpc>
                          <a:spcPct val="100000"/>
                        </a:lnSpc>
                        <a:spcBef>
                          <a:spcPts val="338"/>
                        </a:spcBef>
                        <a:spcAft>
                          <a:spcPct val="0"/>
                        </a:spcAft>
                        <a:buClrTx/>
                        <a:buSzTx/>
                        <a:buFontTx/>
                        <a:buNone/>
                        <a:tabLst/>
                      </a:pPr>
                      <a:r>
                        <a:rPr kumimoji="0" lang="en-US" sz="1100" b="1" u="none" strike="noStrike" cap="none" normalizeH="0" baseline="0" dirty="0" err="1">
                          <a:ln>
                            <a:noFill/>
                          </a:ln>
                          <a:solidFill>
                            <a:schemeClr val="bg1"/>
                          </a:solidFill>
                          <a:effectLst/>
                        </a:rPr>
                        <a:t>Kokomeren</a:t>
                      </a:r>
                      <a:r>
                        <a:rPr kumimoji="0" lang="ru-RU" sz="1100" b="1" u="none" strike="noStrike" cap="none" normalizeH="0" baseline="0" dirty="0">
                          <a:ln>
                            <a:noFill/>
                          </a:ln>
                          <a:solidFill>
                            <a:schemeClr val="bg1"/>
                          </a:solidFill>
                          <a:effectLst/>
                        </a:rPr>
                        <a:t>-2</a:t>
                      </a:r>
                      <a:endParaRPr kumimoji="0" lang="ru-RU" sz="1100" b="1" i="1" u="none" strike="noStrike" cap="none" normalizeH="0" baseline="0" dirty="0">
                        <a:ln>
                          <a:noFill/>
                        </a:ln>
                        <a:solidFill>
                          <a:schemeClr val="bg1"/>
                        </a:solidFill>
                        <a:effectLst/>
                        <a:latin typeface="Arial" pitchFamily="34" charset="0"/>
                        <a:cs typeface="Arial" pitchFamily="34" charset="0"/>
                      </a:endParaRPr>
                    </a:p>
                  </a:txBody>
                  <a:tcPr marL="87223" marR="87223" marT="43600" marB="43600" horzOverflow="overflow">
                    <a:lnL w="12700" cap="flat" cmpd="sng" algn="ctr">
                      <a:solidFill>
                        <a:schemeClr val="tx1"/>
                      </a:solidFill>
                      <a:prstDash val="solid"/>
                      <a:round/>
                      <a:headEnd type="none" w="med" len="med"/>
                      <a:tailEnd type="none" w="med" len="med"/>
                    </a:lnL>
                    <a:solidFill>
                      <a:srgbClr val="C00000"/>
                    </a:solidFill>
                  </a:tcPr>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en-US" sz="1100" u="none" strike="noStrike" cap="none" normalizeH="0" baseline="0" dirty="0">
                          <a:ln>
                            <a:noFill/>
                          </a:ln>
                          <a:effectLst/>
                        </a:rPr>
                        <a:t>Derivational</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dirty="0">
                          <a:ln>
                            <a:noFill/>
                          </a:ln>
                          <a:effectLst/>
                        </a:rPr>
                        <a:t>19,5</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dirty="0">
                          <a:ln>
                            <a:noFill/>
                          </a:ln>
                          <a:effectLst/>
                        </a:rPr>
                        <a:t>912</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dirty="0">
                          <a:ln>
                            <a:noFill/>
                          </a:ln>
                          <a:effectLst/>
                        </a:rPr>
                        <a:t>2374,0</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dirty="0">
                          <a:ln>
                            <a:noFill/>
                          </a:ln>
                          <a:effectLst/>
                        </a:rPr>
                        <a:t>1730</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u="none" strike="noStrike" cap="none" normalizeH="0" baseline="0">
                          <a:ln>
                            <a:noFill/>
                          </a:ln>
                          <a:effectLst/>
                        </a:rPr>
                        <a:t>42</a:t>
                      </a:r>
                      <a:endParaRPr kumimoji="0" lang="ru-RU" sz="1100" b="1" i="1" u="none" strike="noStrike" cap="none" normalizeH="0" baseline="0">
                        <a:ln>
                          <a:noFill/>
                        </a:ln>
                        <a:solidFill>
                          <a:schemeClr val="tx1"/>
                        </a:solidFill>
                        <a:effectLst/>
                        <a:latin typeface="Arial" pitchFamily="34" charset="0"/>
                        <a:cs typeface="Arial" pitchFamily="34" charset="0"/>
                      </a:endParaRPr>
                    </a:p>
                  </a:txBody>
                  <a:tcPr marL="0" marR="0" marT="0" marB="0" anchor="ctr" horzOverflow="overflow">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54840">
                <a:tc>
                  <a:txBody>
                    <a:bodyPr/>
                    <a:lstStyle/>
                    <a:p>
                      <a:pPr marL="0" marR="0" lvl="0" indent="0" algn="ctr" defTabSz="914400" rtl="0" eaLnBrk="1" fontAlgn="ctr" latinLnBrk="0" hangingPunct="1">
                        <a:lnSpc>
                          <a:spcPct val="100000"/>
                        </a:lnSpc>
                        <a:spcBef>
                          <a:spcPts val="288"/>
                        </a:spcBef>
                        <a:spcAft>
                          <a:spcPct val="0"/>
                        </a:spcAft>
                        <a:buClrTx/>
                        <a:buSzTx/>
                        <a:buFontTx/>
                        <a:buNone/>
                        <a:tabLst/>
                      </a:pPr>
                      <a:r>
                        <a:rPr kumimoji="0" lang="en-US" sz="1100" b="1" u="none" strike="noStrike" cap="none" normalizeH="0" baseline="0" dirty="0">
                          <a:ln>
                            <a:noFill/>
                          </a:ln>
                          <a:effectLst/>
                        </a:rPr>
                        <a:t>TOTAL:</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horzOverflow="overflow">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u="none" strike="noStrike" cap="none" normalizeH="0" baseline="0" dirty="0">
                          <a:ln>
                            <a:noFill/>
                          </a:ln>
                          <a:effectLst/>
                        </a:rPr>
                        <a:t>1099,5</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b="1" u="none" strike="noStrike" cap="none" normalizeH="0" baseline="0" dirty="0">
                          <a:ln>
                            <a:noFill/>
                          </a:ln>
                          <a:effectLst/>
                        </a:rPr>
                        <a:t>1305</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r>
                        <a:rPr kumimoji="0" lang="ru-RU" sz="1100" b="1" u="none" strike="noStrike" cap="none" normalizeH="0" baseline="0" dirty="0">
                          <a:ln>
                            <a:noFill/>
                          </a:ln>
                          <a:effectLst/>
                        </a:rPr>
                        <a:t>3317,0</a:t>
                      </a:r>
                      <a:endParaRPr kumimoji="0" lang="ru-RU" sz="1100" b="1" i="1" u="none" strike="noStrike" cap="none" normalizeH="0" baseline="0" dirty="0">
                        <a:ln>
                          <a:noFill/>
                        </a:ln>
                        <a:solidFill>
                          <a:schemeClr val="tx1"/>
                        </a:solidFill>
                        <a:effectLst/>
                        <a:latin typeface="Arial" pitchFamily="34" charset="0"/>
                        <a:cs typeface="Arial" pitchFamily="34" charset="0"/>
                      </a:endParaRPr>
                    </a:p>
                  </a:txBody>
                  <a:tcPr marL="87223" marR="87223" marT="43600" marB="43600" anchor="ctr" horzOverflow="overflow">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endParaRPr kumimoji="0" lang="ru-RU" sz="1100" b="1" i="1" u="none" strike="noStrike" cap="none" normalizeH="0" baseline="0" dirty="0">
                        <a:ln>
                          <a:noFill/>
                        </a:ln>
                        <a:solidFill>
                          <a:srgbClr val="000000"/>
                        </a:solidFill>
                        <a:effectLst/>
                        <a:latin typeface="Arial" pitchFamily="34" charset="0"/>
                        <a:cs typeface="Arial" pitchFamily="34" charset="0"/>
                      </a:endParaRPr>
                    </a:p>
                  </a:txBody>
                  <a:tcPr marL="0" marR="0" marT="0" marB="0" horzOverflow="overflow">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ts val="288"/>
                        </a:spcBef>
                        <a:spcAft>
                          <a:spcPct val="0"/>
                        </a:spcAft>
                        <a:buClrTx/>
                        <a:buSzTx/>
                        <a:buFontTx/>
                        <a:buNone/>
                        <a:tabLst/>
                      </a:pPr>
                      <a:endParaRPr kumimoji="0" lang="ru-RU" sz="1100" b="1" i="1" u="none" strike="noStrike" cap="none" normalizeH="0" baseline="0" dirty="0">
                        <a:ln>
                          <a:noFill/>
                        </a:ln>
                        <a:solidFill>
                          <a:srgbClr val="000000"/>
                        </a:solidFill>
                        <a:effectLst/>
                        <a:latin typeface="Arial" pitchFamily="34" charset="0"/>
                        <a:cs typeface="Arial" pitchFamily="34" charset="0"/>
                      </a:endParaRPr>
                    </a:p>
                  </a:txBody>
                  <a:tcPr marL="0" marR="0" marT="0" marB="0"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bl>
          </a:graphicData>
        </a:graphic>
      </p:graphicFrame>
      <p:grpSp>
        <p:nvGrpSpPr>
          <p:cNvPr id="12" name="Группа 11">
            <a:extLst>
              <a:ext uri="{FF2B5EF4-FFF2-40B4-BE49-F238E27FC236}">
                <a16:creationId xmlns:a16="http://schemas.microsoft.com/office/drawing/2014/main" id="{ECE9E21E-2A46-4F07-A507-E37F58135286}"/>
              </a:ext>
            </a:extLst>
          </p:cNvPr>
          <p:cNvGrpSpPr/>
          <p:nvPr/>
        </p:nvGrpSpPr>
        <p:grpSpPr>
          <a:xfrm>
            <a:off x="7007495" y="4500238"/>
            <a:ext cx="3006079" cy="359775"/>
            <a:chOff x="0" y="9557"/>
            <a:chExt cx="3006079" cy="359774"/>
          </a:xfrm>
        </p:grpSpPr>
        <p:sp>
          <p:nvSpPr>
            <p:cNvPr id="13" name="Прямоугольник: скругленные углы 12">
              <a:extLst>
                <a:ext uri="{FF2B5EF4-FFF2-40B4-BE49-F238E27FC236}">
                  <a16:creationId xmlns:a16="http://schemas.microsoft.com/office/drawing/2014/main" id="{E94C1D4A-B51E-4BF2-A0A1-E9ACDEF0800D}"/>
                </a:ext>
              </a:extLst>
            </p:cNvPr>
            <p:cNvSpPr/>
            <p:nvPr/>
          </p:nvSpPr>
          <p:spPr>
            <a:xfrm>
              <a:off x="0" y="9557"/>
              <a:ext cx="3006079" cy="359774"/>
            </a:xfrm>
            <a:prstGeom prst="round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Прямоугольник: скругленные углы 4">
              <a:extLst>
                <a:ext uri="{FF2B5EF4-FFF2-40B4-BE49-F238E27FC236}">
                  <a16:creationId xmlns:a16="http://schemas.microsoft.com/office/drawing/2014/main" id="{CA84AAFE-3380-47EB-AB91-DCEDC17528F9}"/>
                </a:ext>
              </a:extLst>
            </p:cNvPr>
            <p:cNvSpPr txBox="1"/>
            <p:nvPr/>
          </p:nvSpPr>
          <p:spPr>
            <a:xfrm>
              <a:off x="17563" y="27120"/>
              <a:ext cx="2970953" cy="3246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1" tIns="57151" rIns="57151" bIns="57151" numCol="1" spcCol="1270" anchor="ctr" anchorCtr="0">
              <a:noAutofit/>
            </a:bodyPr>
            <a:lstStyle/>
            <a:p>
              <a:pPr algn="ctr" defTabSz="666734">
                <a:lnSpc>
                  <a:spcPct val="90000"/>
                </a:lnSpc>
                <a:spcBef>
                  <a:spcPct val="0"/>
                </a:spcBef>
                <a:spcAft>
                  <a:spcPct val="35000"/>
                </a:spcAft>
              </a:pPr>
              <a:r>
                <a:rPr lang="en-US" sz="1400" dirty="0">
                  <a:ln w="0"/>
                  <a:effectLst>
                    <a:outerShdw blurRad="38100" dist="19050" dir="2700000" algn="tl" rotWithShape="0">
                      <a:schemeClr val="dk1">
                        <a:alpha val="40000"/>
                      </a:schemeClr>
                    </a:outerShdw>
                  </a:effectLst>
                </a:rPr>
                <a:t>The cascade consists of 3 hydroelectric power plants</a:t>
              </a:r>
              <a:endParaRPr lang="ky-KG" sz="1400" dirty="0">
                <a:ln w="0"/>
                <a:effectLst>
                  <a:outerShdw blurRad="38100" dist="19050" dir="2700000" algn="tl" rotWithShape="0">
                    <a:schemeClr val="dk1">
                      <a:alpha val="40000"/>
                    </a:schemeClr>
                  </a:outerShdw>
                </a:effectLst>
              </a:endParaRPr>
            </a:p>
          </p:txBody>
        </p:sp>
      </p:grpSp>
      <p:graphicFrame>
        <p:nvGraphicFramePr>
          <p:cNvPr id="20" name="Схема 19">
            <a:extLst>
              <a:ext uri="{FF2B5EF4-FFF2-40B4-BE49-F238E27FC236}">
                <a16:creationId xmlns:a16="http://schemas.microsoft.com/office/drawing/2014/main" id="{76F8ACF9-50E2-4E1A-997D-FDFC785D0BD4}"/>
              </a:ext>
            </a:extLst>
          </p:cNvPr>
          <p:cNvGraphicFramePr/>
          <p:nvPr/>
        </p:nvGraphicFramePr>
        <p:xfrm>
          <a:off x="4852226" y="3929881"/>
          <a:ext cx="7083847" cy="47325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9" name="Схема 28">
            <a:extLst>
              <a:ext uri="{FF2B5EF4-FFF2-40B4-BE49-F238E27FC236}">
                <a16:creationId xmlns:a16="http://schemas.microsoft.com/office/drawing/2014/main" id="{98CC96F2-6519-465D-A7DD-E25F92C928E9}"/>
              </a:ext>
            </a:extLst>
          </p:cNvPr>
          <p:cNvGraphicFramePr/>
          <p:nvPr>
            <p:extLst>
              <p:ext uri="{D42A27DB-BD31-4B8C-83A1-F6EECF244321}">
                <p14:modId xmlns:p14="http://schemas.microsoft.com/office/powerpoint/2010/main" val="1674633912"/>
              </p:ext>
            </p:extLst>
          </p:nvPr>
        </p:nvGraphicFramePr>
        <p:xfrm>
          <a:off x="103210" y="3978583"/>
          <a:ext cx="4739777" cy="2994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31" name="TextBox 30">
            <a:extLst>
              <a:ext uri="{FF2B5EF4-FFF2-40B4-BE49-F238E27FC236}">
                <a16:creationId xmlns:a16="http://schemas.microsoft.com/office/drawing/2014/main" id="{F8A5559B-87BA-4F09-803B-F8C6D9DACE7E}"/>
              </a:ext>
            </a:extLst>
          </p:cNvPr>
          <p:cNvSpPr txBox="1"/>
          <p:nvPr/>
        </p:nvSpPr>
        <p:spPr>
          <a:xfrm>
            <a:off x="223565" y="3402258"/>
            <a:ext cx="3678337" cy="461665"/>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b="1" i="1" dirty="0">
                <a:solidFill>
                  <a:srgbClr val="01517B"/>
                </a:solidFill>
              </a:rPr>
              <a:t>The estimated construction period for the cascade is 12 years.</a:t>
            </a:r>
            <a:endParaRPr lang="ky-KG" sz="1200" b="1" i="1" dirty="0">
              <a:solidFill>
                <a:srgbClr val="01517B"/>
              </a:solidFill>
            </a:endParaRPr>
          </a:p>
        </p:txBody>
      </p:sp>
      <p:graphicFrame>
        <p:nvGraphicFramePr>
          <p:cNvPr id="33" name="Схема 32">
            <a:extLst>
              <a:ext uri="{FF2B5EF4-FFF2-40B4-BE49-F238E27FC236}">
                <a16:creationId xmlns:a16="http://schemas.microsoft.com/office/drawing/2014/main" id="{C07496F9-BE32-499B-95C9-CDBF6D25BA1D}"/>
              </a:ext>
            </a:extLst>
          </p:cNvPr>
          <p:cNvGraphicFramePr/>
          <p:nvPr/>
        </p:nvGraphicFramePr>
        <p:xfrm>
          <a:off x="957265" y="4086874"/>
          <a:ext cx="3031664" cy="276999"/>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pSp>
        <p:nvGrpSpPr>
          <p:cNvPr id="22" name="Группа 21">
            <a:extLst>
              <a:ext uri="{FF2B5EF4-FFF2-40B4-BE49-F238E27FC236}">
                <a16:creationId xmlns:a16="http://schemas.microsoft.com/office/drawing/2014/main" id="{D412D2CD-0E4E-4CED-ACC9-37DA48FA3B12}"/>
              </a:ext>
            </a:extLst>
          </p:cNvPr>
          <p:cNvGrpSpPr/>
          <p:nvPr/>
        </p:nvGrpSpPr>
        <p:grpSpPr>
          <a:xfrm>
            <a:off x="153038" y="803851"/>
            <a:ext cx="3898751" cy="2564079"/>
            <a:chOff x="907247" y="3022753"/>
            <a:chExt cx="4707906" cy="3204586"/>
          </a:xfrm>
        </p:grpSpPr>
        <p:pic>
          <p:nvPicPr>
            <p:cNvPr id="24" name="Рисунок 23">
              <a:extLst>
                <a:ext uri="{FF2B5EF4-FFF2-40B4-BE49-F238E27FC236}">
                  <a16:creationId xmlns:a16="http://schemas.microsoft.com/office/drawing/2014/main" id="{4144A3B7-1D5A-40BA-8513-0117347FBE9F}"/>
                </a:ext>
              </a:extLst>
            </p:cNvPr>
            <p:cNvPicPr>
              <a:picLocks noChangeAspect="1"/>
            </p:cNvPicPr>
            <p:nvPr/>
          </p:nvPicPr>
          <p:blipFill>
            <a:blip r:embed="rId29">
              <a:extLst>
                <a:ext uri="{BEBA8EAE-BF5A-486C-A8C5-ECC9F3942E4B}">
                  <a14:imgProps xmlns:a14="http://schemas.microsoft.com/office/drawing/2010/main">
                    <a14:imgLayer r:embed="rId30">
                      <a14:imgEffect>
                        <a14:artisticGlowDiffused/>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07247" y="3022753"/>
              <a:ext cx="4707906" cy="3204586"/>
            </a:xfrm>
            <a:prstGeom prst="rect">
              <a:avLst/>
            </a:prstGeom>
            <a:ln>
              <a:noFill/>
            </a:ln>
            <a:effectLst>
              <a:softEdge rad="112500"/>
            </a:effectLst>
          </p:spPr>
        </p:pic>
        <p:graphicFrame>
          <p:nvGraphicFramePr>
            <p:cNvPr id="26" name="Схема 25">
              <a:extLst>
                <a:ext uri="{FF2B5EF4-FFF2-40B4-BE49-F238E27FC236}">
                  <a16:creationId xmlns:a16="http://schemas.microsoft.com/office/drawing/2014/main" id="{5886595A-FBB0-4F22-9C98-5BCD483262A8}"/>
                </a:ext>
              </a:extLst>
            </p:cNvPr>
            <p:cNvGraphicFramePr/>
            <p:nvPr/>
          </p:nvGraphicFramePr>
          <p:xfrm>
            <a:off x="1025794" y="3401985"/>
            <a:ext cx="1545666" cy="668035"/>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graphicFrame>
          <p:nvGraphicFramePr>
            <p:cNvPr id="28" name="Схема 27">
              <a:extLst>
                <a:ext uri="{FF2B5EF4-FFF2-40B4-BE49-F238E27FC236}">
                  <a16:creationId xmlns:a16="http://schemas.microsoft.com/office/drawing/2014/main" id="{99A74E3E-4786-4BC7-8CAB-7F04907C1320}"/>
                </a:ext>
              </a:extLst>
            </p:cNvPr>
            <p:cNvGraphicFramePr/>
            <p:nvPr>
              <p:extLst>
                <p:ext uri="{D42A27DB-BD31-4B8C-83A1-F6EECF244321}">
                  <p14:modId xmlns:p14="http://schemas.microsoft.com/office/powerpoint/2010/main" val="2149446513"/>
                </p:ext>
              </p:extLst>
            </p:nvPr>
          </p:nvGraphicFramePr>
          <p:xfrm>
            <a:off x="2396744" y="4124073"/>
            <a:ext cx="1597338" cy="923633"/>
          </p:xfrm>
          <a:graphic>
            <a:graphicData uri="http://schemas.openxmlformats.org/drawingml/2006/diagram">
              <dgm:relIds xmlns:dgm="http://schemas.openxmlformats.org/drawingml/2006/diagram" xmlns:r="http://schemas.openxmlformats.org/officeDocument/2006/relationships" r:dm="rId36" r:lo="rId37" r:qs="rId38" r:cs="rId39"/>
            </a:graphicData>
          </a:graphic>
        </p:graphicFrame>
        <p:graphicFrame>
          <p:nvGraphicFramePr>
            <p:cNvPr id="30" name="Схема 29">
              <a:extLst>
                <a:ext uri="{FF2B5EF4-FFF2-40B4-BE49-F238E27FC236}">
                  <a16:creationId xmlns:a16="http://schemas.microsoft.com/office/drawing/2014/main" id="{1BDA4D91-B07D-445C-B90C-8B2A7497DC45}"/>
                </a:ext>
              </a:extLst>
            </p:cNvPr>
            <p:cNvGraphicFramePr/>
            <p:nvPr>
              <p:extLst>
                <p:ext uri="{D42A27DB-BD31-4B8C-83A1-F6EECF244321}">
                  <p14:modId xmlns:p14="http://schemas.microsoft.com/office/powerpoint/2010/main" val="2647956410"/>
                </p:ext>
              </p:extLst>
            </p:nvPr>
          </p:nvGraphicFramePr>
          <p:xfrm>
            <a:off x="3880211" y="4834922"/>
            <a:ext cx="1594045" cy="1296285"/>
          </p:xfrm>
          <a:graphic>
            <a:graphicData uri="http://schemas.openxmlformats.org/drawingml/2006/diagram">
              <dgm:relIds xmlns:dgm="http://schemas.openxmlformats.org/drawingml/2006/diagram" xmlns:r="http://schemas.openxmlformats.org/officeDocument/2006/relationships" r:dm="rId41" r:lo="rId42" r:qs="rId43" r:cs="rId44"/>
            </a:graphicData>
          </a:graphic>
        </p:graphicFrame>
        <p:sp>
          <p:nvSpPr>
            <p:cNvPr id="34" name="Стрелка: изогнутая вверх 33">
              <a:extLst>
                <a:ext uri="{FF2B5EF4-FFF2-40B4-BE49-F238E27FC236}">
                  <a16:creationId xmlns:a16="http://schemas.microsoft.com/office/drawing/2014/main" id="{F5F7FCC5-2E2D-4BDF-A578-9B9E4460BDBE}"/>
                </a:ext>
              </a:extLst>
            </p:cNvPr>
            <p:cNvSpPr/>
            <p:nvPr/>
          </p:nvSpPr>
          <p:spPr>
            <a:xfrm rot="16200000" flipH="1" flipV="1">
              <a:off x="1714254" y="4090506"/>
              <a:ext cx="668035" cy="669967"/>
            </a:xfrm>
            <a:prstGeom prst="ben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ky-KG" dirty="0"/>
            </a:p>
          </p:txBody>
        </p:sp>
        <p:sp>
          <p:nvSpPr>
            <p:cNvPr id="35" name="Стрелка: изогнутая вверх 34">
              <a:extLst>
                <a:ext uri="{FF2B5EF4-FFF2-40B4-BE49-F238E27FC236}">
                  <a16:creationId xmlns:a16="http://schemas.microsoft.com/office/drawing/2014/main" id="{38684B83-FD75-4CCB-8C46-0B325F891CA2}"/>
                </a:ext>
              </a:extLst>
            </p:cNvPr>
            <p:cNvSpPr/>
            <p:nvPr/>
          </p:nvSpPr>
          <p:spPr>
            <a:xfrm rot="16200000" flipH="1" flipV="1">
              <a:off x="3134658" y="4903504"/>
              <a:ext cx="694618" cy="773417"/>
            </a:xfrm>
            <a:prstGeom prst="ben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ky-KG" dirty="0"/>
            </a:p>
          </p:txBody>
        </p:sp>
      </p:grpSp>
      <p:graphicFrame>
        <p:nvGraphicFramePr>
          <p:cNvPr id="3" name="Схема 2">
            <a:extLst>
              <a:ext uri="{FF2B5EF4-FFF2-40B4-BE49-F238E27FC236}">
                <a16:creationId xmlns:a16="http://schemas.microsoft.com/office/drawing/2014/main" id="{603D7A94-E289-41C3-8D7A-3A140F4A1B67}"/>
              </a:ext>
            </a:extLst>
          </p:cNvPr>
          <p:cNvGraphicFramePr/>
          <p:nvPr/>
        </p:nvGraphicFramePr>
        <p:xfrm>
          <a:off x="2770191" y="803851"/>
          <a:ext cx="2981809" cy="1532334"/>
        </p:xfrm>
        <a:graphic>
          <a:graphicData uri="http://schemas.openxmlformats.org/drawingml/2006/diagram">
            <dgm:relIds xmlns:dgm="http://schemas.openxmlformats.org/drawingml/2006/diagram" xmlns:r="http://schemas.openxmlformats.org/officeDocument/2006/relationships" r:dm="rId46" r:lo="rId47" r:qs="rId48" r:cs="rId49"/>
          </a:graphicData>
        </a:graphic>
      </p:graphicFrame>
    </p:spTree>
    <p:extLst>
      <p:ext uri="{BB962C8B-B14F-4D97-AF65-F5344CB8AC3E}">
        <p14:creationId xmlns:p14="http://schemas.microsoft.com/office/powerpoint/2010/main" val="336130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43BB63-02EE-4560-B223-6EA296438263}"/>
              </a:ext>
            </a:extLst>
          </p:cNvPr>
          <p:cNvSpPr>
            <a:spLocks noGrp="1"/>
          </p:cNvSpPr>
          <p:nvPr>
            <p:ph type="title"/>
          </p:nvPr>
        </p:nvSpPr>
        <p:spPr>
          <a:xfrm>
            <a:off x="3532211" y="103515"/>
            <a:ext cx="5127574" cy="391158"/>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2000" b="1" dirty="0"/>
              <a:t>Investment indicators of the project</a:t>
            </a:r>
            <a:endParaRPr lang="ru-RU" sz="2000" b="1" dirty="0"/>
          </a:p>
        </p:txBody>
      </p:sp>
      <p:graphicFrame>
        <p:nvGraphicFramePr>
          <p:cNvPr id="7" name="Объект 6">
            <a:extLst>
              <a:ext uri="{FF2B5EF4-FFF2-40B4-BE49-F238E27FC236}">
                <a16:creationId xmlns:a16="http://schemas.microsoft.com/office/drawing/2014/main" id="{254D6B11-2EC2-4261-BC17-065C0D190B09}"/>
              </a:ext>
            </a:extLst>
          </p:cNvPr>
          <p:cNvGraphicFramePr>
            <a:graphicFrameLocks noGrp="1"/>
          </p:cNvGraphicFramePr>
          <p:nvPr>
            <p:ph idx="1"/>
            <p:extLst>
              <p:ext uri="{D42A27DB-BD31-4B8C-83A1-F6EECF244321}">
                <p14:modId xmlns:p14="http://schemas.microsoft.com/office/powerpoint/2010/main" val="3130341569"/>
              </p:ext>
            </p:extLst>
          </p:nvPr>
        </p:nvGraphicFramePr>
        <p:xfrm>
          <a:off x="1874520" y="708660"/>
          <a:ext cx="8435341" cy="5532126"/>
        </p:xfrm>
        <a:graphic>
          <a:graphicData uri="http://schemas.openxmlformats.org/drawingml/2006/table">
            <a:tbl>
              <a:tblPr>
                <a:tableStyleId>{5C22544A-7EE6-4342-B048-85BDC9FD1C3A}</a:tableStyleId>
              </a:tblPr>
              <a:tblGrid>
                <a:gridCol w="394668">
                  <a:extLst>
                    <a:ext uri="{9D8B030D-6E8A-4147-A177-3AD203B41FA5}">
                      <a16:colId xmlns:a16="http://schemas.microsoft.com/office/drawing/2014/main" val="719711382"/>
                    </a:ext>
                  </a:extLst>
                </a:gridCol>
                <a:gridCol w="4064365">
                  <a:extLst>
                    <a:ext uri="{9D8B030D-6E8A-4147-A177-3AD203B41FA5}">
                      <a16:colId xmlns:a16="http://schemas.microsoft.com/office/drawing/2014/main" val="740658962"/>
                    </a:ext>
                  </a:extLst>
                </a:gridCol>
                <a:gridCol w="1281576">
                  <a:extLst>
                    <a:ext uri="{9D8B030D-6E8A-4147-A177-3AD203B41FA5}">
                      <a16:colId xmlns:a16="http://schemas.microsoft.com/office/drawing/2014/main" val="2283444505"/>
                    </a:ext>
                  </a:extLst>
                </a:gridCol>
                <a:gridCol w="888893">
                  <a:extLst>
                    <a:ext uri="{9D8B030D-6E8A-4147-A177-3AD203B41FA5}">
                      <a16:colId xmlns:a16="http://schemas.microsoft.com/office/drawing/2014/main" val="574437349"/>
                    </a:ext>
                  </a:extLst>
                </a:gridCol>
                <a:gridCol w="951291">
                  <a:extLst>
                    <a:ext uri="{9D8B030D-6E8A-4147-A177-3AD203B41FA5}">
                      <a16:colId xmlns:a16="http://schemas.microsoft.com/office/drawing/2014/main" val="636783615"/>
                    </a:ext>
                  </a:extLst>
                </a:gridCol>
                <a:gridCol w="854548">
                  <a:extLst>
                    <a:ext uri="{9D8B030D-6E8A-4147-A177-3AD203B41FA5}">
                      <a16:colId xmlns:a16="http://schemas.microsoft.com/office/drawing/2014/main" val="2709022698"/>
                    </a:ext>
                  </a:extLst>
                </a:gridCol>
              </a:tblGrid>
              <a:tr h="679551">
                <a:tc>
                  <a:txBody>
                    <a:bodyPr/>
                    <a:lstStyle/>
                    <a:p>
                      <a:pPr algn="ctr" fontAlgn="ctr"/>
                      <a:r>
                        <a:rPr lang="ru-RU" sz="1400" b="1" i="0" u="none" strike="noStrike" dirty="0">
                          <a:solidFill>
                            <a:schemeClr val="bg1"/>
                          </a:solidFill>
                          <a:effectLst/>
                          <a:latin typeface="+mn-lt"/>
                        </a:rPr>
                        <a:t>№</a:t>
                      </a:r>
                    </a:p>
                  </a:txBody>
                  <a:tcPr marL="8826" marR="8826" marT="8826" marB="0" anchor="ctr">
                    <a:solidFill>
                      <a:schemeClr val="accent5">
                        <a:lumMod val="75000"/>
                      </a:schemeClr>
                    </a:solidFill>
                  </a:tcPr>
                </a:tc>
                <a:tc>
                  <a:txBody>
                    <a:bodyPr/>
                    <a:lstStyle/>
                    <a:p>
                      <a:pPr algn="ctr" fontAlgn="ctr"/>
                      <a:r>
                        <a:rPr lang="en-US" sz="1400" b="1" u="none" strike="noStrike" dirty="0">
                          <a:solidFill>
                            <a:schemeClr val="bg1"/>
                          </a:solidFill>
                          <a:effectLst/>
                          <a:latin typeface="+mn-lt"/>
                        </a:rPr>
                        <a:t>Indicators</a:t>
                      </a:r>
                      <a:endParaRPr lang="ru-RU" sz="1400" b="1" i="0" u="none" strike="noStrike" dirty="0">
                        <a:solidFill>
                          <a:schemeClr val="bg1"/>
                        </a:solidFill>
                        <a:effectLst/>
                        <a:latin typeface="+mn-lt"/>
                      </a:endParaRPr>
                    </a:p>
                  </a:txBody>
                  <a:tcPr marL="8826" marR="8826" marT="8826" marB="0" anchor="ctr">
                    <a:solidFill>
                      <a:srgbClr val="C00000"/>
                    </a:solidFill>
                  </a:tcPr>
                </a:tc>
                <a:tc>
                  <a:txBody>
                    <a:bodyPr/>
                    <a:lstStyle/>
                    <a:p>
                      <a:pPr algn="ctr" fontAlgn="ctr"/>
                      <a:r>
                        <a:rPr lang="en-US" sz="1400" b="1" u="none" strike="noStrike" dirty="0">
                          <a:solidFill>
                            <a:schemeClr val="bg1"/>
                          </a:solidFill>
                          <a:effectLst/>
                          <a:latin typeface="+mn-lt"/>
                        </a:rPr>
                        <a:t>Unit measurements</a:t>
                      </a:r>
                      <a:endParaRPr lang="ru-RU" sz="1400" b="1" i="0" u="none" strike="noStrike" dirty="0">
                        <a:solidFill>
                          <a:schemeClr val="bg1"/>
                        </a:solidFill>
                        <a:effectLst/>
                        <a:latin typeface="+mn-lt"/>
                      </a:endParaRPr>
                    </a:p>
                  </a:txBody>
                  <a:tcPr marL="8826" marR="8826" marT="8826" marB="0" anchor="ctr">
                    <a:solidFill>
                      <a:schemeClr val="accent5">
                        <a:lumMod val="75000"/>
                      </a:schemeClr>
                    </a:solidFill>
                  </a:tcPr>
                </a:tc>
                <a:tc gridSpan="3">
                  <a:txBody>
                    <a:bodyPr/>
                    <a:lstStyle/>
                    <a:p>
                      <a:pPr algn="ctr" fontAlgn="ctr"/>
                      <a:r>
                        <a:rPr lang="en-US" sz="1400" b="1" i="0" u="none" strike="noStrike" dirty="0">
                          <a:solidFill>
                            <a:schemeClr val="bg1"/>
                          </a:solidFill>
                          <a:effectLst/>
                          <a:latin typeface="+mn-lt"/>
                        </a:rPr>
                        <a:t>The values</a:t>
                      </a:r>
                      <a:endParaRPr lang="ru-RU" sz="1400" b="1" i="0" u="none" strike="noStrike" dirty="0">
                        <a:solidFill>
                          <a:schemeClr val="bg1"/>
                        </a:solidFill>
                        <a:effectLst/>
                        <a:latin typeface="+mn-lt"/>
                      </a:endParaRPr>
                    </a:p>
                  </a:txBody>
                  <a:tcPr marL="9525" marR="9525" marT="9525" marB="0" anchor="ctr">
                    <a:solidFill>
                      <a:schemeClr val="accent5">
                        <a:lumMod val="75000"/>
                      </a:schemeClr>
                    </a:solidFill>
                  </a:tcPr>
                </a:tc>
                <a:tc hMerge="1">
                  <a:txBody>
                    <a:bodyPr/>
                    <a:lstStyle/>
                    <a:p>
                      <a:pPr algn="ctr" fontAlgn="ctr"/>
                      <a:endParaRPr lang="ru-RU" sz="1200" b="1" i="0" u="none" strike="noStrike" dirty="0">
                        <a:solidFill>
                          <a:schemeClr val="bg1"/>
                        </a:solidFill>
                        <a:effectLst/>
                        <a:latin typeface="+mn-lt"/>
                      </a:endParaRPr>
                    </a:p>
                  </a:txBody>
                  <a:tcPr marL="9525" marR="9525" marT="9525" marB="0" anchor="ctr">
                    <a:solidFill>
                      <a:schemeClr val="accent5">
                        <a:lumMod val="75000"/>
                      </a:schemeClr>
                    </a:solidFill>
                  </a:tcPr>
                </a:tc>
                <a:tc hMerge="1">
                  <a:txBody>
                    <a:bodyPr/>
                    <a:lstStyle/>
                    <a:p>
                      <a:pPr algn="ctr" fontAlgn="ctr"/>
                      <a:endParaRPr lang="ru-RU" sz="1200" b="1" i="0" u="none" strike="noStrike" dirty="0">
                        <a:solidFill>
                          <a:schemeClr val="bg1"/>
                        </a:solidFill>
                        <a:effectLst/>
                        <a:latin typeface="+mn-lt"/>
                      </a:endParaRPr>
                    </a:p>
                  </a:txBody>
                  <a:tcPr marL="9525" marR="9525" marT="9525" marB="0" anchor="ctr">
                    <a:solidFill>
                      <a:schemeClr val="accent5">
                        <a:lumMod val="75000"/>
                      </a:schemeClr>
                    </a:solidFill>
                  </a:tcPr>
                </a:tc>
                <a:extLst>
                  <a:ext uri="{0D108BD9-81ED-4DB2-BD59-A6C34878D82A}">
                    <a16:rowId xmlns:a16="http://schemas.microsoft.com/office/drawing/2014/main" val="2601543333"/>
                  </a:ext>
                </a:extLst>
              </a:tr>
              <a:tr h="347752">
                <a:tc>
                  <a:txBody>
                    <a:bodyPr/>
                    <a:lstStyle/>
                    <a:p>
                      <a:pPr algn="ctr" fontAlgn="ctr"/>
                      <a:r>
                        <a:rPr lang="ru-RU" sz="1400" u="none" strike="noStrike" dirty="0">
                          <a:solidFill>
                            <a:schemeClr val="bg1"/>
                          </a:solidFill>
                          <a:effectLst/>
                          <a:latin typeface="+mn-lt"/>
                        </a:rPr>
                        <a:t>1</a:t>
                      </a:r>
                      <a:endParaRPr lang="ru-RU" sz="1400" b="0" i="0" u="none" strike="noStrike" dirty="0">
                        <a:solidFill>
                          <a:schemeClr val="bg1"/>
                        </a:solidFill>
                        <a:effectLst/>
                        <a:latin typeface="+mn-lt"/>
                      </a:endParaRPr>
                    </a:p>
                  </a:txBody>
                  <a:tcPr marL="8826" marR="8826" marT="8826" marB="0" anchor="ctr">
                    <a:solidFill>
                      <a:schemeClr val="accent5">
                        <a:lumMod val="75000"/>
                      </a:schemeClr>
                    </a:solidFill>
                  </a:tcPr>
                </a:tc>
                <a:tc>
                  <a:txBody>
                    <a:bodyPr/>
                    <a:lstStyle/>
                    <a:p>
                      <a:pPr algn="l" fontAlgn="ctr"/>
                      <a:r>
                        <a:rPr lang="en-US" sz="1400" b="1" u="none" strike="noStrike" dirty="0">
                          <a:solidFill>
                            <a:schemeClr val="tx1"/>
                          </a:solidFill>
                          <a:effectLst/>
                          <a:latin typeface="+mn-lt"/>
                        </a:rPr>
                        <a:t>Installed capacity</a:t>
                      </a:r>
                      <a:endParaRPr lang="ru-RU" sz="1400" b="1" i="0" u="none" strike="noStrike" dirty="0">
                        <a:solidFill>
                          <a:schemeClr val="tx1"/>
                        </a:solidFill>
                        <a:effectLst/>
                        <a:latin typeface="+mn-lt"/>
                      </a:endParaRPr>
                    </a:p>
                  </a:txBody>
                  <a:tcPr marL="8826" marR="8826" marT="8826" marB="0" anchor="ctr">
                    <a:solidFill>
                      <a:srgbClr val="D9D9D9"/>
                    </a:solidFill>
                  </a:tcPr>
                </a:tc>
                <a:tc>
                  <a:txBody>
                    <a:bodyPr/>
                    <a:lstStyle/>
                    <a:p>
                      <a:pPr algn="ctr" fontAlgn="ctr"/>
                      <a:r>
                        <a:rPr lang="en-US" sz="1400" u="none" strike="noStrike" dirty="0">
                          <a:effectLst/>
                          <a:latin typeface="+mn-lt"/>
                        </a:rPr>
                        <a:t>MW</a:t>
                      </a:r>
                      <a:endParaRPr lang="ru-RU" sz="1400" b="0" i="0" u="none" strike="noStrike" dirty="0">
                        <a:effectLst/>
                        <a:latin typeface="+mn-lt"/>
                      </a:endParaRPr>
                    </a:p>
                  </a:txBody>
                  <a:tcPr marL="8826" marR="8826" marT="8826" marB="0" anchor="ctr"/>
                </a:tc>
                <a:tc>
                  <a:txBody>
                    <a:bodyPr/>
                    <a:lstStyle/>
                    <a:p>
                      <a:pPr algn="ctr" fontAlgn="ctr"/>
                      <a:r>
                        <a:rPr lang="ru-RU" sz="1400" b="0" i="0" u="none" strike="noStrike" dirty="0">
                          <a:effectLst/>
                          <a:latin typeface="Calibri" panose="020F0502020204030204" pitchFamily="34" charset="0"/>
                        </a:rPr>
                        <a:t>1</a:t>
                      </a:r>
                      <a:r>
                        <a:rPr lang="en-US" sz="1400" b="0" i="0" u="none" strike="noStrike" dirty="0">
                          <a:effectLst/>
                          <a:latin typeface="Calibri" panose="020F0502020204030204" pitchFamily="34" charset="0"/>
                        </a:rPr>
                        <a:t> </a:t>
                      </a:r>
                      <a:r>
                        <a:rPr lang="ru-RU" sz="1400" b="0" i="0" u="none" strike="noStrike" dirty="0">
                          <a:effectLst/>
                          <a:latin typeface="Calibri" panose="020F0502020204030204" pitchFamily="34" charset="0"/>
                        </a:rPr>
                        <a:t>305</a:t>
                      </a:r>
                    </a:p>
                  </a:txBody>
                  <a:tcPr marL="9525" marR="9525" marT="9525" marB="0" anchor="ctr"/>
                </a:tc>
                <a:tc>
                  <a:txBody>
                    <a:bodyPr/>
                    <a:lstStyle/>
                    <a:p>
                      <a:pPr algn="ctr" fontAlgn="ctr"/>
                      <a:endParaRPr lang="ru-RU" sz="1400" b="0" i="0" u="none" strike="noStrike" dirty="0">
                        <a:effectLst/>
                        <a:latin typeface="+mn-lt"/>
                      </a:endParaRPr>
                    </a:p>
                  </a:txBody>
                  <a:tcPr marL="9525" marR="9525" marT="9525" marB="0" anchor="ctr"/>
                </a:tc>
                <a:tc>
                  <a:txBody>
                    <a:bodyPr/>
                    <a:lstStyle/>
                    <a:p>
                      <a:pPr algn="ctr" fontAlgn="ctr"/>
                      <a:endParaRPr lang="ru-RU" sz="1400" b="0" i="0" u="none" strike="noStrike" dirty="0">
                        <a:effectLst/>
                        <a:latin typeface="+mn-lt"/>
                      </a:endParaRPr>
                    </a:p>
                  </a:txBody>
                  <a:tcPr marL="9525" marR="9525" marT="9525" marB="0" anchor="ctr"/>
                </a:tc>
                <a:extLst>
                  <a:ext uri="{0D108BD9-81ED-4DB2-BD59-A6C34878D82A}">
                    <a16:rowId xmlns:a16="http://schemas.microsoft.com/office/drawing/2014/main" val="2255913764"/>
                  </a:ext>
                </a:extLst>
              </a:tr>
              <a:tr h="347752">
                <a:tc>
                  <a:txBody>
                    <a:bodyPr/>
                    <a:lstStyle/>
                    <a:p>
                      <a:pPr algn="ctr" fontAlgn="ctr"/>
                      <a:r>
                        <a:rPr lang="ru-RU" sz="1400" u="none" strike="noStrike" dirty="0">
                          <a:solidFill>
                            <a:schemeClr val="bg1"/>
                          </a:solidFill>
                          <a:effectLst/>
                          <a:latin typeface="+mn-lt"/>
                        </a:rPr>
                        <a:t>2</a:t>
                      </a:r>
                      <a:endParaRPr lang="ru-RU" sz="1400" b="0" i="0" u="none" strike="noStrike" dirty="0">
                        <a:solidFill>
                          <a:schemeClr val="bg1"/>
                        </a:solidFill>
                        <a:effectLst/>
                        <a:latin typeface="+mn-lt"/>
                      </a:endParaRPr>
                    </a:p>
                  </a:txBody>
                  <a:tcPr marL="8826" marR="8826" marT="8826" marB="0" anchor="ctr">
                    <a:solidFill>
                      <a:schemeClr val="accent5">
                        <a:lumMod val="75000"/>
                      </a:schemeClr>
                    </a:solidFill>
                  </a:tcPr>
                </a:tc>
                <a:tc>
                  <a:txBody>
                    <a:bodyPr/>
                    <a:lstStyle/>
                    <a:p>
                      <a:pPr algn="l" fontAlgn="ctr"/>
                      <a:r>
                        <a:rPr lang="en-US" sz="1400" b="1" u="none" strike="noStrike" dirty="0">
                          <a:solidFill>
                            <a:schemeClr val="tx1"/>
                          </a:solidFill>
                          <a:effectLst/>
                          <a:latin typeface="+mn-lt"/>
                        </a:rPr>
                        <a:t>Annual production</a:t>
                      </a:r>
                      <a:endParaRPr lang="ru-RU" sz="1400" b="1" i="0" u="none" strike="noStrike" dirty="0">
                        <a:solidFill>
                          <a:schemeClr val="tx1"/>
                        </a:solidFill>
                        <a:effectLst/>
                        <a:latin typeface="+mn-lt"/>
                      </a:endParaRPr>
                    </a:p>
                  </a:txBody>
                  <a:tcPr marL="8826" marR="8826" marT="8826" marB="0" anchor="ctr">
                    <a:solidFill>
                      <a:srgbClr val="D9D9D9"/>
                    </a:solidFill>
                  </a:tcPr>
                </a:tc>
                <a:tc>
                  <a:txBody>
                    <a:bodyPr/>
                    <a:lstStyle/>
                    <a:p>
                      <a:pPr algn="ctr" fontAlgn="ctr"/>
                      <a:r>
                        <a:rPr lang="en-US" sz="1400" u="none" strike="noStrike" dirty="0">
                          <a:effectLst/>
                          <a:latin typeface="+mn-lt"/>
                        </a:rPr>
                        <a:t>million kWh</a:t>
                      </a:r>
                      <a:endParaRPr lang="ru-RU" sz="1400" b="0" i="0" u="none" strike="noStrike" dirty="0">
                        <a:effectLst/>
                        <a:latin typeface="+mn-lt"/>
                      </a:endParaRPr>
                    </a:p>
                  </a:txBody>
                  <a:tcPr marL="8826" marR="8826" marT="8826" marB="0" anchor="ctr"/>
                </a:tc>
                <a:tc>
                  <a:txBody>
                    <a:bodyPr/>
                    <a:lstStyle/>
                    <a:p>
                      <a:pPr algn="ctr" fontAlgn="ctr"/>
                      <a:r>
                        <a:rPr lang="ru-RU" sz="1400" b="0" i="0" u="none" strike="noStrike" dirty="0">
                          <a:effectLst/>
                          <a:latin typeface="Calibri" panose="020F0502020204030204" pitchFamily="34" charset="0"/>
                        </a:rPr>
                        <a:t>3 317</a:t>
                      </a:r>
                    </a:p>
                  </a:txBody>
                  <a:tcPr marL="9525" marR="9525" marT="9525" marB="0" anchor="ctr"/>
                </a:tc>
                <a:tc>
                  <a:txBody>
                    <a:bodyPr/>
                    <a:lstStyle/>
                    <a:p>
                      <a:pPr algn="ctr" fontAlgn="ctr"/>
                      <a:endParaRPr lang="ru-RU" sz="1400" b="0" i="0" u="none" strike="noStrike" dirty="0">
                        <a:effectLst/>
                        <a:latin typeface="+mn-lt"/>
                      </a:endParaRPr>
                    </a:p>
                  </a:txBody>
                  <a:tcPr marL="9525" marR="9525" marT="9525" marB="0" anchor="ctr"/>
                </a:tc>
                <a:tc>
                  <a:txBody>
                    <a:bodyPr/>
                    <a:lstStyle/>
                    <a:p>
                      <a:pPr algn="ctr" fontAlgn="ctr"/>
                      <a:endParaRPr lang="ru-RU" sz="1400" b="0" i="0" u="none" strike="noStrike" dirty="0">
                        <a:effectLst/>
                        <a:latin typeface="+mn-lt"/>
                      </a:endParaRPr>
                    </a:p>
                  </a:txBody>
                  <a:tcPr marL="9525" marR="9525" marT="9525" marB="0" anchor="ctr"/>
                </a:tc>
                <a:extLst>
                  <a:ext uri="{0D108BD9-81ED-4DB2-BD59-A6C34878D82A}">
                    <a16:rowId xmlns:a16="http://schemas.microsoft.com/office/drawing/2014/main" val="3388783579"/>
                  </a:ext>
                </a:extLst>
              </a:tr>
              <a:tr h="347752">
                <a:tc>
                  <a:txBody>
                    <a:bodyPr/>
                    <a:lstStyle/>
                    <a:p>
                      <a:pPr algn="ctr" fontAlgn="ctr"/>
                      <a:r>
                        <a:rPr lang="ru-RU" sz="1400" u="none" strike="noStrike" dirty="0">
                          <a:solidFill>
                            <a:schemeClr val="bg1"/>
                          </a:solidFill>
                          <a:effectLst/>
                          <a:latin typeface="+mn-lt"/>
                        </a:rPr>
                        <a:t>3</a:t>
                      </a:r>
                      <a:endParaRPr lang="ru-RU" sz="1400" b="0" i="0" u="none" strike="noStrike" dirty="0">
                        <a:solidFill>
                          <a:schemeClr val="bg1"/>
                        </a:solidFill>
                        <a:effectLst/>
                        <a:latin typeface="+mn-lt"/>
                      </a:endParaRPr>
                    </a:p>
                  </a:txBody>
                  <a:tcPr marL="8826" marR="8826" marT="8826" marB="0" anchor="ctr">
                    <a:solidFill>
                      <a:schemeClr val="accent5">
                        <a:lumMod val="75000"/>
                      </a:schemeClr>
                    </a:solidFill>
                  </a:tcPr>
                </a:tc>
                <a:tc>
                  <a:txBody>
                    <a:bodyPr/>
                    <a:lstStyle/>
                    <a:p>
                      <a:pPr algn="l" fontAlgn="ctr"/>
                      <a:r>
                        <a:rPr lang="en-US" sz="1400" b="1" u="none" strike="noStrike" dirty="0">
                          <a:solidFill>
                            <a:schemeClr val="tx1"/>
                          </a:solidFill>
                          <a:effectLst/>
                          <a:latin typeface="+mn-lt"/>
                        </a:rPr>
                        <a:t>Electricity consumption for own needs</a:t>
                      </a:r>
                      <a:endParaRPr lang="ru-RU" sz="1400" b="1" i="0" u="none" strike="noStrike" dirty="0">
                        <a:solidFill>
                          <a:schemeClr val="tx1"/>
                        </a:solidFill>
                        <a:effectLst/>
                        <a:latin typeface="+mn-lt"/>
                      </a:endParaRPr>
                    </a:p>
                  </a:txBody>
                  <a:tcPr marL="8826" marR="8826" marT="8826" marB="0" anchor="ctr">
                    <a:solidFill>
                      <a:srgbClr val="D9D9D9"/>
                    </a:solidFill>
                  </a:tcPr>
                </a:tc>
                <a:tc>
                  <a:txBody>
                    <a:bodyPr/>
                    <a:lstStyle/>
                    <a:p>
                      <a:pPr algn="ctr" fontAlgn="ctr"/>
                      <a:r>
                        <a:rPr lang="en-US" sz="1400" u="none" strike="noStrike" dirty="0">
                          <a:effectLst/>
                          <a:latin typeface="+mn-lt"/>
                        </a:rPr>
                        <a:t>million kW</a:t>
                      </a:r>
                      <a:endParaRPr lang="ru-RU" sz="1400" b="0" i="0" u="none" strike="noStrike" dirty="0">
                        <a:effectLst/>
                        <a:latin typeface="+mn-lt"/>
                      </a:endParaRPr>
                    </a:p>
                  </a:txBody>
                  <a:tcPr marL="8826" marR="8826" marT="8826" marB="0" anchor="ctr"/>
                </a:tc>
                <a:tc>
                  <a:txBody>
                    <a:bodyPr/>
                    <a:lstStyle/>
                    <a:p>
                      <a:pPr algn="ctr" fontAlgn="ctr"/>
                      <a:r>
                        <a:rPr lang="ru-RU" sz="1400" b="0" i="0" u="none" strike="noStrike">
                          <a:effectLst/>
                          <a:latin typeface="Calibri" panose="020F0502020204030204" pitchFamily="34" charset="0"/>
                        </a:rPr>
                        <a:t>83</a:t>
                      </a:r>
                    </a:p>
                  </a:txBody>
                  <a:tcPr marL="9525" marR="9525" marT="9525" marB="0" anchor="ctr"/>
                </a:tc>
                <a:tc>
                  <a:txBody>
                    <a:bodyPr/>
                    <a:lstStyle/>
                    <a:p>
                      <a:pPr algn="ctr" fontAlgn="ctr"/>
                      <a:endParaRPr lang="ru-RU" sz="1400" b="0" i="0" u="none" strike="noStrike" dirty="0">
                        <a:effectLst/>
                        <a:latin typeface="+mn-lt"/>
                      </a:endParaRPr>
                    </a:p>
                  </a:txBody>
                  <a:tcPr marL="9525" marR="9525" marT="9525" marB="0" anchor="ctr"/>
                </a:tc>
                <a:tc>
                  <a:txBody>
                    <a:bodyPr/>
                    <a:lstStyle/>
                    <a:p>
                      <a:pPr algn="ctr" fontAlgn="ctr"/>
                      <a:endParaRPr lang="ru-RU" sz="1400" b="0" i="0" u="none" strike="noStrike">
                        <a:effectLst/>
                        <a:latin typeface="+mn-lt"/>
                      </a:endParaRPr>
                    </a:p>
                  </a:txBody>
                  <a:tcPr marL="9525" marR="9525" marT="9525" marB="0" anchor="ctr"/>
                </a:tc>
                <a:extLst>
                  <a:ext uri="{0D108BD9-81ED-4DB2-BD59-A6C34878D82A}">
                    <a16:rowId xmlns:a16="http://schemas.microsoft.com/office/drawing/2014/main" val="2615934975"/>
                  </a:ext>
                </a:extLst>
              </a:tr>
              <a:tr h="347752">
                <a:tc>
                  <a:txBody>
                    <a:bodyPr/>
                    <a:lstStyle/>
                    <a:p>
                      <a:pPr algn="ctr" fontAlgn="ctr"/>
                      <a:r>
                        <a:rPr lang="ru-RU" sz="1400" u="none" strike="noStrike" dirty="0">
                          <a:solidFill>
                            <a:schemeClr val="bg1"/>
                          </a:solidFill>
                          <a:effectLst/>
                          <a:latin typeface="+mn-lt"/>
                        </a:rPr>
                        <a:t>4</a:t>
                      </a:r>
                      <a:endParaRPr lang="ru-RU" sz="1400" b="0" i="0" u="none" strike="noStrike" dirty="0">
                        <a:solidFill>
                          <a:schemeClr val="bg1"/>
                        </a:solidFill>
                        <a:effectLst/>
                        <a:latin typeface="+mn-lt"/>
                      </a:endParaRPr>
                    </a:p>
                  </a:txBody>
                  <a:tcPr marL="8826" marR="8826" marT="8826" marB="0" anchor="ctr">
                    <a:solidFill>
                      <a:schemeClr val="accent5">
                        <a:lumMod val="75000"/>
                      </a:schemeClr>
                    </a:solidFill>
                  </a:tcPr>
                </a:tc>
                <a:tc>
                  <a:txBody>
                    <a:bodyPr/>
                    <a:lstStyle/>
                    <a:p>
                      <a:pPr algn="l" fontAlgn="ctr"/>
                      <a:r>
                        <a:rPr lang="en-US" sz="1400" b="1" u="none" strike="noStrike" dirty="0">
                          <a:solidFill>
                            <a:schemeClr val="tx1"/>
                          </a:solidFill>
                          <a:effectLst/>
                          <a:latin typeface="+mn-lt"/>
                        </a:rPr>
                        <a:t>Supplied electricity</a:t>
                      </a:r>
                      <a:endParaRPr lang="ru-RU" sz="1400" b="1" i="0" u="none" strike="noStrike" dirty="0">
                        <a:solidFill>
                          <a:schemeClr val="tx1"/>
                        </a:solidFill>
                        <a:effectLst/>
                        <a:latin typeface="+mn-lt"/>
                      </a:endParaRPr>
                    </a:p>
                  </a:txBody>
                  <a:tcPr marL="8826" marR="8826" marT="8826" marB="0" anchor="ctr">
                    <a:solidFill>
                      <a:srgbClr val="D9D9D9"/>
                    </a:solidFill>
                  </a:tcPr>
                </a:tc>
                <a:tc>
                  <a:txBody>
                    <a:bodyPr/>
                    <a:lstStyle/>
                    <a:p>
                      <a:pPr algn="ctr" fontAlgn="ctr"/>
                      <a:r>
                        <a:rPr lang="en-US" sz="1400" u="none" strike="noStrike" dirty="0">
                          <a:effectLst/>
                          <a:latin typeface="+mn-lt"/>
                        </a:rPr>
                        <a:t>million kW</a:t>
                      </a:r>
                      <a:endParaRPr lang="ru-RU" sz="1400" b="0" i="0" u="none" strike="noStrike" dirty="0">
                        <a:effectLst/>
                        <a:latin typeface="+mn-lt"/>
                      </a:endParaRPr>
                    </a:p>
                  </a:txBody>
                  <a:tcPr marL="8826" marR="8826" marT="8826" marB="0" anchor="ctr"/>
                </a:tc>
                <a:tc>
                  <a:txBody>
                    <a:bodyPr/>
                    <a:lstStyle/>
                    <a:p>
                      <a:pPr algn="ctr" fontAlgn="ctr"/>
                      <a:r>
                        <a:rPr lang="ru-RU" sz="1400" b="0" i="0" u="none" strike="noStrike">
                          <a:effectLst/>
                          <a:latin typeface="Calibri" panose="020F0502020204030204" pitchFamily="34" charset="0"/>
                        </a:rPr>
                        <a:t>3 218</a:t>
                      </a:r>
                    </a:p>
                  </a:txBody>
                  <a:tcPr marL="9525" marR="9525" marT="9525" marB="0" anchor="ctr"/>
                </a:tc>
                <a:tc>
                  <a:txBody>
                    <a:bodyPr/>
                    <a:lstStyle/>
                    <a:p>
                      <a:pPr algn="ctr" fontAlgn="ctr"/>
                      <a:endParaRPr lang="ru-RU" sz="1400" b="0" i="0" u="none" strike="noStrike" dirty="0">
                        <a:effectLst/>
                        <a:latin typeface="+mn-lt"/>
                      </a:endParaRPr>
                    </a:p>
                  </a:txBody>
                  <a:tcPr marL="9525" marR="9525" marT="9525" marB="0" anchor="ctr"/>
                </a:tc>
                <a:tc>
                  <a:txBody>
                    <a:bodyPr/>
                    <a:lstStyle/>
                    <a:p>
                      <a:pPr algn="ctr" fontAlgn="ctr"/>
                      <a:endParaRPr lang="ru-RU" sz="1400" b="0" i="0" u="none" strike="noStrike">
                        <a:effectLst/>
                        <a:latin typeface="+mn-lt"/>
                      </a:endParaRPr>
                    </a:p>
                  </a:txBody>
                  <a:tcPr marL="9525" marR="9525" marT="9525" marB="0" anchor="ctr"/>
                </a:tc>
                <a:extLst>
                  <a:ext uri="{0D108BD9-81ED-4DB2-BD59-A6C34878D82A}">
                    <a16:rowId xmlns:a16="http://schemas.microsoft.com/office/drawing/2014/main" val="92266181"/>
                  </a:ext>
                </a:extLst>
              </a:tr>
              <a:tr h="347752">
                <a:tc>
                  <a:txBody>
                    <a:bodyPr/>
                    <a:lstStyle/>
                    <a:p>
                      <a:pPr algn="ctr" fontAlgn="ctr"/>
                      <a:r>
                        <a:rPr lang="ru-RU" sz="1400" u="none" strike="noStrike">
                          <a:solidFill>
                            <a:schemeClr val="bg1"/>
                          </a:solidFill>
                          <a:effectLst/>
                          <a:latin typeface="+mn-lt"/>
                        </a:rPr>
                        <a:t>5</a:t>
                      </a:r>
                      <a:endParaRPr lang="ru-RU" sz="1400" b="0" i="0" u="none" strike="noStrike">
                        <a:solidFill>
                          <a:schemeClr val="bg1"/>
                        </a:solidFill>
                        <a:effectLst/>
                        <a:latin typeface="+mn-lt"/>
                      </a:endParaRPr>
                    </a:p>
                  </a:txBody>
                  <a:tcPr marL="8826" marR="8826" marT="8826" marB="0" anchor="ctr">
                    <a:solidFill>
                      <a:schemeClr val="accent5">
                        <a:lumMod val="75000"/>
                      </a:schemeClr>
                    </a:solidFill>
                  </a:tcPr>
                </a:tc>
                <a:tc>
                  <a:txBody>
                    <a:bodyPr/>
                    <a:lstStyle/>
                    <a:p>
                      <a:pPr algn="l" fontAlgn="ctr"/>
                      <a:r>
                        <a:rPr lang="en-US" sz="1400" b="1" u="none" strike="noStrike" dirty="0">
                          <a:solidFill>
                            <a:schemeClr val="tx1"/>
                          </a:solidFill>
                          <a:effectLst/>
                          <a:latin typeface="+mn-lt"/>
                        </a:rPr>
                        <a:t>Consolidated estimate of the cost of construction</a:t>
                      </a:r>
                      <a:endParaRPr lang="ru-RU" sz="1400" b="1" i="0" u="none" strike="noStrike" dirty="0">
                        <a:solidFill>
                          <a:schemeClr val="tx1"/>
                        </a:solidFill>
                        <a:effectLst/>
                        <a:latin typeface="+mn-lt"/>
                      </a:endParaRPr>
                    </a:p>
                  </a:txBody>
                  <a:tcPr marL="8826" marR="8826" marT="8826" marB="0" anchor="ctr">
                    <a:solidFill>
                      <a:srgbClr val="D9D9D9"/>
                    </a:solidFill>
                  </a:tcPr>
                </a:tc>
                <a:tc>
                  <a:txBody>
                    <a:bodyPr/>
                    <a:lstStyle/>
                    <a:p>
                      <a:pPr algn="ctr" fontAlgn="ctr"/>
                      <a:r>
                        <a:rPr lang="en-US" sz="1400" u="none" strike="noStrike" dirty="0">
                          <a:effectLst/>
                          <a:latin typeface="+mn-lt"/>
                        </a:rPr>
                        <a:t>USD million</a:t>
                      </a:r>
                      <a:endParaRPr lang="ru-RU" sz="1400" b="0" i="0" u="none" strike="noStrike" dirty="0">
                        <a:effectLst/>
                        <a:latin typeface="+mn-lt"/>
                      </a:endParaRPr>
                    </a:p>
                  </a:txBody>
                  <a:tcPr marL="8826" marR="8826" marT="8826" marB="0" anchor="ctr"/>
                </a:tc>
                <a:tc>
                  <a:txBody>
                    <a:bodyPr/>
                    <a:lstStyle/>
                    <a:p>
                      <a:pPr algn="ctr" fontAlgn="ctr"/>
                      <a:r>
                        <a:rPr lang="ru-RU" sz="1400" b="0" i="0" u="none" strike="noStrike" dirty="0">
                          <a:effectLst/>
                          <a:latin typeface="Calibri" panose="020F0502020204030204" pitchFamily="34" charset="0"/>
                        </a:rPr>
                        <a:t>3 340</a:t>
                      </a:r>
                    </a:p>
                  </a:txBody>
                  <a:tcPr marL="9525" marR="9525" marT="9525" marB="0" anchor="ctr"/>
                </a:tc>
                <a:tc>
                  <a:txBody>
                    <a:bodyPr/>
                    <a:lstStyle/>
                    <a:p>
                      <a:pPr algn="ctr" fontAlgn="ctr"/>
                      <a:endParaRPr lang="ru-RU" sz="1400" b="0" i="0" u="none" strike="noStrike" dirty="0">
                        <a:effectLst/>
                        <a:latin typeface="+mn-lt"/>
                      </a:endParaRPr>
                    </a:p>
                  </a:txBody>
                  <a:tcPr marL="9525" marR="9525" marT="9525" marB="0" anchor="ctr"/>
                </a:tc>
                <a:tc>
                  <a:txBody>
                    <a:bodyPr/>
                    <a:lstStyle/>
                    <a:p>
                      <a:pPr algn="ctr" fontAlgn="ctr"/>
                      <a:endParaRPr lang="ru-RU" sz="1400" b="0" i="0" u="none" strike="noStrike" dirty="0">
                        <a:effectLst/>
                        <a:latin typeface="+mn-lt"/>
                      </a:endParaRPr>
                    </a:p>
                  </a:txBody>
                  <a:tcPr marL="9525" marR="9525" marT="9525" marB="0" anchor="ctr"/>
                </a:tc>
                <a:extLst>
                  <a:ext uri="{0D108BD9-81ED-4DB2-BD59-A6C34878D82A}">
                    <a16:rowId xmlns:a16="http://schemas.microsoft.com/office/drawing/2014/main" val="2286229955"/>
                  </a:ext>
                </a:extLst>
              </a:tr>
              <a:tr h="347752">
                <a:tc rowSpan="2">
                  <a:txBody>
                    <a:bodyPr/>
                    <a:lstStyle/>
                    <a:p>
                      <a:pPr algn="ctr" fontAlgn="ctr"/>
                      <a:r>
                        <a:rPr lang="ru-RU" sz="1400" b="0" i="0" u="none" strike="noStrike" dirty="0">
                          <a:solidFill>
                            <a:schemeClr val="bg1"/>
                          </a:solidFill>
                          <a:effectLst/>
                          <a:latin typeface="+mn-lt"/>
                        </a:rPr>
                        <a:t>6</a:t>
                      </a:r>
                    </a:p>
                  </a:txBody>
                  <a:tcPr marL="8826" marR="8826" marT="8826" marB="0" anchor="ctr">
                    <a:solidFill>
                      <a:schemeClr val="accent5">
                        <a:lumMod val="75000"/>
                      </a:schemeClr>
                    </a:solidFill>
                  </a:tcPr>
                </a:tc>
                <a:tc rowSpan="2">
                  <a:txBody>
                    <a:bodyPr/>
                    <a:lstStyle/>
                    <a:p>
                      <a:pPr algn="l" fontAlgn="ctr"/>
                      <a:r>
                        <a:rPr lang="en-US" sz="1400" b="1" i="0" u="none" strike="noStrike" dirty="0">
                          <a:solidFill>
                            <a:schemeClr val="tx1"/>
                          </a:solidFill>
                          <a:effectLst/>
                          <a:latin typeface="+mn-lt"/>
                        </a:rPr>
                        <a:t>Selling tariff</a:t>
                      </a:r>
                      <a:endParaRPr lang="ru-RU" sz="1400" b="1" i="0" u="none" strike="noStrike" dirty="0">
                        <a:solidFill>
                          <a:schemeClr val="tx1"/>
                        </a:solidFill>
                        <a:effectLst/>
                        <a:latin typeface="+mn-lt"/>
                      </a:endParaRPr>
                    </a:p>
                  </a:txBody>
                  <a:tcPr marL="8826" marR="8826" marT="8826" marB="0" anchor="ctr">
                    <a:solidFill>
                      <a:srgbClr val="D9D9D9"/>
                    </a:solidFill>
                  </a:tcPr>
                </a:tc>
                <a:tc>
                  <a:txBody>
                    <a:bodyPr/>
                    <a:lstStyle/>
                    <a:p>
                      <a:pPr algn="ctr" fontAlgn="ctr"/>
                      <a:r>
                        <a:rPr lang="ru-RU" sz="1400" u="none" strike="noStrike">
                          <a:effectLst/>
                          <a:latin typeface="+mn-lt"/>
                        </a:rPr>
                        <a:t>$/</a:t>
                      </a:r>
                      <a:r>
                        <a:rPr lang="en-US" sz="1400" u="none" strike="noStrike" dirty="0">
                          <a:effectLst/>
                          <a:latin typeface="+mn-lt"/>
                        </a:rPr>
                        <a:t>kWh</a:t>
                      </a:r>
                      <a:endParaRPr lang="ru-RU" sz="1400" b="0" i="0" u="none" strike="noStrike" dirty="0">
                        <a:effectLst/>
                        <a:latin typeface="+mn-lt"/>
                      </a:endParaRPr>
                    </a:p>
                  </a:txBody>
                  <a:tcPr marL="8826" marR="8826" marT="8826" marB="0" anchor="ctr"/>
                </a:tc>
                <a:tc>
                  <a:txBody>
                    <a:bodyPr/>
                    <a:lstStyle/>
                    <a:p>
                      <a:pPr algn="ctr" fontAlgn="ctr"/>
                      <a:r>
                        <a:rPr lang="ru-RU" sz="1400" b="0" i="0" u="none" strike="noStrike" dirty="0">
                          <a:effectLst/>
                          <a:latin typeface="Calibri" panose="020F0502020204030204" pitchFamily="34" charset="0"/>
                        </a:rPr>
                        <a:t>0,03 </a:t>
                      </a:r>
                    </a:p>
                  </a:txBody>
                  <a:tcPr marL="9525" marR="9525" marT="9525" marB="0" anchor="ctr"/>
                </a:tc>
                <a:tc>
                  <a:txBody>
                    <a:bodyPr/>
                    <a:lstStyle/>
                    <a:p>
                      <a:pPr algn="ctr" fontAlgn="ctr"/>
                      <a:r>
                        <a:rPr lang="ru-RU" sz="1400" b="0" i="0" u="none" strike="noStrike" dirty="0">
                          <a:effectLst/>
                          <a:latin typeface="Calibri" panose="020F0502020204030204" pitchFamily="34" charset="0"/>
                        </a:rPr>
                        <a:t>0,045</a:t>
                      </a:r>
                    </a:p>
                  </a:txBody>
                  <a:tcPr marL="9525" marR="9525" marT="9525" marB="0" anchor="ctr"/>
                </a:tc>
                <a:tc>
                  <a:txBody>
                    <a:bodyPr/>
                    <a:lstStyle/>
                    <a:p>
                      <a:pPr algn="ctr" fontAlgn="ctr"/>
                      <a:r>
                        <a:rPr lang="ru-RU" sz="1400" b="0" i="0" u="none" strike="noStrike" dirty="0">
                          <a:effectLst/>
                          <a:latin typeface="Calibri" panose="020F0502020204030204" pitchFamily="34" charset="0"/>
                        </a:rPr>
                        <a:t> 0,0515 </a:t>
                      </a:r>
                    </a:p>
                  </a:txBody>
                  <a:tcPr marL="9525" marR="9525" marT="9525" marB="0" anchor="ctr"/>
                </a:tc>
                <a:extLst>
                  <a:ext uri="{0D108BD9-81ED-4DB2-BD59-A6C34878D82A}">
                    <a16:rowId xmlns:a16="http://schemas.microsoft.com/office/drawing/2014/main" val="2958706051"/>
                  </a:ext>
                </a:extLst>
              </a:tr>
              <a:tr h="679551">
                <a:tc vMerge="1">
                  <a:txBody>
                    <a:bodyPr/>
                    <a:lstStyle/>
                    <a:p>
                      <a:pPr algn="ctr" fontAlgn="ctr"/>
                      <a:endParaRPr lang="ru-RU" sz="1200" b="0" i="0" u="none" strike="noStrike" dirty="0">
                        <a:effectLst/>
                        <a:latin typeface="+mn-lt"/>
                      </a:endParaRPr>
                    </a:p>
                  </a:txBody>
                  <a:tcPr marL="8826" marR="8826" marT="8826" marB="0" anchor="ctr"/>
                </a:tc>
                <a:tc vMerge="1">
                  <a:txBody>
                    <a:bodyPr/>
                    <a:lstStyle/>
                    <a:p>
                      <a:endParaRPr lang="ru-RU" dirty="0"/>
                    </a:p>
                  </a:txBody>
                  <a:tcPr/>
                </a:tc>
                <a:tc>
                  <a:txBody>
                    <a:bodyPr/>
                    <a:lstStyle/>
                    <a:p>
                      <a:pPr algn="ctr" fontAlgn="ctr"/>
                      <a:r>
                        <a:rPr lang="en-US" sz="1400" u="none" strike="noStrike">
                          <a:effectLst/>
                          <a:latin typeface="+mn-lt"/>
                        </a:rPr>
                        <a:t>Kyrgyz </a:t>
                      </a:r>
                      <a:r>
                        <a:rPr lang="en-US" sz="1400" u="none" strike="noStrike" dirty="0" err="1">
                          <a:effectLst/>
                          <a:latin typeface="+mn-lt"/>
                        </a:rPr>
                        <a:t>som</a:t>
                      </a:r>
                      <a:r>
                        <a:rPr lang="ru-RU" sz="1400" u="none" strike="noStrike" dirty="0">
                          <a:effectLst/>
                          <a:latin typeface="+mn-lt"/>
                        </a:rPr>
                        <a:t>/</a:t>
                      </a:r>
                      <a:r>
                        <a:rPr lang="en-US" sz="1400" u="none" strike="noStrike" dirty="0">
                          <a:effectLst/>
                          <a:latin typeface="+mn-lt"/>
                        </a:rPr>
                        <a:t>kWh</a:t>
                      </a:r>
                      <a:endParaRPr lang="ru-RU" sz="1400" b="0" i="0" u="none" strike="noStrike" dirty="0">
                        <a:effectLst/>
                        <a:latin typeface="+mn-lt"/>
                      </a:endParaRPr>
                    </a:p>
                  </a:txBody>
                  <a:tcPr marL="8826" marR="8826" marT="8826" marB="0" anchor="ctr"/>
                </a:tc>
                <a:tc>
                  <a:txBody>
                    <a:bodyPr/>
                    <a:lstStyle/>
                    <a:p>
                      <a:pPr algn="ctr" fontAlgn="ctr"/>
                      <a:r>
                        <a:rPr lang="ru-RU" sz="1400" b="0" i="0" u="none" strike="noStrike" dirty="0">
                          <a:effectLst/>
                          <a:latin typeface="Calibri" panose="020F0502020204030204" pitchFamily="34" charset="0"/>
                        </a:rPr>
                        <a:t>2,54</a:t>
                      </a:r>
                    </a:p>
                  </a:txBody>
                  <a:tcPr marL="9525" marR="9525" marT="9525" marB="0" anchor="ctr"/>
                </a:tc>
                <a:tc>
                  <a:txBody>
                    <a:bodyPr/>
                    <a:lstStyle/>
                    <a:p>
                      <a:pPr algn="ctr" fontAlgn="ctr"/>
                      <a:r>
                        <a:rPr lang="ru-RU" sz="1400" b="0" i="0" u="none" strike="noStrike" dirty="0">
                          <a:effectLst/>
                          <a:latin typeface="Calibri" panose="020F0502020204030204" pitchFamily="34" charset="0"/>
                        </a:rPr>
                        <a:t>3,81</a:t>
                      </a:r>
                    </a:p>
                  </a:txBody>
                  <a:tcPr marL="9525" marR="9525" marT="9525" marB="0" anchor="ctr"/>
                </a:tc>
                <a:tc>
                  <a:txBody>
                    <a:bodyPr/>
                    <a:lstStyle/>
                    <a:p>
                      <a:pPr algn="ctr" fontAlgn="ctr"/>
                      <a:r>
                        <a:rPr lang="ru-RU" sz="1400" b="0" i="0" u="none" strike="noStrike">
                          <a:effectLst/>
                          <a:latin typeface="Calibri" panose="020F0502020204030204" pitchFamily="34" charset="0"/>
                        </a:rPr>
                        <a:t>4,36</a:t>
                      </a:r>
                    </a:p>
                  </a:txBody>
                  <a:tcPr marL="9525" marR="9525" marT="9525" marB="0" anchor="ctr"/>
                </a:tc>
                <a:extLst>
                  <a:ext uri="{0D108BD9-81ED-4DB2-BD59-A6C34878D82A}">
                    <a16:rowId xmlns:a16="http://schemas.microsoft.com/office/drawing/2014/main" val="1280647284"/>
                  </a:ext>
                </a:extLst>
              </a:tr>
              <a:tr h="347752">
                <a:tc>
                  <a:txBody>
                    <a:bodyPr/>
                    <a:lstStyle/>
                    <a:p>
                      <a:pPr algn="ctr" fontAlgn="ctr"/>
                      <a:r>
                        <a:rPr lang="ru-RU" sz="1400" b="0" i="0" u="none" strike="noStrike" dirty="0">
                          <a:solidFill>
                            <a:schemeClr val="bg1"/>
                          </a:solidFill>
                          <a:effectLst/>
                          <a:latin typeface="+mn-lt"/>
                        </a:rPr>
                        <a:t>7</a:t>
                      </a:r>
                    </a:p>
                  </a:txBody>
                  <a:tcPr marL="8826" marR="8826" marT="8826" marB="0" anchor="ctr">
                    <a:solidFill>
                      <a:schemeClr val="accent5">
                        <a:lumMod val="75000"/>
                      </a:schemeClr>
                    </a:solidFill>
                  </a:tcPr>
                </a:tc>
                <a:tc>
                  <a:txBody>
                    <a:bodyPr/>
                    <a:lstStyle/>
                    <a:p>
                      <a:pPr algn="l" fontAlgn="ctr"/>
                      <a:r>
                        <a:rPr lang="en-US" sz="1400" b="1" u="none" strike="noStrike" dirty="0">
                          <a:solidFill>
                            <a:schemeClr val="tx1"/>
                          </a:solidFill>
                          <a:effectLst/>
                          <a:latin typeface="+mn-lt"/>
                        </a:rPr>
                        <a:t>Income from the sale of electricity</a:t>
                      </a:r>
                      <a:endParaRPr lang="ru-RU" sz="1400" b="1" i="0" u="none" strike="noStrike" dirty="0">
                        <a:solidFill>
                          <a:schemeClr val="tx1"/>
                        </a:solidFill>
                        <a:effectLst/>
                        <a:latin typeface="+mn-lt"/>
                      </a:endParaRPr>
                    </a:p>
                  </a:txBody>
                  <a:tcPr marL="8826" marR="8826" marT="8826" marB="0" anchor="ctr">
                    <a:solidFill>
                      <a:srgbClr val="D9D9D9"/>
                    </a:solidFill>
                  </a:tcPr>
                </a:tc>
                <a:tc>
                  <a:txBody>
                    <a:bodyPr/>
                    <a:lstStyle/>
                    <a:p>
                      <a:pPr algn="ctr" fontAlgn="ctr"/>
                      <a:r>
                        <a:rPr lang="en-US" sz="1400" u="none" strike="noStrike" dirty="0">
                          <a:effectLst/>
                          <a:latin typeface="+mn-lt"/>
                        </a:rPr>
                        <a:t>USD million</a:t>
                      </a:r>
                      <a:endParaRPr lang="ru-RU" sz="1400" b="0" i="0" u="none" strike="noStrike" dirty="0">
                        <a:effectLst/>
                        <a:latin typeface="+mn-lt"/>
                      </a:endParaRPr>
                    </a:p>
                  </a:txBody>
                  <a:tcPr marL="8826" marR="8826" marT="8826" marB="0" anchor="ctr"/>
                </a:tc>
                <a:tc>
                  <a:txBody>
                    <a:bodyPr/>
                    <a:lstStyle/>
                    <a:p>
                      <a:pPr algn="ctr" fontAlgn="ctr"/>
                      <a:r>
                        <a:rPr lang="ru-RU" sz="1400" b="0" i="0" u="none" strike="noStrike" dirty="0">
                          <a:effectLst/>
                          <a:latin typeface="Calibri" panose="020F0502020204030204" pitchFamily="34" charset="0"/>
                        </a:rPr>
                        <a:t>97</a:t>
                      </a:r>
                    </a:p>
                  </a:txBody>
                  <a:tcPr marL="9525" marR="9525" marT="9525" marB="0" anchor="ctr"/>
                </a:tc>
                <a:tc>
                  <a:txBody>
                    <a:bodyPr/>
                    <a:lstStyle/>
                    <a:p>
                      <a:pPr algn="ctr" fontAlgn="ctr"/>
                      <a:r>
                        <a:rPr lang="ru-RU" sz="1400" b="0" i="0" u="none" strike="noStrike" dirty="0">
                          <a:effectLst/>
                          <a:latin typeface="Calibri" panose="020F0502020204030204" pitchFamily="34" charset="0"/>
                        </a:rPr>
                        <a:t>145</a:t>
                      </a:r>
                    </a:p>
                  </a:txBody>
                  <a:tcPr marL="9525" marR="9525" marT="9525" marB="0" anchor="ctr"/>
                </a:tc>
                <a:tc>
                  <a:txBody>
                    <a:bodyPr/>
                    <a:lstStyle/>
                    <a:p>
                      <a:pPr algn="ctr" fontAlgn="ctr"/>
                      <a:r>
                        <a:rPr lang="ru-RU" sz="1400" b="0" i="0" u="none" strike="noStrike">
                          <a:effectLst/>
                          <a:latin typeface="Calibri" panose="020F0502020204030204" pitchFamily="34" charset="0"/>
                        </a:rPr>
                        <a:t>166</a:t>
                      </a:r>
                    </a:p>
                  </a:txBody>
                  <a:tcPr marL="9525" marR="9525" marT="9525" marB="0" anchor="ctr"/>
                </a:tc>
                <a:extLst>
                  <a:ext uri="{0D108BD9-81ED-4DB2-BD59-A6C34878D82A}">
                    <a16:rowId xmlns:a16="http://schemas.microsoft.com/office/drawing/2014/main" val="1390995717"/>
                  </a:ext>
                </a:extLst>
              </a:tr>
              <a:tr h="347752">
                <a:tc>
                  <a:txBody>
                    <a:bodyPr/>
                    <a:lstStyle/>
                    <a:p>
                      <a:pPr algn="ctr" fontAlgn="ctr"/>
                      <a:r>
                        <a:rPr lang="ru-RU" sz="1400" b="0" i="0" u="none" strike="noStrike" dirty="0">
                          <a:solidFill>
                            <a:schemeClr val="bg1"/>
                          </a:solidFill>
                          <a:effectLst/>
                          <a:latin typeface="+mn-lt"/>
                        </a:rPr>
                        <a:t>8</a:t>
                      </a:r>
                    </a:p>
                  </a:txBody>
                  <a:tcPr marL="8826" marR="8826" marT="8826" marB="0" anchor="ctr">
                    <a:solidFill>
                      <a:schemeClr val="accent5">
                        <a:lumMod val="75000"/>
                      </a:schemeClr>
                    </a:solidFill>
                  </a:tcPr>
                </a:tc>
                <a:tc>
                  <a:txBody>
                    <a:bodyPr/>
                    <a:lstStyle/>
                    <a:p>
                      <a:pPr algn="l" fontAlgn="ctr"/>
                      <a:r>
                        <a:rPr lang="en-US" sz="1400" b="1" u="none" strike="noStrike" dirty="0">
                          <a:solidFill>
                            <a:schemeClr val="tx1"/>
                          </a:solidFill>
                          <a:effectLst/>
                          <a:latin typeface="+mn-lt"/>
                        </a:rPr>
                        <a:t>Production costs excluding loan servicing</a:t>
                      </a:r>
                      <a:endParaRPr lang="ru-RU" sz="1400" b="1" i="0" u="none" strike="noStrike" dirty="0">
                        <a:solidFill>
                          <a:schemeClr val="tx1"/>
                        </a:solidFill>
                        <a:effectLst/>
                        <a:latin typeface="+mn-lt"/>
                      </a:endParaRPr>
                    </a:p>
                  </a:txBody>
                  <a:tcPr marL="8826" marR="8826" marT="8826" marB="0" anchor="ctr">
                    <a:solidFill>
                      <a:srgbClr val="D9D9D9"/>
                    </a:solidFill>
                  </a:tcPr>
                </a:tc>
                <a:tc>
                  <a:txBody>
                    <a:bodyPr/>
                    <a:lstStyle/>
                    <a:p>
                      <a:pPr algn="ctr" fontAlgn="ctr"/>
                      <a:r>
                        <a:rPr lang="en-US" sz="1400" u="none" strike="noStrike" dirty="0">
                          <a:effectLst/>
                          <a:latin typeface="+mn-lt"/>
                        </a:rPr>
                        <a:t>USD million</a:t>
                      </a:r>
                      <a:endParaRPr lang="ru-RU" sz="1400" b="0" i="0" u="none" strike="noStrike" dirty="0">
                        <a:effectLst/>
                        <a:latin typeface="+mn-lt"/>
                      </a:endParaRPr>
                    </a:p>
                  </a:txBody>
                  <a:tcPr marL="8826" marR="8826" marT="8826" marB="0" anchor="ctr"/>
                </a:tc>
                <a:tc>
                  <a:txBody>
                    <a:bodyPr/>
                    <a:lstStyle/>
                    <a:p>
                      <a:pPr algn="ctr" fontAlgn="ctr"/>
                      <a:r>
                        <a:rPr lang="ru-RU" sz="1400" b="0" i="0" u="none" strike="noStrike" dirty="0">
                          <a:effectLst/>
                          <a:latin typeface="Calibri" panose="020F0502020204030204" pitchFamily="34" charset="0"/>
                        </a:rPr>
                        <a:t>25</a:t>
                      </a:r>
                    </a:p>
                  </a:txBody>
                  <a:tcPr marL="9525" marR="9525" marT="9525" marB="0" anchor="ctr"/>
                </a:tc>
                <a:tc>
                  <a:txBody>
                    <a:bodyPr/>
                    <a:lstStyle/>
                    <a:p>
                      <a:pPr algn="ctr" fontAlgn="ctr"/>
                      <a:r>
                        <a:rPr lang="ru-RU" sz="1400" b="0" i="0" u="none" strike="noStrike" dirty="0">
                          <a:effectLst/>
                          <a:latin typeface="Calibri" panose="020F0502020204030204" pitchFamily="34" charset="0"/>
                        </a:rPr>
                        <a:t>37</a:t>
                      </a:r>
                    </a:p>
                  </a:txBody>
                  <a:tcPr marL="9525" marR="9525" marT="9525" marB="0" anchor="ctr"/>
                </a:tc>
                <a:tc>
                  <a:txBody>
                    <a:bodyPr/>
                    <a:lstStyle/>
                    <a:p>
                      <a:pPr algn="ctr" fontAlgn="ctr"/>
                      <a:r>
                        <a:rPr lang="ru-RU" sz="1400" b="0" i="0" u="none" strike="noStrike" dirty="0">
                          <a:effectLst/>
                          <a:latin typeface="Calibri" panose="020F0502020204030204" pitchFamily="34" charset="0"/>
                        </a:rPr>
                        <a:t>42</a:t>
                      </a:r>
                    </a:p>
                  </a:txBody>
                  <a:tcPr marL="9525" marR="9525" marT="9525" marB="0" anchor="ctr"/>
                </a:tc>
                <a:extLst>
                  <a:ext uri="{0D108BD9-81ED-4DB2-BD59-A6C34878D82A}">
                    <a16:rowId xmlns:a16="http://schemas.microsoft.com/office/drawing/2014/main" val="4195144865"/>
                  </a:ext>
                </a:extLst>
              </a:tr>
              <a:tr h="347752">
                <a:tc>
                  <a:txBody>
                    <a:bodyPr/>
                    <a:lstStyle/>
                    <a:p>
                      <a:pPr algn="ctr" fontAlgn="ctr"/>
                      <a:r>
                        <a:rPr lang="ru-RU" sz="1400" b="0" i="0" u="none" strike="noStrike" dirty="0">
                          <a:solidFill>
                            <a:schemeClr val="bg1"/>
                          </a:solidFill>
                          <a:effectLst/>
                          <a:latin typeface="+mn-lt"/>
                        </a:rPr>
                        <a:t>9</a:t>
                      </a:r>
                    </a:p>
                  </a:txBody>
                  <a:tcPr marL="8826" marR="8826" marT="8826" marB="0" anchor="ctr">
                    <a:solidFill>
                      <a:schemeClr val="accent5">
                        <a:lumMod val="75000"/>
                      </a:schemeClr>
                    </a:solidFill>
                  </a:tcPr>
                </a:tc>
                <a:tc>
                  <a:txBody>
                    <a:bodyPr/>
                    <a:lstStyle/>
                    <a:p>
                      <a:pPr algn="l" fontAlgn="ctr"/>
                      <a:r>
                        <a:rPr lang="en-US" sz="1400" b="1" u="none" strike="noStrike" dirty="0">
                          <a:solidFill>
                            <a:schemeClr val="tx1"/>
                          </a:solidFill>
                          <a:effectLst/>
                          <a:latin typeface="+mn-lt"/>
                        </a:rPr>
                        <a:t>Net profit after tax</a:t>
                      </a:r>
                      <a:endParaRPr lang="ru-RU" sz="1400" b="1" i="0" u="none" strike="noStrike" dirty="0">
                        <a:solidFill>
                          <a:schemeClr val="tx1"/>
                        </a:solidFill>
                        <a:effectLst/>
                        <a:latin typeface="+mn-lt"/>
                      </a:endParaRPr>
                    </a:p>
                  </a:txBody>
                  <a:tcPr marL="8826" marR="8826" marT="8826" marB="0" anchor="ctr">
                    <a:solidFill>
                      <a:srgbClr val="D9D9D9"/>
                    </a:solidFill>
                  </a:tcPr>
                </a:tc>
                <a:tc>
                  <a:txBody>
                    <a:bodyPr/>
                    <a:lstStyle/>
                    <a:p>
                      <a:pPr algn="ctr" fontAlgn="ctr"/>
                      <a:r>
                        <a:rPr lang="en-US" sz="1400" u="none" strike="noStrike" dirty="0">
                          <a:effectLst/>
                          <a:latin typeface="+mn-lt"/>
                        </a:rPr>
                        <a:t>USD million</a:t>
                      </a:r>
                      <a:endParaRPr lang="ru-RU" sz="1400" b="0" i="0" u="none" strike="noStrike" dirty="0">
                        <a:effectLst/>
                        <a:latin typeface="+mn-lt"/>
                      </a:endParaRPr>
                    </a:p>
                  </a:txBody>
                  <a:tcPr marL="8826" marR="8826" marT="8826" marB="0" anchor="ctr"/>
                </a:tc>
                <a:tc>
                  <a:txBody>
                    <a:bodyPr/>
                    <a:lstStyle/>
                    <a:p>
                      <a:pPr algn="ctr" fontAlgn="ctr"/>
                      <a:r>
                        <a:rPr lang="ru-RU" sz="1400" b="0" i="0" u="none" strike="noStrike" dirty="0">
                          <a:effectLst/>
                          <a:latin typeface="Calibri" panose="020F0502020204030204" pitchFamily="34" charset="0"/>
                        </a:rPr>
                        <a:t>65</a:t>
                      </a:r>
                    </a:p>
                  </a:txBody>
                  <a:tcPr marL="9525" marR="9525" marT="9525" marB="0" anchor="ctr"/>
                </a:tc>
                <a:tc>
                  <a:txBody>
                    <a:bodyPr/>
                    <a:lstStyle/>
                    <a:p>
                      <a:pPr algn="ctr" fontAlgn="ctr"/>
                      <a:r>
                        <a:rPr lang="ru-RU" sz="1400" b="0" i="0" u="none" strike="noStrike" dirty="0">
                          <a:effectLst/>
                          <a:latin typeface="Calibri" panose="020F0502020204030204" pitchFamily="34" charset="0"/>
                        </a:rPr>
                        <a:t>97</a:t>
                      </a:r>
                    </a:p>
                  </a:txBody>
                  <a:tcPr marL="9525" marR="9525" marT="9525" marB="0" anchor="ctr"/>
                </a:tc>
                <a:tc>
                  <a:txBody>
                    <a:bodyPr/>
                    <a:lstStyle/>
                    <a:p>
                      <a:pPr algn="ctr" fontAlgn="ctr"/>
                      <a:r>
                        <a:rPr lang="ru-RU" sz="1400" b="0" i="0" u="none" strike="noStrike" dirty="0">
                          <a:effectLst/>
                          <a:latin typeface="Calibri" panose="020F0502020204030204" pitchFamily="34" charset="0"/>
                        </a:rPr>
                        <a:t>111</a:t>
                      </a:r>
                    </a:p>
                  </a:txBody>
                  <a:tcPr marL="9525" marR="9525" marT="9525" marB="0" anchor="ctr"/>
                </a:tc>
                <a:extLst>
                  <a:ext uri="{0D108BD9-81ED-4DB2-BD59-A6C34878D82A}">
                    <a16:rowId xmlns:a16="http://schemas.microsoft.com/office/drawing/2014/main" val="3037470747"/>
                  </a:ext>
                </a:extLst>
              </a:tr>
              <a:tr h="347752">
                <a:tc>
                  <a:txBody>
                    <a:bodyPr/>
                    <a:lstStyle/>
                    <a:p>
                      <a:pPr algn="ctr" fontAlgn="ctr"/>
                      <a:r>
                        <a:rPr lang="ru-RU" sz="1400" b="0" i="0" u="none" strike="noStrike" dirty="0">
                          <a:solidFill>
                            <a:schemeClr val="bg1"/>
                          </a:solidFill>
                          <a:effectLst/>
                          <a:latin typeface="+mn-lt"/>
                        </a:rPr>
                        <a:t>10</a:t>
                      </a:r>
                    </a:p>
                  </a:txBody>
                  <a:tcPr marL="8826" marR="8826" marT="8826" marB="0" anchor="ctr">
                    <a:solidFill>
                      <a:schemeClr val="accent5">
                        <a:lumMod val="75000"/>
                      </a:schemeClr>
                    </a:solidFill>
                  </a:tcPr>
                </a:tc>
                <a:tc>
                  <a:txBody>
                    <a:bodyPr/>
                    <a:lstStyle/>
                    <a:p>
                      <a:pPr algn="l" fontAlgn="ctr"/>
                      <a:r>
                        <a:rPr lang="en-US" sz="1400" b="1" dirty="0"/>
                        <a:t>Discounted payback period</a:t>
                      </a:r>
                      <a:endParaRPr lang="ru-RU" sz="1400" b="1" i="0" u="none" strike="noStrike" dirty="0">
                        <a:solidFill>
                          <a:schemeClr val="tx1"/>
                        </a:solidFill>
                        <a:effectLst/>
                        <a:latin typeface="+mn-lt"/>
                      </a:endParaRPr>
                    </a:p>
                  </a:txBody>
                  <a:tcPr marL="8826" marR="8826" marT="8826" marB="0" anchor="ctr">
                    <a:solidFill>
                      <a:srgbClr val="D9D9D9"/>
                    </a:solidFill>
                  </a:tcPr>
                </a:tc>
                <a:tc>
                  <a:txBody>
                    <a:bodyPr/>
                    <a:lstStyle/>
                    <a:p>
                      <a:pPr algn="ctr" fontAlgn="ctr"/>
                      <a:r>
                        <a:rPr lang="en-US" sz="1400" u="none" strike="noStrike" dirty="0">
                          <a:effectLst/>
                          <a:latin typeface="+mn-lt"/>
                        </a:rPr>
                        <a:t>years</a:t>
                      </a:r>
                      <a:endParaRPr lang="ru-RU" sz="1400" b="0" i="0" u="none" strike="noStrike" dirty="0">
                        <a:effectLst/>
                        <a:latin typeface="+mn-lt"/>
                      </a:endParaRPr>
                    </a:p>
                  </a:txBody>
                  <a:tcPr marL="8826" marR="8826" marT="8826" marB="0" anchor="ctr"/>
                </a:tc>
                <a:tc>
                  <a:txBody>
                    <a:bodyPr/>
                    <a:lstStyle/>
                    <a:p>
                      <a:pPr algn="ctr" fontAlgn="ctr"/>
                      <a:r>
                        <a:rPr lang="ru-RU" sz="1400" b="0" i="0" u="none" strike="noStrike">
                          <a:effectLst/>
                          <a:latin typeface="Calibri" panose="020F0502020204030204" pitchFamily="34" charset="0"/>
                        </a:rPr>
                        <a:t>51,70</a:t>
                      </a:r>
                    </a:p>
                  </a:txBody>
                  <a:tcPr marL="9525" marR="9525" marT="9525" marB="0" anchor="ctr"/>
                </a:tc>
                <a:tc>
                  <a:txBody>
                    <a:bodyPr/>
                    <a:lstStyle/>
                    <a:p>
                      <a:pPr algn="ctr" fontAlgn="ctr"/>
                      <a:r>
                        <a:rPr lang="ru-RU" sz="1400" b="0" i="0" u="none" strike="noStrike" dirty="0">
                          <a:effectLst/>
                          <a:latin typeface="Calibri" panose="020F0502020204030204" pitchFamily="34" charset="0"/>
                        </a:rPr>
                        <a:t>34,47</a:t>
                      </a:r>
                    </a:p>
                  </a:txBody>
                  <a:tcPr marL="9525" marR="9525" marT="9525" marB="0" anchor="ctr"/>
                </a:tc>
                <a:tc>
                  <a:txBody>
                    <a:bodyPr/>
                    <a:lstStyle/>
                    <a:p>
                      <a:pPr algn="ctr" fontAlgn="ctr"/>
                      <a:r>
                        <a:rPr lang="ru-RU" sz="1400" b="0" i="0" u="none" strike="noStrike" dirty="0">
                          <a:effectLst/>
                          <a:latin typeface="Calibri" panose="020F0502020204030204" pitchFamily="34" charset="0"/>
                        </a:rPr>
                        <a:t>30,12</a:t>
                      </a:r>
                    </a:p>
                  </a:txBody>
                  <a:tcPr marL="9525" marR="9525" marT="9525" marB="0" anchor="ctr"/>
                </a:tc>
                <a:extLst>
                  <a:ext uri="{0D108BD9-81ED-4DB2-BD59-A6C34878D82A}">
                    <a16:rowId xmlns:a16="http://schemas.microsoft.com/office/drawing/2014/main" val="400172871"/>
                  </a:ext>
                </a:extLst>
              </a:tr>
              <a:tr h="347752">
                <a:tc>
                  <a:txBody>
                    <a:bodyPr/>
                    <a:lstStyle/>
                    <a:p>
                      <a:pPr algn="ctr" fontAlgn="ctr"/>
                      <a:r>
                        <a:rPr lang="ru-RU" sz="1200" b="0" i="0" u="none" strike="noStrike" dirty="0">
                          <a:solidFill>
                            <a:schemeClr val="bg1"/>
                          </a:solidFill>
                          <a:effectLst/>
                          <a:latin typeface="+mn-lt"/>
                        </a:rPr>
                        <a:t>11</a:t>
                      </a:r>
                    </a:p>
                  </a:txBody>
                  <a:tcPr marL="8826" marR="8826" marT="8826" marB="0" anchor="ctr">
                    <a:solidFill>
                      <a:schemeClr val="accent5">
                        <a:lumMod val="75000"/>
                      </a:schemeClr>
                    </a:solidFill>
                  </a:tcPr>
                </a:tc>
                <a:tc>
                  <a:txBody>
                    <a:bodyPr/>
                    <a:lstStyle/>
                    <a:p>
                      <a:pPr algn="l" fontAlgn="ctr"/>
                      <a:r>
                        <a:rPr lang="en-US" sz="1200" b="1" i="0" u="none" strike="noStrike" dirty="0">
                          <a:solidFill>
                            <a:schemeClr val="tx1"/>
                          </a:solidFill>
                          <a:effectLst/>
                          <a:latin typeface="+mn-lt"/>
                        </a:rPr>
                        <a:t>Simple payback period, excluding costs (subparagraph 8)</a:t>
                      </a:r>
                      <a:endParaRPr lang="ru-RU" sz="1200" b="1" i="0" u="none" strike="noStrike" dirty="0">
                        <a:solidFill>
                          <a:schemeClr val="tx1"/>
                        </a:solidFill>
                        <a:effectLst/>
                        <a:latin typeface="+mn-lt"/>
                      </a:endParaRPr>
                    </a:p>
                  </a:txBody>
                  <a:tcPr marL="8826" marR="8826" marT="8826" marB="0" anchor="ctr">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dirty="0"/>
                        <a:t>years</a:t>
                      </a:r>
                      <a:endParaRPr lang="ru-RU" sz="1200" b="0" i="0" u="none" strike="noStrike" dirty="0">
                        <a:effectLst/>
                        <a:latin typeface="+mn-lt"/>
                      </a:endParaRPr>
                    </a:p>
                  </a:txBody>
                  <a:tcPr marL="8826" marR="8826" marT="8826" marB="0" anchor="ctr"/>
                </a:tc>
                <a:tc>
                  <a:txBody>
                    <a:bodyPr/>
                    <a:lstStyle/>
                    <a:p>
                      <a:pPr algn="ctr" fontAlgn="ctr"/>
                      <a:r>
                        <a:rPr lang="ru-RU" sz="1400" b="0" i="0" u="none" strike="noStrike" dirty="0">
                          <a:effectLst/>
                          <a:latin typeface="Calibri" panose="020F0502020204030204" pitchFamily="34" charset="0"/>
                        </a:rPr>
                        <a:t>36,45</a:t>
                      </a:r>
                    </a:p>
                  </a:txBody>
                  <a:tcPr marL="9525" marR="9525" marT="9525" marB="0" anchor="ctr"/>
                </a:tc>
                <a:tc>
                  <a:txBody>
                    <a:bodyPr/>
                    <a:lstStyle/>
                    <a:p>
                      <a:pPr algn="ctr" fontAlgn="ctr"/>
                      <a:r>
                        <a:rPr lang="ru-RU" sz="1400" b="0" i="0" u="none" strike="noStrike" dirty="0">
                          <a:effectLst/>
                          <a:latin typeface="Calibri" panose="020F0502020204030204" pitchFamily="34" charset="0"/>
                        </a:rPr>
                        <a:t>24,3</a:t>
                      </a:r>
                    </a:p>
                  </a:txBody>
                  <a:tcPr marL="9525" marR="9525" marT="9525" marB="0" anchor="ctr"/>
                </a:tc>
                <a:tc>
                  <a:txBody>
                    <a:bodyPr/>
                    <a:lstStyle/>
                    <a:p>
                      <a:pPr algn="ctr" fontAlgn="ctr"/>
                      <a:r>
                        <a:rPr lang="ru-RU" sz="1400" b="0" i="0" u="none" strike="noStrike" dirty="0">
                          <a:effectLst/>
                          <a:latin typeface="Calibri" panose="020F0502020204030204" pitchFamily="34" charset="0"/>
                        </a:rPr>
                        <a:t>22,4</a:t>
                      </a:r>
                    </a:p>
                  </a:txBody>
                  <a:tcPr marL="9525" marR="9525" marT="9525" marB="0" anchor="ctr"/>
                </a:tc>
                <a:extLst>
                  <a:ext uri="{0D108BD9-81ED-4DB2-BD59-A6C34878D82A}">
                    <a16:rowId xmlns:a16="http://schemas.microsoft.com/office/drawing/2014/main" val="3000272934"/>
                  </a:ext>
                </a:extLst>
              </a:tr>
              <a:tr h="347752">
                <a:tc>
                  <a:txBody>
                    <a:bodyPr/>
                    <a:lstStyle/>
                    <a:p>
                      <a:pPr algn="ctr" fontAlgn="ctr"/>
                      <a:r>
                        <a:rPr lang="ru-RU" sz="1400" b="0" i="0" u="none" strike="noStrike" dirty="0">
                          <a:solidFill>
                            <a:schemeClr val="bg1"/>
                          </a:solidFill>
                          <a:effectLst/>
                          <a:latin typeface="+mn-lt"/>
                        </a:rPr>
                        <a:t>11</a:t>
                      </a:r>
                    </a:p>
                  </a:txBody>
                  <a:tcPr marL="8826" marR="8826" marT="8826" marB="0" anchor="ctr">
                    <a:solidFill>
                      <a:schemeClr val="accent5">
                        <a:lumMod val="75000"/>
                      </a:schemeClr>
                    </a:solidFill>
                  </a:tcPr>
                </a:tc>
                <a:tc>
                  <a:txBody>
                    <a:bodyPr/>
                    <a:lstStyle/>
                    <a:p>
                      <a:pPr algn="l" fontAlgn="ctr"/>
                      <a:r>
                        <a:rPr lang="en-US" sz="1400" b="1" u="none" strike="noStrike" dirty="0">
                          <a:solidFill>
                            <a:schemeClr val="tx1"/>
                          </a:solidFill>
                          <a:effectLst/>
                          <a:latin typeface="+mn-lt"/>
                        </a:rPr>
                        <a:t>Specific capital investments</a:t>
                      </a:r>
                      <a:endParaRPr lang="ru-RU" sz="1400" b="1" i="0" u="none" strike="noStrike" dirty="0">
                        <a:solidFill>
                          <a:schemeClr val="tx1"/>
                        </a:solidFill>
                        <a:effectLst/>
                        <a:latin typeface="+mn-lt"/>
                      </a:endParaRPr>
                    </a:p>
                  </a:txBody>
                  <a:tcPr marL="8826" marR="8826" marT="8826" marB="0" anchor="ctr">
                    <a:solidFill>
                      <a:srgbClr val="D9D9D9"/>
                    </a:solidFill>
                  </a:tcPr>
                </a:tc>
                <a:tc>
                  <a:txBody>
                    <a:bodyPr/>
                    <a:lstStyle/>
                    <a:p>
                      <a:pPr algn="ctr" fontAlgn="ctr"/>
                      <a:r>
                        <a:rPr lang="ru-RU" sz="1400" u="none" strike="noStrike" dirty="0">
                          <a:effectLst/>
                          <a:latin typeface="+mn-lt"/>
                        </a:rPr>
                        <a:t>$/</a:t>
                      </a:r>
                      <a:r>
                        <a:rPr lang="en-US" sz="1400" u="none" strike="noStrike" dirty="0">
                          <a:effectLst/>
                          <a:latin typeface="+mn-lt"/>
                        </a:rPr>
                        <a:t>kW</a:t>
                      </a:r>
                      <a:endParaRPr lang="ru-RU" sz="1400" b="0" i="0" u="none" strike="noStrike" dirty="0">
                        <a:effectLst/>
                        <a:latin typeface="+mn-lt"/>
                      </a:endParaRPr>
                    </a:p>
                  </a:txBody>
                  <a:tcPr marL="8826" marR="8826" marT="8826" marB="0" anchor="ctr"/>
                </a:tc>
                <a:tc>
                  <a:txBody>
                    <a:bodyPr/>
                    <a:lstStyle/>
                    <a:p>
                      <a:pPr algn="ctr" fontAlgn="ctr"/>
                      <a:r>
                        <a:rPr lang="ru-RU" sz="1400" b="0" i="0" u="none" strike="noStrike" dirty="0">
                          <a:effectLst/>
                          <a:latin typeface="Calibri" panose="020F0502020204030204" pitchFamily="34" charset="0"/>
                        </a:rPr>
                        <a:t>2 559</a:t>
                      </a:r>
                    </a:p>
                  </a:txBody>
                  <a:tcPr marL="9525" marR="9525" marT="9525" marB="0" anchor="ctr"/>
                </a:tc>
                <a:tc>
                  <a:txBody>
                    <a:bodyPr/>
                    <a:lstStyle/>
                    <a:p>
                      <a:pPr algn="ctr" fontAlgn="ctr"/>
                      <a:r>
                        <a:rPr lang="ru-RU" sz="1400" b="0" i="0" u="none" strike="noStrike" dirty="0">
                          <a:effectLst/>
                          <a:latin typeface="Calibri" panose="020F0502020204030204" pitchFamily="34" charset="0"/>
                        </a:rPr>
                        <a:t>2 559</a:t>
                      </a:r>
                    </a:p>
                  </a:txBody>
                  <a:tcPr marL="9525" marR="9525" marT="9525" marB="0" anchor="ctr"/>
                </a:tc>
                <a:tc>
                  <a:txBody>
                    <a:bodyPr/>
                    <a:lstStyle/>
                    <a:p>
                      <a:pPr algn="ctr" fontAlgn="ctr"/>
                      <a:r>
                        <a:rPr lang="ru-RU" sz="1400" b="0" i="0" u="none" strike="noStrike" dirty="0">
                          <a:effectLst/>
                          <a:latin typeface="Calibri" panose="020F0502020204030204" pitchFamily="34" charset="0"/>
                        </a:rPr>
                        <a:t>2 559</a:t>
                      </a:r>
                    </a:p>
                  </a:txBody>
                  <a:tcPr marL="9525" marR="9525" marT="9525" marB="0" anchor="ctr"/>
                </a:tc>
                <a:extLst>
                  <a:ext uri="{0D108BD9-81ED-4DB2-BD59-A6C34878D82A}">
                    <a16:rowId xmlns:a16="http://schemas.microsoft.com/office/drawing/2014/main" val="1644223056"/>
                  </a:ext>
                </a:extLst>
              </a:tr>
            </a:tbl>
          </a:graphicData>
        </a:graphic>
      </p:graphicFrame>
    </p:spTree>
    <p:extLst>
      <p:ext uri="{BB962C8B-B14F-4D97-AF65-F5344CB8AC3E}">
        <p14:creationId xmlns:p14="http://schemas.microsoft.com/office/powerpoint/2010/main" val="278784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DEE88F-5E95-4185-9CBF-A856EFA72C8A}"/>
              </a:ext>
            </a:extLst>
          </p:cNvPr>
          <p:cNvSpPr>
            <a:spLocks noGrp="1"/>
          </p:cNvSpPr>
          <p:nvPr>
            <p:ph type="title"/>
          </p:nvPr>
        </p:nvSpPr>
        <p:spPr>
          <a:xfrm>
            <a:off x="3564082" y="56703"/>
            <a:ext cx="5049982" cy="563130"/>
          </a:xfrm>
        </p:spPr>
        <p:txBody>
          <a:bodyPr>
            <a:normAutofit/>
          </a:bodyPr>
          <a:lstStyle/>
          <a:p>
            <a:pPr algn="ctr"/>
            <a:r>
              <a:rPr lang="en-US" sz="2000" b="1" dirty="0"/>
              <a:t>Possible options for cooperation</a:t>
            </a:r>
            <a:endParaRPr lang="ru-RU" sz="2000" b="1" dirty="0"/>
          </a:p>
        </p:txBody>
      </p:sp>
      <p:graphicFrame>
        <p:nvGraphicFramePr>
          <p:cNvPr id="11" name="Объект 10">
            <a:extLst>
              <a:ext uri="{FF2B5EF4-FFF2-40B4-BE49-F238E27FC236}">
                <a16:creationId xmlns:a16="http://schemas.microsoft.com/office/drawing/2014/main" id="{EBDB8816-F9BA-4093-A897-4D741267D4C8}"/>
              </a:ext>
            </a:extLst>
          </p:cNvPr>
          <p:cNvGraphicFramePr>
            <a:graphicFrameLocks noGrp="1"/>
          </p:cNvGraphicFramePr>
          <p:nvPr>
            <p:ph idx="1"/>
            <p:extLst>
              <p:ext uri="{D42A27DB-BD31-4B8C-83A1-F6EECF244321}">
                <p14:modId xmlns:p14="http://schemas.microsoft.com/office/powerpoint/2010/main" val="1065093584"/>
              </p:ext>
            </p:extLst>
          </p:nvPr>
        </p:nvGraphicFramePr>
        <p:xfrm>
          <a:off x="657947" y="800342"/>
          <a:ext cx="11263744" cy="743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Группа 11">
            <a:extLst>
              <a:ext uri="{FF2B5EF4-FFF2-40B4-BE49-F238E27FC236}">
                <a16:creationId xmlns:a16="http://schemas.microsoft.com/office/drawing/2014/main" id="{859DCE86-ACA2-45DC-A823-93D8F5457EE7}"/>
              </a:ext>
            </a:extLst>
          </p:cNvPr>
          <p:cNvGrpSpPr/>
          <p:nvPr/>
        </p:nvGrpSpPr>
        <p:grpSpPr>
          <a:xfrm>
            <a:off x="539749" y="2255980"/>
            <a:ext cx="11614439" cy="2295810"/>
            <a:chOff x="342900" y="1811601"/>
            <a:chExt cx="11614439" cy="2295810"/>
          </a:xfrm>
        </p:grpSpPr>
        <p:sp>
          <p:nvSpPr>
            <p:cNvPr id="7" name="Прямоугольник 6">
              <a:extLst>
                <a:ext uri="{FF2B5EF4-FFF2-40B4-BE49-F238E27FC236}">
                  <a16:creationId xmlns:a16="http://schemas.microsoft.com/office/drawing/2014/main" id="{2CAA8B5E-D817-4A0F-9B6E-F1089510B744}"/>
                </a:ext>
              </a:extLst>
            </p:cNvPr>
            <p:cNvSpPr/>
            <p:nvPr/>
          </p:nvSpPr>
          <p:spPr>
            <a:xfrm>
              <a:off x="457201" y="2181178"/>
              <a:ext cx="11263743" cy="1926233"/>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lnSpc>
                  <a:spcPct val="107000"/>
                </a:lnSpc>
                <a:spcAft>
                  <a:spcPts val="0"/>
                </a:spcAft>
                <a:buClr>
                  <a:srgbClr val="C00000"/>
                </a:buClr>
                <a:buFont typeface="Wingdings" panose="05000000000000000000" pitchFamily="2" charset="2"/>
                <a:buChar char="v"/>
              </a:pPr>
              <a:r>
                <a:rPr lang="en-US" sz="1400" dirty="0">
                  <a:ea typeface="Calibri" panose="020F0502020204030204" pitchFamily="34" charset="0"/>
                </a:rPr>
                <a:t>Provision for temporary use of the existing infrastructure and land plots allocated for the construction of the </a:t>
              </a:r>
              <a:r>
                <a:rPr lang="en-US" sz="1400" dirty="0" err="1">
                  <a:ea typeface="Calibri" panose="020F0502020204030204" pitchFamily="34" charset="0"/>
                </a:rPr>
                <a:t>Suusamyr-Kokomeren</a:t>
              </a:r>
              <a:r>
                <a:rPr lang="en-US" sz="1400" dirty="0">
                  <a:ea typeface="Calibri" panose="020F0502020204030204" pitchFamily="34" charset="0"/>
                </a:rPr>
                <a:t> HPP cascade (with a land lease term of up to 49 years);</a:t>
              </a:r>
              <a:endParaRPr lang="ky-KG" sz="1400" dirty="0">
                <a:ea typeface="Calibri" panose="020F0502020204030204" pitchFamily="34" charset="0"/>
              </a:endParaRPr>
            </a:p>
            <a:p>
              <a:pPr marL="342900" lvl="0" indent="-342900" algn="just">
                <a:lnSpc>
                  <a:spcPct val="107000"/>
                </a:lnSpc>
                <a:spcAft>
                  <a:spcPts val="0"/>
                </a:spcAft>
                <a:buClr>
                  <a:srgbClr val="C00000"/>
                </a:buClr>
                <a:buFont typeface="Wingdings" panose="05000000000000000000" pitchFamily="2" charset="2"/>
                <a:buChar char="v"/>
              </a:pPr>
              <a:r>
                <a:rPr lang="en-US" sz="1400" dirty="0">
                  <a:ea typeface="Calibri" panose="020F0502020204030204" pitchFamily="34" charset="0"/>
                </a:rPr>
                <a:t>State preferences - exemption from taxes and customs payments related to activities during the implementation of the Project and payable by the Investor on the territory of the Kyrgyz side;</a:t>
              </a:r>
              <a:endParaRPr lang="ky-KG" sz="1400" dirty="0">
                <a:ea typeface="Calibri" panose="020F0502020204030204" pitchFamily="34" charset="0"/>
              </a:endParaRPr>
            </a:p>
            <a:p>
              <a:pPr marL="342900" lvl="0" indent="-342900" algn="just">
                <a:lnSpc>
                  <a:spcPct val="107000"/>
                </a:lnSpc>
                <a:spcAft>
                  <a:spcPts val="0"/>
                </a:spcAft>
                <a:buClr>
                  <a:srgbClr val="C00000"/>
                </a:buClr>
                <a:buFont typeface="Wingdings" panose="05000000000000000000" pitchFamily="2" charset="2"/>
                <a:buChar char="v"/>
              </a:pPr>
              <a:r>
                <a:rPr lang="en-US" sz="1400" dirty="0">
                  <a:ea typeface="Calibri" panose="020F0502020204030204" pitchFamily="34" charset="0"/>
                </a:rPr>
                <a:t>On the basis of the non-monetary contribution, it is assessed by an independent appraiser and additional share issues are organized, which must be redeemed by a potential investor as a founder of a joint venture (JV).</a:t>
              </a:r>
              <a:endParaRPr lang="ky-KG" sz="1400" dirty="0">
                <a:ea typeface="Calibri" panose="020F0502020204030204" pitchFamily="34" charset="0"/>
              </a:endParaRPr>
            </a:p>
            <a:p>
              <a:pPr marL="342900" lvl="0" indent="-342900" algn="just">
                <a:lnSpc>
                  <a:spcPct val="107000"/>
                </a:lnSpc>
                <a:spcAft>
                  <a:spcPts val="0"/>
                </a:spcAft>
                <a:buClr>
                  <a:srgbClr val="C00000"/>
                </a:buClr>
                <a:buFont typeface="Wingdings" panose="05000000000000000000" pitchFamily="2" charset="2"/>
                <a:buChar char="v"/>
              </a:pPr>
              <a:r>
                <a:rPr lang="en-US" sz="1400" dirty="0">
                  <a:ea typeface="Calibri" panose="020F0502020204030204" pitchFamily="34" charset="0"/>
                </a:rPr>
                <a:t>The rest of the investment for the completion of the project is attracted by the shareholders of the joint venture through loans and credits. The above means attracting direct investment from a potential Investor.</a:t>
              </a:r>
              <a:endParaRPr lang="ru-RU" sz="1400" dirty="0">
                <a:ea typeface="Calibri" panose="020F0502020204030204" pitchFamily="34" charset="0"/>
              </a:endParaRPr>
            </a:p>
          </p:txBody>
        </p:sp>
        <p:graphicFrame>
          <p:nvGraphicFramePr>
            <p:cNvPr id="10" name="Схема 9">
              <a:extLst>
                <a:ext uri="{FF2B5EF4-FFF2-40B4-BE49-F238E27FC236}">
                  <a16:creationId xmlns:a16="http://schemas.microsoft.com/office/drawing/2014/main" id="{D4666DCE-A87D-4DDB-8045-7568135541B3}"/>
                </a:ext>
              </a:extLst>
            </p:cNvPr>
            <p:cNvGraphicFramePr/>
            <p:nvPr>
              <p:extLst>
                <p:ext uri="{D42A27DB-BD31-4B8C-83A1-F6EECF244321}">
                  <p14:modId xmlns:p14="http://schemas.microsoft.com/office/powerpoint/2010/main" val="233544503"/>
                </p:ext>
              </p:extLst>
            </p:nvPr>
          </p:nvGraphicFramePr>
          <p:xfrm>
            <a:off x="342900" y="1811601"/>
            <a:ext cx="11614439" cy="3695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graphicFrame>
        <p:nvGraphicFramePr>
          <p:cNvPr id="15" name="Схема 14">
            <a:extLst>
              <a:ext uri="{FF2B5EF4-FFF2-40B4-BE49-F238E27FC236}">
                <a16:creationId xmlns:a16="http://schemas.microsoft.com/office/drawing/2014/main" id="{5200EF3F-5B4D-486D-8A5B-97248C99CA03}"/>
              </a:ext>
            </a:extLst>
          </p:cNvPr>
          <p:cNvGraphicFramePr/>
          <p:nvPr>
            <p:extLst>
              <p:ext uri="{D42A27DB-BD31-4B8C-83A1-F6EECF244321}">
                <p14:modId xmlns:p14="http://schemas.microsoft.com/office/powerpoint/2010/main" val="3991349744"/>
              </p:ext>
            </p:extLst>
          </p:nvPr>
        </p:nvGraphicFramePr>
        <p:xfrm>
          <a:off x="539749" y="4785010"/>
          <a:ext cx="11500138" cy="9233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Прямоугольник 15">
            <a:extLst>
              <a:ext uri="{FF2B5EF4-FFF2-40B4-BE49-F238E27FC236}">
                <a16:creationId xmlns:a16="http://schemas.microsoft.com/office/drawing/2014/main" id="{2371F8F4-4AF5-4F96-B343-FF6117E2BD25}"/>
              </a:ext>
            </a:extLst>
          </p:cNvPr>
          <p:cNvSpPr/>
          <p:nvPr/>
        </p:nvSpPr>
        <p:spPr>
          <a:xfrm>
            <a:off x="787113" y="1512341"/>
            <a:ext cx="10954944" cy="68736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spcAft>
                <a:spcPts val="800"/>
              </a:spcAft>
              <a:buFont typeface="Wingdings" panose="05000000000000000000" pitchFamily="2" charset="2"/>
              <a:buChar char="§"/>
            </a:pPr>
            <a:r>
              <a:rPr lang="en-US" sz="1600" dirty="0">
                <a:ea typeface="Calibri" panose="020F0502020204030204" pitchFamily="34" charset="0"/>
              </a:rPr>
              <a:t>Kyrgyz side - at least 51%;</a:t>
            </a:r>
          </a:p>
          <a:p>
            <a:pPr marL="342900" lvl="0" indent="-342900" algn="just">
              <a:spcAft>
                <a:spcPts val="800"/>
              </a:spcAft>
              <a:buFont typeface="Wingdings" panose="05000000000000000000" pitchFamily="2" charset="2"/>
              <a:buChar char="§"/>
            </a:pPr>
            <a:r>
              <a:rPr lang="en-US" sz="1600" dirty="0">
                <a:ea typeface="Calibri" panose="020F0502020204030204" pitchFamily="34" charset="0"/>
              </a:rPr>
              <a:t>Investor - up to 49%;</a:t>
            </a:r>
            <a:endParaRPr lang="ru-RU" sz="1600" dirty="0">
              <a:ea typeface="Calibri" panose="020F0502020204030204" pitchFamily="34" charset="0"/>
            </a:endParaRPr>
          </a:p>
        </p:txBody>
      </p:sp>
      <p:sp>
        <p:nvSpPr>
          <p:cNvPr id="17" name="Прямоугольник 16">
            <a:extLst>
              <a:ext uri="{FF2B5EF4-FFF2-40B4-BE49-F238E27FC236}">
                <a16:creationId xmlns:a16="http://schemas.microsoft.com/office/drawing/2014/main" id="{A8BCC4C0-8E0D-4F3E-830D-F83F7F7E7ABD}"/>
              </a:ext>
            </a:extLst>
          </p:cNvPr>
          <p:cNvSpPr/>
          <p:nvPr/>
        </p:nvSpPr>
        <p:spPr>
          <a:xfrm>
            <a:off x="654050" y="5450850"/>
            <a:ext cx="11242406" cy="86177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buFont typeface="Wingdings" panose="05000000000000000000" pitchFamily="2" charset="2"/>
              <a:buChar char="§"/>
            </a:pPr>
            <a:r>
              <a:rPr lang="en-US" sz="1600" dirty="0"/>
              <a:t>   Kyrgyz side - at least 51%;   </a:t>
            </a:r>
            <a:endParaRPr lang="ky-KG" sz="1600" dirty="0"/>
          </a:p>
          <a:p>
            <a:pPr lvl="0">
              <a:buFont typeface="Wingdings" panose="05000000000000000000" pitchFamily="2" charset="2"/>
              <a:buChar char="§"/>
            </a:pPr>
            <a:r>
              <a:rPr lang="en-US" sz="1600" dirty="0"/>
              <a:t>   Side number 1 - up to 24%;   </a:t>
            </a:r>
            <a:endParaRPr lang="ky-KG" sz="1600" dirty="0"/>
          </a:p>
          <a:p>
            <a:pPr lvl="0">
              <a:buFont typeface="Wingdings" panose="05000000000000000000" pitchFamily="2" charset="2"/>
              <a:buChar char="§"/>
            </a:pPr>
            <a:r>
              <a:rPr lang="en-US" sz="1600" dirty="0"/>
              <a:t>   Side number 2 - up to 25%.</a:t>
            </a:r>
            <a:endParaRPr lang="ru-RU" sz="1600" dirty="0"/>
          </a:p>
        </p:txBody>
      </p:sp>
      <p:sp>
        <p:nvSpPr>
          <p:cNvPr id="19" name="Прямоугольник 18">
            <a:extLst>
              <a:ext uri="{FF2B5EF4-FFF2-40B4-BE49-F238E27FC236}">
                <a16:creationId xmlns:a16="http://schemas.microsoft.com/office/drawing/2014/main" id="{3C1C6D41-1BC6-463C-B267-F00262336131}"/>
              </a:ext>
            </a:extLst>
          </p:cNvPr>
          <p:cNvSpPr/>
          <p:nvPr/>
        </p:nvSpPr>
        <p:spPr>
          <a:xfrm>
            <a:off x="654050" y="6315992"/>
            <a:ext cx="11356707" cy="542008"/>
          </a:xfrm>
          <a:prstGeom prst="rect">
            <a:avLst/>
          </a:prstGeom>
        </p:spPr>
        <p:txBody>
          <a:bodyPr wrap="square">
            <a:spAutoFit/>
          </a:bodyPr>
          <a:lstStyle/>
          <a:p>
            <a:pPr algn="just">
              <a:lnSpc>
                <a:spcPct val="107000"/>
              </a:lnSpc>
              <a:spcAft>
                <a:spcPts val="0"/>
              </a:spcAft>
            </a:pPr>
            <a:r>
              <a:rPr lang="en-US" sz="1400" b="1" dirty="0">
                <a:solidFill>
                  <a:srgbClr val="FFFF00"/>
                </a:solidFill>
                <a:ea typeface="Calibri" panose="020F0502020204030204" pitchFamily="34" charset="0"/>
                <a:cs typeface="Times New Roman" panose="02020603050405020304" pitchFamily="18" charset="0"/>
              </a:rPr>
              <a:t>In both forms of cooperation, it is assumed that after the completion of the project, the facility will come under the joint management of the Kyrgyz side and the Investor (s).</a:t>
            </a:r>
            <a:endParaRPr lang="ru-RU" sz="1200" b="1" dirty="0">
              <a:solidFill>
                <a:srgbClr val="FFFF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853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E1D1E4-2313-476D-8B49-D49B49C5C5D0}"/>
              </a:ext>
            </a:extLst>
          </p:cNvPr>
          <p:cNvSpPr>
            <a:spLocks noGrp="1"/>
          </p:cNvSpPr>
          <p:nvPr>
            <p:ph type="title"/>
          </p:nvPr>
        </p:nvSpPr>
        <p:spPr>
          <a:xfrm>
            <a:off x="3913549" y="26806"/>
            <a:ext cx="4344110" cy="401716"/>
          </a:xfrm>
        </p:spPr>
        <p:txBody>
          <a:bodyPr>
            <a:normAutofit/>
          </a:bodyPr>
          <a:lstStyle/>
          <a:p>
            <a:pPr algn="ctr"/>
            <a:r>
              <a:rPr lang="en-US" sz="2000" b="1" dirty="0"/>
              <a:t>Possible options for cooperation</a:t>
            </a:r>
            <a:endParaRPr lang="ru-RU" sz="2000" dirty="0"/>
          </a:p>
        </p:txBody>
      </p:sp>
      <p:sp>
        <p:nvSpPr>
          <p:cNvPr id="3" name="Объект 2">
            <a:extLst>
              <a:ext uri="{FF2B5EF4-FFF2-40B4-BE49-F238E27FC236}">
                <a16:creationId xmlns:a16="http://schemas.microsoft.com/office/drawing/2014/main" id="{60F14A75-0F92-4583-8C3C-EF0940F5F378}"/>
              </a:ext>
            </a:extLst>
          </p:cNvPr>
          <p:cNvSpPr>
            <a:spLocks noGrp="1"/>
          </p:cNvSpPr>
          <p:nvPr>
            <p:ph idx="1"/>
          </p:nvPr>
        </p:nvSpPr>
        <p:spPr>
          <a:xfrm>
            <a:off x="539668" y="1740626"/>
            <a:ext cx="11146971" cy="3976913"/>
          </a:xfrm>
        </p:spPr>
        <p:style>
          <a:lnRef idx="2">
            <a:schemeClr val="accent2"/>
          </a:lnRef>
          <a:fillRef idx="1">
            <a:schemeClr val="lt1"/>
          </a:fillRef>
          <a:effectRef idx="0">
            <a:schemeClr val="accent2"/>
          </a:effectRef>
          <a:fontRef idx="minor">
            <a:schemeClr val="dk1"/>
          </a:fontRef>
        </p:style>
        <p:txBody>
          <a:bodyPr anchor="ctr">
            <a:noAutofit/>
          </a:bodyPr>
          <a:lstStyle/>
          <a:p>
            <a:pPr algn="just"/>
            <a:r>
              <a:rPr lang="en-US" sz="1400" b="1" dirty="0"/>
              <a:t>BT, Build-and-Transfer - </a:t>
            </a:r>
            <a:r>
              <a:rPr lang="en-US" sz="1400" dirty="0"/>
              <a:t>a private partner finances and builds an infrastructure facility and, after completion of construction work, transfers this infrastructure facility to a public partner, which, within the time period stipulated in the PPP agreement, pays the costs of the private partner for the construction of the infrastructure object.</a:t>
            </a:r>
            <a:endParaRPr lang="ky-KG" sz="1400" dirty="0"/>
          </a:p>
          <a:p>
            <a:pPr algn="just"/>
            <a:r>
              <a:rPr lang="en-US" sz="1400" b="1" dirty="0"/>
              <a:t>Build-Lease-and-Transfer - BLT - </a:t>
            </a:r>
            <a:r>
              <a:rPr lang="en-US" sz="1400" dirty="0"/>
              <a:t>a private partner finances and builds an infrastructure facility of a public-private partnership and upon completion of construction transfers it to a public partner, retaining the rights to lease an infrastructure facility for a certain period of time , after which the ownership rights to the infrastructure facility are automatically transferred to the state partner.</a:t>
            </a:r>
            <a:endParaRPr lang="ky-KG" sz="1400" dirty="0"/>
          </a:p>
          <a:p>
            <a:pPr algn="just"/>
            <a:r>
              <a:rPr lang="en-US" sz="1400" b="1" dirty="0"/>
              <a:t>BOT, Build, Operate, Transfer - </a:t>
            </a:r>
            <a:r>
              <a:rPr lang="en-US" sz="1400" dirty="0"/>
              <a:t>under this model of the Agreement, the Investor undertakes to build, finance the construction, operate and maintain the infrastructure facility for a certain period of time before the transfer of this facility to the state.</a:t>
            </a:r>
            <a:endParaRPr lang="ky-KG" sz="1400" dirty="0"/>
          </a:p>
          <a:p>
            <a:pPr algn="just"/>
            <a:r>
              <a:rPr lang="en-US" sz="1400" b="1" dirty="0"/>
              <a:t>Build-Own-Operate-and-Transfer (BOOT) </a:t>
            </a:r>
            <a:r>
              <a:rPr lang="en-US" sz="1400" dirty="0"/>
              <a:t>is a form of participation of a private partner in PPP projects, defined as "build, operate and transfer", except that after the expiration of the agreement, the private the partner transfers the object to the public partner.</a:t>
            </a:r>
            <a:endParaRPr lang="ky-KG" sz="1400" dirty="0"/>
          </a:p>
          <a:p>
            <a:pPr algn="just"/>
            <a:r>
              <a:rPr lang="en-US" sz="1400" b="1" dirty="0"/>
              <a:t>Build-Transfer-and-Operate (BTO) - </a:t>
            </a:r>
            <a:r>
              <a:rPr lang="en-US" sz="1400" dirty="0"/>
              <a:t>A public partner transfers an infrastructure facility to a private partner who builds it, taking on cost overruns, potential construction delays and associated risks. After the official acceptance of the infrastructure facility by the public partner, the ownership rights to it are transferred to the public partner, while the private partner operates it on behalf of the public partner.</a:t>
            </a:r>
            <a:endParaRPr lang="ky-KG" sz="1400" dirty="0"/>
          </a:p>
          <a:p>
            <a:pPr algn="just"/>
            <a:r>
              <a:rPr lang="en-US" sz="1400" b="1" dirty="0"/>
              <a:t>DBFO (Design-Build-Finance-Operate) - design-build-finance-management. </a:t>
            </a:r>
            <a:r>
              <a:rPr lang="en-US" sz="1400" dirty="0"/>
              <a:t>The state partner under this scheme retains the rights to the created infrastructure object and leases it to the project company for the period of the concession.</a:t>
            </a:r>
            <a:endParaRPr lang="ru-RU" sz="1400" dirty="0"/>
          </a:p>
        </p:txBody>
      </p:sp>
      <p:graphicFrame>
        <p:nvGraphicFramePr>
          <p:cNvPr id="5" name="Схема 4">
            <a:extLst>
              <a:ext uri="{FF2B5EF4-FFF2-40B4-BE49-F238E27FC236}">
                <a16:creationId xmlns:a16="http://schemas.microsoft.com/office/drawing/2014/main" id="{46C6471D-3D13-42DD-A59B-80409931D636}"/>
              </a:ext>
            </a:extLst>
          </p:cNvPr>
          <p:cNvGraphicFramePr/>
          <p:nvPr/>
        </p:nvGraphicFramePr>
        <p:xfrm>
          <a:off x="350982" y="1140461"/>
          <a:ext cx="11490036" cy="600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3213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E7EC85C2-FD16-42E8-B533-D458BF4DC51B}"/>
              </a:ext>
            </a:extLst>
          </p:cNvPr>
          <p:cNvPicPr>
            <a:picLocks noChangeAspect="1"/>
          </p:cNvPicPr>
          <p:nvPr/>
        </p:nvPicPr>
        <p:blipFill rotWithShape="1">
          <a:blip r:embed="rId2">
            <a:extLst>
              <a:ext uri="{28A0092B-C50C-407E-A947-70E740481C1C}">
                <a14:useLocalDpi xmlns:a14="http://schemas.microsoft.com/office/drawing/2010/main" val="0"/>
              </a:ext>
            </a:extLst>
          </a:blip>
          <a:srcRect t="9996" b="10453"/>
          <a:stretch/>
        </p:blipFill>
        <p:spPr>
          <a:xfrm>
            <a:off x="0" y="1"/>
            <a:ext cx="12192000" cy="6858000"/>
          </a:xfrm>
          <a:prstGeom prst="rect">
            <a:avLst/>
          </a:prstGeom>
        </p:spPr>
      </p:pic>
      <p:sp>
        <p:nvSpPr>
          <p:cNvPr id="12" name="TextBox 11">
            <a:extLst>
              <a:ext uri="{FF2B5EF4-FFF2-40B4-BE49-F238E27FC236}">
                <a16:creationId xmlns:a16="http://schemas.microsoft.com/office/drawing/2014/main" id="{5AD65C96-9C1E-4970-9758-6373217191A8}"/>
              </a:ext>
            </a:extLst>
          </p:cNvPr>
          <p:cNvSpPr txBox="1"/>
          <p:nvPr/>
        </p:nvSpPr>
        <p:spPr>
          <a:xfrm>
            <a:off x="0" y="0"/>
            <a:ext cx="12192000" cy="369332"/>
          </a:xfrm>
          <a:prstGeom prst="rect">
            <a:avLst/>
          </a:prstGeom>
          <a:solidFill>
            <a:schemeClr val="bg1"/>
          </a:solidFill>
        </p:spPr>
        <p:txBody>
          <a:bodyPr wrap="square" rtlCol="0">
            <a:spAutoFit/>
          </a:bodyPr>
          <a:lstStyle/>
          <a:p>
            <a:pPr algn="ctr"/>
            <a:r>
              <a:rPr lang="en-US" b="1" cap="small" dirty="0">
                <a:latin typeface="Arial" panose="020B0604020202020204" pitchFamily="34" charset="0"/>
                <a:cs typeface="Arial" panose="020B0604020202020204" pitchFamily="34" charset="0"/>
              </a:rPr>
              <a:t>The Diagram of the Main Electrical Network of the Kyrgyz Republic’s Energy System.</a:t>
            </a:r>
          </a:p>
        </p:txBody>
      </p:sp>
    </p:spTree>
    <p:extLst>
      <p:ext uri="{BB962C8B-B14F-4D97-AF65-F5344CB8AC3E}">
        <p14:creationId xmlns:p14="http://schemas.microsoft.com/office/powerpoint/2010/main" val="342569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45C65D4-B0B5-4C45-B2A7-E498C4EBBE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246" b="10682"/>
          <a:stretch/>
        </p:blipFill>
        <p:spPr>
          <a:xfrm>
            <a:off x="0" y="128016"/>
            <a:ext cx="12195329" cy="6729984"/>
          </a:xfrm>
          <a:prstGeom prst="rect">
            <a:avLst/>
          </a:prstGeom>
        </p:spPr>
      </p:pic>
      <p:sp>
        <p:nvSpPr>
          <p:cNvPr id="10" name="TextBox 9">
            <a:extLst>
              <a:ext uri="{FF2B5EF4-FFF2-40B4-BE49-F238E27FC236}">
                <a16:creationId xmlns:a16="http://schemas.microsoft.com/office/drawing/2014/main" id="{A9A224C3-AD0D-44C0-B83A-61F0F2D18FD6}"/>
              </a:ext>
            </a:extLst>
          </p:cNvPr>
          <p:cNvSpPr txBox="1"/>
          <p:nvPr/>
        </p:nvSpPr>
        <p:spPr>
          <a:xfrm>
            <a:off x="0" y="128016"/>
            <a:ext cx="12192000" cy="369332"/>
          </a:xfrm>
          <a:prstGeom prst="rect">
            <a:avLst/>
          </a:prstGeom>
          <a:solidFill>
            <a:schemeClr val="bg1"/>
          </a:solidFill>
        </p:spPr>
        <p:txBody>
          <a:bodyPr wrap="square" rtlCol="0">
            <a:spAutoFit/>
          </a:bodyPr>
          <a:lstStyle/>
          <a:p>
            <a:pPr algn="ctr"/>
            <a:r>
              <a:rPr lang="en-US" b="1" cap="all" dirty="0">
                <a:latin typeface="Arial (Основной текст)"/>
              </a:rPr>
              <a:t>The distribution scheme of electricity (export) to other states</a:t>
            </a:r>
            <a:endParaRPr lang="ru-RU" b="1" cap="all" dirty="0">
              <a:latin typeface="Arial (Основной текст)"/>
            </a:endParaRPr>
          </a:p>
        </p:txBody>
      </p:sp>
      <p:sp>
        <p:nvSpPr>
          <p:cNvPr id="11" name="TextBox 10">
            <a:extLst>
              <a:ext uri="{FF2B5EF4-FFF2-40B4-BE49-F238E27FC236}">
                <a16:creationId xmlns:a16="http://schemas.microsoft.com/office/drawing/2014/main" id="{B90C8CA4-738D-4F7C-857D-ECE6B9E42B1E}"/>
              </a:ext>
            </a:extLst>
          </p:cNvPr>
          <p:cNvSpPr txBox="1"/>
          <p:nvPr/>
        </p:nvSpPr>
        <p:spPr>
          <a:xfrm>
            <a:off x="7254240" y="5291328"/>
            <a:ext cx="816864" cy="369332"/>
          </a:xfrm>
          <a:prstGeom prst="rect">
            <a:avLst/>
          </a:prstGeom>
          <a:solidFill>
            <a:schemeClr val="bg1"/>
          </a:solidFill>
          <a:ln w="22225">
            <a:solidFill>
              <a:schemeClr val="accent6">
                <a:lumMod val="75000"/>
              </a:schemeClr>
            </a:solidFill>
          </a:ln>
        </p:spPr>
        <p:txBody>
          <a:bodyPr wrap="square" rtlCol="0">
            <a:spAutoFit/>
          </a:bodyPr>
          <a:lstStyle/>
          <a:p>
            <a:pPr algn="ctr"/>
            <a:r>
              <a:rPr lang="en-US" dirty="0"/>
              <a:t>CHINA</a:t>
            </a:r>
            <a:endParaRPr lang="ru-RU" dirty="0"/>
          </a:p>
        </p:txBody>
      </p:sp>
      <p:sp>
        <p:nvSpPr>
          <p:cNvPr id="12" name="TextBox 11">
            <a:extLst>
              <a:ext uri="{FF2B5EF4-FFF2-40B4-BE49-F238E27FC236}">
                <a16:creationId xmlns:a16="http://schemas.microsoft.com/office/drawing/2014/main" id="{DE9CA740-5099-4D42-8C1C-A49346A9B76C}"/>
              </a:ext>
            </a:extLst>
          </p:cNvPr>
          <p:cNvSpPr txBox="1"/>
          <p:nvPr/>
        </p:nvSpPr>
        <p:spPr>
          <a:xfrm>
            <a:off x="11006183" y="3462137"/>
            <a:ext cx="816864" cy="369332"/>
          </a:xfrm>
          <a:prstGeom prst="rect">
            <a:avLst/>
          </a:prstGeom>
          <a:solidFill>
            <a:schemeClr val="bg1"/>
          </a:solidFill>
          <a:ln w="22225">
            <a:solidFill>
              <a:schemeClr val="accent6">
                <a:lumMod val="75000"/>
              </a:schemeClr>
            </a:solidFill>
          </a:ln>
        </p:spPr>
        <p:txBody>
          <a:bodyPr wrap="square" rtlCol="0">
            <a:spAutoFit/>
          </a:bodyPr>
          <a:lstStyle/>
          <a:p>
            <a:pPr algn="ctr"/>
            <a:r>
              <a:rPr lang="en-US" dirty="0"/>
              <a:t>CHINA</a:t>
            </a:r>
            <a:endParaRPr lang="ru-RU" dirty="0"/>
          </a:p>
        </p:txBody>
      </p:sp>
      <p:sp>
        <p:nvSpPr>
          <p:cNvPr id="13" name="TextBox 12">
            <a:extLst>
              <a:ext uri="{FF2B5EF4-FFF2-40B4-BE49-F238E27FC236}">
                <a16:creationId xmlns:a16="http://schemas.microsoft.com/office/drawing/2014/main" id="{0DF173C4-B3D4-4EDE-862F-531653E7CF97}"/>
              </a:ext>
            </a:extLst>
          </p:cNvPr>
          <p:cNvSpPr txBox="1"/>
          <p:nvPr/>
        </p:nvSpPr>
        <p:spPr>
          <a:xfrm>
            <a:off x="5687568" y="6212985"/>
            <a:ext cx="816864" cy="369332"/>
          </a:xfrm>
          <a:prstGeom prst="rect">
            <a:avLst/>
          </a:prstGeom>
          <a:solidFill>
            <a:schemeClr val="bg1"/>
          </a:solidFill>
          <a:ln w="22225">
            <a:solidFill>
              <a:schemeClr val="accent6">
                <a:lumMod val="75000"/>
              </a:schemeClr>
            </a:solidFill>
          </a:ln>
        </p:spPr>
        <p:txBody>
          <a:bodyPr wrap="square" rtlCol="0">
            <a:spAutoFit/>
          </a:bodyPr>
          <a:lstStyle/>
          <a:p>
            <a:pPr algn="ctr"/>
            <a:r>
              <a:rPr lang="en-US" dirty="0"/>
              <a:t>CHINA</a:t>
            </a:r>
            <a:endParaRPr lang="ru-RU" dirty="0"/>
          </a:p>
        </p:txBody>
      </p:sp>
      <p:sp>
        <p:nvSpPr>
          <p:cNvPr id="14" name="TextBox 13">
            <a:extLst>
              <a:ext uri="{FF2B5EF4-FFF2-40B4-BE49-F238E27FC236}">
                <a16:creationId xmlns:a16="http://schemas.microsoft.com/office/drawing/2014/main" id="{DC8346C2-1831-405A-90EA-FC61AD95968C}"/>
              </a:ext>
            </a:extLst>
          </p:cNvPr>
          <p:cNvSpPr txBox="1"/>
          <p:nvPr/>
        </p:nvSpPr>
        <p:spPr>
          <a:xfrm>
            <a:off x="9206411" y="770128"/>
            <a:ext cx="1461589" cy="369332"/>
          </a:xfrm>
          <a:prstGeom prst="rect">
            <a:avLst/>
          </a:prstGeom>
          <a:solidFill>
            <a:schemeClr val="bg1"/>
          </a:solidFill>
          <a:ln w="22225">
            <a:solidFill>
              <a:schemeClr val="accent6">
                <a:lumMod val="75000"/>
              </a:schemeClr>
            </a:solidFill>
          </a:ln>
        </p:spPr>
        <p:txBody>
          <a:bodyPr wrap="square" rtlCol="0">
            <a:spAutoFit/>
          </a:bodyPr>
          <a:lstStyle/>
          <a:p>
            <a:pPr algn="ctr"/>
            <a:r>
              <a:rPr lang="en-US" dirty="0"/>
              <a:t>KAZAKHSTAN</a:t>
            </a:r>
            <a:endParaRPr lang="ru-RU" dirty="0"/>
          </a:p>
        </p:txBody>
      </p:sp>
      <p:sp>
        <p:nvSpPr>
          <p:cNvPr id="15" name="TextBox 14">
            <a:extLst>
              <a:ext uri="{FF2B5EF4-FFF2-40B4-BE49-F238E27FC236}">
                <a16:creationId xmlns:a16="http://schemas.microsoft.com/office/drawing/2014/main" id="{A6F82F95-C8F5-43D9-BA72-E04802CE6472}"/>
              </a:ext>
            </a:extLst>
          </p:cNvPr>
          <p:cNvSpPr txBox="1"/>
          <p:nvPr/>
        </p:nvSpPr>
        <p:spPr>
          <a:xfrm>
            <a:off x="3773351" y="800905"/>
            <a:ext cx="1461589" cy="307777"/>
          </a:xfrm>
          <a:prstGeom prst="rect">
            <a:avLst/>
          </a:prstGeom>
          <a:solidFill>
            <a:schemeClr val="bg1"/>
          </a:solidFill>
          <a:ln w="22225">
            <a:solidFill>
              <a:schemeClr val="accent6">
                <a:lumMod val="75000"/>
              </a:schemeClr>
            </a:solidFill>
          </a:ln>
        </p:spPr>
        <p:txBody>
          <a:bodyPr wrap="square" rtlCol="0">
            <a:spAutoFit/>
          </a:bodyPr>
          <a:lstStyle/>
          <a:p>
            <a:pPr algn="ctr"/>
            <a:r>
              <a:rPr lang="en-US" sz="1400" dirty="0"/>
              <a:t>KAZAKHSTAN</a:t>
            </a:r>
            <a:endParaRPr lang="ru-RU" sz="1400" dirty="0"/>
          </a:p>
        </p:txBody>
      </p:sp>
      <p:sp>
        <p:nvSpPr>
          <p:cNvPr id="16" name="TextBox 15">
            <a:extLst>
              <a:ext uri="{FF2B5EF4-FFF2-40B4-BE49-F238E27FC236}">
                <a16:creationId xmlns:a16="http://schemas.microsoft.com/office/drawing/2014/main" id="{319402AF-2D84-4192-A250-8150EE11611F}"/>
              </a:ext>
            </a:extLst>
          </p:cNvPr>
          <p:cNvSpPr txBox="1"/>
          <p:nvPr/>
        </p:nvSpPr>
        <p:spPr>
          <a:xfrm>
            <a:off x="1446711" y="3462137"/>
            <a:ext cx="1461589" cy="338554"/>
          </a:xfrm>
          <a:prstGeom prst="rect">
            <a:avLst/>
          </a:prstGeom>
          <a:solidFill>
            <a:schemeClr val="bg1"/>
          </a:solidFill>
          <a:ln w="22225">
            <a:solidFill>
              <a:schemeClr val="accent6">
                <a:lumMod val="75000"/>
              </a:schemeClr>
            </a:solidFill>
          </a:ln>
        </p:spPr>
        <p:txBody>
          <a:bodyPr wrap="square" rtlCol="0">
            <a:spAutoFit/>
          </a:bodyPr>
          <a:lstStyle/>
          <a:p>
            <a:pPr algn="ctr"/>
            <a:r>
              <a:rPr lang="en-US" sz="1600" dirty="0"/>
              <a:t>UZBEKISTAN</a:t>
            </a:r>
            <a:endParaRPr lang="ru-RU" sz="1600" dirty="0"/>
          </a:p>
        </p:txBody>
      </p:sp>
      <p:sp>
        <p:nvSpPr>
          <p:cNvPr id="17" name="TextBox 16">
            <a:extLst>
              <a:ext uri="{FF2B5EF4-FFF2-40B4-BE49-F238E27FC236}">
                <a16:creationId xmlns:a16="http://schemas.microsoft.com/office/drawing/2014/main" id="{4C25A72A-63F5-4971-9E93-3703A2493E94}"/>
              </a:ext>
            </a:extLst>
          </p:cNvPr>
          <p:cNvSpPr txBox="1"/>
          <p:nvPr/>
        </p:nvSpPr>
        <p:spPr>
          <a:xfrm>
            <a:off x="341810" y="3995537"/>
            <a:ext cx="1461589" cy="338554"/>
          </a:xfrm>
          <a:prstGeom prst="rect">
            <a:avLst/>
          </a:prstGeom>
          <a:solidFill>
            <a:schemeClr val="bg1"/>
          </a:solidFill>
          <a:ln w="22225">
            <a:solidFill>
              <a:schemeClr val="accent6">
                <a:lumMod val="75000"/>
              </a:schemeClr>
            </a:solidFill>
          </a:ln>
        </p:spPr>
        <p:txBody>
          <a:bodyPr wrap="square" rtlCol="0">
            <a:spAutoFit/>
          </a:bodyPr>
          <a:lstStyle/>
          <a:p>
            <a:pPr algn="ctr"/>
            <a:r>
              <a:rPr lang="en-US" sz="1600" dirty="0"/>
              <a:t>UZBEKISTAN</a:t>
            </a:r>
            <a:endParaRPr lang="ru-RU" sz="1600" dirty="0"/>
          </a:p>
        </p:txBody>
      </p:sp>
      <p:sp>
        <p:nvSpPr>
          <p:cNvPr id="18" name="TextBox 17">
            <a:extLst>
              <a:ext uri="{FF2B5EF4-FFF2-40B4-BE49-F238E27FC236}">
                <a16:creationId xmlns:a16="http://schemas.microsoft.com/office/drawing/2014/main" id="{59902E9C-2FB2-4AC3-9E35-3E486799D660}"/>
              </a:ext>
            </a:extLst>
          </p:cNvPr>
          <p:cNvSpPr txBox="1"/>
          <p:nvPr/>
        </p:nvSpPr>
        <p:spPr>
          <a:xfrm>
            <a:off x="341810" y="6212985"/>
            <a:ext cx="1461589" cy="338554"/>
          </a:xfrm>
          <a:prstGeom prst="rect">
            <a:avLst/>
          </a:prstGeom>
          <a:solidFill>
            <a:schemeClr val="bg1"/>
          </a:solidFill>
          <a:ln w="22225">
            <a:solidFill>
              <a:schemeClr val="accent6">
                <a:lumMod val="75000"/>
              </a:schemeClr>
            </a:solidFill>
          </a:ln>
        </p:spPr>
        <p:txBody>
          <a:bodyPr wrap="square" rtlCol="0">
            <a:spAutoFit/>
          </a:bodyPr>
          <a:lstStyle/>
          <a:p>
            <a:pPr algn="ctr"/>
            <a:r>
              <a:rPr lang="en-US" sz="1600" dirty="0"/>
              <a:t>TAJIKISTAN</a:t>
            </a:r>
            <a:endParaRPr lang="ru-RU" sz="1600" dirty="0"/>
          </a:p>
        </p:txBody>
      </p:sp>
      <p:sp>
        <p:nvSpPr>
          <p:cNvPr id="19" name="TextBox 18">
            <a:extLst>
              <a:ext uri="{FF2B5EF4-FFF2-40B4-BE49-F238E27FC236}">
                <a16:creationId xmlns:a16="http://schemas.microsoft.com/office/drawing/2014/main" id="{654CAB4F-303D-4906-823D-962BB46E311C}"/>
              </a:ext>
            </a:extLst>
          </p:cNvPr>
          <p:cNvSpPr txBox="1"/>
          <p:nvPr/>
        </p:nvSpPr>
        <p:spPr>
          <a:xfrm>
            <a:off x="1992810" y="5874431"/>
            <a:ext cx="1461589" cy="738664"/>
          </a:xfrm>
          <a:prstGeom prst="rect">
            <a:avLst/>
          </a:prstGeom>
          <a:solidFill>
            <a:schemeClr val="bg1"/>
          </a:solidFill>
          <a:ln w="22225">
            <a:solidFill>
              <a:schemeClr val="accent6">
                <a:lumMod val="75000"/>
              </a:schemeClr>
            </a:solidFill>
          </a:ln>
        </p:spPr>
        <p:txBody>
          <a:bodyPr wrap="square" rtlCol="0">
            <a:spAutoFit/>
          </a:bodyPr>
          <a:lstStyle/>
          <a:p>
            <a:pPr algn="ctr"/>
            <a:r>
              <a:rPr lang="en-US" sz="1400" dirty="0"/>
              <a:t>TAJIKISTAN</a:t>
            </a:r>
            <a:endParaRPr lang="ru-RU" sz="1400" dirty="0"/>
          </a:p>
          <a:p>
            <a:pPr algn="ctr"/>
            <a:r>
              <a:rPr lang="en-US" sz="1400" dirty="0"/>
              <a:t>AFGHANISTAN</a:t>
            </a:r>
            <a:endParaRPr lang="ru-RU" sz="1400" dirty="0"/>
          </a:p>
          <a:p>
            <a:pPr algn="ctr"/>
            <a:r>
              <a:rPr lang="en-US" sz="1400" dirty="0"/>
              <a:t>PAKISTAN</a:t>
            </a:r>
            <a:endParaRPr lang="ru-RU" sz="1400" dirty="0"/>
          </a:p>
        </p:txBody>
      </p:sp>
    </p:spTree>
    <p:extLst>
      <p:ext uri="{BB962C8B-B14F-4D97-AF65-F5344CB8AC3E}">
        <p14:creationId xmlns:p14="http://schemas.microsoft.com/office/powerpoint/2010/main" val="40224857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424368B706EE4FB77F211FDCEB8A37" ma:contentTypeVersion="17" ma:contentTypeDescription="Create a new document." ma:contentTypeScope="" ma:versionID="211b8532591745e2d4eba29517595078">
  <xsd:schema xmlns:xsd="http://www.w3.org/2001/XMLSchema" xmlns:xs="http://www.w3.org/2001/XMLSchema" xmlns:p="http://schemas.microsoft.com/office/2006/metadata/properties" xmlns:ns2="e30a273d-d6ae-4788-9422-d2fa4deaadf4" xmlns:ns3="c0101cd4-d4a0-41a2-b320-d72d96077b7f" xmlns:ns4="c1fdd505-2570-46c2-bd04-3e0f2d874cf5" targetNamespace="http://schemas.microsoft.com/office/2006/metadata/properties" ma:root="true" ma:fieldsID="19e1cdb102105570f39851e34b2ae0bf" ns2:_="" ns3:_="" ns4:_="">
    <xsd:import namespace="e30a273d-d6ae-4788-9422-d2fa4deaadf4"/>
    <xsd:import namespace="c0101cd4-d4a0-41a2-b320-d72d96077b7f"/>
    <xsd:import namespace="c1fdd505-2570-46c2-bd04-3e0f2d874c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a273d-d6ae-4788-9422-d2fa4deaa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01cd4-d4a0-41a2-b320-d72d96077b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ccffee5-52ba-4ced-b964-e685bc4da251}" ma:internalName="TaxCatchAll" ma:showField="CatchAllData" ma:web="c0101cd4-d4a0-41a2-b320-d72d96077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0a273d-d6ae-4788-9422-d2fa4deaadf4">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B061B9E6-927D-4220-A985-E539B82E05B5}"/>
</file>

<file path=customXml/itemProps2.xml><?xml version="1.0" encoding="utf-8"?>
<ds:datastoreItem xmlns:ds="http://schemas.openxmlformats.org/officeDocument/2006/customXml" ds:itemID="{B498FB39-3919-4C25-8AF7-27B461D25EC3}"/>
</file>

<file path=customXml/itemProps3.xml><?xml version="1.0" encoding="utf-8"?>
<ds:datastoreItem xmlns:ds="http://schemas.openxmlformats.org/officeDocument/2006/customXml" ds:itemID="{767330E0-F9F9-40D1-BDEA-7A1A401F15DA}"/>
</file>

<file path=docProps/app.xml><?xml version="1.0" encoding="utf-8"?>
<Properties xmlns="http://schemas.openxmlformats.org/officeDocument/2006/extended-properties" xmlns:vt="http://schemas.openxmlformats.org/officeDocument/2006/docPropsVTypes">
  <TotalTime>122</TotalTime>
  <Words>1345</Words>
  <Application>Microsoft Office PowerPoint</Application>
  <PresentationFormat>Widescreen</PresentationFormat>
  <Paragraphs>225</Paragraphs>
  <Slides>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Arial (Основной текст)</vt:lpstr>
      <vt:lpstr>Arial Unicode MS</vt:lpstr>
      <vt:lpstr>Book Antiqua</vt:lpstr>
      <vt:lpstr>Calibri</vt:lpstr>
      <vt:lpstr>Calibri Light</vt:lpstr>
      <vt:lpstr>Century Gothic</vt:lpstr>
      <vt:lpstr>Wingdings</vt:lpstr>
      <vt:lpstr>Тема Office</vt:lpstr>
      <vt:lpstr>Office Theme</vt:lpstr>
      <vt:lpstr>Project “Сonstruction of the Sary-Dzhaz HPP Cascade”</vt:lpstr>
      <vt:lpstr>PowerPoint Presentation</vt:lpstr>
      <vt:lpstr>PowerPoint Presentation</vt:lpstr>
      <vt:lpstr>PowerPoint Presentation</vt:lpstr>
      <vt:lpstr>Investment indicators of the project</vt:lpstr>
      <vt:lpstr>Possible options for cooperation</vt:lpstr>
      <vt:lpstr>Possible options for cooperation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Алиев Э.И</dc:creator>
  <cp:lastModifiedBy>Martin S. Jaer</cp:lastModifiedBy>
  <cp:revision>40</cp:revision>
  <cp:lastPrinted>2022-02-15T05:42:55Z</cp:lastPrinted>
  <dcterms:created xsi:type="dcterms:W3CDTF">2021-08-20T02:05:26Z</dcterms:created>
  <dcterms:modified xsi:type="dcterms:W3CDTF">2023-11-21T05:18:56Z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2023-11-21T05:18:50Z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9ec17b70-3d6b-4e66-84df-81bdaa87e45c</vt:lpwstr>
  </property>
  <property fmtid="{D5CDD505-2E9C-101B-9397-08002B2CF9AE}" pid="8" name="MSIP_Label_817d4574-7375-4d17-b29c-6e4c6df0fcb0_ContentBits">
    <vt:lpwstr>2</vt:lpwstr>
  </property>
  <property fmtid="{D5CDD505-2E9C-101B-9397-08002B2CF9AE}" pid="9" name="ClassificationContentMarkingFooterLocations">
    <vt:lpwstr>Тема Office:8\Office Theme:8</vt:lpwstr>
  </property>
  <property fmtid="{D5CDD505-2E9C-101B-9397-08002B2CF9AE}" pid="10" name="ClassificationContentMarkingFooterText">
    <vt:lpwstr>INTERNAL. This information is accessible to ADB Management and staff. It may be shared outside ADB with appropriate permission.</vt:lpwstr>
  </property>
  <property fmtid="{D5CDD505-2E9C-101B-9397-08002B2CF9AE}" pid="11" name="ContentTypeId">
    <vt:lpwstr>0x0101006D424368B706EE4FB77F211FDCEB8A37</vt:lpwstr>
  </property>
</Properties>
</file>