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handoutMasterIdLst>
    <p:handoutMasterId r:id="rId18"/>
  </p:handoutMasterIdLst>
  <p:sldIdLst>
    <p:sldId id="807" r:id="rId6"/>
    <p:sldId id="368" r:id="rId7"/>
    <p:sldId id="374" r:id="rId8"/>
    <p:sldId id="415" r:id="rId9"/>
    <p:sldId id="796" r:id="rId10"/>
    <p:sldId id="797" r:id="rId11"/>
    <p:sldId id="371" r:id="rId12"/>
    <p:sldId id="372" r:id="rId13"/>
    <p:sldId id="864" r:id="rId14"/>
    <p:sldId id="863" r:id="rId15"/>
    <p:sldId id="861" r:id="rId1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692" autoAdjust="0"/>
  </p:normalViewPr>
  <p:slideViewPr>
    <p:cSldViewPr snapToGrid="0">
      <p:cViewPr varScale="1">
        <p:scale>
          <a:sx n="67" d="100"/>
          <a:sy n="67" d="100"/>
        </p:scale>
        <p:origin x="220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90D18-3777-405D-BDC8-F43F091BD49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ky-KG"/>
        </a:p>
      </dgm:t>
    </dgm:pt>
    <dgm:pt modelId="{621E49CC-C0E2-433C-9602-E4B4AF6F2D4F}">
      <dgm:prSet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 wrap="square"/>
        <a:lstStyle/>
        <a:p>
          <a:pPr marL="0" algn="l" defTabSz="914400" rtl="0" eaLnBrk="1" latinLnBrk="0" hangingPunct="1">
            <a:buFont typeface="Wingdings" pitchFamily="2" charset="2"/>
            <a:buNone/>
            <a:defRPr/>
          </a:pPr>
          <a:r>
            <a:rPr lang="ru-RU" sz="1400" ker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Расположение ГЭС на р. Нарын</a:t>
          </a:r>
          <a:endParaRPr lang="ky-KG" sz="1400" kern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gm:t>
    </dgm:pt>
    <dgm:pt modelId="{745D4519-1D18-4E96-894D-A84D06AF12C5}" type="parTrans" cxnId="{436E7E8A-DD3B-4E5B-B562-5BFE2B94F95A}">
      <dgm:prSet/>
      <dgm:spPr/>
      <dgm:t>
        <a:bodyPr/>
        <a:lstStyle/>
        <a:p>
          <a:endParaRPr lang="ky-KG"/>
        </a:p>
      </dgm:t>
    </dgm:pt>
    <dgm:pt modelId="{B991F474-9C2D-45D2-8221-519CB439890A}" type="sibTrans" cxnId="{436E7E8A-DD3B-4E5B-B562-5BFE2B94F95A}">
      <dgm:prSet/>
      <dgm:spPr/>
      <dgm:t>
        <a:bodyPr/>
        <a:lstStyle/>
        <a:p>
          <a:endParaRPr lang="ky-KG"/>
        </a:p>
      </dgm:t>
    </dgm:pt>
    <dgm:pt modelId="{9F417E27-6BBE-4DFD-B2B3-A8830C907EAE}" type="pres">
      <dgm:prSet presAssocID="{58190D18-3777-405D-BDC8-F43F091BD498}" presName="linear" presStyleCnt="0">
        <dgm:presLayoutVars>
          <dgm:animLvl val="lvl"/>
          <dgm:resizeHandles val="exact"/>
        </dgm:presLayoutVars>
      </dgm:prSet>
      <dgm:spPr/>
    </dgm:pt>
    <dgm:pt modelId="{77F0BB32-038C-4288-9E0F-409AF5B14E24}" type="pres">
      <dgm:prSet presAssocID="{621E49CC-C0E2-433C-9602-E4B4AF6F2D4F}" presName="parentText" presStyleLbl="node1" presStyleIdx="0" presStyleCnt="1" custLinFactY="4589" custLinFactNeighborY="100000">
        <dgm:presLayoutVars>
          <dgm:chMax val="0"/>
          <dgm:bulletEnabled val="1"/>
        </dgm:presLayoutVars>
      </dgm:prSet>
      <dgm:spPr>
        <a:xfrm>
          <a:off x="0" y="0"/>
          <a:ext cx="8834437" cy="287819"/>
        </a:xfrm>
        <a:prstGeom prst="roundRect">
          <a:avLst/>
        </a:prstGeom>
      </dgm:spPr>
    </dgm:pt>
  </dgm:ptLst>
  <dgm:cxnLst>
    <dgm:cxn modelId="{E2659705-2A2E-4CD0-8233-B206A86F4536}" type="presOf" srcId="{58190D18-3777-405D-BDC8-F43F091BD498}" destId="{9F417E27-6BBE-4DFD-B2B3-A8830C907EAE}" srcOrd="0" destOrd="0" presId="urn:microsoft.com/office/officeart/2005/8/layout/vList2"/>
    <dgm:cxn modelId="{01001A4D-F420-40BA-BD43-4CF94261FA8F}" type="presOf" srcId="{621E49CC-C0E2-433C-9602-E4B4AF6F2D4F}" destId="{77F0BB32-038C-4288-9E0F-409AF5B14E24}" srcOrd="0" destOrd="0" presId="urn:microsoft.com/office/officeart/2005/8/layout/vList2"/>
    <dgm:cxn modelId="{436E7E8A-DD3B-4E5B-B562-5BFE2B94F95A}" srcId="{58190D18-3777-405D-BDC8-F43F091BD498}" destId="{621E49CC-C0E2-433C-9602-E4B4AF6F2D4F}" srcOrd="0" destOrd="0" parTransId="{745D4519-1D18-4E96-894D-A84D06AF12C5}" sibTransId="{B991F474-9C2D-45D2-8221-519CB439890A}"/>
    <dgm:cxn modelId="{0FC3482B-7D76-46E4-B15A-0C4AED1E6EB0}" type="presParOf" srcId="{9F417E27-6BBE-4DFD-B2B3-A8830C907EAE}" destId="{77F0BB32-038C-4288-9E0F-409AF5B14E2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AE125-15F9-4A30-A151-A4DF892E945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8BA9DB-9BFA-4F8E-8AF9-2FF379531AC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r>
            <a:rPr lang="ky-KG" sz="2000" b="1" dirty="0">
              <a:latin typeface="+mj-lt"/>
            </a:rPr>
            <a:t>Общий гидроэнергетический потенциал Кыргызской Республики</a:t>
          </a:r>
          <a:endParaRPr lang="ru-RU" sz="2000" dirty="0">
            <a:latin typeface="+mj-lt"/>
          </a:endParaRPr>
        </a:p>
      </dgm:t>
    </dgm:pt>
    <dgm:pt modelId="{90F70981-23C4-4AE2-B811-3FFEDA47D7A2}" type="parTrans" cxnId="{1E35FEA7-7CB5-46F4-8D66-019C020951DF}">
      <dgm:prSet/>
      <dgm:spPr/>
      <dgm:t>
        <a:bodyPr/>
        <a:lstStyle/>
        <a:p>
          <a:endParaRPr lang="ru-RU"/>
        </a:p>
      </dgm:t>
    </dgm:pt>
    <dgm:pt modelId="{1E754A7D-0EFC-4019-B6E7-98A1AE46EAE4}" type="sibTrans" cxnId="{1E35FEA7-7CB5-46F4-8D66-019C020951DF}">
      <dgm:prSet/>
      <dgm:spPr/>
      <dgm:t>
        <a:bodyPr/>
        <a:lstStyle/>
        <a:p>
          <a:endParaRPr lang="ru-RU"/>
        </a:p>
      </dgm:t>
    </dgm:pt>
    <dgm:pt modelId="{2EAF08DE-2A90-4AEB-9B5F-FF1BD3676451}" type="pres">
      <dgm:prSet presAssocID="{5A4AE125-15F9-4A30-A151-A4DF892E9454}" presName="linear" presStyleCnt="0">
        <dgm:presLayoutVars>
          <dgm:animLvl val="lvl"/>
          <dgm:resizeHandles val="exact"/>
        </dgm:presLayoutVars>
      </dgm:prSet>
      <dgm:spPr/>
    </dgm:pt>
    <dgm:pt modelId="{F4A6868E-D251-47BC-ABEB-CB0A53185260}" type="pres">
      <dgm:prSet presAssocID="{D78BA9DB-9BFA-4F8E-8AF9-2FF379531ACE}" presName="parentText" presStyleLbl="node1" presStyleIdx="0" presStyleCnt="1" custScaleY="88048">
        <dgm:presLayoutVars>
          <dgm:chMax val="0"/>
          <dgm:bulletEnabled val="1"/>
        </dgm:presLayoutVars>
      </dgm:prSet>
      <dgm:spPr/>
    </dgm:pt>
  </dgm:ptLst>
  <dgm:cxnLst>
    <dgm:cxn modelId="{23186D02-2913-4DEB-8C52-0EC14727D8E1}" type="presOf" srcId="{D78BA9DB-9BFA-4F8E-8AF9-2FF379531ACE}" destId="{F4A6868E-D251-47BC-ABEB-CB0A53185260}" srcOrd="0" destOrd="0" presId="urn:microsoft.com/office/officeart/2005/8/layout/vList2"/>
    <dgm:cxn modelId="{B7BAB28C-EDE6-44D7-AEF8-C807EEE752F4}" type="presOf" srcId="{5A4AE125-15F9-4A30-A151-A4DF892E9454}" destId="{2EAF08DE-2A90-4AEB-9B5F-FF1BD3676451}" srcOrd="0" destOrd="0" presId="urn:microsoft.com/office/officeart/2005/8/layout/vList2"/>
    <dgm:cxn modelId="{1E35FEA7-7CB5-46F4-8D66-019C020951DF}" srcId="{5A4AE125-15F9-4A30-A151-A4DF892E9454}" destId="{D78BA9DB-9BFA-4F8E-8AF9-2FF379531ACE}" srcOrd="0" destOrd="0" parTransId="{90F70981-23C4-4AE2-B811-3FFEDA47D7A2}" sibTransId="{1E754A7D-0EFC-4019-B6E7-98A1AE46EAE4}"/>
    <dgm:cxn modelId="{15AF8F94-9422-43B0-BF8A-CA1016D2D7FD}" type="presParOf" srcId="{2EAF08DE-2A90-4AEB-9B5F-FF1BD3676451}" destId="{F4A6868E-D251-47BC-ABEB-CB0A53185260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AF753D-8210-4FE1-B487-82892ADD69D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877443-C969-4996-986C-D160FF2C726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 algn="ctr"/>
          <a:r>
            <a:rPr lang="ky-KG" sz="2000" b="1" dirty="0">
              <a:latin typeface="+mj-lt"/>
            </a:rPr>
            <a:t>Гидропотенциал рек Кыргызской Республики</a:t>
          </a:r>
          <a:endParaRPr lang="ru-RU" sz="2000" dirty="0">
            <a:latin typeface="+mj-lt"/>
          </a:endParaRPr>
        </a:p>
      </dgm:t>
    </dgm:pt>
    <dgm:pt modelId="{C07E7AFD-8319-4E76-8F6E-4DDC047FAA65}" type="parTrans" cxnId="{BEB32521-2908-49D7-8E4F-8C06937F6F72}">
      <dgm:prSet/>
      <dgm:spPr/>
      <dgm:t>
        <a:bodyPr/>
        <a:lstStyle/>
        <a:p>
          <a:endParaRPr lang="ru-RU"/>
        </a:p>
      </dgm:t>
    </dgm:pt>
    <dgm:pt modelId="{A16ECF5E-9124-46C3-BB86-3B2C3C788BB2}" type="sibTrans" cxnId="{BEB32521-2908-49D7-8E4F-8C06937F6F72}">
      <dgm:prSet/>
      <dgm:spPr/>
      <dgm:t>
        <a:bodyPr/>
        <a:lstStyle/>
        <a:p>
          <a:endParaRPr lang="ru-RU"/>
        </a:p>
      </dgm:t>
    </dgm:pt>
    <dgm:pt modelId="{56C8ABFE-2028-4FA4-BC94-5F1317299ED3}" type="pres">
      <dgm:prSet presAssocID="{1FAF753D-8210-4FE1-B487-82892ADD69D2}" presName="linear" presStyleCnt="0">
        <dgm:presLayoutVars>
          <dgm:animLvl val="lvl"/>
          <dgm:resizeHandles val="exact"/>
        </dgm:presLayoutVars>
      </dgm:prSet>
      <dgm:spPr/>
    </dgm:pt>
    <dgm:pt modelId="{F266AD7E-140A-4AE8-84AC-ACE2FB960711}" type="pres">
      <dgm:prSet presAssocID="{F5877443-C969-4996-986C-D160FF2C726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B32521-2908-49D7-8E4F-8C06937F6F72}" srcId="{1FAF753D-8210-4FE1-B487-82892ADD69D2}" destId="{F5877443-C969-4996-986C-D160FF2C7269}" srcOrd="0" destOrd="0" parTransId="{C07E7AFD-8319-4E76-8F6E-4DDC047FAA65}" sibTransId="{A16ECF5E-9124-46C3-BB86-3B2C3C788BB2}"/>
    <dgm:cxn modelId="{95906099-FA70-4B00-B3B4-B333A4E64B75}" type="presOf" srcId="{F5877443-C969-4996-986C-D160FF2C7269}" destId="{F266AD7E-140A-4AE8-84AC-ACE2FB960711}" srcOrd="0" destOrd="0" presId="urn:microsoft.com/office/officeart/2005/8/layout/vList2"/>
    <dgm:cxn modelId="{DA8714D8-4FCF-41F1-9128-088624EF5935}" type="presOf" srcId="{1FAF753D-8210-4FE1-B487-82892ADD69D2}" destId="{56C8ABFE-2028-4FA4-BC94-5F1317299ED3}" srcOrd="0" destOrd="0" presId="urn:microsoft.com/office/officeart/2005/8/layout/vList2"/>
    <dgm:cxn modelId="{175F0621-393E-48F5-9C2A-1EBA4A7E2AC7}" type="presParOf" srcId="{56C8ABFE-2028-4FA4-BC94-5F1317299ED3}" destId="{F266AD7E-140A-4AE8-84AC-ACE2FB9607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BE17BB-1CD7-48AD-A6D7-B564650280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0F8BB6-F093-4BCA-A159-5917B21F9039}">
      <dgm:prSet custT="1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sz="1400" b="1" dirty="0"/>
            <a:t>1. Создание совместного предприятия для реализации проекта строительства Казарманского каскада ГЭС со следующим распределением долей в уставном капитале предприятия: </a:t>
          </a:r>
        </a:p>
      </dgm:t>
    </dgm:pt>
    <dgm:pt modelId="{7C18BCF0-A8D4-4C4B-80AF-42931107B8BB}" type="parTrans" cxnId="{0CFDCD4A-573A-467F-8C8F-C8BA7064A283}">
      <dgm:prSet/>
      <dgm:spPr/>
      <dgm:t>
        <a:bodyPr/>
        <a:lstStyle/>
        <a:p>
          <a:endParaRPr lang="ru-RU"/>
        </a:p>
      </dgm:t>
    </dgm:pt>
    <dgm:pt modelId="{F16D6709-74B0-4D43-9E81-3E72A70E8137}" type="sibTrans" cxnId="{0CFDCD4A-573A-467F-8C8F-C8BA7064A283}">
      <dgm:prSet/>
      <dgm:spPr/>
      <dgm:t>
        <a:bodyPr/>
        <a:lstStyle/>
        <a:p>
          <a:endParaRPr lang="ru-RU"/>
        </a:p>
      </dgm:t>
    </dgm:pt>
    <dgm:pt modelId="{A6669F90-E820-454E-9EDF-E3327F8B40A5}" type="pres">
      <dgm:prSet presAssocID="{6FBE17BB-1CD7-48AD-A6D7-B5646502807C}" presName="linear" presStyleCnt="0">
        <dgm:presLayoutVars>
          <dgm:animLvl val="lvl"/>
          <dgm:resizeHandles val="exact"/>
        </dgm:presLayoutVars>
      </dgm:prSet>
      <dgm:spPr/>
    </dgm:pt>
    <dgm:pt modelId="{28927D8E-9DA5-4FF4-909B-0EB1BEED6F9D}" type="pres">
      <dgm:prSet presAssocID="{740F8BB6-F093-4BCA-A159-5917B21F9039}" presName="parentText" presStyleLbl="node1" presStyleIdx="0" presStyleCnt="1" custScaleY="138859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6B90C518-B77C-44F9-BF71-803B4893D922}" type="presOf" srcId="{740F8BB6-F093-4BCA-A159-5917B21F9039}" destId="{28927D8E-9DA5-4FF4-909B-0EB1BEED6F9D}" srcOrd="0" destOrd="0" presId="urn:microsoft.com/office/officeart/2005/8/layout/vList2"/>
    <dgm:cxn modelId="{0CFDCD4A-573A-467F-8C8F-C8BA7064A283}" srcId="{6FBE17BB-1CD7-48AD-A6D7-B5646502807C}" destId="{740F8BB6-F093-4BCA-A159-5917B21F9039}" srcOrd="0" destOrd="0" parTransId="{7C18BCF0-A8D4-4C4B-80AF-42931107B8BB}" sibTransId="{F16D6709-74B0-4D43-9E81-3E72A70E8137}"/>
    <dgm:cxn modelId="{1E70E36F-7A21-4BD4-8B5C-28762DFF476D}" type="presOf" srcId="{6FBE17BB-1CD7-48AD-A6D7-B5646502807C}" destId="{A6669F90-E820-454E-9EDF-E3327F8B40A5}" srcOrd="0" destOrd="0" presId="urn:microsoft.com/office/officeart/2005/8/layout/vList2"/>
    <dgm:cxn modelId="{06102C9A-DEE8-48F5-961D-00D2B34B3A18}" type="presParOf" srcId="{A6669F90-E820-454E-9EDF-E3327F8B40A5}" destId="{28927D8E-9DA5-4FF4-909B-0EB1BEED6F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C37C46-2479-49FF-87DA-C728B74AA64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A846B-ED4F-4C11-AB07-59D4A8AE66E9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b="1"/>
            <a:t>Неденежный вклад Кыргызской стороны: </a:t>
          </a:r>
        </a:p>
      </dgm:t>
    </dgm:pt>
    <dgm:pt modelId="{E94FC69C-29FC-4B30-B7D4-A8358A61227B}" type="parTrans" cxnId="{B6E3DC8C-E446-404E-8F1F-9B58A51FF960}">
      <dgm:prSet/>
      <dgm:spPr/>
      <dgm:t>
        <a:bodyPr/>
        <a:lstStyle/>
        <a:p>
          <a:endParaRPr lang="ru-RU"/>
        </a:p>
      </dgm:t>
    </dgm:pt>
    <dgm:pt modelId="{F770965C-B105-4D38-BEAE-06386B366435}" type="sibTrans" cxnId="{B6E3DC8C-E446-404E-8F1F-9B58A51FF960}">
      <dgm:prSet/>
      <dgm:spPr/>
      <dgm:t>
        <a:bodyPr/>
        <a:lstStyle/>
        <a:p>
          <a:endParaRPr lang="ru-RU"/>
        </a:p>
      </dgm:t>
    </dgm:pt>
    <dgm:pt modelId="{8957F0C4-0BBA-458C-AC8F-1105A503DFE6}" type="pres">
      <dgm:prSet presAssocID="{64C37C46-2479-49FF-87DA-C728B74AA64B}" presName="linear" presStyleCnt="0">
        <dgm:presLayoutVars>
          <dgm:animLvl val="lvl"/>
          <dgm:resizeHandles val="exact"/>
        </dgm:presLayoutVars>
      </dgm:prSet>
      <dgm:spPr/>
    </dgm:pt>
    <dgm:pt modelId="{B244E239-868E-4FAA-A08D-BC4A31146284}" type="pres">
      <dgm:prSet presAssocID="{F24A846B-ED4F-4C11-AB07-59D4A8AE66E9}" presName="parentText" presStyleLbl="node1" presStyleIdx="0" presStyleCnt="1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64759F3E-BCA9-4CD1-A956-5B553360616D}" type="presOf" srcId="{F24A846B-ED4F-4C11-AB07-59D4A8AE66E9}" destId="{B244E239-868E-4FAA-A08D-BC4A31146284}" srcOrd="0" destOrd="0" presId="urn:microsoft.com/office/officeart/2005/8/layout/vList2"/>
    <dgm:cxn modelId="{B6E3DC8C-E446-404E-8F1F-9B58A51FF960}" srcId="{64C37C46-2479-49FF-87DA-C728B74AA64B}" destId="{F24A846B-ED4F-4C11-AB07-59D4A8AE66E9}" srcOrd="0" destOrd="0" parTransId="{E94FC69C-29FC-4B30-B7D4-A8358A61227B}" sibTransId="{F770965C-B105-4D38-BEAE-06386B366435}"/>
    <dgm:cxn modelId="{73D6D99C-8054-455B-9176-0080AA1A2645}" type="presOf" srcId="{64C37C46-2479-49FF-87DA-C728B74AA64B}" destId="{8957F0C4-0BBA-458C-AC8F-1105A503DFE6}" srcOrd="0" destOrd="0" presId="urn:microsoft.com/office/officeart/2005/8/layout/vList2"/>
    <dgm:cxn modelId="{85D86C5D-8FEC-4490-9F6C-F6DB72BA1C07}" type="presParOf" srcId="{8957F0C4-0BBA-458C-AC8F-1105A503DFE6}" destId="{B244E239-868E-4FAA-A08D-BC4A311462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B15AFB-30AD-4F51-93F8-460B87758A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7C995-DD23-4638-AC41-A988EB5A1F2D}">
      <dgm:prSet custT="1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600" b="1" dirty="0"/>
            <a:t>2. При участии третьей стороны доля акций распределяется следующим образом:</a:t>
          </a:r>
        </a:p>
      </dgm:t>
    </dgm:pt>
    <dgm:pt modelId="{2E6CD646-5141-435C-B5A0-3BEBD0391043}" type="parTrans" cxnId="{BF144CB3-2169-4E98-AE1A-6E5C90EF7743}">
      <dgm:prSet/>
      <dgm:spPr/>
      <dgm:t>
        <a:bodyPr/>
        <a:lstStyle/>
        <a:p>
          <a:endParaRPr lang="ru-RU"/>
        </a:p>
      </dgm:t>
    </dgm:pt>
    <dgm:pt modelId="{BE1C2E1A-D301-40F7-B639-29B6A91B6F50}" type="sibTrans" cxnId="{BF144CB3-2169-4E98-AE1A-6E5C90EF7743}">
      <dgm:prSet/>
      <dgm:spPr/>
      <dgm:t>
        <a:bodyPr/>
        <a:lstStyle/>
        <a:p>
          <a:endParaRPr lang="ru-RU"/>
        </a:p>
      </dgm:t>
    </dgm:pt>
    <dgm:pt modelId="{F2198647-D1C4-44A7-B259-B5CBCA5B0753}" type="pres">
      <dgm:prSet presAssocID="{CEB15AFB-30AD-4F51-93F8-460B87758A5F}" presName="linear" presStyleCnt="0">
        <dgm:presLayoutVars>
          <dgm:animLvl val="lvl"/>
          <dgm:resizeHandles val="exact"/>
        </dgm:presLayoutVars>
      </dgm:prSet>
      <dgm:spPr/>
    </dgm:pt>
    <dgm:pt modelId="{320377D6-E70B-44FF-8B70-614C69C3D614}" type="pres">
      <dgm:prSet presAssocID="{0F97C995-DD23-4638-AC41-A988EB5A1F2D}" presName="parentText" presStyleLbl="node1" presStyleIdx="0" presStyleCnt="1" custScaleY="41710" custLinFactNeighborX="-219" custLinFactNeighborY="-4075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BF144CB3-2169-4E98-AE1A-6E5C90EF7743}" srcId="{CEB15AFB-30AD-4F51-93F8-460B87758A5F}" destId="{0F97C995-DD23-4638-AC41-A988EB5A1F2D}" srcOrd="0" destOrd="0" parTransId="{2E6CD646-5141-435C-B5A0-3BEBD0391043}" sibTransId="{BE1C2E1A-D301-40F7-B639-29B6A91B6F50}"/>
    <dgm:cxn modelId="{66C809D6-0E5D-42F8-9F6F-95C3354D698B}" type="presOf" srcId="{0F97C995-DD23-4638-AC41-A988EB5A1F2D}" destId="{320377D6-E70B-44FF-8B70-614C69C3D614}" srcOrd="0" destOrd="0" presId="urn:microsoft.com/office/officeart/2005/8/layout/vList2"/>
    <dgm:cxn modelId="{F4A573F7-99C3-4464-AEBA-474EB19BB9FD}" type="presOf" srcId="{CEB15AFB-30AD-4F51-93F8-460B87758A5F}" destId="{F2198647-D1C4-44A7-B259-B5CBCA5B0753}" srcOrd="0" destOrd="0" presId="urn:microsoft.com/office/officeart/2005/8/layout/vList2"/>
    <dgm:cxn modelId="{79190E37-A4AE-42D0-B6CC-23BD2EECA7BD}" type="presParOf" srcId="{F2198647-D1C4-44A7-B259-B5CBCA5B0753}" destId="{320377D6-E70B-44FF-8B70-614C69C3D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612FBA-FEBF-44F9-A630-5C73A061EEB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EE93EB-9ADF-4A42-AF14-DF6D94538FC2}">
      <dgm:prSet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r>
            <a:rPr lang="ru-RU" b="1" dirty="0"/>
            <a:t>3. Реализация проекта при сотрудничестве с государством в рамках закона «О государственно-частном партнерстве в КР», в том числе в виде следующих моделей сотрудничества: </a:t>
          </a:r>
        </a:p>
      </dgm:t>
    </dgm:pt>
    <dgm:pt modelId="{03DBE810-CABF-4C6A-85D4-00FE2AEC0A1F}" type="parTrans" cxnId="{164B71C6-4E7C-4646-8307-4039FF963AAA}">
      <dgm:prSet/>
      <dgm:spPr/>
      <dgm:t>
        <a:bodyPr/>
        <a:lstStyle/>
        <a:p>
          <a:endParaRPr lang="ru-RU"/>
        </a:p>
      </dgm:t>
    </dgm:pt>
    <dgm:pt modelId="{6A2F9B8D-87D0-4A68-AC46-C2F51E161566}" type="sibTrans" cxnId="{164B71C6-4E7C-4646-8307-4039FF963AAA}">
      <dgm:prSet/>
      <dgm:spPr/>
      <dgm:t>
        <a:bodyPr/>
        <a:lstStyle/>
        <a:p>
          <a:endParaRPr lang="ru-RU"/>
        </a:p>
      </dgm:t>
    </dgm:pt>
    <dgm:pt modelId="{81CCA69B-580B-46FE-ACE0-0C779D303C23}" type="pres">
      <dgm:prSet presAssocID="{DE612FBA-FEBF-44F9-A630-5C73A061EEB3}" presName="linear" presStyleCnt="0">
        <dgm:presLayoutVars>
          <dgm:animLvl val="lvl"/>
          <dgm:resizeHandles val="exact"/>
        </dgm:presLayoutVars>
      </dgm:prSet>
      <dgm:spPr/>
    </dgm:pt>
    <dgm:pt modelId="{71A2AD24-3F69-40F2-BBD5-741B1ED56433}" type="pres">
      <dgm:prSet presAssocID="{9EEE93EB-9ADF-4A42-AF14-DF6D94538FC2}" presName="parentText" presStyleLbl="node1" presStyleIdx="0" presStyleCnt="1">
        <dgm:presLayoutVars>
          <dgm:chMax val="0"/>
          <dgm:bulletEnabled val="1"/>
        </dgm:presLayoutVars>
      </dgm:prSet>
      <dgm:spPr>
        <a:prstGeom prst="snipRoundRect">
          <a:avLst/>
        </a:prstGeom>
      </dgm:spPr>
    </dgm:pt>
  </dgm:ptLst>
  <dgm:cxnLst>
    <dgm:cxn modelId="{164B71C6-4E7C-4646-8307-4039FF963AAA}" srcId="{DE612FBA-FEBF-44F9-A630-5C73A061EEB3}" destId="{9EEE93EB-9ADF-4A42-AF14-DF6D94538FC2}" srcOrd="0" destOrd="0" parTransId="{03DBE810-CABF-4C6A-85D4-00FE2AEC0A1F}" sibTransId="{6A2F9B8D-87D0-4A68-AC46-C2F51E161566}"/>
    <dgm:cxn modelId="{5429A2F1-4A74-4908-B6E7-DBD75C9EC0B9}" type="presOf" srcId="{DE612FBA-FEBF-44F9-A630-5C73A061EEB3}" destId="{81CCA69B-580B-46FE-ACE0-0C779D303C23}" srcOrd="0" destOrd="0" presId="urn:microsoft.com/office/officeart/2005/8/layout/vList2"/>
    <dgm:cxn modelId="{D58B05FA-82E1-45B7-A819-E1E34655525A}" type="presOf" srcId="{9EEE93EB-9ADF-4A42-AF14-DF6D94538FC2}" destId="{71A2AD24-3F69-40F2-BBD5-741B1ED56433}" srcOrd="0" destOrd="0" presId="urn:microsoft.com/office/officeart/2005/8/layout/vList2"/>
    <dgm:cxn modelId="{CAF96261-476A-4E31-B794-6037072F476B}" type="presParOf" srcId="{81CCA69B-580B-46FE-ACE0-0C779D303C23}" destId="{71A2AD24-3F69-40F2-BBD5-741B1ED564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BB32-038C-4288-9E0F-409AF5B14E24}">
      <dsp:nvSpPr>
        <dsp:cNvPr id="0" name=""/>
        <dsp:cNvSpPr/>
      </dsp:nvSpPr>
      <dsp:spPr>
        <a:xfrm>
          <a:off x="0" y="103"/>
          <a:ext cx="8834437" cy="307673"/>
        </a:xfrm>
        <a:prstGeom prst="round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  <a:defRPr/>
          </a:pPr>
          <a:r>
            <a:rPr lang="ru-RU" sz="1400" kern="0">
              <a:latin typeface="Arial Unicode MS" pitchFamily="34" charset="-128"/>
              <a:ea typeface="Arial Unicode MS" pitchFamily="34" charset="-128"/>
              <a:cs typeface="Arial Unicode MS" pitchFamily="34" charset="-128"/>
            </a:rPr>
            <a:t>Расположение ГЭС на р. Нарын</a:t>
          </a:r>
          <a:endParaRPr lang="ky-KG" sz="1400" kern="0" dirty="0">
            <a:latin typeface="Arial Unicode MS" pitchFamily="34" charset="-128"/>
            <a:ea typeface="Arial Unicode MS" pitchFamily="34" charset="-128"/>
            <a:cs typeface="Arial Unicode MS" pitchFamily="34" charset="-128"/>
          </a:endParaRPr>
        </a:p>
      </dsp:txBody>
      <dsp:txXfrm>
        <a:off x="15019" y="15122"/>
        <a:ext cx="8804399" cy="277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6868E-D251-47BC-ABEB-CB0A53185260}">
      <dsp:nvSpPr>
        <dsp:cNvPr id="0" name=""/>
        <dsp:cNvSpPr/>
      </dsp:nvSpPr>
      <dsp:spPr>
        <a:xfrm>
          <a:off x="0" y="523"/>
          <a:ext cx="4352253" cy="742591"/>
        </a:xfrm>
        <a:prstGeom prst="round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000" b="1" kern="1200" dirty="0">
              <a:latin typeface="+mj-lt"/>
            </a:rPr>
            <a:t>Общий гидроэнергетический потенциал Кыргызской Республики</a:t>
          </a:r>
          <a:endParaRPr lang="ru-RU" sz="2000" kern="1200" dirty="0">
            <a:latin typeface="+mj-lt"/>
          </a:endParaRPr>
        </a:p>
      </dsp:txBody>
      <dsp:txXfrm>
        <a:off x="36250" y="36773"/>
        <a:ext cx="4279753" cy="670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6AD7E-140A-4AE8-84AC-ACE2FB960711}">
      <dsp:nvSpPr>
        <dsp:cNvPr id="0" name=""/>
        <dsp:cNvSpPr/>
      </dsp:nvSpPr>
      <dsp:spPr>
        <a:xfrm>
          <a:off x="0" y="7397"/>
          <a:ext cx="5562600" cy="524160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000" b="1" kern="1200" dirty="0">
              <a:latin typeface="+mj-lt"/>
            </a:rPr>
            <a:t>Гидропотенциал рек Кыргызской Республики</a:t>
          </a:r>
          <a:endParaRPr lang="ru-RU" sz="2000" kern="1200" dirty="0">
            <a:latin typeface="+mj-lt"/>
          </a:endParaRPr>
        </a:p>
      </dsp:txBody>
      <dsp:txXfrm>
        <a:off x="25587" y="32984"/>
        <a:ext cx="5511426" cy="47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27D8E-9DA5-4FF4-909B-0EB1BEED6F9D}">
      <dsp:nvSpPr>
        <dsp:cNvPr id="0" name=""/>
        <dsp:cNvSpPr/>
      </dsp:nvSpPr>
      <dsp:spPr>
        <a:xfrm>
          <a:off x="0" y="20895"/>
          <a:ext cx="11263743" cy="701848"/>
        </a:xfrm>
        <a:prstGeom prst="snip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1. Создание совместного предприятия для реализации проекта строительства Казарманского каскада ГЭС со следующим распределением долей в уставном капитале предприятия: </a:t>
          </a:r>
        </a:p>
      </dsp:txBody>
      <dsp:txXfrm>
        <a:off x="34261" y="55156"/>
        <a:ext cx="11170993" cy="667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4E239-868E-4FAA-A08D-BC4A31146284}">
      <dsp:nvSpPr>
        <dsp:cNvPr id="0" name=""/>
        <dsp:cNvSpPr/>
      </dsp:nvSpPr>
      <dsp:spPr>
        <a:xfrm>
          <a:off x="0" y="2268"/>
          <a:ext cx="11614438" cy="365039"/>
        </a:xfrm>
        <a:prstGeom prst="snip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Неденежный вклад Кыргызской стороны: </a:t>
          </a:r>
        </a:p>
      </dsp:txBody>
      <dsp:txXfrm>
        <a:off x="17820" y="20088"/>
        <a:ext cx="11566197" cy="3472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377D6-E70B-44FF-8B70-614C69C3D614}">
      <dsp:nvSpPr>
        <dsp:cNvPr id="0" name=""/>
        <dsp:cNvSpPr/>
      </dsp:nvSpPr>
      <dsp:spPr>
        <a:xfrm>
          <a:off x="0" y="158317"/>
          <a:ext cx="11500138" cy="507527"/>
        </a:xfrm>
        <a:prstGeom prst="snipRoundRect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 При участии третьей стороны доля акций распределяется следующим образом:</a:t>
          </a:r>
        </a:p>
      </dsp:txBody>
      <dsp:txXfrm>
        <a:off x="24775" y="183092"/>
        <a:ext cx="11433068" cy="4827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2AD24-3F69-40F2-BBD5-741B1ED56433}">
      <dsp:nvSpPr>
        <dsp:cNvPr id="0" name=""/>
        <dsp:cNvSpPr/>
      </dsp:nvSpPr>
      <dsp:spPr>
        <a:xfrm>
          <a:off x="0" y="562"/>
          <a:ext cx="11490036" cy="599040"/>
        </a:xfrm>
        <a:prstGeom prst="snipRoundRect">
          <a:avLst/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3. Реализация проекта при сотрудничестве с государством в рамках закона «О государственно-частном партнерстве в КР», в том числе в виде следующих моделей сотрудничества: </a:t>
          </a:r>
        </a:p>
      </dsp:txBody>
      <dsp:txXfrm>
        <a:off x="29243" y="29805"/>
        <a:ext cx="11410872" cy="569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2984499" cy="501650"/>
          </a:xfrm>
          <a:prstGeom prst="rect">
            <a:avLst/>
          </a:prstGeom>
        </p:spPr>
        <p:txBody>
          <a:bodyPr vert="horz" lIns="91377" tIns="45687" rIns="91377" bIns="4568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7"/>
            <a:ext cx="2984499" cy="501650"/>
          </a:xfrm>
          <a:prstGeom prst="rect">
            <a:avLst/>
          </a:prstGeom>
        </p:spPr>
        <p:txBody>
          <a:bodyPr vert="horz" lIns="91377" tIns="45687" rIns="91377" bIns="45687" rtlCol="0"/>
          <a:lstStyle>
            <a:lvl1pPr algn="r">
              <a:defRPr sz="1300"/>
            </a:lvl1pPr>
          </a:lstStyle>
          <a:p>
            <a:fld id="{557C0134-3430-4EDC-845C-57790A36B6EF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7076"/>
            <a:ext cx="2984499" cy="501650"/>
          </a:xfrm>
          <a:prstGeom prst="rect">
            <a:avLst/>
          </a:prstGeom>
        </p:spPr>
        <p:txBody>
          <a:bodyPr vert="horz" lIns="91377" tIns="45687" rIns="91377" bIns="4568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76"/>
            <a:ext cx="2984499" cy="501650"/>
          </a:xfrm>
          <a:prstGeom prst="rect">
            <a:avLst/>
          </a:prstGeom>
        </p:spPr>
        <p:txBody>
          <a:bodyPr vert="horz" lIns="91377" tIns="45687" rIns="91377" bIns="45687" rtlCol="0" anchor="b"/>
          <a:lstStyle>
            <a:lvl1pPr algn="r">
              <a:defRPr sz="1300"/>
            </a:lvl1pPr>
          </a:lstStyle>
          <a:p>
            <a:fld id="{DBAFBB85-1FA7-4407-9D4F-EEE3BDC78D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82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7" y="6"/>
            <a:ext cx="2984870" cy="501016"/>
          </a:xfrm>
          <a:prstGeom prst="rect">
            <a:avLst/>
          </a:prstGeom>
        </p:spPr>
        <p:txBody>
          <a:bodyPr vert="horz" lIns="98843" tIns="49418" rIns="98843" bIns="4941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10" y="6"/>
            <a:ext cx="2984870" cy="501016"/>
          </a:xfrm>
          <a:prstGeom prst="rect">
            <a:avLst/>
          </a:prstGeom>
        </p:spPr>
        <p:txBody>
          <a:bodyPr vert="horz" lIns="98843" tIns="49418" rIns="98843" bIns="49418" rtlCol="0"/>
          <a:lstStyle>
            <a:lvl1pPr algn="r">
              <a:defRPr sz="1300"/>
            </a:lvl1pPr>
          </a:lstStyle>
          <a:p>
            <a:fld id="{6566E5B5-3699-4195-8BB8-199F916873B8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9300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843" tIns="49418" rIns="98843" bIns="494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8" y="4759643"/>
            <a:ext cx="5510530" cy="4509136"/>
          </a:xfrm>
          <a:prstGeom prst="rect">
            <a:avLst/>
          </a:prstGeom>
        </p:spPr>
        <p:txBody>
          <a:bodyPr vert="horz" lIns="98843" tIns="49418" rIns="98843" bIns="494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7" y="9517547"/>
            <a:ext cx="2984870" cy="501016"/>
          </a:xfrm>
          <a:prstGeom prst="rect">
            <a:avLst/>
          </a:prstGeom>
        </p:spPr>
        <p:txBody>
          <a:bodyPr vert="horz" lIns="98843" tIns="49418" rIns="98843" bIns="4941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10" y="9517547"/>
            <a:ext cx="2984870" cy="501016"/>
          </a:xfrm>
          <a:prstGeom prst="rect">
            <a:avLst/>
          </a:prstGeom>
        </p:spPr>
        <p:txBody>
          <a:bodyPr vert="horz" lIns="98843" tIns="49418" rIns="98843" bIns="49418" rtlCol="0" anchor="b"/>
          <a:lstStyle>
            <a:lvl1pPr algn="r">
              <a:defRPr sz="1300"/>
            </a:lvl1pPr>
          </a:lstStyle>
          <a:p>
            <a:fld id="{31CBD5ED-D9F2-49DB-A8E2-C95270FF6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4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itchFamily="34" charset="0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954114" y="9607733"/>
            <a:ext cx="3024115" cy="5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05" tIns="46605" rIns="93205" bIns="4660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6FD6D3-4908-428E-BB89-437976CF6E4E}" type="slidenum">
              <a:rPr kumimoji="0" lang="ru-RU" altLang="ru-RU"/>
              <a:pPr algn="r" eaLnBrk="1" hangingPunct="1">
                <a:spcBef>
                  <a:spcPct val="0"/>
                </a:spcBef>
              </a:pPr>
              <a:t>4</a:t>
            </a:fld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395251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itchFamily="34" charset="0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954114" y="9607733"/>
            <a:ext cx="3024115" cy="5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05" tIns="46605" rIns="93205" bIns="4660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6FD6D3-4908-428E-BB89-437976CF6E4E}" type="slidenum">
              <a:rPr kumimoji="0"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321782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itchFamily="34" charset="0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3954114" y="9607733"/>
            <a:ext cx="3024115" cy="5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05" tIns="46605" rIns="93205" bIns="46605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6FD6D3-4908-428E-BB89-437976CF6E4E}" type="slidenum">
              <a:rPr kumimoji="0" lang="ru-RU" altLang="ru-RU"/>
              <a:pPr algn="r" eaLnBrk="1" hangingPunct="1">
                <a:spcBef>
                  <a:spcPct val="0"/>
                </a:spcBef>
              </a:pPr>
              <a:t>6</a:t>
            </a:fld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418044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3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34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30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rgbClr val="5858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41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762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60393" y="1712214"/>
            <a:ext cx="7124700" cy="0"/>
          </a:xfrm>
          <a:custGeom>
            <a:avLst/>
            <a:gdLst/>
            <a:ahLst/>
            <a:cxnLst/>
            <a:rect l="l" t="t" r="r" b="b"/>
            <a:pathLst>
              <a:path w="5343525">
                <a:moveTo>
                  <a:pt x="0" y="0"/>
                </a:moveTo>
                <a:lnTo>
                  <a:pt x="5343144" y="0"/>
                </a:lnTo>
              </a:path>
            </a:pathLst>
          </a:custGeom>
          <a:ln w="25908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9379711" y="5954267"/>
            <a:ext cx="2404533" cy="0"/>
          </a:xfrm>
          <a:custGeom>
            <a:avLst/>
            <a:gdLst/>
            <a:ahLst/>
            <a:cxnLst/>
            <a:rect l="l" t="t" r="r" b="b"/>
            <a:pathLst>
              <a:path w="1803400">
                <a:moveTo>
                  <a:pt x="0" y="0"/>
                </a:moveTo>
                <a:lnTo>
                  <a:pt x="1802892" y="0"/>
                </a:lnTo>
              </a:path>
            </a:pathLst>
          </a:custGeom>
          <a:ln w="1524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70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24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77941"/>
            <a:ext cx="2804160" cy="276999"/>
          </a:xfrm>
        </p:spPr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5280" y="6377941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3621" y="6407455"/>
            <a:ext cx="376767" cy="276999"/>
          </a:xfrm>
        </p:spPr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4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8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8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4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5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9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F0F65-1CFB-43B8-9B5F-69EF9D210597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27A9A-8C49-4FAD-8EFB-7BB3AF6A26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FB337-90C0-C075-C438-8FB853FACC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28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0463" y="6367271"/>
            <a:ext cx="11373273" cy="0"/>
          </a:xfrm>
          <a:custGeom>
            <a:avLst/>
            <a:gdLst/>
            <a:ahLst/>
            <a:cxnLst/>
            <a:rect l="l" t="t" r="r" b="b"/>
            <a:pathLst>
              <a:path w="8529955">
                <a:moveTo>
                  <a:pt x="0" y="0"/>
                </a:moveTo>
                <a:lnTo>
                  <a:pt x="8529828" y="0"/>
                </a:lnTo>
              </a:path>
            </a:pathLst>
          </a:custGeom>
          <a:ln w="6096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65" y="330709"/>
            <a:ext cx="12035671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9378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3272" y="2432940"/>
            <a:ext cx="5113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rgbClr val="585858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83621" y="6407455"/>
            <a:ext cx="376767" cy="2340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ts val="1810"/>
              </a:lnSpc>
            </a:pPr>
            <a:fld id="{81D60167-4931-47E6-BA6A-407CBD079E47}" type="slidenum">
              <a:rPr lang="ru-RU" smtClean="0"/>
              <a:pPr marL="83185">
                <a:lnSpc>
                  <a:spcPts val="1810"/>
                </a:lnSpc>
              </a:pPr>
              <a:t>‹#›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9F0F6-E802-F0BF-1C5B-C056B0EE1A2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6139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narynhydro.kg/uploads/posts/2014-05/1401431446_4-1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436EA1"/>
            </a:gs>
            <a:gs pos="0">
              <a:schemeClr val="accent1">
                <a:lumMod val="67000"/>
              </a:schemeClr>
            </a:gs>
            <a:gs pos="10000">
              <a:schemeClr val="tx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0" y="4724401"/>
            <a:ext cx="9144000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«Строительство Верхне-</a:t>
            </a:r>
            <a:r>
              <a:rPr lang="ru-RU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Нарынского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каскада ГЭС»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D772F6-6B3D-4B28-BBAF-5520F4D27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437" y="193806"/>
            <a:ext cx="2143125" cy="2143125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36739-B6AC-4899-ABFC-AF4142AA8B8C}"/>
              </a:ext>
            </a:extLst>
          </p:cNvPr>
          <p:cNvSpPr txBox="1"/>
          <p:nvPr/>
        </p:nvSpPr>
        <p:spPr>
          <a:xfrm>
            <a:off x="1524001" y="2773681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Министерство энергетики кыргызской республики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EC85C2-FD16-42E8-B533-D458BF4DC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9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5C65D4-B0B5-4C45-B2A7-E498C4EB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016"/>
            <a:ext cx="12195329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5" descr="Каскад Нарын cop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364" y="1552694"/>
            <a:ext cx="8834437" cy="33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774BF13-0165-47FC-BFF8-B84B90D240D0}"/>
              </a:ext>
            </a:extLst>
          </p:cNvPr>
          <p:cNvGraphicFramePr/>
          <p:nvPr/>
        </p:nvGraphicFramePr>
        <p:xfrm>
          <a:off x="455364" y="1163910"/>
          <a:ext cx="8834437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40D559E-D449-4C0F-8CEF-86D5E7E670C7}"/>
              </a:ext>
            </a:extLst>
          </p:cNvPr>
          <p:cNvGraphicFramePr/>
          <p:nvPr/>
        </p:nvGraphicFramePr>
        <p:xfrm>
          <a:off x="3919873" y="56703"/>
          <a:ext cx="4352253" cy="74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27A9A-8C49-4FAD-8EFB-7BB3AF6A26E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3FC52E7A-D31B-4CAC-8199-051F4B3AE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648" y="1147538"/>
            <a:ext cx="2583771" cy="3405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400" kern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Общие показатели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7878E6CF-F131-40FC-8F7D-7D730FE4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648" y="1589067"/>
            <a:ext cx="2583771" cy="28058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90488" indent="-90488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20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Общий природный гидроэнергетический потенциал Кыргызской Республики -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142,5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млрд кВтч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Республика занимает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третье место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СНГ после России и Таджикистана </a:t>
            </a:r>
          </a:p>
          <a:p>
            <a:pPr marL="285750" indent="-285750" eaLnBrk="1" hangingPunct="1">
              <a:spcBef>
                <a:spcPts val="20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Процент освоения природного</a:t>
            </a:r>
            <a:r>
              <a:rPr lang="en-US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потенциала составляет всего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10%</a:t>
            </a: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BBAA9EBF-11EF-434A-8885-B5E7BFF0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84" y="5482212"/>
            <a:ext cx="8834437" cy="10567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>
            <a:spAutoFit/>
          </a:bodyPr>
          <a:lstStyle>
            <a:lvl1pPr marL="90488" indent="-90488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spcBef>
                <a:spcPts val="15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реке Нарын можно построить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каскадов из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гидроэлектростанций.</a:t>
            </a:r>
          </a:p>
          <a:p>
            <a:pPr marL="285750" indent="-285750" eaLnBrk="1" hangingPunct="1">
              <a:spcBef>
                <a:spcPts val="15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Суммарная установленная мощность перспективных каскадов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9 271,2 МВт </a:t>
            </a:r>
          </a:p>
          <a:p>
            <a:pPr marL="285750" indent="-285750" eaLnBrk="1" hangingPunct="1">
              <a:spcBef>
                <a:spcPts val="150"/>
              </a:spcBef>
              <a:spcAft>
                <a:spcPts val="288"/>
              </a:spcAft>
              <a:buFont typeface="Wingdings" panose="05000000000000000000" pitchFamily="2" charset="2"/>
              <a:buChar char="§"/>
              <a:defRPr/>
            </a:pP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Среднемноголетняя годовая выработка более 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 млрд. </a:t>
            </a:r>
            <a:r>
              <a:rPr lang="ru-RU" sz="1400" b="1" kern="0" dirty="0" err="1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кВтч</a:t>
            </a:r>
            <a:r>
              <a:rPr lang="ru-RU" sz="1400" b="1" kern="0" dirty="0">
                <a:solidFill>
                  <a:srgbClr val="3366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kern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электроэнергии</a:t>
            </a:r>
          </a:p>
          <a:p>
            <a:pPr eaLnBrk="1" hangingPunct="1">
              <a:spcBef>
                <a:spcPts val="150"/>
              </a:spcBef>
              <a:spcAft>
                <a:spcPts val="288"/>
              </a:spcAft>
              <a:buClr>
                <a:srgbClr val="002776"/>
              </a:buClr>
              <a:buFont typeface="Arial" pitchFamily="34" charset="0"/>
              <a:buChar char="•"/>
              <a:defRPr/>
            </a:pPr>
            <a:endParaRPr lang="ru-RU" sz="1400" kern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73BD462B-C32A-4E52-9B2C-B48EA8832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84" y="5094928"/>
            <a:ext cx="8834437" cy="3405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1400" kern="0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Перспективы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348703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947D7D9-D102-45D3-9745-CFE7AC14F7D4}"/>
              </a:ext>
            </a:extLst>
          </p:cNvPr>
          <p:cNvGraphicFramePr/>
          <p:nvPr/>
        </p:nvGraphicFramePr>
        <p:xfrm>
          <a:off x="3314700" y="0"/>
          <a:ext cx="5562600" cy="53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FEE965-3F62-4702-92BA-3F07DF510F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3555" y="1318630"/>
          <a:ext cx="10044897" cy="45457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43855">
                  <a:extLst>
                    <a:ext uri="{9D8B030D-6E8A-4147-A177-3AD203B41FA5}">
                      <a16:colId xmlns:a16="http://schemas.microsoft.com/office/drawing/2014/main" val="2026021558"/>
                    </a:ext>
                  </a:extLst>
                </a:gridCol>
                <a:gridCol w="1978571">
                  <a:extLst>
                    <a:ext uri="{9D8B030D-6E8A-4147-A177-3AD203B41FA5}">
                      <a16:colId xmlns:a16="http://schemas.microsoft.com/office/drawing/2014/main" val="2701305606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val="3462878732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3773607404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1818338275"/>
                    </a:ext>
                  </a:extLst>
                </a:gridCol>
              </a:tblGrid>
              <a:tr h="253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Вид гидропотенциала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DE4D21">
                            <a:shade val="30000"/>
                            <a:satMod val="115000"/>
                          </a:srgbClr>
                        </a:gs>
                        <a:gs pos="50000">
                          <a:srgbClr val="DE4D21">
                            <a:shade val="67500"/>
                            <a:satMod val="115000"/>
                          </a:srgbClr>
                        </a:gs>
                        <a:gs pos="100000">
                          <a:srgbClr val="DE4D21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Гидроэнергопотенциал рек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5E7B">
                            <a:shade val="30000"/>
                            <a:satMod val="115000"/>
                          </a:srgbClr>
                        </a:gs>
                        <a:gs pos="50000">
                          <a:srgbClr val="005E7B">
                            <a:shade val="67500"/>
                            <a:satMod val="115000"/>
                          </a:srgbClr>
                        </a:gs>
                        <a:gs pos="100000">
                          <a:srgbClr val="005E7B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43534"/>
                  </a:ext>
                </a:extLst>
              </a:tr>
              <a:tr h="759035">
                <a:tc vMerge="1">
                  <a:txBody>
                    <a:bodyPr/>
                    <a:lstStyle/>
                    <a:p>
                      <a:endParaRPr lang="ky-K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Мощность, МВт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Коэффициент использования мощности  </a:t>
                      </a:r>
                      <a:endParaRPr lang="ky-KG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Число часов использования мощности в году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Энергия, </a:t>
                      </a:r>
                    </a:p>
                    <a:p>
                      <a:pPr algn="ctr" fontAlgn="ctr"/>
                      <a:r>
                        <a:rPr lang="ru-RU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млрд </a:t>
                      </a:r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кВтч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в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E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08668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fontAlgn="ctr"/>
                      <a:r>
                        <a:rPr lang="ky-KG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Теоретический природный гидропотенциал</a:t>
                      </a:r>
                      <a:endParaRPr lang="ky-KG" sz="1600" b="0" i="0" u="none" strike="noStrike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28 040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8 760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245,6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93242"/>
                  </a:ext>
                </a:extLst>
              </a:tr>
              <a:tr h="379517">
                <a:tc>
                  <a:txBody>
                    <a:bodyPr/>
                    <a:lstStyle/>
                    <a:p>
                      <a:pPr algn="l" fontAlgn="ctr"/>
                      <a:r>
                        <a:rPr lang="ky-KG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Технический гидропотенциал общий</a:t>
                      </a:r>
                      <a:endParaRPr lang="ky-KG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28 040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0,58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5 082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142,5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081309"/>
                  </a:ext>
                </a:extLst>
              </a:tr>
              <a:tr h="113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Экономический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гидропотенциал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используемый для выработки электроэнергии согласно расчета 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ПИИ «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Ташгидропроект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11 861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0,34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3 000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35,5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13023"/>
                  </a:ext>
                </a:extLst>
              </a:tr>
              <a:tr h="569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Гидропотенциал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для использования  малыми ГЭС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300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0,40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3 500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1,05</a:t>
                      </a:r>
                      <a:endParaRPr lang="ky-KG" sz="16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12767"/>
                  </a:ext>
                </a:extLst>
              </a:tr>
              <a:tr h="5692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Используемый </a:t>
                      </a:r>
                      <a:r>
                        <a:rPr lang="ru-RU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гидропотенциал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на текущее время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3 030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0,</a:t>
                      </a:r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ky-KG" sz="1600" u="none" strike="noStrike" dirty="0">
                          <a:effectLst/>
                        </a:rPr>
                        <a:t>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4 380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1</a:t>
                      </a:r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r>
                        <a:rPr lang="ky-KG" sz="1600" u="none" strike="noStrike" dirty="0">
                          <a:effectLst/>
                        </a:rPr>
                        <a:t>,</a:t>
                      </a:r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025960"/>
                  </a:ext>
                </a:extLst>
              </a:tr>
              <a:tr h="379517">
                <a:tc>
                  <a:txBody>
                    <a:bodyPr/>
                    <a:lstStyle/>
                    <a:p>
                      <a:pPr algn="l" fontAlgn="ctr"/>
                      <a:r>
                        <a:rPr lang="ky-KG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Процент освоения гидропотенциала</a:t>
                      </a:r>
                      <a:endParaRPr lang="ky-KG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>
                          <a:effectLst/>
                        </a:rPr>
                        <a:t> </a:t>
                      </a:r>
                      <a:endParaRPr lang="ky-KG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>
                          <a:effectLst/>
                        </a:rPr>
                        <a:t> </a:t>
                      </a:r>
                      <a:endParaRPr lang="ky-KG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>
                          <a:effectLst/>
                        </a:rPr>
                        <a:t> </a:t>
                      </a:r>
                      <a:endParaRPr lang="ky-KG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y-KG" sz="1600" u="none" strike="noStrike" dirty="0">
                          <a:effectLst/>
                        </a:rPr>
                        <a:t>3</a:t>
                      </a:r>
                      <a:r>
                        <a:rPr lang="en-US" sz="1600" u="none" strike="noStrike">
                          <a:effectLst/>
                        </a:rPr>
                        <a:t>7,</a:t>
                      </a:r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r>
                        <a:rPr lang="ky-KG" sz="1600" u="none" strike="noStrike">
                          <a:effectLst/>
                        </a:rPr>
                        <a:t>%</a:t>
                      </a:r>
                      <a:endParaRPr lang="ky-KG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1512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874B96-F6A4-45A2-96D9-05936694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EB1D-ED67-45BE-9A64-97339C7AC47C}" type="slidenum">
              <a:rPr lang="ky-KG" smtClean="0"/>
              <a:t>3</a:t>
            </a:fld>
            <a:endParaRPr lang="ky-KG"/>
          </a:p>
        </p:txBody>
      </p:sp>
    </p:spTree>
    <p:extLst>
      <p:ext uri="{BB962C8B-B14F-4D97-AF65-F5344CB8AC3E}">
        <p14:creationId xmlns:p14="http://schemas.microsoft.com/office/powerpoint/2010/main" val="222434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2946" y="139975"/>
            <a:ext cx="49335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Верхне-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Нарынский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каскад ГЭС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C743B6C2-9FB2-4D2E-9E46-B87466560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18861"/>
              </p:ext>
            </p:extLst>
          </p:nvPr>
        </p:nvGraphicFramePr>
        <p:xfrm>
          <a:off x="353708" y="760908"/>
          <a:ext cx="11123915" cy="15787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4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689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ГЭС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Установленная мощность, МВт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Среднемноголетняя выработка, млн. </a:t>
                      </a:r>
                      <a:r>
                        <a:rPr lang="ru-RU" sz="14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Высота плотины, м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строительства, месяцы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15">
                <a:tc>
                  <a:txBody>
                    <a:bodyPr/>
                    <a:lstStyle/>
                    <a:p>
                      <a:pPr marL="347345" indent="-347345"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Акбулунская</a:t>
                      </a: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ГЭС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87,4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345,5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15">
                <a:tc>
                  <a:txBody>
                    <a:bodyPr/>
                    <a:lstStyle/>
                    <a:p>
                      <a:pPr marL="347345" indent="-347345"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Нарынская</a:t>
                      </a: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ГЭС-1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215">
                <a:tc>
                  <a:txBody>
                    <a:bodyPr/>
                    <a:lstStyle/>
                    <a:p>
                      <a:pPr marL="347345" indent="-347345"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Нарынская</a:t>
                      </a: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ГЭС-2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188,8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215">
                <a:tc>
                  <a:txBody>
                    <a:bodyPr/>
                    <a:lstStyle/>
                    <a:p>
                      <a:pPr marL="347345" indent="-347345" algn="ctr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Нарынская</a:t>
                      </a: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ГЭС-3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9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237,7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942,4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54034" marR="54034" marT="8622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1BA06F-0480-4171-85FD-107879B3EA32}"/>
              </a:ext>
            </a:extLst>
          </p:cNvPr>
          <p:cNvSpPr/>
          <p:nvPr/>
        </p:nvSpPr>
        <p:spPr>
          <a:xfrm>
            <a:off x="114941" y="2376449"/>
            <a:ext cx="1160145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Месторасположение: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Каскад запроектирован в верхнем течении р. Нарын, с абсолютными отметками высот 2100-2300 м. Все станции запроектированы по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плотинно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-деривационной схеме с небольшими водохранилищами, что снижает площади затопляемых земель. 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6" descr="Описание: Untitled-3">
            <a:extLst>
              <a:ext uri="{FF2B5EF4-FFF2-40B4-BE49-F238E27FC236}">
                <a16:creationId xmlns:a16="http://schemas.microsoft.com/office/drawing/2014/main" id="{DE6AF7B5-5A7E-46E1-B110-3D98DCE63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33977" y="3178595"/>
            <a:ext cx="7651152" cy="3014228"/>
          </a:xfrm>
          <a:prstGeom prst="rect">
            <a:avLst/>
          </a:prstGeom>
          <a:noFill/>
          <a:ln>
            <a:solidFill>
              <a:sysClr val="windowText" lastClr="000000">
                <a:lumMod val="85000"/>
                <a:lumOff val="15000"/>
              </a:sys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C77F4B-32FB-45A6-9848-694617785938}"/>
              </a:ext>
            </a:extLst>
          </p:cNvPr>
          <p:cNvSpPr/>
          <p:nvPr/>
        </p:nvSpPr>
        <p:spPr>
          <a:xfrm>
            <a:off x="83687" y="3178595"/>
            <a:ext cx="42190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строительства: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Существует производственная инфраструктура</a:t>
            </a:r>
          </a:p>
          <a:p>
            <a:pPr marL="285750" indent="-285750" algn="just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Непосредственная близость автомобильной дороги республиканского значения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правому берегу реки проходит действующая воздушная линия электропередач ВЛ 35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Основной вид транспорта в районе строительства автомобильный. Ближайшая ж/д станция «Балыкчи» расположена на расстоянии 183 км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Отведены необходимые земельные участки под строительство ГЭС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Разработано ТЭО проекта и часть проектной документации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90FCE2-F4F0-4C9F-8DF0-DE41C8BFAD59}"/>
              </a:ext>
            </a:extLst>
          </p:cNvPr>
          <p:cNvSpPr/>
          <p:nvPr/>
        </p:nvSpPr>
        <p:spPr>
          <a:xfrm>
            <a:off x="4603350" y="6192823"/>
            <a:ext cx="758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Выбранная схема каскада позволяет полностью использовать падение более чем </a:t>
            </a:r>
            <a:b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30-километрового участка реки — нижним бьефом вышележащих станций являются водохранилища нижележащих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2B58D2-239F-43EC-97B7-C50C250684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472" y="171243"/>
            <a:ext cx="548754" cy="38107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2075DE-8DDD-42D3-AE82-274FC2F6327A}"/>
              </a:ext>
            </a:extLst>
          </p:cNvPr>
          <p:cNvCxnSpPr>
            <a:cxnSpLocks/>
          </p:cNvCxnSpPr>
          <p:nvPr/>
        </p:nvCxnSpPr>
        <p:spPr>
          <a:xfrm>
            <a:off x="192946" y="614678"/>
            <a:ext cx="838899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54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2946" y="139975"/>
            <a:ext cx="3623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2B58D2-239F-43EC-97B7-C50C25068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472" y="171243"/>
            <a:ext cx="548754" cy="38107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2075DE-8DDD-42D3-AE82-274FC2F6327A}"/>
              </a:ext>
            </a:extLst>
          </p:cNvPr>
          <p:cNvCxnSpPr>
            <a:cxnSpLocks/>
          </p:cNvCxnSpPr>
          <p:nvPr/>
        </p:nvCxnSpPr>
        <p:spPr>
          <a:xfrm>
            <a:off x="192946" y="614678"/>
            <a:ext cx="838899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9F24E0-FE67-47FA-97CB-2C73755010E2}"/>
              </a:ext>
            </a:extLst>
          </p:cNvPr>
          <p:cNvSpPr/>
          <p:nvPr/>
        </p:nvSpPr>
        <p:spPr>
          <a:xfrm>
            <a:off x="158038" y="838333"/>
            <a:ext cx="83103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Отведено 2459,04 га земли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Первая очередь Вахтового поселка на 450 человек - готовность 100%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 «Пионерная база», готовность - 80%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 «Вахтовый поселок», готовность - 95%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 основного сооружения «Поверхностного Водосброса НГЭС-1» 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1-й очереди, готовность-100%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 основного сооружения «Деривационный канал НГЭС-1», готовность - 10%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БСУ – 35 м3/ч (бетонный завод) выполнены пуско-наладочные работы, в настоящее время завод выпускает бетон (выпущено 1000,0 м3 бетона)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 «Временный мост р. Нарын» - готовность 30%. 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 «Внутриплощадочные автодороги», готовность 100%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Candara" panose="020E0502030303020204" pitchFamily="34" charset="0"/>
            </a:endParaRPr>
          </a:p>
        </p:txBody>
      </p:sp>
      <p:pic>
        <p:nvPicPr>
          <p:cNvPr id="14" name="Picture 19" descr="2375085f967b71ae83c56618d49a89bc">
            <a:extLst>
              <a:ext uri="{FF2B5EF4-FFF2-40B4-BE49-F238E27FC236}">
                <a16:creationId xmlns:a16="http://schemas.microsoft.com/office/drawing/2014/main" id="{5DF95CFC-70E4-467D-B57C-F5C9FF3EA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4729" y="823729"/>
            <a:ext cx="3544961" cy="304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Конкусная документация на поставку и монтаж Дробильно-сортировачного хозяйства">
            <a:hlinkClick r:id="rId5"/>
            <a:extLst>
              <a:ext uri="{FF2B5EF4-FFF2-40B4-BE49-F238E27FC236}">
                <a16:creationId xmlns:a16="http://schemas.microsoft.com/office/drawing/2014/main" id="{EFE4F8B9-D373-4DD5-A497-CE4EB19C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8452" y="3954043"/>
            <a:ext cx="3536950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45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2946" y="139975"/>
            <a:ext cx="3623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Выполненные работы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2B58D2-239F-43EC-97B7-C50C25068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472" y="171243"/>
            <a:ext cx="548754" cy="381079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72075DE-8DDD-42D3-AE82-274FC2F6327A}"/>
              </a:ext>
            </a:extLst>
          </p:cNvPr>
          <p:cNvCxnSpPr>
            <a:cxnSpLocks/>
          </p:cNvCxnSpPr>
          <p:nvPr/>
        </p:nvCxnSpPr>
        <p:spPr>
          <a:xfrm>
            <a:off x="192946" y="614678"/>
            <a:ext cx="838899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narynhydro.kg/galereya5/7987.JPG">
            <a:extLst>
              <a:ext uri="{FF2B5EF4-FFF2-40B4-BE49-F238E27FC236}">
                <a16:creationId xmlns:a16="http://schemas.microsoft.com/office/drawing/2014/main" id="{42678EC8-B6F2-4C45-AC62-4337D5BD9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000" y="699157"/>
            <a:ext cx="4553560" cy="30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C42CB9-D252-4208-BF2B-935D644E5A29}"/>
              </a:ext>
            </a:extLst>
          </p:cNvPr>
          <p:cNvSpPr/>
          <p:nvPr/>
        </p:nvSpPr>
        <p:spPr>
          <a:xfrm>
            <a:off x="114304" y="839590"/>
            <a:ext cx="6843709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Временное электроснабжение –  введены в эксплуатацию подстанция 35/10 </a:t>
            </a:r>
            <a:r>
              <a:rPr lang="ru-RU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</a:t>
            </a:r>
            <a:r>
              <a:rPr lang="ru-RU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более 10 км воздушных линий 35 </a:t>
            </a:r>
            <a:r>
              <a:rPr lang="ru-RU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</a:t>
            </a:r>
            <a:r>
              <a:rPr lang="ru-RU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 10 </a:t>
            </a:r>
            <a:r>
              <a:rPr lang="ru-RU" sz="160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кВ</a:t>
            </a:r>
            <a:r>
              <a:rPr lang="ru-RU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8 трансформаторов различной мощности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Производство инертных материалов – развернуты два дробильно-сортировочных хозяйства, произведено 20 тыс. куб. м инертных материалов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апреле 2023 года подписано Меморандум с компанией </a:t>
            </a:r>
            <a:r>
              <a:rPr lang="en-US" sz="1600" dirty="0"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China Road and Bridge Corporation in Kyrgyzstan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rPr>
              <a:t>(КНР)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строительству каскада ВНК ГЭС. Организован выезд специалистов компании на створы ГЭС и начато проработка финансовой и технической модели строительства</a:t>
            </a:r>
            <a:r>
              <a:rPr lang="ru-RU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Picture 22" descr="d4bed8613b59f40b32e2d5d6d3d298d5">
            <a:extLst>
              <a:ext uri="{FF2B5EF4-FFF2-40B4-BE49-F238E27FC236}">
                <a16:creationId xmlns:a16="http://schemas.microsoft.com/office/drawing/2014/main" id="{7E04E7E6-6279-45F0-81EF-8171C05F7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7000" y="3799650"/>
            <a:ext cx="4553560" cy="2940265"/>
          </a:xfrm>
          <a:prstGeom prst="rect">
            <a:avLst/>
          </a:prstGeom>
        </p:spPr>
      </p:pic>
      <p:sp>
        <p:nvSpPr>
          <p:cNvPr id="17" name="Rectangle 15">
            <a:extLst>
              <a:ext uri="{FF2B5EF4-FFF2-40B4-BE49-F238E27FC236}">
                <a16:creationId xmlns:a16="http://schemas.microsoft.com/office/drawing/2014/main" id="{28E14025-F186-42C4-B59A-8AF2F70A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78" y="4748831"/>
            <a:ext cx="6765067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u="sng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1" hangingPunct="1">
              <a:spcAft>
                <a:spcPts val="600"/>
              </a:spcAft>
            </a:pPr>
            <a:r>
              <a:rPr lang="ru-RU" altLang="ru-RU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Проектно-изыскательские работы –</a:t>
            </a:r>
            <a:r>
              <a:rPr lang="ru-RU" altLang="ru-RU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разработка проектной документации на основные сооружения гидроузлов каскада, рабочей документации (</a:t>
            </a:r>
            <a:r>
              <a:rPr lang="ru-RU" alt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Акбулунской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ГЭС и </a:t>
            </a:r>
            <a:r>
              <a:rPr lang="ru-RU" alt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Нарынской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ГЭС-1). Завершена </a:t>
            </a:r>
            <a:r>
              <a:rPr lang="ru-RU" alt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топосъемка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уточнен </a:t>
            </a:r>
            <a:r>
              <a:rPr lang="ru-RU" altLang="ru-RU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стройгенплан</a:t>
            </a:r>
            <a:r>
              <a:rPr lang="ru-RU" alt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just" eaLnBrk="1" hangingPunct="1">
              <a:spcAft>
                <a:spcPts val="600"/>
              </a:spcAft>
            </a:pPr>
            <a:endParaRPr lang="ru-RU" altLang="ru-RU" dirty="0"/>
          </a:p>
          <a:p>
            <a:pPr algn="just" eaLnBrk="1" hangingPunct="1">
              <a:spcAft>
                <a:spcPts val="600"/>
              </a:spcAft>
            </a:pPr>
            <a:endParaRPr lang="ru-RU" altLang="ru-RU" dirty="0"/>
          </a:p>
          <a:p>
            <a:pPr algn="just"/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595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E88F-5E95-4185-9CBF-A856EFA72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082" y="56703"/>
            <a:ext cx="5049982" cy="563130"/>
          </a:xfrm>
        </p:spPr>
        <p:txBody>
          <a:bodyPr>
            <a:normAutofit/>
          </a:bodyPr>
          <a:lstStyle/>
          <a:p>
            <a:pPr algn="ctr"/>
            <a:r>
              <a:rPr lang="ky-KG" sz="2000" b="1" dirty="0"/>
              <a:t>Возможные варианты сотрудничества</a:t>
            </a:r>
            <a:endParaRPr lang="ru-RU" sz="2000" b="1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BDB8816-F9BA-4093-A897-4D741267D4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7947" y="800342"/>
          <a:ext cx="11263744" cy="74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59DCE86-ACA2-45DC-A823-93D8F5457EE7}"/>
              </a:ext>
            </a:extLst>
          </p:cNvPr>
          <p:cNvGrpSpPr/>
          <p:nvPr/>
        </p:nvGrpSpPr>
        <p:grpSpPr>
          <a:xfrm>
            <a:off x="539749" y="2255980"/>
            <a:ext cx="11614439" cy="2295810"/>
            <a:chOff x="342900" y="1811601"/>
            <a:chExt cx="11614439" cy="22958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CAA8B5E-D817-4A0F-9B6E-F1089510B744}"/>
                </a:ext>
              </a:extLst>
            </p:cNvPr>
            <p:cNvSpPr/>
            <p:nvPr/>
          </p:nvSpPr>
          <p:spPr>
            <a:xfrm>
              <a:off x="457201" y="2181178"/>
              <a:ext cx="11263743" cy="192623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Предоставление под временное пользование имеющейся в наличии инфраструктуры и земельных участков отведенных под строительство гидротехнических сооружений Казарманского каскада ГЭС (со сроком аренды земель до 49 лет);</a:t>
              </a: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Государственные преференции - освобождение от налогов и таможенных платежей, связанных с деятельностью при реализации Проекта и подлежащих к уплате Инвестором на территории кыргызской стороны;</a:t>
              </a: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На основании неденежного вклада производится его оценка независимым оценщиком и организуются дополнительные эмиссии акций, которые должен выкупить потенциальный инвестор как учредитель совместного предприятия (СП). </a:t>
              </a:r>
            </a:p>
            <a:p>
              <a:pPr marL="342900" lvl="0" indent="-342900" algn="just">
                <a:lnSpc>
                  <a:spcPct val="107000"/>
                </a:lnSpc>
                <a:spcAft>
                  <a:spcPts val="0"/>
                </a:spcAft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ru-RU" sz="1400" dirty="0">
                  <a:ea typeface="Calibri" panose="020F0502020204030204" pitchFamily="34" charset="0"/>
                </a:rPr>
                <a:t>Остальная часть инвестиций для завершения реализации проекта привлекается акционерами совместного предприятия путем оформления займов и кредитов. Под вышеописанным подразумевается привлечение прямых инвестиций со стороны потенциального Инвестора.</a:t>
              </a:r>
            </a:p>
          </p:txBody>
        </p:sp>
        <p:graphicFrame>
          <p:nvGraphicFramePr>
            <p:cNvPr id="10" name="Схема 9">
              <a:extLst>
                <a:ext uri="{FF2B5EF4-FFF2-40B4-BE49-F238E27FC236}">
                  <a16:creationId xmlns:a16="http://schemas.microsoft.com/office/drawing/2014/main" id="{D4666DCE-A87D-4DDB-8045-7568135541B3}"/>
                </a:ext>
              </a:extLst>
            </p:cNvPr>
            <p:cNvGraphicFramePr/>
            <p:nvPr/>
          </p:nvGraphicFramePr>
          <p:xfrm>
            <a:off x="342900" y="1811601"/>
            <a:ext cx="11614439" cy="3695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5200EF3F-5B4D-486D-8A5B-97248C99CA03}"/>
              </a:ext>
            </a:extLst>
          </p:cNvPr>
          <p:cNvGraphicFramePr/>
          <p:nvPr/>
        </p:nvGraphicFramePr>
        <p:xfrm>
          <a:off x="539749" y="4785010"/>
          <a:ext cx="11500138" cy="92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371F8F4-4AF5-4F96-B343-FF6117E2BD25}"/>
              </a:ext>
            </a:extLst>
          </p:cNvPr>
          <p:cNvSpPr/>
          <p:nvPr/>
        </p:nvSpPr>
        <p:spPr>
          <a:xfrm>
            <a:off x="787113" y="1512341"/>
            <a:ext cx="10954944" cy="687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</a:rPr>
              <a:t>Кыргызская сторона – не менее 51 %;</a:t>
            </a: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a typeface="Calibri" panose="020F0502020204030204" pitchFamily="34" charset="0"/>
              </a:rPr>
              <a:t>Инвестор – до 49 %;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BCC4C0-8E0D-4F3E-830D-F83F7F7E7ABD}"/>
              </a:ext>
            </a:extLst>
          </p:cNvPr>
          <p:cNvSpPr/>
          <p:nvPr/>
        </p:nvSpPr>
        <p:spPr>
          <a:xfrm>
            <a:off x="654050" y="5450850"/>
            <a:ext cx="11242406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sz="1600" dirty="0"/>
              <a:t>  Кыргызская сторона – не менее 51 %;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600" dirty="0"/>
              <a:t>  сторона №1 – до 24 %;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1600" dirty="0"/>
              <a:t>  сторона №2 – до 25 %.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C1C6D41-1BC6-463C-B267-F00262336131}"/>
              </a:ext>
            </a:extLst>
          </p:cNvPr>
          <p:cNvSpPr/>
          <p:nvPr/>
        </p:nvSpPr>
        <p:spPr>
          <a:xfrm>
            <a:off x="654050" y="6315992"/>
            <a:ext cx="11356707" cy="54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обоих формах сотрудничества предполагается, что после завершения реализации проекта объект перейдет под совместное управление Кыргызской стороны и Инвестора(</a:t>
            </a:r>
            <a:r>
              <a:rPr lang="ru-RU" sz="1400" b="1" dirty="0" err="1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1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200" b="1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3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1D1E4-2313-476D-8B49-D49B49C5C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136" y="171161"/>
            <a:ext cx="4883727" cy="646257"/>
          </a:xfrm>
        </p:spPr>
        <p:txBody>
          <a:bodyPr>
            <a:normAutofit/>
          </a:bodyPr>
          <a:lstStyle/>
          <a:p>
            <a:pPr algn="ctr"/>
            <a:r>
              <a:rPr lang="ky-KG" sz="2000" b="1" dirty="0"/>
              <a:t>Возможные варианты сотрудничества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14A75-0F92-4583-8C3C-EF0940F5F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68" y="1740626"/>
            <a:ext cx="11146971" cy="46601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ru-RU" sz="1400" b="1" dirty="0"/>
              <a:t>Строительство и передача (</a:t>
            </a:r>
            <a:r>
              <a:rPr lang="en-US" sz="1400" b="1" dirty="0"/>
              <a:t>BT</a:t>
            </a:r>
            <a:r>
              <a:rPr lang="ru-RU" sz="1400" b="1" dirty="0"/>
              <a:t>, </a:t>
            </a:r>
            <a:r>
              <a:rPr lang="en-US" sz="1400" b="1" dirty="0"/>
              <a:t>Build</a:t>
            </a:r>
            <a:r>
              <a:rPr lang="ru-RU" sz="1400" b="1" dirty="0"/>
              <a:t>-</a:t>
            </a:r>
            <a:r>
              <a:rPr lang="en-US" sz="1400" b="1" dirty="0"/>
              <a:t>and</a:t>
            </a:r>
            <a:r>
              <a:rPr lang="ru-RU" sz="1400" b="1" dirty="0"/>
              <a:t>-</a:t>
            </a:r>
            <a:r>
              <a:rPr lang="en-US" sz="1400" b="1" dirty="0"/>
              <a:t>Transfer</a:t>
            </a:r>
            <a:r>
              <a:rPr lang="ru-RU" sz="1400" b="1" dirty="0"/>
              <a:t>) </a:t>
            </a:r>
            <a:r>
              <a:rPr lang="ru-RU" sz="1400" dirty="0"/>
              <a:t>– частный партнер осуществляет финансирование и строительство инфраструктурного объекта и после завершения строительных работ передает данный инфраструктурный объект государственному партнеру, который в течение оговоренного в соглашении о ГЧП периода времени оплачивает затраты частного партнера по строительству инфраструктурного объекта.</a:t>
            </a:r>
          </a:p>
          <a:p>
            <a:pPr algn="just">
              <a:buClr>
                <a:srgbClr val="C00000"/>
              </a:buClr>
            </a:pPr>
            <a:r>
              <a:rPr lang="ru-RU" sz="1400" b="1" dirty="0"/>
              <a:t>Строительство, аренда и передача (</a:t>
            </a:r>
            <a:r>
              <a:rPr lang="ru-RU" sz="1400" b="1" dirty="0" err="1"/>
              <a:t>Build-Lease-and-Transfer</a:t>
            </a:r>
            <a:r>
              <a:rPr lang="ru-RU" sz="1400" b="1" dirty="0"/>
              <a:t> - BLT)</a:t>
            </a:r>
            <a:r>
              <a:rPr lang="ru-RU" sz="1400" dirty="0"/>
              <a:t> – частный партнер осуществляет финансирование и строительство инфраструктурного объекта государственно-частного партнерства и по завершении строительства передает его государственному партнеру, сохраняя за собой права на аренду инфраструктурного объекта на определенный период времени, после окончания которого права собственности на инфраструктурный объект автоматически переходят государственному партнеру.</a:t>
            </a:r>
          </a:p>
          <a:p>
            <a:pPr algn="just">
              <a:buClr>
                <a:srgbClr val="C00000"/>
              </a:buClr>
            </a:pPr>
            <a:r>
              <a:rPr lang="ru-RU" sz="1400" b="1" dirty="0"/>
              <a:t>Строительство, эксплуатация и передача (</a:t>
            </a:r>
            <a:r>
              <a:rPr lang="en-US" sz="1400" b="1" dirty="0"/>
              <a:t>BOT</a:t>
            </a:r>
            <a:r>
              <a:rPr lang="ru-RU" sz="1400" b="1" dirty="0"/>
              <a:t>, </a:t>
            </a:r>
            <a:r>
              <a:rPr lang="en-US" sz="1400" b="1" dirty="0"/>
              <a:t>Build</a:t>
            </a:r>
            <a:r>
              <a:rPr lang="ru-RU" sz="1400" b="1" dirty="0"/>
              <a:t>, </a:t>
            </a:r>
            <a:r>
              <a:rPr lang="en-US" sz="1400" b="1" dirty="0"/>
              <a:t>Operate</a:t>
            </a:r>
            <a:r>
              <a:rPr lang="ru-RU" sz="1400" b="1" dirty="0"/>
              <a:t>, </a:t>
            </a:r>
            <a:r>
              <a:rPr lang="en-US" sz="1400" b="1" dirty="0"/>
              <a:t>Transfer</a:t>
            </a:r>
            <a:r>
              <a:rPr lang="ru-RU" sz="1400" b="1" dirty="0"/>
              <a:t>) </a:t>
            </a:r>
            <a:r>
              <a:rPr lang="ru-RU" sz="1400" dirty="0"/>
              <a:t>– при такой модели Соглашения Инвестор обязуется построить, финансировать строительство, осуществлять эксплуатацию и обслуживание инфраструктурного объекта на протяжении определенного периода времени до передачи данного объекта государству.</a:t>
            </a:r>
          </a:p>
          <a:p>
            <a:pPr algn="just">
              <a:buClr>
                <a:srgbClr val="C00000"/>
              </a:buClr>
            </a:pPr>
            <a:r>
              <a:rPr lang="ru-RU" sz="1400" b="1" dirty="0"/>
              <a:t>Строительство, владение, эксплуатация и передача (</a:t>
            </a:r>
            <a:r>
              <a:rPr lang="ru-RU" sz="1400" b="1" dirty="0" err="1"/>
              <a:t>Build-Own-Operate-and-Transfer</a:t>
            </a:r>
            <a:r>
              <a:rPr lang="ru-RU" sz="1400" b="1" dirty="0"/>
              <a:t> - BOOT)</a:t>
            </a:r>
            <a:r>
              <a:rPr lang="ru-RU" sz="1400" dirty="0"/>
              <a:t> - форма участия частного партнера в проектах ГЧП, определяемая как "строительство, эксплуатация и передача", за исключением того положения, что после окончания срока соглашения частный партнер осуществляет передачу объекта государственному партнеру.</a:t>
            </a:r>
          </a:p>
          <a:p>
            <a:pPr algn="just">
              <a:buClr>
                <a:srgbClr val="C00000"/>
              </a:buClr>
            </a:pPr>
            <a:r>
              <a:rPr lang="ru-RU" sz="1400" b="1" dirty="0"/>
              <a:t>Строительство, передача и эксплуатация (</a:t>
            </a:r>
            <a:r>
              <a:rPr lang="ru-RU" sz="1400" b="1" dirty="0" err="1"/>
              <a:t>Build-Transfer-and-Operate</a:t>
            </a:r>
            <a:r>
              <a:rPr lang="ru-RU" sz="1400" b="1" dirty="0"/>
              <a:t> - BTO)</a:t>
            </a:r>
            <a:r>
              <a:rPr lang="ru-RU" sz="1400" dirty="0"/>
              <a:t> - государственный партнер передает инфраструктурный объект частному партнеру, который осуществляет его строительство, беря на себя перерасход средств, возможные задержки при строительстве и связанные с этим риски. После официальной приемки инфраструктурного объекта государственным партнером права собственности на него передаются государственному партнеру, при этом частный партнер эксплуатирует его от имени государственного партнера.</a:t>
            </a:r>
          </a:p>
          <a:p>
            <a:pPr algn="just">
              <a:buClr>
                <a:srgbClr val="C00000"/>
              </a:buClr>
            </a:pPr>
            <a:r>
              <a:rPr lang="ru-RU" sz="1400" b="1" dirty="0"/>
              <a:t>DBFO (</a:t>
            </a:r>
            <a:r>
              <a:rPr lang="ru-RU" sz="1400" b="1" dirty="0" err="1"/>
              <a:t>Design-Build-Finance-Operate</a:t>
            </a:r>
            <a:r>
              <a:rPr lang="ru-RU" sz="1400" b="1" dirty="0"/>
              <a:t>) </a:t>
            </a:r>
            <a:r>
              <a:rPr lang="ru-RU" sz="1400" dirty="0"/>
              <a:t>- проектирование-строительство-финансирование–управление. Государственный партнер по этой схеме сохраняет права на созданный объект инфраструктуры и отдает в аренду проектной компании на период концессии.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6C6471D-3D13-42DD-A59B-80409931D636}"/>
              </a:ext>
            </a:extLst>
          </p:cNvPr>
          <p:cNvGraphicFramePr/>
          <p:nvPr/>
        </p:nvGraphicFramePr>
        <p:xfrm>
          <a:off x="350982" y="1140461"/>
          <a:ext cx="11490036" cy="600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17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53F57D-0A42-42FB-BB33-B9B2F9E5B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4899"/>
            <a:ext cx="12192000" cy="8532386"/>
          </a:xfrm>
        </p:spPr>
      </p:pic>
    </p:spTree>
    <p:extLst>
      <p:ext uri="{BB962C8B-B14F-4D97-AF65-F5344CB8AC3E}">
        <p14:creationId xmlns:p14="http://schemas.microsoft.com/office/powerpoint/2010/main" val="3076030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24368B706EE4FB77F211FDCEB8A37" ma:contentTypeVersion="17" ma:contentTypeDescription="Create a new document." ma:contentTypeScope="" ma:versionID="211b8532591745e2d4eba29517595078">
  <xsd:schema xmlns:xsd="http://www.w3.org/2001/XMLSchema" xmlns:xs="http://www.w3.org/2001/XMLSchema" xmlns:p="http://schemas.microsoft.com/office/2006/metadata/properties" xmlns:ns2="e30a273d-d6ae-4788-9422-d2fa4deaadf4" xmlns:ns3="c0101cd4-d4a0-41a2-b320-d72d96077b7f" xmlns:ns4="c1fdd505-2570-46c2-bd04-3e0f2d874cf5" targetNamespace="http://schemas.microsoft.com/office/2006/metadata/properties" ma:root="true" ma:fieldsID="19e1cdb102105570f39851e34b2ae0bf" ns2:_="" ns3:_="" ns4:_="">
    <xsd:import namespace="e30a273d-d6ae-4788-9422-d2fa4deaadf4"/>
    <xsd:import namespace="c0101cd4-d4a0-41a2-b320-d72d96077b7f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a273d-d6ae-4788-9422-d2fa4deaa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01cd4-d4a0-41a2-b320-d72d96077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ccffee5-52ba-4ced-b964-e685bc4da251}" ma:internalName="TaxCatchAll" ma:showField="CatchAllData" ma:web="c0101cd4-d4a0-41a2-b320-d72d96077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0a273d-d6ae-4788-9422-d2fa4deaadf4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9E4B26-2E31-413A-A565-63D228EA8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a273d-d6ae-4788-9422-d2fa4deaadf4"/>
    <ds:schemaRef ds:uri="c0101cd4-d4a0-41a2-b320-d72d96077b7f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EDF4C1-3545-405C-99DD-AD1E3A8D1A3D}">
  <ds:schemaRefs>
    <ds:schemaRef ds:uri="http://schemas.microsoft.com/office/2006/metadata/properties"/>
    <ds:schemaRef ds:uri="http://schemas.microsoft.com/office/infopath/2007/PartnerControls"/>
    <ds:schemaRef ds:uri="e30a273d-d6ae-4788-9422-d2fa4deaadf4"/>
    <ds:schemaRef ds:uri="c1fdd505-2570-46c2-bd04-3e0f2d874cf5"/>
  </ds:schemaRefs>
</ds:datastoreItem>
</file>

<file path=customXml/itemProps3.xml><?xml version="1.0" encoding="utf-8"?>
<ds:datastoreItem xmlns:ds="http://schemas.openxmlformats.org/officeDocument/2006/customXml" ds:itemID="{0B891EA7-7493-45C6-84E7-0A7939ECD7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9966</TotalTime>
  <Words>1103</Words>
  <Application>Microsoft Office PowerPoint</Application>
  <PresentationFormat>Widescreen</PresentationFormat>
  <Paragraphs>140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Unicode MS</vt:lpstr>
      <vt:lpstr>Arial</vt:lpstr>
      <vt:lpstr>Book Antiqua</vt:lpstr>
      <vt:lpstr>Calibri</vt:lpstr>
      <vt:lpstr>Calibri Light</vt:lpstr>
      <vt:lpstr>Candara</vt:lpstr>
      <vt:lpstr>Century Gothic</vt:lpstr>
      <vt:lpstr>Wingdings</vt:lpstr>
      <vt:lpstr>Тема Office</vt:lpstr>
      <vt:lpstr>Office Theme</vt:lpstr>
      <vt:lpstr>Проект «Строительство Верхне-Нарынского каскада ГЭС»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Возможные варианты сотрудничества</vt:lpstr>
      <vt:lpstr>Возможные варианты сотрудничества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Shahab D. Mirza</cp:lastModifiedBy>
  <cp:revision>793</cp:revision>
  <cp:lastPrinted>2021-11-26T09:12:57Z</cp:lastPrinted>
  <dcterms:created xsi:type="dcterms:W3CDTF">2016-02-12T04:23:10Z</dcterms:created>
  <dcterms:modified xsi:type="dcterms:W3CDTF">2024-02-05T10:18:05Z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2023-11-21T05:21:40Z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3675d465-a99b-47b4-939a-0475d9ecd625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Тема Office:8\Office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0x0101006D424368B706EE4FB77F211FDCEB8A37</vt:lpwstr>
  </property>
</Properties>
</file>